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entation.xml" ContentType="application/vnd.openxmlformats-officedocument.presentationml.presentation.main+xml"/>
  <Override PartName="/ppt/diagrams/data1.xml" ContentType="application/vnd.openxmlformats-officedocument.drawingml.diagramData+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notesSlides/notesSlide21.xml" ContentType="application/vnd.openxmlformats-officedocument.presentationml.notesSlid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5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slideLayouts/slideLayout50.xml" ContentType="application/vnd.openxmlformats-officedocument.presentationml.slideLayou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commentAuthors.xml" ContentType="application/vnd.openxmlformats-officedocument.presentationml.commentAuthors+xml"/>
  <Override PartName="/ppt/theme/theme4.xml" ContentType="application/vnd.openxmlformats-officedocument.theme+xml"/>
  <Override PartName="/ppt/theme/theme1.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2.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authors.xml" ContentType="application/vnd.ms-powerpoint.authors+xml"/>
  <Override PartName="/ppt/theme/theme9.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10.xml" ContentType="application/vnd.openxmlformats-officedocument.theme+xml"/>
  <Override PartName="/ppt/theme/theme1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4.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ppt/tags/tag9.xml" ContentType="application/vnd.openxmlformats-officedocument.presentationml.tags+xml"/>
  <Override PartName="/ppt/tags/tag8.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7.xml" ContentType="application/vnd.openxmlformats-officedocument.presentationml.tag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508" r:id="rId1"/>
    <p:sldMasterId id="2147485127" r:id="rId2"/>
    <p:sldMasterId id="2147485170" r:id="rId3"/>
    <p:sldMasterId id="2147485210" r:id="rId4"/>
    <p:sldMasterId id="2147485285" r:id="rId5"/>
    <p:sldMasterId id="2147485314" r:id="rId6"/>
    <p:sldMasterId id="2147485322" r:id="rId7"/>
    <p:sldMasterId id="2147485336" r:id="rId8"/>
    <p:sldMasterId id="2147485350" r:id="rId9"/>
  </p:sldMasterIdLst>
  <p:notesMasterIdLst>
    <p:notesMasterId r:id="rId81"/>
  </p:notesMasterIdLst>
  <p:handoutMasterIdLst>
    <p:handoutMasterId r:id="rId82"/>
  </p:handoutMasterIdLst>
  <p:sldIdLst>
    <p:sldId id="2147472737" r:id="rId10"/>
    <p:sldId id="2147471719" r:id="rId11"/>
    <p:sldId id="2147472026" r:id="rId12"/>
    <p:sldId id="2147479950" r:id="rId13"/>
    <p:sldId id="2147479951" r:id="rId14"/>
    <p:sldId id="2147472743" r:id="rId15"/>
    <p:sldId id="2147479946" r:id="rId16"/>
    <p:sldId id="2147479947" r:id="rId17"/>
    <p:sldId id="2147479948" r:id="rId18"/>
    <p:sldId id="2147479852" r:id="rId19"/>
    <p:sldId id="2147479853" r:id="rId20"/>
    <p:sldId id="2147479854" r:id="rId21"/>
    <p:sldId id="2147479855" r:id="rId22"/>
    <p:sldId id="2147479922" r:id="rId23"/>
    <p:sldId id="2147479952" r:id="rId24"/>
    <p:sldId id="2147479936" r:id="rId25"/>
    <p:sldId id="2147479932" r:id="rId26"/>
    <p:sldId id="2147479933" r:id="rId27"/>
    <p:sldId id="2147479934" r:id="rId28"/>
    <p:sldId id="1416" r:id="rId29"/>
    <p:sldId id="1418" r:id="rId30"/>
    <p:sldId id="1421" r:id="rId31"/>
    <p:sldId id="1425" r:id="rId32"/>
    <p:sldId id="1427" r:id="rId33"/>
    <p:sldId id="1379" r:id="rId34"/>
    <p:sldId id="1414" r:id="rId35"/>
    <p:sldId id="1415" r:id="rId36"/>
    <p:sldId id="2147479953" r:id="rId37"/>
    <p:sldId id="2147479937" r:id="rId38"/>
    <p:sldId id="2147479941" r:id="rId39"/>
    <p:sldId id="2147479942" r:id="rId40"/>
    <p:sldId id="2147479943" r:id="rId41"/>
    <p:sldId id="2147472791" r:id="rId42"/>
    <p:sldId id="2344" r:id="rId43"/>
    <p:sldId id="2282" r:id="rId44"/>
    <p:sldId id="2147479954" r:id="rId45"/>
    <p:sldId id="2147479949" r:id="rId46"/>
    <p:sldId id="2147472790" r:id="rId47"/>
    <p:sldId id="2147479945" r:id="rId48"/>
    <p:sldId id="2316" r:id="rId49"/>
    <p:sldId id="2147472571" r:id="rId50"/>
    <p:sldId id="2254" r:id="rId51"/>
    <p:sldId id="2255" r:id="rId52"/>
    <p:sldId id="1993219337" r:id="rId53"/>
    <p:sldId id="2147479955" r:id="rId54"/>
    <p:sldId id="2147479956" r:id="rId55"/>
    <p:sldId id="1419" r:id="rId56"/>
    <p:sldId id="2147479927" r:id="rId57"/>
    <p:sldId id="1412" r:id="rId58"/>
    <p:sldId id="1411" r:id="rId59"/>
    <p:sldId id="1430" r:id="rId60"/>
    <p:sldId id="1409" r:id="rId61"/>
    <p:sldId id="2147479957" r:id="rId62"/>
    <p:sldId id="1069" r:id="rId63"/>
    <p:sldId id="2147472569" r:id="rId64"/>
    <p:sldId id="2347" r:id="rId65"/>
    <p:sldId id="351" r:id="rId66"/>
    <p:sldId id="353" r:id="rId67"/>
    <p:sldId id="2397" r:id="rId68"/>
    <p:sldId id="2378" r:id="rId69"/>
    <p:sldId id="2147472579" r:id="rId70"/>
    <p:sldId id="2147472580" r:id="rId71"/>
    <p:sldId id="2147472582" r:id="rId72"/>
    <p:sldId id="2147479959" r:id="rId73"/>
    <p:sldId id="2245" r:id="rId74"/>
    <p:sldId id="2147479926" r:id="rId75"/>
    <p:sldId id="2291" r:id="rId76"/>
    <p:sldId id="2147479958" r:id="rId77"/>
    <p:sldId id="2147472562" r:id="rId78"/>
    <p:sldId id="2147472563" r:id="rId79"/>
    <p:sldId id="2147472564" r:id="rId80"/>
  </p:sldIdLst>
  <p:sldSz cx="12192000" cy="6858000"/>
  <p:notesSz cx="7772400" cy="10058400"/>
  <p:custDataLst>
    <p:tags r:id="rId83"/>
  </p:custDataLst>
  <p:defaultTex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p:defaultTextStyle>
  <p:extLst>
    <p:ext uri="{EFAFB233-063F-42B5-8137-9DF3F51BA10A}">
      <p15:sldGuideLst xmlns:p15="http://schemas.microsoft.com/office/powerpoint/2012/main">
        <p15:guide id="1" orient="horz" pos="4208" userDrawn="1">
          <p15:clr>
            <a:srgbClr val="A4A3A4"/>
          </p15:clr>
        </p15:guide>
        <p15:guide id="2" pos="3719" userDrawn="1">
          <p15:clr>
            <a:srgbClr val="A4A3A4"/>
          </p15:clr>
        </p15:guide>
        <p15:guide id="3" pos="211" userDrawn="1">
          <p15:clr>
            <a:srgbClr val="A4A3A4"/>
          </p15:clr>
        </p15:guide>
        <p15:guide id="4" pos="6208" userDrawn="1">
          <p15:clr>
            <a:srgbClr val="A4A3A4"/>
          </p15:clr>
        </p15:guide>
        <p15:guide id="5" pos="33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559EAAA-D8B5-9EE3-F47F-8E81AF0BAAD5}" name="Payal Patel" initials="PP" userId="S::ppl@genmab.com::925e465c-4675-4761-ba74-17fc41e2cdb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Rick Kaderman" initials="" lastIdx="0" clrIdx="0"/>
  <p:cmAuthor id="1" name="Porter, David" initials="DP" lastIdx="4"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loop="1" showNarration="1">
    <p:browse/>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FF40FF"/>
    <a:srgbClr val="00A3E6"/>
    <a:srgbClr val="023FCE"/>
    <a:srgbClr val="323399"/>
    <a:srgbClr val="F2F2F2"/>
    <a:srgbClr val="0068CD"/>
    <a:srgbClr val="599BD6"/>
    <a:srgbClr val="002B51"/>
    <a:srgbClr val="F7E2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81" autoAdjust="0"/>
    <p:restoredTop sz="93253" autoAdjust="0"/>
  </p:normalViewPr>
  <p:slideViewPr>
    <p:cSldViewPr>
      <p:cViewPr varScale="1">
        <p:scale>
          <a:sx n="95" d="100"/>
          <a:sy n="95" d="100"/>
        </p:scale>
        <p:origin x="192" y="352"/>
      </p:cViewPr>
      <p:guideLst>
        <p:guide orient="horz" pos="4208"/>
        <p:guide pos="3719"/>
        <p:guide pos="211"/>
        <p:guide pos="6208"/>
        <p:guide pos="332"/>
      </p:guideLst>
    </p:cSldViewPr>
  </p:slideViewPr>
  <p:outlineViewPr>
    <p:cViewPr varScale="1">
      <p:scale>
        <a:sx n="170" d="200"/>
        <a:sy n="170" d="200"/>
      </p:scale>
      <p:origin x="0" y="0"/>
    </p:cViewPr>
  </p:outlineViewPr>
  <p:notesTextViewPr>
    <p:cViewPr>
      <p:scale>
        <a:sx n="100" d="100"/>
        <a:sy n="100" d="100"/>
      </p:scale>
      <p:origin x="0" y="0"/>
    </p:cViewPr>
  </p:notesTextViewPr>
  <p:sorterViewPr>
    <p:cViewPr>
      <p:scale>
        <a:sx n="166" d="100"/>
        <a:sy n="166" d="100"/>
      </p:scale>
      <p:origin x="0" y="0"/>
    </p:cViewPr>
  </p:sorterViewPr>
  <p:notesViewPr>
    <p:cSldViewPr>
      <p:cViewPr varScale="1">
        <p:scale>
          <a:sx n="78" d="100"/>
          <a:sy n="78" d="100"/>
        </p:scale>
        <p:origin x="3856"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commentAuthors" Target="commentAuthors.xml"/><Relationship Id="rId89" Type="http://schemas.microsoft.com/office/2018/10/relationships/authors" Target="authors.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5" Type="http://schemas.openxmlformats.org/officeDocument/2006/relationships/slideMaster" Target="slideMasters/slideMaster5.xml"/><Relationship Id="rId90" Type="http://schemas.openxmlformats.org/officeDocument/2006/relationships/customXml" Target="../customXml/item1.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tags" Target="tags/tag1.xml"/><Relationship Id="rId88" Type="http://schemas.openxmlformats.org/officeDocument/2006/relationships/tableStyles" Target="tableStyles.xml"/><Relationship Id="rId9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notesMaster" Target="notesMasters/notesMaster1.xml"/><Relationship Id="rId86"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customXml" Target="../customXml/item3.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theme" Target="theme/theme1.xml"/><Relationship Id="rId61" Type="http://schemas.openxmlformats.org/officeDocument/2006/relationships/slide" Target="slides/slide52.xml"/><Relationship Id="rId82" Type="http://schemas.openxmlformats.org/officeDocument/2006/relationships/handoutMaster" Target="handoutMasters/handoutMaster1.xml"/><Relationship Id="rId19"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A4C2CE-AFDF-4134-838B-2B6CAF25CA4A}"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C46FB270-CDFC-4843-A6B8-16C63FA007A9}">
      <dgm:prSet phldrT="[Text]"/>
      <dgm:spPr/>
      <dgm:t>
        <a:bodyPr/>
        <a:lstStyle/>
        <a:p>
          <a:r>
            <a:rPr lang="en-US" dirty="0">
              <a:solidFill>
                <a:schemeClr val="accent2"/>
              </a:solidFill>
            </a:rPr>
            <a:t>Up front intensification with ARTA</a:t>
          </a:r>
        </a:p>
      </dgm:t>
    </dgm:pt>
    <dgm:pt modelId="{DEC21B0B-9929-4953-8CAA-7056046881E4}" type="parTrans" cxnId="{981FEB21-AD0A-4552-93FE-28584C5B020E}">
      <dgm:prSet/>
      <dgm:spPr/>
      <dgm:t>
        <a:bodyPr/>
        <a:lstStyle/>
        <a:p>
          <a:endParaRPr lang="en-US"/>
        </a:p>
      </dgm:t>
    </dgm:pt>
    <dgm:pt modelId="{39859B95-5F19-400D-9A81-0F3F44C5C46F}" type="sibTrans" cxnId="{981FEB21-AD0A-4552-93FE-28584C5B020E}">
      <dgm:prSet/>
      <dgm:spPr/>
      <dgm:t>
        <a:bodyPr/>
        <a:lstStyle/>
        <a:p>
          <a:endParaRPr lang="en-US"/>
        </a:p>
      </dgm:t>
    </dgm:pt>
    <dgm:pt modelId="{19B38B9B-A14E-47B5-8834-9F2597E19494}">
      <dgm:prSet phldrT="[Text]"/>
      <dgm:spPr/>
      <dgm:t>
        <a:bodyPr/>
        <a:lstStyle/>
        <a:p>
          <a:r>
            <a:rPr lang="en-US" dirty="0"/>
            <a:t>ADT (LHRH)</a:t>
          </a:r>
        </a:p>
        <a:p>
          <a:r>
            <a:rPr lang="en-US" b="1" dirty="0"/>
            <a:t>    </a:t>
          </a:r>
          <a:r>
            <a:rPr lang="en-US" b="1" dirty="0">
              <a:solidFill>
                <a:schemeClr val="accent2"/>
              </a:solidFill>
            </a:rPr>
            <a:t>AND</a:t>
          </a:r>
        </a:p>
        <a:p>
          <a:r>
            <a:rPr lang="en-US" dirty="0"/>
            <a:t>Abiraterone </a:t>
          </a:r>
          <a:r>
            <a:rPr lang="en-US" dirty="0">
              <a:solidFill>
                <a:schemeClr val="accent2"/>
              </a:solidFill>
            </a:rPr>
            <a:t>or</a:t>
          </a:r>
        </a:p>
        <a:p>
          <a:r>
            <a:rPr lang="en-US" dirty="0"/>
            <a:t>Apalutamide </a:t>
          </a:r>
          <a:r>
            <a:rPr lang="en-US" dirty="0">
              <a:solidFill>
                <a:schemeClr val="accent2"/>
              </a:solidFill>
            </a:rPr>
            <a:t>or</a:t>
          </a:r>
        </a:p>
        <a:p>
          <a:r>
            <a:rPr lang="en-US" dirty="0" err="1"/>
            <a:t>Darolutamide</a:t>
          </a:r>
          <a:r>
            <a:rPr lang="en-US" dirty="0"/>
            <a:t> </a:t>
          </a:r>
          <a:r>
            <a:rPr lang="en-US" dirty="0">
              <a:solidFill>
                <a:schemeClr val="accent2"/>
              </a:solidFill>
            </a:rPr>
            <a:t>or</a:t>
          </a:r>
        </a:p>
        <a:p>
          <a:r>
            <a:rPr lang="en-US" dirty="0"/>
            <a:t>Enzalutamide </a:t>
          </a:r>
        </a:p>
      </dgm:t>
    </dgm:pt>
    <dgm:pt modelId="{CA373F3A-4F99-477A-AF05-2D30613E58B2}" type="parTrans" cxnId="{8A0452BD-892E-4970-BF0A-912A48080958}">
      <dgm:prSet/>
      <dgm:spPr/>
      <dgm:t>
        <a:bodyPr/>
        <a:lstStyle/>
        <a:p>
          <a:endParaRPr lang="en-US"/>
        </a:p>
      </dgm:t>
    </dgm:pt>
    <dgm:pt modelId="{76DB9D15-F06C-46D9-BEDB-3D7049DDEF8F}" type="sibTrans" cxnId="{8A0452BD-892E-4970-BF0A-912A48080958}">
      <dgm:prSet/>
      <dgm:spPr/>
      <dgm:t>
        <a:bodyPr/>
        <a:lstStyle/>
        <a:p>
          <a:endParaRPr lang="en-US"/>
        </a:p>
      </dgm:t>
    </dgm:pt>
    <dgm:pt modelId="{5AE4A349-3D39-462E-8E75-F7444C5EE8B3}">
      <dgm:prSet phldrT="[Text]"/>
      <dgm:spPr/>
      <dgm:t>
        <a:bodyPr/>
        <a:lstStyle/>
        <a:p>
          <a:r>
            <a:rPr lang="en-US" dirty="0">
              <a:solidFill>
                <a:schemeClr val="accent2"/>
              </a:solidFill>
            </a:rPr>
            <a:t>Eligible for Docetaxel</a:t>
          </a:r>
        </a:p>
      </dgm:t>
    </dgm:pt>
    <dgm:pt modelId="{9273D84B-0EAB-47A4-9A3D-360B7749C032}" type="parTrans" cxnId="{36587CD3-6413-4593-997F-859F09933C7A}">
      <dgm:prSet/>
      <dgm:spPr/>
      <dgm:t>
        <a:bodyPr/>
        <a:lstStyle/>
        <a:p>
          <a:endParaRPr lang="en-US"/>
        </a:p>
      </dgm:t>
    </dgm:pt>
    <dgm:pt modelId="{B9CA7F5F-229D-47CA-B7C3-2BA5FA17D9F8}" type="sibTrans" cxnId="{36587CD3-6413-4593-997F-859F09933C7A}">
      <dgm:prSet/>
      <dgm:spPr/>
      <dgm:t>
        <a:bodyPr/>
        <a:lstStyle/>
        <a:p>
          <a:endParaRPr lang="en-US"/>
        </a:p>
      </dgm:t>
    </dgm:pt>
    <dgm:pt modelId="{7A3B0171-7386-40A7-842B-2869613373CD}">
      <dgm:prSet phldrT="[Text]"/>
      <dgm:spPr/>
      <dgm:t>
        <a:bodyPr/>
        <a:lstStyle/>
        <a:p>
          <a:r>
            <a:rPr lang="en-US" dirty="0">
              <a:solidFill>
                <a:schemeClr val="accent2"/>
              </a:solidFill>
            </a:rPr>
            <a:t>    AND?</a:t>
          </a:r>
          <a:endParaRPr lang="en-US" dirty="0"/>
        </a:p>
        <a:p>
          <a:r>
            <a:rPr lang="en-US" dirty="0"/>
            <a:t>Docetaxel x 6 doses</a:t>
          </a:r>
        </a:p>
      </dgm:t>
    </dgm:pt>
    <dgm:pt modelId="{8FFE7CDB-5E9D-4620-A2CA-C65D30062B79}" type="parTrans" cxnId="{AFCB43E6-9A92-4DB8-B19F-D07323AEC13F}">
      <dgm:prSet/>
      <dgm:spPr/>
      <dgm:t>
        <a:bodyPr/>
        <a:lstStyle/>
        <a:p>
          <a:endParaRPr lang="en-US"/>
        </a:p>
      </dgm:t>
    </dgm:pt>
    <dgm:pt modelId="{806D27AA-2C2A-4C56-80BE-D77C120903A5}" type="sibTrans" cxnId="{AFCB43E6-9A92-4DB8-B19F-D07323AEC13F}">
      <dgm:prSet/>
      <dgm:spPr/>
      <dgm:t>
        <a:bodyPr/>
        <a:lstStyle/>
        <a:p>
          <a:endParaRPr lang="en-US"/>
        </a:p>
      </dgm:t>
    </dgm:pt>
    <dgm:pt modelId="{80C467BC-5370-442B-9DE5-6B88093C4060}">
      <dgm:prSet phldrT="[Text]"/>
      <dgm:spPr/>
      <dgm:t>
        <a:bodyPr/>
        <a:lstStyle/>
        <a:p>
          <a:r>
            <a:rPr lang="en-US" dirty="0">
              <a:solidFill>
                <a:schemeClr val="accent2"/>
              </a:solidFill>
            </a:rPr>
            <a:t>No prior primary </a:t>
          </a:r>
          <a:r>
            <a:rPr lang="en-US" dirty="0" err="1">
              <a:solidFill>
                <a:schemeClr val="accent2"/>
              </a:solidFill>
            </a:rPr>
            <a:t>tx</a:t>
          </a:r>
          <a:r>
            <a:rPr lang="en-US" dirty="0">
              <a:solidFill>
                <a:schemeClr val="accent2"/>
              </a:solidFill>
            </a:rPr>
            <a:t>?</a:t>
          </a:r>
        </a:p>
      </dgm:t>
    </dgm:pt>
    <dgm:pt modelId="{8204D3F1-7295-42CE-B57D-0854A6278D6A}" type="parTrans" cxnId="{8B8F986F-DF68-4E76-8CA6-93C7B2C8775A}">
      <dgm:prSet/>
      <dgm:spPr/>
      <dgm:t>
        <a:bodyPr/>
        <a:lstStyle/>
        <a:p>
          <a:endParaRPr lang="en-US"/>
        </a:p>
      </dgm:t>
    </dgm:pt>
    <dgm:pt modelId="{995924BC-BD6B-46C7-B072-CB105D7083AB}" type="sibTrans" cxnId="{8B8F986F-DF68-4E76-8CA6-93C7B2C8775A}">
      <dgm:prSet/>
      <dgm:spPr/>
      <dgm:t>
        <a:bodyPr/>
        <a:lstStyle/>
        <a:p>
          <a:endParaRPr lang="en-US"/>
        </a:p>
      </dgm:t>
    </dgm:pt>
    <dgm:pt modelId="{5C046E3E-2B85-4B55-B73C-73127B46F461}">
      <dgm:prSet phldrT="[Text]"/>
      <dgm:spPr/>
      <dgm:t>
        <a:bodyPr/>
        <a:lstStyle/>
        <a:p>
          <a:r>
            <a:rPr lang="en-US" dirty="0"/>
            <a:t>   </a:t>
          </a:r>
          <a:r>
            <a:rPr lang="en-US" dirty="0">
              <a:solidFill>
                <a:schemeClr val="accent2"/>
              </a:solidFill>
            </a:rPr>
            <a:t>AND??</a:t>
          </a:r>
          <a:endParaRPr lang="en-US" dirty="0"/>
        </a:p>
        <a:p>
          <a:r>
            <a:rPr lang="en-US" dirty="0"/>
            <a:t>Consider radiation to prostate primary</a:t>
          </a:r>
        </a:p>
        <a:p>
          <a:endParaRPr lang="en-US" dirty="0"/>
        </a:p>
        <a:p>
          <a:r>
            <a:rPr lang="en-US" dirty="0">
              <a:solidFill>
                <a:schemeClr val="bg2"/>
              </a:solidFill>
            </a:rPr>
            <a:t>Metastasis directed therapy for </a:t>
          </a:r>
          <a:r>
            <a:rPr lang="en-US" dirty="0" err="1">
              <a:solidFill>
                <a:schemeClr val="bg2"/>
              </a:solidFill>
            </a:rPr>
            <a:t>oligomet</a:t>
          </a:r>
          <a:r>
            <a:rPr lang="en-US" dirty="0">
              <a:solidFill>
                <a:schemeClr val="bg2"/>
              </a:solidFill>
            </a:rPr>
            <a:t>?</a:t>
          </a:r>
        </a:p>
      </dgm:t>
    </dgm:pt>
    <dgm:pt modelId="{3B7244C8-B485-4DEF-9EBF-FDDFF7F38B20}" type="parTrans" cxnId="{66E10A7E-8800-456D-B20C-7DAED97EB415}">
      <dgm:prSet/>
      <dgm:spPr/>
      <dgm:t>
        <a:bodyPr/>
        <a:lstStyle/>
        <a:p>
          <a:endParaRPr lang="en-US"/>
        </a:p>
      </dgm:t>
    </dgm:pt>
    <dgm:pt modelId="{7A0B2134-5C1F-4D9C-9FBA-F0C55EF592D7}" type="sibTrans" cxnId="{66E10A7E-8800-456D-B20C-7DAED97EB415}">
      <dgm:prSet/>
      <dgm:spPr/>
      <dgm:t>
        <a:bodyPr/>
        <a:lstStyle/>
        <a:p>
          <a:endParaRPr lang="en-US"/>
        </a:p>
      </dgm:t>
    </dgm:pt>
    <dgm:pt modelId="{34AB9FAC-1871-4BDA-86A6-E62DB7FCA979}" type="pres">
      <dgm:prSet presAssocID="{12A4C2CE-AFDF-4134-838B-2B6CAF25CA4A}" presName="Name0" presStyleCnt="0">
        <dgm:presLayoutVars>
          <dgm:chMax val="5"/>
          <dgm:chPref val="5"/>
          <dgm:dir/>
          <dgm:animLvl val="lvl"/>
        </dgm:presLayoutVars>
      </dgm:prSet>
      <dgm:spPr/>
    </dgm:pt>
    <dgm:pt modelId="{D7582F26-ACE2-4677-B483-675E41F4B088}" type="pres">
      <dgm:prSet presAssocID="{C46FB270-CDFC-4843-A6B8-16C63FA007A9}" presName="parentText1" presStyleLbl="node1" presStyleIdx="0" presStyleCnt="3" custScaleX="101242" custLinFactNeighborX="-5551" custLinFactNeighborY="1165">
        <dgm:presLayoutVars>
          <dgm:chMax/>
          <dgm:chPref val="3"/>
          <dgm:bulletEnabled val="1"/>
        </dgm:presLayoutVars>
      </dgm:prSet>
      <dgm:spPr/>
    </dgm:pt>
    <dgm:pt modelId="{A746C623-F84F-44D2-A043-A2C20DFAAFF4}" type="pres">
      <dgm:prSet presAssocID="{C46FB270-CDFC-4843-A6B8-16C63FA007A9}" presName="childText1" presStyleLbl="solidAlignAcc1" presStyleIdx="0" presStyleCnt="3" custScaleX="111534" custLinFactNeighborX="-37498" custLinFactNeighborY="-1782">
        <dgm:presLayoutVars>
          <dgm:chMax val="0"/>
          <dgm:chPref val="0"/>
          <dgm:bulletEnabled val="1"/>
        </dgm:presLayoutVars>
      </dgm:prSet>
      <dgm:spPr/>
    </dgm:pt>
    <dgm:pt modelId="{9563D134-D9A8-4061-9B88-942264FED535}" type="pres">
      <dgm:prSet presAssocID="{5AE4A349-3D39-462E-8E75-F7444C5EE8B3}" presName="parentText2" presStyleLbl="node1" presStyleIdx="1" presStyleCnt="3" custScaleX="68145" custLinFactNeighborX="-17375" custLinFactNeighborY="8691">
        <dgm:presLayoutVars>
          <dgm:chMax/>
          <dgm:chPref val="3"/>
          <dgm:bulletEnabled val="1"/>
        </dgm:presLayoutVars>
      </dgm:prSet>
      <dgm:spPr/>
    </dgm:pt>
    <dgm:pt modelId="{2876DF7C-BB02-42B5-803C-BBB7893414E0}" type="pres">
      <dgm:prSet presAssocID="{5AE4A349-3D39-462E-8E75-F7444C5EE8B3}" presName="childText2" presStyleLbl="solidAlignAcc1" presStyleIdx="1" presStyleCnt="3" custLinFactNeighborX="1907" custLinFactNeighborY="1047">
        <dgm:presLayoutVars>
          <dgm:chMax val="0"/>
          <dgm:chPref val="0"/>
          <dgm:bulletEnabled val="1"/>
        </dgm:presLayoutVars>
      </dgm:prSet>
      <dgm:spPr/>
    </dgm:pt>
    <dgm:pt modelId="{081A6BF0-6378-45BB-9486-8F9C3B994335}" type="pres">
      <dgm:prSet presAssocID="{80C467BC-5370-442B-9DE5-6B88093C4060}" presName="parentText3" presStyleLbl="node1" presStyleIdx="2" presStyleCnt="3">
        <dgm:presLayoutVars>
          <dgm:chMax/>
          <dgm:chPref val="3"/>
          <dgm:bulletEnabled val="1"/>
        </dgm:presLayoutVars>
      </dgm:prSet>
      <dgm:spPr/>
    </dgm:pt>
    <dgm:pt modelId="{D096F6FF-264F-4BA7-81BF-8964C3742E6D}" type="pres">
      <dgm:prSet presAssocID="{80C467BC-5370-442B-9DE5-6B88093C4060}" presName="childText3" presStyleLbl="solidAlignAcc1" presStyleIdx="2" presStyleCnt="3">
        <dgm:presLayoutVars>
          <dgm:chMax val="0"/>
          <dgm:chPref val="0"/>
          <dgm:bulletEnabled val="1"/>
        </dgm:presLayoutVars>
      </dgm:prSet>
      <dgm:spPr/>
    </dgm:pt>
  </dgm:ptLst>
  <dgm:cxnLst>
    <dgm:cxn modelId="{E0AE8A0A-3487-4F89-8E1B-E2291D26772A}" type="presOf" srcId="{12A4C2CE-AFDF-4134-838B-2B6CAF25CA4A}" destId="{34AB9FAC-1871-4BDA-86A6-E62DB7FCA979}" srcOrd="0" destOrd="0" presId="urn:microsoft.com/office/officeart/2009/3/layout/IncreasingArrowsProcess"/>
    <dgm:cxn modelId="{981FEB21-AD0A-4552-93FE-28584C5B020E}" srcId="{12A4C2CE-AFDF-4134-838B-2B6CAF25CA4A}" destId="{C46FB270-CDFC-4843-A6B8-16C63FA007A9}" srcOrd="0" destOrd="0" parTransId="{DEC21B0B-9929-4953-8CAA-7056046881E4}" sibTransId="{39859B95-5F19-400D-9A81-0F3F44C5C46F}"/>
    <dgm:cxn modelId="{C10F844D-4EA5-4D56-B717-E4AA597A78FE}" type="presOf" srcId="{5AE4A349-3D39-462E-8E75-F7444C5EE8B3}" destId="{9563D134-D9A8-4061-9B88-942264FED535}" srcOrd="0" destOrd="0" presId="urn:microsoft.com/office/officeart/2009/3/layout/IncreasingArrowsProcess"/>
    <dgm:cxn modelId="{8B8F986F-DF68-4E76-8CA6-93C7B2C8775A}" srcId="{12A4C2CE-AFDF-4134-838B-2B6CAF25CA4A}" destId="{80C467BC-5370-442B-9DE5-6B88093C4060}" srcOrd="2" destOrd="0" parTransId="{8204D3F1-7295-42CE-B57D-0854A6278D6A}" sibTransId="{995924BC-BD6B-46C7-B072-CB105D7083AB}"/>
    <dgm:cxn modelId="{66E10A7E-8800-456D-B20C-7DAED97EB415}" srcId="{80C467BC-5370-442B-9DE5-6B88093C4060}" destId="{5C046E3E-2B85-4B55-B73C-73127B46F461}" srcOrd="0" destOrd="0" parTransId="{3B7244C8-B485-4DEF-9EBF-FDDFF7F38B20}" sibTransId="{7A0B2134-5C1F-4D9C-9FBA-F0C55EF592D7}"/>
    <dgm:cxn modelId="{2AB33985-A12B-4CDE-8711-AB55D2FAB892}" type="presOf" srcId="{C46FB270-CDFC-4843-A6B8-16C63FA007A9}" destId="{D7582F26-ACE2-4677-B483-675E41F4B088}" srcOrd="0" destOrd="0" presId="urn:microsoft.com/office/officeart/2009/3/layout/IncreasingArrowsProcess"/>
    <dgm:cxn modelId="{85266B85-017C-4C26-AE01-F6E8DD866C54}" type="presOf" srcId="{5C046E3E-2B85-4B55-B73C-73127B46F461}" destId="{D096F6FF-264F-4BA7-81BF-8964C3742E6D}" srcOrd="0" destOrd="0" presId="urn:microsoft.com/office/officeart/2009/3/layout/IncreasingArrowsProcess"/>
    <dgm:cxn modelId="{8A0452BD-892E-4970-BF0A-912A48080958}" srcId="{C46FB270-CDFC-4843-A6B8-16C63FA007A9}" destId="{19B38B9B-A14E-47B5-8834-9F2597E19494}" srcOrd="0" destOrd="0" parTransId="{CA373F3A-4F99-477A-AF05-2D30613E58B2}" sibTransId="{76DB9D15-F06C-46D9-BEDB-3D7049DDEF8F}"/>
    <dgm:cxn modelId="{09F397C2-6D3A-4660-9096-09D73849B872}" type="presOf" srcId="{19B38B9B-A14E-47B5-8834-9F2597E19494}" destId="{A746C623-F84F-44D2-A043-A2C20DFAAFF4}" srcOrd="0" destOrd="0" presId="urn:microsoft.com/office/officeart/2009/3/layout/IncreasingArrowsProcess"/>
    <dgm:cxn modelId="{2FC7BBCF-2B50-4242-8CE3-CAA1E1BFF135}" type="presOf" srcId="{7A3B0171-7386-40A7-842B-2869613373CD}" destId="{2876DF7C-BB02-42B5-803C-BBB7893414E0}" srcOrd="0" destOrd="0" presId="urn:microsoft.com/office/officeart/2009/3/layout/IncreasingArrowsProcess"/>
    <dgm:cxn modelId="{36587CD3-6413-4593-997F-859F09933C7A}" srcId="{12A4C2CE-AFDF-4134-838B-2B6CAF25CA4A}" destId="{5AE4A349-3D39-462E-8E75-F7444C5EE8B3}" srcOrd="1" destOrd="0" parTransId="{9273D84B-0EAB-47A4-9A3D-360B7749C032}" sibTransId="{B9CA7F5F-229D-47CA-B7C3-2BA5FA17D9F8}"/>
    <dgm:cxn modelId="{AFCB43E6-9A92-4DB8-B19F-D07323AEC13F}" srcId="{5AE4A349-3D39-462E-8E75-F7444C5EE8B3}" destId="{7A3B0171-7386-40A7-842B-2869613373CD}" srcOrd="0" destOrd="0" parTransId="{8FFE7CDB-5E9D-4620-A2CA-C65D30062B79}" sibTransId="{806D27AA-2C2A-4C56-80BE-D77C120903A5}"/>
    <dgm:cxn modelId="{AC4665EB-AC96-4002-9546-AD51A9604717}" type="presOf" srcId="{80C467BC-5370-442B-9DE5-6B88093C4060}" destId="{081A6BF0-6378-45BB-9486-8F9C3B994335}" srcOrd="0" destOrd="0" presId="urn:microsoft.com/office/officeart/2009/3/layout/IncreasingArrowsProcess"/>
    <dgm:cxn modelId="{90CA935C-1CA0-44A7-804B-1F7B2A18E2E8}" type="presParOf" srcId="{34AB9FAC-1871-4BDA-86A6-E62DB7FCA979}" destId="{D7582F26-ACE2-4677-B483-675E41F4B088}" srcOrd="0" destOrd="0" presId="urn:microsoft.com/office/officeart/2009/3/layout/IncreasingArrowsProcess"/>
    <dgm:cxn modelId="{D50AEA7A-CC50-420F-984E-1DEA4A27EA5C}" type="presParOf" srcId="{34AB9FAC-1871-4BDA-86A6-E62DB7FCA979}" destId="{A746C623-F84F-44D2-A043-A2C20DFAAFF4}" srcOrd="1" destOrd="0" presId="urn:microsoft.com/office/officeart/2009/3/layout/IncreasingArrowsProcess"/>
    <dgm:cxn modelId="{56DB11CC-A2C8-457D-B764-B539D194A8C3}" type="presParOf" srcId="{34AB9FAC-1871-4BDA-86A6-E62DB7FCA979}" destId="{9563D134-D9A8-4061-9B88-942264FED535}" srcOrd="2" destOrd="0" presId="urn:microsoft.com/office/officeart/2009/3/layout/IncreasingArrowsProcess"/>
    <dgm:cxn modelId="{4F92FC2F-7E7B-4DC2-AD97-3DFAB7F88538}" type="presParOf" srcId="{34AB9FAC-1871-4BDA-86A6-E62DB7FCA979}" destId="{2876DF7C-BB02-42B5-803C-BBB7893414E0}" srcOrd="3" destOrd="0" presId="urn:microsoft.com/office/officeart/2009/3/layout/IncreasingArrowsProcess"/>
    <dgm:cxn modelId="{CE4698E5-704B-4D3C-9DBF-5BFCAEFF76EC}" type="presParOf" srcId="{34AB9FAC-1871-4BDA-86A6-E62DB7FCA979}" destId="{081A6BF0-6378-45BB-9486-8F9C3B994335}" srcOrd="4" destOrd="0" presId="urn:microsoft.com/office/officeart/2009/3/layout/IncreasingArrowsProcess"/>
    <dgm:cxn modelId="{AA080E5A-CDB1-4E1B-B49F-E8DEFA00B1D6}" type="presParOf" srcId="{34AB9FAC-1871-4BDA-86A6-E62DB7FCA979}" destId="{D096F6FF-264F-4BA7-81BF-8964C3742E6D}"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82F26-ACE2-4677-B483-675E41F4B088}">
      <dsp:nvSpPr>
        <dsp:cNvPr id="0" name=""/>
        <dsp:cNvSpPr/>
      </dsp:nvSpPr>
      <dsp:spPr>
        <a:xfrm>
          <a:off x="47643" y="20807"/>
          <a:ext cx="7466559" cy="1074075"/>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170509"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accent2"/>
              </a:solidFill>
            </a:rPr>
            <a:t>Up front intensification with ARTA</a:t>
          </a:r>
        </a:p>
      </dsp:txBody>
      <dsp:txXfrm>
        <a:off x="47643" y="289326"/>
        <a:ext cx="7198040" cy="537037"/>
      </dsp:txXfrm>
    </dsp:sp>
    <dsp:sp modelId="{A746C623-F84F-44D2-A043-A2C20DFAAFF4}">
      <dsp:nvSpPr>
        <dsp:cNvPr id="0" name=""/>
        <dsp:cNvSpPr/>
      </dsp:nvSpPr>
      <dsp:spPr>
        <a:xfrm>
          <a:off x="0" y="799691"/>
          <a:ext cx="2533481" cy="2069064"/>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ADT (LHRH)</a:t>
          </a:r>
        </a:p>
        <a:p>
          <a:pPr marL="0" lvl="0" indent="0" algn="l" defTabSz="755650">
            <a:lnSpc>
              <a:spcPct val="90000"/>
            </a:lnSpc>
            <a:spcBef>
              <a:spcPct val="0"/>
            </a:spcBef>
            <a:spcAft>
              <a:spcPct val="35000"/>
            </a:spcAft>
            <a:buNone/>
          </a:pPr>
          <a:r>
            <a:rPr lang="en-US" sz="1700" b="1" kern="1200" dirty="0"/>
            <a:t>    </a:t>
          </a:r>
          <a:r>
            <a:rPr lang="en-US" sz="1700" b="1" kern="1200" dirty="0">
              <a:solidFill>
                <a:schemeClr val="accent2"/>
              </a:solidFill>
            </a:rPr>
            <a:t>AND</a:t>
          </a:r>
        </a:p>
        <a:p>
          <a:pPr marL="0" lvl="0" indent="0" algn="l" defTabSz="755650">
            <a:lnSpc>
              <a:spcPct val="90000"/>
            </a:lnSpc>
            <a:spcBef>
              <a:spcPct val="0"/>
            </a:spcBef>
            <a:spcAft>
              <a:spcPct val="35000"/>
            </a:spcAft>
            <a:buNone/>
          </a:pPr>
          <a:r>
            <a:rPr lang="en-US" sz="1700" kern="1200" dirty="0"/>
            <a:t>Abiraterone </a:t>
          </a:r>
          <a:r>
            <a:rPr lang="en-US" sz="1700" kern="1200" dirty="0">
              <a:solidFill>
                <a:schemeClr val="accent2"/>
              </a:solidFill>
            </a:rPr>
            <a:t>or</a:t>
          </a:r>
        </a:p>
        <a:p>
          <a:pPr marL="0" lvl="0" indent="0" algn="l" defTabSz="755650">
            <a:lnSpc>
              <a:spcPct val="90000"/>
            </a:lnSpc>
            <a:spcBef>
              <a:spcPct val="0"/>
            </a:spcBef>
            <a:spcAft>
              <a:spcPct val="35000"/>
            </a:spcAft>
            <a:buNone/>
          </a:pPr>
          <a:r>
            <a:rPr lang="en-US" sz="1700" kern="1200" dirty="0"/>
            <a:t>Apalutamide </a:t>
          </a:r>
          <a:r>
            <a:rPr lang="en-US" sz="1700" kern="1200" dirty="0">
              <a:solidFill>
                <a:schemeClr val="accent2"/>
              </a:solidFill>
            </a:rPr>
            <a:t>or</a:t>
          </a:r>
        </a:p>
        <a:p>
          <a:pPr marL="0" lvl="0" indent="0" algn="l" defTabSz="755650">
            <a:lnSpc>
              <a:spcPct val="90000"/>
            </a:lnSpc>
            <a:spcBef>
              <a:spcPct val="0"/>
            </a:spcBef>
            <a:spcAft>
              <a:spcPct val="35000"/>
            </a:spcAft>
            <a:buNone/>
          </a:pPr>
          <a:r>
            <a:rPr lang="en-US" sz="1700" kern="1200" dirty="0" err="1"/>
            <a:t>Darolutamide</a:t>
          </a:r>
          <a:r>
            <a:rPr lang="en-US" sz="1700" kern="1200" dirty="0"/>
            <a:t> </a:t>
          </a:r>
          <a:r>
            <a:rPr lang="en-US" sz="1700" kern="1200" dirty="0">
              <a:solidFill>
                <a:schemeClr val="accent2"/>
              </a:solidFill>
            </a:rPr>
            <a:t>or</a:t>
          </a:r>
        </a:p>
        <a:p>
          <a:pPr marL="0" lvl="0" indent="0" algn="l" defTabSz="755650">
            <a:lnSpc>
              <a:spcPct val="90000"/>
            </a:lnSpc>
            <a:spcBef>
              <a:spcPct val="0"/>
            </a:spcBef>
            <a:spcAft>
              <a:spcPct val="35000"/>
            </a:spcAft>
            <a:buNone/>
          </a:pPr>
          <a:r>
            <a:rPr lang="en-US" sz="1700" kern="1200" dirty="0"/>
            <a:t>Enzalutamide </a:t>
          </a:r>
        </a:p>
      </dsp:txBody>
      <dsp:txXfrm>
        <a:off x="0" y="799691"/>
        <a:ext cx="2533481" cy="2069064"/>
      </dsp:txXfrm>
    </dsp:sp>
    <dsp:sp modelId="{9563D134-D9A8-4061-9B88-942264FED535}">
      <dsp:nvSpPr>
        <dsp:cNvPr id="0" name=""/>
        <dsp:cNvSpPr/>
      </dsp:nvSpPr>
      <dsp:spPr>
        <a:xfrm>
          <a:off x="2700441" y="459667"/>
          <a:ext cx="3477762" cy="1074075"/>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170509"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accent2"/>
              </a:solidFill>
            </a:rPr>
            <a:t>Eligible for Docetaxel</a:t>
          </a:r>
        </a:p>
      </dsp:txBody>
      <dsp:txXfrm>
        <a:off x="2700441" y="728186"/>
        <a:ext cx="3209243" cy="537037"/>
      </dsp:txXfrm>
    </dsp:sp>
    <dsp:sp modelId="{2876DF7C-BB02-42B5-803C-BBB7893414E0}">
      <dsp:nvSpPr>
        <dsp:cNvPr id="0" name=""/>
        <dsp:cNvSpPr/>
      </dsp:nvSpPr>
      <dsp:spPr>
        <a:xfrm>
          <a:off x="2817631" y="1216250"/>
          <a:ext cx="2271488" cy="2069064"/>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solidFill>
                <a:schemeClr val="accent2"/>
              </a:solidFill>
            </a:rPr>
            <a:t>    AND?</a:t>
          </a:r>
          <a:endParaRPr lang="en-US" sz="1700" kern="1200" dirty="0"/>
        </a:p>
        <a:p>
          <a:pPr marL="0" lvl="0" indent="0" algn="l" defTabSz="755650">
            <a:lnSpc>
              <a:spcPct val="90000"/>
            </a:lnSpc>
            <a:spcBef>
              <a:spcPct val="0"/>
            </a:spcBef>
            <a:spcAft>
              <a:spcPct val="35000"/>
            </a:spcAft>
            <a:buNone/>
          </a:pPr>
          <a:r>
            <a:rPr lang="en-US" sz="1700" kern="1200" dirty="0"/>
            <a:t>Docetaxel x 6 doses</a:t>
          </a:r>
        </a:p>
      </dsp:txBody>
      <dsp:txXfrm>
        <a:off x="2817631" y="1216250"/>
        <a:ext cx="2271488" cy="2069064"/>
      </dsp:txXfrm>
    </dsp:sp>
    <dsp:sp modelId="{081A6BF0-6378-45BB-9486-8F9C3B994335}">
      <dsp:nvSpPr>
        <dsp:cNvPr id="0" name=""/>
        <dsp:cNvSpPr/>
      </dsp:nvSpPr>
      <dsp:spPr>
        <a:xfrm>
          <a:off x="5045802" y="724345"/>
          <a:ext cx="2831985" cy="1074075"/>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170509"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accent2"/>
              </a:solidFill>
            </a:rPr>
            <a:t>No prior primary </a:t>
          </a:r>
          <a:r>
            <a:rPr lang="en-US" sz="2000" kern="1200" dirty="0" err="1">
              <a:solidFill>
                <a:schemeClr val="accent2"/>
              </a:solidFill>
            </a:rPr>
            <a:t>tx</a:t>
          </a:r>
          <a:r>
            <a:rPr lang="en-US" sz="2000" kern="1200" dirty="0">
              <a:solidFill>
                <a:schemeClr val="accent2"/>
              </a:solidFill>
            </a:rPr>
            <a:t>?</a:t>
          </a:r>
        </a:p>
      </dsp:txBody>
      <dsp:txXfrm>
        <a:off x="5045802" y="992864"/>
        <a:ext cx="2563466" cy="537037"/>
      </dsp:txXfrm>
    </dsp:sp>
    <dsp:sp modelId="{D096F6FF-264F-4BA7-81BF-8964C3742E6D}">
      <dsp:nvSpPr>
        <dsp:cNvPr id="0" name=""/>
        <dsp:cNvSpPr/>
      </dsp:nvSpPr>
      <dsp:spPr>
        <a:xfrm>
          <a:off x="5045802" y="1552612"/>
          <a:ext cx="2271488" cy="2038784"/>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   </a:t>
          </a:r>
          <a:r>
            <a:rPr lang="en-US" sz="1700" kern="1200" dirty="0">
              <a:solidFill>
                <a:schemeClr val="accent2"/>
              </a:solidFill>
            </a:rPr>
            <a:t>AND??</a:t>
          </a:r>
          <a:endParaRPr lang="en-US" sz="1700" kern="1200" dirty="0"/>
        </a:p>
        <a:p>
          <a:pPr marL="0" lvl="0" indent="0" algn="l" defTabSz="755650">
            <a:lnSpc>
              <a:spcPct val="90000"/>
            </a:lnSpc>
            <a:spcBef>
              <a:spcPct val="0"/>
            </a:spcBef>
            <a:spcAft>
              <a:spcPct val="35000"/>
            </a:spcAft>
            <a:buNone/>
          </a:pPr>
          <a:r>
            <a:rPr lang="en-US" sz="1700" kern="1200" dirty="0"/>
            <a:t>Consider radiation to prostate primary</a:t>
          </a:r>
        </a:p>
        <a:p>
          <a:pPr marL="0" lvl="0" indent="0" algn="l" defTabSz="755650">
            <a:lnSpc>
              <a:spcPct val="90000"/>
            </a:lnSpc>
            <a:spcBef>
              <a:spcPct val="0"/>
            </a:spcBef>
            <a:spcAft>
              <a:spcPct val="35000"/>
            </a:spcAft>
            <a:buNone/>
          </a:pPr>
          <a:endParaRPr lang="en-US" sz="1700" kern="1200" dirty="0"/>
        </a:p>
        <a:p>
          <a:pPr marL="0" lvl="0" indent="0" algn="l" defTabSz="755650">
            <a:lnSpc>
              <a:spcPct val="90000"/>
            </a:lnSpc>
            <a:spcBef>
              <a:spcPct val="0"/>
            </a:spcBef>
            <a:spcAft>
              <a:spcPct val="35000"/>
            </a:spcAft>
            <a:buNone/>
          </a:pPr>
          <a:r>
            <a:rPr lang="en-US" sz="1700" kern="1200" dirty="0">
              <a:solidFill>
                <a:schemeClr val="bg2"/>
              </a:solidFill>
            </a:rPr>
            <a:t>Metastasis directed therapy for </a:t>
          </a:r>
          <a:r>
            <a:rPr lang="en-US" sz="1700" kern="1200" dirty="0" err="1">
              <a:solidFill>
                <a:schemeClr val="bg2"/>
              </a:solidFill>
            </a:rPr>
            <a:t>oligomet</a:t>
          </a:r>
          <a:r>
            <a:rPr lang="en-US" sz="1700" kern="1200" dirty="0">
              <a:solidFill>
                <a:schemeClr val="bg2"/>
              </a:solidFill>
            </a:rPr>
            <a:t>?</a:t>
          </a:r>
        </a:p>
      </dsp:txBody>
      <dsp:txXfrm>
        <a:off x="5045802" y="1552612"/>
        <a:ext cx="2271488" cy="2038784"/>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3352800" cy="5334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eaLnBrk="0" hangingPunct="0">
              <a:lnSpc>
                <a:spcPct val="93000"/>
              </a:lnSpc>
              <a:buClr>
                <a:srgbClr val="000000"/>
              </a:buClr>
              <a:buSzPct val="45000"/>
              <a:buFont typeface="Wingdings" pitchFamily="-72" charset="2"/>
              <a:buNone/>
              <a:defRPr sz="1200">
                <a:latin typeface="Arial" pitchFamily="-72" charset="0"/>
              </a:defRPr>
            </a:lvl1pPr>
          </a:lstStyle>
          <a:p>
            <a:pPr>
              <a:defRPr/>
            </a:pPr>
            <a:endParaRPr lang="en-US"/>
          </a:p>
        </p:txBody>
      </p:sp>
      <p:sp>
        <p:nvSpPr>
          <p:cNvPr id="100355" name="Rectangle 3"/>
          <p:cNvSpPr>
            <a:spLocks noGrp="1" noChangeArrowheads="1"/>
          </p:cNvSpPr>
          <p:nvPr>
            <p:ph type="dt" sz="quarter" idx="1"/>
          </p:nvPr>
        </p:nvSpPr>
        <p:spPr bwMode="auto">
          <a:xfrm>
            <a:off x="4191000" y="0"/>
            <a:ext cx="3352800" cy="5334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eaLnBrk="0" hangingPunct="0">
              <a:lnSpc>
                <a:spcPct val="93000"/>
              </a:lnSpc>
              <a:buClr>
                <a:srgbClr val="000000"/>
              </a:buClr>
              <a:buSzPct val="45000"/>
              <a:buFont typeface="Wingdings" pitchFamily="96" charset="2"/>
              <a:buNone/>
              <a:defRPr sz="1200">
                <a:latin typeface="Arial" charset="0"/>
                <a:ea typeface="MS PGothic" pitchFamily="34" charset="-128"/>
                <a:cs typeface="+mn-cs"/>
              </a:defRPr>
            </a:lvl1pPr>
          </a:lstStyle>
          <a:p>
            <a:pPr>
              <a:defRPr/>
            </a:pPr>
            <a:fld id="{E2B7CC06-35E6-42FC-8B5E-42EE52A72567}" type="datetime1">
              <a:rPr lang="en-US"/>
              <a:pPr>
                <a:defRPr/>
              </a:pPr>
              <a:t>3/2/23</a:t>
            </a:fld>
            <a:endParaRPr lang="en-US"/>
          </a:p>
        </p:txBody>
      </p:sp>
      <p:sp>
        <p:nvSpPr>
          <p:cNvPr id="100356" name="Rectangle 4"/>
          <p:cNvSpPr>
            <a:spLocks noGrp="1" noChangeArrowheads="1"/>
          </p:cNvSpPr>
          <p:nvPr>
            <p:ph type="ftr" sz="quarter" idx="2"/>
          </p:nvPr>
        </p:nvSpPr>
        <p:spPr bwMode="auto">
          <a:xfrm>
            <a:off x="304800" y="9220200"/>
            <a:ext cx="3352800" cy="5334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eaLnBrk="0" hangingPunct="0">
              <a:lnSpc>
                <a:spcPct val="93000"/>
              </a:lnSpc>
              <a:buClr>
                <a:srgbClr val="000000"/>
              </a:buClr>
              <a:buSzPct val="45000"/>
              <a:buFont typeface="Wingdings" pitchFamily="-72" charset="2"/>
              <a:buNone/>
              <a:defRPr sz="1200">
                <a:latin typeface="Arial" pitchFamily="-72" charset="0"/>
              </a:defRPr>
            </a:lvl1pPr>
          </a:lstStyle>
          <a:p>
            <a:pPr>
              <a:defRPr/>
            </a:pPr>
            <a:endParaRPr lang="en-US"/>
          </a:p>
        </p:txBody>
      </p:sp>
      <p:sp>
        <p:nvSpPr>
          <p:cNvPr id="100357" name="Rectangle 5"/>
          <p:cNvSpPr>
            <a:spLocks noGrp="1" noChangeArrowheads="1"/>
          </p:cNvSpPr>
          <p:nvPr>
            <p:ph type="sldNum" sz="quarter" idx="3"/>
          </p:nvPr>
        </p:nvSpPr>
        <p:spPr bwMode="auto">
          <a:xfrm>
            <a:off x="3886200" y="9220200"/>
            <a:ext cx="3200400" cy="5334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eaLnBrk="0" hangingPunct="0">
              <a:lnSpc>
                <a:spcPct val="93000"/>
              </a:lnSpc>
              <a:buClr>
                <a:srgbClr val="000000"/>
              </a:buClr>
              <a:buSzPct val="45000"/>
              <a:buFont typeface="Wingdings" pitchFamily="96" charset="2"/>
              <a:buNone/>
              <a:defRPr sz="1200">
                <a:latin typeface="Arial" charset="0"/>
                <a:ea typeface="MS PGothic" pitchFamily="34" charset="-128"/>
                <a:cs typeface="+mn-cs"/>
              </a:defRPr>
            </a:lvl1pPr>
          </a:lstStyle>
          <a:p>
            <a:pPr>
              <a:defRPr/>
            </a:pPr>
            <a:fld id="{E82FF3A5-13B6-4316-814F-1F1469E14ECE}" type="slidenum">
              <a:rPr lang="en-US"/>
              <a:pPr>
                <a:defRPr/>
              </a:pPr>
              <a:t>‹#›</a:t>
            </a:fld>
            <a:endParaRPr lang="en-US"/>
          </a:p>
        </p:txBody>
      </p:sp>
    </p:spTree>
    <p:extLst>
      <p:ext uri="{BB962C8B-B14F-4D97-AF65-F5344CB8AC3E}">
        <p14:creationId xmlns:p14="http://schemas.microsoft.com/office/powerpoint/2010/main" val="2906333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1"/>
          <p:cNvSpPr>
            <a:spLocks noGrp="1" noRot="1" noChangeAspect="1" noChangeArrowheads="1"/>
          </p:cNvSpPr>
          <p:nvPr>
            <p:ph type="sldImg"/>
          </p:nvPr>
        </p:nvSpPr>
        <p:spPr bwMode="auto">
          <a:xfrm>
            <a:off x="823913" y="1006475"/>
            <a:ext cx="6121400" cy="3444875"/>
          </a:xfrm>
          <a:prstGeom prst="rect">
            <a:avLst/>
          </a:prstGeom>
          <a:noFill/>
          <a:ln w="9525">
            <a:noFill/>
            <a:miter lim="800000"/>
            <a:headEnd/>
            <a:tailEnd/>
          </a:ln>
        </p:spPr>
      </p:sp>
      <p:sp>
        <p:nvSpPr>
          <p:cNvPr id="2050" name="Rectangle 2"/>
          <p:cNvSpPr>
            <a:spLocks noGrp="1" noChangeArrowheads="1"/>
          </p:cNvSpPr>
          <p:nvPr>
            <p:ph type="body"/>
          </p:nvPr>
        </p:nvSpPr>
        <p:spPr bwMode="auto">
          <a:xfrm>
            <a:off x="1185863" y="4787900"/>
            <a:ext cx="5405437" cy="382428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a:p>
        </p:txBody>
      </p:sp>
    </p:spTree>
    <p:extLst>
      <p:ext uri="{BB962C8B-B14F-4D97-AF65-F5344CB8AC3E}">
        <p14:creationId xmlns:p14="http://schemas.microsoft.com/office/powerpoint/2010/main" val="4088421580"/>
      </p:ext>
    </p:extLst>
  </p:cSld>
  <p:clrMap bg1="lt1" tx1="dk1" bg2="lt2" tx2="dk2" accent1="accent1" accent2="accent2" accent3="accent3" accent4="accent4" accent5="accent5" accent6="accent6" hlink="hlink" folHlink="folHlink"/>
  <p:notesStyle>
    <a:lvl1pPr algn="l" defTabSz="455613" rtl="0" eaLnBrk="0" fontAlgn="base" hangingPunct="0">
      <a:spcBef>
        <a:spcPct val="30000"/>
      </a:spcBef>
      <a:spcAft>
        <a:spcPct val="0"/>
      </a:spcAft>
      <a:buClr>
        <a:srgbClr val="000000"/>
      </a:buClr>
      <a:buSzPct val="100000"/>
      <a:buFont typeface="Times New Roman" pitchFamily="-72" charset="0"/>
      <a:defRPr sz="1200" kern="1200">
        <a:solidFill>
          <a:srgbClr val="000000"/>
        </a:solidFill>
        <a:latin typeface="Times New Roman" pitchFamily="18" charset="0"/>
        <a:ea typeface="MS PGothic" pitchFamily="34" charset="-128"/>
        <a:cs typeface="MS PGothic" charset="0"/>
      </a:defRPr>
    </a:lvl1pPr>
    <a:lvl2pPr marL="37931725" indent="-37474525" algn="l" defTabSz="455613" rtl="0" eaLnBrk="0" fontAlgn="base" hangingPunct="0">
      <a:spcBef>
        <a:spcPct val="30000"/>
      </a:spcBef>
      <a:spcAft>
        <a:spcPct val="0"/>
      </a:spcAft>
      <a:buClr>
        <a:srgbClr val="000000"/>
      </a:buClr>
      <a:buSzPct val="100000"/>
      <a:buFont typeface="Times New Roman" pitchFamily="-72" charset="0"/>
      <a:defRPr sz="1200" kern="1200">
        <a:solidFill>
          <a:srgbClr val="000000"/>
        </a:solidFill>
        <a:latin typeface="Times New Roman" pitchFamily="18" charset="0"/>
        <a:ea typeface="MS PGothic" pitchFamily="34" charset="-128"/>
        <a:cs typeface="+mn-cs"/>
      </a:defRPr>
    </a:lvl2pPr>
    <a:lvl3pPr marL="1143000" indent="-228600" algn="l" defTabSz="45561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8" charset="0"/>
        <a:ea typeface="ＭＳ Ｐゴシック" pitchFamily="-123" charset="-128"/>
        <a:cs typeface="ＭＳ Ｐゴシック" pitchFamily="-72" charset="-128"/>
      </a:defRPr>
    </a:lvl3pPr>
    <a:lvl4pPr marL="1600200" indent="-228600" algn="l" defTabSz="45561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8" charset="0"/>
        <a:ea typeface="ＭＳ Ｐゴシック" pitchFamily="-123" charset="-128"/>
        <a:cs typeface="+mn-cs"/>
      </a:defRPr>
    </a:lvl4pPr>
    <a:lvl5pPr marL="2057400" indent="-228600" algn="l" defTabSz="45561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8" charset="0"/>
        <a:ea typeface="ＭＳ Ｐゴシック" pitchFamily="-123" charset="-128"/>
        <a:cs typeface="+mn-cs"/>
      </a:defRPr>
    </a:lvl5pPr>
    <a:lvl6pPr marL="2285289" algn="l" defTabSz="914115" rtl="0" eaLnBrk="1" latinLnBrk="0" hangingPunct="1">
      <a:defRPr sz="1200" kern="1200">
        <a:solidFill>
          <a:schemeClr val="tx1"/>
        </a:solidFill>
        <a:latin typeface="+mn-lt"/>
        <a:ea typeface="+mn-ea"/>
        <a:cs typeface="+mn-cs"/>
      </a:defRPr>
    </a:lvl6pPr>
    <a:lvl7pPr marL="2742347" algn="l" defTabSz="914115" rtl="0" eaLnBrk="1" latinLnBrk="0" hangingPunct="1">
      <a:defRPr sz="1200" kern="1200">
        <a:solidFill>
          <a:schemeClr val="tx1"/>
        </a:solidFill>
        <a:latin typeface="+mn-lt"/>
        <a:ea typeface="+mn-ea"/>
        <a:cs typeface="+mn-cs"/>
      </a:defRPr>
    </a:lvl7pPr>
    <a:lvl8pPr marL="3199405" algn="l" defTabSz="914115" rtl="0" eaLnBrk="1" latinLnBrk="0" hangingPunct="1">
      <a:defRPr sz="1200" kern="1200">
        <a:solidFill>
          <a:schemeClr val="tx1"/>
        </a:solidFill>
        <a:latin typeface="+mn-lt"/>
        <a:ea typeface="+mn-ea"/>
        <a:cs typeface="+mn-cs"/>
      </a:defRPr>
    </a:lvl8pPr>
    <a:lvl9pPr marL="3656462" algn="l" defTabSz="91411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4294967295"/>
          </p:nvPr>
        </p:nvSpPr>
        <p:spPr bwMode="auto">
          <a:xfrm>
            <a:off x="4402138" y="9553575"/>
            <a:ext cx="3368675" cy="503238"/>
          </a:xfrm>
          <a:prstGeom prst="rect">
            <a:avLst/>
          </a:prstGeom>
          <a:noFill/>
          <a:ln>
            <a:miter lim="800000"/>
            <a:headEnd/>
            <a:tailEnd/>
          </a:ln>
        </p:spPr>
        <p:txBody>
          <a:bodyPr lIns="101882" tIns="50941" rIns="101882" bIns="50941">
            <a:prstTxWarp prst="textNoShape">
              <a:avLst/>
            </a:prstTxWarp>
          </a:bodyPr>
          <a:lstStyle/>
          <a:p>
            <a:pPr marL="0" marR="0" lvl="0" indent="0" algn="ctr" defTabSz="455613" rtl="0" eaLnBrk="0" fontAlgn="base" latinLnBrk="0" hangingPunct="0">
              <a:lnSpc>
                <a:spcPct val="93000"/>
              </a:lnSpc>
              <a:spcBef>
                <a:spcPct val="0"/>
              </a:spcBef>
              <a:spcAft>
                <a:spcPct val="0"/>
              </a:spcAft>
              <a:buClr>
                <a:srgbClr val="000000"/>
              </a:buClr>
              <a:buSzPct val="45000"/>
              <a:buFont typeface="Wingdings" pitchFamily="-72" charset="2"/>
              <a:buNone/>
              <a:tabLst/>
              <a:defRPr/>
            </a:pPr>
            <a:fld id="{DA2F918B-534C-4494-B5B9-E33C0B6FBC7A}" type="slidenum">
              <a:rPr kumimoji="0" lang="en-US" sz="3600" b="1" i="0" u="none" strike="noStrike" kern="1200" cap="none" spc="0" normalizeH="0" baseline="0" noProof="0">
                <a:ln>
                  <a:noFill/>
                </a:ln>
                <a:solidFill>
                  <a:srgbClr val="C0504D"/>
                </a:solidFill>
                <a:effectLst/>
                <a:uLnTx/>
                <a:uFillTx/>
                <a:latin typeface="Arial" pitchFamily="-72" charset="0"/>
                <a:ea typeface="MS PGothic" charset="0"/>
              </a:rPr>
              <a:pPr marL="0" marR="0" lvl="0" indent="0" algn="ctr" defTabSz="455613" rtl="0" eaLnBrk="0" fontAlgn="base" latinLnBrk="0" hangingPunct="0">
                <a:lnSpc>
                  <a:spcPct val="93000"/>
                </a:lnSpc>
                <a:spcBef>
                  <a:spcPct val="0"/>
                </a:spcBef>
                <a:spcAft>
                  <a:spcPct val="0"/>
                </a:spcAft>
                <a:buClr>
                  <a:srgbClr val="000000"/>
                </a:buClr>
                <a:buSzPct val="45000"/>
                <a:buFont typeface="Wingdings" pitchFamily="-72" charset="2"/>
                <a:buNone/>
                <a:tabLst/>
                <a:defRPr/>
              </a:pPr>
              <a:t>1</a:t>
            </a:fld>
            <a:endParaRPr kumimoji="0" lang="en-US" sz="3600" b="1" i="0" u="none" strike="noStrike" kern="1200" cap="none" spc="0" normalizeH="0" baseline="0" noProof="0">
              <a:ln>
                <a:noFill/>
              </a:ln>
              <a:solidFill>
                <a:srgbClr val="C0504D"/>
              </a:solidFill>
              <a:effectLst/>
              <a:uLnTx/>
              <a:uFillTx/>
              <a:latin typeface="Arial" pitchFamily="-72" charset="0"/>
              <a:ea typeface="MS PGothic" charset="0"/>
            </a:endParaRPr>
          </a:p>
        </p:txBody>
      </p:sp>
      <p:sp>
        <p:nvSpPr>
          <p:cNvPr id="74754" name="Rectangle 2"/>
          <p:cNvSpPr>
            <a:spLocks noGrp="1" noRot="1" noChangeAspect="1" noChangeArrowheads="1" noTextEdit="1"/>
          </p:cNvSpPr>
          <p:nvPr>
            <p:ph type="sldImg"/>
          </p:nvPr>
        </p:nvSpPr>
        <p:spPr>
          <a:xfrm>
            <a:off x="823913" y="1006475"/>
            <a:ext cx="6121400" cy="3444875"/>
          </a:xfrm>
        </p:spPr>
      </p:sp>
      <p:sp>
        <p:nvSpPr>
          <p:cNvPr id="74755" name="Rectangle 3"/>
          <p:cNvSpPr>
            <a:spLocks noGrp="1" noChangeArrowheads="1"/>
          </p:cNvSpPr>
          <p:nvPr>
            <p:ph type="body" idx="1"/>
          </p:nvPr>
        </p:nvSpPr>
        <p:spPr>
          <a:noFill/>
          <a:ln/>
        </p:spPr>
        <p:txBody>
          <a:bodyPr/>
          <a:lstStyle/>
          <a:p>
            <a:endParaRPr lang="en-US">
              <a:latin typeface="Times New Roman" pitchFamily="-72" charset="0"/>
              <a:ea typeface="MS PGothic" charset="0"/>
            </a:endParaRPr>
          </a:p>
        </p:txBody>
      </p:sp>
    </p:spTree>
    <p:extLst>
      <p:ext uri="{BB962C8B-B14F-4D97-AF65-F5344CB8AC3E}">
        <p14:creationId xmlns:p14="http://schemas.microsoft.com/office/powerpoint/2010/main" val="1150804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02378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90909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63939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81957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31623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18291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15681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50841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2225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15574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79775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A55DED1A-3E26-3C4E-820E-1ECA555BB3D1}"/>
              </a:ext>
            </a:extLst>
          </p:cNvPr>
          <p:cNvSpPr>
            <a:spLocks noGrp="1" noRot="1" noChangeAspect="1" noChangeArrowheads="1" noTextEdit="1"/>
          </p:cNvSpPr>
          <p:nvPr>
            <p:ph type="sldImg"/>
          </p:nvPr>
        </p:nvSpPr>
        <p:spPr>
          <a:xfrm>
            <a:off x="381000" y="685800"/>
            <a:ext cx="6096000" cy="3429000"/>
          </a:xfrm>
          <a:ln/>
        </p:spPr>
      </p:sp>
      <p:sp>
        <p:nvSpPr>
          <p:cNvPr id="51203" name="Notes Placeholder 2">
            <a:extLst>
              <a:ext uri="{FF2B5EF4-FFF2-40B4-BE49-F238E27FC236}">
                <a16:creationId xmlns:a16="http://schemas.microsoft.com/office/drawing/2014/main" id="{95D31659-2385-E840-A39A-3FB5650A19D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Times New Roman" panose="02020603050405020304" pitchFamily="18" charset="0"/>
            </a:endParaRPr>
          </a:p>
        </p:txBody>
      </p:sp>
      <p:sp>
        <p:nvSpPr>
          <p:cNvPr id="51204" name="Slide Number Placeholder 3">
            <a:extLst>
              <a:ext uri="{FF2B5EF4-FFF2-40B4-BE49-F238E27FC236}">
                <a16:creationId xmlns:a16="http://schemas.microsoft.com/office/drawing/2014/main" id="{D67A6C6B-F80F-1B42-979C-5F5E2453E5E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2"/>
                </a:solidFill>
                <a:latin typeface="Times New Roman" panose="02020603050405020304" pitchFamily="18" charset="0"/>
              </a:defRPr>
            </a:lvl1pPr>
            <a:lvl2pPr marL="742950" indent="-285750">
              <a:defRPr sz="2400">
                <a:solidFill>
                  <a:schemeClr val="bg2"/>
                </a:solidFill>
                <a:latin typeface="Times New Roman" panose="02020603050405020304" pitchFamily="18" charset="0"/>
              </a:defRPr>
            </a:lvl2pPr>
            <a:lvl3pPr marL="1143000" indent="-228600">
              <a:defRPr sz="2400">
                <a:solidFill>
                  <a:schemeClr val="bg2"/>
                </a:solidFill>
                <a:latin typeface="Times New Roman" panose="02020603050405020304" pitchFamily="18" charset="0"/>
              </a:defRPr>
            </a:lvl3pPr>
            <a:lvl4pPr marL="1600200" indent="-228600">
              <a:defRPr sz="2400">
                <a:solidFill>
                  <a:schemeClr val="bg2"/>
                </a:solidFill>
                <a:latin typeface="Times New Roman" panose="02020603050405020304" pitchFamily="18" charset="0"/>
              </a:defRPr>
            </a:lvl4pPr>
            <a:lvl5pPr marL="2057400" indent="-228600">
              <a:defRPr sz="2400">
                <a:solidFill>
                  <a:schemeClr val="bg2"/>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2"/>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2"/>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2"/>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2"/>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0A8BCC-B023-7B45-80DA-72E394F4660A}"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175295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393077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603599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B45FA4A1-D4A1-1048-BFA0-8F764E4B963C}"/>
              </a:ext>
            </a:extLst>
          </p:cNvPr>
          <p:cNvSpPr>
            <a:spLocks noGrp="1" noRot="1" noChangeAspect="1" noChangeArrowheads="1" noTextEdit="1"/>
          </p:cNvSpPr>
          <p:nvPr>
            <p:ph type="sldImg"/>
          </p:nvPr>
        </p:nvSpPr>
        <p:spPr>
          <a:xfrm>
            <a:off x="-6350" y="412750"/>
            <a:ext cx="5207000" cy="2928938"/>
          </a:xfrm>
          <a:ln/>
        </p:spPr>
      </p:sp>
      <p:sp>
        <p:nvSpPr>
          <p:cNvPr id="59394" name="Rectangle 3">
            <a:extLst>
              <a:ext uri="{FF2B5EF4-FFF2-40B4-BE49-F238E27FC236}">
                <a16:creationId xmlns:a16="http://schemas.microsoft.com/office/drawing/2014/main" id="{B179E728-4AD1-F148-9C9A-0C368A263BB7}"/>
              </a:ext>
            </a:extLst>
          </p:cNvPr>
          <p:cNvSpPr>
            <a:spLocks noGrp="1" noChangeArrowheads="1"/>
          </p:cNvSpPr>
          <p:nvPr>
            <p:ph type="body" idx="1"/>
          </p:nvPr>
        </p:nvSpPr>
        <p:spPr/>
        <p:txBody>
          <a:bodyPr/>
          <a:lstStyle/>
          <a:p>
            <a:pPr>
              <a:spcBef>
                <a:spcPts val="600"/>
              </a:spcBef>
              <a:buFont typeface="Wingdings" panose="05000000000000000000" pitchFamily="2" charset="2"/>
              <a:buNone/>
              <a:defRPr/>
            </a:pPr>
            <a:endParaRPr lang="en-US" kern="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21F2E3F5-7658-6142-B4D8-EE7E40208F1B}"/>
              </a:ext>
            </a:extLst>
          </p:cNvPr>
          <p:cNvSpPr>
            <a:spLocks noGrp="1" noRot="1" noChangeAspect="1" noChangeArrowheads="1" noTextEdit="1"/>
          </p:cNvSpPr>
          <p:nvPr>
            <p:ph type="sldImg"/>
          </p:nvPr>
        </p:nvSpPr>
        <p:spPr>
          <a:xfrm>
            <a:off x="330200" y="696913"/>
            <a:ext cx="6197600" cy="3486150"/>
          </a:xfrm>
          <a:ln/>
        </p:spPr>
      </p:sp>
      <p:sp>
        <p:nvSpPr>
          <p:cNvPr id="80899" name="Notes Placeholder 2">
            <a:extLst>
              <a:ext uri="{FF2B5EF4-FFF2-40B4-BE49-F238E27FC236}">
                <a16:creationId xmlns:a16="http://schemas.microsoft.com/office/drawing/2014/main" id="{E4E57936-884C-DA41-880C-6DD9D086D33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0900" name="Slide Number Placeholder 3">
            <a:extLst>
              <a:ext uri="{FF2B5EF4-FFF2-40B4-BE49-F238E27FC236}">
                <a16:creationId xmlns:a16="http://schemas.microsoft.com/office/drawing/2014/main" id="{2B764358-36EC-5043-8E8D-7B13076333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Times New Roman" panose="02020603050405020304" pitchFamily="18" charset="0"/>
              </a:defRPr>
            </a:lvl1pPr>
            <a:lvl2pPr marL="742950" indent="-285750" defTabSz="923925">
              <a:spcBef>
                <a:spcPct val="30000"/>
              </a:spcBef>
              <a:defRPr sz="1200">
                <a:solidFill>
                  <a:schemeClr val="tx1"/>
                </a:solidFill>
                <a:latin typeface="Times New Roman" panose="02020603050405020304" pitchFamily="18" charset="0"/>
              </a:defRPr>
            </a:lvl2pPr>
            <a:lvl3pPr marL="1143000" indent="-228600" defTabSz="923925">
              <a:spcBef>
                <a:spcPct val="30000"/>
              </a:spcBef>
              <a:defRPr sz="1200">
                <a:solidFill>
                  <a:schemeClr val="tx1"/>
                </a:solidFill>
                <a:latin typeface="Times New Roman" panose="02020603050405020304" pitchFamily="18" charset="0"/>
              </a:defRPr>
            </a:lvl3pPr>
            <a:lvl4pPr marL="1600200" indent="-228600" defTabSz="923925">
              <a:spcBef>
                <a:spcPct val="30000"/>
              </a:spcBef>
              <a:defRPr sz="1200">
                <a:solidFill>
                  <a:schemeClr val="tx1"/>
                </a:solidFill>
                <a:latin typeface="Times New Roman" panose="02020603050405020304" pitchFamily="18" charset="0"/>
              </a:defRPr>
            </a:lvl4pPr>
            <a:lvl5pPr marL="2057400" indent="-228600" defTabSz="923925">
              <a:spcBef>
                <a:spcPct val="30000"/>
              </a:spcBef>
              <a:defRPr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23925" rtl="0" eaLnBrk="0" fontAlgn="base" latinLnBrk="0" hangingPunct="0">
              <a:lnSpc>
                <a:spcPct val="100000"/>
              </a:lnSpc>
              <a:spcBef>
                <a:spcPct val="0"/>
              </a:spcBef>
              <a:spcAft>
                <a:spcPct val="0"/>
              </a:spcAft>
              <a:buClrTx/>
              <a:buSzTx/>
              <a:buFontTx/>
              <a:buNone/>
              <a:tabLst/>
              <a:defRPr/>
            </a:pPr>
            <a:fld id="{0C080362-31D4-C44B-BA14-B5FDBB43A73A}"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23925" rtl="0" eaLnBrk="0" fontAlgn="base" latinLnBrk="0" hangingPunct="0">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3187DFEE-EFB3-3F4D-AF47-8712F85D91AC}"/>
              </a:ext>
            </a:extLst>
          </p:cNvPr>
          <p:cNvSpPr>
            <a:spLocks noGrp="1" noRot="1" noChangeAspect="1" noChangeArrowheads="1" noTextEdit="1"/>
          </p:cNvSpPr>
          <p:nvPr>
            <p:ph type="sldImg"/>
          </p:nvPr>
        </p:nvSpPr>
        <p:spPr>
          <a:xfrm>
            <a:off x="330200" y="696913"/>
            <a:ext cx="6197600" cy="3486150"/>
          </a:xfrm>
          <a:ln/>
        </p:spPr>
      </p:sp>
      <p:sp>
        <p:nvSpPr>
          <p:cNvPr id="88067" name="Notes Placeholder 2">
            <a:extLst>
              <a:ext uri="{FF2B5EF4-FFF2-40B4-BE49-F238E27FC236}">
                <a16:creationId xmlns:a16="http://schemas.microsoft.com/office/drawing/2014/main" id="{67D8D683-2E37-054D-B04E-D5874F83331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88068" name="Slide Number Placeholder 3">
            <a:extLst>
              <a:ext uri="{FF2B5EF4-FFF2-40B4-BE49-F238E27FC236}">
                <a16:creationId xmlns:a16="http://schemas.microsoft.com/office/drawing/2014/main" id="{239C856C-E8EF-C94F-888E-8147933CF6B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2"/>
                </a:solidFill>
                <a:latin typeface="Times New Roman" panose="02020603050405020304" pitchFamily="18" charset="0"/>
              </a:defRPr>
            </a:lvl1pPr>
            <a:lvl2pPr marL="742950" indent="-285750">
              <a:defRPr sz="2400">
                <a:solidFill>
                  <a:schemeClr val="bg2"/>
                </a:solidFill>
                <a:latin typeface="Times New Roman" panose="02020603050405020304" pitchFamily="18" charset="0"/>
              </a:defRPr>
            </a:lvl2pPr>
            <a:lvl3pPr marL="1143000" indent="-228600">
              <a:defRPr sz="2400">
                <a:solidFill>
                  <a:schemeClr val="bg2"/>
                </a:solidFill>
                <a:latin typeface="Times New Roman" panose="02020603050405020304" pitchFamily="18" charset="0"/>
              </a:defRPr>
            </a:lvl3pPr>
            <a:lvl4pPr marL="1600200" indent="-228600">
              <a:defRPr sz="2400">
                <a:solidFill>
                  <a:schemeClr val="bg2"/>
                </a:solidFill>
                <a:latin typeface="Times New Roman" panose="02020603050405020304" pitchFamily="18" charset="0"/>
              </a:defRPr>
            </a:lvl4pPr>
            <a:lvl5pPr marL="2057400" indent="-228600">
              <a:defRPr sz="2400">
                <a:solidFill>
                  <a:schemeClr val="bg2"/>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2"/>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2"/>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2"/>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2"/>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6D02E71-54FF-044F-91BE-F399905B5944}"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705089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52423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22563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52189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32516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55646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00801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82751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2517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2059" y="2347916"/>
            <a:ext cx="11425767" cy="1620837"/>
          </a:xfrm>
        </p:spPr>
        <p:txBody>
          <a:bodyPr/>
          <a:lstStyle/>
          <a:p>
            <a:r>
              <a:rPr lang="en-US"/>
              <a:t>Click to edit Master title style</a:t>
            </a:r>
          </a:p>
        </p:txBody>
      </p:sp>
      <p:sp>
        <p:nvSpPr>
          <p:cNvPr id="3" name="Subtitle 2"/>
          <p:cNvSpPr>
            <a:spLocks noGrp="1"/>
          </p:cNvSpPr>
          <p:nvPr>
            <p:ph type="subTitle" idx="1"/>
          </p:nvPr>
        </p:nvSpPr>
        <p:spPr>
          <a:xfrm>
            <a:off x="1391708" y="4283078"/>
            <a:ext cx="9408584" cy="1931987"/>
          </a:xfrm>
        </p:spPr>
        <p:txBody>
          <a:bodyPr/>
          <a:lstStyle>
            <a:lvl1pPr marL="0" indent="0" algn="ctr">
              <a:buNone/>
              <a:defRPr/>
            </a:lvl1pPr>
            <a:lvl2pPr marL="457058" indent="0" algn="ctr">
              <a:buNone/>
              <a:defRPr/>
            </a:lvl2pPr>
            <a:lvl3pPr marL="914115" indent="0" algn="ctr">
              <a:buNone/>
              <a:defRPr/>
            </a:lvl3pPr>
            <a:lvl4pPr marL="1371173" indent="0" algn="ctr">
              <a:buNone/>
              <a:defRPr/>
            </a:lvl4pPr>
            <a:lvl5pPr marL="1828231" indent="0" algn="ctr">
              <a:buNone/>
              <a:defRPr/>
            </a:lvl5pPr>
            <a:lvl6pPr marL="2285289" indent="0" algn="ctr">
              <a:buNone/>
              <a:defRPr/>
            </a:lvl6pPr>
            <a:lvl7pPr marL="2742347" indent="0" algn="ctr">
              <a:buNone/>
              <a:defRPr/>
            </a:lvl7pPr>
            <a:lvl8pPr marL="3199405" indent="0" algn="ctr">
              <a:buNone/>
              <a:defRPr/>
            </a:lvl8pPr>
            <a:lvl9pPr marL="3656462" indent="0" algn="ctr">
              <a:buNone/>
              <a:defRPr/>
            </a:lvl9pPr>
          </a:lstStyle>
          <a:p>
            <a:r>
              <a:rPr lang="en-US"/>
              <a:t>Click to edit Master subtitle style</a:t>
            </a:r>
          </a:p>
        </p:txBody>
      </p:sp>
    </p:spTree>
    <p:extLst>
      <p:ext uri="{BB962C8B-B14F-4D97-AF65-F5344CB8AC3E}">
        <p14:creationId xmlns:p14="http://schemas.microsoft.com/office/powerpoint/2010/main" val="239883288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271558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7" name="Title 1"/>
          <p:cNvSpPr>
            <a:spLocks noGrp="1"/>
          </p:cNvSpPr>
          <p:nvPr>
            <p:ph type="title"/>
          </p:nvPr>
        </p:nvSpPr>
        <p:spPr>
          <a:xfrm>
            <a:off x="346361" y="699186"/>
            <a:ext cx="11007441" cy="657442"/>
          </a:xfrm>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0935873F-07DA-0641-93AD-18FEA3446AF6}"/>
              </a:ext>
            </a:extLst>
          </p:cNvPr>
          <p:cNvSpPr>
            <a:spLocks noGrp="1"/>
          </p:cNvSpPr>
          <p:nvPr>
            <p:ph type="ftr" sz="quarter" idx="10"/>
          </p:nvPr>
        </p:nvSpPr>
        <p:spPr>
          <a:xfrm>
            <a:off x="0" y="0"/>
            <a:ext cx="0" cy="0"/>
          </a:xfrm>
        </p:spPr>
        <p:txBody>
          <a:bodyPr/>
          <a:lstStyle>
            <a:lvl1pPr>
              <a:defRPr/>
            </a:lvl1pPr>
          </a:lstStyle>
          <a:p>
            <a:pPr>
              <a:defRPr/>
            </a:pPr>
            <a:r>
              <a:rPr lang="en-US"/>
              <a:t>PRESENTED BY:</a:t>
            </a:r>
            <a:r>
              <a:rPr lang="en-US" sz="1050"/>
              <a:t> Insert Name  </a:t>
            </a:r>
            <a:endParaRPr lang="en-US" sz="1050" dirty="0"/>
          </a:p>
        </p:txBody>
      </p:sp>
    </p:spTree>
    <p:extLst>
      <p:ext uri="{BB962C8B-B14F-4D97-AF65-F5344CB8AC3E}">
        <p14:creationId xmlns:p14="http://schemas.microsoft.com/office/powerpoint/2010/main" val="326358064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3_Title and Text" userDrawn="1">
  <p:cSld name="3_Title and Text">
    <p:spTree>
      <p:nvGrpSpPr>
        <p:cNvPr id="1" name="Shape 16"/>
        <p:cNvGrpSpPr/>
        <p:nvPr/>
      </p:nvGrpSpPr>
      <p:grpSpPr>
        <a:xfrm>
          <a:off x="0" y="0"/>
          <a:ext cx="0" cy="0"/>
          <a:chOff x="0" y="0"/>
          <a:chExt cx="0" cy="0"/>
        </a:xfrm>
      </p:grpSpPr>
      <p:sp>
        <p:nvSpPr>
          <p:cNvPr id="6" name="TextBox 5">
            <a:extLst>
              <a:ext uri="{FF2B5EF4-FFF2-40B4-BE49-F238E27FC236}">
                <a16:creationId xmlns:a16="http://schemas.microsoft.com/office/drawing/2014/main" id="{02737DCA-A817-0D4C-A46F-D673E96D73FA}"/>
              </a:ext>
            </a:extLst>
          </p:cNvPr>
          <p:cNvSpPr txBox="1">
            <a:spLocks noChangeArrowheads="1"/>
          </p:cNvSpPr>
          <p:nvPr userDrawn="1"/>
        </p:nvSpPr>
        <p:spPr bwMode="auto">
          <a:xfrm>
            <a:off x="5844118" y="6402388"/>
            <a:ext cx="6004983"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90000" b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buClr>
                <a:srgbClr val="000000"/>
              </a:buClr>
              <a:buFont typeface="Arial" panose="020B0604020202020204" pitchFamily="34" charset="0"/>
              <a:buNone/>
            </a:pPr>
            <a:r>
              <a:rPr lang="en-US" altLang="en-US" sz="900">
                <a:solidFill>
                  <a:srgbClr val="D79D41"/>
                </a:solidFill>
                <a:latin typeface="Arial Narrow" panose="020B0604020202020204" pitchFamily="34" charset="0"/>
              </a:rPr>
              <a:t>Content of this presentation is copyright and responsibility of the author. Permission is required for re-use.</a:t>
            </a:r>
          </a:p>
        </p:txBody>
      </p:sp>
      <p:pic>
        <p:nvPicPr>
          <p:cNvPr id="7" name="Picture 6">
            <a:extLst>
              <a:ext uri="{FF2B5EF4-FFF2-40B4-BE49-F238E27FC236}">
                <a16:creationId xmlns:a16="http://schemas.microsoft.com/office/drawing/2014/main" id="{A43713E2-35C6-3140-B99D-ABEE97A1913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8367" y="6226176"/>
            <a:ext cx="165946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Google Shape;19;p14"/>
          <p:cNvSpPr txBox="1">
            <a:spLocks noGrp="1"/>
          </p:cNvSpPr>
          <p:nvPr>
            <p:ph type="subTitle" idx="2"/>
          </p:nvPr>
        </p:nvSpPr>
        <p:spPr>
          <a:xfrm>
            <a:off x="479999" y="1222992"/>
            <a:ext cx="11213200" cy="600000"/>
          </a:xfrm>
          <a:prstGeom prst="rect">
            <a:avLst/>
          </a:prstGeom>
          <a:noFill/>
          <a:ln>
            <a:noFill/>
          </a:ln>
        </p:spPr>
        <p:txBody>
          <a:bodyPr spcFirstLastPara="1" lIns="91425" tIns="45700" rIns="91425" bIns="45700">
            <a:noAutofit/>
          </a:bodyPr>
          <a:lstStyle>
            <a:lvl1pPr marR="0" lvl="0" algn="l" rtl="0">
              <a:lnSpc>
                <a:spcPct val="100000"/>
              </a:lnSpc>
              <a:spcBef>
                <a:spcPts val="400"/>
              </a:spcBef>
              <a:spcAft>
                <a:spcPts val="0"/>
              </a:spcAft>
              <a:buClr>
                <a:srgbClr val="05416B"/>
              </a:buClr>
              <a:buSzPts val="700"/>
              <a:buFont typeface="Noto Sans Symbols"/>
              <a:buNone/>
              <a:defRPr sz="2000" b="0" i="0" u="none" strike="noStrike" cap="none">
                <a:solidFill>
                  <a:srgbClr val="05416B"/>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a:p>
        </p:txBody>
      </p:sp>
      <p:sp>
        <p:nvSpPr>
          <p:cNvPr id="13" name="Google Shape;18;p14"/>
          <p:cNvSpPr txBox="1">
            <a:spLocks noGrp="1"/>
          </p:cNvSpPr>
          <p:nvPr>
            <p:ph type="ctrTitle"/>
          </p:nvPr>
        </p:nvSpPr>
        <p:spPr>
          <a:xfrm>
            <a:off x="480001" y="646992"/>
            <a:ext cx="11213020" cy="576000"/>
          </a:xfrm>
          <a:prstGeom prst="rect">
            <a:avLst/>
          </a:prstGeom>
          <a:noFill/>
          <a:ln>
            <a:noFill/>
          </a:ln>
        </p:spPr>
        <p:txBody>
          <a:bodyPr spcFirstLastPara="1" lIns="91425" tIns="45700" rIns="91425" bIns="45700" anchor="t">
            <a:noAutofit/>
          </a:bodyPr>
          <a:lstStyle>
            <a:lvl1pPr marR="0" lvl="0" algn="l" rtl="0">
              <a:lnSpc>
                <a:spcPct val="80000"/>
              </a:lnSpc>
              <a:spcBef>
                <a:spcPts val="0"/>
              </a:spcBef>
              <a:spcAft>
                <a:spcPts val="0"/>
              </a:spcAft>
              <a:buClr>
                <a:srgbClr val="05416B"/>
              </a:buClr>
              <a:buSzPts val="1400"/>
              <a:buFont typeface="Arial"/>
              <a:buNone/>
              <a:defRPr sz="2800" b="1" i="0" u="none" strike="noStrike" cap="none">
                <a:solidFill>
                  <a:srgbClr val="2867AE"/>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a:p>
        </p:txBody>
      </p:sp>
      <p:sp>
        <p:nvSpPr>
          <p:cNvPr id="14" name="Google Shape;17;p14"/>
          <p:cNvSpPr txBox="1">
            <a:spLocks noGrp="1"/>
          </p:cNvSpPr>
          <p:nvPr>
            <p:ph type="body" idx="1"/>
          </p:nvPr>
        </p:nvSpPr>
        <p:spPr>
          <a:xfrm>
            <a:off x="489667" y="2152433"/>
            <a:ext cx="11213200" cy="3600000"/>
          </a:xfrm>
          <a:prstGeom prst="rect">
            <a:avLst/>
          </a:prstGeom>
          <a:noFill/>
          <a:ln>
            <a:noFill/>
          </a:ln>
        </p:spPr>
        <p:txBody>
          <a:bodyPr spcFirstLastPara="1" lIns="91425" tIns="45700" rIns="91425" bIns="45700">
            <a:noAutofit/>
          </a:bodyPr>
          <a:lstStyle>
            <a:lvl1pPr marL="457200" marR="0" lvl="0" indent="-228600" algn="l" rtl="0">
              <a:lnSpc>
                <a:spcPct val="100000"/>
              </a:lnSpc>
              <a:spcBef>
                <a:spcPts val="320"/>
              </a:spcBef>
              <a:spcAft>
                <a:spcPts val="0"/>
              </a:spcAft>
              <a:buClr>
                <a:srgbClr val="05416B"/>
              </a:buClr>
              <a:buSzPts val="1600"/>
              <a:buFont typeface="Noto Sans Symbols"/>
              <a:buNone/>
              <a:defRPr sz="1600" b="0" i="0" u="none" strike="noStrike" cap="none">
                <a:solidFill>
                  <a:srgbClr val="05416B"/>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a:p>
        </p:txBody>
      </p:sp>
      <p:sp>
        <p:nvSpPr>
          <p:cNvPr id="10" name="Google Shape;17;p14"/>
          <p:cNvSpPr txBox="1">
            <a:spLocks noGrp="1"/>
          </p:cNvSpPr>
          <p:nvPr>
            <p:ph type="body" idx="12"/>
          </p:nvPr>
        </p:nvSpPr>
        <p:spPr>
          <a:xfrm>
            <a:off x="2360388" y="6371979"/>
            <a:ext cx="3201037" cy="176972"/>
          </a:xfrm>
          <a:prstGeom prst="rect">
            <a:avLst/>
          </a:prstGeom>
          <a:noFill/>
          <a:ln>
            <a:noFill/>
          </a:ln>
        </p:spPr>
        <p:txBody>
          <a:bodyPr spcFirstLastPara="1" lIns="0" tIns="0" rIns="0" bIns="0" anchor="ctr">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D79D41"/>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pPr lvl="0"/>
            <a:r>
              <a:rPr lang="en-US"/>
              <a:t>Click to edit Master text styles</a:t>
            </a:r>
          </a:p>
        </p:txBody>
      </p:sp>
    </p:spTree>
    <p:extLst>
      <p:ext uri="{BB962C8B-B14F-4D97-AF65-F5344CB8AC3E}">
        <p14:creationId xmlns:p14="http://schemas.microsoft.com/office/powerpoint/2010/main" val="333346511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0559ABAB-011C-A342-8A40-EEB6DC83A17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1905F56-8FE0-8149-89BA-C1AE1ED61D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36D4072-9C85-3B46-8284-C2A3ED62D60B}"/>
              </a:ext>
            </a:extLst>
          </p:cNvPr>
          <p:cNvSpPr>
            <a:spLocks noGrp="1" noChangeArrowheads="1"/>
          </p:cNvSpPr>
          <p:nvPr>
            <p:ph type="sldNum" sz="quarter" idx="12"/>
          </p:nvPr>
        </p:nvSpPr>
        <p:spPr>
          <a:ln/>
        </p:spPr>
        <p:txBody>
          <a:bodyPr/>
          <a:lstStyle>
            <a:lvl1pPr>
              <a:defRPr/>
            </a:lvl1pPr>
          </a:lstStyle>
          <a:p>
            <a:pPr>
              <a:defRPr/>
            </a:pPr>
            <a:fld id="{477BA656-A3FF-2B4F-9637-E60469E2A7D4}" type="slidenum">
              <a:rPr lang="en-US" altLang="en-US"/>
              <a:pPr>
                <a:defRPr/>
              </a:pPr>
              <a:t>‹#›</a:t>
            </a:fld>
            <a:endParaRPr lang="en-US" altLang="en-US"/>
          </a:p>
        </p:txBody>
      </p:sp>
    </p:spTree>
    <p:extLst>
      <p:ext uri="{BB962C8B-B14F-4D97-AF65-F5344CB8AC3E}">
        <p14:creationId xmlns:p14="http://schemas.microsoft.com/office/powerpoint/2010/main" val="2636164182"/>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1291914-CB81-0F49-B126-1543177777F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33BCE05-A5CF-8B47-8071-A6C42A65179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EE5C2AE-3885-3248-8DFF-4DFCAA84384F}"/>
              </a:ext>
            </a:extLst>
          </p:cNvPr>
          <p:cNvSpPr>
            <a:spLocks noGrp="1" noChangeArrowheads="1"/>
          </p:cNvSpPr>
          <p:nvPr>
            <p:ph type="sldNum" sz="quarter" idx="12"/>
          </p:nvPr>
        </p:nvSpPr>
        <p:spPr>
          <a:ln/>
        </p:spPr>
        <p:txBody>
          <a:bodyPr/>
          <a:lstStyle>
            <a:lvl1pPr>
              <a:defRPr/>
            </a:lvl1pPr>
          </a:lstStyle>
          <a:p>
            <a:pPr>
              <a:defRPr/>
            </a:pPr>
            <a:fld id="{793CBDAF-1002-084A-821B-6504167B32AF}" type="slidenum">
              <a:rPr lang="en-US" altLang="en-US"/>
              <a:pPr>
                <a:defRPr/>
              </a:pPr>
              <a:t>‹#›</a:t>
            </a:fld>
            <a:endParaRPr lang="en-US" altLang="en-US"/>
          </a:p>
        </p:txBody>
      </p:sp>
    </p:spTree>
    <p:extLst>
      <p:ext uri="{BB962C8B-B14F-4D97-AF65-F5344CB8AC3E}">
        <p14:creationId xmlns:p14="http://schemas.microsoft.com/office/powerpoint/2010/main" val="842650158"/>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A4546A8-8050-0242-8D41-415B40E0BD7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FED6A99-CB9D-AF4E-A2D8-3FA450D5290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2D52604-5995-3646-8179-615A175FD5A8}"/>
              </a:ext>
            </a:extLst>
          </p:cNvPr>
          <p:cNvSpPr>
            <a:spLocks noGrp="1" noChangeArrowheads="1"/>
          </p:cNvSpPr>
          <p:nvPr>
            <p:ph type="sldNum" sz="quarter" idx="12"/>
          </p:nvPr>
        </p:nvSpPr>
        <p:spPr>
          <a:ln/>
        </p:spPr>
        <p:txBody>
          <a:bodyPr/>
          <a:lstStyle>
            <a:lvl1pPr>
              <a:defRPr/>
            </a:lvl1pPr>
          </a:lstStyle>
          <a:p>
            <a:pPr>
              <a:defRPr/>
            </a:pPr>
            <a:fld id="{5E1C99EF-FAC9-524B-AFD1-74B3D431AB77}" type="slidenum">
              <a:rPr lang="en-US" altLang="en-US"/>
              <a:pPr>
                <a:defRPr/>
              </a:pPr>
              <a:t>‹#›</a:t>
            </a:fld>
            <a:endParaRPr lang="en-US" altLang="en-US"/>
          </a:p>
        </p:txBody>
      </p:sp>
    </p:spTree>
    <p:extLst>
      <p:ext uri="{BB962C8B-B14F-4D97-AF65-F5344CB8AC3E}">
        <p14:creationId xmlns:p14="http://schemas.microsoft.com/office/powerpoint/2010/main" val="96873696"/>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2B56680-B3BD-FF43-9EE0-7EECE25EFAF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667DC93-EB0A-7B4F-B84C-80982E24D8C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6C1897B-2C5E-4147-AACC-4D07AF04BA76}"/>
              </a:ext>
            </a:extLst>
          </p:cNvPr>
          <p:cNvSpPr>
            <a:spLocks noGrp="1" noChangeArrowheads="1"/>
          </p:cNvSpPr>
          <p:nvPr>
            <p:ph type="sldNum" sz="quarter" idx="12"/>
          </p:nvPr>
        </p:nvSpPr>
        <p:spPr>
          <a:ln/>
        </p:spPr>
        <p:txBody>
          <a:bodyPr/>
          <a:lstStyle>
            <a:lvl1pPr>
              <a:defRPr/>
            </a:lvl1pPr>
          </a:lstStyle>
          <a:p>
            <a:pPr>
              <a:defRPr/>
            </a:pPr>
            <a:fld id="{84822836-2504-3541-BD20-05C5397417CD}" type="slidenum">
              <a:rPr lang="en-US" altLang="en-US"/>
              <a:pPr>
                <a:defRPr/>
              </a:pPr>
              <a:t>‹#›</a:t>
            </a:fld>
            <a:endParaRPr lang="en-US" altLang="en-US"/>
          </a:p>
        </p:txBody>
      </p:sp>
    </p:spTree>
    <p:extLst>
      <p:ext uri="{BB962C8B-B14F-4D97-AF65-F5344CB8AC3E}">
        <p14:creationId xmlns:p14="http://schemas.microsoft.com/office/powerpoint/2010/main" val="3221627318"/>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143B8FC-20DE-544B-87D9-A9C23887CCB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F2FDAF9-6057-E045-A9DB-9A6656D39CC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4E973165-A193-3C4C-ACEA-82A5D5D91A04}"/>
              </a:ext>
            </a:extLst>
          </p:cNvPr>
          <p:cNvSpPr>
            <a:spLocks noGrp="1" noChangeArrowheads="1"/>
          </p:cNvSpPr>
          <p:nvPr>
            <p:ph type="sldNum" sz="quarter" idx="12"/>
          </p:nvPr>
        </p:nvSpPr>
        <p:spPr>
          <a:ln/>
        </p:spPr>
        <p:txBody>
          <a:bodyPr/>
          <a:lstStyle>
            <a:lvl1pPr>
              <a:defRPr/>
            </a:lvl1pPr>
          </a:lstStyle>
          <a:p>
            <a:pPr>
              <a:defRPr/>
            </a:pPr>
            <a:fld id="{A141AA73-28A4-A849-8F06-76B3E45A75D3}" type="slidenum">
              <a:rPr lang="en-US" altLang="en-US"/>
              <a:pPr>
                <a:defRPr/>
              </a:pPr>
              <a:t>‹#›</a:t>
            </a:fld>
            <a:endParaRPr lang="en-US" altLang="en-US"/>
          </a:p>
        </p:txBody>
      </p:sp>
    </p:spTree>
    <p:extLst>
      <p:ext uri="{BB962C8B-B14F-4D97-AF65-F5344CB8AC3E}">
        <p14:creationId xmlns:p14="http://schemas.microsoft.com/office/powerpoint/2010/main" val="2992765856"/>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7915C30-6743-794F-8137-66BD00C6A6E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ED76151-BBCF-454F-8116-507422DDC57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C473095-506B-D440-9381-65D20BB66AED}"/>
              </a:ext>
            </a:extLst>
          </p:cNvPr>
          <p:cNvSpPr>
            <a:spLocks noGrp="1" noChangeArrowheads="1"/>
          </p:cNvSpPr>
          <p:nvPr>
            <p:ph type="sldNum" sz="quarter" idx="12"/>
          </p:nvPr>
        </p:nvSpPr>
        <p:spPr>
          <a:ln/>
        </p:spPr>
        <p:txBody>
          <a:bodyPr/>
          <a:lstStyle>
            <a:lvl1pPr>
              <a:defRPr/>
            </a:lvl1pPr>
          </a:lstStyle>
          <a:p>
            <a:pPr>
              <a:defRPr/>
            </a:pPr>
            <a:fld id="{FDDE05B4-E74F-8C47-9CB0-3AAEFB5D0770}" type="slidenum">
              <a:rPr lang="en-US" altLang="en-US"/>
              <a:pPr>
                <a:defRPr/>
              </a:pPr>
              <a:t>‹#›</a:t>
            </a:fld>
            <a:endParaRPr lang="en-US" altLang="en-US"/>
          </a:p>
        </p:txBody>
      </p:sp>
    </p:spTree>
    <p:extLst>
      <p:ext uri="{BB962C8B-B14F-4D97-AF65-F5344CB8AC3E}">
        <p14:creationId xmlns:p14="http://schemas.microsoft.com/office/powerpoint/2010/main" val="1403857289"/>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740DC4F-EBE1-424A-AA30-3188BC0BE14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6AC5D24-7CC4-FB45-B255-3E734E3F0BF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3E3F70A1-B7AF-B747-AE52-42C069B01D51}"/>
              </a:ext>
            </a:extLst>
          </p:cNvPr>
          <p:cNvSpPr>
            <a:spLocks noGrp="1" noChangeArrowheads="1"/>
          </p:cNvSpPr>
          <p:nvPr>
            <p:ph type="sldNum" sz="quarter" idx="12"/>
          </p:nvPr>
        </p:nvSpPr>
        <p:spPr>
          <a:ln/>
        </p:spPr>
        <p:txBody>
          <a:bodyPr/>
          <a:lstStyle>
            <a:lvl1pPr>
              <a:defRPr/>
            </a:lvl1pPr>
          </a:lstStyle>
          <a:p>
            <a:pPr>
              <a:defRPr/>
            </a:pPr>
            <a:fld id="{B1B68B7F-B668-F445-954A-F2B783378329}" type="slidenum">
              <a:rPr lang="en-US" altLang="en-US"/>
              <a:pPr>
                <a:defRPr/>
              </a:pPr>
              <a:t>‹#›</a:t>
            </a:fld>
            <a:endParaRPr lang="en-US" altLang="en-US"/>
          </a:p>
        </p:txBody>
      </p:sp>
    </p:spTree>
    <p:extLst>
      <p:ext uri="{BB962C8B-B14F-4D97-AF65-F5344CB8AC3E}">
        <p14:creationId xmlns:p14="http://schemas.microsoft.com/office/powerpoint/2010/main" val="3923432438"/>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242135B-A850-5341-A474-373D360BCE5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5F65F54-6CC1-D345-BEAF-3663C9BCBC4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789F27D-CB09-4F4B-85C6-F25CD07ACF46}"/>
              </a:ext>
            </a:extLst>
          </p:cNvPr>
          <p:cNvSpPr>
            <a:spLocks noGrp="1" noChangeArrowheads="1"/>
          </p:cNvSpPr>
          <p:nvPr>
            <p:ph type="sldNum" sz="quarter" idx="12"/>
          </p:nvPr>
        </p:nvSpPr>
        <p:spPr>
          <a:ln/>
        </p:spPr>
        <p:txBody>
          <a:bodyPr/>
          <a:lstStyle>
            <a:lvl1pPr>
              <a:defRPr/>
            </a:lvl1pPr>
          </a:lstStyle>
          <a:p>
            <a:pPr>
              <a:defRPr/>
            </a:pPr>
            <a:fld id="{8091E605-6AEC-AE44-AE63-8DC91FCBDD70}" type="slidenum">
              <a:rPr lang="en-US" altLang="en-US"/>
              <a:pPr>
                <a:defRPr/>
              </a:pPr>
              <a:t>‹#›</a:t>
            </a:fld>
            <a:endParaRPr lang="en-US" altLang="en-US"/>
          </a:p>
        </p:txBody>
      </p:sp>
    </p:spTree>
    <p:extLst>
      <p:ext uri="{BB962C8B-B14F-4D97-AF65-F5344CB8AC3E}">
        <p14:creationId xmlns:p14="http://schemas.microsoft.com/office/powerpoint/2010/main" val="314604567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2738" y="627063"/>
            <a:ext cx="2868084" cy="6235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86369" y="627063"/>
            <a:ext cx="8403167" cy="6235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754658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BF22E6E-600E-BE4A-B1C1-0E361667405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9A66654-FE5D-B14D-9D58-ADFC699C53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AA1EDA4-AFC0-2749-99FA-784A0B28A0A4}"/>
              </a:ext>
            </a:extLst>
          </p:cNvPr>
          <p:cNvSpPr>
            <a:spLocks noGrp="1" noChangeArrowheads="1"/>
          </p:cNvSpPr>
          <p:nvPr>
            <p:ph type="sldNum" sz="quarter" idx="12"/>
          </p:nvPr>
        </p:nvSpPr>
        <p:spPr>
          <a:ln/>
        </p:spPr>
        <p:txBody>
          <a:bodyPr/>
          <a:lstStyle>
            <a:lvl1pPr>
              <a:defRPr/>
            </a:lvl1pPr>
          </a:lstStyle>
          <a:p>
            <a:pPr>
              <a:defRPr/>
            </a:pPr>
            <a:fld id="{4CF3F84D-03B5-AE4A-8C66-DA5914ED7B6E}" type="slidenum">
              <a:rPr lang="en-US" altLang="en-US"/>
              <a:pPr>
                <a:defRPr/>
              </a:pPr>
              <a:t>‹#›</a:t>
            </a:fld>
            <a:endParaRPr lang="en-US" altLang="en-US"/>
          </a:p>
        </p:txBody>
      </p:sp>
    </p:spTree>
    <p:extLst>
      <p:ext uri="{BB962C8B-B14F-4D97-AF65-F5344CB8AC3E}">
        <p14:creationId xmlns:p14="http://schemas.microsoft.com/office/powerpoint/2010/main" val="2798981381"/>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30A6E6B-42A6-9844-AB83-B24E8C8E63C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326F17B-809B-DB44-9257-553B5D32BF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7E13A53-2B7A-8D4C-9CC8-3B4DF9D37C0C}"/>
              </a:ext>
            </a:extLst>
          </p:cNvPr>
          <p:cNvSpPr>
            <a:spLocks noGrp="1" noChangeArrowheads="1"/>
          </p:cNvSpPr>
          <p:nvPr>
            <p:ph type="sldNum" sz="quarter" idx="12"/>
          </p:nvPr>
        </p:nvSpPr>
        <p:spPr>
          <a:ln/>
        </p:spPr>
        <p:txBody>
          <a:bodyPr/>
          <a:lstStyle>
            <a:lvl1pPr>
              <a:defRPr/>
            </a:lvl1pPr>
          </a:lstStyle>
          <a:p>
            <a:pPr>
              <a:defRPr/>
            </a:pPr>
            <a:fld id="{FED03922-0379-6D4D-BBD0-6C3B59CC4C1C}" type="slidenum">
              <a:rPr lang="en-US" altLang="en-US"/>
              <a:pPr>
                <a:defRPr/>
              </a:pPr>
              <a:t>‹#›</a:t>
            </a:fld>
            <a:endParaRPr lang="en-US" altLang="en-US"/>
          </a:p>
        </p:txBody>
      </p:sp>
    </p:spTree>
    <p:extLst>
      <p:ext uri="{BB962C8B-B14F-4D97-AF65-F5344CB8AC3E}">
        <p14:creationId xmlns:p14="http://schemas.microsoft.com/office/powerpoint/2010/main" val="208181173"/>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DAE4235-FFA7-F84C-8869-FD4B738A6DD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1E28E37-5801-9745-BDE3-4549081E8A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D62FBE5-0C0E-6746-84CA-33D155B04FA4}"/>
              </a:ext>
            </a:extLst>
          </p:cNvPr>
          <p:cNvSpPr>
            <a:spLocks noGrp="1" noChangeArrowheads="1"/>
          </p:cNvSpPr>
          <p:nvPr>
            <p:ph type="sldNum" sz="quarter" idx="12"/>
          </p:nvPr>
        </p:nvSpPr>
        <p:spPr>
          <a:ln/>
        </p:spPr>
        <p:txBody>
          <a:bodyPr/>
          <a:lstStyle>
            <a:lvl1pPr>
              <a:defRPr/>
            </a:lvl1pPr>
          </a:lstStyle>
          <a:p>
            <a:pPr>
              <a:defRPr/>
            </a:pPr>
            <a:fld id="{8255FF00-2AB1-354A-859F-9F033B7F4AE3}" type="slidenum">
              <a:rPr lang="en-US" altLang="en-US"/>
              <a:pPr>
                <a:defRPr/>
              </a:pPr>
              <a:t>‹#›</a:t>
            </a:fld>
            <a:endParaRPr lang="en-US" altLang="en-US"/>
          </a:p>
        </p:txBody>
      </p:sp>
    </p:spTree>
    <p:extLst>
      <p:ext uri="{BB962C8B-B14F-4D97-AF65-F5344CB8AC3E}">
        <p14:creationId xmlns:p14="http://schemas.microsoft.com/office/powerpoint/2010/main" val="531222777"/>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p:cNvSpPr>
            <a:spLocks noGrp="1"/>
          </p:cNvSpPr>
          <p:nvPr>
            <p:ph type="chart" idx="1"/>
          </p:nvPr>
        </p:nvSpPr>
        <p:spPr>
          <a:xfrm>
            <a:off x="914400" y="1981200"/>
            <a:ext cx="10363200" cy="4114800"/>
          </a:xfrm>
        </p:spPr>
        <p:txBody>
          <a:bodyPr/>
          <a:lstStyle/>
          <a:p>
            <a:pPr lvl="0"/>
            <a:endParaRPr lang="en-US" noProof="0" dirty="0"/>
          </a:p>
        </p:txBody>
      </p:sp>
      <p:sp>
        <p:nvSpPr>
          <p:cNvPr id="4" name="Rectangle 4">
            <a:extLst>
              <a:ext uri="{FF2B5EF4-FFF2-40B4-BE49-F238E27FC236}">
                <a16:creationId xmlns:a16="http://schemas.microsoft.com/office/drawing/2014/main" id="{C8EF4494-1697-9F42-BC99-9C053E700D2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10E35C8-BC86-7F43-999A-56268F35F2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CAFD16E-5350-C549-A7F8-E008BFA53BBD}"/>
              </a:ext>
            </a:extLst>
          </p:cNvPr>
          <p:cNvSpPr>
            <a:spLocks noGrp="1" noChangeArrowheads="1"/>
          </p:cNvSpPr>
          <p:nvPr>
            <p:ph type="sldNum" sz="quarter" idx="12"/>
          </p:nvPr>
        </p:nvSpPr>
        <p:spPr>
          <a:ln/>
        </p:spPr>
        <p:txBody>
          <a:bodyPr/>
          <a:lstStyle>
            <a:lvl1pPr>
              <a:defRPr/>
            </a:lvl1pPr>
          </a:lstStyle>
          <a:p>
            <a:pPr>
              <a:defRPr/>
            </a:pPr>
            <a:fld id="{9CB02AB9-D15B-9749-B16A-9142A16E5147}" type="slidenum">
              <a:rPr lang="en-US" altLang="en-US"/>
              <a:pPr>
                <a:defRPr/>
              </a:pPr>
              <a:t>‹#›</a:t>
            </a:fld>
            <a:endParaRPr lang="en-US" altLang="en-US"/>
          </a:p>
        </p:txBody>
      </p:sp>
    </p:spTree>
    <p:extLst>
      <p:ext uri="{BB962C8B-B14F-4D97-AF65-F5344CB8AC3E}">
        <p14:creationId xmlns:p14="http://schemas.microsoft.com/office/powerpoint/2010/main" val="375714327"/>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dirty="0"/>
          </a:p>
        </p:txBody>
      </p:sp>
      <p:sp>
        <p:nvSpPr>
          <p:cNvPr id="4" name="Rectangle 4">
            <a:extLst>
              <a:ext uri="{FF2B5EF4-FFF2-40B4-BE49-F238E27FC236}">
                <a16:creationId xmlns:a16="http://schemas.microsoft.com/office/drawing/2014/main" id="{BD0EB659-FDA2-BB4D-A025-18C55F2A055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3D41A17-7311-9843-BC05-7E6A2D8F5E8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BDB9C4F-5600-B942-B64A-BBC93C09E63C}"/>
              </a:ext>
            </a:extLst>
          </p:cNvPr>
          <p:cNvSpPr>
            <a:spLocks noGrp="1" noChangeArrowheads="1"/>
          </p:cNvSpPr>
          <p:nvPr>
            <p:ph type="sldNum" sz="quarter" idx="12"/>
          </p:nvPr>
        </p:nvSpPr>
        <p:spPr>
          <a:ln/>
        </p:spPr>
        <p:txBody>
          <a:bodyPr/>
          <a:lstStyle>
            <a:lvl1pPr>
              <a:defRPr/>
            </a:lvl1pPr>
          </a:lstStyle>
          <a:p>
            <a:pPr>
              <a:defRPr/>
            </a:pPr>
            <a:fld id="{DB5C4803-127F-724B-B784-D5E9F5D9F541}" type="slidenum">
              <a:rPr lang="en-US" altLang="en-US"/>
              <a:pPr>
                <a:defRPr/>
              </a:pPr>
              <a:t>‹#›</a:t>
            </a:fld>
            <a:endParaRPr lang="en-US" altLang="en-US"/>
          </a:p>
        </p:txBody>
      </p:sp>
    </p:spTree>
    <p:extLst>
      <p:ext uri="{BB962C8B-B14F-4D97-AF65-F5344CB8AC3E}">
        <p14:creationId xmlns:p14="http://schemas.microsoft.com/office/powerpoint/2010/main" val="382132500"/>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E18A276-A772-F448-B53F-8FD8FAC5AA5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F814928-86ED-4A49-85AF-D04E6ADC8C6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F7AAE7D-A423-F64E-BA22-5974DD924411}"/>
              </a:ext>
            </a:extLst>
          </p:cNvPr>
          <p:cNvSpPr>
            <a:spLocks noGrp="1" noChangeArrowheads="1"/>
          </p:cNvSpPr>
          <p:nvPr>
            <p:ph type="sldNum" sz="quarter" idx="12"/>
          </p:nvPr>
        </p:nvSpPr>
        <p:spPr>
          <a:ln/>
        </p:spPr>
        <p:txBody>
          <a:bodyPr/>
          <a:lstStyle>
            <a:lvl1pPr>
              <a:defRPr/>
            </a:lvl1pPr>
          </a:lstStyle>
          <a:p>
            <a:pPr>
              <a:defRPr/>
            </a:pPr>
            <a:fld id="{D38B225F-A16D-5A46-8F1E-ED2C6F5E77C0}" type="slidenum">
              <a:rPr lang="en-US" altLang="en-US"/>
              <a:pPr>
                <a:defRPr/>
              </a:pPr>
              <a:t>‹#›</a:t>
            </a:fld>
            <a:endParaRPr lang="en-US" altLang="en-US"/>
          </a:p>
        </p:txBody>
      </p:sp>
    </p:spTree>
    <p:extLst>
      <p:ext uri="{BB962C8B-B14F-4D97-AF65-F5344CB8AC3E}">
        <p14:creationId xmlns:p14="http://schemas.microsoft.com/office/powerpoint/2010/main" val="2010841727"/>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C9F4E05-D8B5-D74F-92D4-E0AA650537A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57AE195-CD75-EC45-8EE4-0142C41959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6772D32-569C-B14D-AEAF-3AF8980EFAFF}"/>
              </a:ext>
            </a:extLst>
          </p:cNvPr>
          <p:cNvSpPr>
            <a:spLocks noGrp="1" noChangeArrowheads="1"/>
          </p:cNvSpPr>
          <p:nvPr>
            <p:ph type="sldNum" sz="quarter" idx="12"/>
          </p:nvPr>
        </p:nvSpPr>
        <p:spPr>
          <a:ln/>
        </p:spPr>
        <p:txBody>
          <a:bodyPr/>
          <a:lstStyle>
            <a:lvl1pPr>
              <a:defRPr/>
            </a:lvl1pPr>
          </a:lstStyle>
          <a:p>
            <a:pPr>
              <a:defRPr/>
            </a:pPr>
            <a:fld id="{F8A2D978-BF1C-D843-BF62-D936C5CCED5D}" type="slidenum">
              <a:rPr lang="en-US" altLang="en-US"/>
              <a:pPr>
                <a:defRPr/>
              </a:pPr>
              <a:t>‹#›</a:t>
            </a:fld>
            <a:endParaRPr lang="en-US" altLang="en-US"/>
          </a:p>
        </p:txBody>
      </p:sp>
    </p:spTree>
    <p:extLst>
      <p:ext uri="{BB962C8B-B14F-4D97-AF65-F5344CB8AC3E}">
        <p14:creationId xmlns:p14="http://schemas.microsoft.com/office/powerpoint/2010/main" val="1763852146"/>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07EB376-ED27-CB48-85FF-69E9F5A5E2D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E77BE1F-4D4E-B14D-8D95-00B6B8CA7BE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434E9A6-6DC6-1D43-8A81-3915EA419724}"/>
              </a:ext>
            </a:extLst>
          </p:cNvPr>
          <p:cNvSpPr>
            <a:spLocks noGrp="1" noChangeArrowheads="1"/>
          </p:cNvSpPr>
          <p:nvPr>
            <p:ph type="sldNum" sz="quarter" idx="12"/>
          </p:nvPr>
        </p:nvSpPr>
        <p:spPr>
          <a:ln/>
        </p:spPr>
        <p:txBody>
          <a:bodyPr/>
          <a:lstStyle>
            <a:lvl1pPr>
              <a:defRPr/>
            </a:lvl1pPr>
          </a:lstStyle>
          <a:p>
            <a:pPr>
              <a:defRPr/>
            </a:pPr>
            <a:fld id="{E5A92AF0-FE4F-6343-BD13-143AD30BDFFC}" type="slidenum">
              <a:rPr lang="en-US" altLang="en-US"/>
              <a:pPr>
                <a:defRPr/>
              </a:pPr>
              <a:t>‹#›</a:t>
            </a:fld>
            <a:endParaRPr lang="en-US" altLang="en-US"/>
          </a:p>
        </p:txBody>
      </p:sp>
    </p:spTree>
    <p:extLst>
      <p:ext uri="{BB962C8B-B14F-4D97-AF65-F5344CB8AC3E}">
        <p14:creationId xmlns:p14="http://schemas.microsoft.com/office/powerpoint/2010/main" val="270397082"/>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68F0BA3-2C0C-4747-BCEB-27A0F63FFCD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7BBC1FE-916C-024F-A47C-A183962AFD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D2AB61C-D9AF-9F40-8362-DF1844C73978}"/>
              </a:ext>
            </a:extLst>
          </p:cNvPr>
          <p:cNvSpPr>
            <a:spLocks noGrp="1" noChangeArrowheads="1"/>
          </p:cNvSpPr>
          <p:nvPr>
            <p:ph type="sldNum" sz="quarter" idx="12"/>
          </p:nvPr>
        </p:nvSpPr>
        <p:spPr>
          <a:ln/>
        </p:spPr>
        <p:txBody>
          <a:bodyPr/>
          <a:lstStyle>
            <a:lvl1pPr>
              <a:defRPr/>
            </a:lvl1pPr>
          </a:lstStyle>
          <a:p>
            <a:pPr>
              <a:defRPr/>
            </a:pPr>
            <a:fld id="{084BE6CB-793A-3F44-9BD6-D388AA38CF90}" type="slidenum">
              <a:rPr lang="en-US" altLang="en-US"/>
              <a:pPr>
                <a:defRPr/>
              </a:pPr>
              <a:t>‹#›</a:t>
            </a:fld>
            <a:endParaRPr lang="en-US" altLang="en-US"/>
          </a:p>
        </p:txBody>
      </p:sp>
    </p:spTree>
    <p:extLst>
      <p:ext uri="{BB962C8B-B14F-4D97-AF65-F5344CB8AC3E}">
        <p14:creationId xmlns:p14="http://schemas.microsoft.com/office/powerpoint/2010/main" val="3916273326"/>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B3C8D31-AEF0-904D-96C5-DFC50EBBF46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6DE0FB1C-79EC-044C-9E5E-0440A37F7F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CF2786F-4A55-9744-A47B-146AAA36FB63}"/>
              </a:ext>
            </a:extLst>
          </p:cNvPr>
          <p:cNvSpPr>
            <a:spLocks noGrp="1" noChangeArrowheads="1"/>
          </p:cNvSpPr>
          <p:nvPr>
            <p:ph type="sldNum" sz="quarter" idx="12"/>
          </p:nvPr>
        </p:nvSpPr>
        <p:spPr>
          <a:ln/>
        </p:spPr>
        <p:txBody>
          <a:bodyPr/>
          <a:lstStyle>
            <a:lvl1pPr>
              <a:defRPr/>
            </a:lvl1pPr>
          </a:lstStyle>
          <a:p>
            <a:pPr>
              <a:defRPr/>
            </a:pPr>
            <a:fld id="{140798BE-3434-5C4A-9C9E-924D0AC66A2A}" type="slidenum">
              <a:rPr lang="en-US" altLang="en-US"/>
              <a:pPr>
                <a:defRPr/>
              </a:pPr>
              <a:t>‹#›</a:t>
            </a:fld>
            <a:endParaRPr lang="en-US" altLang="en-US"/>
          </a:p>
        </p:txBody>
      </p:sp>
    </p:spTree>
    <p:extLst>
      <p:ext uri="{BB962C8B-B14F-4D97-AF65-F5344CB8AC3E}">
        <p14:creationId xmlns:p14="http://schemas.microsoft.com/office/powerpoint/2010/main" val="285210176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86368" y="627068"/>
            <a:ext cx="11474451" cy="1260475"/>
          </a:xfrm>
        </p:spPr>
        <p:txBody>
          <a:bodyPr/>
          <a:lstStyle/>
          <a:p>
            <a:r>
              <a:rPr lang="en-US"/>
              <a:t>Click to edit Master title style</a:t>
            </a:r>
          </a:p>
        </p:txBody>
      </p:sp>
      <p:sp>
        <p:nvSpPr>
          <p:cNvPr id="3" name="Content Placeholder 2"/>
          <p:cNvSpPr>
            <a:spLocks noGrp="1"/>
          </p:cNvSpPr>
          <p:nvPr>
            <p:ph sz="half" idx="1"/>
          </p:nvPr>
        </p:nvSpPr>
        <p:spPr>
          <a:xfrm>
            <a:off x="986369" y="2101854"/>
            <a:ext cx="5634567" cy="476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4138" y="2101854"/>
            <a:ext cx="5636684" cy="476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55535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70CC369-29AC-4F4E-AF20-0398F36C3E5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84544DC-5450-A140-9FC3-2225D30619F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9B3F721-14EA-734E-B7EB-37D542D41B1F}"/>
              </a:ext>
            </a:extLst>
          </p:cNvPr>
          <p:cNvSpPr>
            <a:spLocks noGrp="1" noChangeArrowheads="1"/>
          </p:cNvSpPr>
          <p:nvPr>
            <p:ph type="sldNum" sz="quarter" idx="12"/>
          </p:nvPr>
        </p:nvSpPr>
        <p:spPr>
          <a:ln/>
        </p:spPr>
        <p:txBody>
          <a:bodyPr/>
          <a:lstStyle>
            <a:lvl1pPr>
              <a:defRPr/>
            </a:lvl1pPr>
          </a:lstStyle>
          <a:p>
            <a:pPr>
              <a:defRPr/>
            </a:pPr>
            <a:fld id="{049A145D-DC78-8A49-ADD2-EE99B01D76A8}" type="slidenum">
              <a:rPr lang="en-US" altLang="en-US"/>
              <a:pPr>
                <a:defRPr/>
              </a:pPr>
              <a:t>‹#›</a:t>
            </a:fld>
            <a:endParaRPr lang="en-US" altLang="en-US"/>
          </a:p>
        </p:txBody>
      </p:sp>
    </p:spTree>
    <p:extLst>
      <p:ext uri="{BB962C8B-B14F-4D97-AF65-F5344CB8AC3E}">
        <p14:creationId xmlns:p14="http://schemas.microsoft.com/office/powerpoint/2010/main" val="723047235"/>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C4E6B6D-4575-894E-BA94-F2F52662487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2E31247-F5BC-B944-9C46-BD1ADB08432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3033251-363A-AF45-B48C-D25F14F0B731}"/>
              </a:ext>
            </a:extLst>
          </p:cNvPr>
          <p:cNvSpPr>
            <a:spLocks noGrp="1" noChangeArrowheads="1"/>
          </p:cNvSpPr>
          <p:nvPr>
            <p:ph type="sldNum" sz="quarter" idx="12"/>
          </p:nvPr>
        </p:nvSpPr>
        <p:spPr>
          <a:ln/>
        </p:spPr>
        <p:txBody>
          <a:bodyPr/>
          <a:lstStyle>
            <a:lvl1pPr>
              <a:defRPr/>
            </a:lvl1pPr>
          </a:lstStyle>
          <a:p>
            <a:pPr>
              <a:defRPr/>
            </a:pPr>
            <a:fld id="{EDBE4ACC-C815-B448-8CA6-7400AC4FAC82}" type="slidenum">
              <a:rPr lang="en-US" altLang="en-US"/>
              <a:pPr>
                <a:defRPr/>
              </a:pPr>
              <a:t>‹#›</a:t>
            </a:fld>
            <a:endParaRPr lang="en-US" altLang="en-US"/>
          </a:p>
        </p:txBody>
      </p:sp>
    </p:spTree>
    <p:extLst>
      <p:ext uri="{BB962C8B-B14F-4D97-AF65-F5344CB8AC3E}">
        <p14:creationId xmlns:p14="http://schemas.microsoft.com/office/powerpoint/2010/main" val="2823662701"/>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8F77AE9-2F1C-0649-9BB5-29967174560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A0D8A04-F8FC-1C47-99EC-D18D2AB3120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6A551ED-6C37-6543-828F-D24BCDB7B18A}"/>
              </a:ext>
            </a:extLst>
          </p:cNvPr>
          <p:cNvSpPr>
            <a:spLocks noGrp="1" noChangeArrowheads="1"/>
          </p:cNvSpPr>
          <p:nvPr>
            <p:ph type="sldNum" sz="quarter" idx="12"/>
          </p:nvPr>
        </p:nvSpPr>
        <p:spPr>
          <a:ln/>
        </p:spPr>
        <p:txBody>
          <a:bodyPr/>
          <a:lstStyle>
            <a:lvl1pPr>
              <a:defRPr/>
            </a:lvl1pPr>
          </a:lstStyle>
          <a:p>
            <a:pPr>
              <a:defRPr/>
            </a:pPr>
            <a:fld id="{8BA93459-DC71-7347-A19F-BC44C00F9392}" type="slidenum">
              <a:rPr lang="en-US" altLang="en-US"/>
              <a:pPr>
                <a:defRPr/>
              </a:pPr>
              <a:t>‹#›</a:t>
            </a:fld>
            <a:endParaRPr lang="en-US" altLang="en-US"/>
          </a:p>
        </p:txBody>
      </p:sp>
    </p:spTree>
    <p:extLst>
      <p:ext uri="{BB962C8B-B14F-4D97-AF65-F5344CB8AC3E}">
        <p14:creationId xmlns:p14="http://schemas.microsoft.com/office/powerpoint/2010/main" val="3511586538"/>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3FB9A49-B5FD-3840-B309-6F185BAAD98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AF4FE5C-C4DA-7C4D-9A13-1B194E97FBA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8C578AD-51EB-0D42-AEB6-C17B8A5E7614}"/>
              </a:ext>
            </a:extLst>
          </p:cNvPr>
          <p:cNvSpPr>
            <a:spLocks noGrp="1" noChangeArrowheads="1"/>
          </p:cNvSpPr>
          <p:nvPr>
            <p:ph type="sldNum" sz="quarter" idx="12"/>
          </p:nvPr>
        </p:nvSpPr>
        <p:spPr>
          <a:ln/>
        </p:spPr>
        <p:txBody>
          <a:bodyPr/>
          <a:lstStyle>
            <a:lvl1pPr>
              <a:defRPr/>
            </a:lvl1pPr>
          </a:lstStyle>
          <a:p>
            <a:pPr>
              <a:defRPr/>
            </a:pPr>
            <a:fld id="{956CF7F4-3A92-8449-91D4-A7F79CF86DCE}" type="slidenum">
              <a:rPr lang="en-US" altLang="en-US"/>
              <a:pPr>
                <a:defRPr/>
              </a:pPr>
              <a:t>‹#›</a:t>
            </a:fld>
            <a:endParaRPr lang="en-US" altLang="en-US"/>
          </a:p>
        </p:txBody>
      </p:sp>
    </p:spTree>
    <p:extLst>
      <p:ext uri="{BB962C8B-B14F-4D97-AF65-F5344CB8AC3E}">
        <p14:creationId xmlns:p14="http://schemas.microsoft.com/office/powerpoint/2010/main" val="3230054297"/>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40E478B-E9AE-6346-A9EE-9CD87CD19FA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71FC4B0-DA08-744C-8894-6DA3F07E73E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D487FA2-2BA9-E348-AF92-55F76DB2E5C7}"/>
              </a:ext>
            </a:extLst>
          </p:cNvPr>
          <p:cNvSpPr>
            <a:spLocks noGrp="1" noChangeArrowheads="1"/>
          </p:cNvSpPr>
          <p:nvPr>
            <p:ph type="sldNum" sz="quarter" idx="12"/>
          </p:nvPr>
        </p:nvSpPr>
        <p:spPr>
          <a:ln/>
        </p:spPr>
        <p:txBody>
          <a:bodyPr/>
          <a:lstStyle>
            <a:lvl1pPr>
              <a:defRPr/>
            </a:lvl1pPr>
          </a:lstStyle>
          <a:p>
            <a:pPr>
              <a:defRPr/>
            </a:pPr>
            <a:fld id="{5CE4EB0F-8B76-7B45-972C-4AAA0E58EF71}" type="slidenum">
              <a:rPr lang="en-US" altLang="en-US"/>
              <a:pPr>
                <a:defRPr/>
              </a:pPr>
              <a:t>‹#›</a:t>
            </a:fld>
            <a:endParaRPr lang="en-US" altLang="en-US"/>
          </a:p>
        </p:txBody>
      </p:sp>
    </p:spTree>
    <p:extLst>
      <p:ext uri="{BB962C8B-B14F-4D97-AF65-F5344CB8AC3E}">
        <p14:creationId xmlns:p14="http://schemas.microsoft.com/office/powerpoint/2010/main" val="2960396019"/>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3495B85-9A00-BD49-8031-EA0CF3CDA9E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E6F87AA-E42B-2841-A062-4352DEF14D8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8B35419-D009-0C44-8011-88C787FF7FBA}"/>
              </a:ext>
            </a:extLst>
          </p:cNvPr>
          <p:cNvSpPr>
            <a:spLocks noGrp="1" noChangeArrowheads="1"/>
          </p:cNvSpPr>
          <p:nvPr>
            <p:ph type="sldNum" sz="quarter" idx="12"/>
          </p:nvPr>
        </p:nvSpPr>
        <p:spPr>
          <a:ln/>
        </p:spPr>
        <p:txBody>
          <a:bodyPr/>
          <a:lstStyle>
            <a:lvl1pPr>
              <a:defRPr/>
            </a:lvl1pPr>
          </a:lstStyle>
          <a:p>
            <a:pPr>
              <a:defRPr/>
            </a:pPr>
            <a:fld id="{7D2113E6-8549-FD40-923B-730F74CD7D07}" type="slidenum">
              <a:rPr lang="en-US" altLang="en-US"/>
              <a:pPr>
                <a:defRPr/>
              </a:pPr>
              <a:t>‹#›</a:t>
            </a:fld>
            <a:endParaRPr lang="en-US" altLang="en-US"/>
          </a:p>
        </p:txBody>
      </p:sp>
    </p:spTree>
    <p:extLst>
      <p:ext uri="{BB962C8B-B14F-4D97-AF65-F5344CB8AC3E}">
        <p14:creationId xmlns:p14="http://schemas.microsoft.com/office/powerpoint/2010/main" val="2893197212"/>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p:cNvSpPr>
            <a:spLocks noGrp="1"/>
          </p:cNvSpPr>
          <p:nvPr>
            <p:ph type="chart" idx="1"/>
          </p:nvPr>
        </p:nvSpPr>
        <p:spPr>
          <a:xfrm>
            <a:off x="914400" y="1981200"/>
            <a:ext cx="10363200" cy="4114800"/>
          </a:xfrm>
        </p:spPr>
        <p:txBody>
          <a:bodyPr/>
          <a:lstStyle/>
          <a:p>
            <a:pPr lvl="0"/>
            <a:endParaRPr lang="en-US" noProof="0" dirty="0"/>
          </a:p>
        </p:txBody>
      </p:sp>
      <p:sp>
        <p:nvSpPr>
          <p:cNvPr id="4" name="Rectangle 4">
            <a:extLst>
              <a:ext uri="{FF2B5EF4-FFF2-40B4-BE49-F238E27FC236}">
                <a16:creationId xmlns:a16="http://schemas.microsoft.com/office/drawing/2014/main" id="{584FC439-293B-754F-9AB2-6DB863F1CCE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98863D6-3FFE-B14A-A4F1-58FD119472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A2F212A-B43F-CC49-B894-B36DFD71D054}"/>
              </a:ext>
            </a:extLst>
          </p:cNvPr>
          <p:cNvSpPr>
            <a:spLocks noGrp="1" noChangeArrowheads="1"/>
          </p:cNvSpPr>
          <p:nvPr>
            <p:ph type="sldNum" sz="quarter" idx="12"/>
          </p:nvPr>
        </p:nvSpPr>
        <p:spPr>
          <a:ln/>
        </p:spPr>
        <p:txBody>
          <a:bodyPr/>
          <a:lstStyle>
            <a:lvl1pPr>
              <a:defRPr/>
            </a:lvl1pPr>
          </a:lstStyle>
          <a:p>
            <a:pPr>
              <a:defRPr/>
            </a:pPr>
            <a:fld id="{E2E51BF5-16BC-0D4B-9578-B4736A6B98F1}" type="slidenum">
              <a:rPr lang="en-US" altLang="en-US"/>
              <a:pPr>
                <a:defRPr/>
              </a:pPr>
              <a:t>‹#›</a:t>
            </a:fld>
            <a:endParaRPr lang="en-US" altLang="en-US"/>
          </a:p>
        </p:txBody>
      </p:sp>
    </p:spTree>
    <p:extLst>
      <p:ext uri="{BB962C8B-B14F-4D97-AF65-F5344CB8AC3E}">
        <p14:creationId xmlns:p14="http://schemas.microsoft.com/office/powerpoint/2010/main" val="519530887"/>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dirty="0"/>
          </a:p>
        </p:txBody>
      </p:sp>
      <p:sp>
        <p:nvSpPr>
          <p:cNvPr id="4" name="Rectangle 4">
            <a:extLst>
              <a:ext uri="{FF2B5EF4-FFF2-40B4-BE49-F238E27FC236}">
                <a16:creationId xmlns:a16="http://schemas.microsoft.com/office/drawing/2014/main" id="{AC36FAC8-6F28-3E4A-833E-44A7ED59237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412B24D-E904-5A45-AA5E-225C488D8A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3BD9039-DF48-C846-8760-968B44F29E5D}"/>
              </a:ext>
            </a:extLst>
          </p:cNvPr>
          <p:cNvSpPr>
            <a:spLocks noGrp="1" noChangeArrowheads="1"/>
          </p:cNvSpPr>
          <p:nvPr>
            <p:ph type="sldNum" sz="quarter" idx="12"/>
          </p:nvPr>
        </p:nvSpPr>
        <p:spPr>
          <a:ln/>
        </p:spPr>
        <p:txBody>
          <a:bodyPr/>
          <a:lstStyle>
            <a:lvl1pPr>
              <a:defRPr/>
            </a:lvl1pPr>
          </a:lstStyle>
          <a:p>
            <a:pPr>
              <a:defRPr/>
            </a:pPr>
            <a:fld id="{ECEFB517-79EA-0D44-B53C-BB6A1123FC49}" type="slidenum">
              <a:rPr lang="en-US" altLang="en-US"/>
              <a:pPr>
                <a:defRPr/>
              </a:pPr>
              <a:t>‹#›</a:t>
            </a:fld>
            <a:endParaRPr lang="en-US" altLang="en-US"/>
          </a:p>
        </p:txBody>
      </p:sp>
    </p:spTree>
    <p:extLst>
      <p:ext uri="{BB962C8B-B14F-4D97-AF65-F5344CB8AC3E}">
        <p14:creationId xmlns:p14="http://schemas.microsoft.com/office/powerpoint/2010/main" val="4277215577"/>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r>
              <a:rPr lang="en-US"/>
              <a:t>PAGE </a:t>
            </a:r>
            <a:fld id="{70F8822F-9EB6-414A-A66D-A1BA7CD3E821}" type="slidenum">
              <a:rPr lang="en-US" smtClean="0"/>
              <a:pPr>
                <a:defRPr/>
              </a:pPr>
              <a:t>‹#›</a:t>
            </a:fld>
            <a:endParaRPr lang="en-US"/>
          </a:p>
        </p:txBody>
      </p:sp>
    </p:spTree>
    <p:extLst>
      <p:ext uri="{BB962C8B-B14F-4D97-AF65-F5344CB8AC3E}">
        <p14:creationId xmlns:p14="http://schemas.microsoft.com/office/powerpoint/2010/main" val="2209586017"/>
      </p:ext>
    </p:extLst>
  </p:cSld>
  <p:clrMapOvr>
    <a:masterClrMapping/>
  </p:clrMapOvr>
  <p:hf hdr="0" dt="0"/>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r>
              <a:rPr lang="en-US"/>
              <a:t>PAGE </a:t>
            </a:r>
            <a:fld id="{70F8822F-9EB6-414A-A66D-A1BA7CD3E821}" type="slidenum">
              <a:rPr lang="en-US" smtClean="0"/>
              <a:pPr>
                <a:defRPr/>
              </a:pPr>
              <a:t>‹#›</a:t>
            </a:fld>
            <a:endParaRPr lang="en-US"/>
          </a:p>
        </p:txBody>
      </p:sp>
    </p:spTree>
    <p:extLst>
      <p:ext uri="{BB962C8B-B14F-4D97-AF65-F5344CB8AC3E}">
        <p14:creationId xmlns:p14="http://schemas.microsoft.com/office/powerpoint/2010/main" val="2402367736"/>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2286" y="227013"/>
            <a:ext cx="10358967" cy="1143000"/>
          </a:xfrm>
        </p:spPr>
        <p:txBody>
          <a:bodyPr/>
          <a:lstStyle/>
          <a:p>
            <a:r>
              <a:rPr lang="en-US"/>
              <a:t>Click to edit Master title style</a:t>
            </a:r>
          </a:p>
        </p:txBody>
      </p:sp>
      <p:sp>
        <p:nvSpPr>
          <p:cNvPr id="3" name="Table Placeholder 2"/>
          <p:cNvSpPr>
            <a:spLocks noGrp="1"/>
          </p:cNvSpPr>
          <p:nvPr>
            <p:ph type="tbl" idx="1"/>
          </p:nvPr>
        </p:nvSpPr>
        <p:spPr>
          <a:xfrm>
            <a:off x="912286" y="1416053"/>
            <a:ext cx="10358967" cy="4799013"/>
          </a:xfrm>
        </p:spPr>
        <p:txBody>
          <a:bodyPr/>
          <a:lstStyle/>
          <a:p>
            <a:pPr lvl="0"/>
            <a:endParaRPr lang="en-US" noProof="0"/>
          </a:p>
        </p:txBody>
      </p:sp>
    </p:spTree>
    <p:extLst>
      <p:ext uri="{BB962C8B-B14F-4D97-AF65-F5344CB8AC3E}">
        <p14:creationId xmlns:p14="http://schemas.microsoft.com/office/powerpoint/2010/main" val="145324651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r>
              <a:rPr lang="en-US"/>
              <a:t>PAGE </a:t>
            </a:r>
            <a:fld id="{70F8822F-9EB6-414A-A66D-A1BA7CD3E821}" type="slidenum">
              <a:rPr lang="en-US" smtClean="0"/>
              <a:pPr>
                <a:defRPr/>
              </a:pPr>
              <a:t>‹#›</a:t>
            </a:fld>
            <a:endParaRPr lang="en-US"/>
          </a:p>
        </p:txBody>
      </p:sp>
    </p:spTree>
    <p:extLst>
      <p:ext uri="{BB962C8B-B14F-4D97-AF65-F5344CB8AC3E}">
        <p14:creationId xmlns:p14="http://schemas.microsoft.com/office/powerpoint/2010/main" val="3842959812"/>
      </p:ext>
    </p:extLst>
  </p:cSld>
  <p:clrMapOvr>
    <a:masterClrMapping/>
  </p:clrMapOvr>
  <p:hf hdr="0" dt="0"/>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r>
              <a:rPr lang="en-US"/>
              <a:t>PAGE </a:t>
            </a:r>
            <a:fld id="{70F8822F-9EB6-414A-A66D-A1BA7CD3E821}" type="slidenum">
              <a:rPr lang="en-US" smtClean="0"/>
              <a:pPr>
                <a:defRPr/>
              </a:pPr>
              <a:t>‹#›</a:t>
            </a:fld>
            <a:endParaRPr lang="en-US"/>
          </a:p>
        </p:txBody>
      </p:sp>
    </p:spTree>
    <p:extLst>
      <p:ext uri="{BB962C8B-B14F-4D97-AF65-F5344CB8AC3E}">
        <p14:creationId xmlns:p14="http://schemas.microsoft.com/office/powerpoint/2010/main" val="2815335995"/>
      </p:ext>
    </p:extLst>
  </p:cSld>
  <p:clrMapOvr>
    <a:masterClrMapping/>
  </p:clrMapOvr>
  <p:hf hdr="0" dt="0"/>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3/2/23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defRPr/>
            </a:pPr>
            <a:r>
              <a:rPr lang="en-US"/>
              <a:t>PAGE </a:t>
            </a:r>
            <a:fld id="{70F8822F-9EB6-414A-A66D-A1BA7CD3E821}" type="slidenum">
              <a:rPr lang="en-US" smtClean="0"/>
              <a:pPr>
                <a:defRPr/>
              </a:pPr>
              <a:t>‹#›</a:t>
            </a:fld>
            <a:endParaRPr lang="en-US"/>
          </a:p>
        </p:txBody>
      </p:sp>
    </p:spTree>
    <p:extLst>
      <p:ext uri="{BB962C8B-B14F-4D97-AF65-F5344CB8AC3E}">
        <p14:creationId xmlns:p14="http://schemas.microsoft.com/office/powerpoint/2010/main" val="2927755145"/>
      </p:ext>
    </p:extLst>
  </p:cSld>
  <p:clrMapOvr>
    <a:masterClrMapping/>
  </p:clrMapOvr>
  <p:hf hdr="0" dt="0"/>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3/2/23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r>
              <a:rPr lang="en-US"/>
              <a:t>PAGE </a:t>
            </a:r>
            <a:fld id="{70F8822F-9EB6-414A-A66D-A1BA7CD3E821}" type="slidenum">
              <a:rPr lang="en-US" smtClean="0"/>
              <a:pPr>
                <a:defRPr/>
              </a:pPr>
              <a:t>‹#›</a:t>
            </a:fld>
            <a:endParaRPr lang="en-US"/>
          </a:p>
        </p:txBody>
      </p:sp>
    </p:spTree>
    <p:extLst>
      <p:ext uri="{BB962C8B-B14F-4D97-AF65-F5344CB8AC3E}">
        <p14:creationId xmlns:p14="http://schemas.microsoft.com/office/powerpoint/2010/main" val="786600299"/>
      </p:ext>
    </p:extLst>
  </p:cSld>
  <p:clrMapOvr>
    <a:masterClrMapping/>
  </p:clrMapOvr>
  <p:hf hdr="0" dt="0"/>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3/2/23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r>
              <a:rPr lang="en-US"/>
              <a:t>PAGE </a:t>
            </a:r>
            <a:fld id="{70F8822F-9EB6-414A-A66D-A1BA7CD3E821}" type="slidenum">
              <a:rPr lang="en-US" smtClean="0"/>
              <a:pPr>
                <a:defRPr/>
              </a:pPr>
              <a:t>‹#›</a:t>
            </a:fld>
            <a:endParaRPr lang="en-US"/>
          </a:p>
        </p:txBody>
      </p:sp>
    </p:spTree>
    <p:extLst>
      <p:ext uri="{BB962C8B-B14F-4D97-AF65-F5344CB8AC3E}">
        <p14:creationId xmlns:p14="http://schemas.microsoft.com/office/powerpoint/2010/main" val="400757941"/>
      </p:ext>
    </p:extLst>
  </p:cSld>
  <p:clrMapOvr>
    <a:masterClrMapping/>
  </p:clrMapOvr>
  <p:hf hdr="0" dt="0"/>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r>
              <a:rPr lang="en-US"/>
              <a:t>PAGE </a:t>
            </a:r>
            <a:fld id="{70F8822F-9EB6-414A-A66D-A1BA7CD3E821}" type="slidenum">
              <a:rPr lang="en-US" smtClean="0"/>
              <a:pPr>
                <a:defRPr/>
              </a:pPr>
              <a:t>‹#›</a:t>
            </a:fld>
            <a:endParaRPr lang="en-US"/>
          </a:p>
        </p:txBody>
      </p:sp>
    </p:spTree>
    <p:extLst>
      <p:ext uri="{BB962C8B-B14F-4D97-AF65-F5344CB8AC3E}">
        <p14:creationId xmlns:p14="http://schemas.microsoft.com/office/powerpoint/2010/main" val="1795319901"/>
      </p:ext>
    </p:extLst>
  </p:cSld>
  <p:clrMapOvr>
    <a:masterClrMapping/>
  </p:clrMapOvr>
  <p:hf hdr="0" dt="0"/>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r>
              <a:rPr lang="en-US"/>
              <a:t>PAGE </a:t>
            </a:r>
            <a:fld id="{70F8822F-9EB6-414A-A66D-A1BA7CD3E821}" type="slidenum">
              <a:rPr lang="en-US" smtClean="0"/>
              <a:pPr>
                <a:defRPr/>
              </a:pPr>
              <a:t>‹#›</a:t>
            </a:fld>
            <a:endParaRPr lang="en-US"/>
          </a:p>
        </p:txBody>
      </p:sp>
    </p:spTree>
    <p:extLst>
      <p:ext uri="{BB962C8B-B14F-4D97-AF65-F5344CB8AC3E}">
        <p14:creationId xmlns:p14="http://schemas.microsoft.com/office/powerpoint/2010/main" val="736380118"/>
      </p:ext>
    </p:extLst>
  </p:cSld>
  <p:clrMapOvr>
    <a:masterClrMapping/>
  </p:clrMapOvr>
  <p:hf hdr="0" dt="0"/>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r>
              <a:rPr lang="en-US"/>
              <a:t>PAGE </a:t>
            </a:r>
            <a:fld id="{70F8822F-9EB6-414A-A66D-A1BA7CD3E821}" type="slidenum">
              <a:rPr lang="en-US" smtClean="0"/>
              <a:pPr>
                <a:defRPr/>
              </a:pPr>
              <a:t>‹#›</a:t>
            </a:fld>
            <a:endParaRPr lang="en-US"/>
          </a:p>
        </p:txBody>
      </p:sp>
    </p:spTree>
    <p:extLst>
      <p:ext uri="{BB962C8B-B14F-4D97-AF65-F5344CB8AC3E}">
        <p14:creationId xmlns:p14="http://schemas.microsoft.com/office/powerpoint/2010/main" val="3065019008"/>
      </p:ext>
    </p:extLst>
  </p:cSld>
  <p:clrMapOvr>
    <a:masterClrMapping/>
  </p:clrMapOvr>
  <p:hf hdr="0" dt="0"/>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r>
              <a:rPr lang="en-US"/>
              <a:t>PAGE </a:t>
            </a:r>
            <a:fld id="{70F8822F-9EB6-414A-A66D-A1BA7CD3E821}" type="slidenum">
              <a:rPr lang="en-US" smtClean="0"/>
              <a:pPr>
                <a:defRPr/>
              </a:pPr>
              <a:t>‹#›</a:t>
            </a:fld>
            <a:endParaRPr lang="en-US"/>
          </a:p>
        </p:txBody>
      </p:sp>
    </p:spTree>
    <p:extLst>
      <p:ext uri="{BB962C8B-B14F-4D97-AF65-F5344CB8AC3E}">
        <p14:creationId xmlns:p14="http://schemas.microsoft.com/office/powerpoint/2010/main" val="824268720"/>
      </p:ext>
    </p:extLst>
  </p:cSld>
  <p:clrMapOvr>
    <a:masterClrMapping/>
  </p:clrMapOvr>
  <p:hf hdr="0" dt="0"/>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0080" y="365126"/>
            <a:ext cx="10972800" cy="636723"/>
          </a:xfrm>
        </p:spPr>
        <p:txBody>
          <a:bodyPr anchor="t"/>
          <a:lstStyle/>
          <a:p>
            <a:r>
              <a:rPr lang="en-US" dirty="0"/>
              <a:t>Click to edit Master title style</a:t>
            </a:r>
          </a:p>
        </p:txBody>
      </p:sp>
      <p:sp>
        <p:nvSpPr>
          <p:cNvPr id="8" name="Content Placeholder 7"/>
          <p:cNvSpPr>
            <a:spLocks noGrp="1"/>
          </p:cNvSpPr>
          <p:nvPr>
            <p:ph sz="quarter" idx="13"/>
          </p:nvPr>
        </p:nvSpPr>
        <p:spPr>
          <a:xfrm>
            <a:off x="640080" y="1828799"/>
            <a:ext cx="1097280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4"/>
          <p:cNvSpPr>
            <a:spLocks noGrp="1"/>
          </p:cNvSpPr>
          <p:nvPr>
            <p:ph type="body" sz="quarter" idx="15"/>
          </p:nvPr>
        </p:nvSpPr>
        <p:spPr>
          <a:xfrm>
            <a:off x="3959671" y="6271847"/>
            <a:ext cx="5852160" cy="281354"/>
          </a:xfrm>
        </p:spPr>
        <p:txBody>
          <a:bodyPr lIns="0" tIns="0" rIns="0" bIns="0" anchor="b">
            <a:noAutofit/>
          </a:bodyPr>
          <a:lstStyle>
            <a:lvl1pPr marL="0" indent="0">
              <a:spcBef>
                <a:spcPts val="0"/>
              </a:spcBef>
              <a:buFontTx/>
              <a:buNone/>
              <a:defRPr sz="750">
                <a:solidFill>
                  <a:srgbClr val="002557"/>
                </a:solidFill>
              </a:defRPr>
            </a:lvl1pPr>
            <a:lvl2pPr>
              <a:defRPr sz="675">
                <a:solidFill>
                  <a:srgbClr val="002557"/>
                </a:solidFill>
              </a:defRPr>
            </a:lvl2pPr>
            <a:lvl3pPr>
              <a:defRPr sz="675">
                <a:solidFill>
                  <a:srgbClr val="002557"/>
                </a:solidFill>
              </a:defRPr>
            </a:lvl3pPr>
            <a:lvl4pPr>
              <a:defRPr sz="675">
                <a:solidFill>
                  <a:srgbClr val="002557"/>
                </a:solidFill>
              </a:defRPr>
            </a:lvl4pPr>
            <a:lvl5pPr>
              <a:defRPr sz="675">
                <a:solidFill>
                  <a:srgbClr val="002557"/>
                </a:solidFill>
              </a:defRPr>
            </a:lvl5pPr>
          </a:lstStyle>
          <a:p>
            <a:pPr lvl="0"/>
            <a:r>
              <a:rPr lang="en-US"/>
              <a:t>Click to edit Master text styles</a:t>
            </a:r>
          </a:p>
        </p:txBody>
      </p:sp>
      <p:sp>
        <p:nvSpPr>
          <p:cNvPr id="5" name="Slide Number Placeholder 5">
            <a:extLst>
              <a:ext uri="{FF2B5EF4-FFF2-40B4-BE49-F238E27FC236}">
                <a16:creationId xmlns:a16="http://schemas.microsoft.com/office/drawing/2014/main" id="{E2B3CA52-47E6-F24D-B9C9-06A83B5803C0}"/>
              </a:ext>
            </a:extLst>
          </p:cNvPr>
          <p:cNvSpPr>
            <a:spLocks noGrp="1"/>
          </p:cNvSpPr>
          <p:nvPr>
            <p:ph type="sldNum" sz="quarter" idx="16"/>
          </p:nvPr>
        </p:nvSpPr>
        <p:spPr/>
        <p:txBody>
          <a:bodyPr/>
          <a:lstStyle>
            <a:lvl1pPr>
              <a:defRPr>
                <a:solidFill>
                  <a:schemeClr val="bg1"/>
                </a:solidFill>
              </a:defRPr>
            </a:lvl1pPr>
          </a:lstStyle>
          <a:p>
            <a:pPr>
              <a:defRPr/>
            </a:pPr>
            <a:fld id="{D60AF090-A2B5-9F4F-95BF-A5D748B5E517}" type="slidenum">
              <a:rPr lang="en-US"/>
              <a:pPr>
                <a:defRPr/>
              </a:pPr>
              <a:t>‹#›</a:t>
            </a:fld>
            <a:endParaRPr lang="en-US" dirty="0"/>
          </a:p>
        </p:txBody>
      </p:sp>
    </p:spTree>
    <p:extLst>
      <p:ext uri="{BB962C8B-B14F-4D97-AF65-F5344CB8AC3E}">
        <p14:creationId xmlns:p14="http://schemas.microsoft.com/office/powerpoint/2010/main" val="22643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219200"/>
          </a:xfrm>
        </p:spPr>
        <p:txBody>
          <a:bodyPr/>
          <a:lstStyle/>
          <a:p>
            <a:r>
              <a:rPr lang="en-US"/>
              <a:t>Click to edit Master title style</a:t>
            </a:r>
          </a:p>
        </p:txBody>
      </p:sp>
      <p:sp>
        <p:nvSpPr>
          <p:cNvPr id="3" name="Chart Placeholder 2"/>
          <p:cNvSpPr>
            <a:spLocks noGrp="1"/>
          </p:cNvSpPr>
          <p:nvPr>
            <p:ph type="chart" idx="1"/>
          </p:nvPr>
        </p:nvSpPr>
        <p:spPr>
          <a:xfrm>
            <a:off x="914400" y="1828800"/>
            <a:ext cx="10363200" cy="4114800"/>
          </a:xfrm>
        </p:spPr>
        <p:txBody>
          <a:bodyPr/>
          <a:lstStyle/>
          <a:p>
            <a:pPr lvl="0"/>
            <a:endParaRPr lang="en-US" noProof="0"/>
          </a:p>
        </p:txBody>
      </p:sp>
      <p:sp>
        <p:nvSpPr>
          <p:cNvPr id="4"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fld id="{0A90E337-F800-1146-8455-677861B99144}" type="slidenum">
              <a:rPr lang="en-US" altLang="x-none"/>
              <a:pPr/>
              <a:t>‹#›</a:t>
            </a:fld>
            <a:endParaRPr lang="en-US" altLang="x-none"/>
          </a:p>
        </p:txBody>
      </p:sp>
    </p:spTree>
    <p:extLst>
      <p:ext uri="{BB962C8B-B14F-4D97-AF65-F5344CB8AC3E}">
        <p14:creationId xmlns:p14="http://schemas.microsoft.com/office/powerpoint/2010/main" val="36214766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127BDAD0-8C44-EB46-A362-7B6C57BCACC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9233" y="484188"/>
            <a:ext cx="2906184"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40080" y="1489132"/>
            <a:ext cx="10972800" cy="2223261"/>
          </a:xfrm>
        </p:spPr>
        <p:txBody>
          <a:bodyPr anchor="b">
            <a:normAutofit/>
          </a:bodyPr>
          <a:lstStyle>
            <a:lvl1pPr algn="l">
              <a:defRPr sz="405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40080" y="3797537"/>
            <a:ext cx="10972800" cy="948671"/>
          </a:xfrm>
        </p:spPr>
        <p:txBody>
          <a:bodyPr/>
          <a:lstStyle>
            <a:lvl1pPr marL="0" indent="0" algn="l">
              <a:buNone/>
              <a:defRPr sz="21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3" name="Text Placeholder 8"/>
          <p:cNvSpPr>
            <a:spLocks noGrp="1"/>
          </p:cNvSpPr>
          <p:nvPr>
            <p:ph type="body" sz="quarter" idx="14"/>
          </p:nvPr>
        </p:nvSpPr>
        <p:spPr>
          <a:xfrm>
            <a:off x="640080" y="5142189"/>
            <a:ext cx="10972800" cy="594131"/>
          </a:xfrm>
        </p:spPr>
        <p:txBody>
          <a:bodyPr>
            <a:noAutofit/>
          </a:bodyPr>
          <a:lstStyle>
            <a:lvl1pPr marL="0" indent="0">
              <a:buFontTx/>
              <a:buNone/>
              <a:defRPr sz="1500">
                <a:solidFill>
                  <a:schemeClr val="bg1"/>
                </a:solidFill>
              </a:defRPr>
            </a:lvl1pPr>
            <a:lvl2pPr marL="342900" indent="0">
              <a:buFontTx/>
              <a:buNone/>
              <a:defRPr sz="1050">
                <a:solidFill>
                  <a:schemeClr val="bg1"/>
                </a:solidFill>
              </a:defRPr>
            </a:lvl2pPr>
            <a:lvl3pPr marL="685800" indent="0">
              <a:buFontTx/>
              <a:buNone/>
              <a:defRPr sz="1050">
                <a:solidFill>
                  <a:schemeClr val="bg1"/>
                </a:solidFill>
              </a:defRPr>
            </a:lvl3pPr>
            <a:lvl4pPr marL="1028700" indent="0">
              <a:buFontTx/>
              <a:buNone/>
              <a:defRPr sz="1050">
                <a:solidFill>
                  <a:schemeClr val="bg1"/>
                </a:solidFill>
              </a:defRPr>
            </a:lvl4pPr>
            <a:lvl5pPr marL="1371600" indent="0">
              <a:buFontTx/>
              <a:buNone/>
              <a:defRPr sz="1050">
                <a:solidFill>
                  <a:schemeClr val="bg1"/>
                </a:solidFill>
              </a:defRPr>
            </a:lvl5pPr>
          </a:lstStyle>
          <a:p>
            <a:pPr lvl="0"/>
            <a:r>
              <a:rPr lang="en-US"/>
              <a:t>Click to edit Master text styles</a:t>
            </a:r>
          </a:p>
        </p:txBody>
      </p:sp>
      <p:sp>
        <p:nvSpPr>
          <p:cNvPr id="5" name="Text Placeholder 4"/>
          <p:cNvSpPr>
            <a:spLocks noGrp="1"/>
          </p:cNvSpPr>
          <p:nvPr>
            <p:ph type="body" sz="quarter" idx="15"/>
          </p:nvPr>
        </p:nvSpPr>
        <p:spPr>
          <a:xfrm>
            <a:off x="3959671" y="6271847"/>
            <a:ext cx="5852160" cy="281354"/>
          </a:xfrm>
        </p:spPr>
        <p:txBody>
          <a:bodyPr lIns="0" tIns="0" rIns="0" bIns="0" anchor="b">
            <a:noAutofit/>
          </a:bodyPr>
          <a:lstStyle>
            <a:lvl1pPr marL="0" indent="0">
              <a:spcBef>
                <a:spcPts val="0"/>
              </a:spcBef>
              <a:buFontTx/>
              <a:buNone/>
              <a:defRPr sz="750">
                <a:solidFill>
                  <a:srgbClr val="002557"/>
                </a:solidFill>
              </a:defRPr>
            </a:lvl1pPr>
            <a:lvl2pPr>
              <a:defRPr sz="675">
                <a:solidFill>
                  <a:srgbClr val="002557"/>
                </a:solidFill>
              </a:defRPr>
            </a:lvl2pPr>
            <a:lvl3pPr>
              <a:defRPr sz="675">
                <a:solidFill>
                  <a:srgbClr val="002557"/>
                </a:solidFill>
              </a:defRPr>
            </a:lvl3pPr>
            <a:lvl4pPr>
              <a:defRPr sz="675">
                <a:solidFill>
                  <a:srgbClr val="002557"/>
                </a:solidFill>
              </a:defRPr>
            </a:lvl4pPr>
            <a:lvl5pPr>
              <a:defRPr sz="675">
                <a:solidFill>
                  <a:srgbClr val="002557"/>
                </a:solidFill>
              </a:defRPr>
            </a:lvl5pPr>
          </a:lstStyle>
          <a:p>
            <a:pPr lvl="0"/>
            <a:r>
              <a:rPr lang="en-US"/>
              <a:t>Click to edit Master text styles</a:t>
            </a:r>
          </a:p>
        </p:txBody>
      </p:sp>
    </p:spTree>
    <p:extLst>
      <p:ext uri="{BB962C8B-B14F-4D97-AF65-F5344CB8AC3E}">
        <p14:creationId xmlns:p14="http://schemas.microsoft.com/office/powerpoint/2010/main" val="688849851"/>
      </p:ext>
    </p:extLst>
  </p:cSld>
  <p:clrMapOvr>
    <a:masterClrMapping/>
  </p:clrMapOvr>
  <p:hf sldNum="0" hdr="0" ftr="0" dt="0"/>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5" name="Title 1"/>
          <p:cNvSpPr>
            <a:spLocks noGrp="1"/>
          </p:cNvSpPr>
          <p:nvPr>
            <p:ph type="ctrTitle"/>
          </p:nvPr>
        </p:nvSpPr>
        <p:spPr>
          <a:xfrm>
            <a:off x="667512" y="2257671"/>
            <a:ext cx="10972800" cy="1970998"/>
          </a:xfrm>
        </p:spPr>
        <p:txBody>
          <a:bodyPr>
            <a:normAutofit/>
          </a:bodyPr>
          <a:lstStyle>
            <a:lvl1pPr algn="l">
              <a:defRPr sz="30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4"/>
          <p:cNvSpPr>
            <a:spLocks noGrp="1"/>
          </p:cNvSpPr>
          <p:nvPr>
            <p:ph type="body" sz="quarter" idx="15"/>
          </p:nvPr>
        </p:nvSpPr>
        <p:spPr>
          <a:xfrm>
            <a:off x="3959671" y="6271847"/>
            <a:ext cx="5852160" cy="281354"/>
          </a:xfrm>
        </p:spPr>
        <p:txBody>
          <a:bodyPr lIns="0" tIns="0" rIns="0" bIns="0" anchor="b">
            <a:noAutofit/>
          </a:bodyPr>
          <a:lstStyle>
            <a:lvl1pPr marL="0" indent="0">
              <a:spcBef>
                <a:spcPts val="0"/>
              </a:spcBef>
              <a:buFontTx/>
              <a:buNone/>
              <a:defRPr sz="750">
                <a:solidFill>
                  <a:srgbClr val="002557"/>
                </a:solidFill>
              </a:defRPr>
            </a:lvl1pPr>
            <a:lvl2pPr>
              <a:defRPr sz="675">
                <a:solidFill>
                  <a:srgbClr val="002557"/>
                </a:solidFill>
              </a:defRPr>
            </a:lvl2pPr>
            <a:lvl3pPr>
              <a:defRPr sz="675">
                <a:solidFill>
                  <a:srgbClr val="002557"/>
                </a:solidFill>
              </a:defRPr>
            </a:lvl3pPr>
            <a:lvl4pPr>
              <a:defRPr sz="675">
                <a:solidFill>
                  <a:srgbClr val="002557"/>
                </a:solidFill>
              </a:defRPr>
            </a:lvl4pPr>
            <a:lvl5pPr>
              <a:defRPr sz="675">
                <a:solidFill>
                  <a:srgbClr val="002557"/>
                </a:solidFill>
              </a:defRPr>
            </a:lvl5pPr>
          </a:lstStyle>
          <a:p>
            <a:pPr lvl="0"/>
            <a:r>
              <a:rPr lang="en-US"/>
              <a:t>Click to edit Master text styles</a:t>
            </a:r>
          </a:p>
        </p:txBody>
      </p:sp>
      <p:sp>
        <p:nvSpPr>
          <p:cNvPr id="4" name="Slide Number Placeholder 3">
            <a:extLst>
              <a:ext uri="{FF2B5EF4-FFF2-40B4-BE49-F238E27FC236}">
                <a16:creationId xmlns:a16="http://schemas.microsoft.com/office/drawing/2014/main" id="{9BE62A5D-A095-3741-B415-4AB439D3D005}"/>
              </a:ext>
            </a:extLst>
          </p:cNvPr>
          <p:cNvSpPr>
            <a:spLocks noGrp="1"/>
          </p:cNvSpPr>
          <p:nvPr>
            <p:ph type="sldNum" sz="quarter" idx="16"/>
          </p:nvPr>
        </p:nvSpPr>
        <p:spPr/>
        <p:txBody>
          <a:bodyPr/>
          <a:lstStyle>
            <a:lvl1pPr>
              <a:defRPr/>
            </a:lvl1pPr>
          </a:lstStyle>
          <a:p>
            <a:pPr>
              <a:defRPr/>
            </a:pPr>
            <a:fld id="{BE4261BE-43D1-F140-B0E0-1F449F94B775}" type="slidenum">
              <a:rPr lang="en-US"/>
              <a:pPr>
                <a:defRPr/>
              </a:pPr>
              <a:t>‹#›</a:t>
            </a:fld>
            <a:endParaRPr lang="en-US"/>
          </a:p>
        </p:txBody>
      </p:sp>
    </p:spTree>
    <p:extLst>
      <p:ext uri="{BB962C8B-B14F-4D97-AF65-F5344CB8AC3E}">
        <p14:creationId xmlns:p14="http://schemas.microsoft.com/office/powerpoint/2010/main" val="248929661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7" name="Text Placeholder 4"/>
          <p:cNvSpPr>
            <a:spLocks noGrp="1"/>
          </p:cNvSpPr>
          <p:nvPr>
            <p:ph type="body" sz="quarter" idx="15"/>
          </p:nvPr>
        </p:nvSpPr>
        <p:spPr>
          <a:xfrm>
            <a:off x="3959671" y="6271847"/>
            <a:ext cx="5852160" cy="281354"/>
          </a:xfrm>
        </p:spPr>
        <p:txBody>
          <a:bodyPr lIns="0" tIns="0" rIns="0" bIns="0" anchor="b">
            <a:noAutofit/>
          </a:bodyPr>
          <a:lstStyle>
            <a:lvl1pPr marL="0" indent="0">
              <a:spcBef>
                <a:spcPts val="0"/>
              </a:spcBef>
              <a:buFontTx/>
              <a:buNone/>
              <a:defRPr sz="750">
                <a:solidFill>
                  <a:srgbClr val="002557"/>
                </a:solidFill>
              </a:defRPr>
            </a:lvl1pPr>
            <a:lvl2pPr>
              <a:defRPr sz="675">
                <a:solidFill>
                  <a:srgbClr val="002557"/>
                </a:solidFill>
              </a:defRPr>
            </a:lvl2pPr>
            <a:lvl3pPr>
              <a:defRPr sz="675">
                <a:solidFill>
                  <a:srgbClr val="002557"/>
                </a:solidFill>
              </a:defRPr>
            </a:lvl3pPr>
            <a:lvl4pPr>
              <a:defRPr sz="675">
                <a:solidFill>
                  <a:srgbClr val="002557"/>
                </a:solidFill>
              </a:defRPr>
            </a:lvl4pPr>
            <a:lvl5pPr>
              <a:defRPr sz="675">
                <a:solidFill>
                  <a:srgbClr val="002557"/>
                </a:solidFill>
              </a:defRPr>
            </a:lvl5pPr>
          </a:lstStyle>
          <a:p>
            <a:pPr lvl="0"/>
            <a:r>
              <a:rPr lang="en-US"/>
              <a:t>Click to edit Master text styles</a:t>
            </a:r>
          </a:p>
        </p:txBody>
      </p:sp>
      <p:sp>
        <p:nvSpPr>
          <p:cNvPr id="3" name="Slide Number Placeholder 3">
            <a:extLst>
              <a:ext uri="{FF2B5EF4-FFF2-40B4-BE49-F238E27FC236}">
                <a16:creationId xmlns:a16="http://schemas.microsoft.com/office/drawing/2014/main" id="{8BCA237D-3B78-0F4D-B108-9AC2F94C5AD2}"/>
              </a:ext>
            </a:extLst>
          </p:cNvPr>
          <p:cNvSpPr>
            <a:spLocks noGrp="1"/>
          </p:cNvSpPr>
          <p:nvPr>
            <p:ph type="sldNum" sz="quarter" idx="16"/>
          </p:nvPr>
        </p:nvSpPr>
        <p:spPr/>
        <p:txBody>
          <a:bodyPr/>
          <a:lstStyle>
            <a:lvl1pPr>
              <a:defRPr/>
            </a:lvl1pPr>
          </a:lstStyle>
          <a:p>
            <a:pPr>
              <a:defRPr/>
            </a:pPr>
            <a:fld id="{62F665EC-0E58-2B4F-9684-181EAB5F38B7}" type="slidenum">
              <a:rPr lang="en-US"/>
              <a:pPr>
                <a:defRPr/>
              </a:pPr>
              <a:t>‹#›</a:t>
            </a:fld>
            <a:endParaRPr lang="en-US"/>
          </a:p>
        </p:txBody>
      </p:sp>
    </p:spTree>
    <p:extLst>
      <p:ext uri="{BB962C8B-B14F-4D97-AF65-F5344CB8AC3E}">
        <p14:creationId xmlns:p14="http://schemas.microsoft.com/office/powerpoint/2010/main" val="13256168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Keypoint Question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question"/>
          <p:cNvSpPr>
            <a:spLocks noGrp="1"/>
          </p:cNvSpPr>
          <p:nvPr>
            <p:ph type="body" idx="10" hasCustomPrompt="1"/>
          </p:nvPr>
        </p:nvSpPr>
        <p:spPr>
          <a:xfrm>
            <a:off x="912283" y="1522413"/>
            <a:ext cx="10367432" cy="685800"/>
          </a:xfrm>
        </p:spPr>
        <p:txBody>
          <a:bodyPr/>
          <a:lstStyle>
            <a:lvl1pPr marL="0" indent="0" algn="l" defTabSz="412750" rtl="0" eaLnBrk="0" fontAlgn="base" hangingPunct="0">
              <a:spcBef>
                <a:spcPct val="30000"/>
              </a:spcBef>
              <a:buClr>
                <a:srgbClr val="000000"/>
              </a:buClr>
              <a:buFontTx/>
              <a:buNone/>
              <a:defRPr/>
            </a:lvl1pPr>
            <a:lvl2pPr marL="522288" indent="0" algn="l" defTabSz="412750" rtl="0" eaLnBrk="0" fontAlgn="base" hangingPunct="0">
              <a:spcBef>
                <a:spcPct val="30000"/>
              </a:spcBef>
              <a:buClr>
                <a:srgbClr val="000000"/>
              </a:buClr>
              <a:buFontTx/>
              <a:buNone/>
              <a:defRPr/>
            </a:lvl2pPr>
            <a:lvl3pPr marL="979488" indent="0" algn="l" defTabSz="412750" rtl="0" eaLnBrk="0" fontAlgn="base" hangingPunct="0">
              <a:spcBef>
                <a:spcPct val="30000"/>
              </a:spcBef>
              <a:buClr>
                <a:srgbClr val="000000"/>
              </a:buClr>
              <a:buFontTx/>
              <a:buNone/>
              <a:defRPr/>
            </a:lvl3pPr>
            <a:lvl4pPr marL="1371600" indent="0" algn="l" defTabSz="412750" rtl="0" eaLnBrk="0" fontAlgn="base" hangingPunct="0">
              <a:spcBef>
                <a:spcPct val="30000"/>
              </a:spcBef>
              <a:buClr>
                <a:srgbClr val="000000"/>
              </a:buClr>
              <a:buFontTx/>
              <a:buNone/>
              <a:defRPr/>
            </a:lvl4pPr>
            <a:lvl5pPr marL="1762125" indent="0" algn="l" defTabSz="412750" rtl="0" eaLnBrk="0" fontAlgn="base" hangingPunct="0">
              <a:spcBef>
                <a:spcPct val="30000"/>
              </a:spcBef>
              <a:buClr>
                <a:srgbClr val="000000"/>
              </a:buClr>
              <a:buFontTx/>
              <a:buNone/>
              <a:defRPr/>
            </a:lvl5pPr>
          </a:lstStyle>
          <a:p>
            <a:pPr lvl="0"/>
            <a:r>
              <a:rPr lang="en-US"/>
              <a:t>Click to add question here</a:t>
            </a:r>
          </a:p>
        </p:txBody>
      </p:sp>
      <p:sp>
        <p:nvSpPr>
          <p:cNvPr id="4" name="choices"/>
          <p:cNvSpPr>
            <a:spLocks noGrp="1"/>
          </p:cNvSpPr>
          <p:nvPr>
            <p:ph type="body" sz="quarter" idx="11" hasCustomPrompt="1"/>
          </p:nvPr>
        </p:nvSpPr>
        <p:spPr>
          <a:xfrm>
            <a:off x="912284" y="2360613"/>
            <a:ext cx="4955645" cy="3810000"/>
          </a:xfrm>
          <a:prstGeom prst="rect">
            <a:avLst/>
          </a:prstGeom>
        </p:spPr>
        <p:txBody>
          <a:bodyPr>
            <a:normAutofit/>
          </a:bodyPr>
          <a:lstStyle>
            <a:lvl1pPr marL="612775" indent="-514350" algn="l" defTabSz="412750" rtl="0" eaLnBrk="0" fontAlgn="base" hangingPunct="0">
              <a:spcBef>
                <a:spcPct val="30000"/>
              </a:spcBef>
              <a:buClr>
                <a:srgbClr val="000000"/>
              </a:buClr>
              <a:buAutoNum type="arabicPeriod"/>
              <a:defRPr/>
            </a:lvl1pPr>
            <a:lvl2pPr marL="1036638" indent="-514350" algn="l" defTabSz="412750" rtl="0" eaLnBrk="0" fontAlgn="base" hangingPunct="0">
              <a:spcBef>
                <a:spcPct val="30000"/>
              </a:spcBef>
              <a:buClr>
                <a:srgbClr val="000000"/>
              </a:buClr>
              <a:buAutoNum type="arabicPeriod"/>
              <a:defRPr/>
            </a:lvl2pPr>
            <a:lvl3pPr marL="1436688" indent="-457200" algn="l" defTabSz="412750" rtl="0" eaLnBrk="0" fontAlgn="base" hangingPunct="0">
              <a:spcBef>
                <a:spcPct val="30000"/>
              </a:spcBef>
              <a:buClr>
                <a:srgbClr val="000000"/>
              </a:buClr>
              <a:buAutoNum type="arabicPeriod"/>
              <a:defRPr/>
            </a:lvl3pPr>
            <a:lvl4pPr marL="1828800" indent="-457200" algn="l" defTabSz="412750" rtl="0" eaLnBrk="0" fontAlgn="base" hangingPunct="0">
              <a:spcBef>
                <a:spcPct val="30000"/>
              </a:spcBef>
              <a:buClr>
                <a:srgbClr val="000000"/>
              </a:buClr>
              <a:buAutoNum type="arabicPeriod"/>
              <a:defRPr/>
            </a:lvl4pPr>
            <a:lvl5pPr marL="2219325" indent="-457200" algn="l" defTabSz="412750" rtl="0" eaLnBrk="0" fontAlgn="base" hangingPunct="0">
              <a:spcBef>
                <a:spcPct val="30000"/>
              </a:spcBef>
              <a:buClr>
                <a:srgbClr val="000000"/>
              </a:buClr>
              <a:buAutoNum type="arabicPeriod"/>
              <a:defRPr/>
            </a:lvl5pPr>
          </a:lstStyle>
          <a:p>
            <a:pPr lvl="0"/>
            <a:r>
              <a:rPr lang="en-US"/>
              <a:t>Click to add choices here</a:t>
            </a:r>
          </a:p>
        </p:txBody>
      </p:sp>
      <p:sp>
        <p:nvSpPr>
          <p:cNvPr id="5" name="chartPosition"/>
          <p:cNvSpPr>
            <a:spLocks noGrp="1"/>
          </p:cNvSpPr>
          <p:nvPr>
            <p:ph type="chart" sz="quarter" idx="12"/>
          </p:nvPr>
        </p:nvSpPr>
        <p:spPr>
          <a:xfrm>
            <a:off x="6324072" y="2360613"/>
            <a:ext cx="4955645" cy="3810000"/>
          </a:xfrm>
          <a:prstGeom prst="rect">
            <a:avLst/>
          </a:prstGeom>
        </p:spPr>
        <p:txBody>
          <a:bodyPr/>
          <a:lstStyle/>
          <a:p>
            <a:endParaRPr lang="en-US"/>
          </a:p>
        </p:txBody>
      </p:sp>
    </p:spTree>
    <p:extLst>
      <p:ext uri="{BB962C8B-B14F-4D97-AF65-F5344CB8AC3E}">
        <p14:creationId xmlns:p14="http://schemas.microsoft.com/office/powerpoint/2010/main" val="138626136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Keypoint Clock Shap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Oval 2" hidden="1"/>
          <p:cNvSpPr/>
          <p:nvPr userDrawn="1">
            <p:custDataLst>
              <p:tags r:id="rId1"/>
            </p:custDataLst>
          </p:nvPr>
        </p:nvSpPr>
        <p:spPr bwMode="auto">
          <a:xfrm>
            <a:off x="10922001" y="5905503"/>
            <a:ext cx="846667" cy="483015"/>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pPr>
            <a:r>
              <a:rPr kumimoji="0" lang="en-US" sz="2400" b="0" i="0" u="none" strike="noStrike" cap="none" normalizeH="0" baseline="0">
                <a:ln>
                  <a:noFill/>
                </a:ln>
                <a:effectLst/>
                <a:latin typeface="Times New Roman" pitchFamily="18" charset="0"/>
              </a:rPr>
              <a:t>10</a:t>
            </a:r>
          </a:p>
        </p:txBody>
      </p:sp>
    </p:spTree>
    <p:extLst>
      <p:ext uri="{BB962C8B-B14F-4D97-AF65-F5344CB8AC3E}">
        <p14:creationId xmlns:p14="http://schemas.microsoft.com/office/powerpoint/2010/main" val="172898288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5" name="Content Placeholder 4"/>
          <p:cNvSpPr>
            <a:spLocks noGrp="1"/>
          </p:cNvSpPr>
          <p:nvPr>
            <p:ph sz="quarter" idx="10"/>
          </p:nvPr>
        </p:nvSpPr>
        <p:spPr>
          <a:xfrm>
            <a:off x="207264" y="6322423"/>
            <a:ext cx="5350933" cy="304800"/>
          </a:xfrm>
        </p:spPr>
        <p:txBody>
          <a:bodyPr anchor="b"/>
          <a:lstStyle>
            <a:lvl1pPr marL="0" indent="0">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
        <p:nvSpPr>
          <p:cNvPr id="6" name="Content Placeholder 4"/>
          <p:cNvSpPr>
            <a:spLocks noGrp="1"/>
          </p:cNvSpPr>
          <p:nvPr>
            <p:ph sz="quarter" idx="11"/>
          </p:nvPr>
        </p:nvSpPr>
        <p:spPr>
          <a:xfrm>
            <a:off x="6624320" y="6323295"/>
            <a:ext cx="5350933" cy="304800"/>
          </a:xfrm>
        </p:spPr>
        <p:txBody>
          <a:bodyPr anchor="b"/>
          <a:lstStyle>
            <a:lvl1pPr marL="0" indent="0" algn="r">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Tree>
    <p:extLst>
      <p:ext uri="{BB962C8B-B14F-4D97-AF65-F5344CB8AC3E}">
        <p14:creationId xmlns:p14="http://schemas.microsoft.com/office/powerpoint/2010/main" val="4352135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823C474B-B3C8-4D2B-9A58-47D3CEA19AC6}" type="datetimeFigureOut">
              <a:rPr lang="en-US" smtClean="0"/>
              <a:t>3/2/23</a:t>
            </a:fld>
            <a:endParaRPr lang="en-US"/>
          </a:p>
        </p:txBody>
      </p:sp>
      <p:sp>
        <p:nvSpPr>
          <p:cNvPr id="5" name="Footer Placeholder 4"/>
          <p:cNvSpPr>
            <a:spLocks noGrp="1"/>
          </p:cNvSpPr>
          <p:nvPr>
            <p:ph type="ftr" sz="quarter" idx="11"/>
          </p:nvPr>
        </p:nvSpPr>
        <p:spPr>
          <a:xfrm>
            <a:off x="3074202" y="6441567"/>
            <a:ext cx="6043601" cy="164148"/>
          </a:xfrm>
        </p:spPr>
        <p:txBody>
          <a:bodyPr/>
          <a:lstStyle/>
          <a:p>
            <a:endParaRPr lang="en-US"/>
          </a:p>
        </p:txBody>
      </p:sp>
      <p:sp>
        <p:nvSpPr>
          <p:cNvPr id="6" name="Slide Number Placeholder 5"/>
          <p:cNvSpPr>
            <a:spLocks noGrp="1"/>
          </p:cNvSpPr>
          <p:nvPr>
            <p:ph type="sldNum" sz="quarter" idx="12"/>
          </p:nvPr>
        </p:nvSpPr>
        <p:spPr/>
        <p:txBody>
          <a:bodyPr/>
          <a:lstStyle/>
          <a:p>
            <a:fld id="{970B1DE9-DF1E-478B-8EAC-D83EF13FF69C}" type="slidenum">
              <a:rPr lang="en-US" smtClean="0"/>
              <a:t>‹#›</a:t>
            </a:fld>
            <a:endParaRPr lang="en-US"/>
          </a:p>
        </p:txBody>
      </p:sp>
      <p:sp>
        <p:nvSpPr>
          <p:cNvPr id="7" name="Text Placeholder 6">
            <a:extLst>
              <a:ext uri="{FF2B5EF4-FFF2-40B4-BE49-F238E27FC236}">
                <a16:creationId xmlns:a16="http://schemas.microsoft.com/office/drawing/2014/main" id="{B9E66119-3E50-4912-A6A4-0A2C0585246D}"/>
              </a:ext>
            </a:extLst>
          </p:cNvPr>
          <p:cNvSpPr>
            <a:spLocks noGrp="1"/>
          </p:cNvSpPr>
          <p:nvPr>
            <p:ph type="body" sz="quarter" idx="13" hasCustomPrompt="1"/>
          </p:nvPr>
        </p:nvSpPr>
        <p:spPr>
          <a:xfrm>
            <a:off x="478368" y="5791202"/>
            <a:ext cx="4906433" cy="395817"/>
          </a:xfrm>
        </p:spPr>
        <p:txBody>
          <a:bodyPr anchor="b" anchorCtr="0"/>
          <a:lstStyle>
            <a:lvl1pPr marL="0" indent="0">
              <a:buNone/>
              <a:defRPr sz="933" b="0">
                <a:solidFill>
                  <a:schemeClr val="tx1">
                    <a:lumMod val="50000"/>
                  </a:schemeClr>
                </a:solidFill>
              </a:defRPr>
            </a:lvl1pPr>
          </a:lstStyle>
          <a:p>
            <a:pPr lvl="0"/>
            <a:r>
              <a:rPr lang="en-US" dirty="0"/>
              <a:t>Abbreviations</a:t>
            </a:r>
          </a:p>
        </p:txBody>
      </p:sp>
      <p:sp>
        <p:nvSpPr>
          <p:cNvPr id="9" name="Text Placeholder 8">
            <a:extLst>
              <a:ext uri="{FF2B5EF4-FFF2-40B4-BE49-F238E27FC236}">
                <a16:creationId xmlns:a16="http://schemas.microsoft.com/office/drawing/2014/main" id="{B2D06BD1-1203-411A-80B7-868D8D7562B1}"/>
              </a:ext>
            </a:extLst>
          </p:cNvPr>
          <p:cNvSpPr>
            <a:spLocks noGrp="1"/>
          </p:cNvSpPr>
          <p:nvPr>
            <p:ph type="body" sz="quarter" idx="14" hasCustomPrompt="1"/>
          </p:nvPr>
        </p:nvSpPr>
        <p:spPr>
          <a:xfrm>
            <a:off x="6826676" y="5801362"/>
            <a:ext cx="4906433" cy="395817"/>
          </a:xfrm>
        </p:spPr>
        <p:txBody>
          <a:bodyPr anchor="b" anchorCtr="0"/>
          <a:lstStyle>
            <a:lvl1pPr marL="0" indent="0" algn="r">
              <a:buNone/>
              <a:defRPr sz="933" b="0">
                <a:solidFill>
                  <a:schemeClr val="tx1">
                    <a:lumMod val="50000"/>
                  </a:schemeClr>
                </a:solidFill>
              </a:defRPr>
            </a:lvl1pPr>
          </a:lstStyle>
          <a:p>
            <a:pPr lvl="0"/>
            <a:r>
              <a:rPr lang="en-US" dirty="0"/>
              <a:t>References</a:t>
            </a:r>
          </a:p>
        </p:txBody>
      </p:sp>
    </p:spTree>
    <p:custDataLst>
      <p:tags r:id="rId1"/>
    </p:custDataLst>
    <p:extLst>
      <p:ext uri="{BB962C8B-B14F-4D97-AF65-F5344CB8AC3E}">
        <p14:creationId xmlns:p14="http://schemas.microsoft.com/office/powerpoint/2010/main" val="22282029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5" name="Content Placeholder 4"/>
          <p:cNvSpPr>
            <a:spLocks noGrp="1"/>
          </p:cNvSpPr>
          <p:nvPr>
            <p:ph sz="quarter" idx="10"/>
          </p:nvPr>
        </p:nvSpPr>
        <p:spPr>
          <a:xfrm>
            <a:off x="207264" y="6322423"/>
            <a:ext cx="5350933" cy="304800"/>
          </a:xfrm>
        </p:spPr>
        <p:txBody>
          <a:bodyPr anchor="b"/>
          <a:lstStyle>
            <a:lvl1pPr marL="0" indent="0">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Tree>
    <p:extLst>
      <p:ext uri="{BB962C8B-B14F-4D97-AF65-F5344CB8AC3E}">
        <p14:creationId xmlns:p14="http://schemas.microsoft.com/office/powerpoint/2010/main" val="68663081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2286" y="1416053"/>
            <a:ext cx="10358967" cy="46772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44917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NEW 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2"/>
          </p:nvPr>
        </p:nvSpPr>
        <p:spPr>
          <a:xfrm>
            <a:off x="630769" y="6631088"/>
            <a:ext cx="7738116" cy="153888"/>
          </a:xfrm>
        </p:spPr>
        <p:txBody>
          <a:bodyPr lIns="0" tIns="0" rIns="0" bIns="0" anchor="b">
            <a:spAutoFit/>
          </a:bodyPr>
          <a:lstStyle>
            <a:lvl1pPr marL="0" indent="0">
              <a:spcBef>
                <a:spcPts val="0"/>
              </a:spcBef>
              <a:buFontTx/>
              <a:buNone/>
              <a:defRPr sz="100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3"/>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a:defRPr/>
            </a:pPr>
            <a:fld id="{796EC0D8-CF13-B54F-AABB-1280F8E58F14}" type="slidenum">
              <a:rPr lang="en-GB">
                <a:cs typeface="ＭＳ Ｐゴシック"/>
              </a:rPr>
              <a:pPr>
                <a:defRPr/>
              </a:pPr>
              <a:t>‹#›</a:t>
            </a:fld>
            <a:endParaRPr lang="en-GB">
              <a:cs typeface="ＭＳ Ｐゴシック"/>
            </a:endParaRPr>
          </a:p>
        </p:txBody>
      </p:sp>
    </p:spTree>
    <p:extLst>
      <p:ext uri="{BB962C8B-B14F-4D97-AF65-F5344CB8AC3E}">
        <p14:creationId xmlns:p14="http://schemas.microsoft.com/office/powerpoint/2010/main" val="2886928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NEW 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2"/>
          </p:nvPr>
        </p:nvSpPr>
        <p:spPr>
          <a:xfrm>
            <a:off x="630769" y="6631088"/>
            <a:ext cx="7738116" cy="153888"/>
          </a:xfrm>
        </p:spPr>
        <p:txBody>
          <a:bodyPr lIns="0" tIns="0" rIns="0" bIns="0" anchor="b">
            <a:spAutoFit/>
          </a:bodyPr>
          <a:lstStyle>
            <a:lvl1pPr marL="0" indent="0">
              <a:spcBef>
                <a:spcPts val="0"/>
              </a:spcBef>
              <a:buFontTx/>
              <a:buNone/>
              <a:defRPr sz="100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3"/>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a:defRPr/>
            </a:pPr>
            <a:fld id="{72E99AA7-133A-E54F-B877-701653B6C8EF}" type="slidenum">
              <a:rPr lang="en-GB"/>
              <a:pPr>
                <a:defRPr/>
              </a:pPr>
              <a:t>‹#›</a:t>
            </a:fld>
            <a:endParaRPr lang="en-GB"/>
          </a:p>
        </p:txBody>
      </p:sp>
    </p:spTree>
    <p:extLst>
      <p:ext uri="{BB962C8B-B14F-4D97-AF65-F5344CB8AC3E}">
        <p14:creationId xmlns:p14="http://schemas.microsoft.com/office/powerpoint/2010/main" val="29672813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4"/>
          <p:cNvSpPr>
            <a:spLocks noGrp="1"/>
          </p:cNvSpPr>
          <p:nvPr>
            <p:ph type="body" sz="quarter" idx="10"/>
          </p:nvPr>
        </p:nvSpPr>
        <p:spPr>
          <a:xfrm>
            <a:off x="609600" y="6210780"/>
            <a:ext cx="5488517" cy="447993"/>
          </a:xfrm>
        </p:spPr>
        <p:txBody>
          <a:bodyPr anchor="b"/>
          <a:lstStyle>
            <a:lvl1pPr marL="0" indent="0">
              <a:spcAft>
                <a:spcPts val="0"/>
              </a:spcAft>
              <a:buNone/>
              <a:defRPr sz="1200"/>
            </a:lvl1pPr>
            <a:lvl2pPr marL="376244" indent="0">
              <a:buNone/>
              <a:defRPr/>
            </a:lvl2pPr>
            <a:lvl3pPr marL="722324" indent="0">
              <a:buNone/>
              <a:defRPr/>
            </a:lvl3pPr>
            <a:lvl4pPr marL="995380" indent="0">
              <a:buNone/>
              <a:defRPr/>
            </a:lvl4pPr>
            <a:lvl5pPr marL="1395435" indent="0">
              <a:buFont typeface="Arial" pitchFamily="34" charset="0"/>
              <a:buNone/>
              <a:defRPr/>
            </a:lvl5pPr>
          </a:lstStyle>
          <a:p>
            <a:pPr lvl="0"/>
            <a:r>
              <a:rPr lang="en-US" dirty="0"/>
              <a:t>Click to edit Master text styles</a:t>
            </a:r>
            <a:endParaRPr lang="en-GB" dirty="0"/>
          </a:p>
        </p:txBody>
      </p:sp>
      <p:sp>
        <p:nvSpPr>
          <p:cNvPr id="5" name="Text Placeholder 4"/>
          <p:cNvSpPr>
            <a:spLocks noGrp="1"/>
          </p:cNvSpPr>
          <p:nvPr>
            <p:ph type="body" sz="quarter" idx="11"/>
          </p:nvPr>
        </p:nvSpPr>
        <p:spPr>
          <a:xfrm>
            <a:off x="6098118" y="6210780"/>
            <a:ext cx="5488517" cy="447993"/>
          </a:xfrm>
        </p:spPr>
        <p:txBody>
          <a:bodyPr anchor="b"/>
          <a:lstStyle>
            <a:lvl1pPr marL="0" indent="0" algn="r">
              <a:spcAft>
                <a:spcPts val="0"/>
              </a:spcAft>
              <a:buNone/>
              <a:defRPr sz="1200"/>
            </a:lvl1pPr>
            <a:lvl2pPr marL="376244" indent="0">
              <a:buNone/>
              <a:defRPr/>
            </a:lvl2pPr>
            <a:lvl3pPr marL="722324" indent="0">
              <a:buNone/>
              <a:defRPr/>
            </a:lvl3pPr>
            <a:lvl4pPr marL="995380" indent="0">
              <a:buNone/>
              <a:defRPr/>
            </a:lvl4pPr>
            <a:lvl5pPr marL="1395435" indent="0">
              <a:buFont typeface="Arial" pitchFamily="34" charset="0"/>
              <a:buNone/>
              <a:defRPr/>
            </a:lvl5pPr>
          </a:lstStyle>
          <a:p>
            <a:pPr lvl="0"/>
            <a:r>
              <a:rPr lang="en-US" dirty="0"/>
              <a:t>Click to edit Master text styles</a:t>
            </a:r>
            <a:endParaRPr lang="en-GB" dirty="0"/>
          </a:p>
        </p:txBody>
      </p:sp>
    </p:spTree>
    <p:extLst>
      <p:ext uri="{BB962C8B-B14F-4D97-AF65-F5344CB8AC3E}">
        <p14:creationId xmlns:p14="http://schemas.microsoft.com/office/powerpoint/2010/main" val="18345625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4_NEW Title Only">
    <p:spTree>
      <p:nvGrpSpPr>
        <p:cNvPr id="1" name=""/>
        <p:cNvGrpSpPr/>
        <p:nvPr/>
      </p:nvGrpSpPr>
      <p:grpSpPr>
        <a:xfrm>
          <a:off x="0" y="0"/>
          <a:ext cx="0" cy="0"/>
          <a:chOff x="0" y="0"/>
          <a:chExt cx="0" cy="0"/>
        </a:xfrm>
      </p:grpSpPr>
      <p:sp>
        <p:nvSpPr>
          <p:cNvPr id="4" name="Title 3"/>
          <p:cNvSpPr>
            <a:spLocks noGrp="1"/>
          </p:cNvSpPr>
          <p:nvPr>
            <p:ph type="title"/>
          </p:nvPr>
        </p:nvSpPr>
        <p:spPr>
          <a:xfrm>
            <a:off x="609600" y="0"/>
            <a:ext cx="10972800" cy="1143000"/>
          </a:xfrm>
        </p:spPr>
        <p:txBody>
          <a:bodyPr/>
          <a:lstStyle/>
          <a:p>
            <a:r>
              <a:rPr lang="en-US" dirty="0"/>
              <a:t>Click to edit Master title style</a:t>
            </a:r>
            <a:endParaRPr lang="en-GB" dirty="0"/>
          </a:p>
        </p:txBody>
      </p:sp>
      <p:sp>
        <p:nvSpPr>
          <p:cNvPr id="7" name="Text Placeholder 6"/>
          <p:cNvSpPr>
            <a:spLocks noGrp="1"/>
          </p:cNvSpPr>
          <p:nvPr>
            <p:ph type="body" sz="quarter" idx="12"/>
          </p:nvPr>
        </p:nvSpPr>
        <p:spPr>
          <a:xfrm>
            <a:off x="630767" y="6631087"/>
            <a:ext cx="7738116" cy="153888"/>
          </a:xfrm>
        </p:spPr>
        <p:txBody>
          <a:bodyPr lIns="0" tIns="0" rIns="0" bIns="0" anchor="b">
            <a:spAutoFit/>
          </a:bodyPr>
          <a:lstStyle>
            <a:lvl1pPr marL="0" indent="0">
              <a:spcBef>
                <a:spcPts val="0"/>
              </a:spcBef>
              <a:buFontTx/>
              <a:buNone/>
              <a:defRPr sz="100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1"/>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a:defRPr/>
            </a:pPr>
            <a:fld id="{796EC0D8-CF13-B54F-AABB-1280F8E58F14}" type="slidenum">
              <a:rPr lang="en-GB"/>
              <a:pPr>
                <a:defRPr/>
              </a:pPr>
              <a:t>‹#›</a:t>
            </a:fld>
            <a:endParaRPr lang="en-GB"/>
          </a:p>
        </p:txBody>
      </p:sp>
    </p:spTree>
    <p:extLst>
      <p:ext uri="{BB962C8B-B14F-4D97-AF65-F5344CB8AC3E}">
        <p14:creationId xmlns:p14="http://schemas.microsoft.com/office/powerpoint/2010/main" val="1000960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7485" y="115889"/>
            <a:ext cx="10991849" cy="779671"/>
          </a:xfrm>
        </p:spPr>
        <p:txBody>
          <a:bodyPr>
            <a:normAutofit/>
          </a:bodyPr>
          <a:lstStyle>
            <a:lvl1pPr algn="l">
              <a:defRPr sz="2800" b="1" i="0">
                <a:solidFill>
                  <a:srgbClr val="064F59"/>
                </a:solidFill>
                <a:latin typeface="Arial"/>
              </a:defRPr>
            </a:lvl1pPr>
          </a:lstStyle>
          <a:p>
            <a:r>
              <a:rPr lang="en-US" dirty="0"/>
              <a:t>Click to edit Master title style</a:t>
            </a:r>
          </a:p>
        </p:txBody>
      </p:sp>
      <p:sp>
        <p:nvSpPr>
          <p:cNvPr id="3" name="Content Placeholder 2"/>
          <p:cNvSpPr>
            <a:spLocks noGrp="1"/>
          </p:cNvSpPr>
          <p:nvPr>
            <p:ph idx="1"/>
          </p:nvPr>
        </p:nvSpPr>
        <p:spPr>
          <a:xfrm>
            <a:off x="617284" y="1376989"/>
            <a:ext cx="10972800" cy="4525963"/>
          </a:xfrm>
        </p:spPr>
        <p:txBody>
          <a:bodyPr lIns="0" rtlCol="0">
            <a:normAutofit/>
          </a:bodyPr>
          <a:lstStyle>
            <a:lvl1pPr>
              <a:defRPr lang="en-US" sz="2100" dirty="0" smtClean="0"/>
            </a:lvl1pPr>
            <a:lvl2pPr>
              <a:defRPr lang="en-US" sz="2000" dirty="0" smtClean="0"/>
            </a:lvl2pPr>
            <a:lvl3pPr>
              <a:defRPr lang="en-US" sz="2000"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1"/>
          <p:cNvSpPr>
            <a:spLocks noGrp="1"/>
          </p:cNvSpPr>
          <p:nvPr>
            <p:ph type="body" sz="quarter" idx="10"/>
          </p:nvPr>
        </p:nvSpPr>
        <p:spPr>
          <a:xfrm>
            <a:off x="615951" y="6289940"/>
            <a:ext cx="10993967" cy="463313"/>
          </a:xfrm>
        </p:spPr>
        <p:txBody>
          <a:bodyPr lIns="0" tIns="0" rIns="0" bIns="0" anchor="b">
            <a:noAutofit/>
          </a:bodyPr>
          <a:lstStyle>
            <a:lvl1pPr marL="0" indent="0">
              <a:lnSpc>
                <a:spcPct val="100000"/>
              </a:lnSpc>
              <a:spcBef>
                <a:spcPts val="200"/>
              </a:spcBef>
              <a:buNone/>
              <a:defRPr sz="1000" b="0">
                <a:solidFill>
                  <a:srgbClr val="064F59"/>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dirty="0"/>
              <a:t>Click to edit Master text styles</a:t>
            </a:r>
          </a:p>
        </p:txBody>
      </p:sp>
      <p:sp>
        <p:nvSpPr>
          <p:cNvPr id="5" name="Slide Number Placeholder 5"/>
          <p:cNvSpPr>
            <a:spLocks noGrp="1"/>
          </p:cNvSpPr>
          <p:nvPr>
            <p:ph type="sldNum" sz="quarter" idx="11"/>
          </p:nvPr>
        </p:nvSpPr>
        <p:spPr>
          <a:xfrm>
            <a:off x="9012767" y="6491289"/>
            <a:ext cx="2844800" cy="365125"/>
          </a:xfrm>
          <a:prstGeom prst="rect">
            <a:avLst/>
          </a:prstGeom>
        </p:spPr>
        <p:txBody>
          <a:bodyPr/>
          <a:lstStyle>
            <a:lvl1pPr>
              <a:defRPr sz="1100" b="0" i="0">
                <a:solidFill>
                  <a:srgbClr val="064F59"/>
                </a:solidFill>
                <a:latin typeface="Arial"/>
                <a:cs typeface="Arial"/>
              </a:defRPr>
            </a:lvl1pPr>
          </a:lstStyle>
          <a:p>
            <a:pPr>
              <a:defRPr/>
            </a:pPr>
            <a:fld id="{865B40A2-B197-3B46-BE14-65D655D54854}" type="slidenum">
              <a:rPr lang="en-US"/>
              <a:pPr>
                <a:defRPr/>
              </a:pPr>
              <a:t>‹#›</a:t>
            </a:fld>
            <a:endParaRPr lang="en-US"/>
          </a:p>
        </p:txBody>
      </p:sp>
      <p:sp>
        <p:nvSpPr>
          <p:cNvPr id="6" name="Footer Placeholder 7"/>
          <p:cNvSpPr>
            <a:spLocks noGrp="1"/>
          </p:cNvSpPr>
          <p:nvPr>
            <p:ph type="ftr" sz="quarter" idx="12"/>
          </p:nvPr>
        </p:nvSpPr>
        <p:spPr>
          <a:xfrm>
            <a:off x="4165600" y="6356351"/>
            <a:ext cx="3860800" cy="365125"/>
          </a:xfrm>
          <a:prstGeom prst="rect">
            <a:avLst/>
          </a:prstGeom>
        </p:spPr>
        <p:txBody>
          <a:bodyPr/>
          <a:lstStyle>
            <a:lvl1pPr>
              <a:defRPr>
                <a:solidFill>
                  <a:srgbClr val="064F59">
                    <a:tint val="75000"/>
                  </a:srgbClr>
                </a:solidFill>
              </a:defRPr>
            </a:lvl1pPr>
          </a:lstStyle>
          <a:p>
            <a:pPr>
              <a:defRPr/>
            </a:pPr>
            <a:endParaRPr lang="en-US"/>
          </a:p>
        </p:txBody>
      </p:sp>
    </p:spTree>
    <p:extLst>
      <p:ext uri="{BB962C8B-B14F-4D97-AF65-F5344CB8AC3E}">
        <p14:creationId xmlns:p14="http://schemas.microsoft.com/office/powerpoint/2010/main" val="110251967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24664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7535" y="2347916"/>
            <a:ext cx="11425767" cy="1620837"/>
          </a:xfrm>
        </p:spPr>
        <p:txBody>
          <a:bodyPr/>
          <a:lstStyle/>
          <a:p>
            <a:r>
              <a:rPr lang="en-US"/>
              <a:t>Click to edit Master title style</a:t>
            </a:r>
          </a:p>
        </p:txBody>
      </p:sp>
      <p:sp>
        <p:nvSpPr>
          <p:cNvPr id="3" name="Subtitle 2"/>
          <p:cNvSpPr>
            <a:spLocks noGrp="1"/>
          </p:cNvSpPr>
          <p:nvPr>
            <p:ph type="subTitle" idx="1"/>
          </p:nvPr>
        </p:nvSpPr>
        <p:spPr>
          <a:xfrm>
            <a:off x="2017184" y="4283078"/>
            <a:ext cx="9408584" cy="1931987"/>
          </a:xfrm>
        </p:spPr>
        <p:txBody>
          <a:bodyPr/>
          <a:lstStyle>
            <a:lvl1pPr marL="0" indent="0" algn="ctr">
              <a:buNone/>
              <a:defRPr/>
            </a:lvl1pPr>
            <a:lvl2pPr marL="457058" indent="0" algn="ctr">
              <a:buNone/>
              <a:defRPr/>
            </a:lvl2pPr>
            <a:lvl3pPr marL="914115" indent="0" algn="ctr">
              <a:buNone/>
              <a:defRPr/>
            </a:lvl3pPr>
            <a:lvl4pPr marL="1371173" indent="0" algn="ctr">
              <a:buNone/>
              <a:defRPr/>
            </a:lvl4pPr>
            <a:lvl5pPr marL="1828231" indent="0" algn="ctr">
              <a:buNone/>
              <a:defRPr/>
            </a:lvl5pPr>
            <a:lvl6pPr marL="2285289" indent="0" algn="ctr">
              <a:buNone/>
              <a:defRPr/>
            </a:lvl6pPr>
            <a:lvl7pPr marL="2742347" indent="0" algn="ctr">
              <a:buNone/>
              <a:defRPr/>
            </a:lvl7pPr>
            <a:lvl8pPr marL="3199405" indent="0" algn="ctr">
              <a:buNone/>
              <a:defRPr/>
            </a:lvl8pPr>
            <a:lvl9pPr marL="3656462" indent="0" algn="ctr">
              <a:buNone/>
              <a:defRPr/>
            </a:lvl9pPr>
          </a:lstStyle>
          <a:p>
            <a:r>
              <a:rPr lang="en-US"/>
              <a:t>Click to edit Master subtitle style</a:t>
            </a:r>
          </a:p>
        </p:txBody>
      </p:sp>
    </p:spTree>
    <p:extLst>
      <p:ext uri="{BB962C8B-B14F-4D97-AF65-F5344CB8AC3E}">
        <p14:creationId xmlns:p14="http://schemas.microsoft.com/office/powerpoint/2010/main" val="20592335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733663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2568" y="4857756"/>
            <a:ext cx="11423651"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62568" y="3203577"/>
            <a:ext cx="11423651" cy="1654175"/>
          </a:xfrm>
        </p:spPr>
        <p:txBody>
          <a:bodyPr anchor="b"/>
          <a:lstStyle>
            <a:lvl1pPr marL="0" indent="0">
              <a:buNone/>
              <a:defRPr sz="2000"/>
            </a:lvl1pPr>
            <a:lvl2pPr marL="457058" indent="0">
              <a:buNone/>
              <a:defRPr sz="1800"/>
            </a:lvl2pPr>
            <a:lvl3pPr marL="914115" indent="0">
              <a:buNone/>
              <a:defRPr sz="1700"/>
            </a:lvl3pPr>
            <a:lvl4pPr marL="1371173" indent="0">
              <a:buNone/>
              <a:defRPr sz="1400"/>
            </a:lvl4pPr>
            <a:lvl5pPr marL="1828231" indent="0">
              <a:buNone/>
              <a:defRPr sz="1400"/>
            </a:lvl5pPr>
            <a:lvl6pPr marL="2285289" indent="0">
              <a:buNone/>
              <a:defRPr sz="1400"/>
            </a:lvl6pPr>
            <a:lvl7pPr marL="2742347" indent="0">
              <a:buNone/>
              <a:defRPr sz="1400"/>
            </a:lvl7pPr>
            <a:lvl8pPr marL="3199405" indent="0">
              <a:buNone/>
              <a:defRPr sz="1400"/>
            </a:lvl8pPr>
            <a:lvl9pPr marL="3656462" indent="0">
              <a:buNone/>
              <a:defRPr sz="1400"/>
            </a:lvl9pPr>
          </a:lstStyle>
          <a:p>
            <a:pPr lvl="0"/>
            <a:r>
              <a:rPr lang="en-US"/>
              <a:t>Click to edit Master text styles</a:t>
            </a:r>
          </a:p>
        </p:txBody>
      </p:sp>
    </p:spTree>
    <p:extLst>
      <p:ext uri="{BB962C8B-B14F-4D97-AF65-F5344CB8AC3E}">
        <p14:creationId xmlns:p14="http://schemas.microsoft.com/office/powerpoint/2010/main" val="109921461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86369" y="2101854"/>
            <a:ext cx="5634567"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24138" y="2101854"/>
            <a:ext cx="5636684"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93534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5400" y="4363099"/>
            <a:ext cx="11423651"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5400" y="2708920"/>
            <a:ext cx="11423651" cy="1654175"/>
          </a:xfrm>
        </p:spPr>
        <p:txBody>
          <a:bodyPr anchor="b"/>
          <a:lstStyle>
            <a:lvl1pPr marL="0" indent="0">
              <a:buNone/>
              <a:defRPr sz="2000"/>
            </a:lvl1pPr>
            <a:lvl2pPr marL="457058" indent="0">
              <a:buNone/>
              <a:defRPr sz="1800"/>
            </a:lvl2pPr>
            <a:lvl3pPr marL="914115" indent="0">
              <a:buNone/>
              <a:defRPr sz="1700"/>
            </a:lvl3pPr>
            <a:lvl4pPr marL="1371173" indent="0">
              <a:buNone/>
              <a:defRPr sz="1400"/>
            </a:lvl4pPr>
            <a:lvl5pPr marL="1828231" indent="0">
              <a:buNone/>
              <a:defRPr sz="1400"/>
            </a:lvl5pPr>
            <a:lvl6pPr marL="2285289" indent="0">
              <a:buNone/>
              <a:defRPr sz="1400"/>
            </a:lvl6pPr>
            <a:lvl7pPr marL="2742347" indent="0">
              <a:buNone/>
              <a:defRPr sz="1400"/>
            </a:lvl7pPr>
            <a:lvl8pPr marL="3199405" indent="0">
              <a:buNone/>
              <a:defRPr sz="1400"/>
            </a:lvl8pPr>
            <a:lvl9pPr marL="3656462" indent="0">
              <a:buNone/>
              <a:defRPr sz="1400"/>
            </a:lvl9pPr>
          </a:lstStyle>
          <a:p>
            <a:pPr lvl="0"/>
            <a:r>
              <a:rPr lang="en-US" dirty="0"/>
              <a:t>Click to edit Master text styles</a:t>
            </a:r>
          </a:p>
        </p:txBody>
      </p:sp>
    </p:spTree>
    <p:extLst>
      <p:ext uri="{BB962C8B-B14F-4D97-AF65-F5344CB8AC3E}">
        <p14:creationId xmlns:p14="http://schemas.microsoft.com/office/powerpoint/2010/main" val="6755860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3104" y="303219"/>
            <a:ext cx="12096751"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3101" y="1692275"/>
            <a:ext cx="5937251" cy="704850"/>
          </a:xfrm>
        </p:spPr>
        <p:txBody>
          <a:bodyPr anchor="b"/>
          <a:lstStyle>
            <a:lvl1pPr marL="0" indent="0">
              <a:buNone/>
              <a:defRPr sz="2400" b="1"/>
            </a:lvl1pPr>
            <a:lvl2pPr marL="457058" indent="0">
              <a:buNone/>
              <a:defRPr sz="2000" b="1"/>
            </a:lvl2pPr>
            <a:lvl3pPr marL="914115" indent="0">
              <a:buNone/>
              <a:defRPr sz="1800" b="1"/>
            </a:lvl3pPr>
            <a:lvl4pPr marL="1371173" indent="0">
              <a:buNone/>
              <a:defRPr sz="1700" b="1"/>
            </a:lvl4pPr>
            <a:lvl5pPr marL="1828231" indent="0">
              <a:buNone/>
              <a:defRPr sz="1700" b="1"/>
            </a:lvl5pPr>
            <a:lvl6pPr marL="2285289" indent="0">
              <a:buNone/>
              <a:defRPr sz="1700" b="1"/>
            </a:lvl6pPr>
            <a:lvl7pPr marL="2742347" indent="0">
              <a:buNone/>
              <a:defRPr sz="1700" b="1"/>
            </a:lvl7pPr>
            <a:lvl8pPr marL="3199405" indent="0">
              <a:buNone/>
              <a:defRPr sz="1700" b="1"/>
            </a:lvl8pPr>
            <a:lvl9pPr marL="3656462" indent="0">
              <a:buNone/>
              <a:defRPr sz="1700" b="1"/>
            </a:lvl9pPr>
          </a:lstStyle>
          <a:p>
            <a:pPr lvl="0"/>
            <a:r>
              <a:rPr lang="en-US"/>
              <a:t>Click to edit Master text styles</a:t>
            </a:r>
          </a:p>
        </p:txBody>
      </p:sp>
      <p:sp>
        <p:nvSpPr>
          <p:cNvPr id="4" name="Content Placeholder 3"/>
          <p:cNvSpPr>
            <a:spLocks noGrp="1"/>
          </p:cNvSpPr>
          <p:nvPr>
            <p:ph sz="half" idx="2"/>
          </p:nvPr>
        </p:nvSpPr>
        <p:spPr>
          <a:xfrm>
            <a:off x="673101" y="2397125"/>
            <a:ext cx="5937251"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28371" y="1692275"/>
            <a:ext cx="5941484" cy="704850"/>
          </a:xfrm>
        </p:spPr>
        <p:txBody>
          <a:bodyPr anchor="b"/>
          <a:lstStyle>
            <a:lvl1pPr marL="0" indent="0">
              <a:buNone/>
              <a:defRPr sz="2400" b="1"/>
            </a:lvl1pPr>
            <a:lvl2pPr marL="457058" indent="0">
              <a:buNone/>
              <a:defRPr sz="2000" b="1"/>
            </a:lvl2pPr>
            <a:lvl3pPr marL="914115" indent="0">
              <a:buNone/>
              <a:defRPr sz="1800" b="1"/>
            </a:lvl3pPr>
            <a:lvl4pPr marL="1371173" indent="0">
              <a:buNone/>
              <a:defRPr sz="1700" b="1"/>
            </a:lvl4pPr>
            <a:lvl5pPr marL="1828231" indent="0">
              <a:buNone/>
              <a:defRPr sz="1700" b="1"/>
            </a:lvl5pPr>
            <a:lvl6pPr marL="2285289" indent="0">
              <a:buNone/>
              <a:defRPr sz="1700" b="1"/>
            </a:lvl6pPr>
            <a:lvl7pPr marL="2742347" indent="0">
              <a:buNone/>
              <a:defRPr sz="1700" b="1"/>
            </a:lvl7pPr>
            <a:lvl8pPr marL="3199405" indent="0">
              <a:buNone/>
              <a:defRPr sz="1700" b="1"/>
            </a:lvl8pPr>
            <a:lvl9pPr marL="3656462" indent="0">
              <a:buNone/>
              <a:defRPr sz="1700" b="1"/>
            </a:lvl9pPr>
          </a:lstStyle>
          <a:p>
            <a:pPr lvl="0"/>
            <a:r>
              <a:rPr lang="en-US"/>
              <a:t>Click to edit Master text styles</a:t>
            </a:r>
          </a:p>
        </p:txBody>
      </p:sp>
      <p:sp>
        <p:nvSpPr>
          <p:cNvPr id="6" name="Content Placeholder 5"/>
          <p:cNvSpPr>
            <a:spLocks noGrp="1"/>
          </p:cNvSpPr>
          <p:nvPr>
            <p:ph sz="quarter" idx="4"/>
          </p:nvPr>
        </p:nvSpPr>
        <p:spPr>
          <a:xfrm>
            <a:off x="6828371" y="2397125"/>
            <a:ext cx="5941484"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77980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6681271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52332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3100" y="301625"/>
            <a:ext cx="4421717"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255690" y="301628"/>
            <a:ext cx="7514167" cy="64515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3100" y="1581156"/>
            <a:ext cx="4421717" cy="5172075"/>
          </a:xfrm>
        </p:spPr>
        <p:txBody>
          <a:bodyPr/>
          <a:lstStyle>
            <a:lvl1pPr marL="0" indent="0">
              <a:buNone/>
              <a:defRPr sz="1400"/>
            </a:lvl1pPr>
            <a:lvl2pPr marL="457058" indent="0">
              <a:buNone/>
              <a:defRPr sz="1200"/>
            </a:lvl2pPr>
            <a:lvl3pPr marL="914115" indent="0">
              <a:buNone/>
              <a:defRPr sz="1000"/>
            </a:lvl3pPr>
            <a:lvl4pPr marL="1371173" indent="0">
              <a:buNone/>
              <a:defRPr sz="900"/>
            </a:lvl4pPr>
            <a:lvl5pPr marL="1828231" indent="0">
              <a:buNone/>
              <a:defRPr sz="900"/>
            </a:lvl5pPr>
            <a:lvl6pPr marL="2285289" indent="0">
              <a:buNone/>
              <a:defRPr sz="900"/>
            </a:lvl6pPr>
            <a:lvl7pPr marL="2742347" indent="0">
              <a:buNone/>
              <a:defRPr sz="900"/>
            </a:lvl7pPr>
            <a:lvl8pPr marL="3199405" indent="0">
              <a:buNone/>
              <a:defRPr sz="900"/>
            </a:lvl8pPr>
            <a:lvl9pPr marL="3656462" indent="0">
              <a:buNone/>
              <a:defRPr sz="900"/>
            </a:lvl9pPr>
          </a:lstStyle>
          <a:p>
            <a:pPr lvl="0"/>
            <a:r>
              <a:rPr lang="en-US"/>
              <a:t>Click to edit Master text styles</a:t>
            </a:r>
          </a:p>
        </p:txBody>
      </p:sp>
    </p:spTree>
    <p:extLst>
      <p:ext uri="{BB962C8B-B14F-4D97-AF65-F5344CB8AC3E}">
        <p14:creationId xmlns:p14="http://schemas.microsoft.com/office/powerpoint/2010/main" val="5199257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35255" y="5291143"/>
            <a:ext cx="8064500"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635255" y="674691"/>
            <a:ext cx="8064500" cy="4537075"/>
          </a:xfrm>
        </p:spPr>
        <p:txBody>
          <a:bodyPr/>
          <a:lstStyle>
            <a:lvl1pPr marL="0" indent="0">
              <a:buNone/>
              <a:defRPr sz="3200"/>
            </a:lvl1pPr>
            <a:lvl2pPr marL="457058" indent="0">
              <a:buNone/>
              <a:defRPr sz="2800"/>
            </a:lvl2pPr>
            <a:lvl3pPr marL="914115" indent="0">
              <a:buNone/>
              <a:defRPr sz="2400"/>
            </a:lvl3pPr>
            <a:lvl4pPr marL="1371173" indent="0">
              <a:buNone/>
              <a:defRPr sz="2000"/>
            </a:lvl4pPr>
            <a:lvl5pPr marL="1828231" indent="0">
              <a:buNone/>
              <a:defRPr sz="2000"/>
            </a:lvl5pPr>
            <a:lvl6pPr marL="2285289" indent="0">
              <a:buNone/>
              <a:defRPr sz="2000"/>
            </a:lvl6pPr>
            <a:lvl7pPr marL="2742347" indent="0">
              <a:buNone/>
              <a:defRPr sz="2000"/>
            </a:lvl7pPr>
            <a:lvl8pPr marL="3199405" indent="0">
              <a:buNone/>
              <a:defRPr sz="2000"/>
            </a:lvl8pPr>
            <a:lvl9pPr marL="3656462" indent="0">
              <a:buNone/>
              <a:defRPr sz="2000"/>
            </a:lvl9pPr>
          </a:lstStyle>
          <a:p>
            <a:pPr lvl="0"/>
            <a:endParaRPr lang="en-US" noProof="0"/>
          </a:p>
        </p:txBody>
      </p:sp>
      <p:sp>
        <p:nvSpPr>
          <p:cNvPr id="4" name="Text Placeholder 3"/>
          <p:cNvSpPr>
            <a:spLocks noGrp="1"/>
          </p:cNvSpPr>
          <p:nvPr>
            <p:ph type="body" sz="half" idx="2"/>
          </p:nvPr>
        </p:nvSpPr>
        <p:spPr>
          <a:xfrm>
            <a:off x="2635255" y="5916613"/>
            <a:ext cx="8064500" cy="887412"/>
          </a:xfrm>
        </p:spPr>
        <p:txBody>
          <a:bodyPr/>
          <a:lstStyle>
            <a:lvl1pPr marL="0" indent="0">
              <a:buNone/>
              <a:defRPr sz="1400"/>
            </a:lvl1pPr>
            <a:lvl2pPr marL="457058" indent="0">
              <a:buNone/>
              <a:defRPr sz="1200"/>
            </a:lvl2pPr>
            <a:lvl3pPr marL="914115" indent="0">
              <a:buNone/>
              <a:defRPr sz="1000"/>
            </a:lvl3pPr>
            <a:lvl4pPr marL="1371173" indent="0">
              <a:buNone/>
              <a:defRPr sz="900"/>
            </a:lvl4pPr>
            <a:lvl5pPr marL="1828231" indent="0">
              <a:buNone/>
              <a:defRPr sz="900"/>
            </a:lvl5pPr>
            <a:lvl6pPr marL="2285289" indent="0">
              <a:buNone/>
              <a:defRPr sz="900"/>
            </a:lvl6pPr>
            <a:lvl7pPr marL="2742347" indent="0">
              <a:buNone/>
              <a:defRPr sz="900"/>
            </a:lvl7pPr>
            <a:lvl8pPr marL="3199405" indent="0">
              <a:buNone/>
              <a:defRPr sz="900"/>
            </a:lvl8pPr>
            <a:lvl9pPr marL="3656462" indent="0">
              <a:buNone/>
              <a:defRPr sz="900"/>
            </a:lvl9pPr>
          </a:lstStyle>
          <a:p>
            <a:pPr lvl="0"/>
            <a:r>
              <a:rPr lang="en-US"/>
              <a:t>Click to edit Master text styles</a:t>
            </a:r>
          </a:p>
        </p:txBody>
      </p:sp>
    </p:spTree>
    <p:extLst>
      <p:ext uri="{BB962C8B-B14F-4D97-AF65-F5344CB8AC3E}">
        <p14:creationId xmlns:p14="http://schemas.microsoft.com/office/powerpoint/2010/main" val="135733211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72418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2738" y="627063"/>
            <a:ext cx="2868084" cy="6235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86369" y="627063"/>
            <a:ext cx="8403167" cy="6235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76137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86368" y="627068"/>
            <a:ext cx="11474451" cy="1260475"/>
          </a:xfrm>
        </p:spPr>
        <p:txBody>
          <a:bodyPr/>
          <a:lstStyle/>
          <a:p>
            <a:r>
              <a:rPr lang="en-US"/>
              <a:t>Click to edit Master title style</a:t>
            </a:r>
          </a:p>
        </p:txBody>
      </p:sp>
      <p:sp>
        <p:nvSpPr>
          <p:cNvPr id="3" name="Content Placeholder 2"/>
          <p:cNvSpPr>
            <a:spLocks noGrp="1"/>
          </p:cNvSpPr>
          <p:nvPr>
            <p:ph sz="half" idx="1"/>
          </p:nvPr>
        </p:nvSpPr>
        <p:spPr>
          <a:xfrm>
            <a:off x="986369" y="2101854"/>
            <a:ext cx="5634567" cy="476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4138" y="2101854"/>
            <a:ext cx="5636684" cy="476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47508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2286" y="227013"/>
            <a:ext cx="10358967" cy="1143000"/>
          </a:xfrm>
        </p:spPr>
        <p:txBody>
          <a:bodyPr/>
          <a:lstStyle/>
          <a:p>
            <a:r>
              <a:rPr lang="en-US"/>
              <a:t>Click to edit Master title style</a:t>
            </a:r>
          </a:p>
        </p:txBody>
      </p:sp>
      <p:sp>
        <p:nvSpPr>
          <p:cNvPr id="3" name="Table Placeholder 2"/>
          <p:cNvSpPr>
            <a:spLocks noGrp="1"/>
          </p:cNvSpPr>
          <p:nvPr>
            <p:ph type="tbl" idx="1"/>
          </p:nvPr>
        </p:nvSpPr>
        <p:spPr>
          <a:xfrm>
            <a:off x="912286" y="1416053"/>
            <a:ext cx="10358967" cy="4799013"/>
          </a:xfrm>
        </p:spPr>
        <p:txBody>
          <a:bodyPr/>
          <a:lstStyle/>
          <a:p>
            <a:pPr lvl="0"/>
            <a:endParaRPr lang="en-US" noProof="0"/>
          </a:p>
        </p:txBody>
      </p:sp>
    </p:spTree>
    <p:extLst>
      <p:ext uri="{BB962C8B-B14F-4D97-AF65-F5344CB8AC3E}">
        <p14:creationId xmlns:p14="http://schemas.microsoft.com/office/powerpoint/2010/main" val="209192165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219200"/>
          </a:xfrm>
        </p:spPr>
        <p:txBody>
          <a:bodyPr/>
          <a:lstStyle/>
          <a:p>
            <a:r>
              <a:rPr lang="en-US"/>
              <a:t>Click to edit Master title style</a:t>
            </a:r>
          </a:p>
        </p:txBody>
      </p:sp>
      <p:sp>
        <p:nvSpPr>
          <p:cNvPr id="3" name="Chart Placeholder 2"/>
          <p:cNvSpPr>
            <a:spLocks noGrp="1"/>
          </p:cNvSpPr>
          <p:nvPr>
            <p:ph type="chart" idx="1"/>
          </p:nvPr>
        </p:nvSpPr>
        <p:spPr>
          <a:xfrm>
            <a:off x="914400" y="1828800"/>
            <a:ext cx="10363200" cy="4114800"/>
          </a:xfrm>
        </p:spPr>
        <p:txBody>
          <a:bodyPr/>
          <a:lstStyle/>
          <a:p>
            <a:pPr lvl="0"/>
            <a:endParaRPr lang="en-US" noProof="0"/>
          </a:p>
        </p:txBody>
      </p:sp>
      <p:sp>
        <p:nvSpPr>
          <p:cNvPr id="4"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fld id="{0A90E337-F800-1146-8455-677861B99144}" type="slidenum">
              <a:rPr lang="en-US" altLang="x-none"/>
              <a:pPr/>
              <a:t>‹#›</a:t>
            </a:fld>
            <a:endParaRPr lang="en-US" altLang="x-none"/>
          </a:p>
        </p:txBody>
      </p:sp>
    </p:spTree>
    <p:extLst>
      <p:ext uri="{BB962C8B-B14F-4D97-AF65-F5344CB8AC3E}">
        <p14:creationId xmlns:p14="http://schemas.microsoft.com/office/powerpoint/2010/main" val="325890505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86369" y="2101854"/>
            <a:ext cx="5634567"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24138" y="2101854"/>
            <a:ext cx="5636684"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14001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Keypoint Question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question"/>
          <p:cNvSpPr>
            <a:spLocks noGrp="1"/>
          </p:cNvSpPr>
          <p:nvPr>
            <p:ph type="body" idx="10" hasCustomPrompt="1"/>
          </p:nvPr>
        </p:nvSpPr>
        <p:spPr>
          <a:xfrm>
            <a:off x="912283" y="1522413"/>
            <a:ext cx="10367432" cy="685800"/>
          </a:xfrm>
        </p:spPr>
        <p:txBody>
          <a:bodyPr/>
          <a:lstStyle>
            <a:lvl1pPr marL="0" indent="0" algn="l" defTabSz="412750" rtl="0" eaLnBrk="0" fontAlgn="base" hangingPunct="0">
              <a:spcBef>
                <a:spcPct val="30000"/>
              </a:spcBef>
              <a:buClr>
                <a:srgbClr val="000000"/>
              </a:buClr>
              <a:buFontTx/>
              <a:buNone/>
              <a:defRPr/>
            </a:lvl1pPr>
            <a:lvl2pPr marL="522288" indent="0" algn="l" defTabSz="412750" rtl="0" eaLnBrk="0" fontAlgn="base" hangingPunct="0">
              <a:spcBef>
                <a:spcPct val="30000"/>
              </a:spcBef>
              <a:buClr>
                <a:srgbClr val="000000"/>
              </a:buClr>
              <a:buFontTx/>
              <a:buNone/>
              <a:defRPr/>
            </a:lvl2pPr>
            <a:lvl3pPr marL="979488" indent="0" algn="l" defTabSz="412750" rtl="0" eaLnBrk="0" fontAlgn="base" hangingPunct="0">
              <a:spcBef>
                <a:spcPct val="30000"/>
              </a:spcBef>
              <a:buClr>
                <a:srgbClr val="000000"/>
              </a:buClr>
              <a:buFontTx/>
              <a:buNone/>
              <a:defRPr/>
            </a:lvl3pPr>
            <a:lvl4pPr marL="1371600" indent="0" algn="l" defTabSz="412750" rtl="0" eaLnBrk="0" fontAlgn="base" hangingPunct="0">
              <a:spcBef>
                <a:spcPct val="30000"/>
              </a:spcBef>
              <a:buClr>
                <a:srgbClr val="000000"/>
              </a:buClr>
              <a:buFontTx/>
              <a:buNone/>
              <a:defRPr/>
            </a:lvl4pPr>
            <a:lvl5pPr marL="1762125" indent="0" algn="l" defTabSz="412750" rtl="0" eaLnBrk="0" fontAlgn="base" hangingPunct="0">
              <a:spcBef>
                <a:spcPct val="30000"/>
              </a:spcBef>
              <a:buClr>
                <a:srgbClr val="000000"/>
              </a:buClr>
              <a:buFontTx/>
              <a:buNone/>
              <a:defRPr/>
            </a:lvl5pPr>
          </a:lstStyle>
          <a:p>
            <a:pPr lvl="0"/>
            <a:r>
              <a:rPr lang="en-US"/>
              <a:t>Click to add question here</a:t>
            </a:r>
          </a:p>
        </p:txBody>
      </p:sp>
      <p:sp>
        <p:nvSpPr>
          <p:cNvPr id="4" name="choices"/>
          <p:cNvSpPr>
            <a:spLocks noGrp="1"/>
          </p:cNvSpPr>
          <p:nvPr>
            <p:ph type="body" sz="quarter" idx="11" hasCustomPrompt="1"/>
          </p:nvPr>
        </p:nvSpPr>
        <p:spPr>
          <a:xfrm>
            <a:off x="912284" y="2360613"/>
            <a:ext cx="4955645" cy="3810000"/>
          </a:xfrm>
          <a:prstGeom prst="rect">
            <a:avLst/>
          </a:prstGeom>
        </p:spPr>
        <p:txBody>
          <a:bodyPr>
            <a:normAutofit/>
          </a:bodyPr>
          <a:lstStyle>
            <a:lvl1pPr marL="612775" indent="-514350" algn="l" defTabSz="412750" rtl="0" eaLnBrk="0" fontAlgn="base" hangingPunct="0">
              <a:spcBef>
                <a:spcPct val="30000"/>
              </a:spcBef>
              <a:buClr>
                <a:srgbClr val="000000"/>
              </a:buClr>
              <a:buAutoNum type="arabicPeriod"/>
              <a:defRPr/>
            </a:lvl1pPr>
            <a:lvl2pPr marL="1036638" indent="-514350" algn="l" defTabSz="412750" rtl="0" eaLnBrk="0" fontAlgn="base" hangingPunct="0">
              <a:spcBef>
                <a:spcPct val="30000"/>
              </a:spcBef>
              <a:buClr>
                <a:srgbClr val="000000"/>
              </a:buClr>
              <a:buAutoNum type="arabicPeriod"/>
              <a:defRPr/>
            </a:lvl2pPr>
            <a:lvl3pPr marL="1436688" indent="-457200" algn="l" defTabSz="412750" rtl="0" eaLnBrk="0" fontAlgn="base" hangingPunct="0">
              <a:spcBef>
                <a:spcPct val="30000"/>
              </a:spcBef>
              <a:buClr>
                <a:srgbClr val="000000"/>
              </a:buClr>
              <a:buAutoNum type="arabicPeriod"/>
              <a:defRPr/>
            </a:lvl3pPr>
            <a:lvl4pPr marL="1828800" indent="-457200" algn="l" defTabSz="412750" rtl="0" eaLnBrk="0" fontAlgn="base" hangingPunct="0">
              <a:spcBef>
                <a:spcPct val="30000"/>
              </a:spcBef>
              <a:buClr>
                <a:srgbClr val="000000"/>
              </a:buClr>
              <a:buAutoNum type="arabicPeriod"/>
              <a:defRPr/>
            </a:lvl4pPr>
            <a:lvl5pPr marL="2219325" indent="-457200" algn="l" defTabSz="412750" rtl="0" eaLnBrk="0" fontAlgn="base" hangingPunct="0">
              <a:spcBef>
                <a:spcPct val="30000"/>
              </a:spcBef>
              <a:buClr>
                <a:srgbClr val="000000"/>
              </a:buClr>
              <a:buAutoNum type="arabicPeriod"/>
              <a:defRPr/>
            </a:lvl5pPr>
          </a:lstStyle>
          <a:p>
            <a:pPr lvl="0"/>
            <a:r>
              <a:rPr lang="en-US"/>
              <a:t>Click to add choices here</a:t>
            </a:r>
          </a:p>
        </p:txBody>
      </p:sp>
      <p:sp>
        <p:nvSpPr>
          <p:cNvPr id="5" name="chartPosition"/>
          <p:cNvSpPr>
            <a:spLocks noGrp="1"/>
          </p:cNvSpPr>
          <p:nvPr>
            <p:ph type="chart" sz="quarter" idx="12"/>
          </p:nvPr>
        </p:nvSpPr>
        <p:spPr>
          <a:xfrm>
            <a:off x="6324072" y="2360613"/>
            <a:ext cx="4955645" cy="3810000"/>
          </a:xfrm>
          <a:prstGeom prst="rect">
            <a:avLst/>
          </a:prstGeom>
        </p:spPr>
        <p:txBody>
          <a:bodyPr/>
          <a:lstStyle/>
          <a:p>
            <a:endParaRPr lang="en-US"/>
          </a:p>
        </p:txBody>
      </p:sp>
    </p:spTree>
    <p:extLst>
      <p:ext uri="{BB962C8B-B14F-4D97-AF65-F5344CB8AC3E}">
        <p14:creationId xmlns:p14="http://schemas.microsoft.com/office/powerpoint/2010/main" val="42544378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Keypoint Clock Shap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Oval 2" hidden="1"/>
          <p:cNvSpPr/>
          <p:nvPr userDrawn="1">
            <p:custDataLst>
              <p:tags r:id="rId1"/>
            </p:custDataLst>
          </p:nvPr>
        </p:nvSpPr>
        <p:spPr bwMode="auto">
          <a:xfrm>
            <a:off x="10922001" y="5905503"/>
            <a:ext cx="846667" cy="483015"/>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pPr>
            <a:r>
              <a:rPr kumimoji="0" lang="en-US" sz="2400" b="0" i="0" u="none" strike="noStrike" cap="none" normalizeH="0" baseline="0">
                <a:ln>
                  <a:noFill/>
                </a:ln>
                <a:effectLst/>
                <a:latin typeface="Times New Roman" pitchFamily="18" charset="0"/>
              </a:rPr>
              <a:t>10</a:t>
            </a:r>
          </a:p>
        </p:txBody>
      </p:sp>
    </p:spTree>
    <p:extLst>
      <p:ext uri="{BB962C8B-B14F-4D97-AF65-F5344CB8AC3E}">
        <p14:creationId xmlns:p14="http://schemas.microsoft.com/office/powerpoint/2010/main" val="34672327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5" name="Content Placeholder 4"/>
          <p:cNvSpPr>
            <a:spLocks noGrp="1"/>
          </p:cNvSpPr>
          <p:nvPr>
            <p:ph sz="quarter" idx="10"/>
          </p:nvPr>
        </p:nvSpPr>
        <p:spPr>
          <a:xfrm>
            <a:off x="207264" y="6322423"/>
            <a:ext cx="5350933" cy="304800"/>
          </a:xfrm>
        </p:spPr>
        <p:txBody>
          <a:bodyPr anchor="b"/>
          <a:lstStyle>
            <a:lvl1pPr marL="0" indent="0">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
        <p:nvSpPr>
          <p:cNvPr id="6" name="Content Placeholder 4"/>
          <p:cNvSpPr>
            <a:spLocks noGrp="1"/>
          </p:cNvSpPr>
          <p:nvPr>
            <p:ph sz="quarter" idx="11"/>
          </p:nvPr>
        </p:nvSpPr>
        <p:spPr>
          <a:xfrm>
            <a:off x="6624320" y="6323295"/>
            <a:ext cx="5350933" cy="304800"/>
          </a:xfrm>
        </p:spPr>
        <p:txBody>
          <a:bodyPr anchor="b"/>
          <a:lstStyle>
            <a:lvl1pPr marL="0" indent="0" algn="r">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Tree>
    <p:extLst>
      <p:ext uri="{BB962C8B-B14F-4D97-AF65-F5344CB8AC3E}">
        <p14:creationId xmlns:p14="http://schemas.microsoft.com/office/powerpoint/2010/main" val="11821676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9847" y="2069902"/>
            <a:ext cx="11425767" cy="1620837"/>
          </a:xfrm>
        </p:spPr>
        <p:txBody>
          <a:bodyPr/>
          <a:lstStyle/>
          <a:p>
            <a:r>
              <a:rPr lang="en-US" dirty="0"/>
              <a:t>Click to edit Master title style</a:t>
            </a:r>
          </a:p>
        </p:txBody>
      </p:sp>
      <p:sp>
        <p:nvSpPr>
          <p:cNvPr id="3" name="Subtitle 2"/>
          <p:cNvSpPr>
            <a:spLocks noGrp="1"/>
          </p:cNvSpPr>
          <p:nvPr>
            <p:ph type="subTitle" idx="1"/>
          </p:nvPr>
        </p:nvSpPr>
        <p:spPr>
          <a:xfrm>
            <a:off x="1559496" y="4005064"/>
            <a:ext cx="9408584" cy="1931987"/>
          </a:xfrm>
        </p:spPr>
        <p:txBody>
          <a:bodyPr/>
          <a:lstStyle>
            <a:lvl1pPr marL="0" indent="0" algn="ctr">
              <a:buNone/>
              <a:defRPr/>
            </a:lvl1pPr>
            <a:lvl2pPr marL="457058" indent="0" algn="ctr">
              <a:buNone/>
              <a:defRPr/>
            </a:lvl2pPr>
            <a:lvl3pPr marL="914115" indent="0" algn="ctr">
              <a:buNone/>
              <a:defRPr/>
            </a:lvl3pPr>
            <a:lvl4pPr marL="1371173" indent="0" algn="ctr">
              <a:buNone/>
              <a:defRPr/>
            </a:lvl4pPr>
            <a:lvl5pPr marL="1828231" indent="0" algn="ctr">
              <a:buNone/>
              <a:defRPr/>
            </a:lvl5pPr>
            <a:lvl6pPr marL="2285289" indent="0" algn="ctr">
              <a:buNone/>
              <a:defRPr/>
            </a:lvl6pPr>
            <a:lvl7pPr marL="2742347" indent="0" algn="ctr">
              <a:buNone/>
              <a:defRPr/>
            </a:lvl7pPr>
            <a:lvl8pPr marL="3199405" indent="0" algn="ctr">
              <a:buNone/>
              <a:defRPr/>
            </a:lvl8pPr>
            <a:lvl9pPr marL="3656462" indent="0" algn="ctr">
              <a:buNone/>
              <a:defRPr/>
            </a:lvl9pPr>
          </a:lstStyle>
          <a:p>
            <a:r>
              <a:rPr lang="en-US"/>
              <a:t>Click to edit Master subtitle style</a:t>
            </a:r>
          </a:p>
        </p:txBody>
      </p:sp>
    </p:spTree>
    <p:extLst>
      <p:ext uri="{BB962C8B-B14F-4D97-AF65-F5344CB8AC3E}">
        <p14:creationId xmlns:p14="http://schemas.microsoft.com/office/powerpoint/2010/main" val="297141074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2286" y="1416053"/>
            <a:ext cx="10358967" cy="460523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89084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5627" y="4507115"/>
            <a:ext cx="11423651"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35627" y="2852936"/>
            <a:ext cx="11423651" cy="1654175"/>
          </a:xfrm>
        </p:spPr>
        <p:txBody>
          <a:bodyPr anchor="b"/>
          <a:lstStyle>
            <a:lvl1pPr marL="0" indent="0">
              <a:buNone/>
              <a:defRPr sz="2000"/>
            </a:lvl1pPr>
            <a:lvl2pPr marL="457058" indent="0">
              <a:buNone/>
              <a:defRPr sz="1800"/>
            </a:lvl2pPr>
            <a:lvl3pPr marL="914115" indent="0">
              <a:buNone/>
              <a:defRPr sz="1700"/>
            </a:lvl3pPr>
            <a:lvl4pPr marL="1371173" indent="0">
              <a:buNone/>
              <a:defRPr sz="1400"/>
            </a:lvl4pPr>
            <a:lvl5pPr marL="1828231" indent="0">
              <a:buNone/>
              <a:defRPr sz="1400"/>
            </a:lvl5pPr>
            <a:lvl6pPr marL="2285289" indent="0">
              <a:buNone/>
              <a:defRPr sz="1400"/>
            </a:lvl6pPr>
            <a:lvl7pPr marL="2742347" indent="0">
              <a:buNone/>
              <a:defRPr sz="1400"/>
            </a:lvl7pPr>
            <a:lvl8pPr marL="3199405" indent="0">
              <a:buNone/>
              <a:defRPr sz="1400"/>
            </a:lvl8pPr>
            <a:lvl9pPr marL="3656462" indent="0">
              <a:buNone/>
              <a:defRPr sz="1400"/>
            </a:lvl9pPr>
          </a:lstStyle>
          <a:p>
            <a:pPr lvl="0"/>
            <a:r>
              <a:rPr lang="en-US" dirty="0"/>
              <a:t>Click to edit Master text styles</a:t>
            </a:r>
          </a:p>
        </p:txBody>
      </p:sp>
    </p:spTree>
    <p:extLst>
      <p:ext uri="{BB962C8B-B14F-4D97-AF65-F5344CB8AC3E}">
        <p14:creationId xmlns:p14="http://schemas.microsoft.com/office/powerpoint/2010/main" val="44343469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86369" y="2101854"/>
            <a:ext cx="5634567"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24138" y="2101854"/>
            <a:ext cx="5636684"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71415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3104" y="303219"/>
            <a:ext cx="12096751"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3101" y="1692275"/>
            <a:ext cx="5937251" cy="704850"/>
          </a:xfrm>
        </p:spPr>
        <p:txBody>
          <a:bodyPr anchor="b"/>
          <a:lstStyle>
            <a:lvl1pPr marL="0" indent="0">
              <a:buNone/>
              <a:defRPr sz="2400" b="1"/>
            </a:lvl1pPr>
            <a:lvl2pPr marL="457058" indent="0">
              <a:buNone/>
              <a:defRPr sz="2000" b="1"/>
            </a:lvl2pPr>
            <a:lvl3pPr marL="914115" indent="0">
              <a:buNone/>
              <a:defRPr sz="1800" b="1"/>
            </a:lvl3pPr>
            <a:lvl4pPr marL="1371173" indent="0">
              <a:buNone/>
              <a:defRPr sz="1700" b="1"/>
            </a:lvl4pPr>
            <a:lvl5pPr marL="1828231" indent="0">
              <a:buNone/>
              <a:defRPr sz="1700" b="1"/>
            </a:lvl5pPr>
            <a:lvl6pPr marL="2285289" indent="0">
              <a:buNone/>
              <a:defRPr sz="1700" b="1"/>
            </a:lvl6pPr>
            <a:lvl7pPr marL="2742347" indent="0">
              <a:buNone/>
              <a:defRPr sz="1700" b="1"/>
            </a:lvl7pPr>
            <a:lvl8pPr marL="3199405" indent="0">
              <a:buNone/>
              <a:defRPr sz="1700" b="1"/>
            </a:lvl8pPr>
            <a:lvl9pPr marL="3656462" indent="0">
              <a:buNone/>
              <a:defRPr sz="1700" b="1"/>
            </a:lvl9pPr>
          </a:lstStyle>
          <a:p>
            <a:pPr lvl="0"/>
            <a:r>
              <a:rPr lang="en-US"/>
              <a:t>Click to edit Master text styles</a:t>
            </a:r>
          </a:p>
        </p:txBody>
      </p:sp>
      <p:sp>
        <p:nvSpPr>
          <p:cNvPr id="4" name="Content Placeholder 3"/>
          <p:cNvSpPr>
            <a:spLocks noGrp="1"/>
          </p:cNvSpPr>
          <p:nvPr>
            <p:ph sz="half" idx="2"/>
          </p:nvPr>
        </p:nvSpPr>
        <p:spPr>
          <a:xfrm>
            <a:off x="673101" y="2397125"/>
            <a:ext cx="5937251"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28371" y="1692275"/>
            <a:ext cx="5941484" cy="704850"/>
          </a:xfrm>
        </p:spPr>
        <p:txBody>
          <a:bodyPr anchor="b"/>
          <a:lstStyle>
            <a:lvl1pPr marL="0" indent="0">
              <a:buNone/>
              <a:defRPr sz="2400" b="1"/>
            </a:lvl1pPr>
            <a:lvl2pPr marL="457058" indent="0">
              <a:buNone/>
              <a:defRPr sz="2000" b="1"/>
            </a:lvl2pPr>
            <a:lvl3pPr marL="914115" indent="0">
              <a:buNone/>
              <a:defRPr sz="1800" b="1"/>
            </a:lvl3pPr>
            <a:lvl4pPr marL="1371173" indent="0">
              <a:buNone/>
              <a:defRPr sz="1700" b="1"/>
            </a:lvl4pPr>
            <a:lvl5pPr marL="1828231" indent="0">
              <a:buNone/>
              <a:defRPr sz="1700" b="1"/>
            </a:lvl5pPr>
            <a:lvl6pPr marL="2285289" indent="0">
              <a:buNone/>
              <a:defRPr sz="1700" b="1"/>
            </a:lvl6pPr>
            <a:lvl7pPr marL="2742347" indent="0">
              <a:buNone/>
              <a:defRPr sz="1700" b="1"/>
            </a:lvl7pPr>
            <a:lvl8pPr marL="3199405" indent="0">
              <a:buNone/>
              <a:defRPr sz="1700" b="1"/>
            </a:lvl8pPr>
            <a:lvl9pPr marL="3656462" indent="0">
              <a:buNone/>
              <a:defRPr sz="1700" b="1"/>
            </a:lvl9pPr>
          </a:lstStyle>
          <a:p>
            <a:pPr lvl="0"/>
            <a:r>
              <a:rPr lang="en-US"/>
              <a:t>Click to edit Master text styles</a:t>
            </a:r>
          </a:p>
        </p:txBody>
      </p:sp>
      <p:sp>
        <p:nvSpPr>
          <p:cNvPr id="6" name="Content Placeholder 5"/>
          <p:cNvSpPr>
            <a:spLocks noGrp="1"/>
          </p:cNvSpPr>
          <p:nvPr>
            <p:ph sz="quarter" idx="4"/>
          </p:nvPr>
        </p:nvSpPr>
        <p:spPr>
          <a:xfrm>
            <a:off x="6828371" y="2397125"/>
            <a:ext cx="5941484"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54217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8472192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025390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3104" y="303219"/>
            <a:ext cx="12096751"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3101" y="1692275"/>
            <a:ext cx="5937251" cy="704850"/>
          </a:xfrm>
        </p:spPr>
        <p:txBody>
          <a:bodyPr anchor="b"/>
          <a:lstStyle>
            <a:lvl1pPr marL="0" indent="0">
              <a:buNone/>
              <a:defRPr sz="2400" b="1"/>
            </a:lvl1pPr>
            <a:lvl2pPr marL="457058" indent="0">
              <a:buNone/>
              <a:defRPr sz="2000" b="1"/>
            </a:lvl2pPr>
            <a:lvl3pPr marL="914115" indent="0">
              <a:buNone/>
              <a:defRPr sz="1800" b="1"/>
            </a:lvl3pPr>
            <a:lvl4pPr marL="1371173" indent="0">
              <a:buNone/>
              <a:defRPr sz="1700" b="1"/>
            </a:lvl4pPr>
            <a:lvl5pPr marL="1828231" indent="0">
              <a:buNone/>
              <a:defRPr sz="1700" b="1"/>
            </a:lvl5pPr>
            <a:lvl6pPr marL="2285289" indent="0">
              <a:buNone/>
              <a:defRPr sz="1700" b="1"/>
            </a:lvl6pPr>
            <a:lvl7pPr marL="2742347" indent="0">
              <a:buNone/>
              <a:defRPr sz="1700" b="1"/>
            </a:lvl7pPr>
            <a:lvl8pPr marL="3199405" indent="0">
              <a:buNone/>
              <a:defRPr sz="1700" b="1"/>
            </a:lvl8pPr>
            <a:lvl9pPr marL="3656462" indent="0">
              <a:buNone/>
              <a:defRPr sz="1700" b="1"/>
            </a:lvl9pPr>
          </a:lstStyle>
          <a:p>
            <a:pPr lvl="0"/>
            <a:r>
              <a:rPr lang="en-US"/>
              <a:t>Click to edit Master text styles</a:t>
            </a:r>
          </a:p>
        </p:txBody>
      </p:sp>
      <p:sp>
        <p:nvSpPr>
          <p:cNvPr id="4" name="Content Placeholder 3"/>
          <p:cNvSpPr>
            <a:spLocks noGrp="1"/>
          </p:cNvSpPr>
          <p:nvPr>
            <p:ph sz="half" idx="2"/>
          </p:nvPr>
        </p:nvSpPr>
        <p:spPr>
          <a:xfrm>
            <a:off x="673101" y="2397125"/>
            <a:ext cx="5937251"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28371" y="1692275"/>
            <a:ext cx="5941484" cy="704850"/>
          </a:xfrm>
        </p:spPr>
        <p:txBody>
          <a:bodyPr anchor="b"/>
          <a:lstStyle>
            <a:lvl1pPr marL="0" indent="0">
              <a:buNone/>
              <a:defRPr sz="2400" b="1"/>
            </a:lvl1pPr>
            <a:lvl2pPr marL="457058" indent="0">
              <a:buNone/>
              <a:defRPr sz="2000" b="1"/>
            </a:lvl2pPr>
            <a:lvl3pPr marL="914115" indent="0">
              <a:buNone/>
              <a:defRPr sz="1800" b="1"/>
            </a:lvl3pPr>
            <a:lvl4pPr marL="1371173" indent="0">
              <a:buNone/>
              <a:defRPr sz="1700" b="1"/>
            </a:lvl4pPr>
            <a:lvl5pPr marL="1828231" indent="0">
              <a:buNone/>
              <a:defRPr sz="1700" b="1"/>
            </a:lvl5pPr>
            <a:lvl6pPr marL="2285289" indent="0">
              <a:buNone/>
              <a:defRPr sz="1700" b="1"/>
            </a:lvl6pPr>
            <a:lvl7pPr marL="2742347" indent="0">
              <a:buNone/>
              <a:defRPr sz="1700" b="1"/>
            </a:lvl7pPr>
            <a:lvl8pPr marL="3199405" indent="0">
              <a:buNone/>
              <a:defRPr sz="1700" b="1"/>
            </a:lvl8pPr>
            <a:lvl9pPr marL="3656462" indent="0">
              <a:buNone/>
              <a:defRPr sz="1700" b="1"/>
            </a:lvl9pPr>
          </a:lstStyle>
          <a:p>
            <a:pPr lvl="0"/>
            <a:r>
              <a:rPr lang="en-US"/>
              <a:t>Click to edit Master text styles</a:t>
            </a:r>
          </a:p>
        </p:txBody>
      </p:sp>
      <p:sp>
        <p:nvSpPr>
          <p:cNvPr id="6" name="Content Placeholder 5"/>
          <p:cNvSpPr>
            <a:spLocks noGrp="1"/>
          </p:cNvSpPr>
          <p:nvPr>
            <p:ph sz="quarter" idx="4"/>
          </p:nvPr>
        </p:nvSpPr>
        <p:spPr>
          <a:xfrm>
            <a:off x="6828371" y="2397125"/>
            <a:ext cx="5941484"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493974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3100" y="301625"/>
            <a:ext cx="4421717"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255690" y="301628"/>
            <a:ext cx="7514167" cy="64515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3100" y="1581156"/>
            <a:ext cx="4421717" cy="5172075"/>
          </a:xfrm>
        </p:spPr>
        <p:txBody>
          <a:bodyPr/>
          <a:lstStyle>
            <a:lvl1pPr marL="0" indent="0">
              <a:buNone/>
              <a:defRPr sz="1400"/>
            </a:lvl1pPr>
            <a:lvl2pPr marL="457058" indent="0">
              <a:buNone/>
              <a:defRPr sz="1200"/>
            </a:lvl2pPr>
            <a:lvl3pPr marL="914115" indent="0">
              <a:buNone/>
              <a:defRPr sz="1000"/>
            </a:lvl3pPr>
            <a:lvl4pPr marL="1371173" indent="0">
              <a:buNone/>
              <a:defRPr sz="900"/>
            </a:lvl4pPr>
            <a:lvl5pPr marL="1828231" indent="0">
              <a:buNone/>
              <a:defRPr sz="900"/>
            </a:lvl5pPr>
            <a:lvl6pPr marL="2285289" indent="0">
              <a:buNone/>
              <a:defRPr sz="900"/>
            </a:lvl6pPr>
            <a:lvl7pPr marL="2742347" indent="0">
              <a:buNone/>
              <a:defRPr sz="900"/>
            </a:lvl7pPr>
            <a:lvl8pPr marL="3199405" indent="0">
              <a:buNone/>
              <a:defRPr sz="900"/>
            </a:lvl8pPr>
            <a:lvl9pPr marL="3656462" indent="0">
              <a:buNone/>
              <a:defRPr sz="900"/>
            </a:lvl9pPr>
          </a:lstStyle>
          <a:p>
            <a:pPr lvl="0"/>
            <a:r>
              <a:rPr lang="en-US"/>
              <a:t>Click to edit Master text styles</a:t>
            </a:r>
          </a:p>
        </p:txBody>
      </p:sp>
    </p:spTree>
    <p:extLst>
      <p:ext uri="{BB962C8B-B14F-4D97-AF65-F5344CB8AC3E}">
        <p14:creationId xmlns:p14="http://schemas.microsoft.com/office/powerpoint/2010/main" val="10255244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35255" y="5291143"/>
            <a:ext cx="8064500"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635255" y="674691"/>
            <a:ext cx="8064500" cy="4537075"/>
          </a:xfrm>
        </p:spPr>
        <p:txBody>
          <a:bodyPr/>
          <a:lstStyle>
            <a:lvl1pPr marL="0" indent="0">
              <a:buNone/>
              <a:defRPr sz="3200"/>
            </a:lvl1pPr>
            <a:lvl2pPr marL="457058" indent="0">
              <a:buNone/>
              <a:defRPr sz="2800"/>
            </a:lvl2pPr>
            <a:lvl3pPr marL="914115" indent="0">
              <a:buNone/>
              <a:defRPr sz="2400"/>
            </a:lvl3pPr>
            <a:lvl4pPr marL="1371173" indent="0">
              <a:buNone/>
              <a:defRPr sz="2000"/>
            </a:lvl4pPr>
            <a:lvl5pPr marL="1828231" indent="0">
              <a:buNone/>
              <a:defRPr sz="2000"/>
            </a:lvl5pPr>
            <a:lvl6pPr marL="2285289" indent="0">
              <a:buNone/>
              <a:defRPr sz="2000"/>
            </a:lvl6pPr>
            <a:lvl7pPr marL="2742347" indent="0">
              <a:buNone/>
              <a:defRPr sz="2000"/>
            </a:lvl7pPr>
            <a:lvl8pPr marL="3199405" indent="0">
              <a:buNone/>
              <a:defRPr sz="2000"/>
            </a:lvl8pPr>
            <a:lvl9pPr marL="3656462" indent="0">
              <a:buNone/>
              <a:defRPr sz="2000"/>
            </a:lvl9pPr>
          </a:lstStyle>
          <a:p>
            <a:pPr lvl="0"/>
            <a:endParaRPr lang="en-US" noProof="0"/>
          </a:p>
        </p:txBody>
      </p:sp>
      <p:sp>
        <p:nvSpPr>
          <p:cNvPr id="4" name="Text Placeholder 3"/>
          <p:cNvSpPr>
            <a:spLocks noGrp="1"/>
          </p:cNvSpPr>
          <p:nvPr>
            <p:ph type="body" sz="half" idx="2"/>
          </p:nvPr>
        </p:nvSpPr>
        <p:spPr>
          <a:xfrm>
            <a:off x="2635255" y="5916613"/>
            <a:ext cx="8064500" cy="887412"/>
          </a:xfrm>
        </p:spPr>
        <p:txBody>
          <a:bodyPr/>
          <a:lstStyle>
            <a:lvl1pPr marL="0" indent="0">
              <a:buNone/>
              <a:defRPr sz="1400"/>
            </a:lvl1pPr>
            <a:lvl2pPr marL="457058" indent="0">
              <a:buNone/>
              <a:defRPr sz="1200"/>
            </a:lvl2pPr>
            <a:lvl3pPr marL="914115" indent="0">
              <a:buNone/>
              <a:defRPr sz="1000"/>
            </a:lvl3pPr>
            <a:lvl4pPr marL="1371173" indent="0">
              <a:buNone/>
              <a:defRPr sz="900"/>
            </a:lvl4pPr>
            <a:lvl5pPr marL="1828231" indent="0">
              <a:buNone/>
              <a:defRPr sz="900"/>
            </a:lvl5pPr>
            <a:lvl6pPr marL="2285289" indent="0">
              <a:buNone/>
              <a:defRPr sz="900"/>
            </a:lvl6pPr>
            <a:lvl7pPr marL="2742347" indent="0">
              <a:buNone/>
              <a:defRPr sz="900"/>
            </a:lvl7pPr>
            <a:lvl8pPr marL="3199405" indent="0">
              <a:buNone/>
              <a:defRPr sz="900"/>
            </a:lvl8pPr>
            <a:lvl9pPr marL="3656462" indent="0">
              <a:buNone/>
              <a:defRPr sz="900"/>
            </a:lvl9pPr>
          </a:lstStyle>
          <a:p>
            <a:pPr lvl="0"/>
            <a:r>
              <a:rPr lang="en-US"/>
              <a:t>Click to edit Master text styles</a:t>
            </a:r>
          </a:p>
        </p:txBody>
      </p:sp>
    </p:spTree>
    <p:extLst>
      <p:ext uri="{BB962C8B-B14F-4D97-AF65-F5344CB8AC3E}">
        <p14:creationId xmlns:p14="http://schemas.microsoft.com/office/powerpoint/2010/main" val="325776854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95619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2738" y="627063"/>
            <a:ext cx="2868084" cy="6235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86369" y="627063"/>
            <a:ext cx="8403167" cy="6235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6988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86368" y="627068"/>
            <a:ext cx="11474451" cy="1260475"/>
          </a:xfrm>
        </p:spPr>
        <p:txBody>
          <a:bodyPr/>
          <a:lstStyle/>
          <a:p>
            <a:r>
              <a:rPr lang="en-US"/>
              <a:t>Click to edit Master title style</a:t>
            </a:r>
          </a:p>
        </p:txBody>
      </p:sp>
      <p:sp>
        <p:nvSpPr>
          <p:cNvPr id="3" name="Content Placeholder 2"/>
          <p:cNvSpPr>
            <a:spLocks noGrp="1"/>
          </p:cNvSpPr>
          <p:nvPr>
            <p:ph sz="half" idx="1"/>
          </p:nvPr>
        </p:nvSpPr>
        <p:spPr>
          <a:xfrm>
            <a:off x="986369" y="2101854"/>
            <a:ext cx="5634567" cy="476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4138" y="2101854"/>
            <a:ext cx="5636684" cy="476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209575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2286" y="227013"/>
            <a:ext cx="10358967" cy="1143000"/>
          </a:xfrm>
        </p:spPr>
        <p:txBody>
          <a:bodyPr/>
          <a:lstStyle/>
          <a:p>
            <a:r>
              <a:rPr lang="en-US"/>
              <a:t>Click to edit Master title style</a:t>
            </a:r>
          </a:p>
        </p:txBody>
      </p:sp>
      <p:sp>
        <p:nvSpPr>
          <p:cNvPr id="3" name="Table Placeholder 2"/>
          <p:cNvSpPr>
            <a:spLocks noGrp="1"/>
          </p:cNvSpPr>
          <p:nvPr>
            <p:ph type="tbl" idx="1"/>
          </p:nvPr>
        </p:nvSpPr>
        <p:spPr>
          <a:xfrm>
            <a:off x="912286" y="1416053"/>
            <a:ext cx="10358967" cy="4799013"/>
          </a:xfrm>
        </p:spPr>
        <p:txBody>
          <a:bodyPr/>
          <a:lstStyle/>
          <a:p>
            <a:pPr lvl="0"/>
            <a:endParaRPr lang="en-US" noProof="0"/>
          </a:p>
        </p:txBody>
      </p:sp>
    </p:spTree>
    <p:extLst>
      <p:ext uri="{BB962C8B-B14F-4D97-AF65-F5344CB8AC3E}">
        <p14:creationId xmlns:p14="http://schemas.microsoft.com/office/powerpoint/2010/main" val="13005828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219200"/>
          </a:xfrm>
        </p:spPr>
        <p:txBody>
          <a:bodyPr/>
          <a:lstStyle/>
          <a:p>
            <a:r>
              <a:rPr lang="en-US"/>
              <a:t>Click to edit Master title style</a:t>
            </a:r>
          </a:p>
        </p:txBody>
      </p:sp>
      <p:sp>
        <p:nvSpPr>
          <p:cNvPr id="3" name="Chart Placeholder 2"/>
          <p:cNvSpPr>
            <a:spLocks noGrp="1"/>
          </p:cNvSpPr>
          <p:nvPr>
            <p:ph type="chart" idx="1"/>
          </p:nvPr>
        </p:nvSpPr>
        <p:spPr>
          <a:xfrm>
            <a:off x="914400" y="1828800"/>
            <a:ext cx="10363200" cy="4114800"/>
          </a:xfrm>
        </p:spPr>
        <p:txBody>
          <a:bodyPr/>
          <a:lstStyle/>
          <a:p>
            <a:pPr lvl="0"/>
            <a:endParaRPr lang="en-US" noProof="0"/>
          </a:p>
        </p:txBody>
      </p:sp>
      <p:sp>
        <p:nvSpPr>
          <p:cNvPr id="4"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fld id="{0A90E337-F800-1146-8455-677861B99144}" type="slidenum">
              <a:rPr lang="en-US" altLang="x-none"/>
              <a:pPr/>
              <a:t>‹#›</a:t>
            </a:fld>
            <a:endParaRPr lang="en-US" altLang="x-none"/>
          </a:p>
        </p:txBody>
      </p:sp>
    </p:spTree>
    <p:extLst>
      <p:ext uri="{BB962C8B-B14F-4D97-AF65-F5344CB8AC3E}">
        <p14:creationId xmlns:p14="http://schemas.microsoft.com/office/powerpoint/2010/main" val="39859579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Keypoint Question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question"/>
          <p:cNvSpPr>
            <a:spLocks noGrp="1"/>
          </p:cNvSpPr>
          <p:nvPr>
            <p:ph type="body" idx="10" hasCustomPrompt="1"/>
          </p:nvPr>
        </p:nvSpPr>
        <p:spPr>
          <a:xfrm>
            <a:off x="912283" y="1522413"/>
            <a:ext cx="10367432" cy="685800"/>
          </a:xfrm>
        </p:spPr>
        <p:txBody>
          <a:bodyPr/>
          <a:lstStyle>
            <a:lvl1pPr marL="0" indent="0" algn="l" defTabSz="412750" rtl="0" eaLnBrk="0" fontAlgn="base" hangingPunct="0">
              <a:spcBef>
                <a:spcPct val="30000"/>
              </a:spcBef>
              <a:buClr>
                <a:srgbClr val="000000"/>
              </a:buClr>
              <a:buFontTx/>
              <a:buNone/>
              <a:defRPr/>
            </a:lvl1pPr>
            <a:lvl2pPr marL="522288" indent="0" algn="l" defTabSz="412750" rtl="0" eaLnBrk="0" fontAlgn="base" hangingPunct="0">
              <a:spcBef>
                <a:spcPct val="30000"/>
              </a:spcBef>
              <a:buClr>
                <a:srgbClr val="000000"/>
              </a:buClr>
              <a:buFontTx/>
              <a:buNone/>
              <a:defRPr/>
            </a:lvl2pPr>
            <a:lvl3pPr marL="979488" indent="0" algn="l" defTabSz="412750" rtl="0" eaLnBrk="0" fontAlgn="base" hangingPunct="0">
              <a:spcBef>
                <a:spcPct val="30000"/>
              </a:spcBef>
              <a:buClr>
                <a:srgbClr val="000000"/>
              </a:buClr>
              <a:buFontTx/>
              <a:buNone/>
              <a:defRPr/>
            </a:lvl3pPr>
            <a:lvl4pPr marL="1371600" indent="0" algn="l" defTabSz="412750" rtl="0" eaLnBrk="0" fontAlgn="base" hangingPunct="0">
              <a:spcBef>
                <a:spcPct val="30000"/>
              </a:spcBef>
              <a:buClr>
                <a:srgbClr val="000000"/>
              </a:buClr>
              <a:buFontTx/>
              <a:buNone/>
              <a:defRPr/>
            </a:lvl4pPr>
            <a:lvl5pPr marL="1762125" indent="0" algn="l" defTabSz="412750" rtl="0" eaLnBrk="0" fontAlgn="base" hangingPunct="0">
              <a:spcBef>
                <a:spcPct val="30000"/>
              </a:spcBef>
              <a:buClr>
                <a:srgbClr val="000000"/>
              </a:buClr>
              <a:buFontTx/>
              <a:buNone/>
              <a:defRPr/>
            </a:lvl5pPr>
          </a:lstStyle>
          <a:p>
            <a:pPr lvl="0"/>
            <a:r>
              <a:rPr lang="en-US"/>
              <a:t>Click to add question here</a:t>
            </a:r>
          </a:p>
        </p:txBody>
      </p:sp>
      <p:sp>
        <p:nvSpPr>
          <p:cNvPr id="4" name="choices"/>
          <p:cNvSpPr>
            <a:spLocks noGrp="1"/>
          </p:cNvSpPr>
          <p:nvPr>
            <p:ph type="body" sz="quarter" idx="11" hasCustomPrompt="1"/>
          </p:nvPr>
        </p:nvSpPr>
        <p:spPr>
          <a:xfrm>
            <a:off x="912284" y="2360613"/>
            <a:ext cx="4955645" cy="3810000"/>
          </a:xfrm>
          <a:prstGeom prst="rect">
            <a:avLst/>
          </a:prstGeom>
        </p:spPr>
        <p:txBody>
          <a:bodyPr>
            <a:normAutofit/>
          </a:bodyPr>
          <a:lstStyle>
            <a:lvl1pPr marL="612775" indent="-514350" algn="l" defTabSz="412750" rtl="0" eaLnBrk="0" fontAlgn="base" hangingPunct="0">
              <a:spcBef>
                <a:spcPct val="30000"/>
              </a:spcBef>
              <a:buClr>
                <a:srgbClr val="000000"/>
              </a:buClr>
              <a:buAutoNum type="arabicPeriod"/>
              <a:defRPr/>
            </a:lvl1pPr>
            <a:lvl2pPr marL="1036638" indent="-514350" algn="l" defTabSz="412750" rtl="0" eaLnBrk="0" fontAlgn="base" hangingPunct="0">
              <a:spcBef>
                <a:spcPct val="30000"/>
              </a:spcBef>
              <a:buClr>
                <a:srgbClr val="000000"/>
              </a:buClr>
              <a:buAutoNum type="arabicPeriod"/>
              <a:defRPr/>
            </a:lvl2pPr>
            <a:lvl3pPr marL="1436688" indent="-457200" algn="l" defTabSz="412750" rtl="0" eaLnBrk="0" fontAlgn="base" hangingPunct="0">
              <a:spcBef>
                <a:spcPct val="30000"/>
              </a:spcBef>
              <a:buClr>
                <a:srgbClr val="000000"/>
              </a:buClr>
              <a:buAutoNum type="arabicPeriod"/>
              <a:defRPr/>
            </a:lvl3pPr>
            <a:lvl4pPr marL="1828800" indent="-457200" algn="l" defTabSz="412750" rtl="0" eaLnBrk="0" fontAlgn="base" hangingPunct="0">
              <a:spcBef>
                <a:spcPct val="30000"/>
              </a:spcBef>
              <a:buClr>
                <a:srgbClr val="000000"/>
              </a:buClr>
              <a:buAutoNum type="arabicPeriod"/>
              <a:defRPr/>
            </a:lvl4pPr>
            <a:lvl5pPr marL="2219325" indent="-457200" algn="l" defTabSz="412750" rtl="0" eaLnBrk="0" fontAlgn="base" hangingPunct="0">
              <a:spcBef>
                <a:spcPct val="30000"/>
              </a:spcBef>
              <a:buClr>
                <a:srgbClr val="000000"/>
              </a:buClr>
              <a:buAutoNum type="arabicPeriod"/>
              <a:defRPr/>
            </a:lvl5pPr>
          </a:lstStyle>
          <a:p>
            <a:pPr lvl="0"/>
            <a:r>
              <a:rPr lang="en-US"/>
              <a:t>Click to add choices here</a:t>
            </a:r>
          </a:p>
        </p:txBody>
      </p:sp>
      <p:sp>
        <p:nvSpPr>
          <p:cNvPr id="5" name="chartPosition"/>
          <p:cNvSpPr>
            <a:spLocks noGrp="1"/>
          </p:cNvSpPr>
          <p:nvPr>
            <p:ph type="chart" sz="quarter" idx="12"/>
          </p:nvPr>
        </p:nvSpPr>
        <p:spPr>
          <a:xfrm>
            <a:off x="6324072" y="2360613"/>
            <a:ext cx="4955645" cy="3810000"/>
          </a:xfrm>
          <a:prstGeom prst="rect">
            <a:avLst/>
          </a:prstGeom>
        </p:spPr>
        <p:txBody>
          <a:bodyPr/>
          <a:lstStyle/>
          <a:p>
            <a:endParaRPr lang="en-US"/>
          </a:p>
        </p:txBody>
      </p:sp>
    </p:spTree>
    <p:extLst>
      <p:ext uri="{BB962C8B-B14F-4D97-AF65-F5344CB8AC3E}">
        <p14:creationId xmlns:p14="http://schemas.microsoft.com/office/powerpoint/2010/main" val="21007321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Keypoint Clock Shap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Oval 2" hidden="1"/>
          <p:cNvSpPr/>
          <p:nvPr userDrawn="1">
            <p:custDataLst>
              <p:tags r:id="rId1"/>
            </p:custDataLst>
          </p:nvPr>
        </p:nvSpPr>
        <p:spPr bwMode="auto">
          <a:xfrm>
            <a:off x="10922001" y="5905503"/>
            <a:ext cx="846667" cy="483015"/>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pPr>
            <a:r>
              <a:rPr kumimoji="0" lang="en-US" sz="2400" b="0" i="0" u="none" strike="noStrike" cap="none" normalizeH="0" baseline="0">
                <a:ln>
                  <a:noFill/>
                </a:ln>
                <a:effectLst/>
                <a:latin typeface="Times New Roman" pitchFamily="18" charset="0"/>
              </a:rPr>
              <a:t>10</a:t>
            </a:r>
          </a:p>
        </p:txBody>
      </p:sp>
    </p:spTree>
    <p:extLst>
      <p:ext uri="{BB962C8B-B14F-4D97-AF65-F5344CB8AC3E}">
        <p14:creationId xmlns:p14="http://schemas.microsoft.com/office/powerpoint/2010/main" val="248920267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5" name="Content Placeholder 4"/>
          <p:cNvSpPr>
            <a:spLocks noGrp="1"/>
          </p:cNvSpPr>
          <p:nvPr>
            <p:ph sz="quarter" idx="10"/>
          </p:nvPr>
        </p:nvSpPr>
        <p:spPr>
          <a:xfrm>
            <a:off x="207264" y="6322423"/>
            <a:ext cx="5350933" cy="304800"/>
          </a:xfrm>
        </p:spPr>
        <p:txBody>
          <a:bodyPr anchor="b"/>
          <a:lstStyle>
            <a:lvl1pPr marL="0" indent="0">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
        <p:nvSpPr>
          <p:cNvPr id="6" name="Content Placeholder 4"/>
          <p:cNvSpPr>
            <a:spLocks noGrp="1"/>
          </p:cNvSpPr>
          <p:nvPr>
            <p:ph sz="quarter" idx="11"/>
          </p:nvPr>
        </p:nvSpPr>
        <p:spPr>
          <a:xfrm>
            <a:off x="6624320" y="6323295"/>
            <a:ext cx="5350933" cy="304800"/>
          </a:xfrm>
        </p:spPr>
        <p:txBody>
          <a:bodyPr anchor="b"/>
          <a:lstStyle>
            <a:lvl1pPr marL="0" indent="0" algn="r">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Tree>
    <p:extLst>
      <p:ext uri="{BB962C8B-B14F-4D97-AF65-F5344CB8AC3E}">
        <p14:creationId xmlns:p14="http://schemas.microsoft.com/office/powerpoint/2010/main" val="15187928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4056738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823C474B-B3C8-4D2B-9A58-47D3CEA19AC6}" type="datetimeFigureOut">
              <a:rPr lang="en-US" smtClean="0"/>
              <a:t>3/2/23</a:t>
            </a:fld>
            <a:endParaRPr lang="en-US"/>
          </a:p>
        </p:txBody>
      </p:sp>
      <p:sp>
        <p:nvSpPr>
          <p:cNvPr id="5" name="Footer Placeholder 4"/>
          <p:cNvSpPr>
            <a:spLocks noGrp="1"/>
          </p:cNvSpPr>
          <p:nvPr>
            <p:ph type="ftr" sz="quarter" idx="11"/>
          </p:nvPr>
        </p:nvSpPr>
        <p:spPr>
          <a:xfrm>
            <a:off x="3074202" y="6441567"/>
            <a:ext cx="6043601" cy="164148"/>
          </a:xfrm>
        </p:spPr>
        <p:txBody>
          <a:bodyPr/>
          <a:lstStyle/>
          <a:p>
            <a:endParaRPr lang="en-US"/>
          </a:p>
        </p:txBody>
      </p:sp>
      <p:sp>
        <p:nvSpPr>
          <p:cNvPr id="6" name="Slide Number Placeholder 5"/>
          <p:cNvSpPr>
            <a:spLocks noGrp="1"/>
          </p:cNvSpPr>
          <p:nvPr>
            <p:ph type="sldNum" sz="quarter" idx="12"/>
          </p:nvPr>
        </p:nvSpPr>
        <p:spPr/>
        <p:txBody>
          <a:bodyPr/>
          <a:lstStyle/>
          <a:p>
            <a:fld id="{970B1DE9-DF1E-478B-8EAC-D83EF13FF69C}" type="slidenum">
              <a:rPr lang="en-US" smtClean="0"/>
              <a:t>‹#›</a:t>
            </a:fld>
            <a:endParaRPr lang="en-US"/>
          </a:p>
        </p:txBody>
      </p:sp>
      <p:sp>
        <p:nvSpPr>
          <p:cNvPr id="7" name="Text Placeholder 6">
            <a:extLst>
              <a:ext uri="{FF2B5EF4-FFF2-40B4-BE49-F238E27FC236}">
                <a16:creationId xmlns:a16="http://schemas.microsoft.com/office/drawing/2014/main" id="{B9E66119-3E50-4912-A6A4-0A2C0585246D}"/>
              </a:ext>
            </a:extLst>
          </p:cNvPr>
          <p:cNvSpPr>
            <a:spLocks noGrp="1"/>
          </p:cNvSpPr>
          <p:nvPr>
            <p:ph type="body" sz="quarter" idx="13" hasCustomPrompt="1"/>
          </p:nvPr>
        </p:nvSpPr>
        <p:spPr>
          <a:xfrm>
            <a:off x="478368" y="5791202"/>
            <a:ext cx="4906433" cy="395817"/>
          </a:xfrm>
        </p:spPr>
        <p:txBody>
          <a:bodyPr anchor="b" anchorCtr="0"/>
          <a:lstStyle>
            <a:lvl1pPr marL="0" indent="0">
              <a:buNone/>
              <a:defRPr sz="933" b="0">
                <a:solidFill>
                  <a:schemeClr val="tx1">
                    <a:lumMod val="50000"/>
                  </a:schemeClr>
                </a:solidFill>
              </a:defRPr>
            </a:lvl1pPr>
          </a:lstStyle>
          <a:p>
            <a:pPr lvl="0"/>
            <a:r>
              <a:rPr lang="en-US" dirty="0"/>
              <a:t>Abbreviations</a:t>
            </a:r>
          </a:p>
        </p:txBody>
      </p:sp>
      <p:sp>
        <p:nvSpPr>
          <p:cNvPr id="9" name="Text Placeholder 8">
            <a:extLst>
              <a:ext uri="{FF2B5EF4-FFF2-40B4-BE49-F238E27FC236}">
                <a16:creationId xmlns:a16="http://schemas.microsoft.com/office/drawing/2014/main" id="{B2D06BD1-1203-411A-80B7-868D8D7562B1}"/>
              </a:ext>
            </a:extLst>
          </p:cNvPr>
          <p:cNvSpPr>
            <a:spLocks noGrp="1"/>
          </p:cNvSpPr>
          <p:nvPr>
            <p:ph type="body" sz="quarter" idx="14" hasCustomPrompt="1"/>
          </p:nvPr>
        </p:nvSpPr>
        <p:spPr>
          <a:xfrm>
            <a:off x="6826676" y="5801362"/>
            <a:ext cx="4906433" cy="395817"/>
          </a:xfrm>
        </p:spPr>
        <p:txBody>
          <a:bodyPr anchor="b" anchorCtr="0"/>
          <a:lstStyle>
            <a:lvl1pPr marL="0" indent="0" algn="r">
              <a:buNone/>
              <a:defRPr sz="933" b="0">
                <a:solidFill>
                  <a:schemeClr val="tx1">
                    <a:lumMod val="50000"/>
                  </a:schemeClr>
                </a:solidFill>
              </a:defRPr>
            </a:lvl1pPr>
          </a:lstStyle>
          <a:p>
            <a:pPr lvl="0"/>
            <a:r>
              <a:rPr lang="en-US" dirty="0"/>
              <a:t>References</a:t>
            </a:r>
          </a:p>
        </p:txBody>
      </p:sp>
    </p:spTree>
    <p:custDataLst>
      <p:tags r:id="rId1"/>
    </p:custDataLst>
    <p:extLst>
      <p:ext uri="{BB962C8B-B14F-4D97-AF65-F5344CB8AC3E}">
        <p14:creationId xmlns:p14="http://schemas.microsoft.com/office/powerpoint/2010/main" val="2542601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5" name="Content Placeholder 4"/>
          <p:cNvSpPr>
            <a:spLocks noGrp="1"/>
          </p:cNvSpPr>
          <p:nvPr>
            <p:ph sz="quarter" idx="10"/>
          </p:nvPr>
        </p:nvSpPr>
        <p:spPr>
          <a:xfrm>
            <a:off x="207264" y="6322423"/>
            <a:ext cx="5350933" cy="304800"/>
          </a:xfrm>
        </p:spPr>
        <p:txBody>
          <a:bodyPr anchor="b"/>
          <a:lstStyle>
            <a:lvl1pPr marL="0" indent="0">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Tree>
    <p:extLst>
      <p:ext uri="{BB962C8B-B14F-4D97-AF65-F5344CB8AC3E}">
        <p14:creationId xmlns:p14="http://schemas.microsoft.com/office/powerpoint/2010/main" val="41442166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NEW 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2"/>
          </p:nvPr>
        </p:nvSpPr>
        <p:spPr>
          <a:xfrm>
            <a:off x="630769" y="6631088"/>
            <a:ext cx="7738116" cy="153888"/>
          </a:xfrm>
        </p:spPr>
        <p:txBody>
          <a:bodyPr lIns="0" tIns="0" rIns="0" bIns="0" anchor="b">
            <a:spAutoFit/>
          </a:bodyPr>
          <a:lstStyle>
            <a:lvl1pPr marL="0" indent="0">
              <a:spcBef>
                <a:spcPts val="0"/>
              </a:spcBef>
              <a:buFontTx/>
              <a:buNone/>
              <a:defRPr sz="100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3"/>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a:defRPr/>
            </a:pPr>
            <a:fld id="{796EC0D8-CF13-B54F-AABB-1280F8E58F14}" type="slidenum">
              <a:rPr lang="en-GB">
                <a:cs typeface="ＭＳ Ｐゴシック"/>
              </a:rPr>
              <a:pPr>
                <a:defRPr/>
              </a:pPr>
              <a:t>‹#›</a:t>
            </a:fld>
            <a:endParaRPr lang="en-GB">
              <a:cs typeface="ＭＳ Ｐゴシック"/>
            </a:endParaRPr>
          </a:p>
        </p:txBody>
      </p:sp>
    </p:spTree>
    <p:extLst>
      <p:ext uri="{BB962C8B-B14F-4D97-AF65-F5344CB8AC3E}">
        <p14:creationId xmlns:p14="http://schemas.microsoft.com/office/powerpoint/2010/main" val="140334045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NEW 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2"/>
          </p:nvPr>
        </p:nvSpPr>
        <p:spPr>
          <a:xfrm>
            <a:off x="630769" y="6631088"/>
            <a:ext cx="7738116" cy="153888"/>
          </a:xfrm>
        </p:spPr>
        <p:txBody>
          <a:bodyPr lIns="0" tIns="0" rIns="0" bIns="0" anchor="b">
            <a:spAutoFit/>
          </a:bodyPr>
          <a:lstStyle>
            <a:lvl1pPr marL="0" indent="0">
              <a:spcBef>
                <a:spcPts val="0"/>
              </a:spcBef>
              <a:buFontTx/>
              <a:buNone/>
              <a:defRPr sz="100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3"/>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a:defRPr/>
            </a:pPr>
            <a:fld id="{72E99AA7-133A-E54F-B877-701653B6C8EF}" type="slidenum">
              <a:rPr lang="en-GB"/>
              <a:pPr>
                <a:defRPr/>
              </a:pPr>
              <a:t>‹#›</a:t>
            </a:fld>
            <a:endParaRPr lang="en-GB"/>
          </a:p>
        </p:txBody>
      </p:sp>
    </p:spTree>
    <p:extLst>
      <p:ext uri="{BB962C8B-B14F-4D97-AF65-F5344CB8AC3E}">
        <p14:creationId xmlns:p14="http://schemas.microsoft.com/office/powerpoint/2010/main" val="138431819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4"/>
          <p:cNvSpPr>
            <a:spLocks noGrp="1"/>
          </p:cNvSpPr>
          <p:nvPr>
            <p:ph type="body" sz="quarter" idx="10"/>
          </p:nvPr>
        </p:nvSpPr>
        <p:spPr>
          <a:xfrm>
            <a:off x="609600" y="6210780"/>
            <a:ext cx="5488517" cy="447993"/>
          </a:xfrm>
        </p:spPr>
        <p:txBody>
          <a:bodyPr anchor="b"/>
          <a:lstStyle>
            <a:lvl1pPr marL="0" indent="0">
              <a:spcAft>
                <a:spcPts val="0"/>
              </a:spcAft>
              <a:buNone/>
              <a:defRPr sz="1200"/>
            </a:lvl1pPr>
            <a:lvl2pPr marL="376244" indent="0">
              <a:buNone/>
              <a:defRPr/>
            </a:lvl2pPr>
            <a:lvl3pPr marL="722324" indent="0">
              <a:buNone/>
              <a:defRPr/>
            </a:lvl3pPr>
            <a:lvl4pPr marL="995380" indent="0">
              <a:buNone/>
              <a:defRPr/>
            </a:lvl4pPr>
            <a:lvl5pPr marL="1395435" indent="0">
              <a:buFont typeface="Arial" pitchFamily="34" charset="0"/>
              <a:buNone/>
              <a:defRPr/>
            </a:lvl5pPr>
          </a:lstStyle>
          <a:p>
            <a:pPr lvl="0"/>
            <a:r>
              <a:rPr lang="en-US" dirty="0"/>
              <a:t>Click to edit Master text styles</a:t>
            </a:r>
            <a:endParaRPr lang="en-GB" dirty="0"/>
          </a:p>
        </p:txBody>
      </p:sp>
      <p:sp>
        <p:nvSpPr>
          <p:cNvPr id="5" name="Text Placeholder 4"/>
          <p:cNvSpPr>
            <a:spLocks noGrp="1"/>
          </p:cNvSpPr>
          <p:nvPr>
            <p:ph type="body" sz="quarter" idx="11"/>
          </p:nvPr>
        </p:nvSpPr>
        <p:spPr>
          <a:xfrm>
            <a:off x="6098118" y="6210780"/>
            <a:ext cx="5488517" cy="447993"/>
          </a:xfrm>
        </p:spPr>
        <p:txBody>
          <a:bodyPr anchor="b"/>
          <a:lstStyle>
            <a:lvl1pPr marL="0" indent="0" algn="r">
              <a:spcAft>
                <a:spcPts val="0"/>
              </a:spcAft>
              <a:buNone/>
              <a:defRPr sz="1200"/>
            </a:lvl1pPr>
            <a:lvl2pPr marL="376244" indent="0">
              <a:buNone/>
              <a:defRPr/>
            </a:lvl2pPr>
            <a:lvl3pPr marL="722324" indent="0">
              <a:buNone/>
              <a:defRPr/>
            </a:lvl3pPr>
            <a:lvl4pPr marL="995380" indent="0">
              <a:buNone/>
              <a:defRPr/>
            </a:lvl4pPr>
            <a:lvl5pPr marL="1395435" indent="0">
              <a:buFont typeface="Arial" pitchFamily="34" charset="0"/>
              <a:buNone/>
              <a:defRPr/>
            </a:lvl5pPr>
          </a:lstStyle>
          <a:p>
            <a:pPr lvl="0"/>
            <a:r>
              <a:rPr lang="en-US" dirty="0"/>
              <a:t>Click to edit Master text styles</a:t>
            </a:r>
            <a:endParaRPr lang="en-GB" dirty="0"/>
          </a:p>
        </p:txBody>
      </p:sp>
    </p:spTree>
    <p:extLst>
      <p:ext uri="{BB962C8B-B14F-4D97-AF65-F5344CB8AC3E}">
        <p14:creationId xmlns:p14="http://schemas.microsoft.com/office/powerpoint/2010/main" val="281019056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4_NEW Title Only">
    <p:spTree>
      <p:nvGrpSpPr>
        <p:cNvPr id="1" name=""/>
        <p:cNvGrpSpPr/>
        <p:nvPr/>
      </p:nvGrpSpPr>
      <p:grpSpPr>
        <a:xfrm>
          <a:off x="0" y="0"/>
          <a:ext cx="0" cy="0"/>
          <a:chOff x="0" y="0"/>
          <a:chExt cx="0" cy="0"/>
        </a:xfrm>
      </p:grpSpPr>
      <p:sp>
        <p:nvSpPr>
          <p:cNvPr id="4" name="Title 3"/>
          <p:cNvSpPr>
            <a:spLocks noGrp="1"/>
          </p:cNvSpPr>
          <p:nvPr>
            <p:ph type="title"/>
          </p:nvPr>
        </p:nvSpPr>
        <p:spPr>
          <a:xfrm>
            <a:off x="609600" y="0"/>
            <a:ext cx="10972800" cy="1143000"/>
          </a:xfrm>
        </p:spPr>
        <p:txBody>
          <a:bodyPr/>
          <a:lstStyle/>
          <a:p>
            <a:r>
              <a:rPr lang="en-US" dirty="0"/>
              <a:t>Click to edit Master title style</a:t>
            </a:r>
            <a:endParaRPr lang="en-GB" dirty="0"/>
          </a:p>
        </p:txBody>
      </p:sp>
      <p:sp>
        <p:nvSpPr>
          <p:cNvPr id="7" name="Text Placeholder 6"/>
          <p:cNvSpPr>
            <a:spLocks noGrp="1"/>
          </p:cNvSpPr>
          <p:nvPr>
            <p:ph type="body" sz="quarter" idx="12"/>
          </p:nvPr>
        </p:nvSpPr>
        <p:spPr>
          <a:xfrm>
            <a:off x="630767" y="6631087"/>
            <a:ext cx="7738116" cy="153888"/>
          </a:xfrm>
        </p:spPr>
        <p:txBody>
          <a:bodyPr lIns="0" tIns="0" rIns="0" bIns="0" anchor="b">
            <a:spAutoFit/>
          </a:bodyPr>
          <a:lstStyle>
            <a:lvl1pPr marL="0" indent="0">
              <a:spcBef>
                <a:spcPts val="0"/>
              </a:spcBef>
              <a:buFontTx/>
              <a:buNone/>
              <a:defRPr sz="100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1"/>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a:defRPr/>
            </a:pPr>
            <a:fld id="{796EC0D8-CF13-B54F-AABB-1280F8E58F14}" type="slidenum">
              <a:rPr lang="en-GB"/>
              <a:pPr>
                <a:defRPr/>
              </a:pPr>
              <a:t>‹#›</a:t>
            </a:fld>
            <a:endParaRPr lang="en-GB"/>
          </a:p>
        </p:txBody>
      </p:sp>
    </p:spTree>
    <p:extLst>
      <p:ext uri="{BB962C8B-B14F-4D97-AF65-F5344CB8AC3E}">
        <p14:creationId xmlns:p14="http://schemas.microsoft.com/office/powerpoint/2010/main" val="338197915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7485" y="115889"/>
            <a:ext cx="10991849" cy="779671"/>
          </a:xfrm>
        </p:spPr>
        <p:txBody>
          <a:bodyPr>
            <a:normAutofit/>
          </a:bodyPr>
          <a:lstStyle>
            <a:lvl1pPr algn="l">
              <a:defRPr sz="2800" b="1" i="0">
                <a:solidFill>
                  <a:srgbClr val="064F59"/>
                </a:solidFill>
                <a:latin typeface="Arial"/>
              </a:defRPr>
            </a:lvl1pPr>
          </a:lstStyle>
          <a:p>
            <a:r>
              <a:rPr lang="en-US" dirty="0"/>
              <a:t>Click to edit Master title style</a:t>
            </a:r>
          </a:p>
        </p:txBody>
      </p:sp>
      <p:sp>
        <p:nvSpPr>
          <p:cNvPr id="3" name="Content Placeholder 2"/>
          <p:cNvSpPr>
            <a:spLocks noGrp="1"/>
          </p:cNvSpPr>
          <p:nvPr>
            <p:ph idx="1"/>
          </p:nvPr>
        </p:nvSpPr>
        <p:spPr>
          <a:xfrm>
            <a:off x="617284" y="1376989"/>
            <a:ext cx="10972800" cy="4525963"/>
          </a:xfrm>
        </p:spPr>
        <p:txBody>
          <a:bodyPr lIns="0" rtlCol="0">
            <a:normAutofit/>
          </a:bodyPr>
          <a:lstStyle>
            <a:lvl1pPr>
              <a:defRPr lang="en-US" sz="2100" dirty="0" smtClean="0"/>
            </a:lvl1pPr>
            <a:lvl2pPr>
              <a:defRPr lang="en-US" sz="2000" dirty="0" smtClean="0"/>
            </a:lvl2pPr>
            <a:lvl3pPr>
              <a:defRPr lang="en-US" sz="2000"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1"/>
          <p:cNvSpPr>
            <a:spLocks noGrp="1"/>
          </p:cNvSpPr>
          <p:nvPr>
            <p:ph type="body" sz="quarter" idx="10"/>
          </p:nvPr>
        </p:nvSpPr>
        <p:spPr>
          <a:xfrm>
            <a:off x="615951" y="6289940"/>
            <a:ext cx="10993967" cy="463313"/>
          </a:xfrm>
        </p:spPr>
        <p:txBody>
          <a:bodyPr lIns="0" tIns="0" rIns="0" bIns="0" anchor="b">
            <a:noAutofit/>
          </a:bodyPr>
          <a:lstStyle>
            <a:lvl1pPr marL="0" indent="0">
              <a:lnSpc>
                <a:spcPct val="100000"/>
              </a:lnSpc>
              <a:spcBef>
                <a:spcPts val="200"/>
              </a:spcBef>
              <a:buNone/>
              <a:defRPr sz="1000" b="0">
                <a:solidFill>
                  <a:srgbClr val="064F59"/>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dirty="0"/>
              <a:t>Click to edit Master text styles</a:t>
            </a:r>
          </a:p>
        </p:txBody>
      </p:sp>
      <p:sp>
        <p:nvSpPr>
          <p:cNvPr id="5" name="Slide Number Placeholder 5"/>
          <p:cNvSpPr>
            <a:spLocks noGrp="1"/>
          </p:cNvSpPr>
          <p:nvPr>
            <p:ph type="sldNum" sz="quarter" idx="11"/>
          </p:nvPr>
        </p:nvSpPr>
        <p:spPr>
          <a:xfrm>
            <a:off x="9012767" y="6491289"/>
            <a:ext cx="2844800" cy="365125"/>
          </a:xfrm>
          <a:prstGeom prst="rect">
            <a:avLst/>
          </a:prstGeom>
        </p:spPr>
        <p:txBody>
          <a:bodyPr/>
          <a:lstStyle>
            <a:lvl1pPr>
              <a:defRPr sz="1100" b="0" i="0">
                <a:solidFill>
                  <a:srgbClr val="064F59"/>
                </a:solidFill>
                <a:latin typeface="Arial"/>
                <a:cs typeface="Arial"/>
              </a:defRPr>
            </a:lvl1pPr>
          </a:lstStyle>
          <a:p>
            <a:pPr>
              <a:defRPr/>
            </a:pPr>
            <a:fld id="{865B40A2-B197-3B46-BE14-65D655D54854}" type="slidenum">
              <a:rPr lang="en-US"/>
              <a:pPr>
                <a:defRPr/>
              </a:pPr>
              <a:t>‹#›</a:t>
            </a:fld>
            <a:endParaRPr lang="en-US" dirty="0"/>
          </a:p>
        </p:txBody>
      </p:sp>
      <p:sp>
        <p:nvSpPr>
          <p:cNvPr id="6" name="Footer Placeholder 7"/>
          <p:cNvSpPr>
            <a:spLocks noGrp="1"/>
          </p:cNvSpPr>
          <p:nvPr>
            <p:ph type="ftr" sz="quarter" idx="12"/>
          </p:nvPr>
        </p:nvSpPr>
        <p:spPr>
          <a:xfrm>
            <a:off x="4165600" y="6356351"/>
            <a:ext cx="3860800" cy="365125"/>
          </a:xfrm>
          <a:prstGeom prst="rect">
            <a:avLst/>
          </a:prstGeom>
        </p:spPr>
        <p:txBody>
          <a:bodyPr/>
          <a:lstStyle>
            <a:lvl1pPr>
              <a:defRPr>
                <a:solidFill>
                  <a:srgbClr val="064F59">
                    <a:tint val="75000"/>
                  </a:srgbClr>
                </a:solidFill>
              </a:defRPr>
            </a:lvl1pPr>
          </a:lstStyle>
          <a:p>
            <a:pPr>
              <a:defRPr/>
            </a:pPr>
            <a:endParaRPr lang="en-US"/>
          </a:p>
        </p:txBody>
      </p:sp>
    </p:spTree>
    <p:extLst>
      <p:ext uri="{BB962C8B-B14F-4D97-AF65-F5344CB8AC3E}">
        <p14:creationId xmlns:p14="http://schemas.microsoft.com/office/powerpoint/2010/main" val="428555964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009695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C1E4C2ED-2FD4-2640-B7D2-C0C54557E26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340CD22-A08B-2445-A8D5-DF95E48620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27B37CB-4847-1644-B379-9FAC0D1FD2FE}"/>
              </a:ext>
            </a:extLst>
          </p:cNvPr>
          <p:cNvSpPr>
            <a:spLocks noGrp="1" noChangeArrowheads="1"/>
          </p:cNvSpPr>
          <p:nvPr>
            <p:ph type="sldNum" sz="quarter" idx="12"/>
          </p:nvPr>
        </p:nvSpPr>
        <p:spPr>
          <a:ln/>
        </p:spPr>
        <p:txBody>
          <a:bodyPr/>
          <a:lstStyle>
            <a:lvl1pPr>
              <a:defRPr/>
            </a:lvl1pPr>
          </a:lstStyle>
          <a:p>
            <a:pPr>
              <a:defRPr/>
            </a:pPr>
            <a:fld id="{A9AD64AC-563E-964E-B52E-8E96CC609365}" type="slidenum">
              <a:rPr lang="en-US" altLang="en-US"/>
              <a:pPr>
                <a:defRPr/>
              </a:pPr>
              <a:t>‹#›</a:t>
            </a:fld>
            <a:endParaRPr lang="en-US" altLang="en-US"/>
          </a:p>
        </p:txBody>
      </p:sp>
    </p:spTree>
    <p:extLst>
      <p:ext uri="{BB962C8B-B14F-4D97-AF65-F5344CB8AC3E}">
        <p14:creationId xmlns:p14="http://schemas.microsoft.com/office/powerpoint/2010/main" val="714175159"/>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35CB8F4-4A15-7D4E-B62C-D9C9CFC7628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0BE6C00-3527-A947-B2CF-D34DCC46A2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E659E2E-6A35-4349-9231-559A4060E6BA}"/>
              </a:ext>
            </a:extLst>
          </p:cNvPr>
          <p:cNvSpPr>
            <a:spLocks noGrp="1" noChangeArrowheads="1"/>
          </p:cNvSpPr>
          <p:nvPr>
            <p:ph type="sldNum" sz="quarter" idx="12"/>
          </p:nvPr>
        </p:nvSpPr>
        <p:spPr>
          <a:ln/>
        </p:spPr>
        <p:txBody>
          <a:bodyPr/>
          <a:lstStyle>
            <a:lvl1pPr>
              <a:defRPr/>
            </a:lvl1pPr>
          </a:lstStyle>
          <a:p>
            <a:pPr>
              <a:defRPr/>
            </a:pPr>
            <a:fld id="{02CA0D35-7255-0741-89FE-06F0DCBD5B75}" type="slidenum">
              <a:rPr lang="en-US" altLang="en-US"/>
              <a:pPr>
                <a:defRPr/>
              </a:pPr>
              <a:t>‹#›</a:t>
            </a:fld>
            <a:endParaRPr lang="en-US" altLang="en-US"/>
          </a:p>
        </p:txBody>
      </p:sp>
    </p:spTree>
    <p:extLst>
      <p:ext uri="{BB962C8B-B14F-4D97-AF65-F5344CB8AC3E}">
        <p14:creationId xmlns:p14="http://schemas.microsoft.com/office/powerpoint/2010/main" val="21555038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78741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78BA072-AF4A-1C4B-844A-E525186517A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848A041-BB76-A84E-9FFE-8A291411185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FE37F35-B6A1-524E-BB28-A4948DE34656}"/>
              </a:ext>
            </a:extLst>
          </p:cNvPr>
          <p:cNvSpPr>
            <a:spLocks noGrp="1" noChangeArrowheads="1"/>
          </p:cNvSpPr>
          <p:nvPr>
            <p:ph type="sldNum" sz="quarter" idx="12"/>
          </p:nvPr>
        </p:nvSpPr>
        <p:spPr>
          <a:ln/>
        </p:spPr>
        <p:txBody>
          <a:bodyPr/>
          <a:lstStyle>
            <a:lvl1pPr>
              <a:defRPr/>
            </a:lvl1pPr>
          </a:lstStyle>
          <a:p>
            <a:pPr>
              <a:defRPr/>
            </a:pPr>
            <a:fld id="{43F6A799-99F3-F140-BBCF-F7CA1A6AB568}" type="slidenum">
              <a:rPr lang="en-US" altLang="en-US"/>
              <a:pPr>
                <a:defRPr/>
              </a:pPr>
              <a:t>‹#›</a:t>
            </a:fld>
            <a:endParaRPr lang="en-US" altLang="en-US"/>
          </a:p>
        </p:txBody>
      </p:sp>
    </p:spTree>
    <p:extLst>
      <p:ext uri="{BB962C8B-B14F-4D97-AF65-F5344CB8AC3E}">
        <p14:creationId xmlns:p14="http://schemas.microsoft.com/office/powerpoint/2010/main" val="1962450483"/>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9319D51-F70C-A245-91B2-6F492DB3121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287F072-6F7C-444D-B154-D3A81964523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5312D3D-A60C-5242-9156-D2E96A67439A}"/>
              </a:ext>
            </a:extLst>
          </p:cNvPr>
          <p:cNvSpPr>
            <a:spLocks noGrp="1" noChangeArrowheads="1"/>
          </p:cNvSpPr>
          <p:nvPr>
            <p:ph type="sldNum" sz="quarter" idx="12"/>
          </p:nvPr>
        </p:nvSpPr>
        <p:spPr>
          <a:ln/>
        </p:spPr>
        <p:txBody>
          <a:bodyPr/>
          <a:lstStyle>
            <a:lvl1pPr>
              <a:defRPr/>
            </a:lvl1pPr>
          </a:lstStyle>
          <a:p>
            <a:pPr>
              <a:defRPr/>
            </a:pPr>
            <a:fld id="{9A9C50D1-9CCA-2040-93B7-7D3A62AF4285}" type="slidenum">
              <a:rPr lang="en-US" altLang="en-US"/>
              <a:pPr>
                <a:defRPr/>
              </a:pPr>
              <a:t>‹#›</a:t>
            </a:fld>
            <a:endParaRPr lang="en-US" altLang="en-US"/>
          </a:p>
        </p:txBody>
      </p:sp>
    </p:spTree>
    <p:extLst>
      <p:ext uri="{BB962C8B-B14F-4D97-AF65-F5344CB8AC3E}">
        <p14:creationId xmlns:p14="http://schemas.microsoft.com/office/powerpoint/2010/main" val="269615315"/>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0B3C123-CE2D-574B-8067-82FCF4AB239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DA758CA-3BC6-7349-9D27-C3DC8D691F2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675CDEB2-ED23-DE47-A232-2189EFA54199}"/>
              </a:ext>
            </a:extLst>
          </p:cNvPr>
          <p:cNvSpPr>
            <a:spLocks noGrp="1" noChangeArrowheads="1"/>
          </p:cNvSpPr>
          <p:nvPr>
            <p:ph type="sldNum" sz="quarter" idx="12"/>
          </p:nvPr>
        </p:nvSpPr>
        <p:spPr>
          <a:ln/>
        </p:spPr>
        <p:txBody>
          <a:bodyPr/>
          <a:lstStyle>
            <a:lvl1pPr>
              <a:defRPr/>
            </a:lvl1pPr>
          </a:lstStyle>
          <a:p>
            <a:pPr>
              <a:defRPr/>
            </a:pPr>
            <a:fld id="{AB3A1AE8-05E4-4C44-AC22-B03F92989EF5}" type="slidenum">
              <a:rPr lang="en-US" altLang="en-US"/>
              <a:pPr>
                <a:defRPr/>
              </a:pPr>
              <a:t>‹#›</a:t>
            </a:fld>
            <a:endParaRPr lang="en-US" altLang="en-US"/>
          </a:p>
        </p:txBody>
      </p:sp>
    </p:spTree>
    <p:extLst>
      <p:ext uri="{BB962C8B-B14F-4D97-AF65-F5344CB8AC3E}">
        <p14:creationId xmlns:p14="http://schemas.microsoft.com/office/powerpoint/2010/main" val="816740939"/>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C7D26E9-5FED-8B4B-9847-C4CF9D3A7E3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96E30E4-6562-C14B-AE8C-8546D89D3FC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A09DB11-0A16-3044-9063-CD1739079414}"/>
              </a:ext>
            </a:extLst>
          </p:cNvPr>
          <p:cNvSpPr>
            <a:spLocks noGrp="1" noChangeArrowheads="1"/>
          </p:cNvSpPr>
          <p:nvPr>
            <p:ph type="sldNum" sz="quarter" idx="12"/>
          </p:nvPr>
        </p:nvSpPr>
        <p:spPr>
          <a:ln/>
        </p:spPr>
        <p:txBody>
          <a:bodyPr/>
          <a:lstStyle>
            <a:lvl1pPr>
              <a:defRPr/>
            </a:lvl1pPr>
          </a:lstStyle>
          <a:p>
            <a:pPr>
              <a:defRPr/>
            </a:pPr>
            <a:fld id="{84E69945-4175-6C4C-86DC-900BD468BADC}" type="slidenum">
              <a:rPr lang="en-US" altLang="en-US"/>
              <a:pPr>
                <a:defRPr/>
              </a:pPr>
              <a:t>‹#›</a:t>
            </a:fld>
            <a:endParaRPr lang="en-US" altLang="en-US"/>
          </a:p>
        </p:txBody>
      </p:sp>
    </p:spTree>
    <p:extLst>
      <p:ext uri="{BB962C8B-B14F-4D97-AF65-F5344CB8AC3E}">
        <p14:creationId xmlns:p14="http://schemas.microsoft.com/office/powerpoint/2010/main" val="2116386864"/>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F3E117C-2444-454E-913D-3C9F06BE06F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BACC9B2-4962-114F-BD3C-EC48F6B1D89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ED07AB51-7036-BE4C-881A-E363C3E48BDA}"/>
              </a:ext>
            </a:extLst>
          </p:cNvPr>
          <p:cNvSpPr>
            <a:spLocks noGrp="1" noChangeArrowheads="1"/>
          </p:cNvSpPr>
          <p:nvPr>
            <p:ph type="sldNum" sz="quarter" idx="12"/>
          </p:nvPr>
        </p:nvSpPr>
        <p:spPr>
          <a:ln/>
        </p:spPr>
        <p:txBody>
          <a:bodyPr/>
          <a:lstStyle>
            <a:lvl1pPr>
              <a:defRPr/>
            </a:lvl1pPr>
          </a:lstStyle>
          <a:p>
            <a:pPr>
              <a:defRPr/>
            </a:pPr>
            <a:fld id="{D34019FA-5F67-D344-8178-9B7C82BB4C31}" type="slidenum">
              <a:rPr lang="en-US" altLang="en-US"/>
              <a:pPr>
                <a:defRPr/>
              </a:pPr>
              <a:t>‹#›</a:t>
            </a:fld>
            <a:endParaRPr lang="en-US" altLang="en-US"/>
          </a:p>
        </p:txBody>
      </p:sp>
    </p:spTree>
    <p:extLst>
      <p:ext uri="{BB962C8B-B14F-4D97-AF65-F5344CB8AC3E}">
        <p14:creationId xmlns:p14="http://schemas.microsoft.com/office/powerpoint/2010/main" val="3832471599"/>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398F7A2-A469-164B-968B-9A5437CB8C8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C200512-8F81-A749-A56A-387AF00D29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94F262E-B421-B344-91D6-9F6BE6CE01FB}"/>
              </a:ext>
            </a:extLst>
          </p:cNvPr>
          <p:cNvSpPr>
            <a:spLocks noGrp="1" noChangeArrowheads="1"/>
          </p:cNvSpPr>
          <p:nvPr>
            <p:ph type="sldNum" sz="quarter" idx="12"/>
          </p:nvPr>
        </p:nvSpPr>
        <p:spPr>
          <a:ln/>
        </p:spPr>
        <p:txBody>
          <a:bodyPr/>
          <a:lstStyle>
            <a:lvl1pPr>
              <a:defRPr/>
            </a:lvl1pPr>
          </a:lstStyle>
          <a:p>
            <a:pPr>
              <a:defRPr/>
            </a:pPr>
            <a:fld id="{C7E04B1A-B406-E04E-BDC1-204654CCF9E2}" type="slidenum">
              <a:rPr lang="en-US" altLang="en-US"/>
              <a:pPr>
                <a:defRPr/>
              </a:pPr>
              <a:t>‹#›</a:t>
            </a:fld>
            <a:endParaRPr lang="en-US" altLang="en-US"/>
          </a:p>
        </p:txBody>
      </p:sp>
    </p:spTree>
    <p:extLst>
      <p:ext uri="{BB962C8B-B14F-4D97-AF65-F5344CB8AC3E}">
        <p14:creationId xmlns:p14="http://schemas.microsoft.com/office/powerpoint/2010/main" val="794295643"/>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34A4F9F-73EE-6C4B-9E4C-1108615DADF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ABEB194-3861-0644-997D-5C07FA8AF16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82CCFF1-C33A-D14A-93E9-ABDA58C4056B}"/>
              </a:ext>
            </a:extLst>
          </p:cNvPr>
          <p:cNvSpPr>
            <a:spLocks noGrp="1" noChangeArrowheads="1"/>
          </p:cNvSpPr>
          <p:nvPr>
            <p:ph type="sldNum" sz="quarter" idx="12"/>
          </p:nvPr>
        </p:nvSpPr>
        <p:spPr>
          <a:ln/>
        </p:spPr>
        <p:txBody>
          <a:bodyPr/>
          <a:lstStyle>
            <a:lvl1pPr>
              <a:defRPr/>
            </a:lvl1pPr>
          </a:lstStyle>
          <a:p>
            <a:pPr>
              <a:defRPr/>
            </a:pPr>
            <a:fld id="{A01CD974-190A-2245-B76F-19C1994729DC}" type="slidenum">
              <a:rPr lang="en-US" altLang="en-US"/>
              <a:pPr>
                <a:defRPr/>
              </a:pPr>
              <a:t>‹#›</a:t>
            </a:fld>
            <a:endParaRPr lang="en-US" altLang="en-US"/>
          </a:p>
        </p:txBody>
      </p:sp>
    </p:spTree>
    <p:extLst>
      <p:ext uri="{BB962C8B-B14F-4D97-AF65-F5344CB8AC3E}">
        <p14:creationId xmlns:p14="http://schemas.microsoft.com/office/powerpoint/2010/main" val="2939414393"/>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515B82A-B4CE-AF4D-A913-C93EFA58D3E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7698CA5-7F0E-B744-8EF5-1284E9493C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8BC7E6A-1DAD-5F45-81A8-E51A4FD8AA20}"/>
              </a:ext>
            </a:extLst>
          </p:cNvPr>
          <p:cNvSpPr>
            <a:spLocks noGrp="1" noChangeArrowheads="1"/>
          </p:cNvSpPr>
          <p:nvPr>
            <p:ph type="sldNum" sz="quarter" idx="12"/>
          </p:nvPr>
        </p:nvSpPr>
        <p:spPr>
          <a:ln/>
        </p:spPr>
        <p:txBody>
          <a:bodyPr/>
          <a:lstStyle>
            <a:lvl1pPr>
              <a:defRPr/>
            </a:lvl1pPr>
          </a:lstStyle>
          <a:p>
            <a:pPr>
              <a:defRPr/>
            </a:pPr>
            <a:fld id="{95BF3212-D9FE-5248-9004-0E52710D824E}" type="slidenum">
              <a:rPr lang="en-US" altLang="en-US"/>
              <a:pPr>
                <a:defRPr/>
              </a:pPr>
              <a:t>‹#›</a:t>
            </a:fld>
            <a:endParaRPr lang="en-US" altLang="en-US"/>
          </a:p>
        </p:txBody>
      </p:sp>
    </p:spTree>
    <p:extLst>
      <p:ext uri="{BB962C8B-B14F-4D97-AF65-F5344CB8AC3E}">
        <p14:creationId xmlns:p14="http://schemas.microsoft.com/office/powerpoint/2010/main" val="3521026927"/>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5C7F989-6AAD-CE48-98D9-EF2F2B36CC8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71BF1F6-24BE-1B40-AA27-4E98D17DC79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618325B-BA97-3F45-B199-85F9258C66A8}"/>
              </a:ext>
            </a:extLst>
          </p:cNvPr>
          <p:cNvSpPr>
            <a:spLocks noGrp="1" noChangeArrowheads="1"/>
          </p:cNvSpPr>
          <p:nvPr>
            <p:ph type="sldNum" sz="quarter" idx="12"/>
          </p:nvPr>
        </p:nvSpPr>
        <p:spPr>
          <a:ln/>
        </p:spPr>
        <p:txBody>
          <a:bodyPr/>
          <a:lstStyle>
            <a:lvl1pPr>
              <a:defRPr/>
            </a:lvl1pPr>
          </a:lstStyle>
          <a:p>
            <a:pPr>
              <a:defRPr/>
            </a:pPr>
            <a:fld id="{E121BF8D-993B-E441-8F5B-2FB0B4D68DF9}" type="slidenum">
              <a:rPr lang="en-US" altLang="en-US"/>
              <a:pPr>
                <a:defRPr/>
              </a:pPr>
              <a:t>‹#›</a:t>
            </a:fld>
            <a:endParaRPr lang="en-US" altLang="en-US"/>
          </a:p>
        </p:txBody>
      </p:sp>
    </p:spTree>
    <p:extLst>
      <p:ext uri="{BB962C8B-B14F-4D97-AF65-F5344CB8AC3E}">
        <p14:creationId xmlns:p14="http://schemas.microsoft.com/office/powerpoint/2010/main" val="2398010048"/>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p:cNvSpPr>
            <a:spLocks noGrp="1"/>
          </p:cNvSpPr>
          <p:nvPr>
            <p:ph type="chart" idx="1"/>
          </p:nvPr>
        </p:nvSpPr>
        <p:spPr>
          <a:xfrm>
            <a:off x="914400" y="1981200"/>
            <a:ext cx="10363200" cy="4114800"/>
          </a:xfrm>
        </p:spPr>
        <p:txBody>
          <a:bodyPr/>
          <a:lstStyle/>
          <a:p>
            <a:pPr lvl="0"/>
            <a:endParaRPr lang="en-US" noProof="0" dirty="0"/>
          </a:p>
        </p:txBody>
      </p:sp>
      <p:sp>
        <p:nvSpPr>
          <p:cNvPr id="4" name="Rectangle 4">
            <a:extLst>
              <a:ext uri="{FF2B5EF4-FFF2-40B4-BE49-F238E27FC236}">
                <a16:creationId xmlns:a16="http://schemas.microsoft.com/office/drawing/2014/main" id="{124D3DFD-1803-6D4D-A177-4CAA10D4202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5917F19-D67D-9E4F-91E1-84FFC1F22DC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A8357A7-EFD0-6248-9BE5-AB404C662BE7}"/>
              </a:ext>
            </a:extLst>
          </p:cNvPr>
          <p:cNvSpPr>
            <a:spLocks noGrp="1" noChangeArrowheads="1"/>
          </p:cNvSpPr>
          <p:nvPr>
            <p:ph type="sldNum" sz="quarter" idx="12"/>
          </p:nvPr>
        </p:nvSpPr>
        <p:spPr>
          <a:ln/>
        </p:spPr>
        <p:txBody>
          <a:bodyPr/>
          <a:lstStyle>
            <a:lvl1pPr>
              <a:defRPr/>
            </a:lvl1pPr>
          </a:lstStyle>
          <a:p>
            <a:pPr>
              <a:defRPr/>
            </a:pPr>
            <a:fld id="{E9B6F3DA-9EB9-CF49-B16E-EBFAEB592398}" type="slidenum">
              <a:rPr lang="en-US" altLang="en-US"/>
              <a:pPr>
                <a:defRPr/>
              </a:pPr>
              <a:t>‹#›</a:t>
            </a:fld>
            <a:endParaRPr lang="en-US" altLang="en-US"/>
          </a:p>
        </p:txBody>
      </p:sp>
    </p:spTree>
    <p:extLst>
      <p:ext uri="{BB962C8B-B14F-4D97-AF65-F5344CB8AC3E}">
        <p14:creationId xmlns:p14="http://schemas.microsoft.com/office/powerpoint/2010/main" val="304710742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3100" y="301625"/>
            <a:ext cx="4421717"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255690" y="301628"/>
            <a:ext cx="7514167" cy="64515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3100" y="1581156"/>
            <a:ext cx="4421717" cy="5172075"/>
          </a:xfrm>
        </p:spPr>
        <p:txBody>
          <a:bodyPr/>
          <a:lstStyle>
            <a:lvl1pPr marL="0" indent="0">
              <a:buNone/>
              <a:defRPr sz="1400"/>
            </a:lvl1pPr>
            <a:lvl2pPr marL="457058" indent="0">
              <a:buNone/>
              <a:defRPr sz="1200"/>
            </a:lvl2pPr>
            <a:lvl3pPr marL="914115" indent="0">
              <a:buNone/>
              <a:defRPr sz="1000"/>
            </a:lvl3pPr>
            <a:lvl4pPr marL="1371173" indent="0">
              <a:buNone/>
              <a:defRPr sz="900"/>
            </a:lvl4pPr>
            <a:lvl5pPr marL="1828231" indent="0">
              <a:buNone/>
              <a:defRPr sz="900"/>
            </a:lvl5pPr>
            <a:lvl6pPr marL="2285289" indent="0">
              <a:buNone/>
              <a:defRPr sz="900"/>
            </a:lvl6pPr>
            <a:lvl7pPr marL="2742347" indent="0">
              <a:buNone/>
              <a:defRPr sz="900"/>
            </a:lvl7pPr>
            <a:lvl8pPr marL="3199405" indent="0">
              <a:buNone/>
              <a:defRPr sz="900"/>
            </a:lvl8pPr>
            <a:lvl9pPr marL="3656462" indent="0">
              <a:buNone/>
              <a:defRPr sz="900"/>
            </a:lvl9pPr>
          </a:lstStyle>
          <a:p>
            <a:pPr lvl="0"/>
            <a:r>
              <a:rPr lang="en-US"/>
              <a:t>Click to edit Master text styles</a:t>
            </a:r>
          </a:p>
        </p:txBody>
      </p:sp>
    </p:spTree>
    <p:extLst>
      <p:ext uri="{BB962C8B-B14F-4D97-AF65-F5344CB8AC3E}">
        <p14:creationId xmlns:p14="http://schemas.microsoft.com/office/powerpoint/2010/main" val="264154365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dirty="0"/>
          </a:p>
        </p:txBody>
      </p:sp>
      <p:sp>
        <p:nvSpPr>
          <p:cNvPr id="4" name="Rectangle 4">
            <a:extLst>
              <a:ext uri="{FF2B5EF4-FFF2-40B4-BE49-F238E27FC236}">
                <a16:creationId xmlns:a16="http://schemas.microsoft.com/office/drawing/2014/main" id="{36336FD8-FD5A-2349-82F7-ED1EDB90A3E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0465650-3335-9543-ABBC-689E2DF7B3B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CD5E11C-B132-B04D-8501-D4B8075F52BC}"/>
              </a:ext>
            </a:extLst>
          </p:cNvPr>
          <p:cNvSpPr>
            <a:spLocks noGrp="1" noChangeArrowheads="1"/>
          </p:cNvSpPr>
          <p:nvPr>
            <p:ph type="sldNum" sz="quarter" idx="12"/>
          </p:nvPr>
        </p:nvSpPr>
        <p:spPr>
          <a:ln/>
        </p:spPr>
        <p:txBody>
          <a:bodyPr/>
          <a:lstStyle>
            <a:lvl1pPr>
              <a:defRPr/>
            </a:lvl1pPr>
          </a:lstStyle>
          <a:p>
            <a:pPr>
              <a:defRPr/>
            </a:pPr>
            <a:fld id="{93956957-072A-CA4A-A759-36205153ED0F}" type="slidenum">
              <a:rPr lang="en-US" altLang="en-US"/>
              <a:pPr>
                <a:defRPr/>
              </a:pPr>
              <a:t>‹#›</a:t>
            </a:fld>
            <a:endParaRPr lang="en-US" altLang="en-US"/>
          </a:p>
        </p:txBody>
      </p:sp>
    </p:spTree>
    <p:extLst>
      <p:ext uri="{BB962C8B-B14F-4D97-AF65-F5344CB8AC3E}">
        <p14:creationId xmlns:p14="http://schemas.microsoft.com/office/powerpoint/2010/main" val="3843664110"/>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B48BE56D-25EA-B342-AE49-73559621B53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C33A653-4195-0A4B-875A-12A9F1D6B28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9B044E4-90E3-3547-BB01-4FDCA82BC338}"/>
              </a:ext>
            </a:extLst>
          </p:cNvPr>
          <p:cNvSpPr>
            <a:spLocks noGrp="1" noChangeArrowheads="1"/>
          </p:cNvSpPr>
          <p:nvPr>
            <p:ph type="sldNum" sz="quarter" idx="12"/>
          </p:nvPr>
        </p:nvSpPr>
        <p:spPr>
          <a:ln/>
        </p:spPr>
        <p:txBody>
          <a:bodyPr/>
          <a:lstStyle>
            <a:lvl1pPr>
              <a:defRPr/>
            </a:lvl1pPr>
          </a:lstStyle>
          <a:p>
            <a:pPr>
              <a:defRPr/>
            </a:pPr>
            <a:fld id="{1FF2A264-6D33-A547-B43A-D4218261903F}" type="slidenum">
              <a:rPr lang="en-US" altLang="en-US"/>
              <a:pPr>
                <a:defRPr/>
              </a:pPr>
              <a:t>‹#›</a:t>
            </a:fld>
            <a:endParaRPr lang="en-US" altLang="en-US"/>
          </a:p>
        </p:txBody>
      </p:sp>
    </p:spTree>
    <p:extLst>
      <p:ext uri="{BB962C8B-B14F-4D97-AF65-F5344CB8AC3E}">
        <p14:creationId xmlns:p14="http://schemas.microsoft.com/office/powerpoint/2010/main" val="694071494"/>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81405A7-7A0E-FA48-8118-C4B06778ECF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FF40262-DD18-9345-81AD-2B15A6DE016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81F0CE9-75D8-8545-96B5-C195AC3B9F9B}"/>
              </a:ext>
            </a:extLst>
          </p:cNvPr>
          <p:cNvSpPr>
            <a:spLocks noGrp="1" noChangeArrowheads="1"/>
          </p:cNvSpPr>
          <p:nvPr>
            <p:ph type="sldNum" sz="quarter" idx="12"/>
          </p:nvPr>
        </p:nvSpPr>
        <p:spPr>
          <a:ln/>
        </p:spPr>
        <p:txBody>
          <a:bodyPr/>
          <a:lstStyle>
            <a:lvl1pPr>
              <a:defRPr/>
            </a:lvl1pPr>
          </a:lstStyle>
          <a:p>
            <a:pPr>
              <a:defRPr/>
            </a:pPr>
            <a:fld id="{2F7BDACD-9623-A04C-A727-650AC6B172E9}" type="slidenum">
              <a:rPr lang="en-US" altLang="en-US"/>
              <a:pPr>
                <a:defRPr/>
              </a:pPr>
              <a:t>‹#›</a:t>
            </a:fld>
            <a:endParaRPr lang="en-US" altLang="en-US"/>
          </a:p>
        </p:txBody>
      </p:sp>
    </p:spTree>
    <p:extLst>
      <p:ext uri="{BB962C8B-B14F-4D97-AF65-F5344CB8AC3E}">
        <p14:creationId xmlns:p14="http://schemas.microsoft.com/office/powerpoint/2010/main" val="2220825677"/>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D0550BD-0866-2E47-B335-2EA227A5FC4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9367E5A-FC40-FF49-97C1-48CA9A8088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4548177-043A-FD43-8A15-3F5B01274AAB}"/>
              </a:ext>
            </a:extLst>
          </p:cNvPr>
          <p:cNvSpPr>
            <a:spLocks noGrp="1" noChangeArrowheads="1"/>
          </p:cNvSpPr>
          <p:nvPr>
            <p:ph type="sldNum" sz="quarter" idx="12"/>
          </p:nvPr>
        </p:nvSpPr>
        <p:spPr>
          <a:ln/>
        </p:spPr>
        <p:txBody>
          <a:bodyPr/>
          <a:lstStyle>
            <a:lvl1pPr>
              <a:defRPr/>
            </a:lvl1pPr>
          </a:lstStyle>
          <a:p>
            <a:pPr>
              <a:defRPr/>
            </a:pPr>
            <a:fld id="{13F384C3-5250-0E47-B6EF-59136D675CA3}" type="slidenum">
              <a:rPr lang="en-US" altLang="en-US"/>
              <a:pPr>
                <a:defRPr/>
              </a:pPr>
              <a:t>‹#›</a:t>
            </a:fld>
            <a:endParaRPr lang="en-US" altLang="en-US"/>
          </a:p>
        </p:txBody>
      </p:sp>
    </p:spTree>
    <p:extLst>
      <p:ext uri="{BB962C8B-B14F-4D97-AF65-F5344CB8AC3E}">
        <p14:creationId xmlns:p14="http://schemas.microsoft.com/office/powerpoint/2010/main" val="794485104"/>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24D6699-E02A-CB4C-9CA1-41948CE5C1A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B1B1AD7-4C0A-EA4C-9A75-9EF2E796549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F8A4603-5CEA-EC44-AD69-E18FE31C2F2B}"/>
              </a:ext>
            </a:extLst>
          </p:cNvPr>
          <p:cNvSpPr>
            <a:spLocks noGrp="1" noChangeArrowheads="1"/>
          </p:cNvSpPr>
          <p:nvPr>
            <p:ph type="sldNum" sz="quarter" idx="12"/>
          </p:nvPr>
        </p:nvSpPr>
        <p:spPr>
          <a:ln/>
        </p:spPr>
        <p:txBody>
          <a:bodyPr/>
          <a:lstStyle>
            <a:lvl1pPr>
              <a:defRPr/>
            </a:lvl1pPr>
          </a:lstStyle>
          <a:p>
            <a:pPr>
              <a:defRPr/>
            </a:pPr>
            <a:fld id="{4249E7F6-BB55-EA4F-B567-1A6703A58850}" type="slidenum">
              <a:rPr lang="en-US" altLang="en-US"/>
              <a:pPr>
                <a:defRPr/>
              </a:pPr>
              <a:t>‹#›</a:t>
            </a:fld>
            <a:endParaRPr lang="en-US" altLang="en-US"/>
          </a:p>
        </p:txBody>
      </p:sp>
    </p:spTree>
    <p:extLst>
      <p:ext uri="{BB962C8B-B14F-4D97-AF65-F5344CB8AC3E}">
        <p14:creationId xmlns:p14="http://schemas.microsoft.com/office/powerpoint/2010/main" val="2598486118"/>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50A9764-C279-E948-AAA5-645B6E863CD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736B8E7-FEF0-AC4F-96D0-A2712CD6CE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BF7DFDDA-DB2A-A145-88E7-C963E5B38271}"/>
              </a:ext>
            </a:extLst>
          </p:cNvPr>
          <p:cNvSpPr>
            <a:spLocks noGrp="1" noChangeArrowheads="1"/>
          </p:cNvSpPr>
          <p:nvPr>
            <p:ph type="sldNum" sz="quarter" idx="12"/>
          </p:nvPr>
        </p:nvSpPr>
        <p:spPr>
          <a:ln/>
        </p:spPr>
        <p:txBody>
          <a:bodyPr/>
          <a:lstStyle>
            <a:lvl1pPr>
              <a:defRPr/>
            </a:lvl1pPr>
          </a:lstStyle>
          <a:p>
            <a:pPr>
              <a:defRPr/>
            </a:pPr>
            <a:fld id="{A2B7CF5F-1784-964D-8CC6-D21D75813290}" type="slidenum">
              <a:rPr lang="en-US" altLang="en-US"/>
              <a:pPr>
                <a:defRPr/>
              </a:pPr>
              <a:t>‹#›</a:t>
            </a:fld>
            <a:endParaRPr lang="en-US" altLang="en-US"/>
          </a:p>
        </p:txBody>
      </p:sp>
    </p:spTree>
    <p:extLst>
      <p:ext uri="{BB962C8B-B14F-4D97-AF65-F5344CB8AC3E}">
        <p14:creationId xmlns:p14="http://schemas.microsoft.com/office/powerpoint/2010/main" val="627415647"/>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937FE9D-5CF9-1141-BEFB-FB8B9F0EDD6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CADE3E1-058B-3543-9228-E8615189C0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CC6A0D2-073E-0346-87C5-939420274F14}"/>
              </a:ext>
            </a:extLst>
          </p:cNvPr>
          <p:cNvSpPr>
            <a:spLocks noGrp="1" noChangeArrowheads="1"/>
          </p:cNvSpPr>
          <p:nvPr>
            <p:ph type="sldNum" sz="quarter" idx="12"/>
          </p:nvPr>
        </p:nvSpPr>
        <p:spPr>
          <a:ln/>
        </p:spPr>
        <p:txBody>
          <a:bodyPr/>
          <a:lstStyle>
            <a:lvl1pPr>
              <a:defRPr/>
            </a:lvl1pPr>
          </a:lstStyle>
          <a:p>
            <a:pPr>
              <a:defRPr/>
            </a:pPr>
            <a:fld id="{F75C9BF3-D0D9-B243-B058-A69628F0D363}" type="slidenum">
              <a:rPr lang="en-US" altLang="en-US"/>
              <a:pPr>
                <a:defRPr/>
              </a:pPr>
              <a:t>‹#›</a:t>
            </a:fld>
            <a:endParaRPr lang="en-US" altLang="en-US"/>
          </a:p>
        </p:txBody>
      </p:sp>
    </p:spTree>
    <p:extLst>
      <p:ext uri="{BB962C8B-B14F-4D97-AF65-F5344CB8AC3E}">
        <p14:creationId xmlns:p14="http://schemas.microsoft.com/office/powerpoint/2010/main" val="4027201967"/>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B6951ED-66FC-E74D-B617-27F749AD1D5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5B63297-D8B3-2341-8308-03A871CE59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D794410-986F-984B-BAB2-77234793143E}"/>
              </a:ext>
            </a:extLst>
          </p:cNvPr>
          <p:cNvSpPr>
            <a:spLocks noGrp="1" noChangeArrowheads="1"/>
          </p:cNvSpPr>
          <p:nvPr>
            <p:ph type="sldNum" sz="quarter" idx="12"/>
          </p:nvPr>
        </p:nvSpPr>
        <p:spPr>
          <a:ln/>
        </p:spPr>
        <p:txBody>
          <a:bodyPr/>
          <a:lstStyle>
            <a:lvl1pPr>
              <a:defRPr/>
            </a:lvl1pPr>
          </a:lstStyle>
          <a:p>
            <a:pPr>
              <a:defRPr/>
            </a:pPr>
            <a:fld id="{BC09D739-683A-9B47-997C-130AC7A9B7A0}" type="slidenum">
              <a:rPr lang="en-US" altLang="en-US"/>
              <a:pPr>
                <a:defRPr/>
              </a:pPr>
              <a:t>‹#›</a:t>
            </a:fld>
            <a:endParaRPr lang="en-US" altLang="en-US"/>
          </a:p>
        </p:txBody>
      </p:sp>
    </p:spTree>
    <p:extLst>
      <p:ext uri="{BB962C8B-B14F-4D97-AF65-F5344CB8AC3E}">
        <p14:creationId xmlns:p14="http://schemas.microsoft.com/office/powerpoint/2010/main" val="2596071180"/>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E59418D-AC69-D24F-9D30-76B29884353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C98AE96-4F9A-364A-B3BE-5717919280C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6441ADE-E87A-244B-BE3E-98A9B6D5F8C8}"/>
              </a:ext>
            </a:extLst>
          </p:cNvPr>
          <p:cNvSpPr>
            <a:spLocks noGrp="1" noChangeArrowheads="1"/>
          </p:cNvSpPr>
          <p:nvPr>
            <p:ph type="sldNum" sz="quarter" idx="12"/>
          </p:nvPr>
        </p:nvSpPr>
        <p:spPr>
          <a:ln/>
        </p:spPr>
        <p:txBody>
          <a:bodyPr/>
          <a:lstStyle>
            <a:lvl1pPr>
              <a:defRPr/>
            </a:lvl1pPr>
          </a:lstStyle>
          <a:p>
            <a:pPr>
              <a:defRPr/>
            </a:pPr>
            <a:fld id="{DC8AEE85-750E-DB40-BCF8-514AE0CCE2CB}" type="slidenum">
              <a:rPr lang="en-US" altLang="en-US"/>
              <a:pPr>
                <a:defRPr/>
              </a:pPr>
              <a:t>‹#›</a:t>
            </a:fld>
            <a:endParaRPr lang="en-US" altLang="en-US"/>
          </a:p>
        </p:txBody>
      </p:sp>
    </p:spTree>
    <p:extLst>
      <p:ext uri="{BB962C8B-B14F-4D97-AF65-F5344CB8AC3E}">
        <p14:creationId xmlns:p14="http://schemas.microsoft.com/office/powerpoint/2010/main" val="245839882"/>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251B311-982B-A946-8AC2-73D1C3F94E5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72C73F3-7AA9-EC4D-8830-BDA39919BEA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BF346A0-58EE-2B4E-A807-D51CED76536F}"/>
              </a:ext>
            </a:extLst>
          </p:cNvPr>
          <p:cNvSpPr>
            <a:spLocks noGrp="1" noChangeArrowheads="1"/>
          </p:cNvSpPr>
          <p:nvPr>
            <p:ph type="sldNum" sz="quarter" idx="12"/>
          </p:nvPr>
        </p:nvSpPr>
        <p:spPr>
          <a:ln/>
        </p:spPr>
        <p:txBody>
          <a:bodyPr/>
          <a:lstStyle>
            <a:lvl1pPr>
              <a:defRPr/>
            </a:lvl1pPr>
          </a:lstStyle>
          <a:p>
            <a:pPr>
              <a:defRPr/>
            </a:pPr>
            <a:fld id="{F986B27C-F08B-EE45-A52F-2AB8FA07F993}" type="slidenum">
              <a:rPr lang="en-US" altLang="en-US"/>
              <a:pPr>
                <a:defRPr/>
              </a:pPr>
              <a:t>‹#›</a:t>
            </a:fld>
            <a:endParaRPr lang="en-US" altLang="en-US"/>
          </a:p>
        </p:txBody>
      </p:sp>
    </p:spTree>
    <p:extLst>
      <p:ext uri="{BB962C8B-B14F-4D97-AF65-F5344CB8AC3E}">
        <p14:creationId xmlns:p14="http://schemas.microsoft.com/office/powerpoint/2010/main" val="342707708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35255" y="5291143"/>
            <a:ext cx="8064500"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635255" y="674691"/>
            <a:ext cx="8064500" cy="4537075"/>
          </a:xfrm>
        </p:spPr>
        <p:txBody>
          <a:bodyPr/>
          <a:lstStyle>
            <a:lvl1pPr marL="0" indent="0">
              <a:buNone/>
              <a:defRPr sz="3200"/>
            </a:lvl1pPr>
            <a:lvl2pPr marL="457058" indent="0">
              <a:buNone/>
              <a:defRPr sz="2800"/>
            </a:lvl2pPr>
            <a:lvl3pPr marL="914115" indent="0">
              <a:buNone/>
              <a:defRPr sz="2400"/>
            </a:lvl3pPr>
            <a:lvl4pPr marL="1371173" indent="0">
              <a:buNone/>
              <a:defRPr sz="2000"/>
            </a:lvl4pPr>
            <a:lvl5pPr marL="1828231" indent="0">
              <a:buNone/>
              <a:defRPr sz="2000"/>
            </a:lvl5pPr>
            <a:lvl6pPr marL="2285289" indent="0">
              <a:buNone/>
              <a:defRPr sz="2000"/>
            </a:lvl6pPr>
            <a:lvl7pPr marL="2742347" indent="0">
              <a:buNone/>
              <a:defRPr sz="2000"/>
            </a:lvl7pPr>
            <a:lvl8pPr marL="3199405" indent="0">
              <a:buNone/>
              <a:defRPr sz="2000"/>
            </a:lvl8pPr>
            <a:lvl9pPr marL="3656462" indent="0">
              <a:buNone/>
              <a:defRPr sz="2000"/>
            </a:lvl9pPr>
          </a:lstStyle>
          <a:p>
            <a:pPr lvl="0"/>
            <a:endParaRPr lang="en-US" noProof="0"/>
          </a:p>
        </p:txBody>
      </p:sp>
      <p:sp>
        <p:nvSpPr>
          <p:cNvPr id="4" name="Text Placeholder 3"/>
          <p:cNvSpPr>
            <a:spLocks noGrp="1"/>
          </p:cNvSpPr>
          <p:nvPr>
            <p:ph type="body" sz="half" idx="2"/>
          </p:nvPr>
        </p:nvSpPr>
        <p:spPr>
          <a:xfrm>
            <a:off x="2635255" y="5916613"/>
            <a:ext cx="8064500" cy="887412"/>
          </a:xfrm>
        </p:spPr>
        <p:txBody>
          <a:bodyPr/>
          <a:lstStyle>
            <a:lvl1pPr marL="0" indent="0">
              <a:buNone/>
              <a:defRPr sz="1400"/>
            </a:lvl1pPr>
            <a:lvl2pPr marL="457058" indent="0">
              <a:buNone/>
              <a:defRPr sz="1200"/>
            </a:lvl2pPr>
            <a:lvl3pPr marL="914115" indent="0">
              <a:buNone/>
              <a:defRPr sz="1000"/>
            </a:lvl3pPr>
            <a:lvl4pPr marL="1371173" indent="0">
              <a:buNone/>
              <a:defRPr sz="900"/>
            </a:lvl4pPr>
            <a:lvl5pPr marL="1828231" indent="0">
              <a:buNone/>
              <a:defRPr sz="900"/>
            </a:lvl5pPr>
            <a:lvl6pPr marL="2285289" indent="0">
              <a:buNone/>
              <a:defRPr sz="900"/>
            </a:lvl6pPr>
            <a:lvl7pPr marL="2742347" indent="0">
              <a:buNone/>
              <a:defRPr sz="900"/>
            </a:lvl7pPr>
            <a:lvl8pPr marL="3199405" indent="0">
              <a:buNone/>
              <a:defRPr sz="900"/>
            </a:lvl8pPr>
            <a:lvl9pPr marL="3656462" indent="0">
              <a:buNone/>
              <a:defRPr sz="900"/>
            </a:lvl9pPr>
          </a:lstStyle>
          <a:p>
            <a:pPr lvl="0"/>
            <a:r>
              <a:rPr lang="en-US"/>
              <a:t>Click to edit Master text styles</a:t>
            </a:r>
          </a:p>
        </p:txBody>
      </p:sp>
    </p:spTree>
    <p:extLst>
      <p:ext uri="{BB962C8B-B14F-4D97-AF65-F5344CB8AC3E}">
        <p14:creationId xmlns:p14="http://schemas.microsoft.com/office/powerpoint/2010/main" val="14782341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71A1BBD-DED3-4949-B175-C9FC98F148D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ADFF5EC-9D04-8F40-9B72-379C1261CB9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1D40806-55EE-AA46-8775-894D7F14A127}"/>
              </a:ext>
            </a:extLst>
          </p:cNvPr>
          <p:cNvSpPr>
            <a:spLocks noGrp="1" noChangeArrowheads="1"/>
          </p:cNvSpPr>
          <p:nvPr>
            <p:ph type="sldNum" sz="quarter" idx="12"/>
          </p:nvPr>
        </p:nvSpPr>
        <p:spPr>
          <a:ln/>
        </p:spPr>
        <p:txBody>
          <a:bodyPr/>
          <a:lstStyle>
            <a:lvl1pPr>
              <a:defRPr/>
            </a:lvl1pPr>
          </a:lstStyle>
          <a:p>
            <a:pPr>
              <a:defRPr/>
            </a:pPr>
            <a:fld id="{1EE9C283-766B-5F4A-8550-A67D58CC2CF4}" type="slidenum">
              <a:rPr lang="en-US" altLang="en-US"/>
              <a:pPr>
                <a:defRPr/>
              </a:pPr>
              <a:t>‹#›</a:t>
            </a:fld>
            <a:endParaRPr lang="en-US" altLang="en-US"/>
          </a:p>
        </p:txBody>
      </p:sp>
    </p:spTree>
    <p:extLst>
      <p:ext uri="{BB962C8B-B14F-4D97-AF65-F5344CB8AC3E}">
        <p14:creationId xmlns:p14="http://schemas.microsoft.com/office/powerpoint/2010/main" val="1875219155"/>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97AA19F-0544-B044-BB22-49701AE8C1E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B223657-7D4D-1048-9417-CF637A70E4A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8E9A809-E184-F143-B1A6-49C271928977}"/>
              </a:ext>
            </a:extLst>
          </p:cNvPr>
          <p:cNvSpPr>
            <a:spLocks noGrp="1" noChangeArrowheads="1"/>
          </p:cNvSpPr>
          <p:nvPr>
            <p:ph type="sldNum" sz="quarter" idx="12"/>
          </p:nvPr>
        </p:nvSpPr>
        <p:spPr>
          <a:ln/>
        </p:spPr>
        <p:txBody>
          <a:bodyPr/>
          <a:lstStyle>
            <a:lvl1pPr>
              <a:defRPr/>
            </a:lvl1pPr>
          </a:lstStyle>
          <a:p>
            <a:pPr>
              <a:defRPr/>
            </a:pPr>
            <a:fld id="{1400EE7A-8524-0C45-B42C-0FDD4A4C9561}" type="slidenum">
              <a:rPr lang="en-US" altLang="en-US"/>
              <a:pPr>
                <a:defRPr/>
              </a:pPr>
              <a:t>‹#›</a:t>
            </a:fld>
            <a:endParaRPr lang="en-US" altLang="en-US"/>
          </a:p>
        </p:txBody>
      </p:sp>
    </p:spTree>
    <p:extLst>
      <p:ext uri="{BB962C8B-B14F-4D97-AF65-F5344CB8AC3E}">
        <p14:creationId xmlns:p14="http://schemas.microsoft.com/office/powerpoint/2010/main" val="1154495491"/>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p:cNvSpPr>
            <a:spLocks noGrp="1"/>
          </p:cNvSpPr>
          <p:nvPr>
            <p:ph type="chart" idx="1"/>
          </p:nvPr>
        </p:nvSpPr>
        <p:spPr>
          <a:xfrm>
            <a:off x="914400" y="1981200"/>
            <a:ext cx="10363200" cy="4114800"/>
          </a:xfrm>
        </p:spPr>
        <p:txBody>
          <a:bodyPr/>
          <a:lstStyle/>
          <a:p>
            <a:pPr lvl="0"/>
            <a:endParaRPr lang="en-US" noProof="0" dirty="0"/>
          </a:p>
        </p:txBody>
      </p:sp>
      <p:sp>
        <p:nvSpPr>
          <p:cNvPr id="4" name="Rectangle 4">
            <a:extLst>
              <a:ext uri="{FF2B5EF4-FFF2-40B4-BE49-F238E27FC236}">
                <a16:creationId xmlns:a16="http://schemas.microsoft.com/office/drawing/2014/main" id="{1B64FDEB-4254-2749-AFD9-31EF105FBAB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EF8BFB8-7253-3447-BCED-CA53E2E9A0D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0598355-16C1-E34F-8BA7-14AD9D626F2E}"/>
              </a:ext>
            </a:extLst>
          </p:cNvPr>
          <p:cNvSpPr>
            <a:spLocks noGrp="1" noChangeArrowheads="1"/>
          </p:cNvSpPr>
          <p:nvPr>
            <p:ph type="sldNum" sz="quarter" idx="12"/>
          </p:nvPr>
        </p:nvSpPr>
        <p:spPr>
          <a:ln/>
        </p:spPr>
        <p:txBody>
          <a:bodyPr/>
          <a:lstStyle>
            <a:lvl1pPr>
              <a:defRPr/>
            </a:lvl1pPr>
          </a:lstStyle>
          <a:p>
            <a:pPr>
              <a:defRPr/>
            </a:pPr>
            <a:fld id="{C71B3CE5-C361-FE41-9E4C-306CB731BF8C}" type="slidenum">
              <a:rPr lang="en-US" altLang="en-US"/>
              <a:pPr>
                <a:defRPr/>
              </a:pPr>
              <a:t>‹#›</a:t>
            </a:fld>
            <a:endParaRPr lang="en-US" altLang="en-US"/>
          </a:p>
        </p:txBody>
      </p:sp>
    </p:spTree>
    <p:extLst>
      <p:ext uri="{BB962C8B-B14F-4D97-AF65-F5344CB8AC3E}">
        <p14:creationId xmlns:p14="http://schemas.microsoft.com/office/powerpoint/2010/main" val="4112110463"/>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dirty="0"/>
          </a:p>
        </p:txBody>
      </p:sp>
      <p:sp>
        <p:nvSpPr>
          <p:cNvPr id="4" name="Rectangle 4">
            <a:extLst>
              <a:ext uri="{FF2B5EF4-FFF2-40B4-BE49-F238E27FC236}">
                <a16:creationId xmlns:a16="http://schemas.microsoft.com/office/drawing/2014/main" id="{3EC8171B-CDB8-824A-B784-7370741EA5B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D202ACB-04B3-5A47-9665-4E8224A5AC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CD35A85-5E5D-5645-A48C-3319EE829462}"/>
              </a:ext>
            </a:extLst>
          </p:cNvPr>
          <p:cNvSpPr>
            <a:spLocks noGrp="1" noChangeArrowheads="1"/>
          </p:cNvSpPr>
          <p:nvPr>
            <p:ph type="sldNum" sz="quarter" idx="12"/>
          </p:nvPr>
        </p:nvSpPr>
        <p:spPr>
          <a:ln/>
        </p:spPr>
        <p:txBody>
          <a:bodyPr/>
          <a:lstStyle>
            <a:lvl1pPr>
              <a:defRPr/>
            </a:lvl1pPr>
          </a:lstStyle>
          <a:p>
            <a:pPr>
              <a:defRPr/>
            </a:pPr>
            <a:fld id="{D2F8BC1F-1C92-A147-8426-324926D194CB}" type="slidenum">
              <a:rPr lang="en-US" altLang="en-US"/>
              <a:pPr>
                <a:defRPr/>
              </a:pPr>
              <a:t>‹#›</a:t>
            </a:fld>
            <a:endParaRPr lang="en-US" altLang="en-US"/>
          </a:p>
        </p:txBody>
      </p:sp>
    </p:spTree>
    <p:extLst>
      <p:ext uri="{BB962C8B-B14F-4D97-AF65-F5344CB8AC3E}">
        <p14:creationId xmlns:p14="http://schemas.microsoft.com/office/powerpoint/2010/main" val="3982725742"/>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Only Title with Elements">
    <p:bg bwMode="gray">
      <p:bgPr>
        <a:solidFill>
          <a:schemeClr val="bg1"/>
        </a:solidFill>
        <a:effectLst/>
      </p:bgPr>
    </p:bg>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06858120-F05A-0142-BAB1-FA37C390EF45}"/>
              </a:ext>
            </a:extLst>
          </p:cNvPr>
          <p:cNvSpPr/>
          <p:nvPr userDrawn="1"/>
        </p:nvSpPr>
        <p:spPr bwMode="gray">
          <a:xfrm>
            <a:off x="0" y="6332538"/>
            <a:ext cx="1246717" cy="525462"/>
          </a:xfrm>
          <a:custGeom>
            <a:avLst/>
            <a:gdLst>
              <a:gd name="connsiteX0" fmla="*/ 464152 w 1246337"/>
              <a:gd name="connsiteY0" fmla="*/ 50 h 526085"/>
              <a:gd name="connsiteX1" fmla="*/ 1175880 w 1246337"/>
              <a:gd name="connsiteY1" fmla="*/ 429161 h 526085"/>
              <a:gd name="connsiteX2" fmla="*/ 1246337 w 1246337"/>
              <a:gd name="connsiteY2" fmla="*/ 526085 h 526085"/>
              <a:gd name="connsiteX3" fmla="*/ 1009931 w 1246337"/>
              <a:gd name="connsiteY3" fmla="*/ 526085 h 526085"/>
              <a:gd name="connsiteX4" fmla="*/ 803034 w 1246337"/>
              <a:gd name="connsiteY4" fmla="*/ 526085 h 526085"/>
              <a:gd name="connsiteX5" fmla="*/ 623680 w 1246337"/>
              <a:gd name="connsiteY5" fmla="*/ 526085 h 526085"/>
              <a:gd name="connsiteX6" fmla="*/ 469901 w 1246337"/>
              <a:gd name="connsiteY6" fmla="*/ 526085 h 526085"/>
              <a:gd name="connsiteX7" fmla="*/ 339730 w 1246337"/>
              <a:gd name="connsiteY7" fmla="*/ 526085 h 526085"/>
              <a:gd name="connsiteX8" fmla="*/ 231199 w 1246337"/>
              <a:gd name="connsiteY8" fmla="*/ 526085 h 526085"/>
              <a:gd name="connsiteX9" fmla="*/ 142342 w 1246337"/>
              <a:gd name="connsiteY9" fmla="*/ 526085 h 526085"/>
              <a:gd name="connsiteX10" fmla="*/ 71190 w 1246337"/>
              <a:gd name="connsiteY10" fmla="*/ 526085 h 526085"/>
              <a:gd name="connsiteX11" fmla="*/ 0 w 1246337"/>
              <a:gd name="connsiteY11" fmla="*/ 526085 h 526085"/>
              <a:gd name="connsiteX12" fmla="*/ 0 w 1246337"/>
              <a:gd name="connsiteY12" fmla="*/ 54115 h 526085"/>
              <a:gd name="connsiteX13" fmla="*/ 91701 w 1246337"/>
              <a:gd name="connsiteY13" fmla="*/ 39202 h 526085"/>
              <a:gd name="connsiteX14" fmla="*/ 464152 w 1246337"/>
              <a:gd name="connsiteY14" fmla="*/ 50 h 52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6337" h="526085">
                <a:moveTo>
                  <a:pt x="464152" y="50"/>
                </a:moveTo>
                <a:cubicBezTo>
                  <a:pt x="746849" y="-2552"/>
                  <a:pt x="923534" y="96974"/>
                  <a:pt x="1175880" y="429161"/>
                </a:cubicBezTo>
                <a:cubicBezTo>
                  <a:pt x="1246337" y="526085"/>
                  <a:pt x="1246337" y="526085"/>
                  <a:pt x="1246337" y="526085"/>
                </a:cubicBezTo>
                <a:lnTo>
                  <a:pt x="1009931" y="526085"/>
                </a:lnTo>
                <a:lnTo>
                  <a:pt x="803034" y="526085"/>
                </a:lnTo>
                <a:lnTo>
                  <a:pt x="623680" y="526085"/>
                </a:lnTo>
                <a:lnTo>
                  <a:pt x="469901" y="526085"/>
                </a:lnTo>
                <a:lnTo>
                  <a:pt x="339730" y="526085"/>
                </a:lnTo>
                <a:lnTo>
                  <a:pt x="231199" y="526085"/>
                </a:lnTo>
                <a:lnTo>
                  <a:pt x="142342" y="526085"/>
                </a:lnTo>
                <a:lnTo>
                  <a:pt x="71190" y="526085"/>
                </a:lnTo>
                <a:lnTo>
                  <a:pt x="0" y="526085"/>
                </a:lnTo>
                <a:lnTo>
                  <a:pt x="0" y="54115"/>
                </a:lnTo>
                <a:lnTo>
                  <a:pt x="91701" y="39202"/>
                </a:lnTo>
                <a:cubicBezTo>
                  <a:pt x="237131" y="16394"/>
                  <a:pt x="358141" y="1026"/>
                  <a:pt x="464152" y="5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dirty="0">
              <a:solidFill>
                <a:schemeClr val="tx1"/>
              </a:solidFill>
            </a:endParaRPr>
          </a:p>
        </p:txBody>
      </p:sp>
      <p:sp>
        <p:nvSpPr>
          <p:cNvPr id="6" name="Freeform 7">
            <a:extLst>
              <a:ext uri="{FF2B5EF4-FFF2-40B4-BE49-F238E27FC236}">
                <a16:creationId xmlns:a16="http://schemas.microsoft.com/office/drawing/2014/main" id="{82AA78AF-323B-504B-9989-A2BF8F110100}"/>
              </a:ext>
            </a:extLst>
          </p:cNvPr>
          <p:cNvSpPr/>
          <p:nvPr userDrawn="1"/>
        </p:nvSpPr>
        <p:spPr bwMode="gray">
          <a:xfrm>
            <a:off x="0" y="4811714"/>
            <a:ext cx="503767" cy="1443037"/>
          </a:xfrm>
          <a:custGeom>
            <a:avLst/>
            <a:gdLst>
              <a:gd name="connsiteX0" fmla="*/ 0 w 503411"/>
              <a:gd name="connsiteY0" fmla="*/ 0 h 1443357"/>
              <a:gd name="connsiteX1" fmla="*/ 37739 w 503411"/>
              <a:gd name="connsiteY1" fmla="*/ 54036 h 1443357"/>
              <a:gd name="connsiteX2" fmla="*/ 133728 w 503411"/>
              <a:gd name="connsiteY2" fmla="*/ 254288 h 1443357"/>
              <a:gd name="connsiteX3" fmla="*/ 486843 w 503411"/>
              <a:gd name="connsiteY3" fmla="*/ 1182044 h 1443357"/>
              <a:gd name="connsiteX4" fmla="*/ 365663 w 503411"/>
              <a:gd name="connsiteY4" fmla="*/ 1376609 h 1443357"/>
              <a:gd name="connsiteX5" fmla="*/ 66287 w 503411"/>
              <a:gd name="connsiteY5" fmla="*/ 1433189 h 1443357"/>
              <a:gd name="connsiteX6" fmla="*/ 0 w 503411"/>
              <a:gd name="connsiteY6" fmla="*/ 1443357 h 144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411" h="1443357">
                <a:moveTo>
                  <a:pt x="0" y="0"/>
                </a:moveTo>
                <a:lnTo>
                  <a:pt x="37739" y="54036"/>
                </a:lnTo>
                <a:cubicBezTo>
                  <a:pt x="71346" y="113239"/>
                  <a:pt x="102672" y="179647"/>
                  <a:pt x="133728" y="254288"/>
                </a:cubicBezTo>
                <a:cubicBezTo>
                  <a:pt x="212342" y="443869"/>
                  <a:pt x="467298" y="1071979"/>
                  <a:pt x="486843" y="1182044"/>
                </a:cubicBezTo>
                <a:cubicBezTo>
                  <a:pt x="508126" y="1288643"/>
                  <a:pt x="538312" y="1333493"/>
                  <a:pt x="365663" y="1376609"/>
                </a:cubicBezTo>
                <a:cubicBezTo>
                  <a:pt x="302793" y="1393184"/>
                  <a:pt x="193747" y="1412927"/>
                  <a:pt x="66287" y="1433189"/>
                </a:cubicBezTo>
                <a:lnTo>
                  <a:pt x="0" y="1443357"/>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dirty="0">
              <a:solidFill>
                <a:schemeClr val="tx1"/>
              </a:solidFill>
            </a:endParaRPr>
          </a:p>
        </p:txBody>
      </p:sp>
      <p:sp>
        <p:nvSpPr>
          <p:cNvPr id="9" name="Text Placeholder 7"/>
          <p:cNvSpPr>
            <a:spLocks noGrp="1"/>
          </p:cNvSpPr>
          <p:nvPr>
            <p:ph type="body" sz="quarter" idx="13"/>
          </p:nvPr>
        </p:nvSpPr>
        <p:spPr bwMode="gray">
          <a:xfrm>
            <a:off x="623889" y="332656"/>
            <a:ext cx="10944225" cy="398144"/>
          </a:xfrm>
          <a:prstGeom prst="rect">
            <a:avLst/>
          </a:prstGeom>
        </p:spPr>
        <p:txBody>
          <a:bodyPr tIns="18000">
            <a:noAutofit/>
          </a:bodyPr>
          <a:lstStyle>
            <a:lvl1pPr marL="0" indent="0">
              <a:lnSpc>
                <a:spcPct val="100000"/>
              </a:lnSpc>
              <a:spcBef>
                <a:spcPts val="0"/>
              </a:spcBef>
              <a:spcAft>
                <a:spcPts val="0"/>
              </a:spcAft>
              <a:buFont typeface="Arial" panose="020B0604020202020204" pitchFamily="34" charset="0"/>
              <a:buNone/>
              <a:defRPr sz="1650" b="0" baseline="0">
                <a:solidFill>
                  <a:schemeClr val="accent1"/>
                </a:solidFill>
              </a:defRPr>
            </a:lvl1pPr>
            <a:lvl2pPr marL="0" indent="0">
              <a:lnSpc>
                <a:spcPct val="100000"/>
              </a:lnSpc>
              <a:spcBef>
                <a:spcPts val="0"/>
              </a:spcBef>
              <a:spcAft>
                <a:spcPts val="0"/>
              </a:spcAft>
              <a:buFont typeface="Arial" panose="020B0604020202020204" pitchFamily="34" charset="0"/>
              <a:buNone/>
              <a:defRPr sz="1650" b="0">
                <a:solidFill>
                  <a:schemeClr val="accent1"/>
                </a:solidFill>
              </a:defRPr>
            </a:lvl2pPr>
            <a:lvl3pPr marL="0" indent="0">
              <a:lnSpc>
                <a:spcPct val="100000"/>
              </a:lnSpc>
              <a:spcBef>
                <a:spcPts val="0"/>
              </a:spcBef>
              <a:spcAft>
                <a:spcPts val="0"/>
              </a:spcAft>
              <a:buNone/>
              <a:defRPr sz="1650" b="0">
                <a:solidFill>
                  <a:schemeClr val="accent1"/>
                </a:solidFill>
              </a:defRPr>
            </a:lvl3pPr>
            <a:lvl4pPr marL="0" indent="0">
              <a:lnSpc>
                <a:spcPct val="100000"/>
              </a:lnSpc>
              <a:spcBef>
                <a:spcPts val="0"/>
              </a:spcBef>
              <a:spcAft>
                <a:spcPts val="0"/>
              </a:spcAft>
              <a:buNone/>
              <a:defRPr sz="1650" b="0">
                <a:solidFill>
                  <a:schemeClr val="accent1"/>
                </a:solidFill>
              </a:defRPr>
            </a:lvl4pPr>
            <a:lvl5pPr marL="0" indent="0">
              <a:lnSpc>
                <a:spcPct val="100000"/>
              </a:lnSpc>
              <a:spcBef>
                <a:spcPts val="0"/>
              </a:spcBef>
              <a:spcAft>
                <a:spcPts val="0"/>
              </a:spcAft>
              <a:buNone/>
              <a:defRPr sz="1650" b="0">
                <a:solidFill>
                  <a:schemeClr val="accent1"/>
                </a:solidFill>
              </a:defRPr>
            </a:lvl5pPr>
            <a:lvl6pPr marL="0" indent="0">
              <a:lnSpc>
                <a:spcPct val="100000"/>
              </a:lnSpc>
              <a:spcBef>
                <a:spcPts val="0"/>
              </a:spcBef>
              <a:spcAft>
                <a:spcPts val="0"/>
              </a:spcAft>
              <a:buNone/>
              <a:defRPr sz="1650" b="0">
                <a:solidFill>
                  <a:schemeClr val="accent1"/>
                </a:solidFill>
              </a:defRPr>
            </a:lvl6pPr>
            <a:lvl7pPr marL="0" indent="0">
              <a:lnSpc>
                <a:spcPct val="100000"/>
              </a:lnSpc>
              <a:spcBef>
                <a:spcPts val="0"/>
              </a:spcBef>
              <a:spcAft>
                <a:spcPts val="0"/>
              </a:spcAft>
              <a:buNone/>
              <a:defRPr sz="1650" b="0">
                <a:solidFill>
                  <a:schemeClr val="accent1"/>
                </a:solidFill>
              </a:defRPr>
            </a:lvl7pPr>
            <a:lvl8pPr marL="0" indent="0">
              <a:lnSpc>
                <a:spcPct val="100000"/>
              </a:lnSpc>
              <a:spcBef>
                <a:spcPts val="0"/>
              </a:spcBef>
              <a:spcAft>
                <a:spcPts val="0"/>
              </a:spcAft>
              <a:buNone/>
              <a:defRPr sz="1650" b="0">
                <a:solidFill>
                  <a:schemeClr val="accent1"/>
                </a:solidFill>
              </a:defRPr>
            </a:lvl8pPr>
            <a:lvl9pPr marL="0" indent="0">
              <a:lnSpc>
                <a:spcPct val="100000"/>
              </a:lnSpc>
              <a:spcBef>
                <a:spcPts val="0"/>
              </a:spcBef>
              <a:spcAft>
                <a:spcPts val="0"/>
              </a:spcAft>
              <a:buNone/>
              <a:defRPr sz="1650" b="0">
                <a:solidFill>
                  <a:schemeClr val="accent1"/>
                </a:solidFill>
              </a:defRPr>
            </a:lvl9pPr>
          </a:lstStyle>
          <a:p>
            <a:pPr lvl="0"/>
            <a:r>
              <a:rPr lang="en-US" noProof="0"/>
              <a:t>Click to edit Master text styles</a:t>
            </a:r>
          </a:p>
        </p:txBody>
      </p:sp>
      <p:sp>
        <p:nvSpPr>
          <p:cNvPr id="5" name="Title 4"/>
          <p:cNvSpPr>
            <a:spLocks noGrp="1"/>
          </p:cNvSpPr>
          <p:nvPr>
            <p:ph type="title"/>
          </p:nvPr>
        </p:nvSpPr>
        <p:spPr bwMode="gray">
          <a:xfrm>
            <a:off x="623889" y="730800"/>
            <a:ext cx="10944225" cy="325952"/>
          </a:xfrm>
        </p:spPr>
        <p:txBody>
          <a:bodyPr/>
          <a:lstStyle>
            <a:lvl1pPr>
              <a:defRPr/>
            </a:lvl1pPr>
          </a:lstStyle>
          <a:p>
            <a:r>
              <a:rPr lang="en-US"/>
              <a:t>Click to edit Master title style</a:t>
            </a:r>
            <a:endParaRPr lang="en-US" dirty="0"/>
          </a:p>
        </p:txBody>
      </p:sp>
      <p:sp>
        <p:nvSpPr>
          <p:cNvPr id="7" name="Footer Placeholder 3">
            <a:extLst>
              <a:ext uri="{FF2B5EF4-FFF2-40B4-BE49-F238E27FC236}">
                <a16:creationId xmlns:a16="http://schemas.microsoft.com/office/drawing/2014/main" id="{E040D736-01EC-2D42-81D5-6BCD8E5EEFA9}"/>
              </a:ext>
            </a:extLst>
          </p:cNvPr>
          <p:cNvSpPr>
            <a:spLocks noGrp="1"/>
          </p:cNvSpPr>
          <p:nvPr>
            <p:ph type="ftr" sz="quarter" idx="14"/>
          </p:nvPr>
        </p:nvSpPr>
        <p:spPr bwMode="gray"/>
        <p:txBody>
          <a:bodyPr/>
          <a:lstStyle>
            <a:lvl1pPr>
              <a:defRPr/>
            </a:lvl1pPr>
          </a:lstStyle>
          <a:p>
            <a:pPr>
              <a:defRPr/>
            </a:pPr>
            <a:r>
              <a:rPr lang="en-US" dirty="0"/>
              <a:t>DNA-</a:t>
            </a:r>
            <a:r>
              <a:rPr lang="en-US" dirty="0" err="1"/>
              <a:t>PKi</a:t>
            </a:r>
            <a:r>
              <a:rPr lang="en-US" dirty="0"/>
              <a:t> (M3814) - Experts Oncology Panel | Boston - 10 September 2016 - DRAFT</a:t>
            </a:r>
          </a:p>
        </p:txBody>
      </p:sp>
      <p:sp>
        <p:nvSpPr>
          <p:cNvPr id="8" name="Slide Number Placeholder 7">
            <a:extLst>
              <a:ext uri="{FF2B5EF4-FFF2-40B4-BE49-F238E27FC236}">
                <a16:creationId xmlns:a16="http://schemas.microsoft.com/office/drawing/2014/main" id="{78D8F1F9-B814-3648-A586-BC059C6344FD}"/>
              </a:ext>
            </a:extLst>
          </p:cNvPr>
          <p:cNvSpPr>
            <a:spLocks noGrp="1"/>
          </p:cNvSpPr>
          <p:nvPr>
            <p:ph type="sldNum" sz="quarter" idx="15"/>
          </p:nvPr>
        </p:nvSpPr>
        <p:spPr bwMode="gray"/>
        <p:txBody>
          <a:bodyPr/>
          <a:lstStyle>
            <a:lvl1pPr>
              <a:defRPr>
                <a:solidFill>
                  <a:schemeClr val="bg1"/>
                </a:solidFill>
              </a:defRPr>
            </a:lvl1pPr>
          </a:lstStyle>
          <a:p>
            <a:pPr>
              <a:defRPr/>
            </a:pPr>
            <a:fld id="{F0DD1C4E-FFC5-9E4D-886D-319F171525E8}" type="slidenum">
              <a:rPr lang="en-US" altLang="en-US"/>
              <a:pPr>
                <a:defRPr/>
              </a:pPr>
              <a:t>‹#›</a:t>
            </a:fld>
            <a:endParaRPr lang="en-US" altLang="en-US"/>
          </a:p>
        </p:txBody>
      </p:sp>
    </p:spTree>
    <p:extLst>
      <p:ext uri="{BB962C8B-B14F-4D97-AF65-F5344CB8AC3E}">
        <p14:creationId xmlns:p14="http://schemas.microsoft.com/office/powerpoint/2010/main" val="113588264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TITLE PAGE">
    <p:spTree>
      <p:nvGrpSpPr>
        <p:cNvPr id="1" name=""/>
        <p:cNvGrpSpPr/>
        <p:nvPr/>
      </p:nvGrpSpPr>
      <p:grpSpPr>
        <a:xfrm>
          <a:off x="0" y="0"/>
          <a:ext cx="0" cy="0"/>
          <a:chOff x="0" y="0"/>
          <a:chExt cx="0" cy="0"/>
        </a:xfrm>
      </p:grpSpPr>
      <p:sp>
        <p:nvSpPr>
          <p:cNvPr id="4" name="Rectangle 1033">
            <a:extLst>
              <a:ext uri="{FF2B5EF4-FFF2-40B4-BE49-F238E27FC236}">
                <a16:creationId xmlns:a16="http://schemas.microsoft.com/office/drawing/2014/main" id="{C0916A76-70C1-664D-AA53-B58B62C3E7D5}"/>
              </a:ext>
            </a:extLst>
          </p:cNvPr>
          <p:cNvSpPr>
            <a:spLocks noChangeArrowheads="1"/>
          </p:cNvSpPr>
          <p:nvPr userDrawn="1"/>
        </p:nvSpPr>
        <p:spPr bwMode="auto">
          <a:xfrm>
            <a:off x="0" y="1441450"/>
            <a:ext cx="12192000" cy="5416550"/>
          </a:xfrm>
          <a:prstGeom prst="rect">
            <a:avLst/>
          </a:prstGeom>
          <a:solidFill>
            <a:srgbClr val="296DC0"/>
          </a:solidFill>
          <a:ln>
            <a:noFill/>
          </a:ln>
        </p:spPr>
        <p:txBody>
          <a:bodyPr wrap="none" lIns="91437" rIns="91437" anchor="ct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defRPr/>
            </a:pPr>
            <a:endParaRPr lang="en-US" altLang="en-US" sz="2400"/>
          </a:p>
        </p:txBody>
      </p:sp>
      <p:sp>
        <p:nvSpPr>
          <p:cNvPr id="10" name="Title 1"/>
          <p:cNvSpPr>
            <a:spLocks noGrp="1"/>
          </p:cNvSpPr>
          <p:nvPr>
            <p:ph type="title"/>
          </p:nvPr>
        </p:nvSpPr>
        <p:spPr>
          <a:xfrm>
            <a:off x="458076" y="4332631"/>
            <a:ext cx="10363200" cy="1362075"/>
          </a:xfrm>
        </p:spPr>
        <p:txBody>
          <a:bodyPr anchor="t"/>
          <a:lstStyle>
            <a:lvl1pPr algn="l">
              <a:defRPr sz="3600" b="1" cap="all">
                <a:solidFill>
                  <a:schemeClr val="bg1"/>
                </a:solidFill>
              </a:defRPr>
            </a:lvl1pPr>
          </a:lstStyle>
          <a:p>
            <a:r>
              <a:rPr lang="en-US" dirty="0"/>
              <a:t>Click to edit Master title style</a:t>
            </a:r>
          </a:p>
        </p:txBody>
      </p:sp>
      <p:sp>
        <p:nvSpPr>
          <p:cNvPr id="11" name="Text Placeholder 2"/>
          <p:cNvSpPr>
            <a:spLocks noGrp="1"/>
          </p:cNvSpPr>
          <p:nvPr>
            <p:ph type="body" idx="1"/>
          </p:nvPr>
        </p:nvSpPr>
        <p:spPr>
          <a:xfrm>
            <a:off x="458076" y="3062684"/>
            <a:ext cx="10363200" cy="1170765"/>
          </a:xfrm>
        </p:spPr>
        <p:txBody>
          <a:bodyPr anchor="b"/>
          <a:lstStyle>
            <a:lvl1pPr marL="0" indent="0">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pic>
        <p:nvPicPr>
          <p:cNvPr id="6" name="Picture 7">
            <a:extLst>
              <a:ext uri="{FF2B5EF4-FFF2-40B4-BE49-F238E27FC236}">
                <a16:creationId xmlns:a16="http://schemas.microsoft.com/office/drawing/2014/main" id="{701B0E2B-6EDF-1A4C-BE4E-CE00C5CC7C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00" y="390525"/>
            <a:ext cx="3514725"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079081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One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p>
        </p:txBody>
      </p:sp>
      <p:sp>
        <p:nvSpPr>
          <p:cNvPr id="3" name="Content Placeholder 2"/>
          <p:cNvSpPr>
            <a:spLocks noGrp="1"/>
          </p:cNvSpPr>
          <p:nvPr>
            <p:ph idx="1"/>
          </p:nvPr>
        </p:nvSpPr>
        <p:spPr/>
        <p:txBody>
          <a:bodyPr/>
          <a:lstStyle>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5232268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32318" y="1600200"/>
            <a:ext cx="5564716" cy="455411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00234" y="1600200"/>
            <a:ext cx="5564717" cy="4554110"/>
          </a:xfrm>
        </p:spPr>
        <p:txBody>
          <a:bodyPr/>
          <a:lstStyle>
            <a:lvl1pPr>
              <a:defRPr sz="2400"/>
            </a:lvl1pPr>
            <a:lvl2pPr>
              <a:defRPr sz="22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21834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AD54B23-BA61-E04D-BD0E-4FB90BC5C8C3}"/>
              </a:ext>
            </a:extLst>
          </p:cNvPr>
          <p:cNvSpPr txBox="1">
            <a:spLocks/>
          </p:cNvSpPr>
          <p:nvPr userDrawn="1"/>
        </p:nvSpPr>
        <p:spPr bwMode="auto">
          <a:xfrm>
            <a:off x="332317" y="425451"/>
            <a:ext cx="11379200" cy="593725"/>
          </a:xfrm>
          <a:prstGeom prst="rect">
            <a:avLst/>
          </a:prstGeom>
          <a:noFill/>
          <a:ln>
            <a:noFill/>
          </a:ln>
          <a:effectLst/>
        </p:spPr>
        <p:txBody>
          <a:bodyPr anchor="ctr"/>
          <a:lstStyle>
            <a:lvl1pPr algn="l" rtl="0" fontAlgn="base">
              <a:spcBef>
                <a:spcPct val="0"/>
              </a:spcBef>
              <a:spcAft>
                <a:spcPct val="0"/>
              </a:spcAft>
              <a:defRPr sz="2400" b="1">
                <a:solidFill>
                  <a:schemeClr val="tx1"/>
                </a:solidFill>
                <a:latin typeface="+mj-lt"/>
                <a:ea typeface="+mj-ea"/>
                <a:cs typeface="+mj-cs"/>
              </a:defRPr>
            </a:lvl1pPr>
            <a:lvl2pPr algn="l" rtl="0" fontAlgn="base">
              <a:spcBef>
                <a:spcPct val="0"/>
              </a:spcBef>
              <a:spcAft>
                <a:spcPct val="0"/>
              </a:spcAft>
              <a:defRPr sz="2800" b="1">
                <a:solidFill>
                  <a:schemeClr val="tx1"/>
                </a:solidFill>
                <a:latin typeface="Arial" charset="0"/>
                <a:ea typeface="ＭＳ Ｐゴシック" charset="0"/>
                <a:cs typeface="ＭＳ Ｐゴシック" charset="0"/>
              </a:defRPr>
            </a:lvl2pPr>
            <a:lvl3pPr algn="l" rtl="0" fontAlgn="base">
              <a:spcBef>
                <a:spcPct val="0"/>
              </a:spcBef>
              <a:spcAft>
                <a:spcPct val="0"/>
              </a:spcAft>
              <a:defRPr sz="2800" b="1">
                <a:solidFill>
                  <a:schemeClr val="tx1"/>
                </a:solidFill>
                <a:latin typeface="Arial" charset="0"/>
                <a:ea typeface="ＭＳ Ｐゴシック" charset="0"/>
                <a:cs typeface="ＭＳ Ｐゴシック" charset="0"/>
              </a:defRPr>
            </a:lvl3pPr>
            <a:lvl4pPr algn="l" rtl="0" fontAlgn="base">
              <a:spcBef>
                <a:spcPct val="0"/>
              </a:spcBef>
              <a:spcAft>
                <a:spcPct val="0"/>
              </a:spcAft>
              <a:defRPr sz="2800" b="1">
                <a:solidFill>
                  <a:schemeClr val="tx1"/>
                </a:solidFill>
                <a:latin typeface="Arial" charset="0"/>
                <a:ea typeface="ＭＳ Ｐゴシック" charset="0"/>
                <a:cs typeface="ＭＳ Ｐゴシック" charset="0"/>
              </a:defRPr>
            </a:lvl4pPr>
            <a:lvl5pPr algn="l" rtl="0" fontAlgn="base">
              <a:spcBef>
                <a:spcPct val="0"/>
              </a:spcBef>
              <a:spcAft>
                <a:spcPct val="0"/>
              </a:spcAft>
              <a:defRPr sz="2800" b="1">
                <a:solidFill>
                  <a:schemeClr val="tx1"/>
                </a:solidFill>
                <a:latin typeface="Arial" charset="0"/>
                <a:ea typeface="ＭＳ Ｐゴシック" charset="0"/>
                <a:cs typeface="ＭＳ Ｐゴシック" charset="0"/>
              </a:defRPr>
            </a:lvl5pPr>
            <a:lvl6pPr marL="457200" algn="l" rtl="0" fontAlgn="base">
              <a:spcBef>
                <a:spcPct val="0"/>
              </a:spcBef>
              <a:spcAft>
                <a:spcPct val="0"/>
              </a:spcAft>
              <a:defRPr sz="2800" b="1">
                <a:solidFill>
                  <a:schemeClr val="tx1"/>
                </a:solidFill>
                <a:latin typeface="Arial" charset="0"/>
                <a:ea typeface="ＭＳ Ｐゴシック" charset="0"/>
                <a:cs typeface="ＭＳ Ｐゴシック" charset="0"/>
              </a:defRPr>
            </a:lvl6pPr>
            <a:lvl7pPr marL="914400" algn="l" rtl="0" fontAlgn="base">
              <a:spcBef>
                <a:spcPct val="0"/>
              </a:spcBef>
              <a:spcAft>
                <a:spcPct val="0"/>
              </a:spcAft>
              <a:defRPr sz="2800" b="1">
                <a:solidFill>
                  <a:schemeClr val="tx1"/>
                </a:solidFill>
                <a:latin typeface="Arial" charset="0"/>
                <a:ea typeface="ＭＳ Ｐゴシック" charset="0"/>
                <a:cs typeface="ＭＳ Ｐゴシック" charset="0"/>
              </a:defRPr>
            </a:lvl7pPr>
            <a:lvl8pPr marL="1371600" algn="l" rtl="0" fontAlgn="base">
              <a:spcBef>
                <a:spcPct val="0"/>
              </a:spcBef>
              <a:spcAft>
                <a:spcPct val="0"/>
              </a:spcAft>
              <a:defRPr sz="2800" b="1">
                <a:solidFill>
                  <a:schemeClr val="tx1"/>
                </a:solidFill>
                <a:latin typeface="Arial" charset="0"/>
                <a:ea typeface="ＭＳ Ｐゴシック" charset="0"/>
                <a:cs typeface="ＭＳ Ｐゴシック" charset="0"/>
              </a:defRPr>
            </a:lvl8pPr>
            <a:lvl9pPr marL="1828800" algn="l" rtl="0" fontAlgn="base">
              <a:spcBef>
                <a:spcPct val="0"/>
              </a:spcBef>
              <a:spcAft>
                <a:spcPct val="0"/>
              </a:spcAft>
              <a:defRPr sz="2800" b="1">
                <a:solidFill>
                  <a:schemeClr val="tx1"/>
                </a:solidFill>
                <a:latin typeface="Arial" charset="0"/>
                <a:ea typeface="ＭＳ Ｐゴシック" charset="0"/>
                <a:cs typeface="ＭＳ Ｐゴシック" charset="0"/>
              </a:defRPr>
            </a:lvl9pPr>
          </a:lstStyle>
          <a:p>
            <a:pPr>
              <a:defRPr/>
            </a:pPr>
            <a:r>
              <a:rPr lang="en-US" sz="2400"/>
              <a:t>Click to edit Master title style</a:t>
            </a:r>
            <a:endParaRPr lang="en-US" sz="2400" dirty="0"/>
          </a:p>
        </p:txBody>
      </p:sp>
      <p:sp>
        <p:nvSpPr>
          <p:cNvPr id="2" name="Title 1"/>
          <p:cNvSpPr>
            <a:spLocks noGrp="1"/>
          </p:cNvSpPr>
          <p:nvPr>
            <p:ph type="title"/>
          </p:nvPr>
        </p:nvSpPr>
        <p:spPr>
          <a:xfrm>
            <a:off x="366379" y="4800600"/>
            <a:ext cx="9338539" cy="566738"/>
          </a:xfrm>
        </p:spPr>
        <p:txBody>
          <a:bodyPr anchor="b"/>
          <a:lstStyle>
            <a:lvl1pPr algn="l">
              <a:defRPr sz="1800" b="1" baseline="0"/>
            </a:lvl1pPr>
          </a:lstStyle>
          <a:p>
            <a:r>
              <a:rPr lang="en-US"/>
              <a:t>Click to edit Master title style</a:t>
            </a:r>
            <a:endParaRPr lang="en-US" dirty="0"/>
          </a:p>
        </p:txBody>
      </p:sp>
      <p:sp>
        <p:nvSpPr>
          <p:cNvPr id="3" name="Picture Placeholder 2"/>
          <p:cNvSpPr>
            <a:spLocks noGrp="1"/>
          </p:cNvSpPr>
          <p:nvPr>
            <p:ph type="pic" idx="1"/>
          </p:nvPr>
        </p:nvSpPr>
        <p:spPr>
          <a:xfrm>
            <a:off x="386183" y="1448285"/>
            <a:ext cx="9318735" cy="3279290"/>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356477" y="5367338"/>
            <a:ext cx="9348440" cy="804862"/>
          </a:xfr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5770056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Picture without Caption">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A0BD22E-28A9-3E4D-BF87-82DBE3703F65}"/>
              </a:ext>
            </a:extLst>
          </p:cNvPr>
          <p:cNvSpPr txBox="1">
            <a:spLocks/>
          </p:cNvSpPr>
          <p:nvPr userDrawn="1"/>
        </p:nvSpPr>
        <p:spPr bwMode="auto">
          <a:xfrm>
            <a:off x="332317" y="425451"/>
            <a:ext cx="11379200" cy="593725"/>
          </a:xfrm>
          <a:prstGeom prst="rect">
            <a:avLst/>
          </a:prstGeom>
          <a:noFill/>
          <a:ln>
            <a:noFill/>
          </a:ln>
          <a:effectLst/>
        </p:spPr>
        <p:txBody>
          <a:bodyPr anchor="ctr"/>
          <a:lstStyle>
            <a:lvl1pPr algn="l" rtl="0" fontAlgn="base">
              <a:spcBef>
                <a:spcPct val="0"/>
              </a:spcBef>
              <a:spcAft>
                <a:spcPct val="0"/>
              </a:spcAft>
              <a:defRPr sz="2400" b="1">
                <a:solidFill>
                  <a:schemeClr val="tx1"/>
                </a:solidFill>
                <a:latin typeface="+mj-lt"/>
                <a:ea typeface="+mj-ea"/>
                <a:cs typeface="+mj-cs"/>
              </a:defRPr>
            </a:lvl1pPr>
            <a:lvl2pPr algn="l" rtl="0" fontAlgn="base">
              <a:spcBef>
                <a:spcPct val="0"/>
              </a:spcBef>
              <a:spcAft>
                <a:spcPct val="0"/>
              </a:spcAft>
              <a:defRPr sz="2800" b="1">
                <a:solidFill>
                  <a:schemeClr val="tx1"/>
                </a:solidFill>
                <a:latin typeface="Arial" charset="0"/>
                <a:ea typeface="ＭＳ Ｐゴシック" charset="0"/>
                <a:cs typeface="ＭＳ Ｐゴシック" charset="0"/>
              </a:defRPr>
            </a:lvl2pPr>
            <a:lvl3pPr algn="l" rtl="0" fontAlgn="base">
              <a:spcBef>
                <a:spcPct val="0"/>
              </a:spcBef>
              <a:spcAft>
                <a:spcPct val="0"/>
              </a:spcAft>
              <a:defRPr sz="2800" b="1">
                <a:solidFill>
                  <a:schemeClr val="tx1"/>
                </a:solidFill>
                <a:latin typeface="Arial" charset="0"/>
                <a:ea typeface="ＭＳ Ｐゴシック" charset="0"/>
                <a:cs typeface="ＭＳ Ｐゴシック" charset="0"/>
              </a:defRPr>
            </a:lvl3pPr>
            <a:lvl4pPr algn="l" rtl="0" fontAlgn="base">
              <a:spcBef>
                <a:spcPct val="0"/>
              </a:spcBef>
              <a:spcAft>
                <a:spcPct val="0"/>
              </a:spcAft>
              <a:defRPr sz="2800" b="1">
                <a:solidFill>
                  <a:schemeClr val="tx1"/>
                </a:solidFill>
                <a:latin typeface="Arial" charset="0"/>
                <a:ea typeface="ＭＳ Ｐゴシック" charset="0"/>
                <a:cs typeface="ＭＳ Ｐゴシック" charset="0"/>
              </a:defRPr>
            </a:lvl4pPr>
            <a:lvl5pPr algn="l" rtl="0" fontAlgn="base">
              <a:spcBef>
                <a:spcPct val="0"/>
              </a:spcBef>
              <a:spcAft>
                <a:spcPct val="0"/>
              </a:spcAft>
              <a:defRPr sz="2800" b="1">
                <a:solidFill>
                  <a:schemeClr val="tx1"/>
                </a:solidFill>
                <a:latin typeface="Arial" charset="0"/>
                <a:ea typeface="ＭＳ Ｐゴシック" charset="0"/>
                <a:cs typeface="ＭＳ Ｐゴシック" charset="0"/>
              </a:defRPr>
            </a:lvl5pPr>
            <a:lvl6pPr marL="457200" algn="l" rtl="0" fontAlgn="base">
              <a:spcBef>
                <a:spcPct val="0"/>
              </a:spcBef>
              <a:spcAft>
                <a:spcPct val="0"/>
              </a:spcAft>
              <a:defRPr sz="2800" b="1">
                <a:solidFill>
                  <a:schemeClr val="tx1"/>
                </a:solidFill>
                <a:latin typeface="Arial" charset="0"/>
                <a:ea typeface="ＭＳ Ｐゴシック" charset="0"/>
                <a:cs typeface="ＭＳ Ｐゴシック" charset="0"/>
              </a:defRPr>
            </a:lvl6pPr>
            <a:lvl7pPr marL="914400" algn="l" rtl="0" fontAlgn="base">
              <a:spcBef>
                <a:spcPct val="0"/>
              </a:spcBef>
              <a:spcAft>
                <a:spcPct val="0"/>
              </a:spcAft>
              <a:defRPr sz="2800" b="1">
                <a:solidFill>
                  <a:schemeClr val="tx1"/>
                </a:solidFill>
                <a:latin typeface="Arial" charset="0"/>
                <a:ea typeface="ＭＳ Ｐゴシック" charset="0"/>
                <a:cs typeface="ＭＳ Ｐゴシック" charset="0"/>
              </a:defRPr>
            </a:lvl7pPr>
            <a:lvl8pPr marL="1371600" algn="l" rtl="0" fontAlgn="base">
              <a:spcBef>
                <a:spcPct val="0"/>
              </a:spcBef>
              <a:spcAft>
                <a:spcPct val="0"/>
              </a:spcAft>
              <a:defRPr sz="2800" b="1">
                <a:solidFill>
                  <a:schemeClr val="tx1"/>
                </a:solidFill>
                <a:latin typeface="Arial" charset="0"/>
                <a:ea typeface="ＭＳ Ｐゴシック" charset="0"/>
                <a:cs typeface="ＭＳ Ｐゴシック" charset="0"/>
              </a:defRPr>
            </a:lvl8pPr>
            <a:lvl9pPr marL="1828800" algn="l" rtl="0" fontAlgn="base">
              <a:spcBef>
                <a:spcPct val="0"/>
              </a:spcBef>
              <a:spcAft>
                <a:spcPct val="0"/>
              </a:spcAft>
              <a:defRPr sz="2800" b="1">
                <a:solidFill>
                  <a:schemeClr val="tx1"/>
                </a:solidFill>
                <a:latin typeface="Arial" charset="0"/>
                <a:ea typeface="ＭＳ Ｐゴシック" charset="0"/>
                <a:cs typeface="ＭＳ Ｐゴシック" charset="0"/>
              </a:defRPr>
            </a:lvl9pPr>
          </a:lstStyle>
          <a:p>
            <a:pPr>
              <a:defRPr/>
            </a:pPr>
            <a:r>
              <a:rPr lang="en-US" sz="2400"/>
              <a:t>Click to edit Master title style</a:t>
            </a:r>
            <a:endParaRPr lang="en-US" sz="2400" dirty="0"/>
          </a:p>
        </p:txBody>
      </p:sp>
      <p:sp>
        <p:nvSpPr>
          <p:cNvPr id="3" name="Picture Placeholder 2"/>
          <p:cNvSpPr>
            <a:spLocks noGrp="1"/>
          </p:cNvSpPr>
          <p:nvPr>
            <p:ph type="pic" idx="1"/>
          </p:nvPr>
        </p:nvSpPr>
        <p:spPr>
          <a:xfrm>
            <a:off x="0" y="1448285"/>
            <a:ext cx="12192000" cy="4805335"/>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2490433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theme" Target="../theme/theme2.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image" Target="../media/image3.png"/><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theme" Target="../theme/theme3.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theme" Target="../theme/theme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5" Type="http://schemas.openxmlformats.org/officeDocument/2006/relationships/slideLayout" Target="../slideLayouts/slideLayout99.xml"/><Relationship Id="rId4" Type="http://schemas.openxmlformats.org/officeDocument/2006/relationships/slideLayout" Target="../slideLayouts/slideLayout98.xml"/><Relationship Id="rId9" Type="http://schemas.openxmlformats.org/officeDocument/2006/relationships/image" Target="../media/image5.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slideLayout" Target="../slideLayouts/slideLayout140.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slideLayout" Target="../slideLayouts/slideLayout139.xml"/><Relationship Id="rId17" Type="http://schemas.openxmlformats.org/officeDocument/2006/relationships/image" Target="../media/image7.png"/><Relationship Id="rId2" Type="http://schemas.openxmlformats.org/officeDocument/2006/relationships/slideLayout" Target="../slideLayouts/slideLayout129.xml"/><Relationship Id="rId16" Type="http://schemas.openxmlformats.org/officeDocument/2006/relationships/theme" Target="../theme/theme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5" Type="http://schemas.openxmlformats.org/officeDocument/2006/relationships/slideLayout" Target="../slideLayouts/slideLayout14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 Id="rId14" Type="http://schemas.openxmlformats.org/officeDocument/2006/relationships/slideLayout" Target="../slideLayouts/slideLayout1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2ECF1"/>
        </a:solidFill>
        <a:effectLst/>
      </p:bgPr>
    </p:bg>
    <p:spTree>
      <p:nvGrpSpPr>
        <p:cNvPr id="1" name=""/>
        <p:cNvGrpSpPr/>
        <p:nvPr/>
      </p:nvGrpSpPr>
      <p:grpSpPr>
        <a:xfrm>
          <a:off x="0" y="0"/>
          <a:ext cx="0" cy="0"/>
          <a:chOff x="0" y="0"/>
          <a:chExt cx="0" cy="0"/>
        </a:xfrm>
      </p:grpSpPr>
      <p:sp>
        <p:nvSpPr>
          <p:cNvPr id="1027" name="Rectangle 1"/>
          <p:cNvSpPr>
            <a:spLocks noGrp="1" noChangeArrowheads="1"/>
          </p:cNvSpPr>
          <p:nvPr>
            <p:ph type="title"/>
          </p:nvPr>
        </p:nvSpPr>
        <p:spPr bwMode="auto">
          <a:xfrm>
            <a:off x="912286" y="227013"/>
            <a:ext cx="10358967"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dirty="0"/>
              <a:t>Click to edit Master title style</a:t>
            </a:r>
          </a:p>
        </p:txBody>
      </p:sp>
      <p:sp>
        <p:nvSpPr>
          <p:cNvPr id="1028" name="Rectangle 2"/>
          <p:cNvSpPr>
            <a:spLocks noGrp="1" noChangeArrowheads="1"/>
          </p:cNvSpPr>
          <p:nvPr>
            <p:ph type="body" idx="1"/>
          </p:nvPr>
        </p:nvSpPr>
        <p:spPr bwMode="auto">
          <a:xfrm>
            <a:off x="912286" y="1416053"/>
            <a:ext cx="10358967" cy="47990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5" name="Picture 4">
            <a:extLst>
              <a:ext uri="{FF2B5EF4-FFF2-40B4-BE49-F238E27FC236}">
                <a16:creationId xmlns:a16="http://schemas.microsoft.com/office/drawing/2014/main" id="{47125302-5F8B-1E48-8B53-B80353F88A23}"/>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p:blipFill>
        <p:spPr>
          <a:xfrm>
            <a:off x="9785479" y="6134301"/>
            <a:ext cx="2389449" cy="563910"/>
          </a:xfrm>
          <a:prstGeom prst="rect">
            <a:avLst/>
          </a:prstGeom>
          <a:effectLst>
            <a:outerShdw blurRad="50800" dist="63500" dir="5400000" algn="t" rotWithShape="0">
              <a:srgbClr val="D0D8E1"/>
            </a:outerShdw>
          </a:effectLst>
        </p:spPr>
      </p:pic>
    </p:spTree>
    <p:extLst>
      <p:ext uri="{BB962C8B-B14F-4D97-AF65-F5344CB8AC3E}">
        <p14:creationId xmlns:p14="http://schemas.microsoft.com/office/powerpoint/2010/main" val="2444743874"/>
      </p:ext>
    </p:extLst>
  </p:cSld>
  <p:clrMap bg1="lt1" tx1="dk1" bg2="lt2" tx2="dk2" accent1="accent1" accent2="accent2" accent3="accent3" accent4="accent4" accent5="accent5" accent6="accent6" hlink="hlink" folHlink="folHlink"/>
  <p:sldLayoutIdLst>
    <p:sldLayoutId id="2147484509" r:id="rId1"/>
    <p:sldLayoutId id="2147484510" r:id="rId2"/>
    <p:sldLayoutId id="2147484511" r:id="rId3"/>
    <p:sldLayoutId id="2147484512" r:id="rId4"/>
    <p:sldLayoutId id="2147484513" r:id="rId5"/>
    <p:sldLayoutId id="2147484514" r:id="rId6"/>
    <p:sldLayoutId id="2147484515" r:id="rId7"/>
    <p:sldLayoutId id="2147484516" r:id="rId8"/>
    <p:sldLayoutId id="2147484517" r:id="rId9"/>
    <p:sldLayoutId id="2147484518" r:id="rId10"/>
    <p:sldLayoutId id="2147484519" r:id="rId11"/>
    <p:sldLayoutId id="2147484520" r:id="rId12"/>
    <p:sldLayoutId id="2147484521" r:id="rId13"/>
    <p:sldLayoutId id="2147484522" r:id="rId14"/>
    <p:sldLayoutId id="2147484523" r:id="rId15"/>
    <p:sldLayoutId id="2147484524" r:id="rId16"/>
    <p:sldLayoutId id="2147484525" r:id="rId17"/>
    <p:sldLayoutId id="2147484534" r:id="rId18"/>
    <p:sldLayoutId id="2147484712" r:id="rId19"/>
    <p:sldLayoutId id="2147484713" r:id="rId20"/>
    <p:sldLayoutId id="2147484714" r:id="rId21"/>
    <p:sldLayoutId id="2147484715" r:id="rId22"/>
    <p:sldLayoutId id="2147484716" r:id="rId23"/>
    <p:sldLayoutId id="2147484717" r:id="rId24"/>
    <p:sldLayoutId id="2147484718" r:id="rId25"/>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ctr" defTabSz="412750" rtl="0" eaLnBrk="0" fontAlgn="base" hangingPunct="0">
        <a:lnSpc>
          <a:spcPct val="88000"/>
        </a:lnSpc>
        <a:spcBef>
          <a:spcPct val="0"/>
        </a:spcBef>
        <a:spcAft>
          <a:spcPct val="0"/>
        </a:spcAft>
        <a:buClr>
          <a:srgbClr val="000000"/>
        </a:buClr>
        <a:buSzPct val="45000"/>
        <a:buFont typeface="Wingdings" pitchFamily="-72" charset="2"/>
        <a:defRPr sz="3000" b="1">
          <a:solidFill>
            <a:srgbClr val="3333FF"/>
          </a:solidFill>
          <a:latin typeface="Calibri"/>
          <a:ea typeface="MS PGothic" pitchFamily="34" charset="-128"/>
          <a:cs typeface="Calibri"/>
        </a:defRPr>
      </a:lvl1pPr>
      <a:lvl2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2pPr>
      <a:lvl3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3pPr>
      <a:lvl4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4pPr>
      <a:lvl5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5pPr>
      <a:lvl6pPr marL="153622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6pPr>
      <a:lvl7pPr marL="199328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7pPr>
      <a:lvl8pPr marL="245033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8pPr>
      <a:lvl9pPr marL="290739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9pPr>
    </p:titleStyle>
    <p:bodyStyle>
      <a:lvl1pPr marL="390525" indent="-292100" algn="l" defTabSz="412750" rtl="0" eaLnBrk="0" fontAlgn="base" hangingPunct="0">
        <a:lnSpc>
          <a:spcPct val="105000"/>
        </a:lnSpc>
        <a:spcBef>
          <a:spcPct val="30000"/>
        </a:spcBef>
        <a:spcAft>
          <a:spcPts val="800"/>
        </a:spcAft>
        <a:buClr>
          <a:srgbClr val="000000"/>
        </a:buClr>
        <a:buSzPct val="100000"/>
        <a:buFont typeface="Arial" pitchFamily="-72" charset="0"/>
        <a:buChar char="•"/>
        <a:defRPr sz="2900" b="1">
          <a:solidFill>
            <a:srgbClr val="000000"/>
          </a:solidFill>
          <a:latin typeface="Calibri" charset="0"/>
          <a:ea typeface="MS PGothic" pitchFamily="34" charset="-128"/>
          <a:cs typeface="MS PGothic" charset="0"/>
        </a:defRPr>
      </a:lvl1pPr>
      <a:lvl2pPr marL="782638" indent="-260350" algn="l" defTabSz="412750" rtl="0" eaLnBrk="0" fontAlgn="base" hangingPunct="0">
        <a:lnSpc>
          <a:spcPct val="90000"/>
        </a:lnSpc>
        <a:spcBef>
          <a:spcPct val="30000"/>
        </a:spcBef>
        <a:spcAft>
          <a:spcPct val="0"/>
        </a:spcAft>
        <a:buClr>
          <a:srgbClr val="000000"/>
        </a:buClr>
        <a:buSzPct val="75000"/>
        <a:buFont typeface="Symbol" pitchFamily="-72" charset="2"/>
        <a:buChar char=""/>
        <a:defRPr sz="2600" b="1">
          <a:solidFill>
            <a:srgbClr val="000000"/>
          </a:solidFill>
          <a:latin typeface="Calibri" charset="0"/>
          <a:ea typeface="MS PGothic" pitchFamily="34" charset="-128"/>
        </a:defRPr>
      </a:lvl2pPr>
      <a:lvl3pPr marL="1173163" indent="-193675"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400" b="1">
          <a:solidFill>
            <a:srgbClr val="000000"/>
          </a:solidFill>
          <a:latin typeface="Calibri" charset="0"/>
          <a:ea typeface="ＭＳ Ｐゴシック" pitchFamily="-123" charset="-128"/>
          <a:cs typeface="ＭＳ Ｐゴシック" pitchFamily="-72" charset="-128"/>
        </a:defRPr>
      </a:lvl3pPr>
      <a:lvl4pPr marL="1565275" indent="-193675" algn="l" defTabSz="412750" rtl="0" eaLnBrk="0" fontAlgn="base" hangingPunct="0">
        <a:lnSpc>
          <a:spcPct val="90000"/>
        </a:lnSpc>
        <a:spcBef>
          <a:spcPct val="30000"/>
        </a:spcBef>
        <a:spcAft>
          <a:spcPct val="0"/>
        </a:spcAft>
        <a:buClr>
          <a:srgbClr val="000000"/>
        </a:buClr>
        <a:buSzPct val="75000"/>
        <a:buFont typeface="Symbol" pitchFamily="-72" charset="2"/>
        <a:buChar char=""/>
        <a:defRPr sz="2200" b="1">
          <a:solidFill>
            <a:srgbClr val="000000"/>
          </a:solidFill>
          <a:latin typeface="Calibri" charset="0"/>
          <a:ea typeface="ＭＳ Ｐゴシック" pitchFamily="-123" charset="-128"/>
        </a:defRPr>
      </a:lvl4pPr>
      <a:lvl5pPr marL="1957388" indent="-195263"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000" b="1">
          <a:solidFill>
            <a:srgbClr val="000000"/>
          </a:solidFill>
          <a:latin typeface="Calibri" charset="0"/>
          <a:ea typeface="ＭＳ Ｐゴシック" pitchFamily="-123" charset="-128"/>
        </a:defRPr>
      </a:lvl5pPr>
      <a:lvl6pPr marL="2615386"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6pPr>
      <a:lvl7pPr marL="3072444"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7pPr>
      <a:lvl8pPr marL="3529502"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8pPr>
      <a:lvl9pPr marL="3986559"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9pPr>
    </p:bodyStyle>
    <p:otherStyle>
      <a:defPPr>
        <a:defRPr lang="en-US"/>
      </a:defPPr>
      <a:lvl1pPr marL="0" algn="l" defTabSz="914115" rtl="0" eaLnBrk="1" latinLnBrk="0" hangingPunct="1">
        <a:defRPr sz="1800" kern="1200">
          <a:solidFill>
            <a:schemeClr val="tx1"/>
          </a:solidFill>
          <a:latin typeface="+mn-lt"/>
          <a:ea typeface="+mn-ea"/>
          <a:cs typeface="+mn-cs"/>
        </a:defRPr>
      </a:lvl1pPr>
      <a:lvl2pPr marL="457058" algn="l" defTabSz="914115" rtl="0" eaLnBrk="1" latinLnBrk="0" hangingPunct="1">
        <a:defRPr sz="1800" kern="1200">
          <a:solidFill>
            <a:schemeClr val="tx1"/>
          </a:solidFill>
          <a:latin typeface="+mn-lt"/>
          <a:ea typeface="+mn-ea"/>
          <a:cs typeface="+mn-cs"/>
        </a:defRPr>
      </a:lvl2pPr>
      <a:lvl3pPr marL="914115" algn="l" defTabSz="914115" rtl="0" eaLnBrk="1" latinLnBrk="0" hangingPunct="1">
        <a:defRPr sz="1800" kern="1200">
          <a:solidFill>
            <a:schemeClr val="tx1"/>
          </a:solidFill>
          <a:latin typeface="+mn-lt"/>
          <a:ea typeface="+mn-ea"/>
          <a:cs typeface="+mn-cs"/>
        </a:defRPr>
      </a:lvl3pPr>
      <a:lvl4pPr marL="1371173" algn="l" defTabSz="914115" rtl="0" eaLnBrk="1" latinLnBrk="0" hangingPunct="1">
        <a:defRPr sz="1800" kern="1200">
          <a:solidFill>
            <a:schemeClr val="tx1"/>
          </a:solidFill>
          <a:latin typeface="+mn-lt"/>
          <a:ea typeface="+mn-ea"/>
          <a:cs typeface="+mn-cs"/>
        </a:defRPr>
      </a:lvl4pPr>
      <a:lvl5pPr marL="1828231" algn="l" defTabSz="914115" rtl="0" eaLnBrk="1" latinLnBrk="0" hangingPunct="1">
        <a:defRPr sz="1800" kern="1200">
          <a:solidFill>
            <a:schemeClr val="tx1"/>
          </a:solidFill>
          <a:latin typeface="+mn-lt"/>
          <a:ea typeface="+mn-ea"/>
          <a:cs typeface="+mn-cs"/>
        </a:defRPr>
      </a:lvl5pPr>
      <a:lvl6pPr marL="2285289" algn="l" defTabSz="914115" rtl="0" eaLnBrk="1" latinLnBrk="0" hangingPunct="1">
        <a:defRPr sz="1800" kern="1200">
          <a:solidFill>
            <a:schemeClr val="tx1"/>
          </a:solidFill>
          <a:latin typeface="+mn-lt"/>
          <a:ea typeface="+mn-ea"/>
          <a:cs typeface="+mn-cs"/>
        </a:defRPr>
      </a:lvl6pPr>
      <a:lvl7pPr marL="2742347" algn="l" defTabSz="914115" rtl="0" eaLnBrk="1" latinLnBrk="0" hangingPunct="1">
        <a:defRPr sz="1800" kern="1200">
          <a:solidFill>
            <a:schemeClr val="tx1"/>
          </a:solidFill>
          <a:latin typeface="+mn-lt"/>
          <a:ea typeface="+mn-ea"/>
          <a:cs typeface="+mn-cs"/>
        </a:defRPr>
      </a:lvl7pPr>
      <a:lvl8pPr marL="3199405" algn="l" defTabSz="914115" rtl="0" eaLnBrk="1" latinLnBrk="0" hangingPunct="1">
        <a:defRPr sz="1800" kern="1200">
          <a:solidFill>
            <a:schemeClr val="tx1"/>
          </a:solidFill>
          <a:latin typeface="+mn-lt"/>
          <a:ea typeface="+mn-ea"/>
          <a:cs typeface="+mn-cs"/>
        </a:defRPr>
      </a:lvl8pPr>
      <a:lvl9pPr marL="3656462" algn="l" defTabSz="91411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2ECF1"/>
        </a:solidFill>
        <a:effectLst/>
      </p:bgPr>
    </p:bg>
    <p:spTree>
      <p:nvGrpSpPr>
        <p:cNvPr id="1" name=""/>
        <p:cNvGrpSpPr/>
        <p:nvPr/>
      </p:nvGrpSpPr>
      <p:grpSpPr>
        <a:xfrm>
          <a:off x="0" y="0"/>
          <a:ext cx="0" cy="0"/>
          <a:chOff x="0" y="0"/>
          <a:chExt cx="0" cy="0"/>
        </a:xfrm>
      </p:grpSpPr>
      <p:sp>
        <p:nvSpPr>
          <p:cNvPr id="1027" name="Rectangle 1"/>
          <p:cNvSpPr>
            <a:spLocks noGrp="1" noChangeArrowheads="1"/>
          </p:cNvSpPr>
          <p:nvPr>
            <p:ph type="title"/>
          </p:nvPr>
        </p:nvSpPr>
        <p:spPr bwMode="auto">
          <a:xfrm>
            <a:off x="912286" y="227013"/>
            <a:ext cx="10358967"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dirty="0"/>
              <a:t>Click to edit Master title style</a:t>
            </a:r>
          </a:p>
        </p:txBody>
      </p:sp>
      <p:sp>
        <p:nvSpPr>
          <p:cNvPr id="1028" name="Rectangle 2"/>
          <p:cNvSpPr>
            <a:spLocks noGrp="1" noChangeArrowheads="1"/>
          </p:cNvSpPr>
          <p:nvPr>
            <p:ph type="body" idx="1"/>
          </p:nvPr>
        </p:nvSpPr>
        <p:spPr bwMode="auto">
          <a:xfrm>
            <a:off x="912286" y="1416053"/>
            <a:ext cx="10358967" cy="47990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8" name="Picture 7" descr="A close up of a sign&#10;&#10;Description automatically generated">
            <a:extLst>
              <a:ext uri="{FF2B5EF4-FFF2-40B4-BE49-F238E27FC236}">
                <a16:creationId xmlns:a16="http://schemas.microsoft.com/office/drawing/2014/main" id="{B4CCBE2E-CAAE-B74A-AD06-6C8F94F20E4C}"/>
              </a:ext>
            </a:extLst>
          </p:cNvPr>
          <p:cNvPicPr>
            <a:picLocks noChangeAspect="1"/>
          </p:cNvPicPr>
          <p:nvPr userDrawn="1"/>
        </p:nvPicPr>
        <p:blipFill>
          <a:blip r:embed="rId19">
            <a:alphaModFix amt="60000"/>
            <a:extLst>
              <a:ext uri="{28A0092B-C50C-407E-A947-70E740481C1C}">
                <a14:useLocalDpi xmlns:a14="http://schemas.microsoft.com/office/drawing/2010/main" val="0"/>
              </a:ext>
            </a:extLst>
          </a:blip>
          <a:stretch>
            <a:fillRect/>
          </a:stretch>
        </p:blipFill>
        <p:spPr>
          <a:xfrm>
            <a:off x="11365992" y="6156880"/>
            <a:ext cx="650240" cy="548640"/>
          </a:xfrm>
          <a:prstGeom prst="rect">
            <a:avLst/>
          </a:prstGeom>
        </p:spPr>
      </p:pic>
    </p:spTree>
    <p:extLst>
      <p:ext uri="{BB962C8B-B14F-4D97-AF65-F5344CB8AC3E}">
        <p14:creationId xmlns:p14="http://schemas.microsoft.com/office/powerpoint/2010/main" val="1847259827"/>
      </p:ext>
    </p:extLst>
  </p:cSld>
  <p:clrMap bg1="lt1" tx1="dk1" bg2="lt2" tx2="dk2" accent1="accent1" accent2="accent2" accent3="accent3" accent4="accent4" accent5="accent5" accent6="accent6" hlink="hlink" folHlink="folHlink"/>
  <p:sldLayoutIdLst>
    <p:sldLayoutId id="2147485128" r:id="rId1"/>
    <p:sldLayoutId id="2147485129" r:id="rId2"/>
    <p:sldLayoutId id="2147485130" r:id="rId3"/>
    <p:sldLayoutId id="2147485131" r:id="rId4"/>
    <p:sldLayoutId id="2147485132" r:id="rId5"/>
    <p:sldLayoutId id="2147485133" r:id="rId6"/>
    <p:sldLayoutId id="2147485134" r:id="rId7"/>
    <p:sldLayoutId id="2147485135" r:id="rId8"/>
    <p:sldLayoutId id="2147485136" r:id="rId9"/>
    <p:sldLayoutId id="2147485137" r:id="rId10"/>
    <p:sldLayoutId id="2147485138" r:id="rId11"/>
    <p:sldLayoutId id="2147485139" r:id="rId12"/>
    <p:sldLayoutId id="2147485140" r:id="rId13"/>
    <p:sldLayoutId id="2147485141" r:id="rId14"/>
    <p:sldLayoutId id="2147485142" r:id="rId15"/>
    <p:sldLayoutId id="2147485143" r:id="rId16"/>
    <p:sldLayoutId id="2147485144" r:id="rId17"/>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ctr" defTabSz="412750" rtl="0" eaLnBrk="0" fontAlgn="base" hangingPunct="0">
        <a:lnSpc>
          <a:spcPct val="88000"/>
        </a:lnSpc>
        <a:spcBef>
          <a:spcPct val="0"/>
        </a:spcBef>
        <a:spcAft>
          <a:spcPct val="0"/>
        </a:spcAft>
        <a:buClr>
          <a:srgbClr val="000000"/>
        </a:buClr>
        <a:buSzPct val="45000"/>
        <a:buFont typeface="Wingdings" pitchFamily="-72" charset="2"/>
        <a:defRPr sz="3000" b="1">
          <a:solidFill>
            <a:srgbClr val="3333FF"/>
          </a:solidFill>
          <a:latin typeface="Calibri"/>
          <a:ea typeface="MS PGothic" pitchFamily="34" charset="-128"/>
          <a:cs typeface="Calibri"/>
        </a:defRPr>
      </a:lvl1pPr>
      <a:lvl2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2pPr>
      <a:lvl3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3pPr>
      <a:lvl4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4pPr>
      <a:lvl5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5pPr>
      <a:lvl6pPr marL="153622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6pPr>
      <a:lvl7pPr marL="199328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7pPr>
      <a:lvl8pPr marL="245033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8pPr>
      <a:lvl9pPr marL="290739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9pPr>
    </p:titleStyle>
    <p:bodyStyle>
      <a:lvl1pPr marL="390525" indent="-292100" algn="l" defTabSz="412750" rtl="0" eaLnBrk="0" fontAlgn="base" hangingPunct="0">
        <a:lnSpc>
          <a:spcPct val="105000"/>
        </a:lnSpc>
        <a:spcBef>
          <a:spcPct val="30000"/>
        </a:spcBef>
        <a:spcAft>
          <a:spcPts val="800"/>
        </a:spcAft>
        <a:buClr>
          <a:srgbClr val="000000"/>
        </a:buClr>
        <a:buSzPct val="100000"/>
        <a:buFont typeface="Arial" pitchFamily="-72" charset="0"/>
        <a:buChar char="•"/>
        <a:defRPr sz="2900" b="1">
          <a:solidFill>
            <a:srgbClr val="000000"/>
          </a:solidFill>
          <a:latin typeface="Calibri" charset="0"/>
          <a:ea typeface="MS PGothic" pitchFamily="34" charset="-128"/>
          <a:cs typeface="MS PGothic" charset="0"/>
        </a:defRPr>
      </a:lvl1pPr>
      <a:lvl2pPr marL="782638" indent="-260350" algn="l" defTabSz="412750" rtl="0" eaLnBrk="0" fontAlgn="base" hangingPunct="0">
        <a:lnSpc>
          <a:spcPct val="90000"/>
        </a:lnSpc>
        <a:spcBef>
          <a:spcPct val="30000"/>
        </a:spcBef>
        <a:spcAft>
          <a:spcPct val="0"/>
        </a:spcAft>
        <a:buClr>
          <a:srgbClr val="000000"/>
        </a:buClr>
        <a:buSzPct val="75000"/>
        <a:buFont typeface="Symbol" pitchFamily="-72" charset="2"/>
        <a:buChar char=""/>
        <a:defRPr sz="2600" b="1">
          <a:solidFill>
            <a:srgbClr val="000000"/>
          </a:solidFill>
          <a:latin typeface="Calibri" charset="0"/>
          <a:ea typeface="MS PGothic" pitchFamily="34" charset="-128"/>
        </a:defRPr>
      </a:lvl2pPr>
      <a:lvl3pPr marL="1173163" indent="-193675"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400" b="1">
          <a:solidFill>
            <a:srgbClr val="000000"/>
          </a:solidFill>
          <a:latin typeface="Calibri" charset="0"/>
          <a:ea typeface="ＭＳ Ｐゴシック" pitchFamily="-123" charset="-128"/>
          <a:cs typeface="ＭＳ Ｐゴシック" pitchFamily="-72" charset="-128"/>
        </a:defRPr>
      </a:lvl3pPr>
      <a:lvl4pPr marL="1565275" indent="-193675" algn="l" defTabSz="412750" rtl="0" eaLnBrk="0" fontAlgn="base" hangingPunct="0">
        <a:lnSpc>
          <a:spcPct val="90000"/>
        </a:lnSpc>
        <a:spcBef>
          <a:spcPct val="30000"/>
        </a:spcBef>
        <a:spcAft>
          <a:spcPct val="0"/>
        </a:spcAft>
        <a:buClr>
          <a:srgbClr val="000000"/>
        </a:buClr>
        <a:buSzPct val="75000"/>
        <a:buFont typeface="Symbol" pitchFamily="-72" charset="2"/>
        <a:buChar char=""/>
        <a:defRPr sz="2200" b="1">
          <a:solidFill>
            <a:srgbClr val="000000"/>
          </a:solidFill>
          <a:latin typeface="Calibri" charset="0"/>
          <a:ea typeface="ＭＳ Ｐゴシック" pitchFamily="-123" charset="-128"/>
        </a:defRPr>
      </a:lvl4pPr>
      <a:lvl5pPr marL="1957388" indent="-195263"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000" b="1">
          <a:solidFill>
            <a:srgbClr val="000000"/>
          </a:solidFill>
          <a:latin typeface="Calibri" charset="0"/>
          <a:ea typeface="ＭＳ Ｐゴシック" pitchFamily="-123" charset="-128"/>
        </a:defRPr>
      </a:lvl5pPr>
      <a:lvl6pPr marL="2615386"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6pPr>
      <a:lvl7pPr marL="3072444"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7pPr>
      <a:lvl8pPr marL="3529502"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8pPr>
      <a:lvl9pPr marL="3986559"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9pPr>
    </p:bodyStyle>
    <p:otherStyle>
      <a:defPPr>
        <a:defRPr lang="en-US"/>
      </a:defPPr>
      <a:lvl1pPr marL="0" algn="l" defTabSz="914115" rtl="0" eaLnBrk="1" latinLnBrk="0" hangingPunct="1">
        <a:defRPr sz="1800" kern="1200">
          <a:solidFill>
            <a:schemeClr val="tx1"/>
          </a:solidFill>
          <a:latin typeface="+mn-lt"/>
          <a:ea typeface="+mn-ea"/>
          <a:cs typeface="+mn-cs"/>
        </a:defRPr>
      </a:lvl1pPr>
      <a:lvl2pPr marL="457058" algn="l" defTabSz="914115" rtl="0" eaLnBrk="1" latinLnBrk="0" hangingPunct="1">
        <a:defRPr sz="1800" kern="1200">
          <a:solidFill>
            <a:schemeClr val="tx1"/>
          </a:solidFill>
          <a:latin typeface="+mn-lt"/>
          <a:ea typeface="+mn-ea"/>
          <a:cs typeface="+mn-cs"/>
        </a:defRPr>
      </a:lvl2pPr>
      <a:lvl3pPr marL="914115" algn="l" defTabSz="914115" rtl="0" eaLnBrk="1" latinLnBrk="0" hangingPunct="1">
        <a:defRPr sz="1800" kern="1200">
          <a:solidFill>
            <a:schemeClr val="tx1"/>
          </a:solidFill>
          <a:latin typeface="+mn-lt"/>
          <a:ea typeface="+mn-ea"/>
          <a:cs typeface="+mn-cs"/>
        </a:defRPr>
      </a:lvl3pPr>
      <a:lvl4pPr marL="1371173" algn="l" defTabSz="914115" rtl="0" eaLnBrk="1" latinLnBrk="0" hangingPunct="1">
        <a:defRPr sz="1800" kern="1200">
          <a:solidFill>
            <a:schemeClr val="tx1"/>
          </a:solidFill>
          <a:latin typeface="+mn-lt"/>
          <a:ea typeface="+mn-ea"/>
          <a:cs typeface="+mn-cs"/>
        </a:defRPr>
      </a:lvl4pPr>
      <a:lvl5pPr marL="1828231" algn="l" defTabSz="914115" rtl="0" eaLnBrk="1" latinLnBrk="0" hangingPunct="1">
        <a:defRPr sz="1800" kern="1200">
          <a:solidFill>
            <a:schemeClr val="tx1"/>
          </a:solidFill>
          <a:latin typeface="+mn-lt"/>
          <a:ea typeface="+mn-ea"/>
          <a:cs typeface="+mn-cs"/>
        </a:defRPr>
      </a:lvl5pPr>
      <a:lvl6pPr marL="2285289" algn="l" defTabSz="914115" rtl="0" eaLnBrk="1" latinLnBrk="0" hangingPunct="1">
        <a:defRPr sz="1800" kern="1200">
          <a:solidFill>
            <a:schemeClr val="tx1"/>
          </a:solidFill>
          <a:latin typeface="+mn-lt"/>
          <a:ea typeface="+mn-ea"/>
          <a:cs typeface="+mn-cs"/>
        </a:defRPr>
      </a:lvl6pPr>
      <a:lvl7pPr marL="2742347" algn="l" defTabSz="914115" rtl="0" eaLnBrk="1" latinLnBrk="0" hangingPunct="1">
        <a:defRPr sz="1800" kern="1200">
          <a:solidFill>
            <a:schemeClr val="tx1"/>
          </a:solidFill>
          <a:latin typeface="+mn-lt"/>
          <a:ea typeface="+mn-ea"/>
          <a:cs typeface="+mn-cs"/>
        </a:defRPr>
      </a:lvl7pPr>
      <a:lvl8pPr marL="3199405" algn="l" defTabSz="914115" rtl="0" eaLnBrk="1" latinLnBrk="0" hangingPunct="1">
        <a:defRPr sz="1800" kern="1200">
          <a:solidFill>
            <a:schemeClr val="tx1"/>
          </a:solidFill>
          <a:latin typeface="+mn-lt"/>
          <a:ea typeface="+mn-ea"/>
          <a:cs typeface="+mn-cs"/>
        </a:defRPr>
      </a:lvl8pPr>
      <a:lvl9pPr marL="3656462" algn="l" defTabSz="91411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2ECF1"/>
        </a:solidFill>
        <a:effectLst/>
      </p:bgPr>
    </p:bg>
    <p:spTree>
      <p:nvGrpSpPr>
        <p:cNvPr id="1" name=""/>
        <p:cNvGrpSpPr/>
        <p:nvPr/>
      </p:nvGrpSpPr>
      <p:grpSpPr>
        <a:xfrm>
          <a:off x="0" y="0"/>
          <a:ext cx="0" cy="0"/>
          <a:chOff x="0" y="0"/>
          <a:chExt cx="0" cy="0"/>
        </a:xfrm>
      </p:grpSpPr>
      <p:sp>
        <p:nvSpPr>
          <p:cNvPr id="1027" name="Rectangle 1"/>
          <p:cNvSpPr>
            <a:spLocks noGrp="1" noChangeArrowheads="1"/>
          </p:cNvSpPr>
          <p:nvPr>
            <p:ph type="title"/>
          </p:nvPr>
        </p:nvSpPr>
        <p:spPr bwMode="auto">
          <a:xfrm>
            <a:off x="912286" y="227013"/>
            <a:ext cx="10358967"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dirty="0"/>
              <a:t>Click to edit Master title style</a:t>
            </a:r>
          </a:p>
        </p:txBody>
      </p:sp>
      <p:sp>
        <p:nvSpPr>
          <p:cNvPr id="1028" name="Rectangle 2"/>
          <p:cNvSpPr>
            <a:spLocks noGrp="1" noChangeArrowheads="1"/>
          </p:cNvSpPr>
          <p:nvPr>
            <p:ph type="body" idx="1"/>
          </p:nvPr>
        </p:nvSpPr>
        <p:spPr bwMode="auto">
          <a:xfrm>
            <a:off x="912286" y="1416053"/>
            <a:ext cx="10358967" cy="47990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5" name="Picture 4">
            <a:extLst>
              <a:ext uri="{FF2B5EF4-FFF2-40B4-BE49-F238E27FC236}">
                <a16:creationId xmlns:a16="http://schemas.microsoft.com/office/drawing/2014/main" id="{919556B3-89A1-A44F-B845-0089CD720DE3}"/>
              </a:ext>
            </a:extLst>
          </p:cNvPr>
          <p:cNvPicPr>
            <a:picLocks noChangeAspect="1"/>
          </p:cNvPicPr>
          <p:nvPr userDrawn="1"/>
        </p:nvPicPr>
        <p:blipFill>
          <a:blip r:embed="rId27"/>
          <a:srcRect/>
          <a:stretch/>
        </p:blipFill>
        <p:spPr>
          <a:xfrm>
            <a:off x="9771825" y="6134301"/>
            <a:ext cx="2416757" cy="563910"/>
          </a:xfrm>
          <a:prstGeom prst="rect">
            <a:avLst/>
          </a:prstGeom>
          <a:effectLst>
            <a:outerShdw blurRad="50800" dist="63500" dir="5400000" algn="t" rotWithShape="0">
              <a:srgbClr val="D0D8E1"/>
            </a:outerShdw>
          </a:effectLst>
        </p:spPr>
      </p:pic>
    </p:spTree>
    <p:extLst>
      <p:ext uri="{BB962C8B-B14F-4D97-AF65-F5344CB8AC3E}">
        <p14:creationId xmlns:p14="http://schemas.microsoft.com/office/powerpoint/2010/main" val="4223898592"/>
      </p:ext>
    </p:extLst>
  </p:cSld>
  <p:clrMap bg1="lt1" tx1="dk1" bg2="lt2" tx2="dk2" accent1="accent1" accent2="accent2" accent3="accent3" accent4="accent4" accent5="accent5" accent6="accent6" hlink="hlink" folHlink="folHlink"/>
  <p:sldLayoutIdLst>
    <p:sldLayoutId id="2147485171" r:id="rId1"/>
    <p:sldLayoutId id="2147485172" r:id="rId2"/>
    <p:sldLayoutId id="2147485173" r:id="rId3"/>
    <p:sldLayoutId id="2147485174" r:id="rId4"/>
    <p:sldLayoutId id="2147485175" r:id="rId5"/>
    <p:sldLayoutId id="2147485176" r:id="rId6"/>
    <p:sldLayoutId id="2147485177" r:id="rId7"/>
    <p:sldLayoutId id="2147485178" r:id="rId8"/>
    <p:sldLayoutId id="2147485179" r:id="rId9"/>
    <p:sldLayoutId id="2147485180" r:id="rId10"/>
    <p:sldLayoutId id="2147485181" r:id="rId11"/>
    <p:sldLayoutId id="2147485182" r:id="rId12"/>
    <p:sldLayoutId id="2147485183" r:id="rId13"/>
    <p:sldLayoutId id="2147485184" r:id="rId14"/>
    <p:sldLayoutId id="2147485185" r:id="rId15"/>
    <p:sldLayoutId id="2147485186" r:id="rId16"/>
    <p:sldLayoutId id="2147485187" r:id="rId17"/>
    <p:sldLayoutId id="2147485188" r:id="rId18"/>
    <p:sldLayoutId id="2147485189" r:id="rId19"/>
    <p:sldLayoutId id="2147485190" r:id="rId20"/>
    <p:sldLayoutId id="2147485191" r:id="rId21"/>
    <p:sldLayoutId id="2147485192" r:id="rId22"/>
    <p:sldLayoutId id="2147485193" r:id="rId23"/>
    <p:sldLayoutId id="2147485194" r:id="rId24"/>
    <p:sldLayoutId id="2147485195" r:id="rId25"/>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ctr" defTabSz="412750" rtl="0" eaLnBrk="0" fontAlgn="base" hangingPunct="0">
        <a:lnSpc>
          <a:spcPct val="88000"/>
        </a:lnSpc>
        <a:spcBef>
          <a:spcPct val="0"/>
        </a:spcBef>
        <a:spcAft>
          <a:spcPct val="0"/>
        </a:spcAft>
        <a:buClr>
          <a:srgbClr val="000000"/>
        </a:buClr>
        <a:buSzPct val="45000"/>
        <a:buFont typeface="Wingdings" pitchFamily="-72" charset="2"/>
        <a:defRPr sz="3000" b="1">
          <a:solidFill>
            <a:srgbClr val="3333FF"/>
          </a:solidFill>
          <a:latin typeface="Calibri"/>
          <a:ea typeface="MS PGothic" pitchFamily="34" charset="-128"/>
          <a:cs typeface="Calibri"/>
        </a:defRPr>
      </a:lvl1pPr>
      <a:lvl2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2pPr>
      <a:lvl3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3pPr>
      <a:lvl4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4pPr>
      <a:lvl5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5pPr>
      <a:lvl6pPr marL="153622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6pPr>
      <a:lvl7pPr marL="199328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7pPr>
      <a:lvl8pPr marL="245033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8pPr>
      <a:lvl9pPr marL="290739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9pPr>
    </p:titleStyle>
    <p:bodyStyle>
      <a:lvl1pPr marL="390525" indent="-292100" algn="l" defTabSz="412750" rtl="0" eaLnBrk="0" fontAlgn="base" hangingPunct="0">
        <a:lnSpc>
          <a:spcPct val="105000"/>
        </a:lnSpc>
        <a:spcBef>
          <a:spcPct val="30000"/>
        </a:spcBef>
        <a:spcAft>
          <a:spcPts val="800"/>
        </a:spcAft>
        <a:buClr>
          <a:srgbClr val="000000"/>
        </a:buClr>
        <a:buSzPct val="100000"/>
        <a:buFont typeface="Arial" pitchFamily="-72" charset="0"/>
        <a:buChar char="•"/>
        <a:defRPr sz="2900" b="1">
          <a:solidFill>
            <a:srgbClr val="000000"/>
          </a:solidFill>
          <a:latin typeface="Calibri" charset="0"/>
          <a:ea typeface="MS PGothic" pitchFamily="34" charset="-128"/>
          <a:cs typeface="MS PGothic" charset="0"/>
        </a:defRPr>
      </a:lvl1pPr>
      <a:lvl2pPr marL="782638" indent="-260350" algn="l" defTabSz="412750" rtl="0" eaLnBrk="0" fontAlgn="base" hangingPunct="0">
        <a:lnSpc>
          <a:spcPct val="90000"/>
        </a:lnSpc>
        <a:spcBef>
          <a:spcPct val="30000"/>
        </a:spcBef>
        <a:spcAft>
          <a:spcPct val="0"/>
        </a:spcAft>
        <a:buClr>
          <a:srgbClr val="000000"/>
        </a:buClr>
        <a:buSzPct val="75000"/>
        <a:buFont typeface="Symbol" pitchFamily="-72" charset="2"/>
        <a:buChar char=""/>
        <a:defRPr sz="2600" b="1">
          <a:solidFill>
            <a:srgbClr val="000000"/>
          </a:solidFill>
          <a:latin typeface="Calibri" charset="0"/>
          <a:ea typeface="MS PGothic" pitchFamily="34" charset="-128"/>
        </a:defRPr>
      </a:lvl2pPr>
      <a:lvl3pPr marL="1173163" indent="-193675"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400" b="1">
          <a:solidFill>
            <a:srgbClr val="000000"/>
          </a:solidFill>
          <a:latin typeface="Calibri" charset="0"/>
          <a:ea typeface="ＭＳ Ｐゴシック" pitchFamily="-123" charset="-128"/>
          <a:cs typeface="ＭＳ Ｐゴシック" pitchFamily="-72" charset="-128"/>
        </a:defRPr>
      </a:lvl3pPr>
      <a:lvl4pPr marL="1565275" indent="-193675" algn="l" defTabSz="412750" rtl="0" eaLnBrk="0" fontAlgn="base" hangingPunct="0">
        <a:lnSpc>
          <a:spcPct val="90000"/>
        </a:lnSpc>
        <a:spcBef>
          <a:spcPct val="30000"/>
        </a:spcBef>
        <a:spcAft>
          <a:spcPct val="0"/>
        </a:spcAft>
        <a:buClr>
          <a:srgbClr val="000000"/>
        </a:buClr>
        <a:buSzPct val="75000"/>
        <a:buFont typeface="Symbol" pitchFamily="-72" charset="2"/>
        <a:buChar char=""/>
        <a:defRPr sz="2200" b="1">
          <a:solidFill>
            <a:srgbClr val="000000"/>
          </a:solidFill>
          <a:latin typeface="Calibri" charset="0"/>
          <a:ea typeface="ＭＳ Ｐゴシック" pitchFamily="-123" charset="-128"/>
        </a:defRPr>
      </a:lvl4pPr>
      <a:lvl5pPr marL="1957388" indent="-195263"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000" b="1">
          <a:solidFill>
            <a:srgbClr val="000000"/>
          </a:solidFill>
          <a:latin typeface="Calibri" charset="0"/>
          <a:ea typeface="ＭＳ Ｐゴシック" pitchFamily="-123" charset="-128"/>
        </a:defRPr>
      </a:lvl5pPr>
      <a:lvl6pPr marL="2615386"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6pPr>
      <a:lvl7pPr marL="3072444"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7pPr>
      <a:lvl8pPr marL="3529502"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8pPr>
      <a:lvl9pPr marL="3986559"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9pPr>
    </p:bodyStyle>
    <p:otherStyle>
      <a:defPPr>
        <a:defRPr lang="en-US"/>
      </a:defPPr>
      <a:lvl1pPr marL="0" algn="l" defTabSz="914115" rtl="0" eaLnBrk="1" latinLnBrk="0" hangingPunct="1">
        <a:defRPr sz="1800" kern="1200">
          <a:solidFill>
            <a:schemeClr val="tx1"/>
          </a:solidFill>
          <a:latin typeface="+mn-lt"/>
          <a:ea typeface="+mn-ea"/>
          <a:cs typeface="+mn-cs"/>
        </a:defRPr>
      </a:lvl1pPr>
      <a:lvl2pPr marL="457058" algn="l" defTabSz="914115" rtl="0" eaLnBrk="1" latinLnBrk="0" hangingPunct="1">
        <a:defRPr sz="1800" kern="1200">
          <a:solidFill>
            <a:schemeClr val="tx1"/>
          </a:solidFill>
          <a:latin typeface="+mn-lt"/>
          <a:ea typeface="+mn-ea"/>
          <a:cs typeface="+mn-cs"/>
        </a:defRPr>
      </a:lvl2pPr>
      <a:lvl3pPr marL="914115" algn="l" defTabSz="914115" rtl="0" eaLnBrk="1" latinLnBrk="0" hangingPunct="1">
        <a:defRPr sz="1800" kern="1200">
          <a:solidFill>
            <a:schemeClr val="tx1"/>
          </a:solidFill>
          <a:latin typeface="+mn-lt"/>
          <a:ea typeface="+mn-ea"/>
          <a:cs typeface="+mn-cs"/>
        </a:defRPr>
      </a:lvl3pPr>
      <a:lvl4pPr marL="1371173" algn="l" defTabSz="914115" rtl="0" eaLnBrk="1" latinLnBrk="0" hangingPunct="1">
        <a:defRPr sz="1800" kern="1200">
          <a:solidFill>
            <a:schemeClr val="tx1"/>
          </a:solidFill>
          <a:latin typeface="+mn-lt"/>
          <a:ea typeface="+mn-ea"/>
          <a:cs typeface="+mn-cs"/>
        </a:defRPr>
      </a:lvl4pPr>
      <a:lvl5pPr marL="1828231" algn="l" defTabSz="914115" rtl="0" eaLnBrk="1" latinLnBrk="0" hangingPunct="1">
        <a:defRPr sz="1800" kern="1200">
          <a:solidFill>
            <a:schemeClr val="tx1"/>
          </a:solidFill>
          <a:latin typeface="+mn-lt"/>
          <a:ea typeface="+mn-ea"/>
          <a:cs typeface="+mn-cs"/>
        </a:defRPr>
      </a:lvl5pPr>
      <a:lvl6pPr marL="2285289" algn="l" defTabSz="914115" rtl="0" eaLnBrk="1" latinLnBrk="0" hangingPunct="1">
        <a:defRPr sz="1800" kern="1200">
          <a:solidFill>
            <a:schemeClr val="tx1"/>
          </a:solidFill>
          <a:latin typeface="+mn-lt"/>
          <a:ea typeface="+mn-ea"/>
          <a:cs typeface="+mn-cs"/>
        </a:defRPr>
      </a:lvl6pPr>
      <a:lvl7pPr marL="2742347" algn="l" defTabSz="914115" rtl="0" eaLnBrk="1" latinLnBrk="0" hangingPunct="1">
        <a:defRPr sz="1800" kern="1200">
          <a:solidFill>
            <a:schemeClr val="tx1"/>
          </a:solidFill>
          <a:latin typeface="+mn-lt"/>
          <a:ea typeface="+mn-ea"/>
          <a:cs typeface="+mn-cs"/>
        </a:defRPr>
      </a:lvl7pPr>
      <a:lvl8pPr marL="3199405" algn="l" defTabSz="914115" rtl="0" eaLnBrk="1" latinLnBrk="0" hangingPunct="1">
        <a:defRPr sz="1800" kern="1200">
          <a:solidFill>
            <a:schemeClr val="tx1"/>
          </a:solidFill>
          <a:latin typeface="+mn-lt"/>
          <a:ea typeface="+mn-ea"/>
          <a:cs typeface="+mn-cs"/>
        </a:defRPr>
      </a:lvl8pPr>
      <a:lvl9pPr marL="3656462" algn="l" defTabSz="91411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7CCE047-53D3-1F44-85DF-63144D77A5E7}"/>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59629B7-FD81-3548-8F52-0635937CBA9D}"/>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DEAFDE4-E31E-CF46-A137-10146D385D27}"/>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chemeClr val="tx1"/>
                </a:solidFill>
                <a:latin typeface="Times New Roman" charset="0"/>
              </a:defRPr>
            </a:lvl1pPr>
          </a:lstStyle>
          <a:p>
            <a:pPr>
              <a:defRPr/>
            </a:pPr>
            <a:endParaRPr lang="en-US"/>
          </a:p>
        </p:txBody>
      </p:sp>
      <p:sp>
        <p:nvSpPr>
          <p:cNvPr id="1029" name="Rectangle 5">
            <a:extLst>
              <a:ext uri="{FF2B5EF4-FFF2-40B4-BE49-F238E27FC236}">
                <a16:creationId xmlns:a16="http://schemas.microsoft.com/office/drawing/2014/main" id="{3F24D9BE-6DBA-AC47-BE58-788DF52725AF}"/>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chemeClr val="tx1"/>
                </a:solidFill>
                <a:latin typeface="Times New Roman" charset="0"/>
              </a:defRPr>
            </a:lvl1pPr>
          </a:lstStyle>
          <a:p>
            <a:pPr>
              <a:defRPr/>
            </a:pPr>
            <a:endParaRPr lang="en-US"/>
          </a:p>
        </p:txBody>
      </p:sp>
      <p:sp>
        <p:nvSpPr>
          <p:cNvPr id="1030" name="Rectangle 6">
            <a:extLst>
              <a:ext uri="{FF2B5EF4-FFF2-40B4-BE49-F238E27FC236}">
                <a16:creationId xmlns:a16="http://schemas.microsoft.com/office/drawing/2014/main" id="{63ED2D30-71F1-D849-9F8C-7F018F5C8510}"/>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0419B8C4-1BD2-1C4D-A1CB-B51215FA02C8}" type="slidenum">
              <a:rPr lang="en-US" altLang="en-US"/>
              <a:pPr>
                <a:defRPr/>
              </a:pPr>
              <a:t>‹#›</a:t>
            </a:fld>
            <a:endParaRPr lang="en-US" altLang="en-US"/>
          </a:p>
        </p:txBody>
      </p:sp>
    </p:spTree>
    <p:extLst>
      <p:ext uri="{BB962C8B-B14F-4D97-AF65-F5344CB8AC3E}">
        <p14:creationId xmlns:p14="http://schemas.microsoft.com/office/powerpoint/2010/main" val="837355951"/>
      </p:ext>
    </p:extLst>
  </p:cSld>
  <p:clrMap bg1="dk2" tx1="lt1" bg2="dk1" tx2="lt2" accent1="accent1" accent2="accent2" accent3="accent3" accent4="accent4" accent5="accent5" accent6="accent6" hlink="hlink" folHlink="folHlink"/>
  <p:sldLayoutIdLst>
    <p:sldLayoutId id="2147485211" r:id="rId1"/>
    <p:sldLayoutId id="2147485212" r:id="rId2"/>
    <p:sldLayoutId id="2147485213" r:id="rId3"/>
    <p:sldLayoutId id="2147485214" r:id="rId4"/>
    <p:sldLayoutId id="2147485215" r:id="rId5"/>
    <p:sldLayoutId id="2147485216" r:id="rId6"/>
    <p:sldLayoutId id="2147485217" r:id="rId7"/>
    <p:sldLayoutId id="2147485218" r:id="rId8"/>
    <p:sldLayoutId id="2147485219" r:id="rId9"/>
    <p:sldLayoutId id="2147485220" r:id="rId10"/>
    <p:sldLayoutId id="2147485221" r:id="rId11"/>
    <p:sldLayoutId id="2147485222" r:id="rId12"/>
    <p:sldLayoutId id="2147485223" r:id="rId13"/>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4649C785-B846-3C49-ACDB-90FD5C8C7DAD}"/>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5" name="Rectangle 3">
            <a:extLst>
              <a:ext uri="{FF2B5EF4-FFF2-40B4-BE49-F238E27FC236}">
                <a16:creationId xmlns:a16="http://schemas.microsoft.com/office/drawing/2014/main" id="{84EC3D77-A099-F449-A8F5-910B7AFDAAE5}"/>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F8FDB68-2023-B74E-A899-1A35EF216683}"/>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chemeClr val="tx1"/>
                </a:solidFill>
                <a:latin typeface="Times New Roman" charset="0"/>
              </a:defRPr>
            </a:lvl1pPr>
          </a:lstStyle>
          <a:p>
            <a:pPr>
              <a:defRPr/>
            </a:pPr>
            <a:endParaRPr lang="en-US"/>
          </a:p>
        </p:txBody>
      </p:sp>
      <p:sp>
        <p:nvSpPr>
          <p:cNvPr id="1029" name="Rectangle 5">
            <a:extLst>
              <a:ext uri="{FF2B5EF4-FFF2-40B4-BE49-F238E27FC236}">
                <a16:creationId xmlns:a16="http://schemas.microsoft.com/office/drawing/2014/main" id="{4EEC2D92-C2DF-5B40-8E5A-47614447D0B4}"/>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chemeClr val="tx1"/>
                </a:solidFill>
                <a:latin typeface="Times New Roman" charset="0"/>
              </a:defRPr>
            </a:lvl1pPr>
          </a:lstStyle>
          <a:p>
            <a:pPr>
              <a:defRPr/>
            </a:pPr>
            <a:endParaRPr lang="en-US"/>
          </a:p>
        </p:txBody>
      </p:sp>
      <p:sp>
        <p:nvSpPr>
          <p:cNvPr id="1030" name="Rectangle 6">
            <a:extLst>
              <a:ext uri="{FF2B5EF4-FFF2-40B4-BE49-F238E27FC236}">
                <a16:creationId xmlns:a16="http://schemas.microsoft.com/office/drawing/2014/main" id="{731057BA-3C56-E543-BDBD-12FD40E595C9}"/>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9B93941C-E2D4-0F4C-A01B-5EB4717C39A3}" type="slidenum">
              <a:rPr lang="en-US" altLang="en-US"/>
              <a:pPr>
                <a:defRPr/>
              </a:pPr>
              <a:t>‹#›</a:t>
            </a:fld>
            <a:endParaRPr lang="en-US" altLang="en-US"/>
          </a:p>
        </p:txBody>
      </p:sp>
    </p:spTree>
    <p:extLst>
      <p:ext uri="{BB962C8B-B14F-4D97-AF65-F5344CB8AC3E}">
        <p14:creationId xmlns:p14="http://schemas.microsoft.com/office/powerpoint/2010/main" val="2852168930"/>
      </p:ext>
    </p:extLst>
  </p:cSld>
  <p:clrMap bg1="dk2" tx1="lt1" bg2="dk1" tx2="lt2" accent1="accent1" accent2="accent2" accent3="accent3" accent4="accent4" accent5="accent5" accent6="accent6" hlink="hlink" folHlink="folHlink"/>
  <p:sldLayoutIdLst>
    <p:sldLayoutId id="2147485286" r:id="rId1"/>
    <p:sldLayoutId id="2147485287" r:id="rId2"/>
    <p:sldLayoutId id="2147485288" r:id="rId3"/>
    <p:sldLayoutId id="2147485289" r:id="rId4"/>
    <p:sldLayoutId id="2147485290" r:id="rId5"/>
    <p:sldLayoutId id="2147485291" r:id="rId6"/>
    <p:sldLayoutId id="2147485292" r:id="rId7"/>
    <p:sldLayoutId id="2147485293" r:id="rId8"/>
    <p:sldLayoutId id="2147485294" r:id="rId9"/>
    <p:sldLayoutId id="2147485295" r:id="rId10"/>
    <p:sldLayoutId id="2147485296" r:id="rId11"/>
    <p:sldLayoutId id="2147485297" r:id="rId12"/>
    <p:sldLayoutId id="2147485298" r:id="rId13"/>
    <p:sldLayoutId id="2147485300" r:id="rId14"/>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a:extLst>
              <a:ext uri="{FF2B5EF4-FFF2-40B4-BE49-F238E27FC236}">
                <a16:creationId xmlns:a16="http://schemas.microsoft.com/office/drawing/2014/main" id="{6121F139-1789-C74A-AD5E-CFA6090BA5AF}"/>
              </a:ext>
            </a:extLst>
          </p:cNvPr>
          <p:cNvSpPr>
            <a:spLocks noChangeArrowheads="1"/>
          </p:cNvSpPr>
          <p:nvPr userDrawn="1"/>
        </p:nvSpPr>
        <p:spPr bwMode="auto">
          <a:xfrm>
            <a:off x="0" y="990600"/>
            <a:ext cx="12192000" cy="255588"/>
          </a:xfrm>
          <a:prstGeom prst="rect">
            <a:avLst/>
          </a:prstGeom>
          <a:solidFill>
            <a:srgbClr val="296DC0"/>
          </a:solidFill>
          <a:ln>
            <a:noFill/>
          </a:ln>
        </p:spPr>
        <p:txBody>
          <a:bodyPr wrap="none" lIns="91437" rIns="91437" anchor="ct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defRPr/>
            </a:pPr>
            <a:endParaRPr lang="en-US" altLang="en-US" sz="2400"/>
          </a:p>
        </p:txBody>
      </p:sp>
      <p:sp>
        <p:nvSpPr>
          <p:cNvPr id="1027" name="Rectangle 9">
            <a:extLst>
              <a:ext uri="{FF2B5EF4-FFF2-40B4-BE49-F238E27FC236}">
                <a16:creationId xmlns:a16="http://schemas.microsoft.com/office/drawing/2014/main" id="{612F0C77-D67F-1941-B955-B0ECBDECCF74}"/>
              </a:ext>
            </a:extLst>
          </p:cNvPr>
          <p:cNvSpPr>
            <a:spLocks noGrp="1" noChangeArrowheads="1"/>
          </p:cNvSpPr>
          <p:nvPr>
            <p:ph type="title"/>
          </p:nvPr>
        </p:nvSpPr>
        <p:spPr bwMode="auto">
          <a:xfrm>
            <a:off x="332317" y="425451"/>
            <a:ext cx="113792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10">
            <a:extLst>
              <a:ext uri="{FF2B5EF4-FFF2-40B4-BE49-F238E27FC236}">
                <a16:creationId xmlns:a16="http://schemas.microsoft.com/office/drawing/2014/main" id="{76964A70-864C-8946-9E24-97FD94A27EF2}"/>
              </a:ext>
            </a:extLst>
          </p:cNvPr>
          <p:cNvSpPr>
            <a:spLocks noGrp="1" noChangeArrowheads="1"/>
          </p:cNvSpPr>
          <p:nvPr>
            <p:ph type="body" idx="1"/>
          </p:nvPr>
        </p:nvSpPr>
        <p:spPr bwMode="auto">
          <a:xfrm>
            <a:off x="332318" y="1600200"/>
            <a:ext cx="11332633"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6" name="Picture 5">
            <a:extLst>
              <a:ext uri="{FF2B5EF4-FFF2-40B4-BE49-F238E27FC236}">
                <a16:creationId xmlns:a16="http://schemas.microsoft.com/office/drawing/2014/main" id="{E24C0003-7E3C-6546-8954-1FCFD9C6D0D7}"/>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22250" y="6335713"/>
            <a:ext cx="20669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2926908"/>
      </p:ext>
    </p:extLst>
  </p:cSld>
  <p:clrMap bg1="lt1" tx1="dk1" bg2="lt2" tx2="dk2" accent1="accent1" accent2="accent2" accent3="accent3" accent4="accent4" accent5="accent5" accent6="accent6" hlink="hlink" folHlink="folHlink"/>
  <p:sldLayoutIdLst>
    <p:sldLayoutId id="2147485315" r:id="rId1"/>
    <p:sldLayoutId id="2147485316" r:id="rId2"/>
    <p:sldLayoutId id="2147485317" r:id="rId3"/>
    <p:sldLayoutId id="2147485318" r:id="rId4"/>
    <p:sldLayoutId id="2147485319" r:id="rId5"/>
    <p:sldLayoutId id="2147485320" r:id="rId6"/>
    <p:sldLayoutId id="2147485321" r:id="rId7"/>
  </p:sldLayoutIdLst>
  <p:txStyles>
    <p:titleStyle>
      <a:lvl1pPr algn="l" rtl="0" eaLnBrk="0" fontAlgn="base" hangingPunct="0">
        <a:spcBef>
          <a:spcPct val="0"/>
        </a:spcBef>
        <a:spcAft>
          <a:spcPct val="0"/>
        </a:spcAft>
        <a:defRPr sz="2400" b="1">
          <a:solidFill>
            <a:schemeClr val="tx1"/>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400" b="1">
          <a:solidFill>
            <a:schemeClr val="tx1"/>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2400" b="1">
          <a:solidFill>
            <a:schemeClr val="tx1"/>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2400" b="1">
          <a:solidFill>
            <a:schemeClr val="tx1"/>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2400" b="1">
          <a:solidFill>
            <a:schemeClr val="tx1"/>
          </a:solidFill>
          <a:latin typeface="Arial" charset="0"/>
          <a:ea typeface="MS PGothic" panose="020B0600070205080204" pitchFamily="34" charset="-128"/>
          <a:cs typeface="MS PGothic" charset="0"/>
        </a:defRPr>
      </a:lvl5pPr>
      <a:lvl6pPr marL="457200" algn="l" rtl="0" fontAlgn="base">
        <a:spcBef>
          <a:spcPct val="0"/>
        </a:spcBef>
        <a:spcAft>
          <a:spcPct val="0"/>
        </a:spcAft>
        <a:defRPr sz="2800" b="1">
          <a:solidFill>
            <a:schemeClr val="tx1"/>
          </a:solidFill>
          <a:latin typeface="Arial" charset="0"/>
          <a:ea typeface="ＭＳ Ｐゴシック" charset="0"/>
          <a:cs typeface="ＭＳ Ｐゴシック" charset="0"/>
        </a:defRPr>
      </a:lvl6pPr>
      <a:lvl7pPr marL="914400" algn="l" rtl="0" fontAlgn="base">
        <a:spcBef>
          <a:spcPct val="0"/>
        </a:spcBef>
        <a:spcAft>
          <a:spcPct val="0"/>
        </a:spcAft>
        <a:defRPr sz="2800" b="1">
          <a:solidFill>
            <a:schemeClr val="tx1"/>
          </a:solidFill>
          <a:latin typeface="Arial" charset="0"/>
          <a:ea typeface="ＭＳ Ｐゴシック" charset="0"/>
          <a:cs typeface="ＭＳ Ｐゴシック" charset="0"/>
        </a:defRPr>
      </a:lvl7pPr>
      <a:lvl8pPr marL="1371600" algn="l" rtl="0" fontAlgn="base">
        <a:spcBef>
          <a:spcPct val="0"/>
        </a:spcBef>
        <a:spcAft>
          <a:spcPct val="0"/>
        </a:spcAft>
        <a:defRPr sz="2800" b="1">
          <a:solidFill>
            <a:schemeClr val="tx1"/>
          </a:solidFill>
          <a:latin typeface="Arial" charset="0"/>
          <a:ea typeface="ＭＳ Ｐゴシック" charset="0"/>
          <a:cs typeface="ＭＳ Ｐゴシック" charset="0"/>
        </a:defRPr>
      </a:lvl8pPr>
      <a:lvl9pPr marL="1828800" algn="l" rtl="0" fontAlgn="base">
        <a:spcBef>
          <a:spcPct val="0"/>
        </a:spcBef>
        <a:spcAft>
          <a:spcPct val="0"/>
        </a:spcAft>
        <a:defRPr sz="2800" b="1">
          <a:solidFill>
            <a:schemeClr val="tx1"/>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har char="–"/>
        <a:defRPr sz="2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9BB75F9-E50F-A840-B6C4-5217CEE7D694}"/>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a:extLst>
              <a:ext uri="{FF2B5EF4-FFF2-40B4-BE49-F238E27FC236}">
                <a16:creationId xmlns:a16="http://schemas.microsoft.com/office/drawing/2014/main" id="{6EB0E5E9-CC4F-934E-AE7C-95B37EF43308}"/>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0DF2DB5-F4D3-C649-91F9-D1D7140277BC}"/>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FFFFFF"/>
                </a:solidFill>
                <a:latin typeface="Times New Roman" charset="0"/>
              </a:defRPr>
            </a:lvl1pPr>
          </a:lstStyle>
          <a:p>
            <a:pPr>
              <a:defRPr/>
            </a:pPr>
            <a:endParaRPr lang="en-US"/>
          </a:p>
        </p:txBody>
      </p:sp>
      <p:sp>
        <p:nvSpPr>
          <p:cNvPr id="1029" name="Rectangle 5">
            <a:extLst>
              <a:ext uri="{FF2B5EF4-FFF2-40B4-BE49-F238E27FC236}">
                <a16:creationId xmlns:a16="http://schemas.microsoft.com/office/drawing/2014/main" id="{167BAA11-A05D-2847-B5B7-9DBBBC23414D}"/>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FFFFFF"/>
                </a:solidFill>
                <a:latin typeface="Times New Roman" charset="0"/>
              </a:defRPr>
            </a:lvl1pPr>
          </a:lstStyle>
          <a:p>
            <a:pPr>
              <a:defRPr/>
            </a:pPr>
            <a:endParaRPr lang="en-US"/>
          </a:p>
        </p:txBody>
      </p:sp>
      <p:sp>
        <p:nvSpPr>
          <p:cNvPr id="1030" name="Rectangle 6">
            <a:extLst>
              <a:ext uri="{FF2B5EF4-FFF2-40B4-BE49-F238E27FC236}">
                <a16:creationId xmlns:a16="http://schemas.microsoft.com/office/drawing/2014/main" id="{FEEDE6AF-A5D9-BB4B-836B-791680EE05C4}"/>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FF"/>
                </a:solidFill>
              </a:defRPr>
            </a:lvl1pPr>
          </a:lstStyle>
          <a:p>
            <a:pPr>
              <a:defRPr/>
            </a:pPr>
            <a:fld id="{D58B6D8A-1483-D042-9A28-CCD9E9D9F9D5}" type="slidenum">
              <a:rPr lang="en-US" altLang="en-US"/>
              <a:pPr>
                <a:defRPr/>
              </a:pPr>
              <a:t>‹#›</a:t>
            </a:fld>
            <a:endParaRPr lang="en-US" altLang="en-US"/>
          </a:p>
        </p:txBody>
      </p:sp>
    </p:spTree>
    <p:extLst>
      <p:ext uri="{BB962C8B-B14F-4D97-AF65-F5344CB8AC3E}">
        <p14:creationId xmlns:p14="http://schemas.microsoft.com/office/powerpoint/2010/main" val="252054313"/>
      </p:ext>
    </p:extLst>
  </p:cSld>
  <p:clrMap bg1="dk2" tx1="lt1" bg2="dk1" tx2="lt2" accent1="accent1" accent2="accent2" accent3="accent3" accent4="accent4" accent5="accent5" accent6="accent6" hlink="hlink" folHlink="folHlink"/>
  <p:sldLayoutIdLst>
    <p:sldLayoutId id="2147485323" r:id="rId1"/>
    <p:sldLayoutId id="2147485324" r:id="rId2"/>
    <p:sldLayoutId id="2147485325" r:id="rId3"/>
    <p:sldLayoutId id="2147485326" r:id="rId4"/>
    <p:sldLayoutId id="2147485327" r:id="rId5"/>
    <p:sldLayoutId id="2147485328" r:id="rId6"/>
    <p:sldLayoutId id="2147485329" r:id="rId7"/>
    <p:sldLayoutId id="2147485330" r:id="rId8"/>
    <p:sldLayoutId id="2147485331" r:id="rId9"/>
    <p:sldLayoutId id="2147485332" r:id="rId10"/>
    <p:sldLayoutId id="2147485333" r:id="rId11"/>
    <p:sldLayoutId id="2147485334" r:id="rId12"/>
    <p:sldLayoutId id="2147485335" r:id="rId13"/>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75443DB9-50F2-1546-8ED4-5DA466DE8674}"/>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a:extLst>
              <a:ext uri="{FF2B5EF4-FFF2-40B4-BE49-F238E27FC236}">
                <a16:creationId xmlns:a16="http://schemas.microsoft.com/office/drawing/2014/main" id="{247D5731-43C8-4E4A-87CD-1A418AD1BD3F}"/>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3E65214-9FEF-AD40-A011-FEC0F07F37E6}"/>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FFFFFF"/>
                </a:solidFill>
                <a:latin typeface="Times New Roman" charset="0"/>
              </a:defRPr>
            </a:lvl1pPr>
          </a:lstStyle>
          <a:p>
            <a:pPr>
              <a:defRPr/>
            </a:pPr>
            <a:endParaRPr lang="en-US"/>
          </a:p>
        </p:txBody>
      </p:sp>
      <p:sp>
        <p:nvSpPr>
          <p:cNvPr id="1029" name="Rectangle 5">
            <a:extLst>
              <a:ext uri="{FF2B5EF4-FFF2-40B4-BE49-F238E27FC236}">
                <a16:creationId xmlns:a16="http://schemas.microsoft.com/office/drawing/2014/main" id="{0379E272-FCBD-E24F-A7DE-ABD1A16E6E5F}"/>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FFFFFF"/>
                </a:solidFill>
                <a:latin typeface="Times New Roman" charset="0"/>
              </a:defRPr>
            </a:lvl1pPr>
          </a:lstStyle>
          <a:p>
            <a:pPr>
              <a:defRPr/>
            </a:pPr>
            <a:endParaRPr lang="en-US"/>
          </a:p>
        </p:txBody>
      </p:sp>
      <p:sp>
        <p:nvSpPr>
          <p:cNvPr id="1030" name="Rectangle 6">
            <a:extLst>
              <a:ext uri="{FF2B5EF4-FFF2-40B4-BE49-F238E27FC236}">
                <a16:creationId xmlns:a16="http://schemas.microsoft.com/office/drawing/2014/main" id="{AE884EE0-0D35-1041-BA81-D1313FDF1BDB}"/>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FF"/>
                </a:solidFill>
              </a:defRPr>
            </a:lvl1pPr>
          </a:lstStyle>
          <a:p>
            <a:pPr>
              <a:defRPr/>
            </a:pPr>
            <a:fld id="{A5A7594A-B452-A847-8EDC-4D4C58131A13}" type="slidenum">
              <a:rPr lang="en-US" altLang="en-US"/>
              <a:pPr>
                <a:defRPr/>
              </a:pPr>
              <a:t>‹#›</a:t>
            </a:fld>
            <a:endParaRPr lang="en-US" altLang="en-US"/>
          </a:p>
        </p:txBody>
      </p:sp>
    </p:spTree>
    <p:extLst>
      <p:ext uri="{BB962C8B-B14F-4D97-AF65-F5344CB8AC3E}">
        <p14:creationId xmlns:p14="http://schemas.microsoft.com/office/powerpoint/2010/main" val="2203878308"/>
      </p:ext>
    </p:extLst>
  </p:cSld>
  <p:clrMap bg1="dk2" tx1="lt1" bg2="dk1" tx2="lt2" accent1="accent1" accent2="accent2" accent3="accent3" accent4="accent4" accent5="accent5" accent6="accent6" hlink="hlink" folHlink="folHlink"/>
  <p:sldLayoutIdLst>
    <p:sldLayoutId id="2147485337" r:id="rId1"/>
    <p:sldLayoutId id="2147485338" r:id="rId2"/>
    <p:sldLayoutId id="2147485339" r:id="rId3"/>
    <p:sldLayoutId id="2147485340" r:id="rId4"/>
    <p:sldLayoutId id="2147485341" r:id="rId5"/>
    <p:sldLayoutId id="2147485342" r:id="rId6"/>
    <p:sldLayoutId id="2147485343" r:id="rId7"/>
    <p:sldLayoutId id="2147485344" r:id="rId8"/>
    <p:sldLayoutId id="2147485345" r:id="rId9"/>
    <p:sldLayoutId id="2147485346" r:id="rId10"/>
    <p:sldLayoutId id="2147485347" r:id="rId11"/>
    <p:sldLayoutId id="2147485348" r:id="rId12"/>
    <p:sldLayoutId id="2147485349" r:id="rId13"/>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419B8C4-1BD2-1C4D-A1CB-B51215FA02C8}" type="slidenum">
              <a:rPr lang="en-US" altLang="en-US" smtClean="0"/>
              <a:pPr>
                <a:defRPr/>
              </a:pPr>
              <a:t>‹#›</a:t>
            </a:fld>
            <a:endParaRPr lang="en-US" altLang="en-US"/>
          </a:p>
        </p:txBody>
      </p:sp>
      <p:sp>
        <p:nvSpPr>
          <p:cNvPr id="7" name="Title Placeholder 1">
            <a:extLst>
              <a:ext uri="{FF2B5EF4-FFF2-40B4-BE49-F238E27FC236}">
                <a16:creationId xmlns:a16="http://schemas.microsoft.com/office/drawing/2014/main" id="{DDBA44BC-DB87-1746-867B-61738855BBD0}"/>
              </a:ext>
            </a:extLst>
          </p:cNvPr>
          <p:cNvSpPr>
            <a:spLocks noGrp="1" noChangeArrowheads="1"/>
          </p:cNvSpPr>
          <p:nvPr>
            <p:ph type="title"/>
          </p:nvPr>
        </p:nvSpPr>
        <p:spPr bwMode="auto">
          <a:xfrm>
            <a:off x="639233" y="365125"/>
            <a:ext cx="10972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 name="Text Placeholder 2">
            <a:extLst>
              <a:ext uri="{FF2B5EF4-FFF2-40B4-BE49-F238E27FC236}">
                <a16:creationId xmlns:a16="http://schemas.microsoft.com/office/drawing/2014/main" id="{56158C47-DF11-DD4E-9707-96204430F0BB}"/>
              </a:ext>
            </a:extLst>
          </p:cNvPr>
          <p:cNvSpPr>
            <a:spLocks noGrp="1" noChangeArrowheads="1"/>
          </p:cNvSpPr>
          <p:nvPr>
            <p:ph type="body" idx="1"/>
          </p:nvPr>
        </p:nvSpPr>
        <p:spPr bwMode="auto">
          <a:xfrm>
            <a:off x="639233" y="1825626"/>
            <a:ext cx="109728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 name="Slide Number Placeholder 5">
            <a:extLst>
              <a:ext uri="{FF2B5EF4-FFF2-40B4-BE49-F238E27FC236}">
                <a16:creationId xmlns:a16="http://schemas.microsoft.com/office/drawing/2014/main" id="{DDD6B183-62E5-3D4A-B496-FB48A60E4784}"/>
              </a:ext>
            </a:extLst>
          </p:cNvPr>
          <p:cNvSpPr>
            <a:spLocks noGrp="1"/>
          </p:cNvSpPr>
          <p:nvPr>
            <p:ph type="sldNum" sz="quarter" idx="4"/>
          </p:nvPr>
        </p:nvSpPr>
        <p:spPr>
          <a:xfrm>
            <a:off x="11082867" y="217489"/>
            <a:ext cx="874184" cy="365125"/>
          </a:xfrm>
          <a:prstGeom prst="rect">
            <a:avLst/>
          </a:prstGeom>
        </p:spPr>
        <p:txBody>
          <a:bodyPr vert="horz" lIns="91440" tIns="45720" rIns="91440" bIns="45720" rtlCol="0" anchor="t" anchorCtr="0"/>
          <a:lstStyle>
            <a:lvl1pPr algn="r">
              <a:defRPr sz="600" b="0">
                <a:solidFill>
                  <a:schemeClr val="bg1"/>
                </a:solidFill>
                <a:latin typeface="Arial" panose="020B0604020202020204" pitchFamily="34" charset="0"/>
                <a:cs typeface="Arial" panose="020B0604020202020204" pitchFamily="34" charset="0"/>
              </a:defRPr>
            </a:lvl1pPr>
          </a:lstStyle>
          <a:p>
            <a:pPr>
              <a:defRPr/>
            </a:pPr>
            <a:r>
              <a:rPr lang="en-US"/>
              <a:t>PAGE </a:t>
            </a:r>
            <a:fld id="{70F8822F-9EB6-414A-A66D-A1BA7CD3E821}" type="slidenum">
              <a:rPr lang="en-US" smtClean="0"/>
              <a:pPr>
                <a:defRPr/>
              </a:pPr>
              <a:t>‹#›</a:t>
            </a:fld>
            <a:endParaRPr lang="en-US"/>
          </a:p>
        </p:txBody>
      </p:sp>
      <p:pic>
        <p:nvPicPr>
          <p:cNvPr id="10" name="Picture 14">
            <a:extLst>
              <a:ext uri="{FF2B5EF4-FFF2-40B4-BE49-F238E27FC236}">
                <a16:creationId xmlns:a16="http://schemas.microsoft.com/office/drawing/2014/main" id="{39993E47-C2B5-4C49-BC4C-DDE85E7A2B54}"/>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 y="6238875"/>
            <a:ext cx="12198351"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9A17AFF0-B1E0-5843-A1A0-A51306E5E5E9}"/>
              </a:ext>
            </a:extLst>
          </p:cNvPr>
          <p:cNvSpPr txBox="1"/>
          <p:nvPr userDrawn="1"/>
        </p:nvSpPr>
        <p:spPr>
          <a:xfrm>
            <a:off x="3276600" y="6446838"/>
            <a:ext cx="696384" cy="69250"/>
          </a:xfrm>
          <a:prstGeom prst="rect">
            <a:avLst/>
          </a:prstGeom>
          <a:noFill/>
        </p:spPr>
        <p:txBody>
          <a:bodyPr lIns="0" tIns="0" rIns="0" bIns="0">
            <a:spAutoFit/>
          </a:bodyPr>
          <a:lstStyle/>
          <a:p>
            <a:pPr>
              <a:defRPr/>
            </a:pPr>
            <a:r>
              <a:rPr lang="en-US" sz="450" b="1" dirty="0">
                <a:solidFill>
                  <a:srgbClr val="002557"/>
                </a:solidFill>
              </a:rPr>
              <a:t>PRESENTED BY:</a:t>
            </a:r>
          </a:p>
        </p:txBody>
      </p:sp>
    </p:spTree>
    <p:extLst>
      <p:ext uri="{BB962C8B-B14F-4D97-AF65-F5344CB8AC3E}">
        <p14:creationId xmlns:p14="http://schemas.microsoft.com/office/powerpoint/2010/main" val="108677373"/>
      </p:ext>
    </p:extLst>
  </p:cSld>
  <p:clrMap bg1="lt1" tx1="dk1" bg2="lt2" tx2="dk2" accent1="accent1" accent2="accent2" accent3="accent3" accent4="accent4" accent5="accent5" accent6="accent6" hlink="hlink" folHlink="folHlink"/>
  <p:sldLayoutIdLst>
    <p:sldLayoutId id="2147485351" r:id="rId1"/>
    <p:sldLayoutId id="2147485352" r:id="rId2"/>
    <p:sldLayoutId id="2147485353" r:id="rId3"/>
    <p:sldLayoutId id="2147485354" r:id="rId4"/>
    <p:sldLayoutId id="2147485355" r:id="rId5"/>
    <p:sldLayoutId id="2147485356" r:id="rId6"/>
    <p:sldLayoutId id="2147485357" r:id="rId7"/>
    <p:sldLayoutId id="2147485358" r:id="rId8"/>
    <p:sldLayoutId id="2147485359" r:id="rId9"/>
    <p:sldLayoutId id="2147485360" r:id="rId10"/>
    <p:sldLayoutId id="2147485361" r:id="rId11"/>
    <p:sldLayoutId id="2147485362" r:id="rId12"/>
    <p:sldLayoutId id="2147485363" r:id="rId13"/>
    <p:sldLayoutId id="2147485364" r:id="rId14"/>
    <p:sldLayoutId id="21474853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8.xml"/><Relationship Id="rId1" Type="http://schemas.openxmlformats.org/officeDocument/2006/relationships/tags" Target="../tags/tag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6.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6.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6.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00.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0.xml"/><Relationship Id="rId1" Type="http://schemas.openxmlformats.org/officeDocument/2006/relationships/slideLayout" Target="../slideLayouts/slideLayout69.xml"/><Relationship Id="rId4" Type="http://schemas.openxmlformats.org/officeDocument/2006/relationships/image" Target="../media/image2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94.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82.xml"/><Relationship Id="rId4" Type="http://schemas.openxmlformats.org/officeDocument/2006/relationships/image" Target="../media/image27.emf"/></Relationships>
</file>

<file path=ppt/slides/_rels/slide4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6.xml"/><Relationship Id="rId1" Type="http://schemas.openxmlformats.org/officeDocument/2006/relationships/slideLayout" Target="../slideLayouts/slideLayout69.xml"/><Relationship Id="rId4" Type="http://schemas.openxmlformats.org/officeDocument/2006/relationships/image" Target="../media/image29.e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6.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6.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6.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96.xml"/></Relationships>
</file>

<file path=ppt/slides/_rels/slide5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69.xml"/></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9.xml"/></Relationships>
</file>

<file path=ppt/slides/_rels/slide56.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103.xml"/></Relationships>
</file>

<file path=ppt/slides/_rels/slide5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139.xml"/><Relationship Id="rId1" Type="http://schemas.openxmlformats.org/officeDocument/2006/relationships/tags" Target="../tags/tag10.xml"/><Relationship Id="rId4" Type="http://schemas.openxmlformats.org/officeDocument/2006/relationships/image" Target="../media/image41.pn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139.xml"/><Relationship Id="rId1" Type="http://schemas.openxmlformats.org/officeDocument/2006/relationships/tags" Target="../tags/tag11.xml"/></Relationships>
</file>

<file path=ppt/slides/_rels/slide59.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11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107.xml"/></Relationships>
</file>

<file path=ppt/slides/_rels/slide6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9.xml"/></Relationships>
</file>

<file path=ppt/slides/_rels/slide6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07.xml"/></Relationships>
</file>

<file path=ppt/slides/_rels/slide6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0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67.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82.xml"/><Relationship Id="rId4" Type="http://schemas.openxmlformats.org/officeDocument/2006/relationships/image" Target="../media/image50.emf"/></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0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9.xml"/></Relationships>
</file>

<file path=ppt/slides/_rels/slide7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title"/>
          </p:nvPr>
        </p:nvSpPr>
        <p:spPr>
          <a:xfrm>
            <a:off x="0" y="1484784"/>
            <a:ext cx="12192000" cy="1143000"/>
          </a:xfrm>
        </p:spPr>
        <p:txBody>
          <a:bodyPr wrap="square" anchor="ctr">
            <a:noAutofit/>
          </a:bodyPr>
          <a:lstStyle/>
          <a:p>
            <a:pPr>
              <a:spcBef>
                <a:spcPts val="1800"/>
              </a:spcBef>
            </a:pPr>
            <a:r>
              <a:rPr lang="en-US" sz="3800" dirty="0">
                <a:solidFill>
                  <a:srgbClr val="0331FF"/>
                </a:solidFill>
                <a:latin typeface="Calibri" panose="020F0502020204030204" pitchFamily="34" charset="0"/>
                <a:cs typeface="Calibri" panose="020F0502020204030204" pitchFamily="34" charset="0"/>
              </a:rPr>
              <a:t>Year in Review: Clinical Investigator </a:t>
            </a:r>
            <a:br>
              <a:rPr lang="en-US" sz="3800" dirty="0">
                <a:solidFill>
                  <a:srgbClr val="0331FF"/>
                </a:solidFill>
                <a:latin typeface="Calibri" panose="020F0502020204030204" pitchFamily="34" charset="0"/>
                <a:cs typeface="Calibri" panose="020F0502020204030204" pitchFamily="34" charset="0"/>
              </a:rPr>
            </a:br>
            <a:r>
              <a:rPr lang="en-US" sz="3800" dirty="0">
                <a:solidFill>
                  <a:srgbClr val="0331FF"/>
                </a:solidFill>
                <a:latin typeface="Calibri" panose="020F0502020204030204" pitchFamily="34" charset="0"/>
                <a:cs typeface="Calibri" panose="020F0502020204030204" pitchFamily="34" charset="0"/>
              </a:rPr>
              <a:t>Perspectives on the Most Relevant New Data Sets </a:t>
            </a:r>
            <a:br>
              <a:rPr lang="en-US" sz="3800" dirty="0">
                <a:solidFill>
                  <a:srgbClr val="0331FF"/>
                </a:solidFill>
                <a:latin typeface="Calibri" panose="020F0502020204030204" pitchFamily="34" charset="0"/>
                <a:cs typeface="Calibri" panose="020F0502020204030204" pitchFamily="34" charset="0"/>
              </a:rPr>
            </a:br>
            <a:r>
              <a:rPr lang="en-US" sz="3800" dirty="0">
                <a:solidFill>
                  <a:srgbClr val="0331FF"/>
                </a:solidFill>
                <a:latin typeface="Calibri" panose="020F0502020204030204" pitchFamily="34" charset="0"/>
                <a:cs typeface="Calibri" panose="020F0502020204030204" pitchFamily="34" charset="0"/>
              </a:rPr>
              <a:t>and Advances in Oncology </a:t>
            </a:r>
            <a:br>
              <a:rPr lang="en-US" sz="3800" dirty="0">
                <a:solidFill>
                  <a:srgbClr val="0331FF"/>
                </a:solidFill>
                <a:latin typeface="Calibri" panose="020F0502020204030204" pitchFamily="34" charset="0"/>
                <a:cs typeface="Calibri" panose="020F0502020204030204" pitchFamily="34" charset="0"/>
              </a:rPr>
            </a:br>
            <a:br>
              <a:rPr lang="en-US" sz="1000" dirty="0">
                <a:solidFill>
                  <a:srgbClr val="0331FF"/>
                </a:solidFill>
                <a:latin typeface="Calibri" panose="020F0502020204030204" pitchFamily="34" charset="0"/>
                <a:cs typeface="Calibri" panose="020F0502020204030204" pitchFamily="34" charset="0"/>
              </a:rPr>
            </a:br>
            <a:r>
              <a:rPr lang="en-US" sz="4400" dirty="0">
                <a:solidFill>
                  <a:srgbClr val="0331FF"/>
                </a:solidFill>
                <a:latin typeface="Calibri" panose="020F0502020204030204" pitchFamily="34" charset="0"/>
                <a:cs typeface="Calibri" panose="020F0502020204030204" pitchFamily="34" charset="0"/>
              </a:rPr>
              <a:t>Prostate Cancer</a:t>
            </a:r>
            <a:br>
              <a:rPr lang="en-US" sz="4200" i="1" dirty="0">
                <a:solidFill>
                  <a:srgbClr val="0331FF"/>
                </a:solidFill>
                <a:latin typeface="Calibri" panose="020F0502020204030204" pitchFamily="34" charset="0"/>
                <a:cs typeface="Calibri" panose="020F0502020204030204" pitchFamily="34" charset="0"/>
              </a:rPr>
            </a:br>
            <a:br>
              <a:rPr lang="en-US" sz="1500" i="1" dirty="0">
                <a:solidFill>
                  <a:srgbClr val="0331FF"/>
                </a:solidFill>
                <a:latin typeface="Calibri" panose="020F0502020204030204" pitchFamily="34" charset="0"/>
                <a:cs typeface="Calibri" panose="020F0502020204030204" pitchFamily="34" charset="0"/>
              </a:rPr>
            </a:br>
            <a:r>
              <a:rPr lang="en-US" sz="3200" dirty="0">
                <a:solidFill>
                  <a:srgbClr val="002060"/>
                </a:solidFill>
                <a:latin typeface="Calibri" panose="020F0502020204030204" pitchFamily="34" charset="0"/>
                <a:cs typeface="Calibri" panose="020F0502020204030204" pitchFamily="34" charset="0"/>
              </a:rPr>
              <a:t>Wednesday, March 1, 2023</a:t>
            </a:r>
            <a:br>
              <a:rPr lang="en-US" sz="3200" dirty="0">
                <a:solidFill>
                  <a:srgbClr val="002060"/>
                </a:solidFill>
                <a:latin typeface="Calibri" panose="020F0502020204030204" pitchFamily="34" charset="0"/>
                <a:cs typeface="Calibri" panose="020F0502020204030204" pitchFamily="34" charset="0"/>
              </a:rPr>
            </a:br>
            <a:r>
              <a:rPr lang="en-US" sz="3200" dirty="0">
                <a:solidFill>
                  <a:srgbClr val="002060"/>
                </a:solidFill>
                <a:latin typeface="Calibri" panose="020F0502020204030204" pitchFamily="34" charset="0"/>
                <a:cs typeface="Calibri" panose="020F0502020204030204" pitchFamily="34" charset="0"/>
              </a:rPr>
              <a:t>5:00 PM – 6:00 PM ET</a:t>
            </a:r>
          </a:p>
        </p:txBody>
      </p:sp>
      <p:sp>
        <p:nvSpPr>
          <p:cNvPr id="8" name="Text Box 6">
            <a:extLst>
              <a:ext uri="{FF2B5EF4-FFF2-40B4-BE49-F238E27FC236}">
                <a16:creationId xmlns:a16="http://schemas.microsoft.com/office/drawing/2014/main" id="{1AE719E2-CC57-9D4F-A735-FFC2EFEB6443}"/>
              </a:ext>
            </a:extLst>
          </p:cNvPr>
          <p:cNvSpPr txBox="1">
            <a:spLocks noChangeArrowheads="1"/>
          </p:cNvSpPr>
          <p:nvPr/>
        </p:nvSpPr>
        <p:spPr bwMode="auto">
          <a:xfrm>
            <a:off x="2438400" y="4506275"/>
            <a:ext cx="7315200" cy="51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tIns="0" rIns="0" bIns="0" numCol="1">
            <a:no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ＭＳ Ｐゴシック" charset="0"/>
                <a:cs typeface="Calibri" panose="020F0502020204030204" pitchFamily="34" charset="0"/>
              </a:rPr>
              <a:t>Tanya B </a:t>
            </a:r>
            <a:r>
              <a:rPr kumimoji="0" lang="en-US" sz="3200" b="1" i="0" u="none" strike="noStrike" kern="1200" cap="none" spc="0" normalizeH="0" baseline="0" noProof="0" dirty="0" err="1">
                <a:ln>
                  <a:noFill/>
                </a:ln>
                <a:solidFill>
                  <a:srgbClr val="002060"/>
                </a:solidFill>
                <a:effectLst/>
                <a:uLnTx/>
                <a:uFillTx/>
                <a:latin typeface="Calibri" panose="020F0502020204030204" pitchFamily="34" charset="0"/>
                <a:ea typeface="ＭＳ Ｐゴシック" charset="0"/>
                <a:cs typeface="Calibri" panose="020F0502020204030204" pitchFamily="34" charset="0"/>
              </a:rPr>
              <a:t>Dorff</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ＭＳ Ｐゴシック" charset="0"/>
                <a:cs typeface="Calibri" panose="020F0502020204030204" pitchFamily="34" charset="0"/>
              </a:rPr>
              <a:t>, MD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ＭＳ Ｐゴシック" charset="0"/>
                <a:cs typeface="Calibri" panose="020F0502020204030204" pitchFamily="34" charset="0"/>
              </a:rPr>
              <a:t>A Oliver Sartor, MD</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ＭＳ Ｐゴシック" charset="-128"/>
              <a:cs typeface="Calibri" panose="020F0502020204030204" pitchFamily="34" charset="0"/>
            </a:endParaRPr>
          </a:p>
        </p:txBody>
      </p:sp>
      <p:sp>
        <p:nvSpPr>
          <p:cNvPr id="7" name="Text Box 3">
            <a:extLst>
              <a:ext uri="{FF2B5EF4-FFF2-40B4-BE49-F238E27FC236}">
                <a16:creationId xmlns:a16="http://schemas.microsoft.com/office/drawing/2014/main" id="{7365ECFC-443D-6247-ACA2-100CD22FACA6}"/>
              </a:ext>
            </a:extLst>
          </p:cNvPr>
          <p:cNvSpPr txBox="1">
            <a:spLocks noChangeArrowheads="1"/>
          </p:cNvSpPr>
          <p:nvPr/>
        </p:nvSpPr>
        <p:spPr bwMode="auto">
          <a:xfrm>
            <a:off x="3827749" y="5778682"/>
            <a:ext cx="4536503" cy="94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nchor="b"/>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0" fontAlgn="base" latinLnBrk="0" hangingPunct="0">
              <a:lnSpc>
                <a:spcPts val="3640"/>
              </a:lnSpc>
              <a:spcBef>
                <a:spcPct val="0"/>
              </a:spcBef>
              <a:spcAft>
                <a:spcPts val="0"/>
              </a:spcAft>
              <a:buClr>
                <a:srgbClr val="000000"/>
              </a:buClr>
              <a:buSzPct val="80000"/>
              <a:buFont typeface="Wingdings" charset="2"/>
              <a:buNone/>
              <a:tabLst/>
              <a:defRPr/>
            </a:pPr>
            <a:r>
              <a:rPr kumimoji="0" lang="en-US" altLang="x-none" sz="3200" b="1" i="0" u="none" strike="noStrike" kern="1200" cap="none" spc="0" normalizeH="0" baseline="0" noProof="0" dirty="0">
                <a:ln>
                  <a:noFill/>
                </a:ln>
                <a:solidFill>
                  <a:srgbClr val="0432FF"/>
                </a:solidFill>
                <a:effectLst/>
                <a:uLnTx/>
                <a:uFillTx/>
                <a:latin typeface="Calibri" panose="020F0502020204030204" pitchFamily="34" charset="0"/>
                <a:ea typeface="ＭＳ Ｐゴシック" charset="-128"/>
                <a:cs typeface="Calibri" panose="020F0502020204030204" pitchFamily="34" charset="0"/>
              </a:rPr>
              <a:t>Moderator</a:t>
            </a:r>
            <a:endParaRPr kumimoji="0" lang="en-US" altLang="x-none" sz="3200" b="1" i="0" u="none" strike="noStrike" kern="1200" cap="none" spc="0" normalizeH="0" baseline="0" noProof="0" dirty="0">
              <a:ln>
                <a:noFill/>
              </a:ln>
              <a:solidFill>
                <a:srgbClr val="FFFFFF"/>
              </a:solidFill>
              <a:effectLst/>
              <a:uLnTx/>
              <a:uFillTx/>
              <a:latin typeface="Calibri" panose="020F0502020204030204" pitchFamily="34" charset="0"/>
              <a:ea typeface="ＭＳ Ｐゴシック" charset="-128"/>
              <a:cs typeface="Calibri" panose="020F0502020204030204" pitchFamily="34" charset="0"/>
            </a:endParaRPr>
          </a:p>
          <a:p>
            <a:pPr marL="0" marR="0" lvl="0" indent="0" algn="ctr" defTabSz="914400" rtl="0" eaLnBrk="0" fontAlgn="base" latinLnBrk="0" hangingPunct="0">
              <a:lnSpc>
                <a:spcPts val="3640"/>
              </a:lnSpc>
              <a:spcBef>
                <a:spcPct val="0"/>
              </a:spcBef>
              <a:spcAft>
                <a:spcPts val="0"/>
              </a:spcAft>
              <a:buClr>
                <a:srgbClr val="000000"/>
              </a:buClr>
              <a:buSzPct val="80000"/>
              <a:buFont typeface="Wingdings" charset="2"/>
              <a:buNone/>
              <a:tabLst/>
              <a:defRPr/>
            </a:pPr>
            <a:r>
              <a:rPr kumimoji="0" lang="en-US" altLang="x-none" sz="3200" b="1" i="0" u="none" strike="noStrike" kern="1200" cap="none" spc="0" normalizeH="0" baseline="0" noProof="0" dirty="0">
                <a:ln>
                  <a:noFill/>
                </a:ln>
                <a:solidFill>
                  <a:srgbClr val="002060"/>
                </a:solidFill>
                <a:effectLst/>
                <a:uLnTx/>
                <a:uFillTx/>
                <a:latin typeface="Calibri" panose="020F0502020204030204" pitchFamily="34" charset="0"/>
                <a:ea typeface="ＭＳ Ｐゴシック" charset="-128"/>
                <a:cs typeface="Calibri" panose="020F0502020204030204" pitchFamily="34" charset="0"/>
              </a:rPr>
              <a:t>Neil Love, MD</a:t>
            </a:r>
          </a:p>
        </p:txBody>
      </p:sp>
      <p:sp>
        <p:nvSpPr>
          <p:cNvPr id="9" name="Text Box 7">
            <a:extLst>
              <a:ext uri="{FF2B5EF4-FFF2-40B4-BE49-F238E27FC236}">
                <a16:creationId xmlns:a16="http://schemas.microsoft.com/office/drawing/2014/main" id="{0CA88C90-91EF-1746-B7A6-8107A574D196}"/>
              </a:ext>
            </a:extLst>
          </p:cNvPr>
          <p:cNvSpPr txBox="1">
            <a:spLocks noChangeArrowheads="1"/>
          </p:cNvSpPr>
          <p:nvPr/>
        </p:nvSpPr>
        <p:spPr bwMode="auto">
          <a:xfrm>
            <a:off x="4647392" y="3937829"/>
            <a:ext cx="28972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x-none" sz="3200" b="1" i="0" u="none" strike="noStrike" kern="1200" cap="none" spc="0" normalizeH="0" baseline="0" noProof="0" dirty="0">
                <a:ln>
                  <a:noFill/>
                </a:ln>
                <a:solidFill>
                  <a:srgbClr val="0432FF"/>
                </a:solidFill>
                <a:effectLst/>
                <a:uLnTx/>
                <a:uFillTx/>
                <a:latin typeface="Calibri" panose="020F0502020204030204" pitchFamily="34" charset="0"/>
                <a:ea typeface="ＭＳ Ｐゴシック" charset="-128"/>
                <a:cs typeface="Calibri" panose="020F0502020204030204" pitchFamily="34" charset="0"/>
              </a:rPr>
              <a:t>Faculty </a:t>
            </a:r>
          </a:p>
        </p:txBody>
      </p:sp>
    </p:spTree>
    <p:custDataLst>
      <p:tags r:id="rId1"/>
    </p:custDataLst>
    <p:extLst>
      <p:ext uri="{BB962C8B-B14F-4D97-AF65-F5344CB8AC3E}">
        <p14:creationId xmlns:p14="http://schemas.microsoft.com/office/powerpoint/2010/main" val="18441240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B3CFAA-45C6-F34F-A469-70AAC8BBDE16}"/>
              </a:ext>
            </a:extLst>
          </p:cNvPr>
          <p:cNvSpPr>
            <a:spLocks noGrp="1"/>
          </p:cNvSpPr>
          <p:nvPr>
            <p:ph type="title"/>
          </p:nvPr>
        </p:nvSpPr>
        <p:spPr>
          <a:xfrm>
            <a:off x="912286" y="0"/>
            <a:ext cx="10358967" cy="971600"/>
          </a:xfrm>
        </p:spPr>
        <p:txBody>
          <a:bodyPr/>
          <a:lstStyle/>
          <a:p>
            <a:r>
              <a:rPr lang="en-US" dirty="0"/>
              <a:t>Key Data Sets</a:t>
            </a:r>
            <a:endParaRPr lang="en-US" dirty="0">
              <a:solidFill>
                <a:srgbClr val="FF40FF"/>
              </a:solidFill>
            </a:endParaRPr>
          </a:p>
        </p:txBody>
      </p:sp>
      <p:sp>
        <p:nvSpPr>
          <p:cNvPr id="4" name="Content Placeholder 3">
            <a:extLst>
              <a:ext uri="{FF2B5EF4-FFF2-40B4-BE49-F238E27FC236}">
                <a16:creationId xmlns:a16="http://schemas.microsoft.com/office/drawing/2014/main" id="{9786D615-E8D9-9848-A0F4-C37D0219992B}"/>
              </a:ext>
            </a:extLst>
          </p:cNvPr>
          <p:cNvSpPr>
            <a:spLocks noGrp="1"/>
          </p:cNvSpPr>
          <p:nvPr>
            <p:ph idx="1"/>
          </p:nvPr>
        </p:nvSpPr>
        <p:spPr>
          <a:xfrm>
            <a:off x="772754" y="764704"/>
            <a:ext cx="10638030" cy="5688632"/>
          </a:xfrm>
        </p:spPr>
        <p:txBody>
          <a:bodyPr/>
          <a:lstStyle/>
          <a:p>
            <a:pPr marL="98425" marR="0" lvl="0" indent="0" algn="l" defTabSz="412750" rtl="0" eaLnBrk="0" fontAlgn="base" latinLnBrk="0" hangingPunct="0">
              <a:lnSpc>
                <a:spcPct val="105000"/>
              </a:lnSpc>
              <a:spcBef>
                <a:spcPts val="800"/>
              </a:spcBef>
              <a:spcAft>
                <a:spcPts val="0"/>
              </a:spcAft>
              <a:buClr>
                <a:srgbClr val="000000"/>
              </a:buClr>
              <a:buSzPct val="100000"/>
              <a:buFont typeface="Arial" pitchFamily="-72" charset="0"/>
              <a:buNone/>
              <a:tabLst/>
              <a:defRPr/>
            </a:pPr>
            <a:r>
              <a:rPr kumimoji="0" lang="en-US" sz="2400" b="1" i="0" u="none" strike="noStrike" kern="1200" cap="none" spc="0" normalizeH="0" baseline="0" noProof="0" dirty="0">
                <a:ln>
                  <a:noFill/>
                </a:ln>
                <a:solidFill>
                  <a:srgbClr val="0432FF"/>
                </a:solidFill>
                <a:effectLst/>
                <a:uLnTx/>
                <a:uFillTx/>
                <a:latin typeface="Calibri" panose="020F0502020204030204" pitchFamily="34" charset="0"/>
                <a:ea typeface="ＭＳ Ｐゴシック" charset="0"/>
                <a:cs typeface="Calibri" panose="020F0502020204030204" pitchFamily="34" charset="0"/>
              </a:rPr>
              <a:t>A Oliver Sartor, MD</a:t>
            </a:r>
          </a:p>
          <a:p>
            <a:pPr>
              <a:spcBef>
                <a:spcPts val="600"/>
              </a:spcBef>
              <a:spcAft>
                <a:spcPts val="0"/>
              </a:spcAft>
            </a:pPr>
            <a:r>
              <a:rPr lang="en-US" sz="2000" b="0" dirty="0"/>
              <a:t>Hussain M et al. Tumor genomic testing for &gt;4,000 men with metastatic castration-resistant prostate cancer in the Phase III trial </a:t>
            </a:r>
            <a:r>
              <a:rPr lang="en-US" sz="2000" b="0" dirty="0" err="1"/>
              <a:t>PROfound</a:t>
            </a:r>
            <a:r>
              <a:rPr lang="en-US" sz="2000" b="0" dirty="0"/>
              <a:t> (olaparib). </a:t>
            </a:r>
            <a:r>
              <a:rPr lang="en-US" sz="2000" b="0" i="1" dirty="0"/>
              <a:t>Clin Cancer Res </a:t>
            </a:r>
            <a:r>
              <a:rPr lang="en-US" sz="2000" b="0" dirty="0"/>
              <a:t>2022;28(8):1518-30.</a:t>
            </a:r>
          </a:p>
          <a:p>
            <a:pPr>
              <a:spcBef>
                <a:spcPts val="600"/>
              </a:spcBef>
              <a:spcAft>
                <a:spcPts val="0"/>
              </a:spcAft>
            </a:pPr>
            <a:r>
              <a:rPr lang="en-US" sz="2000" b="0" dirty="0"/>
              <a:t>Matsubara N et al. Olaparib efficacy in patients with metastatic castration-resistant prostate cancer and BRCA1, BRCA2, or ATM alterations identified by testing circulating tumor DNA. </a:t>
            </a:r>
            <a:r>
              <a:rPr lang="en-US" sz="2000" b="0" i="1" dirty="0"/>
              <a:t>Clin Cancer Res </a:t>
            </a:r>
            <a:r>
              <a:rPr lang="en-US" sz="2000" b="0" dirty="0"/>
              <a:t>2023;29(1):92-9.</a:t>
            </a:r>
          </a:p>
          <a:p>
            <a:pPr>
              <a:spcBef>
                <a:spcPts val="600"/>
              </a:spcBef>
              <a:spcAft>
                <a:spcPts val="0"/>
              </a:spcAft>
            </a:pPr>
            <a:r>
              <a:rPr lang="en-US" sz="20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Thiery-Vuillemin</a:t>
            </a:r>
            <a:r>
              <a:rPr lang="en-US" sz="2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et al. Pain and health-related quality of life with olaparib versus physician's choice of next-generation hormonal drug in patients with metastatic castration-resistant prostate cancer with homologous recombination repair gene alterations (</a:t>
            </a:r>
            <a:r>
              <a:rPr lang="en-US" sz="20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PROfound</a:t>
            </a:r>
            <a:r>
              <a:rPr lang="en-US" sz="2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 open-label, </a:t>
            </a:r>
            <a:r>
              <a:rPr lang="en-US" sz="20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randomised</a:t>
            </a:r>
            <a:r>
              <a:rPr lang="en-US" sz="2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phase 3 trial. </a:t>
            </a:r>
            <a:r>
              <a:rPr lang="en-US" sz="2000" b="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Lancet Oncol </a:t>
            </a:r>
            <a:r>
              <a:rPr lang="en-US" sz="2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2022;23(3):393-405.</a:t>
            </a:r>
            <a:endParaRPr lang="en-US" sz="2000" b="0" dirty="0">
              <a:effectLst/>
              <a:latin typeface="Calibri" panose="020F0502020204030204" pitchFamily="34" charset="0"/>
              <a:ea typeface="Calibri" panose="020F0502020204030204" pitchFamily="34" charset="0"/>
              <a:cs typeface="Calibri" panose="020F0502020204030204" pitchFamily="34" charset="0"/>
            </a:endParaRPr>
          </a:p>
          <a:p>
            <a:pPr>
              <a:spcBef>
                <a:spcPts val="600"/>
              </a:spcBef>
              <a:spcAft>
                <a:spcPts val="0"/>
              </a:spcAft>
            </a:pPr>
            <a:r>
              <a:rPr lang="en-US" sz="2000" b="0" dirty="0"/>
              <a:t>Bryce AH et al. Rucaparib for metastatic castration-resistant prostate cancer (</a:t>
            </a:r>
            <a:r>
              <a:rPr lang="en-US" sz="2000" b="0" dirty="0" err="1"/>
              <a:t>mCRPC</a:t>
            </a:r>
            <a:r>
              <a:rPr lang="en-US" sz="2000" b="0" dirty="0"/>
              <a:t>): TRITON3 interim overall survival and efficacy of rucaparib vs docetaxel or second-generation androgen pathway inhibitor therapy. Genitourinary Cancers Symposium 2023;Abstract 18.</a:t>
            </a:r>
          </a:p>
          <a:p>
            <a:pPr>
              <a:spcBef>
                <a:spcPts val="600"/>
              </a:spcBef>
              <a:spcAft>
                <a:spcPts val="0"/>
              </a:spcAft>
            </a:pPr>
            <a:r>
              <a:rPr lang="en-US" sz="2000" b="0" dirty="0"/>
              <a:t>Smith MR et al. Niraparib in patients with metastatic castration-resistant prostate cancer and DNA repair gene defects (GALAHAD): A </a:t>
            </a:r>
            <a:r>
              <a:rPr lang="en-US" sz="2000" b="0" dirty="0" err="1"/>
              <a:t>multicentre</a:t>
            </a:r>
            <a:r>
              <a:rPr lang="en-US" sz="2000" b="0" dirty="0"/>
              <a:t>, open-label, phase 2 trial. </a:t>
            </a:r>
            <a:r>
              <a:rPr lang="en-US" sz="2000" b="0" i="1" dirty="0"/>
              <a:t>Lancet Oncol </a:t>
            </a:r>
            <a:r>
              <a:rPr lang="en-US" sz="2000" b="0" dirty="0"/>
              <a:t>2022;23(3):362-73.</a:t>
            </a:r>
          </a:p>
          <a:p>
            <a:pPr marL="98425" indent="0">
              <a:spcBef>
                <a:spcPts val="800"/>
              </a:spcBef>
              <a:spcAft>
                <a:spcPts val="0"/>
              </a:spcAft>
              <a:buNone/>
            </a:pPr>
            <a:endParaRPr lang="en-US" sz="2000" b="0" dirty="0"/>
          </a:p>
        </p:txBody>
      </p:sp>
    </p:spTree>
    <p:extLst>
      <p:ext uri="{BB962C8B-B14F-4D97-AF65-F5344CB8AC3E}">
        <p14:creationId xmlns:p14="http://schemas.microsoft.com/office/powerpoint/2010/main" val="4582097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B3CFAA-45C6-F34F-A469-70AAC8BBDE16}"/>
              </a:ext>
            </a:extLst>
          </p:cNvPr>
          <p:cNvSpPr>
            <a:spLocks noGrp="1"/>
          </p:cNvSpPr>
          <p:nvPr>
            <p:ph type="title"/>
          </p:nvPr>
        </p:nvSpPr>
        <p:spPr>
          <a:xfrm>
            <a:off x="912286" y="0"/>
            <a:ext cx="10358967" cy="971600"/>
          </a:xfrm>
        </p:spPr>
        <p:txBody>
          <a:bodyPr/>
          <a:lstStyle/>
          <a:p>
            <a:r>
              <a:rPr lang="en-US" dirty="0"/>
              <a:t>Key Data Sets</a:t>
            </a:r>
            <a:endParaRPr lang="en-US" dirty="0">
              <a:solidFill>
                <a:srgbClr val="FF40FF"/>
              </a:solidFill>
            </a:endParaRPr>
          </a:p>
        </p:txBody>
      </p:sp>
      <p:sp>
        <p:nvSpPr>
          <p:cNvPr id="4" name="Content Placeholder 3">
            <a:extLst>
              <a:ext uri="{FF2B5EF4-FFF2-40B4-BE49-F238E27FC236}">
                <a16:creationId xmlns:a16="http://schemas.microsoft.com/office/drawing/2014/main" id="{9786D615-E8D9-9848-A0F4-C37D0219992B}"/>
              </a:ext>
            </a:extLst>
          </p:cNvPr>
          <p:cNvSpPr>
            <a:spLocks noGrp="1"/>
          </p:cNvSpPr>
          <p:nvPr>
            <p:ph idx="1"/>
          </p:nvPr>
        </p:nvSpPr>
        <p:spPr>
          <a:xfrm>
            <a:off x="772754" y="764704"/>
            <a:ext cx="10003766" cy="5688632"/>
          </a:xfrm>
        </p:spPr>
        <p:txBody>
          <a:bodyPr/>
          <a:lstStyle/>
          <a:p>
            <a:pPr marL="98425" indent="0">
              <a:spcBef>
                <a:spcPts val="800"/>
              </a:spcBef>
              <a:spcAft>
                <a:spcPts val="0"/>
              </a:spcAft>
              <a:buNone/>
              <a:defRPr/>
            </a:pPr>
            <a:r>
              <a:rPr kumimoji="0" lang="en-US" sz="2400" b="1" i="0" u="none" strike="noStrike" kern="1200" cap="none" spc="0" normalizeH="0" baseline="0" noProof="0" dirty="0">
                <a:ln>
                  <a:noFill/>
                </a:ln>
                <a:solidFill>
                  <a:srgbClr val="0432FF"/>
                </a:solidFill>
                <a:effectLst/>
                <a:uLnTx/>
                <a:uFillTx/>
                <a:latin typeface="Calibri" panose="020F0502020204030204" pitchFamily="34" charset="0"/>
                <a:ea typeface="ＭＳ Ｐゴシック" charset="0"/>
                <a:cs typeface="Calibri" panose="020F0502020204030204" pitchFamily="34" charset="0"/>
              </a:rPr>
              <a:t>A Oliver Sartor, MD (continued)</a:t>
            </a:r>
            <a:endParaRPr lang="en-US" sz="2000" b="0" dirty="0">
              <a:latin typeface="Calibri" panose="020F0502020204030204" pitchFamily="34" charset="0"/>
              <a:cs typeface="Calibri" panose="020F0502020204030204" pitchFamily="34" charset="0"/>
            </a:endParaRPr>
          </a:p>
          <a:p>
            <a:pPr>
              <a:spcBef>
                <a:spcPts val="800"/>
              </a:spcBef>
              <a:spcAft>
                <a:spcPts val="0"/>
              </a:spcAft>
            </a:pPr>
            <a:r>
              <a:rPr lang="en-US" sz="2000" b="0" dirty="0"/>
              <a:t>Clarke NW et al. Abiraterone and olaparib for metastatic castration-resistant prostate cancer. </a:t>
            </a:r>
            <a:r>
              <a:rPr lang="en-US" sz="2000" b="0" i="1" dirty="0"/>
              <a:t>NEJM Evid </a:t>
            </a:r>
            <a:r>
              <a:rPr lang="en-US" sz="2000" b="0" dirty="0"/>
              <a:t>2022;1(9). </a:t>
            </a:r>
          </a:p>
          <a:p>
            <a:pPr>
              <a:spcBef>
                <a:spcPts val="800"/>
              </a:spcBef>
              <a:spcAft>
                <a:spcPts val="0"/>
              </a:spcAft>
            </a:pPr>
            <a:r>
              <a:rPr lang="en-US" sz="2000" b="0" dirty="0"/>
              <a:t>Saad F et al. Biomarker analysis and updated results from the Phase III </a:t>
            </a:r>
            <a:r>
              <a:rPr lang="en-US" sz="2000" b="0" dirty="0" err="1"/>
              <a:t>PROpel</a:t>
            </a:r>
            <a:r>
              <a:rPr lang="en-US" sz="2000" b="0" dirty="0"/>
              <a:t> trial of abiraterone (</a:t>
            </a:r>
            <a:r>
              <a:rPr lang="en-US" sz="2000" b="0" dirty="0" err="1"/>
              <a:t>abi</a:t>
            </a:r>
            <a:r>
              <a:rPr lang="en-US" sz="2000" b="0" dirty="0"/>
              <a:t>) and olaparib (ola) vs </a:t>
            </a:r>
            <a:r>
              <a:rPr lang="en-US" sz="2000" b="0" dirty="0" err="1"/>
              <a:t>abi</a:t>
            </a:r>
            <a:r>
              <a:rPr lang="en-US" sz="2000" b="0" dirty="0"/>
              <a:t> and placebo (</a:t>
            </a:r>
            <a:r>
              <a:rPr lang="en-US" sz="2000" b="0" dirty="0" err="1"/>
              <a:t>pbo</a:t>
            </a:r>
            <a:r>
              <a:rPr lang="en-US" sz="2000" b="0" dirty="0"/>
              <a:t>) as first-line (1L) therapy for patients (pts) with metastatic castration-resistant prostate cancer (</a:t>
            </a:r>
            <a:r>
              <a:rPr lang="en-US" sz="2000" b="0" dirty="0" err="1"/>
              <a:t>mCRPC</a:t>
            </a:r>
            <a:r>
              <a:rPr lang="en-US" sz="2000" b="0" dirty="0"/>
              <a:t>). ESMO 2022;Abstract 1357O.</a:t>
            </a:r>
          </a:p>
          <a:p>
            <a:pPr>
              <a:spcBef>
                <a:spcPts val="800"/>
              </a:spcBef>
              <a:spcAft>
                <a:spcPts val="0"/>
              </a:spcAft>
            </a:pPr>
            <a:r>
              <a:rPr lang="en-US" sz="2000" b="0" dirty="0"/>
              <a:t>Clarke N et al. Final overall survival (OS) in </a:t>
            </a:r>
            <a:r>
              <a:rPr lang="en-US" sz="2000" b="0" dirty="0" err="1"/>
              <a:t>PROpel</a:t>
            </a:r>
            <a:r>
              <a:rPr lang="en-US" sz="2000" b="0" dirty="0"/>
              <a:t>: Abiraterone (</a:t>
            </a:r>
            <a:r>
              <a:rPr lang="en-US" sz="2000" b="0" dirty="0" err="1"/>
              <a:t>abi</a:t>
            </a:r>
            <a:r>
              <a:rPr lang="en-US" sz="2000" b="0" dirty="0"/>
              <a:t>) and olaparib (ola) versus abiraterone and placebo (</a:t>
            </a:r>
            <a:r>
              <a:rPr lang="en-US" sz="2000" b="0" dirty="0" err="1"/>
              <a:t>pbo</a:t>
            </a:r>
            <a:r>
              <a:rPr lang="en-US" sz="2000" b="0" dirty="0"/>
              <a:t>) as first-line (1L) therapy for metastatic castration-resistant prostate cancer (</a:t>
            </a:r>
            <a:r>
              <a:rPr lang="en-US" sz="2000" b="0" dirty="0" err="1"/>
              <a:t>mCRPC</a:t>
            </a:r>
            <a:r>
              <a:rPr lang="en-US" sz="2000" b="0" dirty="0"/>
              <a:t>). Genitourinary Cancers Symposium 2023;Abstract LBA16. </a:t>
            </a:r>
          </a:p>
          <a:p>
            <a:pPr>
              <a:spcBef>
                <a:spcPts val="800"/>
              </a:spcBef>
              <a:spcAft>
                <a:spcPts val="0"/>
              </a:spcAft>
            </a:pPr>
            <a:r>
              <a:rPr lang="en-US" sz="2000" b="0" dirty="0" err="1"/>
              <a:t>Efstathiou</a:t>
            </a:r>
            <a:r>
              <a:rPr lang="en-US" sz="2000" b="0" dirty="0"/>
              <a:t> E et al. Niraparib (NIRA) with abiraterone acetate and prednisone (AAP) in patients (pts) with metastatic castration-resistant prostate cancer (</a:t>
            </a:r>
            <a:r>
              <a:rPr lang="en-US" sz="2000" b="0" dirty="0" err="1"/>
              <a:t>mCRPC</a:t>
            </a:r>
            <a:r>
              <a:rPr lang="en-US" sz="2000" b="0" dirty="0"/>
              <a:t>) and homologous recombination repair (HRR) gene alterations: Second interim analysis (IA2) of MAGNITUDE. Genitourinary Cancers Symposium 2023;Abstract 170.</a:t>
            </a:r>
          </a:p>
          <a:p>
            <a:pPr marL="98425" indent="0">
              <a:spcBef>
                <a:spcPts val="800"/>
              </a:spcBef>
              <a:spcAft>
                <a:spcPts val="0"/>
              </a:spcAft>
              <a:buNone/>
            </a:pPr>
            <a:endParaRPr lang="en-US" sz="2000" b="0" dirty="0"/>
          </a:p>
          <a:p>
            <a:pPr>
              <a:spcBef>
                <a:spcPts val="800"/>
              </a:spcBef>
              <a:spcAft>
                <a:spcPts val="0"/>
              </a:spcAft>
            </a:pPr>
            <a:endParaRPr lang="en-US" sz="2000" b="0" dirty="0"/>
          </a:p>
        </p:txBody>
      </p:sp>
    </p:spTree>
    <p:extLst>
      <p:ext uri="{BB962C8B-B14F-4D97-AF65-F5344CB8AC3E}">
        <p14:creationId xmlns:p14="http://schemas.microsoft.com/office/powerpoint/2010/main" val="31036060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B3CFAA-45C6-F34F-A469-70AAC8BBDE16}"/>
              </a:ext>
            </a:extLst>
          </p:cNvPr>
          <p:cNvSpPr>
            <a:spLocks noGrp="1"/>
          </p:cNvSpPr>
          <p:nvPr>
            <p:ph type="title"/>
          </p:nvPr>
        </p:nvSpPr>
        <p:spPr>
          <a:xfrm>
            <a:off x="912286" y="0"/>
            <a:ext cx="10358967" cy="971600"/>
          </a:xfrm>
        </p:spPr>
        <p:txBody>
          <a:bodyPr/>
          <a:lstStyle/>
          <a:p>
            <a:r>
              <a:rPr lang="en-US" dirty="0"/>
              <a:t>Key Data Sets</a:t>
            </a:r>
            <a:endParaRPr lang="en-US" dirty="0">
              <a:solidFill>
                <a:srgbClr val="FF40FF"/>
              </a:solidFill>
            </a:endParaRPr>
          </a:p>
        </p:txBody>
      </p:sp>
      <p:sp>
        <p:nvSpPr>
          <p:cNvPr id="4" name="Content Placeholder 3">
            <a:extLst>
              <a:ext uri="{FF2B5EF4-FFF2-40B4-BE49-F238E27FC236}">
                <a16:creationId xmlns:a16="http://schemas.microsoft.com/office/drawing/2014/main" id="{9786D615-E8D9-9848-A0F4-C37D0219992B}"/>
              </a:ext>
            </a:extLst>
          </p:cNvPr>
          <p:cNvSpPr>
            <a:spLocks noGrp="1"/>
          </p:cNvSpPr>
          <p:nvPr>
            <p:ph idx="1"/>
          </p:nvPr>
        </p:nvSpPr>
        <p:spPr>
          <a:xfrm>
            <a:off x="772754" y="764704"/>
            <a:ext cx="10358967" cy="5688632"/>
          </a:xfrm>
        </p:spPr>
        <p:txBody>
          <a:bodyPr/>
          <a:lstStyle/>
          <a:p>
            <a:pPr marL="98425" indent="0">
              <a:spcBef>
                <a:spcPts val="800"/>
              </a:spcBef>
              <a:spcAft>
                <a:spcPts val="0"/>
              </a:spcAft>
              <a:buNone/>
              <a:defRPr/>
            </a:pPr>
            <a:r>
              <a:rPr kumimoji="0" lang="en-US" sz="2400" b="1" i="0" u="none" strike="noStrike" kern="1200" cap="none" spc="0" normalizeH="0" baseline="0" noProof="0" dirty="0">
                <a:ln>
                  <a:noFill/>
                </a:ln>
                <a:solidFill>
                  <a:srgbClr val="0432FF"/>
                </a:solidFill>
                <a:effectLst/>
                <a:uLnTx/>
                <a:uFillTx/>
                <a:latin typeface="Calibri" panose="020F0502020204030204" pitchFamily="34" charset="0"/>
                <a:ea typeface="ＭＳ Ｐゴシック" charset="0"/>
                <a:cs typeface="Calibri" panose="020F0502020204030204" pitchFamily="34" charset="0"/>
              </a:rPr>
              <a:t>A Oliver Sartor, MD (continued)</a:t>
            </a:r>
            <a:endParaRPr lang="en-US" sz="2000" b="0" dirty="0">
              <a:latin typeface="Calibri" panose="020F0502020204030204" pitchFamily="34" charset="0"/>
              <a:cs typeface="Calibri" panose="020F0502020204030204" pitchFamily="34" charset="0"/>
            </a:endParaRPr>
          </a:p>
          <a:p>
            <a:pPr>
              <a:spcBef>
                <a:spcPts val="800"/>
              </a:spcBef>
              <a:spcAft>
                <a:spcPts val="0"/>
              </a:spcAft>
            </a:pPr>
            <a:r>
              <a:rPr lang="en-US" sz="2000" b="0" dirty="0"/>
              <a:t>Agarwal N et al. TALAPRO-2: Phase 3 study of </a:t>
            </a:r>
            <a:r>
              <a:rPr lang="en-US" sz="2000" b="0" dirty="0" err="1"/>
              <a:t>talazoparib</a:t>
            </a:r>
            <a:r>
              <a:rPr lang="en-US" sz="2000" b="0" dirty="0"/>
              <a:t> (TALA) + enzalutamide (ENZA) versus placebo (PBO) + ENZA as first-line (1L) treatment in patients (pts) with metastatic castration-resistant prostate cancer (</a:t>
            </a:r>
            <a:r>
              <a:rPr lang="en-US" sz="2000" b="0" dirty="0" err="1"/>
              <a:t>mCRPC</a:t>
            </a:r>
            <a:r>
              <a:rPr lang="en-US" sz="2000" b="0" dirty="0"/>
              <a:t>). Genitourinary Cancers Symposium 2023;Abstract LBA17.</a:t>
            </a:r>
          </a:p>
          <a:p>
            <a:pPr>
              <a:spcBef>
                <a:spcPts val="800"/>
              </a:spcBef>
              <a:spcAft>
                <a:spcPts val="0"/>
              </a:spcAft>
            </a:pPr>
            <a:r>
              <a:rPr lang="en-US" sz="2000" b="0" dirty="0" err="1"/>
              <a:t>Hofman</a:t>
            </a:r>
            <a:r>
              <a:rPr lang="en-US" sz="2000" b="0" dirty="0"/>
              <a:t> MS et al. </a:t>
            </a:r>
            <a:r>
              <a:rPr lang="en-US" sz="2000" b="0" dirty="0" err="1"/>
              <a:t>TheraP</a:t>
            </a:r>
            <a:r>
              <a:rPr lang="en-US" sz="2000" b="0" dirty="0"/>
              <a:t>: </a:t>
            </a:r>
            <a:r>
              <a:rPr lang="en-US" sz="2000" b="0" baseline="30000" dirty="0"/>
              <a:t>177</a:t>
            </a:r>
            <a:r>
              <a:rPr lang="en-US" sz="2000" b="0" dirty="0"/>
              <a:t>Lu-PSMA-617 (</a:t>
            </a:r>
            <a:r>
              <a:rPr lang="en-US" sz="2000" b="0" dirty="0" err="1"/>
              <a:t>LuPSMA</a:t>
            </a:r>
            <a:r>
              <a:rPr lang="en-US" sz="2000" b="0" dirty="0"/>
              <a:t>) versus </a:t>
            </a:r>
            <a:r>
              <a:rPr lang="en-US" sz="2000" b="0" dirty="0" err="1"/>
              <a:t>cabazitaxel</a:t>
            </a:r>
            <a:r>
              <a:rPr lang="en-US" sz="2000" b="0" dirty="0"/>
              <a:t> in metastatic castration-resistant prostate cancer (</a:t>
            </a:r>
            <a:r>
              <a:rPr lang="en-US" sz="2000" b="0" dirty="0" err="1"/>
              <a:t>mCRPC</a:t>
            </a:r>
            <a:r>
              <a:rPr lang="en-US" sz="2000" b="0" dirty="0"/>
              <a:t>) progressing after docetaxel — Overall survival after median follow-up of 3 years (ANZUP 1603). ASCO 2022;Abstract 5000.</a:t>
            </a:r>
          </a:p>
          <a:p>
            <a:pPr>
              <a:spcBef>
                <a:spcPts val="800"/>
              </a:spcBef>
              <a:spcAft>
                <a:spcPts val="0"/>
              </a:spcAft>
            </a:pPr>
            <a:r>
              <a:rPr lang="en-US" sz="2000" b="0" dirty="0"/>
              <a:t>Rahbar K et al. Lutetium-</a:t>
            </a:r>
            <a:r>
              <a:rPr lang="en-US" sz="2000" b="0" baseline="30000" dirty="0"/>
              <a:t>177</a:t>
            </a:r>
            <a:r>
              <a:rPr lang="en-US" sz="2000" b="0" dirty="0"/>
              <a:t>-prostate-specific membrane antigen therapy (</a:t>
            </a:r>
            <a:r>
              <a:rPr lang="en-US" sz="2000" b="0" baseline="30000" dirty="0"/>
              <a:t>177</a:t>
            </a:r>
            <a:r>
              <a:rPr lang="en-US" sz="2000" b="0" dirty="0"/>
              <a:t>Lu-PSMA) in patients (Pts) with prior radium-223 (223Ra): Safety and effectiveness outcomes. ESMO 2022;Abstract 1392P.</a:t>
            </a:r>
          </a:p>
          <a:p>
            <a:pPr>
              <a:spcBef>
                <a:spcPts val="800"/>
              </a:spcBef>
              <a:spcAft>
                <a:spcPts val="0"/>
              </a:spcAft>
            </a:pPr>
            <a:r>
              <a:rPr lang="en-US" sz="2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Armstrong A et al. Association between prostate-specific antigen decline and clinical outcomes in patients with metastatic castration-resistant prostate cancer in the VISION trial. ESMO  2022;Abstract 1372P. </a:t>
            </a:r>
          </a:p>
        </p:txBody>
      </p:sp>
    </p:spTree>
    <p:extLst>
      <p:ext uri="{BB962C8B-B14F-4D97-AF65-F5344CB8AC3E}">
        <p14:creationId xmlns:p14="http://schemas.microsoft.com/office/powerpoint/2010/main" val="420482055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B3CFAA-45C6-F34F-A469-70AAC8BBDE16}"/>
              </a:ext>
            </a:extLst>
          </p:cNvPr>
          <p:cNvSpPr>
            <a:spLocks noGrp="1"/>
          </p:cNvSpPr>
          <p:nvPr>
            <p:ph type="title"/>
          </p:nvPr>
        </p:nvSpPr>
        <p:spPr>
          <a:xfrm>
            <a:off x="912286" y="0"/>
            <a:ext cx="10358967" cy="971600"/>
          </a:xfrm>
        </p:spPr>
        <p:txBody>
          <a:bodyPr/>
          <a:lstStyle/>
          <a:p>
            <a:r>
              <a:rPr lang="en-US" dirty="0"/>
              <a:t>Key Data Sets</a:t>
            </a:r>
            <a:endParaRPr lang="en-US" dirty="0">
              <a:solidFill>
                <a:srgbClr val="FF40FF"/>
              </a:solidFill>
            </a:endParaRPr>
          </a:p>
        </p:txBody>
      </p:sp>
      <p:sp>
        <p:nvSpPr>
          <p:cNvPr id="4" name="Content Placeholder 3">
            <a:extLst>
              <a:ext uri="{FF2B5EF4-FFF2-40B4-BE49-F238E27FC236}">
                <a16:creationId xmlns:a16="http://schemas.microsoft.com/office/drawing/2014/main" id="{9786D615-E8D9-9848-A0F4-C37D0219992B}"/>
              </a:ext>
            </a:extLst>
          </p:cNvPr>
          <p:cNvSpPr>
            <a:spLocks noGrp="1"/>
          </p:cNvSpPr>
          <p:nvPr>
            <p:ph idx="1"/>
          </p:nvPr>
        </p:nvSpPr>
        <p:spPr>
          <a:xfrm>
            <a:off x="772754" y="836712"/>
            <a:ext cx="10506960" cy="5616624"/>
          </a:xfrm>
        </p:spPr>
        <p:txBody>
          <a:bodyPr/>
          <a:lstStyle/>
          <a:p>
            <a:pPr marL="98425" indent="0">
              <a:spcBef>
                <a:spcPts val="800"/>
              </a:spcBef>
              <a:spcAft>
                <a:spcPts val="0"/>
              </a:spcAft>
              <a:buNone/>
              <a:defRPr/>
            </a:pPr>
            <a:r>
              <a:rPr kumimoji="0" lang="en-US" sz="2400" b="1" i="0" u="none" strike="noStrike" kern="1200" cap="none" spc="0" normalizeH="0" baseline="0" noProof="0" dirty="0">
                <a:ln>
                  <a:noFill/>
                </a:ln>
                <a:solidFill>
                  <a:srgbClr val="0432FF"/>
                </a:solidFill>
                <a:effectLst/>
                <a:uLnTx/>
                <a:uFillTx/>
                <a:latin typeface="Calibri" panose="020F0502020204030204" pitchFamily="34" charset="0"/>
                <a:ea typeface="ＭＳ Ｐゴシック" charset="0"/>
                <a:cs typeface="Calibri" panose="020F0502020204030204" pitchFamily="34" charset="0"/>
              </a:rPr>
              <a:t>A Oliver Sartor, MD (continued)</a:t>
            </a:r>
            <a:endParaRPr lang="en-US" sz="2000" b="0" dirty="0">
              <a:latin typeface="Calibri" panose="020F0502020204030204" pitchFamily="34" charset="0"/>
              <a:cs typeface="Calibri" panose="020F0502020204030204" pitchFamily="34" charset="0"/>
            </a:endParaRPr>
          </a:p>
          <a:p>
            <a:pPr marL="293688" indent="-276225">
              <a:spcBef>
                <a:spcPts val="800"/>
              </a:spcBef>
              <a:spcAft>
                <a:spcPts val="0"/>
              </a:spcAft>
            </a:pPr>
            <a:r>
              <a:rPr lang="en-US" sz="20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Garje</a:t>
            </a:r>
            <a:r>
              <a:rPr lang="en-US" sz="2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R et al. Systemic therapy update on </a:t>
            </a:r>
            <a:r>
              <a:rPr lang="en-US" sz="2000" b="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177</a:t>
            </a:r>
            <a:r>
              <a:rPr lang="en-US" sz="2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Lutetium-PSMA-617 for metastatic castration-resistant prostate cancer: ASCO rapid recommendation. </a:t>
            </a:r>
            <a:r>
              <a:rPr lang="en-US" sz="2000" b="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 Clin Oncol </a:t>
            </a:r>
            <a:r>
              <a:rPr lang="en-US" sz="2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2022;40(31):3664-6</a:t>
            </a:r>
            <a:r>
              <a:rPr lang="en-US" sz="18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293688" indent="-276225">
              <a:spcBef>
                <a:spcPts val="800"/>
              </a:spcBef>
              <a:spcAft>
                <a:spcPts val="0"/>
              </a:spcAft>
            </a:pPr>
            <a:r>
              <a:rPr lang="en-US" sz="2000" b="0" dirty="0" err="1"/>
              <a:t>Oudard</a:t>
            </a:r>
            <a:r>
              <a:rPr lang="en-US" sz="2000" b="0" dirty="0"/>
              <a:t> S et al. </a:t>
            </a:r>
            <a:r>
              <a:rPr lang="en-US" sz="2000" b="0" dirty="0" err="1"/>
              <a:t>Cabazitaxel</a:t>
            </a:r>
            <a:r>
              <a:rPr lang="en-US" sz="2000" b="0" dirty="0"/>
              <a:t> every 2 weeks versus every 3 weeks in older patients with metastatic castration-resistant prostate cancer (</a:t>
            </a:r>
            <a:r>
              <a:rPr lang="en-US" sz="2000" b="0" dirty="0" err="1"/>
              <a:t>mCRPC</a:t>
            </a:r>
            <a:r>
              <a:rPr lang="en-US" sz="2000" b="0" dirty="0"/>
              <a:t>): The CABASTY randomized phase III trial. ESMO 2022;Abstract 1363MO.</a:t>
            </a:r>
          </a:p>
          <a:p>
            <a:pPr marL="293688" indent="-276225">
              <a:spcBef>
                <a:spcPts val="800"/>
              </a:spcBef>
              <a:spcAft>
                <a:spcPts val="0"/>
              </a:spcAft>
            </a:pPr>
            <a:r>
              <a:rPr lang="en-US" sz="2000" b="0" dirty="0" err="1"/>
              <a:t>Petrylak</a:t>
            </a:r>
            <a:r>
              <a:rPr lang="en-US" sz="2000" b="0" dirty="0"/>
              <a:t> DP et al. Pembrolizumab plus docetaxel for patients with metastatic castration-resistant prostate cancer (</a:t>
            </a:r>
            <a:r>
              <a:rPr lang="en-US" sz="2000" b="0" dirty="0" err="1"/>
              <a:t>mCRPC</a:t>
            </a:r>
            <a:r>
              <a:rPr lang="en-US" sz="2000" b="0" dirty="0"/>
              <a:t>): Randomized, double-blind, phase 3 KEYNOTE-921 study. Genitourinary Cancers Symposium 2023;Abstract 19.</a:t>
            </a:r>
          </a:p>
          <a:p>
            <a:pPr>
              <a:spcBef>
                <a:spcPts val="800"/>
              </a:spcBef>
              <a:spcAft>
                <a:spcPts val="0"/>
              </a:spcAft>
            </a:pPr>
            <a:endParaRPr lang="en-US" sz="2000" b="0" dirty="0"/>
          </a:p>
        </p:txBody>
      </p:sp>
    </p:spTree>
    <p:extLst>
      <p:ext uri="{BB962C8B-B14F-4D97-AF65-F5344CB8AC3E}">
        <p14:creationId xmlns:p14="http://schemas.microsoft.com/office/powerpoint/2010/main" val="51378011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A6976-58E0-FF4D-B5BE-E3C425F9EA63}"/>
              </a:ext>
            </a:extLst>
          </p:cNvPr>
          <p:cNvSpPr>
            <a:spLocks noGrp="1"/>
          </p:cNvSpPr>
          <p:nvPr>
            <p:ph type="title"/>
          </p:nvPr>
        </p:nvSpPr>
        <p:spPr>
          <a:xfrm>
            <a:off x="912286" y="42537"/>
            <a:ext cx="10358967" cy="1143000"/>
          </a:xfrm>
        </p:spPr>
        <p:txBody>
          <a:bodyPr/>
          <a:lstStyle/>
          <a:p>
            <a:pPr>
              <a:spcBef>
                <a:spcPts val="1200"/>
              </a:spcBef>
            </a:pPr>
            <a:r>
              <a:rPr lang="en-US" dirty="0"/>
              <a:t>Agenda</a:t>
            </a:r>
            <a:endParaRPr lang="en-US" sz="2400" dirty="0"/>
          </a:p>
        </p:txBody>
      </p:sp>
      <p:sp>
        <p:nvSpPr>
          <p:cNvPr id="3" name="Content Placeholder 2">
            <a:extLst>
              <a:ext uri="{FF2B5EF4-FFF2-40B4-BE49-F238E27FC236}">
                <a16:creationId xmlns:a16="http://schemas.microsoft.com/office/drawing/2014/main" id="{5239D5A5-CF8E-1043-8EA1-EB2202922538}"/>
              </a:ext>
            </a:extLst>
          </p:cNvPr>
          <p:cNvSpPr>
            <a:spLocks noGrp="1"/>
          </p:cNvSpPr>
          <p:nvPr>
            <p:ph idx="1"/>
          </p:nvPr>
        </p:nvSpPr>
        <p:spPr>
          <a:xfrm>
            <a:off x="1208778" y="1412776"/>
            <a:ext cx="10358967" cy="3960440"/>
          </a:xfrm>
        </p:spPr>
        <p:txBody>
          <a:bodyPr/>
          <a:lstStyle/>
          <a:p>
            <a:pPr marL="98425" indent="0">
              <a:lnSpc>
                <a:spcPct val="100000"/>
              </a:lnSpc>
              <a:spcBef>
                <a:spcPts val="3100"/>
              </a:spcBef>
              <a:spcAft>
                <a:spcPts val="0"/>
              </a:spcAft>
              <a:buNone/>
            </a:pPr>
            <a:r>
              <a:rPr lang="en-US" sz="2200" dirty="0">
                <a:solidFill>
                  <a:schemeClr val="tx1"/>
                </a:solidFill>
                <a:latin typeface="+mn-lt"/>
              </a:rPr>
              <a:t>MODULE 1: Castration-Sensitive Prostate Cancer</a:t>
            </a:r>
          </a:p>
          <a:p>
            <a:pPr marL="98425" indent="0">
              <a:lnSpc>
                <a:spcPct val="100000"/>
              </a:lnSpc>
              <a:spcBef>
                <a:spcPts val="3100"/>
              </a:spcBef>
              <a:spcAft>
                <a:spcPts val="0"/>
              </a:spcAft>
              <a:buNone/>
            </a:pPr>
            <a:r>
              <a:rPr lang="en-US" sz="2200" dirty="0">
                <a:solidFill>
                  <a:schemeClr val="tx1"/>
                </a:solidFill>
                <a:latin typeface="+mn-lt"/>
              </a:rPr>
              <a:t>MODULE 2: PARP Inhibitors in Castration-Resistant Disease </a:t>
            </a:r>
          </a:p>
          <a:p>
            <a:pPr marL="98425" indent="0">
              <a:lnSpc>
                <a:spcPct val="100000"/>
              </a:lnSpc>
              <a:spcBef>
                <a:spcPts val="3100"/>
              </a:spcBef>
              <a:spcAft>
                <a:spcPts val="0"/>
              </a:spcAft>
              <a:buNone/>
            </a:pPr>
            <a:r>
              <a:rPr lang="en-US" sz="2200" dirty="0">
                <a:solidFill>
                  <a:schemeClr val="tx1"/>
                </a:solidFill>
                <a:latin typeface="+mn-lt"/>
              </a:rPr>
              <a:t>MODULE 3: Radiopharmaceuticals </a:t>
            </a:r>
          </a:p>
          <a:p>
            <a:pPr marL="98425" indent="0">
              <a:lnSpc>
                <a:spcPct val="100000"/>
              </a:lnSpc>
              <a:spcBef>
                <a:spcPts val="3100"/>
              </a:spcBef>
              <a:spcAft>
                <a:spcPts val="0"/>
              </a:spcAft>
              <a:buNone/>
            </a:pPr>
            <a:r>
              <a:rPr lang="en-US" sz="2200" dirty="0">
                <a:solidFill>
                  <a:schemeClr val="tx1"/>
                </a:solidFill>
                <a:latin typeface="+mn-lt"/>
              </a:rPr>
              <a:t>MODULE 4: Appendix</a:t>
            </a:r>
          </a:p>
        </p:txBody>
      </p:sp>
    </p:spTree>
    <p:extLst>
      <p:ext uri="{BB962C8B-B14F-4D97-AF65-F5344CB8AC3E}">
        <p14:creationId xmlns:p14="http://schemas.microsoft.com/office/powerpoint/2010/main" val="30515261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93608B-7931-FDE6-97B3-A76AD68C23DB}"/>
              </a:ext>
            </a:extLst>
          </p:cNvPr>
          <p:cNvSpPr/>
          <p:nvPr/>
        </p:nvSpPr>
        <p:spPr bwMode="auto">
          <a:xfrm>
            <a:off x="786465" y="1371291"/>
            <a:ext cx="11203591" cy="420833"/>
          </a:xfrm>
          <a:prstGeom prst="rect">
            <a:avLst/>
          </a:prstGeom>
          <a:solidFill>
            <a:srgbClr val="0432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a:pPr>
            <a:endParaRPr kumimoji="0" lang="en-US" sz="2400" b="0" i="0" u="none" strike="noStrike" kern="1200" cap="none" spc="0" normalizeH="0" baseline="0" noProof="0">
              <a:ln>
                <a:noFill/>
              </a:ln>
              <a:solidFill>
                <a:schemeClr val="bg1"/>
              </a:solidFill>
              <a:effectLst/>
              <a:uLnTx/>
              <a:uFillTx/>
              <a:latin typeface="Times New Roman" pitchFamily="18" charset="0"/>
              <a:ea typeface="MS PGothic" charset="0"/>
            </a:endParaRPr>
          </a:p>
        </p:txBody>
      </p:sp>
      <p:sp>
        <p:nvSpPr>
          <p:cNvPr id="2" name="Title 1">
            <a:extLst>
              <a:ext uri="{FF2B5EF4-FFF2-40B4-BE49-F238E27FC236}">
                <a16:creationId xmlns:a16="http://schemas.microsoft.com/office/drawing/2014/main" id="{93EA6976-58E0-FF4D-B5BE-E3C425F9EA63}"/>
              </a:ext>
            </a:extLst>
          </p:cNvPr>
          <p:cNvSpPr>
            <a:spLocks noGrp="1"/>
          </p:cNvSpPr>
          <p:nvPr>
            <p:ph type="title"/>
          </p:nvPr>
        </p:nvSpPr>
        <p:spPr>
          <a:xfrm>
            <a:off x="912286" y="42537"/>
            <a:ext cx="10358967" cy="1143000"/>
          </a:xfrm>
        </p:spPr>
        <p:txBody>
          <a:bodyPr/>
          <a:lstStyle/>
          <a:p>
            <a:pPr>
              <a:spcBef>
                <a:spcPts val="1200"/>
              </a:spcBef>
            </a:pPr>
            <a:r>
              <a:rPr lang="en-US" dirty="0"/>
              <a:t>Agenda</a:t>
            </a:r>
            <a:endParaRPr lang="en-US" sz="2400" dirty="0"/>
          </a:p>
        </p:txBody>
      </p:sp>
      <p:sp>
        <p:nvSpPr>
          <p:cNvPr id="3" name="Content Placeholder 2">
            <a:extLst>
              <a:ext uri="{FF2B5EF4-FFF2-40B4-BE49-F238E27FC236}">
                <a16:creationId xmlns:a16="http://schemas.microsoft.com/office/drawing/2014/main" id="{5239D5A5-CF8E-1043-8EA1-EB2202922538}"/>
              </a:ext>
            </a:extLst>
          </p:cNvPr>
          <p:cNvSpPr>
            <a:spLocks noGrp="1"/>
          </p:cNvSpPr>
          <p:nvPr>
            <p:ph idx="1"/>
          </p:nvPr>
        </p:nvSpPr>
        <p:spPr>
          <a:xfrm>
            <a:off x="1208778" y="1412776"/>
            <a:ext cx="10358967" cy="3960440"/>
          </a:xfrm>
        </p:spPr>
        <p:txBody>
          <a:bodyPr/>
          <a:lstStyle/>
          <a:p>
            <a:pPr marL="98425" indent="0">
              <a:lnSpc>
                <a:spcPct val="100000"/>
              </a:lnSpc>
              <a:spcBef>
                <a:spcPts val="3100"/>
              </a:spcBef>
              <a:spcAft>
                <a:spcPts val="0"/>
              </a:spcAft>
              <a:buNone/>
            </a:pPr>
            <a:r>
              <a:rPr lang="en-US" sz="2200" dirty="0">
                <a:solidFill>
                  <a:schemeClr val="bg1"/>
                </a:solidFill>
                <a:latin typeface="+mn-lt"/>
              </a:rPr>
              <a:t>MODULE 1: Castration-Sensitive Prostate Cancer</a:t>
            </a:r>
          </a:p>
          <a:p>
            <a:pPr marL="98425" indent="0">
              <a:lnSpc>
                <a:spcPct val="100000"/>
              </a:lnSpc>
              <a:spcBef>
                <a:spcPts val="3100"/>
              </a:spcBef>
              <a:spcAft>
                <a:spcPts val="0"/>
              </a:spcAft>
              <a:buNone/>
            </a:pPr>
            <a:r>
              <a:rPr lang="en-US" sz="2200" dirty="0">
                <a:solidFill>
                  <a:schemeClr val="tx1"/>
                </a:solidFill>
                <a:latin typeface="+mn-lt"/>
              </a:rPr>
              <a:t>MODULE 2: PARP Inhibitors in Castration-Resistant Disease </a:t>
            </a:r>
          </a:p>
          <a:p>
            <a:pPr marL="98425" indent="0">
              <a:lnSpc>
                <a:spcPct val="100000"/>
              </a:lnSpc>
              <a:spcBef>
                <a:spcPts val="3100"/>
              </a:spcBef>
              <a:spcAft>
                <a:spcPts val="0"/>
              </a:spcAft>
              <a:buNone/>
            </a:pPr>
            <a:r>
              <a:rPr lang="en-US" sz="2200" dirty="0">
                <a:solidFill>
                  <a:schemeClr val="tx1"/>
                </a:solidFill>
                <a:latin typeface="+mn-lt"/>
              </a:rPr>
              <a:t>MODULE 3: Radiopharmaceuticals </a:t>
            </a:r>
          </a:p>
          <a:p>
            <a:pPr marL="98425" indent="0">
              <a:lnSpc>
                <a:spcPct val="100000"/>
              </a:lnSpc>
              <a:spcBef>
                <a:spcPts val="3100"/>
              </a:spcBef>
              <a:spcAft>
                <a:spcPts val="0"/>
              </a:spcAft>
              <a:buNone/>
            </a:pPr>
            <a:r>
              <a:rPr lang="en-US" sz="2200" dirty="0">
                <a:solidFill>
                  <a:schemeClr val="tx1"/>
                </a:solidFill>
                <a:latin typeface="+mn-lt"/>
              </a:rPr>
              <a:t>MODULE 4: Appendix</a:t>
            </a:r>
          </a:p>
        </p:txBody>
      </p:sp>
    </p:spTree>
    <p:extLst>
      <p:ext uri="{BB962C8B-B14F-4D97-AF65-F5344CB8AC3E}">
        <p14:creationId xmlns:p14="http://schemas.microsoft.com/office/powerpoint/2010/main" val="14236771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D23C9-CDB1-4FB6-D7F4-2B528A6F356D}"/>
              </a:ext>
            </a:extLst>
          </p:cNvPr>
          <p:cNvSpPr>
            <a:spLocks noGrp="1"/>
          </p:cNvSpPr>
          <p:nvPr>
            <p:ph type="title"/>
          </p:nvPr>
        </p:nvSpPr>
        <p:spPr/>
        <p:txBody>
          <a:bodyPr/>
          <a:lstStyle/>
          <a:p>
            <a:r>
              <a:rPr lang="en-US" dirty="0"/>
              <a:t>Key Discussion Questions</a:t>
            </a:r>
          </a:p>
        </p:txBody>
      </p:sp>
      <p:sp>
        <p:nvSpPr>
          <p:cNvPr id="3" name="Content Placeholder 2">
            <a:extLst>
              <a:ext uri="{FF2B5EF4-FFF2-40B4-BE49-F238E27FC236}">
                <a16:creationId xmlns:a16="http://schemas.microsoft.com/office/drawing/2014/main" id="{958ED395-12CB-A362-0799-C53EC655F50B}"/>
              </a:ext>
            </a:extLst>
          </p:cNvPr>
          <p:cNvSpPr>
            <a:spLocks noGrp="1"/>
          </p:cNvSpPr>
          <p:nvPr>
            <p:ph idx="1"/>
          </p:nvPr>
        </p:nvSpPr>
        <p:spPr>
          <a:xfrm>
            <a:off x="912287" y="1416053"/>
            <a:ext cx="9720217" cy="4677243"/>
          </a:xfrm>
        </p:spPr>
        <p:txBody>
          <a:bodyPr/>
          <a:lstStyle/>
          <a:p>
            <a:pPr>
              <a:spcBef>
                <a:spcPts val="2000"/>
              </a:spcBef>
              <a:spcAft>
                <a:spcPts val="0"/>
              </a:spcAft>
            </a:pPr>
            <a:r>
              <a:rPr lang="en-US" sz="2600" b="0" dirty="0"/>
              <a:t>For castration-sensitive prostate cancer (CSPC), are clinical outcomes better with the addition of secondary hormonal treatment to androgen deprivation therapy (ADT) versus ADT alone, regardless of clinical stage?</a:t>
            </a:r>
          </a:p>
          <a:p>
            <a:pPr>
              <a:spcBef>
                <a:spcPts val="2000"/>
              </a:spcBef>
              <a:spcAft>
                <a:spcPts val="0"/>
              </a:spcAft>
            </a:pPr>
            <a:r>
              <a:rPr lang="en-US" sz="2600" b="0" dirty="0"/>
              <a:t>What is the optimal first-line treatment for metastatic CSPC?</a:t>
            </a:r>
          </a:p>
        </p:txBody>
      </p:sp>
    </p:spTree>
    <p:extLst>
      <p:ext uri="{BB962C8B-B14F-4D97-AF65-F5344CB8AC3E}">
        <p14:creationId xmlns:p14="http://schemas.microsoft.com/office/powerpoint/2010/main" val="56463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B3CFAA-45C6-F34F-A469-70AAC8BBDE16}"/>
              </a:ext>
            </a:extLst>
          </p:cNvPr>
          <p:cNvSpPr>
            <a:spLocks noGrp="1"/>
          </p:cNvSpPr>
          <p:nvPr>
            <p:ph type="title"/>
          </p:nvPr>
        </p:nvSpPr>
        <p:spPr>
          <a:xfrm>
            <a:off x="912286" y="0"/>
            <a:ext cx="10358967" cy="971600"/>
          </a:xfrm>
        </p:spPr>
        <p:txBody>
          <a:bodyPr/>
          <a:lstStyle/>
          <a:p>
            <a:r>
              <a:rPr lang="en-US" dirty="0"/>
              <a:t>Key Data Sets</a:t>
            </a:r>
            <a:endParaRPr lang="en-US" dirty="0">
              <a:solidFill>
                <a:srgbClr val="FF40FF"/>
              </a:solidFill>
            </a:endParaRPr>
          </a:p>
        </p:txBody>
      </p:sp>
      <p:sp>
        <p:nvSpPr>
          <p:cNvPr id="4" name="Content Placeholder 3">
            <a:extLst>
              <a:ext uri="{FF2B5EF4-FFF2-40B4-BE49-F238E27FC236}">
                <a16:creationId xmlns:a16="http://schemas.microsoft.com/office/drawing/2014/main" id="{9786D615-E8D9-9848-A0F4-C37D0219992B}"/>
              </a:ext>
            </a:extLst>
          </p:cNvPr>
          <p:cNvSpPr>
            <a:spLocks noGrp="1"/>
          </p:cNvSpPr>
          <p:nvPr>
            <p:ph idx="1"/>
          </p:nvPr>
        </p:nvSpPr>
        <p:spPr>
          <a:xfrm>
            <a:off x="772753" y="764704"/>
            <a:ext cx="10358967" cy="5688632"/>
          </a:xfrm>
        </p:spPr>
        <p:txBody>
          <a:bodyPr/>
          <a:lstStyle/>
          <a:p>
            <a:pPr marL="98425" indent="0">
              <a:spcBef>
                <a:spcPts val="600"/>
              </a:spcBef>
              <a:spcAft>
                <a:spcPts val="0"/>
              </a:spcAft>
              <a:buNone/>
            </a:pPr>
            <a:r>
              <a:rPr kumimoji="0" lang="en-US" sz="2400" b="1" i="0" u="none" strike="noStrike" kern="1200" cap="none" spc="0" normalizeH="0" baseline="0" noProof="0" dirty="0">
                <a:ln>
                  <a:noFill/>
                </a:ln>
                <a:solidFill>
                  <a:srgbClr val="0432FF"/>
                </a:solidFill>
                <a:effectLst/>
                <a:uLnTx/>
                <a:uFillTx/>
                <a:latin typeface="Calibri" panose="020F0502020204030204" pitchFamily="34" charset="0"/>
                <a:ea typeface="ＭＳ Ｐゴシック" charset="0"/>
                <a:cs typeface="Calibri" panose="020F0502020204030204" pitchFamily="34" charset="0"/>
              </a:rPr>
              <a:t>Tanya B </a:t>
            </a:r>
            <a:r>
              <a:rPr kumimoji="0" lang="en-US" sz="2400" b="1" i="0" u="none" strike="noStrike" kern="1200" cap="none" spc="0" normalizeH="0" baseline="0" noProof="0" dirty="0" err="1">
                <a:ln>
                  <a:noFill/>
                </a:ln>
                <a:solidFill>
                  <a:srgbClr val="0432FF"/>
                </a:solidFill>
                <a:effectLst/>
                <a:uLnTx/>
                <a:uFillTx/>
                <a:latin typeface="Calibri" panose="020F0502020204030204" pitchFamily="34" charset="0"/>
                <a:ea typeface="ＭＳ Ｐゴシック" charset="0"/>
                <a:cs typeface="Calibri" panose="020F0502020204030204" pitchFamily="34" charset="0"/>
              </a:rPr>
              <a:t>Dorff</a:t>
            </a:r>
            <a:r>
              <a:rPr kumimoji="0" lang="en-US" sz="2400" b="1" i="0" u="none" strike="noStrike" kern="1200" cap="none" spc="0" normalizeH="0" baseline="0" noProof="0" dirty="0">
                <a:ln>
                  <a:noFill/>
                </a:ln>
                <a:solidFill>
                  <a:srgbClr val="0432FF"/>
                </a:solidFill>
                <a:effectLst/>
                <a:uLnTx/>
                <a:uFillTx/>
                <a:latin typeface="Calibri" panose="020F0502020204030204" pitchFamily="34" charset="0"/>
                <a:ea typeface="ＭＳ Ｐゴシック" charset="0"/>
                <a:cs typeface="Calibri" panose="020F0502020204030204" pitchFamily="34" charset="0"/>
              </a:rPr>
              <a:t>, MD</a:t>
            </a:r>
          </a:p>
          <a:p>
            <a:pPr>
              <a:spcBef>
                <a:spcPts val="600"/>
              </a:spcBef>
              <a:spcAft>
                <a:spcPts val="0"/>
              </a:spcAft>
            </a:pPr>
            <a:r>
              <a:rPr lang="en-US" sz="2000" dirty="0"/>
              <a:t>Aggarwal R et al. PRESTO: A phase III, open-label study of androgen annihilation in patients (pts) with high-risk biochemically relapsed prostate cancer (AFT-19). ESMO 2022;Abstract LBA63.</a:t>
            </a:r>
          </a:p>
          <a:p>
            <a:pPr>
              <a:spcBef>
                <a:spcPts val="600"/>
              </a:spcBef>
              <a:spcAft>
                <a:spcPts val="0"/>
              </a:spcAft>
            </a:pPr>
            <a:r>
              <a:rPr lang="en-US" sz="2000" dirty="0"/>
              <a:t>Nguyen P et al. FORMULA-509: A multicenter randomized trial of post-operative salvage radiotherapy (SRT) and 6 months of GnRH agonist with or without abiraterone acetate/prednisone (AAP) and apalutamide (</a:t>
            </a:r>
            <a:r>
              <a:rPr lang="en-US" sz="2000" dirty="0" err="1"/>
              <a:t>Apa</a:t>
            </a:r>
            <a:r>
              <a:rPr lang="en-US" sz="2000" dirty="0"/>
              <a:t>) post-radical prostatectomy (RP). Genitourinary Cancers Symposium 2023;Abstract 303.</a:t>
            </a:r>
          </a:p>
          <a:p>
            <a:pPr>
              <a:spcBef>
                <a:spcPts val="600"/>
              </a:spcBef>
              <a:spcAft>
                <a:spcPts val="0"/>
              </a:spcAft>
            </a:pPr>
            <a:r>
              <a:rPr lang="en-US" sz="2000" dirty="0"/>
              <a:t>Saad F et al. Deep prostate-specific antigen response following addition of apalutamide to ongoing androgen deprivation therapy and long-term clinical benefit in SPARTAN. </a:t>
            </a:r>
            <a:r>
              <a:rPr lang="en-US" sz="2000" i="1" dirty="0"/>
              <a:t>Eur </a:t>
            </a:r>
            <a:r>
              <a:rPr lang="en-US" sz="2000" i="1" dirty="0" err="1"/>
              <a:t>Urol</a:t>
            </a:r>
            <a:r>
              <a:rPr lang="en-US" sz="2000" i="1" dirty="0"/>
              <a:t> </a:t>
            </a:r>
            <a:r>
              <a:rPr lang="en-US" sz="2000" dirty="0"/>
              <a:t>2022;81(2):184-92.</a:t>
            </a:r>
          </a:p>
          <a:p>
            <a:pPr>
              <a:spcBef>
                <a:spcPts val="600"/>
              </a:spcBef>
              <a:spcAft>
                <a:spcPts val="0"/>
              </a:spcAft>
            </a:pPr>
            <a:r>
              <a:rPr lang="en-US" sz="2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Pan A et al. Dermatological adverse events in prostate cancer patients treated with the androgen receptor inhibitor apalutamide. </a:t>
            </a:r>
            <a:r>
              <a:rPr lang="en-US" sz="2000" b="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 </a:t>
            </a:r>
            <a:r>
              <a:rPr lang="en-US" sz="2000" b="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Urol</a:t>
            </a:r>
            <a:r>
              <a:rPr lang="en-US" sz="2000" b="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2022;207(5):1010-9.</a:t>
            </a:r>
          </a:p>
          <a:p>
            <a:pPr>
              <a:spcBef>
                <a:spcPts val="600"/>
              </a:spcBef>
              <a:spcAft>
                <a:spcPts val="0"/>
              </a:spcAft>
            </a:pPr>
            <a:r>
              <a:rPr lang="en-US" sz="2000" b="0" dirty="0" err="1"/>
              <a:t>T'jollyn</a:t>
            </a:r>
            <a:r>
              <a:rPr lang="en-US" sz="2000" b="0" dirty="0"/>
              <a:t> H et al. Efficacy and safety exposure-response relationships of apalutamide in patients with metastatic castration-sensitive prostate cancer: Results from the phase 3 TITAN study. </a:t>
            </a:r>
            <a:r>
              <a:rPr lang="en-US" sz="2000" b="0" i="1" dirty="0"/>
              <a:t>Cancer </a:t>
            </a:r>
            <a:r>
              <a:rPr lang="en-US" sz="2000" b="0" i="1" dirty="0" err="1"/>
              <a:t>Chemother</a:t>
            </a:r>
            <a:r>
              <a:rPr lang="en-US" sz="2000" b="0" i="1" dirty="0"/>
              <a:t> </a:t>
            </a:r>
            <a:r>
              <a:rPr lang="en-US" sz="2000" b="0" i="1" dirty="0" err="1"/>
              <a:t>Pharmacol</a:t>
            </a:r>
            <a:r>
              <a:rPr lang="en-US" sz="2000" b="0" i="1" dirty="0"/>
              <a:t> </a:t>
            </a:r>
            <a:r>
              <a:rPr lang="en-US" sz="2000" b="0" dirty="0"/>
              <a:t>2022;89(5):629-41.</a:t>
            </a:r>
          </a:p>
          <a:p>
            <a:pPr>
              <a:spcBef>
                <a:spcPts val="600"/>
              </a:spcBef>
              <a:spcAft>
                <a:spcPts val="0"/>
              </a:spcAft>
            </a:pPr>
            <a:endParaRPr lang="en-US" sz="2000" b="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670266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B3CFAA-45C6-F34F-A469-70AAC8BBDE16}"/>
              </a:ext>
            </a:extLst>
          </p:cNvPr>
          <p:cNvSpPr>
            <a:spLocks noGrp="1"/>
          </p:cNvSpPr>
          <p:nvPr>
            <p:ph type="title"/>
          </p:nvPr>
        </p:nvSpPr>
        <p:spPr>
          <a:xfrm>
            <a:off x="912286" y="0"/>
            <a:ext cx="10358967" cy="971600"/>
          </a:xfrm>
        </p:spPr>
        <p:txBody>
          <a:bodyPr/>
          <a:lstStyle/>
          <a:p>
            <a:r>
              <a:rPr lang="en-US" dirty="0"/>
              <a:t>Key Data Sets</a:t>
            </a:r>
            <a:endParaRPr lang="en-US" dirty="0">
              <a:solidFill>
                <a:srgbClr val="FF40FF"/>
              </a:solidFill>
            </a:endParaRPr>
          </a:p>
        </p:txBody>
      </p:sp>
      <p:sp>
        <p:nvSpPr>
          <p:cNvPr id="4" name="Content Placeholder 3">
            <a:extLst>
              <a:ext uri="{FF2B5EF4-FFF2-40B4-BE49-F238E27FC236}">
                <a16:creationId xmlns:a16="http://schemas.microsoft.com/office/drawing/2014/main" id="{9786D615-E8D9-9848-A0F4-C37D0219992B}"/>
              </a:ext>
            </a:extLst>
          </p:cNvPr>
          <p:cNvSpPr>
            <a:spLocks noGrp="1"/>
          </p:cNvSpPr>
          <p:nvPr>
            <p:ph idx="1"/>
          </p:nvPr>
        </p:nvSpPr>
        <p:spPr>
          <a:xfrm>
            <a:off x="772754" y="836712"/>
            <a:ext cx="10795854" cy="5688632"/>
          </a:xfrm>
        </p:spPr>
        <p:txBody>
          <a:bodyPr/>
          <a:lstStyle/>
          <a:p>
            <a:pPr marL="98425" indent="0">
              <a:spcBef>
                <a:spcPts val="600"/>
              </a:spcBef>
              <a:spcAft>
                <a:spcPts val="0"/>
              </a:spcAft>
              <a:buNone/>
            </a:pPr>
            <a:r>
              <a:rPr kumimoji="0" lang="en-US" sz="2400" b="1" i="0" u="none" strike="noStrike" kern="1200" cap="none" spc="0" normalizeH="0" baseline="0" noProof="0" dirty="0">
                <a:ln>
                  <a:noFill/>
                </a:ln>
                <a:solidFill>
                  <a:srgbClr val="0432FF"/>
                </a:solidFill>
                <a:effectLst/>
                <a:uLnTx/>
                <a:uFillTx/>
                <a:latin typeface="Calibri" panose="020F0502020204030204" pitchFamily="34" charset="0"/>
                <a:ea typeface="ＭＳ Ｐゴシック" charset="0"/>
                <a:cs typeface="Calibri" panose="020F0502020204030204" pitchFamily="34" charset="0"/>
              </a:rPr>
              <a:t>Tanya B </a:t>
            </a:r>
            <a:r>
              <a:rPr kumimoji="0" lang="en-US" sz="2400" b="1" i="0" u="none" strike="noStrike" kern="1200" cap="none" spc="0" normalizeH="0" baseline="0" noProof="0" dirty="0" err="1">
                <a:ln>
                  <a:noFill/>
                </a:ln>
                <a:solidFill>
                  <a:srgbClr val="0432FF"/>
                </a:solidFill>
                <a:effectLst/>
                <a:uLnTx/>
                <a:uFillTx/>
                <a:latin typeface="Calibri" panose="020F0502020204030204" pitchFamily="34" charset="0"/>
                <a:ea typeface="ＭＳ Ｐゴシック" charset="0"/>
                <a:cs typeface="Calibri" panose="020F0502020204030204" pitchFamily="34" charset="0"/>
              </a:rPr>
              <a:t>Dorff</a:t>
            </a:r>
            <a:r>
              <a:rPr kumimoji="0" lang="en-US" sz="2400" b="1" i="0" u="none" strike="noStrike" kern="1200" cap="none" spc="0" normalizeH="0" baseline="0" noProof="0" dirty="0">
                <a:ln>
                  <a:noFill/>
                </a:ln>
                <a:solidFill>
                  <a:srgbClr val="0432FF"/>
                </a:solidFill>
                <a:effectLst/>
                <a:uLnTx/>
                <a:uFillTx/>
                <a:latin typeface="Calibri" panose="020F0502020204030204" pitchFamily="34" charset="0"/>
                <a:ea typeface="ＭＳ Ｐゴシック" charset="0"/>
                <a:cs typeface="Calibri" panose="020F0502020204030204" pitchFamily="34" charset="0"/>
              </a:rPr>
              <a:t>, MD (continued)</a:t>
            </a:r>
            <a:endParaRPr lang="en-US" sz="2000" b="0" dirty="0">
              <a:latin typeface="Calibri" panose="020F0502020204030204" pitchFamily="34" charset="0"/>
              <a:cs typeface="Calibri" panose="020F0502020204030204" pitchFamily="34" charset="0"/>
            </a:endParaRPr>
          </a:p>
          <a:p>
            <a:pPr>
              <a:spcBef>
                <a:spcPts val="600"/>
              </a:spcBef>
              <a:spcAft>
                <a:spcPts val="0"/>
              </a:spcAft>
            </a:pPr>
            <a:r>
              <a:rPr lang="en-US" sz="2000" dirty="0"/>
              <a:t>Attard G et al. Comparison of abiraterone acetate and prednisolone (AAP) or combination enzalutamide (ENZ) + AAP for metastatic hormone sensitive prostate cancer (</a:t>
            </a:r>
            <a:r>
              <a:rPr lang="en-US" sz="2000" dirty="0" err="1"/>
              <a:t>mHSPC</a:t>
            </a:r>
            <a:r>
              <a:rPr lang="en-US" sz="2000" dirty="0"/>
              <a:t>) starting androgen deprivation therapy (ADT): Overall survival (OS) results of 2 </a:t>
            </a:r>
            <a:r>
              <a:rPr lang="en-US" sz="2000" dirty="0" err="1"/>
              <a:t>randomised</a:t>
            </a:r>
            <a:r>
              <a:rPr lang="en-US" sz="2000" dirty="0"/>
              <a:t> phase III trials from the STAMPEDE protocol. ESMO 2022;Abstract LBA62.</a:t>
            </a:r>
          </a:p>
          <a:p>
            <a:pPr>
              <a:spcBef>
                <a:spcPts val="600"/>
              </a:spcBef>
              <a:spcAft>
                <a:spcPts val="0"/>
              </a:spcAft>
            </a:pPr>
            <a:r>
              <a:rPr lang="en-US" sz="2000" dirty="0"/>
              <a:t>Attard G et al. Abiraterone acetate and prednisolone with or without enzalutamide for high-risk non-metastatic prostate cancer: A meta-analysis of primary results from two </a:t>
            </a:r>
            <a:r>
              <a:rPr lang="en-US" sz="2000" dirty="0" err="1"/>
              <a:t>randomised</a:t>
            </a:r>
            <a:r>
              <a:rPr lang="en-US" sz="2000" dirty="0"/>
              <a:t> controlled Phase III trials of the STAMPEDE platform protocol. </a:t>
            </a:r>
            <a:r>
              <a:rPr lang="en-US" sz="2000" i="1" dirty="0"/>
              <a:t>Lancet</a:t>
            </a:r>
            <a:r>
              <a:rPr lang="en-US" sz="2000" dirty="0"/>
              <a:t> 2022;399(10323):447-60</a:t>
            </a:r>
          </a:p>
          <a:p>
            <a:pPr>
              <a:spcBef>
                <a:spcPts val="600"/>
              </a:spcBef>
              <a:spcAft>
                <a:spcPts val="0"/>
              </a:spcAft>
            </a:pPr>
            <a:r>
              <a:rPr lang="en-US" sz="2000" b="0" dirty="0"/>
              <a:t>Rush HL et al. Quality of life in men with prostate cancer randomly allocated to receive docetaxel or abiraterone in the STAMPEDE trial. </a:t>
            </a:r>
            <a:r>
              <a:rPr lang="en-US" sz="2000" b="0" i="1" dirty="0"/>
              <a:t>J Clin Oncol </a:t>
            </a:r>
            <a:r>
              <a:rPr lang="en-US" sz="2000" b="0" dirty="0"/>
              <a:t>2022;40(8):825-36.</a:t>
            </a:r>
          </a:p>
          <a:p>
            <a:pPr>
              <a:spcBef>
                <a:spcPts val="600"/>
              </a:spcBef>
              <a:spcAft>
                <a:spcPts val="0"/>
              </a:spcAft>
            </a:pPr>
            <a:r>
              <a:rPr lang="en-US" sz="2000" b="0" dirty="0"/>
              <a:t>James ND et al. Abiraterone acetate plus prednisolone for metastatic patients starting hormone therapy: 5-year follow-up results from the STAMPEDE </a:t>
            </a:r>
            <a:r>
              <a:rPr lang="en-US" sz="2000" b="0" dirty="0" err="1"/>
              <a:t>randomised</a:t>
            </a:r>
            <a:r>
              <a:rPr lang="en-US" sz="2000" b="0" dirty="0"/>
              <a:t> trial (NCT00268476). </a:t>
            </a:r>
            <a:r>
              <a:rPr lang="en-US" sz="2000" b="0" i="1" dirty="0"/>
              <a:t>Int J Cancer </a:t>
            </a:r>
            <a:r>
              <a:rPr lang="en-US" sz="2000" b="0" dirty="0"/>
              <a:t>2022;151(3):422-34.</a:t>
            </a:r>
          </a:p>
          <a:p>
            <a:pPr>
              <a:spcBef>
                <a:spcPts val="600"/>
              </a:spcBef>
              <a:spcAft>
                <a:spcPts val="0"/>
              </a:spcAft>
            </a:pPr>
            <a:r>
              <a:rPr lang="en-US" sz="2000" b="0" dirty="0" err="1"/>
              <a:t>Baciarello</a:t>
            </a:r>
            <a:r>
              <a:rPr lang="en-US" sz="2000" b="0" dirty="0"/>
              <a:t> G et al. Impact of abiraterone acetate plus prednisone in patients with castration-sensitive prostate cancer and visceral metastases over four years of follow-up: A post-hoc exploratory analysis of the LATITUDE study. </a:t>
            </a:r>
            <a:r>
              <a:rPr lang="en-US" sz="2000" b="0" i="1" dirty="0" err="1"/>
              <a:t>Eur</a:t>
            </a:r>
            <a:r>
              <a:rPr lang="en-US" sz="2000" b="0" i="1" dirty="0"/>
              <a:t> J Cancer </a:t>
            </a:r>
            <a:r>
              <a:rPr lang="en-US" sz="2000" b="0" dirty="0"/>
              <a:t>2022;162:56-64.</a:t>
            </a:r>
          </a:p>
        </p:txBody>
      </p:sp>
    </p:spTree>
    <p:extLst>
      <p:ext uri="{BB962C8B-B14F-4D97-AF65-F5344CB8AC3E}">
        <p14:creationId xmlns:p14="http://schemas.microsoft.com/office/powerpoint/2010/main" val="25328658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B3CFAA-45C6-F34F-A469-70AAC8BBDE16}"/>
              </a:ext>
            </a:extLst>
          </p:cNvPr>
          <p:cNvSpPr>
            <a:spLocks noGrp="1"/>
          </p:cNvSpPr>
          <p:nvPr>
            <p:ph type="title"/>
          </p:nvPr>
        </p:nvSpPr>
        <p:spPr>
          <a:xfrm>
            <a:off x="912286" y="0"/>
            <a:ext cx="10358967" cy="971600"/>
          </a:xfrm>
        </p:spPr>
        <p:txBody>
          <a:bodyPr/>
          <a:lstStyle/>
          <a:p>
            <a:r>
              <a:rPr lang="en-US" dirty="0"/>
              <a:t>Key Data Sets</a:t>
            </a:r>
            <a:endParaRPr lang="en-US" dirty="0">
              <a:solidFill>
                <a:srgbClr val="FF40FF"/>
              </a:solidFill>
            </a:endParaRPr>
          </a:p>
        </p:txBody>
      </p:sp>
      <p:sp>
        <p:nvSpPr>
          <p:cNvPr id="4" name="Content Placeholder 3">
            <a:extLst>
              <a:ext uri="{FF2B5EF4-FFF2-40B4-BE49-F238E27FC236}">
                <a16:creationId xmlns:a16="http://schemas.microsoft.com/office/drawing/2014/main" id="{9786D615-E8D9-9848-A0F4-C37D0219992B}"/>
              </a:ext>
            </a:extLst>
          </p:cNvPr>
          <p:cNvSpPr>
            <a:spLocks noGrp="1"/>
          </p:cNvSpPr>
          <p:nvPr>
            <p:ph idx="1"/>
          </p:nvPr>
        </p:nvSpPr>
        <p:spPr>
          <a:xfrm>
            <a:off x="772754" y="836712"/>
            <a:ext cx="10638030" cy="5688632"/>
          </a:xfrm>
        </p:spPr>
        <p:txBody>
          <a:bodyPr/>
          <a:lstStyle/>
          <a:p>
            <a:pPr marL="98425" indent="0">
              <a:spcBef>
                <a:spcPts val="800"/>
              </a:spcBef>
              <a:spcAft>
                <a:spcPts val="0"/>
              </a:spcAft>
              <a:buNone/>
            </a:pPr>
            <a:r>
              <a:rPr kumimoji="0" lang="en-US" sz="2400" b="1" i="0" u="none" strike="noStrike" kern="1200" cap="none" spc="0" normalizeH="0" baseline="0" noProof="0" dirty="0">
                <a:ln>
                  <a:noFill/>
                </a:ln>
                <a:solidFill>
                  <a:srgbClr val="0432FF"/>
                </a:solidFill>
                <a:effectLst/>
                <a:uLnTx/>
                <a:uFillTx/>
                <a:latin typeface="Calibri" panose="020F0502020204030204" pitchFamily="34" charset="0"/>
                <a:ea typeface="ＭＳ Ｐゴシック" charset="0"/>
                <a:cs typeface="Calibri" panose="020F0502020204030204" pitchFamily="34" charset="0"/>
              </a:rPr>
              <a:t>Tanya B </a:t>
            </a:r>
            <a:r>
              <a:rPr kumimoji="0" lang="en-US" sz="2400" b="1" i="0" u="none" strike="noStrike" kern="1200" cap="none" spc="0" normalizeH="0" baseline="0" noProof="0" dirty="0" err="1">
                <a:ln>
                  <a:noFill/>
                </a:ln>
                <a:solidFill>
                  <a:srgbClr val="0432FF"/>
                </a:solidFill>
                <a:effectLst/>
                <a:uLnTx/>
                <a:uFillTx/>
                <a:latin typeface="Calibri" panose="020F0502020204030204" pitchFamily="34" charset="0"/>
                <a:ea typeface="ＭＳ Ｐゴシック" charset="0"/>
                <a:cs typeface="Calibri" panose="020F0502020204030204" pitchFamily="34" charset="0"/>
              </a:rPr>
              <a:t>Dorff</a:t>
            </a:r>
            <a:r>
              <a:rPr kumimoji="0" lang="en-US" sz="2400" b="1" i="0" u="none" strike="noStrike" kern="1200" cap="none" spc="0" normalizeH="0" baseline="0" noProof="0" dirty="0">
                <a:ln>
                  <a:noFill/>
                </a:ln>
                <a:solidFill>
                  <a:srgbClr val="0432FF"/>
                </a:solidFill>
                <a:effectLst/>
                <a:uLnTx/>
                <a:uFillTx/>
                <a:latin typeface="Calibri" panose="020F0502020204030204" pitchFamily="34" charset="0"/>
                <a:ea typeface="ＭＳ Ｐゴシック" charset="0"/>
                <a:cs typeface="Calibri" panose="020F0502020204030204" pitchFamily="34" charset="0"/>
              </a:rPr>
              <a:t>, MD (continued)</a:t>
            </a:r>
            <a:endParaRPr lang="en-US" sz="2000" b="0" dirty="0">
              <a:latin typeface="Calibri" panose="020F0502020204030204" pitchFamily="34" charset="0"/>
              <a:cs typeface="Calibri" panose="020F0502020204030204" pitchFamily="34" charset="0"/>
            </a:endParaRPr>
          </a:p>
          <a:p>
            <a:pPr>
              <a:spcBef>
                <a:spcPts val="600"/>
              </a:spcBef>
              <a:spcAft>
                <a:spcPts val="0"/>
              </a:spcAft>
            </a:pPr>
            <a:r>
              <a:rPr lang="en-US" sz="2000" b="0" dirty="0" err="1"/>
              <a:t>Fizazi</a:t>
            </a:r>
            <a:r>
              <a:rPr lang="en-US" sz="2000" b="0" dirty="0"/>
              <a:t> K et al. Abiraterone plus prednisone added to androgen deprivation therapy and docetaxel in de novo metastatic castration-sensitive prostate cancer (PEACE-1): A </a:t>
            </a:r>
            <a:r>
              <a:rPr lang="en-US" sz="2000" b="0" dirty="0" err="1"/>
              <a:t>multicentre</a:t>
            </a:r>
            <a:r>
              <a:rPr lang="en-US" sz="2000" b="0" dirty="0"/>
              <a:t>, open-label, </a:t>
            </a:r>
            <a:r>
              <a:rPr lang="en-US" sz="2000" b="0" dirty="0" err="1"/>
              <a:t>randomised</a:t>
            </a:r>
            <a:r>
              <a:rPr lang="en-US" sz="2000" b="0" dirty="0"/>
              <a:t>, phase 3 study with a 2 x 2 factorial design. </a:t>
            </a:r>
            <a:r>
              <a:rPr lang="en-US" sz="2000" b="0" i="1" dirty="0"/>
              <a:t>Lancet </a:t>
            </a:r>
            <a:r>
              <a:rPr lang="en-US" sz="2000" b="0" dirty="0"/>
              <a:t>2022;399(10336):1695-707.</a:t>
            </a:r>
          </a:p>
          <a:p>
            <a:pPr>
              <a:spcBef>
                <a:spcPts val="600"/>
              </a:spcBef>
              <a:spcAft>
                <a:spcPts val="0"/>
              </a:spcAft>
            </a:pPr>
            <a:r>
              <a:rPr lang="en-US" sz="2000" dirty="0"/>
              <a:t>Davis ID et al. Updated overall survival outcomes in ENZAMET (ANZUP 1304), an international, cooperative group trial of enzalutamide in metastatic hormone-sensitive prostate cancer (</a:t>
            </a:r>
            <a:r>
              <a:rPr lang="en-US" sz="2000" dirty="0" err="1"/>
              <a:t>mHSPC</a:t>
            </a:r>
            <a:r>
              <a:rPr lang="en-US" sz="2000" dirty="0"/>
              <a:t>). ASCO 2022;Abstract LBA5004.</a:t>
            </a:r>
          </a:p>
          <a:p>
            <a:pPr>
              <a:spcBef>
                <a:spcPts val="600"/>
              </a:spcBef>
              <a:spcAft>
                <a:spcPts val="0"/>
              </a:spcAft>
            </a:pPr>
            <a:r>
              <a:rPr lang="en-US" sz="2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Armstrong AJ et al. Improved survival with enzalutamide in patients with metastatic hormone- sensitive prostate cancer. </a:t>
            </a:r>
            <a:r>
              <a:rPr lang="en-US" sz="2000" b="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 Clin Oncol </a:t>
            </a:r>
            <a:r>
              <a:rPr lang="en-US" sz="2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2022;40(15):1616-22.</a:t>
            </a:r>
            <a:endParaRPr lang="en-US" sz="2000" b="0" dirty="0"/>
          </a:p>
          <a:p>
            <a:pPr>
              <a:spcBef>
                <a:spcPts val="600"/>
              </a:spcBef>
              <a:spcAft>
                <a:spcPts val="0"/>
              </a:spcAft>
            </a:pPr>
            <a:r>
              <a:rPr lang="en-US" sz="2000" dirty="0"/>
              <a:t>Smith MR et al. </a:t>
            </a:r>
            <a:r>
              <a:rPr lang="en-US" sz="2000" dirty="0" err="1"/>
              <a:t>Darolutamide</a:t>
            </a:r>
            <a:r>
              <a:rPr lang="en-US" sz="2000" dirty="0"/>
              <a:t> and survival in metastatic, hormone-sensitive prostate cancer. </a:t>
            </a:r>
            <a:br>
              <a:rPr lang="en-US" sz="2000" dirty="0"/>
            </a:br>
            <a:r>
              <a:rPr lang="en-US" sz="2000" i="1" dirty="0"/>
              <a:t>N </a:t>
            </a:r>
            <a:r>
              <a:rPr lang="en-US" sz="2000" i="1" dirty="0" err="1"/>
              <a:t>Engl</a:t>
            </a:r>
            <a:r>
              <a:rPr lang="en-US" sz="2000" i="1" dirty="0"/>
              <a:t> J Med </a:t>
            </a:r>
            <a:r>
              <a:rPr lang="en-US" sz="2000" dirty="0"/>
              <a:t>2022;386(12):1132-42.</a:t>
            </a:r>
          </a:p>
          <a:p>
            <a:pPr>
              <a:spcBef>
                <a:spcPts val="600"/>
              </a:spcBef>
              <a:spcAft>
                <a:spcPts val="0"/>
              </a:spcAft>
            </a:pPr>
            <a:r>
              <a:rPr lang="en-US" sz="2000" b="0" dirty="0"/>
              <a:t>Hussain MHA et al. Efficacy and safety of </a:t>
            </a:r>
            <a:r>
              <a:rPr lang="en-US" sz="2000" b="0" dirty="0" err="1"/>
              <a:t>darolutamide</a:t>
            </a:r>
            <a:r>
              <a:rPr lang="en-US" sz="2000" b="0" dirty="0"/>
              <a:t> (DARO) in combination with androgen-deprivation therapy (ADT) and docetaxel (DOC) by disease volume and disease risk in the phase 3 ARASENS study. Genitourinary Cancers Symposium 2023;Abstract 15.</a:t>
            </a:r>
          </a:p>
          <a:p>
            <a:pPr marL="98425" indent="0">
              <a:spcBef>
                <a:spcPts val="600"/>
              </a:spcBef>
              <a:spcAft>
                <a:spcPts val="0"/>
              </a:spcAft>
              <a:buNone/>
            </a:pPr>
            <a:endParaRPr lang="en-US" sz="2000" b="0" dirty="0"/>
          </a:p>
          <a:p>
            <a:pPr>
              <a:spcBef>
                <a:spcPts val="800"/>
              </a:spcBef>
              <a:spcAft>
                <a:spcPts val="0"/>
              </a:spcAft>
            </a:pPr>
            <a:endParaRPr lang="en-US" sz="2000" b="0" dirty="0"/>
          </a:p>
          <a:p>
            <a:pPr>
              <a:spcBef>
                <a:spcPts val="800"/>
              </a:spcBef>
              <a:spcAft>
                <a:spcPts val="0"/>
              </a:spcAft>
            </a:pPr>
            <a:endParaRPr lang="en-US" sz="2000" b="0" dirty="0"/>
          </a:p>
        </p:txBody>
      </p:sp>
    </p:spTree>
    <p:extLst>
      <p:ext uri="{BB962C8B-B14F-4D97-AF65-F5344CB8AC3E}">
        <p14:creationId xmlns:p14="http://schemas.microsoft.com/office/powerpoint/2010/main" val="215341108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7EEC6-2AD0-B74B-B10D-32D4E844B213}"/>
              </a:ext>
            </a:extLst>
          </p:cNvPr>
          <p:cNvSpPr>
            <a:spLocks noGrp="1"/>
          </p:cNvSpPr>
          <p:nvPr>
            <p:ph type="title"/>
          </p:nvPr>
        </p:nvSpPr>
        <p:spPr/>
        <p:txBody>
          <a:bodyPr/>
          <a:lstStyle/>
          <a:p>
            <a:r>
              <a:rPr lang="en-US" dirty="0"/>
              <a:t>Faculty</a:t>
            </a:r>
          </a:p>
        </p:txBody>
      </p:sp>
      <p:sp>
        <p:nvSpPr>
          <p:cNvPr id="13" name="Text Box 7">
            <a:extLst>
              <a:ext uri="{FF2B5EF4-FFF2-40B4-BE49-F238E27FC236}">
                <a16:creationId xmlns:a16="http://schemas.microsoft.com/office/drawing/2014/main" id="{2BF03784-2B37-1341-BDAF-39A4D74AEF2F}"/>
              </a:ext>
            </a:extLst>
          </p:cNvPr>
          <p:cNvSpPr txBox="1">
            <a:spLocks noChangeArrowheads="1"/>
          </p:cNvSpPr>
          <p:nvPr/>
        </p:nvSpPr>
        <p:spPr bwMode="auto">
          <a:xfrm>
            <a:off x="2063552" y="3929726"/>
            <a:ext cx="4846320" cy="1143000"/>
          </a:xfrm>
          <a:prstGeom prst="rect">
            <a:avLst/>
          </a:prstGeom>
          <a:noFill/>
          <a:ln w="9525">
            <a:noFill/>
            <a:miter lim="800000"/>
            <a:headEnd/>
            <a:tailEnd/>
          </a:ln>
        </p:spPr>
        <p:txBody>
          <a:bodyPr lIns="68580" tIns="0" rIns="0" bIns="0">
            <a:prstTxWarp prst="textNoShape">
              <a:avLst/>
            </a:prstTxWarp>
          </a:body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a:ea typeface="MS PGothic" charset="0"/>
              </a:rPr>
              <a:t>A Oliver Sartor, MD</a:t>
            </a:r>
          </a:p>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Laborde Professor for Cancer Research</a:t>
            </a:r>
          </a:p>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Medical Director, Tulane Cancer Center</a:t>
            </a:r>
          </a:p>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Associate Dean for Oncology</a:t>
            </a:r>
          </a:p>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Tulane Medical School</a:t>
            </a:r>
          </a:p>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New Orleans, Louisiana</a:t>
            </a:r>
          </a:p>
        </p:txBody>
      </p:sp>
      <p:pic>
        <p:nvPicPr>
          <p:cNvPr id="15" name="Picture 14">
            <a:extLst>
              <a:ext uri="{FF2B5EF4-FFF2-40B4-BE49-F238E27FC236}">
                <a16:creationId xmlns:a16="http://schemas.microsoft.com/office/drawing/2014/main" id="{C4FFC87A-5750-8C4E-95CF-DCA3500FDB9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51384" y="3929726"/>
            <a:ext cx="1443490" cy="1443490"/>
          </a:xfrm>
          <a:prstGeom prst="rect">
            <a:avLst/>
          </a:prstGeom>
        </p:spPr>
      </p:pic>
      <p:sp>
        <p:nvSpPr>
          <p:cNvPr id="11" name="Text Box 7">
            <a:extLst>
              <a:ext uri="{FF2B5EF4-FFF2-40B4-BE49-F238E27FC236}">
                <a16:creationId xmlns:a16="http://schemas.microsoft.com/office/drawing/2014/main" id="{13693E70-1647-5C4F-BD36-3484B2ADB067}"/>
              </a:ext>
            </a:extLst>
          </p:cNvPr>
          <p:cNvSpPr txBox="1">
            <a:spLocks noChangeArrowheads="1"/>
          </p:cNvSpPr>
          <p:nvPr/>
        </p:nvSpPr>
        <p:spPr bwMode="auto">
          <a:xfrm>
            <a:off x="8963000" y="1370013"/>
            <a:ext cx="3200400" cy="1143000"/>
          </a:xfrm>
          <a:prstGeom prst="rect">
            <a:avLst/>
          </a:prstGeom>
          <a:noFill/>
          <a:ln w="9525">
            <a:noFill/>
            <a:miter lim="800000"/>
            <a:headEnd/>
            <a:tailEnd/>
          </a:ln>
        </p:spPr>
        <p:txBody>
          <a:bodyPr lIns="68580" tIns="0" rIns="0" bIns="0">
            <a:prstTxWarp prst="textNoShape">
              <a:avLst/>
            </a:prstTxWarp>
          </a:body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3333CC"/>
                </a:solidFill>
                <a:effectLst/>
                <a:uLnTx/>
                <a:uFillTx/>
                <a:latin typeface="Calibri" panose="020F0502020204030204" pitchFamily="34" charset="0"/>
                <a:ea typeface="MS PGothic" charset="0"/>
                <a:cs typeface="Calibri" panose="020F0502020204030204" pitchFamily="34" charset="0"/>
              </a:rPr>
              <a:t>MODERATOR</a:t>
            </a: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endParaRPr>
          </a:p>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a:ea typeface="MS PGothic" charset="0"/>
              </a:rPr>
              <a:t>Neil Love, MD</a:t>
            </a:r>
            <a:br>
              <a:rPr kumimoji="0" lang="en-US" sz="1600" b="1" i="0" u="none" strike="noStrike" kern="1200" cap="none" spc="0" normalizeH="0" baseline="0" noProof="0" dirty="0">
                <a:ln>
                  <a:noFill/>
                </a:ln>
                <a:solidFill>
                  <a:srgbClr val="000000"/>
                </a:solidFill>
                <a:effectLst/>
                <a:uLnTx/>
                <a:uFillTx/>
                <a:latin typeface="Calibri"/>
                <a:ea typeface="MS PGothic" charset="0"/>
              </a:rPr>
            </a:br>
            <a:r>
              <a:rPr kumimoji="0" lang="en-US" sz="1600" b="0" i="0" u="none" strike="noStrike" kern="1200" cap="none" spc="0" normalizeH="0" baseline="0" noProof="0" dirty="0">
                <a:ln>
                  <a:noFill/>
                </a:ln>
                <a:solidFill>
                  <a:srgbClr val="000000"/>
                </a:solidFill>
                <a:effectLst/>
                <a:uLnTx/>
                <a:uFillTx/>
                <a:latin typeface="Calibri"/>
                <a:ea typeface="MS PGothic" charset="0"/>
              </a:rPr>
              <a:t>Research To Practice</a:t>
            </a:r>
            <a:br>
              <a:rPr kumimoji="0" lang="en-US" sz="1600" b="0" i="0" u="none" strike="noStrike" kern="1200" cap="none" spc="0" normalizeH="0" baseline="0" noProof="0" dirty="0">
                <a:ln>
                  <a:noFill/>
                </a:ln>
                <a:solidFill>
                  <a:srgbClr val="000000"/>
                </a:solidFill>
                <a:effectLst/>
                <a:uLnTx/>
                <a:uFillTx/>
                <a:latin typeface="Calibri"/>
                <a:ea typeface="MS PGothic" charset="0"/>
              </a:rPr>
            </a:br>
            <a:r>
              <a:rPr kumimoji="0" lang="en-US" sz="1600" b="0" i="0" u="none" strike="noStrike" kern="1200" cap="none" spc="0" normalizeH="0" baseline="0" noProof="0" dirty="0">
                <a:ln>
                  <a:noFill/>
                </a:ln>
                <a:solidFill>
                  <a:srgbClr val="000000"/>
                </a:solidFill>
                <a:effectLst/>
                <a:uLnTx/>
                <a:uFillTx/>
                <a:latin typeface="Calibri"/>
                <a:ea typeface="MS PGothic" charset="0"/>
              </a:rPr>
              <a:t>Miami, Florida</a:t>
            </a:r>
          </a:p>
        </p:txBody>
      </p:sp>
      <p:pic>
        <p:nvPicPr>
          <p:cNvPr id="12" name="Picture 11">
            <a:extLst>
              <a:ext uri="{FF2B5EF4-FFF2-40B4-BE49-F238E27FC236}">
                <a16:creationId xmlns:a16="http://schemas.microsoft.com/office/drawing/2014/main" id="{69CADB06-74CE-9049-9CB2-25E56A6D07C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50832" y="1370013"/>
            <a:ext cx="1443490" cy="1443490"/>
          </a:xfrm>
          <a:prstGeom prst="rect">
            <a:avLst/>
          </a:prstGeom>
        </p:spPr>
      </p:pic>
      <p:sp>
        <p:nvSpPr>
          <p:cNvPr id="9" name="Text Box 7">
            <a:extLst>
              <a:ext uri="{FF2B5EF4-FFF2-40B4-BE49-F238E27FC236}">
                <a16:creationId xmlns:a16="http://schemas.microsoft.com/office/drawing/2014/main" id="{49AFF456-FAD7-BC4D-8309-A0B03186BBDE}"/>
              </a:ext>
            </a:extLst>
          </p:cNvPr>
          <p:cNvSpPr txBox="1">
            <a:spLocks noChangeArrowheads="1"/>
          </p:cNvSpPr>
          <p:nvPr/>
        </p:nvSpPr>
        <p:spPr bwMode="auto">
          <a:xfrm>
            <a:off x="2063552" y="1370013"/>
            <a:ext cx="5120640" cy="1143000"/>
          </a:xfrm>
          <a:prstGeom prst="rect">
            <a:avLst/>
          </a:prstGeom>
          <a:noFill/>
          <a:ln w="9525">
            <a:noFill/>
            <a:miter lim="800000"/>
            <a:headEnd/>
            <a:tailEnd/>
          </a:ln>
        </p:spPr>
        <p:txBody>
          <a:bodyPr lIns="68580" tIns="0" rIns="0" bIns="0">
            <a:prstTxWarp prst="textNoShape">
              <a:avLst/>
            </a:prstTxWarp>
          </a:body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a:ea typeface="MS PGothic" charset="0"/>
              </a:rPr>
              <a:t>Tanya B </a:t>
            </a:r>
            <a:r>
              <a:rPr kumimoji="0" lang="en-US" sz="1600" b="1" i="0" u="none" strike="noStrike" kern="1200" cap="none" spc="0" normalizeH="0" baseline="0" noProof="0" dirty="0" err="1">
                <a:ln>
                  <a:noFill/>
                </a:ln>
                <a:solidFill>
                  <a:srgbClr val="000000"/>
                </a:solidFill>
                <a:effectLst/>
                <a:uLnTx/>
                <a:uFillTx/>
                <a:latin typeface="Calibri"/>
                <a:ea typeface="MS PGothic" charset="0"/>
              </a:rPr>
              <a:t>Dorff</a:t>
            </a:r>
            <a:r>
              <a:rPr kumimoji="0" lang="en-US" sz="1600" b="1" i="0" u="none" strike="noStrike" kern="1200" cap="none" spc="0" normalizeH="0" baseline="0" noProof="0" dirty="0">
                <a:ln>
                  <a:noFill/>
                </a:ln>
                <a:solidFill>
                  <a:srgbClr val="000000"/>
                </a:solidFill>
                <a:effectLst/>
                <a:uLnTx/>
                <a:uFillTx/>
                <a:latin typeface="Calibri"/>
                <a:ea typeface="MS PGothic" charset="0"/>
              </a:rPr>
              <a:t>, MD</a:t>
            </a:r>
          </a:p>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Associate Professor of Medicine</a:t>
            </a:r>
          </a:p>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Department of Medical Oncology</a:t>
            </a:r>
          </a:p>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and Developmental Therapeutics</a:t>
            </a:r>
          </a:p>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Section Chief, Genitourinary Cancer Program</a:t>
            </a:r>
          </a:p>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City of Hope National Medical Center</a:t>
            </a:r>
          </a:p>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MS PGothic" charset="0"/>
              </a:rPr>
              <a:t>Los Angeles, California</a:t>
            </a:r>
          </a:p>
        </p:txBody>
      </p:sp>
      <p:pic>
        <p:nvPicPr>
          <p:cNvPr id="10" name="Picture 9">
            <a:extLst>
              <a:ext uri="{FF2B5EF4-FFF2-40B4-BE49-F238E27FC236}">
                <a16:creationId xmlns:a16="http://schemas.microsoft.com/office/drawing/2014/main" id="{42B1D383-0873-0145-A56B-89C9C51DC5C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51384" y="1370013"/>
            <a:ext cx="1443490" cy="1443490"/>
          </a:xfrm>
          <a:prstGeom prst="rect">
            <a:avLst/>
          </a:prstGeom>
        </p:spPr>
      </p:pic>
    </p:spTree>
    <p:extLst>
      <p:ext uri="{BB962C8B-B14F-4D97-AF65-F5344CB8AC3E}">
        <p14:creationId xmlns:p14="http://schemas.microsoft.com/office/powerpoint/2010/main" val="113905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F69EAFD2-7BCF-9F44-953C-CD0D24125F80}"/>
              </a:ext>
            </a:extLst>
          </p:cNvPr>
          <p:cNvSpPr>
            <a:spLocks noGrp="1" noChangeArrowheads="1"/>
          </p:cNvSpPr>
          <p:nvPr>
            <p:ph type="title"/>
          </p:nvPr>
        </p:nvSpPr>
        <p:spPr>
          <a:xfrm>
            <a:off x="624840" y="1"/>
            <a:ext cx="11003280" cy="1019175"/>
          </a:xfrm>
        </p:spPr>
        <p:txBody>
          <a:bodyPr/>
          <a:lstStyle/>
          <a:p>
            <a:r>
              <a:rPr lang="en-US" altLang="en-US" dirty="0"/>
              <a:t>PRESTO: intensified therapy in biochemically recurrent prostate cancer</a:t>
            </a:r>
          </a:p>
        </p:txBody>
      </p:sp>
      <p:pic>
        <p:nvPicPr>
          <p:cNvPr id="18435" name="Content Placeholder 4">
            <a:extLst>
              <a:ext uri="{FF2B5EF4-FFF2-40B4-BE49-F238E27FC236}">
                <a16:creationId xmlns:a16="http://schemas.microsoft.com/office/drawing/2014/main" id="{9DF9168F-95D9-544A-9D56-46D767E9195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45344" y="1584960"/>
            <a:ext cx="9301311" cy="4112578"/>
          </a:xfrm>
        </p:spPr>
      </p:pic>
      <p:sp>
        <p:nvSpPr>
          <p:cNvPr id="18436" name="TextBox 5">
            <a:extLst>
              <a:ext uri="{FF2B5EF4-FFF2-40B4-BE49-F238E27FC236}">
                <a16:creationId xmlns:a16="http://schemas.microsoft.com/office/drawing/2014/main" id="{27DCA9E0-457D-214A-BC71-27B70662A66A}"/>
              </a:ext>
            </a:extLst>
          </p:cNvPr>
          <p:cNvSpPr txBox="1">
            <a:spLocks noChangeArrowheads="1"/>
          </p:cNvSpPr>
          <p:nvPr/>
        </p:nvSpPr>
        <p:spPr bwMode="auto">
          <a:xfrm>
            <a:off x="4871863" y="5697538"/>
            <a:ext cx="5609129"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rPr>
              <a:t>: PSA PFS, with PSA progression defined as </a:t>
            </a:r>
            <a:r>
              <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rPr>
              <a:t>nadir + 2 ng/mL during </a:t>
            </a: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rPr>
              <a:t>or </a:t>
            </a:r>
            <a:r>
              <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rPr>
              <a:t>&gt; 0.2 ng/mL following treatment confirmed on repeat measurement (&gt; 2 </a:t>
            </a:r>
            <a:r>
              <a:rPr kumimoji="0" lang="en-US" altLang="en-US" sz="1800" b="1" i="0" u="none" strike="noStrike" kern="1200" cap="none" spc="0" normalizeH="0" baseline="0" noProof="0" dirty="0" err="1">
                <a:ln>
                  <a:noFill/>
                </a:ln>
                <a:solidFill>
                  <a:srgbClr val="000000"/>
                </a:solidFill>
                <a:effectLst/>
                <a:uLnTx/>
                <a:uFillTx/>
                <a:latin typeface="Arial" panose="020B0604020202020204" pitchFamily="34" charset="0"/>
                <a:ea typeface="MS PGothic" panose="020B0600070205080204" pitchFamily="34" charset="-128"/>
              </a:rPr>
              <a:t>wks</a:t>
            </a:r>
            <a:r>
              <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rPr>
              <a:t>)</a:t>
            </a:r>
          </a:p>
        </p:txBody>
      </p:sp>
      <p:sp>
        <p:nvSpPr>
          <p:cNvPr id="3" name="TextBox 2">
            <a:extLst>
              <a:ext uri="{FF2B5EF4-FFF2-40B4-BE49-F238E27FC236}">
                <a16:creationId xmlns:a16="http://schemas.microsoft.com/office/drawing/2014/main" id="{097D81E6-18E1-E016-ED91-CB80EE477D59}"/>
              </a:ext>
            </a:extLst>
          </p:cNvPr>
          <p:cNvSpPr txBox="1"/>
          <p:nvPr/>
        </p:nvSpPr>
        <p:spPr>
          <a:xfrm>
            <a:off x="9310936" y="6593700"/>
            <a:ext cx="2871438" cy="27699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rPr>
              <a:t>Aggarwal  ESMO 2022; Abstract LBA63 </a:t>
            </a:r>
          </a:p>
        </p:txBody>
      </p:sp>
      <p:sp>
        <p:nvSpPr>
          <p:cNvPr id="6" name="TextBox 5">
            <a:extLst>
              <a:ext uri="{FF2B5EF4-FFF2-40B4-BE49-F238E27FC236}">
                <a16:creationId xmlns:a16="http://schemas.microsoft.com/office/drawing/2014/main" id="{5D4156B3-5D65-8249-9A3D-C46A10EF93D9}"/>
              </a:ext>
            </a:extLst>
          </p:cNvPr>
          <p:cNvSpPr txBox="1"/>
          <p:nvPr/>
        </p:nvSpPr>
        <p:spPr bwMode="auto">
          <a:xfrm>
            <a:off x="2279576" y="6459880"/>
            <a:ext cx="368003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defTabSz="457200" fontAlgn="auto">
              <a:spcBef>
                <a:spcPts val="0"/>
              </a:spcBef>
              <a:spcAft>
                <a:spcPts val="0"/>
              </a:spcAft>
              <a:defRPr/>
            </a:pPr>
            <a:r>
              <a:rPr kumimoji="0" lang="en-US" sz="1500" b="0" i="0" u="none" strike="noStrike" kern="1200" cap="none" spc="0" normalizeH="0" baseline="0" noProof="0" dirty="0">
                <a:ln>
                  <a:noFill/>
                </a:ln>
                <a:solidFill>
                  <a:schemeClr val="tx1"/>
                </a:solidFill>
                <a:effectLst/>
                <a:uLnTx/>
                <a:uFillTx/>
                <a:latin typeface="Calibri" panose="020F0502020204030204" pitchFamily="34" charset="0"/>
                <a:ea typeface="MS PGothic" charset="0"/>
                <a:cs typeface="Calibri" panose="020F0502020204030204" pitchFamily="34" charset="0"/>
              </a:rPr>
              <a:t>Courtesy of Tanya B </a:t>
            </a:r>
            <a:r>
              <a:rPr kumimoji="0" lang="en-US" sz="1500" b="0" i="0" u="none" strike="noStrike" kern="1200" cap="none" spc="0" normalizeH="0" baseline="0" noProof="0" dirty="0" err="1">
                <a:ln>
                  <a:noFill/>
                </a:ln>
                <a:solidFill>
                  <a:schemeClr val="tx1"/>
                </a:solidFill>
                <a:effectLst/>
                <a:uLnTx/>
                <a:uFillTx/>
                <a:latin typeface="Calibri" panose="020F0502020204030204" pitchFamily="34" charset="0"/>
                <a:ea typeface="MS PGothic" charset="0"/>
                <a:cs typeface="Calibri" panose="020F0502020204030204" pitchFamily="34" charset="0"/>
              </a:rPr>
              <a:t>Dorff</a:t>
            </a:r>
            <a:r>
              <a:rPr kumimoji="0" lang="en-US" sz="1500" b="0" i="0" u="none" strike="noStrike" kern="1200" cap="none" spc="0" normalizeH="0" baseline="0" noProof="0" dirty="0">
                <a:ln>
                  <a:noFill/>
                </a:ln>
                <a:solidFill>
                  <a:schemeClr val="tx1"/>
                </a:solidFill>
                <a:effectLst/>
                <a:uLnTx/>
                <a:uFillTx/>
                <a:latin typeface="Calibri" panose="020F0502020204030204" pitchFamily="34" charset="0"/>
                <a:ea typeface="MS PGothic" charset="0"/>
                <a:cs typeface="Calibri" panose="020F0502020204030204" pitchFamily="34" charset="0"/>
              </a:rPr>
              <a:t>, MD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5AE98F51-DDD4-944B-B4F3-A0CC6FAB3C9D}"/>
              </a:ext>
            </a:extLst>
          </p:cNvPr>
          <p:cNvSpPr>
            <a:spLocks noGrp="1" noChangeArrowheads="1"/>
          </p:cNvSpPr>
          <p:nvPr>
            <p:ph type="title"/>
          </p:nvPr>
        </p:nvSpPr>
        <p:spPr/>
        <p:txBody>
          <a:bodyPr/>
          <a:lstStyle/>
          <a:p>
            <a:r>
              <a:rPr lang="en-US" altLang="en-US" dirty="0"/>
              <a:t>FORMULA509: apalutamide (+ </a:t>
            </a:r>
            <a:r>
              <a:rPr lang="en-US" altLang="en-US" dirty="0" err="1"/>
              <a:t>abi</a:t>
            </a:r>
            <a:r>
              <a:rPr lang="en-US" altLang="en-US" dirty="0"/>
              <a:t>) with salvage XRT</a:t>
            </a:r>
          </a:p>
        </p:txBody>
      </p:sp>
      <p:pic>
        <p:nvPicPr>
          <p:cNvPr id="20483" name="Content Placeholder 4">
            <a:extLst>
              <a:ext uri="{FF2B5EF4-FFF2-40B4-BE49-F238E27FC236}">
                <a16:creationId xmlns:a16="http://schemas.microsoft.com/office/drawing/2014/main" id="{1E9A4E88-7C23-2D43-BCA7-0E09CC0DAEF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01738" y="1322733"/>
            <a:ext cx="4894262" cy="2598620"/>
          </a:xfrm>
        </p:spPr>
      </p:pic>
      <p:pic>
        <p:nvPicPr>
          <p:cNvPr id="20484" name="Picture 6">
            <a:extLst>
              <a:ext uri="{FF2B5EF4-FFF2-40B4-BE49-F238E27FC236}">
                <a16:creationId xmlns:a16="http://schemas.microsoft.com/office/drawing/2014/main" id="{CA6F67C1-F20B-044B-ABB5-EEEF2A87FE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41"/>
          <a:stretch/>
        </p:blipFill>
        <p:spPr bwMode="auto">
          <a:xfrm>
            <a:off x="6572250" y="1364342"/>
            <a:ext cx="3720318" cy="263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8">
            <a:extLst>
              <a:ext uri="{FF2B5EF4-FFF2-40B4-BE49-F238E27FC236}">
                <a16:creationId xmlns:a16="http://schemas.microsoft.com/office/drawing/2014/main" id="{0B063404-8932-514F-9307-A6364DEA3E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6088" y="4048126"/>
            <a:ext cx="3471944"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Box 10">
            <a:extLst>
              <a:ext uri="{FF2B5EF4-FFF2-40B4-BE49-F238E27FC236}">
                <a16:creationId xmlns:a16="http://schemas.microsoft.com/office/drawing/2014/main" id="{428BB7BA-56A7-D242-BC5E-C331549A4CE4}"/>
              </a:ext>
            </a:extLst>
          </p:cNvPr>
          <p:cNvSpPr txBox="1">
            <a:spLocks noChangeArrowheads="1"/>
          </p:cNvSpPr>
          <p:nvPr/>
        </p:nvSpPr>
        <p:spPr bwMode="auto">
          <a:xfrm>
            <a:off x="1201738" y="4048126"/>
            <a:ext cx="45720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rPr>
              <a:t>PSA &gt;0.5</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rPr>
              <a:t>3 year MFS    84.3% vs. 66.1%</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sng"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sng"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rPr>
              <a:t>Absolute improvement</a:t>
            </a: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rPr>
              <a:t>18.2% at 3 years (NNT = 5)</a:t>
            </a:r>
            <a:r>
              <a:rPr kumimoji="0" lang="en-US" altLang="en-US" sz="2400" b="0" i="0" u="sng"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rPr>
              <a:t>= 5</a:t>
            </a:r>
            <a:endParaRPr kumimoji="0" lang="en-US" altLang="en-US" sz="24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endParaRPr>
          </a:p>
        </p:txBody>
      </p:sp>
      <p:sp>
        <p:nvSpPr>
          <p:cNvPr id="2" name="TextBox 1">
            <a:extLst>
              <a:ext uri="{FF2B5EF4-FFF2-40B4-BE49-F238E27FC236}">
                <a16:creationId xmlns:a16="http://schemas.microsoft.com/office/drawing/2014/main" id="{10BAA7A1-177B-326F-CCCF-3B6D38FACD9F}"/>
              </a:ext>
            </a:extLst>
          </p:cNvPr>
          <p:cNvSpPr txBox="1"/>
          <p:nvPr/>
        </p:nvSpPr>
        <p:spPr>
          <a:xfrm>
            <a:off x="3224562" y="6581001"/>
            <a:ext cx="3347688" cy="27699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rPr>
              <a:t>Nguyen ASCO GU 2023; Abstract 303 </a:t>
            </a:r>
          </a:p>
        </p:txBody>
      </p:sp>
      <p:sp>
        <p:nvSpPr>
          <p:cNvPr id="8" name="TextBox 7">
            <a:extLst>
              <a:ext uri="{FF2B5EF4-FFF2-40B4-BE49-F238E27FC236}">
                <a16:creationId xmlns:a16="http://schemas.microsoft.com/office/drawing/2014/main" id="{428DB3C2-792B-0249-AFF4-96427492067C}"/>
              </a:ext>
            </a:extLst>
          </p:cNvPr>
          <p:cNvSpPr txBox="1"/>
          <p:nvPr/>
        </p:nvSpPr>
        <p:spPr bwMode="auto">
          <a:xfrm>
            <a:off x="191344" y="6014021"/>
            <a:ext cx="368003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Courtesy of Tanya B </a:t>
            </a:r>
            <a:r>
              <a:rPr kumimoji="0" lang="en-US" sz="1500" b="0" i="0" u="none" strike="noStrike" kern="1200" cap="none" spc="0" normalizeH="0" baseline="0" noProof="0" dirty="0" err="1">
                <a:ln>
                  <a:noFill/>
                </a:ln>
                <a:solidFill>
                  <a:srgbClr val="000000"/>
                </a:solidFill>
                <a:effectLst/>
                <a:uLnTx/>
                <a:uFillTx/>
                <a:latin typeface="Calibri" panose="020F0502020204030204" pitchFamily="34" charset="0"/>
                <a:ea typeface="MS PGothic" charset="0"/>
                <a:cs typeface="Calibri" panose="020F0502020204030204" pitchFamily="34" charset="0"/>
              </a:rPr>
              <a:t>Dorff</a:t>
            </a:r>
            <a:r>
              <a:rPr kumimoji="0" lang="en-US" sz="1500" b="0"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 MD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C7B0D2C5-6DCA-684D-945B-BADF9D184F3E}"/>
              </a:ext>
            </a:extLst>
          </p:cNvPr>
          <p:cNvSpPr>
            <a:spLocks noGrp="1" noChangeArrowheads="1"/>
          </p:cNvSpPr>
          <p:nvPr>
            <p:ph type="title"/>
          </p:nvPr>
        </p:nvSpPr>
        <p:spPr/>
        <p:txBody>
          <a:bodyPr/>
          <a:lstStyle/>
          <a:p>
            <a:r>
              <a:rPr lang="en-US" altLang="en-US"/>
              <a:t>Toxicities with intensified therapy in FORMULA509</a:t>
            </a:r>
          </a:p>
        </p:txBody>
      </p:sp>
      <p:pic>
        <p:nvPicPr>
          <p:cNvPr id="21507" name="Picture 4">
            <a:extLst>
              <a:ext uri="{FF2B5EF4-FFF2-40B4-BE49-F238E27FC236}">
                <a16:creationId xmlns:a16="http://schemas.microsoft.com/office/drawing/2014/main" id="{101C3692-97D8-DE41-AEE7-C93B58F45C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1707" y="1915885"/>
            <a:ext cx="8742660" cy="3373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8D51674D-CE54-52CD-109B-E12E21C443A8}"/>
              </a:ext>
            </a:extLst>
          </p:cNvPr>
          <p:cNvSpPr txBox="1"/>
          <p:nvPr/>
        </p:nvSpPr>
        <p:spPr>
          <a:xfrm>
            <a:off x="9346581" y="6581001"/>
            <a:ext cx="2845419" cy="27699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rPr>
              <a:t>Nguyen ASCO GU 2023; Abstract 303 </a:t>
            </a:r>
          </a:p>
        </p:txBody>
      </p:sp>
      <p:sp>
        <p:nvSpPr>
          <p:cNvPr id="6" name="TextBox 5">
            <a:extLst>
              <a:ext uri="{FF2B5EF4-FFF2-40B4-BE49-F238E27FC236}">
                <a16:creationId xmlns:a16="http://schemas.microsoft.com/office/drawing/2014/main" id="{916E7380-B0E8-5549-90AE-1831FE3D8388}"/>
              </a:ext>
            </a:extLst>
          </p:cNvPr>
          <p:cNvSpPr txBox="1"/>
          <p:nvPr/>
        </p:nvSpPr>
        <p:spPr bwMode="auto">
          <a:xfrm>
            <a:off x="2279576" y="6459880"/>
            <a:ext cx="368003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defTabSz="457200" fontAlgn="auto">
              <a:spcBef>
                <a:spcPts val="0"/>
              </a:spcBef>
              <a:spcAft>
                <a:spcPts val="0"/>
              </a:spcAft>
              <a:defRPr/>
            </a:pPr>
            <a:r>
              <a:rPr kumimoji="0" lang="en-US" sz="1500" b="0" i="0" u="none" strike="noStrike" kern="1200" cap="none" spc="0" normalizeH="0" baseline="0" noProof="0" dirty="0">
                <a:ln>
                  <a:noFill/>
                </a:ln>
                <a:solidFill>
                  <a:schemeClr val="tx1"/>
                </a:solidFill>
                <a:effectLst/>
                <a:uLnTx/>
                <a:uFillTx/>
                <a:latin typeface="Calibri" panose="020F0502020204030204" pitchFamily="34" charset="0"/>
                <a:ea typeface="MS PGothic" charset="0"/>
                <a:cs typeface="Calibri" panose="020F0502020204030204" pitchFamily="34" charset="0"/>
              </a:rPr>
              <a:t>Courtesy of Tanya B </a:t>
            </a:r>
            <a:r>
              <a:rPr kumimoji="0" lang="en-US" sz="1500" b="0" i="0" u="none" strike="noStrike" kern="1200" cap="none" spc="0" normalizeH="0" baseline="0" noProof="0" dirty="0" err="1">
                <a:ln>
                  <a:noFill/>
                </a:ln>
                <a:solidFill>
                  <a:schemeClr val="tx1"/>
                </a:solidFill>
                <a:effectLst/>
                <a:uLnTx/>
                <a:uFillTx/>
                <a:latin typeface="Calibri" panose="020F0502020204030204" pitchFamily="34" charset="0"/>
                <a:ea typeface="MS PGothic" charset="0"/>
                <a:cs typeface="Calibri" panose="020F0502020204030204" pitchFamily="34" charset="0"/>
              </a:rPr>
              <a:t>Dorff</a:t>
            </a:r>
            <a:r>
              <a:rPr kumimoji="0" lang="en-US" sz="1500" b="0" i="0" u="none" strike="noStrike" kern="1200" cap="none" spc="0" normalizeH="0" baseline="0" noProof="0" dirty="0">
                <a:ln>
                  <a:noFill/>
                </a:ln>
                <a:solidFill>
                  <a:schemeClr val="tx1"/>
                </a:solidFill>
                <a:effectLst/>
                <a:uLnTx/>
                <a:uFillTx/>
                <a:latin typeface="Calibri" panose="020F0502020204030204" pitchFamily="34" charset="0"/>
                <a:ea typeface="MS PGothic" charset="0"/>
                <a:cs typeface="Calibri" panose="020F0502020204030204" pitchFamily="34" charset="0"/>
              </a:rPr>
              <a:t>, MD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28890A80-1895-DA4B-8FF6-98C150FC3027}"/>
              </a:ext>
            </a:extLst>
          </p:cNvPr>
          <p:cNvSpPr>
            <a:spLocks noGrp="1" noChangeArrowheads="1"/>
          </p:cNvSpPr>
          <p:nvPr>
            <p:ph type="title"/>
          </p:nvPr>
        </p:nvSpPr>
        <p:spPr>
          <a:xfrm>
            <a:off x="1706564" y="285751"/>
            <a:ext cx="8256587" cy="657225"/>
          </a:xfrm>
        </p:spPr>
        <p:txBody>
          <a:bodyPr/>
          <a:lstStyle/>
          <a:p>
            <a:r>
              <a:rPr lang="en-US" altLang="en-US"/>
              <a:t>Dermatologic AE with apalutamide</a:t>
            </a:r>
          </a:p>
        </p:txBody>
      </p:sp>
      <p:pic>
        <p:nvPicPr>
          <p:cNvPr id="26627" name="Picture 3">
            <a:extLst>
              <a:ext uri="{FF2B5EF4-FFF2-40B4-BE49-F238E27FC236}">
                <a16:creationId xmlns:a16="http://schemas.microsoft.com/office/drawing/2014/main" id="{BAC967EF-7B93-5146-96D4-7BA28B0FC6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6792" y="1455738"/>
            <a:ext cx="5848350"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5">
            <a:extLst>
              <a:ext uri="{FF2B5EF4-FFF2-40B4-BE49-F238E27FC236}">
                <a16:creationId xmlns:a16="http://schemas.microsoft.com/office/drawing/2014/main" id="{A6626D09-E231-B84E-87E0-64F0F8F561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6628" y="1817552"/>
            <a:ext cx="2255837" cy="376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Box 6">
            <a:extLst>
              <a:ext uri="{FF2B5EF4-FFF2-40B4-BE49-F238E27FC236}">
                <a16:creationId xmlns:a16="http://schemas.microsoft.com/office/drawing/2014/main" id="{A17757EB-3D7B-8345-848B-0B8F5DB5BAA8}"/>
              </a:ext>
            </a:extLst>
          </p:cNvPr>
          <p:cNvSpPr txBox="1">
            <a:spLocks noChangeArrowheads="1"/>
          </p:cNvSpPr>
          <p:nvPr/>
        </p:nvSpPr>
        <p:spPr bwMode="auto">
          <a:xfrm>
            <a:off x="8976179" y="5949951"/>
            <a:ext cx="26497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rPr>
              <a:t>Pan et al. J </a:t>
            </a:r>
            <a:r>
              <a:rPr kumimoji="0" lang="en-US" altLang="en-US" sz="1200" b="0" i="0" u="none" strike="noStrike" kern="1200" cap="none" spc="0" normalizeH="0" baseline="0" noProof="0" dirty="0" err="1">
                <a:ln>
                  <a:noFill/>
                </a:ln>
                <a:solidFill>
                  <a:srgbClr val="000000"/>
                </a:solidFill>
                <a:effectLst/>
                <a:uLnTx/>
                <a:uFillTx/>
                <a:latin typeface="Arial" panose="020B0604020202020204" pitchFamily="34" charset="0"/>
                <a:ea typeface="MS PGothic" panose="020B0600070205080204" pitchFamily="34" charset="-128"/>
              </a:rPr>
              <a:t>Urol</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rPr>
              <a:t> 2022</a:t>
            </a:r>
          </a:p>
        </p:txBody>
      </p:sp>
      <p:sp>
        <p:nvSpPr>
          <p:cNvPr id="6" name="TextBox 5">
            <a:extLst>
              <a:ext uri="{FF2B5EF4-FFF2-40B4-BE49-F238E27FC236}">
                <a16:creationId xmlns:a16="http://schemas.microsoft.com/office/drawing/2014/main" id="{DB85CC08-F36D-6943-80EE-429D310480E2}"/>
              </a:ext>
            </a:extLst>
          </p:cNvPr>
          <p:cNvSpPr txBox="1"/>
          <p:nvPr/>
        </p:nvSpPr>
        <p:spPr bwMode="auto">
          <a:xfrm>
            <a:off x="8295142" y="6459880"/>
            <a:ext cx="368003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r" defTabSz="457200" fontAlgn="auto">
              <a:spcBef>
                <a:spcPts val="0"/>
              </a:spcBef>
              <a:spcAft>
                <a:spcPts val="0"/>
              </a:spcAft>
              <a:defRPr/>
            </a:pPr>
            <a:r>
              <a:rPr kumimoji="0" lang="en-US" sz="1500" b="0" i="0" u="none" strike="noStrike" kern="1200" cap="none" spc="0" normalizeH="0" baseline="0" noProof="0" dirty="0">
                <a:ln>
                  <a:noFill/>
                </a:ln>
                <a:solidFill>
                  <a:schemeClr val="tx1"/>
                </a:solidFill>
                <a:effectLst/>
                <a:uLnTx/>
                <a:uFillTx/>
                <a:latin typeface="Calibri" panose="020F0502020204030204" pitchFamily="34" charset="0"/>
                <a:ea typeface="MS PGothic" charset="0"/>
                <a:cs typeface="Calibri" panose="020F0502020204030204" pitchFamily="34" charset="0"/>
              </a:rPr>
              <a:t>Courtesy of Tanya B </a:t>
            </a:r>
            <a:r>
              <a:rPr kumimoji="0" lang="en-US" sz="1500" b="0" i="0" u="none" strike="noStrike" kern="1200" cap="none" spc="0" normalizeH="0" baseline="0" noProof="0" dirty="0" err="1">
                <a:ln>
                  <a:noFill/>
                </a:ln>
                <a:solidFill>
                  <a:schemeClr val="tx1"/>
                </a:solidFill>
                <a:effectLst/>
                <a:uLnTx/>
                <a:uFillTx/>
                <a:latin typeface="Calibri" panose="020F0502020204030204" pitchFamily="34" charset="0"/>
                <a:ea typeface="MS PGothic" charset="0"/>
                <a:cs typeface="Calibri" panose="020F0502020204030204" pitchFamily="34" charset="0"/>
              </a:rPr>
              <a:t>Dorff</a:t>
            </a:r>
            <a:r>
              <a:rPr kumimoji="0" lang="en-US" sz="1500" b="0" i="0" u="none" strike="noStrike" kern="1200" cap="none" spc="0" normalizeH="0" baseline="0" noProof="0" dirty="0">
                <a:ln>
                  <a:noFill/>
                </a:ln>
                <a:solidFill>
                  <a:schemeClr val="tx1"/>
                </a:solidFill>
                <a:effectLst/>
                <a:uLnTx/>
                <a:uFillTx/>
                <a:latin typeface="Calibri" panose="020F0502020204030204" pitchFamily="34" charset="0"/>
                <a:ea typeface="MS PGothic" charset="0"/>
                <a:cs typeface="Calibri" panose="020F0502020204030204" pitchFamily="34" charset="0"/>
              </a:rPr>
              <a:t>, MD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E587C7F6-31AD-7C44-BDB4-7E33C04A7D97}"/>
              </a:ext>
            </a:extLst>
          </p:cNvPr>
          <p:cNvSpPr>
            <a:spLocks noGrp="1" noChangeArrowheads="1"/>
          </p:cNvSpPr>
          <p:nvPr>
            <p:ph type="title"/>
          </p:nvPr>
        </p:nvSpPr>
        <p:spPr>
          <a:xfrm>
            <a:off x="1103086" y="209551"/>
            <a:ext cx="9096602" cy="593725"/>
          </a:xfrm>
        </p:spPr>
        <p:txBody>
          <a:bodyPr/>
          <a:lstStyle/>
          <a:p>
            <a:r>
              <a:rPr lang="en-US" altLang="en-US" dirty="0"/>
              <a:t>Quality of life with docetaxel or abiraterone in </a:t>
            </a:r>
            <a:r>
              <a:rPr lang="en-US" altLang="en-US" dirty="0" err="1"/>
              <a:t>mHSPC</a:t>
            </a:r>
            <a:r>
              <a:rPr lang="en-US" altLang="en-US" dirty="0"/>
              <a:t> (STAMPEDE)</a:t>
            </a:r>
          </a:p>
        </p:txBody>
      </p:sp>
      <p:pic>
        <p:nvPicPr>
          <p:cNvPr id="29699" name="Content Placeholder 4">
            <a:extLst>
              <a:ext uri="{FF2B5EF4-FFF2-40B4-BE49-F238E27FC236}">
                <a16:creationId xmlns:a16="http://schemas.microsoft.com/office/drawing/2014/main" id="{2FAC444D-306B-8647-A8E3-81DFF3C2C07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84181" y="1494971"/>
            <a:ext cx="6858096" cy="4730841"/>
          </a:xfrm>
        </p:spPr>
      </p:pic>
      <p:sp>
        <p:nvSpPr>
          <p:cNvPr id="29700" name="TextBox 5">
            <a:extLst>
              <a:ext uri="{FF2B5EF4-FFF2-40B4-BE49-F238E27FC236}">
                <a16:creationId xmlns:a16="http://schemas.microsoft.com/office/drawing/2014/main" id="{CEC83C7E-D2A6-5A45-9F82-4E01BC0D789E}"/>
              </a:ext>
            </a:extLst>
          </p:cNvPr>
          <p:cNvSpPr txBox="1">
            <a:spLocks noChangeArrowheads="1"/>
          </p:cNvSpPr>
          <p:nvPr/>
        </p:nvSpPr>
        <p:spPr bwMode="auto">
          <a:xfrm>
            <a:off x="7580314" y="6509949"/>
            <a:ext cx="45037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rPr>
              <a:t>Rush HL et al. J Clin Oncol 2022</a:t>
            </a:r>
          </a:p>
        </p:txBody>
      </p:sp>
      <p:sp>
        <p:nvSpPr>
          <p:cNvPr id="29701" name="TextBox 6">
            <a:extLst>
              <a:ext uri="{FF2B5EF4-FFF2-40B4-BE49-F238E27FC236}">
                <a16:creationId xmlns:a16="http://schemas.microsoft.com/office/drawing/2014/main" id="{45BFAB82-CA0E-D94B-A264-9ADD0B0AAAF1}"/>
              </a:ext>
            </a:extLst>
          </p:cNvPr>
          <p:cNvSpPr txBox="1">
            <a:spLocks noChangeArrowheads="1"/>
          </p:cNvSpPr>
          <p:nvPr/>
        </p:nvSpPr>
        <p:spPr bwMode="auto">
          <a:xfrm>
            <a:off x="8288338" y="2232026"/>
            <a:ext cx="351177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rPr>
              <a:t>No difference in cognitive or emotional; differences in social and physical function favored abiraterone</a:t>
            </a:r>
          </a:p>
        </p:txBody>
      </p:sp>
      <p:sp>
        <p:nvSpPr>
          <p:cNvPr id="7" name="TextBox 6">
            <a:extLst>
              <a:ext uri="{FF2B5EF4-FFF2-40B4-BE49-F238E27FC236}">
                <a16:creationId xmlns:a16="http://schemas.microsoft.com/office/drawing/2014/main" id="{B6F33D4B-FE49-AA41-92D5-EEF7F4677887}"/>
              </a:ext>
            </a:extLst>
          </p:cNvPr>
          <p:cNvSpPr txBox="1"/>
          <p:nvPr/>
        </p:nvSpPr>
        <p:spPr bwMode="auto">
          <a:xfrm>
            <a:off x="2279576" y="6459880"/>
            <a:ext cx="368003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defTabSz="457200" fontAlgn="auto">
              <a:spcBef>
                <a:spcPts val="0"/>
              </a:spcBef>
              <a:spcAft>
                <a:spcPts val="0"/>
              </a:spcAft>
              <a:defRPr/>
            </a:pPr>
            <a:r>
              <a:rPr kumimoji="0" lang="en-US" sz="1500" b="0" i="0" u="none" strike="noStrike" kern="1200" cap="none" spc="0" normalizeH="0" baseline="0" noProof="0" dirty="0">
                <a:ln>
                  <a:noFill/>
                </a:ln>
                <a:solidFill>
                  <a:schemeClr val="tx1"/>
                </a:solidFill>
                <a:effectLst/>
                <a:uLnTx/>
                <a:uFillTx/>
                <a:latin typeface="Calibri" panose="020F0502020204030204" pitchFamily="34" charset="0"/>
                <a:ea typeface="MS PGothic" charset="0"/>
                <a:cs typeface="Calibri" panose="020F0502020204030204" pitchFamily="34" charset="0"/>
              </a:rPr>
              <a:t>Courtesy of Tanya B </a:t>
            </a:r>
            <a:r>
              <a:rPr kumimoji="0" lang="en-US" sz="1500" b="0" i="0" u="none" strike="noStrike" kern="1200" cap="none" spc="0" normalizeH="0" baseline="0" noProof="0" dirty="0" err="1">
                <a:ln>
                  <a:noFill/>
                </a:ln>
                <a:solidFill>
                  <a:schemeClr val="tx1"/>
                </a:solidFill>
                <a:effectLst/>
                <a:uLnTx/>
                <a:uFillTx/>
                <a:latin typeface="Calibri" panose="020F0502020204030204" pitchFamily="34" charset="0"/>
                <a:ea typeface="MS PGothic" charset="0"/>
                <a:cs typeface="Calibri" panose="020F0502020204030204" pitchFamily="34" charset="0"/>
              </a:rPr>
              <a:t>Dorff</a:t>
            </a:r>
            <a:r>
              <a:rPr kumimoji="0" lang="en-US" sz="1500" b="0" i="0" u="none" strike="noStrike" kern="1200" cap="none" spc="0" normalizeH="0" baseline="0" noProof="0" dirty="0">
                <a:ln>
                  <a:noFill/>
                </a:ln>
                <a:solidFill>
                  <a:schemeClr val="tx1"/>
                </a:solidFill>
                <a:effectLst/>
                <a:uLnTx/>
                <a:uFillTx/>
                <a:latin typeface="Calibri" panose="020F0502020204030204" pitchFamily="34" charset="0"/>
                <a:ea typeface="MS PGothic" charset="0"/>
                <a:cs typeface="Calibri" panose="020F0502020204030204" pitchFamily="34" charset="0"/>
              </a:rPr>
              <a:t>, MD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9E86D1E9-877A-4A48-A8A2-DAE03129D924}"/>
              </a:ext>
            </a:extLst>
          </p:cNvPr>
          <p:cNvSpPr>
            <a:spLocks noGrp="1" noChangeArrowheads="1"/>
          </p:cNvSpPr>
          <p:nvPr>
            <p:ph type="title"/>
          </p:nvPr>
        </p:nvSpPr>
        <p:spPr/>
        <p:txBody>
          <a:bodyPr/>
          <a:lstStyle/>
          <a:p>
            <a:r>
              <a:rPr lang="en-US" altLang="en-US" dirty="0"/>
              <a:t>Up-front intensification: THE new paradigm in </a:t>
            </a:r>
            <a:r>
              <a:rPr lang="en-US" altLang="en-US" dirty="0" err="1"/>
              <a:t>mHSPC</a:t>
            </a:r>
            <a:endParaRPr lang="en-US" altLang="en-US" dirty="0"/>
          </a:p>
        </p:txBody>
      </p:sp>
      <p:graphicFrame>
        <p:nvGraphicFramePr>
          <p:cNvPr id="4" name="Content Placeholder 3">
            <a:extLst>
              <a:ext uri="{FF2B5EF4-FFF2-40B4-BE49-F238E27FC236}">
                <a16:creationId xmlns:a16="http://schemas.microsoft.com/office/drawing/2014/main" id="{5DACF119-2570-834A-8662-6AD4C69E84CA}"/>
              </a:ext>
            </a:extLst>
          </p:cNvPr>
          <p:cNvGraphicFramePr>
            <a:graphicFrameLocks noGrp="1"/>
          </p:cNvGraphicFramePr>
          <p:nvPr>
            <p:ph idx="1"/>
          </p:nvPr>
        </p:nvGraphicFramePr>
        <p:xfrm>
          <a:off x="2369575" y="1916207"/>
          <a:ext cx="8295416" cy="35996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1988" name="TextBox 2">
            <a:extLst>
              <a:ext uri="{FF2B5EF4-FFF2-40B4-BE49-F238E27FC236}">
                <a16:creationId xmlns:a16="http://schemas.microsoft.com/office/drawing/2014/main" id="{C0074D2A-B69B-A04D-A55B-B8480BA05805}"/>
              </a:ext>
            </a:extLst>
          </p:cNvPr>
          <p:cNvSpPr txBox="1">
            <a:spLocks noChangeArrowheads="1"/>
          </p:cNvSpPr>
          <p:nvPr/>
        </p:nvSpPr>
        <p:spPr bwMode="auto">
          <a:xfrm>
            <a:off x="5391150" y="3960813"/>
            <a:ext cx="1828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2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rPr>
              <a:t>Or.. Consider a triplet trial</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p:sp>
        <p:nvSpPr>
          <p:cNvPr id="5" name="TextBox 4">
            <a:extLst>
              <a:ext uri="{FF2B5EF4-FFF2-40B4-BE49-F238E27FC236}">
                <a16:creationId xmlns:a16="http://schemas.microsoft.com/office/drawing/2014/main" id="{B39CB858-7CBC-0E4A-A82C-42B906F8C2F4}"/>
              </a:ext>
            </a:extLst>
          </p:cNvPr>
          <p:cNvSpPr txBox="1"/>
          <p:nvPr/>
        </p:nvSpPr>
        <p:spPr bwMode="auto">
          <a:xfrm>
            <a:off x="2279576" y="6459880"/>
            <a:ext cx="368003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defTabSz="457200" fontAlgn="auto">
              <a:spcBef>
                <a:spcPts val="0"/>
              </a:spcBef>
              <a:spcAft>
                <a:spcPts val="0"/>
              </a:spcAft>
              <a:defRPr/>
            </a:pPr>
            <a:r>
              <a:rPr kumimoji="0" lang="en-US" sz="1500" b="0" i="0" u="none" strike="noStrike" kern="1200" cap="none" spc="0" normalizeH="0" baseline="0" noProof="0" dirty="0">
                <a:ln>
                  <a:noFill/>
                </a:ln>
                <a:solidFill>
                  <a:schemeClr val="tx1"/>
                </a:solidFill>
                <a:effectLst/>
                <a:uLnTx/>
                <a:uFillTx/>
                <a:latin typeface="Calibri" panose="020F0502020204030204" pitchFamily="34" charset="0"/>
                <a:ea typeface="MS PGothic" charset="0"/>
                <a:cs typeface="Calibri" panose="020F0502020204030204" pitchFamily="34" charset="0"/>
              </a:rPr>
              <a:t>Courtesy of Tanya B </a:t>
            </a:r>
            <a:r>
              <a:rPr kumimoji="0" lang="en-US" sz="1500" b="0" i="0" u="none" strike="noStrike" kern="1200" cap="none" spc="0" normalizeH="0" baseline="0" noProof="0" dirty="0" err="1">
                <a:ln>
                  <a:noFill/>
                </a:ln>
                <a:solidFill>
                  <a:schemeClr val="tx1"/>
                </a:solidFill>
                <a:effectLst/>
                <a:uLnTx/>
                <a:uFillTx/>
                <a:latin typeface="Calibri" panose="020F0502020204030204" pitchFamily="34" charset="0"/>
                <a:ea typeface="MS PGothic" charset="0"/>
                <a:cs typeface="Calibri" panose="020F0502020204030204" pitchFamily="34" charset="0"/>
              </a:rPr>
              <a:t>Dorff</a:t>
            </a:r>
            <a:r>
              <a:rPr kumimoji="0" lang="en-US" sz="1500" b="0" i="0" u="none" strike="noStrike" kern="1200" cap="none" spc="0" normalizeH="0" baseline="0" noProof="0" dirty="0">
                <a:ln>
                  <a:noFill/>
                </a:ln>
                <a:solidFill>
                  <a:schemeClr val="tx1"/>
                </a:solidFill>
                <a:effectLst/>
                <a:uLnTx/>
                <a:uFillTx/>
                <a:latin typeface="Calibri" panose="020F0502020204030204" pitchFamily="34" charset="0"/>
                <a:ea typeface="MS PGothic" charset="0"/>
                <a:cs typeface="Calibri" panose="020F0502020204030204" pitchFamily="34" charset="0"/>
              </a:rPr>
              <a:t>, MD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B651E6FC-A3D7-D541-83CF-28FC5299133C}"/>
              </a:ext>
            </a:extLst>
          </p:cNvPr>
          <p:cNvSpPr>
            <a:spLocks noGrp="1" noChangeArrowheads="1"/>
          </p:cNvSpPr>
          <p:nvPr>
            <p:ph type="title"/>
          </p:nvPr>
        </p:nvSpPr>
        <p:spPr/>
        <p:txBody>
          <a:bodyPr/>
          <a:lstStyle/>
          <a:p>
            <a:r>
              <a:rPr lang="en-US" altLang="en-US"/>
              <a:t>Ongoing mHSPC trials with triplets</a:t>
            </a:r>
          </a:p>
        </p:txBody>
      </p:sp>
      <p:graphicFrame>
        <p:nvGraphicFramePr>
          <p:cNvPr id="4" name="Table 4">
            <a:extLst>
              <a:ext uri="{FF2B5EF4-FFF2-40B4-BE49-F238E27FC236}">
                <a16:creationId xmlns:a16="http://schemas.microsoft.com/office/drawing/2014/main" id="{1D6B38B8-664E-6B42-9153-9D894530286A}"/>
              </a:ext>
            </a:extLst>
          </p:cNvPr>
          <p:cNvGraphicFramePr>
            <a:graphicFrameLocks noGrp="1"/>
          </p:cNvGraphicFramePr>
          <p:nvPr>
            <p:ph idx="1"/>
            <p:extLst>
              <p:ext uri="{D42A27DB-BD31-4B8C-83A1-F6EECF244321}">
                <p14:modId xmlns:p14="http://schemas.microsoft.com/office/powerpoint/2010/main" val="2361345957"/>
              </p:ext>
            </p:extLst>
          </p:nvPr>
        </p:nvGraphicFramePr>
        <p:xfrm>
          <a:off x="2783632" y="1195387"/>
          <a:ext cx="8697912" cy="5662613"/>
        </p:xfrm>
        <a:graphic>
          <a:graphicData uri="http://schemas.openxmlformats.org/drawingml/2006/table">
            <a:tbl>
              <a:tblPr firstRow="1" bandRow="1">
                <a:tableStyleId>{5C22544A-7EE6-4342-B048-85BDC9FD1C3A}</a:tableStyleId>
              </a:tblPr>
              <a:tblGrid>
                <a:gridCol w="2174478">
                  <a:extLst>
                    <a:ext uri="{9D8B030D-6E8A-4147-A177-3AD203B41FA5}">
                      <a16:colId xmlns:a16="http://schemas.microsoft.com/office/drawing/2014/main" val="20000"/>
                    </a:ext>
                  </a:extLst>
                </a:gridCol>
                <a:gridCol w="1989287">
                  <a:extLst>
                    <a:ext uri="{9D8B030D-6E8A-4147-A177-3AD203B41FA5}">
                      <a16:colId xmlns:a16="http://schemas.microsoft.com/office/drawing/2014/main" val="20001"/>
                    </a:ext>
                  </a:extLst>
                </a:gridCol>
                <a:gridCol w="1857020">
                  <a:extLst>
                    <a:ext uri="{9D8B030D-6E8A-4147-A177-3AD203B41FA5}">
                      <a16:colId xmlns:a16="http://schemas.microsoft.com/office/drawing/2014/main" val="20002"/>
                    </a:ext>
                  </a:extLst>
                </a:gridCol>
                <a:gridCol w="2677127">
                  <a:extLst>
                    <a:ext uri="{9D8B030D-6E8A-4147-A177-3AD203B41FA5}">
                      <a16:colId xmlns:a16="http://schemas.microsoft.com/office/drawing/2014/main" val="20003"/>
                    </a:ext>
                  </a:extLst>
                </a:gridCol>
              </a:tblGrid>
              <a:tr h="370861">
                <a:tc>
                  <a:txBody>
                    <a:bodyPr/>
                    <a:lstStyle/>
                    <a:p>
                      <a:r>
                        <a:rPr lang="en-US" sz="1800" dirty="0">
                          <a:solidFill>
                            <a:schemeClr val="accent2"/>
                          </a:solidFill>
                        </a:rPr>
                        <a:t>Name/Sponsor</a:t>
                      </a:r>
                    </a:p>
                  </a:txBody>
                  <a:tcPr marL="91437" marR="91437" marT="45722" marB="45722"/>
                </a:tc>
                <a:tc>
                  <a:txBody>
                    <a:bodyPr/>
                    <a:lstStyle/>
                    <a:p>
                      <a:r>
                        <a:rPr lang="en-US" sz="1800" dirty="0">
                          <a:solidFill>
                            <a:schemeClr val="accent2"/>
                          </a:solidFill>
                        </a:rPr>
                        <a:t>ARTA</a:t>
                      </a:r>
                    </a:p>
                  </a:txBody>
                  <a:tcPr marL="91437" marR="91437" marT="45722" marB="45722"/>
                </a:tc>
                <a:tc>
                  <a:txBody>
                    <a:bodyPr/>
                    <a:lstStyle/>
                    <a:p>
                      <a:r>
                        <a:rPr lang="en-US" sz="1800" dirty="0">
                          <a:solidFill>
                            <a:schemeClr val="accent2"/>
                          </a:solidFill>
                        </a:rPr>
                        <a:t>3</a:t>
                      </a:r>
                      <a:r>
                        <a:rPr lang="en-US" sz="1800" baseline="30000" dirty="0">
                          <a:solidFill>
                            <a:schemeClr val="accent2"/>
                          </a:solidFill>
                        </a:rPr>
                        <a:t>rd</a:t>
                      </a:r>
                      <a:r>
                        <a:rPr lang="en-US" sz="1800" dirty="0">
                          <a:solidFill>
                            <a:schemeClr val="accent2"/>
                          </a:solidFill>
                        </a:rPr>
                        <a:t> agent</a:t>
                      </a:r>
                    </a:p>
                  </a:txBody>
                  <a:tcPr marL="91437" marR="91437" marT="45722" marB="45722"/>
                </a:tc>
                <a:tc>
                  <a:txBody>
                    <a:bodyPr/>
                    <a:lstStyle/>
                    <a:p>
                      <a:r>
                        <a:rPr lang="en-US" sz="1800" dirty="0">
                          <a:solidFill>
                            <a:schemeClr val="accent2"/>
                          </a:solidFill>
                        </a:rPr>
                        <a:t>Design (n)</a:t>
                      </a:r>
                    </a:p>
                  </a:txBody>
                  <a:tcPr marL="91437" marR="91437" marT="45722" marB="45722"/>
                </a:tc>
                <a:extLst>
                  <a:ext uri="{0D108BD9-81ED-4DB2-BD59-A6C34878D82A}">
                    <a16:rowId xmlns:a16="http://schemas.microsoft.com/office/drawing/2014/main" val="10000"/>
                  </a:ext>
                </a:extLst>
              </a:tr>
              <a:tr h="579154">
                <a:tc>
                  <a:txBody>
                    <a:bodyPr/>
                    <a:lstStyle/>
                    <a:p>
                      <a:r>
                        <a:rPr lang="en-US" sz="1600" dirty="0"/>
                        <a:t>AMPLITUDE</a:t>
                      </a:r>
                    </a:p>
                  </a:txBody>
                  <a:tcPr marL="91437" marR="91437" marT="45722" marB="45722">
                    <a:solidFill>
                      <a:schemeClr val="accent5"/>
                    </a:solidFill>
                  </a:tcPr>
                </a:tc>
                <a:tc>
                  <a:txBody>
                    <a:bodyPr/>
                    <a:lstStyle/>
                    <a:p>
                      <a:r>
                        <a:rPr lang="en-US" sz="1600" dirty="0"/>
                        <a:t>Abiraterone</a:t>
                      </a:r>
                    </a:p>
                  </a:txBody>
                  <a:tcPr marL="91437" marR="91437" marT="45722" marB="45722">
                    <a:solidFill>
                      <a:schemeClr val="accent5"/>
                    </a:solidFill>
                  </a:tcPr>
                </a:tc>
                <a:tc>
                  <a:txBody>
                    <a:bodyPr/>
                    <a:lstStyle/>
                    <a:p>
                      <a:r>
                        <a:rPr lang="en-US" sz="1600" dirty="0"/>
                        <a:t>Niraparib</a:t>
                      </a:r>
                    </a:p>
                  </a:txBody>
                  <a:tcPr marL="91437" marR="91437" marT="45722" marB="45722">
                    <a:solidFill>
                      <a:schemeClr val="accent5"/>
                    </a:solidFill>
                  </a:tcPr>
                </a:tc>
                <a:tc>
                  <a:txBody>
                    <a:bodyPr/>
                    <a:lstStyle/>
                    <a:p>
                      <a:r>
                        <a:rPr lang="en-US" sz="1400" dirty="0"/>
                        <a:t>Randomized, HRR+ (788)</a:t>
                      </a:r>
                    </a:p>
                  </a:txBody>
                  <a:tcPr marL="91437" marR="91437" marT="45722" marB="45722">
                    <a:solidFill>
                      <a:schemeClr val="accent5"/>
                    </a:solidFill>
                  </a:tcPr>
                </a:tc>
                <a:extLst>
                  <a:ext uri="{0D108BD9-81ED-4DB2-BD59-A6C34878D82A}">
                    <a16:rowId xmlns:a16="http://schemas.microsoft.com/office/drawing/2014/main" val="10001"/>
                  </a:ext>
                </a:extLst>
              </a:tr>
              <a:tr h="579154">
                <a:tc>
                  <a:txBody>
                    <a:bodyPr/>
                    <a:lstStyle/>
                    <a:p>
                      <a:r>
                        <a:rPr lang="en-US" sz="1600" dirty="0"/>
                        <a:t>TALAPRO-3</a:t>
                      </a:r>
                    </a:p>
                  </a:txBody>
                  <a:tcPr marL="91437" marR="91437" marT="45722" marB="45722">
                    <a:solidFill>
                      <a:schemeClr val="accent5"/>
                    </a:solidFill>
                  </a:tcPr>
                </a:tc>
                <a:tc>
                  <a:txBody>
                    <a:bodyPr/>
                    <a:lstStyle/>
                    <a:p>
                      <a:r>
                        <a:rPr lang="en-US" sz="1600" dirty="0"/>
                        <a:t>Enzalutamide</a:t>
                      </a:r>
                    </a:p>
                  </a:txBody>
                  <a:tcPr marL="91437" marR="91437" marT="45722" marB="45722">
                    <a:solidFill>
                      <a:schemeClr val="accent5"/>
                    </a:solidFill>
                  </a:tcPr>
                </a:tc>
                <a:tc>
                  <a:txBody>
                    <a:bodyPr/>
                    <a:lstStyle/>
                    <a:p>
                      <a:r>
                        <a:rPr lang="en-US" sz="1600" dirty="0"/>
                        <a:t>Talazoparib</a:t>
                      </a:r>
                    </a:p>
                  </a:txBody>
                  <a:tcPr marL="91437" marR="91437" marT="45722" marB="45722">
                    <a:solidFill>
                      <a:schemeClr val="accent5"/>
                    </a:solidFill>
                  </a:tcPr>
                </a:tc>
                <a:tc>
                  <a:txBody>
                    <a:bodyPr/>
                    <a:lstStyle/>
                    <a:p>
                      <a:r>
                        <a:rPr lang="en-US" sz="1400" dirty="0"/>
                        <a:t>Randomized HRR+ (550)</a:t>
                      </a:r>
                    </a:p>
                  </a:txBody>
                  <a:tcPr marL="91437" marR="91437" marT="45722" marB="45722">
                    <a:solidFill>
                      <a:schemeClr val="accent5"/>
                    </a:solidFill>
                  </a:tcPr>
                </a:tc>
                <a:extLst>
                  <a:ext uri="{0D108BD9-81ED-4DB2-BD59-A6C34878D82A}">
                    <a16:rowId xmlns:a16="http://schemas.microsoft.com/office/drawing/2014/main" val="10002"/>
                  </a:ext>
                </a:extLst>
              </a:tr>
              <a:tr h="579154">
                <a:tc>
                  <a:txBody>
                    <a:bodyPr/>
                    <a:lstStyle/>
                    <a:p>
                      <a:r>
                        <a:rPr lang="en-US" sz="1600" dirty="0"/>
                        <a:t>City of Hope PCF</a:t>
                      </a:r>
                    </a:p>
                  </a:txBody>
                  <a:tcPr marL="91437" marR="91437" marT="45722" marB="45722">
                    <a:solidFill>
                      <a:schemeClr val="accent5"/>
                    </a:solidFill>
                  </a:tcPr>
                </a:tc>
                <a:tc>
                  <a:txBody>
                    <a:bodyPr/>
                    <a:lstStyle/>
                    <a:p>
                      <a:r>
                        <a:rPr lang="en-US" sz="1600" dirty="0"/>
                        <a:t>Abiraterone</a:t>
                      </a:r>
                    </a:p>
                  </a:txBody>
                  <a:tcPr marL="91437" marR="91437" marT="45722" marB="45722">
                    <a:solidFill>
                      <a:schemeClr val="accent5"/>
                    </a:solidFill>
                  </a:tcPr>
                </a:tc>
                <a:tc>
                  <a:txBody>
                    <a:bodyPr/>
                    <a:lstStyle/>
                    <a:p>
                      <a:r>
                        <a:rPr lang="en-US" sz="1600" dirty="0"/>
                        <a:t>Talazoparib </a:t>
                      </a:r>
                    </a:p>
                  </a:txBody>
                  <a:tcPr marL="91437" marR="91437" marT="45722" marB="45722">
                    <a:solidFill>
                      <a:schemeClr val="accent5"/>
                    </a:solidFill>
                  </a:tcPr>
                </a:tc>
                <a:tc>
                  <a:txBody>
                    <a:bodyPr/>
                    <a:lstStyle/>
                    <a:p>
                      <a:r>
                        <a:rPr lang="en-US" sz="1400" dirty="0"/>
                        <a:t>Single arm, Unselected (70)</a:t>
                      </a:r>
                    </a:p>
                  </a:txBody>
                  <a:tcPr marL="91437" marR="91437" marT="45722" marB="45722">
                    <a:solidFill>
                      <a:schemeClr val="accent5"/>
                    </a:solidFill>
                  </a:tcPr>
                </a:tc>
                <a:extLst>
                  <a:ext uri="{0D108BD9-81ED-4DB2-BD59-A6C34878D82A}">
                    <a16:rowId xmlns:a16="http://schemas.microsoft.com/office/drawing/2014/main" val="10003"/>
                  </a:ext>
                </a:extLst>
              </a:tr>
              <a:tr h="518268">
                <a:tc>
                  <a:txBody>
                    <a:bodyPr/>
                    <a:lstStyle/>
                    <a:p>
                      <a:r>
                        <a:rPr lang="en-US" sz="1600" dirty="0" err="1"/>
                        <a:t>PSMAddition</a:t>
                      </a:r>
                      <a:endParaRPr lang="en-US" sz="1600" dirty="0"/>
                    </a:p>
                  </a:txBody>
                  <a:tcPr marL="91437" marR="91437" marT="45722" marB="45722">
                    <a:solidFill>
                      <a:srgbClr val="EFF3CB"/>
                    </a:solidFill>
                  </a:tcPr>
                </a:tc>
                <a:tc>
                  <a:txBody>
                    <a:bodyPr/>
                    <a:lstStyle/>
                    <a:p>
                      <a:r>
                        <a:rPr lang="en-US" sz="1600" dirty="0"/>
                        <a:t>Lu177-PSMA-617</a:t>
                      </a:r>
                    </a:p>
                  </a:txBody>
                  <a:tcPr marL="91437" marR="91437" marT="45722" marB="45722">
                    <a:solidFill>
                      <a:srgbClr val="EFF3CB"/>
                    </a:solidFill>
                  </a:tcPr>
                </a:tc>
                <a:tc>
                  <a:txBody>
                    <a:bodyPr/>
                    <a:lstStyle/>
                    <a:p>
                      <a:r>
                        <a:rPr lang="en-US" sz="1600" dirty="0"/>
                        <a:t>Any ARTA</a:t>
                      </a:r>
                    </a:p>
                  </a:txBody>
                  <a:tcPr marL="91437" marR="91437" marT="45722" marB="45722">
                    <a:solidFill>
                      <a:srgbClr val="EFF3CB"/>
                    </a:solidFill>
                  </a:tcPr>
                </a:tc>
                <a:tc>
                  <a:txBody>
                    <a:bodyPr/>
                    <a:lstStyle/>
                    <a:p>
                      <a:r>
                        <a:rPr lang="en-US" sz="1400" dirty="0"/>
                        <a:t>Randomized, PSMA PET + (1126)</a:t>
                      </a:r>
                    </a:p>
                  </a:txBody>
                  <a:tcPr marL="91437" marR="91437" marT="45722" marB="45722">
                    <a:solidFill>
                      <a:srgbClr val="EFF3CB"/>
                    </a:solidFill>
                  </a:tcPr>
                </a:tc>
                <a:extLst>
                  <a:ext uri="{0D108BD9-81ED-4DB2-BD59-A6C34878D82A}">
                    <a16:rowId xmlns:a16="http://schemas.microsoft.com/office/drawing/2014/main" val="10004"/>
                  </a:ext>
                </a:extLst>
              </a:tr>
              <a:tr h="370861">
                <a:tc>
                  <a:txBody>
                    <a:bodyPr/>
                    <a:lstStyle/>
                    <a:p>
                      <a:r>
                        <a:rPr lang="en-US" sz="1600" dirty="0"/>
                        <a:t>KEYNOTE-991</a:t>
                      </a:r>
                    </a:p>
                  </a:txBody>
                  <a:tcPr marL="91437" marR="91437" marT="45722" marB="45722">
                    <a:solidFill>
                      <a:schemeClr val="accent6">
                        <a:lumMod val="20000"/>
                        <a:lumOff val="80000"/>
                      </a:schemeClr>
                    </a:solidFill>
                  </a:tcPr>
                </a:tc>
                <a:tc>
                  <a:txBody>
                    <a:bodyPr/>
                    <a:lstStyle/>
                    <a:p>
                      <a:r>
                        <a:rPr lang="en-US" sz="1600" dirty="0"/>
                        <a:t>Enzalutamide</a:t>
                      </a:r>
                    </a:p>
                  </a:txBody>
                  <a:tcPr marL="91437" marR="91437" marT="45722" marB="45722">
                    <a:solidFill>
                      <a:schemeClr val="accent6">
                        <a:lumMod val="20000"/>
                        <a:lumOff val="80000"/>
                      </a:schemeClr>
                    </a:solidFill>
                  </a:tcPr>
                </a:tc>
                <a:tc>
                  <a:txBody>
                    <a:bodyPr/>
                    <a:lstStyle/>
                    <a:p>
                      <a:r>
                        <a:rPr lang="en-US" sz="1600" dirty="0"/>
                        <a:t>Pembrolizumab </a:t>
                      </a:r>
                    </a:p>
                  </a:txBody>
                  <a:tcPr marL="91437" marR="91437" marT="45722" marB="45722">
                    <a:solidFill>
                      <a:schemeClr val="accent6">
                        <a:lumMod val="20000"/>
                        <a:lumOff val="80000"/>
                      </a:schemeClr>
                    </a:solidFill>
                  </a:tcPr>
                </a:tc>
                <a:tc>
                  <a:txBody>
                    <a:bodyPr/>
                    <a:lstStyle/>
                    <a:p>
                      <a:r>
                        <a:rPr lang="en-US" sz="1400" dirty="0"/>
                        <a:t>Randomized (1232)</a:t>
                      </a:r>
                    </a:p>
                  </a:txBody>
                  <a:tcPr marL="91437" marR="91437" marT="45722" marB="45722">
                    <a:solidFill>
                      <a:schemeClr val="accent6">
                        <a:lumMod val="20000"/>
                        <a:lumOff val="80000"/>
                      </a:schemeClr>
                    </a:solidFill>
                  </a:tcPr>
                </a:tc>
                <a:extLst>
                  <a:ext uri="{0D108BD9-81ED-4DB2-BD59-A6C34878D82A}">
                    <a16:rowId xmlns:a16="http://schemas.microsoft.com/office/drawing/2014/main" val="10005"/>
                  </a:ext>
                </a:extLst>
              </a:tr>
              <a:tr h="370861">
                <a:tc>
                  <a:txBody>
                    <a:bodyPr/>
                    <a:lstStyle/>
                    <a:p>
                      <a:r>
                        <a:rPr lang="en-US" sz="1600" b="0" i="0" kern="1200" dirty="0">
                          <a:solidFill>
                            <a:schemeClr val="dk1"/>
                          </a:solidFill>
                          <a:effectLst/>
                          <a:latin typeface="+mn-lt"/>
                          <a:ea typeface="+mn-ea"/>
                          <a:cs typeface="+mn-cs"/>
                        </a:rPr>
                        <a:t>NCT03951831</a:t>
                      </a:r>
                      <a:endParaRPr lang="en-US" sz="1600" dirty="0"/>
                    </a:p>
                  </a:txBody>
                  <a:tcPr marL="91437" marR="91437" marT="45722" marB="45722">
                    <a:solidFill>
                      <a:schemeClr val="accent6">
                        <a:lumMod val="20000"/>
                        <a:lumOff val="80000"/>
                      </a:schemeClr>
                    </a:solidFill>
                  </a:tcPr>
                </a:tc>
                <a:tc>
                  <a:txBody>
                    <a:bodyPr/>
                    <a:lstStyle/>
                    <a:p>
                      <a:r>
                        <a:rPr lang="en-US" sz="1600" dirty="0"/>
                        <a:t>n/a (ADT + </a:t>
                      </a:r>
                      <a:r>
                        <a:rPr lang="en-US" sz="1600" dirty="0" err="1"/>
                        <a:t>Doce</a:t>
                      </a:r>
                      <a:r>
                        <a:rPr lang="en-US" sz="1600" dirty="0"/>
                        <a:t>)</a:t>
                      </a:r>
                    </a:p>
                  </a:txBody>
                  <a:tcPr marL="91437" marR="91437" marT="45722" marB="45722">
                    <a:solidFill>
                      <a:schemeClr val="accent6">
                        <a:lumMod val="20000"/>
                        <a:lumOff val="80000"/>
                      </a:schemeClr>
                    </a:solidFill>
                  </a:tcPr>
                </a:tc>
                <a:tc>
                  <a:txBody>
                    <a:bodyPr/>
                    <a:lstStyle/>
                    <a:p>
                      <a:r>
                        <a:rPr lang="en-US" sz="1600" dirty="0" err="1"/>
                        <a:t>Cemiplimab</a:t>
                      </a:r>
                      <a:r>
                        <a:rPr lang="en-US" sz="1600" dirty="0"/>
                        <a:t> </a:t>
                      </a:r>
                    </a:p>
                  </a:txBody>
                  <a:tcPr marL="91437" marR="91437" marT="45722" marB="45722">
                    <a:solidFill>
                      <a:schemeClr val="accent6">
                        <a:lumMod val="20000"/>
                        <a:lumOff val="80000"/>
                      </a:schemeClr>
                    </a:solidFill>
                  </a:tcPr>
                </a:tc>
                <a:tc>
                  <a:txBody>
                    <a:bodyPr/>
                    <a:lstStyle/>
                    <a:p>
                      <a:r>
                        <a:rPr lang="en-US" sz="1400" dirty="0"/>
                        <a:t>Single arm (20)</a:t>
                      </a:r>
                    </a:p>
                  </a:txBody>
                  <a:tcPr marL="91437" marR="91437" marT="45722" marB="45722">
                    <a:solidFill>
                      <a:schemeClr val="accent6">
                        <a:lumMod val="20000"/>
                        <a:lumOff val="80000"/>
                      </a:schemeClr>
                    </a:solidFill>
                  </a:tcPr>
                </a:tc>
                <a:extLst>
                  <a:ext uri="{0D108BD9-81ED-4DB2-BD59-A6C34878D82A}">
                    <a16:rowId xmlns:a16="http://schemas.microsoft.com/office/drawing/2014/main" val="10006"/>
                  </a:ext>
                </a:extLst>
              </a:tr>
              <a:tr h="579154">
                <a:tc>
                  <a:txBody>
                    <a:bodyPr/>
                    <a:lstStyle/>
                    <a:p>
                      <a:r>
                        <a:rPr lang="en-US" sz="1600" dirty="0"/>
                        <a:t>MSKCC</a:t>
                      </a:r>
                    </a:p>
                  </a:txBody>
                  <a:tcPr marL="91437" marR="91437" marT="45722" marB="45722">
                    <a:solidFill>
                      <a:schemeClr val="accent6">
                        <a:lumMod val="20000"/>
                        <a:lumOff val="80000"/>
                      </a:schemeClr>
                    </a:solidFill>
                  </a:tcPr>
                </a:tc>
                <a:tc>
                  <a:txBody>
                    <a:bodyPr/>
                    <a:lstStyle/>
                    <a:p>
                      <a:r>
                        <a:rPr lang="en-US" sz="1600" dirty="0"/>
                        <a:t>Abi/</a:t>
                      </a:r>
                      <a:r>
                        <a:rPr lang="en-US" sz="1600" dirty="0" err="1"/>
                        <a:t>Enza</a:t>
                      </a:r>
                      <a:endParaRPr lang="en-US" sz="1600" dirty="0"/>
                    </a:p>
                  </a:txBody>
                  <a:tcPr marL="91437" marR="91437" marT="45722" marB="45722">
                    <a:solidFill>
                      <a:schemeClr val="accent6">
                        <a:lumMod val="20000"/>
                        <a:lumOff val="80000"/>
                      </a:schemeClr>
                    </a:solidFill>
                  </a:tcPr>
                </a:tc>
                <a:tc>
                  <a:txBody>
                    <a:bodyPr/>
                    <a:lstStyle/>
                    <a:p>
                      <a:r>
                        <a:rPr lang="en-US" sz="1600" dirty="0"/>
                        <a:t>Atezolizumab</a:t>
                      </a:r>
                    </a:p>
                  </a:txBody>
                  <a:tcPr marL="91437" marR="91437" marT="45722" marB="45722">
                    <a:solidFill>
                      <a:schemeClr val="accent6">
                        <a:lumMod val="20000"/>
                        <a:lumOff val="80000"/>
                      </a:schemeClr>
                    </a:solidFill>
                  </a:tcPr>
                </a:tc>
                <a:tc>
                  <a:txBody>
                    <a:bodyPr/>
                    <a:lstStyle/>
                    <a:p>
                      <a:r>
                        <a:rPr lang="en-US" sz="1400" dirty="0"/>
                        <a:t>SBRT, Single arm (44)</a:t>
                      </a:r>
                    </a:p>
                  </a:txBody>
                  <a:tcPr marL="91437" marR="91437" marT="45722" marB="45722">
                    <a:solidFill>
                      <a:schemeClr val="accent6">
                        <a:lumMod val="20000"/>
                        <a:lumOff val="80000"/>
                      </a:schemeClr>
                    </a:solidFill>
                  </a:tcPr>
                </a:tc>
                <a:extLst>
                  <a:ext uri="{0D108BD9-81ED-4DB2-BD59-A6C34878D82A}">
                    <a16:rowId xmlns:a16="http://schemas.microsoft.com/office/drawing/2014/main" val="10007"/>
                  </a:ext>
                </a:extLst>
              </a:tr>
              <a:tr h="579243">
                <a:tc>
                  <a:txBody>
                    <a:bodyPr/>
                    <a:lstStyle/>
                    <a:p>
                      <a:r>
                        <a:rPr lang="en-US" sz="1600" dirty="0"/>
                        <a:t>CABIOS</a:t>
                      </a:r>
                    </a:p>
                  </a:txBody>
                  <a:tcPr marL="91437" marR="91437" marT="45722" marB="45722">
                    <a:solidFill>
                      <a:schemeClr val="accent6">
                        <a:lumMod val="20000"/>
                        <a:lumOff val="80000"/>
                      </a:schemeClr>
                    </a:solidFill>
                  </a:tcPr>
                </a:tc>
                <a:tc>
                  <a:txBody>
                    <a:bodyPr/>
                    <a:lstStyle/>
                    <a:p>
                      <a:r>
                        <a:rPr lang="en-US" sz="1600" dirty="0"/>
                        <a:t>Abiraterone</a:t>
                      </a:r>
                    </a:p>
                  </a:txBody>
                  <a:tcPr marL="91437" marR="91437" marT="45722" marB="45722">
                    <a:solidFill>
                      <a:schemeClr val="accent6">
                        <a:lumMod val="20000"/>
                        <a:lumOff val="80000"/>
                      </a:schemeClr>
                    </a:solidFill>
                  </a:tcPr>
                </a:tc>
                <a:tc>
                  <a:txBody>
                    <a:bodyPr/>
                    <a:lstStyle/>
                    <a:p>
                      <a:r>
                        <a:rPr lang="en-US" sz="1600" dirty="0" err="1"/>
                        <a:t>Cabozantinib</a:t>
                      </a:r>
                      <a:r>
                        <a:rPr lang="en-US" sz="1600" dirty="0"/>
                        <a:t>, Nivolumab</a:t>
                      </a:r>
                    </a:p>
                  </a:txBody>
                  <a:tcPr marL="91437" marR="91437" marT="45722" marB="45722">
                    <a:solidFill>
                      <a:schemeClr val="accent6">
                        <a:lumMod val="20000"/>
                        <a:lumOff val="80000"/>
                      </a:schemeClr>
                    </a:solidFill>
                  </a:tcPr>
                </a:tc>
                <a:tc>
                  <a:txBody>
                    <a:bodyPr/>
                    <a:lstStyle/>
                    <a:p>
                      <a:r>
                        <a:rPr lang="en-US" sz="1400" dirty="0"/>
                        <a:t>Single arm (22)</a:t>
                      </a:r>
                    </a:p>
                  </a:txBody>
                  <a:tcPr marL="91437" marR="91437" marT="45722" marB="45722">
                    <a:solidFill>
                      <a:schemeClr val="accent6">
                        <a:lumMod val="20000"/>
                        <a:lumOff val="80000"/>
                      </a:schemeClr>
                    </a:solidFill>
                  </a:tcPr>
                </a:tc>
                <a:extLst>
                  <a:ext uri="{0D108BD9-81ED-4DB2-BD59-A6C34878D82A}">
                    <a16:rowId xmlns:a16="http://schemas.microsoft.com/office/drawing/2014/main" val="10008"/>
                  </a:ext>
                </a:extLst>
              </a:tr>
              <a:tr h="370861">
                <a:tc>
                  <a:txBody>
                    <a:bodyPr/>
                    <a:lstStyle/>
                    <a:p>
                      <a:r>
                        <a:rPr lang="en-US" sz="1600" dirty="0"/>
                        <a:t>CASCARA (U </a:t>
                      </a:r>
                      <a:r>
                        <a:rPr lang="en-US" sz="1600" dirty="0" err="1"/>
                        <a:t>Minn</a:t>
                      </a:r>
                      <a:r>
                        <a:rPr lang="en-US" sz="1600" dirty="0"/>
                        <a:t>)</a:t>
                      </a:r>
                    </a:p>
                  </a:txBody>
                  <a:tcPr marL="91437" marR="91437" marT="45722" marB="45722">
                    <a:solidFill>
                      <a:schemeClr val="accent3">
                        <a:lumMod val="85000"/>
                      </a:schemeClr>
                    </a:solidFill>
                  </a:tcPr>
                </a:tc>
                <a:tc>
                  <a:txBody>
                    <a:bodyPr/>
                    <a:lstStyle/>
                    <a:p>
                      <a:r>
                        <a:rPr lang="en-US" sz="1600" dirty="0"/>
                        <a:t>Abiraterone</a:t>
                      </a:r>
                    </a:p>
                  </a:txBody>
                  <a:tcPr marL="91437" marR="91437" marT="45722" marB="45722">
                    <a:solidFill>
                      <a:schemeClr val="accent3">
                        <a:lumMod val="85000"/>
                      </a:schemeClr>
                    </a:solidFill>
                  </a:tcPr>
                </a:tc>
                <a:tc>
                  <a:txBody>
                    <a:bodyPr/>
                    <a:lstStyle/>
                    <a:p>
                      <a:r>
                        <a:rPr lang="en-US" sz="1600" dirty="0" err="1"/>
                        <a:t>Cabazi</a:t>
                      </a:r>
                      <a:r>
                        <a:rPr lang="en-US" sz="1600" dirty="0"/>
                        <a:t> + Carbo</a:t>
                      </a:r>
                    </a:p>
                  </a:txBody>
                  <a:tcPr marL="91437" marR="91437" marT="45722" marB="45722">
                    <a:solidFill>
                      <a:schemeClr val="accent3">
                        <a:lumMod val="85000"/>
                      </a:schemeClr>
                    </a:solidFill>
                  </a:tcPr>
                </a:tc>
                <a:tc>
                  <a:txBody>
                    <a:bodyPr/>
                    <a:lstStyle/>
                    <a:p>
                      <a:r>
                        <a:rPr lang="en-US" sz="1400" dirty="0"/>
                        <a:t>Single arm (60)</a:t>
                      </a:r>
                    </a:p>
                  </a:txBody>
                  <a:tcPr marL="91437" marR="91437" marT="45722" marB="45722">
                    <a:solidFill>
                      <a:schemeClr val="accent3">
                        <a:lumMod val="85000"/>
                      </a:schemeClr>
                    </a:solidFill>
                  </a:tcPr>
                </a:tc>
                <a:extLst>
                  <a:ext uri="{0D108BD9-81ED-4DB2-BD59-A6C34878D82A}">
                    <a16:rowId xmlns:a16="http://schemas.microsoft.com/office/drawing/2014/main" val="10009"/>
                  </a:ext>
                </a:extLst>
              </a:tr>
              <a:tr h="409373">
                <a:tc>
                  <a:txBody>
                    <a:bodyPr/>
                    <a:lstStyle/>
                    <a:p>
                      <a:r>
                        <a:rPr lang="en-US" sz="1600" dirty="0"/>
                        <a:t>Capitello-281</a:t>
                      </a:r>
                    </a:p>
                  </a:txBody>
                  <a:tcPr marL="91437" marR="91437" marT="45722" marB="45722"/>
                </a:tc>
                <a:tc>
                  <a:txBody>
                    <a:bodyPr/>
                    <a:lstStyle/>
                    <a:p>
                      <a:r>
                        <a:rPr lang="en-US" sz="1600" dirty="0"/>
                        <a:t>Abiraterone </a:t>
                      </a:r>
                    </a:p>
                  </a:txBody>
                  <a:tcPr marL="91437" marR="91437" marT="45722" marB="45722"/>
                </a:tc>
                <a:tc>
                  <a:txBody>
                    <a:bodyPr/>
                    <a:lstStyle/>
                    <a:p>
                      <a:r>
                        <a:rPr lang="en-US" sz="1600" dirty="0" err="1"/>
                        <a:t>Capivasertib</a:t>
                      </a:r>
                      <a:endParaRPr lang="en-US" sz="1600" dirty="0"/>
                    </a:p>
                  </a:txBody>
                  <a:tcPr marL="91437" marR="91437" marT="45722" marB="45722"/>
                </a:tc>
                <a:tc>
                  <a:txBody>
                    <a:bodyPr/>
                    <a:lstStyle/>
                    <a:p>
                      <a:r>
                        <a:rPr lang="en-US" sz="1400" dirty="0"/>
                        <a:t>Randomized, PTEN def (1000)</a:t>
                      </a:r>
                    </a:p>
                  </a:txBody>
                  <a:tcPr marL="91437" marR="91437" marT="45722" marB="45722"/>
                </a:tc>
                <a:extLst>
                  <a:ext uri="{0D108BD9-81ED-4DB2-BD59-A6C34878D82A}">
                    <a16:rowId xmlns:a16="http://schemas.microsoft.com/office/drawing/2014/main" val="10010"/>
                  </a:ext>
                </a:extLst>
              </a:tr>
              <a:tr h="355669">
                <a:tc>
                  <a:txBody>
                    <a:bodyPr/>
                    <a:lstStyle/>
                    <a:p>
                      <a:r>
                        <a:rPr lang="en-US" sz="1600" dirty="0"/>
                        <a:t>CYCLONE-3</a:t>
                      </a:r>
                    </a:p>
                  </a:txBody>
                  <a:tcPr marL="91437" marR="91437" marT="45722" marB="45722"/>
                </a:tc>
                <a:tc>
                  <a:txBody>
                    <a:bodyPr/>
                    <a:lstStyle/>
                    <a:p>
                      <a:r>
                        <a:rPr lang="en-US" sz="1600" dirty="0"/>
                        <a:t>Abiraterone</a:t>
                      </a:r>
                    </a:p>
                  </a:txBody>
                  <a:tcPr marL="91437" marR="91437" marT="45722" marB="45722"/>
                </a:tc>
                <a:tc>
                  <a:txBody>
                    <a:bodyPr/>
                    <a:lstStyle/>
                    <a:p>
                      <a:r>
                        <a:rPr lang="en-US" sz="1600" dirty="0" err="1"/>
                        <a:t>Abemaciclib</a:t>
                      </a:r>
                      <a:endParaRPr lang="en-US" sz="1600" dirty="0"/>
                    </a:p>
                  </a:txBody>
                  <a:tcPr marL="91437" marR="91437" marT="45722" marB="45722"/>
                </a:tc>
                <a:tc>
                  <a:txBody>
                    <a:bodyPr/>
                    <a:lstStyle/>
                    <a:p>
                      <a:r>
                        <a:rPr lang="en-US" sz="1400" dirty="0"/>
                        <a:t>Randomized, unselected (900)</a:t>
                      </a:r>
                    </a:p>
                  </a:txBody>
                  <a:tcPr marL="91437" marR="91437" marT="45722" marB="45722"/>
                </a:tc>
                <a:extLst>
                  <a:ext uri="{0D108BD9-81ED-4DB2-BD59-A6C34878D82A}">
                    <a16:rowId xmlns:a16="http://schemas.microsoft.com/office/drawing/2014/main" val="10011"/>
                  </a:ext>
                </a:extLst>
              </a:tr>
            </a:tbl>
          </a:graphicData>
        </a:graphic>
      </p:graphicFrame>
      <p:sp>
        <p:nvSpPr>
          <p:cNvPr id="5" name="TextBox 4">
            <a:extLst>
              <a:ext uri="{FF2B5EF4-FFF2-40B4-BE49-F238E27FC236}">
                <a16:creationId xmlns:a16="http://schemas.microsoft.com/office/drawing/2014/main" id="{7A9845B1-449A-F042-8538-DEE65E604EA6}"/>
              </a:ext>
            </a:extLst>
          </p:cNvPr>
          <p:cNvSpPr txBox="1"/>
          <p:nvPr/>
        </p:nvSpPr>
        <p:spPr bwMode="auto">
          <a:xfrm>
            <a:off x="119336" y="5949280"/>
            <a:ext cx="368003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defTabSz="457200" fontAlgn="auto">
              <a:spcBef>
                <a:spcPts val="0"/>
              </a:spcBef>
              <a:spcAft>
                <a:spcPts val="0"/>
              </a:spcAft>
              <a:defRPr/>
            </a:pPr>
            <a:r>
              <a:rPr kumimoji="0" lang="en-US" sz="1500" b="0" i="0" u="none" strike="noStrike" kern="1200" cap="none" spc="0" normalizeH="0" baseline="0" noProof="0" dirty="0">
                <a:ln>
                  <a:noFill/>
                </a:ln>
                <a:solidFill>
                  <a:schemeClr val="tx1"/>
                </a:solidFill>
                <a:effectLst/>
                <a:uLnTx/>
                <a:uFillTx/>
                <a:latin typeface="Calibri" panose="020F0502020204030204" pitchFamily="34" charset="0"/>
                <a:ea typeface="MS PGothic" charset="0"/>
                <a:cs typeface="Calibri" panose="020F0502020204030204" pitchFamily="34" charset="0"/>
              </a:rPr>
              <a:t>Courtesy of Tanya B </a:t>
            </a:r>
            <a:r>
              <a:rPr kumimoji="0" lang="en-US" sz="1500" b="0" i="0" u="none" strike="noStrike" kern="1200" cap="none" spc="0" normalizeH="0" baseline="0" noProof="0" dirty="0" err="1">
                <a:ln>
                  <a:noFill/>
                </a:ln>
                <a:solidFill>
                  <a:schemeClr val="tx1"/>
                </a:solidFill>
                <a:effectLst/>
                <a:uLnTx/>
                <a:uFillTx/>
                <a:latin typeface="Calibri" panose="020F0502020204030204" pitchFamily="34" charset="0"/>
                <a:ea typeface="MS PGothic" charset="0"/>
                <a:cs typeface="Calibri" panose="020F0502020204030204" pitchFamily="34" charset="0"/>
              </a:rPr>
              <a:t>Dorff</a:t>
            </a:r>
            <a:r>
              <a:rPr kumimoji="0" lang="en-US" sz="1500" b="0" i="0" u="none" strike="noStrike" kern="1200" cap="none" spc="0" normalizeH="0" baseline="0" noProof="0" dirty="0">
                <a:ln>
                  <a:noFill/>
                </a:ln>
                <a:solidFill>
                  <a:schemeClr val="tx1"/>
                </a:solidFill>
                <a:effectLst/>
                <a:uLnTx/>
                <a:uFillTx/>
                <a:latin typeface="Calibri" panose="020F0502020204030204" pitchFamily="34" charset="0"/>
                <a:ea typeface="MS PGothic" charset="0"/>
                <a:cs typeface="Calibri" panose="020F0502020204030204" pitchFamily="34" charset="0"/>
              </a:rPr>
              <a:t>, MD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05A1DE90-1A93-6346-A495-75C06A3380C5}"/>
              </a:ext>
            </a:extLst>
          </p:cNvPr>
          <p:cNvSpPr>
            <a:spLocks noGrp="1" noChangeArrowheads="1"/>
          </p:cNvSpPr>
          <p:nvPr>
            <p:ph type="title"/>
          </p:nvPr>
        </p:nvSpPr>
        <p:spPr/>
        <p:txBody>
          <a:bodyPr/>
          <a:lstStyle/>
          <a:p>
            <a:r>
              <a:rPr lang="en-US" altLang="en-US"/>
              <a:t>Conclusions</a:t>
            </a:r>
          </a:p>
        </p:txBody>
      </p:sp>
      <p:sp>
        <p:nvSpPr>
          <p:cNvPr id="44035" name="Content Placeholder 2">
            <a:extLst>
              <a:ext uri="{FF2B5EF4-FFF2-40B4-BE49-F238E27FC236}">
                <a16:creationId xmlns:a16="http://schemas.microsoft.com/office/drawing/2014/main" id="{470A9812-0DAB-3B4F-83B9-06D296A86E9A}"/>
              </a:ext>
            </a:extLst>
          </p:cNvPr>
          <p:cNvSpPr>
            <a:spLocks noGrp="1" noChangeArrowheads="1"/>
          </p:cNvSpPr>
          <p:nvPr>
            <p:ph idx="1"/>
          </p:nvPr>
        </p:nvSpPr>
        <p:spPr>
          <a:xfrm>
            <a:off x="332319" y="1600200"/>
            <a:ext cx="10350196" cy="4578350"/>
          </a:xfrm>
        </p:spPr>
        <p:txBody>
          <a:bodyPr/>
          <a:lstStyle/>
          <a:p>
            <a:r>
              <a:rPr lang="en-US" altLang="en-US" dirty="0"/>
              <a:t>Up-front intensification in </a:t>
            </a:r>
            <a:r>
              <a:rPr lang="en-US" altLang="en-US" dirty="0" err="1"/>
              <a:t>mHSPC</a:t>
            </a:r>
            <a:r>
              <a:rPr lang="en-US" altLang="en-US" dirty="0"/>
              <a:t> has been a huge advance</a:t>
            </a:r>
          </a:p>
          <a:p>
            <a:pPr lvl="1"/>
            <a:r>
              <a:rPr lang="en-US" altLang="en-US" dirty="0"/>
              <a:t>Doublet (AR targeted agent) for most </a:t>
            </a:r>
          </a:p>
          <a:p>
            <a:pPr lvl="1"/>
            <a:r>
              <a:rPr lang="en-US" altLang="en-US" dirty="0"/>
              <a:t>Triplet (with docetaxel) for some (</a:t>
            </a:r>
            <a:r>
              <a:rPr lang="en-US" altLang="en-US" dirty="0" err="1"/>
              <a:t>esp</a:t>
            </a:r>
            <a:r>
              <a:rPr lang="en-US" altLang="en-US" dirty="0"/>
              <a:t> hi volume)</a:t>
            </a:r>
          </a:p>
          <a:p>
            <a:pPr lvl="1"/>
            <a:r>
              <a:rPr lang="en-US" altLang="en-US" dirty="0"/>
              <a:t>Future state: Biomarkers may identify populations in whom a novel triplet may be highly successful (ex: PARP, PTEN)</a:t>
            </a:r>
          </a:p>
        </p:txBody>
      </p:sp>
      <p:sp>
        <p:nvSpPr>
          <p:cNvPr id="4" name="TextBox 3">
            <a:extLst>
              <a:ext uri="{FF2B5EF4-FFF2-40B4-BE49-F238E27FC236}">
                <a16:creationId xmlns:a16="http://schemas.microsoft.com/office/drawing/2014/main" id="{A52C2278-C4B8-284E-862C-D3D757362358}"/>
              </a:ext>
            </a:extLst>
          </p:cNvPr>
          <p:cNvSpPr txBox="1"/>
          <p:nvPr/>
        </p:nvSpPr>
        <p:spPr bwMode="auto">
          <a:xfrm>
            <a:off x="2279576" y="6459880"/>
            <a:ext cx="368003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defTabSz="457200" fontAlgn="auto">
              <a:spcBef>
                <a:spcPts val="0"/>
              </a:spcBef>
              <a:spcAft>
                <a:spcPts val="0"/>
              </a:spcAft>
              <a:defRPr/>
            </a:pPr>
            <a:r>
              <a:rPr kumimoji="0" lang="en-US" sz="1500" b="0" i="0" u="none" strike="noStrike" kern="1200" cap="none" spc="0" normalizeH="0" baseline="0" noProof="0" dirty="0">
                <a:ln>
                  <a:noFill/>
                </a:ln>
                <a:solidFill>
                  <a:schemeClr val="tx1"/>
                </a:solidFill>
                <a:effectLst/>
                <a:uLnTx/>
                <a:uFillTx/>
                <a:latin typeface="Calibri" panose="020F0502020204030204" pitchFamily="34" charset="0"/>
                <a:ea typeface="MS PGothic" charset="0"/>
                <a:cs typeface="Calibri" panose="020F0502020204030204" pitchFamily="34" charset="0"/>
              </a:rPr>
              <a:t>Courtesy of Tanya B </a:t>
            </a:r>
            <a:r>
              <a:rPr kumimoji="0" lang="en-US" sz="1500" b="0" i="0" u="none" strike="noStrike" kern="1200" cap="none" spc="0" normalizeH="0" baseline="0" noProof="0" dirty="0" err="1">
                <a:ln>
                  <a:noFill/>
                </a:ln>
                <a:solidFill>
                  <a:schemeClr val="tx1"/>
                </a:solidFill>
                <a:effectLst/>
                <a:uLnTx/>
                <a:uFillTx/>
                <a:latin typeface="Calibri" panose="020F0502020204030204" pitchFamily="34" charset="0"/>
                <a:ea typeface="MS PGothic" charset="0"/>
                <a:cs typeface="Calibri" panose="020F0502020204030204" pitchFamily="34" charset="0"/>
              </a:rPr>
              <a:t>Dorff</a:t>
            </a:r>
            <a:r>
              <a:rPr kumimoji="0" lang="en-US" sz="1500" b="0" i="0" u="none" strike="noStrike" kern="1200" cap="none" spc="0" normalizeH="0" baseline="0" noProof="0" dirty="0">
                <a:ln>
                  <a:noFill/>
                </a:ln>
                <a:solidFill>
                  <a:schemeClr val="tx1"/>
                </a:solidFill>
                <a:effectLst/>
                <a:uLnTx/>
                <a:uFillTx/>
                <a:latin typeface="Calibri" panose="020F0502020204030204" pitchFamily="34" charset="0"/>
                <a:ea typeface="MS PGothic" charset="0"/>
                <a:cs typeface="Calibri" panose="020F0502020204030204" pitchFamily="34" charset="0"/>
              </a:rPr>
              <a:t>, MD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93608B-7931-FDE6-97B3-A76AD68C23DB}"/>
              </a:ext>
            </a:extLst>
          </p:cNvPr>
          <p:cNvSpPr/>
          <p:nvPr/>
        </p:nvSpPr>
        <p:spPr bwMode="auto">
          <a:xfrm>
            <a:off x="786465" y="2060848"/>
            <a:ext cx="11203591" cy="420833"/>
          </a:xfrm>
          <a:prstGeom prst="rect">
            <a:avLst/>
          </a:prstGeom>
          <a:solidFill>
            <a:srgbClr val="0432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a:pPr>
            <a:endParaRPr kumimoji="0" lang="en-US" sz="2400" b="0" i="0" u="none" strike="noStrike" kern="1200" cap="none" spc="0" normalizeH="0" baseline="0" noProof="0">
              <a:ln>
                <a:noFill/>
              </a:ln>
              <a:solidFill>
                <a:srgbClr val="FFFFFF"/>
              </a:solidFill>
              <a:effectLst/>
              <a:uLnTx/>
              <a:uFillTx/>
              <a:latin typeface="Times New Roman" pitchFamily="18" charset="0"/>
              <a:ea typeface="MS PGothic" charset="0"/>
            </a:endParaRPr>
          </a:p>
        </p:txBody>
      </p:sp>
      <p:sp>
        <p:nvSpPr>
          <p:cNvPr id="2" name="Title 1">
            <a:extLst>
              <a:ext uri="{FF2B5EF4-FFF2-40B4-BE49-F238E27FC236}">
                <a16:creationId xmlns:a16="http://schemas.microsoft.com/office/drawing/2014/main" id="{93EA6976-58E0-FF4D-B5BE-E3C425F9EA63}"/>
              </a:ext>
            </a:extLst>
          </p:cNvPr>
          <p:cNvSpPr>
            <a:spLocks noGrp="1"/>
          </p:cNvSpPr>
          <p:nvPr>
            <p:ph type="title"/>
          </p:nvPr>
        </p:nvSpPr>
        <p:spPr>
          <a:xfrm>
            <a:off x="912286" y="42537"/>
            <a:ext cx="10358967" cy="1143000"/>
          </a:xfrm>
        </p:spPr>
        <p:txBody>
          <a:bodyPr/>
          <a:lstStyle/>
          <a:p>
            <a:pPr>
              <a:spcBef>
                <a:spcPts val="1200"/>
              </a:spcBef>
            </a:pPr>
            <a:r>
              <a:rPr lang="en-US" dirty="0"/>
              <a:t>Agenda</a:t>
            </a:r>
            <a:endParaRPr lang="en-US" sz="2400" dirty="0"/>
          </a:p>
        </p:txBody>
      </p:sp>
      <p:sp>
        <p:nvSpPr>
          <p:cNvPr id="3" name="Content Placeholder 2">
            <a:extLst>
              <a:ext uri="{FF2B5EF4-FFF2-40B4-BE49-F238E27FC236}">
                <a16:creationId xmlns:a16="http://schemas.microsoft.com/office/drawing/2014/main" id="{5239D5A5-CF8E-1043-8EA1-EB2202922538}"/>
              </a:ext>
            </a:extLst>
          </p:cNvPr>
          <p:cNvSpPr>
            <a:spLocks noGrp="1"/>
          </p:cNvSpPr>
          <p:nvPr>
            <p:ph idx="1"/>
          </p:nvPr>
        </p:nvSpPr>
        <p:spPr>
          <a:xfrm>
            <a:off x="1208778" y="1412776"/>
            <a:ext cx="10358967" cy="3960440"/>
          </a:xfrm>
        </p:spPr>
        <p:txBody>
          <a:bodyPr/>
          <a:lstStyle/>
          <a:p>
            <a:pPr marL="98425" indent="0">
              <a:lnSpc>
                <a:spcPct val="100000"/>
              </a:lnSpc>
              <a:spcBef>
                <a:spcPts val="3100"/>
              </a:spcBef>
              <a:spcAft>
                <a:spcPts val="0"/>
              </a:spcAft>
              <a:buNone/>
            </a:pPr>
            <a:r>
              <a:rPr lang="en-US" sz="2200" dirty="0">
                <a:solidFill>
                  <a:schemeClr val="tx1"/>
                </a:solidFill>
                <a:latin typeface="+mn-lt"/>
              </a:rPr>
              <a:t>MODULE 1: Castration-Sensitive Prostate Cancer</a:t>
            </a:r>
          </a:p>
          <a:p>
            <a:pPr marL="98425" indent="0">
              <a:lnSpc>
                <a:spcPct val="100000"/>
              </a:lnSpc>
              <a:spcBef>
                <a:spcPts val="3100"/>
              </a:spcBef>
              <a:spcAft>
                <a:spcPts val="0"/>
              </a:spcAft>
              <a:buNone/>
            </a:pPr>
            <a:r>
              <a:rPr lang="en-US" sz="2200" dirty="0">
                <a:solidFill>
                  <a:schemeClr val="bg1"/>
                </a:solidFill>
                <a:latin typeface="+mn-lt"/>
              </a:rPr>
              <a:t>MODULE 2: PARP Inhibitors in Castration-Resistant Disease</a:t>
            </a:r>
            <a:r>
              <a:rPr lang="en-US" sz="2200" dirty="0">
                <a:solidFill>
                  <a:schemeClr val="tx1"/>
                </a:solidFill>
                <a:latin typeface="+mn-lt"/>
              </a:rPr>
              <a:t> </a:t>
            </a:r>
          </a:p>
          <a:p>
            <a:pPr marL="98425" indent="0">
              <a:lnSpc>
                <a:spcPct val="100000"/>
              </a:lnSpc>
              <a:spcBef>
                <a:spcPts val="3100"/>
              </a:spcBef>
              <a:spcAft>
                <a:spcPts val="0"/>
              </a:spcAft>
              <a:buNone/>
            </a:pPr>
            <a:r>
              <a:rPr lang="en-US" sz="2200" dirty="0">
                <a:solidFill>
                  <a:schemeClr val="tx1"/>
                </a:solidFill>
                <a:latin typeface="+mn-lt"/>
              </a:rPr>
              <a:t>MODULE 3: Radiopharmaceuticals </a:t>
            </a:r>
          </a:p>
          <a:p>
            <a:pPr marL="98425" indent="0">
              <a:lnSpc>
                <a:spcPct val="100000"/>
              </a:lnSpc>
              <a:spcBef>
                <a:spcPts val="3100"/>
              </a:spcBef>
              <a:spcAft>
                <a:spcPts val="0"/>
              </a:spcAft>
              <a:buNone/>
            </a:pPr>
            <a:r>
              <a:rPr lang="en-US" sz="2200" dirty="0">
                <a:solidFill>
                  <a:schemeClr val="tx1"/>
                </a:solidFill>
                <a:latin typeface="+mn-lt"/>
              </a:rPr>
              <a:t>MODULE 4: Appendix</a:t>
            </a:r>
          </a:p>
        </p:txBody>
      </p:sp>
    </p:spTree>
    <p:extLst>
      <p:ext uri="{BB962C8B-B14F-4D97-AF65-F5344CB8AC3E}">
        <p14:creationId xmlns:p14="http://schemas.microsoft.com/office/powerpoint/2010/main" val="24860453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D23C9-CDB1-4FB6-D7F4-2B528A6F356D}"/>
              </a:ext>
            </a:extLst>
          </p:cNvPr>
          <p:cNvSpPr>
            <a:spLocks noGrp="1"/>
          </p:cNvSpPr>
          <p:nvPr>
            <p:ph type="title"/>
          </p:nvPr>
        </p:nvSpPr>
        <p:spPr/>
        <p:txBody>
          <a:bodyPr/>
          <a:lstStyle/>
          <a:p>
            <a:r>
              <a:rPr lang="en-US" dirty="0"/>
              <a:t>Key Discussion Questions</a:t>
            </a:r>
          </a:p>
        </p:txBody>
      </p:sp>
      <p:sp>
        <p:nvSpPr>
          <p:cNvPr id="3" name="Content Placeholder 2">
            <a:extLst>
              <a:ext uri="{FF2B5EF4-FFF2-40B4-BE49-F238E27FC236}">
                <a16:creationId xmlns:a16="http://schemas.microsoft.com/office/drawing/2014/main" id="{958ED395-12CB-A362-0799-C53EC655F50B}"/>
              </a:ext>
            </a:extLst>
          </p:cNvPr>
          <p:cNvSpPr>
            <a:spLocks noGrp="1"/>
          </p:cNvSpPr>
          <p:nvPr>
            <p:ph idx="1"/>
          </p:nvPr>
        </p:nvSpPr>
        <p:spPr/>
        <p:txBody>
          <a:bodyPr/>
          <a:lstStyle/>
          <a:p>
            <a:pPr>
              <a:spcBef>
                <a:spcPts val="2000"/>
              </a:spcBef>
              <a:spcAft>
                <a:spcPts val="0"/>
              </a:spcAft>
            </a:pPr>
            <a:r>
              <a:rPr lang="en-US" sz="2600" b="0" dirty="0"/>
              <a:t>What is the ideal approach to the use of PARP inhibitors for patients with prostate cancer with and without HRR gene alterations?</a:t>
            </a:r>
          </a:p>
          <a:p>
            <a:pPr>
              <a:spcBef>
                <a:spcPts val="2000"/>
              </a:spcBef>
              <a:spcAft>
                <a:spcPts val="0"/>
              </a:spcAft>
            </a:pPr>
            <a:r>
              <a:rPr lang="en-US" sz="2600" b="0" dirty="0"/>
              <a:t>What are the short- and long-term toxicity profiles of PARP inhibitors for prostate cancer?</a:t>
            </a:r>
          </a:p>
        </p:txBody>
      </p:sp>
    </p:spTree>
    <p:extLst>
      <p:ext uri="{BB962C8B-B14F-4D97-AF65-F5344CB8AC3E}">
        <p14:creationId xmlns:p14="http://schemas.microsoft.com/office/powerpoint/2010/main" val="389537488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1A6C8-C92E-A241-858C-742836094465}"/>
              </a:ext>
            </a:extLst>
          </p:cNvPr>
          <p:cNvSpPr>
            <a:spLocks noGrp="1"/>
          </p:cNvSpPr>
          <p:nvPr>
            <p:ph type="title"/>
          </p:nvPr>
        </p:nvSpPr>
        <p:spPr/>
        <p:txBody>
          <a:bodyPr/>
          <a:lstStyle/>
          <a:p>
            <a:r>
              <a:rPr lang="en-US" dirty="0"/>
              <a:t>Commercial Support</a:t>
            </a:r>
          </a:p>
        </p:txBody>
      </p:sp>
      <p:sp>
        <p:nvSpPr>
          <p:cNvPr id="3" name="Content Placeholder 2">
            <a:extLst>
              <a:ext uri="{FF2B5EF4-FFF2-40B4-BE49-F238E27FC236}">
                <a16:creationId xmlns:a16="http://schemas.microsoft.com/office/drawing/2014/main" id="{5DF225B5-DDBB-F04C-87FC-4A699DA2706A}"/>
              </a:ext>
            </a:extLst>
          </p:cNvPr>
          <p:cNvSpPr>
            <a:spLocks noGrp="1"/>
          </p:cNvSpPr>
          <p:nvPr>
            <p:ph idx="1"/>
          </p:nvPr>
        </p:nvSpPr>
        <p:spPr>
          <a:xfrm>
            <a:off x="1051640" y="1240953"/>
            <a:ext cx="10012912" cy="1323951"/>
          </a:xfrm>
        </p:spPr>
        <p:txBody>
          <a:bodyPr/>
          <a:lstStyle/>
          <a:p>
            <a:pPr marL="98425" indent="0">
              <a:buNone/>
            </a:pPr>
            <a:r>
              <a:rPr lang="en-US" sz="2500" b="0" dirty="0"/>
              <a:t>This activity is supported by educational grants from AstraZeneca Pharmaceuticals LP, Janssen Biotech Inc, administered by Janssen Scientific Affairs LLC, and Merck.</a:t>
            </a:r>
          </a:p>
        </p:txBody>
      </p:sp>
      <p:sp>
        <p:nvSpPr>
          <p:cNvPr id="6" name="Title 1">
            <a:extLst>
              <a:ext uri="{FF2B5EF4-FFF2-40B4-BE49-F238E27FC236}">
                <a16:creationId xmlns:a16="http://schemas.microsoft.com/office/drawing/2014/main" id="{B4BB09F8-DB05-0C41-BA44-6971131BFCC3}"/>
              </a:ext>
            </a:extLst>
          </p:cNvPr>
          <p:cNvSpPr txBox="1">
            <a:spLocks/>
          </p:cNvSpPr>
          <p:nvPr/>
        </p:nvSpPr>
        <p:spPr bwMode="auto">
          <a:xfrm>
            <a:off x="912286" y="3589289"/>
            <a:ext cx="10358967"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ctr" defTabSz="412750" rtl="0" eaLnBrk="0" fontAlgn="base" hangingPunct="0">
              <a:lnSpc>
                <a:spcPct val="88000"/>
              </a:lnSpc>
              <a:spcBef>
                <a:spcPct val="0"/>
              </a:spcBef>
              <a:spcAft>
                <a:spcPct val="0"/>
              </a:spcAft>
              <a:buClr>
                <a:srgbClr val="000000"/>
              </a:buClr>
              <a:buSzPct val="45000"/>
              <a:buFont typeface="Wingdings" pitchFamily="-72" charset="2"/>
              <a:defRPr sz="3000" b="1">
                <a:solidFill>
                  <a:srgbClr val="3333FF"/>
                </a:solidFill>
                <a:latin typeface="Calibri"/>
                <a:ea typeface="MS PGothic" pitchFamily="34" charset="-128"/>
                <a:cs typeface="Calibri"/>
              </a:defRPr>
            </a:lvl1pPr>
            <a:lvl2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2pPr>
            <a:lvl3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3pPr>
            <a:lvl4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4pPr>
            <a:lvl5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5pPr>
            <a:lvl6pPr marL="153622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6pPr>
            <a:lvl7pPr marL="199328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7pPr>
            <a:lvl8pPr marL="245033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8pPr>
            <a:lvl9pPr marL="290739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9pPr>
          </a:lstStyle>
          <a:p>
            <a:r>
              <a:rPr lang="en-US" kern="0"/>
              <a:t>Research To Practice CME Planning Committee Members, </a:t>
            </a:r>
            <a:br>
              <a:rPr lang="en-US" kern="0"/>
            </a:br>
            <a:r>
              <a:rPr lang="en-US" kern="0"/>
              <a:t>Staff and Reviewers</a:t>
            </a:r>
            <a:endParaRPr lang="en-US" kern="0" dirty="0"/>
          </a:p>
        </p:txBody>
      </p:sp>
      <p:sp>
        <p:nvSpPr>
          <p:cNvPr id="7" name="Content Placeholder 2">
            <a:extLst>
              <a:ext uri="{FF2B5EF4-FFF2-40B4-BE49-F238E27FC236}">
                <a16:creationId xmlns:a16="http://schemas.microsoft.com/office/drawing/2014/main" id="{C5D69577-4750-EC4F-9DFD-0CC18B915698}"/>
              </a:ext>
            </a:extLst>
          </p:cNvPr>
          <p:cNvSpPr txBox="1">
            <a:spLocks/>
          </p:cNvSpPr>
          <p:nvPr/>
        </p:nvSpPr>
        <p:spPr bwMode="auto">
          <a:xfrm>
            <a:off x="912286" y="4869160"/>
            <a:ext cx="10512305" cy="136815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90525" indent="-292100" algn="l" defTabSz="412750" rtl="0" eaLnBrk="0" fontAlgn="base" hangingPunct="0">
              <a:lnSpc>
                <a:spcPct val="105000"/>
              </a:lnSpc>
              <a:spcBef>
                <a:spcPct val="30000"/>
              </a:spcBef>
              <a:spcAft>
                <a:spcPts val="800"/>
              </a:spcAft>
              <a:buClr>
                <a:srgbClr val="000000"/>
              </a:buClr>
              <a:buSzPct val="100000"/>
              <a:buFont typeface="Arial" pitchFamily="-72" charset="0"/>
              <a:buChar char="•"/>
              <a:defRPr sz="2900" b="1">
                <a:solidFill>
                  <a:srgbClr val="000000"/>
                </a:solidFill>
                <a:latin typeface="Calibri" charset="0"/>
                <a:ea typeface="MS PGothic" pitchFamily="34" charset="-128"/>
                <a:cs typeface="MS PGothic" charset="0"/>
              </a:defRPr>
            </a:lvl1pPr>
            <a:lvl2pPr marL="782638" indent="-260350" algn="l" defTabSz="412750" rtl="0" eaLnBrk="0" fontAlgn="base" hangingPunct="0">
              <a:lnSpc>
                <a:spcPct val="90000"/>
              </a:lnSpc>
              <a:spcBef>
                <a:spcPct val="30000"/>
              </a:spcBef>
              <a:spcAft>
                <a:spcPct val="0"/>
              </a:spcAft>
              <a:buClr>
                <a:srgbClr val="000000"/>
              </a:buClr>
              <a:buSzPct val="75000"/>
              <a:buFont typeface="Symbol" pitchFamily="-72" charset="2"/>
              <a:buChar char=""/>
              <a:defRPr sz="2600" b="1">
                <a:solidFill>
                  <a:srgbClr val="000000"/>
                </a:solidFill>
                <a:latin typeface="Calibri" charset="0"/>
                <a:ea typeface="MS PGothic" pitchFamily="34" charset="-128"/>
              </a:defRPr>
            </a:lvl2pPr>
            <a:lvl3pPr marL="1173163" indent="-193675"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400" b="1">
                <a:solidFill>
                  <a:srgbClr val="000000"/>
                </a:solidFill>
                <a:latin typeface="Calibri" charset="0"/>
                <a:ea typeface="ＭＳ Ｐゴシック" pitchFamily="-123" charset="-128"/>
                <a:cs typeface="ＭＳ Ｐゴシック" pitchFamily="-72" charset="-128"/>
              </a:defRPr>
            </a:lvl3pPr>
            <a:lvl4pPr marL="1565275" indent="-193675" algn="l" defTabSz="412750" rtl="0" eaLnBrk="0" fontAlgn="base" hangingPunct="0">
              <a:lnSpc>
                <a:spcPct val="90000"/>
              </a:lnSpc>
              <a:spcBef>
                <a:spcPct val="30000"/>
              </a:spcBef>
              <a:spcAft>
                <a:spcPct val="0"/>
              </a:spcAft>
              <a:buClr>
                <a:srgbClr val="000000"/>
              </a:buClr>
              <a:buSzPct val="75000"/>
              <a:buFont typeface="Symbol" pitchFamily="-72" charset="2"/>
              <a:buChar char=""/>
              <a:defRPr sz="2200" b="1">
                <a:solidFill>
                  <a:srgbClr val="000000"/>
                </a:solidFill>
                <a:latin typeface="Calibri" charset="0"/>
                <a:ea typeface="ＭＳ Ｐゴシック" pitchFamily="-123" charset="-128"/>
              </a:defRPr>
            </a:lvl4pPr>
            <a:lvl5pPr marL="1957388" indent="-195263"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000" b="1">
                <a:solidFill>
                  <a:srgbClr val="000000"/>
                </a:solidFill>
                <a:latin typeface="Calibri" charset="0"/>
                <a:ea typeface="ＭＳ Ｐゴシック" pitchFamily="-123" charset="-128"/>
              </a:defRPr>
            </a:lvl5pPr>
            <a:lvl6pPr marL="2615386"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6pPr>
            <a:lvl7pPr marL="3072444"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7pPr>
            <a:lvl8pPr marL="3529502"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8pPr>
            <a:lvl9pPr marL="3986559"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9pPr>
          </a:lstStyle>
          <a:p>
            <a:pPr marL="98425" indent="0">
              <a:buFont typeface="Arial" pitchFamily="-72" charset="0"/>
              <a:buNone/>
            </a:pPr>
            <a:r>
              <a:rPr lang="en-US" sz="2500" b="0" kern="0" dirty="0"/>
              <a:t>Planners, scientific staff and independent reviewers for Research To Practice have no relevant conflicts of interest to disclose.</a:t>
            </a:r>
          </a:p>
        </p:txBody>
      </p:sp>
    </p:spTree>
    <p:extLst>
      <p:ext uri="{BB962C8B-B14F-4D97-AF65-F5344CB8AC3E}">
        <p14:creationId xmlns:p14="http://schemas.microsoft.com/office/powerpoint/2010/main" val="21784939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B3CFAA-45C6-F34F-A469-70AAC8BBDE16}"/>
              </a:ext>
            </a:extLst>
          </p:cNvPr>
          <p:cNvSpPr>
            <a:spLocks noGrp="1"/>
          </p:cNvSpPr>
          <p:nvPr>
            <p:ph type="title"/>
          </p:nvPr>
        </p:nvSpPr>
        <p:spPr>
          <a:xfrm>
            <a:off x="912286" y="0"/>
            <a:ext cx="10358967" cy="971600"/>
          </a:xfrm>
        </p:spPr>
        <p:txBody>
          <a:bodyPr/>
          <a:lstStyle/>
          <a:p>
            <a:r>
              <a:rPr lang="en-US" dirty="0"/>
              <a:t>Key Data Sets</a:t>
            </a:r>
            <a:endParaRPr lang="en-US" dirty="0">
              <a:solidFill>
                <a:srgbClr val="FF40FF"/>
              </a:solidFill>
            </a:endParaRPr>
          </a:p>
        </p:txBody>
      </p:sp>
      <p:sp>
        <p:nvSpPr>
          <p:cNvPr id="4" name="Content Placeholder 3">
            <a:extLst>
              <a:ext uri="{FF2B5EF4-FFF2-40B4-BE49-F238E27FC236}">
                <a16:creationId xmlns:a16="http://schemas.microsoft.com/office/drawing/2014/main" id="{9786D615-E8D9-9848-A0F4-C37D0219992B}"/>
              </a:ext>
            </a:extLst>
          </p:cNvPr>
          <p:cNvSpPr>
            <a:spLocks noGrp="1"/>
          </p:cNvSpPr>
          <p:nvPr>
            <p:ph idx="1"/>
          </p:nvPr>
        </p:nvSpPr>
        <p:spPr>
          <a:xfrm>
            <a:off x="772754" y="764704"/>
            <a:ext cx="10638030" cy="5688632"/>
          </a:xfrm>
        </p:spPr>
        <p:txBody>
          <a:bodyPr/>
          <a:lstStyle/>
          <a:p>
            <a:pPr marL="98425" marR="0" lvl="0" indent="0" algn="l" defTabSz="412750" rtl="0" eaLnBrk="0" fontAlgn="base" latinLnBrk="0" hangingPunct="0">
              <a:lnSpc>
                <a:spcPct val="105000"/>
              </a:lnSpc>
              <a:spcBef>
                <a:spcPts val="800"/>
              </a:spcBef>
              <a:spcAft>
                <a:spcPts val="0"/>
              </a:spcAft>
              <a:buClr>
                <a:srgbClr val="000000"/>
              </a:buClr>
              <a:buSzPct val="100000"/>
              <a:buFont typeface="Arial" pitchFamily="-72" charset="0"/>
              <a:buNone/>
              <a:tabLst/>
              <a:defRPr/>
            </a:pPr>
            <a:r>
              <a:rPr kumimoji="0" lang="en-US" sz="2400" b="1" i="0" u="none" strike="noStrike" kern="1200" cap="none" spc="0" normalizeH="0" baseline="0" noProof="0" dirty="0">
                <a:ln>
                  <a:noFill/>
                </a:ln>
                <a:solidFill>
                  <a:srgbClr val="0432FF"/>
                </a:solidFill>
                <a:effectLst/>
                <a:uLnTx/>
                <a:uFillTx/>
                <a:latin typeface="Calibri" panose="020F0502020204030204" pitchFamily="34" charset="0"/>
                <a:ea typeface="ＭＳ Ｐゴシック" charset="0"/>
                <a:cs typeface="Calibri" panose="020F0502020204030204" pitchFamily="34" charset="0"/>
              </a:rPr>
              <a:t>A Oliver Sartor, MD</a:t>
            </a:r>
          </a:p>
          <a:p>
            <a:pPr>
              <a:spcBef>
                <a:spcPts val="600"/>
              </a:spcBef>
              <a:spcAft>
                <a:spcPts val="0"/>
              </a:spcAft>
            </a:pPr>
            <a:r>
              <a:rPr lang="en-US" sz="2000" dirty="0"/>
              <a:t>Hussain M et al. Tumor genomic testing for &gt;4,000 men with metastatic castration-resistant prostate cancer in the Phase III trial </a:t>
            </a:r>
            <a:r>
              <a:rPr lang="en-US" sz="2000" dirty="0" err="1"/>
              <a:t>PROfound</a:t>
            </a:r>
            <a:r>
              <a:rPr lang="en-US" sz="2000" dirty="0"/>
              <a:t> (olaparib). </a:t>
            </a:r>
            <a:r>
              <a:rPr lang="en-US" sz="2000" i="1" dirty="0"/>
              <a:t>Clin Cancer Res </a:t>
            </a:r>
            <a:r>
              <a:rPr lang="en-US" sz="2000" dirty="0"/>
              <a:t>2022;28(8):1518-30</a:t>
            </a:r>
            <a:r>
              <a:rPr lang="en-US" sz="2000" b="0" dirty="0"/>
              <a:t>.</a:t>
            </a:r>
          </a:p>
          <a:p>
            <a:pPr>
              <a:spcBef>
                <a:spcPts val="600"/>
              </a:spcBef>
              <a:spcAft>
                <a:spcPts val="0"/>
              </a:spcAft>
            </a:pPr>
            <a:r>
              <a:rPr lang="en-US" sz="20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Thiery-Vuillemin</a:t>
            </a:r>
            <a:r>
              <a:rPr lang="en-US" sz="2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et al. Pain and health-related quality of life with olaparib versus physician's choice of next-generation hormonal drug in patients with metastatic castration-resistant prostate cancer with homologous recombination repair gene alterations (</a:t>
            </a:r>
            <a:r>
              <a:rPr lang="en-US" sz="20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PROfound</a:t>
            </a:r>
            <a:r>
              <a:rPr lang="en-US" sz="2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 open-label, </a:t>
            </a:r>
            <a:r>
              <a:rPr lang="en-US" sz="20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randomised</a:t>
            </a:r>
            <a:r>
              <a:rPr lang="en-US" sz="2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phase 3 trial. </a:t>
            </a:r>
            <a:r>
              <a:rPr lang="en-US" sz="2000" b="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Lancet Oncol </a:t>
            </a:r>
            <a:r>
              <a:rPr lang="en-US" sz="2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2022;23(3):393-405.</a:t>
            </a:r>
          </a:p>
          <a:p>
            <a:pPr>
              <a:spcBef>
                <a:spcPts val="800"/>
              </a:spcBef>
              <a:spcAft>
                <a:spcPts val="0"/>
              </a:spcAft>
            </a:pPr>
            <a:r>
              <a:rPr lang="en-US" sz="2000" b="0" dirty="0"/>
              <a:t>Saad F et al. Biomarker analysis and updated results from the Phase III </a:t>
            </a:r>
            <a:r>
              <a:rPr lang="en-US" sz="2000" b="0" dirty="0" err="1"/>
              <a:t>PROpel</a:t>
            </a:r>
            <a:r>
              <a:rPr lang="en-US" sz="2000" b="0" dirty="0"/>
              <a:t> trial of abiraterone (</a:t>
            </a:r>
            <a:r>
              <a:rPr lang="en-US" sz="2000" b="0" dirty="0" err="1"/>
              <a:t>abi</a:t>
            </a:r>
            <a:r>
              <a:rPr lang="en-US" sz="2000" b="0" dirty="0"/>
              <a:t>) and olaparib (ola) vs </a:t>
            </a:r>
            <a:r>
              <a:rPr lang="en-US" sz="2000" b="0" dirty="0" err="1"/>
              <a:t>abi</a:t>
            </a:r>
            <a:r>
              <a:rPr lang="en-US" sz="2000" b="0" dirty="0"/>
              <a:t> and placebo (</a:t>
            </a:r>
            <a:r>
              <a:rPr lang="en-US" sz="2000" b="0" dirty="0" err="1"/>
              <a:t>pbo</a:t>
            </a:r>
            <a:r>
              <a:rPr lang="en-US" sz="2000" b="0" dirty="0"/>
              <a:t>) as first-line (1L) therapy for patients (pts) with metastatic castration-resistant prostate cancer (</a:t>
            </a:r>
            <a:r>
              <a:rPr lang="en-US" sz="2000" b="0" dirty="0" err="1"/>
              <a:t>mCRPC</a:t>
            </a:r>
            <a:r>
              <a:rPr lang="en-US" sz="2000" b="0" dirty="0"/>
              <a:t>). ESMO 2022;Abstract 1357O.</a:t>
            </a:r>
            <a:endParaRPr lang="en-US" sz="2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spcBef>
                <a:spcPts val="600"/>
              </a:spcBef>
              <a:spcAft>
                <a:spcPts val="0"/>
              </a:spcAft>
            </a:pPr>
            <a:r>
              <a:rPr lang="en-US" sz="2000" dirty="0"/>
              <a:t>Clarke N et al. Final overall survival (OS) in </a:t>
            </a:r>
            <a:r>
              <a:rPr lang="en-US" sz="2000" dirty="0" err="1"/>
              <a:t>PROpel</a:t>
            </a:r>
            <a:r>
              <a:rPr lang="en-US" sz="2000" dirty="0"/>
              <a:t>: Abiraterone (</a:t>
            </a:r>
            <a:r>
              <a:rPr lang="en-US" sz="2000" dirty="0" err="1"/>
              <a:t>abi</a:t>
            </a:r>
            <a:r>
              <a:rPr lang="en-US" sz="2000" dirty="0"/>
              <a:t>) and olaparib (ola) versus abiraterone and placebo (</a:t>
            </a:r>
            <a:r>
              <a:rPr lang="en-US" sz="2000" dirty="0" err="1"/>
              <a:t>pbo</a:t>
            </a:r>
            <a:r>
              <a:rPr lang="en-US" sz="2000" dirty="0"/>
              <a:t>) as first-line (1L) therapy for metastatic castration-resistant prostate cancer (</a:t>
            </a:r>
            <a:r>
              <a:rPr lang="en-US" sz="2000" dirty="0" err="1"/>
              <a:t>mCRPC</a:t>
            </a:r>
            <a:r>
              <a:rPr lang="en-US" sz="2000" dirty="0"/>
              <a:t>). Genitourinary Cancers Symposium 2023;Abstract LBA16. </a:t>
            </a:r>
          </a:p>
          <a:p>
            <a:pPr>
              <a:spcBef>
                <a:spcPts val="600"/>
              </a:spcBef>
              <a:spcAft>
                <a:spcPts val="0"/>
              </a:spcAft>
            </a:pPr>
            <a:r>
              <a:rPr lang="en-US" sz="2000" b="0" dirty="0"/>
              <a:t>Clarke NW et al. Abiraterone and olaparib for metastatic castration-resistant prostate cancer. </a:t>
            </a:r>
            <a:r>
              <a:rPr lang="en-US" sz="2000" b="0" i="1" dirty="0"/>
              <a:t>NEJM Evid </a:t>
            </a:r>
            <a:r>
              <a:rPr lang="en-US" sz="2000" b="0" dirty="0"/>
              <a:t>2022;1(9). </a:t>
            </a:r>
          </a:p>
          <a:p>
            <a:pPr marL="98425" indent="0">
              <a:spcBef>
                <a:spcPts val="600"/>
              </a:spcBef>
              <a:spcAft>
                <a:spcPts val="0"/>
              </a:spcAft>
              <a:buNone/>
            </a:pPr>
            <a:endParaRPr lang="en-US" sz="2000" b="0" dirty="0"/>
          </a:p>
          <a:p>
            <a:pPr>
              <a:spcBef>
                <a:spcPts val="600"/>
              </a:spcBef>
              <a:spcAft>
                <a:spcPts val="0"/>
              </a:spcAft>
            </a:pPr>
            <a:endParaRPr lang="en-US" sz="2000" b="0" dirty="0"/>
          </a:p>
          <a:p>
            <a:pPr marL="98425" indent="0">
              <a:spcBef>
                <a:spcPts val="800"/>
              </a:spcBef>
              <a:spcAft>
                <a:spcPts val="0"/>
              </a:spcAft>
              <a:buNone/>
            </a:pPr>
            <a:endParaRPr lang="en-US" sz="2000" b="0" dirty="0"/>
          </a:p>
        </p:txBody>
      </p:sp>
    </p:spTree>
    <p:extLst>
      <p:ext uri="{BB962C8B-B14F-4D97-AF65-F5344CB8AC3E}">
        <p14:creationId xmlns:p14="http://schemas.microsoft.com/office/powerpoint/2010/main" val="329631838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B3CFAA-45C6-F34F-A469-70AAC8BBDE16}"/>
              </a:ext>
            </a:extLst>
          </p:cNvPr>
          <p:cNvSpPr>
            <a:spLocks noGrp="1"/>
          </p:cNvSpPr>
          <p:nvPr>
            <p:ph type="title"/>
          </p:nvPr>
        </p:nvSpPr>
        <p:spPr>
          <a:xfrm>
            <a:off x="912286" y="0"/>
            <a:ext cx="10358967" cy="971600"/>
          </a:xfrm>
        </p:spPr>
        <p:txBody>
          <a:bodyPr/>
          <a:lstStyle/>
          <a:p>
            <a:r>
              <a:rPr lang="en-US" dirty="0"/>
              <a:t>Key Data Sets</a:t>
            </a:r>
            <a:endParaRPr lang="en-US" dirty="0">
              <a:solidFill>
                <a:srgbClr val="FF40FF"/>
              </a:solidFill>
            </a:endParaRPr>
          </a:p>
        </p:txBody>
      </p:sp>
      <p:sp>
        <p:nvSpPr>
          <p:cNvPr id="4" name="Content Placeholder 3">
            <a:extLst>
              <a:ext uri="{FF2B5EF4-FFF2-40B4-BE49-F238E27FC236}">
                <a16:creationId xmlns:a16="http://schemas.microsoft.com/office/drawing/2014/main" id="{9786D615-E8D9-9848-A0F4-C37D0219992B}"/>
              </a:ext>
            </a:extLst>
          </p:cNvPr>
          <p:cNvSpPr>
            <a:spLocks noGrp="1"/>
          </p:cNvSpPr>
          <p:nvPr>
            <p:ph idx="1"/>
          </p:nvPr>
        </p:nvSpPr>
        <p:spPr>
          <a:xfrm>
            <a:off x="772754" y="764704"/>
            <a:ext cx="10003766" cy="5688632"/>
          </a:xfrm>
        </p:spPr>
        <p:txBody>
          <a:bodyPr/>
          <a:lstStyle/>
          <a:p>
            <a:pPr marL="98425" indent="0">
              <a:spcBef>
                <a:spcPts val="800"/>
              </a:spcBef>
              <a:spcAft>
                <a:spcPts val="0"/>
              </a:spcAft>
              <a:buNone/>
              <a:defRPr/>
            </a:pPr>
            <a:r>
              <a:rPr kumimoji="0" lang="en-US" sz="2400" b="1" i="0" u="none" strike="noStrike" kern="1200" cap="none" spc="0" normalizeH="0" baseline="0" noProof="0" dirty="0">
                <a:ln>
                  <a:noFill/>
                </a:ln>
                <a:solidFill>
                  <a:srgbClr val="0432FF"/>
                </a:solidFill>
                <a:effectLst/>
                <a:uLnTx/>
                <a:uFillTx/>
                <a:latin typeface="Calibri" panose="020F0502020204030204" pitchFamily="34" charset="0"/>
                <a:ea typeface="ＭＳ Ｐゴシック" charset="0"/>
                <a:cs typeface="Calibri" panose="020F0502020204030204" pitchFamily="34" charset="0"/>
              </a:rPr>
              <a:t>A Oliver Sartor, MD (continued)</a:t>
            </a:r>
            <a:endParaRPr lang="en-US" sz="2000" b="0" dirty="0">
              <a:latin typeface="Calibri" panose="020F0502020204030204" pitchFamily="34" charset="0"/>
              <a:cs typeface="Calibri" panose="020F0502020204030204" pitchFamily="34" charset="0"/>
            </a:endParaRPr>
          </a:p>
          <a:p>
            <a:pPr>
              <a:spcBef>
                <a:spcPts val="600"/>
              </a:spcBef>
              <a:spcAft>
                <a:spcPts val="0"/>
              </a:spcAft>
            </a:pPr>
            <a:r>
              <a:rPr lang="en-US" sz="2000" b="0" dirty="0"/>
              <a:t>Matsubara N et al. Olaparib efficacy in patients with metastatic castration-resistant prostate cancer and BRCA1, BRCA2, or ATM alterations identified by testing circulating tumor DNA. </a:t>
            </a:r>
            <a:r>
              <a:rPr lang="en-US" sz="2000" b="0" i="1" dirty="0"/>
              <a:t>Clin Cancer Res </a:t>
            </a:r>
            <a:r>
              <a:rPr lang="en-US" sz="2000" b="0" dirty="0"/>
              <a:t>2023;29(1):92-9</a:t>
            </a:r>
            <a:endParaRPr lang="en-US" sz="2000" b="0" dirty="0">
              <a:effectLst/>
              <a:latin typeface="Calibri" panose="020F0502020204030204" pitchFamily="34" charset="0"/>
              <a:ea typeface="Calibri" panose="020F0502020204030204" pitchFamily="34" charset="0"/>
              <a:cs typeface="Calibri" panose="020F0502020204030204" pitchFamily="34" charset="0"/>
            </a:endParaRPr>
          </a:p>
          <a:p>
            <a:pPr>
              <a:spcBef>
                <a:spcPts val="600"/>
              </a:spcBef>
              <a:spcAft>
                <a:spcPts val="0"/>
              </a:spcAft>
            </a:pPr>
            <a:r>
              <a:rPr lang="en-US" sz="2000" b="0" dirty="0"/>
              <a:t>Smith MR et al. Niraparib in patients with metastatic castration-resistant prostate cancer and DNA repair gene defects (GALAHAD): A </a:t>
            </a:r>
            <a:r>
              <a:rPr lang="en-US" sz="2000" b="0" dirty="0" err="1"/>
              <a:t>multicentre</a:t>
            </a:r>
            <a:r>
              <a:rPr lang="en-US" sz="2000" b="0" dirty="0"/>
              <a:t>, open-label, phase 2 trial. </a:t>
            </a:r>
            <a:r>
              <a:rPr lang="en-US" sz="2000" b="0" i="1" dirty="0"/>
              <a:t>Lancet Oncol </a:t>
            </a:r>
            <a:r>
              <a:rPr lang="en-US" sz="2000" b="0" dirty="0"/>
              <a:t>2022;23(3):362-73.</a:t>
            </a:r>
          </a:p>
          <a:p>
            <a:pPr>
              <a:spcBef>
                <a:spcPts val="800"/>
              </a:spcBef>
              <a:spcAft>
                <a:spcPts val="0"/>
              </a:spcAft>
            </a:pPr>
            <a:r>
              <a:rPr lang="en-US" sz="2000" dirty="0" err="1"/>
              <a:t>Efstathiou</a:t>
            </a:r>
            <a:r>
              <a:rPr lang="en-US" sz="2000" dirty="0"/>
              <a:t> E et al. Niraparib (NIRA) with abiraterone acetate and prednisone (AAP) in patients (pts) with metastatic castration-resistant prostate cancer (</a:t>
            </a:r>
            <a:r>
              <a:rPr lang="en-US" sz="2000" dirty="0" err="1"/>
              <a:t>mCRPC</a:t>
            </a:r>
            <a:r>
              <a:rPr lang="en-US" sz="2000" dirty="0"/>
              <a:t>) and homologous recombination repair (HRR) gene alterations: Second interim analysis (IA2) of MAGNITUDE. Genitourinary Cancers Symposium 2023;Abstract 170.</a:t>
            </a:r>
          </a:p>
          <a:p>
            <a:pPr>
              <a:spcBef>
                <a:spcPts val="800"/>
              </a:spcBef>
              <a:spcAft>
                <a:spcPts val="0"/>
              </a:spcAft>
            </a:pPr>
            <a:r>
              <a:rPr lang="en-US" sz="2000" dirty="0"/>
              <a:t>Agarwal N et al. TALAPRO-2: Phase 3 study of </a:t>
            </a:r>
            <a:r>
              <a:rPr lang="en-US" sz="2000" dirty="0" err="1"/>
              <a:t>talazoparib</a:t>
            </a:r>
            <a:r>
              <a:rPr lang="en-US" sz="2000" dirty="0"/>
              <a:t> (TALA) + enzalutamide (ENZA) versus placebo (PBO) + ENZA as first-line (1L) treatment in patients (pts) with metastatic castration-resistant prostate cancer (</a:t>
            </a:r>
            <a:r>
              <a:rPr lang="en-US" sz="2000" dirty="0" err="1"/>
              <a:t>mCRPC</a:t>
            </a:r>
            <a:r>
              <a:rPr lang="en-US" sz="2000" dirty="0"/>
              <a:t>). Genitourinary Cancers Symposium 2023;Abstract LBA17.</a:t>
            </a:r>
          </a:p>
          <a:p>
            <a:pPr marL="98425" indent="0">
              <a:spcBef>
                <a:spcPts val="800"/>
              </a:spcBef>
              <a:spcAft>
                <a:spcPts val="0"/>
              </a:spcAft>
              <a:buNone/>
            </a:pPr>
            <a:endParaRPr lang="en-US" sz="2000" b="0" dirty="0"/>
          </a:p>
          <a:p>
            <a:pPr marL="98425" indent="0">
              <a:spcBef>
                <a:spcPts val="800"/>
              </a:spcBef>
              <a:spcAft>
                <a:spcPts val="0"/>
              </a:spcAft>
              <a:buNone/>
            </a:pPr>
            <a:endParaRPr lang="en-US" sz="2000" b="0" dirty="0"/>
          </a:p>
          <a:p>
            <a:pPr marL="98425" indent="0">
              <a:spcBef>
                <a:spcPts val="800"/>
              </a:spcBef>
              <a:spcAft>
                <a:spcPts val="0"/>
              </a:spcAft>
              <a:buNone/>
            </a:pPr>
            <a:endParaRPr lang="en-US" sz="2000" b="0" dirty="0"/>
          </a:p>
          <a:p>
            <a:pPr marL="98425" indent="0">
              <a:spcBef>
                <a:spcPts val="800"/>
              </a:spcBef>
              <a:spcAft>
                <a:spcPts val="0"/>
              </a:spcAft>
              <a:buNone/>
            </a:pPr>
            <a:endParaRPr lang="en-US" sz="2000" b="0" dirty="0"/>
          </a:p>
          <a:p>
            <a:pPr marL="98425" indent="0">
              <a:spcBef>
                <a:spcPts val="800"/>
              </a:spcBef>
              <a:spcAft>
                <a:spcPts val="0"/>
              </a:spcAft>
              <a:buNone/>
            </a:pPr>
            <a:endParaRPr lang="en-US" sz="2000" b="0" dirty="0"/>
          </a:p>
          <a:p>
            <a:pPr>
              <a:spcBef>
                <a:spcPts val="800"/>
              </a:spcBef>
              <a:spcAft>
                <a:spcPts val="0"/>
              </a:spcAft>
            </a:pPr>
            <a:endParaRPr lang="en-US" sz="2000" b="0" dirty="0"/>
          </a:p>
        </p:txBody>
      </p:sp>
    </p:spTree>
    <p:extLst>
      <p:ext uri="{BB962C8B-B14F-4D97-AF65-F5344CB8AC3E}">
        <p14:creationId xmlns:p14="http://schemas.microsoft.com/office/powerpoint/2010/main" val="322799274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B3CFAA-45C6-F34F-A469-70AAC8BBDE16}"/>
              </a:ext>
            </a:extLst>
          </p:cNvPr>
          <p:cNvSpPr>
            <a:spLocks noGrp="1"/>
          </p:cNvSpPr>
          <p:nvPr>
            <p:ph type="title"/>
          </p:nvPr>
        </p:nvSpPr>
        <p:spPr>
          <a:xfrm>
            <a:off x="912286" y="0"/>
            <a:ext cx="10358967" cy="971600"/>
          </a:xfrm>
        </p:spPr>
        <p:txBody>
          <a:bodyPr/>
          <a:lstStyle/>
          <a:p>
            <a:r>
              <a:rPr lang="en-US" dirty="0"/>
              <a:t>Key Data Sets</a:t>
            </a:r>
            <a:endParaRPr lang="en-US" dirty="0">
              <a:solidFill>
                <a:srgbClr val="FF40FF"/>
              </a:solidFill>
            </a:endParaRPr>
          </a:p>
        </p:txBody>
      </p:sp>
      <p:sp>
        <p:nvSpPr>
          <p:cNvPr id="4" name="Content Placeholder 3">
            <a:extLst>
              <a:ext uri="{FF2B5EF4-FFF2-40B4-BE49-F238E27FC236}">
                <a16:creationId xmlns:a16="http://schemas.microsoft.com/office/drawing/2014/main" id="{9786D615-E8D9-9848-A0F4-C37D0219992B}"/>
              </a:ext>
            </a:extLst>
          </p:cNvPr>
          <p:cNvSpPr>
            <a:spLocks noGrp="1"/>
          </p:cNvSpPr>
          <p:nvPr>
            <p:ph idx="1"/>
          </p:nvPr>
        </p:nvSpPr>
        <p:spPr>
          <a:xfrm>
            <a:off x="772754" y="764704"/>
            <a:ext cx="10358967" cy="5688632"/>
          </a:xfrm>
        </p:spPr>
        <p:txBody>
          <a:bodyPr/>
          <a:lstStyle/>
          <a:p>
            <a:pPr marL="98425" indent="0">
              <a:spcBef>
                <a:spcPts val="800"/>
              </a:spcBef>
              <a:spcAft>
                <a:spcPts val="0"/>
              </a:spcAft>
              <a:buNone/>
              <a:defRPr/>
            </a:pPr>
            <a:r>
              <a:rPr kumimoji="0" lang="en-US" sz="2400" b="1" i="0" u="none" strike="noStrike" kern="1200" cap="none" spc="0" normalizeH="0" baseline="0" noProof="0" dirty="0">
                <a:ln>
                  <a:noFill/>
                </a:ln>
                <a:solidFill>
                  <a:srgbClr val="0432FF"/>
                </a:solidFill>
                <a:effectLst/>
                <a:uLnTx/>
                <a:uFillTx/>
                <a:latin typeface="Calibri" panose="020F0502020204030204" pitchFamily="34" charset="0"/>
                <a:ea typeface="ＭＳ Ｐゴシック" charset="0"/>
                <a:cs typeface="Calibri" panose="020F0502020204030204" pitchFamily="34" charset="0"/>
              </a:rPr>
              <a:t>A Oliver Sartor, MD (continued)</a:t>
            </a:r>
            <a:endParaRPr lang="en-US" sz="2000" b="0" dirty="0">
              <a:latin typeface="Calibri" panose="020F0502020204030204" pitchFamily="34" charset="0"/>
              <a:cs typeface="Calibri" panose="020F0502020204030204" pitchFamily="34" charset="0"/>
            </a:endParaRPr>
          </a:p>
          <a:p>
            <a:pPr>
              <a:spcBef>
                <a:spcPts val="800"/>
              </a:spcBef>
              <a:spcAft>
                <a:spcPts val="0"/>
              </a:spcAft>
            </a:pPr>
            <a:r>
              <a:rPr lang="en-US" sz="2000" dirty="0"/>
              <a:t>Bryce AH et al. Rucaparib for metastatic castration-resistant prostate cancer (</a:t>
            </a:r>
            <a:r>
              <a:rPr lang="en-US" sz="2000" dirty="0" err="1"/>
              <a:t>mCRPC</a:t>
            </a:r>
            <a:r>
              <a:rPr lang="en-US" sz="2000" dirty="0"/>
              <a:t>): TRITON3 interim overall survival and efficacy of rucaparib vs docetaxel or second-generation androgen pathway inhibitor therapy. Genitourinary Cancers Symposium 2023;Abstract 18.</a:t>
            </a:r>
          </a:p>
        </p:txBody>
      </p:sp>
    </p:spTree>
    <p:extLst>
      <p:ext uri="{BB962C8B-B14F-4D97-AF65-F5344CB8AC3E}">
        <p14:creationId xmlns:p14="http://schemas.microsoft.com/office/powerpoint/2010/main" val="18991510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7B5385-353F-7442-AA90-1D4C7D12EB08}"/>
              </a:ext>
            </a:extLst>
          </p:cNvPr>
          <p:cNvSpPr>
            <a:spLocks noGrp="1"/>
          </p:cNvSpPr>
          <p:nvPr>
            <p:ph type="title"/>
          </p:nvPr>
        </p:nvSpPr>
        <p:spPr>
          <a:xfrm>
            <a:off x="588296" y="340043"/>
            <a:ext cx="11275484" cy="1143000"/>
          </a:xfrm>
        </p:spPr>
        <p:txBody>
          <a:bodyPr/>
          <a:lstStyle/>
          <a:p>
            <a:pPr algn="l"/>
            <a:r>
              <a:rPr lang="en-US" b="1" dirty="0"/>
              <a:t>Clovis Oncology Files for Chapter 11 Protection and Enters into Agreement to Sell FAP-2286</a:t>
            </a:r>
            <a:br>
              <a:rPr lang="en-US" b="1" dirty="0"/>
            </a:br>
            <a:r>
              <a:rPr lang="en-US" sz="2200" dirty="0"/>
              <a:t>Press Release: December 12, 2022</a:t>
            </a:r>
          </a:p>
        </p:txBody>
      </p:sp>
      <p:sp>
        <p:nvSpPr>
          <p:cNvPr id="5" name="Content Placeholder 4">
            <a:extLst>
              <a:ext uri="{FF2B5EF4-FFF2-40B4-BE49-F238E27FC236}">
                <a16:creationId xmlns:a16="http://schemas.microsoft.com/office/drawing/2014/main" id="{6DE76B68-4973-F04D-BC11-93E4575BE2A7}"/>
              </a:ext>
            </a:extLst>
          </p:cNvPr>
          <p:cNvSpPr>
            <a:spLocks noGrp="1"/>
          </p:cNvSpPr>
          <p:nvPr>
            <p:ph idx="1"/>
          </p:nvPr>
        </p:nvSpPr>
        <p:spPr>
          <a:xfrm>
            <a:off x="551384" y="1628800"/>
            <a:ext cx="10777532" cy="4320480"/>
          </a:xfrm>
        </p:spPr>
        <p:txBody>
          <a:bodyPr/>
          <a:lstStyle/>
          <a:p>
            <a:pPr marL="98425" indent="0">
              <a:buNone/>
            </a:pPr>
            <a:r>
              <a:rPr lang="en-US" sz="1900" b="0" dirty="0"/>
              <a:t>“Clovis Oncology, Inc. (NASDAQ:CLVS) (‘Clovis’ or the ‘Company’), a biopharmaceutical company focused on acquiring, developing, and commercializing innovative anti-cancer agents in the U.S., Europe, and additional international markets, today announced that it and certain of its subsidiaries (collectively, the ‘Debtors’) have voluntarily initiated a Chapter 11 proceeding in the United States Bankruptcy Court for the District of Delaware (‘Bankruptcy Court’) and will seek to sell their assets through a court supervised sales process. </a:t>
            </a:r>
          </a:p>
          <a:p>
            <a:pPr marL="98425" indent="0">
              <a:buNone/>
            </a:pPr>
            <a:r>
              <a:rPr lang="en-US" sz="1900" b="0" dirty="0"/>
              <a:t>The Debtors have filed various ‘first day’ motions with the Bankruptcy Court requesting customary relief that will enable them to transition into Chapter 11 without material disruption to their ordinary course operations, including seeking authority to obtain debtor-in-possession (‘DIP’) financing and pay employee wages and benefits.</a:t>
            </a:r>
          </a:p>
          <a:p>
            <a:pPr marL="98425" indent="0">
              <a:buNone/>
            </a:pPr>
            <a:r>
              <a:rPr lang="en-US" sz="1900" b="0" dirty="0"/>
              <a:t>Clovis is also actively engaged in discussions with a number of interested parties with respect to a potential sale of one or more of its other assets. Any of those sales would be subject to review and approval by the Bankruptcy Court and compliance with Bankruptcy Court-approved bidding procedures.”</a:t>
            </a:r>
          </a:p>
        </p:txBody>
      </p:sp>
      <p:sp>
        <p:nvSpPr>
          <p:cNvPr id="7" name="TextBox 6">
            <a:extLst>
              <a:ext uri="{FF2B5EF4-FFF2-40B4-BE49-F238E27FC236}">
                <a16:creationId xmlns:a16="http://schemas.microsoft.com/office/drawing/2014/main" id="{5519529D-E911-384C-A651-185DF39C1365}"/>
              </a:ext>
            </a:extLst>
          </p:cNvPr>
          <p:cNvSpPr txBox="1"/>
          <p:nvPr/>
        </p:nvSpPr>
        <p:spPr>
          <a:xfrm>
            <a:off x="15280" y="6260905"/>
            <a:ext cx="11173711" cy="553998"/>
          </a:xfrm>
          <a:prstGeom prst="rect">
            <a:avLst/>
          </a:prstGeom>
          <a:noFill/>
        </p:spPr>
        <p:txBody>
          <a:bodyPr wrap="square" rtlCol="0">
            <a:spAutoFit/>
          </a:body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https://</a:t>
            </a:r>
            <a:r>
              <a:rPr kumimoji="0" lang="en-US" sz="1500" b="0" i="0" u="none" strike="noStrike" kern="1200" cap="none" spc="0" normalizeH="0" baseline="0" noProof="0" dirty="0" err="1">
                <a:ln>
                  <a:noFill/>
                </a:ln>
                <a:solidFill>
                  <a:srgbClr val="000000"/>
                </a:solidFill>
                <a:effectLst/>
                <a:uLnTx/>
                <a:uFillTx/>
                <a:latin typeface="Calibri" panose="020F0502020204030204" pitchFamily="34" charset="0"/>
                <a:ea typeface="MS PGothic" charset="0"/>
                <a:cs typeface="Calibri" panose="020F0502020204030204" pitchFamily="34" charset="0"/>
              </a:rPr>
              <a:t>ir.clovisoncology.com</a:t>
            </a:r>
            <a:r>
              <a:rPr kumimoji="0" lang="en-US" sz="1500" b="0"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/investors-and-news/news-releases/press-release-details/2022/Clovis-Oncology-Files-for-Chapter-11-Protection-and-Enters-into-Agreement-to-Sell-FAP-2286/</a:t>
            </a:r>
            <a:r>
              <a:rPr kumimoji="0" lang="en-US" sz="1500" b="0" i="0" u="none" strike="noStrike" kern="1200" cap="none" spc="0" normalizeH="0" baseline="0" noProof="0" dirty="0" err="1">
                <a:ln>
                  <a:noFill/>
                </a:ln>
                <a:solidFill>
                  <a:srgbClr val="000000"/>
                </a:solidFill>
                <a:effectLst/>
                <a:uLnTx/>
                <a:uFillTx/>
                <a:latin typeface="Calibri" panose="020F0502020204030204" pitchFamily="34" charset="0"/>
                <a:ea typeface="MS PGothic" charset="0"/>
                <a:cs typeface="Calibri" panose="020F0502020204030204" pitchFamily="34" charset="0"/>
              </a:rPr>
              <a:t>default.aspx</a:t>
            </a:r>
            <a:endParaRPr kumimoji="0" lang="en-US" sz="1500" b="0"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endParaRPr>
          </a:p>
        </p:txBody>
      </p:sp>
    </p:spTree>
    <p:extLst>
      <p:ext uri="{BB962C8B-B14F-4D97-AF65-F5344CB8AC3E}">
        <p14:creationId xmlns:p14="http://schemas.microsoft.com/office/powerpoint/2010/main" val="12294993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A4582B22-D36A-434B-8EAB-DE05154D58B5}"/>
              </a:ext>
            </a:extLst>
          </p:cNvPr>
          <p:cNvSpPr>
            <a:spLocks noGrp="1" noChangeArrowheads="1"/>
          </p:cNvSpPr>
          <p:nvPr>
            <p:ph type="title"/>
          </p:nvPr>
        </p:nvSpPr>
        <p:spPr>
          <a:xfrm>
            <a:off x="1600200" y="152400"/>
            <a:ext cx="8763000" cy="1157288"/>
          </a:xfrm>
        </p:spPr>
        <p:txBody>
          <a:bodyPr/>
          <a:lstStyle/>
          <a:p>
            <a:r>
              <a:rPr lang="en-CA" altLang="en-US" sz="3600" b="1"/>
              <a:t>Combination PARP + AR Pathway Inhibition </a:t>
            </a:r>
          </a:p>
        </p:txBody>
      </p:sp>
      <p:sp>
        <p:nvSpPr>
          <p:cNvPr id="50179" name="Content Placeholder 2">
            <a:extLst>
              <a:ext uri="{FF2B5EF4-FFF2-40B4-BE49-F238E27FC236}">
                <a16:creationId xmlns:a16="http://schemas.microsoft.com/office/drawing/2014/main" id="{0928A3BC-F099-344B-8CAC-A93B4D9F757E}"/>
              </a:ext>
            </a:extLst>
          </p:cNvPr>
          <p:cNvSpPr>
            <a:spLocks noGrp="1" noChangeArrowheads="1"/>
          </p:cNvSpPr>
          <p:nvPr>
            <p:ph idx="1"/>
          </p:nvPr>
        </p:nvSpPr>
        <p:spPr>
          <a:xfrm>
            <a:off x="1600200" y="1981201"/>
            <a:ext cx="4548188" cy="3394075"/>
          </a:xfrm>
        </p:spPr>
        <p:txBody>
          <a:bodyPr/>
          <a:lstStyle/>
          <a:p>
            <a:pPr marL="255588" indent="-255588"/>
            <a:r>
              <a:rPr lang="en-CA" altLang="en-US" sz="2400" dirty="0"/>
              <a:t>AR signaling enhances DNA damage repair </a:t>
            </a:r>
          </a:p>
          <a:p>
            <a:pPr marL="255588" indent="-255588"/>
            <a:r>
              <a:rPr lang="en-US" altLang="en-US" sz="2400" dirty="0">
                <a:solidFill>
                  <a:srgbClr val="FFFFFF"/>
                </a:solidFill>
              </a:rPr>
              <a:t>ADT upregulated PARP-mediated repair and pre-clinical studies indicate potential synergy between ADT and PARP inhibition</a:t>
            </a:r>
            <a:endParaRPr lang="en-CA" altLang="en-US" sz="2400" dirty="0">
              <a:solidFill>
                <a:srgbClr val="FFFFFF"/>
              </a:solidFill>
            </a:endParaRPr>
          </a:p>
          <a:p>
            <a:pPr marL="255588" indent="-255588"/>
            <a:endParaRPr lang="en-CA" altLang="en-US" sz="2400" dirty="0"/>
          </a:p>
        </p:txBody>
      </p:sp>
      <p:sp>
        <p:nvSpPr>
          <p:cNvPr id="50180" name="TextBox 3">
            <a:extLst>
              <a:ext uri="{FF2B5EF4-FFF2-40B4-BE49-F238E27FC236}">
                <a16:creationId xmlns:a16="http://schemas.microsoft.com/office/drawing/2014/main" id="{32D85675-87DF-1D42-B026-BE931E4F78DF}"/>
              </a:ext>
            </a:extLst>
          </p:cNvPr>
          <p:cNvSpPr txBox="1">
            <a:spLocks noChangeArrowheads="1"/>
          </p:cNvSpPr>
          <p:nvPr/>
        </p:nvSpPr>
        <p:spPr bwMode="auto">
          <a:xfrm>
            <a:off x="1524000" y="6046789"/>
            <a:ext cx="8839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altLang="en-US" sz="12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2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JF Goodwin, et al. Cancer </a:t>
            </a:r>
            <a:r>
              <a:rPr kumimoji="0" lang="en-CA" altLang="en-US" sz="12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mn-cs"/>
              </a:rPr>
              <a:t>Discov</a:t>
            </a:r>
            <a:r>
              <a:rPr kumimoji="0" lang="en-CA" altLang="en-US" sz="12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3:1254, 2013; WR </a:t>
            </a:r>
            <a:r>
              <a:rPr kumimoji="0" lang="en-CA" altLang="en-US" sz="12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mn-cs"/>
              </a:rPr>
              <a:t>Polkinghorn</a:t>
            </a:r>
            <a:r>
              <a:rPr kumimoji="0" lang="en-CA" altLang="en-US" sz="12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et al. Cancer </a:t>
            </a:r>
            <a:r>
              <a:rPr kumimoji="0" lang="en-CA" altLang="en-US" sz="12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mn-cs"/>
              </a:rPr>
              <a:t>Discov</a:t>
            </a:r>
            <a:r>
              <a:rPr kumimoji="0" lang="en-CA" altLang="en-US" sz="12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3:1245, 2013; M Asim, e al. Nat </a:t>
            </a:r>
            <a:r>
              <a:rPr kumimoji="0" lang="en-CA" altLang="en-US" sz="12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mn-cs"/>
              </a:rPr>
              <a:t>Commun</a:t>
            </a:r>
            <a:r>
              <a:rPr kumimoji="0" lang="en-CA" altLang="en-US" sz="12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8: 374, 2017; MJ </a:t>
            </a:r>
            <a:r>
              <a:rPr kumimoji="0" lang="en-CA" altLang="en-US" sz="12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mn-cs"/>
              </a:rPr>
              <a:t>Schiewer</a:t>
            </a:r>
            <a:r>
              <a:rPr kumimoji="0" lang="en-CA" altLang="en-US" sz="12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 et al. Cancer </a:t>
            </a:r>
            <a:r>
              <a:rPr kumimoji="0" lang="en-CA" altLang="en-US" sz="12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mn-cs"/>
              </a:rPr>
              <a:t>Discov</a:t>
            </a:r>
            <a:r>
              <a:rPr kumimoji="0" lang="en-CA" altLang="en-US" sz="12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2:1134, 2012</a:t>
            </a:r>
          </a:p>
        </p:txBody>
      </p:sp>
      <p:pic>
        <p:nvPicPr>
          <p:cNvPr id="50181" name="Picture 5">
            <a:extLst>
              <a:ext uri="{FF2B5EF4-FFF2-40B4-BE49-F238E27FC236}">
                <a16:creationId xmlns:a16="http://schemas.microsoft.com/office/drawing/2014/main" id="{194AA5BA-D413-A340-AC53-573E844D7E2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59707" y="1292665"/>
            <a:ext cx="3976575" cy="212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46606D78-A35E-E242-8251-6AFB5714008E}"/>
              </a:ext>
            </a:extLst>
          </p:cNvPr>
          <p:cNvGrpSpPr/>
          <p:nvPr/>
        </p:nvGrpSpPr>
        <p:grpSpPr>
          <a:xfrm>
            <a:off x="7131049" y="3554414"/>
            <a:ext cx="3874753" cy="2492375"/>
            <a:chOff x="7131050" y="3554414"/>
            <a:chExt cx="3003550" cy="1931987"/>
          </a:xfrm>
        </p:grpSpPr>
        <p:pic>
          <p:nvPicPr>
            <p:cNvPr id="50182" name="Picture 2">
              <a:extLst>
                <a:ext uri="{FF2B5EF4-FFF2-40B4-BE49-F238E27FC236}">
                  <a16:creationId xmlns:a16="http://schemas.microsoft.com/office/drawing/2014/main" id="{FAF9ADE1-F418-7A48-B750-B36C927D76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1050" y="3554414"/>
              <a:ext cx="30035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3" name="TextBox 6">
              <a:extLst>
                <a:ext uri="{FF2B5EF4-FFF2-40B4-BE49-F238E27FC236}">
                  <a16:creationId xmlns:a16="http://schemas.microsoft.com/office/drawing/2014/main" id="{F8B9D01F-8226-B04A-90F9-1B8EBC74AC73}"/>
                </a:ext>
              </a:extLst>
            </p:cNvPr>
            <p:cNvSpPr txBox="1">
              <a:spLocks noChangeArrowheads="1"/>
            </p:cNvSpPr>
            <p:nvPr/>
          </p:nvSpPr>
          <p:spPr bwMode="auto">
            <a:xfrm>
              <a:off x="8686800" y="5164138"/>
              <a:ext cx="508000" cy="2159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PARP1</a:t>
              </a:r>
            </a:p>
          </p:txBody>
        </p:sp>
        <p:cxnSp>
          <p:nvCxnSpPr>
            <p:cNvPr id="9" name="Straight Arrow Connector 8">
              <a:extLst>
                <a:ext uri="{FF2B5EF4-FFF2-40B4-BE49-F238E27FC236}">
                  <a16:creationId xmlns:a16="http://schemas.microsoft.com/office/drawing/2014/main" id="{05464F87-B92D-D14E-A4BB-AA7985D5DA23}"/>
                </a:ext>
              </a:extLst>
            </p:cNvPr>
            <p:cNvCxnSpPr>
              <a:cxnSpLocks/>
              <a:stCxn id="50183" idx="1"/>
            </p:cNvCxnSpPr>
            <p:nvPr/>
          </p:nvCxnSpPr>
          <p:spPr>
            <a:xfrm flipH="1" flipV="1">
              <a:off x="8534400" y="5111750"/>
              <a:ext cx="152400" cy="1603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FE2B46FD-64C6-7B40-BA38-FDAFA3FDBCEC}"/>
              </a:ext>
            </a:extLst>
          </p:cNvPr>
          <p:cNvSpPr txBox="1"/>
          <p:nvPr/>
        </p:nvSpPr>
        <p:spPr bwMode="auto">
          <a:xfrm>
            <a:off x="8328248" y="6493815"/>
            <a:ext cx="368003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r" defTabSz="457200" fontAlgn="auto">
              <a:spcBef>
                <a:spcPts val="0"/>
              </a:spcBef>
              <a:spcAft>
                <a:spcPts val="0"/>
              </a:spcAft>
              <a:defRPr/>
            </a:pPr>
            <a:r>
              <a:rPr kumimoji="0" lang="en-US" sz="1500" b="0" i="0" u="none" strike="noStrike" kern="1200" cap="none" spc="0" normalizeH="0" baseline="0" noProof="0" dirty="0">
                <a:ln>
                  <a:noFill/>
                </a:ln>
                <a:solidFill>
                  <a:schemeClr val="tx1"/>
                </a:solidFill>
                <a:effectLst/>
                <a:uLnTx/>
                <a:uFillTx/>
                <a:latin typeface="Calibri" panose="020F0502020204030204" pitchFamily="34" charset="0"/>
                <a:ea typeface="MS PGothic" charset="0"/>
                <a:cs typeface="Calibri" panose="020F0502020204030204" pitchFamily="34" charset="0"/>
              </a:rPr>
              <a:t>Courtesy of A Oliver Sartor, MD</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F972D9AD-D2D5-0C4A-8A82-103F27935CBA}"/>
              </a:ext>
            </a:extLst>
          </p:cNvPr>
          <p:cNvSpPr>
            <a:spLocks noGrp="1" noChangeArrowheads="1"/>
          </p:cNvSpPr>
          <p:nvPr>
            <p:ph type="title"/>
          </p:nvPr>
        </p:nvSpPr>
        <p:spPr>
          <a:xfrm>
            <a:off x="2209800" y="152400"/>
            <a:ext cx="7772400" cy="1066800"/>
          </a:xfrm>
        </p:spPr>
        <p:txBody>
          <a:bodyPr/>
          <a:lstStyle/>
          <a:p>
            <a:r>
              <a:rPr lang="en-US" altLang="en-US" sz="3600" b="1"/>
              <a:t>Summary</a:t>
            </a:r>
          </a:p>
        </p:txBody>
      </p:sp>
      <p:sp>
        <p:nvSpPr>
          <p:cNvPr id="94211" name="Content Placeholder 2">
            <a:extLst>
              <a:ext uri="{FF2B5EF4-FFF2-40B4-BE49-F238E27FC236}">
                <a16:creationId xmlns:a16="http://schemas.microsoft.com/office/drawing/2014/main" id="{160284D9-ED0E-C444-947C-F08907EA9416}"/>
              </a:ext>
            </a:extLst>
          </p:cNvPr>
          <p:cNvSpPr>
            <a:spLocks noGrp="1"/>
          </p:cNvSpPr>
          <p:nvPr>
            <p:ph idx="1"/>
          </p:nvPr>
        </p:nvSpPr>
        <p:spPr>
          <a:xfrm>
            <a:off x="914400" y="1219200"/>
            <a:ext cx="9601200" cy="4876800"/>
          </a:xfrm>
        </p:spPr>
        <p:txBody>
          <a:bodyPr/>
          <a:lstStyle/>
          <a:p>
            <a:pPr>
              <a:defRPr/>
            </a:pPr>
            <a:r>
              <a:rPr lang="en-US" altLang="en-US" sz="2800" dirty="0"/>
              <a:t>Combination therapies with PARP are not FDA approved but trials are positive for rPFS </a:t>
            </a:r>
          </a:p>
          <a:p>
            <a:pPr lvl="1">
              <a:defRPr/>
            </a:pPr>
            <a:r>
              <a:rPr lang="en-US" altLang="en-US" sz="2400" dirty="0"/>
              <a:t>No OS shown yet in the overall analyses……</a:t>
            </a:r>
          </a:p>
          <a:p>
            <a:pPr lvl="1">
              <a:defRPr/>
            </a:pPr>
            <a:r>
              <a:rPr lang="en-US" altLang="en-US" sz="2400" dirty="0"/>
              <a:t>BRCA mutated subsets are substantially positive</a:t>
            </a:r>
          </a:p>
          <a:p>
            <a:pPr lvl="1">
              <a:defRPr/>
            </a:pPr>
            <a:r>
              <a:rPr lang="en-US" altLang="en-US" sz="2400" dirty="0"/>
              <a:t>How important is the primary endpoint of rPFS?</a:t>
            </a:r>
          </a:p>
          <a:p>
            <a:pPr lvl="2">
              <a:defRPr/>
            </a:pPr>
            <a:r>
              <a:rPr lang="en-US" altLang="en-US" sz="2000" dirty="0"/>
              <a:t>FDA to decide</a:t>
            </a:r>
          </a:p>
          <a:p>
            <a:pPr marL="0" indent="0">
              <a:buNone/>
              <a:defRPr/>
            </a:pPr>
            <a:endParaRPr lang="en-US" altLang="en-US" sz="2800" dirty="0"/>
          </a:p>
        </p:txBody>
      </p:sp>
      <p:sp>
        <p:nvSpPr>
          <p:cNvPr id="4" name="TextBox 3">
            <a:extLst>
              <a:ext uri="{FF2B5EF4-FFF2-40B4-BE49-F238E27FC236}">
                <a16:creationId xmlns:a16="http://schemas.microsoft.com/office/drawing/2014/main" id="{67516868-88E5-6040-A362-B969259051DE}"/>
              </a:ext>
            </a:extLst>
          </p:cNvPr>
          <p:cNvSpPr txBox="1"/>
          <p:nvPr/>
        </p:nvSpPr>
        <p:spPr bwMode="auto">
          <a:xfrm>
            <a:off x="92840" y="6474766"/>
            <a:ext cx="368003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defTabSz="457200" fontAlgn="auto">
              <a:spcBef>
                <a:spcPts val="0"/>
              </a:spcBef>
              <a:spcAft>
                <a:spcPts val="0"/>
              </a:spcAft>
              <a:defRPr/>
            </a:pPr>
            <a:r>
              <a:rPr kumimoji="0" lang="en-US" sz="1500" b="0" i="0" u="none" strike="noStrike" kern="1200" cap="none" spc="0" normalizeH="0" baseline="0" noProof="0" dirty="0">
                <a:ln>
                  <a:noFill/>
                </a:ln>
                <a:solidFill>
                  <a:schemeClr val="tx1"/>
                </a:solidFill>
                <a:effectLst/>
                <a:uLnTx/>
                <a:uFillTx/>
                <a:latin typeface="Calibri" panose="020F0502020204030204" pitchFamily="34" charset="0"/>
                <a:ea typeface="MS PGothic" charset="0"/>
                <a:cs typeface="Calibri" panose="020F0502020204030204" pitchFamily="34" charset="0"/>
              </a:rPr>
              <a:t>Courtesy of A Oliver Sartor, MD</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93608B-7931-FDE6-97B3-A76AD68C23DB}"/>
              </a:ext>
            </a:extLst>
          </p:cNvPr>
          <p:cNvSpPr/>
          <p:nvPr/>
        </p:nvSpPr>
        <p:spPr bwMode="auto">
          <a:xfrm>
            <a:off x="786465" y="2864151"/>
            <a:ext cx="11203591" cy="420833"/>
          </a:xfrm>
          <a:prstGeom prst="rect">
            <a:avLst/>
          </a:prstGeom>
          <a:solidFill>
            <a:srgbClr val="0432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a:pPr>
            <a:endParaRPr kumimoji="0" lang="en-US" sz="2400" b="0" i="0" u="none" strike="noStrike" kern="1200" cap="none" spc="0" normalizeH="0" baseline="0" noProof="0">
              <a:ln>
                <a:noFill/>
              </a:ln>
              <a:solidFill>
                <a:srgbClr val="FFFFFF"/>
              </a:solidFill>
              <a:effectLst/>
              <a:uLnTx/>
              <a:uFillTx/>
              <a:latin typeface="Times New Roman" pitchFamily="18" charset="0"/>
              <a:ea typeface="MS PGothic" charset="0"/>
            </a:endParaRPr>
          </a:p>
        </p:txBody>
      </p:sp>
      <p:sp>
        <p:nvSpPr>
          <p:cNvPr id="2" name="Title 1">
            <a:extLst>
              <a:ext uri="{FF2B5EF4-FFF2-40B4-BE49-F238E27FC236}">
                <a16:creationId xmlns:a16="http://schemas.microsoft.com/office/drawing/2014/main" id="{93EA6976-58E0-FF4D-B5BE-E3C425F9EA63}"/>
              </a:ext>
            </a:extLst>
          </p:cNvPr>
          <p:cNvSpPr>
            <a:spLocks noGrp="1"/>
          </p:cNvSpPr>
          <p:nvPr>
            <p:ph type="title"/>
          </p:nvPr>
        </p:nvSpPr>
        <p:spPr>
          <a:xfrm>
            <a:off x="912286" y="42537"/>
            <a:ext cx="10358967" cy="1143000"/>
          </a:xfrm>
        </p:spPr>
        <p:txBody>
          <a:bodyPr/>
          <a:lstStyle/>
          <a:p>
            <a:pPr>
              <a:spcBef>
                <a:spcPts val="1200"/>
              </a:spcBef>
            </a:pPr>
            <a:r>
              <a:rPr lang="en-US" dirty="0"/>
              <a:t>Agenda</a:t>
            </a:r>
            <a:endParaRPr lang="en-US" sz="2400" dirty="0"/>
          </a:p>
        </p:txBody>
      </p:sp>
      <p:sp>
        <p:nvSpPr>
          <p:cNvPr id="3" name="Content Placeholder 2">
            <a:extLst>
              <a:ext uri="{FF2B5EF4-FFF2-40B4-BE49-F238E27FC236}">
                <a16:creationId xmlns:a16="http://schemas.microsoft.com/office/drawing/2014/main" id="{5239D5A5-CF8E-1043-8EA1-EB2202922538}"/>
              </a:ext>
            </a:extLst>
          </p:cNvPr>
          <p:cNvSpPr>
            <a:spLocks noGrp="1"/>
          </p:cNvSpPr>
          <p:nvPr>
            <p:ph idx="1"/>
          </p:nvPr>
        </p:nvSpPr>
        <p:spPr>
          <a:xfrm>
            <a:off x="1208778" y="1412776"/>
            <a:ext cx="10358967" cy="3960440"/>
          </a:xfrm>
        </p:spPr>
        <p:txBody>
          <a:bodyPr/>
          <a:lstStyle/>
          <a:p>
            <a:pPr marL="98425" indent="0">
              <a:lnSpc>
                <a:spcPct val="100000"/>
              </a:lnSpc>
              <a:spcBef>
                <a:spcPts val="3100"/>
              </a:spcBef>
              <a:spcAft>
                <a:spcPts val="0"/>
              </a:spcAft>
              <a:buNone/>
            </a:pPr>
            <a:r>
              <a:rPr lang="en-US" sz="2200" dirty="0">
                <a:solidFill>
                  <a:schemeClr val="tx1"/>
                </a:solidFill>
                <a:latin typeface="+mn-lt"/>
              </a:rPr>
              <a:t>MODULE 1: Castration-Sensitive Prostate Cancer</a:t>
            </a:r>
          </a:p>
          <a:p>
            <a:pPr marL="98425" indent="0">
              <a:lnSpc>
                <a:spcPct val="100000"/>
              </a:lnSpc>
              <a:spcBef>
                <a:spcPts val="3100"/>
              </a:spcBef>
              <a:spcAft>
                <a:spcPts val="0"/>
              </a:spcAft>
              <a:buNone/>
            </a:pPr>
            <a:r>
              <a:rPr lang="en-US" sz="2200" dirty="0">
                <a:solidFill>
                  <a:schemeClr val="tx1"/>
                </a:solidFill>
                <a:latin typeface="+mn-lt"/>
              </a:rPr>
              <a:t>MODULE 2: PARP Inhibitors in Castration-Resistant Disease </a:t>
            </a:r>
          </a:p>
          <a:p>
            <a:pPr marL="98425" indent="0">
              <a:lnSpc>
                <a:spcPct val="100000"/>
              </a:lnSpc>
              <a:spcBef>
                <a:spcPts val="3100"/>
              </a:spcBef>
              <a:spcAft>
                <a:spcPts val="0"/>
              </a:spcAft>
              <a:buNone/>
            </a:pPr>
            <a:r>
              <a:rPr lang="en-US" sz="2200" dirty="0">
                <a:solidFill>
                  <a:schemeClr val="bg1"/>
                </a:solidFill>
                <a:latin typeface="+mn-lt"/>
              </a:rPr>
              <a:t>MODULE 3: Radiopharmaceuticals </a:t>
            </a:r>
          </a:p>
          <a:p>
            <a:pPr marL="98425" indent="0">
              <a:lnSpc>
                <a:spcPct val="100000"/>
              </a:lnSpc>
              <a:spcBef>
                <a:spcPts val="3100"/>
              </a:spcBef>
              <a:spcAft>
                <a:spcPts val="0"/>
              </a:spcAft>
              <a:buNone/>
            </a:pPr>
            <a:r>
              <a:rPr lang="en-US" sz="2200" dirty="0">
                <a:solidFill>
                  <a:schemeClr val="tx1"/>
                </a:solidFill>
                <a:latin typeface="+mn-lt"/>
              </a:rPr>
              <a:t>MODULE 4: Appendix</a:t>
            </a:r>
          </a:p>
        </p:txBody>
      </p:sp>
    </p:spTree>
    <p:extLst>
      <p:ext uri="{BB962C8B-B14F-4D97-AF65-F5344CB8AC3E}">
        <p14:creationId xmlns:p14="http://schemas.microsoft.com/office/powerpoint/2010/main" val="16086329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D23C9-CDB1-4FB6-D7F4-2B528A6F356D}"/>
              </a:ext>
            </a:extLst>
          </p:cNvPr>
          <p:cNvSpPr>
            <a:spLocks noGrp="1"/>
          </p:cNvSpPr>
          <p:nvPr>
            <p:ph type="title"/>
          </p:nvPr>
        </p:nvSpPr>
        <p:spPr/>
        <p:txBody>
          <a:bodyPr/>
          <a:lstStyle/>
          <a:p>
            <a:r>
              <a:rPr lang="en-US" dirty="0"/>
              <a:t>Key Discussion Questions</a:t>
            </a:r>
          </a:p>
        </p:txBody>
      </p:sp>
      <p:sp>
        <p:nvSpPr>
          <p:cNvPr id="3" name="Content Placeholder 2">
            <a:extLst>
              <a:ext uri="{FF2B5EF4-FFF2-40B4-BE49-F238E27FC236}">
                <a16:creationId xmlns:a16="http://schemas.microsoft.com/office/drawing/2014/main" id="{958ED395-12CB-A362-0799-C53EC655F50B}"/>
              </a:ext>
            </a:extLst>
          </p:cNvPr>
          <p:cNvSpPr>
            <a:spLocks noGrp="1"/>
          </p:cNvSpPr>
          <p:nvPr>
            <p:ph idx="1"/>
          </p:nvPr>
        </p:nvSpPr>
        <p:spPr>
          <a:xfrm>
            <a:off x="912286" y="1416053"/>
            <a:ext cx="10152265" cy="4677243"/>
          </a:xfrm>
        </p:spPr>
        <p:txBody>
          <a:bodyPr/>
          <a:lstStyle/>
          <a:p>
            <a:pPr>
              <a:spcBef>
                <a:spcPts val="2000"/>
              </a:spcBef>
              <a:spcAft>
                <a:spcPts val="0"/>
              </a:spcAft>
            </a:pPr>
            <a:r>
              <a:rPr lang="en-US" sz="2600" b="0" dirty="0"/>
              <a:t>What is the ideal use of </a:t>
            </a:r>
            <a:r>
              <a:rPr lang="en-US" sz="2600" b="0" baseline="30000" dirty="0"/>
              <a:t>177</a:t>
            </a:r>
            <a:r>
              <a:rPr lang="en-US" sz="2600" b="0" dirty="0"/>
              <a:t>Lu-PSMA-617 in clinical practice? To what extent has the shortage affected use?</a:t>
            </a:r>
          </a:p>
          <a:p>
            <a:pPr>
              <a:spcBef>
                <a:spcPts val="2000"/>
              </a:spcBef>
              <a:spcAft>
                <a:spcPts val="0"/>
              </a:spcAft>
            </a:pPr>
            <a:r>
              <a:rPr lang="en-US" sz="2600" b="0" dirty="0"/>
              <a:t>What are some new developments and ongoing trials with radiopharmaceuticals for prostate cancer?</a:t>
            </a:r>
          </a:p>
        </p:txBody>
      </p:sp>
    </p:spTree>
    <p:extLst>
      <p:ext uri="{BB962C8B-B14F-4D97-AF65-F5344CB8AC3E}">
        <p14:creationId xmlns:p14="http://schemas.microsoft.com/office/powerpoint/2010/main" val="34510175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7B5385-353F-7442-AA90-1D4C7D12EB08}"/>
              </a:ext>
            </a:extLst>
          </p:cNvPr>
          <p:cNvSpPr>
            <a:spLocks noGrp="1"/>
          </p:cNvSpPr>
          <p:nvPr>
            <p:ph type="title"/>
          </p:nvPr>
        </p:nvSpPr>
        <p:spPr>
          <a:xfrm>
            <a:off x="767408" y="337220"/>
            <a:ext cx="11017224" cy="1143000"/>
          </a:xfrm>
        </p:spPr>
        <p:txBody>
          <a:bodyPr/>
          <a:lstStyle/>
          <a:p>
            <a:pPr algn="l"/>
            <a:r>
              <a:rPr lang="en-US" dirty="0"/>
              <a:t>Manufacturer Halts </a:t>
            </a:r>
            <a:r>
              <a:rPr lang="en-US" baseline="30000" dirty="0"/>
              <a:t>177</a:t>
            </a:r>
            <a:r>
              <a:rPr lang="en-US" dirty="0"/>
              <a:t>Lu-PSMA-617 New Patient Starts, Struggles with Radiotherapy’s Supply amid Manufacturing Expansion</a:t>
            </a:r>
            <a:br>
              <a:rPr lang="en-US" dirty="0"/>
            </a:br>
            <a:r>
              <a:rPr lang="en-US" sz="2200" dirty="0"/>
              <a:t>Press Release: May 5, 2022</a:t>
            </a:r>
          </a:p>
        </p:txBody>
      </p:sp>
      <p:sp>
        <p:nvSpPr>
          <p:cNvPr id="5" name="Content Placeholder 4">
            <a:extLst>
              <a:ext uri="{FF2B5EF4-FFF2-40B4-BE49-F238E27FC236}">
                <a16:creationId xmlns:a16="http://schemas.microsoft.com/office/drawing/2014/main" id="{6DE76B68-4973-F04D-BC11-93E4575BE2A7}"/>
              </a:ext>
            </a:extLst>
          </p:cNvPr>
          <p:cNvSpPr>
            <a:spLocks noGrp="1"/>
          </p:cNvSpPr>
          <p:nvPr>
            <p:ph idx="1"/>
          </p:nvPr>
        </p:nvSpPr>
        <p:spPr>
          <a:xfrm>
            <a:off x="695400" y="1556792"/>
            <a:ext cx="10729192" cy="4320480"/>
          </a:xfrm>
        </p:spPr>
        <p:txBody>
          <a:bodyPr/>
          <a:lstStyle/>
          <a:p>
            <a:pPr marL="98425" indent="0">
              <a:buNone/>
            </a:pPr>
            <a:r>
              <a:rPr lang="en-US" sz="1900" b="0" dirty="0"/>
              <a:t>The manufacturer today announced a temporary, voluntary suspension of production at its radioligand therapy production sites in Ivrea, Italy and Millburn, New Jersey. The company has taken this action out of an abundance of caution as it addresses potential quality issues identified in its manufacturing processes. The manufacturer is conducting a thorough review of the situation and currently expects to resolve the issues and resume some supply in the next six weeks.</a:t>
            </a:r>
          </a:p>
          <a:p>
            <a:pPr marL="98425" indent="0">
              <a:buNone/>
            </a:pPr>
            <a:r>
              <a:rPr lang="en-US" sz="1900" b="0" dirty="0"/>
              <a:t>As a result, the company is temporarily suspending delivery of </a:t>
            </a:r>
            <a:r>
              <a:rPr lang="en-US" sz="1900" b="0" baseline="30000" dirty="0"/>
              <a:t>177</a:t>
            </a:r>
            <a:r>
              <a:rPr lang="en-US" sz="1900" b="0" dirty="0"/>
              <a:t>Lu-PSMA-617 and other radioligand therapies in the US and elsewhere. In addition, the manufacturer is putting a temporary hold on screening and enrollment for </a:t>
            </a:r>
            <a:r>
              <a:rPr lang="en-US" sz="1900" b="0" baseline="30000" dirty="0"/>
              <a:t>177</a:t>
            </a:r>
            <a:r>
              <a:rPr lang="en-US" sz="1900" b="0" dirty="0"/>
              <a:t>Lu-PSMA-617 clinical trials globally. Quality and patient safety are our top priorities. There is currently no indication of any risk to patients from doses previously produced at these sites. Novartis has notified treatment sites to closely monitor patients who have recently been injected and asked them to report any adverse events to patient safety.</a:t>
            </a:r>
          </a:p>
          <a:p>
            <a:pPr marL="98425" indent="0">
              <a:buNone/>
            </a:pPr>
            <a:r>
              <a:rPr lang="en-US" sz="1900" b="0" dirty="0"/>
              <a:t>We recognize that this situation affects patients, their families and care teams. The manufacturer takes this very seriously and the company is doing everything it can to resolve this issue and resume patient doses as quickly as possible. Health authorities have been informed and will receive additional updates as they are available.</a:t>
            </a:r>
          </a:p>
        </p:txBody>
      </p:sp>
      <p:sp>
        <p:nvSpPr>
          <p:cNvPr id="7" name="TextBox 6">
            <a:extLst>
              <a:ext uri="{FF2B5EF4-FFF2-40B4-BE49-F238E27FC236}">
                <a16:creationId xmlns:a16="http://schemas.microsoft.com/office/drawing/2014/main" id="{5519529D-E911-384C-A651-185DF39C1365}"/>
              </a:ext>
            </a:extLst>
          </p:cNvPr>
          <p:cNvSpPr txBox="1"/>
          <p:nvPr/>
        </p:nvSpPr>
        <p:spPr>
          <a:xfrm>
            <a:off x="34480" y="6525344"/>
            <a:ext cx="11173711" cy="323165"/>
          </a:xfrm>
          <a:prstGeom prst="rect">
            <a:avLst/>
          </a:prstGeom>
          <a:noFill/>
        </p:spPr>
        <p:txBody>
          <a:bodyPr wrap="square" rtlCol="0">
            <a:spAutoFit/>
          </a:body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https://</a:t>
            </a:r>
            <a:r>
              <a:rPr kumimoji="0" lang="en-US" sz="1500" b="0" i="0" u="none" strike="noStrike" kern="1200" cap="none" spc="0" normalizeH="0" baseline="0" noProof="0" dirty="0" err="1">
                <a:ln>
                  <a:noFill/>
                </a:ln>
                <a:solidFill>
                  <a:srgbClr val="000000"/>
                </a:solidFill>
                <a:effectLst/>
                <a:uLnTx/>
                <a:uFillTx/>
                <a:latin typeface="Calibri" panose="020F0502020204030204" pitchFamily="34" charset="0"/>
                <a:ea typeface="MS PGothic" charset="0"/>
                <a:cs typeface="Calibri" panose="020F0502020204030204" pitchFamily="34" charset="0"/>
              </a:rPr>
              <a:t>www.novartis.com</a:t>
            </a:r>
            <a:r>
              <a:rPr kumimoji="0" lang="en-US" sz="1500" b="0"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/news/media-releases/novartis-provides-update-production-radioligand-therapy-medicines</a:t>
            </a:r>
          </a:p>
        </p:txBody>
      </p:sp>
    </p:spTree>
    <p:extLst>
      <p:ext uri="{BB962C8B-B14F-4D97-AF65-F5344CB8AC3E}">
        <p14:creationId xmlns:p14="http://schemas.microsoft.com/office/powerpoint/2010/main" val="41461173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B3CFAA-45C6-F34F-A469-70AAC8BBDE16}"/>
              </a:ext>
            </a:extLst>
          </p:cNvPr>
          <p:cNvSpPr>
            <a:spLocks noGrp="1"/>
          </p:cNvSpPr>
          <p:nvPr>
            <p:ph type="title"/>
          </p:nvPr>
        </p:nvSpPr>
        <p:spPr>
          <a:xfrm>
            <a:off x="912286" y="0"/>
            <a:ext cx="10358967" cy="971600"/>
          </a:xfrm>
        </p:spPr>
        <p:txBody>
          <a:bodyPr/>
          <a:lstStyle/>
          <a:p>
            <a:r>
              <a:rPr lang="en-US" dirty="0"/>
              <a:t>Key Data Sets</a:t>
            </a:r>
            <a:endParaRPr lang="en-US" dirty="0">
              <a:solidFill>
                <a:srgbClr val="FF40FF"/>
              </a:solidFill>
            </a:endParaRPr>
          </a:p>
        </p:txBody>
      </p:sp>
      <p:sp>
        <p:nvSpPr>
          <p:cNvPr id="4" name="Content Placeholder 3">
            <a:extLst>
              <a:ext uri="{FF2B5EF4-FFF2-40B4-BE49-F238E27FC236}">
                <a16:creationId xmlns:a16="http://schemas.microsoft.com/office/drawing/2014/main" id="{9786D615-E8D9-9848-A0F4-C37D0219992B}"/>
              </a:ext>
            </a:extLst>
          </p:cNvPr>
          <p:cNvSpPr>
            <a:spLocks noGrp="1"/>
          </p:cNvSpPr>
          <p:nvPr>
            <p:ph idx="1"/>
          </p:nvPr>
        </p:nvSpPr>
        <p:spPr>
          <a:xfrm>
            <a:off x="772754" y="971600"/>
            <a:ext cx="10358967" cy="5481736"/>
          </a:xfrm>
        </p:spPr>
        <p:txBody>
          <a:bodyPr/>
          <a:lstStyle/>
          <a:p>
            <a:pPr marL="98425" indent="0">
              <a:spcBef>
                <a:spcPts val="800"/>
              </a:spcBef>
              <a:spcAft>
                <a:spcPts val="0"/>
              </a:spcAft>
              <a:buNone/>
              <a:defRPr/>
            </a:pPr>
            <a:r>
              <a:rPr kumimoji="0" lang="en-US" sz="2400" b="1" i="0" u="none" strike="noStrike" kern="1200" cap="none" spc="0" normalizeH="0" baseline="0" noProof="0" dirty="0">
                <a:ln>
                  <a:noFill/>
                </a:ln>
                <a:solidFill>
                  <a:srgbClr val="0432FF"/>
                </a:solidFill>
                <a:effectLst/>
                <a:uLnTx/>
                <a:uFillTx/>
                <a:latin typeface="Calibri" panose="020F0502020204030204" pitchFamily="34" charset="0"/>
                <a:ea typeface="ＭＳ Ｐゴシック" charset="0"/>
                <a:cs typeface="Calibri" panose="020F0502020204030204" pitchFamily="34" charset="0"/>
              </a:rPr>
              <a:t>A Oliver Sartor, MD</a:t>
            </a:r>
            <a:endParaRPr lang="en-US" sz="2000" b="0" dirty="0"/>
          </a:p>
          <a:p>
            <a:pPr>
              <a:spcBef>
                <a:spcPts val="800"/>
              </a:spcBef>
              <a:spcAft>
                <a:spcPts val="0"/>
              </a:spcAft>
            </a:pPr>
            <a:r>
              <a:rPr lang="en-US" sz="2000" b="0" dirty="0" err="1"/>
              <a:t>Hofman</a:t>
            </a:r>
            <a:r>
              <a:rPr lang="en-US" sz="2000" b="0" dirty="0"/>
              <a:t> MS et al. </a:t>
            </a:r>
            <a:r>
              <a:rPr lang="en-US" sz="2000" b="0" dirty="0" err="1"/>
              <a:t>TheraP</a:t>
            </a:r>
            <a:r>
              <a:rPr lang="en-US" sz="2000" b="0" dirty="0"/>
              <a:t>: </a:t>
            </a:r>
            <a:r>
              <a:rPr lang="en-US" sz="2000" b="0" baseline="30000" dirty="0"/>
              <a:t>177</a:t>
            </a:r>
            <a:r>
              <a:rPr lang="en-US" sz="2000" b="0" dirty="0"/>
              <a:t>Lu-PSMA-617 (</a:t>
            </a:r>
            <a:r>
              <a:rPr lang="en-US" sz="2000" b="0" dirty="0" err="1"/>
              <a:t>LuPSMA</a:t>
            </a:r>
            <a:r>
              <a:rPr lang="en-US" sz="2000" b="0" dirty="0"/>
              <a:t>) versus </a:t>
            </a:r>
            <a:r>
              <a:rPr lang="en-US" sz="2000" b="0" dirty="0" err="1"/>
              <a:t>cabazitaxel</a:t>
            </a:r>
            <a:r>
              <a:rPr lang="en-US" sz="2000" b="0" dirty="0"/>
              <a:t> in metastatic castration-resistant prostate cancer (</a:t>
            </a:r>
            <a:r>
              <a:rPr lang="en-US" sz="2000" b="0" dirty="0" err="1"/>
              <a:t>mCRPC</a:t>
            </a:r>
            <a:r>
              <a:rPr lang="en-US" sz="2000" b="0" dirty="0"/>
              <a:t>) progressing after docetaxel — Overall survival after median follow-up of 3 years (ANZUP 1603). ASCO 2022;Abstract 5000.</a:t>
            </a:r>
          </a:p>
          <a:p>
            <a:pPr>
              <a:spcBef>
                <a:spcPts val="800"/>
              </a:spcBef>
              <a:spcAft>
                <a:spcPts val="0"/>
              </a:spcAft>
            </a:pPr>
            <a:r>
              <a:rPr lang="en-US" sz="2000" b="0" dirty="0"/>
              <a:t>Rahbar K et al. Lutetium-</a:t>
            </a:r>
            <a:r>
              <a:rPr lang="en-US" sz="2000" b="0" baseline="30000" dirty="0"/>
              <a:t>177</a:t>
            </a:r>
            <a:r>
              <a:rPr lang="en-US" sz="2000" b="0" dirty="0"/>
              <a:t>-prostate-specific membrane antigen therapy (</a:t>
            </a:r>
            <a:r>
              <a:rPr lang="en-US" sz="2000" b="0" baseline="30000" dirty="0"/>
              <a:t>177</a:t>
            </a:r>
            <a:r>
              <a:rPr lang="en-US" sz="2000" b="0" dirty="0"/>
              <a:t>Lu-PSMA) in patients (Pts) with prior radium-223 (223Ra): Safety and effectiveness outcomes. ESMO 2022;Abstract 1392P.</a:t>
            </a:r>
          </a:p>
          <a:p>
            <a:pPr>
              <a:spcBef>
                <a:spcPts val="800"/>
              </a:spcBef>
              <a:spcAft>
                <a:spcPts val="0"/>
              </a:spcAft>
            </a:pPr>
            <a:r>
              <a:rPr lang="en-US" sz="2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Armstrong A et al. Association between prostate-specific antigen decline and clinical outcomes in patients with metastatic castration-resistant prostate cancer in the VISION trial. ESMO  2022;Abstract 1372P. </a:t>
            </a:r>
          </a:p>
          <a:p>
            <a:pPr>
              <a:spcBef>
                <a:spcPts val="800"/>
              </a:spcBef>
              <a:spcAft>
                <a:spcPts val="0"/>
              </a:spcAft>
            </a:pPr>
            <a:r>
              <a:rPr lang="en-US" sz="20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Garje</a:t>
            </a:r>
            <a:r>
              <a:rPr lang="en-US" sz="2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R et al. Systemic therapy update on </a:t>
            </a:r>
            <a:r>
              <a:rPr lang="en-US" sz="2000" b="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177</a:t>
            </a:r>
            <a:r>
              <a:rPr lang="en-US" sz="2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Lutetium-PSMA-617 for metastatic castration-resistant prostate cancer: ASCO rapid recommendation. </a:t>
            </a:r>
            <a:r>
              <a:rPr lang="en-US" sz="2000" b="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 Clin Oncol </a:t>
            </a:r>
            <a:r>
              <a:rPr lang="en-US" sz="2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2022;40(31):3664-6</a:t>
            </a:r>
            <a:r>
              <a:rPr lang="en-US" sz="18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98425" indent="0">
              <a:spcBef>
                <a:spcPts val="800"/>
              </a:spcBef>
              <a:spcAft>
                <a:spcPts val="0"/>
              </a:spcAft>
              <a:buNone/>
            </a:pPr>
            <a:endParaRPr lang="en-US" sz="2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142927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Dr </a:t>
            </a:r>
            <a:r>
              <a:rPr lang="en-US" sz="3200" dirty="0" err="1"/>
              <a:t>Dorff</a:t>
            </a:r>
            <a:r>
              <a:rPr lang="en-US" sz="3200" dirty="0"/>
              <a:t> </a:t>
            </a:r>
            <a:r>
              <a:rPr lang="en-US" sz="3200" dirty="0">
                <a:solidFill>
                  <a:srgbClr val="0432FF"/>
                </a:solidFill>
              </a:rPr>
              <a:t>— Disclosures</a:t>
            </a:r>
          </a:p>
        </p:txBody>
      </p:sp>
      <p:graphicFrame>
        <p:nvGraphicFramePr>
          <p:cNvPr id="4" name="Content Placeholder 3">
            <a:extLst>
              <a:ext uri="{FF2B5EF4-FFF2-40B4-BE49-F238E27FC236}">
                <a16:creationId xmlns:a16="http://schemas.microsoft.com/office/drawing/2014/main" id="{9FA1D6CF-488A-7449-95CE-456E2392856B}"/>
              </a:ext>
            </a:extLst>
          </p:cNvPr>
          <p:cNvGraphicFramePr>
            <a:graphicFrameLocks/>
          </p:cNvGraphicFramePr>
          <p:nvPr/>
        </p:nvGraphicFramePr>
        <p:xfrm>
          <a:off x="1104588" y="2204864"/>
          <a:ext cx="9974362" cy="1824203"/>
        </p:xfrm>
        <a:graphic>
          <a:graphicData uri="http://schemas.openxmlformats.org/drawingml/2006/table">
            <a:tbl>
              <a:tblPr firstRow="1" bandRow="1">
                <a:tableStyleId>{F2DE63D5-997A-4646-A377-4702673A728D}</a:tableStyleId>
              </a:tblPr>
              <a:tblGrid>
                <a:gridCol w="2320409">
                  <a:extLst>
                    <a:ext uri="{9D8B030D-6E8A-4147-A177-3AD203B41FA5}">
                      <a16:colId xmlns:a16="http://schemas.microsoft.com/office/drawing/2014/main" val="20000"/>
                    </a:ext>
                  </a:extLst>
                </a:gridCol>
                <a:gridCol w="7653953">
                  <a:extLst>
                    <a:ext uri="{9D8B030D-6E8A-4147-A177-3AD203B41FA5}">
                      <a16:colId xmlns:a16="http://schemas.microsoft.com/office/drawing/2014/main" val="3833924404"/>
                    </a:ext>
                  </a:extLst>
                </a:gridCol>
              </a:tblGrid>
              <a:tr h="1069360">
                <a:tc>
                  <a:txBody>
                    <a:bodyPr/>
                    <a:lstStyle/>
                    <a:p>
                      <a:pPr marL="0" marR="0" lvl="0" indent="0" algn="l" defTabSz="914115" rtl="0" eaLnBrk="1" fontAlgn="auto" latinLnBrk="0" hangingPunct="1">
                        <a:lnSpc>
                          <a:spcPct val="100000"/>
                        </a:lnSpc>
                        <a:spcBef>
                          <a:spcPts val="0"/>
                        </a:spcBef>
                        <a:spcAft>
                          <a:spcPts val="0"/>
                        </a:spcAft>
                        <a:buClrTx/>
                        <a:buSzTx/>
                        <a:buFontTx/>
                        <a:buNone/>
                        <a:tabLst/>
                        <a:defRPr/>
                      </a:pPr>
                      <a:r>
                        <a:rPr lang="en-US" b="1" dirty="0">
                          <a:solidFill>
                            <a:schemeClr val="tx1"/>
                          </a:solidFill>
                        </a:rPr>
                        <a:t>Advisory Committee</a:t>
                      </a:r>
                      <a:endParaRPr lang="en-US" sz="1800" b="1" kern="1200" dirty="0">
                        <a:solidFill>
                          <a:schemeClr val="tx1"/>
                        </a:solidFill>
                        <a:effectLst/>
                        <a:latin typeface="+mn-lt"/>
                        <a:ea typeface="+mn-ea"/>
                        <a:cs typeface="+mn-cs"/>
                      </a:endParaRPr>
                    </a:p>
                  </a:txBody>
                  <a:tcPr marL="137160" marR="13716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115" rtl="0" eaLnBrk="1" fontAlgn="auto" latinLnBrk="0" hangingPunct="1">
                        <a:lnSpc>
                          <a:spcPct val="100000"/>
                        </a:lnSpc>
                        <a:spcBef>
                          <a:spcPts val="0"/>
                        </a:spcBef>
                        <a:spcAft>
                          <a:spcPts val="0"/>
                        </a:spcAft>
                        <a:buClrTx/>
                        <a:buSzTx/>
                        <a:buFontTx/>
                        <a:buNone/>
                        <a:tabLst/>
                        <a:defRPr/>
                      </a:pPr>
                      <a:r>
                        <a:rPr lang="en-US" b="0" dirty="0">
                          <a:solidFill>
                            <a:schemeClr val="tx1"/>
                          </a:solidFill>
                        </a:rPr>
                        <a:t>Astellas, AstraZeneca Pharmaceuticals LP, Bayer HealthCare Pharmaceuticals, Janssen Biotech Inc</a:t>
                      </a:r>
                    </a:p>
                  </a:txBody>
                  <a:tcPr marL="137160" marR="13716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754843">
                <a:tc>
                  <a:txBody>
                    <a:bodyPr/>
                    <a:lstStyle/>
                    <a:p>
                      <a:pPr marL="0" marR="0" lvl="0" indent="0" algn="l" defTabSz="914115"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Contracted Research</a:t>
                      </a:r>
                    </a:p>
                  </a:txBody>
                  <a:tcPr marL="137160" marR="13716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115"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Bayer HealthCare Pharmaceuticals, Pfizer Inc</a:t>
                      </a:r>
                    </a:p>
                  </a:txBody>
                  <a:tcPr marL="137160" marR="13716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0100656"/>
                  </a:ext>
                </a:extLst>
              </a:tr>
            </a:tbl>
          </a:graphicData>
        </a:graphic>
      </p:graphicFrame>
    </p:spTree>
    <p:custDataLst>
      <p:tags r:id="rId1"/>
    </p:custDataLst>
    <p:extLst>
      <p:ext uri="{BB962C8B-B14F-4D97-AF65-F5344CB8AC3E}">
        <p14:creationId xmlns:p14="http://schemas.microsoft.com/office/powerpoint/2010/main" val="26425176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Theranostics could be big business in precision oncology | Nature Medicine">
            <a:extLst>
              <a:ext uri="{FF2B5EF4-FFF2-40B4-BE49-F238E27FC236}">
                <a16:creationId xmlns:a16="http://schemas.microsoft.com/office/drawing/2014/main" id="{34966371-D6F2-4745-8B81-0C95DFFE3FC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19400" y="1524001"/>
            <a:ext cx="6781800" cy="4388537"/>
          </a:xfrm>
          <a:noFill/>
        </p:spPr>
      </p:pic>
      <p:sp>
        <p:nvSpPr>
          <p:cNvPr id="65539" name="Rectangle 3">
            <a:extLst>
              <a:ext uri="{FF2B5EF4-FFF2-40B4-BE49-F238E27FC236}">
                <a16:creationId xmlns:a16="http://schemas.microsoft.com/office/drawing/2014/main" id="{23D3DB02-2043-664C-9127-A129A561BB53}"/>
              </a:ext>
            </a:extLst>
          </p:cNvPr>
          <p:cNvSpPr>
            <a:spLocks noChangeArrowheads="1"/>
          </p:cNvSpPr>
          <p:nvPr/>
        </p:nvSpPr>
        <p:spPr bwMode="auto">
          <a:xfrm>
            <a:off x="2209800" y="189548"/>
            <a:ext cx="7772400" cy="1219200"/>
          </a:xfrm>
          <a:prstGeom prst="rect">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Theranostics: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See it…. Treat it…..Love it! </a:t>
            </a:r>
          </a:p>
        </p:txBody>
      </p:sp>
      <p:sp>
        <p:nvSpPr>
          <p:cNvPr id="65540" name="TextBox 5">
            <a:extLst>
              <a:ext uri="{FF2B5EF4-FFF2-40B4-BE49-F238E27FC236}">
                <a16:creationId xmlns:a16="http://schemas.microsoft.com/office/drawing/2014/main" id="{77221768-EDBB-234E-9F8B-5C95427B30EB}"/>
              </a:ext>
            </a:extLst>
          </p:cNvPr>
          <p:cNvSpPr txBox="1">
            <a:spLocks noChangeArrowheads="1"/>
          </p:cNvSpPr>
          <p:nvPr/>
        </p:nvSpPr>
        <p:spPr bwMode="auto">
          <a:xfrm>
            <a:off x="2362200" y="5953072"/>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Cell surface target, a ligand, a linker, and an isotope </a:t>
            </a:r>
          </a:p>
        </p:txBody>
      </p:sp>
      <p:sp>
        <p:nvSpPr>
          <p:cNvPr id="5" name="TextBox 4">
            <a:extLst>
              <a:ext uri="{FF2B5EF4-FFF2-40B4-BE49-F238E27FC236}">
                <a16:creationId xmlns:a16="http://schemas.microsoft.com/office/drawing/2014/main" id="{04841AE3-A899-6C4E-8ED4-2738F24E741C}"/>
              </a:ext>
            </a:extLst>
          </p:cNvPr>
          <p:cNvSpPr txBox="1"/>
          <p:nvPr/>
        </p:nvSpPr>
        <p:spPr bwMode="auto">
          <a:xfrm>
            <a:off x="92840" y="6474766"/>
            <a:ext cx="368003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defTabSz="457200" fontAlgn="auto">
              <a:spcBef>
                <a:spcPts val="0"/>
              </a:spcBef>
              <a:spcAft>
                <a:spcPts val="0"/>
              </a:spcAft>
              <a:defRPr/>
            </a:pPr>
            <a:r>
              <a:rPr kumimoji="0" lang="en-US" sz="1500" b="0" i="0" u="none" strike="noStrike" kern="1200" cap="none" spc="0" normalizeH="0" baseline="0" noProof="0" dirty="0">
                <a:ln>
                  <a:noFill/>
                </a:ln>
                <a:solidFill>
                  <a:schemeClr val="tx1"/>
                </a:solidFill>
                <a:effectLst/>
                <a:uLnTx/>
                <a:uFillTx/>
                <a:latin typeface="Calibri" panose="020F0502020204030204" pitchFamily="34" charset="0"/>
                <a:ea typeface="MS PGothic" charset="0"/>
                <a:cs typeface="Calibri" panose="020F0502020204030204" pitchFamily="34" charset="0"/>
              </a:rPr>
              <a:t>Courtesy of A Oliver Sartor, MD</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CD9336D2-BBCA-E942-B94D-669899CDE755}"/>
              </a:ext>
            </a:extLst>
          </p:cNvPr>
          <p:cNvSpPr>
            <a:spLocks noGrp="1" noChangeArrowheads="1"/>
          </p:cNvSpPr>
          <p:nvPr>
            <p:ph type="title"/>
          </p:nvPr>
        </p:nvSpPr>
        <p:spPr>
          <a:xfrm>
            <a:off x="2209800" y="609600"/>
            <a:ext cx="7772400" cy="4876800"/>
          </a:xfrm>
        </p:spPr>
        <p:txBody>
          <a:bodyPr/>
          <a:lstStyle/>
          <a:p>
            <a:r>
              <a:rPr lang="en-US" altLang="en-US" b="1"/>
              <a:t>Synergistic opportunities with radiopharmaceuticals</a:t>
            </a:r>
          </a:p>
        </p:txBody>
      </p:sp>
      <p:sp>
        <p:nvSpPr>
          <p:cNvPr id="3" name="TextBox 2">
            <a:extLst>
              <a:ext uri="{FF2B5EF4-FFF2-40B4-BE49-F238E27FC236}">
                <a16:creationId xmlns:a16="http://schemas.microsoft.com/office/drawing/2014/main" id="{54AA8C4E-AEDE-F74B-91A4-91784352CD29}"/>
              </a:ext>
            </a:extLst>
          </p:cNvPr>
          <p:cNvSpPr txBox="1"/>
          <p:nvPr/>
        </p:nvSpPr>
        <p:spPr bwMode="auto">
          <a:xfrm>
            <a:off x="92840" y="6474766"/>
            <a:ext cx="368003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defTabSz="457200" fontAlgn="auto">
              <a:spcBef>
                <a:spcPts val="0"/>
              </a:spcBef>
              <a:spcAft>
                <a:spcPts val="0"/>
              </a:spcAft>
              <a:defRPr/>
            </a:pPr>
            <a:r>
              <a:rPr kumimoji="0" lang="en-US" sz="1500" b="0" i="0" u="none" strike="noStrike" kern="1200" cap="none" spc="0" normalizeH="0" baseline="0" noProof="0" dirty="0">
                <a:ln>
                  <a:noFill/>
                </a:ln>
                <a:solidFill>
                  <a:schemeClr val="tx1"/>
                </a:solidFill>
                <a:effectLst/>
                <a:uLnTx/>
                <a:uFillTx/>
                <a:latin typeface="Calibri" panose="020F0502020204030204" pitchFamily="34" charset="0"/>
                <a:ea typeface="MS PGothic" charset="0"/>
                <a:cs typeface="Calibri" panose="020F0502020204030204" pitchFamily="34" charset="0"/>
              </a:rPr>
              <a:t>Courtesy of A Oliver Sartor, MD</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8E9E2C69-36AB-6240-B44F-DE8701BDF26C}"/>
              </a:ext>
            </a:extLst>
          </p:cNvPr>
          <p:cNvSpPr>
            <a:spLocks noChangeArrowheads="1"/>
          </p:cNvSpPr>
          <p:nvPr/>
        </p:nvSpPr>
        <p:spPr bwMode="auto">
          <a:xfrm>
            <a:off x="2801939" y="1595438"/>
            <a:ext cx="6376987"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br>
              <a:rPr kumimoji="1" lang="de-DE" altLang="en-US" sz="1800" b="1" i="0" u="none" strike="noStrike" kern="1200" cap="none" spc="0" normalizeH="0" baseline="0" noProof="0">
                <a:ln>
                  <a:noFill/>
                </a:ln>
                <a:solidFill>
                  <a:srgbClr val="0033AB"/>
                </a:solidFill>
                <a:effectLst/>
                <a:uLnTx/>
                <a:uFillTx/>
                <a:latin typeface="Arial" panose="020B0604020202020204" pitchFamily="34" charset="0"/>
                <a:ea typeface="+mn-ea"/>
                <a:cs typeface="+mn-cs"/>
              </a:rPr>
            </a:br>
            <a:endParaRPr kumimoji="1" lang="de-DE" altLang="en-US" sz="1800" b="1" i="0" u="none" strike="noStrike" kern="1200" cap="none" spc="0" normalizeH="0" baseline="0" noProof="0">
              <a:ln>
                <a:noFill/>
              </a:ln>
              <a:solidFill>
                <a:srgbClr val="0033AB"/>
              </a:solidFill>
              <a:effectLst/>
              <a:uLnTx/>
              <a:uFillTx/>
              <a:latin typeface="Arial" panose="020B0604020202020204" pitchFamily="34" charset="0"/>
              <a:ea typeface="+mn-ea"/>
              <a:cs typeface="+mn-cs"/>
            </a:endParaRPr>
          </a:p>
        </p:txBody>
      </p:sp>
      <p:sp>
        <p:nvSpPr>
          <p:cNvPr id="77827" name="Titel 6">
            <a:extLst>
              <a:ext uri="{FF2B5EF4-FFF2-40B4-BE49-F238E27FC236}">
                <a16:creationId xmlns:a16="http://schemas.microsoft.com/office/drawing/2014/main" id="{166C3749-9DE9-9344-9C2D-617FE0D3639A}"/>
              </a:ext>
            </a:extLst>
          </p:cNvPr>
          <p:cNvSpPr>
            <a:spLocks noGrp="1" noChangeArrowheads="1"/>
          </p:cNvSpPr>
          <p:nvPr>
            <p:ph type="title"/>
          </p:nvPr>
        </p:nvSpPr>
        <p:spPr>
          <a:xfrm>
            <a:off x="1676400" y="76200"/>
            <a:ext cx="8763000" cy="1143000"/>
          </a:xfrm>
        </p:spPr>
        <p:txBody>
          <a:bodyPr/>
          <a:lstStyle/>
          <a:p>
            <a:r>
              <a:rPr lang="en-US" altLang="en-US" sz="3200" b="1"/>
              <a:t>Targeting DNA damage repair pathways in combination with radionuclides</a:t>
            </a:r>
            <a:endParaRPr lang="de-DE" altLang="en-US" sz="3200" b="1"/>
          </a:p>
        </p:txBody>
      </p:sp>
      <p:pic>
        <p:nvPicPr>
          <p:cNvPr id="77828" name="Grafik 3">
            <a:extLst>
              <a:ext uri="{FF2B5EF4-FFF2-40B4-BE49-F238E27FC236}">
                <a16:creationId xmlns:a16="http://schemas.microsoft.com/office/drawing/2014/main" id="{7A446959-ED43-154E-A49E-3156FAF710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219200"/>
            <a:ext cx="8839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0" name="Textfeld 9">
            <a:extLst>
              <a:ext uri="{FF2B5EF4-FFF2-40B4-BE49-F238E27FC236}">
                <a16:creationId xmlns:a16="http://schemas.microsoft.com/office/drawing/2014/main" id="{CA200E26-D1C1-9B4B-A4C8-993276D91BD7}"/>
              </a:ext>
            </a:extLst>
          </p:cNvPr>
          <p:cNvSpPr txBox="1">
            <a:spLocks noChangeArrowheads="1"/>
          </p:cNvSpPr>
          <p:nvPr/>
        </p:nvSpPr>
        <p:spPr bwMode="gray">
          <a:xfrm>
            <a:off x="1676400" y="6096000"/>
            <a:ext cx="86106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ts val="225"/>
              </a:spcBef>
              <a:spcAft>
                <a:spcPts val="225"/>
              </a:spcAft>
              <a:buClr>
                <a:srgbClr val="52328F"/>
              </a:buClr>
              <a:buSzTx/>
              <a:buFontTx/>
              <a:buNone/>
              <a:tabLst/>
              <a:defRPr/>
            </a:pPr>
            <a:endParaRPr kumimoji="0" lang="en-US" altLang="en-U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a:p>
            <a:pPr marL="0" marR="0" lvl="0" indent="0" algn="ctr" defTabSz="914400" rtl="0" eaLnBrk="0" fontAlgn="base" latinLnBrk="0" hangingPunct="0">
              <a:lnSpc>
                <a:spcPct val="100000"/>
              </a:lnSpc>
              <a:spcBef>
                <a:spcPts val="225"/>
              </a:spcBef>
              <a:spcAft>
                <a:spcPts val="225"/>
              </a:spcAft>
              <a:buClr>
                <a:srgbClr val="52328F"/>
              </a:buClr>
              <a:buSzTx/>
              <a:buFontTx/>
              <a:buNone/>
              <a:tabLst/>
              <a:defRPr/>
            </a:pPr>
            <a:r>
              <a:rPr kumimoji="0" lang="en-US" altLang="en-US"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O’Connor, Molecular Cell 60, November 19, 2015</a:t>
            </a:r>
            <a:endParaRPr kumimoji="0" lang="en-US" altLang="en-US" sz="2000" b="0"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7831" name="Foliennummernplatzhalter 11">
            <a:extLst>
              <a:ext uri="{FF2B5EF4-FFF2-40B4-BE49-F238E27FC236}">
                <a16:creationId xmlns:a16="http://schemas.microsoft.com/office/drawing/2014/main" id="{545AB014-07B1-5C43-85CC-21A22BF3F675}"/>
              </a:ext>
            </a:extLst>
          </p:cNvPr>
          <p:cNvSpPr>
            <a:spLocks noGrp="1"/>
          </p:cNvSpPr>
          <p:nvPr>
            <p:ph type="sldNum" sz="quarter"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9AD6921-0E00-8B4B-9698-68EE9D7821B4}" type="slidenum">
              <a:rPr kumimoji="0" lang="en-US" altLang="en-US" sz="14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42</a:t>
            </a:fld>
            <a:endParaRPr kumimoji="0" lang="en-US" altLang="en-US" sz="14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endParaRPr>
          </a:p>
        </p:txBody>
      </p:sp>
      <p:sp>
        <p:nvSpPr>
          <p:cNvPr id="77832" name="TextBox 1">
            <a:extLst>
              <a:ext uri="{FF2B5EF4-FFF2-40B4-BE49-F238E27FC236}">
                <a16:creationId xmlns:a16="http://schemas.microsoft.com/office/drawing/2014/main" id="{0185FB5C-7C09-5B47-929E-408B7935F4D4}"/>
              </a:ext>
            </a:extLst>
          </p:cNvPr>
          <p:cNvSpPr txBox="1">
            <a:spLocks noChangeArrowheads="1"/>
          </p:cNvSpPr>
          <p:nvPr/>
        </p:nvSpPr>
        <p:spPr bwMode="auto">
          <a:xfrm>
            <a:off x="1524000" y="3657601"/>
            <a:ext cx="152400"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8" name="Donut 17">
            <a:extLst>
              <a:ext uri="{FF2B5EF4-FFF2-40B4-BE49-F238E27FC236}">
                <a16:creationId xmlns:a16="http://schemas.microsoft.com/office/drawing/2014/main" id="{33EB39E4-A761-334F-9E0D-32983C325599}"/>
              </a:ext>
            </a:extLst>
          </p:cNvPr>
          <p:cNvSpPr/>
          <p:nvPr/>
        </p:nvSpPr>
        <p:spPr bwMode="auto">
          <a:xfrm>
            <a:off x="3505200" y="3581400"/>
            <a:ext cx="990600" cy="996950"/>
          </a:xfrm>
          <a:prstGeom prst="donut">
            <a:avLst>
              <a:gd name="adj" fmla="val 12405"/>
            </a:avLst>
          </a:prstGeom>
          <a:solidFill>
            <a:schemeClr val="accent1"/>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n-ea"/>
              <a:cs typeface="+mn-cs"/>
            </a:endParaRPr>
          </a:p>
        </p:txBody>
      </p:sp>
      <p:sp>
        <p:nvSpPr>
          <p:cNvPr id="20" name="Donut 19">
            <a:extLst>
              <a:ext uri="{FF2B5EF4-FFF2-40B4-BE49-F238E27FC236}">
                <a16:creationId xmlns:a16="http://schemas.microsoft.com/office/drawing/2014/main" id="{583BB4DF-0235-A04A-979B-4D0007DCC56D}"/>
              </a:ext>
            </a:extLst>
          </p:cNvPr>
          <p:cNvSpPr/>
          <p:nvPr/>
        </p:nvSpPr>
        <p:spPr bwMode="auto">
          <a:xfrm>
            <a:off x="6400800" y="3581400"/>
            <a:ext cx="1066800" cy="1066800"/>
          </a:xfrm>
          <a:prstGeom prst="donut">
            <a:avLst>
              <a:gd name="adj" fmla="val 17284"/>
            </a:avLst>
          </a:prstGeom>
          <a:solidFill>
            <a:schemeClr val="accent1"/>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n-ea"/>
              <a:cs typeface="+mn-cs"/>
            </a:endParaRPr>
          </a:p>
        </p:txBody>
      </p:sp>
      <p:sp>
        <p:nvSpPr>
          <p:cNvPr id="12" name="Donut 11">
            <a:extLst>
              <a:ext uri="{FF2B5EF4-FFF2-40B4-BE49-F238E27FC236}">
                <a16:creationId xmlns:a16="http://schemas.microsoft.com/office/drawing/2014/main" id="{7EAFD6C2-462F-E243-9C26-D64A9E9DA256}"/>
              </a:ext>
            </a:extLst>
          </p:cNvPr>
          <p:cNvSpPr/>
          <p:nvPr/>
        </p:nvSpPr>
        <p:spPr bwMode="auto">
          <a:xfrm>
            <a:off x="4953000" y="3733800"/>
            <a:ext cx="914400" cy="844550"/>
          </a:xfrm>
          <a:prstGeom prst="donut">
            <a:avLst>
              <a:gd name="adj" fmla="val 17284"/>
            </a:avLst>
          </a:prstGeom>
          <a:solidFill>
            <a:schemeClr val="accent1"/>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n-ea"/>
              <a:cs typeface="+mn-cs"/>
            </a:endParaRPr>
          </a:p>
        </p:txBody>
      </p:sp>
      <p:sp>
        <p:nvSpPr>
          <p:cNvPr id="11" name="TextBox 10">
            <a:extLst>
              <a:ext uri="{FF2B5EF4-FFF2-40B4-BE49-F238E27FC236}">
                <a16:creationId xmlns:a16="http://schemas.microsoft.com/office/drawing/2014/main" id="{8DF881FD-FB73-304B-BA53-1B2187C099A7}"/>
              </a:ext>
            </a:extLst>
          </p:cNvPr>
          <p:cNvSpPr txBox="1"/>
          <p:nvPr/>
        </p:nvSpPr>
        <p:spPr bwMode="auto">
          <a:xfrm>
            <a:off x="92840" y="6474766"/>
            <a:ext cx="368003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defTabSz="457200" fontAlgn="auto">
              <a:spcBef>
                <a:spcPts val="0"/>
              </a:spcBef>
              <a:spcAft>
                <a:spcPts val="0"/>
              </a:spcAft>
              <a:defRPr/>
            </a:pPr>
            <a:r>
              <a:rPr kumimoji="0" lang="en-US" sz="1500" b="0" i="0" u="none" strike="noStrike" kern="1200" cap="none" spc="0" normalizeH="0" baseline="0" noProof="0" dirty="0">
                <a:ln>
                  <a:noFill/>
                </a:ln>
                <a:solidFill>
                  <a:schemeClr val="tx1"/>
                </a:solidFill>
                <a:effectLst/>
                <a:uLnTx/>
                <a:uFillTx/>
                <a:latin typeface="Calibri" panose="020F0502020204030204" pitchFamily="34" charset="0"/>
                <a:ea typeface="MS PGothic" charset="0"/>
                <a:cs typeface="Calibri" panose="020F0502020204030204" pitchFamily="34" charset="0"/>
              </a:rPr>
              <a:t>Courtesy of A Oliver Sartor, MD</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0C3AFC0A-3FE4-5B40-96CC-B48755746A13}"/>
              </a:ext>
            </a:extLst>
          </p:cNvPr>
          <p:cNvSpPr>
            <a:spLocks noGrp="1" noChangeArrowheads="1"/>
          </p:cNvSpPr>
          <p:nvPr>
            <p:ph type="title"/>
          </p:nvPr>
        </p:nvSpPr>
        <p:spPr>
          <a:xfrm>
            <a:off x="1524000" y="304800"/>
            <a:ext cx="9144000" cy="1219200"/>
          </a:xfrm>
        </p:spPr>
        <p:txBody>
          <a:bodyPr/>
          <a:lstStyle/>
          <a:p>
            <a:r>
              <a:rPr lang="en-US" altLang="en-US" sz="3600" b="1">
                <a:solidFill>
                  <a:srgbClr val="FFFF00"/>
                </a:solidFill>
                <a:cs typeface="Times New Roman" panose="02020603050405020304" pitchFamily="18" charset="0"/>
              </a:rPr>
              <a:t>Antigen release from radiated tumor: Synergy with immunotherapies?</a:t>
            </a:r>
            <a:br>
              <a:rPr lang="en-US" altLang="en-US" sz="3600">
                <a:solidFill>
                  <a:srgbClr val="FFFF00"/>
                </a:solidFill>
                <a:cs typeface="Times New Roman" panose="02020603050405020304" pitchFamily="18" charset="0"/>
              </a:rPr>
            </a:br>
            <a:r>
              <a:rPr lang="en-US" altLang="en-US" sz="1800">
                <a:solidFill>
                  <a:schemeClr val="tx1"/>
                </a:solidFill>
                <a:cs typeface="Times New Roman" panose="02020603050405020304" pitchFamily="18" charset="0"/>
              </a:rPr>
              <a:t>Kamrava et al., Molecular Biosystems: 5:1249–1372, 2009</a:t>
            </a:r>
          </a:p>
        </p:txBody>
      </p:sp>
      <p:pic>
        <p:nvPicPr>
          <p:cNvPr id="79875" name="Picture 2">
            <a:extLst>
              <a:ext uri="{FF2B5EF4-FFF2-40B4-BE49-F238E27FC236}">
                <a16:creationId xmlns:a16="http://schemas.microsoft.com/office/drawing/2014/main" id="{9B956EE2-0293-9043-9CC7-00F10019FDC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0" y="1676400"/>
            <a:ext cx="9144000" cy="3276600"/>
          </a:xfrm>
        </p:spPr>
      </p:pic>
      <p:pic>
        <p:nvPicPr>
          <p:cNvPr id="79876" name="Picture 1">
            <a:extLst>
              <a:ext uri="{FF2B5EF4-FFF2-40B4-BE49-F238E27FC236}">
                <a16:creationId xmlns:a16="http://schemas.microsoft.com/office/drawing/2014/main" id="{B08FEAD9-0FF7-7345-9CF5-E4DC366826F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953000"/>
            <a:ext cx="2667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8822D898-CB55-8244-85DD-B18F4EEE5552}"/>
              </a:ext>
            </a:extLst>
          </p:cNvPr>
          <p:cNvSpPr txBox="1"/>
          <p:nvPr/>
        </p:nvSpPr>
        <p:spPr bwMode="auto">
          <a:xfrm>
            <a:off x="92840" y="6474766"/>
            <a:ext cx="368003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defTabSz="457200" fontAlgn="auto">
              <a:spcBef>
                <a:spcPts val="0"/>
              </a:spcBef>
              <a:spcAft>
                <a:spcPts val="0"/>
              </a:spcAft>
              <a:defRPr/>
            </a:pPr>
            <a:r>
              <a:rPr kumimoji="0" lang="en-US" sz="1500" b="0" i="0" u="none" strike="noStrike" kern="1200" cap="none" spc="0" normalizeH="0" baseline="0" noProof="0" dirty="0">
                <a:ln>
                  <a:noFill/>
                </a:ln>
                <a:solidFill>
                  <a:schemeClr val="tx1"/>
                </a:solidFill>
                <a:effectLst/>
                <a:uLnTx/>
                <a:uFillTx/>
                <a:latin typeface="Calibri" panose="020F0502020204030204" pitchFamily="34" charset="0"/>
                <a:ea typeface="MS PGothic" charset="0"/>
                <a:cs typeface="Calibri" panose="020F0502020204030204" pitchFamily="34" charset="0"/>
              </a:rPr>
              <a:t>Courtesy of A Oliver Sartor, MD</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42ADD7D7-5ED0-9048-B0BC-4C75BE60642D}"/>
              </a:ext>
            </a:extLst>
          </p:cNvPr>
          <p:cNvSpPr>
            <a:spLocks noGrp="1" noChangeArrowheads="1"/>
          </p:cNvSpPr>
          <p:nvPr>
            <p:ph type="title"/>
          </p:nvPr>
        </p:nvSpPr>
        <p:spPr>
          <a:xfrm>
            <a:off x="1524000" y="152400"/>
            <a:ext cx="9144000" cy="1066800"/>
          </a:xfrm>
        </p:spPr>
        <p:txBody>
          <a:bodyPr/>
          <a:lstStyle/>
          <a:p>
            <a:r>
              <a:rPr lang="en-US" altLang="en-US" sz="3600" b="1"/>
              <a:t>Radio-conjugates: PSMA targeted alpha emitters (Actinium-225) as 9</a:t>
            </a:r>
            <a:r>
              <a:rPr lang="en-US" altLang="en-US" sz="3600" b="1" baseline="30000"/>
              <a:t>th</a:t>
            </a:r>
            <a:r>
              <a:rPr lang="en-US" altLang="en-US" sz="3600" b="1"/>
              <a:t> line treatment</a:t>
            </a:r>
            <a:br>
              <a:rPr lang="en-US" altLang="en-US" sz="3600" b="1"/>
            </a:br>
            <a:r>
              <a:rPr lang="en-US" altLang="en-US" sz="2000" b="1"/>
              <a:t>Kratochwil et a. J Nuc Med 57: 1-4, 2016 </a:t>
            </a:r>
          </a:p>
        </p:txBody>
      </p:sp>
      <p:pic>
        <p:nvPicPr>
          <p:cNvPr id="87043" name="Content Placeholder 2">
            <a:extLst>
              <a:ext uri="{FF2B5EF4-FFF2-40B4-BE49-F238E27FC236}">
                <a16:creationId xmlns:a16="http://schemas.microsoft.com/office/drawing/2014/main" id="{488C7F44-02B5-4143-A029-B27CF60C2B9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276600" y="1447800"/>
            <a:ext cx="7391400" cy="5257800"/>
          </a:xfrm>
        </p:spPr>
      </p:pic>
      <p:pic>
        <p:nvPicPr>
          <p:cNvPr id="87044" name="Picture 1">
            <a:extLst>
              <a:ext uri="{FF2B5EF4-FFF2-40B4-BE49-F238E27FC236}">
                <a16:creationId xmlns:a16="http://schemas.microsoft.com/office/drawing/2014/main" id="{3314CB80-1D71-E343-A229-749D1779468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981200"/>
            <a:ext cx="1905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5" name="Right Arrow 2">
            <a:extLst>
              <a:ext uri="{FF2B5EF4-FFF2-40B4-BE49-F238E27FC236}">
                <a16:creationId xmlns:a16="http://schemas.microsoft.com/office/drawing/2014/main" id="{A709463F-FB70-0144-947E-28A8B036F733}"/>
              </a:ext>
            </a:extLst>
          </p:cNvPr>
          <p:cNvSpPr>
            <a:spLocks noChangeArrowheads="1"/>
          </p:cNvSpPr>
          <p:nvPr/>
        </p:nvSpPr>
        <p:spPr bwMode="auto">
          <a:xfrm>
            <a:off x="2438400" y="6096000"/>
            <a:ext cx="1143000" cy="304800"/>
          </a:xfrm>
          <a:prstGeom prst="rightArrow">
            <a:avLst>
              <a:gd name="adj1" fmla="val 50000"/>
              <a:gd name="adj2" fmla="val 50000"/>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TextBox 5">
            <a:extLst>
              <a:ext uri="{FF2B5EF4-FFF2-40B4-BE49-F238E27FC236}">
                <a16:creationId xmlns:a16="http://schemas.microsoft.com/office/drawing/2014/main" id="{09AFFD77-9073-C945-AAAF-A991893F23EA}"/>
              </a:ext>
            </a:extLst>
          </p:cNvPr>
          <p:cNvSpPr txBox="1"/>
          <p:nvPr/>
        </p:nvSpPr>
        <p:spPr bwMode="auto">
          <a:xfrm>
            <a:off x="86032" y="6381328"/>
            <a:ext cx="368003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defTabSz="457200" fontAlgn="auto">
              <a:spcBef>
                <a:spcPts val="0"/>
              </a:spcBef>
              <a:spcAft>
                <a:spcPts val="0"/>
              </a:spcAft>
              <a:defRPr/>
            </a:pPr>
            <a:r>
              <a:rPr kumimoji="0" lang="en-US" sz="1500" b="0" i="0" u="none" strike="noStrike" kern="1200" cap="none" spc="0" normalizeH="0" baseline="0" noProof="0" dirty="0">
                <a:ln>
                  <a:noFill/>
                </a:ln>
                <a:solidFill>
                  <a:schemeClr val="tx1"/>
                </a:solidFill>
                <a:effectLst/>
                <a:uLnTx/>
                <a:uFillTx/>
                <a:latin typeface="Calibri" panose="020F0502020204030204" pitchFamily="34" charset="0"/>
                <a:ea typeface="MS PGothic" charset="0"/>
                <a:cs typeface="Calibri" panose="020F0502020204030204" pitchFamily="34" charset="0"/>
              </a:rPr>
              <a:t>Courtesy of A Oliver Sartor, MD</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93608B-7931-FDE6-97B3-A76AD68C23DB}"/>
              </a:ext>
            </a:extLst>
          </p:cNvPr>
          <p:cNvSpPr/>
          <p:nvPr/>
        </p:nvSpPr>
        <p:spPr bwMode="auto">
          <a:xfrm>
            <a:off x="786465" y="3501008"/>
            <a:ext cx="11203591" cy="420833"/>
          </a:xfrm>
          <a:prstGeom prst="rect">
            <a:avLst/>
          </a:prstGeom>
          <a:solidFill>
            <a:srgbClr val="0432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a:pPr>
            <a:endParaRPr kumimoji="0" lang="en-US" sz="2400" b="0" i="0" u="none" strike="noStrike" kern="1200" cap="none" spc="0" normalizeH="0" baseline="0" noProof="0">
              <a:ln>
                <a:noFill/>
              </a:ln>
              <a:solidFill>
                <a:srgbClr val="FFFFFF"/>
              </a:solidFill>
              <a:effectLst/>
              <a:uLnTx/>
              <a:uFillTx/>
              <a:latin typeface="Times New Roman" pitchFamily="18" charset="0"/>
              <a:ea typeface="MS PGothic" charset="0"/>
            </a:endParaRPr>
          </a:p>
        </p:txBody>
      </p:sp>
      <p:sp>
        <p:nvSpPr>
          <p:cNvPr id="2" name="Title 1">
            <a:extLst>
              <a:ext uri="{FF2B5EF4-FFF2-40B4-BE49-F238E27FC236}">
                <a16:creationId xmlns:a16="http://schemas.microsoft.com/office/drawing/2014/main" id="{93EA6976-58E0-FF4D-B5BE-E3C425F9EA63}"/>
              </a:ext>
            </a:extLst>
          </p:cNvPr>
          <p:cNvSpPr>
            <a:spLocks noGrp="1"/>
          </p:cNvSpPr>
          <p:nvPr>
            <p:ph type="title"/>
          </p:nvPr>
        </p:nvSpPr>
        <p:spPr>
          <a:xfrm>
            <a:off x="912286" y="42537"/>
            <a:ext cx="10358967" cy="1143000"/>
          </a:xfrm>
        </p:spPr>
        <p:txBody>
          <a:bodyPr/>
          <a:lstStyle/>
          <a:p>
            <a:pPr>
              <a:spcBef>
                <a:spcPts val="1200"/>
              </a:spcBef>
            </a:pPr>
            <a:r>
              <a:rPr lang="en-US" dirty="0"/>
              <a:t>Agenda</a:t>
            </a:r>
            <a:endParaRPr lang="en-US" sz="2400" dirty="0"/>
          </a:p>
        </p:txBody>
      </p:sp>
      <p:sp>
        <p:nvSpPr>
          <p:cNvPr id="3" name="Content Placeholder 2">
            <a:extLst>
              <a:ext uri="{FF2B5EF4-FFF2-40B4-BE49-F238E27FC236}">
                <a16:creationId xmlns:a16="http://schemas.microsoft.com/office/drawing/2014/main" id="{5239D5A5-CF8E-1043-8EA1-EB2202922538}"/>
              </a:ext>
            </a:extLst>
          </p:cNvPr>
          <p:cNvSpPr>
            <a:spLocks noGrp="1"/>
          </p:cNvSpPr>
          <p:nvPr>
            <p:ph idx="1"/>
          </p:nvPr>
        </p:nvSpPr>
        <p:spPr>
          <a:xfrm>
            <a:off x="1208778" y="1412776"/>
            <a:ext cx="10358967" cy="3960440"/>
          </a:xfrm>
        </p:spPr>
        <p:txBody>
          <a:bodyPr/>
          <a:lstStyle/>
          <a:p>
            <a:pPr marL="98425" indent="0">
              <a:lnSpc>
                <a:spcPct val="100000"/>
              </a:lnSpc>
              <a:spcBef>
                <a:spcPts val="3100"/>
              </a:spcBef>
              <a:spcAft>
                <a:spcPts val="0"/>
              </a:spcAft>
              <a:buNone/>
            </a:pPr>
            <a:r>
              <a:rPr lang="en-US" sz="2200" dirty="0">
                <a:solidFill>
                  <a:schemeClr val="tx1"/>
                </a:solidFill>
                <a:latin typeface="+mn-lt"/>
              </a:rPr>
              <a:t>MODULE 1: Castration-Sensitive Prostate Cancer</a:t>
            </a:r>
          </a:p>
          <a:p>
            <a:pPr marL="98425" indent="0">
              <a:lnSpc>
                <a:spcPct val="100000"/>
              </a:lnSpc>
              <a:spcBef>
                <a:spcPts val="3100"/>
              </a:spcBef>
              <a:spcAft>
                <a:spcPts val="0"/>
              </a:spcAft>
              <a:buNone/>
            </a:pPr>
            <a:r>
              <a:rPr lang="en-US" sz="2200" dirty="0">
                <a:solidFill>
                  <a:schemeClr val="tx1"/>
                </a:solidFill>
                <a:latin typeface="+mn-lt"/>
              </a:rPr>
              <a:t>MODULE 2: PARP Inhibitors in Castration-Resistant Disease </a:t>
            </a:r>
          </a:p>
          <a:p>
            <a:pPr marL="98425" indent="0">
              <a:lnSpc>
                <a:spcPct val="100000"/>
              </a:lnSpc>
              <a:spcBef>
                <a:spcPts val="3100"/>
              </a:spcBef>
              <a:spcAft>
                <a:spcPts val="0"/>
              </a:spcAft>
              <a:buNone/>
            </a:pPr>
            <a:r>
              <a:rPr lang="en-US" sz="2200" dirty="0">
                <a:solidFill>
                  <a:schemeClr val="tx1"/>
                </a:solidFill>
                <a:latin typeface="+mn-lt"/>
              </a:rPr>
              <a:t>MODULE 3: Radiopharmaceuticals </a:t>
            </a:r>
          </a:p>
          <a:p>
            <a:pPr marL="98425" indent="0">
              <a:lnSpc>
                <a:spcPct val="100000"/>
              </a:lnSpc>
              <a:spcBef>
                <a:spcPts val="3100"/>
              </a:spcBef>
              <a:spcAft>
                <a:spcPts val="0"/>
              </a:spcAft>
              <a:buNone/>
            </a:pPr>
            <a:r>
              <a:rPr lang="en-US" sz="2200" dirty="0">
                <a:solidFill>
                  <a:schemeClr val="bg1"/>
                </a:solidFill>
                <a:latin typeface="+mn-lt"/>
              </a:rPr>
              <a:t>MODULE 4: Appendix</a:t>
            </a:r>
          </a:p>
        </p:txBody>
      </p:sp>
    </p:spTree>
    <p:extLst>
      <p:ext uri="{BB962C8B-B14F-4D97-AF65-F5344CB8AC3E}">
        <p14:creationId xmlns:p14="http://schemas.microsoft.com/office/powerpoint/2010/main" val="41580906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F543B-FE55-E9E2-68D1-776DB5E2EDA0}"/>
              </a:ext>
            </a:extLst>
          </p:cNvPr>
          <p:cNvSpPr>
            <a:spLocks noGrp="1"/>
          </p:cNvSpPr>
          <p:nvPr>
            <p:ph type="title"/>
          </p:nvPr>
        </p:nvSpPr>
        <p:spPr>
          <a:xfrm>
            <a:off x="912286" y="2574032"/>
            <a:ext cx="10358967" cy="1143000"/>
          </a:xfrm>
        </p:spPr>
        <p:txBody>
          <a:bodyPr/>
          <a:lstStyle/>
          <a:p>
            <a:r>
              <a:rPr lang="en-US" sz="3200" dirty="0">
                <a:solidFill>
                  <a:srgbClr val="0432FF"/>
                </a:solidFill>
                <a:latin typeface="+mn-lt"/>
              </a:rPr>
              <a:t>Castration-Sensitive Prostate Cancer</a:t>
            </a:r>
            <a:endParaRPr lang="en-US" dirty="0">
              <a:solidFill>
                <a:srgbClr val="0432FF"/>
              </a:solidFill>
            </a:endParaRPr>
          </a:p>
        </p:txBody>
      </p:sp>
    </p:spTree>
    <p:extLst>
      <p:ext uri="{BB962C8B-B14F-4D97-AF65-F5344CB8AC3E}">
        <p14:creationId xmlns:p14="http://schemas.microsoft.com/office/powerpoint/2010/main" val="28072856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0CE74319-922F-B745-A8C9-211F95F4CFB0}"/>
              </a:ext>
            </a:extLst>
          </p:cNvPr>
          <p:cNvSpPr>
            <a:spLocks noGrp="1" noChangeArrowheads="1"/>
          </p:cNvSpPr>
          <p:nvPr>
            <p:ph type="title"/>
          </p:nvPr>
        </p:nvSpPr>
        <p:spPr/>
        <p:txBody>
          <a:bodyPr/>
          <a:lstStyle/>
          <a:p>
            <a:r>
              <a:rPr lang="en-US" altLang="en-US"/>
              <a:t>STAMPEDE meta-analysis in non-metastatic prostate CA</a:t>
            </a:r>
          </a:p>
        </p:txBody>
      </p:sp>
      <p:sp>
        <p:nvSpPr>
          <p:cNvPr id="22531" name="Content Placeholder 2">
            <a:extLst>
              <a:ext uri="{FF2B5EF4-FFF2-40B4-BE49-F238E27FC236}">
                <a16:creationId xmlns:a16="http://schemas.microsoft.com/office/drawing/2014/main" id="{4F7DF5AA-D0BC-6543-A1E1-BDE5644221D3}"/>
              </a:ext>
            </a:extLst>
          </p:cNvPr>
          <p:cNvSpPr>
            <a:spLocks noGrp="1" noChangeArrowheads="1"/>
          </p:cNvSpPr>
          <p:nvPr>
            <p:ph idx="1"/>
          </p:nvPr>
        </p:nvSpPr>
        <p:spPr/>
        <p:txBody>
          <a:bodyPr/>
          <a:lstStyle/>
          <a:p>
            <a:pPr lvl="1"/>
            <a:r>
              <a:rPr lang="en-US" altLang="en-US" sz="2000" dirty="0">
                <a:solidFill>
                  <a:srgbClr val="211D1E"/>
                </a:solidFill>
              </a:rPr>
              <a:t>Analyzed new data from two randomized controlled phase 3 trials from a multi-arm, multistage platform protocol to a</a:t>
            </a:r>
            <a:r>
              <a:rPr lang="en-US" altLang="en-US" sz="2000" dirty="0"/>
              <a:t>ssess standard-of-care (radiation therapy plus 3 years of ADT) to standard-of-care plus abiraterone acetate plus prednisolone with or without enzalutamide for two years in the non-metastatic, high-risk M0 patient population as defined by conventional imaging </a:t>
            </a:r>
          </a:p>
          <a:p>
            <a:pPr lvl="1"/>
            <a:r>
              <a:rPr lang="en-US" altLang="en-US" sz="2000" dirty="0"/>
              <a:t>Results showed that men with high-risk non-metastatic prostate cancer who receive ADT with combination therapy have significantly better metastases-free survival and overall survival than those who receive ADT alone</a:t>
            </a:r>
          </a:p>
          <a:p>
            <a:pPr lvl="1"/>
            <a:r>
              <a:rPr lang="en-US" altLang="en-US" sz="2000" dirty="0"/>
              <a:t>2 years of abiraterone and prednisolone added to ADT and, if indicated, radiotherapy is a potential new standard treatment for non-metastatic prostate cancer with high-risk features</a:t>
            </a:r>
          </a:p>
          <a:p>
            <a:endParaRPr lang="en-US" altLang="en-US" sz="2000" dirty="0"/>
          </a:p>
        </p:txBody>
      </p:sp>
      <p:sp>
        <p:nvSpPr>
          <p:cNvPr id="2" name="TextBox 1">
            <a:extLst>
              <a:ext uri="{FF2B5EF4-FFF2-40B4-BE49-F238E27FC236}">
                <a16:creationId xmlns:a16="http://schemas.microsoft.com/office/drawing/2014/main" id="{B6D36E4F-1265-1F25-C449-F93CFE027E59}"/>
              </a:ext>
            </a:extLst>
          </p:cNvPr>
          <p:cNvSpPr txBox="1"/>
          <p:nvPr/>
        </p:nvSpPr>
        <p:spPr>
          <a:xfrm>
            <a:off x="9948283" y="6550223"/>
            <a:ext cx="2243717" cy="27699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rPr>
              <a:t>Attard G et al Lancet 2022</a:t>
            </a:r>
          </a:p>
        </p:txBody>
      </p:sp>
      <p:sp>
        <p:nvSpPr>
          <p:cNvPr id="5" name="TextBox 4">
            <a:extLst>
              <a:ext uri="{FF2B5EF4-FFF2-40B4-BE49-F238E27FC236}">
                <a16:creationId xmlns:a16="http://schemas.microsoft.com/office/drawing/2014/main" id="{49F4307F-DACA-784A-A4A4-64A487925761}"/>
              </a:ext>
            </a:extLst>
          </p:cNvPr>
          <p:cNvSpPr txBox="1"/>
          <p:nvPr/>
        </p:nvSpPr>
        <p:spPr bwMode="auto">
          <a:xfrm>
            <a:off x="2279576" y="6459880"/>
            <a:ext cx="368003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Courtesy of Tanya B </a:t>
            </a:r>
            <a:r>
              <a:rPr kumimoji="0" lang="en-US" sz="1500" b="0" i="0" u="none" strike="noStrike" kern="1200" cap="none" spc="0" normalizeH="0" baseline="0" noProof="0" dirty="0" err="1">
                <a:ln>
                  <a:noFill/>
                </a:ln>
                <a:solidFill>
                  <a:srgbClr val="000000"/>
                </a:solidFill>
                <a:effectLst/>
                <a:uLnTx/>
                <a:uFillTx/>
                <a:latin typeface="Calibri" panose="020F0502020204030204" pitchFamily="34" charset="0"/>
                <a:ea typeface="MS PGothic" charset="0"/>
                <a:cs typeface="Calibri" panose="020F0502020204030204" pitchFamily="34" charset="0"/>
              </a:rPr>
              <a:t>Dorff</a:t>
            </a:r>
            <a:r>
              <a:rPr kumimoji="0" lang="en-US" sz="1500" b="0"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 MD</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9D60D7EA-36F5-674B-8F02-E936DABF89D1}"/>
              </a:ext>
            </a:extLst>
          </p:cNvPr>
          <p:cNvSpPr>
            <a:spLocks noGrp="1" noChangeArrowheads="1"/>
          </p:cNvSpPr>
          <p:nvPr>
            <p:ph type="title"/>
          </p:nvPr>
        </p:nvSpPr>
        <p:spPr>
          <a:xfrm>
            <a:off x="1059543" y="225425"/>
            <a:ext cx="9248095" cy="793750"/>
          </a:xfrm>
        </p:spPr>
        <p:txBody>
          <a:bodyPr/>
          <a:lstStyle/>
          <a:p>
            <a:r>
              <a:rPr lang="en-US" altLang="en-US" dirty="0"/>
              <a:t>5 year f/u STAMPEDE</a:t>
            </a:r>
            <a:br>
              <a:rPr lang="en-US" altLang="en-US" dirty="0"/>
            </a:br>
            <a:r>
              <a:rPr lang="en-US" altLang="en-US" dirty="0"/>
              <a:t>Abiraterone</a:t>
            </a:r>
          </a:p>
        </p:txBody>
      </p:sp>
      <p:sp>
        <p:nvSpPr>
          <p:cNvPr id="30723" name="Content Placeholder 2">
            <a:extLst>
              <a:ext uri="{FF2B5EF4-FFF2-40B4-BE49-F238E27FC236}">
                <a16:creationId xmlns:a16="http://schemas.microsoft.com/office/drawing/2014/main" id="{EF8F74CF-F82F-8946-B665-FFF243E7E5B0}"/>
              </a:ext>
            </a:extLst>
          </p:cNvPr>
          <p:cNvSpPr>
            <a:spLocks noGrp="1" noChangeArrowheads="1"/>
          </p:cNvSpPr>
          <p:nvPr>
            <p:ph idx="1"/>
          </p:nvPr>
        </p:nvSpPr>
        <p:spPr>
          <a:xfrm>
            <a:off x="1059543" y="1600200"/>
            <a:ext cx="4131583" cy="4578350"/>
          </a:xfrm>
        </p:spPr>
        <p:txBody>
          <a:bodyPr/>
          <a:lstStyle/>
          <a:p>
            <a:r>
              <a:rPr lang="en-US" altLang="en-US" dirty="0">
                <a:solidFill>
                  <a:srgbClr val="1C1D1E"/>
                </a:solidFill>
                <a:latin typeface="Open Sans" panose="020F0502020204030204" pitchFamily="34" charset="0"/>
              </a:rPr>
              <a:t>high-risk disease defined as at least two of: ≥3 bone metastases; visceral metastases; Gleason score ≥8</a:t>
            </a:r>
          </a:p>
          <a:p>
            <a:r>
              <a:rPr lang="en-US" altLang="en-US" dirty="0">
                <a:solidFill>
                  <a:srgbClr val="1C1D1E"/>
                </a:solidFill>
                <a:latin typeface="Open Sans" panose="020F0502020204030204" pitchFamily="34" charset="0"/>
              </a:rPr>
              <a:t>A: high risk OS</a:t>
            </a:r>
          </a:p>
          <a:p>
            <a:r>
              <a:rPr lang="en-US" altLang="en-US" dirty="0">
                <a:solidFill>
                  <a:srgbClr val="1C1D1E"/>
                </a:solidFill>
                <a:latin typeface="Open Sans" panose="020F0502020204030204" pitchFamily="34" charset="0"/>
              </a:rPr>
              <a:t>B: low risk OS</a:t>
            </a:r>
            <a:endParaRPr lang="en-US" altLang="en-US" dirty="0"/>
          </a:p>
        </p:txBody>
      </p:sp>
      <p:pic>
        <p:nvPicPr>
          <p:cNvPr id="30724" name="Picture 4">
            <a:extLst>
              <a:ext uri="{FF2B5EF4-FFF2-40B4-BE49-F238E27FC236}">
                <a16:creationId xmlns:a16="http://schemas.microsoft.com/office/drawing/2014/main" id="{88FF9DE5-F75F-B84C-B7F2-74ED4F6087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0438" y="112712"/>
            <a:ext cx="4481512" cy="663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Box 5">
            <a:extLst>
              <a:ext uri="{FF2B5EF4-FFF2-40B4-BE49-F238E27FC236}">
                <a16:creationId xmlns:a16="http://schemas.microsoft.com/office/drawing/2014/main" id="{2D522442-7412-EF48-B898-EA9026104619}"/>
              </a:ext>
            </a:extLst>
          </p:cNvPr>
          <p:cNvSpPr txBox="1">
            <a:spLocks noChangeArrowheads="1"/>
          </p:cNvSpPr>
          <p:nvPr/>
        </p:nvSpPr>
        <p:spPr bwMode="auto">
          <a:xfrm>
            <a:off x="348343" y="5901551"/>
            <a:ext cx="38045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rPr>
              <a:t>James et al. Int J Cancer 2022</a:t>
            </a:r>
          </a:p>
        </p:txBody>
      </p:sp>
      <p:sp>
        <p:nvSpPr>
          <p:cNvPr id="6" name="TextBox 5">
            <a:extLst>
              <a:ext uri="{FF2B5EF4-FFF2-40B4-BE49-F238E27FC236}">
                <a16:creationId xmlns:a16="http://schemas.microsoft.com/office/drawing/2014/main" id="{C59EA662-340D-4A4D-B5C5-01C24C7A1F33}"/>
              </a:ext>
            </a:extLst>
          </p:cNvPr>
          <p:cNvSpPr txBox="1"/>
          <p:nvPr/>
        </p:nvSpPr>
        <p:spPr bwMode="auto">
          <a:xfrm>
            <a:off x="2279576" y="6459880"/>
            <a:ext cx="368003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defTabSz="457200" fontAlgn="auto">
              <a:spcBef>
                <a:spcPts val="0"/>
              </a:spcBef>
              <a:spcAft>
                <a:spcPts val="0"/>
              </a:spcAft>
              <a:defRPr/>
            </a:pPr>
            <a:r>
              <a:rPr kumimoji="0" lang="en-US" sz="1500" b="0" i="0" u="none" strike="noStrike" kern="1200" cap="none" spc="0" normalizeH="0" baseline="0" noProof="0" dirty="0">
                <a:ln>
                  <a:noFill/>
                </a:ln>
                <a:solidFill>
                  <a:schemeClr val="tx1"/>
                </a:solidFill>
                <a:effectLst/>
                <a:uLnTx/>
                <a:uFillTx/>
                <a:latin typeface="Calibri" panose="020F0502020204030204" pitchFamily="34" charset="0"/>
                <a:ea typeface="MS PGothic" charset="0"/>
                <a:cs typeface="Calibri" panose="020F0502020204030204" pitchFamily="34" charset="0"/>
              </a:rPr>
              <a:t>Courtesy of Tanya B </a:t>
            </a:r>
            <a:r>
              <a:rPr kumimoji="0" lang="en-US" sz="1500" b="0" i="0" u="none" strike="noStrike" kern="1200" cap="none" spc="0" normalizeH="0" baseline="0" noProof="0" dirty="0" err="1">
                <a:ln>
                  <a:noFill/>
                </a:ln>
                <a:solidFill>
                  <a:schemeClr val="tx1"/>
                </a:solidFill>
                <a:effectLst/>
                <a:uLnTx/>
                <a:uFillTx/>
                <a:latin typeface="Calibri" panose="020F0502020204030204" pitchFamily="34" charset="0"/>
                <a:ea typeface="MS PGothic" charset="0"/>
                <a:cs typeface="Calibri" panose="020F0502020204030204" pitchFamily="34" charset="0"/>
              </a:rPr>
              <a:t>Dorff</a:t>
            </a:r>
            <a:r>
              <a:rPr kumimoji="0" lang="en-US" sz="1500" b="0" i="0" u="none" strike="noStrike" kern="1200" cap="none" spc="0" normalizeH="0" baseline="0" noProof="0" dirty="0">
                <a:ln>
                  <a:noFill/>
                </a:ln>
                <a:solidFill>
                  <a:schemeClr val="tx1"/>
                </a:solidFill>
                <a:effectLst/>
                <a:uLnTx/>
                <a:uFillTx/>
                <a:latin typeface="Calibri" panose="020F0502020204030204" pitchFamily="34" charset="0"/>
                <a:ea typeface="MS PGothic" charset="0"/>
                <a:cs typeface="Calibri" panose="020F0502020204030204" pitchFamily="34" charset="0"/>
              </a:rPr>
              <a:t>, MD</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27CD5D82-8617-504A-839D-B9F72A8E1900}"/>
              </a:ext>
            </a:extLst>
          </p:cNvPr>
          <p:cNvSpPr>
            <a:spLocks noGrp="1" noChangeArrowheads="1"/>
          </p:cNvSpPr>
          <p:nvPr>
            <p:ph type="title"/>
          </p:nvPr>
        </p:nvSpPr>
        <p:spPr>
          <a:xfrm>
            <a:off x="1670050" y="190501"/>
            <a:ext cx="8534400" cy="593725"/>
          </a:xfrm>
        </p:spPr>
        <p:txBody>
          <a:bodyPr/>
          <a:lstStyle/>
          <a:p>
            <a:r>
              <a:rPr lang="en-US" altLang="en-US"/>
              <a:t>PEACE-1: ADT +/- abiraterone +/- RT to prostate primary. AND +/- docetaxel</a:t>
            </a:r>
          </a:p>
        </p:txBody>
      </p:sp>
      <p:sp>
        <p:nvSpPr>
          <p:cNvPr id="39939" name="Content Placeholder 2">
            <a:extLst>
              <a:ext uri="{FF2B5EF4-FFF2-40B4-BE49-F238E27FC236}">
                <a16:creationId xmlns:a16="http://schemas.microsoft.com/office/drawing/2014/main" id="{05E55954-4D51-1743-AE88-61CABE3D7697}"/>
              </a:ext>
            </a:extLst>
          </p:cNvPr>
          <p:cNvSpPr>
            <a:spLocks noGrp="1" noChangeArrowheads="1"/>
          </p:cNvSpPr>
          <p:nvPr>
            <p:ph idx="1"/>
          </p:nvPr>
        </p:nvSpPr>
        <p:spPr>
          <a:xfrm>
            <a:off x="1781174" y="1411288"/>
            <a:ext cx="9481911" cy="2362426"/>
          </a:xfrm>
        </p:spPr>
        <p:txBody>
          <a:bodyPr/>
          <a:lstStyle/>
          <a:p>
            <a:r>
              <a:rPr lang="en-US" altLang="en-US" dirty="0"/>
              <a:t>Stepwise and factorial design:</a:t>
            </a:r>
          </a:p>
          <a:p>
            <a:pPr lvl="1"/>
            <a:r>
              <a:rPr lang="en-US" altLang="en-US" dirty="0"/>
              <a:t>Check for no interaction b/w </a:t>
            </a:r>
            <a:r>
              <a:rPr lang="en-US" altLang="en-US" dirty="0" err="1"/>
              <a:t>abi</a:t>
            </a:r>
            <a:r>
              <a:rPr lang="en-US" altLang="en-US" dirty="0"/>
              <a:t> and RT</a:t>
            </a:r>
          </a:p>
          <a:p>
            <a:pPr lvl="1"/>
            <a:r>
              <a:rPr lang="en-US" altLang="en-US" dirty="0"/>
              <a:t>Compare ADT (+/- RT) +/- </a:t>
            </a:r>
            <a:r>
              <a:rPr lang="en-US" altLang="en-US" dirty="0" err="1"/>
              <a:t>abi</a:t>
            </a:r>
            <a:endParaRPr lang="en-US" altLang="en-US" dirty="0"/>
          </a:p>
          <a:p>
            <a:r>
              <a:rPr lang="en-US" altLang="en-US" dirty="0"/>
              <a:t>Trial amended to allow </a:t>
            </a:r>
            <a:r>
              <a:rPr lang="en-US" altLang="en-US" dirty="0" err="1"/>
              <a:t>doce</a:t>
            </a:r>
            <a:r>
              <a:rPr lang="en-US" altLang="en-US" dirty="0"/>
              <a:t> based on evolving standard of care</a:t>
            </a:r>
          </a:p>
          <a:p>
            <a:pPr lvl="1"/>
            <a:r>
              <a:rPr lang="en-US" altLang="en-US" dirty="0"/>
              <a:t>Compare abiraterone in </a:t>
            </a:r>
            <a:r>
              <a:rPr lang="en-US" altLang="en-US" dirty="0" err="1"/>
              <a:t>doce</a:t>
            </a:r>
            <a:r>
              <a:rPr lang="en-US" altLang="en-US" dirty="0"/>
              <a:t> vs no </a:t>
            </a:r>
            <a:r>
              <a:rPr lang="en-US" altLang="en-US" dirty="0" err="1"/>
              <a:t>doce</a:t>
            </a:r>
            <a:r>
              <a:rPr lang="en-US" altLang="en-US" dirty="0"/>
              <a:t> populations</a:t>
            </a:r>
          </a:p>
        </p:txBody>
      </p:sp>
      <p:pic>
        <p:nvPicPr>
          <p:cNvPr id="39940" name="Picture 7">
            <a:extLst>
              <a:ext uri="{FF2B5EF4-FFF2-40B4-BE49-F238E27FC236}">
                <a16:creationId xmlns:a16="http://schemas.microsoft.com/office/drawing/2014/main" id="{1CD52A41-E236-BF42-9F8C-D3A1CB02B4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0050" y="3574143"/>
            <a:ext cx="8978900" cy="268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54536E3-AFF2-324C-5A56-6FF4FE1E9329}"/>
              </a:ext>
            </a:extLst>
          </p:cNvPr>
          <p:cNvSpPr txBox="1"/>
          <p:nvPr/>
        </p:nvSpPr>
        <p:spPr>
          <a:xfrm>
            <a:off x="9294313" y="6528999"/>
            <a:ext cx="2897687" cy="276999"/>
          </a:xfrm>
          <a:prstGeom prst="rect">
            <a:avLst/>
          </a:prstGeom>
          <a:noFill/>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Fizazi</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Lancet 2022</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6" name="TextBox 5">
            <a:extLst>
              <a:ext uri="{FF2B5EF4-FFF2-40B4-BE49-F238E27FC236}">
                <a16:creationId xmlns:a16="http://schemas.microsoft.com/office/drawing/2014/main" id="{3CF23C8F-A0E7-8740-89BA-34072DBA0099}"/>
              </a:ext>
            </a:extLst>
          </p:cNvPr>
          <p:cNvSpPr txBox="1"/>
          <p:nvPr/>
        </p:nvSpPr>
        <p:spPr bwMode="auto">
          <a:xfrm>
            <a:off x="2279576" y="6459880"/>
            <a:ext cx="368003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Courtesy of Tanya B </a:t>
            </a:r>
            <a:r>
              <a:rPr kumimoji="0" lang="en-US" sz="1500" b="0" i="0" u="none" strike="noStrike" kern="1200" cap="none" spc="0" normalizeH="0" baseline="0" noProof="0" dirty="0" err="1">
                <a:ln>
                  <a:noFill/>
                </a:ln>
                <a:solidFill>
                  <a:srgbClr val="000000"/>
                </a:solidFill>
                <a:effectLst/>
                <a:uLnTx/>
                <a:uFillTx/>
                <a:latin typeface="Calibri" panose="020F0502020204030204" pitchFamily="34" charset="0"/>
                <a:ea typeface="MS PGothic" charset="0"/>
                <a:cs typeface="Calibri" panose="020F0502020204030204" pitchFamily="34" charset="0"/>
              </a:rPr>
              <a:t>Dorff</a:t>
            </a:r>
            <a:r>
              <a:rPr kumimoji="0" lang="en-US" sz="1500" b="0"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 MD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286" y="0"/>
            <a:ext cx="10358967" cy="693335"/>
          </a:xfrm>
        </p:spPr>
        <p:txBody>
          <a:bodyPr/>
          <a:lstStyle/>
          <a:p>
            <a:r>
              <a:rPr lang="en-US" sz="3200" dirty="0"/>
              <a:t>Dr Sartor </a:t>
            </a:r>
            <a:r>
              <a:rPr lang="en-US" sz="3200" dirty="0">
                <a:solidFill>
                  <a:srgbClr val="0432FF"/>
                </a:solidFill>
              </a:rPr>
              <a:t>— Disclosures</a:t>
            </a:r>
          </a:p>
        </p:txBody>
      </p:sp>
      <p:graphicFrame>
        <p:nvGraphicFramePr>
          <p:cNvPr id="4" name="Content Placeholder 3">
            <a:extLst>
              <a:ext uri="{FF2B5EF4-FFF2-40B4-BE49-F238E27FC236}">
                <a16:creationId xmlns:a16="http://schemas.microsoft.com/office/drawing/2014/main" id="{9FA1D6CF-488A-7449-95CE-456E2392856B}"/>
              </a:ext>
            </a:extLst>
          </p:cNvPr>
          <p:cNvGraphicFramePr>
            <a:graphicFrameLocks/>
          </p:cNvGraphicFramePr>
          <p:nvPr/>
        </p:nvGraphicFramePr>
        <p:xfrm>
          <a:off x="904688" y="693335"/>
          <a:ext cx="10358967" cy="5303927"/>
        </p:xfrm>
        <a:graphic>
          <a:graphicData uri="http://schemas.openxmlformats.org/drawingml/2006/table">
            <a:tbl>
              <a:tblPr firstRow="1" bandRow="1">
                <a:tableStyleId>{F2DE63D5-997A-4646-A377-4702673A728D}</a:tableStyleId>
              </a:tblPr>
              <a:tblGrid>
                <a:gridCol w="2455008">
                  <a:extLst>
                    <a:ext uri="{9D8B030D-6E8A-4147-A177-3AD203B41FA5}">
                      <a16:colId xmlns:a16="http://schemas.microsoft.com/office/drawing/2014/main" val="20000"/>
                    </a:ext>
                  </a:extLst>
                </a:gridCol>
                <a:gridCol w="7903959">
                  <a:extLst>
                    <a:ext uri="{9D8B030D-6E8A-4147-A177-3AD203B41FA5}">
                      <a16:colId xmlns:a16="http://schemas.microsoft.com/office/drawing/2014/main" val="3833924404"/>
                    </a:ext>
                  </a:extLst>
                </a:gridCol>
              </a:tblGrid>
              <a:tr h="677092">
                <a:tc>
                  <a:txBody>
                    <a:bodyPr/>
                    <a:lstStyle/>
                    <a:p>
                      <a:pPr marL="0" marR="0" lvl="0" indent="0" algn="l" defTabSz="914115" rtl="0" eaLnBrk="1" fontAlgn="auto" latinLnBrk="0" hangingPunct="1">
                        <a:lnSpc>
                          <a:spcPct val="100000"/>
                        </a:lnSpc>
                        <a:spcBef>
                          <a:spcPts val="0"/>
                        </a:spcBef>
                        <a:spcAft>
                          <a:spcPts val="0"/>
                        </a:spcAft>
                        <a:buClrTx/>
                        <a:buSzTx/>
                        <a:buFontTx/>
                        <a:buNone/>
                        <a:tabLst/>
                        <a:defRPr/>
                      </a:pPr>
                      <a:r>
                        <a:rPr lang="en-US" sz="1500" b="1" dirty="0">
                          <a:solidFill>
                            <a:schemeClr val="tx1"/>
                          </a:solidFill>
                        </a:rPr>
                        <a:t>Advisory Committee</a:t>
                      </a:r>
                    </a:p>
                  </a:txBody>
                  <a:tcPr marL="137160" marR="13716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115" rtl="0" eaLnBrk="1" fontAlgn="auto" latinLnBrk="0" hangingPunct="1">
                        <a:lnSpc>
                          <a:spcPct val="100000"/>
                        </a:lnSpc>
                        <a:spcBef>
                          <a:spcPts val="0"/>
                        </a:spcBef>
                        <a:spcAft>
                          <a:spcPts val="0"/>
                        </a:spcAft>
                        <a:buClrTx/>
                        <a:buSzTx/>
                        <a:buFontTx/>
                        <a:buNone/>
                        <a:tabLst/>
                        <a:defRPr/>
                      </a:pPr>
                      <a:r>
                        <a:rPr lang="en-US" sz="1500" b="0" dirty="0">
                          <a:solidFill>
                            <a:schemeClr val="tx1"/>
                          </a:solidFill>
                        </a:rPr>
                        <a:t>Advanced Accelerator Applications, AstraZeneca Pharmaceuticals LP, Bayer HealthCare Pharmaceuticals, Bristol-Myers Squibb Company, Clarity Pharmaceuticals, Constellation Pharmaceuticals, Janssen Biotech Inc, Merck, Novartis, Pfizer Inc, Sanofi</a:t>
                      </a:r>
                    </a:p>
                  </a:txBody>
                  <a:tcPr marL="137160" marR="13716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1915203">
                <a:tc>
                  <a:txBody>
                    <a:bodyPr/>
                    <a:lstStyle/>
                    <a:p>
                      <a:r>
                        <a:rPr lang="en-US" sz="1500" b="1" kern="1200" dirty="0">
                          <a:solidFill>
                            <a:schemeClr val="tx1"/>
                          </a:solidFill>
                          <a:effectLst/>
                          <a:latin typeface="+mn-lt"/>
                          <a:ea typeface="+mn-ea"/>
                          <a:cs typeface="+mn-cs"/>
                        </a:rPr>
                        <a:t>Consulting Agreements</a:t>
                      </a:r>
                      <a:endParaRPr lang="en-US" sz="1500" kern="1200" dirty="0">
                        <a:solidFill>
                          <a:schemeClr val="tx1"/>
                        </a:solidFill>
                        <a:effectLst/>
                        <a:latin typeface="+mn-lt"/>
                        <a:ea typeface="+mn-ea"/>
                        <a:cs typeface="+mn-cs"/>
                      </a:endParaRPr>
                    </a:p>
                  </a:txBody>
                  <a:tcPr marL="137160" marR="13716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500" kern="1200" dirty="0">
                          <a:solidFill>
                            <a:schemeClr val="tx1"/>
                          </a:solidFill>
                          <a:effectLst/>
                          <a:latin typeface="+mn-lt"/>
                          <a:ea typeface="+mn-ea"/>
                          <a:cs typeface="+mn-cs"/>
                        </a:rPr>
                        <a:t>Advanced Accelerator Applications, Amgen Inc, </a:t>
                      </a:r>
                      <a:r>
                        <a:rPr lang="en-US" sz="1500" kern="1200" dirty="0" err="1">
                          <a:solidFill>
                            <a:schemeClr val="tx1"/>
                          </a:solidFill>
                          <a:effectLst/>
                          <a:latin typeface="+mn-lt"/>
                          <a:ea typeface="+mn-ea"/>
                          <a:cs typeface="+mn-cs"/>
                        </a:rPr>
                        <a:t>ARTbio</a:t>
                      </a:r>
                      <a:r>
                        <a:rPr lang="en-US" sz="1500" kern="1200" dirty="0">
                          <a:solidFill>
                            <a:schemeClr val="tx1"/>
                          </a:solidFill>
                          <a:effectLst/>
                          <a:latin typeface="+mn-lt"/>
                          <a:ea typeface="+mn-ea"/>
                          <a:cs typeface="+mn-cs"/>
                        </a:rPr>
                        <a:t>, Astellas, AstraZeneca Pharmaceuticals LP, Bayer HealthCare Pharmaceuticals, Blue Earth Diagnostics, Clarity Pharmaceuticals, Clovis Oncology, Constellation Pharmaceuticals, Convergent Therapeutics Inc, </a:t>
                      </a:r>
                      <a:r>
                        <a:rPr lang="en-US" sz="1500" kern="1200" dirty="0" err="1">
                          <a:solidFill>
                            <a:schemeClr val="tx1"/>
                          </a:solidFill>
                          <a:effectLst/>
                          <a:latin typeface="+mn-lt"/>
                          <a:ea typeface="+mn-ea"/>
                          <a:cs typeface="+mn-cs"/>
                        </a:rPr>
                        <a:t>Dendreon</a:t>
                      </a:r>
                      <a:r>
                        <a:rPr lang="en-US" sz="1500" kern="1200" dirty="0">
                          <a:solidFill>
                            <a:schemeClr val="tx1"/>
                          </a:solidFill>
                          <a:effectLst/>
                          <a:latin typeface="+mn-lt"/>
                          <a:ea typeface="+mn-ea"/>
                          <a:cs typeface="+mn-cs"/>
                        </a:rPr>
                        <a:t> Pharmaceuticals Inc, EMD Serono Inc, Foundation Medicine, Fusion Pharmaceuticals, Genzyme Corporation, </a:t>
                      </a:r>
                      <a:r>
                        <a:rPr lang="en-US" sz="1500" kern="1200" dirty="0" err="1">
                          <a:solidFill>
                            <a:schemeClr val="tx1"/>
                          </a:solidFill>
                          <a:effectLst/>
                          <a:latin typeface="+mn-lt"/>
                          <a:ea typeface="+mn-ea"/>
                          <a:cs typeface="+mn-cs"/>
                        </a:rPr>
                        <a:t>Hengrui</a:t>
                      </a:r>
                      <a:r>
                        <a:rPr lang="en-US" sz="1500" kern="1200" dirty="0">
                          <a:solidFill>
                            <a:schemeClr val="tx1"/>
                          </a:solidFill>
                          <a:effectLst/>
                          <a:latin typeface="+mn-lt"/>
                          <a:ea typeface="+mn-ea"/>
                          <a:cs typeface="+mn-cs"/>
                        </a:rPr>
                        <a:t> Therapeutics Inc, ITM </a:t>
                      </a:r>
                      <a:r>
                        <a:rPr lang="en-US" sz="1500" kern="1200" dirty="0" err="1">
                          <a:solidFill>
                            <a:schemeClr val="tx1"/>
                          </a:solidFill>
                          <a:effectLst/>
                          <a:latin typeface="+mn-lt"/>
                          <a:ea typeface="+mn-ea"/>
                          <a:cs typeface="+mn-cs"/>
                        </a:rPr>
                        <a:t>Isotopen</a:t>
                      </a:r>
                      <a:r>
                        <a:rPr lang="en-US" sz="1500" kern="1200" dirty="0">
                          <a:solidFill>
                            <a:schemeClr val="tx1"/>
                          </a:solidFill>
                          <a:effectLst/>
                          <a:latin typeface="+mn-lt"/>
                          <a:ea typeface="+mn-ea"/>
                          <a:cs typeface="+mn-cs"/>
                        </a:rPr>
                        <a:t> </a:t>
                      </a:r>
                      <a:r>
                        <a:rPr lang="en-US" sz="1500" kern="1200" dirty="0" err="1">
                          <a:solidFill>
                            <a:schemeClr val="tx1"/>
                          </a:solidFill>
                          <a:effectLst/>
                          <a:latin typeface="+mn-lt"/>
                          <a:ea typeface="+mn-ea"/>
                          <a:cs typeface="+mn-cs"/>
                        </a:rPr>
                        <a:t>Technologien</a:t>
                      </a:r>
                      <a:r>
                        <a:rPr lang="en-US" sz="1500" kern="1200" dirty="0">
                          <a:solidFill>
                            <a:schemeClr val="tx1"/>
                          </a:solidFill>
                          <a:effectLst/>
                          <a:latin typeface="+mn-lt"/>
                          <a:ea typeface="+mn-ea"/>
                          <a:cs typeface="+mn-cs"/>
                        </a:rPr>
                        <a:t> München AG, Janssen Biotech Inc, Merck, </a:t>
                      </a:r>
                      <a:r>
                        <a:rPr lang="en-US" sz="1500" kern="1200" dirty="0" err="1">
                          <a:solidFill>
                            <a:schemeClr val="tx1"/>
                          </a:solidFill>
                          <a:effectLst/>
                          <a:latin typeface="+mn-lt"/>
                          <a:ea typeface="+mn-ea"/>
                          <a:cs typeface="+mn-cs"/>
                        </a:rPr>
                        <a:t>Morphimmune</a:t>
                      </a:r>
                      <a:r>
                        <a:rPr lang="en-US" sz="1500" kern="1200" dirty="0">
                          <a:solidFill>
                            <a:schemeClr val="tx1"/>
                          </a:solidFill>
                          <a:effectLst/>
                          <a:latin typeface="+mn-lt"/>
                          <a:ea typeface="+mn-ea"/>
                          <a:cs typeface="+mn-cs"/>
                        </a:rPr>
                        <a:t>, </a:t>
                      </a:r>
                      <a:r>
                        <a:rPr lang="en-US" sz="1500" kern="1200" dirty="0" err="1">
                          <a:solidFill>
                            <a:schemeClr val="tx1"/>
                          </a:solidFill>
                          <a:effectLst/>
                          <a:latin typeface="+mn-lt"/>
                          <a:ea typeface="+mn-ea"/>
                          <a:cs typeface="+mn-cs"/>
                        </a:rPr>
                        <a:t>Myovant</a:t>
                      </a:r>
                      <a:r>
                        <a:rPr lang="en-US" sz="1500" kern="1200" dirty="0">
                          <a:solidFill>
                            <a:schemeClr val="tx1"/>
                          </a:solidFill>
                          <a:effectLst/>
                          <a:latin typeface="+mn-lt"/>
                          <a:ea typeface="+mn-ea"/>
                          <a:cs typeface="+mn-cs"/>
                        </a:rPr>
                        <a:t> Sciences, Myriad Genetic Laboratories Inc, Noria Therapeutics Inc, </a:t>
                      </a:r>
                      <a:r>
                        <a:rPr lang="en-US" sz="1500" kern="1200" dirty="0" err="1">
                          <a:solidFill>
                            <a:schemeClr val="tx1"/>
                          </a:solidFill>
                          <a:effectLst/>
                          <a:latin typeface="+mn-lt"/>
                          <a:ea typeface="+mn-ea"/>
                          <a:cs typeface="+mn-cs"/>
                        </a:rPr>
                        <a:t>Northstar</a:t>
                      </a:r>
                      <a:r>
                        <a:rPr lang="en-US" sz="1500" kern="1200" dirty="0">
                          <a:solidFill>
                            <a:schemeClr val="tx1"/>
                          </a:solidFill>
                          <a:effectLst/>
                          <a:latin typeface="+mn-lt"/>
                          <a:ea typeface="+mn-ea"/>
                          <a:cs typeface="+mn-cs"/>
                        </a:rPr>
                        <a:t>, Novartis, </a:t>
                      </a:r>
                      <a:r>
                        <a:rPr lang="en-US" sz="1500" kern="1200" dirty="0" err="1">
                          <a:solidFill>
                            <a:schemeClr val="tx1"/>
                          </a:solidFill>
                          <a:effectLst/>
                          <a:latin typeface="+mn-lt"/>
                          <a:ea typeface="+mn-ea"/>
                          <a:cs typeface="+mn-cs"/>
                        </a:rPr>
                        <a:t>Noxopharm</a:t>
                      </a:r>
                      <a:r>
                        <a:rPr lang="en-US" sz="1500" kern="1200" dirty="0">
                          <a:solidFill>
                            <a:schemeClr val="tx1"/>
                          </a:solidFill>
                          <a:effectLst/>
                          <a:latin typeface="+mn-lt"/>
                          <a:ea typeface="+mn-ea"/>
                          <a:cs typeface="+mn-cs"/>
                        </a:rPr>
                        <a:t>, Pfizer Inc, POINT Biopharma, </a:t>
                      </a:r>
                      <a:r>
                        <a:rPr lang="en-US" sz="1500" kern="1200" dirty="0" err="1">
                          <a:solidFill>
                            <a:schemeClr val="tx1"/>
                          </a:solidFill>
                          <a:effectLst/>
                          <a:latin typeface="+mn-lt"/>
                          <a:ea typeface="+mn-ea"/>
                          <a:cs typeface="+mn-cs"/>
                        </a:rPr>
                        <a:t>Progenics</a:t>
                      </a:r>
                      <a:r>
                        <a:rPr lang="en-US" sz="1500" kern="1200" dirty="0">
                          <a:solidFill>
                            <a:schemeClr val="tx1"/>
                          </a:solidFill>
                          <a:effectLst/>
                          <a:latin typeface="+mn-lt"/>
                          <a:ea typeface="+mn-ea"/>
                          <a:cs typeface="+mn-cs"/>
                        </a:rPr>
                        <a:t> Pharmaceuticals Inc, Sanofi, </a:t>
                      </a:r>
                      <a:r>
                        <a:rPr lang="en-US" sz="1500" kern="1200" dirty="0" err="1">
                          <a:solidFill>
                            <a:schemeClr val="tx1"/>
                          </a:solidFill>
                          <a:effectLst/>
                          <a:latin typeface="+mn-lt"/>
                          <a:ea typeface="+mn-ea"/>
                          <a:cs typeface="+mn-cs"/>
                        </a:rPr>
                        <a:t>TeneoBio</a:t>
                      </a:r>
                      <a:r>
                        <a:rPr lang="en-US" sz="1500" kern="1200" dirty="0">
                          <a:solidFill>
                            <a:schemeClr val="tx1"/>
                          </a:solidFill>
                          <a:effectLst/>
                          <a:latin typeface="+mn-lt"/>
                          <a:ea typeface="+mn-ea"/>
                          <a:cs typeface="+mn-cs"/>
                        </a:rPr>
                        <a:t>, </a:t>
                      </a:r>
                      <a:r>
                        <a:rPr lang="en-US" sz="1500" kern="1200" dirty="0" err="1">
                          <a:solidFill>
                            <a:schemeClr val="tx1"/>
                          </a:solidFill>
                          <a:effectLst/>
                          <a:latin typeface="+mn-lt"/>
                          <a:ea typeface="+mn-ea"/>
                          <a:cs typeface="+mn-cs"/>
                        </a:rPr>
                        <a:t>Telix</a:t>
                      </a:r>
                      <a:r>
                        <a:rPr lang="en-US" sz="1500" kern="1200" dirty="0">
                          <a:solidFill>
                            <a:schemeClr val="tx1"/>
                          </a:solidFill>
                          <a:effectLst/>
                          <a:latin typeface="+mn-lt"/>
                          <a:ea typeface="+mn-ea"/>
                          <a:cs typeface="+mn-cs"/>
                        </a:rPr>
                        <a:t> Pharmaceuticals Limited, Tessa Therapeutics, </a:t>
                      </a:r>
                      <a:r>
                        <a:rPr lang="en-US" sz="1500" kern="1200" dirty="0" err="1">
                          <a:solidFill>
                            <a:schemeClr val="tx1"/>
                          </a:solidFill>
                          <a:effectLst/>
                          <a:latin typeface="+mn-lt"/>
                          <a:ea typeface="+mn-ea"/>
                          <a:cs typeface="+mn-cs"/>
                        </a:rPr>
                        <a:t>Theragnostics</a:t>
                      </a:r>
                      <a:endParaRPr lang="en-US" sz="1500" kern="1200" dirty="0">
                        <a:solidFill>
                          <a:schemeClr val="tx1"/>
                        </a:solidFill>
                        <a:effectLst/>
                        <a:latin typeface="+mn-lt"/>
                        <a:ea typeface="+mn-ea"/>
                        <a:cs typeface="+mn-cs"/>
                      </a:endParaRPr>
                    </a:p>
                  </a:txBody>
                  <a:tcPr marL="137160" marR="13716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16638998"/>
                  </a:ext>
                </a:extLst>
              </a:tr>
              <a:tr h="677092">
                <a:tc>
                  <a:txBody>
                    <a:bodyPr/>
                    <a:lstStyle/>
                    <a:p>
                      <a:r>
                        <a:rPr lang="en-US" sz="1500" b="1" kern="1200" dirty="0">
                          <a:solidFill>
                            <a:schemeClr val="tx1"/>
                          </a:solidFill>
                          <a:effectLst/>
                          <a:latin typeface="+mn-lt"/>
                          <a:ea typeface="+mn-ea"/>
                          <a:cs typeface="+mn-cs"/>
                        </a:rPr>
                        <a:t>Contracted Research</a:t>
                      </a:r>
                      <a:endParaRPr lang="en-US" sz="1500" kern="1200" dirty="0">
                        <a:solidFill>
                          <a:schemeClr val="tx1"/>
                        </a:solidFill>
                        <a:effectLst/>
                        <a:latin typeface="+mn-lt"/>
                        <a:ea typeface="+mn-ea"/>
                        <a:cs typeface="+mn-cs"/>
                      </a:endParaRPr>
                    </a:p>
                  </a:txBody>
                  <a:tcPr marL="137160" marR="13716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500" kern="1200" dirty="0">
                          <a:solidFill>
                            <a:schemeClr val="tx1"/>
                          </a:solidFill>
                          <a:effectLst/>
                          <a:latin typeface="+mn-lt"/>
                          <a:ea typeface="+mn-ea"/>
                          <a:cs typeface="+mn-cs"/>
                        </a:rPr>
                        <a:t>Advanced Accelerator Applications, Amgen Inc, AstraZeneca Pharmaceuticals LP, Bayer HealthCare Pharmaceuticals, Constellation Pharmaceuticals, </a:t>
                      </a:r>
                      <a:r>
                        <a:rPr lang="en-US" sz="1500" kern="1200" dirty="0" err="1">
                          <a:solidFill>
                            <a:schemeClr val="tx1"/>
                          </a:solidFill>
                          <a:effectLst/>
                          <a:latin typeface="+mn-lt"/>
                          <a:ea typeface="+mn-ea"/>
                          <a:cs typeface="+mn-cs"/>
                        </a:rPr>
                        <a:t>Invitae</a:t>
                      </a:r>
                      <a:r>
                        <a:rPr lang="en-US" sz="1500" kern="1200" dirty="0">
                          <a:solidFill>
                            <a:schemeClr val="tx1"/>
                          </a:solidFill>
                          <a:effectLst/>
                          <a:latin typeface="+mn-lt"/>
                          <a:ea typeface="+mn-ea"/>
                          <a:cs typeface="+mn-cs"/>
                        </a:rPr>
                        <a:t>, Janssen Biotech Inc, </a:t>
                      </a:r>
                      <a:r>
                        <a:rPr lang="en-US" sz="1500" kern="1200" dirty="0" err="1">
                          <a:solidFill>
                            <a:schemeClr val="tx1"/>
                          </a:solidFill>
                          <a:effectLst/>
                          <a:latin typeface="+mn-lt"/>
                          <a:ea typeface="+mn-ea"/>
                          <a:cs typeface="+mn-cs"/>
                        </a:rPr>
                        <a:t>Lantheus</a:t>
                      </a:r>
                      <a:r>
                        <a:rPr lang="en-US" sz="1500" kern="1200" dirty="0">
                          <a:solidFill>
                            <a:schemeClr val="tx1"/>
                          </a:solidFill>
                          <a:effectLst/>
                          <a:latin typeface="+mn-lt"/>
                          <a:ea typeface="+mn-ea"/>
                          <a:cs typeface="+mn-cs"/>
                        </a:rPr>
                        <a:t>, Merck, Novartis, </a:t>
                      </a:r>
                      <a:r>
                        <a:rPr lang="en-US" sz="1500" kern="1200" dirty="0" err="1">
                          <a:solidFill>
                            <a:schemeClr val="tx1"/>
                          </a:solidFill>
                          <a:effectLst/>
                          <a:latin typeface="+mn-lt"/>
                          <a:ea typeface="+mn-ea"/>
                          <a:cs typeface="+mn-cs"/>
                        </a:rPr>
                        <a:t>Progenics</a:t>
                      </a:r>
                      <a:r>
                        <a:rPr lang="en-US" sz="1500" kern="1200" dirty="0">
                          <a:solidFill>
                            <a:schemeClr val="tx1"/>
                          </a:solidFill>
                          <a:effectLst/>
                          <a:latin typeface="+mn-lt"/>
                          <a:ea typeface="+mn-ea"/>
                          <a:cs typeface="+mn-cs"/>
                        </a:rPr>
                        <a:t> Pharmaceuticals Inc, </a:t>
                      </a:r>
                      <a:r>
                        <a:rPr lang="en-US" sz="1500" kern="1200" dirty="0" err="1">
                          <a:solidFill>
                            <a:schemeClr val="tx1"/>
                          </a:solidFill>
                          <a:effectLst/>
                          <a:latin typeface="+mn-lt"/>
                          <a:ea typeface="+mn-ea"/>
                          <a:cs typeface="+mn-cs"/>
                        </a:rPr>
                        <a:t>TeneoBio</a:t>
                      </a:r>
                      <a:endParaRPr lang="en-US" sz="1500" kern="1200" dirty="0">
                        <a:solidFill>
                          <a:schemeClr val="tx1"/>
                        </a:solidFill>
                        <a:effectLst/>
                        <a:latin typeface="+mn-lt"/>
                        <a:ea typeface="+mn-ea"/>
                        <a:cs typeface="+mn-cs"/>
                      </a:endParaRPr>
                    </a:p>
                  </a:txBody>
                  <a:tcPr marL="137160" marR="13716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25288181"/>
                  </a:ext>
                </a:extLst>
              </a:tr>
              <a:tr h="677092">
                <a:tc>
                  <a:txBody>
                    <a:bodyPr/>
                    <a:lstStyle/>
                    <a:p>
                      <a:pPr marL="0" marR="0" lvl="0" indent="0" algn="l" defTabSz="914115" rtl="0" eaLnBrk="1" fontAlgn="auto" latinLnBrk="0" hangingPunct="1">
                        <a:lnSpc>
                          <a:spcPct val="100000"/>
                        </a:lnSpc>
                        <a:spcBef>
                          <a:spcPts val="0"/>
                        </a:spcBef>
                        <a:spcAft>
                          <a:spcPts val="0"/>
                        </a:spcAft>
                        <a:buClrTx/>
                        <a:buSzTx/>
                        <a:buFontTx/>
                        <a:buNone/>
                        <a:tabLst/>
                        <a:defRPr/>
                      </a:pPr>
                      <a:r>
                        <a:rPr lang="en-US" sz="1500" b="1" kern="1200" dirty="0">
                          <a:solidFill>
                            <a:schemeClr val="tx1"/>
                          </a:solidFill>
                          <a:effectLst/>
                          <a:latin typeface="+mn-lt"/>
                          <a:ea typeface="+mn-ea"/>
                          <a:cs typeface="+mn-cs"/>
                        </a:rPr>
                        <a:t>Data and Safety Monitoring Board/Committee</a:t>
                      </a:r>
                      <a:endParaRPr lang="en-US" sz="1500" kern="1200" dirty="0">
                        <a:solidFill>
                          <a:schemeClr val="tx1"/>
                        </a:solidFill>
                        <a:effectLst/>
                        <a:latin typeface="+mn-lt"/>
                        <a:ea typeface="+mn-ea"/>
                        <a:cs typeface="+mn-cs"/>
                      </a:endParaRPr>
                    </a:p>
                  </a:txBody>
                  <a:tcPr marL="137160" marR="13716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115" rtl="0" eaLnBrk="1" fontAlgn="auto" latinLnBrk="0" hangingPunct="1">
                        <a:lnSpc>
                          <a:spcPct val="100000"/>
                        </a:lnSpc>
                        <a:spcBef>
                          <a:spcPts val="0"/>
                        </a:spcBef>
                        <a:spcAft>
                          <a:spcPts val="0"/>
                        </a:spcAft>
                        <a:buClrTx/>
                        <a:buSzTx/>
                        <a:buFontTx/>
                        <a:buNone/>
                        <a:tabLst/>
                        <a:defRPr/>
                      </a:pPr>
                      <a:r>
                        <a:rPr lang="en-US" sz="1500" kern="1200" dirty="0">
                          <a:solidFill>
                            <a:schemeClr val="tx1"/>
                          </a:solidFill>
                          <a:effectLst/>
                          <a:latin typeface="+mn-lt"/>
                          <a:ea typeface="+mn-ea"/>
                          <a:cs typeface="+mn-cs"/>
                        </a:rPr>
                        <a:t>AstraZeneca Pharmaceuticals LP, Janssen Biotech Inc, </a:t>
                      </a:r>
                      <a:r>
                        <a:rPr lang="en-US" sz="1500" kern="1200" dirty="0" err="1">
                          <a:solidFill>
                            <a:schemeClr val="tx1"/>
                          </a:solidFill>
                          <a:effectLst/>
                          <a:latin typeface="+mn-lt"/>
                          <a:ea typeface="+mn-ea"/>
                          <a:cs typeface="+mn-cs"/>
                        </a:rPr>
                        <a:t>Myovant</a:t>
                      </a:r>
                      <a:r>
                        <a:rPr lang="en-US" sz="1500" kern="1200" dirty="0">
                          <a:solidFill>
                            <a:schemeClr val="tx1"/>
                          </a:solidFill>
                          <a:effectLst/>
                          <a:latin typeface="+mn-lt"/>
                          <a:ea typeface="+mn-ea"/>
                          <a:cs typeface="+mn-cs"/>
                        </a:rPr>
                        <a:t> Sciences Pfizer Inc</a:t>
                      </a:r>
                    </a:p>
                  </a:txBody>
                  <a:tcPr marL="137160" marR="13716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1938810"/>
                  </a:ext>
                </a:extLst>
              </a:tr>
              <a:tr h="677092">
                <a:tc>
                  <a:txBody>
                    <a:bodyPr/>
                    <a:lstStyle/>
                    <a:p>
                      <a:pPr marL="0" marR="0" lvl="0" indent="0" algn="l" defTabSz="914115" rtl="0" eaLnBrk="1" fontAlgn="auto" latinLnBrk="0" hangingPunct="1">
                        <a:lnSpc>
                          <a:spcPct val="100000"/>
                        </a:lnSpc>
                        <a:spcBef>
                          <a:spcPts val="0"/>
                        </a:spcBef>
                        <a:spcAft>
                          <a:spcPts val="0"/>
                        </a:spcAft>
                        <a:buClrTx/>
                        <a:buSzTx/>
                        <a:buFontTx/>
                        <a:buNone/>
                        <a:tabLst/>
                        <a:defRPr/>
                      </a:pPr>
                      <a:r>
                        <a:rPr lang="en-US" sz="1500" b="1" kern="1200" dirty="0">
                          <a:solidFill>
                            <a:schemeClr val="tx1"/>
                          </a:solidFill>
                          <a:effectLst/>
                          <a:latin typeface="+mn-lt"/>
                          <a:ea typeface="+mn-ea"/>
                          <a:cs typeface="+mn-cs"/>
                        </a:rPr>
                        <a:t>Stock Options/Ownership — Public Company</a:t>
                      </a:r>
                      <a:endParaRPr lang="en-US" sz="1500" kern="1200" dirty="0">
                        <a:solidFill>
                          <a:schemeClr val="tx1"/>
                        </a:solidFill>
                        <a:effectLst/>
                        <a:latin typeface="+mn-lt"/>
                        <a:ea typeface="+mn-ea"/>
                        <a:cs typeface="+mn-cs"/>
                      </a:endParaRPr>
                    </a:p>
                  </a:txBody>
                  <a:tcPr marL="137160" marR="13716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115" rtl="0" eaLnBrk="1" fontAlgn="auto" latinLnBrk="0" hangingPunct="1">
                        <a:lnSpc>
                          <a:spcPct val="100000"/>
                        </a:lnSpc>
                        <a:spcBef>
                          <a:spcPts val="0"/>
                        </a:spcBef>
                        <a:spcAft>
                          <a:spcPts val="0"/>
                        </a:spcAft>
                        <a:buClrTx/>
                        <a:buSzTx/>
                        <a:buFontTx/>
                        <a:buNone/>
                        <a:tabLst/>
                        <a:defRPr/>
                      </a:pPr>
                      <a:r>
                        <a:rPr lang="en-US" sz="1500" kern="1200" dirty="0">
                          <a:solidFill>
                            <a:schemeClr val="tx1"/>
                          </a:solidFill>
                          <a:effectLst/>
                          <a:latin typeface="+mn-lt"/>
                          <a:ea typeface="+mn-ea"/>
                          <a:cs typeface="+mn-cs"/>
                        </a:rPr>
                        <a:t>AbbVie Inc, Cardinal Health, Clarity Pharmaceuticals, Clovis Oncology, GSK, Lilly, United Health Group</a:t>
                      </a:r>
                    </a:p>
                  </a:txBody>
                  <a:tcPr marL="137160" marR="13716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0589302"/>
                  </a:ext>
                </a:extLst>
              </a:tr>
              <a:tr h="470740">
                <a:tc>
                  <a:txBody>
                    <a:bodyPr/>
                    <a:lstStyle/>
                    <a:p>
                      <a:pPr marL="0" marR="0" lvl="0" indent="0" algn="l" defTabSz="914115" rtl="0" eaLnBrk="1" fontAlgn="auto" latinLnBrk="0" hangingPunct="1">
                        <a:lnSpc>
                          <a:spcPct val="100000"/>
                        </a:lnSpc>
                        <a:spcBef>
                          <a:spcPts val="0"/>
                        </a:spcBef>
                        <a:spcAft>
                          <a:spcPts val="0"/>
                        </a:spcAft>
                        <a:buClrTx/>
                        <a:buSzTx/>
                        <a:buFontTx/>
                        <a:buNone/>
                        <a:tabLst/>
                        <a:defRPr/>
                      </a:pPr>
                      <a:r>
                        <a:rPr lang="en-US" sz="1500" b="1" kern="1200" dirty="0">
                          <a:solidFill>
                            <a:schemeClr val="tx1"/>
                          </a:solidFill>
                          <a:effectLst/>
                          <a:latin typeface="+mn-lt"/>
                          <a:ea typeface="+mn-ea"/>
                          <a:cs typeface="+mn-cs"/>
                        </a:rPr>
                        <a:t>Nonrelevant Financial Relationship</a:t>
                      </a:r>
                      <a:endParaRPr lang="en-US" sz="1500" kern="1200" dirty="0">
                        <a:solidFill>
                          <a:schemeClr val="tx1"/>
                        </a:solidFill>
                        <a:effectLst/>
                        <a:latin typeface="+mn-lt"/>
                        <a:ea typeface="+mn-ea"/>
                        <a:cs typeface="+mn-cs"/>
                      </a:endParaRPr>
                    </a:p>
                  </a:txBody>
                  <a:tcPr marL="137160" marR="13716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115" rtl="0" eaLnBrk="1" fontAlgn="auto" latinLnBrk="0" hangingPunct="1">
                        <a:lnSpc>
                          <a:spcPct val="100000"/>
                        </a:lnSpc>
                        <a:spcBef>
                          <a:spcPts val="0"/>
                        </a:spcBef>
                        <a:spcAft>
                          <a:spcPts val="0"/>
                        </a:spcAft>
                        <a:buClrTx/>
                        <a:buSzTx/>
                        <a:buFontTx/>
                        <a:buNone/>
                        <a:tabLst/>
                        <a:defRPr/>
                      </a:pPr>
                      <a:r>
                        <a:rPr lang="en-US" sz="1500" kern="1200" dirty="0">
                          <a:solidFill>
                            <a:schemeClr val="tx1"/>
                          </a:solidFill>
                          <a:effectLst/>
                          <a:latin typeface="+mn-lt"/>
                          <a:ea typeface="+mn-ea"/>
                          <a:cs typeface="+mn-cs"/>
                        </a:rPr>
                        <a:t>NRG Oncology — Co-Chairman of GU Committee, Ratio Therapeutics — Stock ownership</a:t>
                      </a:r>
                    </a:p>
                  </a:txBody>
                  <a:tcPr marL="137160" marR="13716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41251176"/>
                  </a:ext>
                </a:extLst>
              </a:tr>
            </a:tbl>
          </a:graphicData>
        </a:graphic>
      </p:graphicFrame>
    </p:spTree>
    <p:custDataLst>
      <p:tags r:id="rId1"/>
    </p:custDataLst>
    <p:extLst>
      <p:ext uri="{BB962C8B-B14F-4D97-AF65-F5344CB8AC3E}">
        <p14:creationId xmlns:p14="http://schemas.microsoft.com/office/powerpoint/2010/main" val="35196328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DB89C0BE-451E-5042-97D6-1086B7FC046B}"/>
              </a:ext>
            </a:extLst>
          </p:cNvPr>
          <p:cNvSpPr>
            <a:spLocks noGrp="1" noChangeArrowheads="1"/>
          </p:cNvSpPr>
          <p:nvPr>
            <p:ph type="title"/>
          </p:nvPr>
        </p:nvSpPr>
        <p:spPr>
          <a:xfrm>
            <a:off x="1670050" y="190501"/>
            <a:ext cx="8534400" cy="593725"/>
          </a:xfrm>
        </p:spPr>
        <p:txBody>
          <a:bodyPr/>
          <a:lstStyle/>
          <a:p>
            <a:r>
              <a:rPr lang="en-US" altLang="en-US"/>
              <a:t>PEACE-1: ADT +/- abiraterone +/- RT to prostate primary. AND +/- docetaxel</a:t>
            </a:r>
          </a:p>
        </p:txBody>
      </p:sp>
      <p:sp>
        <p:nvSpPr>
          <p:cNvPr id="40963" name="Content Placeholder 2">
            <a:extLst>
              <a:ext uri="{FF2B5EF4-FFF2-40B4-BE49-F238E27FC236}">
                <a16:creationId xmlns:a16="http://schemas.microsoft.com/office/drawing/2014/main" id="{A03D5511-5445-3B45-BE39-CDA14E23DA94}"/>
              </a:ext>
            </a:extLst>
          </p:cNvPr>
          <p:cNvSpPr>
            <a:spLocks noGrp="1"/>
          </p:cNvSpPr>
          <p:nvPr>
            <p:ph idx="1"/>
          </p:nvPr>
        </p:nvSpPr>
        <p:spPr>
          <a:xfrm>
            <a:off x="1773239" y="1600201"/>
            <a:ext cx="3360737" cy="3744913"/>
          </a:xfrm>
          <a:ln>
            <a:solidFill>
              <a:schemeClr val="tx1"/>
            </a:solidFill>
            <a:miter lim="800000"/>
            <a:headEnd/>
            <a:tailEnd/>
          </a:ln>
        </p:spPr>
        <p:txBody>
          <a:bodyPr/>
          <a:lstStyle/>
          <a:p>
            <a:pPr marL="0" indent="0">
              <a:buNone/>
            </a:pPr>
            <a:r>
              <a:rPr lang="en-US" altLang="en-US"/>
              <a:t>No interaction between abi and RT</a:t>
            </a:r>
          </a:p>
          <a:p>
            <a:pPr marL="0" indent="0">
              <a:buNone/>
            </a:pPr>
            <a:endParaRPr lang="en-US" altLang="en-US"/>
          </a:p>
          <a:p>
            <a:pPr marL="0" indent="0">
              <a:buNone/>
            </a:pPr>
            <a:r>
              <a:rPr lang="en-US" altLang="en-US"/>
              <a:t>Overall + for abi (triple)</a:t>
            </a:r>
          </a:p>
          <a:p>
            <a:pPr marL="0" indent="0">
              <a:buNone/>
            </a:pPr>
            <a:endParaRPr lang="en-US" altLang="en-US"/>
          </a:p>
          <a:p>
            <a:pPr marL="0" indent="0">
              <a:buNone/>
            </a:pPr>
            <a:r>
              <a:rPr lang="en-US" altLang="en-US"/>
              <a:t>HR stronger for high volume (0.72; CI 0.55 – 0.95) than low volume (0.83; CI 0.50 – 1.39) </a:t>
            </a:r>
          </a:p>
          <a:p>
            <a:pPr marL="0" indent="0">
              <a:buNone/>
            </a:pPr>
            <a:endParaRPr lang="en-US" altLang="en-US"/>
          </a:p>
          <a:p>
            <a:pPr marL="0" indent="0">
              <a:buNone/>
            </a:pPr>
            <a:endParaRPr lang="en-US" altLang="en-US"/>
          </a:p>
        </p:txBody>
      </p:sp>
      <p:pic>
        <p:nvPicPr>
          <p:cNvPr id="40964" name="Picture 4">
            <a:extLst>
              <a:ext uri="{FF2B5EF4-FFF2-40B4-BE49-F238E27FC236}">
                <a16:creationId xmlns:a16="http://schemas.microsoft.com/office/drawing/2014/main" id="{8475B7D4-AB08-1442-9057-B900191CA4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705"/>
          <a:stretch>
            <a:fillRect/>
          </a:stretch>
        </p:blipFill>
        <p:spPr bwMode="auto">
          <a:xfrm>
            <a:off x="5222876" y="1273175"/>
            <a:ext cx="5445125" cy="552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D2230A60-486E-C84F-B357-E54CA4D2CC73}"/>
              </a:ext>
            </a:extLst>
          </p:cNvPr>
          <p:cNvSpPr txBox="1"/>
          <p:nvPr/>
        </p:nvSpPr>
        <p:spPr>
          <a:xfrm>
            <a:off x="9294313" y="6528999"/>
            <a:ext cx="2897687" cy="276999"/>
          </a:xfrm>
          <a:prstGeom prst="rect">
            <a:avLst/>
          </a:prstGeom>
          <a:noFill/>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Fizazi</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Lancet 2022</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6" name="TextBox 5">
            <a:extLst>
              <a:ext uri="{FF2B5EF4-FFF2-40B4-BE49-F238E27FC236}">
                <a16:creationId xmlns:a16="http://schemas.microsoft.com/office/drawing/2014/main" id="{1476D4C6-B825-3346-81B2-8812B62615A3}"/>
              </a:ext>
            </a:extLst>
          </p:cNvPr>
          <p:cNvSpPr txBox="1"/>
          <p:nvPr/>
        </p:nvSpPr>
        <p:spPr bwMode="auto">
          <a:xfrm>
            <a:off x="2279576" y="6459880"/>
            <a:ext cx="368003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Courtesy of Tanya B </a:t>
            </a:r>
            <a:r>
              <a:rPr kumimoji="0" lang="en-US" sz="1500" b="0" i="0" u="none" strike="noStrike" kern="1200" cap="none" spc="0" normalizeH="0" baseline="0" noProof="0" dirty="0" err="1">
                <a:ln>
                  <a:noFill/>
                </a:ln>
                <a:solidFill>
                  <a:srgbClr val="000000"/>
                </a:solidFill>
                <a:effectLst/>
                <a:uLnTx/>
                <a:uFillTx/>
                <a:latin typeface="Calibri" panose="020F0502020204030204" pitchFamily="34" charset="0"/>
                <a:ea typeface="MS PGothic" charset="0"/>
                <a:cs typeface="Calibri" panose="020F0502020204030204" pitchFamily="34" charset="0"/>
              </a:rPr>
              <a:t>Dorff</a:t>
            </a:r>
            <a:r>
              <a:rPr kumimoji="0" lang="en-US" sz="1500" b="0"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 MD</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94E8BC28-139A-594E-BD5C-BD27F3881FF2}"/>
              </a:ext>
            </a:extLst>
          </p:cNvPr>
          <p:cNvSpPr>
            <a:spLocks noGrp="1" noChangeArrowheads="1"/>
          </p:cNvSpPr>
          <p:nvPr>
            <p:ph type="title"/>
          </p:nvPr>
        </p:nvSpPr>
        <p:spPr>
          <a:xfrm>
            <a:off x="1738313" y="296864"/>
            <a:ext cx="8534400" cy="593725"/>
          </a:xfrm>
        </p:spPr>
        <p:txBody>
          <a:bodyPr/>
          <a:lstStyle/>
          <a:p>
            <a:r>
              <a:rPr lang="en-US" altLang="en-US"/>
              <a:t>Exposure-response relationship apalutamide mHSPC</a:t>
            </a:r>
          </a:p>
        </p:txBody>
      </p:sp>
      <p:sp>
        <p:nvSpPr>
          <p:cNvPr id="3" name="Content Placeholder 2">
            <a:extLst>
              <a:ext uri="{FF2B5EF4-FFF2-40B4-BE49-F238E27FC236}">
                <a16:creationId xmlns:a16="http://schemas.microsoft.com/office/drawing/2014/main" id="{45F5BE74-EF47-5744-9F80-F5B3810DFA18}"/>
              </a:ext>
            </a:extLst>
          </p:cNvPr>
          <p:cNvSpPr>
            <a:spLocks noGrp="1"/>
          </p:cNvSpPr>
          <p:nvPr>
            <p:ph idx="1"/>
          </p:nvPr>
        </p:nvSpPr>
        <p:spPr>
          <a:xfrm>
            <a:off x="740229" y="1600200"/>
            <a:ext cx="4325257" cy="4578350"/>
          </a:xfrm>
        </p:spPr>
        <p:txBody>
          <a:bodyPr/>
          <a:lstStyle/>
          <a:p>
            <a:pPr>
              <a:defRPr/>
            </a:pPr>
            <a:r>
              <a:rPr lang="en-US" dirty="0"/>
              <a:t>Plasma levels achieve steady-state between </a:t>
            </a:r>
            <a:br>
              <a:rPr lang="en-US" dirty="0"/>
            </a:br>
            <a:r>
              <a:rPr lang="en-US" dirty="0"/>
              <a:t>4-8 weeks</a:t>
            </a:r>
          </a:p>
          <a:p>
            <a:pPr>
              <a:defRPr/>
            </a:pPr>
            <a:r>
              <a:rPr lang="en-US" dirty="0"/>
              <a:t>AUC calculated for each patient during steady state</a:t>
            </a:r>
          </a:p>
          <a:p>
            <a:pPr marL="0" indent="0">
              <a:buNone/>
              <a:defRPr/>
            </a:pPr>
            <a:r>
              <a:rPr lang="en-US" dirty="0"/>
              <a:t>A: PFS</a:t>
            </a:r>
          </a:p>
          <a:p>
            <a:pPr marL="0" indent="0">
              <a:buNone/>
              <a:defRPr/>
            </a:pPr>
            <a:r>
              <a:rPr lang="en-US" dirty="0"/>
              <a:t>B: OS</a:t>
            </a:r>
          </a:p>
        </p:txBody>
      </p:sp>
      <p:pic>
        <p:nvPicPr>
          <p:cNvPr id="33796" name="Picture 4">
            <a:extLst>
              <a:ext uri="{FF2B5EF4-FFF2-40B4-BE49-F238E27FC236}">
                <a16:creationId xmlns:a16="http://schemas.microsoft.com/office/drawing/2014/main" id="{12B99696-25D0-B14D-AFDF-9EF254C64C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7026" y="1483449"/>
            <a:ext cx="5348060" cy="277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6">
            <a:extLst>
              <a:ext uri="{FF2B5EF4-FFF2-40B4-BE49-F238E27FC236}">
                <a16:creationId xmlns:a16="http://schemas.microsoft.com/office/drawing/2014/main" id="{1C9ED5CF-84B3-2948-9E8D-A04FF4AE8F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0" y="4256088"/>
            <a:ext cx="4941888" cy="259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B363AF37-DCE2-AF9E-FC4E-164C33860C8C}"/>
              </a:ext>
            </a:extLst>
          </p:cNvPr>
          <p:cNvSpPr txBox="1"/>
          <p:nvPr/>
        </p:nvSpPr>
        <p:spPr>
          <a:xfrm>
            <a:off x="2312715" y="6422636"/>
            <a:ext cx="6100174" cy="27699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T'jollyn</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H et al </a:t>
            </a:r>
            <a:r>
              <a:rPr kumimoji="0" lang="en-US" sz="12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Chemother</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12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Pharmacol</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2022</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  </a:t>
            </a:r>
          </a:p>
        </p:txBody>
      </p:sp>
      <p:sp>
        <p:nvSpPr>
          <p:cNvPr id="7" name="TextBox 6">
            <a:extLst>
              <a:ext uri="{FF2B5EF4-FFF2-40B4-BE49-F238E27FC236}">
                <a16:creationId xmlns:a16="http://schemas.microsoft.com/office/drawing/2014/main" id="{BA94D50A-6A59-3F40-A468-B94212C67463}"/>
              </a:ext>
            </a:extLst>
          </p:cNvPr>
          <p:cNvSpPr txBox="1"/>
          <p:nvPr/>
        </p:nvSpPr>
        <p:spPr bwMode="auto">
          <a:xfrm>
            <a:off x="192218" y="5977428"/>
            <a:ext cx="368003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Courtesy of Tanya B </a:t>
            </a:r>
            <a:r>
              <a:rPr kumimoji="0" lang="en-US" sz="1500" b="0" i="0" u="none" strike="noStrike" kern="1200" cap="none" spc="0" normalizeH="0" baseline="0" noProof="0" dirty="0" err="1">
                <a:ln>
                  <a:noFill/>
                </a:ln>
                <a:solidFill>
                  <a:srgbClr val="000000"/>
                </a:solidFill>
                <a:effectLst/>
                <a:uLnTx/>
                <a:uFillTx/>
                <a:latin typeface="Calibri" panose="020F0502020204030204" pitchFamily="34" charset="0"/>
                <a:ea typeface="MS PGothic" charset="0"/>
                <a:cs typeface="Calibri" panose="020F0502020204030204" pitchFamily="34" charset="0"/>
              </a:rPr>
              <a:t>Dorff</a:t>
            </a:r>
            <a:r>
              <a:rPr kumimoji="0" lang="en-US" sz="1500" b="0"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 MD</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a:extLst>
              <a:ext uri="{FF2B5EF4-FFF2-40B4-BE49-F238E27FC236}">
                <a16:creationId xmlns:a16="http://schemas.microsoft.com/office/drawing/2014/main" id="{68E2DA6D-E31E-6A4C-BB58-9DD557C5A6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5426" y="1357876"/>
            <a:ext cx="6418196" cy="4360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itle 1">
            <a:extLst>
              <a:ext uri="{FF2B5EF4-FFF2-40B4-BE49-F238E27FC236}">
                <a16:creationId xmlns:a16="http://schemas.microsoft.com/office/drawing/2014/main" id="{B56E76A9-7C6B-DF4A-8A7A-1FFD5810B4B5}"/>
              </a:ext>
            </a:extLst>
          </p:cNvPr>
          <p:cNvSpPr>
            <a:spLocks noGrp="1" noChangeArrowheads="1"/>
          </p:cNvSpPr>
          <p:nvPr>
            <p:ph type="title"/>
          </p:nvPr>
        </p:nvSpPr>
        <p:spPr/>
        <p:txBody>
          <a:bodyPr/>
          <a:lstStyle/>
          <a:p>
            <a:r>
              <a:rPr lang="en-US" altLang="en-US"/>
              <a:t>ARASENS: ADT + doce +/- darolutamide</a:t>
            </a:r>
          </a:p>
        </p:txBody>
      </p:sp>
      <p:sp>
        <p:nvSpPr>
          <p:cNvPr id="34820" name="Content Placeholder 2">
            <a:extLst>
              <a:ext uri="{FF2B5EF4-FFF2-40B4-BE49-F238E27FC236}">
                <a16:creationId xmlns:a16="http://schemas.microsoft.com/office/drawing/2014/main" id="{3E3A96EE-FE1D-4D49-82FE-F48C28427CBA}"/>
              </a:ext>
            </a:extLst>
          </p:cNvPr>
          <p:cNvSpPr>
            <a:spLocks noGrp="1" noChangeArrowheads="1"/>
          </p:cNvSpPr>
          <p:nvPr>
            <p:ph idx="1"/>
          </p:nvPr>
        </p:nvSpPr>
        <p:spPr>
          <a:xfrm>
            <a:off x="812801" y="1600200"/>
            <a:ext cx="4613276" cy="4578350"/>
          </a:xfrm>
        </p:spPr>
        <p:txBody>
          <a:bodyPr/>
          <a:lstStyle/>
          <a:p>
            <a:r>
              <a:rPr lang="en-US" altLang="en-US" sz="2000" dirty="0"/>
              <a:t>For OS the HR 0.68; 95% </a:t>
            </a:r>
            <a:r>
              <a:rPr lang="it-IT" altLang="en-US" sz="2000" dirty="0"/>
              <a:t>CI, 0.57 to 0.80; </a:t>
            </a:r>
            <a:r>
              <a:rPr lang="it-IT" altLang="en-US" sz="2000" dirty="0" err="1"/>
              <a:t>P</a:t>
            </a:r>
            <a:r>
              <a:rPr lang="it-IT" altLang="en-US" sz="2000" dirty="0"/>
              <a:t>&lt;0.001</a:t>
            </a:r>
          </a:p>
          <a:p>
            <a:r>
              <a:rPr lang="it-IT" altLang="en-US" sz="2000" dirty="0"/>
              <a:t>Appropriate </a:t>
            </a:r>
            <a:r>
              <a:rPr lang="it-IT" altLang="en-US" sz="2000" dirty="0" err="1"/>
              <a:t>age</a:t>
            </a:r>
            <a:r>
              <a:rPr lang="it-IT" altLang="en-US" sz="2000" dirty="0"/>
              <a:t> </a:t>
            </a:r>
            <a:r>
              <a:rPr lang="it-IT" altLang="en-US" sz="2000" dirty="0" err="1"/>
              <a:t>representation</a:t>
            </a:r>
            <a:r>
              <a:rPr lang="it-IT" altLang="en-US" sz="2000" dirty="0"/>
              <a:t>: </a:t>
            </a:r>
          </a:p>
          <a:p>
            <a:pPr lvl="1"/>
            <a:r>
              <a:rPr lang="it-IT" altLang="en-US" sz="1800" dirty="0"/>
              <a:t>47% </a:t>
            </a:r>
            <a:r>
              <a:rPr lang="it-IT" altLang="en-US" sz="1800" dirty="0" err="1"/>
              <a:t>age</a:t>
            </a:r>
            <a:r>
              <a:rPr lang="it-IT" altLang="en-US" sz="1800" dirty="0"/>
              <a:t> 65-74</a:t>
            </a:r>
          </a:p>
          <a:p>
            <a:pPr lvl="1"/>
            <a:r>
              <a:rPr lang="it-IT" altLang="en-US" sz="1800" dirty="0"/>
              <a:t>16% </a:t>
            </a:r>
            <a:r>
              <a:rPr lang="it-IT" altLang="en-US" sz="1800" dirty="0" err="1"/>
              <a:t>age</a:t>
            </a:r>
            <a:r>
              <a:rPr lang="it-IT" altLang="en-US" sz="1800" dirty="0"/>
              <a:t> 75-84</a:t>
            </a:r>
          </a:p>
          <a:p>
            <a:r>
              <a:rPr lang="it-IT" altLang="en-US" sz="2000" dirty="0" err="1">
                <a:solidFill>
                  <a:schemeClr val="accent2"/>
                </a:solidFill>
              </a:rPr>
              <a:t>Not</a:t>
            </a:r>
            <a:r>
              <a:rPr lang="it-IT" altLang="en-US" sz="2000" dirty="0">
                <a:solidFill>
                  <a:schemeClr val="accent2"/>
                </a:solidFill>
              </a:rPr>
              <a:t> diverse </a:t>
            </a:r>
            <a:r>
              <a:rPr lang="it-IT" altLang="en-US" sz="2000" dirty="0" err="1">
                <a:solidFill>
                  <a:schemeClr val="accent2"/>
                </a:solidFill>
              </a:rPr>
              <a:t>racially</a:t>
            </a:r>
            <a:endParaRPr lang="it-IT" altLang="en-US" sz="2000" dirty="0">
              <a:solidFill>
                <a:schemeClr val="accent2"/>
              </a:solidFill>
            </a:endParaRPr>
          </a:p>
          <a:p>
            <a:r>
              <a:rPr lang="it-IT" altLang="en-US" sz="2000" dirty="0" err="1"/>
              <a:t>Toxicity</a:t>
            </a:r>
            <a:r>
              <a:rPr lang="it-IT" altLang="en-US" sz="2000" dirty="0"/>
              <a:t> </a:t>
            </a:r>
            <a:r>
              <a:rPr lang="it-IT" altLang="en-US" sz="2000" dirty="0" err="1"/>
              <a:t>was</a:t>
            </a:r>
            <a:r>
              <a:rPr lang="it-IT" altLang="en-US" sz="2000" dirty="0"/>
              <a:t> </a:t>
            </a:r>
            <a:r>
              <a:rPr lang="it-IT" altLang="en-US" sz="2000" dirty="0" err="1"/>
              <a:t>acceptable</a:t>
            </a:r>
            <a:r>
              <a:rPr lang="it-IT" altLang="en-US" sz="2000" dirty="0"/>
              <a:t>:</a:t>
            </a:r>
          </a:p>
          <a:p>
            <a:pPr lvl="1"/>
            <a:r>
              <a:rPr lang="it-IT" altLang="en-US" sz="1800" dirty="0" err="1"/>
              <a:t>Febrile</a:t>
            </a:r>
            <a:r>
              <a:rPr lang="it-IT" altLang="en-US" sz="1800" dirty="0"/>
              <a:t> neutropenia 7.8% on </a:t>
            </a:r>
            <a:r>
              <a:rPr lang="it-IT" altLang="en-US" sz="1800" dirty="0" err="1"/>
              <a:t>each</a:t>
            </a:r>
            <a:r>
              <a:rPr lang="it-IT" altLang="en-US" sz="1800" dirty="0"/>
              <a:t> </a:t>
            </a:r>
            <a:r>
              <a:rPr lang="it-IT" altLang="en-US" sz="1800" dirty="0" err="1"/>
              <a:t>arm</a:t>
            </a:r>
            <a:endParaRPr lang="it-IT" altLang="en-US" sz="1800" dirty="0"/>
          </a:p>
          <a:p>
            <a:pPr lvl="1"/>
            <a:r>
              <a:rPr lang="it-IT" altLang="en-US" sz="1800" dirty="0"/>
              <a:t>Death due to AE 4% on </a:t>
            </a:r>
            <a:r>
              <a:rPr lang="it-IT" altLang="en-US" sz="1800" dirty="0" err="1"/>
              <a:t>each</a:t>
            </a:r>
            <a:r>
              <a:rPr lang="it-IT" altLang="en-US" sz="1800" dirty="0"/>
              <a:t> </a:t>
            </a:r>
            <a:r>
              <a:rPr lang="it-IT" altLang="en-US" sz="1800" dirty="0" err="1"/>
              <a:t>arm</a:t>
            </a:r>
            <a:endParaRPr lang="en-US" altLang="en-US" sz="1800" dirty="0"/>
          </a:p>
        </p:txBody>
      </p:sp>
      <p:sp>
        <p:nvSpPr>
          <p:cNvPr id="34821" name="TextBox 5">
            <a:extLst>
              <a:ext uri="{FF2B5EF4-FFF2-40B4-BE49-F238E27FC236}">
                <a16:creationId xmlns:a16="http://schemas.microsoft.com/office/drawing/2014/main" id="{627C3B6D-475A-8C48-B124-EF86BA4E187D}"/>
              </a:ext>
            </a:extLst>
          </p:cNvPr>
          <p:cNvSpPr txBox="1">
            <a:spLocks noChangeArrowheads="1"/>
          </p:cNvSpPr>
          <p:nvPr/>
        </p:nvSpPr>
        <p:spPr bwMode="auto">
          <a:xfrm>
            <a:off x="8514524" y="6432549"/>
            <a:ext cx="335121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2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rPr>
              <a:t>Smith MR et al. </a:t>
            </a:r>
            <a:r>
              <a:rPr kumimoji="0" lang="en-US" altLang="en-US" sz="1500" b="0" i="1"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rPr>
              <a:t>N </a:t>
            </a:r>
            <a:r>
              <a:rPr kumimoji="0" lang="en-US" altLang="en-US" sz="1500" b="0" i="1" u="none" strike="noStrike" kern="1200" cap="none" spc="0" normalizeH="0" baseline="0" noProof="0" dirty="0" err="1">
                <a:ln>
                  <a:noFill/>
                </a:ln>
                <a:solidFill>
                  <a:srgbClr val="000000"/>
                </a:solidFill>
                <a:effectLst/>
                <a:uLnTx/>
                <a:uFillTx/>
                <a:latin typeface="Arial" panose="020B0604020202020204" pitchFamily="34" charset="0"/>
                <a:ea typeface="MS PGothic" panose="020B0600070205080204" pitchFamily="34" charset="-128"/>
              </a:rPr>
              <a:t>Engl</a:t>
            </a:r>
            <a:r>
              <a:rPr kumimoji="0" lang="en-US" altLang="en-US" sz="1500" b="0" i="1"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rPr>
              <a:t> J Med </a:t>
            </a:r>
            <a:r>
              <a:rPr kumimoji="0" lang="en-US" altLang="en-US" sz="15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rPr>
              <a:t>2022.</a:t>
            </a:r>
          </a:p>
        </p:txBody>
      </p:sp>
      <p:sp>
        <p:nvSpPr>
          <p:cNvPr id="6" name="TextBox 5">
            <a:extLst>
              <a:ext uri="{FF2B5EF4-FFF2-40B4-BE49-F238E27FC236}">
                <a16:creationId xmlns:a16="http://schemas.microsoft.com/office/drawing/2014/main" id="{D5E8E451-49C9-774B-9372-D813935816F4}"/>
              </a:ext>
            </a:extLst>
          </p:cNvPr>
          <p:cNvSpPr txBox="1"/>
          <p:nvPr/>
        </p:nvSpPr>
        <p:spPr bwMode="auto">
          <a:xfrm>
            <a:off x="2279576" y="6459880"/>
            <a:ext cx="368003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Courtesy of Tanya B </a:t>
            </a:r>
            <a:r>
              <a:rPr kumimoji="0" lang="en-US" sz="1500" b="0" i="0" u="none" strike="noStrike" kern="1200" cap="none" spc="0" normalizeH="0" baseline="0" noProof="0" dirty="0" err="1">
                <a:ln>
                  <a:noFill/>
                </a:ln>
                <a:solidFill>
                  <a:srgbClr val="000000"/>
                </a:solidFill>
                <a:effectLst/>
                <a:uLnTx/>
                <a:uFillTx/>
                <a:latin typeface="Calibri" panose="020F0502020204030204" pitchFamily="34" charset="0"/>
                <a:ea typeface="MS PGothic" charset="0"/>
                <a:cs typeface="Calibri" panose="020F0502020204030204" pitchFamily="34" charset="0"/>
              </a:rPr>
              <a:t>Dorff</a:t>
            </a:r>
            <a:r>
              <a:rPr kumimoji="0" lang="en-US" sz="1500" b="0"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 MD</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F543B-FE55-E9E2-68D1-776DB5E2EDA0}"/>
              </a:ext>
            </a:extLst>
          </p:cNvPr>
          <p:cNvSpPr>
            <a:spLocks noGrp="1"/>
          </p:cNvSpPr>
          <p:nvPr>
            <p:ph type="title"/>
          </p:nvPr>
        </p:nvSpPr>
        <p:spPr>
          <a:xfrm>
            <a:off x="912286" y="2574032"/>
            <a:ext cx="10358967" cy="1143000"/>
          </a:xfrm>
        </p:spPr>
        <p:txBody>
          <a:bodyPr/>
          <a:lstStyle/>
          <a:p>
            <a:r>
              <a:rPr lang="en-US" sz="3200" dirty="0">
                <a:solidFill>
                  <a:srgbClr val="0432FF"/>
                </a:solidFill>
                <a:latin typeface="+mn-lt"/>
              </a:rPr>
              <a:t>PARP Inhibitors in Castration-Resistant Disease</a:t>
            </a:r>
            <a:endParaRPr lang="en-US" dirty="0">
              <a:solidFill>
                <a:srgbClr val="0432FF"/>
              </a:solidFill>
            </a:endParaRPr>
          </a:p>
        </p:txBody>
      </p:sp>
    </p:spTree>
    <p:extLst>
      <p:ext uri="{BB962C8B-B14F-4D97-AF65-F5344CB8AC3E}">
        <p14:creationId xmlns:p14="http://schemas.microsoft.com/office/powerpoint/2010/main" val="350242499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DDD087E6-9CC4-A34C-91CD-1C135B22C44A}"/>
              </a:ext>
            </a:extLst>
          </p:cNvPr>
          <p:cNvSpPr>
            <a:spLocks noGrp="1" noChangeArrowheads="1"/>
          </p:cNvSpPr>
          <p:nvPr>
            <p:ph type="title"/>
          </p:nvPr>
        </p:nvSpPr>
        <p:spPr>
          <a:xfrm>
            <a:off x="2209800" y="220661"/>
            <a:ext cx="7772400" cy="2133600"/>
          </a:xfrm>
        </p:spPr>
        <p:txBody>
          <a:bodyPr/>
          <a:lstStyle/>
          <a:p>
            <a:r>
              <a:rPr lang="en-US" altLang="en-US" sz="3600" b="1" dirty="0"/>
              <a:t>Improved Survival: Phase III Olaparib Trial (</a:t>
            </a:r>
            <a:r>
              <a:rPr lang="en-US" altLang="en-US" sz="3600" b="1" dirty="0" err="1"/>
              <a:t>PROfound</a:t>
            </a:r>
            <a:r>
              <a:rPr lang="en-US" altLang="en-US" sz="3600" b="1" dirty="0"/>
              <a:t>) in Prostate Cancer</a:t>
            </a:r>
            <a:br>
              <a:rPr lang="en-US" altLang="en-US" sz="3600" b="1" dirty="0"/>
            </a:br>
            <a:r>
              <a:rPr lang="en-US" altLang="en-US" sz="2000" b="1" dirty="0"/>
              <a:t>Sept 20, 2020</a:t>
            </a:r>
          </a:p>
        </p:txBody>
      </p:sp>
      <p:pic>
        <p:nvPicPr>
          <p:cNvPr id="40963" name="Picture 1">
            <a:extLst>
              <a:ext uri="{FF2B5EF4-FFF2-40B4-BE49-F238E27FC236}">
                <a16:creationId xmlns:a16="http://schemas.microsoft.com/office/drawing/2014/main" id="{42B02B62-4F85-0844-9062-CE6479D229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25" y="2535237"/>
            <a:ext cx="8237538" cy="371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3C0926CE-C37E-054B-98D8-F9570F6061A4}"/>
              </a:ext>
            </a:extLst>
          </p:cNvPr>
          <p:cNvSpPr txBox="1"/>
          <p:nvPr/>
        </p:nvSpPr>
        <p:spPr bwMode="auto">
          <a:xfrm>
            <a:off x="92840" y="6459880"/>
            <a:ext cx="368003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Calibri" panose="020F0502020204030204" pitchFamily="34" charset="0"/>
                <a:ea typeface="MS PGothic" charset="0"/>
                <a:cs typeface="Calibri" panose="020F0502020204030204" pitchFamily="34" charset="0"/>
              </a:rPr>
              <a:t>Courtesy of A Oliver Sartor, MD</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Content Placeholder 8">
            <a:extLst>
              <a:ext uri="{FF2B5EF4-FFF2-40B4-BE49-F238E27FC236}">
                <a16:creationId xmlns:a16="http://schemas.microsoft.com/office/drawing/2014/main" id="{D73234B9-A11F-E443-ABE1-48A04F02D3C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09800" y="2895600"/>
            <a:ext cx="7772400" cy="3505200"/>
          </a:xfrm>
        </p:spPr>
      </p:pic>
      <p:pic>
        <p:nvPicPr>
          <p:cNvPr id="41988" name="Picture 4">
            <a:extLst>
              <a:ext uri="{FF2B5EF4-FFF2-40B4-BE49-F238E27FC236}">
                <a16:creationId xmlns:a16="http://schemas.microsoft.com/office/drawing/2014/main" id="{F4841C15-8A91-0F4D-A66B-20A06753CE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457200"/>
            <a:ext cx="8686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5E74C5AC-0A26-DD4C-B7D6-237349150BEF}"/>
              </a:ext>
            </a:extLst>
          </p:cNvPr>
          <p:cNvSpPr txBox="1"/>
          <p:nvPr/>
        </p:nvSpPr>
        <p:spPr bwMode="auto">
          <a:xfrm>
            <a:off x="92840" y="6459880"/>
            <a:ext cx="368003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Calibri" panose="020F0502020204030204" pitchFamily="34" charset="0"/>
                <a:ea typeface="MS PGothic" charset="0"/>
                <a:cs typeface="Calibri" panose="020F0502020204030204" pitchFamily="34" charset="0"/>
              </a:rPr>
              <a:t>Courtesy of A Oliver Sartor, MD</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Content Placeholder 3">
            <a:extLst>
              <a:ext uri="{FF2B5EF4-FFF2-40B4-BE49-F238E27FC236}">
                <a16:creationId xmlns:a16="http://schemas.microsoft.com/office/drawing/2014/main" id="{DA2BC772-6C98-4244-90FA-5008EDB806B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297498"/>
            <a:ext cx="10363200" cy="5300913"/>
          </a:xfrm>
        </p:spPr>
      </p:pic>
      <p:sp>
        <p:nvSpPr>
          <p:cNvPr id="52227" name="TextBox 4">
            <a:extLst>
              <a:ext uri="{FF2B5EF4-FFF2-40B4-BE49-F238E27FC236}">
                <a16:creationId xmlns:a16="http://schemas.microsoft.com/office/drawing/2014/main" id="{1B3748C6-34B4-5D49-9116-5663BFB93A21}"/>
              </a:ext>
            </a:extLst>
          </p:cNvPr>
          <p:cNvSpPr txBox="1">
            <a:spLocks noChangeArrowheads="1"/>
          </p:cNvSpPr>
          <p:nvPr/>
        </p:nvSpPr>
        <p:spPr bwMode="auto">
          <a:xfrm>
            <a:off x="2405856" y="5852616"/>
            <a:ext cx="73802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S PGothic" charset="0"/>
                <a:cs typeface="+mn-cs"/>
              </a:rPr>
              <a:t>HRR mutations were determined </a:t>
            </a:r>
            <a:r>
              <a:rPr kumimoji="0" lang="en-US" altLang="en-US" sz="2400" b="1" i="0" u="sng" strike="noStrike" kern="1200" cap="none" spc="0" normalizeH="0" baseline="0" noProof="0" dirty="0">
                <a:ln>
                  <a:noFill/>
                </a:ln>
                <a:solidFill>
                  <a:srgbClr val="FFFFFF"/>
                </a:solidFill>
                <a:effectLst/>
                <a:uLnTx/>
                <a:uFillTx/>
                <a:latin typeface="Times New Roman" panose="02020603050405020304" pitchFamily="18" charset="0"/>
                <a:ea typeface="MS PGothic" charset="0"/>
                <a:cs typeface="+mn-cs"/>
              </a:rPr>
              <a:t>after randomization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FFFFFF"/>
                </a:solidFill>
                <a:effectLst/>
                <a:uLnTx/>
                <a:uFillTx/>
                <a:latin typeface="Times New Roman" panose="02020603050405020304" pitchFamily="18" charset="0"/>
                <a:ea typeface="MS PGothic" charset="0"/>
                <a:cs typeface="+mn-cs"/>
              </a:rPr>
              <a:t>Clarke et al. 2023</a:t>
            </a:r>
          </a:p>
        </p:txBody>
      </p:sp>
      <p:sp>
        <p:nvSpPr>
          <p:cNvPr id="4" name="TextBox 3">
            <a:extLst>
              <a:ext uri="{FF2B5EF4-FFF2-40B4-BE49-F238E27FC236}">
                <a16:creationId xmlns:a16="http://schemas.microsoft.com/office/drawing/2014/main" id="{D9AAE5F2-A914-A940-97A1-2AC12062C9F6}"/>
              </a:ext>
            </a:extLst>
          </p:cNvPr>
          <p:cNvSpPr txBox="1"/>
          <p:nvPr/>
        </p:nvSpPr>
        <p:spPr bwMode="auto">
          <a:xfrm>
            <a:off x="92840" y="6459880"/>
            <a:ext cx="368003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Calibri" panose="020F0502020204030204" pitchFamily="34" charset="0"/>
                <a:ea typeface="MS PGothic" charset="0"/>
                <a:cs typeface="Calibri" panose="020F0502020204030204" pitchFamily="34" charset="0"/>
              </a:rPr>
              <a:t>Courtesy of A Oliver Sartor, MD</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E94D235-D34C-654E-8AA3-C56FA27C337C}"/>
              </a:ext>
            </a:extLst>
          </p:cNvPr>
          <p:cNvSpPr/>
          <p:nvPr/>
        </p:nvSpPr>
        <p:spPr>
          <a:xfrm>
            <a:off x="1524000" y="1920876"/>
            <a:ext cx="9144000" cy="3070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4544A71-B9B1-FB47-B9F1-1AB052E8BF88}"/>
              </a:ext>
            </a:extLst>
          </p:cNvPr>
          <p:cNvSpPr>
            <a:spLocks noGrp="1"/>
          </p:cNvSpPr>
          <p:nvPr>
            <p:ph type="title"/>
          </p:nvPr>
        </p:nvSpPr>
        <p:spPr>
          <a:xfrm>
            <a:off x="824549" y="295389"/>
            <a:ext cx="8229600" cy="477838"/>
          </a:xfrm>
        </p:spPr>
        <p:txBody>
          <a:bodyPr rtlCol="0">
            <a:noAutofit/>
          </a:bodyPr>
          <a:lstStyle/>
          <a:p>
            <a:pPr eaLnBrk="1" fontAlgn="auto" hangingPunct="1">
              <a:spcAft>
                <a:spcPts val="0"/>
              </a:spcAft>
              <a:defRPr/>
            </a:pPr>
            <a:r>
              <a:rPr lang="en-US" sz="3200" dirty="0"/>
              <a:t>PROpel: primary rPFS results (DCO1)</a:t>
            </a:r>
            <a:r>
              <a:rPr lang="en-US" sz="3200" baseline="30000" dirty="0"/>
              <a:t>1</a:t>
            </a:r>
            <a:endParaRPr lang="en-GB" sz="3200" dirty="0"/>
          </a:p>
        </p:txBody>
      </p:sp>
      <p:sp>
        <p:nvSpPr>
          <p:cNvPr id="5" name="Text Placeholder 4">
            <a:extLst>
              <a:ext uri="{FF2B5EF4-FFF2-40B4-BE49-F238E27FC236}">
                <a16:creationId xmlns:a16="http://schemas.microsoft.com/office/drawing/2014/main" id="{D7960B11-D05A-6742-A41C-7B0C2B4E13E6}"/>
              </a:ext>
            </a:extLst>
          </p:cNvPr>
          <p:cNvSpPr>
            <a:spLocks noGrp="1"/>
          </p:cNvSpPr>
          <p:nvPr>
            <p:ph type="body" sz="quarter" idx="15"/>
          </p:nvPr>
        </p:nvSpPr>
        <p:spPr>
          <a:xfrm>
            <a:off x="4494214" y="6272214"/>
            <a:ext cx="4389437" cy="280987"/>
          </a:xfrm>
        </p:spPr>
        <p:txBody>
          <a:bodyPr rtlCol="0"/>
          <a:lstStyle/>
          <a:p>
            <a:pPr eaLnBrk="1" fontAlgn="auto" hangingPunct="1">
              <a:spcAft>
                <a:spcPts val="0"/>
              </a:spcAft>
              <a:defRPr/>
            </a:pPr>
            <a:r>
              <a:rPr dirty="0"/>
              <a:t>Professor Noel Clarke</a:t>
            </a:r>
          </a:p>
        </p:txBody>
      </p:sp>
      <p:sp>
        <p:nvSpPr>
          <p:cNvPr id="53253" name="TextBox 5">
            <a:extLst>
              <a:ext uri="{FF2B5EF4-FFF2-40B4-BE49-F238E27FC236}">
                <a16:creationId xmlns:a16="http://schemas.microsoft.com/office/drawing/2014/main" id="{AF873F8A-8428-F045-8B0C-C8A1CAAB211F}"/>
              </a:ext>
            </a:extLst>
          </p:cNvPr>
          <p:cNvSpPr txBox="1">
            <a:spLocks noChangeArrowheads="1"/>
          </p:cNvSpPr>
          <p:nvPr/>
        </p:nvSpPr>
        <p:spPr bwMode="auto">
          <a:xfrm>
            <a:off x="949009" y="900114"/>
            <a:ext cx="8961437"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ts val="750"/>
              </a:spcBef>
              <a:buClr>
                <a:schemeClr val="bg1"/>
              </a:buClr>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1pPr>
            <a:lvl2pPr marL="742950" indent="-285750" defTabSz="685800">
              <a:spcBef>
                <a:spcPts val="375"/>
              </a:spcBef>
              <a:buClr>
                <a:schemeClr val="bg1"/>
              </a:buClr>
              <a:buFont typeface="Wingdings" pitchFamily="2" charset="2"/>
              <a:buChar char="§"/>
              <a:defRPr>
                <a:solidFill>
                  <a:schemeClr val="bg1"/>
                </a:solidFill>
                <a:latin typeface="Arial" panose="020B0604020202020204" pitchFamily="34" charset="0"/>
                <a:cs typeface="Arial" panose="020B0604020202020204" pitchFamily="34" charset="0"/>
              </a:defRPr>
            </a:lvl2pPr>
            <a:lvl3pPr marL="1143000" indent="-228600" defTabSz="685800">
              <a:spcBef>
                <a:spcPts val="375"/>
              </a:spcBef>
              <a:buClr>
                <a:schemeClr val="bg1"/>
              </a:buClr>
              <a:buFont typeface="Courier New" panose="02070309020205020404" pitchFamily="49" charset="0"/>
              <a:buChar char="o"/>
              <a:defRPr sz="1300">
                <a:solidFill>
                  <a:schemeClr val="bg1"/>
                </a:solidFill>
                <a:latin typeface="Arial" panose="020B0604020202020204" pitchFamily="34" charset="0"/>
                <a:cs typeface="Arial" panose="020B0604020202020204" pitchFamily="34" charset="0"/>
              </a:defRPr>
            </a:lvl3pPr>
            <a:lvl4pPr marL="1600200" indent="-228600" defTabSz="685800">
              <a:spcBef>
                <a:spcPts val="375"/>
              </a:spcBef>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4pPr>
            <a:lvl5pPr marL="2057400" indent="-228600" defTabSz="685800">
              <a:spcBef>
                <a:spcPts val="375"/>
              </a:spcBef>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5pPr>
            <a:lvl6pPr marL="25146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6pPr>
            <a:lvl7pPr marL="29718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7pPr>
            <a:lvl8pPr marL="34290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8pPr>
            <a:lvl9pPr marL="38862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prstClr val="black"/>
                </a:solidFill>
                <a:effectLst/>
                <a:uLnTx/>
                <a:uFillTx/>
                <a:latin typeface="Arial" panose="020B0604020202020204" pitchFamily="34" charset="0"/>
                <a:ea typeface="MS PGothic" charset="0"/>
                <a:cs typeface="Arial" panose="020B0604020202020204" pitchFamily="34" charset="0"/>
              </a:rPr>
              <a:t>Abiraterone + </a:t>
            </a:r>
            <a:r>
              <a:rPr kumimoji="0" lang="en-US" altLang="en-US" sz="1500" b="0" i="0" u="none" strike="noStrike" kern="1200" cap="none" spc="0" normalizeH="0" baseline="0" noProof="0" dirty="0" err="1">
                <a:ln>
                  <a:noFill/>
                </a:ln>
                <a:solidFill>
                  <a:prstClr val="black"/>
                </a:solidFill>
                <a:effectLst/>
                <a:uLnTx/>
                <a:uFillTx/>
                <a:latin typeface="Arial" panose="020B0604020202020204" pitchFamily="34" charset="0"/>
                <a:ea typeface="MS PGothic" charset="0"/>
                <a:cs typeface="Arial" panose="020B0604020202020204" pitchFamily="34" charset="0"/>
              </a:rPr>
              <a:t>olaparib</a:t>
            </a:r>
            <a:r>
              <a:rPr kumimoji="0" lang="en-US" altLang="en-US" sz="1500" b="0" i="0" u="none" strike="noStrike" kern="1200" cap="none" spc="0" normalizeH="0" baseline="0" noProof="0" dirty="0">
                <a:ln>
                  <a:noFill/>
                </a:ln>
                <a:solidFill>
                  <a:prstClr val="black"/>
                </a:solidFill>
                <a:effectLst/>
                <a:uLnTx/>
                <a:uFillTx/>
                <a:latin typeface="Arial" panose="020B0604020202020204" pitchFamily="34" charset="0"/>
                <a:ea typeface="MS PGothic" charset="0"/>
                <a:cs typeface="Arial" panose="020B0604020202020204" pitchFamily="34" charset="0"/>
              </a:rPr>
              <a:t> significantly prolonged </a:t>
            </a:r>
            <a:r>
              <a:rPr kumimoji="0" lang="en-US" altLang="en-US" sz="1500" b="0" i="0" u="none" strike="noStrike" kern="1200" cap="none" spc="0" normalizeH="0" baseline="0" noProof="0" dirty="0" err="1">
                <a:ln>
                  <a:noFill/>
                </a:ln>
                <a:solidFill>
                  <a:prstClr val="black"/>
                </a:solidFill>
                <a:effectLst/>
                <a:uLnTx/>
                <a:uFillTx/>
                <a:latin typeface="Arial" panose="020B0604020202020204" pitchFamily="34" charset="0"/>
                <a:ea typeface="MS PGothic" charset="0"/>
                <a:cs typeface="Arial" panose="020B0604020202020204" pitchFamily="34" charset="0"/>
              </a:rPr>
              <a:t>rPFS</a:t>
            </a:r>
            <a:r>
              <a:rPr kumimoji="0" lang="en-US" altLang="en-US" sz="1500" b="0" i="0" u="none" strike="noStrike" kern="1200" cap="none" spc="0" normalizeH="0" baseline="0" noProof="0" dirty="0">
                <a:ln>
                  <a:noFill/>
                </a:ln>
                <a:solidFill>
                  <a:prstClr val="black"/>
                </a:solidFill>
                <a:effectLst/>
                <a:uLnTx/>
                <a:uFillTx/>
                <a:latin typeface="Arial" panose="020B0604020202020204" pitchFamily="34" charset="0"/>
                <a:ea typeface="MS PGothic" charset="0"/>
                <a:cs typeface="Arial" panose="020B0604020202020204" pitchFamily="34" charset="0"/>
              </a:rPr>
              <a:t> versus abiraterone + placebo in the ITT population</a:t>
            </a:r>
            <a:endParaRPr kumimoji="0" lang="en-GB" altLang="en-US" sz="1500" b="0" i="0" u="none" strike="noStrike" kern="1200" cap="none" spc="0" normalizeH="0" baseline="0" noProof="0" dirty="0">
              <a:ln>
                <a:noFill/>
              </a:ln>
              <a:solidFill>
                <a:prstClr val="black"/>
              </a:solidFill>
              <a:effectLst/>
              <a:uLnTx/>
              <a:uFillTx/>
              <a:latin typeface="Arial" panose="020B0604020202020204" pitchFamily="34" charset="0"/>
              <a:ea typeface="MS PGothic" charset="0"/>
              <a:cs typeface="Arial" panose="020B0604020202020204" pitchFamily="34" charset="0"/>
            </a:endParaRPr>
          </a:p>
        </p:txBody>
      </p:sp>
      <p:sp>
        <p:nvSpPr>
          <p:cNvPr id="298" name="TextBox 297">
            <a:extLst>
              <a:ext uri="{FF2B5EF4-FFF2-40B4-BE49-F238E27FC236}">
                <a16:creationId xmlns:a16="http://schemas.microsoft.com/office/drawing/2014/main" id="{C53E50B1-5BDE-B643-9881-261F5C27B2BA}"/>
              </a:ext>
            </a:extLst>
          </p:cNvPr>
          <p:cNvSpPr txBox="1"/>
          <p:nvPr/>
        </p:nvSpPr>
        <p:spPr>
          <a:xfrm>
            <a:off x="2360614" y="2078038"/>
            <a:ext cx="2797175" cy="254000"/>
          </a:xfrm>
          <a:prstGeom prst="rect">
            <a:avLst/>
          </a:prstGeom>
          <a:noFill/>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Arial" panose="020B0604020202020204"/>
                <a:ea typeface="MS PGothic" charset="0"/>
                <a:cs typeface="+mn-cs"/>
              </a:rPr>
              <a:t>rPFS by investigator assessment (INV)</a:t>
            </a:r>
            <a:endParaRPr kumimoji="0" lang="en-GB" sz="1050" b="1"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299" name="TextBox 298">
            <a:extLst>
              <a:ext uri="{FF2B5EF4-FFF2-40B4-BE49-F238E27FC236}">
                <a16:creationId xmlns:a16="http://schemas.microsoft.com/office/drawing/2014/main" id="{B870371B-212B-CC48-831A-CC0E00F6D6C1}"/>
              </a:ext>
            </a:extLst>
          </p:cNvPr>
          <p:cNvSpPr txBox="1"/>
          <p:nvPr/>
        </p:nvSpPr>
        <p:spPr>
          <a:xfrm>
            <a:off x="6732589" y="2081213"/>
            <a:ext cx="3570287" cy="254000"/>
          </a:xfrm>
          <a:prstGeom prst="rect">
            <a:avLst/>
          </a:prstGeom>
          <a:noFill/>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Arial" panose="020B0604020202020204"/>
                <a:ea typeface="MS PGothic" charset="0"/>
                <a:cs typeface="+mn-cs"/>
              </a:rPr>
              <a:t>rPFS by blinded independent central review (BICR)</a:t>
            </a:r>
            <a:endParaRPr kumimoji="0" lang="en-GB" sz="1050" b="1"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53256" name="TextBox 56">
            <a:extLst>
              <a:ext uri="{FF2B5EF4-FFF2-40B4-BE49-F238E27FC236}">
                <a16:creationId xmlns:a16="http://schemas.microsoft.com/office/drawing/2014/main" id="{8774581D-2CD8-504B-8990-26D550D35EDC}"/>
              </a:ext>
            </a:extLst>
          </p:cNvPr>
          <p:cNvSpPr txBox="1">
            <a:spLocks noChangeArrowheads="1"/>
          </p:cNvSpPr>
          <p:nvPr/>
        </p:nvSpPr>
        <p:spPr bwMode="auto">
          <a:xfrm>
            <a:off x="2249489" y="4521201"/>
            <a:ext cx="3240087"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85800">
              <a:spcBef>
                <a:spcPts val="750"/>
              </a:spcBef>
              <a:buClr>
                <a:schemeClr val="bg1"/>
              </a:buClr>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1pPr>
            <a:lvl2pPr marL="742950" indent="-285750" defTabSz="685800">
              <a:spcBef>
                <a:spcPts val="375"/>
              </a:spcBef>
              <a:buClr>
                <a:schemeClr val="bg1"/>
              </a:buClr>
              <a:buFont typeface="Wingdings" pitchFamily="2" charset="2"/>
              <a:buChar char="§"/>
              <a:defRPr>
                <a:solidFill>
                  <a:schemeClr val="bg1"/>
                </a:solidFill>
                <a:latin typeface="Arial" panose="020B0604020202020204" pitchFamily="34" charset="0"/>
                <a:cs typeface="Arial" panose="020B0604020202020204" pitchFamily="34" charset="0"/>
              </a:defRPr>
            </a:lvl2pPr>
            <a:lvl3pPr marL="1143000" indent="-228600" defTabSz="685800">
              <a:spcBef>
                <a:spcPts val="375"/>
              </a:spcBef>
              <a:buClr>
                <a:schemeClr val="bg1"/>
              </a:buClr>
              <a:buFont typeface="Courier New" panose="02070309020205020404" pitchFamily="49" charset="0"/>
              <a:buChar char="o"/>
              <a:defRPr sz="1300">
                <a:solidFill>
                  <a:schemeClr val="bg1"/>
                </a:solidFill>
                <a:latin typeface="Arial" panose="020B0604020202020204" pitchFamily="34" charset="0"/>
                <a:cs typeface="Arial" panose="020B0604020202020204" pitchFamily="34" charset="0"/>
              </a:defRPr>
            </a:lvl3pPr>
            <a:lvl4pPr marL="1600200" indent="-228600" defTabSz="685800">
              <a:spcBef>
                <a:spcPts val="375"/>
              </a:spcBef>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4pPr>
            <a:lvl5pPr marL="2057400" indent="-228600" defTabSz="685800">
              <a:spcBef>
                <a:spcPts val="375"/>
              </a:spcBef>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5pPr>
            <a:lvl6pPr marL="25146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6pPr>
            <a:lvl7pPr marL="29718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7pPr>
            <a:lvl8pPr marL="34290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8pPr>
            <a:lvl9pPr marL="38862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600" b="1" i="0" u="none" strike="noStrike" kern="1200" cap="none" spc="0" normalizeH="0" baseline="0" noProof="0">
                <a:ln>
                  <a:noFill/>
                </a:ln>
                <a:solidFill>
                  <a:srgbClr val="000000"/>
                </a:solidFill>
                <a:effectLst/>
                <a:uLnTx/>
                <a:uFillTx/>
                <a:latin typeface="Arial" panose="020B0604020202020204" pitchFamily="34" charset="0"/>
                <a:ea typeface="MS PGothic" charset="0"/>
                <a:cs typeface="Arial" panose="020B0604020202020204" pitchFamily="34" charset="0"/>
              </a:rPr>
              <a:t>Time from randomization (months)</a:t>
            </a:r>
          </a:p>
        </p:txBody>
      </p:sp>
      <p:sp>
        <p:nvSpPr>
          <p:cNvPr id="53257" name="TextBox 57">
            <a:extLst>
              <a:ext uri="{FF2B5EF4-FFF2-40B4-BE49-F238E27FC236}">
                <a16:creationId xmlns:a16="http://schemas.microsoft.com/office/drawing/2014/main" id="{96B4C258-FAE7-5B47-A46D-F6601D20B521}"/>
              </a:ext>
            </a:extLst>
          </p:cNvPr>
          <p:cNvSpPr txBox="1">
            <a:spLocks noChangeArrowheads="1"/>
          </p:cNvSpPr>
          <p:nvPr/>
        </p:nvSpPr>
        <p:spPr bwMode="auto">
          <a:xfrm rot="16200000">
            <a:off x="1163639" y="3462339"/>
            <a:ext cx="157162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85800">
              <a:spcBef>
                <a:spcPts val="750"/>
              </a:spcBef>
              <a:buClr>
                <a:schemeClr val="bg1"/>
              </a:buClr>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1pPr>
            <a:lvl2pPr marL="742950" indent="-285750" defTabSz="685800">
              <a:spcBef>
                <a:spcPts val="375"/>
              </a:spcBef>
              <a:buClr>
                <a:schemeClr val="bg1"/>
              </a:buClr>
              <a:buFont typeface="Wingdings" pitchFamily="2" charset="2"/>
              <a:buChar char="§"/>
              <a:defRPr>
                <a:solidFill>
                  <a:schemeClr val="bg1"/>
                </a:solidFill>
                <a:latin typeface="Arial" panose="020B0604020202020204" pitchFamily="34" charset="0"/>
                <a:cs typeface="Arial" panose="020B0604020202020204" pitchFamily="34" charset="0"/>
              </a:defRPr>
            </a:lvl2pPr>
            <a:lvl3pPr marL="1143000" indent="-228600" defTabSz="685800">
              <a:spcBef>
                <a:spcPts val="375"/>
              </a:spcBef>
              <a:buClr>
                <a:schemeClr val="bg1"/>
              </a:buClr>
              <a:buFont typeface="Courier New" panose="02070309020205020404" pitchFamily="49" charset="0"/>
              <a:buChar char="o"/>
              <a:defRPr sz="1300">
                <a:solidFill>
                  <a:schemeClr val="bg1"/>
                </a:solidFill>
                <a:latin typeface="Arial" panose="020B0604020202020204" pitchFamily="34" charset="0"/>
                <a:cs typeface="Arial" panose="020B0604020202020204" pitchFamily="34" charset="0"/>
              </a:defRPr>
            </a:lvl3pPr>
            <a:lvl4pPr marL="1600200" indent="-228600" defTabSz="685800">
              <a:spcBef>
                <a:spcPts val="375"/>
              </a:spcBef>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4pPr>
            <a:lvl5pPr marL="2057400" indent="-228600" defTabSz="685800">
              <a:spcBef>
                <a:spcPts val="375"/>
              </a:spcBef>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5pPr>
            <a:lvl6pPr marL="25146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6pPr>
            <a:lvl7pPr marL="29718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7pPr>
            <a:lvl8pPr marL="34290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8pPr>
            <a:lvl9pPr marL="38862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600" b="1" i="0" u="none" strike="noStrike" kern="1200" cap="none" spc="0" normalizeH="0" baseline="0" noProof="0">
                <a:ln>
                  <a:noFill/>
                </a:ln>
                <a:solidFill>
                  <a:srgbClr val="000000"/>
                </a:solidFill>
                <a:effectLst/>
                <a:uLnTx/>
                <a:uFillTx/>
                <a:latin typeface="Arial" panose="020B0604020202020204" pitchFamily="34" charset="0"/>
                <a:ea typeface="MS PGothic" charset="0"/>
                <a:cs typeface="Arial" panose="020B0604020202020204" pitchFamily="34" charset="0"/>
              </a:rPr>
              <a:t>Probability of rPFS</a:t>
            </a:r>
          </a:p>
        </p:txBody>
      </p:sp>
      <p:grpSp>
        <p:nvGrpSpPr>
          <p:cNvPr id="53258" name="Group 261">
            <a:extLst>
              <a:ext uri="{FF2B5EF4-FFF2-40B4-BE49-F238E27FC236}">
                <a16:creationId xmlns:a16="http://schemas.microsoft.com/office/drawing/2014/main" id="{ED33BB31-63D4-F746-897F-7848A0635D58}"/>
              </a:ext>
            </a:extLst>
          </p:cNvPr>
          <p:cNvGrpSpPr>
            <a:grpSpLocks/>
          </p:cNvGrpSpPr>
          <p:nvPr/>
        </p:nvGrpSpPr>
        <p:grpSpPr bwMode="auto">
          <a:xfrm>
            <a:off x="2103439" y="2614614"/>
            <a:ext cx="141287" cy="1811337"/>
            <a:chOff x="851003" y="2893372"/>
            <a:chExt cx="163728" cy="1960892"/>
          </a:xfrm>
        </p:grpSpPr>
        <p:sp>
          <p:nvSpPr>
            <p:cNvPr id="59" name="TextBox 58">
              <a:extLst>
                <a:ext uri="{FF2B5EF4-FFF2-40B4-BE49-F238E27FC236}">
                  <a16:creationId xmlns:a16="http://schemas.microsoft.com/office/drawing/2014/main" id="{F872D41A-1EC3-5548-B84F-BA11F3172EE0}"/>
                </a:ext>
              </a:extLst>
            </p:cNvPr>
            <p:cNvSpPr txBox="1"/>
            <p:nvPr/>
          </p:nvSpPr>
          <p:spPr>
            <a:xfrm>
              <a:off x="851003" y="2893372"/>
              <a:ext cx="163728" cy="127174"/>
            </a:xfrm>
            <a:prstGeom prst="rect">
              <a:avLst/>
            </a:prstGeom>
            <a:noFill/>
          </p:spPr>
          <p:txBody>
            <a:bodyPr lIns="0" tIns="0" rIns="0" bIns="0"/>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525" b="0" i="0" u="none" strike="noStrike" kern="1200" cap="none" spc="0" normalizeH="0" baseline="0" noProof="0" dirty="0">
                  <a:ln>
                    <a:noFill/>
                  </a:ln>
                  <a:solidFill>
                    <a:prstClr val="black"/>
                  </a:solidFill>
                  <a:effectLst/>
                  <a:uLnTx/>
                  <a:uFillTx/>
                  <a:latin typeface="Arial" panose="020B0604020202020204"/>
                  <a:ea typeface="MS PGothic" charset="0"/>
                  <a:cs typeface="+mn-cs"/>
                </a:rPr>
                <a:t>1.0</a:t>
              </a:r>
              <a:endParaRPr kumimoji="0" lang="en-GB" sz="52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60" name="TextBox 59">
              <a:extLst>
                <a:ext uri="{FF2B5EF4-FFF2-40B4-BE49-F238E27FC236}">
                  <a16:creationId xmlns:a16="http://schemas.microsoft.com/office/drawing/2014/main" id="{18A38C2F-DD97-5F45-B194-27BDC9D722E2}"/>
                </a:ext>
              </a:extLst>
            </p:cNvPr>
            <p:cNvSpPr txBox="1"/>
            <p:nvPr/>
          </p:nvSpPr>
          <p:spPr>
            <a:xfrm>
              <a:off x="851003" y="3077259"/>
              <a:ext cx="163728" cy="127174"/>
            </a:xfrm>
            <a:prstGeom prst="rect">
              <a:avLst/>
            </a:prstGeom>
            <a:noFill/>
          </p:spPr>
          <p:txBody>
            <a:bodyPr lIns="0" tIns="0" rIns="0" bIns="0"/>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525" b="0" i="0" u="none" strike="noStrike" kern="1200" cap="none" spc="0" normalizeH="0" baseline="0" noProof="0" dirty="0">
                  <a:ln>
                    <a:noFill/>
                  </a:ln>
                  <a:solidFill>
                    <a:prstClr val="black"/>
                  </a:solidFill>
                  <a:effectLst/>
                  <a:uLnTx/>
                  <a:uFillTx/>
                  <a:latin typeface="Arial" panose="020B0604020202020204"/>
                  <a:ea typeface="MS PGothic" charset="0"/>
                  <a:cs typeface="+mn-cs"/>
                </a:rPr>
                <a:t>0.9</a:t>
              </a:r>
              <a:endParaRPr kumimoji="0" lang="en-GB" sz="52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61" name="TextBox 60">
              <a:extLst>
                <a:ext uri="{FF2B5EF4-FFF2-40B4-BE49-F238E27FC236}">
                  <a16:creationId xmlns:a16="http://schemas.microsoft.com/office/drawing/2014/main" id="{C8BCD731-009F-A147-AEFF-FB56C031B84E}"/>
                </a:ext>
              </a:extLst>
            </p:cNvPr>
            <p:cNvSpPr txBox="1"/>
            <p:nvPr/>
          </p:nvSpPr>
          <p:spPr>
            <a:xfrm>
              <a:off x="851003" y="3259428"/>
              <a:ext cx="163728" cy="128894"/>
            </a:xfrm>
            <a:prstGeom prst="rect">
              <a:avLst/>
            </a:prstGeom>
            <a:noFill/>
          </p:spPr>
          <p:txBody>
            <a:bodyPr lIns="0" tIns="0" rIns="0" bIns="0"/>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525" b="0" i="0" u="none" strike="noStrike" kern="1200" cap="none" spc="0" normalizeH="0" baseline="0" noProof="0" dirty="0">
                  <a:ln>
                    <a:noFill/>
                  </a:ln>
                  <a:solidFill>
                    <a:prstClr val="black"/>
                  </a:solidFill>
                  <a:effectLst/>
                  <a:uLnTx/>
                  <a:uFillTx/>
                  <a:latin typeface="Arial" panose="020B0604020202020204"/>
                  <a:ea typeface="MS PGothic" charset="0"/>
                  <a:cs typeface="+mn-cs"/>
                </a:rPr>
                <a:t>0.8</a:t>
              </a:r>
              <a:endParaRPr kumimoji="0" lang="en-GB" sz="52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62" name="TextBox 61">
              <a:extLst>
                <a:ext uri="{FF2B5EF4-FFF2-40B4-BE49-F238E27FC236}">
                  <a16:creationId xmlns:a16="http://schemas.microsoft.com/office/drawing/2014/main" id="{6D3BCB62-71DE-AD44-80B2-C8B22B9E95C8}"/>
                </a:ext>
              </a:extLst>
            </p:cNvPr>
            <p:cNvSpPr txBox="1"/>
            <p:nvPr/>
          </p:nvSpPr>
          <p:spPr>
            <a:xfrm>
              <a:off x="851003" y="3443316"/>
              <a:ext cx="163728" cy="127174"/>
            </a:xfrm>
            <a:prstGeom prst="rect">
              <a:avLst/>
            </a:prstGeom>
            <a:noFill/>
          </p:spPr>
          <p:txBody>
            <a:bodyPr lIns="0" tIns="0" rIns="0" bIns="0"/>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525" b="0" i="0" u="none" strike="noStrike" kern="1200" cap="none" spc="0" normalizeH="0" baseline="0" noProof="0" dirty="0">
                  <a:ln>
                    <a:noFill/>
                  </a:ln>
                  <a:solidFill>
                    <a:prstClr val="black"/>
                  </a:solidFill>
                  <a:effectLst/>
                  <a:uLnTx/>
                  <a:uFillTx/>
                  <a:latin typeface="Arial" panose="020B0604020202020204"/>
                  <a:ea typeface="MS PGothic" charset="0"/>
                  <a:cs typeface="+mn-cs"/>
                </a:rPr>
                <a:t>0.7</a:t>
              </a:r>
              <a:endParaRPr kumimoji="0" lang="en-GB" sz="52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63" name="TextBox 62">
              <a:extLst>
                <a:ext uri="{FF2B5EF4-FFF2-40B4-BE49-F238E27FC236}">
                  <a16:creationId xmlns:a16="http://schemas.microsoft.com/office/drawing/2014/main" id="{B49B88B6-0EC8-D24C-AD93-75DB052F104A}"/>
                </a:ext>
              </a:extLst>
            </p:cNvPr>
            <p:cNvSpPr txBox="1"/>
            <p:nvPr/>
          </p:nvSpPr>
          <p:spPr>
            <a:xfrm>
              <a:off x="851003" y="3627202"/>
              <a:ext cx="163728" cy="127174"/>
            </a:xfrm>
            <a:prstGeom prst="rect">
              <a:avLst/>
            </a:prstGeom>
            <a:noFill/>
          </p:spPr>
          <p:txBody>
            <a:bodyPr lIns="0" tIns="0" rIns="0" bIns="0"/>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525" b="0" i="0" u="none" strike="noStrike" kern="1200" cap="none" spc="0" normalizeH="0" baseline="0" noProof="0" dirty="0">
                  <a:ln>
                    <a:noFill/>
                  </a:ln>
                  <a:solidFill>
                    <a:prstClr val="black"/>
                  </a:solidFill>
                  <a:effectLst/>
                  <a:uLnTx/>
                  <a:uFillTx/>
                  <a:latin typeface="Arial" panose="020B0604020202020204"/>
                  <a:ea typeface="MS PGothic" charset="0"/>
                  <a:cs typeface="+mn-cs"/>
                </a:rPr>
                <a:t>0.6</a:t>
              </a:r>
              <a:endParaRPr kumimoji="0" lang="en-GB" sz="52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256" name="TextBox 255">
              <a:extLst>
                <a:ext uri="{FF2B5EF4-FFF2-40B4-BE49-F238E27FC236}">
                  <a16:creationId xmlns:a16="http://schemas.microsoft.com/office/drawing/2014/main" id="{469F7811-5FF4-5146-BC0A-C48374907BBD}"/>
                </a:ext>
              </a:extLst>
            </p:cNvPr>
            <p:cNvSpPr txBox="1"/>
            <p:nvPr/>
          </p:nvSpPr>
          <p:spPr>
            <a:xfrm>
              <a:off x="851003" y="3809371"/>
              <a:ext cx="163728" cy="128894"/>
            </a:xfrm>
            <a:prstGeom prst="rect">
              <a:avLst/>
            </a:prstGeom>
            <a:noFill/>
          </p:spPr>
          <p:txBody>
            <a:bodyPr lIns="0" tIns="0" rIns="0" bIns="0"/>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525" b="0" i="0" u="none" strike="noStrike" kern="1200" cap="none" spc="0" normalizeH="0" baseline="0" noProof="0" dirty="0">
                  <a:ln>
                    <a:noFill/>
                  </a:ln>
                  <a:solidFill>
                    <a:prstClr val="black"/>
                  </a:solidFill>
                  <a:effectLst/>
                  <a:uLnTx/>
                  <a:uFillTx/>
                  <a:latin typeface="Arial" panose="020B0604020202020204"/>
                  <a:ea typeface="MS PGothic" charset="0"/>
                  <a:cs typeface="+mn-cs"/>
                </a:rPr>
                <a:t>0.5</a:t>
              </a:r>
              <a:endParaRPr kumimoji="0" lang="en-GB" sz="52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257" name="TextBox 256">
              <a:extLst>
                <a:ext uri="{FF2B5EF4-FFF2-40B4-BE49-F238E27FC236}">
                  <a16:creationId xmlns:a16="http://schemas.microsoft.com/office/drawing/2014/main" id="{E133C88A-C6C4-A546-9D2E-44F9B05B6D75}"/>
                </a:ext>
              </a:extLst>
            </p:cNvPr>
            <p:cNvSpPr txBox="1"/>
            <p:nvPr/>
          </p:nvSpPr>
          <p:spPr>
            <a:xfrm>
              <a:off x="851003" y="3993259"/>
              <a:ext cx="163728" cy="127174"/>
            </a:xfrm>
            <a:prstGeom prst="rect">
              <a:avLst/>
            </a:prstGeom>
            <a:noFill/>
          </p:spPr>
          <p:txBody>
            <a:bodyPr lIns="0" tIns="0" rIns="0" bIns="0"/>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525" b="0" i="0" u="none" strike="noStrike" kern="1200" cap="none" spc="0" normalizeH="0" baseline="0" noProof="0" dirty="0">
                  <a:ln>
                    <a:noFill/>
                  </a:ln>
                  <a:solidFill>
                    <a:prstClr val="black"/>
                  </a:solidFill>
                  <a:effectLst/>
                  <a:uLnTx/>
                  <a:uFillTx/>
                  <a:latin typeface="Arial" panose="020B0604020202020204"/>
                  <a:ea typeface="MS PGothic" charset="0"/>
                  <a:cs typeface="+mn-cs"/>
                </a:rPr>
                <a:t>0.4</a:t>
              </a:r>
              <a:endParaRPr kumimoji="0" lang="en-GB" sz="52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258" name="TextBox 257">
              <a:extLst>
                <a:ext uri="{FF2B5EF4-FFF2-40B4-BE49-F238E27FC236}">
                  <a16:creationId xmlns:a16="http://schemas.microsoft.com/office/drawing/2014/main" id="{E73585AB-DFB9-1045-B2FA-0AE469D657E0}"/>
                </a:ext>
              </a:extLst>
            </p:cNvPr>
            <p:cNvSpPr txBox="1"/>
            <p:nvPr/>
          </p:nvSpPr>
          <p:spPr>
            <a:xfrm>
              <a:off x="851003" y="4177146"/>
              <a:ext cx="163728" cy="127174"/>
            </a:xfrm>
            <a:prstGeom prst="rect">
              <a:avLst/>
            </a:prstGeom>
            <a:noFill/>
          </p:spPr>
          <p:txBody>
            <a:bodyPr lIns="0" tIns="0" rIns="0" bIns="0"/>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525" b="0" i="0" u="none" strike="noStrike" kern="1200" cap="none" spc="0" normalizeH="0" baseline="0" noProof="0" dirty="0">
                  <a:ln>
                    <a:noFill/>
                  </a:ln>
                  <a:solidFill>
                    <a:prstClr val="black"/>
                  </a:solidFill>
                  <a:effectLst/>
                  <a:uLnTx/>
                  <a:uFillTx/>
                  <a:latin typeface="Arial" panose="020B0604020202020204"/>
                  <a:ea typeface="MS PGothic" charset="0"/>
                  <a:cs typeface="+mn-cs"/>
                </a:rPr>
                <a:t>0.3</a:t>
              </a:r>
              <a:endParaRPr kumimoji="0" lang="en-GB" sz="52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259" name="TextBox 258">
              <a:extLst>
                <a:ext uri="{FF2B5EF4-FFF2-40B4-BE49-F238E27FC236}">
                  <a16:creationId xmlns:a16="http://schemas.microsoft.com/office/drawing/2014/main" id="{16E88447-15A5-FC40-A752-0D9DC599F80E}"/>
                </a:ext>
              </a:extLst>
            </p:cNvPr>
            <p:cNvSpPr txBox="1"/>
            <p:nvPr/>
          </p:nvSpPr>
          <p:spPr>
            <a:xfrm>
              <a:off x="851003" y="4359315"/>
              <a:ext cx="163728" cy="128894"/>
            </a:xfrm>
            <a:prstGeom prst="rect">
              <a:avLst/>
            </a:prstGeom>
            <a:noFill/>
          </p:spPr>
          <p:txBody>
            <a:bodyPr lIns="0" tIns="0" rIns="0" bIns="0"/>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525" b="0" i="0" u="none" strike="noStrike" kern="1200" cap="none" spc="0" normalizeH="0" baseline="0" noProof="0" dirty="0">
                  <a:ln>
                    <a:noFill/>
                  </a:ln>
                  <a:solidFill>
                    <a:prstClr val="black"/>
                  </a:solidFill>
                  <a:effectLst/>
                  <a:uLnTx/>
                  <a:uFillTx/>
                  <a:latin typeface="Arial" panose="020B0604020202020204"/>
                  <a:ea typeface="MS PGothic" charset="0"/>
                  <a:cs typeface="+mn-cs"/>
                </a:rPr>
                <a:t>0.2</a:t>
              </a:r>
              <a:endParaRPr kumimoji="0" lang="en-GB" sz="52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260" name="TextBox 259">
              <a:extLst>
                <a:ext uri="{FF2B5EF4-FFF2-40B4-BE49-F238E27FC236}">
                  <a16:creationId xmlns:a16="http://schemas.microsoft.com/office/drawing/2014/main" id="{18FBF79D-61B0-6F42-90E6-8CBBBC527B38}"/>
                </a:ext>
              </a:extLst>
            </p:cNvPr>
            <p:cNvSpPr txBox="1"/>
            <p:nvPr/>
          </p:nvSpPr>
          <p:spPr>
            <a:xfrm>
              <a:off x="851003" y="4543203"/>
              <a:ext cx="163728" cy="127174"/>
            </a:xfrm>
            <a:prstGeom prst="rect">
              <a:avLst/>
            </a:prstGeom>
            <a:noFill/>
          </p:spPr>
          <p:txBody>
            <a:bodyPr lIns="0" tIns="0" rIns="0" bIns="0"/>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525" b="0" i="0" u="none" strike="noStrike" kern="1200" cap="none" spc="0" normalizeH="0" baseline="0" noProof="0" dirty="0">
                  <a:ln>
                    <a:noFill/>
                  </a:ln>
                  <a:solidFill>
                    <a:prstClr val="black"/>
                  </a:solidFill>
                  <a:effectLst/>
                  <a:uLnTx/>
                  <a:uFillTx/>
                  <a:latin typeface="Arial" panose="020B0604020202020204"/>
                  <a:ea typeface="MS PGothic" charset="0"/>
                  <a:cs typeface="+mn-cs"/>
                </a:rPr>
                <a:t>0.1</a:t>
              </a:r>
              <a:endParaRPr kumimoji="0" lang="en-GB" sz="52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261" name="TextBox 260">
              <a:extLst>
                <a:ext uri="{FF2B5EF4-FFF2-40B4-BE49-F238E27FC236}">
                  <a16:creationId xmlns:a16="http://schemas.microsoft.com/office/drawing/2014/main" id="{D1110059-BF2E-A44B-BBA6-C0CF6EFD1861}"/>
                </a:ext>
              </a:extLst>
            </p:cNvPr>
            <p:cNvSpPr txBox="1"/>
            <p:nvPr/>
          </p:nvSpPr>
          <p:spPr>
            <a:xfrm>
              <a:off x="851003" y="4727090"/>
              <a:ext cx="163728" cy="127174"/>
            </a:xfrm>
            <a:prstGeom prst="rect">
              <a:avLst/>
            </a:prstGeom>
            <a:noFill/>
          </p:spPr>
          <p:txBody>
            <a:bodyPr lIns="0" tIns="0" rIns="0" bIns="0"/>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525" b="0" i="0" u="none" strike="noStrike" kern="1200" cap="none" spc="0" normalizeH="0" baseline="0" noProof="0" dirty="0">
                  <a:ln>
                    <a:noFill/>
                  </a:ln>
                  <a:solidFill>
                    <a:prstClr val="black"/>
                  </a:solidFill>
                  <a:effectLst/>
                  <a:uLnTx/>
                  <a:uFillTx/>
                  <a:latin typeface="Arial" panose="020B0604020202020204"/>
                  <a:ea typeface="MS PGothic" charset="0"/>
                  <a:cs typeface="+mn-cs"/>
                </a:rPr>
                <a:t>0.0</a:t>
              </a:r>
              <a:endParaRPr kumimoji="0" lang="en-GB" sz="52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grpSp>
      <p:grpSp>
        <p:nvGrpSpPr>
          <p:cNvPr id="53259" name="Group 305">
            <a:extLst>
              <a:ext uri="{FF2B5EF4-FFF2-40B4-BE49-F238E27FC236}">
                <a16:creationId xmlns:a16="http://schemas.microsoft.com/office/drawing/2014/main" id="{3CA9EBE1-D40C-0A4E-B387-298CC9BA8BE1}"/>
              </a:ext>
            </a:extLst>
          </p:cNvPr>
          <p:cNvGrpSpPr>
            <a:grpSpLocks/>
          </p:cNvGrpSpPr>
          <p:nvPr/>
        </p:nvGrpSpPr>
        <p:grpSpPr bwMode="auto">
          <a:xfrm>
            <a:off x="2238376" y="4389438"/>
            <a:ext cx="3192463" cy="131762"/>
            <a:chOff x="912448" y="-840622"/>
            <a:chExt cx="3417714" cy="127414"/>
          </a:xfrm>
        </p:grpSpPr>
        <p:sp>
          <p:nvSpPr>
            <p:cNvPr id="263" name="TextBox 262">
              <a:extLst>
                <a:ext uri="{FF2B5EF4-FFF2-40B4-BE49-F238E27FC236}">
                  <a16:creationId xmlns:a16="http://schemas.microsoft.com/office/drawing/2014/main" id="{501E1277-C824-E246-9B93-4651F4057F83}"/>
                </a:ext>
              </a:extLst>
            </p:cNvPr>
            <p:cNvSpPr txBox="1"/>
            <p:nvPr/>
          </p:nvSpPr>
          <p:spPr>
            <a:xfrm>
              <a:off x="912448" y="-840622"/>
              <a:ext cx="118966" cy="127414"/>
            </a:xfrm>
            <a:prstGeom prst="rect">
              <a:avLst/>
            </a:prstGeom>
            <a:noFill/>
          </p:spPr>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525" b="0" i="0" u="none" strike="noStrike" kern="1200" cap="none" spc="0" normalizeH="0" baseline="0" noProof="0" dirty="0">
                  <a:ln>
                    <a:noFill/>
                  </a:ln>
                  <a:solidFill>
                    <a:prstClr val="black"/>
                  </a:solidFill>
                  <a:effectLst/>
                  <a:uLnTx/>
                  <a:uFillTx/>
                  <a:latin typeface="Arial" panose="020B0604020202020204"/>
                  <a:ea typeface="MS PGothic" charset="0"/>
                  <a:cs typeface="+mn-cs"/>
                </a:rPr>
                <a:t>0</a:t>
              </a:r>
              <a:endParaRPr kumimoji="0" lang="en-GB" sz="52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265" name="TextBox 264">
              <a:extLst>
                <a:ext uri="{FF2B5EF4-FFF2-40B4-BE49-F238E27FC236}">
                  <a16:creationId xmlns:a16="http://schemas.microsoft.com/office/drawing/2014/main" id="{146B2E53-574E-7F43-96AA-5F69C64D6D34}"/>
                </a:ext>
              </a:extLst>
            </p:cNvPr>
            <p:cNvSpPr txBox="1"/>
            <p:nvPr/>
          </p:nvSpPr>
          <p:spPr>
            <a:xfrm>
              <a:off x="1135084" y="-840622"/>
              <a:ext cx="118966" cy="127414"/>
            </a:xfrm>
            <a:prstGeom prst="rect">
              <a:avLst/>
            </a:prstGeom>
            <a:noFill/>
          </p:spPr>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525" b="0" i="0" u="none" strike="noStrike" kern="1200" cap="none" spc="0" normalizeH="0" baseline="0" noProof="0" dirty="0">
                  <a:ln>
                    <a:noFill/>
                  </a:ln>
                  <a:solidFill>
                    <a:prstClr val="black"/>
                  </a:solidFill>
                  <a:effectLst/>
                  <a:uLnTx/>
                  <a:uFillTx/>
                  <a:latin typeface="Arial" panose="020B0604020202020204"/>
                  <a:ea typeface="MS PGothic" charset="0"/>
                  <a:cs typeface="+mn-cs"/>
                </a:rPr>
                <a:t>2</a:t>
              </a:r>
              <a:endParaRPr kumimoji="0" lang="en-GB" sz="52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267" name="TextBox 266">
              <a:extLst>
                <a:ext uri="{FF2B5EF4-FFF2-40B4-BE49-F238E27FC236}">
                  <a16:creationId xmlns:a16="http://schemas.microsoft.com/office/drawing/2014/main" id="{36A2A9EA-79B1-9141-9E75-E3A013AE4EC4}"/>
                </a:ext>
              </a:extLst>
            </p:cNvPr>
            <p:cNvSpPr txBox="1"/>
            <p:nvPr/>
          </p:nvSpPr>
          <p:spPr>
            <a:xfrm>
              <a:off x="1356020" y="-840622"/>
              <a:ext cx="118966" cy="127414"/>
            </a:xfrm>
            <a:prstGeom prst="rect">
              <a:avLst/>
            </a:prstGeom>
            <a:noFill/>
          </p:spPr>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525" b="0" i="0" u="none" strike="noStrike" kern="1200" cap="none" spc="0" normalizeH="0" baseline="0" noProof="0" dirty="0">
                  <a:ln>
                    <a:noFill/>
                  </a:ln>
                  <a:solidFill>
                    <a:prstClr val="black"/>
                  </a:solidFill>
                  <a:effectLst/>
                  <a:uLnTx/>
                  <a:uFillTx/>
                  <a:latin typeface="Arial" panose="020B0604020202020204"/>
                  <a:ea typeface="MS PGothic" charset="0"/>
                  <a:cs typeface="+mn-cs"/>
                </a:rPr>
                <a:t>4</a:t>
              </a:r>
              <a:endParaRPr kumimoji="0" lang="en-GB" sz="52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269" name="TextBox 268">
              <a:extLst>
                <a:ext uri="{FF2B5EF4-FFF2-40B4-BE49-F238E27FC236}">
                  <a16:creationId xmlns:a16="http://schemas.microsoft.com/office/drawing/2014/main" id="{AF1F3169-D2F5-C147-B21F-3A376938D242}"/>
                </a:ext>
              </a:extLst>
            </p:cNvPr>
            <p:cNvSpPr txBox="1"/>
            <p:nvPr/>
          </p:nvSpPr>
          <p:spPr>
            <a:xfrm>
              <a:off x="1578656" y="-840622"/>
              <a:ext cx="118966" cy="127414"/>
            </a:xfrm>
            <a:prstGeom prst="rect">
              <a:avLst/>
            </a:prstGeom>
            <a:noFill/>
          </p:spPr>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525" b="0" i="0" u="none" strike="noStrike" kern="1200" cap="none" spc="0" normalizeH="0" baseline="0" noProof="0" dirty="0">
                  <a:ln>
                    <a:noFill/>
                  </a:ln>
                  <a:solidFill>
                    <a:prstClr val="black"/>
                  </a:solidFill>
                  <a:effectLst/>
                  <a:uLnTx/>
                  <a:uFillTx/>
                  <a:latin typeface="Arial" panose="020B0604020202020204"/>
                  <a:ea typeface="MS PGothic" charset="0"/>
                  <a:cs typeface="+mn-cs"/>
                </a:rPr>
                <a:t>6</a:t>
              </a:r>
              <a:endParaRPr kumimoji="0" lang="en-GB" sz="52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271" name="TextBox 270">
              <a:extLst>
                <a:ext uri="{FF2B5EF4-FFF2-40B4-BE49-F238E27FC236}">
                  <a16:creationId xmlns:a16="http://schemas.microsoft.com/office/drawing/2014/main" id="{430825C8-46E7-764F-B082-2ECC1BE7E0F6}"/>
                </a:ext>
              </a:extLst>
            </p:cNvPr>
            <p:cNvSpPr txBox="1"/>
            <p:nvPr/>
          </p:nvSpPr>
          <p:spPr>
            <a:xfrm>
              <a:off x="1794494" y="-840622"/>
              <a:ext cx="118966" cy="127414"/>
            </a:xfrm>
            <a:prstGeom prst="rect">
              <a:avLst/>
            </a:prstGeom>
            <a:noFill/>
          </p:spPr>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525" b="0" i="0" u="none" strike="noStrike" kern="1200" cap="none" spc="0" normalizeH="0" baseline="0" noProof="0" dirty="0">
                  <a:ln>
                    <a:noFill/>
                  </a:ln>
                  <a:solidFill>
                    <a:prstClr val="black"/>
                  </a:solidFill>
                  <a:effectLst/>
                  <a:uLnTx/>
                  <a:uFillTx/>
                  <a:latin typeface="Arial" panose="020B0604020202020204"/>
                  <a:ea typeface="MS PGothic" charset="0"/>
                  <a:cs typeface="+mn-cs"/>
                </a:rPr>
                <a:t>8</a:t>
              </a:r>
              <a:endParaRPr kumimoji="0" lang="en-GB" sz="52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273" name="TextBox 272">
              <a:extLst>
                <a:ext uri="{FF2B5EF4-FFF2-40B4-BE49-F238E27FC236}">
                  <a16:creationId xmlns:a16="http://schemas.microsoft.com/office/drawing/2014/main" id="{C27DB198-DBD9-5C42-9017-1D9FDADAFCB4}"/>
                </a:ext>
              </a:extLst>
            </p:cNvPr>
            <p:cNvSpPr txBox="1"/>
            <p:nvPr/>
          </p:nvSpPr>
          <p:spPr>
            <a:xfrm>
              <a:off x="2010331" y="-840622"/>
              <a:ext cx="118966" cy="127414"/>
            </a:xfrm>
            <a:prstGeom prst="rect">
              <a:avLst/>
            </a:prstGeom>
            <a:noFill/>
          </p:spPr>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525" b="0" i="0" u="none" strike="noStrike" kern="1200" cap="none" spc="0" normalizeH="0" baseline="0" noProof="0" dirty="0">
                  <a:ln>
                    <a:noFill/>
                  </a:ln>
                  <a:solidFill>
                    <a:prstClr val="black"/>
                  </a:solidFill>
                  <a:effectLst/>
                  <a:uLnTx/>
                  <a:uFillTx/>
                  <a:latin typeface="Arial" panose="020B0604020202020204"/>
                  <a:ea typeface="MS PGothic" charset="0"/>
                  <a:cs typeface="+mn-cs"/>
                </a:rPr>
                <a:t>10</a:t>
              </a:r>
              <a:endParaRPr kumimoji="0" lang="en-GB" sz="52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275" name="TextBox 274">
              <a:extLst>
                <a:ext uri="{FF2B5EF4-FFF2-40B4-BE49-F238E27FC236}">
                  <a16:creationId xmlns:a16="http://schemas.microsoft.com/office/drawing/2014/main" id="{1D5B373B-9B68-D24C-B1F2-4639D38AEE04}"/>
                </a:ext>
              </a:extLst>
            </p:cNvPr>
            <p:cNvSpPr txBox="1"/>
            <p:nvPr/>
          </p:nvSpPr>
          <p:spPr>
            <a:xfrm>
              <a:off x="2231267" y="-840622"/>
              <a:ext cx="118966" cy="127414"/>
            </a:xfrm>
            <a:prstGeom prst="rect">
              <a:avLst/>
            </a:prstGeom>
            <a:noFill/>
          </p:spPr>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525" b="0" i="0" u="none" strike="noStrike" kern="1200" cap="none" spc="0" normalizeH="0" baseline="0" noProof="0" dirty="0">
                  <a:ln>
                    <a:noFill/>
                  </a:ln>
                  <a:solidFill>
                    <a:prstClr val="black"/>
                  </a:solidFill>
                  <a:effectLst/>
                  <a:uLnTx/>
                  <a:uFillTx/>
                  <a:latin typeface="Arial" panose="020B0604020202020204"/>
                  <a:ea typeface="MS PGothic" charset="0"/>
                  <a:cs typeface="+mn-cs"/>
                </a:rPr>
                <a:t>12</a:t>
              </a:r>
              <a:endParaRPr kumimoji="0" lang="en-GB" sz="52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277" name="TextBox 276">
              <a:extLst>
                <a:ext uri="{FF2B5EF4-FFF2-40B4-BE49-F238E27FC236}">
                  <a16:creationId xmlns:a16="http://schemas.microsoft.com/office/drawing/2014/main" id="{A18EA02B-E0E7-A14F-B1F9-0C0909A27DD6}"/>
                </a:ext>
              </a:extLst>
            </p:cNvPr>
            <p:cNvSpPr txBox="1"/>
            <p:nvPr/>
          </p:nvSpPr>
          <p:spPr>
            <a:xfrm>
              <a:off x="2448805" y="-840622"/>
              <a:ext cx="117267" cy="127414"/>
            </a:xfrm>
            <a:prstGeom prst="rect">
              <a:avLst/>
            </a:prstGeom>
            <a:noFill/>
          </p:spPr>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525" b="0" i="0" u="none" strike="noStrike" kern="1200" cap="none" spc="0" normalizeH="0" baseline="0" noProof="0" dirty="0">
                  <a:ln>
                    <a:noFill/>
                  </a:ln>
                  <a:solidFill>
                    <a:prstClr val="black"/>
                  </a:solidFill>
                  <a:effectLst/>
                  <a:uLnTx/>
                  <a:uFillTx/>
                  <a:latin typeface="Arial" panose="020B0604020202020204"/>
                  <a:ea typeface="MS PGothic" charset="0"/>
                  <a:cs typeface="+mn-cs"/>
                </a:rPr>
                <a:t>14</a:t>
              </a:r>
              <a:endParaRPr kumimoji="0" lang="en-GB" sz="52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279" name="TextBox 278">
              <a:extLst>
                <a:ext uri="{FF2B5EF4-FFF2-40B4-BE49-F238E27FC236}">
                  <a16:creationId xmlns:a16="http://schemas.microsoft.com/office/drawing/2014/main" id="{8C518A07-DA54-6447-B833-C1396EF77B9C}"/>
                </a:ext>
              </a:extLst>
            </p:cNvPr>
            <p:cNvSpPr txBox="1"/>
            <p:nvPr/>
          </p:nvSpPr>
          <p:spPr>
            <a:xfrm>
              <a:off x="2669741" y="-840622"/>
              <a:ext cx="118966" cy="127414"/>
            </a:xfrm>
            <a:prstGeom prst="rect">
              <a:avLst/>
            </a:prstGeom>
            <a:noFill/>
          </p:spPr>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525" b="0" i="0" u="none" strike="noStrike" kern="1200" cap="none" spc="0" normalizeH="0" baseline="0" noProof="0" dirty="0">
                  <a:ln>
                    <a:noFill/>
                  </a:ln>
                  <a:solidFill>
                    <a:prstClr val="black"/>
                  </a:solidFill>
                  <a:effectLst/>
                  <a:uLnTx/>
                  <a:uFillTx/>
                  <a:latin typeface="Arial" panose="020B0604020202020204"/>
                  <a:ea typeface="MS PGothic" charset="0"/>
                  <a:cs typeface="+mn-cs"/>
                </a:rPr>
                <a:t>16</a:t>
              </a:r>
              <a:endParaRPr kumimoji="0" lang="en-GB" sz="52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281" name="TextBox 280">
              <a:extLst>
                <a:ext uri="{FF2B5EF4-FFF2-40B4-BE49-F238E27FC236}">
                  <a16:creationId xmlns:a16="http://schemas.microsoft.com/office/drawing/2014/main" id="{0A058362-BDB8-804E-8A31-BCD8311F79B8}"/>
                </a:ext>
              </a:extLst>
            </p:cNvPr>
            <p:cNvSpPr txBox="1"/>
            <p:nvPr/>
          </p:nvSpPr>
          <p:spPr>
            <a:xfrm>
              <a:off x="2892377" y="-840622"/>
              <a:ext cx="118966" cy="127414"/>
            </a:xfrm>
            <a:prstGeom prst="rect">
              <a:avLst/>
            </a:prstGeom>
            <a:noFill/>
          </p:spPr>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525" b="0" i="0" u="none" strike="noStrike" kern="1200" cap="none" spc="0" normalizeH="0" baseline="0" noProof="0" dirty="0">
                  <a:ln>
                    <a:noFill/>
                  </a:ln>
                  <a:solidFill>
                    <a:prstClr val="black"/>
                  </a:solidFill>
                  <a:effectLst/>
                  <a:uLnTx/>
                  <a:uFillTx/>
                  <a:latin typeface="Arial" panose="020B0604020202020204"/>
                  <a:ea typeface="MS PGothic" charset="0"/>
                  <a:cs typeface="+mn-cs"/>
                </a:rPr>
                <a:t>18</a:t>
              </a:r>
              <a:endParaRPr kumimoji="0" lang="en-GB" sz="52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283" name="TextBox 282">
              <a:extLst>
                <a:ext uri="{FF2B5EF4-FFF2-40B4-BE49-F238E27FC236}">
                  <a16:creationId xmlns:a16="http://schemas.microsoft.com/office/drawing/2014/main" id="{103525D0-A2A1-C24A-B626-12005D65CE45}"/>
                </a:ext>
              </a:extLst>
            </p:cNvPr>
            <p:cNvSpPr txBox="1"/>
            <p:nvPr/>
          </p:nvSpPr>
          <p:spPr>
            <a:xfrm>
              <a:off x="3108214" y="-840622"/>
              <a:ext cx="118966" cy="127414"/>
            </a:xfrm>
            <a:prstGeom prst="rect">
              <a:avLst/>
            </a:prstGeom>
            <a:noFill/>
          </p:spPr>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525" b="0" i="0" u="none" strike="noStrike" kern="1200" cap="none" spc="0" normalizeH="0" baseline="0" noProof="0" dirty="0">
                  <a:ln>
                    <a:noFill/>
                  </a:ln>
                  <a:solidFill>
                    <a:prstClr val="black"/>
                  </a:solidFill>
                  <a:effectLst/>
                  <a:uLnTx/>
                  <a:uFillTx/>
                  <a:latin typeface="Arial" panose="020B0604020202020204"/>
                  <a:ea typeface="MS PGothic" charset="0"/>
                  <a:cs typeface="+mn-cs"/>
                </a:rPr>
                <a:t>20</a:t>
              </a:r>
              <a:endParaRPr kumimoji="0" lang="en-GB" sz="52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285" name="TextBox 284">
              <a:extLst>
                <a:ext uri="{FF2B5EF4-FFF2-40B4-BE49-F238E27FC236}">
                  <a16:creationId xmlns:a16="http://schemas.microsoft.com/office/drawing/2014/main" id="{B214BAA6-1CA3-4A42-86EF-4A54EF2D3086}"/>
                </a:ext>
              </a:extLst>
            </p:cNvPr>
            <p:cNvSpPr txBox="1"/>
            <p:nvPr/>
          </p:nvSpPr>
          <p:spPr>
            <a:xfrm>
              <a:off x="3329150" y="-840622"/>
              <a:ext cx="118966" cy="127414"/>
            </a:xfrm>
            <a:prstGeom prst="rect">
              <a:avLst/>
            </a:prstGeom>
            <a:noFill/>
          </p:spPr>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525" b="0" i="0" u="none" strike="noStrike" kern="1200" cap="none" spc="0" normalizeH="0" baseline="0" noProof="0" dirty="0">
                  <a:ln>
                    <a:noFill/>
                  </a:ln>
                  <a:solidFill>
                    <a:prstClr val="black"/>
                  </a:solidFill>
                  <a:effectLst/>
                  <a:uLnTx/>
                  <a:uFillTx/>
                  <a:latin typeface="Arial" panose="020B0604020202020204"/>
                  <a:ea typeface="MS PGothic" charset="0"/>
                  <a:cs typeface="+mn-cs"/>
                </a:rPr>
                <a:t>22</a:t>
              </a:r>
              <a:endParaRPr kumimoji="0" lang="en-GB" sz="52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287" name="TextBox 286">
              <a:extLst>
                <a:ext uri="{FF2B5EF4-FFF2-40B4-BE49-F238E27FC236}">
                  <a16:creationId xmlns:a16="http://schemas.microsoft.com/office/drawing/2014/main" id="{851B366E-C0FD-1B49-9F0A-35A1A5C76A8C}"/>
                </a:ext>
              </a:extLst>
            </p:cNvPr>
            <p:cNvSpPr txBox="1"/>
            <p:nvPr/>
          </p:nvSpPr>
          <p:spPr>
            <a:xfrm>
              <a:off x="3551787" y="-840622"/>
              <a:ext cx="118966" cy="127414"/>
            </a:xfrm>
            <a:prstGeom prst="rect">
              <a:avLst/>
            </a:prstGeom>
            <a:noFill/>
          </p:spPr>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525" b="0" i="0" u="none" strike="noStrike" kern="1200" cap="none" spc="0" normalizeH="0" baseline="0" noProof="0" dirty="0">
                  <a:ln>
                    <a:noFill/>
                  </a:ln>
                  <a:solidFill>
                    <a:prstClr val="black"/>
                  </a:solidFill>
                  <a:effectLst/>
                  <a:uLnTx/>
                  <a:uFillTx/>
                  <a:latin typeface="Arial" panose="020B0604020202020204"/>
                  <a:ea typeface="MS PGothic" charset="0"/>
                  <a:cs typeface="+mn-cs"/>
                </a:rPr>
                <a:t>24</a:t>
              </a:r>
              <a:endParaRPr kumimoji="0" lang="en-GB" sz="52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289" name="TextBox 288">
              <a:extLst>
                <a:ext uri="{FF2B5EF4-FFF2-40B4-BE49-F238E27FC236}">
                  <a16:creationId xmlns:a16="http://schemas.microsoft.com/office/drawing/2014/main" id="{F1DD1A60-2BC9-274A-BA96-CBA0985A8CFC}"/>
                </a:ext>
              </a:extLst>
            </p:cNvPr>
            <p:cNvSpPr txBox="1"/>
            <p:nvPr/>
          </p:nvSpPr>
          <p:spPr>
            <a:xfrm>
              <a:off x="3767624" y="-840622"/>
              <a:ext cx="118966" cy="127414"/>
            </a:xfrm>
            <a:prstGeom prst="rect">
              <a:avLst/>
            </a:prstGeom>
            <a:noFill/>
          </p:spPr>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525" b="0" i="0" u="none" strike="noStrike" kern="1200" cap="none" spc="0" normalizeH="0" baseline="0" noProof="0" dirty="0">
                  <a:ln>
                    <a:noFill/>
                  </a:ln>
                  <a:solidFill>
                    <a:prstClr val="black"/>
                  </a:solidFill>
                  <a:effectLst/>
                  <a:uLnTx/>
                  <a:uFillTx/>
                  <a:latin typeface="Arial" panose="020B0604020202020204"/>
                  <a:ea typeface="MS PGothic" charset="0"/>
                  <a:cs typeface="+mn-cs"/>
                </a:rPr>
                <a:t>26</a:t>
              </a:r>
              <a:endParaRPr kumimoji="0" lang="en-GB" sz="52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291" name="TextBox 290">
              <a:extLst>
                <a:ext uri="{FF2B5EF4-FFF2-40B4-BE49-F238E27FC236}">
                  <a16:creationId xmlns:a16="http://schemas.microsoft.com/office/drawing/2014/main" id="{F4826E27-3CFD-A141-A6FD-2840B4C934C7}"/>
                </a:ext>
              </a:extLst>
            </p:cNvPr>
            <p:cNvSpPr txBox="1"/>
            <p:nvPr/>
          </p:nvSpPr>
          <p:spPr>
            <a:xfrm>
              <a:off x="3983462" y="-840622"/>
              <a:ext cx="118966" cy="127414"/>
            </a:xfrm>
            <a:prstGeom prst="rect">
              <a:avLst/>
            </a:prstGeom>
            <a:noFill/>
          </p:spPr>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525" b="0" i="0" u="none" strike="noStrike" kern="1200" cap="none" spc="0" normalizeH="0" baseline="0" noProof="0" dirty="0">
                  <a:ln>
                    <a:noFill/>
                  </a:ln>
                  <a:solidFill>
                    <a:prstClr val="black"/>
                  </a:solidFill>
                  <a:effectLst/>
                  <a:uLnTx/>
                  <a:uFillTx/>
                  <a:latin typeface="Arial" panose="020B0604020202020204"/>
                  <a:ea typeface="MS PGothic" charset="0"/>
                  <a:cs typeface="+mn-cs"/>
                </a:rPr>
                <a:t>28</a:t>
              </a:r>
              <a:endParaRPr kumimoji="0" lang="en-GB" sz="52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293" name="TextBox 292">
              <a:extLst>
                <a:ext uri="{FF2B5EF4-FFF2-40B4-BE49-F238E27FC236}">
                  <a16:creationId xmlns:a16="http://schemas.microsoft.com/office/drawing/2014/main" id="{0DB86D98-5DC6-A543-8A28-CABC0B92A93F}"/>
                </a:ext>
              </a:extLst>
            </p:cNvPr>
            <p:cNvSpPr txBox="1"/>
            <p:nvPr/>
          </p:nvSpPr>
          <p:spPr>
            <a:xfrm>
              <a:off x="4211196" y="-840622"/>
              <a:ext cx="118966" cy="127414"/>
            </a:xfrm>
            <a:prstGeom prst="rect">
              <a:avLst/>
            </a:prstGeom>
            <a:noFill/>
          </p:spPr>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525" b="0" i="0" u="none" strike="noStrike" kern="1200" cap="none" spc="0" normalizeH="0" baseline="0" noProof="0" dirty="0">
                  <a:ln>
                    <a:noFill/>
                  </a:ln>
                  <a:solidFill>
                    <a:prstClr val="black"/>
                  </a:solidFill>
                  <a:effectLst/>
                  <a:uLnTx/>
                  <a:uFillTx/>
                  <a:latin typeface="Arial" panose="020B0604020202020204"/>
                  <a:ea typeface="MS PGothic" charset="0"/>
                  <a:cs typeface="+mn-cs"/>
                </a:rPr>
                <a:t>30</a:t>
              </a:r>
              <a:endParaRPr kumimoji="0" lang="en-GB" sz="52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grpSp>
      <p:grpSp>
        <p:nvGrpSpPr>
          <p:cNvPr id="53260" name="Group 870">
            <a:extLst>
              <a:ext uri="{FF2B5EF4-FFF2-40B4-BE49-F238E27FC236}">
                <a16:creationId xmlns:a16="http://schemas.microsoft.com/office/drawing/2014/main" id="{2027B365-0EB4-CB46-B48C-AFF6535872CC}"/>
              </a:ext>
            </a:extLst>
          </p:cNvPr>
          <p:cNvGrpSpPr>
            <a:grpSpLocks/>
          </p:cNvGrpSpPr>
          <p:nvPr/>
        </p:nvGrpSpPr>
        <p:grpSpPr bwMode="auto">
          <a:xfrm>
            <a:off x="1616076" y="4670425"/>
            <a:ext cx="3910013" cy="204788"/>
            <a:chOff x="342730" y="5131065"/>
            <a:chExt cx="4524008" cy="236883"/>
          </a:xfrm>
        </p:grpSpPr>
        <p:grpSp>
          <p:nvGrpSpPr>
            <p:cNvPr id="53391" name="Group 53">
              <a:extLst>
                <a:ext uri="{FF2B5EF4-FFF2-40B4-BE49-F238E27FC236}">
                  <a16:creationId xmlns:a16="http://schemas.microsoft.com/office/drawing/2014/main" id="{5EC254C3-5AF5-904D-BF80-BF2C72DA90F8}"/>
                </a:ext>
              </a:extLst>
            </p:cNvPr>
            <p:cNvGrpSpPr>
              <a:grpSpLocks/>
            </p:cNvGrpSpPr>
            <p:nvPr/>
          </p:nvGrpSpPr>
          <p:grpSpPr bwMode="auto">
            <a:xfrm>
              <a:off x="342730" y="5131065"/>
              <a:ext cx="1445287" cy="236883"/>
              <a:chOff x="1429242" y="-718436"/>
              <a:chExt cx="1369962" cy="236883"/>
            </a:xfrm>
          </p:grpSpPr>
          <p:sp>
            <p:nvSpPr>
              <p:cNvPr id="4" name="TextBox 3">
                <a:extLst>
                  <a:ext uri="{FF2B5EF4-FFF2-40B4-BE49-F238E27FC236}">
                    <a16:creationId xmlns:a16="http://schemas.microsoft.com/office/drawing/2014/main" id="{D3A1B41B-C195-1341-848F-6F7BF9273D32}"/>
                  </a:ext>
                </a:extLst>
              </p:cNvPr>
              <p:cNvSpPr txBox="1"/>
              <p:nvPr/>
            </p:nvSpPr>
            <p:spPr>
              <a:xfrm>
                <a:off x="1429242" y="-718436"/>
                <a:ext cx="1370213" cy="66107"/>
              </a:xfrm>
              <a:prstGeom prst="rect">
                <a:avLst/>
              </a:prstGeom>
              <a:noFill/>
            </p:spPr>
            <p:txBody>
              <a:bodyPr lIns="0" tIns="0" rIns="0" bIns="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375" b="1" i="0" u="none" strike="noStrike" kern="1200" cap="none" spc="0" normalizeH="0" baseline="0" noProof="0" dirty="0">
                    <a:ln>
                      <a:noFill/>
                    </a:ln>
                    <a:solidFill>
                      <a:prstClr val="black"/>
                    </a:solidFill>
                    <a:effectLst/>
                    <a:uLnTx/>
                    <a:uFillTx/>
                    <a:latin typeface="Arial" panose="020B0604020202020204"/>
                    <a:ea typeface="MS PGothic" charset="0"/>
                    <a:cs typeface="+mn-cs"/>
                  </a:rPr>
                  <a:t>Number of patients at risk:</a:t>
                </a:r>
              </a:p>
            </p:txBody>
          </p:sp>
          <p:sp>
            <p:nvSpPr>
              <p:cNvPr id="24" name="TextBox 23">
                <a:extLst>
                  <a:ext uri="{FF2B5EF4-FFF2-40B4-BE49-F238E27FC236}">
                    <a16:creationId xmlns:a16="http://schemas.microsoft.com/office/drawing/2014/main" id="{8CF89105-EE7D-104B-A31F-17497D55E78B}"/>
                  </a:ext>
                </a:extLst>
              </p:cNvPr>
              <p:cNvSpPr txBox="1"/>
              <p:nvPr/>
            </p:nvSpPr>
            <p:spPr>
              <a:xfrm>
                <a:off x="1429242" y="-615603"/>
                <a:ext cx="978475" cy="134050"/>
              </a:xfrm>
              <a:prstGeom prst="rect">
                <a:avLst/>
              </a:prstGeom>
              <a:noFill/>
            </p:spPr>
            <p:txBody>
              <a:bodyPr lIns="0" tIns="0" rIns="0" bIns="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375" b="1" i="0" u="none" strike="noStrike" kern="1200" cap="none" spc="0" normalizeH="0" baseline="0" noProof="0" dirty="0">
                    <a:ln>
                      <a:noFill/>
                    </a:ln>
                    <a:solidFill>
                      <a:srgbClr val="ED7D31"/>
                    </a:solidFill>
                    <a:effectLst/>
                    <a:uLnTx/>
                    <a:uFillTx/>
                    <a:latin typeface="Arial" panose="020B0604020202020204"/>
                    <a:ea typeface="MS PGothic" charset="0"/>
                    <a:cs typeface="+mn-cs"/>
                  </a:rPr>
                  <a:t>Abiraterone + olaparib</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375" b="1" i="0" u="none" strike="noStrike" kern="1200" cap="none" spc="0" normalizeH="0" baseline="0" noProof="0" dirty="0">
                    <a:ln>
                      <a:noFill/>
                    </a:ln>
                    <a:solidFill>
                      <a:srgbClr val="4472C4"/>
                    </a:solidFill>
                    <a:effectLst/>
                    <a:uLnTx/>
                    <a:uFillTx/>
                    <a:latin typeface="Arial" panose="020B0604020202020204"/>
                    <a:ea typeface="MS PGothic" charset="0"/>
                    <a:cs typeface="+mn-cs"/>
                  </a:rPr>
                  <a:t>Abiraterone + placebo</a:t>
                </a:r>
              </a:p>
            </p:txBody>
          </p:sp>
        </p:grpSp>
        <p:sp>
          <p:nvSpPr>
            <p:cNvPr id="21" name="TextBox 20">
              <a:extLst>
                <a:ext uri="{FF2B5EF4-FFF2-40B4-BE49-F238E27FC236}">
                  <a16:creationId xmlns:a16="http://schemas.microsoft.com/office/drawing/2014/main" id="{F5807702-7F38-0143-BBA5-D185A855E96E}"/>
                </a:ext>
              </a:extLst>
            </p:cNvPr>
            <p:cNvSpPr txBox="1"/>
            <p:nvPr/>
          </p:nvSpPr>
          <p:spPr>
            <a:xfrm>
              <a:off x="4515911" y="5232062"/>
              <a:ext cx="113881" cy="134049"/>
            </a:xfrm>
            <a:prstGeom prst="rect">
              <a:avLst/>
            </a:prstGeom>
            <a:noFill/>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4</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2</a:t>
              </a:r>
            </a:p>
          </p:txBody>
        </p:sp>
        <p:sp>
          <p:nvSpPr>
            <p:cNvPr id="22" name="TextBox 21">
              <a:extLst>
                <a:ext uri="{FF2B5EF4-FFF2-40B4-BE49-F238E27FC236}">
                  <a16:creationId xmlns:a16="http://schemas.microsoft.com/office/drawing/2014/main" id="{EC508774-D69E-AA41-B0D5-6DB3DE4FA72B}"/>
                </a:ext>
              </a:extLst>
            </p:cNvPr>
            <p:cNvSpPr txBox="1"/>
            <p:nvPr/>
          </p:nvSpPr>
          <p:spPr>
            <a:xfrm>
              <a:off x="4633465" y="5232062"/>
              <a:ext cx="113881" cy="134049"/>
            </a:xfrm>
            <a:prstGeom prst="rect">
              <a:avLst/>
            </a:prstGeom>
            <a:noFill/>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4</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1</a:t>
              </a:r>
            </a:p>
          </p:txBody>
        </p:sp>
        <p:sp>
          <p:nvSpPr>
            <p:cNvPr id="23" name="TextBox 22">
              <a:extLst>
                <a:ext uri="{FF2B5EF4-FFF2-40B4-BE49-F238E27FC236}">
                  <a16:creationId xmlns:a16="http://schemas.microsoft.com/office/drawing/2014/main" id="{6FD30C3A-A4ED-7246-80A6-3728E0420C07}"/>
                </a:ext>
              </a:extLst>
            </p:cNvPr>
            <p:cNvSpPr txBox="1"/>
            <p:nvPr/>
          </p:nvSpPr>
          <p:spPr>
            <a:xfrm>
              <a:off x="4752857" y="5232062"/>
              <a:ext cx="113881" cy="134049"/>
            </a:xfrm>
            <a:prstGeom prst="rect">
              <a:avLst/>
            </a:prstGeom>
            <a:noFill/>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0</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0</a:t>
              </a:r>
            </a:p>
          </p:txBody>
        </p:sp>
        <p:sp>
          <p:nvSpPr>
            <p:cNvPr id="26" name="TextBox 25">
              <a:extLst>
                <a:ext uri="{FF2B5EF4-FFF2-40B4-BE49-F238E27FC236}">
                  <a16:creationId xmlns:a16="http://schemas.microsoft.com/office/drawing/2014/main" id="{F7536389-6C04-4843-ABB2-FC5CDA5CF923}"/>
                </a:ext>
              </a:extLst>
            </p:cNvPr>
            <p:cNvSpPr txBox="1"/>
            <p:nvPr/>
          </p:nvSpPr>
          <p:spPr>
            <a:xfrm>
              <a:off x="4396520" y="5232062"/>
              <a:ext cx="113881" cy="134049"/>
            </a:xfrm>
            <a:prstGeom prst="rect">
              <a:avLst/>
            </a:prstGeom>
            <a:noFill/>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5</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2</a:t>
              </a:r>
            </a:p>
          </p:txBody>
        </p:sp>
        <p:sp>
          <p:nvSpPr>
            <p:cNvPr id="27" name="TextBox 26">
              <a:extLst>
                <a:ext uri="{FF2B5EF4-FFF2-40B4-BE49-F238E27FC236}">
                  <a16:creationId xmlns:a16="http://schemas.microsoft.com/office/drawing/2014/main" id="{5F98CE6F-08B3-D840-941B-A635CB3EC98A}"/>
                </a:ext>
              </a:extLst>
            </p:cNvPr>
            <p:cNvSpPr txBox="1"/>
            <p:nvPr/>
          </p:nvSpPr>
          <p:spPr>
            <a:xfrm>
              <a:off x="4275292" y="5232062"/>
              <a:ext cx="113881" cy="134049"/>
            </a:xfrm>
            <a:prstGeom prst="rect">
              <a:avLst/>
            </a:prstGeom>
            <a:noFill/>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26</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16</a:t>
              </a:r>
            </a:p>
          </p:txBody>
        </p:sp>
        <p:sp>
          <p:nvSpPr>
            <p:cNvPr id="28" name="TextBox 27">
              <a:extLst>
                <a:ext uri="{FF2B5EF4-FFF2-40B4-BE49-F238E27FC236}">
                  <a16:creationId xmlns:a16="http://schemas.microsoft.com/office/drawing/2014/main" id="{1399C8EA-5450-6941-BA32-2A294BCB0FF9}"/>
                </a:ext>
              </a:extLst>
            </p:cNvPr>
            <p:cNvSpPr txBox="1"/>
            <p:nvPr/>
          </p:nvSpPr>
          <p:spPr>
            <a:xfrm>
              <a:off x="4157738" y="5232062"/>
              <a:ext cx="113881" cy="134049"/>
            </a:xfrm>
            <a:prstGeom prst="rect">
              <a:avLst/>
            </a:prstGeom>
            <a:noFill/>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26</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17</a:t>
              </a:r>
            </a:p>
          </p:txBody>
        </p:sp>
        <p:sp>
          <p:nvSpPr>
            <p:cNvPr id="29" name="TextBox 28">
              <a:extLst>
                <a:ext uri="{FF2B5EF4-FFF2-40B4-BE49-F238E27FC236}">
                  <a16:creationId xmlns:a16="http://schemas.microsoft.com/office/drawing/2014/main" id="{EE40FF2C-F55D-8542-8C59-87AC8CF86AE3}"/>
                </a:ext>
              </a:extLst>
            </p:cNvPr>
            <p:cNvSpPr txBox="1"/>
            <p:nvPr/>
          </p:nvSpPr>
          <p:spPr>
            <a:xfrm>
              <a:off x="4038346" y="5232062"/>
              <a:ext cx="113881" cy="134049"/>
            </a:xfrm>
            <a:prstGeom prst="rect">
              <a:avLst/>
            </a:prstGeom>
            <a:noFill/>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28</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21</a:t>
              </a:r>
            </a:p>
          </p:txBody>
        </p:sp>
        <p:sp>
          <p:nvSpPr>
            <p:cNvPr id="30" name="TextBox 29">
              <a:extLst>
                <a:ext uri="{FF2B5EF4-FFF2-40B4-BE49-F238E27FC236}">
                  <a16:creationId xmlns:a16="http://schemas.microsoft.com/office/drawing/2014/main" id="{06C70492-2D4D-7B46-BF71-71410CD6AF42}"/>
                </a:ext>
              </a:extLst>
            </p:cNvPr>
            <p:cNvSpPr txBox="1"/>
            <p:nvPr/>
          </p:nvSpPr>
          <p:spPr>
            <a:xfrm>
              <a:off x="3920792" y="5232062"/>
              <a:ext cx="113881" cy="134049"/>
            </a:xfrm>
            <a:prstGeom prst="rect">
              <a:avLst/>
            </a:prstGeom>
            <a:noFill/>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57</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43</a:t>
              </a:r>
            </a:p>
          </p:txBody>
        </p:sp>
        <p:sp>
          <p:nvSpPr>
            <p:cNvPr id="31" name="TextBox 30">
              <a:extLst>
                <a:ext uri="{FF2B5EF4-FFF2-40B4-BE49-F238E27FC236}">
                  <a16:creationId xmlns:a16="http://schemas.microsoft.com/office/drawing/2014/main" id="{7706593F-BE78-6E47-93A1-6A7C58369CC6}"/>
                </a:ext>
              </a:extLst>
            </p:cNvPr>
            <p:cNvSpPr txBox="1"/>
            <p:nvPr/>
          </p:nvSpPr>
          <p:spPr>
            <a:xfrm>
              <a:off x="3801401" y="5232062"/>
              <a:ext cx="113881" cy="134049"/>
            </a:xfrm>
            <a:prstGeom prst="rect">
              <a:avLst/>
            </a:prstGeom>
            <a:noFill/>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59</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45</a:t>
              </a:r>
            </a:p>
          </p:txBody>
        </p:sp>
        <p:sp>
          <p:nvSpPr>
            <p:cNvPr id="32" name="TextBox 31">
              <a:extLst>
                <a:ext uri="{FF2B5EF4-FFF2-40B4-BE49-F238E27FC236}">
                  <a16:creationId xmlns:a16="http://schemas.microsoft.com/office/drawing/2014/main" id="{D1129935-9DB6-E041-A1C5-4718831259BA}"/>
                </a:ext>
              </a:extLst>
            </p:cNvPr>
            <p:cNvSpPr txBox="1"/>
            <p:nvPr/>
          </p:nvSpPr>
          <p:spPr>
            <a:xfrm>
              <a:off x="3683847" y="5232062"/>
              <a:ext cx="113881" cy="134049"/>
            </a:xfrm>
            <a:prstGeom prst="rect">
              <a:avLst/>
            </a:prstGeom>
            <a:noFill/>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87</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73</a:t>
              </a:r>
            </a:p>
          </p:txBody>
        </p:sp>
        <p:sp>
          <p:nvSpPr>
            <p:cNvPr id="33" name="TextBox 32">
              <a:extLst>
                <a:ext uri="{FF2B5EF4-FFF2-40B4-BE49-F238E27FC236}">
                  <a16:creationId xmlns:a16="http://schemas.microsoft.com/office/drawing/2014/main" id="{6714819D-08D2-7F4A-93EE-AC38A5EE9EBE}"/>
                </a:ext>
              </a:extLst>
            </p:cNvPr>
            <p:cNvSpPr txBox="1"/>
            <p:nvPr/>
          </p:nvSpPr>
          <p:spPr>
            <a:xfrm>
              <a:off x="3562619" y="5232062"/>
              <a:ext cx="113881" cy="134049"/>
            </a:xfrm>
            <a:prstGeom prst="rect">
              <a:avLst/>
            </a:prstGeom>
            <a:noFill/>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100</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84</a:t>
              </a:r>
            </a:p>
          </p:txBody>
        </p:sp>
        <p:sp>
          <p:nvSpPr>
            <p:cNvPr id="34" name="TextBox 33">
              <a:extLst>
                <a:ext uri="{FF2B5EF4-FFF2-40B4-BE49-F238E27FC236}">
                  <a16:creationId xmlns:a16="http://schemas.microsoft.com/office/drawing/2014/main" id="{179F1AFE-C76C-5C46-BDF2-3ECC1A462714}"/>
                </a:ext>
              </a:extLst>
            </p:cNvPr>
            <p:cNvSpPr txBox="1"/>
            <p:nvPr/>
          </p:nvSpPr>
          <p:spPr>
            <a:xfrm>
              <a:off x="3443227" y="5232062"/>
              <a:ext cx="113881" cy="134049"/>
            </a:xfrm>
            <a:prstGeom prst="rect">
              <a:avLst/>
            </a:prstGeom>
            <a:noFill/>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104</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87</a:t>
              </a:r>
            </a:p>
          </p:txBody>
        </p:sp>
        <p:sp>
          <p:nvSpPr>
            <p:cNvPr id="35" name="TextBox 34">
              <a:extLst>
                <a:ext uri="{FF2B5EF4-FFF2-40B4-BE49-F238E27FC236}">
                  <a16:creationId xmlns:a16="http://schemas.microsoft.com/office/drawing/2014/main" id="{FD1369C3-0DF0-0143-9481-1B9E78D58939}"/>
                </a:ext>
              </a:extLst>
            </p:cNvPr>
            <p:cNvSpPr txBox="1"/>
            <p:nvPr/>
          </p:nvSpPr>
          <p:spPr>
            <a:xfrm>
              <a:off x="3323837" y="5232062"/>
              <a:ext cx="113881" cy="134049"/>
            </a:xfrm>
            <a:prstGeom prst="rect">
              <a:avLst/>
            </a:prstGeom>
            <a:noFill/>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163</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137</a:t>
              </a:r>
            </a:p>
          </p:txBody>
        </p:sp>
        <p:sp>
          <p:nvSpPr>
            <p:cNvPr id="36" name="TextBox 35">
              <a:extLst>
                <a:ext uri="{FF2B5EF4-FFF2-40B4-BE49-F238E27FC236}">
                  <a16:creationId xmlns:a16="http://schemas.microsoft.com/office/drawing/2014/main" id="{A4E791BC-A448-574D-AE77-603E613634D3}"/>
                </a:ext>
              </a:extLst>
            </p:cNvPr>
            <p:cNvSpPr txBox="1"/>
            <p:nvPr/>
          </p:nvSpPr>
          <p:spPr>
            <a:xfrm>
              <a:off x="3204445" y="5232062"/>
              <a:ext cx="113881" cy="134049"/>
            </a:xfrm>
            <a:prstGeom prst="rect">
              <a:avLst/>
            </a:prstGeom>
            <a:noFill/>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167</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141</a:t>
              </a:r>
            </a:p>
          </p:txBody>
        </p:sp>
        <p:sp>
          <p:nvSpPr>
            <p:cNvPr id="37" name="TextBox 36">
              <a:extLst>
                <a:ext uri="{FF2B5EF4-FFF2-40B4-BE49-F238E27FC236}">
                  <a16:creationId xmlns:a16="http://schemas.microsoft.com/office/drawing/2014/main" id="{99816560-D6FB-B944-BD43-46B54D44CBCE}"/>
                </a:ext>
              </a:extLst>
            </p:cNvPr>
            <p:cNvSpPr txBox="1"/>
            <p:nvPr/>
          </p:nvSpPr>
          <p:spPr>
            <a:xfrm>
              <a:off x="3085054" y="5232062"/>
              <a:ext cx="113881" cy="134049"/>
            </a:xfrm>
            <a:prstGeom prst="rect">
              <a:avLst/>
            </a:prstGeom>
            <a:noFill/>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170</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143</a:t>
              </a:r>
            </a:p>
          </p:txBody>
        </p:sp>
        <p:sp>
          <p:nvSpPr>
            <p:cNvPr id="38" name="TextBox 37">
              <a:extLst>
                <a:ext uri="{FF2B5EF4-FFF2-40B4-BE49-F238E27FC236}">
                  <a16:creationId xmlns:a16="http://schemas.microsoft.com/office/drawing/2014/main" id="{6FE27D61-F420-E242-AFB5-98B20E2E3B35}"/>
                </a:ext>
              </a:extLst>
            </p:cNvPr>
            <p:cNvSpPr txBox="1"/>
            <p:nvPr/>
          </p:nvSpPr>
          <p:spPr>
            <a:xfrm>
              <a:off x="2848108" y="5232062"/>
              <a:ext cx="113881" cy="134049"/>
            </a:xfrm>
            <a:prstGeom prst="rect">
              <a:avLst/>
            </a:prstGeom>
            <a:noFill/>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221</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190</a:t>
              </a:r>
            </a:p>
          </p:txBody>
        </p:sp>
        <p:sp>
          <p:nvSpPr>
            <p:cNvPr id="39" name="TextBox 38">
              <a:extLst>
                <a:ext uri="{FF2B5EF4-FFF2-40B4-BE49-F238E27FC236}">
                  <a16:creationId xmlns:a16="http://schemas.microsoft.com/office/drawing/2014/main" id="{C7081C08-C0B6-CC40-9E8D-299BC65644FB}"/>
                </a:ext>
              </a:extLst>
            </p:cNvPr>
            <p:cNvSpPr txBox="1"/>
            <p:nvPr/>
          </p:nvSpPr>
          <p:spPr>
            <a:xfrm>
              <a:off x="2728717" y="5232062"/>
              <a:ext cx="113881" cy="134049"/>
            </a:xfrm>
            <a:prstGeom prst="rect">
              <a:avLst/>
            </a:prstGeom>
            <a:noFill/>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227</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198</a:t>
              </a:r>
            </a:p>
          </p:txBody>
        </p:sp>
        <p:sp>
          <p:nvSpPr>
            <p:cNvPr id="40" name="TextBox 39">
              <a:extLst>
                <a:ext uri="{FF2B5EF4-FFF2-40B4-BE49-F238E27FC236}">
                  <a16:creationId xmlns:a16="http://schemas.microsoft.com/office/drawing/2014/main" id="{A8C2B4BD-2BB4-9E45-ADC1-CF705BE28864}"/>
                </a:ext>
              </a:extLst>
            </p:cNvPr>
            <p:cNvSpPr txBox="1"/>
            <p:nvPr/>
          </p:nvSpPr>
          <p:spPr>
            <a:xfrm>
              <a:off x="2609326" y="5232062"/>
              <a:ext cx="113881" cy="134049"/>
            </a:xfrm>
            <a:prstGeom prst="rect">
              <a:avLst/>
            </a:prstGeom>
            <a:noFill/>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244</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228</a:t>
              </a:r>
            </a:p>
          </p:txBody>
        </p:sp>
        <p:sp>
          <p:nvSpPr>
            <p:cNvPr id="41" name="TextBox 40">
              <a:extLst>
                <a:ext uri="{FF2B5EF4-FFF2-40B4-BE49-F238E27FC236}">
                  <a16:creationId xmlns:a16="http://schemas.microsoft.com/office/drawing/2014/main" id="{5BDD93A2-E988-2C4C-8D07-E34E77EC2717}"/>
                </a:ext>
              </a:extLst>
            </p:cNvPr>
            <p:cNvSpPr txBox="1"/>
            <p:nvPr/>
          </p:nvSpPr>
          <p:spPr>
            <a:xfrm>
              <a:off x="2489935" y="5232062"/>
              <a:ext cx="113881" cy="134049"/>
            </a:xfrm>
            <a:prstGeom prst="rect">
              <a:avLst/>
            </a:prstGeom>
            <a:noFill/>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251</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232</a:t>
              </a:r>
            </a:p>
          </p:txBody>
        </p:sp>
        <p:sp>
          <p:nvSpPr>
            <p:cNvPr id="42" name="TextBox 41">
              <a:extLst>
                <a:ext uri="{FF2B5EF4-FFF2-40B4-BE49-F238E27FC236}">
                  <a16:creationId xmlns:a16="http://schemas.microsoft.com/office/drawing/2014/main" id="{BFDAB2DB-2C56-7E43-8EFE-EBA3CB742186}"/>
                </a:ext>
              </a:extLst>
            </p:cNvPr>
            <p:cNvSpPr txBox="1"/>
            <p:nvPr/>
          </p:nvSpPr>
          <p:spPr>
            <a:xfrm>
              <a:off x="2370543" y="5232062"/>
              <a:ext cx="113881" cy="134049"/>
            </a:xfrm>
            <a:prstGeom prst="rect">
              <a:avLst/>
            </a:prstGeom>
            <a:noFill/>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265</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249</a:t>
              </a:r>
            </a:p>
          </p:txBody>
        </p:sp>
        <p:sp>
          <p:nvSpPr>
            <p:cNvPr id="43" name="TextBox 42">
              <a:extLst>
                <a:ext uri="{FF2B5EF4-FFF2-40B4-BE49-F238E27FC236}">
                  <a16:creationId xmlns:a16="http://schemas.microsoft.com/office/drawing/2014/main" id="{98E2AE97-F403-DF49-994C-EFA072BA04CA}"/>
                </a:ext>
              </a:extLst>
            </p:cNvPr>
            <p:cNvSpPr txBox="1"/>
            <p:nvPr/>
          </p:nvSpPr>
          <p:spPr>
            <a:xfrm>
              <a:off x="2252989" y="5232062"/>
              <a:ext cx="113881" cy="134049"/>
            </a:xfrm>
            <a:prstGeom prst="rect">
              <a:avLst/>
            </a:prstGeom>
            <a:noFill/>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274</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264</a:t>
              </a:r>
            </a:p>
          </p:txBody>
        </p:sp>
        <p:sp>
          <p:nvSpPr>
            <p:cNvPr id="44" name="TextBox 43">
              <a:extLst>
                <a:ext uri="{FF2B5EF4-FFF2-40B4-BE49-F238E27FC236}">
                  <a16:creationId xmlns:a16="http://schemas.microsoft.com/office/drawing/2014/main" id="{1B985474-B1E0-F244-9344-AB9345ADAE54}"/>
                </a:ext>
              </a:extLst>
            </p:cNvPr>
            <p:cNvSpPr txBox="1"/>
            <p:nvPr/>
          </p:nvSpPr>
          <p:spPr>
            <a:xfrm>
              <a:off x="2133598" y="5232062"/>
              <a:ext cx="113881" cy="134049"/>
            </a:xfrm>
            <a:prstGeom prst="rect">
              <a:avLst/>
            </a:prstGeom>
            <a:noFill/>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277</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266</a:t>
              </a:r>
            </a:p>
          </p:txBody>
        </p:sp>
        <p:sp>
          <p:nvSpPr>
            <p:cNvPr id="45" name="TextBox 44">
              <a:extLst>
                <a:ext uri="{FF2B5EF4-FFF2-40B4-BE49-F238E27FC236}">
                  <a16:creationId xmlns:a16="http://schemas.microsoft.com/office/drawing/2014/main" id="{C2A482A7-4E26-6B44-BC83-E5F927C2EF5B}"/>
                </a:ext>
              </a:extLst>
            </p:cNvPr>
            <p:cNvSpPr txBox="1"/>
            <p:nvPr/>
          </p:nvSpPr>
          <p:spPr>
            <a:xfrm>
              <a:off x="2014207" y="5232062"/>
              <a:ext cx="113881" cy="134049"/>
            </a:xfrm>
            <a:prstGeom prst="rect">
              <a:avLst/>
            </a:prstGeom>
            <a:noFill/>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301</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297</a:t>
              </a:r>
            </a:p>
          </p:txBody>
        </p:sp>
        <p:sp>
          <p:nvSpPr>
            <p:cNvPr id="46" name="TextBox 45">
              <a:extLst>
                <a:ext uri="{FF2B5EF4-FFF2-40B4-BE49-F238E27FC236}">
                  <a16:creationId xmlns:a16="http://schemas.microsoft.com/office/drawing/2014/main" id="{1EC1B9EF-7F11-8943-9EA1-728CE5231007}"/>
                </a:ext>
              </a:extLst>
            </p:cNvPr>
            <p:cNvSpPr txBox="1"/>
            <p:nvPr/>
          </p:nvSpPr>
          <p:spPr>
            <a:xfrm>
              <a:off x="1894816" y="5232062"/>
              <a:ext cx="113881" cy="134049"/>
            </a:xfrm>
            <a:prstGeom prst="rect">
              <a:avLst/>
            </a:prstGeom>
            <a:noFill/>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309</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303</a:t>
              </a:r>
            </a:p>
          </p:txBody>
        </p:sp>
        <p:sp>
          <p:nvSpPr>
            <p:cNvPr id="47" name="TextBox 46">
              <a:extLst>
                <a:ext uri="{FF2B5EF4-FFF2-40B4-BE49-F238E27FC236}">
                  <a16:creationId xmlns:a16="http://schemas.microsoft.com/office/drawing/2014/main" id="{8D329578-989F-314C-92B7-7CEB6A07600B}"/>
                </a:ext>
              </a:extLst>
            </p:cNvPr>
            <p:cNvSpPr txBox="1"/>
            <p:nvPr/>
          </p:nvSpPr>
          <p:spPr>
            <a:xfrm>
              <a:off x="1775424" y="5232062"/>
              <a:ext cx="113881" cy="134049"/>
            </a:xfrm>
            <a:prstGeom prst="rect">
              <a:avLst/>
            </a:prstGeom>
            <a:noFill/>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313</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306</a:t>
              </a:r>
            </a:p>
          </p:txBody>
        </p:sp>
        <p:sp>
          <p:nvSpPr>
            <p:cNvPr id="48" name="TextBox 47">
              <a:extLst>
                <a:ext uri="{FF2B5EF4-FFF2-40B4-BE49-F238E27FC236}">
                  <a16:creationId xmlns:a16="http://schemas.microsoft.com/office/drawing/2014/main" id="{E5BF805A-3C81-C44A-A873-90193F969847}"/>
                </a:ext>
              </a:extLst>
            </p:cNvPr>
            <p:cNvSpPr txBox="1"/>
            <p:nvPr/>
          </p:nvSpPr>
          <p:spPr>
            <a:xfrm>
              <a:off x="1657870" y="5232062"/>
              <a:ext cx="113881" cy="134049"/>
            </a:xfrm>
            <a:prstGeom prst="rect">
              <a:avLst/>
            </a:prstGeom>
            <a:noFill/>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337</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334</a:t>
              </a:r>
            </a:p>
          </p:txBody>
        </p:sp>
        <p:sp>
          <p:nvSpPr>
            <p:cNvPr id="49" name="TextBox 48">
              <a:extLst>
                <a:ext uri="{FF2B5EF4-FFF2-40B4-BE49-F238E27FC236}">
                  <a16:creationId xmlns:a16="http://schemas.microsoft.com/office/drawing/2014/main" id="{4EC995BE-3A9E-4C47-8488-8E1684061D92}"/>
                </a:ext>
              </a:extLst>
            </p:cNvPr>
            <p:cNvSpPr txBox="1"/>
            <p:nvPr/>
          </p:nvSpPr>
          <p:spPr>
            <a:xfrm>
              <a:off x="1538479" y="5232062"/>
              <a:ext cx="113881" cy="134049"/>
            </a:xfrm>
            <a:prstGeom prst="rect">
              <a:avLst/>
            </a:prstGeom>
            <a:noFill/>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3</a:t>
              </a: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40</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338</a:t>
              </a:r>
            </a:p>
          </p:txBody>
        </p:sp>
        <p:sp>
          <p:nvSpPr>
            <p:cNvPr id="50" name="TextBox 49">
              <a:extLst>
                <a:ext uri="{FF2B5EF4-FFF2-40B4-BE49-F238E27FC236}">
                  <a16:creationId xmlns:a16="http://schemas.microsoft.com/office/drawing/2014/main" id="{565FE432-473A-FD4D-9130-07DF03B6E087}"/>
                </a:ext>
              </a:extLst>
            </p:cNvPr>
            <p:cNvSpPr txBox="1"/>
            <p:nvPr/>
          </p:nvSpPr>
          <p:spPr>
            <a:xfrm>
              <a:off x="1419087" y="5232062"/>
              <a:ext cx="113881" cy="134049"/>
            </a:xfrm>
            <a:prstGeom prst="rect">
              <a:avLst/>
            </a:prstGeom>
            <a:noFill/>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354</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356</a:t>
              </a:r>
              <a:endPar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51" name="TextBox 50">
              <a:extLst>
                <a:ext uri="{FF2B5EF4-FFF2-40B4-BE49-F238E27FC236}">
                  <a16:creationId xmlns:a16="http://schemas.microsoft.com/office/drawing/2014/main" id="{93C5F210-4A6B-1B46-9DD9-9AA97338B927}"/>
                </a:ext>
              </a:extLst>
            </p:cNvPr>
            <p:cNvSpPr txBox="1"/>
            <p:nvPr/>
          </p:nvSpPr>
          <p:spPr>
            <a:xfrm>
              <a:off x="1299697" y="5232062"/>
              <a:ext cx="113881" cy="134049"/>
            </a:xfrm>
            <a:prstGeom prst="rect">
              <a:avLst/>
            </a:prstGeom>
            <a:noFill/>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367</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359</a:t>
              </a:r>
              <a:endPar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52" name="TextBox 51">
              <a:extLst>
                <a:ext uri="{FF2B5EF4-FFF2-40B4-BE49-F238E27FC236}">
                  <a16:creationId xmlns:a16="http://schemas.microsoft.com/office/drawing/2014/main" id="{055A813A-5CD1-4C43-9575-EDC53FFADA63}"/>
                </a:ext>
              </a:extLst>
            </p:cNvPr>
            <p:cNvSpPr txBox="1"/>
            <p:nvPr/>
          </p:nvSpPr>
          <p:spPr>
            <a:xfrm>
              <a:off x="1180305" y="5232062"/>
              <a:ext cx="113881" cy="134049"/>
            </a:xfrm>
            <a:prstGeom prst="rect">
              <a:avLst/>
            </a:prstGeom>
            <a:noFill/>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395</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393</a:t>
              </a:r>
              <a:endPar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53" name="TextBox 52">
              <a:extLst>
                <a:ext uri="{FF2B5EF4-FFF2-40B4-BE49-F238E27FC236}">
                  <a16:creationId xmlns:a16="http://schemas.microsoft.com/office/drawing/2014/main" id="{4A6ADDE9-34B8-7F4A-AFA1-396BC35692C1}"/>
                </a:ext>
              </a:extLst>
            </p:cNvPr>
            <p:cNvSpPr txBox="1"/>
            <p:nvPr/>
          </p:nvSpPr>
          <p:spPr>
            <a:xfrm>
              <a:off x="1060914" y="5232062"/>
              <a:ext cx="113881" cy="134049"/>
            </a:xfrm>
            <a:prstGeom prst="rect">
              <a:avLst/>
            </a:prstGeom>
            <a:noFill/>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399</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397</a:t>
              </a:r>
              <a:endPar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870" name="TextBox 869">
              <a:extLst>
                <a:ext uri="{FF2B5EF4-FFF2-40B4-BE49-F238E27FC236}">
                  <a16:creationId xmlns:a16="http://schemas.microsoft.com/office/drawing/2014/main" id="{3779C16A-3934-FB42-BBE9-4A9EF08D75DC}"/>
                </a:ext>
              </a:extLst>
            </p:cNvPr>
            <p:cNvSpPr txBox="1"/>
            <p:nvPr/>
          </p:nvSpPr>
          <p:spPr>
            <a:xfrm>
              <a:off x="2965662" y="5232062"/>
              <a:ext cx="115718" cy="134049"/>
            </a:xfrm>
            <a:prstGeom prst="rect">
              <a:avLst/>
            </a:prstGeom>
            <a:noFill/>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219</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186</a:t>
              </a:r>
            </a:p>
          </p:txBody>
        </p:sp>
      </p:grpSp>
      <p:pic>
        <p:nvPicPr>
          <p:cNvPr id="53261" name="Graphic 7">
            <a:extLst>
              <a:ext uri="{FF2B5EF4-FFF2-40B4-BE49-F238E27FC236}">
                <a16:creationId xmlns:a16="http://schemas.microsoft.com/office/drawing/2014/main" id="{62CA4946-2620-0D4F-B7AB-D6678F8E37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2188" y="2638425"/>
            <a:ext cx="32194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3262" name="Group 785">
            <a:extLst>
              <a:ext uri="{FF2B5EF4-FFF2-40B4-BE49-F238E27FC236}">
                <a16:creationId xmlns:a16="http://schemas.microsoft.com/office/drawing/2014/main" id="{F1CA8355-FB2F-4142-9BDF-0CB103CC06DE}"/>
              </a:ext>
            </a:extLst>
          </p:cNvPr>
          <p:cNvGrpSpPr>
            <a:grpSpLocks/>
          </p:cNvGrpSpPr>
          <p:nvPr/>
        </p:nvGrpSpPr>
        <p:grpSpPr bwMode="auto">
          <a:xfrm>
            <a:off x="6200776" y="4676775"/>
            <a:ext cx="1247775" cy="204788"/>
            <a:chOff x="1429242" y="-718436"/>
            <a:chExt cx="1369962" cy="236980"/>
          </a:xfrm>
        </p:grpSpPr>
        <p:sp>
          <p:nvSpPr>
            <p:cNvPr id="818" name="TextBox 817">
              <a:extLst>
                <a:ext uri="{FF2B5EF4-FFF2-40B4-BE49-F238E27FC236}">
                  <a16:creationId xmlns:a16="http://schemas.microsoft.com/office/drawing/2014/main" id="{63F01B7D-482D-094D-98E9-25B4C6B2C0D0}"/>
                </a:ext>
              </a:extLst>
            </p:cNvPr>
            <p:cNvSpPr txBox="1"/>
            <p:nvPr/>
          </p:nvSpPr>
          <p:spPr>
            <a:xfrm>
              <a:off x="1429242" y="-718436"/>
              <a:ext cx="1369962" cy="66134"/>
            </a:xfrm>
            <a:prstGeom prst="rect">
              <a:avLst/>
            </a:prstGeom>
            <a:noFill/>
          </p:spPr>
          <p:txBody>
            <a:bodyPr lIns="0" tIns="0" rIns="0" bIns="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375" b="1" i="0" u="none" strike="noStrike" kern="1200" cap="none" spc="0" normalizeH="0" baseline="0" noProof="0" dirty="0">
                  <a:ln>
                    <a:noFill/>
                  </a:ln>
                  <a:solidFill>
                    <a:prstClr val="black"/>
                  </a:solidFill>
                  <a:effectLst/>
                  <a:uLnTx/>
                  <a:uFillTx/>
                  <a:latin typeface="Arial" panose="020B0604020202020204"/>
                  <a:ea typeface="MS PGothic" charset="0"/>
                  <a:cs typeface="+mn-cs"/>
                </a:rPr>
                <a:t>Number of patients at risk:</a:t>
              </a:r>
            </a:p>
          </p:txBody>
        </p:sp>
        <p:sp>
          <p:nvSpPr>
            <p:cNvPr id="819" name="TextBox 818">
              <a:extLst>
                <a:ext uri="{FF2B5EF4-FFF2-40B4-BE49-F238E27FC236}">
                  <a16:creationId xmlns:a16="http://schemas.microsoft.com/office/drawing/2014/main" id="{7D15FD26-F51D-1D4C-9DE7-416DE1695B5A}"/>
                </a:ext>
              </a:extLst>
            </p:cNvPr>
            <p:cNvSpPr txBox="1"/>
            <p:nvPr/>
          </p:nvSpPr>
          <p:spPr>
            <a:xfrm>
              <a:off x="1429242" y="-615561"/>
              <a:ext cx="977798" cy="134105"/>
            </a:xfrm>
            <a:prstGeom prst="rect">
              <a:avLst/>
            </a:prstGeom>
            <a:noFill/>
          </p:spPr>
          <p:txBody>
            <a:bodyPr lIns="0" tIns="0" rIns="0" bIns="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375" b="1" i="0" u="none" strike="noStrike" kern="1200" cap="none" spc="0" normalizeH="0" baseline="0" noProof="0" dirty="0">
                  <a:ln>
                    <a:noFill/>
                  </a:ln>
                  <a:solidFill>
                    <a:srgbClr val="ED7D31"/>
                  </a:solidFill>
                  <a:effectLst/>
                  <a:uLnTx/>
                  <a:uFillTx/>
                  <a:latin typeface="Arial" panose="020B0604020202020204"/>
                  <a:ea typeface="MS PGothic" charset="0"/>
                  <a:cs typeface="+mn-cs"/>
                </a:rPr>
                <a:t>Abiraterone + olaparib</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375" b="1" i="0" u="none" strike="noStrike" kern="1200" cap="none" spc="0" normalizeH="0" baseline="0" noProof="0" dirty="0">
                  <a:ln>
                    <a:noFill/>
                  </a:ln>
                  <a:solidFill>
                    <a:srgbClr val="4472C4"/>
                  </a:solidFill>
                  <a:effectLst/>
                  <a:uLnTx/>
                  <a:uFillTx/>
                  <a:latin typeface="Arial" panose="020B0604020202020204"/>
                  <a:ea typeface="MS PGothic" charset="0"/>
                  <a:cs typeface="+mn-cs"/>
                </a:rPr>
                <a:t>Abiraterone + placebo</a:t>
              </a:r>
            </a:p>
          </p:txBody>
        </p:sp>
      </p:grpSp>
      <p:sp>
        <p:nvSpPr>
          <p:cNvPr id="787" name="TextBox 786">
            <a:extLst>
              <a:ext uri="{FF2B5EF4-FFF2-40B4-BE49-F238E27FC236}">
                <a16:creationId xmlns:a16="http://schemas.microsoft.com/office/drawing/2014/main" id="{DDF17015-8DBD-3C44-8C31-E546503D4183}"/>
              </a:ext>
            </a:extLst>
          </p:cNvPr>
          <p:cNvSpPr txBox="1"/>
          <p:nvPr/>
        </p:nvSpPr>
        <p:spPr>
          <a:xfrm>
            <a:off x="9804401" y="4765675"/>
            <a:ext cx="98425" cy="115888"/>
          </a:xfrm>
          <a:prstGeom prst="rect">
            <a:avLst/>
          </a:prstGeom>
          <a:noFill/>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4</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2</a:t>
            </a:r>
          </a:p>
        </p:txBody>
      </p:sp>
      <p:sp>
        <p:nvSpPr>
          <p:cNvPr id="788" name="TextBox 787">
            <a:extLst>
              <a:ext uri="{FF2B5EF4-FFF2-40B4-BE49-F238E27FC236}">
                <a16:creationId xmlns:a16="http://schemas.microsoft.com/office/drawing/2014/main" id="{5B8B78EA-DAD4-D54F-A5B4-4E29C3CA67FA}"/>
              </a:ext>
            </a:extLst>
          </p:cNvPr>
          <p:cNvSpPr txBox="1"/>
          <p:nvPr/>
        </p:nvSpPr>
        <p:spPr>
          <a:xfrm>
            <a:off x="9904414" y="4765675"/>
            <a:ext cx="98425" cy="115888"/>
          </a:xfrm>
          <a:prstGeom prst="rect">
            <a:avLst/>
          </a:prstGeom>
          <a:noFill/>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4</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1</a:t>
            </a:r>
          </a:p>
        </p:txBody>
      </p:sp>
      <p:sp>
        <p:nvSpPr>
          <p:cNvPr id="789" name="TextBox 788">
            <a:extLst>
              <a:ext uri="{FF2B5EF4-FFF2-40B4-BE49-F238E27FC236}">
                <a16:creationId xmlns:a16="http://schemas.microsoft.com/office/drawing/2014/main" id="{F20B0502-9E61-E445-8E18-277B34F63B08}"/>
              </a:ext>
            </a:extLst>
          </p:cNvPr>
          <p:cNvSpPr txBox="1"/>
          <p:nvPr/>
        </p:nvSpPr>
        <p:spPr>
          <a:xfrm>
            <a:off x="10009189" y="4765675"/>
            <a:ext cx="98425" cy="115888"/>
          </a:xfrm>
          <a:prstGeom prst="rect">
            <a:avLst/>
          </a:prstGeom>
          <a:noFill/>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0</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0</a:t>
            </a:r>
          </a:p>
        </p:txBody>
      </p:sp>
      <p:sp>
        <p:nvSpPr>
          <p:cNvPr id="790" name="TextBox 789">
            <a:extLst>
              <a:ext uri="{FF2B5EF4-FFF2-40B4-BE49-F238E27FC236}">
                <a16:creationId xmlns:a16="http://schemas.microsoft.com/office/drawing/2014/main" id="{46DA798F-D477-D74A-93F5-82FFE52B6561}"/>
              </a:ext>
            </a:extLst>
          </p:cNvPr>
          <p:cNvSpPr txBox="1"/>
          <p:nvPr/>
        </p:nvSpPr>
        <p:spPr>
          <a:xfrm>
            <a:off x="9694864" y="4765675"/>
            <a:ext cx="98425" cy="115888"/>
          </a:xfrm>
          <a:prstGeom prst="rect">
            <a:avLst/>
          </a:prstGeom>
          <a:noFill/>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5</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2</a:t>
            </a:r>
          </a:p>
        </p:txBody>
      </p:sp>
      <p:sp>
        <p:nvSpPr>
          <p:cNvPr id="791" name="TextBox 790">
            <a:extLst>
              <a:ext uri="{FF2B5EF4-FFF2-40B4-BE49-F238E27FC236}">
                <a16:creationId xmlns:a16="http://schemas.microsoft.com/office/drawing/2014/main" id="{D67C983E-A30E-2D4F-93F1-04DE7C2C4EB5}"/>
              </a:ext>
            </a:extLst>
          </p:cNvPr>
          <p:cNvSpPr txBox="1"/>
          <p:nvPr/>
        </p:nvSpPr>
        <p:spPr>
          <a:xfrm>
            <a:off x="9598026" y="4765675"/>
            <a:ext cx="98425" cy="115888"/>
          </a:xfrm>
          <a:prstGeom prst="rect">
            <a:avLst/>
          </a:prstGeom>
          <a:noFill/>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26</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15</a:t>
            </a:r>
          </a:p>
        </p:txBody>
      </p:sp>
      <p:sp>
        <p:nvSpPr>
          <p:cNvPr id="792" name="TextBox 791">
            <a:extLst>
              <a:ext uri="{FF2B5EF4-FFF2-40B4-BE49-F238E27FC236}">
                <a16:creationId xmlns:a16="http://schemas.microsoft.com/office/drawing/2014/main" id="{5F490F5F-ACF0-844B-A107-12EAC9562675}"/>
              </a:ext>
            </a:extLst>
          </p:cNvPr>
          <p:cNvSpPr txBox="1"/>
          <p:nvPr/>
        </p:nvSpPr>
        <p:spPr>
          <a:xfrm>
            <a:off x="9493251" y="4765675"/>
            <a:ext cx="98425" cy="115888"/>
          </a:xfrm>
          <a:prstGeom prst="rect">
            <a:avLst/>
          </a:prstGeom>
          <a:noFill/>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28</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16</a:t>
            </a:r>
          </a:p>
        </p:txBody>
      </p:sp>
      <p:sp>
        <p:nvSpPr>
          <p:cNvPr id="793" name="TextBox 792">
            <a:extLst>
              <a:ext uri="{FF2B5EF4-FFF2-40B4-BE49-F238E27FC236}">
                <a16:creationId xmlns:a16="http://schemas.microsoft.com/office/drawing/2014/main" id="{85C0D6D7-CAC0-8E49-AD92-6382845DDC3A}"/>
              </a:ext>
            </a:extLst>
          </p:cNvPr>
          <p:cNvSpPr txBox="1"/>
          <p:nvPr/>
        </p:nvSpPr>
        <p:spPr>
          <a:xfrm>
            <a:off x="9391650" y="4765675"/>
            <a:ext cx="96838" cy="115888"/>
          </a:xfrm>
          <a:prstGeom prst="rect">
            <a:avLst/>
          </a:prstGeom>
          <a:noFill/>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30</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21</a:t>
            </a:r>
          </a:p>
        </p:txBody>
      </p:sp>
      <p:sp>
        <p:nvSpPr>
          <p:cNvPr id="794" name="TextBox 793">
            <a:extLst>
              <a:ext uri="{FF2B5EF4-FFF2-40B4-BE49-F238E27FC236}">
                <a16:creationId xmlns:a16="http://schemas.microsoft.com/office/drawing/2014/main" id="{150DE3F7-383B-6E48-81B4-4BEF904CE94C}"/>
              </a:ext>
            </a:extLst>
          </p:cNvPr>
          <p:cNvSpPr txBox="1"/>
          <p:nvPr/>
        </p:nvSpPr>
        <p:spPr>
          <a:xfrm>
            <a:off x="9285289" y="4765675"/>
            <a:ext cx="98425" cy="115888"/>
          </a:xfrm>
          <a:prstGeom prst="rect">
            <a:avLst/>
          </a:prstGeom>
          <a:noFill/>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53</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38</a:t>
            </a:r>
          </a:p>
        </p:txBody>
      </p:sp>
      <p:sp>
        <p:nvSpPr>
          <p:cNvPr id="795" name="TextBox 794">
            <a:extLst>
              <a:ext uri="{FF2B5EF4-FFF2-40B4-BE49-F238E27FC236}">
                <a16:creationId xmlns:a16="http://schemas.microsoft.com/office/drawing/2014/main" id="{0687422F-30B4-DA4B-87AA-7D8775E89681}"/>
              </a:ext>
            </a:extLst>
          </p:cNvPr>
          <p:cNvSpPr txBox="1"/>
          <p:nvPr/>
        </p:nvSpPr>
        <p:spPr>
          <a:xfrm>
            <a:off x="9183689" y="4765675"/>
            <a:ext cx="98425" cy="115888"/>
          </a:xfrm>
          <a:prstGeom prst="rect">
            <a:avLst/>
          </a:prstGeom>
          <a:noFill/>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55</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39</a:t>
            </a:r>
          </a:p>
        </p:txBody>
      </p:sp>
      <p:sp>
        <p:nvSpPr>
          <p:cNvPr id="796" name="TextBox 795">
            <a:extLst>
              <a:ext uri="{FF2B5EF4-FFF2-40B4-BE49-F238E27FC236}">
                <a16:creationId xmlns:a16="http://schemas.microsoft.com/office/drawing/2014/main" id="{B01C2E84-B92B-EB45-BA33-0F6D79257DB6}"/>
              </a:ext>
            </a:extLst>
          </p:cNvPr>
          <p:cNvSpPr txBox="1"/>
          <p:nvPr/>
        </p:nvSpPr>
        <p:spPr>
          <a:xfrm>
            <a:off x="9080501" y="4765675"/>
            <a:ext cx="98425" cy="115888"/>
          </a:xfrm>
          <a:prstGeom prst="rect">
            <a:avLst/>
          </a:prstGeom>
          <a:noFill/>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80</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62</a:t>
            </a:r>
          </a:p>
        </p:txBody>
      </p:sp>
      <p:sp>
        <p:nvSpPr>
          <p:cNvPr id="797" name="TextBox 796">
            <a:extLst>
              <a:ext uri="{FF2B5EF4-FFF2-40B4-BE49-F238E27FC236}">
                <a16:creationId xmlns:a16="http://schemas.microsoft.com/office/drawing/2014/main" id="{A5BE3A5F-D91F-AC45-B004-3DAC09B7CE17}"/>
              </a:ext>
            </a:extLst>
          </p:cNvPr>
          <p:cNvSpPr txBox="1"/>
          <p:nvPr/>
        </p:nvSpPr>
        <p:spPr>
          <a:xfrm>
            <a:off x="8970964" y="4765675"/>
            <a:ext cx="98425" cy="115888"/>
          </a:xfrm>
          <a:prstGeom prst="rect">
            <a:avLst/>
          </a:prstGeom>
          <a:noFill/>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89</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70</a:t>
            </a:r>
          </a:p>
        </p:txBody>
      </p:sp>
      <p:sp>
        <p:nvSpPr>
          <p:cNvPr id="798" name="TextBox 797">
            <a:extLst>
              <a:ext uri="{FF2B5EF4-FFF2-40B4-BE49-F238E27FC236}">
                <a16:creationId xmlns:a16="http://schemas.microsoft.com/office/drawing/2014/main" id="{A29B97DB-AA68-004B-A97F-332E2C6AD7DB}"/>
              </a:ext>
            </a:extLst>
          </p:cNvPr>
          <p:cNvSpPr txBox="1"/>
          <p:nvPr/>
        </p:nvSpPr>
        <p:spPr>
          <a:xfrm>
            <a:off x="8869364" y="4765675"/>
            <a:ext cx="98425" cy="115888"/>
          </a:xfrm>
          <a:prstGeom prst="rect">
            <a:avLst/>
          </a:prstGeom>
          <a:noFill/>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96</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73</a:t>
            </a:r>
          </a:p>
        </p:txBody>
      </p:sp>
      <p:sp>
        <p:nvSpPr>
          <p:cNvPr id="799" name="TextBox 798">
            <a:extLst>
              <a:ext uri="{FF2B5EF4-FFF2-40B4-BE49-F238E27FC236}">
                <a16:creationId xmlns:a16="http://schemas.microsoft.com/office/drawing/2014/main" id="{DAD2CBD3-BF2F-CC4B-A253-3B645EB4C682}"/>
              </a:ext>
            </a:extLst>
          </p:cNvPr>
          <p:cNvSpPr txBox="1"/>
          <p:nvPr/>
        </p:nvSpPr>
        <p:spPr>
          <a:xfrm>
            <a:off x="8767764" y="4765675"/>
            <a:ext cx="98425" cy="115888"/>
          </a:xfrm>
          <a:prstGeom prst="rect">
            <a:avLst/>
          </a:prstGeom>
          <a:noFill/>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159</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124</a:t>
            </a:r>
          </a:p>
        </p:txBody>
      </p:sp>
      <p:sp>
        <p:nvSpPr>
          <p:cNvPr id="800" name="TextBox 799">
            <a:extLst>
              <a:ext uri="{FF2B5EF4-FFF2-40B4-BE49-F238E27FC236}">
                <a16:creationId xmlns:a16="http://schemas.microsoft.com/office/drawing/2014/main" id="{130825DA-C3A9-474A-AA77-55EC5C0C8515}"/>
              </a:ext>
            </a:extLst>
          </p:cNvPr>
          <p:cNvSpPr txBox="1"/>
          <p:nvPr/>
        </p:nvSpPr>
        <p:spPr>
          <a:xfrm>
            <a:off x="8664576" y="4765675"/>
            <a:ext cx="98425" cy="115888"/>
          </a:xfrm>
          <a:prstGeom prst="rect">
            <a:avLst/>
          </a:prstGeom>
          <a:noFill/>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161</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126</a:t>
            </a:r>
          </a:p>
        </p:txBody>
      </p:sp>
      <p:sp>
        <p:nvSpPr>
          <p:cNvPr id="801" name="TextBox 800">
            <a:extLst>
              <a:ext uri="{FF2B5EF4-FFF2-40B4-BE49-F238E27FC236}">
                <a16:creationId xmlns:a16="http://schemas.microsoft.com/office/drawing/2014/main" id="{295265CB-DF63-1848-8887-18C80CE9AE95}"/>
              </a:ext>
            </a:extLst>
          </p:cNvPr>
          <p:cNvSpPr txBox="1"/>
          <p:nvPr/>
        </p:nvSpPr>
        <p:spPr>
          <a:xfrm>
            <a:off x="8562976" y="4765675"/>
            <a:ext cx="98425" cy="115888"/>
          </a:xfrm>
          <a:prstGeom prst="rect">
            <a:avLst/>
          </a:prstGeom>
          <a:noFill/>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165</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131</a:t>
            </a:r>
          </a:p>
        </p:txBody>
      </p:sp>
      <p:sp>
        <p:nvSpPr>
          <p:cNvPr id="802" name="TextBox 801">
            <a:extLst>
              <a:ext uri="{FF2B5EF4-FFF2-40B4-BE49-F238E27FC236}">
                <a16:creationId xmlns:a16="http://schemas.microsoft.com/office/drawing/2014/main" id="{114CDB6A-7136-0E42-AC21-F8BE7BC434C9}"/>
              </a:ext>
            </a:extLst>
          </p:cNvPr>
          <p:cNvSpPr txBox="1"/>
          <p:nvPr/>
        </p:nvSpPr>
        <p:spPr>
          <a:xfrm>
            <a:off x="8459789" y="4765675"/>
            <a:ext cx="98425" cy="115888"/>
          </a:xfrm>
          <a:prstGeom prst="rect">
            <a:avLst/>
          </a:prstGeom>
          <a:noFill/>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215</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168</a:t>
            </a:r>
          </a:p>
        </p:txBody>
      </p:sp>
      <p:sp>
        <p:nvSpPr>
          <p:cNvPr id="803" name="TextBox 802">
            <a:extLst>
              <a:ext uri="{FF2B5EF4-FFF2-40B4-BE49-F238E27FC236}">
                <a16:creationId xmlns:a16="http://schemas.microsoft.com/office/drawing/2014/main" id="{2456044C-4294-3C4E-92AD-748B0BED6DC3}"/>
              </a:ext>
            </a:extLst>
          </p:cNvPr>
          <p:cNvSpPr txBox="1"/>
          <p:nvPr/>
        </p:nvSpPr>
        <p:spPr>
          <a:xfrm>
            <a:off x="8358189" y="4765675"/>
            <a:ext cx="98425" cy="115888"/>
          </a:xfrm>
          <a:prstGeom prst="rect">
            <a:avLst/>
          </a:prstGeom>
          <a:noFill/>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217</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172</a:t>
            </a:r>
          </a:p>
        </p:txBody>
      </p:sp>
      <p:sp>
        <p:nvSpPr>
          <p:cNvPr id="804" name="TextBox 803">
            <a:extLst>
              <a:ext uri="{FF2B5EF4-FFF2-40B4-BE49-F238E27FC236}">
                <a16:creationId xmlns:a16="http://schemas.microsoft.com/office/drawing/2014/main" id="{C79ED9EB-0A79-3243-8113-CF47B42B1A12}"/>
              </a:ext>
            </a:extLst>
          </p:cNvPr>
          <p:cNvSpPr txBox="1"/>
          <p:nvPr/>
        </p:nvSpPr>
        <p:spPr>
          <a:xfrm>
            <a:off x="8255001" y="4765675"/>
            <a:ext cx="98425" cy="115888"/>
          </a:xfrm>
          <a:prstGeom prst="rect">
            <a:avLst/>
          </a:prstGeom>
          <a:noFill/>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221</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177</a:t>
            </a:r>
          </a:p>
        </p:txBody>
      </p:sp>
      <p:sp>
        <p:nvSpPr>
          <p:cNvPr id="805" name="TextBox 804">
            <a:extLst>
              <a:ext uri="{FF2B5EF4-FFF2-40B4-BE49-F238E27FC236}">
                <a16:creationId xmlns:a16="http://schemas.microsoft.com/office/drawing/2014/main" id="{0E3B191A-FDC8-7043-8443-F6704D274496}"/>
              </a:ext>
            </a:extLst>
          </p:cNvPr>
          <p:cNvSpPr txBox="1"/>
          <p:nvPr/>
        </p:nvSpPr>
        <p:spPr>
          <a:xfrm>
            <a:off x="8153401" y="4765675"/>
            <a:ext cx="98425" cy="115888"/>
          </a:xfrm>
          <a:prstGeom prst="rect">
            <a:avLst/>
          </a:prstGeom>
          <a:noFill/>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240</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204</a:t>
            </a:r>
          </a:p>
        </p:txBody>
      </p:sp>
      <p:sp>
        <p:nvSpPr>
          <p:cNvPr id="806" name="TextBox 805">
            <a:extLst>
              <a:ext uri="{FF2B5EF4-FFF2-40B4-BE49-F238E27FC236}">
                <a16:creationId xmlns:a16="http://schemas.microsoft.com/office/drawing/2014/main" id="{263B9AEE-357C-CA4E-B2FF-C69114D6C1D2}"/>
              </a:ext>
            </a:extLst>
          </p:cNvPr>
          <p:cNvSpPr txBox="1"/>
          <p:nvPr/>
        </p:nvSpPr>
        <p:spPr>
          <a:xfrm>
            <a:off x="8050214" y="4765675"/>
            <a:ext cx="98425" cy="115888"/>
          </a:xfrm>
          <a:prstGeom prst="rect">
            <a:avLst/>
          </a:prstGeom>
          <a:noFill/>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249</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209</a:t>
            </a:r>
          </a:p>
        </p:txBody>
      </p:sp>
      <p:sp>
        <p:nvSpPr>
          <p:cNvPr id="807" name="TextBox 806">
            <a:extLst>
              <a:ext uri="{FF2B5EF4-FFF2-40B4-BE49-F238E27FC236}">
                <a16:creationId xmlns:a16="http://schemas.microsoft.com/office/drawing/2014/main" id="{69851D7B-F60F-F94B-AEEF-BC3ADCC810DE}"/>
              </a:ext>
            </a:extLst>
          </p:cNvPr>
          <p:cNvSpPr txBox="1"/>
          <p:nvPr/>
        </p:nvSpPr>
        <p:spPr>
          <a:xfrm>
            <a:off x="7948614" y="4765675"/>
            <a:ext cx="98425" cy="115888"/>
          </a:xfrm>
          <a:prstGeom prst="rect">
            <a:avLst/>
          </a:prstGeom>
          <a:noFill/>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267</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226</a:t>
            </a:r>
          </a:p>
        </p:txBody>
      </p:sp>
      <p:sp>
        <p:nvSpPr>
          <p:cNvPr id="808" name="TextBox 807">
            <a:extLst>
              <a:ext uri="{FF2B5EF4-FFF2-40B4-BE49-F238E27FC236}">
                <a16:creationId xmlns:a16="http://schemas.microsoft.com/office/drawing/2014/main" id="{2D8C5DE2-7611-C348-94B2-82750E40C990}"/>
              </a:ext>
            </a:extLst>
          </p:cNvPr>
          <p:cNvSpPr txBox="1"/>
          <p:nvPr/>
        </p:nvSpPr>
        <p:spPr>
          <a:xfrm>
            <a:off x="7845426" y="4765675"/>
            <a:ext cx="98425" cy="115888"/>
          </a:xfrm>
          <a:prstGeom prst="rect">
            <a:avLst/>
          </a:prstGeom>
          <a:noFill/>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275</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245</a:t>
            </a:r>
          </a:p>
        </p:txBody>
      </p:sp>
      <p:sp>
        <p:nvSpPr>
          <p:cNvPr id="809" name="TextBox 808">
            <a:extLst>
              <a:ext uri="{FF2B5EF4-FFF2-40B4-BE49-F238E27FC236}">
                <a16:creationId xmlns:a16="http://schemas.microsoft.com/office/drawing/2014/main" id="{E1850C75-E588-6B47-BF21-6EAEC2619CB0}"/>
              </a:ext>
            </a:extLst>
          </p:cNvPr>
          <p:cNvSpPr txBox="1"/>
          <p:nvPr/>
        </p:nvSpPr>
        <p:spPr>
          <a:xfrm>
            <a:off x="7743826" y="4765675"/>
            <a:ext cx="98425" cy="115888"/>
          </a:xfrm>
          <a:prstGeom prst="rect">
            <a:avLst/>
          </a:prstGeom>
          <a:noFill/>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283</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251</a:t>
            </a:r>
          </a:p>
        </p:txBody>
      </p:sp>
      <p:sp>
        <p:nvSpPr>
          <p:cNvPr id="810" name="TextBox 809">
            <a:extLst>
              <a:ext uri="{FF2B5EF4-FFF2-40B4-BE49-F238E27FC236}">
                <a16:creationId xmlns:a16="http://schemas.microsoft.com/office/drawing/2014/main" id="{3D4CE65F-2DF2-CD45-AC0F-DE319DB388EC}"/>
              </a:ext>
            </a:extLst>
          </p:cNvPr>
          <p:cNvSpPr txBox="1"/>
          <p:nvPr/>
        </p:nvSpPr>
        <p:spPr>
          <a:xfrm>
            <a:off x="7640639" y="4765675"/>
            <a:ext cx="98425" cy="115888"/>
          </a:xfrm>
          <a:prstGeom prst="rect">
            <a:avLst/>
          </a:prstGeom>
          <a:noFill/>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303</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282</a:t>
            </a:r>
          </a:p>
        </p:txBody>
      </p:sp>
      <p:sp>
        <p:nvSpPr>
          <p:cNvPr id="811" name="TextBox 810">
            <a:extLst>
              <a:ext uri="{FF2B5EF4-FFF2-40B4-BE49-F238E27FC236}">
                <a16:creationId xmlns:a16="http://schemas.microsoft.com/office/drawing/2014/main" id="{7FC55B58-527F-8243-A3C2-2582083512C8}"/>
              </a:ext>
            </a:extLst>
          </p:cNvPr>
          <p:cNvSpPr txBox="1"/>
          <p:nvPr/>
        </p:nvSpPr>
        <p:spPr>
          <a:xfrm>
            <a:off x="7539039" y="4765675"/>
            <a:ext cx="98425" cy="115888"/>
          </a:xfrm>
          <a:prstGeom prst="rect">
            <a:avLst/>
          </a:prstGeom>
          <a:noFill/>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309</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289</a:t>
            </a:r>
          </a:p>
        </p:txBody>
      </p:sp>
      <p:sp>
        <p:nvSpPr>
          <p:cNvPr id="812" name="TextBox 811">
            <a:extLst>
              <a:ext uri="{FF2B5EF4-FFF2-40B4-BE49-F238E27FC236}">
                <a16:creationId xmlns:a16="http://schemas.microsoft.com/office/drawing/2014/main" id="{AC67790F-8172-8E44-B7A6-8336F1F07E20}"/>
              </a:ext>
            </a:extLst>
          </p:cNvPr>
          <p:cNvSpPr txBox="1"/>
          <p:nvPr/>
        </p:nvSpPr>
        <p:spPr>
          <a:xfrm>
            <a:off x="7435851" y="4765675"/>
            <a:ext cx="98425" cy="115888"/>
          </a:xfrm>
          <a:prstGeom prst="rect">
            <a:avLst/>
          </a:prstGeom>
          <a:noFill/>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314</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294</a:t>
            </a:r>
          </a:p>
        </p:txBody>
      </p:sp>
      <p:sp>
        <p:nvSpPr>
          <p:cNvPr id="813" name="TextBox 812">
            <a:extLst>
              <a:ext uri="{FF2B5EF4-FFF2-40B4-BE49-F238E27FC236}">
                <a16:creationId xmlns:a16="http://schemas.microsoft.com/office/drawing/2014/main" id="{D206D440-9163-9946-96E0-0E80ECFA9073}"/>
              </a:ext>
            </a:extLst>
          </p:cNvPr>
          <p:cNvSpPr txBox="1"/>
          <p:nvPr/>
        </p:nvSpPr>
        <p:spPr>
          <a:xfrm>
            <a:off x="7334251" y="4765675"/>
            <a:ext cx="98425" cy="115888"/>
          </a:xfrm>
          <a:prstGeom prst="rect">
            <a:avLst/>
          </a:prstGeom>
          <a:noFill/>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331</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319</a:t>
            </a:r>
            <a:endPar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814" name="TextBox 813">
            <a:extLst>
              <a:ext uri="{FF2B5EF4-FFF2-40B4-BE49-F238E27FC236}">
                <a16:creationId xmlns:a16="http://schemas.microsoft.com/office/drawing/2014/main" id="{2ABBA972-723E-7543-BE57-8D372B43B7FF}"/>
              </a:ext>
            </a:extLst>
          </p:cNvPr>
          <p:cNvSpPr txBox="1"/>
          <p:nvPr/>
        </p:nvSpPr>
        <p:spPr>
          <a:xfrm>
            <a:off x="7231064" y="4765675"/>
            <a:ext cx="98425" cy="115888"/>
          </a:xfrm>
          <a:prstGeom prst="rect">
            <a:avLst/>
          </a:prstGeom>
          <a:noFill/>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332</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322</a:t>
            </a:r>
            <a:endPar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815" name="TextBox 814">
            <a:extLst>
              <a:ext uri="{FF2B5EF4-FFF2-40B4-BE49-F238E27FC236}">
                <a16:creationId xmlns:a16="http://schemas.microsoft.com/office/drawing/2014/main" id="{7D2A2D7A-DE99-8944-B705-A34E01F48EC2}"/>
              </a:ext>
            </a:extLst>
          </p:cNvPr>
          <p:cNvSpPr txBox="1"/>
          <p:nvPr/>
        </p:nvSpPr>
        <p:spPr>
          <a:xfrm>
            <a:off x="7129464" y="4765675"/>
            <a:ext cx="98425" cy="115888"/>
          </a:xfrm>
          <a:prstGeom prst="rect">
            <a:avLst/>
          </a:prstGeom>
          <a:noFill/>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347</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340</a:t>
            </a:r>
            <a:endPar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816" name="TextBox 815">
            <a:extLst>
              <a:ext uri="{FF2B5EF4-FFF2-40B4-BE49-F238E27FC236}">
                <a16:creationId xmlns:a16="http://schemas.microsoft.com/office/drawing/2014/main" id="{72EC783C-96C0-5549-BBA8-EA2F1986A8EA}"/>
              </a:ext>
            </a:extLst>
          </p:cNvPr>
          <p:cNvSpPr txBox="1"/>
          <p:nvPr/>
        </p:nvSpPr>
        <p:spPr>
          <a:xfrm>
            <a:off x="6923089" y="4765675"/>
            <a:ext cx="98425" cy="115888"/>
          </a:xfrm>
          <a:prstGeom prst="rect">
            <a:avLst/>
          </a:prstGeom>
          <a:noFill/>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389</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388</a:t>
            </a:r>
            <a:endPar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817" name="TextBox 816">
            <a:extLst>
              <a:ext uri="{FF2B5EF4-FFF2-40B4-BE49-F238E27FC236}">
                <a16:creationId xmlns:a16="http://schemas.microsoft.com/office/drawing/2014/main" id="{54919B54-90E6-F541-8349-30A13152E142}"/>
              </a:ext>
            </a:extLst>
          </p:cNvPr>
          <p:cNvSpPr txBox="1"/>
          <p:nvPr/>
        </p:nvSpPr>
        <p:spPr>
          <a:xfrm>
            <a:off x="6821489" y="4765675"/>
            <a:ext cx="98425" cy="115888"/>
          </a:xfrm>
          <a:prstGeom prst="rect">
            <a:avLst/>
          </a:prstGeom>
          <a:noFill/>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399</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397</a:t>
            </a:r>
            <a:endPar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53294" name="TextBox 820">
            <a:extLst>
              <a:ext uri="{FF2B5EF4-FFF2-40B4-BE49-F238E27FC236}">
                <a16:creationId xmlns:a16="http://schemas.microsoft.com/office/drawing/2014/main" id="{AFF21A7D-939A-474D-9012-7C8B3977B027}"/>
              </a:ext>
            </a:extLst>
          </p:cNvPr>
          <p:cNvSpPr txBox="1">
            <a:spLocks noChangeArrowheads="1"/>
          </p:cNvSpPr>
          <p:nvPr/>
        </p:nvSpPr>
        <p:spPr bwMode="auto">
          <a:xfrm>
            <a:off x="6832600" y="4525964"/>
            <a:ext cx="32385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85800">
              <a:spcBef>
                <a:spcPts val="750"/>
              </a:spcBef>
              <a:buClr>
                <a:schemeClr val="bg1"/>
              </a:buClr>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1pPr>
            <a:lvl2pPr marL="742950" indent="-285750" defTabSz="685800">
              <a:spcBef>
                <a:spcPts val="375"/>
              </a:spcBef>
              <a:buClr>
                <a:schemeClr val="bg1"/>
              </a:buClr>
              <a:buFont typeface="Wingdings" pitchFamily="2" charset="2"/>
              <a:buChar char="§"/>
              <a:defRPr>
                <a:solidFill>
                  <a:schemeClr val="bg1"/>
                </a:solidFill>
                <a:latin typeface="Arial" panose="020B0604020202020204" pitchFamily="34" charset="0"/>
                <a:cs typeface="Arial" panose="020B0604020202020204" pitchFamily="34" charset="0"/>
              </a:defRPr>
            </a:lvl2pPr>
            <a:lvl3pPr marL="1143000" indent="-228600" defTabSz="685800">
              <a:spcBef>
                <a:spcPts val="375"/>
              </a:spcBef>
              <a:buClr>
                <a:schemeClr val="bg1"/>
              </a:buClr>
              <a:buFont typeface="Courier New" panose="02070309020205020404" pitchFamily="49" charset="0"/>
              <a:buChar char="o"/>
              <a:defRPr sz="1300">
                <a:solidFill>
                  <a:schemeClr val="bg1"/>
                </a:solidFill>
                <a:latin typeface="Arial" panose="020B0604020202020204" pitchFamily="34" charset="0"/>
                <a:cs typeface="Arial" panose="020B0604020202020204" pitchFamily="34" charset="0"/>
              </a:defRPr>
            </a:lvl3pPr>
            <a:lvl4pPr marL="1600200" indent="-228600" defTabSz="685800">
              <a:spcBef>
                <a:spcPts val="375"/>
              </a:spcBef>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4pPr>
            <a:lvl5pPr marL="2057400" indent="-228600" defTabSz="685800">
              <a:spcBef>
                <a:spcPts val="375"/>
              </a:spcBef>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5pPr>
            <a:lvl6pPr marL="25146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6pPr>
            <a:lvl7pPr marL="29718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7pPr>
            <a:lvl8pPr marL="34290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8pPr>
            <a:lvl9pPr marL="38862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600" b="1" i="0" u="none" strike="noStrike" kern="1200" cap="none" spc="0" normalizeH="0" baseline="0" noProof="0">
                <a:ln>
                  <a:noFill/>
                </a:ln>
                <a:solidFill>
                  <a:srgbClr val="000000"/>
                </a:solidFill>
                <a:effectLst/>
                <a:uLnTx/>
                <a:uFillTx/>
                <a:latin typeface="Arial" panose="020B0604020202020204" pitchFamily="34" charset="0"/>
                <a:ea typeface="MS PGothic" charset="0"/>
                <a:cs typeface="Arial" panose="020B0604020202020204" pitchFamily="34" charset="0"/>
              </a:rPr>
              <a:t>Time from randomization (months)</a:t>
            </a:r>
          </a:p>
        </p:txBody>
      </p:sp>
      <p:sp>
        <p:nvSpPr>
          <p:cNvPr id="53295" name="TextBox 821">
            <a:extLst>
              <a:ext uri="{FF2B5EF4-FFF2-40B4-BE49-F238E27FC236}">
                <a16:creationId xmlns:a16="http://schemas.microsoft.com/office/drawing/2014/main" id="{9CA70C65-17F5-CE4C-B92F-7F550DCA695B}"/>
              </a:ext>
            </a:extLst>
          </p:cNvPr>
          <p:cNvSpPr txBox="1">
            <a:spLocks noChangeArrowheads="1"/>
          </p:cNvSpPr>
          <p:nvPr/>
        </p:nvSpPr>
        <p:spPr bwMode="auto">
          <a:xfrm rot="16200000">
            <a:off x="5747545" y="3467895"/>
            <a:ext cx="1570037"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85800">
              <a:spcBef>
                <a:spcPts val="750"/>
              </a:spcBef>
              <a:buClr>
                <a:schemeClr val="bg1"/>
              </a:buClr>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1pPr>
            <a:lvl2pPr marL="742950" indent="-285750" defTabSz="685800">
              <a:spcBef>
                <a:spcPts val="375"/>
              </a:spcBef>
              <a:buClr>
                <a:schemeClr val="bg1"/>
              </a:buClr>
              <a:buFont typeface="Wingdings" pitchFamily="2" charset="2"/>
              <a:buChar char="§"/>
              <a:defRPr>
                <a:solidFill>
                  <a:schemeClr val="bg1"/>
                </a:solidFill>
                <a:latin typeface="Arial" panose="020B0604020202020204" pitchFamily="34" charset="0"/>
                <a:cs typeface="Arial" panose="020B0604020202020204" pitchFamily="34" charset="0"/>
              </a:defRPr>
            </a:lvl2pPr>
            <a:lvl3pPr marL="1143000" indent="-228600" defTabSz="685800">
              <a:spcBef>
                <a:spcPts val="375"/>
              </a:spcBef>
              <a:buClr>
                <a:schemeClr val="bg1"/>
              </a:buClr>
              <a:buFont typeface="Courier New" panose="02070309020205020404" pitchFamily="49" charset="0"/>
              <a:buChar char="o"/>
              <a:defRPr sz="1300">
                <a:solidFill>
                  <a:schemeClr val="bg1"/>
                </a:solidFill>
                <a:latin typeface="Arial" panose="020B0604020202020204" pitchFamily="34" charset="0"/>
                <a:cs typeface="Arial" panose="020B0604020202020204" pitchFamily="34" charset="0"/>
              </a:defRPr>
            </a:lvl3pPr>
            <a:lvl4pPr marL="1600200" indent="-228600" defTabSz="685800">
              <a:spcBef>
                <a:spcPts val="375"/>
              </a:spcBef>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4pPr>
            <a:lvl5pPr marL="2057400" indent="-228600" defTabSz="685800">
              <a:spcBef>
                <a:spcPts val="375"/>
              </a:spcBef>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5pPr>
            <a:lvl6pPr marL="25146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6pPr>
            <a:lvl7pPr marL="29718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7pPr>
            <a:lvl8pPr marL="34290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8pPr>
            <a:lvl9pPr marL="38862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600" b="1" i="0" u="none" strike="noStrike" kern="1200" cap="none" spc="0" normalizeH="0" baseline="0" noProof="0">
                <a:ln>
                  <a:noFill/>
                </a:ln>
                <a:solidFill>
                  <a:srgbClr val="000000"/>
                </a:solidFill>
                <a:effectLst/>
                <a:uLnTx/>
                <a:uFillTx/>
                <a:latin typeface="Arial" panose="020B0604020202020204" pitchFamily="34" charset="0"/>
                <a:ea typeface="MS PGothic" charset="0"/>
                <a:cs typeface="Arial" panose="020B0604020202020204" pitchFamily="34" charset="0"/>
              </a:rPr>
              <a:t>Probability of rPFS</a:t>
            </a:r>
          </a:p>
        </p:txBody>
      </p:sp>
      <p:grpSp>
        <p:nvGrpSpPr>
          <p:cNvPr id="53296" name="Group 823">
            <a:extLst>
              <a:ext uri="{FF2B5EF4-FFF2-40B4-BE49-F238E27FC236}">
                <a16:creationId xmlns:a16="http://schemas.microsoft.com/office/drawing/2014/main" id="{973D75B7-C13D-524A-BA59-7563F4B990CE}"/>
              </a:ext>
            </a:extLst>
          </p:cNvPr>
          <p:cNvGrpSpPr>
            <a:grpSpLocks/>
          </p:cNvGrpSpPr>
          <p:nvPr/>
        </p:nvGrpSpPr>
        <p:grpSpPr bwMode="auto">
          <a:xfrm>
            <a:off x="6680200" y="2620963"/>
            <a:ext cx="141288" cy="1809750"/>
            <a:chOff x="851003" y="2893372"/>
            <a:chExt cx="163728" cy="1960892"/>
          </a:xfrm>
        </p:grpSpPr>
        <p:sp>
          <p:nvSpPr>
            <p:cNvPr id="858" name="TextBox 857">
              <a:extLst>
                <a:ext uri="{FF2B5EF4-FFF2-40B4-BE49-F238E27FC236}">
                  <a16:creationId xmlns:a16="http://schemas.microsoft.com/office/drawing/2014/main" id="{5D7AABC4-0EA3-FA44-9F28-F06D9BD434D9}"/>
                </a:ext>
              </a:extLst>
            </p:cNvPr>
            <p:cNvSpPr txBox="1"/>
            <p:nvPr/>
          </p:nvSpPr>
          <p:spPr>
            <a:xfrm>
              <a:off x="851003" y="2893372"/>
              <a:ext cx="163728" cy="127286"/>
            </a:xfrm>
            <a:prstGeom prst="rect">
              <a:avLst/>
            </a:prstGeom>
            <a:noFill/>
          </p:spPr>
          <p:txBody>
            <a:bodyPr lIns="0" tIns="0" rIns="0" bIns="0"/>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525" b="0" i="0" u="none" strike="noStrike" kern="1200" cap="none" spc="0" normalizeH="0" baseline="0" noProof="0" dirty="0">
                  <a:ln>
                    <a:noFill/>
                  </a:ln>
                  <a:solidFill>
                    <a:prstClr val="black"/>
                  </a:solidFill>
                  <a:effectLst/>
                  <a:uLnTx/>
                  <a:uFillTx/>
                  <a:latin typeface="Arial" panose="020B0604020202020204"/>
                  <a:ea typeface="MS PGothic" charset="0"/>
                  <a:cs typeface="+mn-cs"/>
                </a:rPr>
                <a:t>1.0</a:t>
              </a:r>
              <a:endParaRPr kumimoji="0" lang="en-GB" sz="52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859" name="TextBox 858">
              <a:extLst>
                <a:ext uri="{FF2B5EF4-FFF2-40B4-BE49-F238E27FC236}">
                  <a16:creationId xmlns:a16="http://schemas.microsoft.com/office/drawing/2014/main" id="{29D8BB8B-A475-9744-81D5-D06BB3A9D6EF}"/>
                </a:ext>
              </a:extLst>
            </p:cNvPr>
            <p:cNvSpPr txBox="1"/>
            <p:nvPr/>
          </p:nvSpPr>
          <p:spPr>
            <a:xfrm>
              <a:off x="851003" y="3077420"/>
              <a:ext cx="163728" cy="127286"/>
            </a:xfrm>
            <a:prstGeom prst="rect">
              <a:avLst/>
            </a:prstGeom>
            <a:noFill/>
          </p:spPr>
          <p:txBody>
            <a:bodyPr lIns="0" tIns="0" rIns="0" bIns="0"/>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525" b="0" i="0" u="none" strike="noStrike" kern="1200" cap="none" spc="0" normalizeH="0" baseline="0" noProof="0" dirty="0">
                  <a:ln>
                    <a:noFill/>
                  </a:ln>
                  <a:solidFill>
                    <a:prstClr val="black"/>
                  </a:solidFill>
                  <a:effectLst/>
                  <a:uLnTx/>
                  <a:uFillTx/>
                  <a:latin typeface="Arial" panose="020B0604020202020204"/>
                  <a:ea typeface="MS PGothic" charset="0"/>
                  <a:cs typeface="+mn-cs"/>
                </a:rPr>
                <a:t>0.9</a:t>
              </a:r>
              <a:endParaRPr kumimoji="0" lang="en-GB" sz="52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860" name="TextBox 859">
              <a:extLst>
                <a:ext uri="{FF2B5EF4-FFF2-40B4-BE49-F238E27FC236}">
                  <a16:creationId xmlns:a16="http://schemas.microsoft.com/office/drawing/2014/main" id="{3407978E-A638-314A-830A-E237B1E3744D}"/>
                </a:ext>
              </a:extLst>
            </p:cNvPr>
            <p:cNvSpPr txBox="1"/>
            <p:nvPr/>
          </p:nvSpPr>
          <p:spPr>
            <a:xfrm>
              <a:off x="851003" y="3259749"/>
              <a:ext cx="163728" cy="127286"/>
            </a:xfrm>
            <a:prstGeom prst="rect">
              <a:avLst/>
            </a:prstGeom>
            <a:noFill/>
          </p:spPr>
          <p:txBody>
            <a:bodyPr lIns="0" tIns="0" rIns="0" bIns="0"/>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525" b="0" i="0" u="none" strike="noStrike" kern="1200" cap="none" spc="0" normalizeH="0" baseline="0" noProof="0" dirty="0">
                  <a:ln>
                    <a:noFill/>
                  </a:ln>
                  <a:solidFill>
                    <a:prstClr val="black"/>
                  </a:solidFill>
                  <a:effectLst/>
                  <a:uLnTx/>
                  <a:uFillTx/>
                  <a:latin typeface="Arial" panose="020B0604020202020204"/>
                  <a:ea typeface="MS PGothic" charset="0"/>
                  <a:cs typeface="+mn-cs"/>
                </a:rPr>
                <a:t>0.8</a:t>
              </a:r>
              <a:endParaRPr kumimoji="0" lang="en-GB" sz="52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861" name="TextBox 860">
              <a:extLst>
                <a:ext uri="{FF2B5EF4-FFF2-40B4-BE49-F238E27FC236}">
                  <a16:creationId xmlns:a16="http://schemas.microsoft.com/office/drawing/2014/main" id="{3E17249E-6CF1-5043-A59E-4998CD7C07FC}"/>
                </a:ext>
              </a:extLst>
            </p:cNvPr>
            <p:cNvSpPr txBox="1"/>
            <p:nvPr/>
          </p:nvSpPr>
          <p:spPr>
            <a:xfrm>
              <a:off x="851003" y="3443798"/>
              <a:ext cx="163728" cy="127286"/>
            </a:xfrm>
            <a:prstGeom prst="rect">
              <a:avLst/>
            </a:prstGeom>
            <a:noFill/>
          </p:spPr>
          <p:txBody>
            <a:bodyPr lIns="0" tIns="0" rIns="0" bIns="0"/>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525" b="0" i="0" u="none" strike="noStrike" kern="1200" cap="none" spc="0" normalizeH="0" baseline="0" noProof="0" dirty="0">
                  <a:ln>
                    <a:noFill/>
                  </a:ln>
                  <a:solidFill>
                    <a:prstClr val="black"/>
                  </a:solidFill>
                  <a:effectLst/>
                  <a:uLnTx/>
                  <a:uFillTx/>
                  <a:latin typeface="Arial" panose="020B0604020202020204"/>
                  <a:ea typeface="MS PGothic" charset="0"/>
                  <a:cs typeface="+mn-cs"/>
                </a:rPr>
                <a:t>0.7</a:t>
              </a:r>
              <a:endParaRPr kumimoji="0" lang="en-GB" sz="52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862" name="TextBox 861">
              <a:extLst>
                <a:ext uri="{FF2B5EF4-FFF2-40B4-BE49-F238E27FC236}">
                  <a16:creationId xmlns:a16="http://schemas.microsoft.com/office/drawing/2014/main" id="{EF931A81-F178-AF4B-8C3F-324A49DC012B}"/>
                </a:ext>
              </a:extLst>
            </p:cNvPr>
            <p:cNvSpPr txBox="1"/>
            <p:nvPr/>
          </p:nvSpPr>
          <p:spPr>
            <a:xfrm>
              <a:off x="851003" y="3626126"/>
              <a:ext cx="163728" cy="127286"/>
            </a:xfrm>
            <a:prstGeom prst="rect">
              <a:avLst/>
            </a:prstGeom>
            <a:noFill/>
          </p:spPr>
          <p:txBody>
            <a:bodyPr lIns="0" tIns="0" rIns="0" bIns="0"/>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525" b="0" i="0" u="none" strike="noStrike" kern="1200" cap="none" spc="0" normalizeH="0" baseline="0" noProof="0" dirty="0">
                  <a:ln>
                    <a:noFill/>
                  </a:ln>
                  <a:solidFill>
                    <a:prstClr val="black"/>
                  </a:solidFill>
                  <a:effectLst/>
                  <a:uLnTx/>
                  <a:uFillTx/>
                  <a:latin typeface="Arial" panose="020B0604020202020204"/>
                  <a:ea typeface="MS PGothic" charset="0"/>
                  <a:cs typeface="+mn-cs"/>
                </a:rPr>
                <a:t>0.6</a:t>
              </a:r>
              <a:endParaRPr kumimoji="0" lang="en-GB" sz="52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863" name="TextBox 862">
              <a:extLst>
                <a:ext uri="{FF2B5EF4-FFF2-40B4-BE49-F238E27FC236}">
                  <a16:creationId xmlns:a16="http://schemas.microsoft.com/office/drawing/2014/main" id="{BF4395E2-BC2B-A74A-883D-4520C9B06FA8}"/>
                </a:ext>
              </a:extLst>
            </p:cNvPr>
            <p:cNvSpPr txBox="1"/>
            <p:nvPr/>
          </p:nvSpPr>
          <p:spPr>
            <a:xfrm>
              <a:off x="851003" y="3810174"/>
              <a:ext cx="163728" cy="127286"/>
            </a:xfrm>
            <a:prstGeom prst="rect">
              <a:avLst/>
            </a:prstGeom>
            <a:noFill/>
          </p:spPr>
          <p:txBody>
            <a:bodyPr lIns="0" tIns="0" rIns="0" bIns="0"/>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525" b="0" i="0" u="none" strike="noStrike" kern="1200" cap="none" spc="0" normalizeH="0" baseline="0" noProof="0" dirty="0">
                  <a:ln>
                    <a:noFill/>
                  </a:ln>
                  <a:solidFill>
                    <a:prstClr val="black"/>
                  </a:solidFill>
                  <a:effectLst/>
                  <a:uLnTx/>
                  <a:uFillTx/>
                  <a:latin typeface="Arial" panose="020B0604020202020204"/>
                  <a:ea typeface="MS PGothic" charset="0"/>
                  <a:cs typeface="+mn-cs"/>
                </a:rPr>
                <a:t>0.5</a:t>
              </a:r>
              <a:endParaRPr kumimoji="0" lang="en-GB" sz="52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864" name="TextBox 863">
              <a:extLst>
                <a:ext uri="{FF2B5EF4-FFF2-40B4-BE49-F238E27FC236}">
                  <a16:creationId xmlns:a16="http://schemas.microsoft.com/office/drawing/2014/main" id="{6B9D1C2C-976A-C446-83AB-9B7010442C7A}"/>
                </a:ext>
              </a:extLst>
            </p:cNvPr>
            <p:cNvSpPr txBox="1"/>
            <p:nvPr/>
          </p:nvSpPr>
          <p:spPr>
            <a:xfrm>
              <a:off x="851003" y="3994224"/>
              <a:ext cx="163728" cy="127286"/>
            </a:xfrm>
            <a:prstGeom prst="rect">
              <a:avLst/>
            </a:prstGeom>
            <a:noFill/>
          </p:spPr>
          <p:txBody>
            <a:bodyPr lIns="0" tIns="0" rIns="0" bIns="0"/>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525" b="0" i="0" u="none" strike="noStrike" kern="1200" cap="none" spc="0" normalizeH="0" baseline="0" noProof="0" dirty="0">
                  <a:ln>
                    <a:noFill/>
                  </a:ln>
                  <a:solidFill>
                    <a:prstClr val="black"/>
                  </a:solidFill>
                  <a:effectLst/>
                  <a:uLnTx/>
                  <a:uFillTx/>
                  <a:latin typeface="Arial" panose="020B0604020202020204"/>
                  <a:ea typeface="MS PGothic" charset="0"/>
                  <a:cs typeface="+mn-cs"/>
                </a:rPr>
                <a:t>0.4</a:t>
              </a:r>
              <a:endParaRPr kumimoji="0" lang="en-GB" sz="52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865" name="TextBox 864">
              <a:extLst>
                <a:ext uri="{FF2B5EF4-FFF2-40B4-BE49-F238E27FC236}">
                  <a16:creationId xmlns:a16="http://schemas.microsoft.com/office/drawing/2014/main" id="{2D3FBC2C-FCFA-E74C-A762-32EB53C6C0F0}"/>
                </a:ext>
              </a:extLst>
            </p:cNvPr>
            <p:cNvSpPr txBox="1"/>
            <p:nvPr/>
          </p:nvSpPr>
          <p:spPr>
            <a:xfrm>
              <a:off x="851003" y="4176552"/>
              <a:ext cx="163728" cy="127286"/>
            </a:xfrm>
            <a:prstGeom prst="rect">
              <a:avLst/>
            </a:prstGeom>
            <a:noFill/>
          </p:spPr>
          <p:txBody>
            <a:bodyPr lIns="0" tIns="0" rIns="0" bIns="0"/>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525" b="0" i="0" u="none" strike="noStrike" kern="1200" cap="none" spc="0" normalizeH="0" baseline="0" noProof="0" dirty="0">
                  <a:ln>
                    <a:noFill/>
                  </a:ln>
                  <a:solidFill>
                    <a:prstClr val="black"/>
                  </a:solidFill>
                  <a:effectLst/>
                  <a:uLnTx/>
                  <a:uFillTx/>
                  <a:latin typeface="Arial" panose="020B0604020202020204"/>
                  <a:ea typeface="MS PGothic" charset="0"/>
                  <a:cs typeface="+mn-cs"/>
                </a:rPr>
                <a:t>0.3</a:t>
              </a:r>
              <a:endParaRPr kumimoji="0" lang="en-GB" sz="52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866" name="TextBox 865">
              <a:extLst>
                <a:ext uri="{FF2B5EF4-FFF2-40B4-BE49-F238E27FC236}">
                  <a16:creationId xmlns:a16="http://schemas.microsoft.com/office/drawing/2014/main" id="{E1D1B005-2E5D-1B46-84C5-493F515DD98E}"/>
                </a:ext>
              </a:extLst>
            </p:cNvPr>
            <p:cNvSpPr txBox="1"/>
            <p:nvPr/>
          </p:nvSpPr>
          <p:spPr>
            <a:xfrm>
              <a:off x="851003" y="4360600"/>
              <a:ext cx="163728" cy="127286"/>
            </a:xfrm>
            <a:prstGeom prst="rect">
              <a:avLst/>
            </a:prstGeom>
            <a:noFill/>
          </p:spPr>
          <p:txBody>
            <a:bodyPr lIns="0" tIns="0" rIns="0" bIns="0"/>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525" b="0" i="0" u="none" strike="noStrike" kern="1200" cap="none" spc="0" normalizeH="0" baseline="0" noProof="0" dirty="0">
                  <a:ln>
                    <a:noFill/>
                  </a:ln>
                  <a:solidFill>
                    <a:prstClr val="black"/>
                  </a:solidFill>
                  <a:effectLst/>
                  <a:uLnTx/>
                  <a:uFillTx/>
                  <a:latin typeface="Arial" panose="020B0604020202020204"/>
                  <a:ea typeface="MS PGothic" charset="0"/>
                  <a:cs typeface="+mn-cs"/>
                </a:rPr>
                <a:t>0.2</a:t>
              </a:r>
              <a:endParaRPr kumimoji="0" lang="en-GB" sz="52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867" name="TextBox 866">
              <a:extLst>
                <a:ext uri="{FF2B5EF4-FFF2-40B4-BE49-F238E27FC236}">
                  <a16:creationId xmlns:a16="http://schemas.microsoft.com/office/drawing/2014/main" id="{A057255A-F538-2943-9A3B-7A1C5C27E330}"/>
                </a:ext>
              </a:extLst>
            </p:cNvPr>
            <p:cNvSpPr txBox="1"/>
            <p:nvPr/>
          </p:nvSpPr>
          <p:spPr>
            <a:xfrm>
              <a:off x="851003" y="4542929"/>
              <a:ext cx="163728" cy="127286"/>
            </a:xfrm>
            <a:prstGeom prst="rect">
              <a:avLst/>
            </a:prstGeom>
            <a:noFill/>
          </p:spPr>
          <p:txBody>
            <a:bodyPr lIns="0" tIns="0" rIns="0" bIns="0"/>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525" b="0" i="0" u="none" strike="noStrike" kern="1200" cap="none" spc="0" normalizeH="0" baseline="0" noProof="0" dirty="0">
                  <a:ln>
                    <a:noFill/>
                  </a:ln>
                  <a:solidFill>
                    <a:prstClr val="black"/>
                  </a:solidFill>
                  <a:effectLst/>
                  <a:uLnTx/>
                  <a:uFillTx/>
                  <a:latin typeface="Arial" panose="020B0604020202020204"/>
                  <a:ea typeface="MS PGothic" charset="0"/>
                  <a:cs typeface="+mn-cs"/>
                </a:rPr>
                <a:t>0.1</a:t>
              </a:r>
              <a:endParaRPr kumimoji="0" lang="en-GB" sz="52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868" name="TextBox 867">
              <a:extLst>
                <a:ext uri="{FF2B5EF4-FFF2-40B4-BE49-F238E27FC236}">
                  <a16:creationId xmlns:a16="http://schemas.microsoft.com/office/drawing/2014/main" id="{9EEC6F11-A181-A746-A0F5-4C5B8EFCB2FC}"/>
                </a:ext>
              </a:extLst>
            </p:cNvPr>
            <p:cNvSpPr txBox="1"/>
            <p:nvPr/>
          </p:nvSpPr>
          <p:spPr>
            <a:xfrm>
              <a:off x="851003" y="4726978"/>
              <a:ext cx="163728" cy="127286"/>
            </a:xfrm>
            <a:prstGeom prst="rect">
              <a:avLst/>
            </a:prstGeom>
            <a:noFill/>
          </p:spPr>
          <p:txBody>
            <a:bodyPr lIns="0" tIns="0" rIns="0" bIns="0"/>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525" b="0" i="0" u="none" strike="noStrike" kern="1200" cap="none" spc="0" normalizeH="0" baseline="0" noProof="0" dirty="0">
                  <a:ln>
                    <a:noFill/>
                  </a:ln>
                  <a:solidFill>
                    <a:prstClr val="black"/>
                  </a:solidFill>
                  <a:effectLst/>
                  <a:uLnTx/>
                  <a:uFillTx/>
                  <a:latin typeface="Arial" panose="020B0604020202020204"/>
                  <a:ea typeface="MS PGothic" charset="0"/>
                  <a:cs typeface="+mn-cs"/>
                </a:rPr>
                <a:t>0.0</a:t>
              </a:r>
              <a:endParaRPr kumimoji="0" lang="en-GB" sz="52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grpSp>
      <p:grpSp>
        <p:nvGrpSpPr>
          <p:cNvPr id="53297" name="Group 824">
            <a:extLst>
              <a:ext uri="{FF2B5EF4-FFF2-40B4-BE49-F238E27FC236}">
                <a16:creationId xmlns:a16="http://schemas.microsoft.com/office/drawing/2014/main" id="{B60B337B-0AC4-F242-9BE2-0D8B3440CCAA}"/>
              </a:ext>
            </a:extLst>
          </p:cNvPr>
          <p:cNvGrpSpPr>
            <a:grpSpLocks/>
          </p:cNvGrpSpPr>
          <p:nvPr/>
        </p:nvGrpSpPr>
        <p:grpSpPr bwMode="auto">
          <a:xfrm>
            <a:off x="6821489" y="4394201"/>
            <a:ext cx="3190875" cy="130175"/>
            <a:chOff x="912448" y="-840622"/>
            <a:chExt cx="3417714" cy="127414"/>
          </a:xfrm>
        </p:grpSpPr>
        <p:sp>
          <p:nvSpPr>
            <p:cNvPr id="826" name="TextBox 825">
              <a:extLst>
                <a:ext uri="{FF2B5EF4-FFF2-40B4-BE49-F238E27FC236}">
                  <a16:creationId xmlns:a16="http://schemas.microsoft.com/office/drawing/2014/main" id="{D5DDAD03-C734-054F-9C2C-1572C8577B50}"/>
                </a:ext>
              </a:extLst>
            </p:cNvPr>
            <p:cNvSpPr txBox="1"/>
            <p:nvPr/>
          </p:nvSpPr>
          <p:spPr>
            <a:xfrm>
              <a:off x="912448" y="-840622"/>
              <a:ext cx="119025" cy="127414"/>
            </a:xfrm>
            <a:prstGeom prst="rect">
              <a:avLst/>
            </a:prstGeom>
            <a:noFill/>
          </p:spPr>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525" b="0" i="0" u="none" strike="noStrike" kern="1200" cap="none" spc="0" normalizeH="0" baseline="0" noProof="0" dirty="0">
                  <a:ln>
                    <a:noFill/>
                  </a:ln>
                  <a:solidFill>
                    <a:prstClr val="black"/>
                  </a:solidFill>
                  <a:effectLst/>
                  <a:uLnTx/>
                  <a:uFillTx/>
                  <a:latin typeface="Arial" panose="020B0604020202020204"/>
                  <a:ea typeface="MS PGothic" charset="0"/>
                  <a:cs typeface="+mn-cs"/>
                </a:rPr>
                <a:t>0</a:t>
              </a:r>
              <a:endParaRPr kumimoji="0" lang="en-GB" sz="52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828" name="TextBox 827">
              <a:extLst>
                <a:ext uri="{FF2B5EF4-FFF2-40B4-BE49-F238E27FC236}">
                  <a16:creationId xmlns:a16="http://schemas.microsoft.com/office/drawing/2014/main" id="{FA5B07ED-3D22-1247-9E6B-76E1BD2CB6F8}"/>
                </a:ext>
              </a:extLst>
            </p:cNvPr>
            <p:cNvSpPr txBox="1"/>
            <p:nvPr/>
          </p:nvSpPr>
          <p:spPr>
            <a:xfrm>
              <a:off x="1133494" y="-840622"/>
              <a:ext cx="119025" cy="127414"/>
            </a:xfrm>
            <a:prstGeom prst="rect">
              <a:avLst/>
            </a:prstGeom>
            <a:noFill/>
          </p:spPr>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525" b="0" i="0" u="none" strike="noStrike" kern="1200" cap="none" spc="0" normalizeH="0" baseline="0" noProof="0" dirty="0">
                  <a:ln>
                    <a:noFill/>
                  </a:ln>
                  <a:solidFill>
                    <a:prstClr val="black"/>
                  </a:solidFill>
                  <a:effectLst/>
                  <a:uLnTx/>
                  <a:uFillTx/>
                  <a:latin typeface="Arial" panose="020B0604020202020204"/>
                  <a:ea typeface="MS PGothic" charset="0"/>
                  <a:cs typeface="+mn-cs"/>
                </a:rPr>
                <a:t>2</a:t>
              </a:r>
              <a:endParaRPr kumimoji="0" lang="en-GB" sz="52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830" name="TextBox 829">
              <a:extLst>
                <a:ext uri="{FF2B5EF4-FFF2-40B4-BE49-F238E27FC236}">
                  <a16:creationId xmlns:a16="http://schemas.microsoft.com/office/drawing/2014/main" id="{9FE527FF-C21B-EB4B-AF07-DA67DAE0C553}"/>
                </a:ext>
              </a:extLst>
            </p:cNvPr>
            <p:cNvSpPr txBox="1"/>
            <p:nvPr/>
          </p:nvSpPr>
          <p:spPr>
            <a:xfrm>
              <a:off x="1356240" y="-840622"/>
              <a:ext cx="119025" cy="127414"/>
            </a:xfrm>
            <a:prstGeom prst="rect">
              <a:avLst/>
            </a:prstGeom>
            <a:noFill/>
          </p:spPr>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525" b="0" i="0" u="none" strike="noStrike" kern="1200" cap="none" spc="0" normalizeH="0" baseline="0" noProof="0" dirty="0">
                  <a:ln>
                    <a:noFill/>
                  </a:ln>
                  <a:solidFill>
                    <a:prstClr val="black"/>
                  </a:solidFill>
                  <a:effectLst/>
                  <a:uLnTx/>
                  <a:uFillTx/>
                  <a:latin typeface="Arial" panose="020B0604020202020204"/>
                  <a:ea typeface="MS PGothic" charset="0"/>
                  <a:cs typeface="+mn-cs"/>
                </a:rPr>
                <a:t>4</a:t>
              </a:r>
              <a:endParaRPr kumimoji="0" lang="en-GB" sz="52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832" name="TextBox 831">
              <a:extLst>
                <a:ext uri="{FF2B5EF4-FFF2-40B4-BE49-F238E27FC236}">
                  <a16:creationId xmlns:a16="http://schemas.microsoft.com/office/drawing/2014/main" id="{BD5C0F0E-2EF4-3D4F-8677-5905D2E0E577}"/>
                </a:ext>
              </a:extLst>
            </p:cNvPr>
            <p:cNvSpPr txBox="1"/>
            <p:nvPr/>
          </p:nvSpPr>
          <p:spPr>
            <a:xfrm>
              <a:off x="1577286" y="-840622"/>
              <a:ext cx="119025" cy="127414"/>
            </a:xfrm>
            <a:prstGeom prst="rect">
              <a:avLst/>
            </a:prstGeom>
            <a:noFill/>
          </p:spPr>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525" b="0" i="0" u="none" strike="noStrike" kern="1200" cap="none" spc="0" normalizeH="0" baseline="0" noProof="0" dirty="0">
                  <a:ln>
                    <a:noFill/>
                  </a:ln>
                  <a:solidFill>
                    <a:prstClr val="black"/>
                  </a:solidFill>
                  <a:effectLst/>
                  <a:uLnTx/>
                  <a:uFillTx/>
                  <a:latin typeface="Arial" panose="020B0604020202020204"/>
                  <a:ea typeface="MS PGothic" charset="0"/>
                  <a:cs typeface="+mn-cs"/>
                </a:rPr>
                <a:t>6</a:t>
              </a:r>
              <a:endParaRPr kumimoji="0" lang="en-GB" sz="52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834" name="TextBox 833">
              <a:extLst>
                <a:ext uri="{FF2B5EF4-FFF2-40B4-BE49-F238E27FC236}">
                  <a16:creationId xmlns:a16="http://schemas.microsoft.com/office/drawing/2014/main" id="{F12B0D9D-7E6F-F54E-A942-94F26C3CCD4D}"/>
                </a:ext>
              </a:extLst>
            </p:cNvPr>
            <p:cNvSpPr txBox="1"/>
            <p:nvPr/>
          </p:nvSpPr>
          <p:spPr>
            <a:xfrm>
              <a:off x="1794932" y="-840622"/>
              <a:ext cx="117325" cy="127414"/>
            </a:xfrm>
            <a:prstGeom prst="rect">
              <a:avLst/>
            </a:prstGeom>
            <a:noFill/>
          </p:spPr>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525" b="0" i="0" u="none" strike="noStrike" kern="1200" cap="none" spc="0" normalizeH="0" baseline="0" noProof="0" dirty="0">
                  <a:ln>
                    <a:noFill/>
                  </a:ln>
                  <a:solidFill>
                    <a:prstClr val="black"/>
                  </a:solidFill>
                  <a:effectLst/>
                  <a:uLnTx/>
                  <a:uFillTx/>
                  <a:latin typeface="Arial" panose="020B0604020202020204"/>
                  <a:ea typeface="MS PGothic" charset="0"/>
                  <a:cs typeface="+mn-cs"/>
                </a:rPr>
                <a:t>8</a:t>
              </a:r>
              <a:endParaRPr kumimoji="0" lang="en-GB" sz="52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836" name="TextBox 835">
              <a:extLst>
                <a:ext uri="{FF2B5EF4-FFF2-40B4-BE49-F238E27FC236}">
                  <a16:creationId xmlns:a16="http://schemas.microsoft.com/office/drawing/2014/main" id="{3ACCA246-FC1D-224D-82A0-A8399DCEC000}"/>
                </a:ext>
              </a:extLst>
            </p:cNvPr>
            <p:cNvSpPr txBox="1"/>
            <p:nvPr/>
          </p:nvSpPr>
          <p:spPr>
            <a:xfrm>
              <a:off x="2010877" y="-840622"/>
              <a:ext cx="117324" cy="127414"/>
            </a:xfrm>
            <a:prstGeom prst="rect">
              <a:avLst/>
            </a:prstGeom>
            <a:noFill/>
          </p:spPr>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525" b="0" i="0" u="none" strike="noStrike" kern="1200" cap="none" spc="0" normalizeH="0" baseline="0" noProof="0" dirty="0">
                  <a:ln>
                    <a:noFill/>
                  </a:ln>
                  <a:solidFill>
                    <a:prstClr val="black"/>
                  </a:solidFill>
                  <a:effectLst/>
                  <a:uLnTx/>
                  <a:uFillTx/>
                  <a:latin typeface="Arial" panose="020B0604020202020204"/>
                  <a:ea typeface="MS PGothic" charset="0"/>
                  <a:cs typeface="+mn-cs"/>
                </a:rPr>
                <a:t>10</a:t>
              </a:r>
              <a:endParaRPr kumimoji="0" lang="en-GB" sz="52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838" name="TextBox 837">
              <a:extLst>
                <a:ext uri="{FF2B5EF4-FFF2-40B4-BE49-F238E27FC236}">
                  <a16:creationId xmlns:a16="http://schemas.microsoft.com/office/drawing/2014/main" id="{C147FC98-6823-C745-B1CE-BD0FC5954CAC}"/>
                </a:ext>
              </a:extLst>
            </p:cNvPr>
            <p:cNvSpPr txBox="1"/>
            <p:nvPr/>
          </p:nvSpPr>
          <p:spPr>
            <a:xfrm>
              <a:off x="2231924" y="-840622"/>
              <a:ext cx="119025" cy="127414"/>
            </a:xfrm>
            <a:prstGeom prst="rect">
              <a:avLst/>
            </a:prstGeom>
            <a:noFill/>
          </p:spPr>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525" b="0" i="0" u="none" strike="noStrike" kern="1200" cap="none" spc="0" normalizeH="0" baseline="0" noProof="0" dirty="0">
                  <a:ln>
                    <a:noFill/>
                  </a:ln>
                  <a:solidFill>
                    <a:prstClr val="black"/>
                  </a:solidFill>
                  <a:effectLst/>
                  <a:uLnTx/>
                  <a:uFillTx/>
                  <a:latin typeface="Arial" panose="020B0604020202020204"/>
                  <a:ea typeface="MS PGothic" charset="0"/>
                  <a:cs typeface="+mn-cs"/>
                </a:rPr>
                <a:t>12</a:t>
              </a:r>
              <a:endParaRPr kumimoji="0" lang="en-GB" sz="52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840" name="TextBox 839">
              <a:extLst>
                <a:ext uri="{FF2B5EF4-FFF2-40B4-BE49-F238E27FC236}">
                  <a16:creationId xmlns:a16="http://schemas.microsoft.com/office/drawing/2014/main" id="{7652C7BA-8B3D-2C40-B53D-8C91A3F1B968}"/>
                </a:ext>
              </a:extLst>
            </p:cNvPr>
            <p:cNvSpPr txBox="1"/>
            <p:nvPr/>
          </p:nvSpPr>
          <p:spPr>
            <a:xfrm>
              <a:off x="2447868" y="-840622"/>
              <a:ext cx="119025" cy="127414"/>
            </a:xfrm>
            <a:prstGeom prst="rect">
              <a:avLst/>
            </a:prstGeom>
            <a:noFill/>
          </p:spPr>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525" b="0" i="0" u="none" strike="noStrike" kern="1200" cap="none" spc="0" normalizeH="0" baseline="0" noProof="0" dirty="0">
                  <a:ln>
                    <a:noFill/>
                  </a:ln>
                  <a:solidFill>
                    <a:prstClr val="black"/>
                  </a:solidFill>
                  <a:effectLst/>
                  <a:uLnTx/>
                  <a:uFillTx/>
                  <a:latin typeface="Arial" panose="020B0604020202020204"/>
                  <a:ea typeface="MS PGothic" charset="0"/>
                  <a:cs typeface="+mn-cs"/>
                </a:rPr>
                <a:t>14</a:t>
              </a:r>
              <a:endParaRPr kumimoji="0" lang="en-GB" sz="52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842" name="TextBox 841">
              <a:extLst>
                <a:ext uri="{FF2B5EF4-FFF2-40B4-BE49-F238E27FC236}">
                  <a16:creationId xmlns:a16="http://schemas.microsoft.com/office/drawing/2014/main" id="{B2E09432-8EBF-2144-9698-C999BCD7098C}"/>
                </a:ext>
              </a:extLst>
            </p:cNvPr>
            <p:cNvSpPr txBox="1"/>
            <p:nvPr/>
          </p:nvSpPr>
          <p:spPr>
            <a:xfrm>
              <a:off x="2670615" y="-840622"/>
              <a:ext cx="117324" cy="127414"/>
            </a:xfrm>
            <a:prstGeom prst="rect">
              <a:avLst/>
            </a:prstGeom>
            <a:noFill/>
          </p:spPr>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525" b="0" i="0" u="none" strike="noStrike" kern="1200" cap="none" spc="0" normalizeH="0" baseline="0" noProof="0" dirty="0">
                  <a:ln>
                    <a:noFill/>
                  </a:ln>
                  <a:solidFill>
                    <a:prstClr val="black"/>
                  </a:solidFill>
                  <a:effectLst/>
                  <a:uLnTx/>
                  <a:uFillTx/>
                  <a:latin typeface="Arial" panose="020B0604020202020204"/>
                  <a:ea typeface="MS PGothic" charset="0"/>
                  <a:cs typeface="+mn-cs"/>
                </a:rPr>
                <a:t>16</a:t>
              </a:r>
              <a:endParaRPr kumimoji="0" lang="en-GB" sz="52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844" name="TextBox 843">
              <a:extLst>
                <a:ext uri="{FF2B5EF4-FFF2-40B4-BE49-F238E27FC236}">
                  <a16:creationId xmlns:a16="http://schemas.microsoft.com/office/drawing/2014/main" id="{D559A9A7-250F-BF47-BD8B-DAC21F537D3D}"/>
                </a:ext>
              </a:extLst>
            </p:cNvPr>
            <p:cNvSpPr txBox="1"/>
            <p:nvPr/>
          </p:nvSpPr>
          <p:spPr>
            <a:xfrm>
              <a:off x="2891661" y="-840622"/>
              <a:ext cx="119025" cy="127414"/>
            </a:xfrm>
            <a:prstGeom prst="rect">
              <a:avLst/>
            </a:prstGeom>
            <a:noFill/>
          </p:spPr>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525" b="0" i="0" u="none" strike="noStrike" kern="1200" cap="none" spc="0" normalizeH="0" baseline="0" noProof="0" dirty="0">
                  <a:ln>
                    <a:noFill/>
                  </a:ln>
                  <a:solidFill>
                    <a:prstClr val="black"/>
                  </a:solidFill>
                  <a:effectLst/>
                  <a:uLnTx/>
                  <a:uFillTx/>
                  <a:latin typeface="Arial" panose="020B0604020202020204"/>
                  <a:ea typeface="MS PGothic" charset="0"/>
                  <a:cs typeface="+mn-cs"/>
                </a:rPr>
                <a:t>18</a:t>
              </a:r>
              <a:endParaRPr kumimoji="0" lang="en-GB" sz="52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846" name="TextBox 845">
              <a:extLst>
                <a:ext uri="{FF2B5EF4-FFF2-40B4-BE49-F238E27FC236}">
                  <a16:creationId xmlns:a16="http://schemas.microsoft.com/office/drawing/2014/main" id="{EF288F92-7E1B-4D4F-A436-3C0209690BD4}"/>
                </a:ext>
              </a:extLst>
            </p:cNvPr>
            <p:cNvSpPr txBox="1"/>
            <p:nvPr/>
          </p:nvSpPr>
          <p:spPr>
            <a:xfrm>
              <a:off x="3107606" y="-840622"/>
              <a:ext cx="119025" cy="127414"/>
            </a:xfrm>
            <a:prstGeom prst="rect">
              <a:avLst/>
            </a:prstGeom>
            <a:noFill/>
          </p:spPr>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525" b="0" i="0" u="none" strike="noStrike" kern="1200" cap="none" spc="0" normalizeH="0" baseline="0" noProof="0" dirty="0">
                  <a:ln>
                    <a:noFill/>
                  </a:ln>
                  <a:solidFill>
                    <a:prstClr val="black"/>
                  </a:solidFill>
                  <a:effectLst/>
                  <a:uLnTx/>
                  <a:uFillTx/>
                  <a:latin typeface="Arial" panose="020B0604020202020204"/>
                  <a:ea typeface="MS PGothic" charset="0"/>
                  <a:cs typeface="+mn-cs"/>
                </a:rPr>
                <a:t>20</a:t>
              </a:r>
              <a:endParaRPr kumimoji="0" lang="en-GB" sz="52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848" name="TextBox 847">
              <a:extLst>
                <a:ext uri="{FF2B5EF4-FFF2-40B4-BE49-F238E27FC236}">
                  <a16:creationId xmlns:a16="http://schemas.microsoft.com/office/drawing/2014/main" id="{08A99173-1B0B-D24D-BC29-61CF0F0C2AD2}"/>
                </a:ext>
              </a:extLst>
            </p:cNvPr>
            <p:cNvSpPr txBox="1"/>
            <p:nvPr/>
          </p:nvSpPr>
          <p:spPr>
            <a:xfrm>
              <a:off x="3330353" y="-840622"/>
              <a:ext cx="117324" cy="127414"/>
            </a:xfrm>
            <a:prstGeom prst="rect">
              <a:avLst/>
            </a:prstGeom>
            <a:noFill/>
          </p:spPr>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525" b="0" i="0" u="none" strike="noStrike" kern="1200" cap="none" spc="0" normalizeH="0" baseline="0" noProof="0" dirty="0">
                  <a:ln>
                    <a:noFill/>
                  </a:ln>
                  <a:solidFill>
                    <a:prstClr val="black"/>
                  </a:solidFill>
                  <a:effectLst/>
                  <a:uLnTx/>
                  <a:uFillTx/>
                  <a:latin typeface="Arial" panose="020B0604020202020204"/>
                  <a:ea typeface="MS PGothic" charset="0"/>
                  <a:cs typeface="+mn-cs"/>
                </a:rPr>
                <a:t>22</a:t>
              </a:r>
              <a:endParaRPr kumimoji="0" lang="en-GB" sz="52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850" name="TextBox 849">
              <a:extLst>
                <a:ext uri="{FF2B5EF4-FFF2-40B4-BE49-F238E27FC236}">
                  <a16:creationId xmlns:a16="http://schemas.microsoft.com/office/drawing/2014/main" id="{0A59E53B-55CD-7940-9490-AC6C84544655}"/>
                </a:ext>
              </a:extLst>
            </p:cNvPr>
            <p:cNvSpPr txBox="1"/>
            <p:nvPr/>
          </p:nvSpPr>
          <p:spPr>
            <a:xfrm>
              <a:off x="3551399" y="-840622"/>
              <a:ext cx="119025" cy="127414"/>
            </a:xfrm>
            <a:prstGeom prst="rect">
              <a:avLst/>
            </a:prstGeom>
            <a:noFill/>
          </p:spPr>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525" b="0" i="0" u="none" strike="noStrike" kern="1200" cap="none" spc="0" normalizeH="0" baseline="0" noProof="0" dirty="0">
                  <a:ln>
                    <a:noFill/>
                  </a:ln>
                  <a:solidFill>
                    <a:prstClr val="black"/>
                  </a:solidFill>
                  <a:effectLst/>
                  <a:uLnTx/>
                  <a:uFillTx/>
                  <a:latin typeface="Arial" panose="020B0604020202020204"/>
                  <a:ea typeface="MS PGothic" charset="0"/>
                  <a:cs typeface="+mn-cs"/>
                </a:rPr>
                <a:t>24</a:t>
              </a:r>
              <a:endParaRPr kumimoji="0" lang="en-GB" sz="52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852" name="TextBox 851">
              <a:extLst>
                <a:ext uri="{FF2B5EF4-FFF2-40B4-BE49-F238E27FC236}">
                  <a16:creationId xmlns:a16="http://schemas.microsoft.com/office/drawing/2014/main" id="{976582A9-48E1-D24D-A064-C507411BDE8E}"/>
                </a:ext>
              </a:extLst>
            </p:cNvPr>
            <p:cNvSpPr txBox="1"/>
            <p:nvPr/>
          </p:nvSpPr>
          <p:spPr>
            <a:xfrm>
              <a:off x="3767344" y="-840622"/>
              <a:ext cx="119025" cy="127414"/>
            </a:xfrm>
            <a:prstGeom prst="rect">
              <a:avLst/>
            </a:prstGeom>
            <a:noFill/>
          </p:spPr>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525" b="0" i="0" u="none" strike="noStrike" kern="1200" cap="none" spc="0" normalizeH="0" baseline="0" noProof="0" dirty="0">
                  <a:ln>
                    <a:noFill/>
                  </a:ln>
                  <a:solidFill>
                    <a:prstClr val="black"/>
                  </a:solidFill>
                  <a:effectLst/>
                  <a:uLnTx/>
                  <a:uFillTx/>
                  <a:latin typeface="Arial" panose="020B0604020202020204"/>
                  <a:ea typeface="MS PGothic" charset="0"/>
                  <a:cs typeface="+mn-cs"/>
                </a:rPr>
                <a:t>26</a:t>
              </a:r>
              <a:endParaRPr kumimoji="0" lang="en-GB" sz="52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854" name="TextBox 853">
              <a:extLst>
                <a:ext uri="{FF2B5EF4-FFF2-40B4-BE49-F238E27FC236}">
                  <a16:creationId xmlns:a16="http://schemas.microsoft.com/office/drawing/2014/main" id="{7DC5E677-11E5-B740-B225-4DF893D1829C}"/>
                </a:ext>
              </a:extLst>
            </p:cNvPr>
            <p:cNvSpPr txBox="1"/>
            <p:nvPr/>
          </p:nvSpPr>
          <p:spPr>
            <a:xfrm>
              <a:off x="3983290" y="-840622"/>
              <a:ext cx="119025" cy="127414"/>
            </a:xfrm>
            <a:prstGeom prst="rect">
              <a:avLst/>
            </a:prstGeom>
            <a:noFill/>
          </p:spPr>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525" b="0" i="0" u="none" strike="noStrike" kern="1200" cap="none" spc="0" normalizeH="0" baseline="0" noProof="0" dirty="0">
                  <a:ln>
                    <a:noFill/>
                  </a:ln>
                  <a:solidFill>
                    <a:prstClr val="black"/>
                  </a:solidFill>
                  <a:effectLst/>
                  <a:uLnTx/>
                  <a:uFillTx/>
                  <a:latin typeface="Arial" panose="020B0604020202020204"/>
                  <a:ea typeface="MS PGothic" charset="0"/>
                  <a:cs typeface="+mn-cs"/>
                </a:rPr>
                <a:t>28</a:t>
              </a:r>
              <a:endParaRPr kumimoji="0" lang="en-GB" sz="52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856" name="TextBox 855">
              <a:extLst>
                <a:ext uri="{FF2B5EF4-FFF2-40B4-BE49-F238E27FC236}">
                  <a16:creationId xmlns:a16="http://schemas.microsoft.com/office/drawing/2014/main" id="{864389BA-9FB6-3C45-B7B2-DEE611911C32}"/>
                </a:ext>
              </a:extLst>
            </p:cNvPr>
            <p:cNvSpPr txBox="1"/>
            <p:nvPr/>
          </p:nvSpPr>
          <p:spPr>
            <a:xfrm>
              <a:off x="4211137" y="-840622"/>
              <a:ext cx="119025" cy="127414"/>
            </a:xfrm>
            <a:prstGeom prst="rect">
              <a:avLst/>
            </a:prstGeom>
            <a:noFill/>
          </p:spPr>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525" b="0" i="0" u="none" strike="noStrike" kern="1200" cap="none" spc="0" normalizeH="0" baseline="0" noProof="0" dirty="0">
                  <a:ln>
                    <a:noFill/>
                  </a:ln>
                  <a:solidFill>
                    <a:prstClr val="black"/>
                  </a:solidFill>
                  <a:effectLst/>
                  <a:uLnTx/>
                  <a:uFillTx/>
                  <a:latin typeface="Arial" panose="020B0604020202020204"/>
                  <a:ea typeface="MS PGothic" charset="0"/>
                  <a:cs typeface="+mn-cs"/>
                </a:rPr>
                <a:t>30</a:t>
              </a:r>
              <a:endParaRPr kumimoji="0" lang="en-GB" sz="52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grpSp>
      <p:sp>
        <p:nvSpPr>
          <p:cNvPr id="10" name="TextBox 9">
            <a:extLst>
              <a:ext uri="{FF2B5EF4-FFF2-40B4-BE49-F238E27FC236}">
                <a16:creationId xmlns:a16="http://schemas.microsoft.com/office/drawing/2014/main" id="{C233BF92-B426-E545-AE65-8FCF595E0AB8}"/>
              </a:ext>
            </a:extLst>
          </p:cNvPr>
          <p:cNvSpPr txBox="1"/>
          <p:nvPr/>
        </p:nvSpPr>
        <p:spPr>
          <a:xfrm>
            <a:off x="7026276" y="4765675"/>
            <a:ext cx="98425" cy="115888"/>
          </a:xfrm>
          <a:prstGeom prst="rect">
            <a:avLst/>
          </a:prstGeom>
          <a:noFill/>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353</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75" b="0" i="0" u="none" strike="noStrike" kern="1200" cap="none" spc="0" normalizeH="0" baseline="0" noProof="0" dirty="0">
                <a:ln>
                  <a:noFill/>
                </a:ln>
                <a:solidFill>
                  <a:prstClr val="black"/>
                </a:solidFill>
                <a:effectLst/>
                <a:uLnTx/>
                <a:uFillTx/>
                <a:latin typeface="Arial" panose="020B0604020202020204"/>
                <a:ea typeface="MS PGothic" charset="0"/>
                <a:cs typeface="+mn-cs"/>
              </a:rPr>
              <a:t>345</a:t>
            </a:r>
            <a:endParaRPr kumimoji="0" lang="en-GB" sz="37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181" name="TextBox 180">
            <a:extLst>
              <a:ext uri="{FF2B5EF4-FFF2-40B4-BE49-F238E27FC236}">
                <a16:creationId xmlns:a16="http://schemas.microsoft.com/office/drawing/2014/main" id="{5079F952-C4B8-8A47-A364-3076FA1E029C}"/>
              </a:ext>
            </a:extLst>
          </p:cNvPr>
          <p:cNvSpPr txBox="1"/>
          <p:nvPr/>
        </p:nvSpPr>
        <p:spPr>
          <a:xfrm>
            <a:off x="1836739" y="4975225"/>
            <a:ext cx="8696325" cy="611188"/>
          </a:xfrm>
          <a:prstGeom prst="rect">
            <a:avLst/>
          </a:prstGeom>
          <a:noFill/>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675" b="0" i="0" u="none" strike="noStrike" kern="1200" cap="none" spc="0" normalizeH="0" baseline="0" noProof="0" dirty="0">
                <a:ln>
                  <a:noFill/>
                </a:ln>
                <a:solidFill>
                  <a:prstClr val="white"/>
                </a:solidFill>
                <a:effectLst/>
                <a:uLnTx/>
                <a:uFillTx/>
                <a:latin typeface="Arial" panose="020B0604020202020204"/>
                <a:ea typeface="MS PGothic" charset="0"/>
                <a:cs typeface="Arial Narrow"/>
              </a:rPr>
              <a:t>DCO1: 30 July 2021</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675" b="0" i="0" u="none" strike="noStrike" kern="1200" cap="none" spc="0" normalizeH="0" baseline="0" noProof="0" dirty="0">
                <a:ln>
                  <a:noFill/>
                </a:ln>
                <a:solidFill>
                  <a:prstClr val="white"/>
                </a:solidFill>
                <a:effectLst/>
                <a:uLnTx/>
                <a:uFillTx/>
                <a:latin typeface="Arial" panose="020B0604020202020204"/>
                <a:ea typeface="MS PGothic" charset="0"/>
                <a:cs typeface="Arial Narrow"/>
              </a:rPr>
              <a:t>Median duration of follow-up for investigator-assessed </a:t>
            </a:r>
            <a:r>
              <a:rPr kumimoji="0" lang="en-GB" sz="675" b="0" i="0" u="none" strike="noStrike" kern="1200" cap="none" spc="0" normalizeH="0" baseline="0" noProof="0" dirty="0" err="1">
                <a:ln>
                  <a:noFill/>
                </a:ln>
                <a:solidFill>
                  <a:prstClr val="white"/>
                </a:solidFill>
                <a:effectLst/>
                <a:uLnTx/>
                <a:uFillTx/>
                <a:latin typeface="Arial" panose="020B0604020202020204"/>
                <a:ea typeface="MS PGothic" charset="0"/>
                <a:cs typeface="Arial Narrow"/>
              </a:rPr>
              <a:t>rPFS</a:t>
            </a:r>
            <a:r>
              <a:rPr kumimoji="0" lang="en-GB" sz="675" b="0" i="0" u="none" strike="noStrike" kern="1200" cap="none" spc="0" normalizeH="0" baseline="0" noProof="0" dirty="0">
                <a:ln>
                  <a:noFill/>
                </a:ln>
                <a:solidFill>
                  <a:prstClr val="white"/>
                </a:solidFill>
                <a:effectLst/>
                <a:uLnTx/>
                <a:uFillTx/>
                <a:latin typeface="Arial" panose="020B0604020202020204"/>
                <a:ea typeface="MS PGothic" charset="0"/>
                <a:cs typeface="Arial Narrow"/>
              </a:rPr>
              <a:t> for censored patients was </a:t>
            </a:r>
            <a:r>
              <a:rPr kumimoji="0" lang="en-US" sz="675" b="0" i="0" u="none" strike="noStrike" kern="1200" cap="none" spc="0" normalizeH="0" baseline="0" noProof="0" dirty="0">
                <a:ln>
                  <a:noFill/>
                </a:ln>
                <a:solidFill>
                  <a:prstClr val="white"/>
                </a:solidFill>
                <a:effectLst/>
                <a:uLnTx/>
                <a:uFillTx/>
                <a:latin typeface="Arial" panose="020B0604020202020204"/>
                <a:ea typeface="MS PGothic" charset="0"/>
                <a:cs typeface="Arial Narrow"/>
              </a:rPr>
              <a:t>19.3 months in the abiraterone and olaparib arm and 19.4 months in the abiraterone and placebo arm (19.3 and 19.2 months, respectively for blinded independent central review).</a:t>
            </a:r>
            <a:r>
              <a:rPr kumimoji="0" lang="en-GB" sz="675" b="0" i="0" u="none" strike="noStrike" kern="1200" cap="none" spc="0" normalizeH="0" baseline="0" noProof="0" dirty="0">
                <a:ln>
                  <a:noFill/>
                </a:ln>
                <a:solidFill>
                  <a:prstClr val="white"/>
                </a:solidFill>
                <a:effectLst/>
                <a:uLnTx/>
                <a:uFillTx/>
                <a:latin typeface="Arial" panose="020B0604020202020204"/>
                <a:ea typeface="MS PGothic" charset="0"/>
                <a:cs typeface="Arial Narrow"/>
              </a:rPr>
              <a:t>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675" b="0" i="0" u="none" strike="noStrike" kern="1200" cap="none" spc="0" normalizeH="0" baseline="0" noProof="0" dirty="0">
                <a:ln>
                  <a:noFill/>
                </a:ln>
                <a:solidFill>
                  <a:prstClr val="white"/>
                </a:solidFill>
                <a:effectLst/>
                <a:uLnTx/>
                <a:uFillTx/>
                <a:latin typeface="Arial" panose="020B0604020202020204"/>
                <a:ea typeface="MS PGothic" charset="0"/>
                <a:cs typeface="Arial Narrow"/>
              </a:rPr>
              <a:t>CI, confidence interval; HR, hazard ratio; ITT, intention-to-treat population.</a:t>
            </a:r>
            <a:endParaRPr kumimoji="0" lang="en-US" sz="675" b="0" i="0" u="none" strike="noStrike" kern="1200" cap="none" spc="0" normalizeH="0" baseline="0" noProof="0" dirty="0">
              <a:ln>
                <a:noFill/>
              </a:ln>
              <a:solidFill>
                <a:prstClr val="white"/>
              </a:solidFill>
              <a:effectLst/>
              <a:uLnTx/>
              <a:uFillTx/>
              <a:latin typeface="Arial" panose="020B0604020202020204"/>
              <a:ea typeface="MS PGothic" charset="0"/>
              <a:cs typeface="Arial Narrow"/>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da-DK" sz="675" b="0" i="0" u="none" strike="noStrike" kern="1200" cap="none" spc="0" normalizeH="0" baseline="0" noProof="0" dirty="0">
                <a:ln>
                  <a:noFill/>
                </a:ln>
                <a:solidFill>
                  <a:prstClr val="white"/>
                </a:solidFill>
                <a:effectLst/>
                <a:uLnTx/>
                <a:uFillTx/>
                <a:latin typeface="Arial" panose="020B0604020202020204"/>
                <a:ea typeface="MS PGothic" charset="0"/>
                <a:cs typeface="+mn-cs"/>
                <a:sym typeface="Arial"/>
              </a:rPr>
              <a:t>1. Clarke N </a:t>
            </a:r>
            <a:r>
              <a:rPr kumimoji="0" lang="da-DK" sz="675" b="0" i="1" u="none" strike="noStrike" kern="1200" cap="none" spc="0" normalizeH="0" baseline="0" noProof="0" dirty="0">
                <a:ln>
                  <a:noFill/>
                </a:ln>
                <a:solidFill>
                  <a:prstClr val="white"/>
                </a:solidFill>
                <a:effectLst/>
                <a:uLnTx/>
                <a:uFillTx/>
                <a:latin typeface="Arial" panose="020B0604020202020204"/>
                <a:ea typeface="MS PGothic" charset="0"/>
                <a:cs typeface="+mn-cs"/>
                <a:sym typeface="Arial"/>
              </a:rPr>
              <a:t>et al</a:t>
            </a:r>
            <a:r>
              <a:rPr kumimoji="0" lang="da-DK" sz="675" b="0" i="0" u="none" strike="noStrike" kern="1200" cap="none" spc="0" normalizeH="0" baseline="0" noProof="0" dirty="0">
                <a:ln>
                  <a:noFill/>
                </a:ln>
                <a:solidFill>
                  <a:prstClr val="white"/>
                </a:solidFill>
                <a:effectLst/>
                <a:uLnTx/>
                <a:uFillTx/>
                <a:latin typeface="Arial" panose="020B0604020202020204"/>
                <a:ea typeface="MS PGothic" charset="0"/>
                <a:cs typeface="+mn-cs"/>
                <a:sym typeface="Arial"/>
              </a:rPr>
              <a:t>. </a:t>
            </a:r>
            <a:r>
              <a:rPr kumimoji="0" lang="da-DK" sz="675" b="0" i="1" u="none" strike="noStrike" kern="1200" cap="none" spc="0" normalizeH="0" baseline="0" noProof="0" dirty="0">
                <a:ln>
                  <a:noFill/>
                </a:ln>
                <a:solidFill>
                  <a:prstClr val="white"/>
                </a:solidFill>
                <a:effectLst/>
                <a:uLnTx/>
                <a:uFillTx/>
                <a:latin typeface="Arial" panose="020B0604020202020204"/>
                <a:ea typeface="MS PGothic" charset="0"/>
                <a:cs typeface="+mn-cs"/>
                <a:sym typeface="Arial"/>
              </a:rPr>
              <a:t>NEJM Evidence </a:t>
            </a:r>
            <a:r>
              <a:rPr kumimoji="0" lang="da-DK" sz="675" b="0" i="0" u="none" strike="noStrike" kern="1200" cap="none" spc="0" normalizeH="0" baseline="0" noProof="0" dirty="0">
                <a:ln>
                  <a:noFill/>
                </a:ln>
                <a:solidFill>
                  <a:prstClr val="white"/>
                </a:solidFill>
                <a:effectLst/>
                <a:uLnTx/>
                <a:uFillTx/>
                <a:latin typeface="Arial" panose="020B0604020202020204"/>
                <a:ea typeface="MS PGothic" charset="0"/>
                <a:cs typeface="+mn-cs"/>
                <a:sym typeface="Arial"/>
              </a:rPr>
              <a:t>2022;EVIDoa2200043. </a:t>
            </a:r>
            <a:endParaRPr kumimoji="0" lang="en-GB" sz="675" b="0" i="1" u="none" strike="noStrike" kern="1200" cap="none" spc="0" normalizeH="0" baseline="30000" noProof="0" dirty="0">
              <a:ln>
                <a:noFill/>
              </a:ln>
              <a:solidFill>
                <a:prstClr val="white"/>
              </a:solidFill>
              <a:effectLst/>
              <a:uLnTx/>
              <a:uFillTx/>
              <a:latin typeface="Arial" panose="020B0604020202020204"/>
              <a:ea typeface="MS PGothic" charset="0"/>
              <a:cs typeface="Arial Narrow"/>
            </a:endParaRPr>
          </a:p>
        </p:txBody>
      </p:sp>
      <p:sp>
        <p:nvSpPr>
          <p:cNvPr id="19" name="TextBox 18">
            <a:extLst>
              <a:ext uri="{FF2B5EF4-FFF2-40B4-BE49-F238E27FC236}">
                <a16:creationId xmlns:a16="http://schemas.microsoft.com/office/drawing/2014/main" id="{97681DEB-2130-AA4E-AA64-C6C9BE12DC1C}"/>
              </a:ext>
            </a:extLst>
          </p:cNvPr>
          <p:cNvSpPr txBox="1"/>
          <p:nvPr/>
        </p:nvSpPr>
        <p:spPr>
          <a:xfrm>
            <a:off x="4054475" y="4165600"/>
            <a:ext cx="717550" cy="196850"/>
          </a:xfrm>
          <a:prstGeom prst="rect">
            <a:avLst/>
          </a:prstGeom>
          <a:noFill/>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675" b="1" i="0" u="none" strike="noStrike" kern="1200" cap="none" spc="0" normalizeH="0" baseline="0" noProof="0" dirty="0">
                <a:ln>
                  <a:noFill/>
                </a:ln>
                <a:solidFill>
                  <a:prstClr val="black"/>
                </a:solidFill>
                <a:effectLst/>
                <a:uLnTx/>
                <a:uFillTx/>
                <a:latin typeface="Arial" panose="020B0604020202020204"/>
                <a:ea typeface="MS PGothic" charset="0"/>
                <a:cs typeface="+mn-cs"/>
              </a:rPr>
              <a:t>∆ 8.2 months</a:t>
            </a:r>
          </a:p>
        </p:txBody>
      </p:sp>
      <p:sp>
        <p:nvSpPr>
          <p:cNvPr id="20" name="TextBox 19">
            <a:extLst>
              <a:ext uri="{FF2B5EF4-FFF2-40B4-BE49-F238E27FC236}">
                <a16:creationId xmlns:a16="http://schemas.microsoft.com/office/drawing/2014/main" id="{A31DB98C-E02B-474C-A755-8181E0D88A9C}"/>
              </a:ext>
            </a:extLst>
          </p:cNvPr>
          <p:cNvSpPr txBox="1"/>
          <p:nvPr/>
        </p:nvSpPr>
        <p:spPr>
          <a:xfrm>
            <a:off x="8772526" y="4162426"/>
            <a:ext cx="766763" cy="195263"/>
          </a:xfrm>
          <a:prstGeom prst="rect">
            <a:avLst/>
          </a:prstGeom>
          <a:noFill/>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675" b="1" i="0" u="none" strike="noStrike" kern="1200" cap="none" spc="0" normalizeH="0" baseline="0" noProof="0" dirty="0">
                <a:ln>
                  <a:noFill/>
                </a:ln>
                <a:solidFill>
                  <a:prstClr val="black"/>
                </a:solidFill>
                <a:effectLst/>
                <a:uLnTx/>
                <a:uFillTx/>
                <a:latin typeface="Arial" panose="020B0604020202020204"/>
                <a:ea typeface="MS PGothic" charset="0"/>
                <a:cs typeface="+mn-cs"/>
              </a:rPr>
              <a:t>∆ 11.2 months</a:t>
            </a:r>
          </a:p>
        </p:txBody>
      </p:sp>
      <p:cxnSp>
        <p:nvCxnSpPr>
          <p:cNvPr id="7" name="Straight Connector 6">
            <a:extLst>
              <a:ext uri="{FF2B5EF4-FFF2-40B4-BE49-F238E27FC236}">
                <a16:creationId xmlns:a16="http://schemas.microsoft.com/office/drawing/2014/main" id="{FA5565FC-F175-5641-9420-B91A9D60A428}"/>
              </a:ext>
            </a:extLst>
          </p:cNvPr>
          <p:cNvCxnSpPr>
            <a:cxnSpLocks/>
          </p:cNvCxnSpPr>
          <p:nvPr/>
        </p:nvCxnSpPr>
        <p:spPr>
          <a:xfrm>
            <a:off x="2255838" y="3500438"/>
            <a:ext cx="2576512"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3E318ED-843F-1040-AAC0-23C75E711CA4}"/>
              </a:ext>
            </a:extLst>
          </p:cNvPr>
          <p:cNvCxnSpPr/>
          <p:nvPr/>
        </p:nvCxnSpPr>
        <p:spPr>
          <a:xfrm>
            <a:off x="3990975" y="3500438"/>
            <a:ext cx="0" cy="84931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E52623B-156E-404E-B432-A88FC0A51D5D}"/>
              </a:ext>
            </a:extLst>
          </p:cNvPr>
          <p:cNvCxnSpPr/>
          <p:nvPr/>
        </p:nvCxnSpPr>
        <p:spPr>
          <a:xfrm>
            <a:off x="4835525" y="3513138"/>
            <a:ext cx="0" cy="85090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A742400-5100-5B40-BC08-8AD010E8E2D9}"/>
              </a:ext>
            </a:extLst>
          </p:cNvPr>
          <p:cNvCxnSpPr/>
          <p:nvPr/>
        </p:nvCxnSpPr>
        <p:spPr>
          <a:xfrm>
            <a:off x="8558213" y="3522663"/>
            <a:ext cx="0" cy="84931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D21DD48-8955-8244-87BC-20BA04E81676}"/>
              </a:ext>
            </a:extLst>
          </p:cNvPr>
          <p:cNvCxnSpPr/>
          <p:nvPr/>
        </p:nvCxnSpPr>
        <p:spPr>
          <a:xfrm>
            <a:off x="9696450" y="3525838"/>
            <a:ext cx="0" cy="84931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00" name="Table 5">
            <a:extLst>
              <a:ext uri="{FF2B5EF4-FFF2-40B4-BE49-F238E27FC236}">
                <a16:creationId xmlns:a16="http://schemas.microsoft.com/office/drawing/2014/main" id="{2A96921F-94B6-6447-B0D6-FE2158415384}"/>
              </a:ext>
            </a:extLst>
          </p:cNvPr>
          <p:cNvGraphicFramePr>
            <a:graphicFrameLocks noGrp="1"/>
          </p:cNvGraphicFramePr>
          <p:nvPr/>
        </p:nvGraphicFramePr>
        <p:xfrm>
          <a:off x="4103688" y="2428875"/>
          <a:ext cx="2157411" cy="1182688"/>
        </p:xfrm>
        <a:graphic>
          <a:graphicData uri="http://schemas.openxmlformats.org/drawingml/2006/table">
            <a:tbl>
              <a:tblPr>
                <a:tableStyleId>{5C22544A-7EE6-4342-B048-85BDC9FD1C3A}</a:tableStyleId>
              </a:tblPr>
              <a:tblGrid>
                <a:gridCol w="719137">
                  <a:extLst>
                    <a:ext uri="{9D8B030D-6E8A-4147-A177-3AD203B41FA5}">
                      <a16:colId xmlns:a16="http://schemas.microsoft.com/office/drawing/2014/main" val="20000"/>
                    </a:ext>
                  </a:extLst>
                </a:gridCol>
                <a:gridCol w="719137">
                  <a:extLst>
                    <a:ext uri="{9D8B030D-6E8A-4147-A177-3AD203B41FA5}">
                      <a16:colId xmlns:a16="http://schemas.microsoft.com/office/drawing/2014/main" val="20001"/>
                    </a:ext>
                  </a:extLst>
                </a:gridCol>
                <a:gridCol w="719137">
                  <a:extLst>
                    <a:ext uri="{9D8B030D-6E8A-4147-A177-3AD203B41FA5}">
                      <a16:colId xmlns:a16="http://schemas.microsoft.com/office/drawing/2014/main" val="20002"/>
                    </a:ext>
                  </a:extLst>
                </a:gridCol>
              </a:tblGrid>
              <a:tr h="267570">
                <a:tc>
                  <a:txBody>
                    <a:bodyPr/>
                    <a:lstStyle/>
                    <a:p>
                      <a:pPr>
                        <a:lnSpc>
                          <a:spcPct val="100000"/>
                        </a:lnSpc>
                      </a:pPr>
                      <a:endParaRPr lang="en-GB" sz="700" dirty="0">
                        <a:latin typeface="+mn-lt"/>
                      </a:endParaRPr>
                    </a:p>
                  </a:txBody>
                  <a:tcPr marL="0" marR="0" marT="0" marB="0" anchor="ctr">
                    <a:lnR w="12700" cmpd="sng">
                      <a:noFill/>
                    </a:ln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700" b="1" dirty="0">
                          <a:solidFill>
                            <a:schemeClr val="bg1"/>
                          </a:solidFill>
                          <a:latin typeface="+mn-lt"/>
                        </a:rPr>
                        <a:t>Abiraterone + olaparib </a:t>
                      </a:r>
                      <a:r>
                        <a:rPr lang="en-GB" sz="700" dirty="0">
                          <a:solidFill>
                            <a:schemeClr val="bg1"/>
                          </a:solidFill>
                          <a:latin typeface="+mn-lt"/>
                        </a:rPr>
                        <a:t>(n=399)</a:t>
                      </a:r>
                    </a:p>
                  </a:txBody>
                  <a:tcPr marL="0" marR="0" marT="27021" marB="27021" anchor="ctr">
                    <a:lnL w="12700" cmpd="sng">
                      <a:noFill/>
                    </a:lnL>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700" b="1" i="0" u="none" strike="noStrike" kern="0" cap="none" spc="0" normalizeH="0" baseline="0" noProof="0" dirty="0">
                          <a:ln>
                            <a:noFill/>
                          </a:ln>
                          <a:solidFill>
                            <a:srgbClr val="FFFFFF"/>
                          </a:solidFill>
                          <a:effectLst/>
                          <a:uLnTx/>
                          <a:uFillTx/>
                          <a:latin typeface="+mn-lt"/>
                          <a:ea typeface="+mn-ea"/>
                          <a:cs typeface="+mn-cs"/>
                          <a:sym typeface="Arial"/>
                        </a:rPr>
                        <a:t>Abiraterone + placebo </a:t>
                      </a:r>
                      <a:r>
                        <a:rPr kumimoji="0" lang="en-GB" sz="700" b="0" i="0" u="none" strike="noStrike" kern="0" cap="none" spc="0" normalizeH="0" baseline="0" noProof="0" dirty="0">
                          <a:ln>
                            <a:noFill/>
                          </a:ln>
                          <a:solidFill>
                            <a:srgbClr val="FFFFFF"/>
                          </a:solidFill>
                          <a:effectLst/>
                          <a:uLnTx/>
                          <a:uFillTx/>
                          <a:latin typeface="+mn-lt"/>
                          <a:ea typeface="+mn-ea"/>
                          <a:cs typeface="+mn-cs"/>
                          <a:sym typeface="Arial"/>
                        </a:rPr>
                        <a:t>(n=397)</a:t>
                      </a:r>
                    </a:p>
                  </a:txBody>
                  <a:tcPr marL="0" marR="0" marT="27021" marB="27021" anchor="ctr">
                    <a:lnR w="12700" cmpd="sng">
                      <a:noFill/>
                    </a:lnR>
                    <a:lnB w="6350" cap="flat" cmpd="sng" algn="ctr">
                      <a:solidFill>
                        <a:schemeClr val="bg1">
                          <a:lumMod val="7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175398">
                <a:tc>
                  <a:txBody>
                    <a:bodyPr/>
                    <a:lstStyle/>
                    <a:p>
                      <a:pPr>
                        <a:lnSpc>
                          <a:spcPct val="100000"/>
                        </a:lnSpc>
                      </a:pPr>
                      <a:r>
                        <a:rPr lang="en-GB" sz="700" b="1" dirty="0">
                          <a:latin typeface="+mn-lt"/>
                        </a:rPr>
                        <a:t>Events, n (%)</a:t>
                      </a:r>
                    </a:p>
                  </a:txBody>
                  <a:tcPr marL="0" marR="0" marT="13511" marB="13511" anchor="ctr">
                    <a:lnR w="12700" cmpd="sng">
                      <a:noFill/>
                    </a:lnR>
                    <a:noFill/>
                  </a:tcPr>
                </a:tc>
                <a:tc>
                  <a:txBody>
                    <a:bodyPr/>
                    <a:lstStyle/>
                    <a:p>
                      <a:pPr algn="ctr">
                        <a:lnSpc>
                          <a:spcPct val="100000"/>
                        </a:lnSpc>
                      </a:pPr>
                      <a:r>
                        <a:rPr lang="en-GB" sz="700" b="1" dirty="0">
                          <a:solidFill>
                            <a:schemeClr val="tx1"/>
                          </a:solidFill>
                          <a:latin typeface="+mn-lt"/>
                        </a:rPr>
                        <a:t>168 (42.1)</a:t>
                      </a:r>
                    </a:p>
                  </a:txBody>
                  <a:tcPr marL="68564" marR="68564" marT="34317" marB="34317" anchor="ctr">
                    <a:lnL w="12700" cmpd="sng">
                      <a:noFill/>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r>
                        <a:rPr lang="en-GB" sz="700" b="1" dirty="0">
                          <a:solidFill>
                            <a:schemeClr val="tx1"/>
                          </a:solidFill>
                          <a:latin typeface="+mn-lt"/>
                        </a:rPr>
                        <a:t>226 (56.9)</a:t>
                      </a:r>
                    </a:p>
                  </a:txBody>
                  <a:tcPr marL="68564" marR="68564" marT="34317" marB="34317" anchor="ctr">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75398">
                <a:tc>
                  <a:txBody>
                    <a:bodyPr/>
                    <a:lstStyle/>
                    <a:p>
                      <a:pPr>
                        <a:lnSpc>
                          <a:spcPct val="100000"/>
                        </a:lnSpc>
                      </a:pPr>
                      <a:r>
                        <a:rPr lang="en-GB" sz="700" b="1" dirty="0">
                          <a:latin typeface="+mn-lt"/>
                        </a:rPr>
                        <a:t>Median, months</a:t>
                      </a:r>
                    </a:p>
                  </a:txBody>
                  <a:tcPr marL="0" marR="0" marT="0" marB="0" anchor="ctr">
                    <a:lnR w="12700" cmpd="sng">
                      <a:noFill/>
                    </a:lnR>
                    <a:noFill/>
                  </a:tcPr>
                </a:tc>
                <a:tc>
                  <a:txBody>
                    <a:bodyPr/>
                    <a:lstStyle/>
                    <a:p>
                      <a:pPr algn="ctr">
                        <a:lnSpc>
                          <a:spcPct val="100000"/>
                        </a:lnSpc>
                      </a:pPr>
                      <a:r>
                        <a:rPr lang="en-GB" sz="700" b="1" dirty="0">
                          <a:solidFill>
                            <a:schemeClr val="tx1"/>
                          </a:solidFill>
                          <a:latin typeface="+mn-lt"/>
                        </a:rPr>
                        <a:t>24.8</a:t>
                      </a:r>
                    </a:p>
                  </a:txBody>
                  <a:tcPr marL="68564" marR="68564" marT="34317" marB="34317" anchor="ctr">
                    <a:lnL w="12700" cmpd="sng">
                      <a:noFill/>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r>
                        <a:rPr lang="en-GB" sz="700" b="1" dirty="0">
                          <a:solidFill>
                            <a:schemeClr val="tx1"/>
                          </a:solidFill>
                          <a:latin typeface="+mn-lt"/>
                        </a:rPr>
                        <a:t>16.6</a:t>
                      </a:r>
                    </a:p>
                  </a:txBody>
                  <a:tcPr marL="68564" marR="68564" marT="34317" marB="34317" anchor="ctr">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82161">
                <a:tc>
                  <a:txBody>
                    <a:bodyPr/>
                    <a:lstStyle/>
                    <a:p>
                      <a:pPr>
                        <a:lnSpc>
                          <a:spcPct val="100000"/>
                        </a:lnSpc>
                      </a:pPr>
                      <a:r>
                        <a:rPr lang="en-GB" sz="700" b="1" dirty="0">
                          <a:latin typeface="+mn-lt"/>
                        </a:rPr>
                        <a:t>HR (95% CI)</a:t>
                      </a:r>
                    </a:p>
                    <a:p>
                      <a:pPr>
                        <a:lnSpc>
                          <a:spcPct val="100000"/>
                        </a:lnSpc>
                      </a:pPr>
                      <a:r>
                        <a:rPr lang="en-GB" sz="700" b="1" i="1" dirty="0">
                          <a:latin typeface="+mn-lt"/>
                        </a:rPr>
                        <a:t>P </a:t>
                      </a:r>
                      <a:r>
                        <a:rPr lang="en-GB" sz="700" b="1" dirty="0">
                          <a:latin typeface="+mn-lt"/>
                        </a:rPr>
                        <a:t>value</a:t>
                      </a:r>
                    </a:p>
                  </a:txBody>
                  <a:tcPr marL="0" marR="0" marT="13511" marB="13511" anchor="ctr">
                    <a:lnR w="12700" cmpd="sng">
                      <a:noFill/>
                    </a:lnR>
                    <a:noFill/>
                  </a:tcPr>
                </a:tc>
                <a:tc gridSpan="2">
                  <a:txBody>
                    <a:bodyPr/>
                    <a:lstStyle/>
                    <a:p>
                      <a:pPr algn="ctr">
                        <a:lnSpc>
                          <a:spcPct val="100000"/>
                        </a:lnSpc>
                      </a:pPr>
                      <a:r>
                        <a:rPr lang="en-US" sz="700" b="1" dirty="0">
                          <a:solidFill>
                            <a:schemeClr val="tx1"/>
                          </a:solidFill>
                          <a:latin typeface="+mn-lt"/>
                        </a:rPr>
                        <a:t>0.66 (0.54‒0.81)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1" dirty="0">
                          <a:solidFill>
                            <a:schemeClr val="tx1"/>
                          </a:solidFill>
                          <a:latin typeface="+mn-lt"/>
                        </a:rPr>
                        <a:t>&lt;0.0001</a:t>
                      </a:r>
                      <a:endParaRPr lang="en-GB" sz="700" b="1" dirty="0">
                        <a:solidFill>
                          <a:schemeClr val="tx1"/>
                        </a:solidFill>
                        <a:latin typeface="+mn-lt"/>
                      </a:endParaRPr>
                    </a:p>
                  </a:txBody>
                  <a:tcPr marL="68564" marR="68564" marT="34317" marB="34317"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BE5D6"/>
                    </a:solidFill>
                  </a:tcPr>
                </a:tc>
                <a:tc hMerge="1">
                  <a:txBody>
                    <a:bodyPr/>
                    <a:lstStyle/>
                    <a:p>
                      <a:pPr algn="ctr"/>
                      <a:endParaRPr lang="en-GB" sz="1100" b="1">
                        <a:solidFill>
                          <a:schemeClr val="tx1"/>
                        </a:solidFill>
                      </a:endParaRPr>
                    </a:p>
                  </a:txBody>
                  <a:tcPr anchor="ctr">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E5D6"/>
                    </a:solidFill>
                  </a:tcPr>
                </a:tc>
                <a:extLst>
                  <a:ext uri="{0D108BD9-81ED-4DB2-BD59-A6C34878D82A}">
                    <a16:rowId xmlns:a16="http://schemas.microsoft.com/office/drawing/2014/main" val="10003"/>
                  </a:ext>
                </a:extLst>
              </a:tr>
              <a:tr h="282161">
                <a:tc>
                  <a:txBody>
                    <a:bodyPr/>
                    <a:lstStyle/>
                    <a:p>
                      <a:pPr>
                        <a:lnSpc>
                          <a:spcPct val="100000"/>
                        </a:lnSpc>
                      </a:pPr>
                      <a:endParaRPr lang="en-GB" sz="700" b="1" dirty="0">
                        <a:latin typeface="+mn-lt"/>
                      </a:endParaRPr>
                    </a:p>
                  </a:txBody>
                  <a:tcPr marL="0" marR="0" marT="13511" marB="13511" anchor="ctr">
                    <a:lnR w="12700" cmpd="sng">
                      <a:noFill/>
                    </a:ln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0" i="0" u="none" strike="noStrike" kern="1200" baseline="0" dirty="0">
                          <a:solidFill>
                            <a:schemeClr val="dk1"/>
                          </a:solidFill>
                          <a:latin typeface="+mn-lt"/>
                          <a:ea typeface="+mn-ea"/>
                          <a:cs typeface="+mn-cs"/>
                        </a:rPr>
                        <a:t>2-sided boundary for significance 0.0324</a:t>
                      </a:r>
                      <a:endParaRPr lang="en-GB" sz="700" b="1" kern="1200" dirty="0">
                        <a:solidFill>
                          <a:schemeClr val="dk1"/>
                        </a:solidFill>
                        <a:latin typeface="+mn-lt"/>
                        <a:ea typeface="+mn-ea"/>
                        <a:cs typeface="+mn-cs"/>
                      </a:endParaRPr>
                    </a:p>
                  </a:txBody>
                  <a:tcPr marL="68564" marR="68564" marT="34317" marB="34317" anchor="ctr">
                    <a:lnL w="12700" cmpd="sng">
                      <a:noFill/>
                    </a:lnL>
                    <a:lnR w="12700" cmpd="sng">
                      <a:noFill/>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10004"/>
                  </a:ext>
                </a:extLst>
              </a:tr>
            </a:tbl>
          </a:graphicData>
        </a:graphic>
      </p:graphicFrame>
      <p:graphicFrame>
        <p:nvGraphicFramePr>
          <p:cNvPr id="301" name="Table 5">
            <a:extLst>
              <a:ext uri="{FF2B5EF4-FFF2-40B4-BE49-F238E27FC236}">
                <a16:creationId xmlns:a16="http://schemas.microsoft.com/office/drawing/2014/main" id="{EC952F80-E5D1-BE42-94F4-815EE53BECEA}"/>
              </a:ext>
            </a:extLst>
          </p:cNvPr>
          <p:cNvGraphicFramePr>
            <a:graphicFrameLocks noGrp="1"/>
          </p:cNvGraphicFramePr>
          <p:nvPr/>
        </p:nvGraphicFramePr>
        <p:xfrm>
          <a:off x="8353425" y="2386014"/>
          <a:ext cx="2179638" cy="1074850"/>
        </p:xfrm>
        <a:graphic>
          <a:graphicData uri="http://schemas.openxmlformats.org/drawingml/2006/table">
            <a:tbl>
              <a:tblPr>
                <a:tableStyleId>{5C22544A-7EE6-4342-B048-85BDC9FD1C3A}</a:tableStyleId>
              </a:tblPr>
              <a:tblGrid>
                <a:gridCol w="713120">
                  <a:extLst>
                    <a:ext uri="{9D8B030D-6E8A-4147-A177-3AD203B41FA5}">
                      <a16:colId xmlns:a16="http://schemas.microsoft.com/office/drawing/2014/main" val="20000"/>
                    </a:ext>
                  </a:extLst>
                </a:gridCol>
                <a:gridCol w="713120">
                  <a:extLst>
                    <a:ext uri="{9D8B030D-6E8A-4147-A177-3AD203B41FA5}">
                      <a16:colId xmlns:a16="http://schemas.microsoft.com/office/drawing/2014/main" val="20001"/>
                    </a:ext>
                  </a:extLst>
                </a:gridCol>
                <a:gridCol w="753398">
                  <a:extLst>
                    <a:ext uri="{9D8B030D-6E8A-4147-A177-3AD203B41FA5}">
                      <a16:colId xmlns:a16="http://schemas.microsoft.com/office/drawing/2014/main" val="20002"/>
                    </a:ext>
                  </a:extLst>
                </a:gridCol>
              </a:tblGrid>
              <a:tr h="267290">
                <a:tc>
                  <a:txBody>
                    <a:bodyPr/>
                    <a:lstStyle/>
                    <a:p>
                      <a:pPr>
                        <a:lnSpc>
                          <a:spcPct val="100000"/>
                        </a:lnSpc>
                      </a:pPr>
                      <a:endParaRPr lang="en-GB" sz="700" dirty="0">
                        <a:latin typeface="+mn-lt"/>
                      </a:endParaRPr>
                    </a:p>
                  </a:txBody>
                  <a:tcPr marL="0" marR="0" marT="0" marB="0" anchor="ctr">
                    <a:lnR w="12700" cmpd="sng">
                      <a:noFill/>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700" b="1" dirty="0">
                          <a:solidFill>
                            <a:schemeClr val="bg1"/>
                          </a:solidFill>
                          <a:latin typeface="+mn-lt"/>
                        </a:rPr>
                        <a:t>Abiraterone + olaparib </a:t>
                      </a:r>
                      <a:r>
                        <a:rPr lang="en-GB" sz="700" dirty="0">
                          <a:solidFill>
                            <a:schemeClr val="bg1"/>
                          </a:solidFill>
                          <a:latin typeface="+mn-lt"/>
                        </a:rPr>
                        <a:t>(n=399)</a:t>
                      </a:r>
                    </a:p>
                  </a:txBody>
                  <a:tcPr marL="0" marR="0" marT="26981" marB="26981" anchor="ctr">
                    <a:lnL w="12700" cmpd="sng">
                      <a:noFill/>
                    </a:lnL>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700" b="1" i="0" u="none" strike="noStrike" kern="0" cap="none" spc="0" normalizeH="0" baseline="0" noProof="0" dirty="0">
                          <a:ln>
                            <a:noFill/>
                          </a:ln>
                          <a:solidFill>
                            <a:srgbClr val="FFFFFF"/>
                          </a:solidFill>
                          <a:effectLst/>
                          <a:uLnTx/>
                          <a:uFillTx/>
                          <a:latin typeface="+mn-lt"/>
                          <a:ea typeface="+mn-ea"/>
                          <a:cs typeface="+mn-cs"/>
                          <a:sym typeface="Arial"/>
                        </a:rPr>
                        <a:t>Abiraterone + placebo </a:t>
                      </a:r>
                      <a:r>
                        <a:rPr kumimoji="0" lang="en-GB" sz="700" b="0" i="0" u="none" strike="noStrike" kern="0" cap="none" spc="0" normalizeH="0" baseline="0" noProof="0" dirty="0">
                          <a:ln>
                            <a:noFill/>
                          </a:ln>
                          <a:solidFill>
                            <a:srgbClr val="FFFFFF"/>
                          </a:solidFill>
                          <a:effectLst/>
                          <a:uLnTx/>
                          <a:uFillTx/>
                          <a:latin typeface="+mn-lt"/>
                          <a:ea typeface="+mn-ea"/>
                          <a:cs typeface="+mn-cs"/>
                          <a:sym typeface="Arial"/>
                        </a:rPr>
                        <a:t>(n=397)</a:t>
                      </a:r>
                    </a:p>
                  </a:txBody>
                  <a:tcPr marL="0" marR="0" marT="26981" marB="26981" anchor="ctr">
                    <a:lnR w="12700" cmpd="sng">
                      <a:noFill/>
                    </a:lnR>
                    <a:lnB w="6350" cap="flat" cmpd="sng" algn="ctr">
                      <a:solidFill>
                        <a:schemeClr val="bg1">
                          <a:lumMod val="7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175196">
                <a:tc>
                  <a:txBody>
                    <a:bodyPr/>
                    <a:lstStyle/>
                    <a:p>
                      <a:pPr>
                        <a:lnSpc>
                          <a:spcPct val="100000"/>
                        </a:lnSpc>
                      </a:pPr>
                      <a:r>
                        <a:rPr lang="en-GB" sz="700" b="1" dirty="0">
                          <a:latin typeface="+mn-lt"/>
                        </a:rPr>
                        <a:t>Events, n (%)</a:t>
                      </a:r>
                    </a:p>
                  </a:txBody>
                  <a:tcPr marL="0" marR="0" marT="13491" marB="13491" anchor="ctr">
                    <a:lnR w="12700" cmpd="sng">
                      <a:noFill/>
                    </a:lnR>
                    <a:solidFill>
                      <a:schemeClr val="bg1"/>
                    </a:solidFill>
                  </a:tcPr>
                </a:tc>
                <a:tc>
                  <a:txBody>
                    <a:bodyPr/>
                    <a:lstStyle/>
                    <a:p>
                      <a:pPr algn="ctr">
                        <a:lnSpc>
                          <a:spcPct val="100000"/>
                        </a:lnSpc>
                      </a:pPr>
                      <a:r>
                        <a:rPr lang="en-GB" sz="700" b="1" dirty="0">
                          <a:solidFill>
                            <a:schemeClr val="tx1"/>
                          </a:solidFill>
                          <a:latin typeface="+mn-lt"/>
                        </a:rPr>
                        <a:t>157 (39.3)</a:t>
                      </a:r>
                    </a:p>
                  </a:txBody>
                  <a:tcPr marL="68608" marR="68608" marT="34266" marB="34266" anchor="ctr">
                    <a:lnL w="12700" cmpd="sng">
                      <a:noFill/>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r>
                        <a:rPr lang="en-GB" sz="700" b="1">
                          <a:solidFill>
                            <a:schemeClr val="tx1"/>
                          </a:solidFill>
                          <a:latin typeface="+mn-lt"/>
                        </a:rPr>
                        <a:t>218 (54.9)</a:t>
                      </a:r>
                    </a:p>
                  </a:txBody>
                  <a:tcPr marL="68608" marR="68608" marT="34266" marB="34266" anchor="ctr">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75196">
                <a:tc>
                  <a:txBody>
                    <a:bodyPr/>
                    <a:lstStyle/>
                    <a:p>
                      <a:pPr>
                        <a:lnSpc>
                          <a:spcPct val="100000"/>
                        </a:lnSpc>
                      </a:pPr>
                      <a:r>
                        <a:rPr lang="en-GB" sz="700" b="1" dirty="0">
                          <a:latin typeface="+mn-lt"/>
                        </a:rPr>
                        <a:t>Median, months</a:t>
                      </a:r>
                    </a:p>
                  </a:txBody>
                  <a:tcPr marL="0" marR="0" marT="0" marB="0" anchor="ctr">
                    <a:lnR w="12700" cmpd="sng">
                      <a:noFill/>
                    </a:lnR>
                    <a:solidFill>
                      <a:schemeClr val="bg1"/>
                    </a:solidFill>
                  </a:tcPr>
                </a:tc>
                <a:tc>
                  <a:txBody>
                    <a:bodyPr/>
                    <a:lstStyle/>
                    <a:p>
                      <a:pPr algn="ctr">
                        <a:lnSpc>
                          <a:spcPct val="100000"/>
                        </a:lnSpc>
                      </a:pPr>
                      <a:r>
                        <a:rPr lang="en-GB" sz="700" b="1" dirty="0">
                          <a:solidFill>
                            <a:schemeClr val="tx1"/>
                          </a:solidFill>
                          <a:latin typeface="+mn-lt"/>
                        </a:rPr>
                        <a:t>27.6</a:t>
                      </a:r>
                    </a:p>
                  </a:txBody>
                  <a:tcPr marL="68608" marR="68608" marT="34266" marB="34266" anchor="ctr">
                    <a:lnL w="12700" cmpd="sng">
                      <a:noFill/>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r>
                        <a:rPr lang="en-GB" sz="700" b="1" dirty="0">
                          <a:solidFill>
                            <a:schemeClr val="tx1"/>
                          </a:solidFill>
                          <a:latin typeface="+mn-lt"/>
                        </a:rPr>
                        <a:t>16.4</a:t>
                      </a:r>
                    </a:p>
                  </a:txBody>
                  <a:tcPr marL="68608" marR="68608" marT="34266" marB="34266" anchor="ctr">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81860">
                <a:tc>
                  <a:txBody>
                    <a:bodyPr/>
                    <a:lstStyle/>
                    <a:p>
                      <a:pPr>
                        <a:lnSpc>
                          <a:spcPct val="100000"/>
                        </a:lnSpc>
                      </a:pPr>
                      <a:r>
                        <a:rPr lang="en-GB" sz="700" b="1" dirty="0">
                          <a:latin typeface="+mn-lt"/>
                        </a:rPr>
                        <a:t>HR (95% CI)</a:t>
                      </a:r>
                    </a:p>
                    <a:p>
                      <a:pPr>
                        <a:lnSpc>
                          <a:spcPct val="100000"/>
                        </a:lnSpc>
                      </a:pPr>
                      <a:r>
                        <a:rPr lang="en-GB" sz="700" b="1" i="1" dirty="0">
                          <a:latin typeface="+mn-lt"/>
                        </a:rPr>
                        <a:t>P </a:t>
                      </a:r>
                      <a:r>
                        <a:rPr lang="en-GB" sz="700" b="1" i="0" dirty="0">
                          <a:latin typeface="+mn-lt"/>
                        </a:rPr>
                        <a:t>value</a:t>
                      </a:r>
                    </a:p>
                  </a:txBody>
                  <a:tcPr marL="0" marR="0" marT="13491" marB="13491" anchor="ctr">
                    <a:lnR w="12700" cmpd="sng">
                      <a:noFill/>
                    </a:lnR>
                    <a:solidFill>
                      <a:schemeClr val="bg1"/>
                    </a:solidFill>
                  </a:tcPr>
                </a:tc>
                <a:tc gridSpan="2">
                  <a:txBody>
                    <a:bodyPr/>
                    <a:lstStyle/>
                    <a:p>
                      <a:pPr algn="ctr">
                        <a:lnSpc>
                          <a:spcPct val="100000"/>
                        </a:lnSpc>
                      </a:pPr>
                      <a:r>
                        <a:rPr lang="pl-PL" sz="700" b="1" dirty="0">
                          <a:solidFill>
                            <a:schemeClr val="tx1"/>
                          </a:solidFill>
                          <a:latin typeface="+mn-lt"/>
                        </a:rPr>
                        <a:t>0.61 (0.49</a:t>
                      </a:r>
                      <a:r>
                        <a:rPr lang="en-US" sz="700" b="1" dirty="0">
                          <a:solidFill>
                            <a:schemeClr val="tx1"/>
                          </a:solidFill>
                          <a:latin typeface="+mn-lt"/>
                        </a:rPr>
                        <a:t>‒</a:t>
                      </a:r>
                      <a:r>
                        <a:rPr lang="pl-PL" sz="700" b="1" dirty="0">
                          <a:solidFill>
                            <a:schemeClr val="tx1"/>
                          </a:solidFill>
                          <a:latin typeface="+mn-lt"/>
                        </a:rPr>
                        <a:t>0.74)</a:t>
                      </a:r>
                      <a:r>
                        <a:rPr lang="en-US" sz="700" b="1" dirty="0">
                          <a:solidFill>
                            <a:schemeClr val="tx1"/>
                          </a:solidFill>
                          <a:latin typeface="+mn-lt"/>
                        </a:rPr>
                        <a:t>;</a:t>
                      </a:r>
                      <a:r>
                        <a:rPr lang="en-US" sz="700" b="1" i="0" dirty="0">
                          <a:solidFill>
                            <a:schemeClr val="tx1"/>
                          </a:solidFill>
                          <a:latin typeface="+mn-lt"/>
                        </a:rPr>
                        <a:t> </a:t>
                      </a:r>
                    </a:p>
                    <a:p>
                      <a:pPr algn="ctr">
                        <a:lnSpc>
                          <a:spcPct val="100000"/>
                        </a:lnSpc>
                      </a:pPr>
                      <a:r>
                        <a:rPr lang="en-US" sz="700" b="1" dirty="0">
                          <a:solidFill>
                            <a:schemeClr val="tx1"/>
                          </a:solidFill>
                          <a:latin typeface="+mn-lt"/>
                        </a:rPr>
                        <a:t>&lt;0.0001 (nominal) </a:t>
                      </a:r>
                      <a:endParaRPr lang="en-GB" sz="700" b="1" i="0" dirty="0">
                        <a:solidFill>
                          <a:schemeClr val="tx1"/>
                        </a:solidFill>
                        <a:latin typeface="+mn-lt"/>
                      </a:endParaRPr>
                    </a:p>
                  </a:txBody>
                  <a:tcPr marL="68608" marR="68608" marT="34266" marB="34266"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BE5D6"/>
                    </a:solidFill>
                  </a:tcPr>
                </a:tc>
                <a:tc hMerge="1">
                  <a:txBody>
                    <a:bodyPr/>
                    <a:lstStyle/>
                    <a:p>
                      <a:pPr algn="ctr"/>
                      <a:endParaRPr lang="en-GB" sz="1100" b="1">
                        <a:solidFill>
                          <a:schemeClr val="tx1"/>
                        </a:solidFill>
                      </a:endParaRPr>
                    </a:p>
                  </a:txBody>
                  <a:tcPr anchor="ctr">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E5D6"/>
                    </a:solidFill>
                  </a:tcPr>
                </a:tc>
                <a:extLst>
                  <a:ext uri="{0D108BD9-81ED-4DB2-BD59-A6C34878D82A}">
                    <a16:rowId xmlns:a16="http://schemas.microsoft.com/office/drawing/2014/main" val="10003"/>
                  </a:ext>
                </a:extLst>
              </a:tr>
              <a:tr h="175196">
                <a:tc>
                  <a:txBody>
                    <a:bodyPr/>
                    <a:lstStyle/>
                    <a:p>
                      <a:pPr>
                        <a:lnSpc>
                          <a:spcPct val="100000"/>
                        </a:lnSpc>
                      </a:pPr>
                      <a:endParaRPr lang="en-GB" sz="700" b="1" dirty="0">
                        <a:latin typeface="+mn-lt"/>
                      </a:endParaRPr>
                    </a:p>
                  </a:txBody>
                  <a:tcPr marL="0" marR="0" marT="13491" marB="13491" anchor="ctr">
                    <a:lnR w="12700" cmpd="sng">
                      <a:noFill/>
                    </a:lnR>
                    <a:solidFill>
                      <a:schemeClr val="bg1"/>
                    </a:solidFill>
                  </a:tcPr>
                </a:tc>
                <a:tc gridSpan="2">
                  <a:txBody>
                    <a:bodyPr/>
                    <a:lstStyle/>
                    <a:p>
                      <a:pPr algn="ctr">
                        <a:lnSpc>
                          <a:spcPct val="100000"/>
                        </a:lnSpc>
                      </a:pPr>
                      <a:endParaRPr lang="en-GB" sz="700" b="1" i="0" dirty="0">
                        <a:solidFill>
                          <a:schemeClr val="tx1"/>
                        </a:solidFill>
                        <a:latin typeface="+mn-lt"/>
                      </a:endParaRPr>
                    </a:p>
                  </a:txBody>
                  <a:tcPr marL="68608" marR="68608" marT="34266" marB="34266" anchor="ctr">
                    <a:lnL w="12700" cmpd="sng">
                      <a:noFill/>
                    </a:lnL>
                    <a:lnR w="12700" cmpd="sng">
                      <a:noFill/>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10004"/>
                  </a:ext>
                </a:extLst>
              </a:tr>
            </a:tbl>
          </a:graphicData>
        </a:graphic>
      </p:graphicFrame>
      <p:cxnSp>
        <p:nvCxnSpPr>
          <p:cNvPr id="17" name="Straight Connector 16">
            <a:extLst>
              <a:ext uri="{FF2B5EF4-FFF2-40B4-BE49-F238E27FC236}">
                <a16:creationId xmlns:a16="http://schemas.microsoft.com/office/drawing/2014/main" id="{9330FBA8-E140-BF4D-B08C-B871D2B9A169}"/>
              </a:ext>
            </a:extLst>
          </p:cNvPr>
          <p:cNvCxnSpPr>
            <a:cxnSpLocks/>
          </p:cNvCxnSpPr>
          <p:nvPr/>
        </p:nvCxnSpPr>
        <p:spPr>
          <a:xfrm>
            <a:off x="6840539" y="3508376"/>
            <a:ext cx="2854325" cy="4763"/>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53361" name="Graphic 12">
            <a:extLst>
              <a:ext uri="{FF2B5EF4-FFF2-40B4-BE49-F238E27FC236}">
                <a16:creationId xmlns:a16="http://schemas.microsoft.com/office/drawing/2014/main" id="{4851D267-80CF-1C4C-971D-494AE2179C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0539" y="2644775"/>
            <a:ext cx="32162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 name="TextBox 153">
            <a:extLst>
              <a:ext uri="{FF2B5EF4-FFF2-40B4-BE49-F238E27FC236}">
                <a16:creationId xmlns:a16="http://schemas.microsoft.com/office/drawing/2014/main" id="{3FD8BF57-D30B-8146-BED4-8855EE69A197}"/>
              </a:ext>
            </a:extLst>
          </p:cNvPr>
          <p:cNvSpPr txBox="1"/>
          <p:nvPr/>
        </p:nvSpPr>
        <p:spPr bwMode="auto">
          <a:xfrm>
            <a:off x="92840" y="6001264"/>
            <a:ext cx="368003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pitchFamily="34" charset="0"/>
                <a:ea typeface="MS PGothic" charset="0"/>
                <a:cs typeface="Calibri" panose="020F0502020204030204" pitchFamily="34" charset="0"/>
              </a:rPr>
              <a:t>Courtesy of A Oliver Sartor, MD</a:t>
            </a:r>
          </a:p>
        </p:txBody>
      </p:sp>
    </p:spTree>
    <p:custDataLst>
      <p:tags r:id="rId1"/>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8C811-1330-7548-8DE2-CB58BC024520}"/>
              </a:ext>
            </a:extLst>
          </p:cNvPr>
          <p:cNvSpPr>
            <a:spLocks noGrp="1"/>
          </p:cNvSpPr>
          <p:nvPr>
            <p:ph type="title"/>
          </p:nvPr>
        </p:nvSpPr>
        <p:spPr>
          <a:xfrm>
            <a:off x="1310481" y="431008"/>
            <a:ext cx="8229600" cy="477838"/>
          </a:xfrm>
        </p:spPr>
        <p:txBody>
          <a:bodyPr rtlCol="0">
            <a:noAutofit/>
          </a:bodyPr>
          <a:lstStyle/>
          <a:p>
            <a:pPr eaLnBrk="1" fontAlgn="auto" hangingPunct="1">
              <a:spcAft>
                <a:spcPts val="0"/>
              </a:spcAft>
              <a:defRPr/>
            </a:pPr>
            <a:r>
              <a:rPr lang="en-US" sz="3000" dirty="0"/>
              <a:t>PROpel: OS at final analysis (DCO3)</a:t>
            </a:r>
            <a:endParaRPr lang="en-GB" sz="3000" dirty="0"/>
          </a:p>
        </p:txBody>
      </p:sp>
      <p:sp>
        <p:nvSpPr>
          <p:cNvPr id="5" name="Text Placeholder 4">
            <a:extLst>
              <a:ext uri="{FF2B5EF4-FFF2-40B4-BE49-F238E27FC236}">
                <a16:creationId xmlns:a16="http://schemas.microsoft.com/office/drawing/2014/main" id="{60847AAB-DA5D-1740-A994-1FB24C9C7BF9}"/>
              </a:ext>
            </a:extLst>
          </p:cNvPr>
          <p:cNvSpPr>
            <a:spLocks noGrp="1"/>
          </p:cNvSpPr>
          <p:nvPr>
            <p:ph type="body" sz="quarter" idx="15"/>
          </p:nvPr>
        </p:nvSpPr>
        <p:spPr>
          <a:xfrm>
            <a:off x="4494214" y="6272214"/>
            <a:ext cx="4389437" cy="280987"/>
          </a:xfrm>
        </p:spPr>
        <p:txBody>
          <a:bodyPr rtlCol="0"/>
          <a:lstStyle/>
          <a:p>
            <a:pPr eaLnBrk="1" fontAlgn="auto" hangingPunct="1">
              <a:spcAft>
                <a:spcPts val="0"/>
              </a:spcAft>
              <a:defRPr/>
            </a:pPr>
            <a:r>
              <a:rPr dirty="0"/>
              <a:t>Professor Noel Clarke</a:t>
            </a:r>
          </a:p>
        </p:txBody>
      </p:sp>
      <p:sp>
        <p:nvSpPr>
          <p:cNvPr id="55301" name="TextBox 8">
            <a:extLst>
              <a:ext uri="{FF2B5EF4-FFF2-40B4-BE49-F238E27FC236}">
                <a16:creationId xmlns:a16="http://schemas.microsoft.com/office/drawing/2014/main" id="{23DE2A8E-CA3E-9942-A35B-0F2D0F1F33CD}"/>
              </a:ext>
            </a:extLst>
          </p:cNvPr>
          <p:cNvSpPr txBox="1">
            <a:spLocks noChangeArrowheads="1"/>
          </p:cNvSpPr>
          <p:nvPr/>
        </p:nvSpPr>
        <p:spPr bwMode="auto">
          <a:xfrm>
            <a:off x="1519238" y="1142277"/>
            <a:ext cx="9475787"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ts val="750"/>
              </a:spcBef>
              <a:buClr>
                <a:schemeClr val="bg1"/>
              </a:buClr>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1pPr>
            <a:lvl2pPr marL="742950" indent="-285750" defTabSz="685800">
              <a:spcBef>
                <a:spcPts val="375"/>
              </a:spcBef>
              <a:buClr>
                <a:schemeClr val="bg1"/>
              </a:buClr>
              <a:buFont typeface="Wingdings" pitchFamily="2" charset="2"/>
              <a:buChar char="§"/>
              <a:defRPr>
                <a:solidFill>
                  <a:schemeClr val="bg1"/>
                </a:solidFill>
                <a:latin typeface="Arial" panose="020B0604020202020204" pitchFamily="34" charset="0"/>
                <a:cs typeface="Arial" panose="020B0604020202020204" pitchFamily="34" charset="0"/>
              </a:defRPr>
            </a:lvl2pPr>
            <a:lvl3pPr marL="1143000" indent="-228600" defTabSz="685800">
              <a:spcBef>
                <a:spcPts val="375"/>
              </a:spcBef>
              <a:buClr>
                <a:schemeClr val="bg1"/>
              </a:buClr>
              <a:buFont typeface="Courier New" panose="02070309020205020404" pitchFamily="49" charset="0"/>
              <a:buChar char="o"/>
              <a:defRPr sz="1300">
                <a:solidFill>
                  <a:schemeClr val="bg1"/>
                </a:solidFill>
                <a:latin typeface="Arial" panose="020B0604020202020204" pitchFamily="34" charset="0"/>
                <a:cs typeface="Arial" panose="020B0604020202020204" pitchFamily="34" charset="0"/>
              </a:defRPr>
            </a:lvl3pPr>
            <a:lvl4pPr marL="1600200" indent="-228600" defTabSz="685800">
              <a:spcBef>
                <a:spcPts val="375"/>
              </a:spcBef>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4pPr>
            <a:lvl5pPr marL="2057400" indent="-228600" defTabSz="685800">
              <a:spcBef>
                <a:spcPts val="375"/>
              </a:spcBef>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5pPr>
            <a:lvl6pPr marL="25146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6pPr>
            <a:lvl7pPr marL="29718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7pPr>
            <a:lvl8pPr marL="34290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8pPr>
            <a:lvl9pPr marL="38862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1700" b="0" i="0" u="none" strike="noStrike" kern="1200" cap="none" spc="0" normalizeH="0" baseline="0" noProof="0" dirty="0">
                <a:ln>
                  <a:noFill/>
                </a:ln>
                <a:solidFill>
                  <a:prstClr val="black"/>
                </a:solidFill>
                <a:effectLst/>
                <a:uLnTx/>
                <a:uFillTx/>
                <a:latin typeface="Arial" panose="020B0604020202020204" pitchFamily="34" charset="0"/>
                <a:ea typeface="MS PGothic" charset="0"/>
                <a:cs typeface="Arial" panose="020B0604020202020204" pitchFamily="34" charset="0"/>
              </a:rPr>
              <a:t>In the ITT population, median OS was &gt;7 months longer in the abiraterone + </a:t>
            </a:r>
            <a:r>
              <a:rPr kumimoji="0" lang="en-US" altLang="en-US" sz="1700" b="0" i="0" u="none" strike="noStrike" kern="1200" cap="none" spc="0" normalizeH="0" baseline="0" noProof="0" dirty="0" err="1">
                <a:ln>
                  <a:noFill/>
                </a:ln>
                <a:solidFill>
                  <a:prstClr val="black"/>
                </a:solidFill>
                <a:effectLst/>
                <a:uLnTx/>
                <a:uFillTx/>
                <a:latin typeface="Arial" panose="020B0604020202020204" pitchFamily="34" charset="0"/>
                <a:ea typeface="MS PGothic" charset="0"/>
                <a:cs typeface="Arial" panose="020B0604020202020204" pitchFamily="34" charset="0"/>
              </a:rPr>
              <a:t>olaparib</a:t>
            </a:r>
            <a:r>
              <a:rPr kumimoji="0" lang="en-US" altLang="en-US" sz="1700" b="0" i="0" u="none" strike="noStrike" kern="1200" cap="none" spc="0" normalizeH="0" baseline="0" noProof="0" dirty="0">
                <a:ln>
                  <a:noFill/>
                </a:ln>
                <a:solidFill>
                  <a:prstClr val="black"/>
                </a:solidFill>
                <a:effectLst/>
                <a:uLnTx/>
                <a:uFillTx/>
                <a:latin typeface="Arial" panose="020B0604020202020204" pitchFamily="34" charset="0"/>
                <a:ea typeface="MS PGothic" charset="0"/>
                <a:cs typeface="Arial" panose="020B0604020202020204" pitchFamily="34" charset="0"/>
              </a:rPr>
              <a:t> arm</a:t>
            </a:r>
            <a:endParaRPr kumimoji="0" lang="en-GB" altLang="en-US" sz="1700" b="0" i="0" u="none" strike="noStrike" kern="1200" cap="none" spc="0" normalizeH="0" baseline="0" noProof="0" dirty="0">
              <a:ln>
                <a:noFill/>
              </a:ln>
              <a:solidFill>
                <a:prstClr val="black"/>
              </a:solidFill>
              <a:effectLst/>
              <a:uLnTx/>
              <a:uFillTx/>
              <a:latin typeface="Arial" panose="020B0604020202020204" pitchFamily="34" charset="0"/>
              <a:ea typeface="MS PGothic" charset="0"/>
              <a:cs typeface="Arial" panose="020B0604020202020204" pitchFamily="34" charset="0"/>
            </a:endParaRPr>
          </a:p>
        </p:txBody>
      </p:sp>
      <p:graphicFrame>
        <p:nvGraphicFramePr>
          <p:cNvPr id="7" name="Table 5">
            <a:extLst>
              <a:ext uri="{FF2B5EF4-FFF2-40B4-BE49-F238E27FC236}">
                <a16:creationId xmlns:a16="http://schemas.microsoft.com/office/drawing/2014/main" id="{3F80D364-3D2F-8544-83A0-D26EDBCD697E}"/>
              </a:ext>
            </a:extLst>
          </p:cNvPr>
          <p:cNvGraphicFramePr>
            <a:graphicFrameLocks noGrp="1"/>
          </p:cNvGraphicFramePr>
          <p:nvPr/>
        </p:nvGraphicFramePr>
        <p:xfrm>
          <a:off x="7580313" y="1968501"/>
          <a:ext cx="2976562" cy="1718040"/>
        </p:xfrm>
        <a:graphic>
          <a:graphicData uri="http://schemas.openxmlformats.org/drawingml/2006/table">
            <a:tbl>
              <a:tblPr>
                <a:tableStyleId>{5C22544A-7EE6-4342-B048-85BDC9FD1C3A}</a:tableStyleId>
              </a:tblPr>
              <a:tblGrid>
                <a:gridCol w="1016264">
                  <a:extLst>
                    <a:ext uri="{9D8B030D-6E8A-4147-A177-3AD203B41FA5}">
                      <a16:colId xmlns:a16="http://schemas.microsoft.com/office/drawing/2014/main" val="20000"/>
                    </a:ext>
                  </a:extLst>
                </a:gridCol>
                <a:gridCol w="980149">
                  <a:extLst>
                    <a:ext uri="{9D8B030D-6E8A-4147-A177-3AD203B41FA5}">
                      <a16:colId xmlns:a16="http://schemas.microsoft.com/office/drawing/2014/main" val="20001"/>
                    </a:ext>
                  </a:extLst>
                </a:gridCol>
                <a:gridCol w="980149">
                  <a:extLst>
                    <a:ext uri="{9D8B030D-6E8A-4147-A177-3AD203B41FA5}">
                      <a16:colId xmlns:a16="http://schemas.microsoft.com/office/drawing/2014/main" val="20002"/>
                    </a:ext>
                  </a:extLst>
                </a:gridCol>
              </a:tblGrid>
              <a:tr h="511023">
                <a:tc>
                  <a:txBody>
                    <a:bodyPr/>
                    <a:lstStyle/>
                    <a:p>
                      <a:pPr>
                        <a:lnSpc>
                          <a:spcPct val="100000"/>
                        </a:lnSpc>
                      </a:pPr>
                      <a:endParaRPr lang="en-GB" sz="1000" dirty="0">
                        <a:latin typeface="+mj-lt"/>
                      </a:endParaRPr>
                    </a:p>
                  </a:txBody>
                  <a:tcPr marL="0" marR="0" marT="0" marB="0" anchor="ctr">
                    <a:lnR w="12700" cmpd="sng">
                      <a:noFill/>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000" b="1" dirty="0">
                          <a:solidFill>
                            <a:schemeClr val="bg1"/>
                          </a:solidFill>
                          <a:latin typeface="+mj-lt"/>
                        </a:rPr>
                        <a:t>Abiraterone + olaparib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000" dirty="0">
                          <a:solidFill>
                            <a:schemeClr val="bg1"/>
                          </a:solidFill>
                          <a:latin typeface="+mj-lt"/>
                        </a:rPr>
                        <a:t>(n=399)</a:t>
                      </a:r>
                    </a:p>
                  </a:txBody>
                  <a:tcPr marL="0" marR="0" marT="26973" marB="26973" anchor="ctr">
                    <a:lnL w="12700" cmpd="sng">
                      <a:noFill/>
                    </a:lnL>
                    <a:lnB w="635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1" i="0" u="none" strike="noStrike" kern="0" cap="none" spc="0" normalizeH="0" baseline="0" noProof="0" dirty="0">
                          <a:ln>
                            <a:noFill/>
                          </a:ln>
                          <a:solidFill>
                            <a:srgbClr val="FFFFFF"/>
                          </a:solidFill>
                          <a:effectLst/>
                          <a:uLnTx/>
                          <a:uFillTx/>
                          <a:latin typeface="+mj-lt"/>
                          <a:ea typeface="+mn-ea"/>
                          <a:cs typeface="+mn-cs"/>
                          <a:sym typeface="Arial"/>
                        </a:rPr>
                        <a:t>Abiraterone + placebo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dirty="0">
                          <a:ln>
                            <a:noFill/>
                          </a:ln>
                          <a:solidFill>
                            <a:srgbClr val="FFFFFF"/>
                          </a:solidFill>
                          <a:effectLst/>
                          <a:uLnTx/>
                          <a:uFillTx/>
                          <a:latin typeface="+mj-lt"/>
                          <a:ea typeface="+mn-ea"/>
                          <a:cs typeface="+mn-cs"/>
                          <a:sym typeface="Arial"/>
                        </a:rPr>
                        <a:t>(n=397)</a:t>
                      </a:r>
                    </a:p>
                  </a:txBody>
                  <a:tcPr marL="0" marR="0" marT="26973" marB="26973" anchor="ctr">
                    <a:lnR w="12700" cmpd="sng">
                      <a:noFill/>
                    </a:lnR>
                    <a:lnB w="6350" cap="flat" cmpd="sng" algn="ctr">
                      <a:solidFill>
                        <a:schemeClr val="bg1">
                          <a:lumMod val="7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179330">
                <a:tc>
                  <a:txBody>
                    <a:bodyPr/>
                    <a:lstStyle/>
                    <a:p>
                      <a:pPr>
                        <a:lnSpc>
                          <a:spcPct val="100000"/>
                        </a:lnSpc>
                      </a:pPr>
                      <a:r>
                        <a:rPr lang="en-GB" sz="1000" b="1" dirty="0">
                          <a:latin typeface="+mj-lt"/>
                        </a:rPr>
                        <a:t>Events, n (%)</a:t>
                      </a:r>
                    </a:p>
                  </a:txBody>
                  <a:tcPr marL="0" marR="0" marT="13485" marB="13485" anchor="ctr">
                    <a:lnR w="12700" cmpd="sng">
                      <a:noFill/>
                    </a:lnR>
                    <a:solidFill>
                      <a:schemeClr val="bg1"/>
                    </a:solidFill>
                  </a:tcPr>
                </a:tc>
                <a:tc>
                  <a:txBody>
                    <a:bodyPr/>
                    <a:lstStyle/>
                    <a:p>
                      <a:pPr algn="ctr"/>
                      <a:r>
                        <a:rPr lang="en-US" sz="1000" b="1" dirty="0">
                          <a:solidFill>
                            <a:schemeClr val="tx1"/>
                          </a:solidFill>
                        </a:rPr>
                        <a:t>176 (44.1)</a:t>
                      </a:r>
                      <a:endParaRPr lang="en-GB" sz="1000" b="1" dirty="0">
                        <a:solidFill>
                          <a:schemeClr val="tx1"/>
                        </a:solidFill>
                      </a:endParaRPr>
                    </a:p>
                  </a:txBody>
                  <a:tcPr marL="0" marR="0" marT="13485" marB="13485" anchor="ctr">
                    <a:lnL w="12700" cmpd="sng">
                      <a:noFill/>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000" b="1" dirty="0">
                          <a:solidFill>
                            <a:schemeClr val="tx1"/>
                          </a:solidFill>
                        </a:rPr>
                        <a:t>205 (51.6)</a:t>
                      </a:r>
                      <a:endParaRPr lang="en-GB" sz="1000" b="1" dirty="0">
                        <a:solidFill>
                          <a:schemeClr val="tx1"/>
                        </a:solidFill>
                      </a:endParaRPr>
                    </a:p>
                  </a:txBody>
                  <a:tcPr marL="0" marR="0" marT="13485" marB="13485" anchor="ctr">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4614">
                <a:tc>
                  <a:txBody>
                    <a:bodyPr/>
                    <a:lstStyle/>
                    <a:p>
                      <a:pPr>
                        <a:lnSpc>
                          <a:spcPct val="100000"/>
                        </a:lnSpc>
                      </a:pPr>
                      <a:r>
                        <a:rPr lang="en-GB" sz="1000" b="1" dirty="0">
                          <a:latin typeface="+mj-lt"/>
                        </a:rPr>
                        <a:t>Median, months</a:t>
                      </a:r>
                    </a:p>
                  </a:txBody>
                  <a:tcPr marL="0" marR="0" marT="0" marB="0" anchor="ctr">
                    <a:lnR w="12700" cmpd="sng">
                      <a:noFill/>
                    </a:lnR>
                    <a:solidFill>
                      <a:schemeClr val="bg1"/>
                    </a:solidFill>
                  </a:tcPr>
                </a:tc>
                <a:tc>
                  <a:txBody>
                    <a:bodyPr/>
                    <a:lstStyle/>
                    <a:p>
                      <a:pPr algn="ctr"/>
                      <a:r>
                        <a:rPr lang="en-US" sz="1000" b="1" dirty="0">
                          <a:solidFill>
                            <a:schemeClr val="tx1"/>
                          </a:solidFill>
                        </a:rPr>
                        <a:t>42.1</a:t>
                      </a:r>
                      <a:endParaRPr lang="en-GB" sz="1000" b="1" dirty="0">
                        <a:solidFill>
                          <a:schemeClr val="tx1"/>
                        </a:solidFill>
                      </a:endParaRPr>
                    </a:p>
                  </a:txBody>
                  <a:tcPr marL="0" marR="0" marT="0" marB="0" anchor="ctr">
                    <a:lnL w="12700" cmpd="sng">
                      <a:noFill/>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000" b="1" dirty="0">
                          <a:solidFill>
                            <a:schemeClr val="tx1"/>
                          </a:solidFill>
                        </a:rPr>
                        <a:t>34.7</a:t>
                      </a:r>
                      <a:endParaRPr lang="en-GB" sz="1000" b="1" dirty="0">
                        <a:solidFill>
                          <a:schemeClr val="tx1"/>
                        </a:solidFill>
                      </a:endParaRPr>
                    </a:p>
                  </a:txBody>
                  <a:tcPr marL="0" marR="0" marT="0" marB="0" anchor="ctr">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31689">
                <a:tc>
                  <a:txBody>
                    <a:bodyPr/>
                    <a:lstStyle/>
                    <a:p>
                      <a:pPr>
                        <a:lnSpc>
                          <a:spcPct val="100000"/>
                        </a:lnSpc>
                      </a:pPr>
                      <a:r>
                        <a:rPr lang="en-GB" sz="1000" b="1" dirty="0">
                          <a:latin typeface="+mj-lt"/>
                        </a:rPr>
                        <a:t>HR (95% CI)</a:t>
                      </a:r>
                    </a:p>
                    <a:p>
                      <a:pPr>
                        <a:lnSpc>
                          <a:spcPct val="100000"/>
                        </a:lnSpc>
                      </a:pPr>
                      <a:r>
                        <a:rPr lang="en-GB" sz="1000" b="1" i="1" dirty="0">
                          <a:latin typeface="+mj-lt"/>
                        </a:rPr>
                        <a:t>P </a:t>
                      </a:r>
                      <a:r>
                        <a:rPr lang="en-GB" sz="1000" b="1" dirty="0">
                          <a:latin typeface="+mj-lt"/>
                        </a:rPr>
                        <a:t>value</a:t>
                      </a:r>
                    </a:p>
                  </a:txBody>
                  <a:tcPr marL="0" marR="0" marT="13485" marB="13485" anchor="ctr">
                    <a:lnR w="12700" cmpd="sng">
                      <a:noFill/>
                    </a:lnR>
                    <a:solidFill>
                      <a:schemeClr val="bg1"/>
                    </a:solidFill>
                  </a:tcPr>
                </a:tc>
                <a:tc gridSpan="2">
                  <a:txBody>
                    <a:bodyPr/>
                    <a:lstStyle/>
                    <a:p>
                      <a:pPr algn="ctr">
                        <a:lnSpc>
                          <a:spcPct val="100000"/>
                        </a:lnSpc>
                      </a:pPr>
                      <a:r>
                        <a:rPr lang="en-GB" sz="1000" b="1" dirty="0">
                          <a:latin typeface="+mj-lt"/>
                        </a:rPr>
                        <a:t>0.81 (0.67–1.00)</a:t>
                      </a:r>
                    </a:p>
                    <a:p>
                      <a:pPr algn="ctr">
                        <a:lnSpc>
                          <a:spcPct val="100000"/>
                        </a:lnSpc>
                      </a:pPr>
                      <a:r>
                        <a:rPr lang="en-GB" sz="1000" b="1" i="0" dirty="0">
                          <a:latin typeface="+mj-lt"/>
                        </a:rPr>
                        <a:t>0.0544</a:t>
                      </a:r>
                      <a:endParaRPr lang="en-GB" sz="1000" b="1" dirty="0">
                        <a:latin typeface="+mj-lt"/>
                      </a:endParaRPr>
                    </a:p>
                  </a:txBody>
                  <a:tcPr marL="0" marR="0" marT="13485" marB="13485"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BE5D6"/>
                    </a:solidFill>
                  </a:tcPr>
                </a:tc>
                <a:tc hMerge="1">
                  <a:txBody>
                    <a:bodyPr/>
                    <a:lstStyle/>
                    <a:p>
                      <a:pPr algn="ctr"/>
                      <a:endParaRPr lang="en-GB" sz="800" dirty="0">
                        <a:latin typeface="Arial Narrow" panose="020B0606020202030204" pitchFamily="34" charset="0"/>
                      </a:endParaRPr>
                    </a:p>
                  </a:txBody>
                  <a:tcPr>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BE5D6"/>
                    </a:solidFill>
                  </a:tcPr>
                </a:tc>
                <a:extLst>
                  <a:ext uri="{0D108BD9-81ED-4DB2-BD59-A6C34878D82A}">
                    <a16:rowId xmlns:a16="http://schemas.microsoft.com/office/drawing/2014/main" val="10003"/>
                  </a:ext>
                </a:extLst>
              </a:tr>
              <a:tr h="331689">
                <a:tc>
                  <a:txBody>
                    <a:bodyPr/>
                    <a:lstStyle/>
                    <a:p>
                      <a:pPr>
                        <a:lnSpc>
                          <a:spcPct val="100000"/>
                        </a:lnSpc>
                      </a:pPr>
                      <a:endParaRPr lang="en-GB" sz="1000" b="1" dirty="0">
                        <a:latin typeface="+mj-lt"/>
                      </a:endParaRPr>
                    </a:p>
                  </a:txBody>
                  <a:tcPr marL="0" marR="0" marT="13485" marB="13485" anchor="ctr">
                    <a:lnR w="12700" cmpd="sng">
                      <a:noFill/>
                    </a:lnR>
                    <a:noFill/>
                  </a:tcPr>
                </a:tc>
                <a:tc gridSpan="2">
                  <a:txBody>
                    <a:bodyPr/>
                    <a:lstStyle/>
                    <a:p>
                      <a:pPr algn="ctr">
                        <a:lnSpc>
                          <a:spcPct val="100000"/>
                        </a:lnSpc>
                      </a:pPr>
                      <a:r>
                        <a:rPr lang="en-US" sz="1000" b="0" i="0" u="none" strike="noStrike" kern="1200" baseline="0" dirty="0">
                          <a:solidFill>
                            <a:schemeClr val="dk1"/>
                          </a:solidFill>
                          <a:latin typeface="+mn-lt"/>
                          <a:ea typeface="+mn-ea"/>
                          <a:cs typeface="+mn-cs"/>
                        </a:rPr>
                        <a:t>2-sided boundary for significance 0.0377 </a:t>
                      </a:r>
                      <a:endParaRPr lang="en-GB" sz="1000" b="1" dirty="0">
                        <a:latin typeface="+mj-lt"/>
                      </a:endParaRPr>
                    </a:p>
                  </a:txBody>
                  <a:tcPr marL="0" marR="0" marT="13485" marB="13485"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10004"/>
                  </a:ext>
                </a:extLst>
              </a:tr>
              <a:tr h="179330">
                <a:tc>
                  <a:txBody>
                    <a:bodyPr/>
                    <a:lstStyle/>
                    <a:p>
                      <a:pPr>
                        <a:lnSpc>
                          <a:spcPct val="100000"/>
                        </a:lnSpc>
                      </a:pPr>
                      <a:endParaRPr lang="en-GB" sz="1000" b="1" dirty="0">
                        <a:latin typeface="+mj-lt"/>
                      </a:endParaRPr>
                    </a:p>
                  </a:txBody>
                  <a:tcPr marL="0" marR="0" marT="13485" marB="13485" anchor="ctr">
                    <a:lnR w="12700" cmpd="sng">
                      <a:noFill/>
                    </a:lnR>
                    <a:noFill/>
                  </a:tcPr>
                </a:tc>
                <a:tc gridSpan="2">
                  <a:txBody>
                    <a:bodyPr/>
                    <a:lstStyle/>
                    <a:p>
                      <a:pPr algn="ctr">
                        <a:lnSpc>
                          <a:spcPct val="100000"/>
                        </a:lnSpc>
                      </a:pPr>
                      <a:r>
                        <a:rPr lang="en-US" sz="1000" b="1" dirty="0">
                          <a:latin typeface="+mj-lt"/>
                        </a:rPr>
                        <a:t>47.9% maturity</a:t>
                      </a:r>
                      <a:endParaRPr lang="en-GB" sz="1000" b="1" dirty="0">
                        <a:latin typeface="+mj-lt"/>
                      </a:endParaRPr>
                    </a:p>
                  </a:txBody>
                  <a:tcPr marL="0" marR="0" marT="13485" marB="13485"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10005"/>
                  </a:ext>
                </a:extLst>
              </a:tr>
            </a:tbl>
          </a:graphicData>
        </a:graphic>
      </p:graphicFrame>
      <p:sp>
        <p:nvSpPr>
          <p:cNvPr id="89" name="TextBox 88">
            <a:extLst>
              <a:ext uri="{FF2B5EF4-FFF2-40B4-BE49-F238E27FC236}">
                <a16:creationId xmlns:a16="http://schemas.microsoft.com/office/drawing/2014/main" id="{6B94C5DB-94D0-354D-B2A5-533914E04955}"/>
              </a:ext>
            </a:extLst>
          </p:cNvPr>
          <p:cNvSpPr txBox="1"/>
          <p:nvPr/>
        </p:nvSpPr>
        <p:spPr>
          <a:xfrm>
            <a:off x="1836738" y="5264150"/>
            <a:ext cx="8799512" cy="300038"/>
          </a:xfrm>
          <a:prstGeom prst="rect">
            <a:avLst/>
          </a:prstGeom>
          <a:noFill/>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675" b="0" i="0" u="none" strike="noStrike" kern="1200" cap="none" spc="0" normalizeH="0" baseline="0" noProof="0" dirty="0">
                <a:ln>
                  <a:noFill/>
                </a:ln>
                <a:solidFill>
                  <a:prstClr val="black"/>
                </a:solidFill>
                <a:effectLst/>
                <a:uLnTx/>
                <a:uFillTx/>
                <a:latin typeface="Arial" panose="020B0604020202020204"/>
                <a:ea typeface="MS PGothic" charset="0"/>
                <a:cs typeface="Arial Narrow"/>
              </a:rPr>
              <a:t>DCO3: 12 October 2022.</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675" b="0" i="0" u="none" strike="noStrike" kern="1200" cap="none" spc="0" normalizeH="0" baseline="0" noProof="0" dirty="0">
                <a:ln>
                  <a:noFill/>
                </a:ln>
                <a:solidFill>
                  <a:prstClr val="black"/>
                </a:solidFill>
                <a:effectLst/>
                <a:uLnTx/>
                <a:uFillTx/>
                <a:latin typeface="Arial" panose="020B0604020202020204"/>
                <a:ea typeface="MS PGothic" charset="0"/>
                <a:cs typeface="Arial Narrow"/>
              </a:rPr>
              <a:t>Median (range) duration of follow-up for censored patients at DCO3 was 36.6 months (8.3–47.0) in the abiraterone + olaparib arm and 36.5 months (2.9–45.3) in </a:t>
            </a:r>
            <a:r>
              <a:rPr kumimoji="0" lang="en-GB" sz="675" b="0" i="0" u="none" strike="noStrike" kern="1200" cap="none" spc="0" normalizeH="0" baseline="0" noProof="0" dirty="0" err="1">
                <a:ln>
                  <a:noFill/>
                </a:ln>
                <a:solidFill>
                  <a:prstClr val="black"/>
                </a:solidFill>
                <a:effectLst/>
                <a:uLnTx/>
                <a:uFillTx/>
                <a:latin typeface="Arial" panose="020B0604020202020204"/>
                <a:ea typeface="MS PGothic" charset="0"/>
                <a:cs typeface="Arial Narrow"/>
              </a:rPr>
              <a:t>th</a:t>
            </a:r>
            <a:r>
              <a:rPr kumimoji="0" lang="en-GB" sz="675" b="0" i="0" u="none" strike="noStrike" kern="1200" cap="none" spc="0" normalizeH="0" baseline="0" noProof="0" dirty="0">
                <a:ln>
                  <a:noFill/>
                </a:ln>
                <a:solidFill>
                  <a:prstClr val="black"/>
                </a:solidFill>
                <a:effectLst/>
                <a:uLnTx/>
                <a:uFillTx/>
                <a:latin typeface="Arial" panose="020B0604020202020204"/>
                <a:ea typeface="MS PGothic" charset="0"/>
                <a:cs typeface="Arial Narrow"/>
              </a:rPr>
              <a:t>e abiraterone + placebo arm. </a:t>
            </a:r>
            <a:endParaRPr kumimoji="0" lang="en-GB" sz="67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grpSp>
        <p:nvGrpSpPr>
          <p:cNvPr id="55334" name="Group 268">
            <a:extLst>
              <a:ext uri="{FF2B5EF4-FFF2-40B4-BE49-F238E27FC236}">
                <a16:creationId xmlns:a16="http://schemas.microsoft.com/office/drawing/2014/main" id="{4B625312-3C92-F147-B6E0-F3D57E4C0EDC}"/>
              </a:ext>
            </a:extLst>
          </p:cNvPr>
          <p:cNvGrpSpPr>
            <a:grpSpLocks/>
          </p:cNvGrpSpPr>
          <p:nvPr/>
        </p:nvGrpSpPr>
        <p:grpSpPr bwMode="auto">
          <a:xfrm>
            <a:off x="1919288" y="2025651"/>
            <a:ext cx="6477000" cy="3109913"/>
            <a:chOff x="639946" y="1609965"/>
            <a:chExt cx="6631857" cy="4145737"/>
          </a:xfrm>
        </p:grpSpPr>
        <p:grpSp>
          <p:nvGrpSpPr>
            <p:cNvPr id="55335" name="Group 13">
              <a:extLst>
                <a:ext uri="{FF2B5EF4-FFF2-40B4-BE49-F238E27FC236}">
                  <a16:creationId xmlns:a16="http://schemas.microsoft.com/office/drawing/2014/main" id="{CD93DBF9-3929-2C48-B9A7-E8AF4A165171}"/>
                </a:ext>
              </a:extLst>
            </p:cNvPr>
            <p:cNvGrpSpPr>
              <a:grpSpLocks/>
            </p:cNvGrpSpPr>
            <p:nvPr/>
          </p:nvGrpSpPr>
          <p:grpSpPr bwMode="auto">
            <a:xfrm>
              <a:off x="1625773" y="1609965"/>
              <a:ext cx="262171" cy="3447539"/>
              <a:chOff x="851003" y="2893372"/>
              <a:chExt cx="163728" cy="1960892"/>
            </a:xfrm>
          </p:grpSpPr>
          <p:sp>
            <p:nvSpPr>
              <p:cNvPr id="15" name="TextBox 14">
                <a:extLst>
                  <a:ext uri="{FF2B5EF4-FFF2-40B4-BE49-F238E27FC236}">
                    <a16:creationId xmlns:a16="http://schemas.microsoft.com/office/drawing/2014/main" id="{223126A8-EB96-BC42-81BA-C3C83BC5BB0B}"/>
                  </a:ext>
                </a:extLst>
              </p:cNvPr>
              <p:cNvSpPr txBox="1"/>
              <p:nvPr/>
            </p:nvSpPr>
            <p:spPr>
              <a:xfrm>
                <a:off x="850503" y="2893372"/>
                <a:ext cx="164448" cy="127590"/>
              </a:xfrm>
              <a:prstGeom prst="rect">
                <a:avLst/>
              </a:prstGeom>
              <a:noFill/>
            </p:spPr>
            <p:txBody>
              <a:bodyPr lIns="0" tIns="0" rIns="0" bIns="0"/>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prstClr val="black"/>
                    </a:solidFill>
                    <a:effectLst/>
                    <a:uLnTx/>
                    <a:uFillTx/>
                    <a:latin typeface="Arial" panose="020B0604020202020204"/>
                    <a:ea typeface="MS PGothic" charset="0"/>
                    <a:cs typeface="+mn-cs"/>
                  </a:rPr>
                  <a:t>1.0</a:t>
                </a:r>
                <a:endParaRPr kumimoji="0" lang="en-GB" sz="67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16" name="TextBox 15">
                <a:extLst>
                  <a:ext uri="{FF2B5EF4-FFF2-40B4-BE49-F238E27FC236}">
                    <a16:creationId xmlns:a16="http://schemas.microsoft.com/office/drawing/2014/main" id="{9068E0E7-AEDA-3143-9938-4B841FE92B3C}"/>
                  </a:ext>
                </a:extLst>
              </p:cNvPr>
              <p:cNvSpPr txBox="1"/>
              <p:nvPr/>
            </p:nvSpPr>
            <p:spPr>
              <a:xfrm>
                <a:off x="850503" y="3076332"/>
                <a:ext cx="164448" cy="127590"/>
              </a:xfrm>
              <a:prstGeom prst="rect">
                <a:avLst/>
              </a:prstGeom>
              <a:noFill/>
            </p:spPr>
            <p:txBody>
              <a:bodyPr lIns="0" tIns="0" rIns="0" bIns="0"/>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prstClr val="black"/>
                    </a:solidFill>
                    <a:effectLst/>
                    <a:uLnTx/>
                    <a:uFillTx/>
                    <a:latin typeface="Arial" panose="020B0604020202020204"/>
                    <a:ea typeface="MS PGothic" charset="0"/>
                    <a:cs typeface="+mn-cs"/>
                  </a:rPr>
                  <a:t>0.9</a:t>
                </a:r>
                <a:endParaRPr kumimoji="0" lang="en-GB" sz="67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17" name="TextBox 16">
                <a:extLst>
                  <a:ext uri="{FF2B5EF4-FFF2-40B4-BE49-F238E27FC236}">
                    <a16:creationId xmlns:a16="http://schemas.microsoft.com/office/drawing/2014/main" id="{B3632D69-8223-2943-8BD7-4F3E32563388}"/>
                  </a:ext>
                </a:extLst>
              </p:cNvPr>
              <p:cNvSpPr txBox="1"/>
              <p:nvPr/>
            </p:nvSpPr>
            <p:spPr>
              <a:xfrm>
                <a:off x="850503" y="3260495"/>
                <a:ext cx="164448" cy="126386"/>
              </a:xfrm>
              <a:prstGeom prst="rect">
                <a:avLst/>
              </a:prstGeom>
              <a:noFill/>
            </p:spPr>
            <p:txBody>
              <a:bodyPr lIns="0" tIns="0" rIns="0" bIns="0"/>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prstClr val="black"/>
                    </a:solidFill>
                    <a:effectLst/>
                    <a:uLnTx/>
                    <a:uFillTx/>
                    <a:latin typeface="Arial" panose="020B0604020202020204"/>
                    <a:ea typeface="MS PGothic" charset="0"/>
                    <a:cs typeface="+mn-cs"/>
                  </a:rPr>
                  <a:t>0.8</a:t>
                </a:r>
                <a:endParaRPr kumimoji="0" lang="en-GB" sz="67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18" name="TextBox 17">
                <a:extLst>
                  <a:ext uri="{FF2B5EF4-FFF2-40B4-BE49-F238E27FC236}">
                    <a16:creationId xmlns:a16="http://schemas.microsoft.com/office/drawing/2014/main" id="{0189D97F-F068-7B48-91DC-66D0DAD8756B}"/>
                  </a:ext>
                </a:extLst>
              </p:cNvPr>
              <p:cNvSpPr txBox="1"/>
              <p:nvPr/>
            </p:nvSpPr>
            <p:spPr>
              <a:xfrm>
                <a:off x="850503" y="3443455"/>
                <a:ext cx="164448" cy="127590"/>
              </a:xfrm>
              <a:prstGeom prst="rect">
                <a:avLst/>
              </a:prstGeom>
              <a:noFill/>
            </p:spPr>
            <p:txBody>
              <a:bodyPr lIns="0" tIns="0" rIns="0" bIns="0"/>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prstClr val="black"/>
                    </a:solidFill>
                    <a:effectLst/>
                    <a:uLnTx/>
                    <a:uFillTx/>
                    <a:latin typeface="Arial" panose="020B0604020202020204"/>
                    <a:ea typeface="MS PGothic" charset="0"/>
                    <a:cs typeface="+mn-cs"/>
                  </a:rPr>
                  <a:t>0.7</a:t>
                </a:r>
                <a:endParaRPr kumimoji="0" lang="en-GB" sz="67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19" name="TextBox 18">
                <a:extLst>
                  <a:ext uri="{FF2B5EF4-FFF2-40B4-BE49-F238E27FC236}">
                    <a16:creationId xmlns:a16="http://schemas.microsoft.com/office/drawing/2014/main" id="{7B829905-872D-ED4B-A06B-93753532BD9C}"/>
                  </a:ext>
                </a:extLst>
              </p:cNvPr>
              <p:cNvSpPr txBox="1"/>
              <p:nvPr/>
            </p:nvSpPr>
            <p:spPr>
              <a:xfrm>
                <a:off x="850503" y="3626415"/>
                <a:ext cx="164448" cy="127590"/>
              </a:xfrm>
              <a:prstGeom prst="rect">
                <a:avLst/>
              </a:prstGeom>
              <a:noFill/>
            </p:spPr>
            <p:txBody>
              <a:bodyPr lIns="0" tIns="0" rIns="0" bIns="0"/>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prstClr val="black"/>
                    </a:solidFill>
                    <a:effectLst/>
                    <a:uLnTx/>
                    <a:uFillTx/>
                    <a:latin typeface="Arial" panose="020B0604020202020204"/>
                    <a:ea typeface="MS PGothic" charset="0"/>
                    <a:cs typeface="+mn-cs"/>
                  </a:rPr>
                  <a:t>0.6</a:t>
                </a:r>
                <a:endParaRPr kumimoji="0" lang="en-GB" sz="67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20" name="TextBox 19">
                <a:extLst>
                  <a:ext uri="{FF2B5EF4-FFF2-40B4-BE49-F238E27FC236}">
                    <a16:creationId xmlns:a16="http://schemas.microsoft.com/office/drawing/2014/main" id="{260510E6-F04A-F94A-9A4A-149F865F1371}"/>
                  </a:ext>
                </a:extLst>
              </p:cNvPr>
              <p:cNvSpPr txBox="1"/>
              <p:nvPr/>
            </p:nvSpPr>
            <p:spPr>
              <a:xfrm>
                <a:off x="850503" y="3810578"/>
                <a:ext cx="164448" cy="126387"/>
              </a:xfrm>
              <a:prstGeom prst="rect">
                <a:avLst/>
              </a:prstGeom>
              <a:noFill/>
            </p:spPr>
            <p:txBody>
              <a:bodyPr lIns="0" tIns="0" rIns="0" bIns="0"/>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prstClr val="black"/>
                    </a:solidFill>
                    <a:effectLst/>
                    <a:uLnTx/>
                    <a:uFillTx/>
                    <a:latin typeface="Arial" panose="020B0604020202020204"/>
                    <a:ea typeface="MS PGothic" charset="0"/>
                    <a:cs typeface="+mn-cs"/>
                  </a:rPr>
                  <a:t>0.5</a:t>
                </a:r>
                <a:endParaRPr kumimoji="0" lang="en-GB" sz="67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21" name="TextBox 20">
                <a:extLst>
                  <a:ext uri="{FF2B5EF4-FFF2-40B4-BE49-F238E27FC236}">
                    <a16:creationId xmlns:a16="http://schemas.microsoft.com/office/drawing/2014/main" id="{E99397DC-191A-D34C-8080-39A794E20DB5}"/>
                  </a:ext>
                </a:extLst>
              </p:cNvPr>
              <p:cNvSpPr txBox="1"/>
              <p:nvPr/>
            </p:nvSpPr>
            <p:spPr>
              <a:xfrm>
                <a:off x="850503" y="3993537"/>
                <a:ext cx="164448" cy="127590"/>
              </a:xfrm>
              <a:prstGeom prst="rect">
                <a:avLst/>
              </a:prstGeom>
              <a:noFill/>
            </p:spPr>
            <p:txBody>
              <a:bodyPr lIns="0" tIns="0" rIns="0" bIns="0"/>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prstClr val="black"/>
                    </a:solidFill>
                    <a:effectLst/>
                    <a:uLnTx/>
                    <a:uFillTx/>
                    <a:latin typeface="Arial" panose="020B0604020202020204"/>
                    <a:ea typeface="MS PGothic" charset="0"/>
                    <a:cs typeface="+mn-cs"/>
                  </a:rPr>
                  <a:t>0.4</a:t>
                </a:r>
                <a:endParaRPr kumimoji="0" lang="en-GB" sz="67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22" name="TextBox 21">
                <a:extLst>
                  <a:ext uri="{FF2B5EF4-FFF2-40B4-BE49-F238E27FC236}">
                    <a16:creationId xmlns:a16="http://schemas.microsoft.com/office/drawing/2014/main" id="{AC4E9552-B14B-D845-93A8-46EED06E8E7C}"/>
                  </a:ext>
                </a:extLst>
              </p:cNvPr>
              <p:cNvSpPr txBox="1"/>
              <p:nvPr/>
            </p:nvSpPr>
            <p:spPr>
              <a:xfrm>
                <a:off x="850503" y="4176497"/>
                <a:ext cx="164448" cy="127590"/>
              </a:xfrm>
              <a:prstGeom prst="rect">
                <a:avLst/>
              </a:prstGeom>
              <a:noFill/>
            </p:spPr>
            <p:txBody>
              <a:bodyPr lIns="0" tIns="0" rIns="0" bIns="0"/>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prstClr val="black"/>
                    </a:solidFill>
                    <a:effectLst/>
                    <a:uLnTx/>
                    <a:uFillTx/>
                    <a:latin typeface="Arial" panose="020B0604020202020204"/>
                    <a:ea typeface="MS PGothic" charset="0"/>
                    <a:cs typeface="+mn-cs"/>
                  </a:rPr>
                  <a:t>0.3</a:t>
                </a:r>
                <a:endParaRPr kumimoji="0" lang="en-GB" sz="67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23" name="TextBox 22">
                <a:extLst>
                  <a:ext uri="{FF2B5EF4-FFF2-40B4-BE49-F238E27FC236}">
                    <a16:creationId xmlns:a16="http://schemas.microsoft.com/office/drawing/2014/main" id="{B793CF6E-81DD-424F-BDBB-051A3C30C2D4}"/>
                  </a:ext>
                </a:extLst>
              </p:cNvPr>
              <p:cNvSpPr txBox="1"/>
              <p:nvPr/>
            </p:nvSpPr>
            <p:spPr>
              <a:xfrm>
                <a:off x="850503" y="4360660"/>
                <a:ext cx="164448" cy="126386"/>
              </a:xfrm>
              <a:prstGeom prst="rect">
                <a:avLst/>
              </a:prstGeom>
              <a:noFill/>
            </p:spPr>
            <p:txBody>
              <a:bodyPr lIns="0" tIns="0" rIns="0" bIns="0"/>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prstClr val="black"/>
                    </a:solidFill>
                    <a:effectLst/>
                    <a:uLnTx/>
                    <a:uFillTx/>
                    <a:latin typeface="Arial" panose="020B0604020202020204"/>
                    <a:ea typeface="MS PGothic" charset="0"/>
                    <a:cs typeface="+mn-cs"/>
                  </a:rPr>
                  <a:t>0.2</a:t>
                </a:r>
                <a:endParaRPr kumimoji="0" lang="en-GB" sz="67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24" name="TextBox 23">
                <a:extLst>
                  <a:ext uri="{FF2B5EF4-FFF2-40B4-BE49-F238E27FC236}">
                    <a16:creationId xmlns:a16="http://schemas.microsoft.com/office/drawing/2014/main" id="{FC21EBB0-7D57-0249-B94A-64BCBCB15958}"/>
                  </a:ext>
                </a:extLst>
              </p:cNvPr>
              <p:cNvSpPr txBox="1"/>
              <p:nvPr/>
            </p:nvSpPr>
            <p:spPr>
              <a:xfrm>
                <a:off x="850503" y="4543620"/>
                <a:ext cx="164448" cy="127590"/>
              </a:xfrm>
              <a:prstGeom prst="rect">
                <a:avLst/>
              </a:prstGeom>
              <a:noFill/>
            </p:spPr>
            <p:txBody>
              <a:bodyPr lIns="0" tIns="0" rIns="0" bIns="0"/>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prstClr val="black"/>
                    </a:solidFill>
                    <a:effectLst/>
                    <a:uLnTx/>
                    <a:uFillTx/>
                    <a:latin typeface="Arial" panose="020B0604020202020204"/>
                    <a:ea typeface="MS PGothic" charset="0"/>
                    <a:cs typeface="+mn-cs"/>
                  </a:rPr>
                  <a:t>0.1</a:t>
                </a:r>
                <a:endParaRPr kumimoji="0" lang="en-GB" sz="67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25" name="TextBox 24">
                <a:extLst>
                  <a:ext uri="{FF2B5EF4-FFF2-40B4-BE49-F238E27FC236}">
                    <a16:creationId xmlns:a16="http://schemas.microsoft.com/office/drawing/2014/main" id="{7FF9FF20-6329-B245-950C-2ADD3D3BF50C}"/>
                  </a:ext>
                </a:extLst>
              </p:cNvPr>
              <p:cNvSpPr txBox="1"/>
              <p:nvPr/>
            </p:nvSpPr>
            <p:spPr>
              <a:xfrm>
                <a:off x="850503" y="4726580"/>
                <a:ext cx="164448" cy="127590"/>
              </a:xfrm>
              <a:prstGeom prst="rect">
                <a:avLst/>
              </a:prstGeom>
              <a:noFill/>
            </p:spPr>
            <p:txBody>
              <a:bodyPr lIns="0" tIns="0" rIns="0" bIns="0"/>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prstClr val="black"/>
                    </a:solidFill>
                    <a:effectLst/>
                    <a:uLnTx/>
                    <a:uFillTx/>
                    <a:latin typeface="Arial" panose="020B0604020202020204"/>
                    <a:ea typeface="MS PGothic" charset="0"/>
                    <a:cs typeface="+mn-cs"/>
                  </a:rPr>
                  <a:t>0.0</a:t>
                </a:r>
                <a:endParaRPr kumimoji="0" lang="en-GB" sz="67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grpSp>
        <p:grpSp>
          <p:nvGrpSpPr>
            <p:cNvPr id="55336" name="Group 55">
              <a:extLst>
                <a:ext uri="{FF2B5EF4-FFF2-40B4-BE49-F238E27FC236}">
                  <a16:creationId xmlns:a16="http://schemas.microsoft.com/office/drawing/2014/main" id="{1F93543A-6D07-434B-8697-571A35FD237E}"/>
                </a:ext>
              </a:extLst>
            </p:cNvPr>
            <p:cNvGrpSpPr>
              <a:grpSpLocks/>
            </p:cNvGrpSpPr>
            <p:nvPr/>
          </p:nvGrpSpPr>
          <p:grpSpPr bwMode="auto">
            <a:xfrm>
              <a:off x="1898760" y="4948757"/>
              <a:ext cx="5343522" cy="221919"/>
              <a:chOff x="3203178" y="4990542"/>
              <a:chExt cx="4703796" cy="195351"/>
            </a:xfrm>
          </p:grpSpPr>
          <p:sp>
            <p:nvSpPr>
              <p:cNvPr id="40" name="TextBox 39">
                <a:extLst>
                  <a:ext uri="{FF2B5EF4-FFF2-40B4-BE49-F238E27FC236}">
                    <a16:creationId xmlns:a16="http://schemas.microsoft.com/office/drawing/2014/main" id="{47970E1E-9A08-1D4C-897C-1211CFC173DF}"/>
                  </a:ext>
                </a:extLst>
              </p:cNvPr>
              <p:cNvSpPr txBox="1"/>
              <p:nvPr/>
            </p:nvSpPr>
            <p:spPr>
              <a:xfrm>
                <a:off x="3202552" y="4991117"/>
                <a:ext cx="141654" cy="195604"/>
              </a:xfrm>
              <a:prstGeom prst="rect">
                <a:avLst/>
              </a:prstGeom>
              <a:noFill/>
            </p:spPr>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prstClr val="black"/>
                    </a:solidFill>
                    <a:effectLst/>
                    <a:uLnTx/>
                    <a:uFillTx/>
                    <a:latin typeface="Arial" panose="020B0604020202020204"/>
                    <a:ea typeface="MS PGothic" charset="0"/>
                    <a:cs typeface="+mn-cs"/>
                  </a:rPr>
                  <a:t>0</a:t>
                </a:r>
                <a:endParaRPr kumimoji="0" lang="en-GB" sz="67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41" name="TextBox 40">
                <a:extLst>
                  <a:ext uri="{FF2B5EF4-FFF2-40B4-BE49-F238E27FC236}">
                    <a16:creationId xmlns:a16="http://schemas.microsoft.com/office/drawing/2014/main" id="{04E4E566-1B51-074B-9F25-B3FDB97ACF8C}"/>
                  </a:ext>
                </a:extLst>
              </p:cNvPr>
              <p:cNvSpPr txBox="1"/>
              <p:nvPr/>
            </p:nvSpPr>
            <p:spPr>
              <a:xfrm>
                <a:off x="3389993" y="4991117"/>
                <a:ext cx="141655" cy="195604"/>
              </a:xfrm>
              <a:prstGeom prst="rect">
                <a:avLst/>
              </a:prstGeom>
              <a:noFill/>
            </p:spPr>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prstClr val="black"/>
                    </a:solidFill>
                    <a:effectLst/>
                    <a:uLnTx/>
                    <a:uFillTx/>
                    <a:latin typeface="Arial" panose="020B0604020202020204"/>
                    <a:ea typeface="MS PGothic" charset="0"/>
                    <a:cs typeface="+mn-cs"/>
                  </a:rPr>
                  <a:t>2</a:t>
                </a:r>
                <a:endParaRPr kumimoji="0" lang="en-GB" sz="67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42" name="TextBox 41">
                <a:extLst>
                  <a:ext uri="{FF2B5EF4-FFF2-40B4-BE49-F238E27FC236}">
                    <a16:creationId xmlns:a16="http://schemas.microsoft.com/office/drawing/2014/main" id="{03DE968D-BBDC-D04F-A339-19A7372F7FC8}"/>
                  </a:ext>
                </a:extLst>
              </p:cNvPr>
              <p:cNvSpPr txBox="1"/>
              <p:nvPr/>
            </p:nvSpPr>
            <p:spPr>
              <a:xfrm>
                <a:off x="3586021" y="4991117"/>
                <a:ext cx="140224" cy="195604"/>
              </a:xfrm>
              <a:prstGeom prst="rect">
                <a:avLst/>
              </a:prstGeom>
              <a:noFill/>
            </p:spPr>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prstClr val="black"/>
                    </a:solidFill>
                    <a:effectLst/>
                    <a:uLnTx/>
                    <a:uFillTx/>
                    <a:latin typeface="Arial" panose="020B0604020202020204"/>
                    <a:ea typeface="MS PGothic" charset="0"/>
                    <a:cs typeface="+mn-cs"/>
                  </a:rPr>
                  <a:t>4</a:t>
                </a:r>
                <a:endParaRPr kumimoji="0" lang="en-GB" sz="67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43" name="TextBox 42">
                <a:extLst>
                  <a:ext uri="{FF2B5EF4-FFF2-40B4-BE49-F238E27FC236}">
                    <a16:creationId xmlns:a16="http://schemas.microsoft.com/office/drawing/2014/main" id="{3DB33E98-10F6-8D46-84FA-6DDACE8D75D6}"/>
                  </a:ext>
                </a:extLst>
              </p:cNvPr>
              <p:cNvSpPr txBox="1"/>
              <p:nvPr/>
            </p:nvSpPr>
            <p:spPr>
              <a:xfrm>
                <a:off x="3773463" y="4991117"/>
                <a:ext cx="141655" cy="195604"/>
              </a:xfrm>
              <a:prstGeom prst="rect">
                <a:avLst/>
              </a:prstGeom>
              <a:noFill/>
            </p:spPr>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prstClr val="black"/>
                    </a:solidFill>
                    <a:effectLst/>
                    <a:uLnTx/>
                    <a:uFillTx/>
                    <a:latin typeface="Arial" panose="020B0604020202020204"/>
                    <a:ea typeface="MS PGothic" charset="0"/>
                    <a:cs typeface="+mn-cs"/>
                  </a:rPr>
                  <a:t>6</a:t>
                </a:r>
                <a:endParaRPr kumimoji="0" lang="en-GB" sz="67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44" name="TextBox 43">
                <a:extLst>
                  <a:ext uri="{FF2B5EF4-FFF2-40B4-BE49-F238E27FC236}">
                    <a16:creationId xmlns:a16="http://schemas.microsoft.com/office/drawing/2014/main" id="{B009EC07-8E00-F546-999D-F2DB02B9EB8F}"/>
                  </a:ext>
                </a:extLst>
              </p:cNvPr>
              <p:cNvSpPr txBox="1"/>
              <p:nvPr/>
            </p:nvSpPr>
            <p:spPr>
              <a:xfrm>
                <a:off x="3956612" y="4991117"/>
                <a:ext cx="140224" cy="195604"/>
              </a:xfrm>
              <a:prstGeom prst="rect">
                <a:avLst/>
              </a:prstGeom>
              <a:noFill/>
            </p:spPr>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prstClr val="black"/>
                    </a:solidFill>
                    <a:effectLst/>
                    <a:uLnTx/>
                    <a:uFillTx/>
                    <a:latin typeface="Arial" panose="020B0604020202020204"/>
                    <a:ea typeface="MS PGothic" charset="0"/>
                    <a:cs typeface="+mn-cs"/>
                  </a:rPr>
                  <a:t>8</a:t>
                </a:r>
                <a:endParaRPr kumimoji="0" lang="en-GB" sz="67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45" name="TextBox 44">
                <a:extLst>
                  <a:ext uri="{FF2B5EF4-FFF2-40B4-BE49-F238E27FC236}">
                    <a16:creationId xmlns:a16="http://schemas.microsoft.com/office/drawing/2014/main" id="{64218529-9ADC-B044-B745-6124D39A7B3F}"/>
                  </a:ext>
                </a:extLst>
              </p:cNvPr>
              <p:cNvSpPr txBox="1"/>
              <p:nvPr/>
            </p:nvSpPr>
            <p:spPr>
              <a:xfrm>
                <a:off x="4144055" y="4991117"/>
                <a:ext cx="141654" cy="195604"/>
              </a:xfrm>
              <a:prstGeom prst="rect">
                <a:avLst/>
              </a:prstGeom>
              <a:noFill/>
            </p:spPr>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prstClr val="black"/>
                    </a:solidFill>
                    <a:effectLst/>
                    <a:uLnTx/>
                    <a:uFillTx/>
                    <a:latin typeface="Arial" panose="020B0604020202020204"/>
                    <a:ea typeface="MS PGothic" charset="0"/>
                    <a:cs typeface="+mn-cs"/>
                  </a:rPr>
                  <a:t>10</a:t>
                </a:r>
                <a:endParaRPr kumimoji="0" lang="en-GB" sz="67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46" name="TextBox 45">
                <a:extLst>
                  <a:ext uri="{FF2B5EF4-FFF2-40B4-BE49-F238E27FC236}">
                    <a16:creationId xmlns:a16="http://schemas.microsoft.com/office/drawing/2014/main" id="{0CB0B3ED-17D5-8348-A7D1-470407E564B9}"/>
                  </a:ext>
                </a:extLst>
              </p:cNvPr>
              <p:cNvSpPr txBox="1"/>
              <p:nvPr/>
            </p:nvSpPr>
            <p:spPr>
              <a:xfrm>
                <a:off x="4344375" y="4991117"/>
                <a:ext cx="141654" cy="195604"/>
              </a:xfrm>
              <a:prstGeom prst="rect">
                <a:avLst/>
              </a:prstGeom>
              <a:noFill/>
            </p:spPr>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prstClr val="black"/>
                    </a:solidFill>
                    <a:effectLst/>
                    <a:uLnTx/>
                    <a:uFillTx/>
                    <a:latin typeface="Arial" panose="020B0604020202020204"/>
                    <a:ea typeface="MS PGothic" charset="0"/>
                    <a:cs typeface="+mn-cs"/>
                  </a:rPr>
                  <a:t>12</a:t>
                </a:r>
                <a:endParaRPr kumimoji="0" lang="en-GB" sz="67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47" name="TextBox 46">
                <a:extLst>
                  <a:ext uri="{FF2B5EF4-FFF2-40B4-BE49-F238E27FC236}">
                    <a16:creationId xmlns:a16="http://schemas.microsoft.com/office/drawing/2014/main" id="{0C035D89-CD1C-B645-8348-177DFBCB0FDF}"/>
                  </a:ext>
                </a:extLst>
              </p:cNvPr>
              <p:cNvSpPr txBox="1"/>
              <p:nvPr/>
            </p:nvSpPr>
            <p:spPr>
              <a:xfrm>
                <a:off x="4526093" y="4991117"/>
                <a:ext cx="140224" cy="195604"/>
              </a:xfrm>
              <a:prstGeom prst="rect">
                <a:avLst/>
              </a:prstGeom>
              <a:noFill/>
            </p:spPr>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prstClr val="black"/>
                    </a:solidFill>
                    <a:effectLst/>
                    <a:uLnTx/>
                    <a:uFillTx/>
                    <a:latin typeface="Arial" panose="020B0604020202020204"/>
                    <a:ea typeface="MS PGothic" charset="0"/>
                    <a:cs typeface="+mn-cs"/>
                  </a:rPr>
                  <a:t>14</a:t>
                </a:r>
                <a:endParaRPr kumimoji="0" lang="en-GB" sz="67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48" name="TextBox 47">
                <a:extLst>
                  <a:ext uri="{FF2B5EF4-FFF2-40B4-BE49-F238E27FC236}">
                    <a16:creationId xmlns:a16="http://schemas.microsoft.com/office/drawing/2014/main" id="{D2CB240A-4506-8449-BD3C-39893DB05E8C}"/>
                  </a:ext>
                </a:extLst>
              </p:cNvPr>
              <p:cNvSpPr txBox="1"/>
              <p:nvPr/>
            </p:nvSpPr>
            <p:spPr>
              <a:xfrm>
                <a:off x="4720689" y="4991117"/>
                <a:ext cx="141655" cy="195604"/>
              </a:xfrm>
              <a:prstGeom prst="rect">
                <a:avLst/>
              </a:prstGeom>
              <a:noFill/>
            </p:spPr>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prstClr val="black"/>
                    </a:solidFill>
                    <a:effectLst/>
                    <a:uLnTx/>
                    <a:uFillTx/>
                    <a:latin typeface="Arial" panose="020B0604020202020204"/>
                    <a:ea typeface="MS PGothic" charset="0"/>
                    <a:cs typeface="+mn-cs"/>
                  </a:rPr>
                  <a:t>16</a:t>
                </a:r>
                <a:endParaRPr kumimoji="0" lang="en-GB" sz="67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49" name="TextBox 48">
                <a:extLst>
                  <a:ext uri="{FF2B5EF4-FFF2-40B4-BE49-F238E27FC236}">
                    <a16:creationId xmlns:a16="http://schemas.microsoft.com/office/drawing/2014/main" id="{FD86558D-3A89-9E48-B9EC-B4E21A3D732F}"/>
                  </a:ext>
                </a:extLst>
              </p:cNvPr>
              <p:cNvSpPr txBox="1"/>
              <p:nvPr/>
            </p:nvSpPr>
            <p:spPr>
              <a:xfrm>
                <a:off x="4916717" y="4991117"/>
                <a:ext cx="140224" cy="195604"/>
              </a:xfrm>
              <a:prstGeom prst="rect">
                <a:avLst/>
              </a:prstGeom>
              <a:noFill/>
            </p:spPr>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prstClr val="black"/>
                    </a:solidFill>
                    <a:effectLst/>
                    <a:uLnTx/>
                    <a:uFillTx/>
                    <a:latin typeface="Arial" panose="020B0604020202020204"/>
                    <a:ea typeface="MS PGothic" charset="0"/>
                    <a:cs typeface="+mn-cs"/>
                  </a:rPr>
                  <a:t>18</a:t>
                </a:r>
                <a:endParaRPr kumimoji="0" lang="en-GB" sz="67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50" name="TextBox 49">
                <a:extLst>
                  <a:ext uri="{FF2B5EF4-FFF2-40B4-BE49-F238E27FC236}">
                    <a16:creationId xmlns:a16="http://schemas.microsoft.com/office/drawing/2014/main" id="{400A184B-02CB-3C41-A745-4BEDA186106D}"/>
                  </a:ext>
                </a:extLst>
              </p:cNvPr>
              <p:cNvSpPr txBox="1"/>
              <p:nvPr/>
            </p:nvSpPr>
            <p:spPr>
              <a:xfrm>
                <a:off x="5291601" y="4991117"/>
                <a:ext cx="141654" cy="195604"/>
              </a:xfrm>
              <a:prstGeom prst="rect">
                <a:avLst/>
              </a:prstGeom>
              <a:noFill/>
            </p:spPr>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prstClr val="black"/>
                    </a:solidFill>
                    <a:effectLst/>
                    <a:uLnTx/>
                    <a:uFillTx/>
                    <a:latin typeface="Arial" panose="020B0604020202020204"/>
                    <a:ea typeface="MS PGothic" charset="0"/>
                    <a:cs typeface="+mn-cs"/>
                  </a:rPr>
                  <a:t>22</a:t>
                </a:r>
                <a:endParaRPr kumimoji="0" lang="en-GB" sz="67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51" name="TextBox 50">
                <a:extLst>
                  <a:ext uri="{FF2B5EF4-FFF2-40B4-BE49-F238E27FC236}">
                    <a16:creationId xmlns:a16="http://schemas.microsoft.com/office/drawing/2014/main" id="{908832FB-4F89-4E46-B309-6C418A484897}"/>
                  </a:ext>
                </a:extLst>
              </p:cNvPr>
              <p:cNvSpPr txBox="1"/>
              <p:nvPr/>
            </p:nvSpPr>
            <p:spPr>
              <a:xfrm>
                <a:off x="5111313" y="4991117"/>
                <a:ext cx="141654" cy="195604"/>
              </a:xfrm>
              <a:prstGeom prst="rect">
                <a:avLst/>
              </a:prstGeom>
              <a:noFill/>
            </p:spPr>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prstClr val="black"/>
                    </a:solidFill>
                    <a:effectLst/>
                    <a:uLnTx/>
                    <a:uFillTx/>
                    <a:latin typeface="Arial" panose="020B0604020202020204"/>
                    <a:ea typeface="MS PGothic" charset="0"/>
                    <a:cs typeface="+mn-cs"/>
                  </a:rPr>
                  <a:t>20</a:t>
                </a:r>
                <a:endParaRPr kumimoji="0" lang="en-GB" sz="67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33" name="TextBox 32">
                <a:extLst>
                  <a:ext uri="{FF2B5EF4-FFF2-40B4-BE49-F238E27FC236}">
                    <a16:creationId xmlns:a16="http://schemas.microsoft.com/office/drawing/2014/main" id="{DBACF9C9-66B0-A84B-AF30-6304F60F9BDE}"/>
                  </a:ext>
                </a:extLst>
              </p:cNvPr>
              <p:cNvSpPr txBox="1"/>
              <p:nvPr/>
            </p:nvSpPr>
            <p:spPr>
              <a:xfrm>
                <a:off x="6051385" y="4991117"/>
                <a:ext cx="140224" cy="195604"/>
              </a:xfrm>
              <a:prstGeom prst="rect">
                <a:avLst/>
              </a:prstGeom>
              <a:noFill/>
            </p:spPr>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prstClr val="black"/>
                    </a:solidFill>
                    <a:effectLst/>
                    <a:uLnTx/>
                    <a:uFillTx/>
                    <a:latin typeface="Arial" panose="020B0604020202020204"/>
                    <a:ea typeface="MS PGothic" charset="0"/>
                    <a:cs typeface="+mn-cs"/>
                  </a:rPr>
                  <a:t>30</a:t>
                </a:r>
                <a:endParaRPr kumimoji="0" lang="en-GB" sz="67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34" name="TextBox 33">
                <a:extLst>
                  <a:ext uri="{FF2B5EF4-FFF2-40B4-BE49-F238E27FC236}">
                    <a16:creationId xmlns:a16="http://schemas.microsoft.com/office/drawing/2014/main" id="{E702BD81-DBED-D14F-BA97-1D7E990EB251}"/>
                  </a:ext>
                </a:extLst>
              </p:cNvPr>
              <p:cNvSpPr txBox="1"/>
              <p:nvPr/>
            </p:nvSpPr>
            <p:spPr>
              <a:xfrm>
                <a:off x="6245982" y="4991117"/>
                <a:ext cx="141655" cy="195604"/>
              </a:xfrm>
              <a:prstGeom prst="rect">
                <a:avLst/>
              </a:prstGeom>
              <a:noFill/>
            </p:spPr>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prstClr val="black"/>
                    </a:solidFill>
                    <a:effectLst/>
                    <a:uLnTx/>
                    <a:uFillTx/>
                    <a:latin typeface="Arial" panose="020B0604020202020204"/>
                    <a:ea typeface="MS PGothic" charset="0"/>
                    <a:cs typeface="+mn-cs"/>
                  </a:rPr>
                  <a:t>32</a:t>
                </a:r>
                <a:endParaRPr kumimoji="0" lang="en-GB" sz="67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35" name="TextBox 34">
                <a:extLst>
                  <a:ext uri="{FF2B5EF4-FFF2-40B4-BE49-F238E27FC236}">
                    <a16:creationId xmlns:a16="http://schemas.microsoft.com/office/drawing/2014/main" id="{FEC7A47E-E745-D94C-8717-421BA53DD3EB}"/>
                  </a:ext>
                </a:extLst>
              </p:cNvPr>
              <p:cNvSpPr txBox="1"/>
              <p:nvPr/>
            </p:nvSpPr>
            <p:spPr>
              <a:xfrm>
                <a:off x="6427701" y="4991117"/>
                <a:ext cx="140224" cy="195604"/>
              </a:xfrm>
              <a:prstGeom prst="rect">
                <a:avLst/>
              </a:prstGeom>
              <a:noFill/>
            </p:spPr>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prstClr val="black"/>
                    </a:solidFill>
                    <a:effectLst/>
                    <a:uLnTx/>
                    <a:uFillTx/>
                    <a:latin typeface="Arial" panose="020B0604020202020204"/>
                    <a:ea typeface="MS PGothic" charset="0"/>
                    <a:cs typeface="+mn-cs"/>
                  </a:rPr>
                  <a:t>34</a:t>
                </a:r>
                <a:endParaRPr kumimoji="0" lang="en-GB" sz="67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36" name="TextBox 35">
                <a:extLst>
                  <a:ext uri="{FF2B5EF4-FFF2-40B4-BE49-F238E27FC236}">
                    <a16:creationId xmlns:a16="http://schemas.microsoft.com/office/drawing/2014/main" id="{B85CDA16-59CA-7245-8C5C-B258D7DFC183}"/>
                  </a:ext>
                </a:extLst>
              </p:cNvPr>
              <p:cNvSpPr txBox="1"/>
              <p:nvPr/>
            </p:nvSpPr>
            <p:spPr>
              <a:xfrm>
                <a:off x="6622297" y="4991117"/>
                <a:ext cx="141654" cy="195604"/>
              </a:xfrm>
              <a:prstGeom prst="rect">
                <a:avLst/>
              </a:prstGeom>
              <a:noFill/>
            </p:spPr>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prstClr val="black"/>
                    </a:solidFill>
                    <a:effectLst/>
                    <a:uLnTx/>
                    <a:uFillTx/>
                    <a:latin typeface="Arial" panose="020B0604020202020204"/>
                    <a:ea typeface="MS PGothic" charset="0"/>
                    <a:cs typeface="+mn-cs"/>
                  </a:rPr>
                  <a:t>36</a:t>
                </a:r>
                <a:endParaRPr kumimoji="0" lang="en-GB" sz="67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37" name="TextBox 36">
                <a:extLst>
                  <a:ext uri="{FF2B5EF4-FFF2-40B4-BE49-F238E27FC236}">
                    <a16:creationId xmlns:a16="http://schemas.microsoft.com/office/drawing/2014/main" id="{62E8FFDE-2CF6-AA4A-BD45-1B61DBA502E1}"/>
                  </a:ext>
                </a:extLst>
              </p:cNvPr>
              <p:cNvSpPr txBox="1"/>
              <p:nvPr/>
            </p:nvSpPr>
            <p:spPr>
              <a:xfrm>
                <a:off x="6818324" y="4991117"/>
                <a:ext cx="140224" cy="195604"/>
              </a:xfrm>
              <a:prstGeom prst="rect">
                <a:avLst/>
              </a:prstGeom>
              <a:noFill/>
            </p:spPr>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prstClr val="black"/>
                    </a:solidFill>
                    <a:effectLst/>
                    <a:uLnTx/>
                    <a:uFillTx/>
                    <a:latin typeface="Arial" panose="020B0604020202020204"/>
                    <a:ea typeface="MS PGothic" charset="0"/>
                    <a:cs typeface="+mn-cs"/>
                  </a:rPr>
                  <a:t>38</a:t>
                </a:r>
                <a:endParaRPr kumimoji="0" lang="en-GB" sz="67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38" name="TextBox 37">
                <a:extLst>
                  <a:ext uri="{FF2B5EF4-FFF2-40B4-BE49-F238E27FC236}">
                    <a16:creationId xmlns:a16="http://schemas.microsoft.com/office/drawing/2014/main" id="{829C20AE-BE4E-2644-B498-18B395B71F49}"/>
                  </a:ext>
                </a:extLst>
              </p:cNvPr>
              <p:cNvSpPr txBox="1"/>
              <p:nvPr/>
            </p:nvSpPr>
            <p:spPr>
              <a:xfrm>
                <a:off x="7186054" y="4991117"/>
                <a:ext cx="141654" cy="195604"/>
              </a:xfrm>
              <a:prstGeom prst="rect">
                <a:avLst/>
              </a:prstGeom>
              <a:noFill/>
            </p:spPr>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prstClr val="black"/>
                    </a:solidFill>
                    <a:effectLst/>
                    <a:uLnTx/>
                    <a:uFillTx/>
                    <a:latin typeface="Arial" panose="020B0604020202020204"/>
                    <a:ea typeface="MS PGothic" charset="0"/>
                    <a:cs typeface="+mn-cs"/>
                  </a:rPr>
                  <a:t>42</a:t>
                </a:r>
                <a:endParaRPr kumimoji="0" lang="en-GB" sz="67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39" name="TextBox 38">
                <a:extLst>
                  <a:ext uri="{FF2B5EF4-FFF2-40B4-BE49-F238E27FC236}">
                    <a16:creationId xmlns:a16="http://schemas.microsoft.com/office/drawing/2014/main" id="{73374876-A107-3D4B-8C3B-F5D4450DE1C5}"/>
                  </a:ext>
                </a:extLst>
              </p:cNvPr>
              <p:cNvSpPr txBox="1"/>
              <p:nvPr/>
            </p:nvSpPr>
            <p:spPr>
              <a:xfrm>
                <a:off x="6998612" y="4991117"/>
                <a:ext cx="140224" cy="195604"/>
              </a:xfrm>
              <a:prstGeom prst="rect">
                <a:avLst/>
              </a:prstGeom>
              <a:noFill/>
            </p:spPr>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prstClr val="black"/>
                    </a:solidFill>
                    <a:effectLst/>
                    <a:uLnTx/>
                    <a:uFillTx/>
                    <a:latin typeface="Arial" panose="020B0604020202020204"/>
                    <a:ea typeface="MS PGothic" charset="0"/>
                    <a:cs typeface="+mn-cs"/>
                  </a:rPr>
                  <a:t>40</a:t>
                </a:r>
                <a:endParaRPr kumimoji="0" lang="en-GB" sz="67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30" name="TextBox 29">
                <a:extLst>
                  <a:ext uri="{FF2B5EF4-FFF2-40B4-BE49-F238E27FC236}">
                    <a16:creationId xmlns:a16="http://schemas.microsoft.com/office/drawing/2014/main" id="{A3935959-A5D8-AC4F-8B6D-CB5A31AB3EB0}"/>
                  </a:ext>
                </a:extLst>
              </p:cNvPr>
              <p:cNvSpPr txBox="1"/>
              <p:nvPr/>
            </p:nvSpPr>
            <p:spPr>
              <a:xfrm>
                <a:off x="5487628" y="4991117"/>
                <a:ext cx="140224" cy="195604"/>
              </a:xfrm>
              <a:prstGeom prst="rect">
                <a:avLst/>
              </a:prstGeom>
              <a:noFill/>
            </p:spPr>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prstClr val="black"/>
                    </a:solidFill>
                    <a:effectLst/>
                    <a:uLnTx/>
                    <a:uFillTx/>
                    <a:latin typeface="Arial" panose="020B0604020202020204"/>
                    <a:ea typeface="MS PGothic" charset="0"/>
                    <a:cs typeface="+mn-cs"/>
                  </a:rPr>
                  <a:t>24</a:t>
                </a:r>
                <a:endParaRPr kumimoji="0" lang="en-GB" sz="67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31" name="TextBox 30">
                <a:extLst>
                  <a:ext uri="{FF2B5EF4-FFF2-40B4-BE49-F238E27FC236}">
                    <a16:creationId xmlns:a16="http://schemas.microsoft.com/office/drawing/2014/main" id="{6E62855B-6C20-8E49-9361-18E96A1D30A0}"/>
                  </a:ext>
                </a:extLst>
              </p:cNvPr>
              <p:cNvSpPr txBox="1"/>
              <p:nvPr/>
            </p:nvSpPr>
            <p:spPr>
              <a:xfrm>
                <a:off x="5667916" y="4991117"/>
                <a:ext cx="141655" cy="195604"/>
              </a:xfrm>
              <a:prstGeom prst="rect">
                <a:avLst/>
              </a:prstGeom>
              <a:noFill/>
            </p:spPr>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prstClr val="black"/>
                    </a:solidFill>
                    <a:effectLst/>
                    <a:uLnTx/>
                    <a:uFillTx/>
                    <a:latin typeface="Arial" panose="020B0604020202020204"/>
                    <a:ea typeface="MS PGothic" charset="0"/>
                    <a:cs typeface="+mn-cs"/>
                  </a:rPr>
                  <a:t>26</a:t>
                </a:r>
                <a:endParaRPr kumimoji="0" lang="en-GB" sz="67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32" name="TextBox 31">
                <a:extLst>
                  <a:ext uri="{FF2B5EF4-FFF2-40B4-BE49-F238E27FC236}">
                    <a16:creationId xmlns:a16="http://schemas.microsoft.com/office/drawing/2014/main" id="{0092DBA8-B6C6-9D4D-AABC-8DA6B4055494}"/>
                  </a:ext>
                </a:extLst>
              </p:cNvPr>
              <p:cNvSpPr txBox="1"/>
              <p:nvPr/>
            </p:nvSpPr>
            <p:spPr>
              <a:xfrm>
                <a:off x="5855358" y="4991117"/>
                <a:ext cx="141654" cy="195604"/>
              </a:xfrm>
              <a:prstGeom prst="rect">
                <a:avLst/>
              </a:prstGeom>
              <a:noFill/>
            </p:spPr>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prstClr val="black"/>
                    </a:solidFill>
                    <a:effectLst/>
                    <a:uLnTx/>
                    <a:uFillTx/>
                    <a:latin typeface="Arial" panose="020B0604020202020204"/>
                    <a:ea typeface="MS PGothic" charset="0"/>
                    <a:cs typeface="+mn-cs"/>
                  </a:rPr>
                  <a:t>28</a:t>
                </a:r>
                <a:endParaRPr kumimoji="0" lang="en-GB" sz="67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53" name="TextBox 52">
                <a:extLst>
                  <a:ext uri="{FF2B5EF4-FFF2-40B4-BE49-F238E27FC236}">
                    <a16:creationId xmlns:a16="http://schemas.microsoft.com/office/drawing/2014/main" id="{C9F9A410-BAC8-1F44-9A41-8E97AAC3C919}"/>
                  </a:ext>
                </a:extLst>
              </p:cNvPr>
              <p:cNvSpPr txBox="1"/>
              <p:nvPr/>
            </p:nvSpPr>
            <p:spPr>
              <a:xfrm>
                <a:off x="7374927" y="4991117"/>
                <a:ext cx="140224" cy="195604"/>
              </a:xfrm>
              <a:prstGeom prst="rect">
                <a:avLst/>
              </a:prstGeom>
              <a:noFill/>
            </p:spPr>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prstClr val="black"/>
                    </a:solidFill>
                    <a:effectLst/>
                    <a:uLnTx/>
                    <a:uFillTx/>
                    <a:latin typeface="Arial" panose="020B0604020202020204"/>
                    <a:ea typeface="MS PGothic" charset="0"/>
                    <a:cs typeface="+mn-cs"/>
                  </a:rPr>
                  <a:t>44</a:t>
                </a:r>
                <a:endParaRPr kumimoji="0" lang="en-GB" sz="67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54" name="TextBox 53">
                <a:extLst>
                  <a:ext uri="{FF2B5EF4-FFF2-40B4-BE49-F238E27FC236}">
                    <a16:creationId xmlns:a16="http://schemas.microsoft.com/office/drawing/2014/main" id="{BFB3EEE2-DE35-4944-BD8D-2AB7E8C4D137}"/>
                  </a:ext>
                </a:extLst>
              </p:cNvPr>
              <p:cNvSpPr txBox="1"/>
              <p:nvPr/>
            </p:nvSpPr>
            <p:spPr>
              <a:xfrm>
                <a:off x="7562369" y="4991117"/>
                <a:ext cx="141655" cy="195604"/>
              </a:xfrm>
              <a:prstGeom prst="rect">
                <a:avLst/>
              </a:prstGeom>
              <a:noFill/>
            </p:spPr>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prstClr val="black"/>
                    </a:solidFill>
                    <a:effectLst/>
                    <a:uLnTx/>
                    <a:uFillTx/>
                    <a:latin typeface="Arial" panose="020B0604020202020204"/>
                    <a:ea typeface="MS PGothic" charset="0"/>
                    <a:cs typeface="+mn-cs"/>
                  </a:rPr>
                  <a:t>46</a:t>
                </a:r>
                <a:endParaRPr kumimoji="0" lang="en-GB" sz="67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sp>
            <p:nvSpPr>
              <p:cNvPr id="55" name="TextBox 54">
                <a:extLst>
                  <a:ext uri="{FF2B5EF4-FFF2-40B4-BE49-F238E27FC236}">
                    <a16:creationId xmlns:a16="http://schemas.microsoft.com/office/drawing/2014/main" id="{409E899D-2728-5E43-905B-94A6D9188423}"/>
                  </a:ext>
                </a:extLst>
              </p:cNvPr>
              <p:cNvSpPr txBox="1"/>
              <p:nvPr/>
            </p:nvSpPr>
            <p:spPr>
              <a:xfrm>
                <a:off x="7765550" y="4991117"/>
                <a:ext cx="141655" cy="195604"/>
              </a:xfrm>
              <a:prstGeom prst="rect">
                <a:avLst/>
              </a:prstGeom>
              <a:noFill/>
            </p:spPr>
            <p:txBody>
              <a:bodyPr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prstClr val="black"/>
                    </a:solidFill>
                    <a:effectLst/>
                    <a:uLnTx/>
                    <a:uFillTx/>
                    <a:latin typeface="Arial" panose="020B0604020202020204"/>
                    <a:ea typeface="MS PGothic" charset="0"/>
                    <a:cs typeface="+mn-cs"/>
                  </a:rPr>
                  <a:t>48</a:t>
                </a:r>
                <a:endParaRPr kumimoji="0" lang="en-GB" sz="675"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grpSp>
        <p:sp>
          <p:nvSpPr>
            <p:cNvPr id="57" name="TextBox 56">
              <a:extLst>
                <a:ext uri="{FF2B5EF4-FFF2-40B4-BE49-F238E27FC236}">
                  <a16:creationId xmlns:a16="http://schemas.microsoft.com/office/drawing/2014/main" id="{C4DDCF8B-2498-E54C-852D-F41A46D3F52E}"/>
                </a:ext>
              </a:extLst>
            </p:cNvPr>
            <p:cNvSpPr txBox="1"/>
            <p:nvPr/>
          </p:nvSpPr>
          <p:spPr>
            <a:xfrm>
              <a:off x="2423070" y="5249917"/>
              <a:ext cx="4260318" cy="198928"/>
            </a:xfrm>
            <a:prstGeom prst="rect">
              <a:avLst/>
            </a:prstGeom>
            <a:noFill/>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75" b="1" i="0" u="none" strike="noStrike" kern="1200" cap="none" spc="0" normalizeH="0" baseline="0" noProof="0" dirty="0">
                  <a:ln>
                    <a:noFill/>
                  </a:ln>
                  <a:solidFill>
                    <a:prstClr val="black"/>
                  </a:solidFill>
                  <a:effectLst/>
                  <a:uLnTx/>
                  <a:uFillTx/>
                  <a:latin typeface="Arial" panose="020B0604020202020204"/>
                  <a:ea typeface="MS PGothic" charset="0"/>
                  <a:cs typeface="+mn-cs"/>
                </a:rPr>
                <a:t>Time from randomization (months)</a:t>
              </a:r>
            </a:p>
          </p:txBody>
        </p:sp>
        <p:sp>
          <p:nvSpPr>
            <p:cNvPr id="58" name="TextBox 57">
              <a:extLst>
                <a:ext uri="{FF2B5EF4-FFF2-40B4-BE49-F238E27FC236}">
                  <a16:creationId xmlns:a16="http://schemas.microsoft.com/office/drawing/2014/main" id="{3F43E45B-1B99-514D-A99B-19BAAEBC2F13}"/>
                </a:ext>
              </a:extLst>
            </p:cNvPr>
            <p:cNvSpPr txBox="1"/>
            <p:nvPr/>
          </p:nvSpPr>
          <p:spPr>
            <a:xfrm rot="16200000">
              <a:off x="522101" y="3224700"/>
              <a:ext cx="2067577" cy="154418"/>
            </a:xfrm>
            <a:prstGeom prst="rect">
              <a:avLst/>
            </a:prstGeom>
            <a:noFill/>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75" b="1" i="0" u="none" strike="noStrike" kern="1200" cap="none" spc="0" normalizeH="0" baseline="0" noProof="0" dirty="0">
                  <a:ln>
                    <a:noFill/>
                  </a:ln>
                  <a:solidFill>
                    <a:prstClr val="black"/>
                  </a:solidFill>
                  <a:effectLst/>
                  <a:uLnTx/>
                  <a:uFillTx/>
                  <a:latin typeface="Arial" panose="020B0604020202020204"/>
                  <a:ea typeface="MS PGothic" charset="0"/>
                  <a:cs typeface="+mn-cs"/>
                </a:rPr>
                <a:t>Probability of OS</a:t>
              </a:r>
            </a:p>
          </p:txBody>
        </p:sp>
        <p:grpSp>
          <p:nvGrpSpPr>
            <p:cNvPr id="55339" name="Group 91">
              <a:extLst>
                <a:ext uri="{FF2B5EF4-FFF2-40B4-BE49-F238E27FC236}">
                  <a16:creationId xmlns:a16="http://schemas.microsoft.com/office/drawing/2014/main" id="{E1069B8D-D477-BA40-B083-2EF2FBF7104C}"/>
                </a:ext>
              </a:extLst>
            </p:cNvPr>
            <p:cNvGrpSpPr>
              <a:grpSpLocks/>
            </p:cNvGrpSpPr>
            <p:nvPr/>
          </p:nvGrpSpPr>
          <p:grpSpPr bwMode="auto">
            <a:xfrm>
              <a:off x="639946" y="5355507"/>
              <a:ext cx="6631857" cy="400195"/>
              <a:chOff x="2095069" y="5361660"/>
              <a:chExt cx="5837892" cy="352284"/>
            </a:xfrm>
          </p:grpSpPr>
          <p:grpSp>
            <p:nvGrpSpPr>
              <p:cNvPr id="55492" name="Group 59">
                <a:extLst>
                  <a:ext uri="{FF2B5EF4-FFF2-40B4-BE49-F238E27FC236}">
                    <a16:creationId xmlns:a16="http://schemas.microsoft.com/office/drawing/2014/main" id="{16686370-2098-E346-AB13-20E4C6A81A92}"/>
                  </a:ext>
                </a:extLst>
              </p:cNvPr>
              <p:cNvGrpSpPr>
                <a:grpSpLocks/>
              </p:cNvGrpSpPr>
              <p:nvPr/>
            </p:nvGrpSpPr>
            <p:grpSpPr bwMode="auto">
              <a:xfrm>
                <a:off x="2095069" y="5361660"/>
                <a:ext cx="1445287" cy="352284"/>
                <a:chOff x="1121460" y="-756536"/>
                <a:chExt cx="1369962" cy="352284"/>
              </a:xfrm>
            </p:grpSpPr>
            <p:sp>
              <p:nvSpPr>
                <p:cNvPr id="55519" name="TextBox 83">
                  <a:extLst>
                    <a:ext uri="{FF2B5EF4-FFF2-40B4-BE49-F238E27FC236}">
                      <a16:creationId xmlns:a16="http://schemas.microsoft.com/office/drawing/2014/main" id="{858BAB2A-AF6D-1E44-8E59-A4CC2D1FC6E4}"/>
                    </a:ext>
                  </a:extLst>
                </p:cNvPr>
                <p:cNvSpPr txBox="1">
                  <a:spLocks noChangeArrowheads="1"/>
                </p:cNvSpPr>
                <p:nvPr/>
              </p:nvSpPr>
              <p:spPr bwMode="auto">
                <a:xfrm>
                  <a:off x="1121460" y="-756536"/>
                  <a:ext cx="1369962" cy="108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85800">
                    <a:spcBef>
                      <a:spcPts val="750"/>
                    </a:spcBef>
                    <a:buClr>
                      <a:schemeClr val="bg1"/>
                    </a:buClr>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1pPr>
                  <a:lvl2pPr marL="742950" indent="-285750" defTabSz="685800">
                    <a:spcBef>
                      <a:spcPts val="375"/>
                    </a:spcBef>
                    <a:buClr>
                      <a:schemeClr val="bg1"/>
                    </a:buClr>
                    <a:buFont typeface="Wingdings" pitchFamily="2" charset="2"/>
                    <a:buChar char="§"/>
                    <a:defRPr>
                      <a:solidFill>
                        <a:schemeClr val="bg1"/>
                      </a:solidFill>
                      <a:latin typeface="Arial" panose="020B0604020202020204" pitchFamily="34" charset="0"/>
                      <a:cs typeface="Arial" panose="020B0604020202020204" pitchFamily="34" charset="0"/>
                    </a:defRPr>
                  </a:lvl2pPr>
                  <a:lvl3pPr marL="1143000" indent="-228600" defTabSz="685800">
                    <a:spcBef>
                      <a:spcPts val="375"/>
                    </a:spcBef>
                    <a:buClr>
                      <a:schemeClr val="bg1"/>
                    </a:buClr>
                    <a:buFont typeface="Courier New" panose="02070309020205020404" pitchFamily="49" charset="0"/>
                    <a:buChar char="o"/>
                    <a:defRPr sz="1300">
                      <a:solidFill>
                        <a:schemeClr val="bg1"/>
                      </a:solidFill>
                      <a:latin typeface="Arial" panose="020B0604020202020204" pitchFamily="34" charset="0"/>
                      <a:cs typeface="Arial" panose="020B0604020202020204" pitchFamily="34" charset="0"/>
                    </a:defRPr>
                  </a:lvl3pPr>
                  <a:lvl4pPr marL="1600200" indent="-228600" defTabSz="685800">
                    <a:spcBef>
                      <a:spcPts val="375"/>
                    </a:spcBef>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4pPr>
                  <a:lvl5pPr marL="2057400" indent="-228600" defTabSz="685800">
                    <a:spcBef>
                      <a:spcPts val="375"/>
                    </a:spcBef>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5pPr>
                  <a:lvl6pPr marL="25146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6pPr>
                  <a:lvl7pPr marL="29718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7pPr>
                  <a:lvl8pPr marL="34290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8pPr>
                  <a:lvl9pPr marL="38862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GB" altLang="en-US" sz="600" b="1" i="0" u="none" strike="noStrike" kern="1200" cap="none" spc="0" normalizeH="0" baseline="0" noProof="0">
                      <a:ln>
                        <a:noFill/>
                      </a:ln>
                      <a:solidFill>
                        <a:srgbClr val="000000"/>
                      </a:solidFill>
                      <a:effectLst/>
                      <a:uLnTx/>
                      <a:uFillTx/>
                      <a:latin typeface="Arial" panose="020B0604020202020204" pitchFamily="34" charset="0"/>
                      <a:ea typeface="MS PGothic" charset="0"/>
                      <a:cs typeface="Arial" panose="020B0604020202020204" pitchFamily="34" charset="0"/>
                    </a:rPr>
                    <a:t>Number of patients at risk:</a:t>
                  </a:r>
                </a:p>
              </p:txBody>
            </p:sp>
            <p:sp>
              <p:nvSpPr>
                <p:cNvPr id="55520" name="TextBox 84">
                  <a:extLst>
                    <a:ext uri="{FF2B5EF4-FFF2-40B4-BE49-F238E27FC236}">
                      <a16:creationId xmlns:a16="http://schemas.microsoft.com/office/drawing/2014/main" id="{4EB14D47-4AA1-6040-BD86-99CE6DA3A5B6}"/>
                    </a:ext>
                  </a:extLst>
                </p:cNvPr>
                <p:cNvSpPr txBox="1">
                  <a:spLocks noChangeArrowheads="1"/>
                </p:cNvSpPr>
                <p:nvPr/>
              </p:nvSpPr>
              <p:spPr bwMode="auto">
                <a:xfrm>
                  <a:off x="1121460" y="-620996"/>
                  <a:ext cx="977498" cy="216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85800">
                    <a:spcBef>
                      <a:spcPts val="750"/>
                    </a:spcBef>
                    <a:buClr>
                      <a:schemeClr val="bg1"/>
                    </a:buClr>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1pPr>
                  <a:lvl2pPr marL="742950" indent="-285750" defTabSz="685800">
                    <a:spcBef>
                      <a:spcPts val="375"/>
                    </a:spcBef>
                    <a:buClr>
                      <a:schemeClr val="bg1"/>
                    </a:buClr>
                    <a:buFont typeface="Wingdings" pitchFamily="2" charset="2"/>
                    <a:buChar char="§"/>
                    <a:defRPr>
                      <a:solidFill>
                        <a:schemeClr val="bg1"/>
                      </a:solidFill>
                      <a:latin typeface="Arial" panose="020B0604020202020204" pitchFamily="34" charset="0"/>
                      <a:cs typeface="Arial" panose="020B0604020202020204" pitchFamily="34" charset="0"/>
                    </a:defRPr>
                  </a:lvl2pPr>
                  <a:lvl3pPr marL="1143000" indent="-228600" defTabSz="685800">
                    <a:spcBef>
                      <a:spcPts val="375"/>
                    </a:spcBef>
                    <a:buClr>
                      <a:schemeClr val="bg1"/>
                    </a:buClr>
                    <a:buFont typeface="Courier New" panose="02070309020205020404" pitchFamily="49" charset="0"/>
                    <a:buChar char="o"/>
                    <a:defRPr sz="1300">
                      <a:solidFill>
                        <a:schemeClr val="bg1"/>
                      </a:solidFill>
                      <a:latin typeface="Arial" panose="020B0604020202020204" pitchFamily="34" charset="0"/>
                      <a:cs typeface="Arial" panose="020B0604020202020204" pitchFamily="34" charset="0"/>
                    </a:defRPr>
                  </a:lvl3pPr>
                  <a:lvl4pPr marL="1600200" indent="-228600" defTabSz="685800">
                    <a:spcBef>
                      <a:spcPts val="375"/>
                    </a:spcBef>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4pPr>
                  <a:lvl5pPr marL="2057400" indent="-228600" defTabSz="685800">
                    <a:spcBef>
                      <a:spcPts val="375"/>
                    </a:spcBef>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5pPr>
                  <a:lvl6pPr marL="25146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6pPr>
                  <a:lvl7pPr marL="29718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7pPr>
                  <a:lvl8pPr marL="34290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8pPr>
                  <a:lvl9pPr marL="38862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GB" altLang="en-US" sz="600" b="1" i="0" u="none" strike="noStrike" kern="1200" cap="none" spc="0" normalizeH="0" baseline="0" noProof="0">
                      <a:ln>
                        <a:noFill/>
                      </a:ln>
                      <a:solidFill>
                        <a:srgbClr val="ED7D31"/>
                      </a:solidFill>
                      <a:effectLst/>
                      <a:uLnTx/>
                      <a:uFillTx/>
                      <a:latin typeface="Arial" panose="020B0604020202020204" pitchFamily="34" charset="0"/>
                      <a:ea typeface="MS PGothic" charset="0"/>
                      <a:cs typeface="Arial" panose="020B0604020202020204" pitchFamily="34" charset="0"/>
                    </a:rPr>
                    <a:t>Abiraterone + olaparib</a:t>
                  </a:r>
                </a:p>
                <a:p>
                  <a:pPr marL="0" marR="0" lvl="0" indent="0" algn="l" defTabSz="685800" rtl="0" eaLnBrk="1" fontAlgn="base" latinLnBrk="0" hangingPunct="1">
                    <a:lnSpc>
                      <a:spcPct val="100000"/>
                    </a:lnSpc>
                    <a:spcBef>
                      <a:spcPct val="0"/>
                    </a:spcBef>
                    <a:spcAft>
                      <a:spcPct val="0"/>
                    </a:spcAft>
                    <a:buClrTx/>
                    <a:buSzTx/>
                    <a:buFontTx/>
                    <a:buNone/>
                    <a:tabLst/>
                    <a:defRPr/>
                  </a:pPr>
                  <a:r>
                    <a:rPr kumimoji="0" lang="en-GB" altLang="en-US" sz="600" b="1" i="0" u="none" strike="noStrike" kern="1200" cap="none" spc="0" normalizeH="0" baseline="0" noProof="0">
                      <a:ln>
                        <a:noFill/>
                      </a:ln>
                      <a:solidFill>
                        <a:srgbClr val="4472C4"/>
                      </a:solidFill>
                      <a:effectLst/>
                      <a:uLnTx/>
                      <a:uFillTx/>
                      <a:latin typeface="Arial" panose="020B0604020202020204" pitchFamily="34" charset="0"/>
                      <a:ea typeface="MS PGothic" charset="0"/>
                      <a:cs typeface="Arial" panose="020B0604020202020204" pitchFamily="34" charset="0"/>
                    </a:rPr>
                    <a:t>Abiraterone + placebo</a:t>
                  </a:r>
                </a:p>
              </p:txBody>
            </p:sp>
          </p:grpSp>
          <p:grpSp>
            <p:nvGrpSpPr>
              <p:cNvPr id="55493" name="Group 90">
                <a:extLst>
                  <a:ext uri="{FF2B5EF4-FFF2-40B4-BE49-F238E27FC236}">
                    <a16:creationId xmlns:a16="http://schemas.microsoft.com/office/drawing/2014/main" id="{6C168FC6-CFD5-5B43-8183-D26C5DD0E8FB}"/>
                  </a:ext>
                </a:extLst>
              </p:cNvPr>
              <p:cNvGrpSpPr>
                <a:grpSpLocks/>
              </p:cNvGrpSpPr>
              <p:nvPr/>
            </p:nvGrpSpPr>
            <p:grpSpPr bwMode="auto">
              <a:xfrm>
                <a:off x="3177926" y="5496057"/>
                <a:ext cx="4755035" cy="216745"/>
                <a:chOff x="3177926" y="5496057"/>
                <a:chExt cx="4755035" cy="216745"/>
              </a:xfrm>
            </p:grpSpPr>
            <p:sp>
              <p:nvSpPr>
                <p:cNvPr id="55494" name="TextBox 61">
                  <a:extLst>
                    <a:ext uri="{FF2B5EF4-FFF2-40B4-BE49-F238E27FC236}">
                      <a16:creationId xmlns:a16="http://schemas.microsoft.com/office/drawing/2014/main" id="{7D6AF090-4B48-3040-828A-D209AA767B6F}"/>
                    </a:ext>
                  </a:extLst>
                </p:cNvPr>
                <p:cNvSpPr txBox="1">
                  <a:spLocks noChangeArrowheads="1"/>
                </p:cNvSpPr>
                <p:nvPr/>
              </p:nvSpPr>
              <p:spPr bwMode="auto">
                <a:xfrm>
                  <a:off x="7179800" y="5496057"/>
                  <a:ext cx="182208" cy="21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85800">
                    <a:spcBef>
                      <a:spcPts val="750"/>
                    </a:spcBef>
                    <a:buClr>
                      <a:schemeClr val="bg1"/>
                    </a:buClr>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1pPr>
                  <a:lvl2pPr marL="742950" indent="-285750" defTabSz="685800">
                    <a:spcBef>
                      <a:spcPts val="375"/>
                    </a:spcBef>
                    <a:buClr>
                      <a:schemeClr val="bg1"/>
                    </a:buClr>
                    <a:buFont typeface="Wingdings" pitchFamily="2" charset="2"/>
                    <a:buChar char="§"/>
                    <a:defRPr>
                      <a:solidFill>
                        <a:schemeClr val="bg1"/>
                      </a:solidFill>
                      <a:latin typeface="Arial" panose="020B0604020202020204" pitchFamily="34" charset="0"/>
                      <a:cs typeface="Arial" panose="020B0604020202020204" pitchFamily="34" charset="0"/>
                    </a:defRPr>
                  </a:lvl2pPr>
                  <a:lvl3pPr marL="1143000" indent="-228600" defTabSz="685800">
                    <a:spcBef>
                      <a:spcPts val="375"/>
                    </a:spcBef>
                    <a:buClr>
                      <a:schemeClr val="bg1"/>
                    </a:buClr>
                    <a:buFont typeface="Courier New" panose="02070309020205020404" pitchFamily="49" charset="0"/>
                    <a:buChar char="o"/>
                    <a:defRPr sz="1300">
                      <a:solidFill>
                        <a:schemeClr val="bg1"/>
                      </a:solidFill>
                      <a:latin typeface="Arial" panose="020B0604020202020204" pitchFamily="34" charset="0"/>
                      <a:cs typeface="Arial" panose="020B0604020202020204" pitchFamily="34" charset="0"/>
                    </a:defRPr>
                  </a:lvl3pPr>
                  <a:lvl4pPr marL="1600200" indent="-228600" defTabSz="685800">
                    <a:spcBef>
                      <a:spcPts val="375"/>
                    </a:spcBef>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4pPr>
                  <a:lvl5pPr marL="2057400" indent="-228600" defTabSz="685800">
                    <a:spcBef>
                      <a:spcPts val="375"/>
                    </a:spcBef>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5pPr>
                  <a:lvl6pPr marL="25146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6pPr>
                  <a:lvl7pPr marL="29718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7pPr>
                  <a:lvl8pPr marL="34290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8pPr>
                  <a:lvl9pPr marL="38862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S PGothic" charset="0"/>
                      <a:cs typeface="Arial" panose="020B0604020202020204" pitchFamily="34" charset="0"/>
                    </a:rPr>
                    <a:t>29</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S PGothic" charset="0"/>
                      <a:cs typeface="Arial" panose="020B0604020202020204" pitchFamily="34" charset="0"/>
                    </a:rPr>
                    <a:t>25</a:t>
                  </a:r>
                </a:p>
              </p:txBody>
            </p:sp>
            <p:sp>
              <p:nvSpPr>
                <p:cNvPr id="55495" name="TextBox 62">
                  <a:extLst>
                    <a:ext uri="{FF2B5EF4-FFF2-40B4-BE49-F238E27FC236}">
                      <a16:creationId xmlns:a16="http://schemas.microsoft.com/office/drawing/2014/main" id="{888B04E4-7C3D-4249-83CF-1349BA0B976E}"/>
                    </a:ext>
                  </a:extLst>
                </p:cNvPr>
                <p:cNvSpPr txBox="1">
                  <a:spLocks noChangeArrowheads="1"/>
                </p:cNvSpPr>
                <p:nvPr/>
              </p:nvSpPr>
              <p:spPr bwMode="auto">
                <a:xfrm>
                  <a:off x="6989482" y="5496057"/>
                  <a:ext cx="182208" cy="216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85800">
                    <a:spcBef>
                      <a:spcPts val="750"/>
                    </a:spcBef>
                    <a:buClr>
                      <a:schemeClr val="bg1"/>
                    </a:buClr>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1pPr>
                  <a:lvl2pPr marL="742950" indent="-285750" defTabSz="685800">
                    <a:spcBef>
                      <a:spcPts val="375"/>
                    </a:spcBef>
                    <a:buClr>
                      <a:schemeClr val="bg1"/>
                    </a:buClr>
                    <a:buFont typeface="Wingdings" pitchFamily="2" charset="2"/>
                    <a:buChar char="§"/>
                    <a:defRPr>
                      <a:solidFill>
                        <a:schemeClr val="bg1"/>
                      </a:solidFill>
                      <a:latin typeface="Arial" panose="020B0604020202020204" pitchFamily="34" charset="0"/>
                      <a:cs typeface="Arial" panose="020B0604020202020204" pitchFamily="34" charset="0"/>
                    </a:defRPr>
                  </a:lvl2pPr>
                  <a:lvl3pPr marL="1143000" indent="-228600" defTabSz="685800">
                    <a:spcBef>
                      <a:spcPts val="375"/>
                    </a:spcBef>
                    <a:buClr>
                      <a:schemeClr val="bg1"/>
                    </a:buClr>
                    <a:buFont typeface="Courier New" panose="02070309020205020404" pitchFamily="49" charset="0"/>
                    <a:buChar char="o"/>
                    <a:defRPr sz="1300">
                      <a:solidFill>
                        <a:schemeClr val="bg1"/>
                      </a:solidFill>
                      <a:latin typeface="Arial" panose="020B0604020202020204" pitchFamily="34" charset="0"/>
                      <a:cs typeface="Arial" panose="020B0604020202020204" pitchFamily="34" charset="0"/>
                    </a:defRPr>
                  </a:lvl3pPr>
                  <a:lvl4pPr marL="1600200" indent="-228600" defTabSz="685800">
                    <a:spcBef>
                      <a:spcPts val="375"/>
                    </a:spcBef>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4pPr>
                  <a:lvl5pPr marL="2057400" indent="-228600" defTabSz="685800">
                    <a:spcBef>
                      <a:spcPts val="375"/>
                    </a:spcBef>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5pPr>
                  <a:lvl6pPr marL="25146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6pPr>
                  <a:lvl7pPr marL="29718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7pPr>
                  <a:lvl8pPr marL="34290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8pPr>
                  <a:lvl9pPr marL="38862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S PGothic" charset="0"/>
                      <a:cs typeface="Arial" panose="020B0604020202020204" pitchFamily="34" charset="0"/>
                    </a:rPr>
                    <a:t>63</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S PGothic" charset="0"/>
                      <a:cs typeface="Arial" panose="020B0604020202020204" pitchFamily="34" charset="0"/>
                    </a:rPr>
                    <a:t>53</a:t>
                  </a:r>
                </a:p>
              </p:txBody>
            </p:sp>
            <p:sp>
              <p:nvSpPr>
                <p:cNvPr id="55496" name="TextBox 63">
                  <a:extLst>
                    <a:ext uri="{FF2B5EF4-FFF2-40B4-BE49-F238E27FC236}">
                      <a16:creationId xmlns:a16="http://schemas.microsoft.com/office/drawing/2014/main" id="{FDAE322F-A9F5-D84D-929F-7E4AACB1F588}"/>
                    </a:ext>
                  </a:extLst>
                </p:cNvPr>
                <p:cNvSpPr txBox="1">
                  <a:spLocks noChangeArrowheads="1"/>
                </p:cNvSpPr>
                <p:nvPr/>
              </p:nvSpPr>
              <p:spPr bwMode="auto">
                <a:xfrm>
                  <a:off x="6799164" y="5496057"/>
                  <a:ext cx="182208" cy="216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85800">
                    <a:spcBef>
                      <a:spcPts val="750"/>
                    </a:spcBef>
                    <a:buClr>
                      <a:schemeClr val="bg1"/>
                    </a:buClr>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1pPr>
                  <a:lvl2pPr marL="742950" indent="-285750" defTabSz="685800">
                    <a:spcBef>
                      <a:spcPts val="375"/>
                    </a:spcBef>
                    <a:buClr>
                      <a:schemeClr val="bg1"/>
                    </a:buClr>
                    <a:buFont typeface="Wingdings" pitchFamily="2" charset="2"/>
                    <a:buChar char="§"/>
                    <a:defRPr>
                      <a:solidFill>
                        <a:schemeClr val="bg1"/>
                      </a:solidFill>
                      <a:latin typeface="Arial" panose="020B0604020202020204" pitchFamily="34" charset="0"/>
                      <a:cs typeface="Arial" panose="020B0604020202020204" pitchFamily="34" charset="0"/>
                    </a:defRPr>
                  </a:lvl2pPr>
                  <a:lvl3pPr marL="1143000" indent="-228600" defTabSz="685800">
                    <a:spcBef>
                      <a:spcPts val="375"/>
                    </a:spcBef>
                    <a:buClr>
                      <a:schemeClr val="bg1"/>
                    </a:buClr>
                    <a:buFont typeface="Courier New" panose="02070309020205020404" pitchFamily="49" charset="0"/>
                    <a:buChar char="o"/>
                    <a:defRPr sz="1300">
                      <a:solidFill>
                        <a:schemeClr val="bg1"/>
                      </a:solidFill>
                      <a:latin typeface="Arial" panose="020B0604020202020204" pitchFamily="34" charset="0"/>
                      <a:cs typeface="Arial" panose="020B0604020202020204" pitchFamily="34" charset="0"/>
                    </a:defRPr>
                  </a:lvl3pPr>
                  <a:lvl4pPr marL="1600200" indent="-228600" defTabSz="685800">
                    <a:spcBef>
                      <a:spcPts val="375"/>
                    </a:spcBef>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4pPr>
                  <a:lvl5pPr marL="2057400" indent="-228600" defTabSz="685800">
                    <a:spcBef>
                      <a:spcPts val="375"/>
                    </a:spcBef>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5pPr>
                  <a:lvl6pPr marL="25146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6pPr>
                  <a:lvl7pPr marL="29718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7pPr>
                  <a:lvl8pPr marL="34290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8pPr>
                  <a:lvl9pPr marL="38862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S PGothic" charset="0"/>
                      <a:cs typeface="Arial" panose="020B0604020202020204" pitchFamily="34" charset="0"/>
                    </a:rPr>
                    <a:t>96</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S PGothic" charset="0"/>
                      <a:cs typeface="Arial" panose="020B0604020202020204" pitchFamily="34" charset="0"/>
                    </a:rPr>
                    <a:t>84</a:t>
                  </a:r>
                </a:p>
              </p:txBody>
            </p:sp>
            <p:sp>
              <p:nvSpPr>
                <p:cNvPr id="55497" name="TextBox 64">
                  <a:extLst>
                    <a:ext uri="{FF2B5EF4-FFF2-40B4-BE49-F238E27FC236}">
                      <a16:creationId xmlns:a16="http://schemas.microsoft.com/office/drawing/2014/main" id="{6FBCE58B-15D1-114F-BFAC-F7C49E16ECF9}"/>
                    </a:ext>
                  </a:extLst>
                </p:cNvPr>
                <p:cNvSpPr txBox="1">
                  <a:spLocks noChangeArrowheads="1"/>
                </p:cNvSpPr>
                <p:nvPr/>
              </p:nvSpPr>
              <p:spPr bwMode="auto">
                <a:xfrm>
                  <a:off x="6601033" y="5496057"/>
                  <a:ext cx="182208" cy="216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85800">
                    <a:spcBef>
                      <a:spcPts val="750"/>
                    </a:spcBef>
                    <a:buClr>
                      <a:schemeClr val="bg1"/>
                    </a:buClr>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1pPr>
                  <a:lvl2pPr marL="742950" indent="-285750" defTabSz="685800">
                    <a:spcBef>
                      <a:spcPts val="375"/>
                    </a:spcBef>
                    <a:buClr>
                      <a:schemeClr val="bg1"/>
                    </a:buClr>
                    <a:buFont typeface="Wingdings" pitchFamily="2" charset="2"/>
                    <a:buChar char="§"/>
                    <a:defRPr>
                      <a:solidFill>
                        <a:schemeClr val="bg1"/>
                      </a:solidFill>
                      <a:latin typeface="Arial" panose="020B0604020202020204" pitchFamily="34" charset="0"/>
                      <a:cs typeface="Arial" panose="020B0604020202020204" pitchFamily="34" charset="0"/>
                    </a:defRPr>
                  </a:lvl2pPr>
                  <a:lvl3pPr marL="1143000" indent="-228600" defTabSz="685800">
                    <a:spcBef>
                      <a:spcPts val="375"/>
                    </a:spcBef>
                    <a:buClr>
                      <a:schemeClr val="bg1"/>
                    </a:buClr>
                    <a:buFont typeface="Courier New" panose="02070309020205020404" pitchFamily="49" charset="0"/>
                    <a:buChar char="o"/>
                    <a:defRPr sz="1300">
                      <a:solidFill>
                        <a:schemeClr val="bg1"/>
                      </a:solidFill>
                      <a:latin typeface="Arial" panose="020B0604020202020204" pitchFamily="34" charset="0"/>
                      <a:cs typeface="Arial" panose="020B0604020202020204" pitchFamily="34" charset="0"/>
                    </a:defRPr>
                  </a:lvl3pPr>
                  <a:lvl4pPr marL="1600200" indent="-228600" defTabSz="685800">
                    <a:spcBef>
                      <a:spcPts val="375"/>
                    </a:spcBef>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4pPr>
                  <a:lvl5pPr marL="2057400" indent="-228600" defTabSz="685800">
                    <a:spcBef>
                      <a:spcPts val="375"/>
                    </a:spcBef>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5pPr>
                  <a:lvl6pPr marL="25146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6pPr>
                  <a:lvl7pPr marL="29718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7pPr>
                  <a:lvl8pPr marL="34290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8pPr>
                  <a:lvl9pPr marL="38862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S PGothic" charset="0"/>
                      <a:cs typeface="Arial" panose="020B0604020202020204" pitchFamily="34" charset="0"/>
                    </a:rPr>
                    <a:t>135</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S PGothic" charset="0"/>
                      <a:cs typeface="Arial" panose="020B0604020202020204" pitchFamily="34" charset="0"/>
                    </a:rPr>
                    <a:t>119</a:t>
                  </a:r>
                </a:p>
              </p:txBody>
            </p:sp>
            <p:sp>
              <p:nvSpPr>
                <p:cNvPr id="55498" name="TextBox 65">
                  <a:extLst>
                    <a:ext uri="{FF2B5EF4-FFF2-40B4-BE49-F238E27FC236}">
                      <a16:creationId xmlns:a16="http://schemas.microsoft.com/office/drawing/2014/main" id="{669FF697-5070-8341-A66B-131667E9D1F6}"/>
                    </a:ext>
                  </a:extLst>
                </p:cNvPr>
                <p:cNvSpPr txBox="1">
                  <a:spLocks noChangeArrowheads="1"/>
                </p:cNvSpPr>
                <p:nvPr/>
              </p:nvSpPr>
              <p:spPr bwMode="auto">
                <a:xfrm>
                  <a:off x="6410867" y="5496057"/>
                  <a:ext cx="182208" cy="216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85800">
                    <a:spcBef>
                      <a:spcPts val="750"/>
                    </a:spcBef>
                    <a:buClr>
                      <a:schemeClr val="bg1"/>
                    </a:buClr>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1pPr>
                  <a:lvl2pPr marL="742950" indent="-285750" defTabSz="685800">
                    <a:spcBef>
                      <a:spcPts val="375"/>
                    </a:spcBef>
                    <a:buClr>
                      <a:schemeClr val="bg1"/>
                    </a:buClr>
                    <a:buFont typeface="Wingdings" pitchFamily="2" charset="2"/>
                    <a:buChar char="§"/>
                    <a:defRPr>
                      <a:solidFill>
                        <a:schemeClr val="bg1"/>
                      </a:solidFill>
                      <a:latin typeface="Arial" panose="020B0604020202020204" pitchFamily="34" charset="0"/>
                      <a:cs typeface="Arial" panose="020B0604020202020204" pitchFamily="34" charset="0"/>
                    </a:defRPr>
                  </a:lvl2pPr>
                  <a:lvl3pPr marL="1143000" indent="-228600" defTabSz="685800">
                    <a:spcBef>
                      <a:spcPts val="375"/>
                    </a:spcBef>
                    <a:buClr>
                      <a:schemeClr val="bg1"/>
                    </a:buClr>
                    <a:buFont typeface="Courier New" panose="02070309020205020404" pitchFamily="49" charset="0"/>
                    <a:buChar char="o"/>
                    <a:defRPr sz="1300">
                      <a:solidFill>
                        <a:schemeClr val="bg1"/>
                      </a:solidFill>
                      <a:latin typeface="Arial" panose="020B0604020202020204" pitchFamily="34" charset="0"/>
                      <a:cs typeface="Arial" panose="020B0604020202020204" pitchFamily="34" charset="0"/>
                    </a:defRPr>
                  </a:lvl3pPr>
                  <a:lvl4pPr marL="1600200" indent="-228600" defTabSz="685800">
                    <a:spcBef>
                      <a:spcPts val="375"/>
                    </a:spcBef>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4pPr>
                  <a:lvl5pPr marL="2057400" indent="-228600" defTabSz="685800">
                    <a:spcBef>
                      <a:spcPts val="375"/>
                    </a:spcBef>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5pPr>
                  <a:lvl6pPr marL="25146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6pPr>
                  <a:lvl7pPr marL="29718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7pPr>
                  <a:lvl8pPr marL="34290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8pPr>
                  <a:lvl9pPr marL="38862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S PGothic" charset="0"/>
                      <a:cs typeface="Arial" panose="020B0604020202020204" pitchFamily="34" charset="0"/>
                    </a:rPr>
                    <a:t>192</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S PGothic" charset="0"/>
                      <a:cs typeface="Arial" panose="020B0604020202020204" pitchFamily="34" charset="0"/>
                    </a:rPr>
                    <a:t>157</a:t>
                  </a:r>
                </a:p>
              </p:txBody>
            </p:sp>
            <p:sp>
              <p:nvSpPr>
                <p:cNvPr id="55499" name="TextBox 66">
                  <a:extLst>
                    <a:ext uri="{FF2B5EF4-FFF2-40B4-BE49-F238E27FC236}">
                      <a16:creationId xmlns:a16="http://schemas.microsoft.com/office/drawing/2014/main" id="{9372533C-0B87-3744-AE1E-EAC737EAE62E}"/>
                    </a:ext>
                  </a:extLst>
                </p:cNvPr>
                <p:cNvSpPr txBox="1">
                  <a:spLocks noChangeArrowheads="1"/>
                </p:cNvSpPr>
                <p:nvPr/>
              </p:nvSpPr>
              <p:spPr bwMode="auto">
                <a:xfrm>
                  <a:off x="6220694" y="5496057"/>
                  <a:ext cx="182208" cy="216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85800">
                    <a:spcBef>
                      <a:spcPts val="750"/>
                    </a:spcBef>
                    <a:buClr>
                      <a:schemeClr val="bg1"/>
                    </a:buClr>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1pPr>
                  <a:lvl2pPr marL="742950" indent="-285750" defTabSz="685800">
                    <a:spcBef>
                      <a:spcPts val="375"/>
                    </a:spcBef>
                    <a:buClr>
                      <a:schemeClr val="bg1"/>
                    </a:buClr>
                    <a:buFont typeface="Wingdings" pitchFamily="2" charset="2"/>
                    <a:buChar char="§"/>
                    <a:defRPr>
                      <a:solidFill>
                        <a:schemeClr val="bg1"/>
                      </a:solidFill>
                      <a:latin typeface="Arial" panose="020B0604020202020204" pitchFamily="34" charset="0"/>
                      <a:cs typeface="Arial" panose="020B0604020202020204" pitchFamily="34" charset="0"/>
                    </a:defRPr>
                  </a:lvl2pPr>
                  <a:lvl3pPr marL="1143000" indent="-228600" defTabSz="685800">
                    <a:spcBef>
                      <a:spcPts val="375"/>
                    </a:spcBef>
                    <a:buClr>
                      <a:schemeClr val="bg1"/>
                    </a:buClr>
                    <a:buFont typeface="Courier New" panose="02070309020205020404" pitchFamily="49" charset="0"/>
                    <a:buChar char="o"/>
                    <a:defRPr sz="1300">
                      <a:solidFill>
                        <a:schemeClr val="bg1"/>
                      </a:solidFill>
                      <a:latin typeface="Arial" panose="020B0604020202020204" pitchFamily="34" charset="0"/>
                      <a:cs typeface="Arial" panose="020B0604020202020204" pitchFamily="34" charset="0"/>
                    </a:defRPr>
                  </a:lvl3pPr>
                  <a:lvl4pPr marL="1600200" indent="-228600" defTabSz="685800">
                    <a:spcBef>
                      <a:spcPts val="375"/>
                    </a:spcBef>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4pPr>
                  <a:lvl5pPr marL="2057400" indent="-228600" defTabSz="685800">
                    <a:spcBef>
                      <a:spcPts val="375"/>
                    </a:spcBef>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5pPr>
                  <a:lvl6pPr marL="25146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6pPr>
                  <a:lvl7pPr marL="29718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7pPr>
                  <a:lvl8pPr marL="34290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8pPr>
                  <a:lvl9pPr marL="38862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S PGothic" charset="0"/>
                      <a:cs typeface="Arial" panose="020B0604020202020204" pitchFamily="34" charset="0"/>
                    </a:rPr>
                    <a:t>226</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S PGothic" charset="0"/>
                      <a:cs typeface="Arial" panose="020B0604020202020204" pitchFamily="34" charset="0"/>
                    </a:rPr>
                    <a:t>201</a:t>
                  </a:r>
                </a:p>
              </p:txBody>
            </p:sp>
            <p:sp>
              <p:nvSpPr>
                <p:cNvPr id="55500" name="TextBox 67">
                  <a:extLst>
                    <a:ext uri="{FF2B5EF4-FFF2-40B4-BE49-F238E27FC236}">
                      <a16:creationId xmlns:a16="http://schemas.microsoft.com/office/drawing/2014/main" id="{07364CB3-7888-2A4D-81B8-1C12CBB0B61E}"/>
                    </a:ext>
                  </a:extLst>
                </p:cNvPr>
                <p:cNvSpPr txBox="1">
                  <a:spLocks noChangeArrowheads="1"/>
                </p:cNvSpPr>
                <p:nvPr/>
              </p:nvSpPr>
              <p:spPr bwMode="auto">
                <a:xfrm>
                  <a:off x="6030521" y="5496057"/>
                  <a:ext cx="182208" cy="216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85800">
                    <a:spcBef>
                      <a:spcPts val="750"/>
                    </a:spcBef>
                    <a:buClr>
                      <a:schemeClr val="bg1"/>
                    </a:buClr>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1pPr>
                  <a:lvl2pPr marL="742950" indent="-285750" defTabSz="685800">
                    <a:spcBef>
                      <a:spcPts val="375"/>
                    </a:spcBef>
                    <a:buClr>
                      <a:schemeClr val="bg1"/>
                    </a:buClr>
                    <a:buFont typeface="Wingdings" pitchFamily="2" charset="2"/>
                    <a:buChar char="§"/>
                    <a:defRPr>
                      <a:solidFill>
                        <a:schemeClr val="bg1"/>
                      </a:solidFill>
                      <a:latin typeface="Arial" panose="020B0604020202020204" pitchFamily="34" charset="0"/>
                      <a:cs typeface="Arial" panose="020B0604020202020204" pitchFamily="34" charset="0"/>
                    </a:defRPr>
                  </a:lvl2pPr>
                  <a:lvl3pPr marL="1143000" indent="-228600" defTabSz="685800">
                    <a:spcBef>
                      <a:spcPts val="375"/>
                    </a:spcBef>
                    <a:buClr>
                      <a:schemeClr val="bg1"/>
                    </a:buClr>
                    <a:buFont typeface="Courier New" panose="02070309020205020404" pitchFamily="49" charset="0"/>
                    <a:buChar char="o"/>
                    <a:defRPr sz="1300">
                      <a:solidFill>
                        <a:schemeClr val="bg1"/>
                      </a:solidFill>
                      <a:latin typeface="Arial" panose="020B0604020202020204" pitchFamily="34" charset="0"/>
                      <a:cs typeface="Arial" panose="020B0604020202020204" pitchFamily="34" charset="0"/>
                    </a:defRPr>
                  </a:lvl3pPr>
                  <a:lvl4pPr marL="1600200" indent="-228600" defTabSz="685800">
                    <a:spcBef>
                      <a:spcPts val="375"/>
                    </a:spcBef>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4pPr>
                  <a:lvl5pPr marL="2057400" indent="-228600" defTabSz="685800">
                    <a:spcBef>
                      <a:spcPts val="375"/>
                    </a:spcBef>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5pPr>
                  <a:lvl6pPr marL="25146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6pPr>
                  <a:lvl7pPr marL="29718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7pPr>
                  <a:lvl8pPr marL="34290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8pPr>
                  <a:lvl9pPr marL="38862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S PGothic" charset="0"/>
                      <a:cs typeface="Arial" panose="020B0604020202020204" pitchFamily="34" charset="0"/>
                    </a:rPr>
                    <a:t>246</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S PGothic" charset="0"/>
                      <a:cs typeface="Arial" panose="020B0604020202020204" pitchFamily="34" charset="0"/>
                    </a:rPr>
                    <a:t>213</a:t>
                  </a:r>
                </a:p>
              </p:txBody>
            </p:sp>
            <p:sp>
              <p:nvSpPr>
                <p:cNvPr id="55501" name="TextBox 68">
                  <a:extLst>
                    <a:ext uri="{FF2B5EF4-FFF2-40B4-BE49-F238E27FC236}">
                      <a16:creationId xmlns:a16="http://schemas.microsoft.com/office/drawing/2014/main" id="{0AF0F6E5-A469-7142-8704-DDAB0FF7BD6F}"/>
                    </a:ext>
                  </a:extLst>
                </p:cNvPr>
                <p:cNvSpPr txBox="1">
                  <a:spLocks noChangeArrowheads="1"/>
                </p:cNvSpPr>
                <p:nvPr/>
              </p:nvSpPr>
              <p:spPr bwMode="auto">
                <a:xfrm>
                  <a:off x="5840348" y="5496057"/>
                  <a:ext cx="182208" cy="216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85800">
                    <a:spcBef>
                      <a:spcPts val="750"/>
                    </a:spcBef>
                    <a:buClr>
                      <a:schemeClr val="bg1"/>
                    </a:buClr>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1pPr>
                  <a:lvl2pPr marL="742950" indent="-285750" defTabSz="685800">
                    <a:spcBef>
                      <a:spcPts val="375"/>
                    </a:spcBef>
                    <a:buClr>
                      <a:schemeClr val="bg1"/>
                    </a:buClr>
                    <a:buFont typeface="Wingdings" pitchFamily="2" charset="2"/>
                    <a:buChar char="§"/>
                    <a:defRPr>
                      <a:solidFill>
                        <a:schemeClr val="bg1"/>
                      </a:solidFill>
                      <a:latin typeface="Arial" panose="020B0604020202020204" pitchFamily="34" charset="0"/>
                      <a:cs typeface="Arial" panose="020B0604020202020204" pitchFamily="34" charset="0"/>
                    </a:defRPr>
                  </a:lvl2pPr>
                  <a:lvl3pPr marL="1143000" indent="-228600" defTabSz="685800">
                    <a:spcBef>
                      <a:spcPts val="375"/>
                    </a:spcBef>
                    <a:buClr>
                      <a:schemeClr val="bg1"/>
                    </a:buClr>
                    <a:buFont typeface="Courier New" panose="02070309020205020404" pitchFamily="49" charset="0"/>
                    <a:buChar char="o"/>
                    <a:defRPr sz="1300">
                      <a:solidFill>
                        <a:schemeClr val="bg1"/>
                      </a:solidFill>
                      <a:latin typeface="Arial" panose="020B0604020202020204" pitchFamily="34" charset="0"/>
                      <a:cs typeface="Arial" panose="020B0604020202020204" pitchFamily="34" charset="0"/>
                    </a:defRPr>
                  </a:lvl3pPr>
                  <a:lvl4pPr marL="1600200" indent="-228600" defTabSz="685800">
                    <a:spcBef>
                      <a:spcPts val="375"/>
                    </a:spcBef>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4pPr>
                  <a:lvl5pPr marL="2057400" indent="-228600" defTabSz="685800">
                    <a:spcBef>
                      <a:spcPts val="375"/>
                    </a:spcBef>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5pPr>
                  <a:lvl6pPr marL="25146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6pPr>
                  <a:lvl7pPr marL="29718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7pPr>
                  <a:lvl8pPr marL="34290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8pPr>
                  <a:lvl9pPr marL="38862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S PGothic" charset="0"/>
                      <a:cs typeface="Arial" panose="020B0604020202020204" pitchFamily="34" charset="0"/>
                    </a:rPr>
                    <a:t>253</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S PGothic" charset="0"/>
                      <a:cs typeface="Arial" panose="020B0604020202020204" pitchFamily="34" charset="0"/>
                    </a:rPr>
                    <a:t>225</a:t>
                  </a:r>
                </a:p>
              </p:txBody>
            </p:sp>
            <p:sp>
              <p:nvSpPr>
                <p:cNvPr id="55502" name="TextBox 69">
                  <a:extLst>
                    <a:ext uri="{FF2B5EF4-FFF2-40B4-BE49-F238E27FC236}">
                      <a16:creationId xmlns:a16="http://schemas.microsoft.com/office/drawing/2014/main" id="{E1E8271E-94A9-9746-8A1A-6351234A3F12}"/>
                    </a:ext>
                  </a:extLst>
                </p:cNvPr>
                <p:cNvSpPr txBox="1">
                  <a:spLocks noChangeArrowheads="1"/>
                </p:cNvSpPr>
                <p:nvPr/>
              </p:nvSpPr>
              <p:spPr bwMode="auto">
                <a:xfrm>
                  <a:off x="5650175" y="5496057"/>
                  <a:ext cx="182208" cy="216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85800">
                    <a:spcBef>
                      <a:spcPts val="750"/>
                    </a:spcBef>
                    <a:buClr>
                      <a:schemeClr val="bg1"/>
                    </a:buClr>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1pPr>
                  <a:lvl2pPr marL="742950" indent="-285750" defTabSz="685800">
                    <a:spcBef>
                      <a:spcPts val="375"/>
                    </a:spcBef>
                    <a:buClr>
                      <a:schemeClr val="bg1"/>
                    </a:buClr>
                    <a:buFont typeface="Wingdings" pitchFamily="2" charset="2"/>
                    <a:buChar char="§"/>
                    <a:defRPr>
                      <a:solidFill>
                        <a:schemeClr val="bg1"/>
                      </a:solidFill>
                      <a:latin typeface="Arial" panose="020B0604020202020204" pitchFamily="34" charset="0"/>
                      <a:cs typeface="Arial" panose="020B0604020202020204" pitchFamily="34" charset="0"/>
                    </a:defRPr>
                  </a:lvl2pPr>
                  <a:lvl3pPr marL="1143000" indent="-228600" defTabSz="685800">
                    <a:spcBef>
                      <a:spcPts val="375"/>
                    </a:spcBef>
                    <a:buClr>
                      <a:schemeClr val="bg1"/>
                    </a:buClr>
                    <a:buFont typeface="Courier New" panose="02070309020205020404" pitchFamily="49" charset="0"/>
                    <a:buChar char="o"/>
                    <a:defRPr sz="1300">
                      <a:solidFill>
                        <a:schemeClr val="bg1"/>
                      </a:solidFill>
                      <a:latin typeface="Arial" panose="020B0604020202020204" pitchFamily="34" charset="0"/>
                      <a:cs typeface="Arial" panose="020B0604020202020204" pitchFamily="34" charset="0"/>
                    </a:defRPr>
                  </a:lvl3pPr>
                  <a:lvl4pPr marL="1600200" indent="-228600" defTabSz="685800">
                    <a:spcBef>
                      <a:spcPts val="375"/>
                    </a:spcBef>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4pPr>
                  <a:lvl5pPr marL="2057400" indent="-228600" defTabSz="685800">
                    <a:spcBef>
                      <a:spcPts val="375"/>
                    </a:spcBef>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5pPr>
                  <a:lvl6pPr marL="25146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6pPr>
                  <a:lvl7pPr marL="29718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7pPr>
                  <a:lvl8pPr marL="34290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8pPr>
                  <a:lvl9pPr marL="38862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S PGothic" charset="0"/>
                      <a:cs typeface="Arial" panose="020B0604020202020204" pitchFamily="34" charset="0"/>
                    </a:rPr>
                    <a:t>258</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S PGothic" charset="0"/>
                      <a:cs typeface="Arial" panose="020B0604020202020204" pitchFamily="34" charset="0"/>
                    </a:rPr>
                    <a:t>241</a:t>
                  </a:r>
                </a:p>
              </p:txBody>
            </p:sp>
            <p:sp>
              <p:nvSpPr>
                <p:cNvPr id="55503" name="TextBox 70">
                  <a:extLst>
                    <a:ext uri="{FF2B5EF4-FFF2-40B4-BE49-F238E27FC236}">
                      <a16:creationId xmlns:a16="http://schemas.microsoft.com/office/drawing/2014/main" id="{E291B354-A678-0646-8816-6C3BCE40505A}"/>
                    </a:ext>
                  </a:extLst>
                </p:cNvPr>
                <p:cNvSpPr txBox="1">
                  <a:spLocks noChangeArrowheads="1"/>
                </p:cNvSpPr>
                <p:nvPr/>
              </p:nvSpPr>
              <p:spPr bwMode="auto">
                <a:xfrm>
                  <a:off x="5460002" y="5496057"/>
                  <a:ext cx="182208" cy="216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85800">
                    <a:spcBef>
                      <a:spcPts val="750"/>
                    </a:spcBef>
                    <a:buClr>
                      <a:schemeClr val="bg1"/>
                    </a:buClr>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1pPr>
                  <a:lvl2pPr marL="742950" indent="-285750" defTabSz="685800">
                    <a:spcBef>
                      <a:spcPts val="375"/>
                    </a:spcBef>
                    <a:buClr>
                      <a:schemeClr val="bg1"/>
                    </a:buClr>
                    <a:buFont typeface="Wingdings" pitchFamily="2" charset="2"/>
                    <a:buChar char="§"/>
                    <a:defRPr>
                      <a:solidFill>
                        <a:schemeClr val="bg1"/>
                      </a:solidFill>
                      <a:latin typeface="Arial" panose="020B0604020202020204" pitchFamily="34" charset="0"/>
                      <a:cs typeface="Arial" panose="020B0604020202020204" pitchFamily="34" charset="0"/>
                    </a:defRPr>
                  </a:lvl2pPr>
                  <a:lvl3pPr marL="1143000" indent="-228600" defTabSz="685800">
                    <a:spcBef>
                      <a:spcPts val="375"/>
                    </a:spcBef>
                    <a:buClr>
                      <a:schemeClr val="bg1"/>
                    </a:buClr>
                    <a:buFont typeface="Courier New" panose="02070309020205020404" pitchFamily="49" charset="0"/>
                    <a:buChar char="o"/>
                    <a:defRPr sz="1300">
                      <a:solidFill>
                        <a:schemeClr val="bg1"/>
                      </a:solidFill>
                      <a:latin typeface="Arial" panose="020B0604020202020204" pitchFamily="34" charset="0"/>
                      <a:cs typeface="Arial" panose="020B0604020202020204" pitchFamily="34" charset="0"/>
                    </a:defRPr>
                  </a:lvl3pPr>
                  <a:lvl4pPr marL="1600200" indent="-228600" defTabSz="685800">
                    <a:spcBef>
                      <a:spcPts val="375"/>
                    </a:spcBef>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4pPr>
                  <a:lvl5pPr marL="2057400" indent="-228600" defTabSz="685800">
                    <a:spcBef>
                      <a:spcPts val="375"/>
                    </a:spcBef>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5pPr>
                  <a:lvl6pPr marL="25146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6pPr>
                  <a:lvl7pPr marL="29718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7pPr>
                  <a:lvl8pPr marL="34290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8pPr>
                  <a:lvl9pPr marL="38862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S PGothic" charset="0"/>
                      <a:cs typeface="Arial" panose="020B0604020202020204" pitchFamily="34" charset="0"/>
                    </a:rPr>
                    <a:t>273</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S PGothic" charset="0"/>
                      <a:cs typeface="Arial" panose="020B0604020202020204" pitchFamily="34" charset="0"/>
                    </a:rPr>
                    <a:t>254</a:t>
                  </a:r>
                </a:p>
              </p:txBody>
            </p:sp>
            <p:sp>
              <p:nvSpPr>
                <p:cNvPr id="55504" name="TextBox 71">
                  <a:extLst>
                    <a:ext uri="{FF2B5EF4-FFF2-40B4-BE49-F238E27FC236}">
                      <a16:creationId xmlns:a16="http://schemas.microsoft.com/office/drawing/2014/main" id="{4B1C660A-3AEB-3341-9C84-BC396EA5007F}"/>
                    </a:ext>
                  </a:extLst>
                </p:cNvPr>
                <p:cNvSpPr txBox="1">
                  <a:spLocks noChangeArrowheads="1"/>
                </p:cNvSpPr>
                <p:nvPr/>
              </p:nvSpPr>
              <p:spPr bwMode="auto">
                <a:xfrm>
                  <a:off x="5269829" y="5496057"/>
                  <a:ext cx="182208" cy="216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85800">
                    <a:spcBef>
                      <a:spcPts val="750"/>
                    </a:spcBef>
                    <a:buClr>
                      <a:schemeClr val="bg1"/>
                    </a:buClr>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1pPr>
                  <a:lvl2pPr marL="742950" indent="-285750" defTabSz="685800">
                    <a:spcBef>
                      <a:spcPts val="375"/>
                    </a:spcBef>
                    <a:buClr>
                      <a:schemeClr val="bg1"/>
                    </a:buClr>
                    <a:buFont typeface="Wingdings" pitchFamily="2" charset="2"/>
                    <a:buChar char="§"/>
                    <a:defRPr>
                      <a:solidFill>
                        <a:schemeClr val="bg1"/>
                      </a:solidFill>
                      <a:latin typeface="Arial" panose="020B0604020202020204" pitchFamily="34" charset="0"/>
                      <a:cs typeface="Arial" panose="020B0604020202020204" pitchFamily="34" charset="0"/>
                    </a:defRPr>
                  </a:lvl2pPr>
                  <a:lvl3pPr marL="1143000" indent="-228600" defTabSz="685800">
                    <a:spcBef>
                      <a:spcPts val="375"/>
                    </a:spcBef>
                    <a:buClr>
                      <a:schemeClr val="bg1"/>
                    </a:buClr>
                    <a:buFont typeface="Courier New" panose="02070309020205020404" pitchFamily="49" charset="0"/>
                    <a:buChar char="o"/>
                    <a:defRPr sz="1300">
                      <a:solidFill>
                        <a:schemeClr val="bg1"/>
                      </a:solidFill>
                      <a:latin typeface="Arial" panose="020B0604020202020204" pitchFamily="34" charset="0"/>
                      <a:cs typeface="Arial" panose="020B0604020202020204" pitchFamily="34" charset="0"/>
                    </a:defRPr>
                  </a:lvl3pPr>
                  <a:lvl4pPr marL="1600200" indent="-228600" defTabSz="685800">
                    <a:spcBef>
                      <a:spcPts val="375"/>
                    </a:spcBef>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4pPr>
                  <a:lvl5pPr marL="2057400" indent="-228600" defTabSz="685800">
                    <a:spcBef>
                      <a:spcPts val="375"/>
                    </a:spcBef>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5pPr>
                  <a:lvl6pPr marL="25146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6pPr>
                  <a:lvl7pPr marL="29718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7pPr>
                  <a:lvl8pPr marL="34290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8pPr>
                  <a:lvl9pPr marL="38862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S PGothic" charset="0"/>
                      <a:cs typeface="Arial" panose="020B0604020202020204" pitchFamily="34" charset="0"/>
                    </a:rPr>
                    <a:t>283</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S PGothic" charset="0"/>
                      <a:cs typeface="Arial" panose="020B0604020202020204" pitchFamily="34" charset="0"/>
                    </a:rPr>
                    <a:t>282</a:t>
                  </a:r>
                </a:p>
              </p:txBody>
            </p:sp>
            <p:sp>
              <p:nvSpPr>
                <p:cNvPr id="55505" name="TextBox 72">
                  <a:extLst>
                    <a:ext uri="{FF2B5EF4-FFF2-40B4-BE49-F238E27FC236}">
                      <a16:creationId xmlns:a16="http://schemas.microsoft.com/office/drawing/2014/main" id="{8E0C7B8A-E2B2-F14D-85C8-1A82A6057E36}"/>
                    </a:ext>
                  </a:extLst>
                </p:cNvPr>
                <p:cNvSpPr txBox="1">
                  <a:spLocks noChangeArrowheads="1"/>
                </p:cNvSpPr>
                <p:nvPr/>
              </p:nvSpPr>
              <p:spPr bwMode="auto">
                <a:xfrm>
                  <a:off x="5079656" y="5496057"/>
                  <a:ext cx="182208" cy="216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85800">
                    <a:spcBef>
                      <a:spcPts val="750"/>
                    </a:spcBef>
                    <a:buClr>
                      <a:schemeClr val="bg1"/>
                    </a:buClr>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1pPr>
                  <a:lvl2pPr marL="742950" indent="-285750" defTabSz="685800">
                    <a:spcBef>
                      <a:spcPts val="375"/>
                    </a:spcBef>
                    <a:buClr>
                      <a:schemeClr val="bg1"/>
                    </a:buClr>
                    <a:buFont typeface="Wingdings" pitchFamily="2" charset="2"/>
                    <a:buChar char="§"/>
                    <a:defRPr>
                      <a:solidFill>
                        <a:schemeClr val="bg1"/>
                      </a:solidFill>
                      <a:latin typeface="Arial" panose="020B0604020202020204" pitchFamily="34" charset="0"/>
                      <a:cs typeface="Arial" panose="020B0604020202020204" pitchFamily="34" charset="0"/>
                    </a:defRPr>
                  </a:lvl2pPr>
                  <a:lvl3pPr marL="1143000" indent="-228600" defTabSz="685800">
                    <a:spcBef>
                      <a:spcPts val="375"/>
                    </a:spcBef>
                    <a:buClr>
                      <a:schemeClr val="bg1"/>
                    </a:buClr>
                    <a:buFont typeface="Courier New" panose="02070309020205020404" pitchFamily="49" charset="0"/>
                    <a:buChar char="o"/>
                    <a:defRPr sz="1300">
                      <a:solidFill>
                        <a:schemeClr val="bg1"/>
                      </a:solidFill>
                      <a:latin typeface="Arial" panose="020B0604020202020204" pitchFamily="34" charset="0"/>
                      <a:cs typeface="Arial" panose="020B0604020202020204" pitchFamily="34" charset="0"/>
                    </a:defRPr>
                  </a:lvl3pPr>
                  <a:lvl4pPr marL="1600200" indent="-228600" defTabSz="685800">
                    <a:spcBef>
                      <a:spcPts val="375"/>
                    </a:spcBef>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4pPr>
                  <a:lvl5pPr marL="2057400" indent="-228600" defTabSz="685800">
                    <a:spcBef>
                      <a:spcPts val="375"/>
                    </a:spcBef>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5pPr>
                  <a:lvl6pPr marL="25146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6pPr>
                  <a:lvl7pPr marL="29718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7pPr>
                  <a:lvl8pPr marL="34290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8pPr>
                  <a:lvl9pPr marL="38862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S PGothic" charset="0"/>
                      <a:cs typeface="Arial" panose="020B0604020202020204" pitchFamily="34" charset="0"/>
                    </a:rPr>
                    <a:t>298</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S PGothic" charset="0"/>
                      <a:cs typeface="Arial" panose="020B0604020202020204" pitchFamily="34" charset="0"/>
                    </a:rPr>
                    <a:t>301</a:t>
                  </a:r>
                </a:p>
              </p:txBody>
            </p:sp>
            <p:sp>
              <p:nvSpPr>
                <p:cNvPr id="55506" name="TextBox 73">
                  <a:extLst>
                    <a:ext uri="{FF2B5EF4-FFF2-40B4-BE49-F238E27FC236}">
                      <a16:creationId xmlns:a16="http://schemas.microsoft.com/office/drawing/2014/main" id="{6A2EE466-9F63-A94D-9413-C9D5C30E09AC}"/>
                    </a:ext>
                  </a:extLst>
                </p:cNvPr>
                <p:cNvSpPr txBox="1">
                  <a:spLocks noChangeArrowheads="1"/>
                </p:cNvSpPr>
                <p:nvPr/>
              </p:nvSpPr>
              <p:spPr bwMode="auto">
                <a:xfrm>
                  <a:off x="4889483" y="5496057"/>
                  <a:ext cx="182208" cy="216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85800">
                    <a:spcBef>
                      <a:spcPts val="750"/>
                    </a:spcBef>
                    <a:buClr>
                      <a:schemeClr val="bg1"/>
                    </a:buClr>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1pPr>
                  <a:lvl2pPr marL="742950" indent="-285750" defTabSz="685800">
                    <a:spcBef>
                      <a:spcPts val="375"/>
                    </a:spcBef>
                    <a:buClr>
                      <a:schemeClr val="bg1"/>
                    </a:buClr>
                    <a:buFont typeface="Wingdings" pitchFamily="2" charset="2"/>
                    <a:buChar char="§"/>
                    <a:defRPr>
                      <a:solidFill>
                        <a:schemeClr val="bg1"/>
                      </a:solidFill>
                      <a:latin typeface="Arial" panose="020B0604020202020204" pitchFamily="34" charset="0"/>
                      <a:cs typeface="Arial" panose="020B0604020202020204" pitchFamily="34" charset="0"/>
                    </a:defRPr>
                  </a:lvl2pPr>
                  <a:lvl3pPr marL="1143000" indent="-228600" defTabSz="685800">
                    <a:spcBef>
                      <a:spcPts val="375"/>
                    </a:spcBef>
                    <a:buClr>
                      <a:schemeClr val="bg1"/>
                    </a:buClr>
                    <a:buFont typeface="Courier New" panose="02070309020205020404" pitchFamily="49" charset="0"/>
                    <a:buChar char="o"/>
                    <a:defRPr sz="1300">
                      <a:solidFill>
                        <a:schemeClr val="bg1"/>
                      </a:solidFill>
                      <a:latin typeface="Arial" panose="020B0604020202020204" pitchFamily="34" charset="0"/>
                      <a:cs typeface="Arial" panose="020B0604020202020204" pitchFamily="34" charset="0"/>
                    </a:defRPr>
                  </a:lvl3pPr>
                  <a:lvl4pPr marL="1600200" indent="-228600" defTabSz="685800">
                    <a:spcBef>
                      <a:spcPts val="375"/>
                    </a:spcBef>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4pPr>
                  <a:lvl5pPr marL="2057400" indent="-228600" defTabSz="685800">
                    <a:spcBef>
                      <a:spcPts val="375"/>
                    </a:spcBef>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5pPr>
                  <a:lvl6pPr marL="25146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6pPr>
                  <a:lvl7pPr marL="29718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7pPr>
                  <a:lvl8pPr marL="34290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8pPr>
                  <a:lvl9pPr marL="38862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S PGothic" charset="0"/>
                      <a:cs typeface="Arial" panose="020B0604020202020204" pitchFamily="34" charset="0"/>
                    </a:rPr>
                    <a:t>312</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S PGothic" charset="0"/>
                      <a:cs typeface="Arial" panose="020B0604020202020204" pitchFamily="34" charset="0"/>
                    </a:rPr>
                    <a:t>305</a:t>
                  </a:r>
                </a:p>
              </p:txBody>
            </p:sp>
            <p:sp>
              <p:nvSpPr>
                <p:cNvPr id="55507" name="TextBox 74">
                  <a:extLst>
                    <a:ext uri="{FF2B5EF4-FFF2-40B4-BE49-F238E27FC236}">
                      <a16:creationId xmlns:a16="http://schemas.microsoft.com/office/drawing/2014/main" id="{AEA4B642-767B-904F-B4FF-85B4BDC423BA}"/>
                    </a:ext>
                  </a:extLst>
                </p:cNvPr>
                <p:cNvSpPr txBox="1">
                  <a:spLocks noChangeArrowheads="1"/>
                </p:cNvSpPr>
                <p:nvPr/>
              </p:nvSpPr>
              <p:spPr bwMode="auto">
                <a:xfrm>
                  <a:off x="4699310" y="5496057"/>
                  <a:ext cx="182208" cy="216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85800">
                    <a:spcBef>
                      <a:spcPts val="750"/>
                    </a:spcBef>
                    <a:buClr>
                      <a:schemeClr val="bg1"/>
                    </a:buClr>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1pPr>
                  <a:lvl2pPr marL="742950" indent="-285750" defTabSz="685800">
                    <a:spcBef>
                      <a:spcPts val="375"/>
                    </a:spcBef>
                    <a:buClr>
                      <a:schemeClr val="bg1"/>
                    </a:buClr>
                    <a:buFont typeface="Wingdings" pitchFamily="2" charset="2"/>
                    <a:buChar char="§"/>
                    <a:defRPr>
                      <a:solidFill>
                        <a:schemeClr val="bg1"/>
                      </a:solidFill>
                      <a:latin typeface="Arial" panose="020B0604020202020204" pitchFamily="34" charset="0"/>
                      <a:cs typeface="Arial" panose="020B0604020202020204" pitchFamily="34" charset="0"/>
                    </a:defRPr>
                  </a:lvl2pPr>
                  <a:lvl3pPr marL="1143000" indent="-228600" defTabSz="685800">
                    <a:spcBef>
                      <a:spcPts val="375"/>
                    </a:spcBef>
                    <a:buClr>
                      <a:schemeClr val="bg1"/>
                    </a:buClr>
                    <a:buFont typeface="Courier New" panose="02070309020205020404" pitchFamily="49" charset="0"/>
                    <a:buChar char="o"/>
                    <a:defRPr sz="1300">
                      <a:solidFill>
                        <a:schemeClr val="bg1"/>
                      </a:solidFill>
                      <a:latin typeface="Arial" panose="020B0604020202020204" pitchFamily="34" charset="0"/>
                      <a:cs typeface="Arial" panose="020B0604020202020204" pitchFamily="34" charset="0"/>
                    </a:defRPr>
                  </a:lvl3pPr>
                  <a:lvl4pPr marL="1600200" indent="-228600" defTabSz="685800">
                    <a:spcBef>
                      <a:spcPts val="375"/>
                    </a:spcBef>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4pPr>
                  <a:lvl5pPr marL="2057400" indent="-228600" defTabSz="685800">
                    <a:spcBef>
                      <a:spcPts val="375"/>
                    </a:spcBef>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5pPr>
                  <a:lvl6pPr marL="25146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6pPr>
                  <a:lvl7pPr marL="29718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7pPr>
                  <a:lvl8pPr marL="34290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8pPr>
                  <a:lvl9pPr marL="38862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S PGothic" charset="0"/>
                      <a:cs typeface="Arial" panose="020B0604020202020204" pitchFamily="34" charset="0"/>
                    </a:rPr>
                    <a:t>318</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S PGothic" charset="0"/>
                      <a:cs typeface="Arial" panose="020B0604020202020204" pitchFamily="34" charset="0"/>
                    </a:rPr>
                    <a:t>316</a:t>
                  </a:r>
                </a:p>
              </p:txBody>
            </p:sp>
            <p:sp>
              <p:nvSpPr>
                <p:cNvPr id="55508" name="TextBox 75">
                  <a:extLst>
                    <a:ext uri="{FF2B5EF4-FFF2-40B4-BE49-F238E27FC236}">
                      <a16:creationId xmlns:a16="http://schemas.microsoft.com/office/drawing/2014/main" id="{2A9FC8E9-93F5-F140-8820-251E64A974E5}"/>
                    </a:ext>
                  </a:extLst>
                </p:cNvPr>
                <p:cNvSpPr txBox="1">
                  <a:spLocks noChangeArrowheads="1"/>
                </p:cNvSpPr>
                <p:nvPr/>
              </p:nvSpPr>
              <p:spPr bwMode="auto">
                <a:xfrm>
                  <a:off x="4509137" y="5496057"/>
                  <a:ext cx="182208" cy="216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85800">
                    <a:spcBef>
                      <a:spcPts val="750"/>
                    </a:spcBef>
                    <a:buClr>
                      <a:schemeClr val="bg1"/>
                    </a:buClr>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1pPr>
                  <a:lvl2pPr marL="742950" indent="-285750" defTabSz="685800">
                    <a:spcBef>
                      <a:spcPts val="375"/>
                    </a:spcBef>
                    <a:buClr>
                      <a:schemeClr val="bg1"/>
                    </a:buClr>
                    <a:buFont typeface="Wingdings" pitchFamily="2" charset="2"/>
                    <a:buChar char="§"/>
                    <a:defRPr>
                      <a:solidFill>
                        <a:schemeClr val="bg1"/>
                      </a:solidFill>
                      <a:latin typeface="Arial" panose="020B0604020202020204" pitchFamily="34" charset="0"/>
                      <a:cs typeface="Arial" panose="020B0604020202020204" pitchFamily="34" charset="0"/>
                    </a:defRPr>
                  </a:lvl2pPr>
                  <a:lvl3pPr marL="1143000" indent="-228600" defTabSz="685800">
                    <a:spcBef>
                      <a:spcPts val="375"/>
                    </a:spcBef>
                    <a:buClr>
                      <a:schemeClr val="bg1"/>
                    </a:buClr>
                    <a:buFont typeface="Courier New" panose="02070309020205020404" pitchFamily="49" charset="0"/>
                    <a:buChar char="o"/>
                    <a:defRPr sz="1300">
                      <a:solidFill>
                        <a:schemeClr val="bg1"/>
                      </a:solidFill>
                      <a:latin typeface="Arial" panose="020B0604020202020204" pitchFamily="34" charset="0"/>
                      <a:cs typeface="Arial" panose="020B0604020202020204" pitchFamily="34" charset="0"/>
                    </a:defRPr>
                  </a:lvl3pPr>
                  <a:lvl4pPr marL="1600200" indent="-228600" defTabSz="685800">
                    <a:spcBef>
                      <a:spcPts val="375"/>
                    </a:spcBef>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4pPr>
                  <a:lvl5pPr marL="2057400" indent="-228600" defTabSz="685800">
                    <a:spcBef>
                      <a:spcPts val="375"/>
                    </a:spcBef>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5pPr>
                  <a:lvl6pPr marL="25146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6pPr>
                  <a:lvl7pPr marL="29718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7pPr>
                  <a:lvl8pPr marL="34290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8pPr>
                  <a:lvl9pPr marL="38862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S PGothic" charset="0"/>
                      <a:cs typeface="Arial" panose="020B0604020202020204" pitchFamily="34" charset="0"/>
                    </a:rPr>
                    <a:t>334</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S PGothic" charset="0"/>
                      <a:cs typeface="Arial" panose="020B0604020202020204" pitchFamily="34" charset="0"/>
                    </a:rPr>
                    <a:t>337</a:t>
                  </a:r>
                </a:p>
              </p:txBody>
            </p:sp>
            <p:sp>
              <p:nvSpPr>
                <p:cNvPr id="55509" name="TextBox 76">
                  <a:extLst>
                    <a:ext uri="{FF2B5EF4-FFF2-40B4-BE49-F238E27FC236}">
                      <a16:creationId xmlns:a16="http://schemas.microsoft.com/office/drawing/2014/main" id="{FB54453D-51BB-7149-8971-56BE1DF640ED}"/>
                    </a:ext>
                  </a:extLst>
                </p:cNvPr>
                <p:cNvSpPr txBox="1">
                  <a:spLocks noChangeArrowheads="1"/>
                </p:cNvSpPr>
                <p:nvPr/>
              </p:nvSpPr>
              <p:spPr bwMode="auto">
                <a:xfrm>
                  <a:off x="4318964" y="5496057"/>
                  <a:ext cx="182208" cy="216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85800">
                    <a:spcBef>
                      <a:spcPts val="750"/>
                    </a:spcBef>
                    <a:buClr>
                      <a:schemeClr val="bg1"/>
                    </a:buClr>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1pPr>
                  <a:lvl2pPr marL="742950" indent="-285750" defTabSz="685800">
                    <a:spcBef>
                      <a:spcPts val="375"/>
                    </a:spcBef>
                    <a:buClr>
                      <a:schemeClr val="bg1"/>
                    </a:buClr>
                    <a:buFont typeface="Wingdings" pitchFamily="2" charset="2"/>
                    <a:buChar char="§"/>
                    <a:defRPr>
                      <a:solidFill>
                        <a:schemeClr val="bg1"/>
                      </a:solidFill>
                      <a:latin typeface="Arial" panose="020B0604020202020204" pitchFamily="34" charset="0"/>
                      <a:cs typeface="Arial" panose="020B0604020202020204" pitchFamily="34" charset="0"/>
                    </a:defRPr>
                  </a:lvl2pPr>
                  <a:lvl3pPr marL="1143000" indent="-228600" defTabSz="685800">
                    <a:spcBef>
                      <a:spcPts val="375"/>
                    </a:spcBef>
                    <a:buClr>
                      <a:schemeClr val="bg1"/>
                    </a:buClr>
                    <a:buFont typeface="Courier New" panose="02070309020205020404" pitchFamily="49" charset="0"/>
                    <a:buChar char="o"/>
                    <a:defRPr sz="1300">
                      <a:solidFill>
                        <a:schemeClr val="bg1"/>
                      </a:solidFill>
                      <a:latin typeface="Arial" panose="020B0604020202020204" pitchFamily="34" charset="0"/>
                      <a:cs typeface="Arial" panose="020B0604020202020204" pitchFamily="34" charset="0"/>
                    </a:defRPr>
                  </a:lvl3pPr>
                  <a:lvl4pPr marL="1600200" indent="-228600" defTabSz="685800">
                    <a:spcBef>
                      <a:spcPts val="375"/>
                    </a:spcBef>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4pPr>
                  <a:lvl5pPr marL="2057400" indent="-228600" defTabSz="685800">
                    <a:spcBef>
                      <a:spcPts val="375"/>
                    </a:spcBef>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5pPr>
                  <a:lvl6pPr marL="25146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6pPr>
                  <a:lvl7pPr marL="29718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7pPr>
                  <a:lvl8pPr marL="34290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8pPr>
                  <a:lvl9pPr marL="38862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S PGothic" charset="0"/>
                      <a:cs typeface="Arial" panose="020B0604020202020204" pitchFamily="34" charset="0"/>
                    </a:rPr>
                    <a:t>349</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S PGothic" charset="0"/>
                      <a:cs typeface="Arial" panose="020B0604020202020204" pitchFamily="34" charset="0"/>
                    </a:rPr>
                    <a:t>355</a:t>
                  </a:r>
                </a:p>
              </p:txBody>
            </p:sp>
            <p:sp>
              <p:nvSpPr>
                <p:cNvPr id="55510" name="TextBox 77">
                  <a:extLst>
                    <a:ext uri="{FF2B5EF4-FFF2-40B4-BE49-F238E27FC236}">
                      <a16:creationId xmlns:a16="http://schemas.microsoft.com/office/drawing/2014/main" id="{09B4FACD-9671-B64F-BAAA-11BB8F789E45}"/>
                    </a:ext>
                  </a:extLst>
                </p:cNvPr>
                <p:cNvSpPr txBox="1">
                  <a:spLocks noChangeArrowheads="1"/>
                </p:cNvSpPr>
                <p:nvPr/>
              </p:nvSpPr>
              <p:spPr bwMode="auto">
                <a:xfrm>
                  <a:off x="4128791" y="5496057"/>
                  <a:ext cx="182208" cy="216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85800">
                    <a:spcBef>
                      <a:spcPts val="750"/>
                    </a:spcBef>
                    <a:buClr>
                      <a:schemeClr val="bg1"/>
                    </a:buClr>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1pPr>
                  <a:lvl2pPr marL="742950" indent="-285750" defTabSz="685800">
                    <a:spcBef>
                      <a:spcPts val="375"/>
                    </a:spcBef>
                    <a:buClr>
                      <a:schemeClr val="bg1"/>
                    </a:buClr>
                    <a:buFont typeface="Wingdings" pitchFamily="2" charset="2"/>
                    <a:buChar char="§"/>
                    <a:defRPr>
                      <a:solidFill>
                        <a:schemeClr val="bg1"/>
                      </a:solidFill>
                      <a:latin typeface="Arial" panose="020B0604020202020204" pitchFamily="34" charset="0"/>
                      <a:cs typeface="Arial" panose="020B0604020202020204" pitchFamily="34" charset="0"/>
                    </a:defRPr>
                  </a:lvl2pPr>
                  <a:lvl3pPr marL="1143000" indent="-228600" defTabSz="685800">
                    <a:spcBef>
                      <a:spcPts val="375"/>
                    </a:spcBef>
                    <a:buClr>
                      <a:schemeClr val="bg1"/>
                    </a:buClr>
                    <a:buFont typeface="Courier New" panose="02070309020205020404" pitchFamily="49" charset="0"/>
                    <a:buChar char="o"/>
                    <a:defRPr sz="1300">
                      <a:solidFill>
                        <a:schemeClr val="bg1"/>
                      </a:solidFill>
                      <a:latin typeface="Arial" panose="020B0604020202020204" pitchFamily="34" charset="0"/>
                      <a:cs typeface="Arial" panose="020B0604020202020204" pitchFamily="34" charset="0"/>
                    </a:defRPr>
                  </a:lvl3pPr>
                  <a:lvl4pPr marL="1600200" indent="-228600" defTabSz="685800">
                    <a:spcBef>
                      <a:spcPts val="375"/>
                    </a:spcBef>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4pPr>
                  <a:lvl5pPr marL="2057400" indent="-228600" defTabSz="685800">
                    <a:spcBef>
                      <a:spcPts val="375"/>
                    </a:spcBef>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5pPr>
                  <a:lvl6pPr marL="25146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6pPr>
                  <a:lvl7pPr marL="29718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7pPr>
                  <a:lvl8pPr marL="34290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8pPr>
                  <a:lvl9pPr marL="38862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S PGothic" charset="0"/>
                      <a:cs typeface="Arial" panose="020B0604020202020204" pitchFamily="34" charset="0"/>
                    </a:rPr>
                    <a:t>364</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S PGothic" charset="0"/>
                      <a:cs typeface="Arial" panose="020B0604020202020204" pitchFamily="34" charset="0"/>
                    </a:rPr>
                    <a:t>370</a:t>
                  </a:r>
                </a:p>
              </p:txBody>
            </p:sp>
            <p:sp>
              <p:nvSpPr>
                <p:cNvPr id="55511" name="TextBox 78">
                  <a:extLst>
                    <a:ext uri="{FF2B5EF4-FFF2-40B4-BE49-F238E27FC236}">
                      <a16:creationId xmlns:a16="http://schemas.microsoft.com/office/drawing/2014/main" id="{BA967F06-BF6F-2943-BC05-DFD01E64461F}"/>
                    </a:ext>
                  </a:extLst>
                </p:cNvPr>
                <p:cNvSpPr txBox="1">
                  <a:spLocks noChangeArrowheads="1"/>
                </p:cNvSpPr>
                <p:nvPr/>
              </p:nvSpPr>
              <p:spPr bwMode="auto">
                <a:xfrm>
                  <a:off x="3938618" y="5496057"/>
                  <a:ext cx="182208" cy="216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85800">
                    <a:spcBef>
                      <a:spcPts val="750"/>
                    </a:spcBef>
                    <a:buClr>
                      <a:schemeClr val="bg1"/>
                    </a:buClr>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1pPr>
                  <a:lvl2pPr marL="742950" indent="-285750" defTabSz="685800">
                    <a:spcBef>
                      <a:spcPts val="375"/>
                    </a:spcBef>
                    <a:buClr>
                      <a:schemeClr val="bg1"/>
                    </a:buClr>
                    <a:buFont typeface="Wingdings" pitchFamily="2" charset="2"/>
                    <a:buChar char="§"/>
                    <a:defRPr>
                      <a:solidFill>
                        <a:schemeClr val="bg1"/>
                      </a:solidFill>
                      <a:latin typeface="Arial" panose="020B0604020202020204" pitchFamily="34" charset="0"/>
                      <a:cs typeface="Arial" panose="020B0604020202020204" pitchFamily="34" charset="0"/>
                    </a:defRPr>
                  </a:lvl2pPr>
                  <a:lvl3pPr marL="1143000" indent="-228600" defTabSz="685800">
                    <a:spcBef>
                      <a:spcPts val="375"/>
                    </a:spcBef>
                    <a:buClr>
                      <a:schemeClr val="bg1"/>
                    </a:buClr>
                    <a:buFont typeface="Courier New" panose="02070309020205020404" pitchFamily="49" charset="0"/>
                    <a:buChar char="o"/>
                    <a:defRPr sz="1300">
                      <a:solidFill>
                        <a:schemeClr val="bg1"/>
                      </a:solidFill>
                      <a:latin typeface="Arial" panose="020B0604020202020204" pitchFamily="34" charset="0"/>
                      <a:cs typeface="Arial" panose="020B0604020202020204" pitchFamily="34" charset="0"/>
                    </a:defRPr>
                  </a:lvl3pPr>
                  <a:lvl4pPr marL="1600200" indent="-228600" defTabSz="685800">
                    <a:spcBef>
                      <a:spcPts val="375"/>
                    </a:spcBef>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4pPr>
                  <a:lvl5pPr marL="2057400" indent="-228600" defTabSz="685800">
                    <a:spcBef>
                      <a:spcPts val="375"/>
                    </a:spcBef>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5pPr>
                  <a:lvl6pPr marL="25146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6pPr>
                  <a:lvl7pPr marL="29718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7pPr>
                  <a:lvl8pPr marL="34290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8pPr>
                  <a:lvl9pPr marL="38862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en-US" sz="600" b="0" i="0" u="none" strike="noStrike" kern="1200" cap="none" spc="0" normalizeH="0" baseline="0" noProof="0">
                      <a:ln>
                        <a:noFill/>
                      </a:ln>
                      <a:solidFill>
                        <a:srgbClr val="000000"/>
                      </a:solidFill>
                      <a:effectLst/>
                      <a:uLnTx/>
                      <a:uFillTx/>
                      <a:latin typeface="Arial" panose="020B0604020202020204" pitchFamily="34" charset="0"/>
                      <a:ea typeface="MS PGothic" charset="0"/>
                      <a:cs typeface="Arial" panose="020B0604020202020204" pitchFamily="34" charset="0"/>
                    </a:rPr>
                    <a:t>374</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en-US" sz="600" b="0" i="0" u="none" strike="noStrike" kern="1200" cap="none" spc="0" normalizeH="0" baseline="0" noProof="0">
                      <a:ln>
                        <a:noFill/>
                      </a:ln>
                      <a:solidFill>
                        <a:srgbClr val="000000"/>
                      </a:solidFill>
                      <a:effectLst/>
                      <a:uLnTx/>
                      <a:uFillTx/>
                      <a:latin typeface="Arial" panose="020B0604020202020204" pitchFamily="34" charset="0"/>
                      <a:ea typeface="MS PGothic" charset="0"/>
                      <a:cs typeface="Arial" panose="020B0604020202020204" pitchFamily="34" charset="0"/>
                    </a:rPr>
                    <a:t>376</a:t>
                  </a:r>
                  <a:endPar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S PGothic" charset="0"/>
                    <a:cs typeface="Arial" panose="020B0604020202020204" pitchFamily="34" charset="0"/>
                  </a:endParaRPr>
                </a:p>
              </p:txBody>
            </p:sp>
            <p:sp>
              <p:nvSpPr>
                <p:cNvPr id="55512" name="TextBox 79">
                  <a:extLst>
                    <a:ext uri="{FF2B5EF4-FFF2-40B4-BE49-F238E27FC236}">
                      <a16:creationId xmlns:a16="http://schemas.microsoft.com/office/drawing/2014/main" id="{E9DE8455-667F-004C-9E21-1BAF2DC0EA74}"/>
                    </a:ext>
                  </a:extLst>
                </p:cNvPr>
                <p:cNvSpPr txBox="1">
                  <a:spLocks noChangeArrowheads="1"/>
                </p:cNvSpPr>
                <p:nvPr/>
              </p:nvSpPr>
              <p:spPr bwMode="auto">
                <a:xfrm>
                  <a:off x="3748445" y="5496057"/>
                  <a:ext cx="182208" cy="216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85800">
                    <a:spcBef>
                      <a:spcPts val="750"/>
                    </a:spcBef>
                    <a:buClr>
                      <a:schemeClr val="bg1"/>
                    </a:buClr>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1pPr>
                  <a:lvl2pPr marL="742950" indent="-285750" defTabSz="685800">
                    <a:spcBef>
                      <a:spcPts val="375"/>
                    </a:spcBef>
                    <a:buClr>
                      <a:schemeClr val="bg1"/>
                    </a:buClr>
                    <a:buFont typeface="Wingdings" pitchFamily="2" charset="2"/>
                    <a:buChar char="§"/>
                    <a:defRPr>
                      <a:solidFill>
                        <a:schemeClr val="bg1"/>
                      </a:solidFill>
                      <a:latin typeface="Arial" panose="020B0604020202020204" pitchFamily="34" charset="0"/>
                      <a:cs typeface="Arial" panose="020B0604020202020204" pitchFamily="34" charset="0"/>
                    </a:defRPr>
                  </a:lvl2pPr>
                  <a:lvl3pPr marL="1143000" indent="-228600" defTabSz="685800">
                    <a:spcBef>
                      <a:spcPts val="375"/>
                    </a:spcBef>
                    <a:buClr>
                      <a:schemeClr val="bg1"/>
                    </a:buClr>
                    <a:buFont typeface="Courier New" panose="02070309020205020404" pitchFamily="49" charset="0"/>
                    <a:buChar char="o"/>
                    <a:defRPr sz="1300">
                      <a:solidFill>
                        <a:schemeClr val="bg1"/>
                      </a:solidFill>
                      <a:latin typeface="Arial" panose="020B0604020202020204" pitchFamily="34" charset="0"/>
                      <a:cs typeface="Arial" panose="020B0604020202020204" pitchFamily="34" charset="0"/>
                    </a:defRPr>
                  </a:lvl3pPr>
                  <a:lvl4pPr marL="1600200" indent="-228600" defTabSz="685800">
                    <a:spcBef>
                      <a:spcPts val="375"/>
                    </a:spcBef>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4pPr>
                  <a:lvl5pPr marL="2057400" indent="-228600" defTabSz="685800">
                    <a:spcBef>
                      <a:spcPts val="375"/>
                    </a:spcBef>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5pPr>
                  <a:lvl6pPr marL="25146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6pPr>
                  <a:lvl7pPr marL="29718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7pPr>
                  <a:lvl8pPr marL="34290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8pPr>
                  <a:lvl9pPr marL="38862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en-US" sz="600" b="0" i="0" u="none" strike="noStrike" kern="1200" cap="none" spc="0" normalizeH="0" baseline="0" noProof="0">
                      <a:ln>
                        <a:noFill/>
                      </a:ln>
                      <a:solidFill>
                        <a:srgbClr val="000000"/>
                      </a:solidFill>
                      <a:effectLst/>
                      <a:uLnTx/>
                      <a:uFillTx/>
                      <a:latin typeface="Arial" panose="020B0604020202020204" pitchFamily="34" charset="0"/>
                      <a:ea typeface="MS PGothic" charset="0"/>
                      <a:cs typeface="Arial" panose="020B0604020202020204" pitchFamily="34" charset="0"/>
                    </a:rPr>
                    <a:t>385</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en-US" sz="600" b="0" i="0" u="none" strike="noStrike" kern="1200" cap="none" spc="0" normalizeH="0" baseline="0" noProof="0">
                      <a:ln>
                        <a:noFill/>
                      </a:ln>
                      <a:solidFill>
                        <a:srgbClr val="000000"/>
                      </a:solidFill>
                      <a:effectLst/>
                      <a:uLnTx/>
                      <a:uFillTx/>
                      <a:latin typeface="Arial" panose="020B0604020202020204" pitchFamily="34" charset="0"/>
                      <a:ea typeface="MS PGothic" charset="0"/>
                      <a:cs typeface="Arial" panose="020B0604020202020204" pitchFamily="34" charset="0"/>
                    </a:rPr>
                    <a:t>383</a:t>
                  </a:r>
                  <a:endPar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S PGothic" charset="0"/>
                    <a:cs typeface="Arial" panose="020B0604020202020204" pitchFamily="34" charset="0"/>
                  </a:endParaRPr>
                </a:p>
              </p:txBody>
            </p:sp>
            <p:sp>
              <p:nvSpPr>
                <p:cNvPr id="55513" name="TextBox 80">
                  <a:extLst>
                    <a:ext uri="{FF2B5EF4-FFF2-40B4-BE49-F238E27FC236}">
                      <a16:creationId xmlns:a16="http://schemas.microsoft.com/office/drawing/2014/main" id="{6FC5649D-B92D-FF4D-A504-790FDFCA8E23}"/>
                    </a:ext>
                  </a:extLst>
                </p:cNvPr>
                <p:cNvSpPr txBox="1">
                  <a:spLocks noChangeArrowheads="1"/>
                </p:cNvSpPr>
                <p:nvPr/>
              </p:nvSpPr>
              <p:spPr bwMode="auto">
                <a:xfrm>
                  <a:off x="3558272" y="5496057"/>
                  <a:ext cx="182208" cy="216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85800">
                    <a:spcBef>
                      <a:spcPts val="750"/>
                    </a:spcBef>
                    <a:buClr>
                      <a:schemeClr val="bg1"/>
                    </a:buClr>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1pPr>
                  <a:lvl2pPr marL="742950" indent="-285750" defTabSz="685800">
                    <a:spcBef>
                      <a:spcPts val="375"/>
                    </a:spcBef>
                    <a:buClr>
                      <a:schemeClr val="bg1"/>
                    </a:buClr>
                    <a:buFont typeface="Wingdings" pitchFamily="2" charset="2"/>
                    <a:buChar char="§"/>
                    <a:defRPr>
                      <a:solidFill>
                        <a:schemeClr val="bg1"/>
                      </a:solidFill>
                      <a:latin typeface="Arial" panose="020B0604020202020204" pitchFamily="34" charset="0"/>
                      <a:cs typeface="Arial" panose="020B0604020202020204" pitchFamily="34" charset="0"/>
                    </a:defRPr>
                  </a:lvl2pPr>
                  <a:lvl3pPr marL="1143000" indent="-228600" defTabSz="685800">
                    <a:spcBef>
                      <a:spcPts val="375"/>
                    </a:spcBef>
                    <a:buClr>
                      <a:schemeClr val="bg1"/>
                    </a:buClr>
                    <a:buFont typeface="Courier New" panose="02070309020205020404" pitchFamily="49" charset="0"/>
                    <a:buChar char="o"/>
                    <a:defRPr sz="1300">
                      <a:solidFill>
                        <a:schemeClr val="bg1"/>
                      </a:solidFill>
                      <a:latin typeface="Arial" panose="020B0604020202020204" pitchFamily="34" charset="0"/>
                      <a:cs typeface="Arial" panose="020B0604020202020204" pitchFamily="34" charset="0"/>
                    </a:defRPr>
                  </a:lvl3pPr>
                  <a:lvl4pPr marL="1600200" indent="-228600" defTabSz="685800">
                    <a:spcBef>
                      <a:spcPts val="375"/>
                    </a:spcBef>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4pPr>
                  <a:lvl5pPr marL="2057400" indent="-228600" defTabSz="685800">
                    <a:spcBef>
                      <a:spcPts val="375"/>
                    </a:spcBef>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5pPr>
                  <a:lvl6pPr marL="25146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6pPr>
                  <a:lvl7pPr marL="29718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7pPr>
                  <a:lvl8pPr marL="34290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8pPr>
                  <a:lvl9pPr marL="38862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en-US" sz="600" b="0" i="0" u="none" strike="noStrike" kern="1200" cap="none" spc="0" normalizeH="0" baseline="0" noProof="0">
                      <a:ln>
                        <a:noFill/>
                      </a:ln>
                      <a:solidFill>
                        <a:srgbClr val="000000"/>
                      </a:solidFill>
                      <a:effectLst/>
                      <a:uLnTx/>
                      <a:uFillTx/>
                      <a:latin typeface="Arial" panose="020B0604020202020204" pitchFamily="34" charset="0"/>
                      <a:ea typeface="MS PGothic" charset="0"/>
                      <a:cs typeface="Arial" panose="020B0604020202020204" pitchFamily="34" charset="0"/>
                    </a:rPr>
                    <a:t>391</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en-US" sz="600" b="0" i="0" u="none" strike="noStrike" kern="1200" cap="none" spc="0" normalizeH="0" baseline="0" noProof="0">
                      <a:ln>
                        <a:noFill/>
                      </a:ln>
                      <a:solidFill>
                        <a:srgbClr val="000000"/>
                      </a:solidFill>
                      <a:effectLst/>
                      <a:uLnTx/>
                      <a:uFillTx/>
                      <a:latin typeface="Arial" panose="020B0604020202020204" pitchFamily="34" charset="0"/>
                      <a:ea typeface="MS PGothic" charset="0"/>
                      <a:cs typeface="Arial" panose="020B0604020202020204" pitchFamily="34" charset="0"/>
                    </a:rPr>
                    <a:t>388</a:t>
                  </a:r>
                  <a:endPar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S PGothic" charset="0"/>
                    <a:cs typeface="Arial" panose="020B0604020202020204" pitchFamily="34" charset="0"/>
                  </a:endParaRPr>
                </a:p>
              </p:txBody>
            </p:sp>
            <p:sp>
              <p:nvSpPr>
                <p:cNvPr id="55514" name="TextBox 81">
                  <a:extLst>
                    <a:ext uri="{FF2B5EF4-FFF2-40B4-BE49-F238E27FC236}">
                      <a16:creationId xmlns:a16="http://schemas.microsoft.com/office/drawing/2014/main" id="{BB69F146-AECC-0B40-B0D4-6DF584B059A8}"/>
                    </a:ext>
                  </a:extLst>
                </p:cNvPr>
                <p:cNvSpPr txBox="1">
                  <a:spLocks noChangeArrowheads="1"/>
                </p:cNvSpPr>
                <p:nvPr/>
              </p:nvSpPr>
              <p:spPr bwMode="auto">
                <a:xfrm>
                  <a:off x="3368099" y="5496057"/>
                  <a:ext cx="182208" cy="216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85800">
                    <a:spcBef>
                      <a:spcPts val="750"/>
                    </a:spcBef>
                    <a:buClr>
                      <a:schemeClr val="bg1"/>
                    </a:buClr>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1pPr>
                  <a:lvl2pPr marL="742950" indent="-285750" defTabSz="685800">
                    <a:spcBef>
                      <a:spcPts val="375"/>
                    </a:spcBef>
                    <a:buClr>
                      <a:schemeClr val="bg1"/>
                    </a:buClr>
                    <a:buFont typeface="Wingdings" pitchFamily="2" charset="2"/>
                    <a:buChar char="§"/>
                    <a:defRPr>
                      <a:solidFill>
                        <a:schemeClr val="bg1"/>
                      </a:solidFill>
                      <a:latin typeface="Arial" panose="020B0604020202020204" pitchFamily="34" charset="0"/>
                      <a:cs typeface="Arial" panose="020B0604020202020204" pitchFamily="34" charset="0"/>
                    </a:defRPr>
                  </a:lvl2pPr>
                  <a:lvl3pPr marL="1143000" indent="-228600" defTabSz="685800">
                    <a:spcBef>
                      <a:spcPts val="375"/>
                    </a:spcBef>
                    <a:buClr>
                      <a:schemeClr val="bg1"/>
                    </a:buClr>
                    <a:buFont typeface="Courier New" panose="02070309020205020404" pitchFamily="49" charset="0"/>
                    <a:buChar char="o"/>
                    <a:defRPr sz="1300">
                      <a:solidFill>
                        <a:schemeClr val="bg1"/>
                      </a:solidFill>
                      <a:latin typeface="Arial" panose="020B0604020202020204" pitchFamily="34" charset="0"/>
                      <a:cs typeface="Arial" panose="020B0604020202020204" pitchFamily="34" charset="0"/>
                    </a:defRPr>
                  </a:lvl3pPr>
                  <a:lvl4pPr marL="1600200" indent="-228600" defTabSz="685800">
                    <a:spcBef>
                      <a:spcPts val="375"/>
                    </a:spcBef>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4pPr>
                  <a:lvl5pPr marL="2057400" indent="-228600" defTabSz="685800">
                    <a:spcBef>
                      <a:spcPts val="375"/>
                    </a:spcBef>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5pPr>
                  <a:lvl6pPr marL="25146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6pPr>
                  <a:lvl7pPr marL="29718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7pPr>
                  <a:lvl8pPr marL="34290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8pPr>
                  <a:lvl9pPr marL="38862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en-US" sz="600" b="0" i="0" u="none" strike="noStrike" kern="1200" cap="none" spc="0" normalizeH="0" baseline="0" noProof="0">
                      <a:ln>
                        <a:noFill/>
                      </a:ln>
                      <a:solidFill>
                        <a:srgbClr val="000000"/>
                      </a:solidFill>
                      <a:effectLst/>
                      <a:uLnTx/>
                      <a:uFillTx/>
                      <a:latin typeface="Arial" panose="020B0604020202020204" pitchFamily="34" charset="0"/>
                      <a:ea typeface="MS PGothic" charset="0"/>
                      <a:cs typeface="Arial" panose="020B0604020202020204" pitchFamily="34" charset="0"/>
                    </a:rPr>
                    <a:t>399</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en-US" sz="600" b="0" i="0" u="none" strike="noStrike" kern="1200" cap="none" spc="0" normalizeH="0" baseline="0" noProof="0">
                      <a:ln>
                        <a:noFill/>
                      </a:ln>
                      <a:solidFill>
                        <a:srgbClr val="000000"/>
                      </a:solidFill>
                      <a:effectLst/>
                      <a:uLnTx/>
                      <a:uFillTx/>
                      <a:latin typeface="Arial" panose="020B0604020202020204" pitchFamily="34" charset="0"/>
                      <a:ea typeface="MS PGothic" charset="0"/>
                      <a:cs typeface="Arial" panose="020B0604020202020204" pitchFamily="34" charset="0"/>
                    </a:rPr>
                    <a:t>395</a:t>
                  </a:r>
                  <a:endPar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S PGothic" charset="0"/>
                    <a:cs typeface="Arial" panose="020B0604020202020204" pitchFamily="34" charset="0"/>
                  </a:endParaRPr>
                </a:p>
              </p:txBody>
            </p:sp>
            <p:sp>
              <p:nvSpPr>
                <p:cNvPr id="55515" name="TextBox 82">
                  <a:extLst>
                    <a:ext uri="{FF2B5EF4-FFF2-40B4-BE49-F238E27FC236}">
                      <a16:creationId xmlns:a16="http://schemas.microsoft.com/office/drawing/2014/main" id="{F900B7EC-0663-5B47-828B-FA7FC34099C5}"/>
                    </a:ext>
                  </a:extLst>
                </p:cNvPr>
                <p:cNvSpPr txBox="1">
                  <a:spLocks noChangeArrowheads="1"/>
                </p:cNvSpPr>
                <p:nvPr/>
              </p:nvSpPr>
              <p:spPr bwMode="auto">
                <a:xfrm>
                  <a:off x="3177926" y="5496057"/>
                  <a:ext cx="182208" cy="216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85800">
                    <a:spcBef>
                      <a:spcPts val="750"/>
                    </a:spcBef>
                    <a:buClr>
                      <a:schemeClr val="bg1"/>
                    </a:buClr>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1pPr>
                  <a:lvl2pPr marL="742950" indent="-285750" defTabSz="685800">
                    <a:spcBef>
                      <a:spcPts val="375"/>
                    </a:spcBef>
                    <a:buClr>
                      <a:schemeClr val="bg1"/>
                    </a:buClr>
                    <a:buFont typeface="Wingdings" pitchFamily="2" charset="2"/>
                    <a:buChar char="§"/>
                    <a:defRPr>
                      <a:solidFill>
                        <a:schemeClr val="bg1"/>
                      </a:solidFill>
                      <a:latin typeface="Arial" panose="020B0604020202020204" pitchFamily="34" charset="0"/>
                      <a:cs typeface="Arial" panose="020B0604020202020204" pitchFamily="34" charset="0"/>
                    </a:defRPr>
                  </a:lvl2pPr>
                  <a:lvl3pPr marL="1143000" indent="-228600" defTabSz="685800">
                    <a:spcBef>
                      <a:spcPts val="375"/>
                    </a:spcBef>
                    <a:buClr>
                      <a:schemeClr val="bg1"/>
                    </a:buClr>
                    <a:buFont typeface="Courier New" panose="02070309020205020404" pitchFamily="49" charset="0"/>
                    <a:buChar char="o"/>
                    <a:defRPr sz="1300">
                      <a:solidFill>
                        <a:schemeClr val="bg1"/>
                      </a:solidFill>
                      <a:latin typeface="Arial" panose="020B0604020202020204" pitchFamily="34" charset="0"/>
                      <a:cs typeface="Arial" panose="020B0604020202020204" pitchFamily="34" charset="0"/>
                    </a:defRPr>
                  </a:lvl3pPr>
                  <a:lvl4pPr marL="1600200" indent="-228600" defTabSz="685800">
                    <a:spcBef>
                      <a:spcPts val="375"/>
                    </a:spcBef>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4pPr>
                  <a:lvl5pPr marL="2057400" indent="-228600" defTabSz="685800">
                    <a:spcBef>
                      <a:spcPts val="375"/>
                    </a:spcBef>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5pPr>
                  <a:lvl6pPr marL="25146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6pPr>
                  <a:lvl7pPr marL="29718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7pPr>
                  <a:lvl8pPr marL="34290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8pPr>
                  <a:lvl9pPr marL="38862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en-US" sz="600" b="0" i="0" u="none" strike="noStrike" kern="1200" cap="none" spc="0" normalizeH="0" baseline="0" noProof="0">
                      <a:ln>
                        <a:noFill/>
                      </a:ln>
                      <a:solidFill>
                        <a:srgbClr val="000000"/>
                      </a:solidFill>
                      <a:effectLst/>
                      <a:uLnTx/>
                      <a:uFillTx/>
                      <a:latin typeface="Arial" panose="020B0604020202020204" pitchFamily="34" charset="0"/>
                      <a:ea typeface="MS PGothic" charset="0"/>
                      <a:cs typeface="Arial" panose="020B0604020202020204" pitchFamily="34" charset="0"/>
                    </a:rPr>
                    <a:t>399</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en-US" sz="600" b="0" i="0" u="none" strike="noStrike" kern="1200" cap="none" spc="0" normalizeH="0" baseline="0" noProof="0">
                      <a:ln>
                        <a:noFill/>
                      </a:ln>
                      <a:solidFill>
                        <a:srgbClr val="000000"/>
                      </a:solidFill>
                      <a:effectLst/>
                      <a:uLnTx/>
                      <a:uFillTx/>
                      <a:latin typeface="Arial" panose="020B0604020202020204" pitchFamily="34" charset="0"/>
                      <a:ea typeface="MS PGothic" charset="0"/>
                      <a:cs typeface="Arial" panose="020B0604020202020204" pitchFamily="34" charset="0"/>
                    </a:rPr>
                    <a:t>397</a:t>
                  </a:r>
                  <a:endPar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S PGothic" charset="0"/>
                    <a:cs typeface="Arial" panose="020B0604020202020204" pitchFamily="34" charset="0"/>
                  </a:endParaRPr>
                </a:p>
              </p:txBody>
            </p:sp>
            <p:sp>
              <p:nvSpPr>
                <p:cNvPr id="55516" name="TextBox 85">
                  <a:extLst>
                    <a:ext uri="{FF2B5EF4-FFF2-40B4-BE49-F238E27FC236}">
                      <a16:creationId xmlns:a16="http://schemas.microsoft.com/office/drawing/2014/main" id="{D059D5D0-C415-4346-8E67-305A8D17C0E1}"/>
                    </a:ext>
                  </a:extLst>
                </p:cNvPr>
                <p:cNvSpPr txBox="1">
                  <a:spLocks noChangeArrowheads="1"/>
                </p:cNvSpPr>
                <p:nvPr/>
              </p:nvSpPr>
              <p:spPr bwMode="auto">
                <a:xfrm>
                  <a:off x="7370118" y="5496057"/>
                  <a:ext cx="182208" cy="216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85800">
                    <a:spcBef>
                      <a:spcPts val="750"/>
                    </a:spcBef>
                    <a:buClr>
                      <a:schemeClr val="bg1"/>
                    </a:buClr>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1pPr>
                  <a:lvl2pPr marL="742950" indent="-285750" defTabSz="685800">
                    <a:spcBef>
                      <a:spcPts val="375"/>
                    </a:spcBef>
                    <a:buClr>
                      <a:schemeClr val="bg1"/>
                    </a:buClr>
                    <a:buFont typeface="Wingdings" pitchFamily="2" charset="2"/>
                    <a:buChar char="§"/>
                    <a:defRPr>
                      <a:solidFill>
                        <a:schemeClr val="bg1"/>
                      </a:solidFill>
                      <a:latin typeface="Arial" panose="020B0604020202020204" pitchFamily="34" charset="0"/>
                      <a:cs typeface="Arial" panose="020B0604020202020204" pitchFamily="34" charset="0"/>
                    </a:defRPr>
                  </a:lvl2pPr>
                  <a:lvl3pPr marL="1143000" indent="-228600" defTabSz="685800">
                    <a:spcBef>
                      <a:spcPts val="375"/>
                    </a:spcBef>
                    <a:buClr>
                      <a:schemeClr val="bg1"/>
                    </a:buClr>
                    <a:buFont typeface="Courier New" panose="02070309020205020404" pitchFamily="49" charset="0"/>
                    <a:buChar char="o"/>
                    <a:defRPr sz="1300">
                      <a:solidFill>
                        <a:schemeClr val="bg1"/>
                      </a:solidFill>
                      <a:latin typeface="Arial" panose="020B0604020202020204" pitchFamily="34" charset="0"/>
                      <a:cs typeface="Arial" panose="020B0604020202020204" pitchFamily="34" charset="0"/>
                    </a:defRPr>
                  </a:lvl3pPr>
                  <a:lvl4pPr marL="1600200" indent="-228600" defTabSz="685800">
                    <a:spcBef>
                      <a:spcPts val="375"/>
                    </a:spcBef>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4pPr>
                  <a:lvl5pPr marL="2057400" indent="-228600" defTabSz="685800">
                    <a:spcBef>
                      <a:spcPts val="375"/>
                    </a:spcBef>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5pPr>
                  <a:lvl6pPr marL="25146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6pPr>
                  <a:lvl7pPr marL="29718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7pPr>
                  <a:lvl8pPr marL="34290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8pPr>
                  <a:lvl9pPr marL="38862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S PGothic" charset="0"/>
                      <a:cs typeface="Arial" panose="020B0604020202020204" pitchFamily="34" charset="0"/>
                    </a:rPr>
                    <a:t>10</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S PGothic" charset="0"/>
                      <a:cs typeface="Arial" panose="020B0604020202020204" pitchFamily="34" charset="0"/>
                    </a:rPr>
                    <a:t>7</a:t>
                  </a:r>
                </a:p>
              </p:txBody>
            </p:sp>
            <p:sp>
              <p:nvSpPr>
                <p:cNvPr id="55517" name="TextBox 86">
                  <a:extLst>
                    <a:ext uri="{FF2B5EF4-FFF2-40B4-BE49-F238E27FC236}">
                      <a16:creationId xmlns:a16="http://schemas.microsoft.com/office/drawing/2014/main" id="{CEF2A264-FCE8-5144-B494-60489208148C}"/>
                    </a:ext>
                  </a:extLst>
                </p:cNvPr>
                <p:cNvSpPr txBox="1">
                  <a:spLocks noChangeArrowheads="1"/>
                </p:cNvSpPr>
                <p:nvPr/>
              </p:nvSpPr>
              <p:spPr bwMode="auto">
                <a:xfrm>
                  <a:off x="7560436" y="5496057"/>
                  <a:ext cx="182208" cy="216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85800">
                    <a:spcBef>
                      <a:spcPts val="750"/>
                    </a:spcBef>
                    <a:buClr>
                      <a:schemeClr val="bg1"/>
                    </a:buClr>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1pPr>
                  <a:lvl2pPr marL="742950" indent="-285750" defTabSz="685800">
                    <a:spcBef>
                      <a:spcPts val="375"/>
                    </a:spcBef>
                    <a:buClr>
                      <a:schemeClr val="bg1"/>
                    </a:buClr>
                    <a:buFont typeface="Wingdings" pitchFamily="2" charset="2"/>
                    <a:buChar char="§"/>
                    <a:defRPr>
                      <a:solidFill>
                        <a:schemeClr val="bg1"/>
                      </a:solidFill>
                      <a:latin typeface="Arial" panose="020B0604020202020204" pitchFamily="34" charset="0"/>
                      <a:cs typeface="Arial" panose="020B0604020202020204" pitchFamily="34" charset="0"/>
                    </a:defRPr>
                  </a:lvl2pPr>
                  <a:lvl3pPr marL="1143000" indent="-228600" defTabSz="685800">
                    <a:spcBef>
                      <a:spcPts val="375"/>
                    </a:spcBef>
                    <a:buClr>
                      <a:schemeClr val="bg1"/>
                    </a:buClr>
                    <a:buFont typeface="Courier New" panose="02070309020205020404" pitchFamily="49" charset="0"/>
                    <a:buChar char="o"/>
                    <a:defRPr sz="1300">
                      <a:solidFill>
                        <a:schemeClr val="bg1"/>
                      </a:solidFill>
                      <a:latin typeface="Arial" panose="020B0604020202020204" pitchFamily="34" charset="0"/>
                      <a:cs typeface="Arial" panose="020B0604020202020204" pitchFamily="34" charset="0"/>
                    </a:defRPr>
                  </a:lvl3pPr>
                  <a:lvl4pPr marL="1600200" indent="-228600" defTabSz="685800">
                    <a:spcBef>
                      <a:spcPts val="375"/>
                    </a:spcBef>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4pPr>
                  <a:lvl5pPr marL="2057400" indent="-228600" defTabSz="685800">
                    <a:spcBef>
                      <a:spcPts val="375"/>
                    </a:spcBef>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5pPr>
                  <a:lvl6pPr marL="25146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6pPr>
                  <a:lvl7pPr marL="29718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7pPr>
                  <a:lvl8pPr marL="34290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8pPr>
                  <a:lvl9pPr marL="38862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S PGothic" charset="0"/>
                      <a:cs typeface="Arial" panose="020B0604020202020204" pitchFamily="34" charset="0"/>
                    </a:rPr>
                    <a:t>2</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S PGothic" charset="0"/>
                      <a:cs typeface="Arial" panose="020B0604020202020204" pitchFamily="34" charset="0"/>
                    </a:rPr>
                    <a:t>0</a:t>
                  </a:r>
                </a:p>
              </p:txBody>
            </p:sp>
            <p:sp>
              <p:nvSpPr>
                <p:cNvPr id="55518" name="TextBox 87">
                  <a:extLst>
                    <a:ext uri="{FF2B5EF4-FFF2-40B4-BE49-F238E27FC236}">
                      <a16:creationId xmlns:a16="http://schemas.microsoft.com/office/drawing/2014/main" id="{F608CBA4-4AD8-2D43-88F7-AF4BE6225C55}"/>
                    </a:ext>
                  </a:extLst>
                </p:cNvPr>
                <p:cNvSpPr txBox="1">
                  <a:spLocks noChangeArrowheads="1"/>
                </p:cNvSpPr>
                <p:nvPr/>
              </p:nvSpPr>
              <p:spPr bwMode="auto">
                <a:xfrm>
                  <a:off x="7750753" y="5496057"/>
                  <a:ext cx="182208" cy="216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85800">
                    <a:spcBef>
                      <a:spcPts val="750"/>
                    </a:spcBef>
                    <a:buClr>
                      <a:schemeClr val="bg1"/>
                    </a:buClr>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1pPr>
                  <a:lvl2pPr marL="742950" indent="-285750" defTabSz="685800">
                    <a:spcBef>
                      <a:spcPts val="375"/>
                    </a:spcBef>
                    <a:buClr>
                      <a:schemeClr val="bg1"/>
                    </a:buClr>
                    <a:buFont typeface="Wingdings" pitchFamily="2" charset="2"/>
                    <a:buChar char="§"/>
                    <a:defRPr>
                      <a:solidFill>
                        <a:schemeClr val="bg1"/>
                      </a:solidFill>
                      <a:latin typeface="Arial" panose="020B0604020202020204" pitchFamily="34" charset="0"/>
                      <a:cs typeface="Arial" panose="020B0604020202020204" pitchFamily="34" charset="0"/>
                    </a:defRPr>
                  </a:lvl2pPr>
                  <a:lvl3pPr marL="1143000" indent="-228600" defTabSz="685800">
                    <a:spcBef>
                      <a:spcPts val="375"/>
                    </a:spcBef>
                    <a:buClr>
                      <a:schemeClr val="bg1"/>
                    </a:buClr>
                    <a:buFont typeface="Courier New" panose="02070309020205020404" pitchFamily="49" charset="0"/>
                    <a:buChar char="o"/>
                    <a:defRPr sz="1300">
                      <a:solidFill>
                        <a:schemeClr val="bg1"/>
                      </a:solidFill>
                      <a:latin typeface="Arial" panose="020B0604020202020204" pitchFamily="34" charset="0"/>
                      <a:cs typeface="Arial" panose="020B0604020202020204" pitchFamily="34" charset="0"/>
                    </a:defRPr>
                  </a:lvl3pPr>
                  <a:lvl4pPr marL="1600200" indent="-228600" defTabSz="685800">
                    <a:spcBef>
                      <a:spcPts val="375"/>
                    </a:spcBef>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4pPr>
                  <a:lvl5pPr marL="2057400" indent="-228600" defTabSz="685800">
                    <a:spcBef>
                      <a:spcPts val="375"/>
                    </a:spcBef>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5pPr>
                  <a:lvl6pPr marL="25146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6pPr>
                  <a:lvl7pPr marL="29718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7pPr>
                  <a:lvl8pPr marL="34290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8pPr>
                  <a:lvl9pPr marL="3886200" indent="-228600" defTabSz="685800" eaLnBrk="0" fontAlgn="base" hangingPunct="0">
                    <a:spcBef>
                      <a:spcPts val="375"/>
                    </a:spcBef>
                    <a:spcAft>
                      <a:spcPct val="0"/>
                    </a:spcAft>
                    <a:buClr>
                      <a:schemeClr val="bg1"/>
                    </a:buClr>
                    <a:buFont typeface="Arial" panose="020B0604020202020204" pitchFamily="34" charset="0"/>
                    <a:buChar char="•"/>
                    <a:defRPr sz="1300">
                      <a:solidFill>
                        <a:schemeClr val="bg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S PGothic" charset="0"/>
                      <a:cs typeface="Arial" panose="020B0604020202020204" pitchFamily="34" charset="0"/>
                    </a:rPr>
                    <a:t>0</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S PGothic" charset="0"/>
                      <a:cs typeface="Arial" panose="020B0604020202020204" pitchFamily="34" charset="0"/>
                    </a:rPr>
                    <a:t>0</a:t>
                  </a:r>
                </a:p>
              </p:txBody>
            </p:sp>
          </p:grpSp>
        </p:grpSp>
        <p:grpSp>
          <p:nvGrpSpPr>
            <p:cNvPr id="8" name="Graphic 25">
              <a:extLst>
                <a:ext uri="{FF2B5EF4-FFF2-40B4-BE49-F238E27FC236}">
                  <a16:creationId xmlns:a16="http://schemas.microsoft.com/office/drawing/2014/main" id="{7691C099-D2AF-4146-B9C1-F83CE44E3681}"/>
                </a:ext>
              </a:extLst>
            </p:cNvPr>
            <p:cNvGrpSpPr/>
            <p:nvPr/>
          </p:nvGrpSpPr>
          <p:grpSpPr>
            <a:xfrm>
              <a:off x="1920142" y="1662396"/>
              <a:ext cx="5248335" cy="3308126"/>
              <a:chOff x="1920142" y="1662396"/>
              <a:chExt cx="5248335" cy="3308126"/>
            </a:xfrm>
            <a:noFill/>
          </p:grpSpPr>
          <p:sp>
            <p:nvSpPr>
              <p:cNvPr id="11" name="Freeform: Shape 10">
                <a:extLst>
                  <a:ext uri="{FF2B5EF4-FFF2-40B4-BE49-F238E27FC236}">
                    <a16:creationId xmlns:a16="http://schemas.microsoft.com/office/drawing/2014/main" id="{351106CF-1B5A-7E45-8E0B-9CF201FA2939}"/>
                  </a:ext>
                </a:extLst>
              </p:cNvPr>
              <p:cNvSpPr/>
              <p:nvPr/>
            </p:nvSpPr>
            <p:spPr>
              <a:xfrm>
                <a:off x="1923388" y="3279183"/>
                <a:ext cx="59945" cy="10820"/>
              </a:xfrm>
              <a:custGeom>
                <a:avLst/>
                <a:gdLst>
                  <a:gd name="connsiteX0" fmla="*/ 0 w 59945"/>
                  <a:gd name="connsiteY0" fmla="*/ 0 h 10820"/>
                  <a:gd name="connsiteX1" fmla="*/ 59945 w 59945"/>
                  <a:gd name="connsiteY1" fmla="*/ 0 h 10820"/>
                </a:gdLst>
                <a:ahLst/>
                <a:cxnLst>
                  <a:cxn ang="0">
                    <a:pos x="connsiteX0" y="connsiteY0"/>
                  </a:cxn>
                  <a:cxn ang="0">
                    <a:pos x="connsiteX1" y="connsiteY1"/>
                  </a:cxn>
                </a:cxnLst>
                <a:rect l="l" t="t" r="r" b="b"/>
                <a:pathLst>
                  <a:path w="59945" h="10820">
                    <a:moveTo>
                      <a:pt x="0" y="0"/>
                    </a:moveTo>
                    <a:lnTo>
                      <a:pt x="59945" y="0"/>
                    </a:lnTo>
                  </a:path>
                </a:pathLst>
              </a:custGeom>
              <a:ln w="12700" cap="flat">
                <a:solidFill>
                  <a:srgbClr val="000000"/>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grpSp>
            <p:nvGrpSpPr>
              <p:cNvPr id="12" name="Graphic 25">
                <a:extLst>
                  <a:ext uri="{FF2B5EF4-FFF2-40B4-BE49-F238E27FC236}">
                    <a16:creationId xmlns:a16="http://schemas.microsoft.com/office/drawing/2014/main" id="{1566E18E-BA4C-FA46-81AA-6D57E1236C6B}"/>
                  </a:ext>
                </a:extLst>
              </p:cNvPr>
              <p:cNvGrpSpPr/>
              <p:nvPr/>
            </p:nvGrpSpPr>
            <p:grpSpPr>
              <a:xfrm>
                <a:off x="1920142" y="1662396"/>
                <a:ext cx="5248335" cy="3308126"/>
                <a:chOff x="1920142" y="1662396"/>
                <a:chExt cx="5248335" cy="3308126"/>
              </a:xfrm>
              <a:noFill/>
            </p:grpSpPr>
            <p:sp>
              <p:nvSpPr>
                <p:cNvPr id="27" name="Freeform: Shape 26">
                  <a:extLst>
                    <a:ext uri="{FF2B5EF4-FFF2-40B4-BE49-F238E27FC236}">
                      <a16:creationId xmlns:a16="http://schemas.microsoft.com/office/drawing/2014/main" id="{55B40856-287D-5C44-BAD5-174318458D81}"/>
                    </a:ext>
                  </a:extLst>
                </p:cNvPr>
                <p:cNvSpPr/>
                <p:nvPr/>
              </p:nvSpPr>
              <p:spPr>
                <a:xfrm>
                  <a:off x="1920142" y="1662396"/>
                  <a:ext cx="5248335" cy="3308126"/>
                </a:xfrm>
                <a:custGeom>
                  <a:avLst/>
                  <a:gdLst>
                    <a:gd name="connsiteX0" fmla="*/ 0 w 5248335"/>
                    <a:gd name="connsiteY0" fmla="*/ 0 h 3308126"/>
                    <a:gd name="connsiteX1" fmla="*/ 63191 w 5248335"/>
                    <a:gd name="connsiteY1" fmla="*/ 0 h 3308126"/>
                    <a:gd name="connsiteX2" fmla="*/ 63191 w 5248335"/>
                    <a:gd name="connsiteY2" fmla="*/ 3233898 h 3308126"/>
                    <a:gd name="connsiteX3" fmla="*/ 5248336 w 5248335"/>
                    <a:gd name="connsiteY3" fmla="*/ 3233898 h 3308126"/>
                    <a:gd name="connsiteX4" fmla="*/ 5248336 w 5248335"/>
                    <a:gd name="connsiteY4" fmla="*/ 3308127 h 330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335" h="3308126">
                      <a:moveTo>
                        <a:pt x="0" y="0"/>
                      </a:moveTo>
                      <a:lnTo>
                        <a:pt x="63191" y="0"/>
                      </a:lnTo>
                      <a:lnTo>
                        <a:pt x="63191" y="3233898"/>
                      </a:lnTo>
                      <a:lnTo>
                        <a:pt x="5248336" y="3233898"/>
                      </a:lnTo>
                      <a:lnTo>
                        <a:pt x="5248336" y="3308127"/>
                      </a:lnTo>
                    </a:path>
                  </a:pathLst>
                </a:custGeom>
                <a:noFill/>
                <a:ln w="12700" cap="flat">
                  <a:solidFill>
                    <a:srgbClr val="000000"/>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28" name="Freeform: Shape 27">
                  <a:extLst>
                    <a:ext uri="{FF2B5EF4-FFF2-40B4-BE49-F238E27FC236}">
                      <a16:creationId xmlns:a16="http://schemas.microsoft.com/office/drawing/2014/main" id="{997F6D3E-90E7-F541-9A12-E3699F15935A}"/>
                    </a:ext>
                  </a:extLst>
                </p:cNvPr>
                <p:cNvSpPr/>
                <p:nvPr/>
              </p:nvSpPr>
              <p:spPr>
                <a:xfrm>
                  <a:off x="1923388" y="1984195"/>
                  <a:ext cx="59945" cy="10820"/>
                </a:xfrm>
                <a:custGeom>
                  <a:avLst/>
                  <a:gdLst>
                    <a:gd name="connsiteX0" fmla="*/ 0 w 59945"/>
                    <a:gd name="connsiteY0" fmla="*/ 0 h 10820"/>
                    <a:gd name="connsiteX1" fmla="*/ 59945 w 59945"/>
                    <a:gd name="connsiteY1" fmla="*/ 0 h 10820"/>
                  </a:gdLst>
                  <a:ahLst/>
                  <a:cxnLst>
                    <a:cxn ang="0">
                      <a:pos x="connsiteX0" y="connsiteY0"/>
                    </a:cxn>
                    <a:cxn ang="0">
                      <a:pos x="connsiteX1" y="connsiteY1"/>
                    </a:cxn>
                  </a:cxnLst>
                  <a:rect l="l" t="t" r="r" b="b"/>
                  <a:pathLst>
                    <a:path w="59945" h="10820">
                      <a:moveTo>
                        <a:pt x="0" y="0"/>
                      </a:moveTo>
                      <a:lnTo>
                        <a:pt x="59945" y="0"/>
                      </a:lnTo>
                    </a:path>
                  </a:pathLst>
                </a:custGeom>
                <a:ln w="12700" cap="flat">
                  <a:solidFill>
                    <a:srgbClr val="000000"/>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29" name="Freeform: Shape 28">
                  <a:extLst>
                    <a:ext uri="{FF2B5EF4-FFF2-40B4-BE49-F238E27FC236}">
                      <a16:creationId xmlns:a16="http://schemas.microsoft.com/office/drawing/2014/main" id="{4F755323-EF71-4545-9609-938BC9C6934B}"/>
                    </a:ext>
                  </a:extLst>
                </p:cNvPr>
                <p:cNvSpPr/>
                <p:nvPr/>
              </p:nvSpPr>
              <p:spPr>
                <a:xfrm>
                  <a:off x="1923388" y="2307942"/>
                  <a:ext cx="59945" cy="10820"/>
                </a:xfrm>
                <a:custGeom>
                  <a:avLst/>
                  <a:gdLst>
                    <a:gd name="connsiteX0" fmla="*/ 0 w 59945"/>
                    <a:gd name="connsiteY0" fmla="*/ 0 h 10820"/>
                    <a:gd name="connsiteX1" fmla="*/ 59945 w 59945"/>
                    <a:gd name="connsiteY1" fmla="*/ 0 h 10820"/>
                  </a:gdLst>
                  <a:ahLst/>
                  <a:cxnLst>
                    <a:cxn ang="0">
                      <a:pos x="connsiteX0" y="connsiteY0"/>
                    </a:cxn>
                    <a:cxn ang="0">
                      <a:pos x="connsiteX1" y="connsiteY1"/>
                    </a:cxn>
                  </a:cxnLst>
                  <a:rect l="l" t="t" r="r" b="b"/>
                  <a:pathLst>
                    <a:path w="59945" h="10820">
                      <a:moveTo>
                        <a:pt x="0" y="0"/>
                      </a:moveTo>
                      <a:lnTo>
                        <a:pt x="59945" y="0"/>
                      </a:lnTo>
                    </a:path>
                  </a:pathLst>
                </a:custGeom>
                <a:ln w="12700" cap="flat">
                  <a:solidFill>
                    <a:srgbClr val="000000"/>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52" name="Freeform: Shape 51">
                  <a:extLst>
                    <a:ext uri="{FF2B5EF4-FFF2-40B4-BE49-F238E27FC236}">
                      <a16:creationId xmlns:a16="http://schemas.microsoft.com/office/drawing/2014/main" id="{F4069E45-572D-054E-8E73-DBA8F7F93D26}"/>
                    </a:ext>
                  </a:extLst>
                </p:cNvPr>
                <p:cNvSpPr/>
                <p:nvPr/>
              </p:nvSpPr>
              <p:spPr>
                <a:xfrm>
                  <a:off x="1923388" y="2631689"/>
                  <a:ext cx="59945" cy="10820"/>
                </a:xfrm>
                <a:custGeom>
                  <a:avLst/>
                  <a:gdLst>
                    <a:gd name="connsiteX0" fmla="*/ 0 w 59945"/>
                    <a:gd name="connsiteY0" fmla="*/ 0 h 10820"/>
                    <a:gd name="connsiteX1" fmla="*/ 59945 w 59945"/>
                    <a:gd name="connsiteY1" fmla="*/ 0 h 10820"/>
                  </a:gdLst>
                  <a:ahLst/>
                  <a:cxnLst>
                    <a:cxn ang="0">
                      <a:pos x="connsiteX0" y="connsiteY0"/>
                    </a:cxn>
                    <a:cxn ang="0">
                      <a:pos x="connsiteX1" y="connsiteY1"/>
                    </a:cxn>
                  </a:cxnLst>
                  <a:rect l="l" t="t" r="r" b="b"/>
                  <a:pathLst>
                    <a:path w="59945" h="10820">
                      <a:moveTo>
                        <a:pt x="0" y="0"/>
                      </a:moveTo>
                      <a:lnTo>
                        <a:pt x="59945" y="0"/>
                      </a:lnTo>
                    </a:path>
                  </a:pathLst>
                </a:custGeom>
                <a:ln w="12700" cap="flat">
                  <a:solidFill>
                    <a:srgbClr val="000000"/>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59" name="Freeform: Shape 58">
                  <a:extLst>
                    <a:ext uri="{FF2B5EF4-FFF2-40B4-BE49-F238E27FC236}">
                      <a16:creationId xmlns:a16="http://schemas.microsoft.com/office/drawing/2014/main" id="{F2C0B1FD-748D-154D-85CD-477AE9F7C376}"/>
                    </a:ext>
                  </a:extLst>
                </p:cNvPr>
                <p:cNvSpPr/>
                <p:nvPr/>
              </p:nvSpPr>
              <p:spPr>
                <a:xfrm>
                  <a:off x="1923388" y="2955436"/>
                  <a:ext cx="59945" cy="10820"/>
                </a:xfrm>
                <a:custGeom>
                  <a:avLst/>
                  <a:gdLst>
                    <a:gd name="connsiteX0" fmla="*/ 0 w 59945"/>
                    <a:gd name="connsiteY0" fmla="*/ 0 h 10820"/>
                    <a:gd name="connsiteX1" fmla="*/ 59945 w 59945"/>
                    <a:gd name="connsiteY1" fmla="*/ 0 h 10820"/>
                  </a:gdLst>
                  <a:ahLst/>
                  <a:cxnLst>
                    <a:cxn ang="0">
                      <a:pos x="connsiteX0" y="connsiteY0"/>
                    </a:cxn>
                    <a:cxn ang="0">
                      <a:pos x="connsiteX1" y="connsiteY1"/>
                    </a:cxn>
                  </a:cxnLst>
                  <a:rect l="l" t="t" r="r" b="b"/>
                  <a:pathLst>
                    <a:path w="59945" h="10820">
                      <a:moveTo>
                        <a:pt x="0" y="0"/>
                      </a:moveTo>
                      <a:lnTo>
                        <a:pt x="59945" y="0"/>
                      </a:lnTo>
                    </a:path>
                  </a:pathLst>
                </a:custGeom>
                <a:ln w="12700" cap="flat">
                  <a:solidFill>
                    <a:srgbClr val="000000"/>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61" name="Freeform: Shape 60">
                  <a:extLst>
                    <a:ext uri="{FF2B5EF4-FFF2-40B4-BE49-F238E27FC236}">
                      <a16:creationId xmlns:a16="http://schemas.microsoft.com/office/drawing/2014/main" id="{E2BD940C-218E-0844-8C0A-848A27FFD307}"/>
                    </a:ext>
                  </a:extLst>
                </p:cNvPr>
                <p:cNvSpPr/>
                <p:nvPr/>
              </p:nvSpPr>
              <p:spPr>
                <a:xfrm>
                  <a:off x="1923388" y="3602930"/>
                  <a:ext cx="59945" cy="10820"/>
                </a:xfrm>
                <a:custGeom>
                  <a:avLst/>
                  <a:gdLst>
                    <a:gd name="connsiteX0" fmla="*/ 0 w 59945"/>
                    <a:gd name="connsiteY0" fmla="*/ 0 h 10820"/>
                    <a:gd name="connsiteX1" fmla="*/ 59945 w 59945"/>
                    <a:gd name="connsiteY1" fmla="*/ 0 h 10820"/>
                  </a:gdLst>
                  <a:ahLst/>
                  <a:cxnLst>
                    <a:cxn ang="0">
                      <a:pos x="connsiteX0" y="connsiteY0"/>
                    </a:cxn>
                    <a:cxn ang="0">
                      <a:pos x="connsiteX1" y="connsiteY1"/>
                    </a:cxn>
                  </a:cxnLst>
                  <a:rect l="l" t="t" r="r" b="b"/>
                  <a:pathLst>
                    <a:path w="59945" h="10820">
                      <a:moveTo>
                        <a:pt x="0" y="0"/>
                      </a:moveTo>
                      <a:lnTo>
                        <a:pt x="59945" y="0"/>
                      </a:lnTo>
                    </a:path>
                  </a:pathLst>
                </a:custGeom>
                <a:ln w="12700" cap="flat">
                  <a:solidFill>
                    <a:srgbClr val="000000"/>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93" name="Freeform: Shape 92">
                  <a:extLst>
                    <a:ext uri="{FF2B5EF4-FFF2-40B4-BE49-F238E27FC236}">
                      <a16:creationId xmlns:a16="http://schemas.microsoft.com/office/drawing/2014/main" id="{C1930B8F-D6A1-924E-823A-B3245238CB71}"/>
                    </a:ext>
                  </a:extLst>
                </p:cNvPr>
                <p:cNvSpPr/>
                <p:nvPr/>
              </p:nvSpPr>
              <p:spPr>
                <a:xfrm>
                  <a:off x="1923388" y="3926676"/>
                  <a:ext cx="59945" cy="10820"/>
                </a:xfrm>
                <a:custGeom>
                  <a:avLst/>
                  <a:gdLst>
                    <a:gd name="connsiteX0" fmla="*/ 0 w 59945"/>
                    <a:gd name="connsiteY0" fmla="*/ 0 h 10820"/>
                    <a:gd name="connsiteX1" fmla="*/ 59945 w 59945"/>
                    <a:gd name="connsiteY1" fmla="*/ 0 h 10820"/>
                  </a:gdLst>
                  <a:ahLst/>
                  <a:cxnLst>
                    <a:cxn ang="0">
                      <a:pos x="connsiteX0" y="connsiteY0"/>
                    </a:cxn>
                    <a:cxn ang="0">
                      <a:pos x="connsiteX1" y="connsiteY1"/>
                    </a:cxn>
                  </a:cxnLst>
                  <a:rect l="l" t="t" r="r" b="b"/>
                  <a:pathLst>
                    <a:path w="59945" h="10820">
                      <a:moveTo>
                        <a:pt x="0" y="0"/>
                      </a:moveTo>
                      <a:lnTo>
                        <a:pt x="59945" y="0"/>
                      </a:lnTo>
                    </a:path>
                  </a:pathLst>
                </a:custGeom>
                <a:ln w="12700" cap="flat">
                  <a:solidFill>
                    <a:srgbClr val="000000"/>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94" name="Freeform: Shape 93">
                  <a:extLst>
                    <a:ext uri="{FF2B5EF4-FFF2-40B4-BE49-F238E27FC236}">
                      <a16:creationId xmlns:a16="http://schemas.microsoft.com/office/drawing/2014/main" id="{2AE584D7-09E1-B24F-85AE-61E03F7CAD4F}"/>
                    </a:ext>
                  </a:extLst>
                </p:cNvPr>
                <p:cNvSpPr/>
                <p:nvPr/>
              </p:nvSpPr>
              <p:spPr>
                <a:xfrm>
                  <a:off x="1923388" y="4250423"/>
                  <a:ext cx="59945" cy="10820"/>
                </a:xfrm>
                <a:custGeom>
                  <a:avLst/>
                  <a:gdLst>
                    <a:gd name="connsiteX0" fmla="*/ 0 w 59945"/>
                    <a:gd name="connsiteY0" fmla="*/ 0 h 10820"/>
                    <a:gd name="connsiteX1" fmla="*/ 59945 w 59945"/>
                    <a:gd name="connsiteY1" fmla="*/ 0 h 10820"/>
                  </a:gdLst>
                  <a:ahLst/>
                  <a:cxnLst>
                    <a:cxn ang="0">
                      <a:pos x="connsiteX0" y="connsiteY0"/>
                    </a:cxn>
                    <a:cxn ang="0">
                      <a:pos x="connsiteX1" y="connsiteY1"/>
                    </a:cxn>
                  </a:cxnLst>
                  <a:rect l="l" t="t" r="r" b="b"/>
                  <a:pathLst>
                    <a:path w="59945" h="10820">
                      <a:moveTo>
                        <a:pt x="0" y="0"/>
                      </a:moveTo>
                      <a:lnTo>
                        <a:pt x="59945" y="0"/>
                      </a:lnTo>
                    </a:path>
                  </a:pathLst>
                </a:custGeom>
                <a:ln w="12700" cap="flat">
                  <a:solidFill>
                    <a:srgbClr val="000000"/>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95" name="Freeform: Shape 94">
                  <a:extLst>
                    <a:ext uri="{FF2B5EF4-FFF2-40B4-BE49-F238E27FC236}">
                      <a16:creationId xmlns:a16="http://schemas.microsoft.com/office/drawing/2014/main" id="{830EE4CF-2993-834E-9A9F-3260AB59129F}"/>
                    </a:ext>
                  </a:extLst>
                </p:cNvPr>
                <p:cNvSpPr/>
                <p:nvPr/>
              </p:nvSpPr>
              <p:spPr>
                <a:xfrm>
                  <a:off x="1923388" y="4574170"/>
                  <a:ext cx="59945" cy="10820"/>
                </a:xfrm>
                <a:custGeom>
                  <a:avLst/>
                  <a:gdLst>
                    <a:gd name="connsiteX0" fmla="*/ 0 w 59945"/>
                    <a:gd name="connsiteY0" fmla="*/ 0 h 10820"/>
                    <a:gd name="connsiteX1" fmla="*/ 59945 w 59945"/>
                    <a:gd name="connsiteY1" fmla="*/ 0 h 10820"/>
                  </a:gdLst>
                  <a:ahLst/>
                  <a:cxnLst>
                    <a:cxn ang="0">
                      <a:pos x="connsiteX0" y="connsiteY0"/>
                    </a:cxn>
                    <a:cxn ang="0">
                      <a:pos x="connsiteX1" y="connsiteY1"/>
                    </a:cxn>
                  </a:cxnLst>
                  <a:rect l="l" t="t" r="r" b="b"/>
                  <a:pathLst>
                    <a:path w="59945" h="10820">
                      <a:moveTo>
                        <a:pt x="0" y="0"/>
                      </a:moveTo>
                      <a:lnTo>
                        <a:pt x="59945" y="0"/>
                      </a:lnTo>
                    </a:path>
                  </a:pathLst>
                </a:custGeom>
                <a:ln w="12700" cap="flat">
                  <a:solidFill>
                    <a:srgbClr val="000000"/>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grpSp>
              <p:nvGrpSpPr>
                <p:cNvPr id="96" name="Graphic 25">
                  <a:extLst>
                    <a:ext uri="{FF2B5EF4-FFF2-40B4-BE49-F238E27FC236}">
                      <a16:creationId xmlns:a16="http://schemas.microsoft.com/office/drawing/2014/main" id="{982E11A2-53ED-C24A-AF10-E6E3117BDBCE}"/>
                    </a:ext>
                  </a:extLst>
                </p:cNvPr>
                <p:cNvGrpSpPr/>
                <p:nvPr/>
              </p:nvGrpSpPr>
              <p:grpSpPr>
                <a:xfrm>
                  <a:off x="1983225" y="4899865"/>
                  <a:ext cx="4961702" cy="70657"/>
                  <a:chOff x="1983225" y="4899865"/>
                  <a:chExt cx="4961702" cy="70657"/>
                </a:xfrm>
              </p:grpSpPr>
              <p:sp>
                <p:nvSpPr>
                  <p:cNvPr id="97" name="Freeform: Shape 96">
                    <a:extLst>
                      <a:ext uri="{FF2B5EF4-FFF2-40B4-BE49-F238E27FC236}">
                        <a16:creationId xmlns:a16="http://schemas.microsoft.com/office/drawing/2014/main" id="{78B31224-A280-8F40-A285-C332E6D5253F}"/>
                      </a:ext>
                    </a:extLst>
                  </p:cNvPr>
                  <p:cNvSpPr/>
                  <p:nvPr/>
                </p:nvSpPr>
                <p:spPr>
                  <a:xfrm>
                    <a:off x="1983225" y="4899865"/>
                    <a:ext cx="10820"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98" name="Freeform: Shape 97">
                    <a:extLst>
                      <a:ext uri="{FF2B5EF4-FFF2-40B4-BE49-F238E27FC236}">
                        <a16:creationId xmlns:a16="http://schemas.microsoft.com/office/drawing/2014/main" id="{A878EF02-8292-1041-8588-939EF7481C39}"/>
                      </a:ext>
                    </a:extLst>
                  </p:cNvPr>
                  <p:cNvSpPr/>
                  <p:nvPr/>
                </p:nvSpPr>
                <p:spPr>
                  <a:xfrm>
                    <a:off x="2194656" y="4899865"/>
                    <a:ext cx="10820"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99" name="Freeform: Shape 98">
                    <a:extLst>
                      <a:ext uri="{FF2B5EF4-FFF2-40B4-BE49-F238E27FC236}">
                        <a16:creationId xmlns:a16="http://schemas.microsoft.com/office/drawing/2014/main" id="{8BD70C92-D4E1-1248-9BFB-D98ED5E69161}"/>
                      </a:ext>
                    </a:extLst>
                  </p:cNvPr>
                  <p:cNvSpPr/>
                  <p:nvPr/>
                </p:nvSpPr>
                <p:spPr>
                  <a:xfrm>
                    <a:off x="2411930" y="4899865"/>
                    <a:ext cx="10820"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00" name="Freeform: Shape 99">
                    <a:extLst>
                      <a:ext uri="{FF2B5EF4-FFF2-40B4-BE49-F238E27FC236}">
                        <a16:creationId xmlns:a16="http://schemas.microsoft.com/office/drawing/2014/main" id="{93F83D6C-0F6C-5A44-8819-C71D18D5E258}"/>
                      </a:ext>
                    </a:extLst>
                  </p:cNvPr>
                  <p:cNvSpPr/>
                  <p:nvPr/>
                </p:nvSpPr>
                <p:spPr>
                  <a:xfrm>
                    <a:off x="2629095" y="4899865"/>
                    <a:ext cx="10820"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01" name="Freeform: Shape 100">
                    <a:extLst>
                      <a:ext uri="{FF2B5EF4-FFF2-40B4-BE49-F238E27FC236}">
                        <a16:creationId xmlns:a16="http://schemas.microsoft.com/office/drawing/2014/main" id="{15FD1008-61BA-FE48-80DC-97DD98F750A9}"/>
                      </a:ext>
                    </a:extLst>
                  </p:cNvPr>
                  <p:cNvSpPr/>
                  <p:nvPr/>
                </p:nvSpPr>
                <p:spPr>
                  <a:xfrm>
                    <a:off x="2835549" y="4899865"/>
                    <a:ext cx="10820"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02" name="Freeform: Shape 101">
                    <a:extLst>
                      <a:ext uri="{FF2B5EF4-FFF2-40B4-BE49-F238E27FC236}">
                        <a16:creationId xmlns:a16="http://schemas.microsoft.com/office/drawing/2014/main" id="{3E6D0B3B-1EAF-994F-A177-8F71EF12FE9B}"/>
                      </a:ext>
                    </a:extLst>
                  </p:cNvPr>
                  <p:cNvSpPr/>
                  <p:nvPr/>
                </p:nvSpPr>
                <p:spPr>
                  <a:xfrm>
                    <a:off x="3052823" y="4899865"/>
                    <a:ext cx="10820"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03" name="Freeform: Shape 102">
                    <a:extLst>
                      <a:ext uri="{FF2B5EF4-FFF2-40B4-BE49-F238E27FC236}">
                        <a16:creationId xmlns:a16="http://schemas.microsoft.com/office/drawing/2014/main" id="{33B48672-F3E8-9540-BDD2-BD7E6E44D22B}"/>
                      </a:ext>
                    </a:extLst>
                  </p:cNvPr>
                  <p:cNvSpPr/>
                  <p:nvPr/>
                </p:nvSpPr>
                <p:spPr>
                  <a:xfrm>
                    <a:off x="3275074" y="4899865"/>
                    <a:ext cx="10820"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04" name="Freeform: Shape 103">
                    <a:extLst>
                      <a:ext uri="{FF2B5EF4-FFF2-40B4-BE49-F238E27FC236}">
                        <a16:creationId xmlns:a16="http://schemas.microsoft.com/office/drawing/2014/main" id="{80436E10-66DA-C64D-86B5-C7BCB1FA3D83}"/>
                      </a:ext>
                    </a:extLst>
                  </p:cNvPr>
                  <p:cNvSpPr/>
                  <p:nvPr/>
                </p:nvSpPr>
                <p:spPr>
                  <a:xfrm>
                    <a:off x="3481528" y="4899865"/>
                    <a:ext cx="10820"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05" name="Freeform: Shape 104">
                    <a:extLst>
                      <a:ext uri="{FF2B5EF4-FFF2-40B4-BE49-F238E27FC236}">
                        <a16:creationId xmlns:a16="http://schemas.microsoft.com/office/drawing/2014/main" id="{999CE770-DE0E-A74C-8394-9E983020018B}"/>
                      </a:ext>
                    </a:extLst>
                  </p:cNvPr>
                  <p:cNvSpPr/>
                  <p:nvPr/>
                </p:nvSpPr>
                <p:spPr>
                  <a:xfrm>
                    <a:off x="3698694" y="4899865"/>
                    <a:ext cx="10820"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06" name="Freeform: Shape 105">
                    <a:extLst>
                      <a:ext uri="{FF2B5EF4-FFF2-40B4-BE49-F238E27FC236}">
                        <a16:creationId xmlns:a16="http://schemas.microsoft.com/office/drawing/2014/main" id="{E83B3F78-F74B-A147-AE2E-C1A39F733399}"/>
                      </a:ext>
                    </a:extLst>
                  </p:cNvPr>
                  <p:cNvSpPr/>
                  <p:nvPr/>
                </p:nvSpPr>
                <p:spPr>
                  <a:xfrm>
                    <a:off x="3926788" y="4899865"/>
                    <a:ext cx="10820"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07" name="Freeform: Shape 106">
                    <a:extLst>
                      <a:ext uri="{FF2B5EF4-FFF2-40B4-BE49-F238E27FC236}">
                        <a16:creationId xmlns:a16="http://schemas.microsoft.com/office/drawing/2014/main" id="{EE360F17-83A0-AA44-9B78-3D62F65115A2}"/>
                      </a:ext>
                    </a:extLst>
                  </p:cNvPr>
                  <p:cNvSpPr/>
                  <p:nvPr/>
                </p:nvSpPr>
                <p:spPr>
                  <a:xfrm>
                    <a:off x="4144062" y="4899865"/>
                    <a:ext cx="10820"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08" name="Freeform: Shape 107">
                    <a:extLst>
                      <a:ext uri="{FF2B5EF4-FFF2-40B4-BE49-F238E27FC236}">
                        <a16:creationId xmlns:a16="http://schemas.microsoft.com/office/drawing/2014/main" id="{C9EF868A-032A-7945-8661-8775082ADDB8}"/>
                      </a:ext>
                    </a:extLst>
                  </p:cNvPr>
                  <p:cNvSpPr/>
                  <p:nvPr/>
                </p:nvSpPr>
                <p:spPr>
                  <a:xfrm>
                    <a:off x="4355493" y="4899865"/>
                    <a:ext cx="10820"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09" name="Freeform: Shape 108">
                    <a:extLst>
                      <a:ext uri="{FF2B5EF4-FFF2-40B4-BE49-F238E27FC236}">
                        <a16:creationId xmlns:a16="http://schemas.microsoft.com/office/drawing/2014/main" id="{7E51E4F1-226C-4B4C-AAC8-E6BDACC71DDE}"/>
                      </a:ext>
                    </a:extLst>
                  </p:cNvPr>
                  <p:cNvSpPr/>
                  <p:nvPr/>
                </p:nvSpPr>
                <p:spPr>
                  <a:xfrm>
                    <a:off x="4572659" y="4899865"/>
                    <a:ext cx="10820"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10" name="Freeform: Shape 109">
                    <a:extLst>
                      <a:ext uri="{FF2B5EF4-FFF2-40B4-BE49-F238E27FC236}">
                        <a16:creationId xmlns:a16="http://schemas.microsoft.com/office/drawing/2014/main" id="{4371E8D0-6DC1-124A-9082-F451CD5B9223}"/>
                      </a:ext>
                    </a:extLst>
                  </p:cNvPr>
                  <p:cNvSpPr/>
                  <p:nvPr/>
                </p:nvSpPr>
                <p:spPr>
                  <a:xfrm>
                    <a:off x="4789933" y="4899865"/>
                    <a:ext cx="10820"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11" name="Freeform: Shape 110">
                    <a:extLst>
                      <a:ext uri="{FF2B5EF4-FFF2-40B4-BE49-F238E27FC236}">
                        <a16:creationId xmlns:a16="http://schemas.microsoft.com/office/drawing/2014/main" id="{A3008EA2-8C00-9343-B511-75E80BC1C703}"/>
                      </a:ext>
                    </a:extLst>
                  </p:cNvPr>
                  <p:cNvSpPr/>
                  <p:nvPr/>
                </p:nvSpPr>
                <p:spPr>
                  <a:xfrm>
                    <a:off x="4996386" y="4899865"/>
                    <a:ext cx="10820"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12" name="Freeform: Shape 111">
                    <a:extLst>
                      <a:ext uri="{FF2B5EF4-FFF2-40B4-BE49-F238E27FC236}">
                        <a16:creationId xmlns:a16="http://schemas.microsoft.com/office/drawing/2014/main" id="{5C512C68-6056-174C-9275-F60907D0ACB4}"/>
                      </a:ext>
                    </a:extLst>
                  </p:cNvPr>
                  <p:cNvSpPr/>
                  <p:nvPr/>
                </p:nvSpPr>
                <p:spPr>
                  <a:xfrm>
                    <a:off x="5218638" y="4899865"/>
                    <a:ext cx="10820"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13" name="Freeform: Shape 112">
                    <a:extLst>
                      <a:ext uri="{FF2B5EF4-FFF2-40B4-BE49-F238E27FC236}">
                        <a16:creationId xmlns:a16="http://schemas.microsoft.com/office/drawing/2014/main" id="{F8297833-5762-A241-92FC-A365721E56C7}"/>
                      </a:ext>
                    </a:extLst>
                  </p:cNvPr>
                  <p:cNvSpPr/>
                  <p:nvPr/>
                </p:nvSpPr>
                <p:spPr>
                  <a:xfrm>
                    <a:off x="5435804" y="4899865"/>
                    <a:ext cx="10820"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14" name="Freeform: Shape 113">
                    <a:extLst>
                      <a:ext uri="{FF2B5EF4-FFF2-40B4-BE49-F238E27FC236}">
                        <a16:creationId xmlns:a16="http://schemas.microsoft.com/office/drawing/2014/main" id="{2B99917C-2356-3249-93AE-610F01C2BA9F}"/>
                      </a:ext>
                    </a:extLst>
                  </p:cNvPr>
                  <p:cNvSpPr/>
                  <p:nvPr/>
                </p:nvSpPr>
                <p:spPr>
                  <a:xfrm>
                    <a:off x="6944927" y="4899865"/>
                    <a:ext cx="10820"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15" name="Freeform: Shape 114">
                    <a:extLst>
                      <a:ext uri="{FF2B5EF4-FFF2-40B4-BE49-F238E27FC236}">
                        <a16:creationId xmlns:a16="http://schemas.microsoft.com/office/drawing/2014/main" id="{29A80DE0-3528-F74B-AEE2-529D4D58DC1D}"/>
                      </a:ext>
                    </a:extLst>
                  </p:cNvPr>
                  <p:cNvSpPr/>
                  <p:nvPr/>
                </p:nvSpPr>
                <p:spPr>
                  <a:xfrm>
                    <a:off x="6727653" y="4899865"/>
                    <a:ext cx="10820"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16" name="Freeform: Shape 115">
                    <a:extLst>
                      <a:ext uri="{FF2B5EF4-FFF2-40B4-BE49-F238E27FC236}">
                        <a16:creationId xmlns:a16="http://schemas.microsoft.com/office/drawing/2014/main" id="{3E254ED7-DC9F-9B4F-826F-1E13AFFAD36D}"/>
                      </a:ext>
                    </a:extLst>
                  </p:cNvPr>
                  <p:cNvSpPr/>
                  <p:nvPr/>
                </p:nvSpPr>
                <p:spPr>
                  <a:xfrm>
                    <a:off x="6516222" y="4899865"/>
                    <a:ext cx="10820"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17" name="Freeform: Shape 116">
                    <a:extLst>
                      <a:ext uri="{FF2B5EF4-FFF2-40B4-BE49-F238E27FC236}">
                        <a16:creationId xmlns:a16="http://schemas.microsoft.com/office/drawing/2014/main" id="{86F4A3EB-9C9B-534A-A1D1-9F54E3406F10}"/>
                      </a:ext>
                    </a:extLst>
                  </p:cNvPr>
                  <p:cNvSpPr/>
                  <p:nvPr/>
                </p:nvSpPr>
                <p:spPr>
                  <a:xfrm>
                    <a:off x="6092603" y="4899865"/>
                    <a:ext cx="10820"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18" name="Freeform: Shape 117">
                    <a:extLst>
                      <a:ext uri="{FF2B5EF4-FFF2-40B4-BE49-F238E27FC236}">
                        <a16:creationId xmlns:a16="http://schemas.microsoft.com/office/drawing/2014/main" id="{9A685119-DE5F-544E-8CC4-45A85350717A}"/>
                      </a:ext>
                    </a:extLst>
                  </p:cNvPr>
                  <p:cNvSpPr/>
                  <p:nvPr/>
                </p:nvSpPr>
                <p:spPr>
                  <a:xfrm>
                    <a:off x="5870352" y="4899865"/>
                    <a:ext cx="10820"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19" name="Freeform: Shape 118">
                    <a:extLst>
                      <a:ext uri="{FF2B5EF4-FFF2-40B4-BE49-F238E27FC236}">
                        <a16:creationId xmlns:a16="http://schemas.microsoft.com/office/drawing/2014/main" id="{B31DCBEE-89BA-4343-9A61-9025E7BF77F2}"/>
                      </a:ext>
                    </a:extLst>
                  </p:cNvPr>
                  <p:cNvSpPr/>
                  <p:nvPr/>
                </p:nvSpPr>
                <p:spPr>
                  <a:xfrm>
                    <a:off x="5653078" y="4899865"/>
                    <a:ext cx="10820"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20" name="Freeform: Shape 119">
                    <a:extLst>
                      <a:ext uri="{FF2B5EF4-FFF2-40B4-BE49-F238E27FC236}">
                        <a16:creationId xmlns:a16="http://schemas.microsoft.com/office/drawing/2014/main" id="{2B4FA1EC-62A7-544B-9B75-524DD2E69AE7}"/>
                      </a:ext>
                    </a:extLst>
                  </p:cNvPr>
                  <p:cNvSpPr/>
                  <p:nvPr/>
                </p:nvSpPr>
                <p:spPr>
                  <a:xfrm>
                    <a:off x="6298948" y="4899865"/>
                    <a:ext cx="10820" cy="70657"/>
                  </a:xfrm>
                  <a:custGeom>
                    <a:avLst/>
                    <a:gdLst>
                      <a:gd name="connsiteX0" fmla="*/ 0 w 10820"/>
                      <a:gd name="connsiteY0" fmla="*/ 70657 h 70657"/>
                      <a:gd name="connsiteX1" fmla="*/ 0 w 10820"/>
                      <a:gd name="connsiteY1" fmla="*/ 0 h 70657"/>
                    </a:gdLst>
                    <a:ahLst/>
                    <a:cxnLst>
                      <a:cxn ang="0">
                        <a:pos x="connsiteX0" y="connsiteY0"/>
                      </a:cxn>
                      <a:cxn ang="0">
                        <a:pos x="connsiteX1" y="connsiteY1"/>
                      </a:cxn>
                    </a:cxnLst>
                    <a:rect l="l" t="t" r="r" b="b"/>
                    <a:pathLst>
                      <a:path w="10820" h="70657">
                        <a:moveTo>
                          <a:pt x="0" y="70657"/>
                        </a:moveTo>
                        <a:lnTo>
                          <a:pt x="0" y="0"/>
                        </a:lnTo>
                      </a:path>
                    </a:pathLst>
                  </a:custGeom>
                  <a:ln w="12700" cap="flat">
                    <a:solidFill>
                      <a:srgbClr val="000000"/>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grpSp>
            <p:sp>
              <p:nvSpPr>
                <p:cNvPr id="121" name="Freeform: Shape 120">
                  <a:extLst>
                    <a:ext uri="{FF2B5EF4-FFF2-40B4-BE49-F238E27FC236}">
                      <a16:creationId xmlns:a16="http://schemas.microsoft.com/office/drawing/2014/main" id="{C28A086F-BD6F-AB47-9C0B-C9B3685F65CC}"/>
                    </a:ext>
                  </a:extLst>
                </p:cNvPr>
                <p:cNvSpPr/>
                <p:nvPr/>
              </p:nvSpPr>
              <p:spPr>
                <a:xfrm>
                  <a:off x="1923388" y="4895970"/>
                  <a:ext cx="59945" cy="10820"/>
                </a:xfrm>
                <a:custGeom>
                  <a:avLst/>
                  <a:gdLst>
                    <a:gd name="connsiteX0" fmla="*/ 0 w 59945"/>
                    <a:gd name="connsiteY0" fmla="*/ 0 h 10820"/>
                    <a:gd name="connsiteX1" fmla="*/ 59945 w 59945"/>
                    <a:gd name="connsiteY1" fmla="*/ 0 h 10820"/>
                  </a:gdLst>
                  <a:ahLst/>
                  <a:cxnLst>
                    <a:cxn ang="0">
                      <a:pos x="connsiteX0" y="connsiteY0"/>
                    </a:cxn>
                    <a:cxn ang="0">
                      <a:pos x="connsiteX1" y="connsiteY1"/>
                    </a:cxn>
                  </a:cxnLst>
                  <a:rect l="l" t="t" r="r" b="b"/>
                  <a:pathLst>
                    <a:path w="59945" h="10820">
                      <a:moveTo>
                        <a:pt x="0" y="0"/>
                      </a:moveTo>
                      <a:lnTo>
                        <a:pt x="59945" y="0"/>
                      </a:lnTo>
                    </a:path>
                  </a:pathLst>
                </a:custGeom>
                <a:ln w="12700" cap="flat">
                  <a:solidFill>
                    <a:srgbClr val="000000"/>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grpSp>
        </p:grpSp>
        <p:grpSp>
          <p:nvGrpSpPr>
            <p:cNvPr id="55341" name="Graphic 25">
              <a:extLst>
                <a:ext uri="{FF2B5EF4-FFF2-40B4-BE49-F238E27FC236}">
                  <a16:creationId xmlns:a16="http://schemas.microsoft.com/office/drawing/2014/main" id="{21F05FAF-9BFC-1042-9330-901E2EAF8C32}"/>
                </a:ext>
              </a:extLst>
            </p:cNvPr>
            <p:cNvGrpSpPr>
              <a:grpSpLocks/>
            </p:cNvGrpSpPr>
            <p:nvPr/>
          </p:nvGrpSpPr>
          <p:grpSpPr bwMode="auto">
            <a:xfrm>
              <a:off x="1987120" y="1662396"/>
              <a:ext cx="5088626" cy="1658012"/>
              <a:chOff x="1987120" y="1662396"/>
              <a:chExt cx="5088626" cy="1658012"/>
            </a:xfrm>
          </p:grpSpPr>
          <p:sp>
            <p:nvSpPr>
              <p:cNvPr id="123" name="Freeform: Shape 122">
                <a:extLst>
                  <a:ext uri="{FF2B5EF4-FFF2-40B4-BE49-F238E27FC236}">
                    <a16:creationId xmlns:a16="http://schemas.microsoft.com/office/drawing/2014/main" id="{A9AFAAD1-4523-3C4B-85EC-5251A6B24858}"/>
                  </a:ext>
                </a:extLst>
              </p:cNvPr>
              <p:cNvSpPr/>
              <p:nvPr/>
            </p:nvSpPr>
            <p:spPr>
              <a:xfrm>
                <a:off x="1987448" y="1662872"/>
                <a:ext cx="5069795" cy="1640094"/>
              </a:xfrm>
              <a:custGeom>
                <a:avLst/>
                <a:gdLst>
                  <a:gd name="connsiteX0" fmla="*/ 0 w 5070231"/>
                  <a:gd name="connsiteY0" fmla="*/ 0 h 1641349"/>
                  <a:gd name="connsiteX1" fmla="*/ 207536 w 5070231"/>
                  <a:gd name="connsiteY1" fmla="*/ 0 h 1641349"/>
                  <a:gd name="connsiteX2" fmla="*/ 226796 w 5070231"/>
                  <a:gd name="connsiteY2" fmla="*/ 0 h 1641349"/>
                  <a:gd name="connsiteX3" fmla="*/ 226796 w 5070231"/>
                  <a:gd name="connsiteY3" fmla="*/ 18503 h 1641349"/>
                  <a:gd name="connsiteX4" fmla="*/ 242486 w 5070231"/>
                  <a:gd name="connsiteY4" fmla="*/ 18503 h 1641349"/>
                  <a:gd name="connsiteX5" fmla="*/ 242486 w 5070231"/>
                  <a:gd name="connsiteY5" fmla="*/ 29864 h 1641349"/>
                  <a:gd name="connsiteX6" fmla="*/ 255686 w 5070231"/>
                  <a:gd name="connsiteY6" fmla="*/ 29864 h 1641349"/>
                  <a:gd name="connsiteX7" fmla="*/ 255686 w 5070231"/>
                  <a:gd name="connsiteY7" fmla="*/ 38304 h 1641349"/>
                  <a:gd name="connsiteX8" fmla="*/ 277327 w 5070231"/>
                  <a:gd name="connsiteY8" fmla="*/ 38304 h 1641349"/>
                  <a:gd name="connsiteX9" fmla="*/ 277327 w 5070231"/>
                  <a:gd name="connsiteY9" fmla="*/ 44905 h 1641349"/>
                  <a:gd name="connsiteX10" fmla="*/ 371140 w 5070231"/>
                  <a:gd name="connsiteY10" fmla="*/ 44905 h 1641349"/>
                  <a:gd name="connsiteX11" fmla="*/ 371140 w 5070231"/>
                  <a:gd name="connsiteY11" fmla="*/ 52154 h 1641349"/>
                  <a:gd name="connsiteX12" fmla="*/ 404143 w 5070231"/>
                  <a:gd name="connsiteY12" fmla="*/ 52154 h 1641349"/>
                  <a:gd name="connsiteX13" fmla="*/ 404143 w 5070231"/>
                  <a:gd name="connsiteY13" fmla="*/ 67195 h 1641349"/>
                  <a:gd name="connsiteX14" fmla="*/ 431843 w 5070231"/>
                  <a:gd name="connsiteY14" fmla="*/ 67195 h 1641349"/>
                  <a:gd name="connsiteX15" fmla="*/ 431843 w 5070231"/>
                  <a:gd name="connsiteY15" fmla="*/ 77366 h 1641349"/>
                  <a:gd name="connsiteX16" fmla="*/ 476856 w 5070231"/>
                  <a:gd name="connsiteY16" fmla="*/ 77366 h 1641349"/>
                  <a:gd name="connsiteX17" fmla="*/ 476856 w 5070231"/>
                  <a:gd name="connsiteY17" fmla="*/ 85806 h 1641349"/>
                  <a:gd name="connsiteX18" fmla="*/ 513537 w 5070231"/>
                  <a:gd name="connsiteY18" fmla="*/ 85806 h 1641349"/>
                  <a:gd name="connsiteX19" fmla="*/ 513537 w 5070231"/>
                  <a:gd name="connsiteY19" fmla="*/ 99656 h 1641349"/>
                  <a:gd name="connsiteX20" fmla="*/ 545457 w 5070231"/>
                  <a:gd name="connsiteY20" fmla="*/ 99656 h 1641349"/>
                  <a:gd name="connsiteX21" fmla="*/ 545457 w 5070231"/>
                  <a:gd name="connsiteY21" fmla="*/ 108637 h 1641349"/>
                  <a:gd name="connsiteX22" fmla="*/ 592310 w 5070231"/>
                  <a:gd name="connsiteY22" fmla="*/ 108637 h 1641349"/>
                  <a:gd name="connsiteX23" fmla="*/ 592310 w 5070231"/>
                  <a:gd name="connsiteY23" fmla="*/ 121297 h 1641349"/>
                  <a:gd name="connsiteX24" fmla="*/ 681254 w 5070231"/>
                  <a:gd name="connsiteY24" fmla="*/ 121297 h 1641349"/>
                  <a:gd name="connsiteX25" fmla="*/ 681254 w 5070231"/>
                  <a:gd name="connsiteY25" fmla="*/ 126058 h 1641349"/>
                  <a:gd name="connsiteX26" fmla="*/ 711984 w 5070231"/>
                  <a:gd name="connsiteY26" fmla="*/ 126058 h 1641349"/>
                  <a:gd name="connsiteX27" fmla="*/ 711984 w 5070231"/>
                  <a:gd name="connsiteY27" fmla="*/ 135688 h 1641349"/>
                  <a:gd name="connsiteX28" fmla="*/ 720965 w 5070231"/>
                  <a:gd name="connsiteY28" fmla="*/ 135688 h 1641349"/>
                  <a:gd name="connsiteX29" fmla="*/ 720965 w 5070231"/>
                  <a:gd name="connsiteY29" fmla="*/ 143479 h 1641349"/>
                  <a:gd name="connsiteX30" fmla="*/ 725726 w 5070231"/>
                  <a:gd name="connsiteY30" fmla="*/ 143479 h 1641349"/>
                  <a:gd name="connsiteX31" fmla="*/ 725726 w 5070231"/>
                  <a:gd name="connsiteY31" fmla="*/ 159168 h 1641349"/>
                  <a:gd name="connsiteX32" fmla="*/ 731785 w 5070231"/>
                  <a:gd name="connsiteY32" fmla="*/ 159168 h 1641349"/>
                  <a:gd name="connsiteX33" fmla="*/ 731785 w 5070231"/>
                  <a:gd name="connsiteY33" fmla="*/ 165120 h 1641349"/>
                  <a:gd name="connsiteX34" fmla="*/ 770847 w 5070231"/>
                  <a:gd name="connsiteY34" fmla="*/ 165120 h 1641349"/>
                  <a:gd name="connsiteX35" fmla="*/ 770847 w 5070231"/>
                  <a:gd name="connsiteY35" fmla="*/ 178970 h 1641349"/>
                  <a:gd name="connsiteX36" fmla="*/ 793678 w 5070231"/>
                  <a:gd name="connsiteY36" fmla="*/ 178970 h 1641349"/>
                  <a:gd name="connsiteX37" fmla="*/ 793678 w 5070231"/>
                  <a:gd name="connsiteY37" fmla="*/ 187410 h 1641349"/>
                  <a:gd name="connsiteX38" fmla="*/ 840638 w 5070231"/>
                  <a:gd name="connsiteY38" fmla="*/ 187410 h 1641349"/>
                  <a:gd name="connsiteX39" fmla="*/ 840638 w 5070231"/>
                  <a:gd name="connsiteY39" fmla="*/ 195850 h 1641349"/>
                  <a:gd name="connsiteX40" fmla="*/ 855029 w 5070231"/>
                  <a:gd name="connsiteY40" fmla="*/ 195850 h 1641349"/>
                  <a:gd name="connsiteX41" fmla="*/ 855029 w 5070231"/>
                  <a:gd name="connsiteY41" fmla="*/ 203640 h 1641349"/>
                  <a:gd name="connsiteX42" fmla="*/ 894091 w 5070231"/>
                  <a:gd name="connsiteY42" fmla="*/ 203640 h 1641349"/>
                  <a:gd name="connsiteX43" fmla="*/ 894091 w 5070231"/>
                  <a:gd name="connsiteY43" fmla="*/ 212080 h 1641349"/>
                  <a:gd name="connsiteX44" fmla="*/ 908482 w 5070231"/>
                  <a:gd name="connsiteY44" fmla="*/ 212080 h 1641349"/>
                  <a:gd name="connsiteX45" fmla="*/ 908482 w 5070231"/>
                  <a:gd name="connsiteY45" fmla="*/ 218681 h 1641349"/>
                  <a:gd name="connsiteX46" fmla="*/ 919952 w 5070231"/>
                  <a:gd name="connsiteY46" fmla="*/ 218681 h 1641349"/>
                  <a:gd name="connsiteX47" fmla="*/ 919952 w 5070231"/>
                  <a:gd name="connsiteY47" fmla="*/ 234262 h 1641349"/>
                  <a:gd name="connsiteX48" fmla="*/ 950033 w 5070231"/>
                  <a:gd name="connsiteY48" fmla="*/ 234262 h 1641349"/>
                  <a:gd name="connsiteX49" fmla="*/ 950033 w 5070231"/>
                  <a:gd name="connsiteY49" fmla="*/ 243243 h 1641349"/>
                  <a:gd name="connsiteX50" fmla="*/ 957174 w 5070231"/>
                  <a:gd name="connsiteY50" fmla="*/ 243243 h 1641349"/>
                  <a:gd name="connsiteX51" fmla="*/ 957174 w 5070231"/>
                  <a:gd name="connsiteY51" fmla="*/ 248112 h 1641349"/>
                  <a:gd name="connsiteX52" fmla="*/ 1013116 w 5070231"/>
                  <a:gd name="connsiteY52" fmla="*/ 248112 h 1641349"/>
                  <a:gd name="connsiteX53" fmla="*/ 1013116 w 5070231"/>
                  <a:gd name="connsiteY53" fmla="*/ 254713 h 1641349"/>
                  <a:gd name="connsiteX54" fmla="*/ 1035947 w 5070231"/>
                  <a:gd name="connsiteY54" fmla="*/ 254713 h 1641349"/>
                  <a:gd name="connsiteX55" fmla="*/ 1035947 w 5070231"/>
                  <a:gd name="connsiteY55" fmla="*/ 261313 h 1641349"/>
                  <a:gd name="connsiteX56" fmla="*/ 1057047 w 5070231"/>
                  <a:gd name="connsiteY56" fmla="*/ 261313 h 1641349"/>
                  <a:gd name="connsiteX57" fmla="*/ 1057047 w 5070231"/>
                  <a:gd name="connsiteY57" fmla="*/ 268563 h 1641349"/>
                  <a:gd name="connsiteX58" fmla="*/ 1068408 w 5070231"/>
                  <a:gd name="connsiteY58" fmla="*/ 268563 h 1641349"/>
                  <a:gd name="connsiteX59" fmla="*/ 1068408 w 5070231"/>
                  <a:gd name="connsiteY59" fmla="*/ 277003 h 1641349"/>
                  <a:gd name="connsiteX60" fmla="*/ 1094269 w 5070231"/>
                  <a:gd name="connsiteY60" fmla="*/ 277003 h 1641349"/>
                  <a:gd name="connsiteX61" fmla="*/ 1094269 w 5070231"/>
                  <a:gd name="connsiteY61" fmla="*/ 285334 h 1641349"/>
                  <a:gd name="connsiteX62" fmla="*/ 1115910 w 5070231"/>
                  <a:gd name="connsiteY62" fmla="*/ 285334 h 1641349"/>
                  <a:gd name="connsiteX63" fmla="*/ 1115910 w 5070231"/>
                  <a:gd name="connsiteY63" fmla="*/ 293233 h 1641349"/>
                  <a:gd name="connsiteX64" fmla="*/ 1176612 w 5070231"/>
                  <a:gd name="connsiteY64" fmla="*/ 293233 h 1641349"/>
                  <a:gd name="connsiteX65" fmla="*/ 1176612 w 5070231"/>
                  <a:gd name="connsiteY65" fmla="*/ 309464 h 1641349"/>
                  <a:gd name="connsiteX66" fmla="*/ 1194033 w 5070231"/>
                  <a:gd name="connsiteY66" fmla="*/ 309464 h 1641349"/>
                  <a:gd name="connsiteX67" fmla="*/ 1194033 w 5070231"/>
                  <a:gd name="connsiteY67" fmla="*/ 317255 h 1641349"/>
                  <a:gd name="connsiteX68" fmla="*/ 1206044 w 5070231"/>
                  <a:gd name="connsiteY68" fmla="*/ 317255 h 1641349"/>
                  <a:gd name="connsiteX69" fmla="*/ 1206044 w 5070231"/>
                  <a:gd name="connsiteY69" fmla="*/ 328616 h 1641349"/>
                  <a:gd name="connsiteX70" fmla="*/ 1216323 w 5070231"/>
                  <a:gd name="connsiteY70" fmla="*/ 328616 h 1641349"/>
                  <a:gd name="connsiteX71" fmla="*/ 1216323 w 5070231"/>
                  <a:gd name="connsiteY71" fmla="*/ 340086 h 1641349"/>
                  <a:gd name="connsiteX72" fmla="*/ 1225953 w 5070231"/>
                  <a:gd name="connsiteY72" fmla="*/ 340086 h 1641349"/>
                  <a:gd name="connsiteX73" fmla="*/ 1225953 w 5070231"/>
                  <a:gd name="connsiteY73" fmla="*/ 350906 h 1641349"/>
                  <a:gd name="connsiteX74" fmla="*/ 1234934 w 5070231"/>
                  <a:gd name="connsiteY74" fmla="*/ 350906 h 1641349"/>
                  <a:gd name="connsiteX75" fmla="*/ 1234934 w 5070231"/>
                  <a:gd name="connsiteY75" fmla="*/ 355667 h 1641349"/>
                  <a:gd name="connsiteX76" fmla="*/ 1268586 w 5070231"/>
                  <a:gd name="connsiteY76" fmla="*/ 355667 h 1641349"/>
                  <a:gd name="connsiteX77" fmla="*/ 1268586 w 5070231"/>
                  <a:gd name="connsiteY77" fmla="*/ 365297 h 1641349"/>
                  <a:gd name="connsiteX78" fmla="*/ 1276377 w 5070231"/>
                  <a:gd name="connsiteY78" fmla="*/ 365297 h 1641349"/>
                  <a:gd name="connsiteX79" fmla="*/ 1276377 w 5070231"/>
                  <a:gd name="connsiteY79" fmla="*/ 371898 h 1641349"/>
                  <a:gd name="connsiteX80" fmla="*/ 1290876 w 5070231"/>
                  <a:gd name="connsiteY80" fmla="*/ 371898 h 1641349"/>
                  <a:gd name="connsiteX81" fmla="*/ 1290876 w 5070231"/>
                  <a:gd name="connsiteY81" fmla="*/ 389319 h 1641349"/>
                  <a:gd name="connsiteX82" fmla="*/ 1314897 w 5070231"/>
                  <a:gd name="connsiteY82" fmla="*/ 389319 h 1641349"/>
                  <a:gd name="connsiteX83" fmla="*/ 1314897 w 5070231"/>
                  <a:gd name="connsiteY83" fmla="*/ 401979 h 1641349"/>
                  <a:gd name="connsiteX84" fmla="*/ 1353959 w 5070231"/>
                  <a:gd name="connsiteY84" fmla="*/ 401979 h 1641349"/>
                  <a:gd name="connsiteX85" fmla="*/ 1353959 w 5070231"/>
                  <a:gd name="connsiteY85" fmla="*/ 411609 h 1641349"/>
                  <a:gd name="connsiteX86" fmla="*/ 1370190 w 5070231"/>
                  <a:gd name="connsiteY86" fmla="*/ 411609 h 1641349"/>
                  <a:gd name="connsiteX87" fmla="*/ 1370190 w 5070231"/>
                  <a:gd name="connsiteY87" fmla="*/ 420590 h 1641349"/>
                  <a:gd name="connsiteX88" fmla="*/ 1393021 w 5070231"/>
                  <a:gd name="connsiteY88" fmla="*/ 420590 h 1641349"/>
                  <a:gd name="connsiteX89" fmla="*/ 1393021 w 5070231"/>
                  <a:gd name="connsiteY89" fmla="*/ 428489 h 1641349"/>
                  <a:gd name="connsiteX90" fmla="*/ 1402651 w 5070231"/>
                  <a:gd name="connsiteY90" fmla="*/ 428489 h 1641349"/>
                  <a:gd name="connsiteX91" fmla="*/ 1402651 w 5070231"/>
                  <a:gd name="connsiteY91" fmla="*/ 438660 h 1641349"/>
                  <a:gd name="connsiteX92" fmla="*/ 1413471 w 5070231"/>
                  <a:gd name="connsiteY92" fmla="*/ 438660 h 1641349"/>
                  <a:gd name="connsiteX93" fmla="*/ 1413471 w 5070231"/>
                  <a:gd name="connsiteY93" fmla="*/ 448831 h 1641349"/>
                  <a:gd name="connsiteX94" fmla="*/ 1430351 w 5070231"/>
                  <a:gd name="connsiteY94" fmla="*/ 448831 h 1641349"/>
                  <a:gd name="connsiteX95" fmla="*/ 1430351 w 5070231"/>
                  <a:gd name="connsiteY95" fmla="*/ 456081 h 1641349"/>
                  <a:gd name="connsiteX96" fmla="*/ 1448962 w 5070231"/>
                  <a:gd name="connsiteY96" fmla="*/ 456081 h 1641349"/>
                  <a:gd name="connsiteX97" fmla="*/ 1448962 w 5070231"/>
                  <a:gd name="connsiteY97" fmla="*/ 465062 h 1641349"/>
                  <a:gd name="connsiteX98" fmla="*/ 1462163 w 5070231"/>
                  <a:gd name="connsiteY98" fmla="*/ 465062 h 1641349"/>
                  <a:gd name="connsiteX99" fmla="*/ 1462163 w 5070231"/>
                  <a:gd name="connsiteY99" fmla="*/ 474692 h 1641349"/>
                  <a:gd name="connsiteX100" fmla="*/ 1469954 w 5070231"/>
                  <a:gd name="connsiteY100" fmla="*/ 474692 h 1641349"/>
                  <a:gd name="connsiteX101" fmla="*/ 1469954 w 5070231"/>
                  <a:gd name="connsiteY101" fmla="*/ 483132 h 1641349"/>
                  <a:gd name="connsiteX102" fmla="*/ 1482614 w 5070231"/>
                  <a:gd name="connsiteY102" fmla="*/ 483132 h 1641349"/>
                  <a:gd name="connsiteX103" fmla="*/ 1482614 w 5070231"/>
                  <a:gd name="connsiteY103" fmla="*/ 489732 h 1641349"/>
                  <a:gd name="connsiteX104" fmla="*/ 1499385 w 5070231"/>
                  <a:gd name="connsiteY104" fmla="*/ 489732 h 1641349"/>
                  <a:gd name="connsiteX105" fmla="*/ 1499385 w 5070231"/>
                  <a:gd name="connsiteY105" fmla="*/ 500012 h 1641349"/>
                  <a:gd name="connsiteX106" fmla="*/ 1507284 w 5070231"/>
                  <a:gd name="connsiteY106" fmla="*/ 500012 h 1641349"/>
                  <a:gd name="connsiteX107" fmla="*/ 1507284 w 5070231"/>
                  <a:gd name="connsiteY107" fmla="*/ 510832 h 1641349"/>
                  <a:gd name="connsiteX108" fmla="*/ 1518646 w 5070231"/>
                  <a:gd name="connsiteY108" fmla="*/ 510832 h 1641349"/>
                  <a:gd name="connsiteX109" fmla="*/ 1518646 w 5070231"/>
                  <a:gd name="connsiteY109" fmla="*/ 518623 h 1641349"/>
                  <a:gd name="connsiteX110" fmla="*/ 1530656 w 5070231"/>
                  <a:gd name="connsiteY110" fmla="*/ 518623 h 1641349"/>
                  <a:gd name="connsiteX111" fmla="*/ 1530656 w 5070231"/>
                  <a:gd name="connsiteY111" fmla="*/ 529984 h 1641349"/>
                  <a:gd name="connsiteX112" fmla="*/ 1540936 w 5070231"/>
                  <a:gd name="connsiteY112" fmla="*/ 529984 h 1641349"/>
                  <a:gd name="connsiteX113" fmla="*/ 1540936 w 5070231"/>
                  <a:gd name="connsiteY113" fmla="*/ 535394 h 1641349"/>
                  <a:gd name="connsiteX114" fmla="*/ 1560196 w 5070231"/>
                  <a:gd name="connsiteY114" fmla="*/ 535394 h 1641349"/>
                  <a:gd name="connsiteX115" fmla="*/ 1560196 w 5070231"/>
                  <a:gd name="connsiteY115" fmla="*/ 538424 h 1641349"/>
                  <a:gd name="connsiteX116" fmla="*/ 1576427 w 5070231"/>
                  <a:gd name="connsiteY116" fmla="*/ 538424 h 1641349"/>
                  <a:gd name="connsiteX117" fmla="*/ 1576427 w 5070231"/>
                  <a:gd name="connsiteY117" fmla="*/ 548054 h 1641349"/>
                  <a:gd name="connsiteX118" fmla="*/ 1584218 w 5070231"/>
                  <a:gd name="connsiteY118" fmla="*/ 548054 h 1641349"/>
                  <a:gd name="connsiteX119" fmla="*/ 1584218 w 5070231"/>
                  <a:gd name="connsiteY119" fmla="*/ 557035 h 1641349"/>
                  <a:gd name="connsiteX120" fmla="*/ 1598609 w 5070231"/>
                  <a:gd name="connsiteY120" fmla="*/ 557035 h 1641349"/>
                  <a:gd name="connsiteX121" fmla="*/ 1598609 w 5070231"/>
                  <a:gd name="connsiteY121" fmla="*/ 567856 h 1641349"/>
                  <a:gd name="connsiteX122" fmla="*/ 1605209 w 5070231"/>
                  <a:gd name="connsiteY122" fmla="*/ 567856 h 1641349"/>
                  <a:gd name="connsiteX123" fmla="*/ 1605209 w 5070231"/>
                  <a:gd name="connsiteY123" fmla="*/ 581165 h 1641349"/>
                  <a:gd name="connsiteX124" fmla="*/ 1620249 w 5070231"/>
                  <a:gd name="connsiteY124" fmla="*/ 581165 h 1641349"/>
                  <a:gd name="connsiteX125" fmla="*/ 1620249 w 5070231"/>
                  <a:gd name="connsiteY125" fmla="*/ 588306 h 1641349"/>
                  <a:gd name="connsiteX126" fmla="*/ 1626309 w 5070231"/>
                  <a:gd name="connsiteY126" fmla="*/ 588306 h 1641349"/>
                  <a:gd name="connsiteX127" fmla="*/ 1626309 w 5070231"/>
                  <a:gd name="connsiteY127" fmla="*/ 597395 h 1641349"/>
                  <a:gd name="connsiteX128" fmla="*/ 1652170 w 5070231"/>
                  <a:gd name="connsiteY128" fmla="*/ 597395 h 1641349"/>
                  <a:gd name="connsiteX129" fmla="*/ 1652170 w 5070231"/>
                  <a:gd name="connsiteY129" fmla="*/ 605186 h 1641349"/>
                  <a:gd name="connsiteX130" fmla="*/ 1670132 w 5070231"/>
                  <a:gd name="connsiteY130" fmla="*/ 605186 h 1641349"/>
                  <a:gd name="connsiteX131" fmla="*/ 1670132 w 5070231"/>
                  <a:gd name="connsiteY131" fmla="*/ 611786 h 1641349"/>
                  <a:gd name="connsiteX132" fmla="*/ 1692963 w 5070231"/>
                  <a:gd name="connsiteY132" fmla="*/ 611786 h 1641349"/>
                  <a:gd name="connsiteX133" fmla="*/ 1692963 w 5070231"/>
                  <a:gd name="connsiteY133" fmla="*/ 619577 h 1641349"/>
                  <a:gd name="connsiteX134" fmla="*/ 1699563 w 5070231"/>
                  <a:gd name="connsiteY134" fmla="*/ 619577 h 1641349"/>
                  <a:gd name="connsiteX135" fmla="*/ 1699563 w 5070231"/>
                  <a:gd name="connsiteY135" fmla="*/ 630398 h 1641349"/>
                  <a:gd name="connsiteX136" fmla="*/ 1718823 w 5070231"/>
                  <a:gd name="connsiteY136" fmla="*/ 630398 h 1641349"/>
                  <a:gd name="connsiteX137" fmla="*/ 1718823 w 5070231"/>
                  <a:gd name="connsiteY137" fmla="*/ 637647 h 1641349"/>
                  <a:gd name="connsiteX138" fmla="*/ 1747065 w 5070231"/>
                  <a:gd name="connsiteY138" fmla="*/ 637647 h 1641349"/>
                  <a:gd name="connsiteX139" fmla="*/ 1747065 w 5070231"/>
                  <a:gd name="connsiteY139" fmla="*/ 645438 h 1641349"/>
                  <a:gd name="connsiteX140" fmla="*/ 1776605 w 5070231"/>
                  <a:gd name="connsiteY140" fmla="*/ 645438 h 1641349"/>
                  <a:gd name="connsiteX141" fmla="*/ 1776605 w 5070231"/>
                  <a:gd name="connsiteY141" fmla="*/ 652038 h 1641349"/>
                  <a:gd name="connsiteX142" fmla="*/ 1799977 w 5070231"/>
                  <a:gd name="connsiteY142" fmla="*/ 652038 h 1641349"/>
                  <a:gd name="connsiteX143" fmla="*/ 1799977 w 5070231"/>
                  <a:gd name="connsiteY143" fmla="*/ 661669 h 1641349"/>
                  <a:gd name="connsiteX144" fmla="*/ 1830707 w 5070231"/>
                  <a:gd name="connsiteY144" fmla="*/ 661669 h 1641349"/>
                  <a:gd name="connsiteX145" fmla="*/ 1830707 w 5070231"/>
                  <a:gd name="connsiteY145" fmla="*/ 669459 h 1641349"/>
                  <a:gd name="connsiteX146" fmla="*/ 1848128 w 5070231"/>
                  <a:gd name="connsiteY146" fmla="*/ 669459 h 1641349"/>
                  <a:gd name="connsiteX147" fmla="*/ 1848128 w 5070231"/>
                  <a:gd name="connsiteY147" fmla="*/ 679089 h 1641349"/>
                  <a:gd name="connsiteX148" fmla="*/ 1888380 w 5070231"/>
                  <a:gd name="connsiteY148" fmla="*/ 679089 h 1641349"/>
                  <a:gd name="connsiteX149" fmla="*/ 1888380 w 5070231"/>
                  <a:gd name="connsiteY149" fmla="*/ 689910 h 1641349"/>
                  <a:gd name="connsiteX150" fmla="*/ 1905800 w 5070231"/>
                  <a:gd name="connsiteY150" fmla="*/ 689910 h 1641349"/>
                  <a:gd name="connsiteX151" fmla="*/ 1965313 w 5070231"/>
                  <a:gd name="connsiteY151" fmla="*/ 689910 h 1641349"/>
                  <a:gd name="connsiteX152" fmla="*/ 1965313 w 5070231"/>
                  <a:gd name="connsiteY152" fmla="*/ 706790 h 1641349"/>
                  <a:gd name="connsiteX153" fmla="*/ 2001994 w 5070231"/>
                  <a:gd name="connsiteY153" fmla="*/ 706790 h 1641349"/>
                  <a:gd name="connsiteX154" fmla="*/ 2040406 w 5070231"/>
                  <a:gd name="connsiteY154" fmla="*/ 706790 h 1641349"/>
                  <a:gd name="connsiteX155" fmla="*/ 2040406 w 5070231"/>
                  <a:gd name="connsiteY155" fmla="*/ 735031 h 1641349"/>
                  <a:gd name="connsiteX156" fmla="*/ 2074166 w 5070231"/>
                  <a:gd name="connsiteY156" fmla="*/ 735031 h 1641349"/>
                  <a:gd name="connsiteX157" fmla="*/ 2074166 w 5070231"/>
                  <a:gd name="connsiteY157" fmla="*/ 759702 h 1641349"/>
                  <a:gd name="connsiteX158" fmla="*/ 2126970 w 5070231"/>
                  <a:gd name="connsiteY158" fmla="*/ 759702 h 1641349"/>
                  <a:gd name="connsiteX159" fmla="*/ 2126970 w 5070231"/>
                  <a:gd name="connsiteY159" fmla="*/ 771712 h 1641349"/>
                  <a:gd name="connsiteX160" fmla="*/ 2154021 w 5070231"/>
                  <a:gd name="connsiteY160" fmla="*/ 771712 h 1641349"/>
                  <a:gd name="connsiteX161" fmla="*/ 2154021 w 5070231"/>
                  <a:gd name="connsiteY161" fmla="*/ 789133 h 1641349"/>
                  <a:gd name="connsiteX162" fmla="*/ 2182370 w 5070231"/>
                  <a:gd name="connsiteY162" fmla="*/ 789133 h 1641349"/>
                  <a:gd name="connsiteX163" fmla="*/ 2182370 w 5070231"/>
                  <a:gd name="connsiteY163" fmla="*/ 802983 h 1641349"/>
                  <a:gd name="connsiteX164" fmla="*/ 2239394 w 5070231"/>
                  <a:gd name="connsiteY164" fmla="*/ 802983 h 1641349"/>
                  <a:gd name="connsiteX165" fmla="*/ 2239394 w 5070231"/>
                  <a:gd name="connsiteY165" fmla="*/ 823975 h 1641349"/>
                  <a:gd name="connsiteX166" fmla="*/ 2282135 w 5070231"/>
                  <a:gd name="connsiteY166" fmla="*/ 823975 h 1641349"/>
                  <a:gd name="connsiteX167" fmla="*/ 2282135 w 5070231"/>
                  <a:gd name="connsiteY167" fmla="*/ 836635 h 1641349"/>
                  <a:gd name="connsiteX168" fmla="*/ 2312756 w 5070231"/>
                  <a:gd name="connsiteY168" fmla="*/ 836635 h 1641349"/>
                  <a:gd name="connsiteX169" fmla="*/ 2312756 w 5070231"/>
                  <a:gd name="connsiteY169" fmla="*/ 850485 h 1641349"/>
                  <a:gd name="connsiteX170" fmla="*/ 2338617 w 5070231"/>
                  <a:gd name="connsiteY170" fmla="*/ 850485 h 1641349"/>
                  <a:gd name="connsiteX171" fmla="*/ 2338617 w 5070231"/>
                  <a:gd name="connsiteY171" fmla="*/ 859466 h 1641349"/>
                  <a:gd name="connsiteX172" fmla="*/ 2353658 w 5070231"/>
                  <a:gd name="connsiteY172" fmla="*/ 859466 h 1641349"/>
                  <a:gd name="connsiteX173" fmla="*/ 2353658 w 5070231"/>
                  <a:gd name="connsiteY173" fmla="*/ 873316 h 1641349"/>
                  <a:gd name="connsiteX174" fmla="*/ 2371728 w 5070231"/>
                  <a:gd name="connsiteY174" fmla="*/ 873316 h 1641349"/>
                  <a:gd name="connsiteX175" fmla="*/ 2371728 w 5070231"/>
                  <a:gd name="connsiteY175" fmla="*/ 884677 h 1641349"/>
                  <a:gd name="connsiteX176" fmla="*/ 2416741 w 5070231"/>
                  <a:gd name="connsiteY176" fmla="*/ 884677 h 1641349"/>
                  <a:gd name="connsiteX177" fmla="*/ 2416741 w 5070231"/>
                  <a:gd name="connsiteY177" fmla="*/ 900908 h 1641349"/>
                  <a:gd name="connsiteX178" fmla="*/ 2465432 w 5070231"/>
                  <a:gd name="connsiteY178" fmla="*/ 900908 h 1641349"/>
                  <a:gd name="connsiteX179" fmla="*/ 2465432 w 5070231"/>
                  <a:gd name="connsiteY179" fmla="*/ 914758 h 1641349"/>
                  <a:gd name="connsiteX180" fmla="*/ 2476253 w 5070231"/>
                  <a:gd name="connsiteY180" fmla="*/ 914758 h 1641349"/>
                  <a:gd name="connsiteX181" fmla="*/ 2519535 w 5070231"/>
                  <a:gd name="connsiteY181" fmla="*/ 914758 h 1641349"/>
                  <a:gd name="connsiteX182" fmla="*/ 2519535 w 5070231"/>
                  <a:gd name="connsiteY182" fmla="*/ 930989 h 1641349"/>
                  <a:gd name="connsiteX183" fmla="*/ 2530355 w 5070231"/>
                  <a:gd name="connsiteY183" fmla="*/ 930989 h 1641349"/>
                  <a:gd name="connsiteX184" fmla="*/ 2530355 w 5070231"/>
                  <a:gd name="connsiteY184" fmla="*/ 939970 h 1641349"/>
                  <a:gd name="connsiteX185" fmla="*/ 2557190 w 5070231"/>
                  <a:gd name="connsiteY185" fmla="*/ 939970 h 1641349"/>
                  <a:gd name="connsiteX186" fmla="*/ 2557190 w 5070231"/>
                  <a:gd name="connsiteY186" fmla="*/ 956200 h 1641349"/>
                  <a:gd name="connsiteX187" fmla="*/ 2566495 w 5070231"/>
                  <a:gd name="connsiteY187" fmla="*/ 956200 h 1641349"/>
                  <a:gd name="connsiteX188" fmla="*/ 2566495 w 5070231"/>
                  <a:gd name="connsiteY188" fmla="*/ 965290 h 1641349"/>
                  <a:gd name="connsiteX189" fmla="*/ 2589867 w 5070231"/>
                  <a:gd name="connsiteY189" fmla="*/ 965290 h 1641349"/>
                  <a:gd name="connsiteX190" fmla="*/ 2589867 w 5070231"/>
                  <a:gd name="connsiteY190" fmla="*/ 979681 h 1641349"/>
                  <a:gd name="connsiteX191" fmla="*/ 2602527 w 5070231"/>
                  <a:gd name="connsiteY191" fmla="*/ 979681 h 1641349"/>
                  <a:gd name="connsiteX192" fmla="*/ 2638559 w 5070231"/>
                  <a:gd name="connsiteY192" fmla="*/ 979681 h 1641349"/>
                  <a:gd name="connsiteX193" fmla="*/ 2638559 w 5070231"/>
                  <a:gd name="connsiteY193" fmla="*/ 1008571 h 1641349"/>
                  <a:gd name="connsiteX194" fmla="*/ 2669289 w 5070231"/>
                  <a:gd name="connsiteY194" fmla="*/ 1008571 h 1641349"/>
                  <a:gd name="connsiteX195" fmla="*/ 2684113 w 5070231"/>
                  <a:gd name="connsiteY195" fmla="*/ 1008571 h 1641349"/>
                  <a:gd name="connsiteX196" fmla="*/ 2684113 w 5070231"/>
                  <a:gd name="connsiteY196" fmla="*/ 1021556 h 1641349"/>
                  <a:gd name="connsiteX197" fmla="*/ 2700777 w 5070231"/>
                  <a:gd name="connsiteY197" fmla="*/ 1021556 h 1641349"/>
                  <a:gd name="connsiteX198" fmla="*/ 2700777 w 5070231"/>
                  <a:gd name="connsiteY198" fmla="*/ 1027507 h 1641349"/>
                  <a:gd name="connsiteX199" fmla="*/ 2710731 w 5070231"/>
                  <a:gd name="connsiteY199" fmla="*/ 1027507 h 1641349"/>
                  <a:gd name="connsiteX200" fmla="*/ 2710731 w 5070231"/>
                  <a:gd name="connsiteY200" fmla="*/ 1042764 h 1641349"/>
                  <a:gd name="connsiteX201" fmla="*/ 2751741 w 5070231"/>
                  <a:gd name="connsiteY201" fmla="*/ 1042764 h 1641349"/>
                  <a:gd name="connsiteX202" fmla="*/ 2751741 w 5070231"/>
                  <a:gd name="connsiteY202" fmla="*/ 1053584 h 1641349"/>
                  <a:gd name="connsiteX203" fmla="*/ 2767106 w 5070231"/>
                  <a:gd name="connsiteY203" fmla="*/ 1053584 h 1641349"/>
                  <a:gd name="connsiteX204" fmla="*/ 2767106 w 5070231"/>
                  <a:gd name="connsiteY204" fmla="*/ 1064837 h 1641349"/>
                  <a:gd name="connsiteX205" fmla="*/ 2776520 w 5070231"/>
                  <a:gd name="connsiteY205" fmla="*/ 1064837 h 1641349"/>
                  <a:gd name="connsiteX206" fmla="*/ 2776520 w 5070231"/>
                  <a:gd name="connsiteY206" fmla="*/ 1075658 h 1641349"/>
                  <a:gd name="connsiteX207" fmla="*/ 2792750 w 5070231"/>
                  <a:gd name="connsiteY207" fmla="*/ 1075658 h 1641349"/>
                  <a:gd name="connsiteX208" fmla="*/ 2792750 w 5070231"/>
                  <a:gd name="connsiteY208" fmla="*/ 1084314 h 1641349"/>
                  <a:gd name="connsiteX209" fmla="*/ 2966310 w 5070231"/>
                  <a:gd name="connsiteY209" fmla="*/ 1084314 h 1641349"/>
                  <a:gd name="connsiteX210" fmla="*/ 2966310 w 5070231"/>
                  <a:gd name="connsiteY210" fmla="*/ 1093295 h 1641349"/>
                  <a:gd name="connsiteX211" fmla="*/ 2993902 w 5070231"/>
                  <a:gd name="connsiteY211" fmla="*/ 1093295 h 1641349"/>
                  <a:gd name="connsiteX212" fmla="*/ 2993902 w 5070231"/>
                  <a:gd name="connsiteY212" fmla="*/ 1101410 h 1641349"/>
                  <a:gd name="connsiteX213" fmla="*/ 3002883 w 5070231"/>
                  <a:gd name="connsiteY213" fmla="*/ 1101410 h 1641349"/>
                  <a:gd name="connsiteX214" fmla="*/ 3002883 w 5070231"/>
                  <a:gd name="connsiteY214" fmla="*/ 1115802 h 1641349"/>
                  <a:gd name="connsiteX215" fmla="*/ 3049302 w 5070231"/>
                  <a:gd name="connsiteY215" fmla="*/ 1115802 h 1641349"/>
                  <a:gd name="connsiteX216" fmla="*/ 3049302 w 5070231"/>
                  <a:gd name="connsiteY216" fmla="*/ 1125756 h 1641349"/>
                  <a:gd name="connsiteX217" fmla="*/ 3069103 w 5070231"/>
                  <a:gd name="connsiteY217" fmla="*/ 1125756 h 1641349"/>
                  <a:gd name="connsiteX218" fmla="*/ 3069103 w 5070231"/>
                  <a:gd name="connsiteY218" fmla="*/ 1134305 h 1641349"/>
                  <a:gd name="connsiteX219" fmla="*/ 3081331 w 5070231"/>
                  <a:gd name="connsiteY219" fmla="*/ 1134305 h 1641349"/>
                  <a:gd name="connsiteX220" fmla="*/ 3081331 w 5070231"/>
                  <a:gd name="connsiteY220" fmla="*/ 1141554 h 1641349"/>
                  <a:gd name="connsiteX221" fmla="*/ 3139977 w 5070231"/>
                  <a:gd name="connsiteY221" fmla="*/ 1141554 h 1641349"/>
                  <a:gd name="connsiteX222" fmla="*/ 3139977 w 5070231"/>
                  <a:gd name="connsiteY222" fmla="*/ 1149237 h 1641349"/>
                  <a:gd name="connsiteX223" fmla="*/ 3153936 w 5070231"/>
                  <a:gd name="connsiteY223" fmla="*/ 1149237 h 1641349"/>
                  <a:gd name="connsiteX224" fmla="*/ 3153936 w 5070231"/>
                  <a:gd name="connsiteY224" fmla="*/ 1157352 h 1641349"/>
                  <a:gd name="connsiteX225" fmla="*/ 3162051 w 5070231"/>
                  <a:gd name="connsiteY225" fmla="*/ 1157352 h 1641349"/>
                  <a:gd name="connsiteX226" fmla="*/ 3162051 w 5070231"/>
                  <a:gd name="connsiteY226" fmla="*/ 1166766 h 1641349"/>
                  <a:gd name="connsiteX227" fmla="*/ 3213448 w 5070231"/>
                  <a:gd name="connsiteY227" fmla="*/ 1166766 h 1641349"/>
                  <a:gd name="connsiteX228" fmla="*/ 3213448 w 5070231"/>
                  <a:gd name="connsiteY228" fmla="*/ 1176721 h 1641349"/>
                  <a:gd name="connsiteX229" fmla="*/ 3242771 w 5070231"/>
                  <a:gd name="connsiteY229" fmla="*/ 1176721 h 1641349"/>
                  <a:gd name="connsiteX230" fmla="*/ 3242771 w 5070231"/>
                  <a:gd name="connsiteY230" fmla="*/ 1190679 h 1641349"/>
                  <a:gd name="connsiteX231" fmla="*/ 3255323 w 5070231"/>
                  <a:gd name="connsiteY231" fmla="*/ 1190679 h 1641349"/>
                  <a:gd name="connsiteX232" fmla="*/ 3255323 w 5070231"/>
                  <a:gd name="connsiteY232" fmla="*/ 1195223 h 1641349"/>
                  <a:gd name="connsiteX233" fmla="*/ 3281508 w 5070231"/>
                  <a:gd name="connsiteY233" fmla="*/ 1195223 h 1641349"/>
                  <a:gd name="connsiteX234" fmla="*/ 3281508 w 5070231"/>
                  <a:gd name="connsiteY234" fmla="*/ 1203339 h 1641349"/>
                  <a:gd name="connsiteX235" fmla="*/ 3289191 w 5070231"/>
                  <a:gd name="connsiteY235" fmla="*/ 1203339 h 1641349"/>
                  <a:gd name="connsiteX236" fmla="*/ 3289191 w 5070231"/>
                  <a:gd name="connsiteY236" fmla="*/ 1209182 h 1641349"/>
                  <a:gd name="connsiteX237" fmla="*/ 3317973 w 5070231"/>
                  <a:gd name="connsiteY237" fmla="*/ 1209182 h 1641349"/>
                  <a:gd name="connsiteX238" fmla="*/ 3317973 w 5070231"/>
                  <a:gd name="connsiteY238" fmla="*/ 1216864 h 1641349"/>
                  <a:gd name="connsiteX239" fmla="*/ 3356819 w 5070231"/>
                  <a:gd name="connsiteY239" fmla="*/ 1216864 h 1641349"/>
                  <a:gd name="connsiteX240" fmla="*/ 3356819 w 5070231"/>
                  <a:gd name="connsiteY240" fmla="*/ 1224439 h 1641349"/>
                  <a:gd name="connsiteX241" fmla="*/ 3376620 w 5070231"/>
                  <a:gd name="connsiteY241" fmla="*/ 1224439 h 1641349"/>
                  <a:gd name="connsiteX242" fmla="*/ 3376620 w 5070231"/>
                  <a:gd name="connsiteY242" fmla="*/ 1231688 h 1641349"/>
                  <a:gd name="connsiteX243" fmla="*/ 3398261 w 5070231"/>
                  <a:gd name="connsiteY243" fmla="*/ 1231688 h 1641349"/>
                  <a:gd name="connsiteX244" fmla="*/ 3398261 w 5070231"/>
                  <a:gd name="connsiteY244" fmla="*/ 1249326 h 1641349"/>
                  <a:gd name="connsiteX245" fmla="*/ 3435699 w 5070231"/>
                  <a:gd name="connsiteY245" fmla="*/ 1249326 h 1641349"/>
                  <a:gd name="connsiteX246" fmla="*/ 3435699 w 5070231"/>
                  <a:gd name="connsiteY246" fmla="*/ 1261661 h 1641349"/>
                  <a:gd name="connsiteX247" fmla="*/ 3477791 w 5070231"/>
                  <a:gd name="connsiteY247" fmla="*/ 1261661 h 1641349"/>
                  <a:gd name="connsiteX248" fmla="*/ 3477791 w 5070231"/>
                  <a:gd name="connsiteY248" fmla="*/ 1283302 h 1641349"/>
                  <a:gd name="connsiteX249" fmla="*/ 3525834 w 5070231"/>
                  <a:gd name="connsiteY249" fmla="*/ 1283302 h 1641349"/>
                  <a:gd name="connsiteX250" fmla="*/ 3525834 w 5070231"/>
                  <a:gd name="connsiteY250" fmla="*/ 1298883 h 1641349"/>
                  <a:gd name="connsiteX251" fmla="*/ 3561974 w 5070231"/>
                  <a:gd name="connsiteY251" fmla="*/ 1298883 h 1641349"/>
                  <a:gd name="connsiteX252" fmla="*/ 3589566 w 5070231"/>
                  <a:gd name="connsiteY252" fmla="*/ 1298883 h 1641349"/>
                  <a:gd name="connsiteX253" fmla="*/ 3589566 w 5070231"/>
                  <a:gd name="connsiteY253" fmla="*/ 1312084 h 1641349"/>
                  <a:gd name="connsiteX254" fmla="*/ 3624407 w 5070231"/>
                  <a:gd name="connsiteY254" fmla="*/ 1312084 h 1641349"/>
                  <a:gd name="connsiteX255" fmla="*/ 3624407 w 5070231"/>
                  <a:gd name="connsiteY255" fmla="*/ 1325285 h 1641349"/>
                  <a:gd name="connsiteX256" fmla="*/ 3664119 w 5070231"/>
                  <a:gd name="connsiteY256" fmla="*/ 1325285 h 1641349"/>
                  <a:gd name="connsiteX257" fmla="*/ 3664119 w 5070231"/>
                  <a:gd name="connsiteY257" fmla="*/ 1333725 h 1641349"/>
                  <a:gd name="connsiteX258" fmla="*/ 3708590 w 5070231"/>
                  <a:gd name="connsiteY258" fmla="*/ 1333725 h 1641349"/>
                  <a:gd name="connsiteX259" fmla="*/ 3708590 w 5070231"/>
                  <a:gd name="connsiteY259" fmla="*/ 1343355 h 1641349"/>
                  <a:gd name="connsiteX260" fmla="*/ 3756741 w 5070231"/>
                  <a:gd name="connsiteY260" fmla="*/ 1343355 h 1641349"/>
                  <a:gd name="connsiteX261" fmla="*/ 3756741 w 5070231"/>
                  <a:gd name="connsiteY261" fmla="*/ 1355366 h 1641349"/>
                  <a:gd name="connsiteX262" fmla="*/ 3801213 w 5070231"/>
                  <a:gd name="connsiteY262" fmla="*/ 1355366 h 1641349"/>
                  <a:gd name="connsiteX263" fmla="*/ 3801213 w 5070231"/>
                  <a:gd name="connsiteY263" fmla="*/ 1368567 h 1641349"/>
                  <a:gd name="connsiteX264" fmla="*/ 3849256 w 5070231"/>
                  <a:gd name="connsiteY264" fmla="*/ 1368567 h 1641349"/>
                  <a:gd name="connsiteX265" fmla="*/ 3849256 w 5070231"/>
                  <a:gd name="connsiteY265" fmla="*/ 1381876 h 1641349"/>
                  <a:gd name="connsiteX266" fmla="*/ 3876956 w 5070231"/>
                  <a:gd name="connsiteY266" fmla="*/ 1381876 h 1641349"/>
                  <a:gd name="connsiteX267" fmla="*/ 3876956 w 5070231"/>
                  <a:gd name="connsiteY267" fmla="*/ 1401028 h 1641349"/>
                  <a:gd name="connsiteX268" fmla="*/ 3919048 w 5070231"/>
                  <a:gd name="connsiteY268" fmla="*/ 1401028 h 1641349"/>
                  <a:gd name="connsiteX269" fmla="*/ 3953889 w 5070231"/>
                  <a:gd name="connsiteY269" fmla="*/ 1401028 h 1641349"/>
                  <a:gd name="connsiteX270" fmla="*/ 3953889 w 5070231"/>
                  <a:gd name="connsiteY270" fmla="*/ 1416717 h 1641349"/>
                  <a:gd name="connsiteX271" fmla="*/ 3977911 w 5070231"/>
                  <a:gd name="connsiteY271" fmla="*/ 1416717 h 1641349"/>
                  <a:gd name="connsiteX272" fmla="*/ 3977911 w 5070231"/>
                  <a:gd name="connsiteY272" fmla="*/ 1428728 h 1641349"/>
                  <a:gd name="connsiteX273" fmla="*/ 3999552 w 5070231"/>
                  <a:gd name="connsiteY273" fmla="*/ 1428728 h 1641349"/>
                  <a:gd name="connsiteX274" fmla="*/ 3999552 w 5070231"/>
                  <a:gd name="connsiteY274" fmla="*/ 1444309 h 1641349"/>
                  <a:gd name="connsiteX275" fmla="*/ 4124636 w 5070231"/>
                  <a:gd name="connsiteY275" fmla="*/ 1444309 h 1641349"/>
                  <a:gd name="connsiteX276" fmla="*/ 4124636 w 5070231"/>
                  <a:gd name="connsiteY276" fmla="*/ 1458809 h 1641349"/>
                  <a:gd name="connsiteX277" fmla="*/ 4171488 w 5070231"/>
                  <a:gd name="connsiteY277" fmla="*/ 1458809 h 1641349"/>
                  <a:gd name="connsiteX278" fmla="*/ 4171488 w 5070231"/>
                  <a:gd name="connsiteY278" fmla="*/ 1476771 h 1641349"/>
                  <a:gd name="connsiteX279" fmla="*/ 4190748 w 5070231"/>
                  <a:gd name="connsiteY279" fmla="*/ 1476771 h 1641349"/>
                  <a:gd name="connsiteX280" fmla="*/ 4190748 w 5070231"/>
                  <a:gd name="connsiteY280" fmla="*/ 1505661 h 1641349"/>
                  <a:gd name="connsiteX281" fmla="*/ 4217150 w 5070231"/>
                  <a:gd name="connsiteY281" fmla="*/ 1505661 h 1641349"/>
                  <a:gd name="connsiteX282" fmla="*/ 4217150 w 5070231"/>
                  <a:gd name="connsiteY282" fmla="*/ 1526112 h 1641349"/>
                  <a:gd name="connsiteX283" fmla="*/ 4258051 w 5070231"/>
                  <a:gd name="connsiteY283" fmla="*/ 1526112 h 1641349"/>
                  <a:gd name="connsiteX284" fmla="*/ 4258051 w 5070231"/>
                  <a:gd name="connsiteY284" fmla="*/ 1536932 h 1641349"/>
                  <a:gd name="connsiteX285" fmla="*/ 4289322 w 5070231"/>
                  <a:gd name="connsiteY285" fmla="*/ 1536932 h 1641349"/>
                  <a:gd name="connsiteX286" fmla="*/ 4289322 w 5070231"/>
                  <a:gd name="connsiteY286" fmla="*/ 1552514 h 1641349"/>
                  <a:gd name="connsiteX287" fmla="*/ 4369826 w 5070231"/>
                  <a:gd name="connsiteY287" fmla="*/ 1552514 h 1641349"/>
                  <a:gd name="connsiteX288" fmla="*/ 4369826 w 5070231"/>
                  <a:gd name="connsiteY288" fmla="*/ 1577834 h 1641349"/>
                  <a:gd name="connsiteX289" fmla="*/ 4530942 w 5070231"/>
                  <a:gd name="connsiteY289" fmla="*/ 1577834 h 1641349"/>
                  <a:gd name="connsiteX290" fmla="*/ 4530942 w 5070231"/>
                  <a:gd name="connsiteY290" fmla="*/ 1598284 h 1641349"/>
                  <a:gd name="connsiteX291" fmla="*/ 4544143 w 5070231"/>
                  <a:gd name="connsiteY291" fmla="*/ 1598284 h 1641349"/>
                  <a:gd name="connsiteX292" fmla="*/ 4543710 w 5070231"/>
                  <a:gd name="connsiteY292" fmla="*/ 1641349 h 1641349"/>
                  <a:gd name="connsiteX293" fmla="*/ 4674746 w 5070231"/>
                  <a:gd name="connsiteY293" fmla="*/ 1641349 h 1641349"/>
                  <a:gd name="connsiteX294" fmla="*/ 5070232 w 5070231"/>
                  <a:gd name="connsiteY294" fmla="*/ 1641349 h 164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Lst>
                <a:rect l="l" t="t" r="r" b="b"/>
                <a:pathLst>
                  <a:path w="5070231" h="1641349">
                    <a:moveTo>
                      <a:pt x="0" y="0"/>
                    </a:moveTo>
                    <a:lnTo>
                      <a:pt x="207536" y="0"/>
                    </a:lnTo>
                    <a:lnTo>
                      <a:pt x="226796" y="0"/>
                    </a:lnTo>
                    <a:lnTo>
                      <a:pt x="226796" y="18503"/>
                    </a:lnTo>
                    <a:lnTo>
                      <a:pt x="242486" y="18503"/>
                    </a:lnTo>
                    <a:lnTo>
                      <a:pt x="242486" y="29864"/>
                    </a:lnTo>
                    <a:lnTo>
                      <a:pt x="255686" y="29864"/>
                    </a:lnTo>
                    <a:lnTo>
                      <a:pt x="255686" y="38304"/>
                    </a:lnTo>
                    <a:lnTo>
                      <a:pt x="277327" y="38304"/>
                    </a:lnTo>
                    <a:lnTo>
                      <a:pt x="277327" y="44905"/>
                    </a:lnTo>
                    <a:lnTo>
                      <a:pt x="371140" y="44905"/>
                    </a:lnTo>
                    <a:lnTo>
                      <a:pt x="371140" y="52154"/>
                    </a:lnTo>
                    <a:lnTo>
                      <a:pt x="404143" y="52154"/>
                    </a:lnTo>
                    <a:lnTo>
                      <a:pt x="404143" y="67195"/>
                    </a:lnTo>
                    <a:lnTo>
                      <a:pt x="431843" y="67195"/>
                    </a:lnTo>
                    <a:lnTo>
                      <a:pt x="431843" y="77366"/>
                    </a:lnTo>
                    <a:lnTo>
                      <a:pt x="476856" y="77366"/>
                    </a:lnTo>
                    <a:lnTo>
                      <a:pt x="476856" y="85806"/>
                    </a:lnTo>
                    <a:lnTo>
                      <a:pt x="513537" y="85806"/>
                    </a:lnTo>
                    <a:lnTo>
                      <a:pt x="513537" y="99656"/>
                    </a:lnTo>
                    <a:lnTo>
                      <a:pt x="545457" y="99656"/>
                    </a:lnTo>
                    <a:lnTo>
                      <a:pt x="545457" y="108637"/>
                    </a:lnTo>
                    <a:lnTo>
                      <a:pt x="592310" y="108637"/>
                    </a:lnTo>
                    <a:lnTo>
                      <a:pt x="592310" y="121297"/>
                    </a:lnTo>
                    <a:lnTo>
                      <a:pt x="681254" y="121297"/>
                    </a:lnTo>
                    <a:lnTo>
                      <a:pt x="681254" y="126058"/>
                    </a:lnTo>
                    <a:lnTo>
                      <a:pt x="711984" y="126058"/>
                    </a:lnTo>
                    <a:lnTo>
                      <a:pt x="711984" y="135688"/>
                    </a:lnTo>
                    <a:lnTo>
                      <a:pt x="720965" y="135688"/>
                    </a:lnTo>
                    <a:lnTo>
                      <a:pt x="720965" y="143479"/>
                    </a:lnTo>
                    <a:lnTo>
                      <a:pt x="725726" y="143479"/>
                    </a:lnTo>
                    <a:lnTo>
                      <a:pt x="725726" y="159168"/>
                    </a:lnTo>
                    <a:lnTo>
                      <a:pt x="731785" y="159168"/>
                    </a:lnTo>
                    <a:lnTo>
                      <a:pt x="731785" y="165120"/>
                    </a:lnTo>
                    <a:lnTo>
                      <a:pt x="770847" y="165120"/>
                    </a:lnTo>
                    <a:lnTo>
                      <a:pt x="770847" y="178970"/>
                    </a:lnTo>
                    <a:lnTo>
                      <a:pt x="793678" y="178970"/>
                    </a:lnTo>
                    <a:lnTo>
                      <a:pt x="793678" y="187410"/>
                    </a:lnTo>
                    <a:lnTo>
                      <a:pt x="840638" y="187410"/>
                    </a:lnTo>
                    <a:lnTo>
                      <a:pt x="840638" y="195850"/>
                    </a:lnTo>
                    <a:lnTo>
                      <a:pt x="855029" y="195850"/>
                    </a:lnTo>
                    <a:lnTo>
                      <a:pt x="855029" y="203640"/>
                    </a:lnTo>
                    <a:lnTo>
                      <a:pt x="894091" y="203640"/>
                    </a:lnTo>
                    <a:lnTo>
                      <a:pt x="894091" y="212080"/>
                    </a:lnTo>
                    <a:lnTo>
                      <a:pt x="908482" y="212080"/>
                    </a:lnTo>
                    <a:lnTo>
                      <a:pt x="908482" y="218681"/>
                    </a:lnTo>
                    <a:lnTo>
                      <a:pt x="919952" y="218681"/>
                    </a:lnTo>
                    <a:lnTo>
                      <a:pt x="919952" y="234262"/>
                    </a:lnTo>
                    <a:lnTo>
                      <a:pt x="950033" y="234262"/>
                    </a:lnTo>
                    <a:lnTo>
                      <a:pt x="950033" y="243243"/>
                    </a:lnTo>
                    <a:lnTo>
                      <a:pt x="957174" y="243243"/>
                    </a:lnTo>
                    <a:lnTo>
                      <a:pt x="957174" y="248112"/>
                    </a:lnTo>
                    <a:lnTo>
                      <a:pt x="1013116" y="248112"/>
                    </a:lnTo>
                    <a:lnTo>
                      <a:pt x="1013116" y="254713"/>
                    </a:lnTo>
                    <a:lnTo>
                      <a:pt x="1035947" y="254713"/>
                    </a:lnTo>
                    <a:lnTo>
                      <a:pt x="1035947" y="261313"/>
                    </a:lnTo>
                    <a:lnTo>
                      <a:pt x="1057047" y="261313"/>
                    </a:lnTo>
                    <a:lnTo>
                      <a:pt x="1057047" y="268563"/>
                    </a:lnTo>
                    <a:lnTo>
                      <a:pt x="1068408" y="268563"/>
                    </a:lnTo>
                    <a:lnTo>
                      <a:pt x="1068408" y="277003"/>
                    </a:lnTo>
                    <a:lnTo>
                      <a:pt x="1094269" y="277003"/>
                    </a:lnTo>
                    <a:lnTo>
                      <a:pt x="1094269" y="285334"/>
                    </a:lnTo>
                    <a:lnTo>
                      <a:pt x="1115910" y="285334"/>
                    </a:lnTo>
                    <a:lnTo>
                      <a:pt x="1115910" y="293233"/>
                    </a:lnTo>
                    <a:lnTo>
                      <a:pt x="1176612" y="293233"/>
                    </a:lnTo>
                    <a:lnTo>
                      <a:pt x="1176612" y="309464"/>
                    </a:lnTo>
                    <a:lnTo>
                      <a:pt x="1194033" y="309464"/>
                    </a:lnTo>
                    <a:lnTo>
                      <a:pt x="1194033" y="317255"/>
                    </a:lnTo>
                    <a:lnTo>
                      <a:pt x="1206044" y="317255"/>
                    </a:lnTo>
                    <a:lnTo>
                      <a:pt x="1206044" y="328616"/>
                    </a:lnTo>
                    <a:lnTo>
                      <a:pt x="1216323" y="328616"/>
                    </a:lnTo>
                    <a:lnTo>
                      <a:pt x="1216323" y="340086"/>
                    </a:lnTo>
                    <a:lnTo>
                      <a:pt x="1225953" y="340086"/>
                    </a:lnTo>
                    <a:lnTo>
                      <a:pt x="1225953" y="350906"/>
                    </a:lnTo>
                    <a:lnTo>
                      <a:pt x="1234934" y="350906"/>
                    </a:lnTo>
                    <a:lnTo>
                      <a:pt x="1234934" y="355667"/>
                    </a:lnTo>
                    <a:lnTo>
                      <a:pt x="1268586" y="355667"/>
                    </a:lnTo>
                    <a:lnTo>
                      <a:pt x="1268586" y="365297"/>
                    </a:lnTo>
                    <a:lnTo>
                      <a:pt x="1276377" y="365297"/>
                    </a:lnTo>
                    <a:lnTo>
                      <a:pt x="1276377" y="371898"/>
                    </a:lnTo>
                    <a:lnTo>
                      <a:pt x="1290876" y="371898"/>
                    </a:lnTo>
                    <a:lnTo>
                      <a:pt x="1290876" y="389319"/>
                    </a:lnTo>
                    <a:lnTo>
                      <a:pt x="1314897" y="389319"/>
                    </a:lnTo>
                    <a:lnTo>
                      <a:pt x="1314897" y="401979"/>
                    </a:lnTo>
                    <a:lnTo>
                      <a:pt x="1353959" y="401979"/>
                    </a:lnTo>
                    <a:lnTo>
                      <a:pt x="1353959" y="411609"/>
                    </a:lnTo>
                    <a:lnTo>
                      <a:pt x="1370190" y="411609"/>
                    </a:lnTo>
                    <a:lnTo>
                      <a:pt x="1370190" y="420590"/>
                    </a:lnTo>
                    <a:lnTo>
                      <a:pt x="1393021" y="420590"/>
                    </a:lnTo>
                    <a:lnTo>
                      <a:pt x="1393021" y="428489"/>
                    </a:lnTo>
                    <a:lnTo>
                      <a:pt x="1402651" y="428489"/>
                    </a:lnTo>
                    <a:lnTo>
                      <a:pt x="1402651" y="438660"/>
                    </a:lnTo>
                    <a:lnTo>
                      <a:pt x="1413471" y="438660"/>
                    </a:lnTo>
                    <a:lnTo>
                      <a:pt x="1413471" y="448831"/>
                    </a:lnTo>
                    <a:lnTo>
                      <a:pt x="1430351" y="448831"/>
                    </a:lnTo>
                    <a:lnTo>
                      <a:pt x="1430351" y="456081"/>
                    </a:lnTo>
                    <a:lnTo>
                      <a:pt x="1448962" y="456081"/>
                    </a:lnTo>
                    <a:lnTo>
                      <a:pt x="1448962" y="465062"/>
                    </a:lnTo>
                    <a:lnTo>
                      <a:pt x="1462163" y="465062"/>
                    </a:lnTo>
                    <a:lnTo>
                      <a:pt x="1462163" y="474692"/>
                    </a:lnTo>
                    <a:lnTo>
                      <a:pt x="1469954" y="474692"/>
                    </a:lnTo>
                    <a:lnTo>
                      <a:pt x="1469954" y="483132"/>
                    </a:lnTo>
                    <a:lnTo>
                      <a:pt x="1482614" y="483132"/>
                    </a:lnTo>
                    <a:lnTo>
                      <a:pt x="1482614" y="489732"/>
                    </a:lnTo>
                    <a:lnTo>
                      <a:pt x="1499385" y="489732"/>
                    </a:lnTo>
                    <a:lnTo>
                      <a:pt x="1499385" y="500012"/>
                    </a:lnTo>
                    <a:lnTo>
                      <a:pt x="1507284" y="500012"/>
                    </a:lnTo>
                    <a:lnTo>
                      <a:pt x="1507284" y="510832"/>
                    </a:lnTo>
                    <a:lnTo>
                      <a:pt x="1518646" y="510832"/>
                    </a:lnTo>
                    <a:lnTo>
                      <a:pt x="1518646" y="518623"/>
                    </a:lnTo>
                    <a:lnTo>
                      <a:pt x="1530656" y="518623"/>
                    </a:lnTo>
                    <a:lnTo>
                      <a:pt x="1530656" y="529984"/>
                    </a:lnTo>
                    <a:lnTo>
                      <a:pt x="1540936" y="529984"/>
                    </a:lnTo>
                    <a:lnTo>
                      <a:pt x="1540936" y="535394"/>
                    </a:lnTo>
                    <a:lnTo>
                      <a:pt x="1560196" y="535394"/>
                    </a:lnTo>
                    <a:lnTo>
                      <a:pt x="1560196" y="538424"/>
                    </a:lnTo>
                    <a:lnTo>
                      <a:pt x="1576427" y="538424"/>
                    </a:lnTo>
                    <a:lnTo>
                      <a:pt x="1576427" y="548054"/>
                    </a:lnTo>
                    <a:lnTo>
                      <a:pt x="1584218" y="548054"/>
                    </a:lnTo>
                    <a:lnTo>
                      <a:pt x="1584218" y="557035"/>
                    </a:lnTo>
                    <a:lnTo>
                      <a:pt x="1598609" y="557035"/>
                    </a:lnTo>
                    <a:lnTo>
                      <a:pt x="1598609" y="567856"/>
                    </a:lnTo>
                    <a:lnTo>
                      <a:pt x="1605209" y="567856"/>
                    </a:lnTo>
                    <a:lnTo>
                      <a:pt x="1605209" y="581165"/>
                    </a:lnTo>
                    <a:lnTo>
                      <a:pt x="1620249" y="581165"/>
                    </a:lnTo>
                    <a:lnTo>
                      <a:pt x="1620249" y="588306"/>
                    </a:lnTo>
                    <a:lnTo>
                      <a:pt x="1626309" y="588306"/>
                    </a:lnTo>
                    <a:lnTo>
                      <a:pt x="1626309" y="597395"/>
                    </a:lnTo>
                    <a:lnTo>
                      <a:pt x="1652170" y="597395"/>
                    </a:lnTo>
                    <a:lnTo>
                      <a:pt x="1652170" y="605186"/>
                    </a:lnTo>
                    <a:lnTo>
                      <a:pt x="1670132" y="605186"/>
                    </a:lnTo>
                    <a:lnTo>
                      <a:pt x="1670132" y="611786"/>
                    </a:lnTo>
                    <a:lnTo>
                      <a:pt x="1692963" y="611786"/>
                    </a:lnTo>
                    <a:lnTo>
                      <a:pt x="1692963" y="619577"/>
                    </a:lnTo>
                    <a:lnTo>
                      <a:pt x="1699563" y="619577"/>
                    </a:lnTo>
                    <a:lnTo>
                      <a:pt x="1699563" y="630398"/>
                    </a:lnTo>
                    <a:lnTo>
                      <a:pt x="1718823" y="630398"/>
                    </a:lnTo>
                    <a:lnTo>
                      <a:pt x="1718823" y="637647"/>
                    </a:lnTo>
                    <a:lnTo>
                      <a:pt x="1747065" y="637647"/>
                    </a:lnTo>
                    <a:lnTo>
                      <a:pt x="1747065" y="645438"/>
                    </a:lnTo>
                    <a:lnTo>
                      <a:pt x="1776605" y="645438"/>
                    </a:lnTo>
                    <a:lnTo>
                      <a:pt x="1776605" y="652038"/>
                    </a:lnTo>
                    <a:lnTo>
                      <a:pt x="1799977" y="652038"/>
                    </a:lnTo>
                    <a:lnTo>
                      <a:pt x="1799977" y="661669"/>
                    </a:lnTo>
                    <a:lnTo>
                      <a:pt x="1830707" y="661669"/>
                    </a:lnTo>
                    <a:lnTo>
                      <a:pt x="1830707" y="669459"/>
                    </a:lnTo>
                    <a:lnTo>
                      <a:pt x="1848128" y="669459"/>
                    </a:lnTo>
                    <a:lnTo>
                      <a:pt x="1848128" y="679089"/>
                    </a:lnTo>
                    <a:lnTo>
                      <a:pt x="1888380" y="679089"/>
                    </a:lnTo>
                    <a:lnTo>
                      <a:pt x="1888380" y="689910"/>
                    </a:lnTo>
                    <a:lnTo>
                      <a:pt x="1905800" y="689910"/>
                    </a:lnTo>
                    <a:lnTo>
                      <a:pt x="1965313" y="689910"/>
                    </a:lnTo>
                    <a:lnTo>
                      <a:pt x="1965313" y="706790"/>
                    </a:lnTo>
                    <a:lnTo>
                      <a:pt x="2001994" y="706790"/>
                    </a:lnTo>
                    <a:lnTo>
                      <a:pt x="2040406" y="706790"/>
                    </a:lnTo>
                    <a:lnTo>
                      <a:pt x="2040406" y="735031"/>
                    </a:lnTo>
                    <a:lnTo>
                      <a:pt x="2074166" y="735031"/>
                    </a:lnTo>
                    <a:lnTo>
                      <a:pt x="2074166" y="759702"/>
                    </a:lnTo>
                    <a:lnTo>
                      <a:pt x="2126970" y="759702"/>
                    </a:lnTo>
                    <a:lnTo>
                      <a:pt x="2126970" y="771712"/>
                    </a:lnTo>
                    <a:lnTo>
                      <a:pt x="2154021" y="771712"/>
                    </a:lnTo>
                    <a:lnTo>
                      <a:pt x="2154021" y="789133"/>
                    </a:lnTo>
                    <a:lnTo>
                      <a:pt x="2182370" y="789133"/>
                    </a:lnTo>
                    <a:lnTo>
                      <a:pt x="2182370" y="802983"/>
                    </a:lnTo>
                    <a:lnTo>
                      <a:pt x="2239394" y="802983"/>
                    </a:lnTo>
                    <a:lnTo>
                      <a:pt x="2239394" y="823975"/>
                    </a:lnTo>
                    <a:lnTo>
                      <a:pt x="2282135" y="823975"/>
                    </a:lnTo>
                    <a:lnTo>
                      <a:pt x="2282135" y="836635"/>
                    </a:lnTo>
                    <a:lnTo>
                      <a:pt x="2312756" y="836635"/>
                    </a:lnTo>
                    <a:lnTo>
                      <a:pt x="2312756" y="850485"/>
                    </a:lnTo>
                    <a:lnTo>
                      <a:pt x="2338617" y="850485"/>
                    </a:lnTo>
                    <a:lnTo>
                      <a:pt x="2338617" y="859466"/>
                    </a:lnTo>
                    <a:lnTo>
                      <a:pt x="2353658" y="859466"/>
                    </a:lnTo>
                    <a:lnTo>
                      <a:pt x="2353658" y="873316"/>
                    </a:lnTo>
                    <a:lnTo>
                      <a:pt x="2371728" y="873316"/>
                    </a:lnTo>
                    <a:lnTo>
                      <a:pt x="2371728" y="884677"/>
                    </a:lnTo>
                    <a:lnTo>
                      <a:pt x="2416741" y="884677"/>
                    </a:lnTo>
                    <a:lnTo>
                      <a:pt x="2416741" y="900908"/>
                    </a:lnTo>
                    <a:lnTo>
                      <a:pt x="2465432" y="900908"/>
                    </a:lnTo>
                    <a:lnTo>
                      <a:pt x="2465432" y="914758"/>
                    </a:lnTo>
                    <a:lnTo>
                      <a:pt x="2476253" y="914758"/>
                    </a:lnTo>
                    <a:lnTo>
                      <a:pt x="2519535" y="914758"/>
                    </a:lnTo>
                    <a:lnTo>
                      <a:pt x="2519535" y="930989"/>
                    </a:lnTo>
                    <a:lnTo>
                      <a:pt x="2530355" y="930989"/>
                    </a:lnTo>
                    <a:lnTo>
                      <a:pt x="2530355" y="939970"/>
                    </a:lnTo>
                    <a:lnTo>
                      <a:pt x="2557190" y="939970"/>
                    </a:lnTo>
                    <a:lnTo>
                      <a:pt x="2557190" y="956200"/>
                    </a:lnTo>
                    <a:lnTo>
                      <a:pt x="2566495" y="956200"/>
                    </a:lnTo>
                    <a:lnTo>
                      <a:pt x="2566495" y="965290"/>
                    </a:lnTo>
                    <a:lnTo>
                      <a:pt x="2589867" y="965290"/>
                    </a:lnTo>
                    <a:lnTo>
                      <a:pt x="2589867" y="979681"/>
                    </a:lnTo>
                    <a:lnTo>
                      <a:pt x="2602527" y="979681"/>
                    </a:lnTo>
                    <a:lnTo>
                      <a:pt x="2638559" y="979681"/>
                    </a:lnTo>
                    <a:lnTo>
                      <a:pt x="2638559" y="1008571"/>
                    </a:lnTo>
                    <a:lnTo>
                      <a:pt x="2669289" y="1008571"/>
                    </a:lnTo>
                    <a:lnTo>
                      <a:pt x="2684113" y="1008571"/>
                    </a:lnTo>
                    <a:lnTo>
                      <a:pt x="2684113" y="1021556"/>
                    </a:lnTo>
                    <a:lnTo>
                      <a:pt x="2700777" y="1021556"/>
                    </a:lnTo>
                    <a:lnTo>
                      <a:pt x="2700777" y="1027507"/>
                    </a:lnTo>
                    <a:lnTo>
                      <a:pt x="2710731" y="1027507"/>
                    </a:lnTo>
                    <a:lnTo>
                      <a:pt x="2710731" y="1042764"/>
                    </a:lnTo>
                    <a:lnTo>
                      <a:pt x="2751741" y="1042764"/>
                    </a:lnTo>
                    <a:lnTo>
                      <a:pt x="2751741" y="1053584"/>
                    </a:lnTo>
                    <a:lnTo>
                      <a:pt x="2767106" y="1053584"/>
                    </a:lnTo>
                    <a:lnTo>
                      <a:pt x="2767106" y="1064837"/>
                    </a:lnTo>
                    <a:lnTo>
                      <a:pt x="2776520" y="1064837"/>
                    </a:lnTo>
                    <a:lnTo>
                      <a:pt x="2776520" y="1075658"/>
                    </a:lnTo>
                    <a:lnTo>
                      <a:pt x="2792750" y="1075658"/>
                    </a:lnTo>
                    <a:lnTo>
                      <a:pt x="2792750" y="1084314"/>
                    </a:lnTo>
                    <a:lnTo>
                      <a:pt x="2966310" y="1084314"/>
                    </a:lnTo>
                    <a:lnTo>
                      <a:pt x="2966310" y="1093295"/>
                    </a:lnTo>
                    <a:lnTo>
                      <a:pt x="2993902" y="1093295"/>
                    </a:lnTo>
                    <a:lnTo>
                      <a:pt x="2993902" y="1101410"/>
                    </a:lnTo>
                    <a:lnTo>
                      <a:pt x="3002883" y="1101410"/>
                    </a:lnTo>
                    <a:lnTo>
                      <a:pt x="3002883" y="1115802"/>
                    </a:lnTo>
                    <a:lnTo>
                      <a:pt x="3049302" y="1115802"/>
                    </a:lnTo>
                    <a:lnTo>
                      <a:pt x="3049302" y="1125756"/>
                    </a:lnTo>
                    <a:lnTo>
                      <a:pt x="3069103" y="1125756"/>
                    </a:lnTo>
                    <a:lnTo>
                      <a:pt x="3069103" y="1134305"/>
                    </a:lnTo>
                    <a:lnTo>
                      <a:pt x="3081331" y="1134305"/>
                    </a:lnTo>
                    <a:lnTo>
                      <a:pt x="3081331" y="1141554"/>
                    </a:lnTo>
                    <a:lnTo>
                      <a:pt x="3139977" y="1141554"/>
                    </a:lnTo>
                    <a:lnTo>
                      <a:pt x="3139977" y="1149237"/>
                    </a:lnTo>
                    <a:lnTo>
                      <a:pt x="3153936" y="1149237"/>
                    </a:lnTo>
                    <a:lnTo>
                      <a:pt x="3153936" y="1157352"/>
                    </a:lnTo>
                    <a:lnTo>
                      <a:pt x="3162051" y="1157352"/>
                    </a:lnTo>
                    <a:lnTo>
                      <a:pt x="3162051" y="1166766"/>
                    </a:lnTo>
                    <a:lnTo>
                      <a:pt x="3213448" y="1166766"/>
                    </a:lnTo>
                    <a:lnTo>
                      <a:pt x="3213448" y="1176721"/>
                    </a:lnTo>
                    <a:lnTo>
                      <a:pt x="3242771" y="1176721"/>
                    </a:lnTo>
                    <a:lnTo>
                      <a:pt x="3242771" y="1190679"/>
                    </a:lnTo>
                    <a:lnTo>
                      <a:pt x="3255323" y="1190679"/>
                    </a:lnTo>
                    <a:lnTo>
                      <a:pt x="3255323" y="1195223"/>
                    </a:lnTo>
                    <a:lnTo>
                      <a:pt x="3281508" y="1195223"/>
                    </a:lnTo>
                    <a:lnTo>
                      <a:pt x="3281508" y="1203339"/>
                    </a:lnTo>
                    <a:lnTo>
                      <a:pt x="3289191" y="1203339"/>
                    </a:lnTo>
                    <a:lnTo>
                      <a:pt x="3289191" y="1209182"/>
                    </a:lnTo>
                    <a:lnTo>
                      <a:pt x="3317973" y="1209182"/>
                    </a:lnTo>
                    <a:lnTo>
                      <a:pt x="3317973" y="1216864"/>
                    </a:lnTo>
                    <a:lnTo>
                      <a:pt x="3356819" y="1216864"/>
                    </a:lnTo>
                    <a:lnTo>
                      <a:pt x="3356819" y="1224439"/>
                    </a:lnTo>
                    <a:lnTo>
                      <a:pt x="3376620" y="1224439"/>
                    </a:lnTo>
                    <a:lnTo>
                      <a:pt x="3376620" y="1231688"/>
                    </a:lnTo>
                    <a:lnTo>
                      <a:pt x="3398261" y="1231688"/>
                    </a:lnTo>
                    <a:lnTo>
                      <a:pt x="3398261" y="1249326"/>
                    </a:lnTo>
                    <a:lnTo>
                      <a:pt x="3435699" y="1249326"/>
                    </a:lnTo>
                    <a:lnTo>
                      <a:pt x="3435699" y="1261661"/>
                    </a:lnTo>
                    <a:lnTo>
                      <a:pt x="3477791" y="1261661"/>
                    </a:lnTo>
                    <a:lnTo>
                      <a:pt x="3477791" y="1283302"/>
                    </a:lnTo>
                    <a:lnTo>
                      <a:pt x="3525834" y="1283302"/>
                    </a:lnTo>
                    <a:lnTo>
                      <a:pt x="3525834" y="1298883"/>
                    </a:lnTo>
                    <a:lnTo>
                      <a:pt x="3561974" y="1298883"/>
                    </a:lnTo>
                    <a:lnTo>
                      <a:pt x="3589566" y="1298883"/>
                    </a:lnTo>
                    <a:lnTo>
                      <a:pt x="3589566" y="1312084"/>
                    </a:lnTo>
                    <a:lnTo>
                      <a:pt x="3624407" y="1312084"/>
                    </a:lnTo>
                    <a:lnTo>
                      <a:pt x="3624407" y="1325285"/>
                    </a:lnTo>
                    <a:lnTo>
                      <a:pt x="3664119" y="1325285"/>
                    </a:lnTo>
                    <a:lnTo>
                      <a:pt x="3664119" y="1333725"/>
                    </a:lnTo>
                    <a:lnTo>
                      <a:pt x="3708590" y="1333725"/>
                    </a:lnTo>
                    <a:lnTo>
                      <a:pt x="3708590" y="1343355"/>
                    </a:lnTo>
                    <a:lnTo>
                      <a:pt x="3756741" y="1343355"/>
                    </a:lnTo>
                    <a:lnTo>
                      <a:pt x="3756741" y="1355366"/>
                    </a:lnTo>
                    <a:lnTo>
                      <a:pt x="3801213" y="1355366"/>
                    </a:lnTo>
                    <a:lnTo>
                      <a:pt x="3801213" y="1368567"/>
                    </a:lnTo>
                    <a:lnTo>
                      <a:pt x="3849256" y="1368567"/>
                    </a:lnTo>
                    <a:lnTo>
                      <a:pt x="3849256" y="1381876"/>
                    </a:lnTo>
                    <a:lnTo>
                      <a:pt x="3876956" y="1381876"/>
                    </a:lnTo>
                    <a:lnTo>
                      <a:pt x="3876956" y="1401028"/>
                    </a:lnTo>
                    <a:lnTo>
                      <a:pt x="3919048" y="1401028"/>
                    </a:lnTo>
                    <a:lnTo>
                      <a:pt x="3953889" y="1401028"/>
                    </a:lnTo>
                    <a:lnTo>
                      <a:pt x="3953889" y="1416717"/>
                    </a:lnTo>
                    <a:lnTo>
                      <a:pt x="3977911" y="1416717"/>
                    </a:lnTo>
                    <a:lnTo>
                      <a:pt x="3977911" y="1428728"/>
                    </a:lnTo>
                    <a:lnTo>
                      <a:pt x="3999552" y="1428728"/>
                    </a:lnTo>
                    <a:lnTo>
                      <a:pt x="3999552" y="1444309"/>
                    </a:lnTo>
                    <a:lnTo>
                      <a:pt x="4124636" y="1444309"/>
                    </a:lnTo>
                    <a:lnTo>
                      <a:pt x="4124636" y="1458809"/>
                    </a:lnTo>
                    <a:lnTo>
                      <a:pt x="4171488" y="1458809"/>
                    </a:lnTo>
                    <a:lnTo>
                      <a:pt x="4171488" y="1476771"/>
                    </a:lnTo>
                    <a:lnTo>
                      <a:pt x="4190748" y="1476771"/>
                    </a:lnTo>
                    <a:lnTo>
                      <a:pt x="4190748" y="1505661"/>
                    </a:lnTo>
                    <a:lnTo>
                      <a:pt x="4217150" y="1505661"/>
                    </a:lnTo>
                    <a:lnTo>
                      <a:pt x="4217150" y="1526112"/>
                    </a:lnTo>
                    <a:lnTo>
                      <a:pt x="4258051" y="1526112"/>
                    </a:lnTo>
                    <a:lnTo>
                      <a:pt x="4258051" y="1536932"/>
                    </a:lnTo>
                    <a:lnTo>
                      <a:pt x="4289322" y="1536932"/>
                    </a:lnTo>
                    <a:lnTo>
                      <a:pt x="4289322" y="1552514"/>
                    </a:lnTo>
                    <a:lnTo>
                      <a:pt x="4369826" y="1552514"/>
                    </a:lnTo>
                    <a:lnTo>
                      <a:pt x="4369826" y="1577834"/>
                    </a:lnTo>
                    <a:lnTo>
                      <a:pt x="4530942" y="1577834"/>
                    </a:lnTo>
                    <a:lnTo>
                      <a:pt x="4530942" y="1598284"/>
                    </a:lnTo>
                    <a:lnTo>
                      <a:pt x="4544143" y="1598284"/>
                    </a:lnTo>
                    <a:lnTo>
                      <a:pt x="4543710" y="1641349"/>
                    </a:lnTo>
                    <a:lnTo>
                      <a:pt x="4674746" y="1641349"/>
                    </a:lnTo>
                    <a:lnTo>
                      <a:pt x="5070232" y="1641349"/>
                    </a:lnTo>
                  </a:path>
                </a:pathLst>
              </a:custGeom>
              <a:noFill/>
              <a:ln w="19050" cap="flat">
                <a:solidFill>
                  <a:srgbClr val="ED7D31"/>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24" name="Freeform: Shape 123">
                <a:extLst>
                  <a:ext uri="{FF2B5EF4-FFF2-40B4-BE49-F238E27FC236}">
                    <a16:creationId xmlns:a16="http://schemas.microsoft.com/office/drawing/2014/main" id="{5A435D75-DA10-5144-A5D6-FC9D1AC3CE82}"/>
                  </a:ext>
                </a:extLst>
              </p:cNvPr>
              <p:cNvSpPr/>
              <p:nvPr/>
            </p:nvSpPr>
            <p:spPr>
              <a:xfrm>
                <a:off x="2870070" y="1859683"/>
                <a:ext cx="30883" cy="31744"/>
              </a:xfrm>
              <a:custGeom>
                <a:avLst/>
                <a:gdLst>
                  <a:gd name="connsiteX0" fmla="*/ 31683 w 31595"/>
                  <a:gd name="connsiteY0" fmla="*/ 15816 h 31595"/>
                  <a:gd name="connsiteX1" fmla="*/ 15885 w 31595"/>
                  <a:gd name="connsiteY1" fmla="*/ 31614 h 31595"/>
                  <a:gd name="connsiteX2" fmla="*/ 87 w 31595"/>
                  <a:gd name="connsiteY2" fmla="*/ 15816 h 31595"/>
                  <a:gd name="connsiteX3" fmla="*/ 15885 w 31595"/>
                  <a:gd name="connsiteY3" fmla="*/ 18 h 31595"/>
                  <a:gd name="connsiteX4" fmla="*/ 31683 w 31595"/>
                  <a:gd name="connsiteY4" fmla="*/ 15816 h 31595"/>
                  <a:gd name="connsiteX5" fmla="*/ 31683 w 31595"/>
                  <a:gd name="connsiteY5" fmla="*/ 15816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683" y="15816"/>
                    </a:moveTo>
                    <a:cubicBezTo>
                      <a:pt x="31683" y="24581"/>
                      <a:pt x="24650" y="31614"/>
                      <a:pt x="15885" y="31614"/>
                    </a:cubicBezTo>
                    <a:cubicBezTo>
                      <a:pt x="7120" y="31614"/>
                      <a:pt x="87" y="24581"/>
                      <a:pt x="87" y="15816"/>
                    </a:cubicBezTo>
                    <a:cubicBezTo>
                      <a:pt x="87" y="7051"/>
                      <a:pt x="7120" y="18"/>
                      <a:pt x="15885" y="18"/>
                    </a:cubicBezTo>
                    <a:cubicBezTo>
                      <a:pt x="24650" y="18"/>
                      <a:pt x="31683" y="7051"/>
                      <a:pt x="31683" y="15816"/>
                    </a:cubicBezTo>
                    <a:lnTo>
                      <a:pt x="31683" y="15816"/>
                    </a:lnTo>
                    <a:close/>
                  </a:path>
                </a:pathLst>
              </a:custGeom>
              <a:noFill/>
              <a:ln w="19050" cap="flat">
                <a:solidFill>
                  <a:srgbClr val="ED7D31"/>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25" name="Freeform: Shape 124">
                <a:extLst>
                  <a:ext uri="{FF2B5EF4-FFF2-40B4-BE49-F238E27FC236}">
                    <a16:creationId xmlns:a16="http://schemas.microsoft.com/office/drawing/2014/main" id="{7F4647B5-3855-3A41-BDA7-D744305528A3}"/>
                  </a:ext>
                </a:extLst>
              </p:cNvPr>
              <p:cNvSpPr/>
              <p:nvPr/>
            </p:nvSpPr>
            <p:spPr>
              <a:xfrm>
                <a:off x="3060248" y="1927403"/>
                <a:ext cx="30884" cy="31744"/>
              </a:xfrm>
              <a:custGeom>
                <a:avLst/>
                <a:gdLst>
                  <a:gd name="connsiteX0" fmla="*/ 31700 w 31595"/>
                  <a:gd name="connsiteY0" fmla="*/ 15822 h 31595"/>
                  <a:gd name="connsiteX1" fmla="*/ 15903 w 31595"/>
                  <a:gd name="connsiteY1" fmla="*/ 31620 h 31595"/>
                  <a:gd name="connsiteX2" fmla="*/ 105 w 31595"/>
                  <a:gd name="connsiteY2" fmla="*/ 15822 h 31595"/>
                  <a:gd name="connsiteX3" fmla="*/ 15903 w 31595"/>
                  <a:gd name="connsiteY3" fmla="*/ 25 h 31595"/>
                  <a:gd name="connsiteX4" fmla="*/ 31700 w 31595"/>
                  <a:gd name="connsiteY4" fmla="*/ 15822 h 31595"/>
                  <a:gd name="connsiteX5" fmla="*/ 31700 w 31595"/>
                  <a:gd name="connsiteY5" fmla="*/ 15822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700" y="15822"/>
                    </a:moveTo>
                    <a:cubicBezTo>
                      <a:pt x="31700" y="24587"/>
                      <a:pt x="24667" y="31620"/>
                      <a:pt x="15903" y="31620"/>
                    </a:cubicBezTo>
                    <a:cubicBezTo>
                      <a:pt x="7138" y="31620"/>
                      <a:pt x="105" y="24587"/>
                      <a:pt x="105" y="15822"/>
                    </a:cubicBezTo>
                    <a:cubicBezTo>
                      <a:pt x="105" y="7058"/>
                      <a:pt x="7138" y="25"/>
                      <a:pt x="15903" y="25"/>
                    </a:cubicBezTo>
                    <a:cubicBezTo>
                      <a:pt x="24667" y="25"/>
                      <a:pt x="31700" y="7058"/>
                      <a:pt x="31700" y="15822"/>
                    </a:cubicBezTo>
                    <a:lnTo>
                      <a:pt x="31700" y="15822"/>
                    </a:lnTo>
                    <a:close/>
                  </a:path>
                </a:pathLst>
              </a:custGeom>
              <a:noFill/>
              <a:ln w="19050" cap="flat">
                <a:solidFill>
                  <a:srgbClr val="ED7D31"/>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26" name="Freeform: Shape 125">
                <a:extLst>
                  <a:ext uri="{FF2B5EF4-FFF2-40B4-BE49-F238E27FC236}">
                    <a16:creationId xmlns:a16="http://schemas.microsoft.com/office/drawing/2014/main" id="{93586AFF-0CD1-F843-8037-58319F58BCF8}"/>
                  </a:ext>
                </a:extLst>
              </p:cNvPr>
              <p:cNvSpPr/>
              <p:nvPr/>
            </p:nvSpPr>
            <p:spPr>
              <a:xfrm>
                <a:off x="3216292" y="2003588"/>
                <a:ext cx="32509" cy="31744"/>
              </a:xfrm>
              <a:custGeom>
                <a:avLst/>
                <a:gdLst>
                  <a:gd name="connsiteX0" fmla="*/ 31715 w 31595"/>
                  <a:gd name="connsiteY0" fmla="*/ 15829 h 31595"/>
                  <a:gd name="connsiteX1" fmla="*/ 15917 w 31595"/>
                  <a:gd name="connsiteY1" fmla="*/ 31627 h 31595"/>
                  <a:gd name="connsiteX2" fmla="*/ 119 w 31595"/>
                  <a:gd name="connsiteY2" fmla="*/ 15829 h 31595"/>
                  <a:gd name="connsiteX3" fmla="*/ 15917 w 31595"/>
                  <a:gd name="connsiteY3" fmla="*/ 32 h 31595"/>
                  <a:gd name="connsiteX4" fmla="*/ 31715 w 31595"/>
                  <a:gd name="connsiteY4" fmla="*/ 15829 h 31595"/>
                  <a:gd name="connsiteX5" fmla="*/ 31715 w 31595"/>
                  <a:gd name="connsiteY5" fmla="*/ 15829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715" y="15829"/>
                    </a:moveTo>
                    <a:cubicBezTo>
                      <a:pt x="31715" y="24594"/>
                      <a:pt x="24682" y="31627"/>
                      <a:pt x="15917" y="31627"/>
                    </a:cubicBezTo>
                    <a:cubicBezTo>
                      <a:pt x="7153" y="31627"/>
                      <a:pt x="119" y="24594"/>
                      <a:pt x="119" y="15829"/>
                    </a:cubicBezTo>
                    <a:cubicBezTo>
                      <a:pt x="119" y="7065"/>
                      <a:pt x="7153" y="32"/>
                      <a:pt x="15917" y="32"/>
                    </a:cubicBezTo>
                    <a:cubicBezTo>
                      <a:pt x="24682" y="32"/>
                      <a:pt x="31715" y="7065"/>
                      <a:pt x="31715" y="15829"/>
                    </a:cubicBezTo>
                    <a:lnTo>
                      <a:pt x="31715" y="15829"/>
                    </a:lnTo>
                    <a:close/>
                  </a:path>
                </a:pathLst>
              </a:custGeom>
              <a:noFill/>
              <a:ln w="19050" cap="flat">
                <a:solidFill>
                  <a:srgbClr val="ED7D31"/>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27" name="Freeform: Shape 126">
                <a:extLst>
                  <a:ext uri="{FF2B5EF4-FFF2-40B4-BE49-F238E27FC236}">
                    <a16:creationId xmlns:a16="http://schemas.microsoft.com/office/drawing/2014/main" id="{7679FCA3-F588-7844-9DF3-3D54925667DF}"/>
                  </a:ext>
                </a:extLst>
              </p:cNvPr>
              <p:cNvSpPr/>
              <p:nvPr/>
            </p:nvSpPr>
            <p:spPr>
              <a:xfrm>
                <a:off x="3915238" y="2335840"/>
                <a:ext cx="30884" cy="31743"/>
              </a:xfrm>
              <a:custGeom>
                <a:avLst/>
                <a:gdLst>
                  <a:gd name="connsiteX0" fmla="*/ 31779 w 31595"/>
                  <a:gd name="connsiteY0" fmla="*/ 15860 h 31595"/>
                  <a:gd name="connsiteX1" fmla="*/ 15982 w 31595"/>
                  <a:gd name="connsiteY1" fmla="*/ 31658 h 31595"/>
                  <a:gd name="connsiteX2" fmla="*/ 184 w 31595"/>
                  <a:gd name="connsiteY2" fmla="*/ 15860 h 31595"/>
                  <a:gd name="connsiteX3" fmla="*/ 15982 w 31595"/>
                  <a:gd name="connsiteY3" fmla="*/ 62 h 31595"/>
                  <a:gd name="connsiteX4" fmla="*/ 31779 w 31595"/>
                  <a:gd name="connsiteY4" fmla="*/ 15860 h 31595"/>
                  <a:gd name="connsiteX5" fmla="*/ 31779 w 31595"/>
                  <a:gd name="connsiteY5" fmla="*/ 15860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779" y="15860"/>
                    </a:moveTo>
                    <a:cubicBezTo>
                      <a:pt x="31779" y="24625"/>
                      <a:pt x="24746" y="31658"/>
                      <a:pt x="15982" y="31658"/>
                    </a:cubicBezTo>
                    <a:cubicBezTo>
                      <a:pt x="7217" y="31658"/>
                      <a:pt x="184" y="24625"/>
                      <a:pt x="184" y="15860"/>
                    </a:cubicBezTo>
                    <a:cubicBezTo>
                      <a:pt x="184" y="7096"/>
                      <a:pt x="7217" y="62"/>
                      <a:pt x="15982" y="62"/>
                    </a:cubicBezTo>
                    <a:cubicBezTo>
                      <a:pt x="24746" y="62"/>
                      <a:pt x="31779" y="7096"/>
                      <a:pt x="31779" y="15860"/>
                    </a:cubicBezTo>
                    <a:lnTo>
                      <a:pt x="31779" y="15860"/>
                    </a:lnTo>
                    <a:close/>
                  </a:path>
                </a:pathLst>
              </a:custGeom>
              <a:noFill/>
              <a:ln w="19050" cap="flat">
                <a:solidFill>
                  <a:srgbClr val="ED7D31"/>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28" name="Freeform: Shape 127">
                <a:extLst>
                  <a:ext uri="{FF2B5EF4-FFF2-40B4-BE49-F238E27FC236}">
                    <a16:creationId xmlns:a16="http://schemas.microsoft.com/office/drawing/2014/main" id="{DBFB82D7-142C-F247-8CC1-81FB55D210C5}"/>
                  </a:ext>
                </a:extLst>
              </p:cNvPr>
              <p:cNvSpPr/>
              <p:nvPr/>
            </p:nvSpPr>
            <p:spPr>
              <a:xfrm>
                <a:off x="4061528" y="2405675"/>
                <a:ext cx="32509" cy="31744"/>
              </a:xfrm>
              <a:custGeom>
                <a:avLst/>
                <a:gdLst>
                  <a:gd name="connsiteX0" fmla="*/ 31793 w 31595"/>
                  <a:gd name="connsiteY0" fmla="*/ 15867 h 31595"/>
                  <a:gd name="connsiteX1" fmla="*/ 15995 w 31595"/>
                  <a:gd name="connsiteY1" fmla="*/ 31664 h 31595"/>
                  <a:gd name="connsiteX2" fmla="*/ 197 w 31595"/>
                  <a:gd name="connsiteY2" fmla="*/ 15867 h 31595"/>
                  <a:gd name="connsiteX3" fmla="*/ 15995 w 31595"/>
                  <a:gd name="connsiteY3" fmla="*/ 69 h 31595"/>
                  <a:gd name="connsiteX4" fmla="*/ 31793 w 31595"/>
                  <a:gd name="connsiteY4" fmla="*/ 15867 h 31595"/>
                  <a:gd name="connsiteX5" fmla="*/ 31793 w 31595"/>
                  <a:gd name="connsiteY5" fmla="*/ 15867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793" y="15867"/>
                    </a:moveTo>
                    <a:cubicBezTo>
                      <a:pt x="31793" y="24631"/>
                      <a:pt x="24760" y="31664"/>
                      <a:pt x="15995" y="31664"/>
                    </a:cubicBezTo>
                    <a:cubicBezTo>
                      <a:pt x="7231" y="31664"/>
                      <a:pt x="197" y="24631"/>
                      <a:pt x="197" y="15867"/>
                    </a:cubicBezTo>
                    <a:cubicBezTo>
                      <a:pt x="197" y="7102"/>
                      <a:pt x="7231" y="69"/>
                      <a:pt x="15995" y="69"/>
                    </a:cubicBezTo>
                    <a:cubicBezTo>
                      <a:pt x="24760" y="69"/>
                      <a:pt x="31793" y="7102"/>
                      <a:pt x="31793" y="15867"/>
                    </a:cubicBezTo>
                    <a:lnTo>
                      <a:pt x="31793" y="15867"/>
                    </a:lnTo>
                    <a:close/>
                  </a:path>
                </a:pathLst>
              </a:custGeom>
              <a:noFill/>
              <a:ln w="19050" cap="flat">
                <a:solidFill>
                  <a:srgbClr val="ED7D31"/>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29" name="Freeform: Shape 128">
                <a:extLst>
                  <a:ext uri="{FF2B5EF4-FFF2-40B4-BE49-F238E27FC236}">
                    <a16:creationId xmlns:a16="http://schemas.microsoft.com/office/drawing/2014/main" id="{A40E4BA0-C661-0445-B7E9-57A377E089D2}"/>
                  </a:ext>
                </a:extLst>
              </p:cNvPr>
              <p:cNvSpPr/>
              <p:nvPr/>
            </p:nvSpPr>
            <p:spPr>
              <a:xfrm>
                <a:off x="4253332" y="2481861"/>
                <a:ext cx="30884" cy="29628"/>
              </a:xfrm>
              <a:custGeom>
                <a:avLst/>
                <a:gdLst>
                  <a:gd name="connsiteX0" fmla="*/ 31811 w 31595"/>
                  <a:gd name="connsiteY0" fmla="*/ 15873 h 31595"/>
                  <a:gd name="connsiteX1" fmla="*/ 16013 w 31595"/>
                  <a:gd name="connsiteY1" fmla="*/ 31671 h 31595"/>
                  <a:gd name="connsiteX2" fmla="*/ 215 w 31595"/>
                  <a:gd name="connsiteY2" fmla="*/ 15873 h 31595"/>
                  <a:gd name="connsiteX3" fmla="*/ 16013 w 31595"/>
                  <a:gd name="connsiteY3" fmla="*/ 76 h 31595"/>
                  <a:gd name="connsiteX4" fmla="*/ 31811 w 31595"/>
                  <a:gd name="connsiteY4" fmla="*/ 15873 h 31595"/>
                  <a:gd name="connsiteX5" fmla="*/ 31811 w 31595"/>
                  <a:gd name="connsiteY5" fmla="*/ 15873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811" y="15873"/>
                    </a:moveTo>
                    <a:cubicBezTo>
                      <a:pt x="31811" y="24638"/>
                      <a:pt x="24777" y="31671"/>
                      <a:pt x="16013" y="31671"/>
                    </a:cubicBezTo>
                    <a:cubicBezTo>
                      <a:pt x="7248" y="31671"/>
                      <a:pt x="215" y="24638"/>
                      <a:pt x="215" y="15873"/>
                    </a:cubicBezTo>
                    <a:cubicBezTo>
                      <a:pt x="215" y="7109"/>
                      <a:pt x="7248" y="76"/>
                      <a:pt x="16013" y="76"/>
                    </a:cubicBezTo>
                    <a:cubicBezTo>
                      <a:pt x="24777" y="76"/>
                      <a:pt x="31811" y="7109"/>
                      <a:pt x="31811" y="15873"/>
                    </a:cubicBezTo>
                    <a:lnTo>
                      <a:pt x="31811" y="15873"/>
                    </a:lnTo>
                    <a:close/>
                  </a:path>
                </a:pathLst>
              </a:custGeom>
              <a:noFill/>
              <a:ln w="19050" cap="flat">
                <a:solidFill>
                  <a:srgbClr val="ED7D31"/>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30" name="Freeform: Shape 129">
                <a:extLst>
                  <a:ext uri="{FF2B5EF4-FFF2-40B4-BE49-F238E27FC236}">
                    <a16:creationId xmlns:a16="http://schemas.microsoft.com/office/drawing/2014/main" id="{366F3695-CC8F-DC40-8FA6-9CBF7DC47AE0}"/>
                  </a:ext>
                </a:extLst>
              </p:cNvPr>
              <p:cNvSpPr/>
              <p:nvPr/>
            </p:nvSpPr>
            <p:spPr>
              <a:xfrm>
                <a:off x="4313475" y="2503023"/>
                <a:ext cx="30883" cy="29628"/>
              </a:xfrm>
              <a:custGeom>
                <a:avLst/>
                <a:gdLst>
                  <a:gd name="connsiteX0" fmla="*/ 31816 w 31595"/>
                  <a:gd name="connsiteY0" fmla="*/ 15875 h 31595"/>
                  <a:gd name="connsiteX1" fmla="*/ 16018 w 31595"/>
                  <a:gd name="connsiteY1" fmla="*/ 31673 h 31595"/>
                  <a:gd name="connsiteX2" fmla="*/ 221 w 31595"/>
                  <a:gd name="connsiteY2" fmla="*/ 15875 h 31595"/>
                  <a:gd name="connsiteX3" fmla="*/ 16018 w 31595"/>
                  <a:gd name="connsiteY3" fmla="*/ 78 h 31595"/>
                  <a:gd name="connsiteX4" fmla="*/ 31816 w 31595"/>
                  <a:gd name="connsiteY4" fmla="*/ 15875 h 31595"/>
                  <a:gd name="connsiteX5" fmla="*/ 31816 w 31595"/>
                  <a:gd name="connsiteY5" fmla="*/ 15875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816" y="15875"/>
                    </a:moveTo>
                    <a:cubicBezTo>
                      <a:pt x="31816" y="24640"/>
                      <a:pt x="24783" y="31673"/>
                      <a:pt x="16018" y="31673"/>
                    </a:cubicBezTo>
                    <a:cubicBezTo>
                      <a:pt x="7254" y="31673"/>
                      <a:pt x="221" y="24640"/>
                      <a:pt x="221" y="15875"/>
                    </a:cubicBezTo>
                    <a:cubicBezTo>
                      <a:pt x="221" y="7111"/>
                      <a:pt x="7254" y="78"/>
                      <a:pt x="16018" y="78"/>
                    </a:cubicBezTo>
                    <a:cubicBezTo>
                      <a:pt x="24783" y="78"/>
                      <a:pt x="31816" y="7111"/>
                      <a:pt x="31816" y="15875"/>
                    </a:cubicBezTo>
                    <a:lnTo>
                      <a:pt x="31816" y="15875"/>
                    </a:lnTo>
                    <a:close/>
                  </a:path>
                </a:pathLst>
              </a:custGeom>
              <a:noFill/>
              <a:ln w="19050" cap="flat">
                <a:solidFill>
                  <a:srgbClr val="ED7D31"/>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31" name="Freeform: Shape 130">
                <a:extLst>
                  <a:ext uri="{FF2B5EF4-FFF2-40B4-BE49-F238E27FC236}">
                    <a16:creationId xmlns:a16="http://schemas.microsoft.com/office/drawing/2014/main" id="{0AF0F5F5-D423-8543-92E8-BE96657A98B8}"/>
                  </a:ext>
                </a:extLst>
              </p:cNvPr>
              <p:cNvSpPr/>
              <p:nvPr/>
            </p:nvSpPr>
            <p:spPr>
              <a:xfrm>
                <a:off x="4687329" y="2689253"/>
                <a:ext cx="32509" cy="31744"/>
              </a:xfrm>
              <a:custGeom>
                <a:avLst/>
                <a:gdLst>
                  <a:gd name="connsiteX0" fmla="*/ 31851 w 31595"/>
                  <a:gd name="connsiteY0" fmla="*/ 15893 h 31595"/>
                  <a:gd name="connsiteX1" fmla="*/ 16053 w 31595"/>
                  <a:gd name="connsiteY1" fmla="*/ 31690 h 31595"/>
                  <a:gd name="connsiteX2" fmla="*/ 255 w 31595"/>
                  <a:gd name="connsiteY2" fmla="*/ 15893 h 31595"/>
                  <a:gd name="connsiteX3" fmla="*/ 16053 w 31595"/>
                  <a:gd name="connsiteY3" fmla="*/ 95 h 31595"/>
                  <a:gd name="connsiteX4" fmla="*/ 31851 w 31595"/>
                  <a:gd name="connsiteY4" fmla="*/ 15893 h 31595"/>
                  <a:gd name="connsiteX5" fmla="*/ 31851 w 31595"/>
                  <a:gd name="connsiteY5" fmla="*/ 15893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851" y="15893"/>
                    </a:moveTo>
                    <a:cubicBezTo>
                      <a:pt x="31851" y="24657"/>
                      <a:pt x="24818" y="31690"/>
                      <a:pt x="16053" y="31690"/>
                    </a:cubicBezTo>
                    <a:cubicBezTo>
                      <a:pt x="7289" y="31690"/>
                      <a:pt x="255" y="24657"/>
                      <a:pt x="255" y="15893"/>
                    </a:cubicBezTo>
                    <a:cubicBezTo>
                      <a:pt x="255" y="7128"/>
                      <a:pt x="7289" y="95"/>
                      <a:pt x="16053" y="95"/>
                    </a:cubicBezTo>
                    <a:cubicBezTo>
                      <a:pt x="24818" y="95"/>
                      <a:pt x="31851" y="7128"/>
                      <a:pt x="31851" y="15893"/>
                    </a:cubicBezTo>
                    <a:lnTo>
                      <a:pt x="31851" y="15893"/>
                    </a:lnTo>
                    <a:close/>
                  </a:path>
                </a:pathLst>
              </a:custGeom>
              <a:noFill/>
              <a:ln w="19050" cap="flat">
                <a:solidFill>
                  <a:srgbClr val="ED7D31"/>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32" name="Freeform: Shape 131">
                <a:extLst>
                  <a:ext uri="{FF2B5EF4-FFF2-40B4-BE49-F238E27FC236}">
                    <a16:creationId xmlns:a16="http://schemas.microsoft.com/office/drawing/2014/main" id="{23A17B05-C00B-6548-8BE3-3D2C1BB6A602}"/>
                  </a:ext>
                </a:extLst>
              </p:cNvPr>
              <p:cNvSpPr/>
              <p:nvPr/>
            </p:nvSpPr>
            <p:spPr>
              <a:xfrm>
                <a:off x="4968532" y="2748508"/>
                <a:ext cx="32509" cy="31744"/>
              </a:xfrm>
              <a:custGeom>
                <a:avLst/>
                <a:gdLst>
                  <a:gd name="connsiteX0" fmla="*/ 31877 w 31595"/>
                  <a:gd name="connsiteY0" fmla="*/ 15898 h 31595"/>
                  <a:gd name="connsiteX1" fmla="*/ 16079 w 31595"/>
                  <a:gd name="connsiteY1" fmla="*/ 31696 h 31595"/>
                  <a:gd name="connsiteX2" fmla="*/ 281 w 31595"/>
                  <a:gd name="connsiteY2" fmla="*/ 15898 h 31595"/>
                  <a:gd name="connsiteX3" fmla="*/ 16079 w 31595"/>
                  <a:gd name="connsiteY3" fmla="*/ 100 h 31595"/>
                  <a:gd name="connsiteX4" fmla="*/ 31877 w 31595"/>
                  <a:gd name="connsiteY4" fmla="*/ 15898 h 31595"/>
                  <a:gd name="connsiteX5" fmla="*/ 31877 w 31595"/>
                  <a:gd name="connsiteY5" fmla="*/ 15898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877" y="15898"/>
                    </a:moveTo>
                    <a:cubicBezTo>
                      <a:pt x="31877" y="24663"/>
                      <a:pt x="24844" y="31696"/>
                      <a:pt x="16079" y="31696"/>
                    </a:cubicBezTo>
                    <a:cubicBezTo>
                      <a:pt x="7315" y="31696"/>
                      <a:pt x="281" y="24663"/>
                      <a:pt x="281" y="15898"/>
                    </a:cubicBezTo>
                    <a:cubicBezTo>
                      <a:pt x="281" y="7134"/>
                      <a:pt x="7315" y="100"/>
                      <a:pt x="16079" y="100"/>
                    </a:cubicBezTo>
                    <a:cubicBezTo>
                      <a:pt x="24844" y="100"/>
                      <a:pt x="31877" y="7134"/>
                      <a:pt x="31877" y="15898"/>
                    </a:cubicBezTo>
                    <a:lnTo>
                      <a:pt x="31877" y="15898"/>
                    </a:lnTo>
                    <a:close/>
                  </a:path>
                </a:pathLst>
              </a:custGeom>
              <a:noFill/>
              <a:ln w="19050" cap="flat">
                <a:solidFill>
                  <a:srgbClr val="ED7D31"/>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33" name="Freeform: Shape 132">
                <a:extLst>
                  <a:ext uri="{FF2B5EF4-FFF2-40B4-BE49-F238E27FC236}">
                    <a16:creationId xmlns:a16="http://schemas.microsoft.com/office/drawing/2014/main" id="{734782D3-796F-3540-84BE-8A0337AB1F30}"/>
                  </a:ext>
                </a:extLst>
              </p:cNvPr>
              <p:cNvSpPr/>
              <p:nvPr/>
            </p:nvSpPr>
            <p:spPr>
              <a:xfrm>
                <a:off x="5363519" y="2879716"/>
                <a:ext cx="30883" cy="31744"/>
              </a:xfrm>
              <a:custGeom>
                <a:avLst/>
                <a:gdLst>
                  <a:gd name="connsiteX0" fmla="*/ 31913 w 31595"/>
                  <a:gd name="connsiteY0" fmla="*/ 15910 h 31595"/>
                  <a:gd name="connsiteX1" fmla="*/ 16116 w 31595"/>
                  <a:gd name="connsiteY1" fmla="*/ 31708 h 31595"/>
                  <a:gd name="connsiteX2" fmla="*/ 318 w 31595"/>
                  <a:gd name="connsiteY2" fmla="*/ 15910 h 31595"/>
                  <a:gd name="connsiteX3" fmla="*/ 16116 w 31595"/>
                  <a:gd name="connsiteY3" fmla="*/ 112 h 31595"/>
                  <a:gd name="connsiteX4" fmla="*/ 31913 w 31595"/>
                  <a:gd name="connsiteY4" fmla="*/ 15910 h 31595"/>
                  <a:gd name="connsiteX5" fmla="*/ 31913 w 31595"/>
                  <a:gd name="connsiteY5" fmla="*/ 15910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13" y="15910"/>
                    </a:moveTo>
                    <a:cubicBezTo>
                      <a:pt x="31913" y="24675"/>
                      <a:pt x="24880" y="31708"/>
                      <a:pt x="16116" y="31708"/>
                    </a:cubicBezTo>
                    <a:cubicBezTo>
                      <a:pt x="7351" y="31708"/>
                      <a:pt x="318" y="24675"/>
                      <a:pt x="318" y="15910"/>
                    </a:cubicBezTo>
                    <a:cubicBezTo>
                      <a:pt x="318" y="7146"/>
                      <a:pt x="7351" y="112"/>
                      <a:pt x="16116" y="112"/>
                    </a:cubicBezTo>
                    <a:cubicBezTo>
                      <a:pt x="24880" y="112"/>
                      <a:pt x="31913" y="7146"/>
                      <a:pt x="31913" y="15910"/>
                    </a:cubicBezTo>
                    <a:lnTo>
                      <a:pt x="31913" y="15910"/>
                    </a:lnTo>
                    <a:close/>
                  </a:path>
                </a:pathLst>
              </a:custGeom>
              <a:noFill/>
              <a:ln w="19050" cap="flat">
                <a:solidFill>
                  <a:srgbClr val="ED7D31"/>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34" name="Freeform: Shape 133">
                <a:extLst>
                  <a:ext uri="{FF2B5EF4-FFF2-40B4-BE49-F238E27FC236}">
                    <a16:creationId xmlns:a16="http://schemas.microsoft.com/office/drawing/2014/main" id="{EA3FBA86-485C-CA42-B6A6-C6A902CD28D6}"/>
                  </a:ext>
                </a:extLst>
              </p:cNvPr>
              <p:cNvSpPr/>
              <p:nvPr/>
            </p:nvSpPr>
            <p:spPr>
              <a:xfrm>
                <a:off x="5392777" y="2894530"/>
                <a:ext cx="32509" cy="31743"/>
              </a:xfrm>
              <a:custGeom>
                <a:avLst/>
                <a:gdLst>
                  <a:gd name="connsiteX0" fmla="*/ 31916 w 31595"/>
                  <a:gd name="connsiteY0" fmla="*/ 15912 h 31595"/>
                  <a:gd name="connsiteX1" fmla="*/ 16118 w 31595"/>
                  <a:gd name="connsiteY1" fmla="*/ 31710 h 31595"/>
                  <a:gd name="connsiteX2" fmla="*/ 321 w 31595"/>
                  <a:gd name="connsiteY2" fmla="*/ 15912 h 31595"/>
                  <a:gd name="connsiteX3" fmla="*/ 16118 w 31595"/>
                  <a:gd name="connsiteY3" fmla="*/ 114 h 31595"/>
                  <a:gd name="connsiteX4" fmla="*/ 31916 w 31595"/>
                  <a:gd name="connsiteY4" fmla="*/ 15912 h 31595"/>
                  <a:gd name="connsiteX5" fmla="*/ 31916 w 31595"/>
                  <a:gd name="connsiteY5" fmla="*/ 15912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16" y="15912"/>
                    </a:moveTo>
                    <a:cubicBezTo>
                      <a:pt x="31916" y="24676"/>
                      <a:pt x="24883" y="31710"/>
                      <a:pt x="16118" y="31710"/>
                    </a:cubicBezTo>
                    <a:cubicBezTo>
                      <a:pt x="7354" y="31710"/>
                      <a:pt x="321" y="24676"/>
                      <a:pt x="321" y="15912"/>
                    </a:cubicBezTo>
                    <a:cubicBezTo>
                      <a:pt x="321" y="7147"/>
                      <a:pt x="7354" y="114"/>
                      <a:pt x="16118" y="114"/>
                    </a:cubicBezTo>
                    <a:cubicBezTo>
                      <a:pt x="24883" y="114"/>
                      <a:pt x="31916" y="7147"/>
                      <a:pt x="31916" y="15912"/>
                    </a:cubicBezTo>
                    <a:lnTo>
                      <a:pt x="31916" y="15912"/>
                    </a:lnTo>
                    <a:close/>
                  </a:path>
                </a:pathLst>
              </a:custGeom>
              <a:noFill/>
              <a:ln w="19050" cap="flat">
                <a:solidFill>
                  <a:srgbClr val="ED7D31"/>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35" name="Freeform: Shape 134">
                <a:extLst>
                  <a:ext uri="{FF2B5EF4-FFF2-40B4-BE49-F238E27FC236}">
                    <a16:creationId xmlns:a16="http://schemas.microsoft.com/office/drawing/2014/main" id="{BC96B569-DCCE-5847-9555-0D9A8EAD8BFD}"/>
                  </a:ext>
                </a:extLst>
              </p:cNvPr>
              <p:cNvSpPr/>
              <p:nvPr/>
            </p:nvSpPr>
            <p:spPr>
              <a:xfrm>
                <a:off x="5430162" y="2911460"/>
                <a:ext cx="32509" cy="31743"/>
              </a:xfrm>
              <a:custGeom>
                <a:avLst/>
                <a:gdLst>
                  <a:gd name="connsiteX0" fmla="*/ 31920 w 31595"/>
                  <a:gd name="connsiteY0" fmla="*/ 15913 h 31595"/>
                  <a:gd name="connsiteX1" fmla="*/ 16122 w 31595"/>
                  <a:gd name="connsiteY1" fmla="*/ 31711 h 31595"/>
                  <a:gd name="connsiteX2" fmla="*/ 324 w 31595"/>
                  <a:gd name="connsiteY2" fmla="*/ 15913 h 31595"/>
                  <a:gd name="connsiteX3" fmla="*/ 16122 w 31595"/>
                  <a:gd name="connsiteY3" fmla="*/ 115 h 31595"/>
                  <a:gd name="connsiteX4" fmla="*/ 31920 w 31595"/>
                  <a:gd name="connsiteY4" fmla="*/ 15913 h 31595"/>
                  <a:gd name="connsiteX5" fmla="*/ 31920 w 31595"/>
                  <a:gd name="connsiteY5" fmla="*/ 15913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20" y="15913"/>
                    </a:moveTo>
                    <a:cubicBezTo>
                      <a:pt x="31920" y="24678"/>
                      <a:pt x="24886" y="31711"/>
                      <a:pt x="16122" y="31711"/>
                    </a:cubicBezTo>
                    <a:cubicBezTo>
                      <a:pt x="7357" y="31711"/>
                      <a:pt x="324" y="24678"/>
                      <a:pt x="324" y="15913"/>
                    </a:cubicBezTo>
                    <a:cubicBezTo>
                      <a:pt x="324" y="7149"/>
                      <a:pt x="7357" y="115"/>
                      <a:pt x="16122" y="115"/>
                    </a:cubicBezTo>
                    <a:cubicBezTo>
                      <a:pt x="24886" y="115"/>
                      <a:pt x="31920" y="7149"/>
                      <a:pt x="31920" y="15913"/>
                    </a:cubicBezTo>
                    <a:lnTo>
                      <a:pt x="31920" y="15913"/>
                    </a:lnTo>
                    <a:close/>
                  </a:path>
                </a:pathLst>
              </a:custGeom>
              <a:noFill/>
              <a:ln w="19050" cap="flat">
                <a:solidFill>
                  <a:srgbClr val="ED7D31"/>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36" name="Freeform: Shape 135">
                <a:extLst>
                  <a:ext uri="{FF2B5EF4-FFF2-40B4-BE49-F238E27FC236}">
                    <a16:creationId xmlns:a16="http://schemas.microsoft.com/office/drawing/2014/main" id="{5C8807BA-5182-514A-86A1-AFAAB59A3D4F}"/>
                  </a:ext>
                </a:extLst>
              </p:cNvPr>
              <p:cNvSpPr/>
              <p:nvPr/>
            </p:nvSpPr>
            <p:spPr>
              <a:xfrm>
                <a:off x="5446416" y="2915693"/>
                <a:ext cx="32509" cy="31743"/>
              </a:xfrm>
              <a:custGeom>
                <a:avLst/>
                <a:gdLst>
                  <a:gd name="connsiteX0" fmla="*/ 31921 w 31595"/>
                  <a:gd name="connsiteY0" fmla="*/ 15914 h 31595"/>
                  <a:gd name="connsiteX1" fmla="*/ 16123 w 31595"/>
                  <a:gd name="connsiteY1" fmla="*/ 31712 h 31595"/>
                  <a:gd name="connsiteX2" fmla="*/ 325 w 31595"/>
                  <a:gd name="connsiteY2" fmla="*/ 15914 h 31595"/>
                  <a:gd name="connsiteX3" fmla="*/ 16123 w 31595"/>
                  <a:gd name="connsiteY3" fmla="*/ 116 h 31595"/>
                  <a:gd name="connsiteX4" fmla="*/ 31921 w 31595"/>
                  <a:gd name="connsiteY4" fmla="*/ 15914 h 31595"/>
                  <a:gd name="connsiteX5" fmla="*/ 31921 w 31595"/>
                  <a:gd name="connsiteY5" fmla="*/ 15914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21" y="15914"/>
                    </a:moveTo>
                    <a:cubicBezTo>
                      <a:pt x="31921" y="24678"/>
                      <a:pt x="24888" y="31712"/>
                      <a:pt x="16123" y="31712"/>
                    </a:cubicBezTo>
                    <a:cubicBezTo>
                      <a:pt x="7359" y="31712"/>
                      <a:pt x="325" y="24678"/>
                      <a:pt x="325" y="15914"/>
                    </a:cubicBezTo>
                    <a:cubicBezTo>
                      <a:pt x="325" y="7149"/>
                      <a:pt x="7359" y="116"/>
                      <a:pt x="16123" y="116"/>
                    </a:cubicBezTo>
                    <a:cubicBezTo>
                      <a:pt x="24888" y="116"/>
                      <a:pt x="31921" y="7149"/>
                      <a:pt x="31921" y="15914"/>
                    </a:cubicBezTo>
                    <a:lnTo>
                      <a:pt x="31921" y="15914"/>
                    </a:lnTo>
                    <a:close/>
                  </a:path>
                </a:pathLst>
              </a:custGeom>
              <a:noFill/>
              <a:ln w="19050" cap="flat">
                <a:solidFill>
                  <a:srgbClr val="ED7D31"/>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37" name="Freeform: Shape 136">
                <a:extLst>
                  <a:ext uri="{FF2B5EF4-FFF2-40B4-BE49-F238E27FC236}">
                    <a16:creationId xmlns:a16="http://schemas.microsoft.com/office/drawing/2014/main" id="{700B140B-9424-DF49-8D28-39FAC158C891}"/>
                  </a:ext>
                </a:extLst>
              </p:cNvPr>
              <p:cNvSpPr/>
              <p:nvPr/>
            </p:nvSpPr>
            <p:spPr>
              <a:xfrm>
                <a:off x="5462671" y="2922041"/>
                <a:ext cx="32509" cy="31744"/>
              </a:xfrm>
              <a:custGeom>
                <a:avLst/>
                <a:gdLst>
                  <a:gd name="connsiteX0" fmla="*/ 31923 w 31595"/>
                  <a:gd name="connsiteY0" fmla="*/ 15914 h 31595"/>
                  <a:gd name="connsiteX1" fmla="*/ 16125 w 31595"/>
                  <a:gd name="connsiteY1" fmla="*/ 31712 h 31595"/>
                  <a:gd name="connsiteX2" fmla="*/ 327 w 31595"/>
                  <a:gd name="connsiteY2" fmla="*/ 15914 h 31595"/>
                  <a:gd name="connsiteX3" fmla="*/ 16125 w 31595"/>
                  <a:gd name="connsiteY3" fmla="*/ 116 h 31595"/>
                  <a:gd name="connsiteX4" fmla="*/ 31923 w 31595"/>
                  <a:gd name="connsiteY4" fmla="*/ 15914 h 31595"/>
                  <a:gd name="connsiteX5" fmla="*/ 31923 w 31595"/>
                  <a:gd name="connsiteY5" fmla="*/ 15914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23" y="15914"/>
                    </a:moveTo>
                    <a:cubicBezTo>
                      <a:pt x="31923" y="24679"/>
                      <a:pt x="24889" y="31712"/>
                      <a:pt x="16125" y="31712"/>
                    </a:cubicBezTo>
                    <a:cubicBezTo>
                      <a:pt x="7360" y="31712"/>
                      <a:pt x="327" y="24679"/>
                      <a:pt x="327" y="15914"/>
                    </a:cubicBezTo>
                    <a:cubicBezTo>
                      <a:pt x="327" y="7150"/>
                      <a:pt x="7360" y="116"/>
                      <a:pt x="16125" y="116"/>
                    </a:cubicBezTo>
                    <a:cubicBezTo>
                      <a:pt x="24889" y="116"/>
                      <a:pt x="31923" y="7150"/>
                      <a:pt x="31923" y="15914"/>
                    </a:cubicBezTo>
                    <a:lnTo>
                      <a:pt x="31923" y="15914"/>
                    </a:lnTo>
                    <a:close/>
                  </a:path>
                </a:pathLst>
              </a:custGeom>
              <a:noFill/>
              <a:ln w="19050" cap="flat">
                <a:solidFill>
                  <a:srgbClr val="ED7D31"/>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38" name="Freeform: Shape 137">
                <a:extLst>
                  <a:ext uri="{FF2B5EF4-FFF2-40B4-BE49-F238E27FC236}">
                    <a16:creationId xmlns:a16="http://schemas.microsoft.com/office/drawing/2014/main" id="{BCCDE968-BD85-D64B-98C7-EF0762428DE2}"/>
                  </a:ext>
                </a:extLst>
              </p:cNvPr>
              <p:cNvSpPr/>
              <p:nvPr/>
            </p:nvSpPr>
            <p:spPr>
              <a:xfrm>
                <a:off x="5495180" y="2932623"/>
                <a:ext cx="32509" cy="31743"/>
              </a:xfrm>
              <a:custGeom>
                <a:avLst/>
                <a:gdLst>
                  <a:gd name="connsiteX0" fmla="*/ 31926 w 31595"/>
                  <a:gd name="connsiteY0" fmla="*/ 15915 h 31595"/>
                  <a:gd name="connsiteX1" fmla="*/ 16128 w 31595"/>
                  <a:gd name="connsiteY1" fmla="*/ 31713 h 31595"/>
                  <a:gd name="connsiteX2" fmla="*/ 330 w 31595"/>
                  <a:gd name="connsiteY2" fmla="*/ 15915 h 31595"/>
                  <a:gd name="connsiteX3" fmla="*/ 16128 w 31595"/>
                  <a:gd name="connsiteY3" fmla="*/ 117 h 31595"/>
                  <a:gd name="connsiteX4" fmla="*/ 31926 w 31595"/>
                  <a:gd name="connsiteY4" fmla="*/ 15915 h 31595"/>
                  <a:gd name="connsiteX5" fmla="*/ 31926 w 31595"/>
                  <a:gd name="connsiteY5" fmla="*/ 15915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26" y="15915"/>
                    </a:moveTo>
                    <a:cubicBezTo>
                      <a:pt x="31926" y="24680"/>
                      <a:pt x="24892" y="31713"/>
                      <a:pt x="16128" y="31713"/>
                    </a:cubicBezTo>
                    <a:cubicBezTo>
                      <a:pt x="7363" y="31713"/>
                      <a:pt x="330" y="24680"/>
                      <a:pt x="330" y="15915"/>
                    </a:cubicBezTo>
                    <a:cubicBezTo>
                      <a:pt x="330" y="7151"/>
                      <a:pt x="7363" y="117"/>
                      <a:pt x="16128" y="117"/>
                    </a:cubicBezTo>
                    <a:cubicBezTo>
                      <a:pt x="24892" y="117"/>
                      <a:pt x="31926" y="7151"/>
                      <a:pt x="31926" y="15915"/>
                    </a:cubicBezTo>
                    <a:lnTo>
                      <a:pt x="31926" y="15915"/>
                    </a:lnTo>
                    <a:close/>
                  </a:path>
                </a:pathLst>
              </a:custGeom>
              <a:noFill/>
              <a:ln w="19050" cap="flat">
                <a:solidFill>
                  <a:srgbClr val="ED7D31"/>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39" name="Freeform: Shape 138">
                <a:extLst>
                  <a:ext uri="{FF2B5EF4-FFF2-40B4-BE49-F238E27FC236}">
                    <a16:creationId xmlns:a16="http://schemas.microsoft.com/office/drawing/2014/main" id="{8759A283-D4D5-6C47-922E-3CB266E17C82}"/>
                  </a:ext>
                </a:extLst>
              </p:cNvPr>
              <p:cNvSpPr/>
              <p:nvPr/>
            </p:nvSpPr>
            <p:spPr>
              <a:xfrm>
                <a:off x="5527689" y="2943203"/>
                <a:ext cx="30884" cy="31744"/>
              </a:xfrm>
              <a:custGeom>
                <a:avLst/>
                <a:gdLst>
                  <a:gd name="connsiteX0" fmla="*/ 31929 w 31595"/>
                  <a:gd name="connsiteY0" fmla="*/ 15916 h 31595"/>
                  <a:gd name="connsiteX1" fmla="*/ 16131 w 31595"/>
                  <a:gd name="connsiteY1" fmla="*/ 31714 h 31595"/>
                  <a:gd name="connsiteX2" fmla="*/ 333 w 31595"/>
                  <a:gd name="connsiteY2" fmla="*/ 15916 h 31595"/>
                  <a:gd name="connsiteX3" fmla="*/ 16131 w 31595"/>
                  <a:gd name="connsiteY3" fmla="*/ 118 h 31595"/>
                  <a:gd name="connsiteX4" fmla="*/ 31929 w 31595"/>
                  <a:gd name="connsiteY4" fmla="*/ 15916 h 31595"/>
                  <a:gd name="connsiteX5" fmla="*/ 31929 w 31595"/>
                  <a:gd name="connsiteY5" fmla="*/ 15916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29" y="15916"/>
                    </a:moveTo>
                    <a:cubicBezTo>
                      <a:pt x="31929" y="24681"/>
                      <a:pt x="24895" y="31714"/>
                      <a:pt x="16131" y="31714"/>
                    </a:cubicBezTo>
                    <a:cubicBezTo>
                      <a:pt x="7366" y="31714"/>
                      <a:pt x="333" y="24681"/>
                      <a:pt x="333" y="15916"/>
                    </a:cubicBezTo>
                    <a:cubicBezTo>
                      <a:pt x="333" y="7152"/>
                      <a:pt x="7366" y="118"/>
                      <a:pt x="16131" y="118"/>
                    </a:cubicBezTo>
                    <a:cubicBezTo>
                      <a:pt x="24895" y="118"/>
                      <a:pt x="31929" y="7152"/>
                      <a:pt x="31929" y="15916"/>
                    </a:cubicBezTo>
                    <a:lnTo>
                      <a:pt x="31929" y="15916"/>
                    </a:lnTo>
                    <a:close/>
                  </a:path>
                </a:pathLst>
              </a:custGeom>
              <a:noFill/>
              <a:ln w="19050" cap="flat">
                <a:solidFill>
                  <a:srgbClr val="ED7D31"/>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40" name="Freeform: Shape 139">
                <a:extLst>
                  <a:ext uri="{FF2B5EF4-FFF2-40B4-BE49-F238E27FC236}">
                    <a16:creationId xmlns:a16="http://schemas.microsoft.com/office/drawing/2014/main" id="{3B9613D0-878D-D647-BEDF-8CDC390BC4E2}"/>
                  </a:ext>
                </a:extLst>
              </p:cNvPr>
              <p:cNvSpPr/>
              <p:nvPr/>
            </p:nvSpPr>
            <p:spPr>
              <a:xfrm>
                <a:off x="5560198" y="2953785"/>
                <a:ext cx="30884" cy="31743"/>
              </a:xfrm>
              <a:custGeom>
                <a:avLst/>
                <a:gdLst>
                  <a:gd name="connsiteX0" fmla="*/ 31932 w 31595"/>
                  <a:gd name="connsiteY0" fmla="*/ 15917 h 31595"/>
                  <a:gd name="connsiteX1" fmla="*/ 16134 w 31595"/>
                  <a:gd name="connsiteY1" fmla="*/ 31715 h 31595"/>
                  <a:gd name="connsiteX2" fmla="*/ 336 w 31595"/>
                  <a:gd name="connsiteY2" fmla="*/ 15917 h 31595"/>
                  <a:gd name="connsiteX3" fmla="*/ 16134 w 31595"/>
                  <a:gd name="connsiteY3" fmla="*/ 119 h 31595"/>
                  <a:gd name="connsiteX4" fmla="*/ 31932 w 31595"/>
                  <a:gd name="connsiteY4" fmla="*/ 15917 h 31595"/>
                  <a:gd name="connsiteX5" fmla="*/ 31932 w 31595"/>
                  <a:gd name="connsiteY5" fmla="*/ 15917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32" y="15917"/>
                    </a:moveTo>
                    <a:cubicBezTo>
                      <a:pt x="31932" y="24682"/>
                      <a:pt x="24898" y="31715"/>
                      <a:pt x="16134" y="31715"/>
                    </a:cubicBezTo>
                    <a:cubicBezTo>
                      <a:pt x="7369" y="31715"/>
                      <a:pt x="336" y="24682"/>
                      <a:pt x="336" y="15917"/>
                    </a:cubicBezTo>
                    <a:cubicBezTo>
                      <a:pt x="336" y="7153"/>
                      <a:pt x="7369" y="119"/>
                      <a:pt x="16134" y="119"/>
                    </a:cubicBezTo>
                    <a:cubicBezTo>
                      <a:pt x="24898" y="119"/>
                      <a:pt x="31932" y="7153"/>
                      <a:pt x="31932" y="15917"/>
                    </a:cubicBezTo>
                    <a:lnTo>
                      <a:pt x="31932" y="15917"/>
                    </a:lnTo>
                    <a:close/>
                  </a:path>
                </a:pathLst>
              </a:custGeom>
              <a:noFill/>
              <a:ln w="19050" cap="flat">
                <a:solidFill>
                  <a:srgbClr val="ED7D31"/>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41" name="Freeform: Shape 140">
                <a:extLst>
                  <a:ext uri="{FF2B5EF4-FFF2-40B4-BE49-F238E27FC236}">
                    <a16:creationId xmlns:a16="http://schemas.microsoft.com/office/drawing/2014/main" id="{6D036F69-EDCF-0344-A396-17E2830A5031}"/>
                  </a:ext>
                </a:extLst>
              </p:cNvPr>
              <p:cNvSpPr/>
              <p:nvPr/>
            </p:nvSpPr>
            <p:spPr>
              <a:xfrm>
                <a:off x="5592707" y="2964366"/>
                <a:ext cx="30884" cy="31744"/>
              </a:xfrm>
              <a:custGeom>
                <a:avLst/>
                <a:gdLst>
                  <a:gd name="connsiteX0" fmla="*/ 31935 w 31595"/>
                  <a:gd name="connsiteY0" fmla="*/ 15918 h 31595"/>
                  <a:gd name="connsiteX1" fmla="*/ 16137 w 31595"/>
                  <a:gd name="connsiteY1" fmla="*/ 31716 h 31595"/>
                  <a:gd name="connsiteX2" fmla="*/ 339 w 31595"/>
                  <a:gd name="connsiteY2" fmla="*/ 15918 h 31595"/>
                  <a:gd name="connsiteX3" fmla="*/ 16137 w 31595"/>
                  <a:gd name="connsiteY3" fmla="*/ 120 h 31595"/>
                  <a:gd name="connsiteX4" fmla="*/ 31935 w 31595"/>
                  <a:gd name="connsiteY4" fmla="*/ 15918 h 31595"/>
                  <a:gd name="connsiteX5" fmla="*/ 31935 w 31595"/>
                  <a:gd name="connsiteY5" fmla="*/ 15918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35" y="15918"/>
                    </a:moveTo>
                    <a:cubicBezTo>
                      <a:pt x="31935" y="24683"/>
                      <a:pt x="24901" y="31716"/>
                      <a:pt x="16137" y="31716"/>
                    </a:cubicBezTo>
                    <a:cubicBezTo>
                      <a:pt x="7372" y="31716"/>
                      <a:pt x="339" y="24683"/>
                      <a:pt x="339" y="15918"/>
                    </a:cubicBezTo>
                    <a:cubicBezTo>
                      <a:pt x="339" y="7154"/>
                      <a:pt x="7372" y="120"/>
                      <a:pt x="16137" y="120"/>
                    </a:cubicBezTo>
                    <a:cubicBezTo>
                      <a:pt x="24901" y="120"/>
                      <a:pt x="31935" y="7154"/>
                      <a:pt x="31935" y="15918"/>
                    </a:cubicBezTo>
                    <a:lnTo>
                      <a:pt x="31935" y="15918"/>
                    </a:lnTo>
                    <a:close/>
                  </a:path>
                </a:pathLst>
              </a:custGeom>
              <a:noFill/>
              <a:ln w="19050" cap="flat">
                <a:solidFill>
                  <a:srgbClr val="ED7D31"/>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42" name="Freeform: Shape 141">
                <a:extLst>
                  <a:ext uri="{FF2B5EF4-FFF2-40B4-BE49-F238E27FC236}">
                    <a16:creationId xmlns:a16="http://schemas.microsoft.com/office/drawing/2014/main" id="{87894FA2-F330-664C-A29B-6D4E6451E733}"/>
                  </a:ext>
                </a:extLst>
              </p:cNvPr>
              <p:cNvSpPr/>
              <p:nvPr/>
            </p:nvSpPr>
            <p:spPr>
              <a:xfrm>
                <a:off x="5625216" y="2974948"/>
                <a:ext cx="30884" cy="31743"/>
              </a:xfrm>
              <a:custGeom>
                <a:avLst/>
                <a:gdLst>
                  <a:gd name="connsiteX0" fmla="*/ 31938 w 31595"/>
                  <a:gd name="connsiteY0" fmla="*/ 15919 h 31595"/>
                  <a:gd name="connsiteX1" fmla="*/ 16140 w 31595"/>
                  <a:gd name="connsiteY1" fmla="*/ 31717 h 31595"/>
                  <a:gd name="connsiteX2" fmla="*/ 342 w 31595"/>
                  <a:gd name="connsiteY2" fmla="*/ 15919 h 31595"/>
                  <a:gd name="connsiteX3" fmla="*/ 16140 w 31595"/>
                  <a:gd name="connsiteY3" fmla="*/ 121 h 31595"/>
                  <a:gd name="connsiteX4" fmla="*/ 31938 w 31595"/>
                  <a:gd name="connsiteY4" fmla="*/ 15919 h 31595"/>
                  <a:gd name="connsiteX5" fmla="*/ 31938 w 31595"/>
                  <a:gd name="connsiteY5" fmla="*/ 15919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38" y="15919"/>
                    </a:moveTo>
                    <a:cubicBezTo>
                      <a:pt x="31938" y="24684"/>
                      <a:pt x="24904" y="31717"/>
                      <a:pt x="16140" y="31717"/>
                    </a:cubicBezTo>
                    <a:cubicBezTo>
                      <a:pt x="7375" y="31717"/>
                      <a:pt x="342" y="24684"/>
                      <a:pt x="342" y="15919"/>
                    </a:cubicBezTo>
                    <a:cubicBezTo>
                      <a:pt x="342" y="7155"/>
                      <a:pt x="7375" y="121"/>
                      <a:pt x="16140" y="121"/>
                    </a:cubicBezTo>
                    <a:cubicBezTo>
                      <a:pt x="24904" y="121"/>
                      <a:pt x="31938" y="7155"/>
                      <a:pt x="31938" y="15919"/>
                    </a:cubicBezTo>
                    <a:lnTo>
                      <a:pt x="31938" y="15919"/>
                    </a:lnTo>
                    <a:close/>
                  </a:path>
                </a:pathLst>
              </a:custGeom>
              <a:noFill/>
              <a:ln w="19050" cap="flat">
                <a:solidFill>
                  <a:srgbClr val="ED7D31"/>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43" name="Freeform: Shape 142">
                <a:extLst>
                  <a:ext uri="{FF2B5EF4-FFF2-40B4-BE49-F238E27FC236}">
                    <a16:creationId xmlns:a16="http://schemas.microsoft.com/office/drawing/2014/main" id="{ED6CF581-3D30-B044-A5A2-0B5347AC92EB}"/>
                  </a:ext>
                </a:extLst>
              </p:cNvPr>
              <p:cNvSpPr/>
              <p:nvPr/>
            </p:nvSpPr>
            <p:spPr>
              <a:xfrm>
                <a:off x="5657726" y="2985528"/>
                <a:ext cx="30884" cy="31744"/>
              </a:xfrm>
              <a:custGeom>
                <a:avLst/>
                <a:gdLst>
                  <a:gd name="connsiteX0" fmla="*/ 31941 w 31595"/>
                  <a:gd name="connsiteY0" fmla="*/ 15920 h 31595"/>
                  <a:gd name="connsiteX1" fmla="*/ 16143 w 31595"/>
                  <a:gd name="connsiteY1" fmla="*/ 31718 h 31595"/>
                  <a:gd name="connsiteX2" fmla="*/ 345 w 31595"/>
                  <a:gd name="connsiteY2" fmla="*/ 15920 h 31595"/>
                  <a:gd name="connsiteX3" fmla="*/ 16143 w 31595"/>
                  <a:gd name="connsiteY3" fmla="*/ 122 h 31595"/>
                  <a:gd name="connsiteX4" fmla="*/ 31941 w 31595"/>
                  <a:gd name="connsiteY4" fmla="*/ 15920 h 31595"/>
                  <a:gd name="connsiteX5" fmla="*/ 31941 w 31595"/>
                  <a:gd name="connsiteY5" fmla="*/ 15920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41" y="15920"/>
                    </a:moveTo>
                    <a:cubicBezTo>
                      <a:pt x="31941" y="24685"/>
                      <a:pt x="24907" y="31718"/>
                      <a:pt x="16143" y="31718"/>
                    </a:cubicBezTo>
                    <a:cubicBezTo>
                      <a:pt x="7378" y="31718"/>
                      <a:pt x="345" y="24685"/>
                      <a:pt x="345" y="15920"/>
                    </a:cubicBezTo>
                    <a:cubicBezTo>
                      <a:pt x="345" y="7156"/>
                      <a:pt x="7378" y="122"/>
                      <a:pt x="16143" y="122"/>
                    </a:cubicBezTo>
                    <a:cubicBezTo>
                      <a:pt x="24907" y="122"/>
                      <a:pt x="31941" y="7156"/>
                      <a:pt x="31941" y="15920"/>
                    </a:cubicBezTo>
                    <a:lnTo>
                      <a:pt x="31941" y="15920"/>
                    </a:lnTo>
                    <a:close/>
                  </a:path>
                </a:pathLst>
              </a:custGeom>
              <a:noFill/>
              <a:ln w="19050" cap="flat">
                <a:solidFill>
                  <a:srgbClr val="ED7D31"/>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44" name="Freeform: Shape 143">
                <a:extLst>
                  <a:ext uri="{FF2B5EF4-FFF2-40B4-BE49-F238E27FC236}">
                    <a16:creationId xmlns:a16="http://schemas.microsoft.com/office/drawing/2014/main" id="{D47D956B-EF77-2C4B-B2A1-089B1E0E559E}"/>
                  </a:ext>
                </a:extLst>
              </p:cNvPr>
              <p:cNvSpPr/>
              <p:nvPr/>
            </p:nvSpPr>
            <p:spPr>
              <a:xfrm>
                <a:off x="5678857" y="2985528"/>
                <a:ext cx="32509" cy="31744"/>
              </a:xfrm>
              <a:custGeom>
                <a:avLst/>
                <a:gdLst>
                  <a:gd name="connsiteX0" fmla="*/ 31943 w 31595"/>
                  <a:gd name="connsiteY0" fmla="*/ 15920 h 31595"/>
                  <a:gd name="connsiteX1" fmla="*/ 16145 w 31595"/>
                  <a:gd name="connsiteY1" fmla="*/ 31718 h 31595"/>
                  <a:gd name="connsiteX2" fmla="*/ 347 w 31595"/>
                  <a:gd name="connsiteY2" fmla="*/ 15920 h 31595"/>
                  <a:gd name="connsiteX3" fmla="*/ 16145 w 31595"/>
                  <a:gd name="connsiteY3" fmla="*/ 122 h 31595"/>
                  <a:gd name="connsiteX4" fmla="*/ 31943 w 31595"/>
                  <a:gd name="connsiteY4" fmla="*/ 15920 h 31595"/>
                  <a:gd name="connsiteX5" fmla="*/ 31943 w 31595"/>
                  <a:gd name="connsiteY5" fmla="*/ 15920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43" y="15920"/>
                    </a:moveTo>
                    <a:cubicBezTo>
                      <a:pt x="31943" y="24685"/>
                      <a:pt x="24909" y="31718"/>
                      <a:pt x="16145" y="31718"/>
                    </a:cubicBezTo>
                    <a:cubicBezTo>
                      <a:pt x="7380" y="31718"/>
                      <a:pt x="347" y="24685"/>
                      <a:pt x="347" y="15920"/>
                    </a:cubicBezTo>
                    <a:cubicBezTo>
                      <a:pt x="347" y="7156"/>
                      <a:pt x="7380" y="122"/>
                      <a:pt x="16145" y="122"/>
                    </a:cubicBezTo>
                    <a:cubicBezTo>
                      <a:pt x="24909" y="122"/>
                      <a:pt x="31943" y="7156"/>
                      <a:pt x="31943" y="15920"/>
                    </a:cubicBezTo>
                    <a:lnTo>
                      <a:pt x="31943" y="15920"/>
                    </a:lnTo>
                    <a:close/>
                  </a:path>
                </a:pathLst>
              </a:custGeom>
              <a:noFill/>
              <a:ln w="19050" cap="flat">
                <a:solidFill>
                  <a:srgbClr val="ED7D31"/>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45" name="Freeform: Shape 144">
                <a:extLst>
                  <a:ext uri="{FF2B5EF4-FFF2-40B4-BE49-F238E27FC236}">
                    <a16:creationId xmlns:a16="http://schemas.microsoft.com/office/drawing/2014/main" id="{D6F6F662-18C8-EC4F-9A49-3880AD7D606C}"/>
                  </a:ext>
                </a:extLst>
              </p:cNvPr>
              <p:cNvSpPr/>
              <p:nvPr/>
            </p:nvSpPr>
            <p:spPr>
              <a:xfrm>
                <a:off x="5678857" y="2985528"/>
                <a:ext cx="32509" cy="31744"/>
              </a:xfrm>
              <a:custGeom>
                <a:avLst/>
                <a:gdLst>
                  <a:gd name="connsiteX0" fmla="*/ 31943 w 31595"/>
                  <a:gd name="connsiteY0" fmla="*/ 15920 h 31595"/>
                  <a:gd name="connsiteX1" fmla="*/ 16145 w 31595"/>
                  <a:gd name="connsiteY1" fmla="*/ 31718 h 31595"/>
                  <a:gd name="connsiteX2" fmla="*/ 347 w 31595"/>
                  <a:gd name="connsiteY2" fmla="*/ 15920 h 31595"/>
                  <a:gd name="connsiteX3" fmla="*/ 16145 w 31595"/>
                  <a:gd name="connsiteY3" fmla="*/ 122 h 31595"/>
                  <a:gd name="connsiteX4" fmla="*/ 31943 w 31595"/>
                  <a:gd name="connsiteY4" fmla="*/ 15920 h 31595"/>
                  <a:gd name="connsiteX5" fmla="*/ 31943 w 31595"/>
                  <a:gd name="connsiteY5" fmla="*/ 15920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43" y="15920"/>
                    </a:moveTo>
                    <a:cubicBezTo>
                      <a:pt x="31943" y="24685"/>
                      <a:pt x="24909" y="31718"/>
                      <a:pt x="16145" y="31718"/>
                    </a:cubicBezTo>
                    <a:cubicBezTo>
                      <a:pt x="7380" y="31718"/>
                      <a:pt x="347" y="24685"/>
                      <a:pt x="347" y="15920"/>
                    </a:cubicBezTo>
                    <a:cubicBezTo>
                      <a:pt x="347" y="7156"/>
                      <a:pt x="7380" y="122"/>
                      <a:pt x="16145" y="122"/>
                    </a:cubicBezTo>
                    <a:cubicBezTo>
                      <a:pt x="24909" y="122"/>
                      <a:pt x="31943" y="7156"/>
                      <a:pt x="31943" y="15920"/>
                    </a:cubicBezTo>
                    <a:lnTo>
                      <a:pt x="31943" y="15920"/>
                    </a:lnTo>
                    <a:close/>
                  </a:path>
                </a:pathLst>
              </a:custGeom>
              <a:noFill/>
              <a:ln w="19050" cap="flat">
                <a:solidFill>
                  <a:srgbClr val="ED7D31"/>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46" name="Freeform: Shape 145">
                <a:extLst>
                  <a:ext uri="{FF2B5EF4-FFF2-40B4-BE49-F238E27FC236}">
                    <a16:creationId xmlns:a16="http://schemas.microsoft.com/office/drawing/2014/main" id="{C2AC2878-FED1-7B43-A55A-AE4C88390B2A}"/>
                  </a:ext>
                </a:extLst>
              </p:cNvPr>
              <p:cNvSpPr/>
              <p:nvPr/>
            </p:nvSpPr>
            <p:spPr>
              <a:xfrm>
                <a:off x="5701613" y="2985528"/>
                <a:ext cx="30883" cy="31744"/>
              </a:xfrm>
              <a:custGeom>
                <a:avLst/>
                <a:gdLst>
                  <a:gd name="connsiteX0" fmla="*/ 31945 w 31595"/>
                  <a:gd name="connsiteY0" fmla="*/ 15920 h 31595"/>
                  <a:gd name="connsiteX1" fmla="*/ 16147 w 31595"/>
                  <a:gd name="connsiteY1" fmla="*/ 31718 h 31595"/>
                  <a:gd name="connsiteX2" fmla="*/ 349 w 31595"/>
                  <a:gd name="connsiteY2" fmla="*/ 15920 h 31595"/>
                  <a:gd name="connsiteX3" fmla="*/ 16147 w 31595"/>
                  <a:gd name="connsiteY3" fmla="*/ 122 h 31595"/>
                  <a:gd name="connsiteX4" fmla="*/ 31945 w 31595"/>
                  <a:gd name="connsiteY4" fmla="*/ 15920 h 31595"/>
                  <a:gd name="connsiteX5" fmla="*/ 31945 w 31595"/>
                  <a:gd name="connsiteY5" fmla="*/ 15920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45" y="15920"/>
                    </a:moveTo>
                    <a:cubicBezTo>
                      <a:pt x="31945" y="24685"/>
                      <a:pt x="24911" y="31718"/>
                      <a:pt x="16147" y="31718"/>
                    </a:cubicBezTo>
                    <a:cubicBezTo>
                      <a:pt x="7382" y="31718"/>
                      <a:pt x="349" y="24685"/>
                      <a:pt x="349" y="15920"/>
                    </a:cubicBezTo>
                    <a:cubicBezTo>
                      <a:pt x="349" y="7156"/>
                      <a:pt x="7382" y="122"/>
                      <a:pt x="16147" y="122"/>
                    </a:cubicBezTo>
                    <a:cubicBezTo>
                      <a:pt x="24911" y="122"/>
                      <a:pt x="31945" y="7156"/>
                      <a:pt x="31945" y="15920"/>
                    </a:cubicBezTo>
                    <a:lnTo>
                      <a:pt x="31945" y="15920"/>
                    </a:lnTo>
                    <a:close/>
                  </a:path>
                </a:pathLst>
              </a:custGeom>
              <a:noFill/>
              <a:ln w="19050" cap="flat">
                <a:solidFill>
                  <a:srgbClr val="ED7D31"/>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47" name="Freeform: Shape 146">
                <a:extLst>
                  <a:ext uri="{FF2B5EF4-FFF2-40B4-BE49-F238E27FC236}">
                    <a16:creationId xmlns:a16="http://schemas.microsoft.com/office/drawing/2014/main" id="{C7CE9E02-1D3C-6D4E-9010-9723497DF6C4}"/>
                  </a:ext>
                </a:extLst>
              </p:cNvPr>
              <p:cNvSpPr/>
              <p:nvPr/>
            </p:nvSpPr>
            <p:spPr>
              <a:xfrm>
                <a:off x="5734122" y="2985528"/>
                <a:ext cx="30883" cy="31744"/>
              </a:xfrm>
              <a:custGeom>
                <a:avLst/>
                <a:gdLst>
                  <a:gd name="connsiteX0" fmla="*/ 31948 w 31595"/>
                  <a:gd name="connsiteY0" fmla="*/ 15920 h 31595"/>
                  <a:gd name="connsiteX1" fmla="*/ 16150 w 31595"/>
                  <a:gd name="connsiteY1" fmla="*/ 31718 h 31595"/>
                  <a:gd name="connsiteX2" fmla="*/ 352 w 31595"/>
                  <a:gd name="connsiteY2" fmla="*/ 15920 h 31595"/>
                  <a:gd name="connsiteX3" fmla="*/ 16150 w 31595"/>
                  <a:gd name="connsiteY3" fmla="*/ 122 h 31595"/>
                  <a:gd name="connsiteX4" fmla="*/ 31948 w 31595"/>
                  <a:gd name="connsiteY4" fmla="*/ 15920 h 31595"/>
                  <a:gd name="connsiteX5" fmla="*/ 31948 w 31595"/>
                  <a:gd name="connsiteY5" fmla="*/ 15920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48" y="15920"/>
                    </a:moveTo>
                    <a:cubicBezTo>
                      <a:pt x="31948" y="24685"/>
                      <a:pt x="24914" y="31718"/>
                      <a:pt x="16150" y="31718"/>
                    </a:cubicBezTo>
                    <a:cubicBezTo>
                      <a:pt x="7385" y="31718"/>
                      <a:pt x="352" y="24685"/>
                      <a:pt x="352" y="15920"/>
                    </a:cubicBezTo>
                    <a:cubicBezTo>
                      <a:pt x="352" y="7156"/>
                      <a:pt x="7385" y="122"/>
                      <a:pt x="16150" y="122"/>
                    </a:cubicBezTo>
                    <a:cubicBezTo>
                      <a:pt x="24914" y="122"/>
                      <a:pt x="31948" y="7156"/>
                      <a:pt x="31948" y="15920"/>
                    </a:cubicBezTo>
                    <a:lnTo>
                      <a:pt x="31948" y="15920"/>
                    </a:lnTo>
                    <a:close/>
                  </a:path>
                </a:pathLst>
              </a:custGeom>
              <a:noFill/>
              <a:ln w="19050" cap="flat">
                <a:solidFill>
                  <a:srgbClr val="ED7D31"/>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48" name="Freeform: Shape 147">
                <a:extLst>
                  <a:ext uri="{FF2B5EF4-FFF2-40B4-BE49-F238E27FC236}">
                    <a16:creationId xmlns:a16="http://schemas.microsoft.com/office/drawing/2014/main" id="{3D290B1D-3934-5C44-B711-520DE06E8CA1}"/>
                  </a:ext>
                </a:extLst>
              </p:cNvPr>
              <p:cNvSpPr/>
              <p:nvPr/>
            </p:nvSpPr>
            <p:spPr>
              <a:xfrm>
                <a:off x="5722744" y="2985528"/>
                <a:ext cx="30884" cy="31744"/>
              </a:xfrm>
              <a:custGeom>
                <a:avLst/>
                <a:gdLst>
                  <a:gd name="connsiteX0" fmla="*/ 31947 w 31595"/>
                  <a:gd name="connsiteY0" fmla="*/ 15920 h 31595"/>
                  <a:gd name="connsiteX1" fmla="*/ 16149 w 31595"/>
                  <a:gd name="connsiteY1" fmla="*/ 31718 h 31595"/>
                  <a:gd name="connsiteX2" fmla="*/ 351 w 31595"/>
                  <a:gd name="connsiteY2" fmla="*/ 15920 h 31595"/>
                  <a:gd name="connsiteX3" fmla="*/ 16149 w 31595"/>
                  <a:gd name="connsiteY3" fmla="*/ 122 h 31595"/>
                  <a:gd name="connsiteX4" fmla="*/ 31947 w 31595"/>
                  <a:gd name="connsiteY4" fmla="*/ 15920 h 31595"/>
                  <a:gd name="connsiteX5" fmla="*/ 31947 w 31595"/>
                  <a:gd name="connsiteY5" fmla="*/ 15920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47" y="15920"/>
                    </a:moveTo>
                    <a:cubicBezTo>
                      <a:pt x="31947" y="24685"/>
                      <a:pt x="24913" y="31718"/>
                      <a:pt x="16149" y="31718"/>
                    </a:cubicBezTo>
                    <a:cubicBezTo>
                      <a:pt x="7384" y="31718"/>
                      <a:pt x="351" y="24685"/>
                      <a:pt x="351" y="15920"/>
                    </a:cubicBezTo>
                    <a:cubicBezTo>
                      <a:pt x="351" y="7156"/>
                      <a:pt x="7384" y="122"/>
                      <a:pt x="16149" y="122"/>
                    </a:cubicBezTo>
                    <a:cubicBezTo>
                      <a:pt x="24913" y="122"/>
                      <a:pt x="31947" y="7156"/>
                      <a:pt x="31947" y="15920"/>
                    </a:cubicBezTo>
                    <a:lnTo>
                      <a:pt x="31947" y="15920"/>
                    </a:lnTo>
                    <a:close/>
                  </a:path>
                </a:pathLst>
              </a:custGeom>
              <a:noFill/>
              <a:ln w="19050" cap="flat">
                <a:solidFill>
                  <a:srgbClr val="ED7D31"/>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49" name="Freeform: Shape 148">
                <a:extLst>
                  <a:ext uri="{FF2B5EF4-FFF2-40B4-BE49-F238E27FC236}">
                    <a16:creationId xmlns:a16="http://schemas.microsoft.com/office/drawing/2014/main" id="{B5BD8908-ECC6-F54E-9080-069396FA0EDB}"/>
                  </a:ext>
                </a:extLst>
              </p:cNvPr>
              <p:cNvSpPr/>
              <p:nvPr/>
            </p:nvSpPr>
            <p:spPr>
              <a:xfrm>
                <a:off x="5755253" y="2998226"/>
                <a:ext cx="30884" cy="29628"/>
              </a:xfrm>
              <a:custGeom>
                <a:avLst/>
                <a:gdLst>
                  <a:gd name="connsiteX0" fmla="*/ 31950 w 31595"/>
                  <a:gd name="connsiteY0" fmla="*/ 15921 h 31595"/>
                  <a:gd name="connsiteX1" fmla="*/ 16152 w 31595"/>
                  <a:gd name="connsiteY1" fmla="*/ 31719 h 31595"/>
                  <a:gd name="connsiteX2" fmla="*/ 354 w 31595"/>
                  <a:gd name="connsiteY2" fmla="*/ 15921 h 31595"/>
                  <a:gd name="connsiteX3" fmla="*/ 16152 w 31595"/>
                  <a:gd name="connsiteY3" fmla="*/ 123 h 31595"/>
                  <a:gd name="connsiteX4" fmla="*/ 31950 w 31595"/>
                  <a:gd name="connsiteY4" fmla="*/ 15921 h 31595"/>
                  <a:gd name="connsiteX5" fmla="*/ 31950 w 31595"/>
                  <a:gd name="connsiteY5" fmla="*/ 15921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50" y="15921"/>
                    </a:moveTo>
                    <a:cubicBezTo>
                      <a:pt x="31950" y="24686"/>
                      <a:pt x="24916" y="31719"/>
                      <a:pt x="16152" y="31719"/>
                    </a:cubicBezTo>
                    <a:cubicBezTo>
                      <a:pt x="7387" y="31719"/>
                      <a:pt x="354" y="24686"/>
                      <a:pt x="354" y="15921"/>
                    </a:cubicBezTo>
                    <a:cubicBezTo>
                      <a:pt x="354" y="7157"/>
                      <a:pt x="7387" y="123"/>
                      <a:pt x="16152" y="123"/>
                    </a:cubicBezTo>
                    <a:cubicBezTo>
                      <a:pt x="24916" y="123"/>
                      <a:pt x="31950" y="7157"/>
                      <a:pt x="31950" y="15921"/>
                    </a:cubicBezTo>
                    <a:lnTo>
                      <a:pt x="31950" y="15921"/>
                    </a:lnTo>
                    <a:close/>
                  </a:path>
                </a:pathLst>
              </a:custGeom>
              <a:noFill/>
              <a:ln w="19050" cap="flat">
                <a:solidFill>
                  <a:srgbClr val="ED7D31"/>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50" name="Freeform: Shape 149">
                <a:extLst>
                  <a:ext uri="{FF2B5EF4-FFF2-40B4-BE49-F238E27FC236}">
                    <a16:creationId xmlns:a16="http://schemas.microsoft.com/office/drawing/2014/main" id="{A4512B0C-862C-1F4C-9D3F-7099E1D78504}"/>
                  </a:ext>
                </a:extLst>
              </p:cNvPr>
              <p:cNvSpPr/>
              <p:nvPr/>
            </p:nvSpPr>
            <p:spPr>
              <a:xfrm>
                <a:off x="5765006" y="3008808"/>
                <a:ext cx="32509" cy="31743"/>
              </a:xfrm>
              <a:custGeom>
                <a:avLst/>
                <a:gdLst>
                  <a:gd name="connsiteX0" fmla="*/ 31951 w 31595"/>
                  <a:gd name="connsiteY0" fmla="*/ 15922 h 31595"/>
                  <a:gd name="connsiteX1" fmla="*/ 16153 w 31595"/>
                  <a:gd name="connsiteY1" fmla="*/ 31720 h 31595"/>
                  <a:gd name="connsiteX2" fmla="*/ 355 w 31595"/>
                  <a:gd name="connsiteY2" fmla="*/ 15922 h 31595"/>
                  <a:gd name="connsiteX3" fmla="*/ 16153 w 31595"/>
                  <a:gd name="connsiteY3" fmla="*/ 124 h 31595"/>
                  <a:gd name="connsiteX4" fmla="*/ 31951 w 31595"/>
                  <a:gd name="connsiteY4" fmla="*/ 15922 h 31595"/>
                  <a:gd name="connsiteX5" fmla="*/ 31951 w 31595"/>
                  <a:gd name="connsiteY5" fmla="*/ 15922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51" y="15922"/>
                    </a:moveTo>
                    <a:cubicBezTo>
                      <a:pt x="31951" y="24687"/>
                      <a:pt x="24917" y="31720"/>
                      <a:pt x="16153" y="31720"/>
                    </a:cubicBezTo>
                    <a:cubicBezTo>
                      <a:pt x="7388" y="31720"/>
                      <a:pt x="355" y="24687"/>
                      <a:pt x="355" y="15922"/>
                    </a:cubicBezTo>
                    <a:cubicBezTo>
                      <a:pt x="355" y="7158"/>
                      <a:pt x="7388" y="124"/>
                      <a:pt x="16153" y="124"/>
                    </a:cubicBezTo>
                    <a:cubicBezTo>
                      <a:pt x="24917" y="124"/>
                      <a:pt x="31951" y="7158"/>
                      <a:pt x="31951" y="15922"/>
                    </a:cubicBezTo>
                    <a:lnTo>
                      <a:pt x="31951" y="15922"/>
                    </a:lnTo>
                    <a:close/>
                  </a:path>
                </a:pathLst>
              </a:custGeom>
              <a:noFill/>
              <a:ln w="19050" cap="flat">
                <a:solidFill>
                  <a:srgbClr val="ED7D31"/>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51" name="Freeform: Shape 150">
                <a:extLst>
                  <a:ext uri="{FF2B5EF4-FFF2-40B4-BE49-F238E27FC236}">
                    <a16:creationId xmlns:a16="http://schemas.microsoft.com/office/drawing/2014/main" id="{A072650F-93D2-064C-8828-934C453ABF3C}"/>
                  </a:ext>
                </a:extLst>
              </p:cNvPr>
              <p:cNvSpPr/>
              <p:nvPr/>
            </p:nvSpPr>
            <p:spPr>
              <a:xfrm>
                <a:off x="5776384" y="3008808"/>
                <a:ext cx="32509" cy="31743"/>
              </a:xfrm>
              <a:custGeom>
                <a:avLst/>
                <a:gdLst>
                  <a:gd name="connsiteX0" fmla="*/ 31952 w 31595"/>
                  <a:gd name="connsiteY0" fmla="*/ 15922 h 31595"/>
                  <a:gd name="connsiteX1" fmla="*/ 16154 w 31595"/>
                  <a:gd name="connsiteY1" fmla="*/ 31720 h 31595"/>
                  <a:gd name="connsiteX2" fmla="*/ 356 w 31595"/>
                  <a:gd name="connsiteY2" fmla="*/ 15922 h 31595"/>
                  <a:gd name="connsiteX3" fmla="*/ 16154 w 31595"/>
                  <a:gd name="connsiteY3" fmla="*/ 124 h 31595"/>
                  <a:gd name="connsiteX4" fmla="*/ 31952 w 31595"/>
                  <a:gd name="connsiteY4" fmla="*/ 15922 h 31595"/>
                  <a:gd name="connsiteX5" fmla="*/ 31952 w 31595"/>
                  <a:gd name="connsiteY5" fmla="*/ 15922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52" y="15922"/>
                    </a:moveTo>
                    <a:cubicBezTo>
                      <a:pt x="31952" y="24687"/>
                      <a:pt x="24918" y="31720"/>
                      <a:pt x="16154" y="31720"/>
                    </a:cubicBezTo>
                    <a:cubicBezTo>
                      <a:pt x="7389" y="31720"/>
                      <a:pt x="356" y="24687"/>
                      <a:pt x="356" y="15922"/>
                    </a:cubicBezTo>
                    <a:cubicBezTo>
                      <a:pt x="356" y="7158"/>
                      <a:pt x="7389" y="124"/>
                      <a:pt x="16154" y="124"/>
                    </a:cubicBezTo>
                    <a:cubicBezTo>
                      <a:pt x="24918" y="124"/>
                      <a:pt x="31952" y="7158"/>
                      <a:pt x="31952" y="15922"/>
                    </a:cubicBezTo>
                    <a:lnTo>
                      <a:pt x="31952" y="15922"/>
                    </a:lnTo>
                    <a:close/>
                  </a:path>
                </a:pathLst>
              </a:custGeom>
              <a:noFill/>
              <a:ln w="19050" cap="flat">
                <a:solidFill>
                  <a:srgbClr val="ED7D31"/>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52" name="Freeform: Shape 151">
                <a:extLst>
                  <a:ext uri="{FF2B5EF4-FFF2-40B4-BE49-F238E27FC236}">
                    <a16:creationId xmlns:a16="http://schemas.microsoft.com/office/drawing/2014/main" id="{D53A605D-2A25-FE42-BD43-4CAB6E1AA3DE}"/>
                  </a:ext>
                </a:extLst>
              </p:cNvPr>
              <p:cNvSpPr/>
              <p:nvPr/>
            </p:nvSpPr>
            <p:spPr>
              <a:xfrm>
                <a:off x="5808893" y="3019388"/>
                <a:ext cx="32509" cy="31744"/>
              </a:xfrm>
              <a:custGeom>
                <a:avLst/>
                <a:gdLst>
                  <a:gd name="connsiteX0" fmla="*/ 31955 w 31595"/>
                  <a:gd name="connsiteY0" fmla="*/ 15923 h 31595"/>
                  <a:gd name="connsiteX1" fmla="*/ 16157 w 31595"/>
                  <a:gd name="connsiteY1" fmla="*/ 31721 h 31595"/>
                  <a:gd name="connsiteX2" fmla="*/ 359 w 31595"/>
                  <a:gd name="connsiteY2" fmla="*/ 15923 h 31595"/>
                  <a:gd name="connsiteX3" fmla="*/ 16157 w 31595"/>
                  <a:gd name="connsiteY3" fmla="*/ 125 h 31595"/>
                  <a:gd name="connsiteX4" fmla="*/ 31955 w 31595"/>
                  <a:gd name="connsiteY4" fmla="*/ 15923 h 31595"/>
                  <a:gd name="connsiteX5" fmla="*/ 31955 w 31595"/>
                  <a:gd name="connsiteY5" fmla="*/ 15923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55" y="15923"/>
                    </a:moveTo>
                    <a:cubicBezTo>
                      <a:pt x="31955" y="24688"/>
                      <a:pt x="24921" y="31721"/>
                      <a:pt x="16157" y="31721"/>
                    </a:cubicBezTo>
                    <a:cubicBezTo>
                      <a:pt x="7392" y="31721"/>
                      <a:pt x="359" y="24688"/>
                      <a:pt x="359" y="15923"/>
                    </a:cubicBezTo>
                    <a:cubicBezTo>
                      <a:pt x="359" y="7159"/>
                      <a:pt x="7392" y="125"/>
                      <a:pt x="16157" y="125"/>
                    </a:cubicBezTo>
                    <a:cubicBezTo>
                      <a:pt x="24921" y="125"/>
                      <a:pt x="31955" y="7159"/>
                      <a:pt x="31955" y="15923"/>
                    </a:cubicBezTo>
                    <a:lnTo>
                      <a:pt x="31955" y="15923"/>
                    </a:lnTo>
                    <a:close/>
                  </a:path>
                </a:pathLst>
              </a:custGeom>
              <a:noFill/>
              <a:ln w="19050" cap="flat">
                <a:solidFill>
                  <a:srgbClr val="ED7D31"/>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53" name="Freeform: Shape 152">
                <a:extLst>
                  <a:ext uri="{FF2B5EF4-FFF2-40B4-BE49-F238E27FC236}">
                    <a16:creationId xmlns:a16="http://schemas.microsoft.com/office/drawing/2014/main" id="{059F75E5-2108-3F41-AC63-5171E8F42357}"/>
                  </a:ext>
                </a:extLst>
              </p:cNvPr>
              <p:cNvSpPr/>
              <p:nvPr/>
            </p:nvSpPr>
            <p:spPr>
              <a:xfrm>
                <a:off x="5820271" y="3029970"/>
                <a:ext cx="30884" cy="31743"/>
              </a:xfrm>
              <a:custGeom>
                <a:avLst/>
                <a:gdLst>
                  <a:gd name="connsiteX0" fmla="*/ 31956 w 31595"/>
                  <a:gd name="connsiteY0" fmla="*/ 15924 h 31595"/>
                  <a:gd name="connsiteX1" fmla="*/ 16158 w 31595"/>
                  <a:gd name="connsiteY1" fmla="*/ 31722 h 31595"/>
                  <a:gd name="connsiteX2" fmla="*/ 360 w 31595"/>
                  <a:gd name="connsiteY2" fmla="*/ 15924 h 31595"/>
                  <a:gd name="connsiteX3" fmla="*/ 16158 w 31595"/>
                  <a:gd name="connsiteY3" fmla="*/ 126 h 31595"/>
                  <a:gd name="connsiteX4" fmla="*/ 31956 w 31595"/>
                  <a:gd name="connsiteY4" fmla="*/ 15924 h 31595"/>
                  <a:gd name="connsiteX5" fmla="*/ 31956 w 31595"/>
                  <a:gd name="connsiteY5" fmla="*/ 15924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56" y="15924"/>
                    </a:moveTo>
                    <a:cubicBezTo>
                      <a:pt x="31956" y="24689"/>
                      <a:pt x="24922" y="31722"/>
                      <a:pt x="16158" y="31722"/>
                    </a:cubicBezTo>
                    <a:cubicBezTo>
                      <a:pt x="7393" y="31722"/>
                      <a:pt x="360" y="24689"/>
                      <a:pt x="360" y="15924"/>
                    </a:cubicBezTo>
                    <a:cubicBezTo>
                      <a:pt x="360" y="7160"/>
                      <a:pt x="7393" y="126"/>
                      <a:pt x="16158" y="126"/>
                    </a:cubicBezTo>
                    <a:cubicBezTo>
                      <a:pt x="24922" y="126"/>
                      <a:pt x="31956" y="7160"/>
                      <a:pt x="31956" y="15924"/>
                    </a:cubicBezTo>
                    <a:lnTo>
                      <a:pt x="31956" y="15924"/>
                    </a:lnTo>
                    <a:close/>
                  </a:path>
                </a:pathLst>
              </a:custGeom>
              <a:noFill/>
              <a:ln w="19050" cap="flat">
                <a:solidFill>
                  <a:srgbClr val="ED7D31"/>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54" name="Freeform: Shape 153">
                <a:extLst>
                  <a:ext uri="{FF2B5EF4-FFF2-40B4-BE49-F238E27FC236}">
                    <a16:creationId xmlns:a16="http://schemas.microsoft.com/office/drawing/2014/main" id="{AC185CD1-FB17-6547-95E8-A4E25A5FD800}"/>
                  </a:ext>
                </a:extLst>
              </p:cNvPr>
              <p:cNvSpPr/>
              <p:nvPr/>
            </p:nvSpPr>
            <p:spPr>
              <a:xfrm>
                <a:off x="5841402" y="3040551"/>
                <a:ext cx="30883" cy="31744"/>
              </a:xfrm>
              <a:custGeom>
                <a:avLst/>
                <a:gdLst>
                  <a:gd name="connsiteX0" fmla="*/ 31958 w 31595"/>
                  <a:gd name="connsiteY0" fmla="*/ 15925 h 31595"/>
                  <a:gd name="connsiteX1" fmla="*/ 16160 w 31595"/>
                  <a:gd name="connsiteY1" fmla="*/ 31723 h 31595"/>
                  <a:gd name="connsiteX2" fmla="*/ 362 w 31595"/>
                  <a:gd name="connsiteY2" fmla="*/ 15925 h 31595"/>
                  <a:gd name="connsiteX3" fmla="*/ 16160 w 31595"/>
                  <a:gd name="connsiteY3" fmla="*/ 127 h 31595"/>
                  <a:gd name="connsiteX4" fmla="*/ 31958 w 31595"/>
                  <a:gd name="connsiteY4" fmla="*/ 15925 h 31595"/>
                  <a:gd name="connsiteX5" fmla="*/ 31958 w 31595"/>
                  <a:gd name="connsiteY5" fmla="*/ 15925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58" y="15925"/>
                    </a:moveTo>
                    <a:cubicBezTo>
                      <a:pt x="31958" y="24690"/>
                      <a:pt x="24924" y="31723"/>
                      <a:pt x="16160" y="31723"/>
                    </a:cubicBezTo>
                    <a:cubicBezTo>
                      <a:pt x="7395" y="31723"/>
                      <a:pt x="362" y="24690"/>
                      <a:pt x="362" y="15925"/>
                    </a:cubicBezTo>
                    <a:cubicBezTo>
                      <a:pt x="362" y="7161"/>
                      <a:pt x="7395" y="127"/>
                      <a:pt x="16160" y="127"/>
                    </a:cubicBezTo>
                    <a:cubicBezTo>
                      <a:pt x="24924" y="127"/>
                      <a:pt x="31958" y="7161"/>
                      <a:pt x="31958" y="15925"/>
                    </a:cubicBezTo>
                    <a:lnTo>
                      <a:pt x="31958" y="15925"/>
                    </a:lnTo>
                    <a:close/>
                  </a:path>
                </a:pathLst>
              </a:custGeom>
              <a:noFill/>
              <a:ln w="19050" cap="flat">
                <a:solidFill>
                  <a:srgbClr val="ED7D31"/>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55" name="Freeform: Shape 154">
                <a:extLst>
                  <a:ext uri="{FF2B5EF4-FFF2-40B4-BE49-F238E27FC236}">
                    <a16:creationId xmlns:a16="http://schemas.microsoft.com/office/drawing/2014/main" id="{2F3CD7B9-9EF6-E442-859B-C72D06455127}"/>
                  </a:ext>
                </a:extLst>
              </p:cNvPr>
              <p:cNvSpPr/>
              <p:nvPr/>
            </p:nvSpPr>
            <p:spPr>
              <a:xfrm>
                <a:off x="5852780" y="3040551"/>
                <a:ext cx="30884" cy="31744"/>
              </a:xfrm>
              <a:custGeom>
                <a:avLst/>
                <a:gdLst>
                  <a:gd name="connsiteX0" fmla="*/ 31959 w 31595"/>
                  <a:gd name="connsiteY0" fmla="*/ 15925 h 31595"/>
                  <a:gd name="connsiteX1" fmla="*/ 16161 w 31595"/>
                  <a:gd name="connsiteY1" fmla="*/ 31723 h 31595"/>
                  <a:gd name="connsiteX2" fmla="*/ 363 w 31595"/>
                  <a:gd name="connsiteY2" fmla="*/ 15925 h 31595"/>
                  <a:gd name="connsiteX3" fmla="*/ 16161 w 31595"/>
                  <a:gd name="connsiteY3" fmla="*/ 127 h 31595"/>
                  <a:gd name="connsiteX4" fmla="*/ 31959 w 31595"/>
                  <a:gd name="connsiteY4" fmla="*/ 15925 h 31595"/>
                  <a:gd name="connsiteX5" fmla="*/ 31959 w 31595"/>
                  <a:gd name="connsiteY5" fmla="*/ 15925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59" y="15925"/>
                    </a:moveTo>
                    <a:cubicBezTo>
                      <a:pt x="31959" y="24690"/>
                      <a:pt x="24925" y="31723"/>
                      <a:pt x="16161" y="31723"/>
                    </a:cubicBezTo>
                    <a:cubicBezTo>
                      <a:pt x="7396" y="31723"/>
                      <a:pt x="363" y="24690"/>
                      <a:pt x="363" y="15925"/>
                    </a:cubicBezTo>
                    <a:cubicBezTo>
                      <a:pt x="363" y="7161"/>
                      <a:pt x="7396" y="127"/>
                      <a:pt x="16161" y="127"/>
                    </a:cubicBezTo>
                    <a:cubicBezTo>
                      <a:pt x="24925" y="127"/>
                      <a:pt x="31959" y="7161"/>
                      <a:pt x="31959" y="15925"/>
                    </a:cubicBezTo>
                    <a:lnTo>
                      <a:pt x="31959" y="15925"/>
                    </a:lnTo>
                    <a:close/>
                  </a:path>
                </a:pathLst>
              </a:custGeom>
              <a:noFill/>
              <a:ln w="19050" cap="flat">
                <a:solidFill>
                  <a:srgbClr val="ED7D31"/>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56" name="Freeform: Shape 155">
                <a:extLst>
                  <a:ext uri="{FF2B5EF4-FFF2-40B4-BE49-F238E27FC236}">
                    <a16:creationId xmlns:a16="http://schemas.microsoft.com/office/drawing/2014/main" id="{3FF56E6D-904D-E84B-BB2E-CA20220E75CB}"/>
                  </a:ext>
                </a:extLst>
              </p:cNvPr>
              <p:cNvSpPr/>
              <p:nvPr/>
            </p:nvSpPr>
            <p:spPr>
              <a:xfrm>
                <a:off x="5873912" y="3040551"/>
                <a:ext cx="30883" cy="31744"/>
              </a:xfrm>
              <a:custGeom>
                <a:avLst/>
                <a:gdLst>
                  <a:gd name="connsiteX0" fmla="*/ 31961 w 31595"/>
                  <a:gd name="connsiteY0" fmla="*/ 15925 h 31595"/>
                  <a:gd name="connsiteX1" fmla="*/ 16163 w 31595"/>
                  <a:gd name="connsiteY1" fmla="*/ 31723 h 31595"/>
                  <a:gd name="connsiteX2" fmla="*/ 365 w 31595"/>
                  <a:gd name="connsiteY2" fmla="*/ 15925 h 31595"/>
                  <a:gd name="connsiteX3" fmla="*/ 16163 w 31595"/>
                  <a:gd name="connsiteY3" fmla="*/ 127 h 31595"/>
                  <a:gd name="connsiteX4" fmla="*/ 31961 w 31595"/>
                  <a:gd name="connsiteY4" fmla="*/ 15925 h 31595"/>
                  <a:gd name="connsiteX5" fmla="*/ 31961 w 31595"/>
                  <a:gd name="connsiteY5" fmla="*/ 15925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61" y="15925"/>
                    </a:moveTo>
                    <a:cubicBezTo>
                      <a:pt x="31961" y="24690"/>
                      <a:pt x="24927" y="31723"/>
                      <a:pt x="16163" y="31723"/>
                    </a:cubicBezTo>
                    <a:cubicBezTo>
                      <a:pt x="7398" y="31723"/>
                      <a:pt x="365" y="24690"/>
                      <a:pt x="365" y="15925"/>
                    </a:cubicBezTo>
                    <a:cubicBezTo>
                      <a:pt x="365" y="7161"/>
                      <a:pt x="7398" y="127"/>
                      <a:pt x="16163" y="127"/>
                    </a:cubicBezTo>
                    <a:cubicBezTo>
                      <a:pt x="24927" y="127"/>
                      <a:pt x="31961" y="7161"/>
                      <a:pt x="31961" y="15925"/>
                    </a:cubicBezTo>
                    <a:lnTo>
                      <a:pt x="31961" y="15925"/>
                    </a:lnTo>
                    <a:close/>
                  </a:path>
                </a:pathLst>
              </a:custGeom>
              <a:noFill/>
              <a:ln w="19050" cap="flat">
                <a:solidFill>
                  <a:srgbClr val="ED7D31"/>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57" name="Freeform: Shape 156">
                <a:extLst>
                  <a:ext uri="{FF2B5EF4-FFF2-40B4-BE49-F238E27FC236}">
                    <a16:creationId xmlns:a16="http://schemas.microsoft.com/office/drawing/2014/main" id="{38A2E940-F947-8F4C-8600-5E8D665F94DF}"/>
                  </a:ext>
                </a:extLst>
              </p:cNvPr>
              <p:cNvSpPr/>
              <p:nvPr/>
            </p:nvSpPr>
            <p:spPr>
              <a:xfrm>
                <a:off x="5895042" y="3051133"/>
                <a:ext cx="32509" cy="31743"/>
              </a:xfrm>
              <a:custGeom>
                <a:avLst/>
                <a:gdLst>
                  <a:gd name="connsiteX0" fmla="*/ 31963 w 31595"/>
                  <a:gd name="connsiteY0" fmla="*/ 15926 h 31595"/>
                  <a:gd name="connsiteX1" fmla="*/ 16165 w 31595"/>
                  <a:gd name="connsiteY1" fmla="*/ 31724 h 31595"/>
                  <a:gd name="connsiteX2" fmla="*/ 367 w 31595"/>
                  <a:gd name="connsiteY2" fmla="*/ 15926 h 31595"/>
                  <a:gd name="connsiteX3" fmla="*/ 16165 w 31595"/>
                  <a:gd name="connsiteY3" fmla="*/ 128 h 31595"/>
                  <a:gd name="connsiteX4" fmla="*/ 31963 w 31595"/>
                  <a:gd name="connsiteY4" fmla="*/ 15926 h 31595"/>
                  <a:gd name="connsiteX5" fmla="*/ 31963 w 31595"/>
                  <a:gd name="connsiteY5" fmla="*/ 15926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63" y="15926"/>
                    </a:moveTo>
                    <a:cubicBezTo>
                      <a:pt x="31963" y="24691"/>
                      <a:pt x="24929" y="31724"/>
                      <a:pt x="16165" y="31724"/>
                    </a:cubicBezTo>
                    <a:cubicBezTo>
                      <a:pt x="7400" y="31724"/>
                      <a:pt x="367" y="24691"/>
                      <a:pt x="367" y="15926"/>
                    </a:cubicBezTo>
                    <a:cubicBezTo>
                      <a:pt x="367" y="7162"/>
                      <a:pt x="7400" y="128"/>
                      <a:pt x="16165" y="128"/>
                    </a:cubicBezTo>
                    <a:cubicBezTo>
                      <a:pt x="24929" y="128"/>
                      <a:pt x="31963" y="7162"/>
                      <a:pt x="31963" y="15926"/>
                    </a:cubicBezTo>
                    <a:lnTo>
                      <a:pt x="31963" y="15926"/>
                    </a:lnTo>
                    <a:close/>
                  </a:path>
                </a:pathLst>
              </a:custGeom>
              <a:noFill/>
              <a:ln w="19050" cap="flat">
                <a:solidFill>
                  <a:srgbClr val="ED7D31"/>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58" name="Freeform: Shape 157">
                <a:extLst>
                  <a:ext uri="{FF2B5EF4-FFF2-40B4-BE49-F238E27FC236}">
                    <a16:creationId xmlns:a16="http://schemas.microsoft.com/office/drawing/2014/main" id="{62BB158F-90BB-5941-AB59-AF0CA4AA5A9C}"/>
                  </a:ext>
                </a:extLst>
              </p:cNvPr>
              <p:cNvSpPr/>
              <p:nvPr/>
            </p:nvSpPr>
            <p:spPr>
              <a:xfrm>
                <a:off x="5890166" y="3046900"/>
                <a:ext cx="30883" cy="31743"/>
              </a:xfrm>
              <a:custGeom>
                <a:avLst/>
                <a:gdLst>
                  <a:gd name="connsiteX0" fmla="*/ 31962 w 31595"/>
                  <a:gd name="connsiteY0" fmla="*/ 15926 h 31595"/>
                  <a:gd name="connsiteX1" fmla="*/ 16164 w 31595"/>
                  <a:gd name="connsiteY1" fmla="*/ 31724 h 31595"/>
                  <a:gd name="connsiteX2" fmla="*/ 366 w 31595"/>
                  <a:gd name="connsiteY2" fmla="*/ 15926 h 31595"/>
                  <a:gd name="connsiteX3" fmla="*/ 16164 w 31595"/>
                  <a:gd name="connsiteY3" fmla="*/ 128 h 31595"/>
                  <a:gd name="connsiteX4" fmla="*/ 31962 w 31595"/>
                  <a:gd name="connsiteY4" fmla="*/ 15926 h 31595"/>
                  <a:gd name="connsiteX5" fmla="*/ 31962 w 31595"/>
                  <a:gd name="connsiteY5" fmla="*/ 15926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62" y="15926"/>
                    </a:moveTo>
                    <a:cubicBezTo>
                      <a:pt x="31962" y="24690"/>
                      <a:pt x="24929" y="31724"/>
                      <a:pt x="16164" y="31724"/>
                    </a:cubicBezTo>
                    <a:cubicBezTo>
                      <a:pt x="7400" y="31724"/>
                      <a:pt x="366" y="24690"/>
                      <a:pt x="366" y="15926"/>
                    </a:cubicBezTo>
                    <a:cubicBezTo>
                      <a:pt x="366" y="7161"/>
                      <a:pt x="7400" y="128"/>
                      <a:pt x="16164" y="128"/>
                    </a:cubicBezTo>
                    <a:cubicBezTo>
                      <a:pt x="24929" y="128"/>
                      <a:pt x="31962" y="7161"/>
                      <a:pt x="31962" y="15926"/>
                    </a:cubicBezTo>
                    <a:lnTo>
                      <a:pt x="31962" y="15926"/>
                    </a:lnTo>
                    <a:close/>
                  </a:path>
                </a:pathLst>
              </a:custGeom>
              <a:noFill/>
              <a:ln w="19050" cap="flat">
                <a:solidFill>
                  <a:srgbClr val="ED7D31"/>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59" name="Freeform: Shape 158">
                <a:extLst>
                  <a:ext uri="{FF2B5EF4-FFF2-40B4-BE49-F238E27FC236}">
                    <a16:creationId xmlns:a16="http://schemas.microsoft.com/office/drawing/2014/main" id="{CD8ABB87-AC47-DE45-B2C4-5C7723C07898}"/>
                  </a:ext>
                </a:extLst>
              </p:cNvPr>
              <p:cNvSpPr/>
              <p:nvPr/>
            </p:nvSpPr>
            <p:spPr>
              <a:xfrm>
                <a:off x="5927551" y="3061713"/>
                <a:ext cx="32509" cy="31744"/>
              </a:xfrm>
              <a:custGeom>
                <a:avLst/>
                <a:gdLst>
                  <a:gd name="connsiteX0" fmla="*/ 31966 w 31595"/>
                  <a:gd name="connsiteY0" fmla="*/ 15927 h 31595"/>
                  <a:gd name="connsiteX1" fmla="*/ 16168 w 31595"/>
                  <a:gd name="connsiteY1" fmla="*/ 31725 h 31595"/>
                  <a:gd name="connsiteX2" fmla="*/ 370 w 31595"/>
                  <a:gd name="connsiteY2" fmla="*/ 15927 h 31595"/>
                  <a:gd name="connsiteX3" fmla="*/ 16168 w 31595"/>
                  <a:gd name="connsiteY3" fmla="*/ 129 h 31595"/>
                  <a:gd name="connsiteX4" fmla="*/ 31966 w 31595"/>
                  <a:gd name="connsiteY4" fmla="*/ 15927 h 31595"/>
                  <a:gd name="connsiteX5" fmla="*/ 31966 w 31595"/>
                  <a:gd name="connsiteY5" fmla="*/ 15927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66" y="15927"/>
                    </a:moveTo>
                    <a:cubicBezTo>
                      <a:pt x="31966" y="24692"/>
                      <a:pt x="24932" y="31725"/>
                      <a:pt x="16168" y="31725"/>
                    </a:cubicBezTo>
                    <a:cubicBezTo>
                      <a:pt x="7403" y="31725"/>
                      <a:pt x="370" y="24692"/>
                      <a:pt x="370" y="15927"/>
                    </a:cubicBezTo>
                    <a:cubicBezTo>
                      <a:pt x="370" y="7163"/>
                      <a:pt x="7403" y="129"/>
                      <a:pt x="16168" y="129"/>
                    </a:cubicBezTo>
                    <a:cubicBezTo>
                      <a:pt x="24932" y="129"/>
                      <a:pt x="31966" y="7163"/>
                      <a:pt x="31966" y="15927"/>
                    </a:cubicBezTo>
                    <a:lnTo>
                      <a:pt x="31966" y="15927"/>
                    </a:lnTo>
                    <a:close/>
                  </a:path>
                </a:pathLst>
              </a:custGeom>
              <a:noFill/>
              <a:ln w="19050" cap="flat">
                <a:solidFill>
                  <a:srgbClr val="ED7D31"/>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60" name="Freeform: Shape 159">
                <a:extLst>
                  <a:ext uri="{FF2B5EF4-FFF2-40B4-BE49-F238E27FC236}">
                    <a16:creationId xmlns:a16="http://schemas.microsoft.com/office/drawing/2014/main" id="{C96EBE01-6B23-3C42-8886-9B2D6DAB9CB3}"/>
                  </a:ext>
                </a:extLst>
              </p:cNvPr>
              <p:cNvSpPr/>
              <p:nvPr/>
            </p:nvSpPr>
            <p:spPr>
              <a:xfrm>
                <a:off x="5945432" y="3068063"/>
                <a:ext cx="30883" cy="31743"/>
              </a:xfrm>
              <a:custGeom>
                <a:avLst/>
                <a:gdLst>
                  <a:gd name="connsiteX0" fmla="*/ 31967 w 31595"/>
                  <a:gd name="connsiteY0" fmla="*/ 15928 h 31595"/>
                  <a:gd name="connsiteX1" fmla="*/ 16169 w 31595"/>
                  <a:gd name="connsiteY1" fmla="*/ 31725 h 31595"/>
                  <a:gd name="connsiteX2" fmla="*/ 371 w 31595"/>
                  <a:gd name="connsiteY2" fmla="*/ 15928 h 31595"/>
                  <a:gd name="connsiteX3" fmla="*/ 16169 w 31595"/>
                  <a:gd name="connsiteY3" fmla="*/ 130 h 31595"/>
                  <a:gd name="connsiteX4" fmla="*/ 31967 w 31595"/>
                  <a:gd name="connsiteY4" fmla="*/ 15928 h 31595"/>
                  <a:gd name="connsiteX5" fmla="*/ 31967 w 31595"/>
                  <a:gd name="connsiteY5" fmla="*/ 15928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67" y="15928"/>
                    </a:moveTo>
                    <a:cubicBezTo>
                      <a:pt x="31967" y="24692"/>
                      <a:pt x="24934" y="31725"/>
                      <a:pt x="16169" y="31725"/>
                    </a:cubicBezTo>
                    <a:cubicBezTo>
                      <a:pt x="7405" y="31725"/>
                      <a:pt x="371" y="24692"/>
                      <a:pt x="371" y="15928"/>
                    </a:cubicBezTo>
                    <a:cubicBezTo>
                      <a:pt x="371" y="7163"/>
                      <a:pt x="7405" y="130"/>
                      <a:pt x="16169" y="130"/>
                    </a:cubicBezTo>
                    <a:cubicBezTo>
                      <a:pt x="24934" y="130"/>
                      <a:pt x="31967" y="7163"/>
                      <a:pt x="31967" y="15928"/>
                    </a:cubicBezTo>
                    <a:lnTo>
                      <a:pt x="31967" y="15928"/>
                    </a:lnTo>
                    <a:close/>
                  </a:path>
                </a:pathLst>
              </a:custGeom>
              <a:noFill/>
              <a:ln w="19050" cap="flat">
                <a:solidFill>
                  <a:srgbClr val="ED7D31"/>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61" name="Freeform: Shape 160">
                <a:extLst>
                  <a:ext uri="{FF2B5EF4-FFF2-40B4-BE49-F238E27FC236}">
                    <a16:creationId xmlns:a16="http://schemas.microsoft.com/office/drawing/2014/main" id="{D7FEB2B8-FAA1-D749-B285-6FC639A38FD7}"/>
                  </a:ext>
                </a:extLst>
              </p:cNvPr>
              <p:cNvSpPr/>
              <p:nvPr/>
            </p:nvSpPr>
            <p:spPr>
              <a:xfrm>
                <a:off x="5960060" y="3072295"/>
                <a:ext cx="32509" cy="31743"/>
              </a:xfrm>
              <a:custGeom>
                <a:avLst/>
                <a:gdLst>
                  <a:gd name="connsiteX0" fmla="*/ 31969 w 31595"/>
                  <a:gd name="connsiteY0" fmla="*/ 15928 h 31595"/>
                  <a:gd name="connsiteX1" fmla="*/ 16171 w 31595"/>
                  <a:gd name="connsiteY1" fmla="*/ 31726 h 31595"/>
                  <a:gd name="connsiteX2" fmla="*/ 373 w 31595"/>
                  <a:gd name="connsiteY2" fmla="*/ 15928 h 31595"/>
                  <a:gd name="connsiteX3" fmla="*/ 16171 w 31595"/>
                  <a:gd name="connsiteY3" fmla="*/ 130 h 31595"/>
                  <a:gd name="connsiteX4" fmla="*/ 31969 w 31595"/>
                  <a:gd name="connsiteY4" fmla="*/ 15928 h 31595"/>
                  <a:gd name="connsiteX5" fmla="*/ 31969 w 31595"/>
                  <a:gd name="connsiteY5" fmla="*/ 15928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69" y="15928"/>
                    </a:moveTo>
                    <a:cubicBezTo>
                      <a:pt x="31969" y="24693"/>
                      <a:pt x="24935" y="31726"/>
                      <a:pt x="16171" y="31726"/>
                    </a:cubicBezTo>
                    <a:cubicBezTo>
                      <a:pt x="7406" y="31726"/>
                      <a:pt x="373" y="24693"/>
                      <a:pt x="373" y="15928"/>
                    </a:cubicBezTo>
                    <a:cubicBezTo>
                      <a:pt x="373" y="7164"/>
                      <a:pt x="7406" y="130"/>
                      <a:pt x="16171" y="130"/>
                    </a:cubicBezTo>
                    <a:cubicBezTo>
                      <a:pt x="24935" y="130"/>
                      <a:pt x="31969" y="7164"/>
                      <a:pt x="31969" y="15928"/>
                    </a:cubicBezTo>
                    <a:lnTo>
                      <a:pt x="31969" y="15928"/>
                    </a:lnTo>
                    <a:close/>
                  </a:path>
                </a:pathLst>
              </a:custGeom>
              <a:noFill/>
              <a:ln w="19050" cap="flat">
                <a:solidFill>
                  <a:srgbClr val="ED7D31"/>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62" name="Freeform: Shape 161">
                <a:extLst>
                  <a:ext uri="{FF2B5EF4-FFF2-40B4-BE49-F238E27FC236}">
                    <a16:creationId xmlns:a16="http://schemas.microsoft.com/office/drawing/2014/main" id="{5A3E6B4C-22E0-7C48-A7E6-92C834729632}"/>
                  </a:ext>
                </a:extLst>
              </p:cNvPr>
              <p:cNvSpPr/>
              <p:nvPr/>
            </p:nvSpPr>
            <p:spPr>
              <a:xfrm>
                <a:off x="5982817" y="3082876"/>
                <a:ext cx="30884" cy="31744"/>
              </a:xfrm>
              <a:custGeom>
                <a:avLst/>
                <a:gdLst>
                  <a:gd name="connsiteX0" fmla="*/ 31971 w 31595"/>
                  <a:gd name="connsiteY0" fmla="*/ 15929 h 31595"/>
                  <a:gd name="connsiteX1" fmla="*/ 16173 w 31595"/>
                  <a:gd name="connsiteY1" fmla="*/ 31727 h 31595"/>
                  <a:gd name="connsiteX2" fmla="*/ 375 w 31595"/>
                  <a:gd name="connsiteY2" fmla="*/ 15929 h 31595"/>
                  <a:gd name="connsiteX3" fmla="*/ 16173 w 31595"/>
                  <a:gd name="connsiteY3" fmla="*/ 131 h 31595"/>
                  <a:gd name="connsiteX4" fmla="*/ 31971 w 31595"/>
                  <a:gd name="connsiteY4" fmla="*/ 15929 h 31595"/>
                  <a:gd name="connsiteX5" fmla="*/ 31971 w 31595"/>
                  <a:gd name="connsiteY5" fmla="*/ 15929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71" y="15929"/>
                    </a:moveTo>
                    <a:cubicBezTo>
                      <a:pt x="31971" y="24694"/>
                      <a:pt x="24937" y="31727"/>
                      <a:pt x="16173" y="31727"/>
                    </a:cubicBezTo>
                    <a:cubicBezTo>
                      <a:pt x="7408" y="31727"/>
                      <a:pt x="375" y="24694"/>
                      <a:pt x="375" y="15929"/>
                    </a:cubicBezTo>
                    <a:cubicBezTo>
                      <a:pt x="375" y="7165"/>
                      <a:pt x="7408" y="131"/>
                      <a:pt x="16173" y="131"/>
                    </a:cubicBezTo>
                    <a:cubicBezTo>
                      <a:pt x="24937" y="131"/>
                      <a:pt x="31971" y="7165"/>
                      <a:pt x="31971" y="15929"/>
                    </a:cubicBezTo>
                    <a:lnTo>
                      <a:pt x="31971" y="15929"/>
                    </a:lnTo>
                    <a:close/>
                  </a:path>
                </a:pathLst>
              </a:custGeom>
              <a:noFill/>
              <a:ln w="19050" cap="flat">
                <a:solidFill>
                  <a:srgbClr val="ED7D31"/>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63" name="Freeform: Shape 162">
                <a:extLst>
                  <a:ext uri="{FF2B5EF4-FFF2-40B4-BE49-F238E27FC236}">
                    <a16:creationId xmlns:a16="http://schemas.microsoft.com/office/drawing/2014/main" id="{F478F99B-6C1E-BF48-BA95-A7B313CD2D0C}"/>
                  </a:ext>
                </a:extLst>
              </p:cNvPr>
              <p:cNvSpPr/>
              <p:nvPr/>
            </p:nvSpPr>
            <p:spPr>
              <a:xfrm>
                <a:off x="6003948" y="3095573"/>
                <a:ext cx="30883" cy="29628"/>
              </a:xfrm>
              <a:custGeom>
                <a:avLst/>
                <a:gdLst>
                  <a:gd name="connsiteX0" fmla="*/ 31973 w 31595"/>
                  <a:gd name="connsiteY0" fmla="*/ 15930 h 31595"/>
                  <a:gd name="connsiteX1" fmla="*/ 16175 w 31595"/>
                  <a:gd name="connsiteY1" fmla="*/ 31728 h 31595"/>
                  <a:gd name="connsiteX2" fmla="*/ 377 w 31595"/>
                  <a:gd name="connsiteY2" fmla="*/ 15930 h 31595"/>
                  <a:gd name="connsiteX3" fmla="*/ 16175 w 31595"/>
                  <a:gd name="connsiteY3" fmla="*/ 132 h 31595"/>
                  <a:gd name="connsiteX4" fmla="*/ 31973 w 31595"/>
                  <a:gd name="connsiteY4" fmla="*/ 15930 h 31595"/>
                  <a:gd name="connsiteX5" fmla="*/ 31973 w 31595"/>
                  <a:gd name="connsiteY5" fmla="*/ 15930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73" y="15930"/>
                    </a:moveTo>
                    <a:cubicBezTo>
                      <a:pt x="31973" y="24695"/>
                      <a:pt x="24939" y="31728"/>
                      <a:pt x="16175" y="31728"/>
                    </a:cubicBezTo>
                    <a:cubicBezTo>
                      <a:pt x="7410" y="31728"/>
                      <a:pt x="377" y="24695"/>
                      <a:pt x="377" y="15930"/>
                    </a:cubicBezTo>
                    <a:cubicBezTo>
                      <a:pt x="377" y="7166"/>
                      <a:pt x="7410" y="132"/>
                      <a:pt x="16175" y="132"/>
                    </a:cubicBezTo>
                    <a:cubicBezTo>
                      <a:pt x="24939" y="132"/>
                      <a:pt x="31973" y="7166"/>
                      <a:pt x="31973" y="15930"/>
                    </a:cubicBezTo>
                    <a:lnTo>
                      <a:pt x="31973" y="15930"/>
                    </a:lnTo>
                    <a:close/>
                  </a:path>
                </a:pathLst>
              </a:custGeom>
              <a:noFill/>
              <a:ln w="19050" cap="flat">
                <a:solidFill>
                  <a:srgbClr val="ED7D31"/>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64" name="Freeform: Shape 163">
                <a:extLst>
                  <a:ext uri="{FF2B5EF4-FFF2-40B4-BE49-F238E27FC236}">
                    <a16:creationId xmlns:a16="http://schemas.microsoft.com/office/drawing/2014/main" id="{EBC8BF49-C278-ED4D-8F9B-8735A26846FD}"/>
                  </a:ext>
                </a:extLst>
              </p:cNvPr>
              <p:cNvSpPr/>
              <p:nvPr/>
            </p:nvSpPr>
            <p:spPr>
              <a:xfrm>
                <a:off x="6025078" y="3095573"/>
                <a:ext cx="32509" cy="29628"/>
              </a:xfrm>
              <a:custGeom>
                <a:avLst/>
                <a:gdLst>
                  <a:gd name="connsiteX0" fmla="*/ 31975 w 31595"/>
                  <a:gd name="connsiteY0" fmla="*/ 15930 h 31595"/>
                  <a:gd name="connsiteX1" fmla="*/ 16177 w 31595"/>
                  <a:gd name="connsiteY1" fmla="*/ 31728 h 31595"/>
                  <a:gd name="connsiteX2" fmla="*/ 379 w 31595"/>
                  <a:gd name="connsiteY2" fmla="*/ 15930 h 31595"/>
                  <a:gd name="connsiteX3" fmla="*/ 16177 w 31595"/>
                  <a:gd name="connsiteY3" fmla="*/ 132 h 31595"/>
                  <a:gd name="connsiteX4" fmla="*/ 31975 w 31595"/>
                  <a:gd name="connsiteY4" fmla="*/ 15930 h 31595"/>
                  <a:gd name="connsiteX5" fmla="*/ 31975 w 31595"/>
                  <a:gd name="connsiteY5" fmla="*/ 15930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75" y="15930"/>
                    </a:moveTo>
                    <a:cubicBezTo>
                      <a:pt x="31975" y="24695"/>
                      <a:pt x="24941" y="31728"/>
                      <a:pt x="16177" y="31728"/>
                    </a:cubicBezTo>
                    <a:cubicBezTo>
                      <a:pt x="7412" y="31728"/>
                      <a:pt x="379" y="24695"/>
                      <a:pt x="379" y="15930"/>
                    </a:cubicBezTo>
                    <a:cubicBezTo>
                      <a:pt x="379" y="7166"/>
                      <a:pt x="7412" y="132"/>
                      <a:pt x="16177" y="132"/>
                    </a:cubicBezTo>
                    <a:cubicBezTo>
                      <a:pt x="24941" y="132"/>
                      <a:pt x="31975" y="7166"/>
                      <a:pt x="31975" y="15930"/>
                    </a:cubicBezTo>
                    <a:lnTo>
                      <a:pt x="31975" y="15930"/>
                    </a:lnTo>
                    <a:close/>
                  </a:path>
                </a:pathLst>
              </a:custGeom>
              <a:noFill/>
              <a:ln w="19050" cap="flat">
                <a:solidFill>
                  <a:srgbClr val="ED7D31"/>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65" name="Freeform: Shape 164">
                <a:extLst>
                  <a:ext uri="{FF2B5EF4-FFF2-40B4-BE49-F238E27FC236}">
                    <a16:creationId xmlns:a16="http://schemas.microsoft.com/office/drawing/2014/main" id="{092F9FA4-E535-974E-9697-CA06CBE38993}"/>
                  </a:ext>
                </a:extLst>
              </p:cNvPr>
              <p:cNvSpPr/>
              <p:nvPr/>
            </p:nvSpPr>
            <p:spPr>
              <a:xfrm>
                <a:off x="6057587" y="3095573"/>
                <a:ext cx="32509" cy="29628"/>
              </a:xfrm>
              <a:custGeom>
                <a:avLst/>
                <a:gdLst>
                  <a:gd name="connsiteX0" fmla="*/ 31978 w 31595"/>
                  <a:gd name="connsiteY0" fmla="*/ 15930 h 31595"/>
                  <a:gd name="connsiteX1" fmla="*/ 16180 w 31595"/>
                  <a:gd name="connsiteY1" fmla="*/ 31728 h 31595"/>
                  <a:gd name="connsiteX2" fmla="*/ 382 w 31595"/>
                  <a:gd name="connsiteY2" fmla="*/ 15930 h 31595"/>
                  <a:gd name="connsiteX3" fmla="*/ 16180 w 31595"/>
                  <a:gd name="connsiteY3" fmla="*/ 132 h 31595"/>
                  <a:gd name="connsiteX4" fmla="*/ 31978 w 31595"/>
                  <a:gd name="connsiteY4" fmla="*/ 15930 h 31595"/>
                  <a:gd name="connsiteX5" fmla="*/ 31978 w 31595"/>
                  <a:gd name="connsiteY5" fmla="*/ 15930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78" y="15930"/>
                    </a:moveTo>
                    <a:cubicBezTo>
                      <a:pt x="31978" y="24695"/>
                      <a:pt x="24944" y="31728"/>
                      <a:pt x="16180" y="31728"/>
                    </a:cubicBezTo>
                    <a:cubicBezTo>
                      <a:pt x="7415" y="31728"/>
                      <a:pt x="382" y="24695"/>
                      <a:pt x="382" y="15930"/>
                    </a:cubicBezTo>
                    <a:cubicBezTo>
                      <a:pt x="382" y="7166"/>
                      <a:pt x="7415" y="132"/>
                      <a:pt x="16180" y="132"/>
                    </a:cubicBezTo>
                    <a:cubicBezTo>
                      <a:pt x="24944" y="132"/>
                      <a:pt x="31978" y="7166"/>
                      <a:pt x="31978" y="15930"/>
                    </a:cubicBezTo>
                    <a:lnTo>
                      <a:pt x="31978" y="15930"/>
                    </a:lnTo>
                    <a:close/>
                  </a:path>
                </a:pathLst>
              </a:custGeom>
              <a:noFill/>
              <a:ln w="19050" cap="flat">
                <a:solidFill>
                  <a:srgbClr val="ED7D31"/>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66" name="Freeform: Shape 165">
                <a:extLst>
                  <a:ext uri="{FF2B5EF4-FFF2-40B4-BE49-F238E27FC236}">
                    <a16:creationId xmlns:a16="http://schemas.microsoft.com/office/drawing/2014/main" id="{780BBBC4-16F2-AF4D-BE2B-F5415CEA5C06}"/>
                  </a:ext>
                </a:extLst>
              </p:cNvPr>
              <p:cNvSpPr/>
              <p:nvPr/>
            </p:nvSpPr>
            <p:spPr>
              <a:xfrm>
                <a:off x="6090097" y="3095573"/>
                <a:ext cx="32509" cy="29628"/>
              </a:xfrm>
              <a:custGeom>
                <a:avLst/>
                <a:gdLst>
                  <a:gd name="connsiteX0" fmla="*/ 31981 w 31595"/>
                  <a:gd name="connsiteY0" fmla="*/ 15930 h 31595"/>
                  <a:gd name="connsiteX1" fmla="*/ 16183 w 31595"/>
                  <a:gd name="connsiteY1" fmla="*/ 31728 h 31595"/>
                  <a:gd name="connsiteX2" fmla="*/ 385 w 31595"/>
                  <a:gd name="connsiteY2" fmla="*/ 15930 h 31595"/>
                  <a:gd name="connsiteX3" fmla="*/ 16183 w 31595"/>
                  <a:gd name="connsiteY3" fmla="*/ 132 h 31595"/>
                  <a:gd name="connsiteX4" fmla="*/ 31981 w 31595"/>
                  <a:gd name="connsiteY4" fmla="*/ 15930 h 31595"/>
                  <a:gd name="connsiteX5" fmla="*/ 31981 w 31595"/>
                  <a:gd name="connsiteY5" fmla="*/ 15930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81" y="15930"/>
                    </a:moveTo>
                    <a:cubicBezTo>
                      <a:pt x="31981" y="24695"/>
                      <a:pt x="24947" y="31728"/>
                      <a:pt x="16183" y="31728"/>
                    </a:cubicBezTo>
                    <a:cubicBezTo>
                      <a:pt x="7418" y="31728"/>
                      <a:pt x="385" y="24695"/>
                      <a:pt x="385" y="15930"/>
                    </a:cubicBezTo>
                    <a:cubicBezTo>
                      <a:pt x="385" y="7166"/>
                      <a:pt x="7418" y="132"/>
                      <a:pt x="16183" y="132"/>
                    </a:cubicBezTo>
                    <a:cubicBezTo>
                      <a:pt x="24947" y="132"/>
                      <a:pt x="31981" y="7166"/>
                      <a:pt x="31981" y="15930"/>
                    </a:cubicBezTo>
                    <a:lnTo>
                      <a:pt x="31981" y="15930"/>
                    </a:lnTo>
                    <a:close/>
                  </a:path>
                </a:pathLst>
              </a:custGeom>
              <a:noFill/>
              <a:ln w="19050" cap="flat">
                <a:solidFill>
                  <a:srgbClr val="ED7D31"/>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67" name="Freeform: Shape 166">
                <a:extLst>
                  <a:ext uri="{FF2B5EF4-FFF2-40B4-BE49-F238E27FC236}">
                    <a16:creationId xmlns:a16="http://schemas.microsoft.com/office/drawing/2014/main" id="{B7A4462B-B8FE-ED45-AB29-EF845B304D63}"/>
                  </a:ext>
                </a:extLst>
              </p:cNvPr>
              <p:cNvSpPr/>
              <p:nvPr/>
            </p:nvSpPr>
            <p:spPr>
              <a:xfrm>
                <a:off x="6122606" y="3106155"/>
                <a:ext cx="32509" cy="31743"/>
              </a:xfrm>
              <a:custGeom>
                <a:avLst/>
                <a:gdLst>
                  <a:gd name="connsiteX0" fmla="*/ 31984 w 31595"/>
                  <a:gd name="connsiteY0" fmla="*/ 15931 h 31595"/>
                  <a:gd name="connsiteX1" fmla="*/ 16186 w 31595"/>
                  <a:gd name="connsiteY1" fmla="*/ 31729 h 31595"/>
                  <a:gd name="connsiteX2" fmla="*/ 388 w 31595"/>
                  <a:gd name="connsiteY2" fmla="*/ 15931 h 31595"/>
                  <a:gd name="connsiteX3" fmla="*/ 16186 w 31595"/>
                  <a:gd name="connsiteY3" fmla="*/ 133 h 31595"/>
                  <a:gd name="connsiteX4" fmla="*/ 31984 w 31595"/>
                  <a:gd name="connsiteY4" fmla="*/ 15931 h 31595"/>
                  <a:gd name="connsiteX5" fmla="*/ 31984 w 31595"/>
                  <a:gd name="connsiteY5" fmla="*/ 15931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84" y="15931"/>
                    </a:moveTo>
                    <a:cubicBezTo>
                      <a:pt x="31984" y="24696"/>
                      <a:pt x="24950" y="31729"/>
                      <a:pt x="16186" y="31729"/>
                    </a:cubicBezTo>
                    <a:cubicBezTo>
                      <a:pt x="7421" y="31729"/>
                      <a:pt x="388" y="24696"/>
                      <a:pt x="388" y="15931"/>
                    </a:cubicBezTo>
                    <a:cubicBezTo>
                      <a:pt x="388" y="7167"/>
                      <a:pt x="7421" y="133"/>
                      <a:pt x="16186" y="133"/>
                    </a:cubicBezTo>
                    <a:cubicBezTo>
                      <a:pt x="24950" y="133"/>
                      <a:pt x="31984" y="7167"/>
                      <a:pt x="31984" y="15931"/>
                    </a:cubicBezTo>
                    <a:lnTo>
                      <a:pt x="31984" y="15931"/>
                    </a:lnTo>
                    <a:close/>
                  </a:path>
                </a:pathLst>
              </a:custGeom>
              <a:noFill/>
              <a:ln w="19050" cap="flat">
                <a:solidFill>
                  <a:srgbClr val="ED7D31"/>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68" name="Freeform: Shape 167">
                <a:extLst>
                  <a:ext uri="{FF2B5EF4-FFF2-40B4-BE49-F238E27FC236}">
                    <a16:creationId xmlns:a16="http://schemas.microsoft.com/office/drawing/2014/main" id="{B9C9D1D2-10A7-C34C-8B22-66FBEE655F02}"/>
                  </a:ext>
                </a:extLst>
              </p:cNvPr>
              <p:cNvSpPr/>
              <p:nvPr/>
            </p:nvSpPr>
            <p:spPr>
              <a:xfrm>
                <a:off x="6143737" y="3116736"/>
                <a:ext cx="32509" cy="31744"/>
              </a:xfrm>
              <a:custGeom>
                <a:avLst/>
                <a:gdLst>
                  <a:gd name="connsiteX0" fmla="*/ 31986 w 31595"/>
                  <a:gd name="connsiteY0" fmla="*/ 15932 h 31595"/>
                  <a:gd name="connsiteX1" fmla="*/ 16188 w 31595"/>
                  <a:gd name="connsiteY1" fmla="*/ 31730 h 31595"/>
                  <a:gd name="connsiteX2" fmla="*/ 390 w 31595"/>
                  <a:gd name="connsiteY2" fmla="*/ 15932 h 31595"/>
                  <a:gd name="connsiteX3" fmla="*/ 16188 w 31595"/>
                  <a:gd name="connsiteY3" fmla="*/ 134 h 31595"/>
                  <a:gd name="connsiteX4" fmla="*/ 31986 w 31595"/>
                  <a:gd name="connsiteY4" fmla="*/ 15932 h 31595"/>
                  <a:gd name="connsiteX5" fmla="*/ 31986 w 31595"/>
                  <a:gd name="connsiteY5" fmla="*/ 15932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86" y="15932"/>
                    </a:moveTo>
                    <a:cubicBezTo>
                      <a:pt x="31986" y="24697"/>
                      <a:pt x="24952" y="31730"/>
                      <a:pt x="16188" y="31730"/>
                    </a:cubicBezTo>
                    <a:cubicBezTo>
                      <a:pt x="7423" y="31730"/>
                      <a:pt x="390" y="24697"/>
                      <a:pt x="390" y="15932"/>
                    </a:cubicBezTo>
                    <a:cubicBezTo>
                      <a:pt x="390" y="7168"/>
                      <a:pt x="7423" y="134"/>
                      <a:pt x="16188" y="134"/>
                    </a:cubicBezTo>
                    <a:cubicBezTo>
                      <a:pt x="24952" y="134"/>
                      <a:pt x="31986" y="7168"/>
                      <a:pt x="31986" y="15932"/>
                    </a:cubicBezTo>
                    <a:lnTo>
                      <a:pt x="31986" y="15932"/>
                    </a:lnTo>
                    <a:close/>
                  </a:path>
                </a:pathLst>
              </a:custGeom>
              <a:noFill/>
              <a:ln w="19050" cap="flat">
                <a:solidFill>
                  <a:srgbClr val="ED7D31"/>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69" name="Freeform: Shape 168">
                <a:extLst>
                  <a:ext uri="{FF2B5EF4-FFF2-40B4-BE49-F238E27FC236}">
                    <a16:creationId xmlns:a16="http://schemas.microsoft.com/office/drawing/2014/main" id="{4EBBCFAE-F710-6946-85AA-D4505143709E}"/>
                  </a:ext>
                </a:extLst>
              </p:cNvPr>
              <p:cNvSpPr/>
              <p:nvPr/>
            </p:nvSpPr>
            <p:spPr>
              <a:xfrm>
                <a:off x="6166493" y="3148480"/>
                <a:ext cx="30883" cy="31743"/>
              </a:xfrm>
              <a:custGeom>
                <a:avLst/>
                <a:gdLst>
                  <a:gd name="connsiteX0" fmla="*/ 31988 w 31595"/>
                  <a:gd name="connsiteY0" fmla="*/ 15935 h 31595"/>
                  <a:gd name="connsiteX1" fmla="*/ 16190 w 31595"/>
                  <a:gd name="connsiteY1" fmla="*/ 31733 h 31595"/>
                  <a:gd name="connsiteX2" fmla="*/ 392 w 31595"/>
                  <a:gd name="connsiteY2" fmla="*/ 15935 h 31595"/>
                  <a:gd name="connsiteX3" fmla="*/ 16190 w 31595"/>
                  <a:gd name="connsiteY3" fmla="*/ 137 h 31595"/>
                  <a:gd name="connsiteX4" fmla="*/ 31988 w 31595"/>
                  <a:gd name="connsiteY4" fmla="*/ 15935 h 31595"/>
                  <a:gd name="connsiteX5" fmla="*/ 31988 w 31595"/>
                  <a:gd name="connsiteY5" fmla="*/ 15935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88" y="15935"/>
                    </a:moveTo>
                    <a:cubicBezTo>
                      <a:pt x="31988" y="24700"/>
                      <a:pt x="24954" y="31733"/>
                      <a:pt x="16190" y="31733"/>
                    </a:cubicBezTo>
                    <a:cubicBezTo>
                      <a:pt x="7425" y="31733"/>
                      <a:pt x="392" y="24700"/>
                      <a:pt x="392" y="15935"/>
                    </a:cubicBezTo>
                    <a:cubicBezTo>
                      <a:pt x="392" y="7171"/>
                      <a:pt x="7425" y="137"/>
                      <a:pt x="16190" y="137"/>
                    </a:cubicBezTo>
                    <a:cubicBezTo>
                      <a:pt x="24954" y="137"/>
                      <a:pt x="31988" y="7171"/>
                      <a:pt x="31988" y="15935"/>
                    </a:cubicBezTo>
                    <a:lnTo>
                      <a:pt x="31988" y="15935"/>
                    </a:lnTo>
                    <a:close/>
                  </a:path>
                </a:pathLst>
              </a:custGeom>
              <a:noFill/>
              <a:ln w="19050" cap="flat">
                <a:solidFill>
                  <a:srgbClr val="ED7D31"/>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70" name="Freeform: Shape 169">
                <a:extLst>
                  <a:ext uri="{FF2B5EF4-FFF2-40B4-BE49-F238E27FC236}">
                    <a16:creationId xmlns:a16="http://schemas.microsoft.com/office/drawing/2014/main" id="{16567425-3C38-B944-983C-A35CE92E7702}"/>
                  </a:ext>
                </a:extLst>
              </p:cNvPr>
              <p:cNvSpPr/>
              <p:nvPr/>
            </p:nvSpPr>
            <p:spPr>
              <a:xfrm>
                <a:off x="6199003" y="3169643"/>
                <a:ext cx="30883" cy="31743"/>
              </a:xfrm>
              <a:custGeom>
                <a:avLst/>
                <a:gdLst>
                  <a:gd name="connsiteX0" fmla="*/ 31991 w 31595"/>
                  <a:gd name="connsiteY0" fmla="*/ 15937 h 31595"/>
                  <a:gd name="connsiteX1" fmla="*/ 16193 w 31595"/>
                  <a:gd name="connsiteY1" fmla="*/ 31735 h 31595"/>
                  <a:gd name="connsiteX2" fmla="*/ 395 w 31595"/>
                  <a:gd name="connsiteY2" fmla="*/ 15937 h 31595"/>
                  <a:gd name="connsiteX3" fmla="*/ 16193 w 31595"/>
                  <a:gd name="connsiteY3" fmla="*/ 139 h 31595"/>
                  <a:gd name="connsiteX4" fmla="*/ 31991 w 31595"/>
                  <a:gd name="connsiteY4" fmla="*/ 15937 h 31595"/>
                  <a:gd name="connsiteX5" fmla="*/ 31991 w 31595"/>
                  <a:gd name="connsiteY5" fmla="*/ 15937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91" y="15937"/>
                    </a:moveTo>
                    <a:cubicBezTo>
                      <a:pt x="31991" y="24702"/>
                      <a:pt x="24957" y="31735"/>
                      <a:pt x="16193" y="31735"/>
                    </a:cubicBezTo>
                    <a:cubicBezTo>
                      <a:pt x="7428" y="31735"/>
                      <a:pt x="395" y="24702"/>
                      <a:pt x="395" y="15937"/>
                    </a:cubicBezTo>
                    <a:cubicBezTo>
                      <a:pt x="395" y="7173"/>
                      <a:pt x="7428" y="139"/>
                      <a:pt x="16193" y="139"/>
                    </a:cubicBezTo>
                    <a:cubicBezTo>
                      <a:pt x="24957" y="139"/>
                      <a:pt x="31991" y="7173"/>
                      <a:pt x="31991" y="15937"/>
                    </a:cubicBezTo>
                    <a:lnTo>
                      <a:pt x="31991" y="15937"/>
                    </a:lnTo>
                    <a:close/>
                  </a:path>
                </a:pathLst>
              </a:custGeom>
              <a:noFill/>
              <a:ln w="19050" cap="flat">
                <a:solidFill>
                  <a:srgbClr val="ED7D31"/>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71" name="Freeform: Shape 170">
                <a:extLst>
                  <a:ext uri="{FF2B5EF4-FFF2-40B4-BE49-F238E27FC236}">
                    <a16:creationId xmlns:a16="http://schemas.microsoft.com/office/drawing/2014/main" id="{8350E705-7B3B-EF47-BAA4-E563BA7F57DE}"/>
                  </a:ext>
                </a:extLst>
              </p:cNvPr>
              <p:cNvSpPr/>
              <p:nvPr/>
            </p:nvSpPr>
            <p:spPr>
              <a:xfrm>
                <a:off x="6231512" y="3180224"/>
                <a:ext cx="30883" cy="31744"/>
              </a:xfrm>
              <a:custGeom>
                <a:avLst/>
                <a:gdLst>
                  <a:gd name="connsiteX0" fmla="*/ 31994 w 31595"/>
                  <a:gd name="connsiteY0" fmla="*/ 15938 h 31595"/>
                  <a:gd name="connsiteX1" fmla="*/ 16196 w 31595"/>
                  <a:gd name="connsiteY1" fmla="*/ 31736 h 31595"/>
                  <a:gd name="connsiteX2" fmla="*/ 398 w 31595"/>
                  <a:gd name="connsiteY2" fmla="*/ 15938 h 31595"/>
                  <a:gd name="connsiteX3" fmla="*/ 16196 w 31595"/>
                  <a:gd name="connsiteY3" fmla="*/ 140 h 31595"/>
                  <a:gd name="connsiteX4" fmla="*/ 31994 w 31595"/>
                  <a:gd name="connsiteY4" fmla="*/ 15938 h 31595"/>
                  <a:gd name="connsiteX5" fmla="*/ 31994 w 31595"/>
                  <a:gd name="connsiteY5" fmla="*/ 15938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94" y="15938"/>
                    </a:moveTo>
                    <a:cubicBezTo>
                      <a:pt x="31994" y="24703"/>
                      <a:pt x="24960" y="31736"/>
                      <a:pt x="16196" y="31736"/>
                    </a:cubicBezTo>
                    <a:cubicBezTo>
                      <a:pt x="7431" y="31736"/>
                      <a:pt x="398" y="24703"/>
                      <a:pt x="398" y="15938"/>
                    </a:cubicBezTo>
                    <a:cubicBezTo>
                      <a:pt x="398" y="7174"/>
                      <a:pt x="7431" y="140"/>
                      <a:pt x="16196" y="140"/>
                    </a:cubicBezTo>
                    <a:cubicBezTo>
                      <a:pt x="24960" y="140"/>
                      <a:pt x="31994" y="7174"/>
                      <a:pt x="31994" y="15938"/>
                    </a:cubicBezTo>
                    <a:lnTo>
                      <a:pt x="31994" y="15938"/>
                    </a:lnTo>
                    <a:close/>
                  </a:path>
                </a:pathLst>
              </a:custGeom>
              <a:noFill/>
              <a:ln w="19050" cap="flat">
                <a:solidFill>
                  <a:srgbClr val="ED7D31"/>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72" name="Freeform: Shape 171">
                <a:extLst>
                  <a:ext uri="{FF2B5EF4-FFF2-40B4-BE49-F238E27FC236}">
                    <a16:creationId xmlns:a16="http://schemas.microsoft.com/office/drawing/2014/main" id="{99A7D73D-D26B-A942-8486-0469FB71E5F1}"/>
                  </a:ext>
                </a:extLst>
              </p:cNvPr>
              <p:cNvSpPr/>
              <p:nvPr/>
            </p:nvSpPr>
            <p:spPr>
              <a:xfrm>
                <a:off x="6264021" y="3192921"/>
                <a:ext cx="30883" cy="29628"/>
              </a:xfrm>
              <a:custGeom>
                <a:avLst/>
                <a:gdLst>
                  <a:gd name="connsiteX0" fmla="*/ 31997 w 31595"/>
                  <a:gd name="connsiteY0" fmla="*/ 15939 h 31595"/>
                  <a:gd name="connsiteX1" fmla="*/ 16199 w 31595"/>
                  <a:gd name="connsiteY1" fmla="*/ 31737 h 31595"/>
                  <a:gd name="connsiteX2" fmla="*/ 401 w 31595"/>
                  <a:gd name="connsiteY2" fmla="*/ 15939 h 31595"/>
                  <a:gd name="connsiteX3" fmla="*/ 16199 w 31595"/>
                  <a:gd name="connsiteY3" fmla="*/ 141 h 31595"/>
                  <a:gd name="connsiteX4" fmla="*/ 31997 w 31595"/>
                  <a:gd name="connsiteY4" fmla="*/ 15939 h 31595"/>
                  <a:gd name="connsiteX5" fmla="*/ 31997 w 31595"/>
                  <a:gd name="connsiteY5" fmla="*/ 15939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97" y="15939"/>
                    </a:moveTo>
                    <a:cubicBezTo>
                      <a:pt x="31997" y="24704"/>
                      <a:pt x="24963" y="31737"/>
                      <a:pt x="16199" y="31737"/>
                    </a:cubicBezTo>
                    <a:cubicBezTo>
                      <a:pt x="7434" y="31737"/>
                      <a:pt x="401" y="24704"/>
                      <a:pt x="401" y="15939"/>
                    </a:cubicBezTo>
                    <a:cubicBezTo>
                      <a:pt x="401" y="7175"/>
                      <a:pt x="7434" y="141"/>
                      <a:pt x="16199" y="141"/>
                    </a:cubicBezTo>
                    <a:cubicBezTo>
                      <a:pt x="24963" y="141"/>
                      <a:pt x="31997" y="7175"/>
                      <a:pt x="31997" y="15939"/>
                    </a:cubicBezTo>
                    <a:lnTo>
                      <a:pt x="31997" y="15939"/>
                    </a:lnTo>
                    <a:close/>
                  </a:path>
                </a:pathLst>
              </a:custGeom>
              <a:noFill/>
              <a:ln w="19050" cap="flat">
                <a:solidFill>
                  <a:srgbClr val="ED7D31"/>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73" name="Freeform: Shape 172">
                <a:extLst>
                  <a:ext uri="{FF2B5EF4-FFF2-40B4-BE49-F238E27FC236}">
                    <a16:creationId xmlns:a16="http://schemas.microsoft.com/office/drawing/2014/main" id="{94BDC3DB-9072-A64B-A801-FD602CF4C7FE}"/>
                  </a:ext>
                </a:extLst>
              </p:cNvPr>
              <p:cNvSpPr/>
              <p:nvPr/>
            </p:nvSpPr>
            <p:spPr>
              <a:xfrm>
                <a:off x="6296530" y="3203503"/>
                <a:ext cx="30883" cy="31743"/>
              </a:xfrm>
              <a:custGeom>
                <a:avLst/>
                <a:gdLst>
                  <a:gd name="connsiteX0" fmla="*/ 32000 w 31595"/>
                  <a:gd name="connsiteY0" fmla="*/ 15940 h 31595"/>
                  <a:gd name="connsiteX1" fmla="*/ 16202 w 31595"/>
                  <a:gd name="connsiteY1" fmla="*/ 31738 h 31595"/>
                  <a:gd name="connsiteX2" fmla="*/ 404 w 31595"/>
                  <a:gd name="connsiteY2" fmla="*/ 15940 h 31595"/>
                  <a:gd name="connsiteX3" fmla="*/ 16202 w 31595"/>
                  <a:gd name="connsiteY3" fmla="*/ 142 h 31595"/>
                  <a:gd name="connsiteX4" fmla="*/ 32000 w 31595"/>
                  <a:gd name="connsiteY4" fmla="*/ 15940 h 31595"/>
                  <a:gd name="connsiteX5" fmla="*/ 32000 w 31595"/>
                  <a:gd name="connsiteY5" fmla="*/ 15940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00" y="15940"/>
                    </a:moveTo>
                    <a:cubicBezTo>
                      <a:pt x="32000" y="24705"/>
                      <a:pt x="24966" y="31738"/>
                      <a:pt x="16202" y="31738"/>
                    </a:cubicBezTo>
                    <a:cubicBezTo>
                      <a:pt x="7437" y="31738"/>
                      <a:pt x="404" y="24705"/>
                      <a:pt x="404" y="15940"/>
                    </a:cubicBezTo>
                    <a:cubicBezTo>
                      <a:pt x="404" y="7176"/>
                      <a:pt x="7437" y="142"/>
                      <a:pt x="16202" y="142"/>
                    </a:cubicBezTo>
                    <a:cubicBezTo>
                      <a:pt x="24966" y="142"/>
                      <a:pt x="32000" y="7176"/>
                      <a:pt x="32000" y="15940"/>
                    </a:cubicBezTo>
                    <a:lnTo>
                      <a:pt x="32000" y="15940"/>
                    </a:lnTo>
                    <a:close/>
                  </a:path>
                </a:pathLst>
              </a:custGeom>
              <a:noFill/>
              <a:ln w="19050" cap="flat">
                <a:solidFill>
                  <a:srgbClr val="ED7D31"/>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74" name="Freeform: Shape 173">
                <a:extLst>
                  <a:ext uri="{FF2B5EF4-FFF2-40B4-BE49-F238E27FC236}">
                    <a16:creationId xmlns:a16="http://schemas.microsoft.com/office/drawing/2014/main" id="{C2CAC2FE-FB66-3846-AF61-51D5DF9960C1}"/>
                  </a:ext>
                </a:extLst>
              </p:cNvPr>
              <p:cNvSpPr/>
              <p:nvPr/>
            </p:nvSpPr>
            <p:spPr>
              <a:xfrm>
                <a:off x="6317660" y="3207735"/>
                <a:ext cx="30884" cy="31743"/>
              </a:xfrm>
              <a:custGeom>
                <a:avLst/>
                <a:gdLst>
                  <a:gd name="connsiteX0" fmla="*/ 32002 w 31595"/>
                  <a:gd name="connsiteY0" fmla="*/ 15941 h 31595"/>
                  <a:gd name="connsiteX1" fmla="*/ 16204 w 31595"/>
                  <a:gd name="connsiteY1" fmla="*/ 31739 h 31595"/>
                  <a:gd name="connsiteX2" fmla="*/ 406 w 31595"/>
                  <a:gd name="connsiteY2" fmla="*/ 15941 h 31595"/>
                  <a:gd name="connsiteX3" fmla="*/ 16204 w 31595"/>
                  <a:gd name="connsiteY3" fmla="*/ 143 h 31595"/>
                  <a:gd name="connsiteX4" fmla="*/ 32002 w 31595"/>
                  <a:gd name="connsiteY4" fmla="*/ 15941 h 31595"/>
                  <a:gd name="connsiteX5" fmla="*/ 32002 w 31595"/>
                  <a:gd name="connsiteY5" fmla="*/ 15941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02" y="15941"/>
                    </a:moveTo>
                    <a:cubicBezTo>
                      <a:pt x="32002" y="24705"/>
                      <a:pt x="24968" y="31739"/>
                      <a:pt x="16204" y="31739"/>
                    </a:cubicBezTo>
                    <a:cubicBezTo>
                      <a:pt x="7439" y="31739"/>
                      <a:pt x="406" y="24705"/>
                      <a:pt x="406" y="15941"/>
                    </a:cubicBezTo>
                    <a:cubicBezTo>
                      <a:pt x="406" y="7176"/>
                      <a:pt x="7439" y="143"/>
                      <a:pt x="16204" y="143"/>
                    </a:cubicBezTo>
                    <a:cubicBezTo>
                      <a:pt x="24968" y="143"/>
                      <a:pt x="32002" y="7176"/>
                      <a:pt x="32002" y="15941"/>
                    </a:cubicBezTo>
                    <a:lnTo>
                      <a:pt x="32002" y="15941"/>
                    </a:lnTo>
                    <a:close/>
                  </a:path>
                </a:pathLst>
              </a:custGeom>
              <a:noFill/>
              <a:ln w="19050" cap="flat">
                <a:solidFill>
                  <a:srgbClr val="ED7D31"/>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75" name="Freeform: Shape 174">
                <a:extLst>
                  <a:ext uri="{FF2B5EF4-FFF2-40B4-BE49-F238E27FC236}">
                    <a16:creationId xmlns:a16="http://schemas.microsoft.com/office/drawing/2014/main" id="{52097531-94F5-474F-A8AF-10252E874490}"/>
                  </a:ext>
                </a:extLst>
              </p:cNvPr>
              <p:cNvSpPr/>
              <p:nvPr/>
            </p:nvSpPr>
            <p:spPr>
              <a:xfrm>
                <a:off x="6338792" y="3220433"/>
                <a:ext cx="30883" cy="29628"/>
              </a:xfrm>
              <a:custGeom>
                <a:avLst/>
                <a:gdLst>
                  <a:gd name="connsiteX0" fmla="*/ 32004 w 31595"/>
                  <a:gd name="connsiteY0" fmla="*/ 15942 h 31595"/>
                  <a:gd name="connsiteX1" fmla="*/ 16206 w 31595"/>
                  <a:gd name="connsiteY1" fmla="*/ 31740 h 31595"/>
                  <a:gd name="connsiteX2" fmla="*/ 408 w 31595"/>
                  <a:gd name="connsiteY2" fmla="*/ 15942 h 31595"/>
                  <a:gd name="connsiteX3" fmla="*/ 16206 w 31595"/>
                  <a:gd name="connsiteY3" fmla="*/ 144 h 31595"/>
                  <a:gd name="connsiteX4" fmla="*/ 32004 w 31595"/>
                  <a:gd name="connsiteY4" fmla="*/ 15942 h 31595"/>
                  <a:gd name="connsiteX5" fmla="*/ 32004 w 31595"/>
                  <a:gd name="connsiteY5" fmla="*/ 15942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04" y="15942"/>
                    </a:moveTo>
                    <a:cubicBezTo>
                      <a:pt x="32004" y="24706"/>
                      <a:pt x="24970" y="31740"/>
                      <a:pt x="16206" y="31740"/>
                    </a:cubicBezTo>
                    <a:cubicBezTo>
                      <a:pt x="7441" y="31740"/>
                      <a:pt x="408" y="24706"/>
                      <a:pt x="408" y="15942"/>
                    </a:cubicBezTo>
                    <a:cubicBezTo>
                      <a:pt x="408" y="7177"/>
                      <a:pt x="7441" y="144"/>
                      <a:pt x="16206" y="144"/>
                    </a:cubicBezTo>
                    <a:cubicBezTo>
                      <a:pt x="24970" y="144"/>
                      <a:pt x="32004" y="7177"/>
                      <a:pt x="32004" y="15942"/>
                    </a:cubicBezTo>
                    <a:lnTo>
                      <a:pt x="32004" y="15942"/>
                    </a:lnTo>
                    <a:close/>
                  </a:path>
                </a:pathLst>
              </a:custGeom>
              <a:noFill/>
              <a:ln w="19050" cap="flat">
                <a:solidFill>
                  <a:srgbClr val="ED7D31"/>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76" name="Freeform: Shape 175">
                <a:extLst>
                  <a:ext uri="{FF2B5EF4-FFF2-40B4-BE49-F238E27FC236}">
                    <a16:creationId xmlns:a16="http://schemas.microsoft.com/office/drawing/2014/main" id="{6C0229B6-405B-584A-A9BD-D88E5A6B41E6}"/>
                  </a:ext>
                </a:extLst>
              </p:cNvPr>
              <p:cNvSpPr/>
              <p:nvPr/>
            </p:nvSpPr>
            <p:spPr>
              <a:xfrm>
                <a:off x="6361548" y="3224665"/>
                <a:ext cx="30883" cy="31743"/>
              </a:xfrm>
              <a:custGeom>
                <a:avLst/>
                <a:gdLst>
                  <a:gd name="connsiteX0" fmla="*/ 32006 w 31595"/>
                  <a:gd name="connsiteY0" fmla="*/ 15942 h 31595"/>
                  <a:gd name="connsiteX1" fmla="*/ 16208 w 31595"/>
                  <a:gd name="connsiteY1" fmla="*/ 31740 h 31595"/>
                  <a:gd name="connsiteX2" fmla="*/ 410 w 31595"/>
                  <a:gd name="connsiteY2" fmla="*/ 15942 h 31595"/>
                  <a:gd name="connsiteX3" fmla="*/ 16208 w 31595"/>
                  <a:gd name="connsiteY3" fmla="*/ 144 h 31595"/>
                  <a:gd name="connsiteX4" fmla="*/ 32006 w 31595"/>
                  <a:gd name="connsiteY4" fmla="*/ 15942 h 31595"/>
                  <a:gd name="connsiteX5" fmla="*/ 32006 w 31595"/>
                  <a:gd name="connsiteY5" fmla="*/ 15942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06" y="15942"/>
                    </a:moveTo>
                    <a:cubicBezTo>
                      <a:pt x="32006" y="24707"/>
                      <a:pt x="24972" y="31740"/>
                      <a:pt x="16208" y="31740"/>
                    </a:cubicBezTo>
                    <a:cubicBezTo>
                      <a:pt x="7443" y="31740"/>
                      <a:pt x="410" y="24707"/>
                      <a:pt x="410" y="15942"/>
                    </a:cubicBezTo>
                    <a:cubicBezTo>
                      <a:pt x="410" y="7178"/>
                      <a:pt x="7443" y="144"/>
                      <a:pt x="16208" y="144"/>
                    </a:cubicBezTo>
                    <a:cubicBezTo>
                      <a:pt x="24972" y="144"/>
                      <a:pt x="32006" y="7178"/>
                      <a:pt x="32006" y="15942"/>
                    </a:cubicBezTo>
                    <a:lnTo>
                      <a:pt x="32006" y="15942"/>
                    </a:lnTo>
                    <a:close/>
                  </a:path>
                </a:pathLst>
              </a:custGeom>
              <a:noFill/>
              <a:ln w="19050" cap="flat">
                <a:solidFill>
                  <a:srgbClr val="ED7D31"/>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77" name="Freeform: Shape 176">
                <a:extLst>
                  <a:ext uri="{FF2B5EF4-FFF2-40B4-BE49-F238E27FC236}">
                    <a16:creationId xmlns:a16="http://schemas.microsoft.com/office/drawing/2014/main" id="{F328F4D9-A070-A049-8420-A1EB78E6EA13}"/>
                  </a:ext>
                </a:extLst>
              </p:cNvPr>
              <p:cNvSpPr/>
              <p:nvPr/>
            </p:nvSpPr>
            <p:spPr>
              <a:xfrm>
                <a:off x="6394057" y="3224665"/>
                <a:ext cx="30883" cy="31743"/>
              </a:xfrm>
              <a:custGeom>
                <a:avLst/>
                <a:gdLst>
                  <a:gd name="connsiteX0" fmla="*/ 32009 w 31595"/>
                  <a:gd name="connsiteY0" fmla="*/ 15942 h 31595"/>
                  <a:gd name="connsiteX1" fmla="*/ 16211 w 31595"/>
                  <a:gd name="connsiteY1" fmla="*/ 31740 h 31595"/>
                  <a:gd name="connsiteX2" fmla="*/ 413 w 31595"/>
                  <a:gd name="connsiteY2" fmla="*/ 15942 h 31595"/>
                  <a:gd name="connsiteX3" fmla="*/ 16211 w 31595"/>
                  <a:gd name="connsiteY3" fmla="*/ 144 h 31595"/>
                  <a:gd name="connsiteX4" fmla="*/ 32009 w 31595"/>
                  <a:gd name="connsiteY4" fmla="*/ 15942 h 31595"/>
                  <a:gd name="connsiteX5" fmla="*/ 32009 w 31595"/>
                  <a:gd name="connsiteY5" fmla="*/ 15942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09" y="15942"/>
                    </a:moveTo>
                    <a:cubicBezTo>
                      <a:pt x="32009" y="24707"/>
                      <a:pt x="24975" y="31740"/>
                      <a:pt x="16211" y="31740"/>
                    </a:cubicBezTo>
                    <a:cubicBezTo>
                      <a:pt x="7446" y="31740"/>
                      <a:pt x="413" y="24707"/>
                      <a:pt x="413" y="15942"/>
                    </a:cubicBezTo>
                    <a:cubicBezTo>
                      <a:pt x="413" y="7178"/>
                      <a:pt x="7446" y="144"/>
                      <a:pt x="16211" y="144"/>
                    </a:cubicBezTo>
                    <a:cubicBezTo>
                      <a:pt x="24975" y="144"/>
                      <a:pt x="32009" y="7178"/>
                      <a:pt x="32009" y="15942"/>
                    </a:cubicBezTo>
                    <a:lnTo>
                      <a:pt x="32009" y="15942"/>
                    </a:lnTo>
                    <a:close/>
                  </a:path>
                </a:pathLst>
              </a:custGeom>
              <a:noFill/>
              <a:ln w="19050" cap="flat">
                <a:solidFill>
                  <a:srgbClr val="ED7D31"/>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78" name="Freeform: Shape 177">
                <a:extLst>
                  <a:ext uri="{FF2B5EF4-FFF2-40B4-BE49-F238E27FC236}">
                    <a16:creationId xmlns:a16="http://schemas.microsoft.com/office/drawing/2014/main" id="{DD4A5B4F-C14F-0E4B-85A7-529CFF6CF7A3}"/>
                  </a:ext>
                </a:extLst>
              </p:cNvPr>
              <p:cNvSpPr/>
              <p:nvPr/>
            </p:nvSpPr>
            <p:spPr>
              <a:xfrm>
                <a:off x="6415188" y="3224665"/>
                <a:ext cx="30884" cy="31743"/>
              </a:xfrm>
              <a:custGeom>
                <a:avLst/>
                <a:gdLst>
                  <a:gd name="connsiteX0" fmla="*/ 32011 w 31595"/>
                  <a:gd name="connsiteY0" fmla="*/ 15942 h 31595"/>
                  <a:gd name="connsiteX1" fmla="*/ 16213 w 31595"/>
                  <a:gd name="connsiteY1" fmla="*/ 31740 h 31595"/>
                  <a:gd name="connsiteX2" fmla="*/ 415 w 31595"/>
                  <a:gd name="connsiteY2" fmla="*/ 15942 h 31595"/>
                  <a:gd name="connsiteX3" fmla="*/ 16213 w 31595"/>
                  <a:gd name="connsiteY3" fmla="*/ 144 h 31595"/>
                  <a:gd name="connsiteX4" fmla="*/ 32011 w 31595"/>
                  <a:gd name="connsiteY4" fmla="*/ 15942 h 31595"/>
                  <a:gd name="connsiteX5" fmla="*/ 32011 w 31595"/>
                  <a:gd name="connsiteY5" fmla="*/ 15942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11" y="15942"/>
                    </a:moveTo>
                    <a:cubicBezTo>
                      <a:pt x="32011" y="24707"/>
                      <a:pt x="24977" y="31740"/>
                      <a:pt x="16213" y="31740"/>
                    </a:cubicBezTo>
                    <a:cubicBezTo>
                      <a:pt x="7448" y="31740"/>
                      <a:pt x="415" y="24707"/>
                      <a:pt x="415" y="15942"/>
                    </a:cubicBezTo>
                    <a:cubicBezTo>
                      <a:pt x="415" y="7178"/>
                      <a:pt x="7448" y="144"/>
                      <a:pt x="16213" y="144"/>
                    </a:cubicBezTo>
                    <a:cubicBezTo>
                      <a:pt x="24977" y="144"/>
                      <a:pt x="32011" y="7178"/>
                      <a:pt x="32011" y="15942"/>
                    </a:cubicBezTo>
                    <a:lnTo>
                      <a:pt x="32011" y="15942"/>
                    </a:lnTo>
                    <a:close/>
                  </a:path>
                </a:pathLst>
              </a:custGeom>
              <a:noFill/>
              <a:ln w="19050" cap="flat">
                <a:solidFill>
                  <a:srgbClr val="ED7D31"/>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79" name="Freeform: Shape 178">
                <a:extLst>
                  <a:ext uri="{FF2B5EF4-FFF2-40B4-BE49-F238E27FC236}">
                    <a16:creationId xmlns:a16="http://schemas.microsoft.com/office/drawing/2014/main" id="{6EAF2AA9-41F2-C345-9395-E763EFF06433}"/>
                  </a:ext>
                </a:extLst>
              </p:cNvPr>
              <p:cNvSpPr/>
              <p:nvPr/>
            </p:nvSpPr>
            <p:spPr>
              <a:xfrm>
                <a:off x="6447697" y="3224665"/>
                <a:ext cx="30884" cy="31743"/>
              </a:xfrm>
              <a:custGeom>
                <a:avLst/>
                <a:gdLst>
                  <a:gd name="connsiteX0" fmla="*/ 32014 w 31595"/>
                  <a:gd name="connsiteY0" fmla="*/ 15942 h 31595"/>
                  <a:gd name="connsiteX1" fmla="*/ 16216 w 31595"/>
                  <a:gd name="connsiteY1" fmla="*/ 31740 h 31595"/>
                  <a:gd name="connsiteX2" fmla="*/ 418 w 31595"/>
                  <a:gd name="connsiteY2" fmla="*/ 15942 h 31595"/>
                  <a:gd name="connsiteX3" fmla="*/ 16216 w 31595"/>
                  <a:gd name="connsiteY3" fmla="*/ 144 h 31595"/>
                  <a:gd name="connsiteX4" fmla="*/ 32014 w 31595"/>
                  <a:gd name="connsiteY4" fmla="*/ 15942 h 31595"/>
                  <a:gd name="connsiteX5" fmla="*/ 32014 w 31595"/>
                  <a:gd name="connsiteY5" fmla="*/ 15942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14" y="15942"/>
                    </a:moveTo>
                    <a:cubicBezTo>
                      <a:pt x="32014" y="24707"/>
                      <a:pt x="24980" y="31740"/>
                      <a:pt x="16216" y="31740"/>
                    </a:cubicBezTo>
                    <a:cubicBezTo>
                      <a:pt x="7451" y="31740"/>
                      <a:pt x="418" y="24707"/>
                      <a:pt x="418" y="15942"/>
                    </a:cubicBezTo>
                    <a:cubicBezTo>
                      <a:pt x="418" y="7178"/>
                      <a:pt x="7451" y="144"/>
                      <a:pt x="16216" y="144"/>
                    </a:cubicBezTo>
                    <a:cubicBezTo>
                      <a:pt x="24980" y="144"/>
                      <a:pt x="32014" y="7178"/>
                      <a:pt x="32014" y="15942"/>
                    </a:cubicBezTo>
                    <a:lnTo>
                      <a:pt x="32014" y="15942"/>
                    </a:lnTo>
                    <a:close/>
                  </a:path>
                </a:pathLst>
              </a:custGeom>
              <a:noFill/>
              <a:ln w="19050" cap="flat">
                <a:solidFill>
                  <a:srgbClr val="ED7D31"/>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80" name="Freeform: Shape 179">
                <a:extLst>
                  <a:ext uri="{FF2B5EF4-FFF2-40B4-BE49-F238E27FC236}">
                    <a16:creationId xmlns:a16="http://schemas.microsoft.com/office/drawing/2014/main" id="{94741263-4EDB-1F44-94EC-FFF775640803}"/>
                  </a:ext>
                </a:extLst>
              </p:cNvPr>
              <p:cNvSpPr/>
              <p:nvPr/>
            </p:nvSpPr>
            <p:spPr>
              <a:xfrm>
                <a:off x="6480206" y="3224665"/>
                <a:ext cx="30884" cy="31743"/>
              </a:xfrm>
              <a:custGeom>
                <a:avLst/>
                <a:gdLst>
                  <a:gd name="connsiteX0" fmla="*/ 32017 w 31595"/>
                  <a:gd name="connsiteY0" fmla="*/ 15942 h 31595"/>
                  <a:gd name="connsiteX1" fmla="*/ 16219 w 31595"/>
                  <a:gd name="connsiteY1" fmla="*/ 31740 h 31595"/>
                  <a:gd name="connsiteX2" fmla="*/ 421 w 31595"/>
                  <a:gd name="connsiteY2" fmla="*/ 15942 h 31595"/>
                  <a:gd name="connsiteX3" fmla="*/ 16219 w 31595"/>
                  <a:gd name="connsiteY3" fmla="*/ 144 h 31595"/>
                  <a:gd name="connsiteX4" fmla="*/ 32017 w 31595"/>
                  <a:gd name="connsiteY4" fmla="*/ 15942 h 31595"/>
                  <a:gd name="connsiteX5" fmla="*/ 32017 w 31595"/>
                  <a:gd name="connsiteY5" fmla="*/ 15942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17" y="15942"/>
                    </a:moveTo>
                    <a:cubicBezTo>
                      <a:pt x="32017" y="24707"/>
                      <a:pt x="24983" y="31740"/>
                      <a:pt x="16219" y="31740"/>
                    </a:cubicBezTo>
                    <a:cubicBezTo>
                      <a:pt x="7454" y="31740"/>
                      <a:pt x="421" y="24707"/>
                      <a:pt x="421" y="15942"/>
                    </a:cubicBezTo>
                    <a:cubicBezTo>
                      <a:pt x="421" y="7178"/>
                      <a:pt x="7454" y="144"/>
                      <a:pt x="16219" y="144"/>
                    </a:cubicBezTo>
                    <a:cubicBezTo>
                      <a:pt x="24983" y="144"/>
                      <a:pt x="32017" y="7178"/>
                      <a:pt x="32017" y="15942"/>
                    </a:cubicBezTo>
                    <a:lnTo>
                      <a:pt x="32017" y="15942"/>
                    </a:lnTo>
                    <a:close/>
                  </a:path>
                </a:pathLst>
              </a:custGeom>
              <a:noFill/>
              <a:ln w="19050" cap="flat">
                <a:solidFill>
                  <a:srgbClr val="ED7D31"/>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81" name="Freeform: Shape 180">
                <a:extLst>
                  <a:ext uri="{FF2B5EF4-FFF2-40B4-BE49-F238E27FC236}">
                    <a16:creationId xmlns:a16="http://schemas.microsoft.com/office/drawing/2014/main" id="{C6E39AD3-A137-0944-8000-06C3DBEADD9F}"/>
                  </a:ext>
                </a:extLst>
              </p:cNvPr>
              <p:cNvSpPr/>
              <p:nvPr/>
            </p:nvSpPr>
            <p:spPr>
              <a:xfrm>
                <a:off x="6501337" y="3235246"/>
                <a:ext cx="32509" cy="31744"/>
              </a:xfrm>
              <a:custGeom>
                <a:avLst/>
                <a:gdLst>
                  <a:gd name="connsiteX0" fmla="*/ 32019 w 31595"/>
                  <a:gd name="connsiteY0" fmla="*/ 15943 h 31595"/>
                  <a:gd name="connsiteX1" fmla="*/ 16221 w 31595"/>
                  <a:gd name="connsiteY1" fmla="*/ 31741 h 31595"/>
                  <a:gd name="connsiteX2" fmla="*/ 423 w 31595"/>
                  <a:gd name="connsiteY2" fmla="*/ 15943 h 31595"/>
                  <a:gd name="connsiteX3" fmla="*/ 16221 w 31595"/>
                  <a:gd name="connsiteY3" fmla="*/ 145 h 31595"/>
                  <a:gd name="connsiteX4" fmla="*/ 32019 w 31595"/>
                  <a:gd name="connsiteY4" fmla="*/ 15943 h 31595"/>
                  <a:gd name="connsiteX5" fmla="*/ 32019 w 31595"/>
                  <a:gd name="connsiteY5" fmla="*/ 15943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19" y="15943"/>
                    </a:moveTo>
                    <a:cubicBezTo>
                      <a:pt x="32019" y="24708"/>
                      <a:pt x="24985" y="31741"/>
                      <a:pt x="16221" y="31741"/>
                    </a:cubicBezTo>
                    <a:cubicBezTo>
                      <a:pt x="7456" y="31741"/>
                      <a:pt x="423" y="24708"/>
                      <a:pt x="423" y="15943"/>
                    </a:cubicBezTo>
                    <a:cubicBezTo>
                      <a:pt x="423" y="7179"/>
                      <a:pt x="7456" y="145"/>
                      <a:pt x="16221" y="145"/>
                    </a:cubicBezTo>
                    <a:cubicBezTo>
                      <a:pt x="24985" y="145"/>
                      <a:pt x="32019" y="7179"/>
                      <a:pt x="32019" y="15943"/>
                    </a:cubicBezTo>
                    <a:lnTo>
                      <a:pt x="32019" y="15943"/>
                    </a:lnTo>
                    <a:close/>
                  </a:path>
                </a:pathLst>
              </a:custGeom>
              <a:noFill/>
              <a:ln w="19050" cap="flat">
                <a:solidFill>
                  <a:srgbClr val="ED7D31"/>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82" name="Freeform: Shape 181">
                <a:extLst>
                  <a:ext uri="{FF2B5EF4-FFF2-40B4-BE49-F238E27FC236}">
                    <a16:creationId xmlns:a16="http://schemas.microsoft.com/office/drawing/2014/main" id="{8B857E49-04A8-6440-88A8-D76B579A4038}"/>
                  </a:ext>
                </a:extLst>
              </p:cNvPr>
              <p:cNvSpPr/>
              <p:nvPr/>
            </p:nvSpPr>
            <p:spPr>
              <a:xfrm>
                <a:off x="6501337" y="3277571"/>
                <a:ext cx="32509" cy="31744"/>
              </a:xfrm>
              <a:custGeom>
                <a:avLst/>
                <a:gdLst>
                  <a:gd name="connsiteX0" fmla="*/ 32019 w 31595"/>
                  <a:gd name="connsiteY0" fmla="*/ 15947 h 31595"/>
                  <a:gd name="connsiteX1" fmla="*/ 16221 w 31595"/>
                  <a:gd name="connsiteY1" fmla="*/ 31745 h 31595"/>
                  <a:gd name="connsiteX2" fmla="*/ 423 w 31595"/>
                  <a:gd name="connsiteY2" fmla="*/ 15947 h 31595"/>
                  <a:gd name="connsiteX3" fmla="*/ 16221 w 31595"/>
                  <a:gd name="connsiteY3" fmla="*/ 149 h 31595"/>
                  <a:gd name="connsiteX4" fmla="*/ 32019 w 31595"/>
                  <a:gd name="connsiteY4" fmla="*/ 15947 h 31595"/>
                  <a:gd name="connsiteX5" fmla="*/ 32019 w 31595"/>
                  <a:gd name="connsiteY5" fmla="*/ 15947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19" y="15947"/>
                    </a:moveTo>
                    <a:cubicBezTo>
                      <a:pt x="32019" y="24712"/>
                      <a:pt x="24985" y="31745"/>
                      <a:pt x="16221" y="31745"/>
                    </a:cubicBezTo>
                    <a:cubicBezTo>
                      <a:pt x="7456" y="31745"/>
                      <a:pt x="423" y="24712"/>
                      <a:pt x="423" y="15947"/>
                    </a:cubicBezTo>
                    <a:cubicBezTo>
                      <a:pt x="423" y="7183"/>
                      <a:pt x="7456" y="149"/>
                      <a:pt x="16221" y="149"/>
                    </a:cubicBezTo>
                    <a:cubicBezTo>
                      <a:pt x="24985" y="149"/>
                      <a:pt x="32019" y="7183"/>
                      <a:pt x="32019" y="15947"/>
                    </a:cubicBezTo>
                    <a:lnTo>
                      <a:pt x="32019" y="15947"/>
                    </a:lnTo>
                    <a:close/>
                  </a:path>
                </a:pathLst>
              </a:custGeom>
              <a:noFill/>
              <a:ln w="19050" cap="flat">
                <a:solidFill>
                  <a:srgbClr val="ED7D31"/>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83" name="Freeform: Shape 182">
                <a:extLst>
                  <a:ext uri="{FF2B5EF4-FFF2-40B4-BE49-F238E27FC236}">
                    <a16:creationId xmlns:a16="http://schemas.microsoft.com/office/drawing/2014/main" id="{0CAD57DE-DD2F-D84D-B329-60C4A3AD9DAE}"/>
                  </a:ext>
                </a:extLst>
              </p:cNvPr>
              <p:cNvSpPr/>
              <p:nvPr/>
            </p:nvSpPr>
            <p:spPr>
              <a:xfrm>
                <a:off x="6524094" y="3288153"/>
                <a:ext cx="30883" cy="31743"/>
              </a:xfrm>
              <a:custGeom>
                <a:avLst/>
                <a:gdLst>
                  <a:gd name="connsiteX0" fmla="*/ 32021 w 31595"/>
                  <a:gd name="connsiteY0" fmla="*/ 15948 h 31595"/>
                  <a:gd name="connsiteX1" fmla="*/ 16223 w 31595"/>
                  <a:gd name="connsiteY1" fmla="*/ 31746 h 31595"/>
                  <a:gd name="connsiteX2" fmla="*/ 425 w 31595"/>
                  <a:gd name="connsiteY2" fmla="*/ 15948 h 31595"/>
                  <a:gd name="connsiteX3" fmla="*/ 16223 w 31595"/>
                  <a:gd name="connsiteY3" fmla="*/ 150 h 31595"/>
                  <a:gd name="connsiteX4" fmla="*/ 32021 w 31595"/>
                  <a:gd name="connsiteY4" fmla="*/ 15948 h 31595"/>
                  <a:gd name="connsiteX5" fmla="*/ 32021 w 31595"/>
                  <a:gd name="connsiteY5" fmla="*/ 15948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21" y="15948"/>
                    </a:moveTo>
                    <a:cubicBezTo>
                      <a:pt x="32021" y="24713"/>
                      <a:pt x="24987" y="31746"/>
                      <a:pt x="16223" y="31746"/>
                    </a:cubicBezTo>
                    <a:cubicBezTo>
                      <a:pt x="7458" y="31746"/>
                      <a:pt x="425" y="24713"/>
                      <a:pt x="425" y="15948"/>
                    </a:cubicBezTo>
                    <a:cubicBezTo>
                      <a:pt x="425" y="7184"/>
                      <a:pt x="7458" y="150"/>
                      <a:pt x="16223" y="150"/>
                    </a:cubicBezTo>
                    <a:cubicBezTo>
                      <a:pt x="24987" y="150"/>
                      <a:pt x="32021" y="7184"/>
                      <a:pt x="32021" y="15948"/>
                    </a:cubicBezTo>
                    <a:lnTo>
                      <a:pt x="32021" y="15948"/>
                    </a:lnTo>
                    <a:close/>
                  </a:path>
                </a:pathLst>
              </a:custGeom>
              <a:noFill/>
              <a:ln w="19050" cap="flat">
                <a:solidFill>
                  <a:srgbClr val="ED7D31"/>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84" name="Freeform: Shape 183">
                <a:extLst>
                  <a:ext uri="{FF2B5EF4-FFF2-40B4-BE49-F238E27FC236}">
                    <a16:creationId xmlns:a16="http://schemas.microsoft.com/office/drawing/2014/main" id="{42AE9025-9169-C44E-ADC4-338D02694C3D}"/>
                  </a:ext>
                </a:extLst>
              </p:cNvPr>
              <p:cNvSpPr/>
              <p:nvPr/>
            </p:nvSpPr>
            <p:spPr>
              <a:xfrm>
                <a:off x="6556603" y="3288153"/>
                <a:ext cx="30883" cy="31743"/>
              </a:xfrm>
              <a:custGeom>
                <a:avLst/>
                <a:gdLst>
                  <a:gd name="connsiteX0" fmla="*/ 32024 w 31595"/>
                  <a:gd name="connsiteY0" fmla="*/ 15948 h 31595"/>
                  <a:gd name="connsiteX1" fmla="*/ 16226 w 31595"/>
                  <a:gd name="connsiteY1" fmla="*/ 31746 h 31595"/>
                  <a:gd name="connsiteX2" fmla="*/ 428 w 31595"/>
                  <a:gd name="connsiteY2" fmla="*/ 15948 h 31595"/>
                  <a:gd name="connsiteX3" fmla="*/ 16226 w 31595"/>
                  <a:gd name="connsiteY3" fmla="*/ 150 h 31595"/>
                  <a:gd name="connsiteX4" fmla="*/ 32024 w 31595"/>
                  <a:gd name="connsiteY4" fmla="*/ 15948 h 31595"/>
                  <a:gd name="connsiteX5" fmla="*/ 32024 w 31595"/>
                  <a:gd name="connsiteY5" fmla="*/ 15948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24" y="15948"/>
                    </a:moveTo>
                    <a:cubicBezTo>
                      <a:pt x="32024" y="24713"/>
                      <a:pt x="24990" y="31746"/>
                      <a:pt x="16226" y="31746"/>
                    </a:cubicBezTo>
                    <a:cubicBezTo>
                      <a:pt x="7461" y="31746"/>
                      <a:pt x="428" y="24713"/>
                      <a:pt x="428" y="15948"/>
                    </a:cubicBezTo>
                    <a:cubicBezTo>
                      <a:pt x="428" y="7184"/>
                      <a:pt x="7461" y="150"/>
                      <a:pt x="16226" y="150"/>
                    </a:cubicBezTo>
                    <a:cubicBezTo>
                      <a:pt x="24990" y="150"/>
                      <a:pt x="32024" y="7184"/>
                      <a:pt x="32024" y="15948"/>
                    </a:cubicBezTo>
                    <a:lnTo>
                      <a:pt x="32024" y="15948"/>
                    </a:lnTo>
                    <a:close/>
                  </a:path>
                </a:pathLst>
              </a:custGeom>
              <a:noFill/>
              <a:ln w="19050" cap="flat">
                <a:solidFill>
                  <a:srgbClr val="ED7D31"/>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85" name="Freeform: Shape 184">
                <a:extLst>
                  <a:ext uri="{FF2B5EF4-FFF2-40B4-BE49-F238E27FC236}">
                    <a16:creationId xmlns:a16="http://schemas.microsoft.com/office/drawing/2014/main" id="{461B4398-98B3-4648-B4DA-60B448581AA7}"/>
                  </a:ext>
                </a:extLst>
              </p:cNvPr>
              <p:cNvSpPr/>
              <p:nvPr/>
            </p:nvSpPr>
            <p:spPr>
              <a:xfrm>
                <a:off x="6589112" y="3288153"/>
                <a:ext cx="30883" cy="31743"/>
              </a:xfrm>
              <a:custGeom>
                <a:avLst/>
                <a:gdLst>
                  <a:gd name="connsiteX0" fmla="*/ 32027 w 31595"/>
                  <a:gd name="connsiteY0" fmla="*/ 15948 h 31595"/>
                  <a:gd name="connsiteX1" fmla="*/ 16229 w 31595"/>
                  <a:gd name="connsiteY1" fmla="*/ 31746 h 31595"/>
                  <a:gd name="connsiteX2" fmla="*/ 431 w 31595"/>
                  <a:gd name="connsiteY2" fmla="*/ 15948 h 31595"/>
                  <a:gd name="connsiteX3" fmla="*/ 16229 w 31595"/>
                  <a:gd name="connsiteY3" fmla="*/ 150 h 31595"/>
                  <a:gd name="connsiteX4" fmla="*/ 32027 w 31595"/>
                  <a:gd name="connsiteY4" fmla="*/ 15948 h 31595"/>
                  <a:gd name="connsiteX5" fmla="*/ 32027 w 31595"/>
                  <a:gd name="connsiteY5" fmla="*/ 15948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27" y="15948"/>
                    </a:moveTo>
                    <a:cubicBezTo>
                      <a:pt x="32027" y="24713"/>
                      <a:pt x="24993" y="31746"/>
                      <a:pt x="16229" y="31746"/>
                    </a:cubicBezTo>
                    <a:cubicBezTo>
                      <a:pt x="7464" y="31746"/>
                      <a:pt x="431" y="24713"/>
                      <a:pt x="431" y="15948"/>
                    </a:cubicBezTo>
                    <a:cubicBezTo>
                      <a:pt x="431" y="7184"/>
                      <a:pt x="7464" y="150"/>
                      <a:pt x="16229" y="150"/>
                    </a:cubicBezTo>
                    <a:cubicBezTo>
                      <a:pt x="24993" y="150"/>
                      <a:pt x="32027" y="7184"/>
                      <a:pt x="32027" y="15948"/>
                    </a:cubicBezTo>
                    <a:lnTo>
                      <a:pt x="32027" y="15948"/>
                    </a:lnTo>
                    <a:close/>
                  </a:path>
                </a:pathLst>
              </a:custGeom>
              <a:noFill/>
              <a:ln w="19050" cap="flat">
                <a:solidFill>
                  <a:srgbClr val="ED7D31"/>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86" name="Freeform: Shape 185">
                <a:extLst>
                  <a:ext uri="{FF2B5EF4-FFF2-40B4-BE49-F238E27FC236}">
                    <a16:creationId xmlns:a16="http://schemas.microsoft.com/office/drawing/2014/main" id="{6FEEE64D-2485-3942-8CE9-D4E7E905C79A}"/>
                  </a:ext>
                </a:extLst>
              </p:cNvPr>
              <p:cNvSpPr/>
              <p:nvPr/>
            </p:nvSpPr>
            <p:spPr>
              <a:xfrm>
                <a:off x="6621621" y="3288153"/>
                <a:ext cx="30883" cy="31743"/>
              </a:xfrm>
              <a:custGeom>
                <a:avLst/>
                <a:gdLst>
                  <a:gd name="connsiteX0" fmla="*/ 32030 w 31595"/>
                  <a:gd name="connsiteY0" fmla="*/ 15948 h 31595"/>
                  <a:gd name="connsiteX1" fmla="*/ 16232 w 31595"/>
                  <a:gd name="connsiteY1" fmla="*/ 31746 h 31595"/>
                  <a:gd name="connsiteX2" fmla="*/ 434 w 31595"/>
                  <a:gd name="connsiteY2" fmla="*/ 15948 h 31595"/>
                  <a:gd name="connsiteX3" fmla="*/ 16232 w 31595"/>
                  <a:gd name="connsiteY3" fmla="*/ 150 h 31595"/>
                  <a:gd name="connsiteX4" fmla="*/ 32030 w 31595"/>
                  <a:gd name="connsiteY4" fmla="*/ 15948 h 31595"/>
                  <a:gd name="connsiteX5" fmla="*/ 32030 w 31595"/>
                  <a:gd name="connsiteY5" fmla="*/ 15948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30" y="15948"/>
                    </a:moveTo>
                    <a:cubicBezTo>
                      <a:pt x="32030" y="24713"/>
                      <a:pt x="24996" y="31746"/>
                      <a:pt x="16232" y="31746"/>
                    </a:cubicBezTo>
                    <a:cubicBezTo>
                      <a:pt x="7467" y="31746"/>
                      <a:pt x="434" y="24713"/>
                      <a:pt x="434" y="15948"/>
                    </a:cubicBezTo>
                    <a:cubicBezTo>
                      <a:pt x="434" y="7184"/>
                      <a:pt x="7467" y="150"/>
                      <a:pt x="16232" y="150"/>
                    </a:cubicBezTo>
                    <a:cubicBezTo>
                      <a:pt x="24996" y="150"/>
                      <a:pt x="32030" y="7184"/>
                      <a:pt x="32030" y="15948"/>
                    </a:cubicBezTo>
                    <a:lnTo>
                      <a:pt x="32030" y="15948"/>
                    </a:lnTo>
                    <a:close/>
                  </a:path>
                </a:pathLst>
              </a:custGeom>
              <a:noFill/>
              <a:ln w="19050" cap="flat">
                <a:solidFill>
                  <a:srgbClr val="ED7D31"/>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87" name="Freeform: Shape 186">
                <a:extLst>
                  <a:ext uri="{FF2B5EF4-FFF2-40B4-BE49-F238E27FC236}">
                    <a16:creationId xmlns:a16="http://schemas.microsoft.com/office/drawing/2014/main" id="{8F920128-2908-D847-BD46-96076815037E}"/>
                  </a:ext>
                </a:extLst>
              </p:cNvPr>
              <p:cNvSpPr/>
              <p:nvPr/>
            </p:nvSpPr>
            <p:spPr>
              <a:xfrm>
                <a:off x="6654130" y="3288153"/>
                <a:ext cx="30883" cy="31743"/>
              </a:xfrm>
              <a:custGeom>
                <a:avLst/>
                <a:gdLst>
                  <a:gd name="connsiteX0" fmla="*/ 32033 w 31595"/>
                  <a:gd name="connsiteY0" fmla="*/ 15948 h 31595"/>
                  <a:gd name="connsiteX1" fmla="*/ 16235 w 31595"/>
                  <a:gd name="connsiteY1" fmla="*/ 31746 h 31595"/>
                  <a:gd name="connsiteX2" fmla="*/ 437 w 31595"/>
                  <a:gd name="connsiteY2" fmla="*/ 15948 h 31595"/>
                  <a:gd name="connsiteX3" fmla="*/ 16235 w 31595"/>
                  <a:gd name="connsiteY3" fmla="*/ 150 h 31595"/>
                  <a:gd name="connsiteX4" fmla="*/ 32033 w 31595"/>
                  <a:gd name="connsiteY4" fmla="*/ 15948 h 31595"/>
                  <a:gd name="connsiteX5" fmla="*/ 32033 w 31595"/>
                  <a:gd name="connsiteY5" fmla="*/ 15948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33" y="15948"/>
                    </a:moveTo>
                    <a:cubicBezTo>
                      <a:pt x="32033" y="24713"/>
                      <a:pt x="24999" y="31746"/>
                      <a:pt x="16235" y="31746"/>
                    </a:cubicBezTo>
                    <a:cubicBezTo>
                      <a:pt x="7470" y="31746"/>
                      <a:pt x="437" y="24713"/>
                      <a:pt x="437" y="15948"/>
                    </a:cubicBezTo>
                    <a:cubicBezTo>
                      <a:pt x="437" y="7184"/>
                      <a:pt x="7470" y="150"/>
                      <a:pt x="16235" y="150"/>
                    </a:cubicBezTo>
                    <a:cubicBezTo>
                      <a:pt x="24999" y="150"/>
                      <a:pt x="32033" y="7184"/>
                      <a:pt x="32033" y="15948"/>
                    </a:cubicBezTo>
                    <a:lnTo>
                      <a:pt x="32033" y="15948"/>
                    </a:lnTo>
                    <a:close/>
                  </a:path>
                </a:pathLst>
              </a:custGeom>
              <a:noFill/>
              <a:ln w="19050" cap="flat">
                <a:solidFill>
                  <a:srgbClr val="ED7D31"/>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88" name="Freeform: Shape 187">
                <a:extLst>
                  <a:ext uri="{FF2B5EF4-FFF2-40B4-BE49-F238E27FC236}">
                    <a16:creationId xmlns:a16="http://schemas.microsoft.com/office/drawing/2014/main" id="{7EDBA67B-C20F-E647-B898-E8A2459D4457}"/>
                  </a:ext>
                </a:extLst>
              </p:cNvPr>
              <p:cNvSpPr/>
              <p:nvPr/>
            </p:nvSpPr>
            <p:spPr>
              <a:xfrm>
                <a:off x="6686639" y="3288153"/>
                <a:ext cx="30883" cy="31743"/>
              </a:xfrm>
              <a:custGeom>
                <a:avLst/>
                <a:gdLst>
                  <a:gd name="connsiteX0" fmla="*/ 32036 w 31595"/>
                  <a:gd name="connsiteY0" fmla="*/ 15948 h 31595"/>
                  <a:gd name="connsiteX1" fmla="*/ 16238 w 31595"/>
                  <a:gd name="connsiteY1" fmla="*/ 31746 h 31595"/>
                  <a:gd name="connsiteX2" fmla="*/ 440 w 31595"/>
                  <a:gd name="connsiteY2" fmla="*/ 15948 h 31595"/>
                  <a:gd name="connsiteX3" fmla="*/ 16238 w 31595"/>
                  <a:gd name="connsiteY3" fmla="*/ 150 h 31595"/>
                  <a:gd name="connsiteX4" fmla="*/ 32036 w 31595"/>
                  <a:gd name="connsiteY4" fmla="*/ 15948 h 31595"/>
                  <a:gd name="connsiteX5" fmla="*/ 32036 w 31595"/>
                  <a:gd name="connsiteY5" fmla="*/ 15948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36" y="15948"/>
                    </a:moveTo>
                    <a:cubicBezTo>
                      <a:pt x="32036" y="24713"/>
                      <a:pt x="25002" y="31746"/>
                      <a:pt x="16238" y="31746"/>
                    </a:cubicBezTo>
                    <a:cubicBezTo>
                      <a:pt x="7473" y="31746"/>
                      <a:pt x="440" y="24713"/>
                      <a:pt x="440" y="15948"/>
                    </a:cubicBezTo>
                    <a:cubicBezTo>
                      <a:pt x="440" y="7184"/>
                      <a:pt x="7473" y="150"/>
                      <a:pt x="16238" y="150"/>
                    </a:cubicBezTo>
                    <a:cubicBezTo>
                      <a:pt x="25002" y="150"/>
                      <a:pt x="32036" y="7184"/>
                      <a:pt x="32036" y="15948"/>
                    </a:cubicBezTo>
                    <a:lnTo>
                      <a:pt x="32036" y="15948"/>
                    </a:lnTo>
                    <a:close/>
                  </a:path>
                </a:pathLst>
              </a:custGeom>
              <a:noFill/>
              <a:ln w="19050" cap="flat">
                <a:solidFill>
                  <a:srgbClr val="ED7D31"/>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89" name="Freeform: Shape 188">
                <a:extLst>
                  <a:ext uri="{FF2B5EF4-FFF2-40B4-BE49-F238E27FC236}">
                    <a16:creationId xmlns:a16="http://schemas.microsoft.com/office/drawing/2014/main" id="{090087AD-B30D-A647-84C4-5B935546CE3A}"/>
                  </a:ext>
                </a:extLst>
              </p:cNvPr>
              <p:cNvSpPr/>
              <p:nvPr/>
            </p:nvSpPr>
            <p:spPr>
              <a:xfrm>
                <a:off x="6728901" y="3288153"/>
                <a:ext cx="32509" cy="31743"/>
              </a:xfrm>
              <a:custGeom>
                <a:avLst/>
                <a:gdLst>
                  <a:gd name="connsiteX0" fmla="*/ 32040 w 31595"/>
                  <a:gd name="connsiteY0" fmla="*/ 15948 h 31595"/>
                  <a:gd name="connsiteX1" fmla="*/ 16242 w 31595"/>
                  <a:gd name="connsiteY1" fmla="*/ 31746 h 31595"/>
                  <a:gd name="connsiteX2" fmla="*/ 444 w 31595"/>
                  <a:gd name="connsiteY2" fmla="*/ 15948 h 31595"/>
                  <a:gd name="connsiteX3" fmla="*/ 16242 w 31595"/>
                  <a:gd name="connsiteY3" fmla="*/ 150 h 31595"/>
                  <a:gd name="connsiteX4" fmla="*/ 32040 w 31595"/>
                  <a:gd name="connsiteY4" fmla="*/ 15948 h 31595"/>
                  <a:gd name="connsiteX5" fmla="*/ 32040 w 31595"/>
                  <a:gd name="connsiteY5" fmla="*/ 15948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40" y="15948"/>
                    </a:moveTo>
                    <a:cubicBezTo>
                      <a:pt x="32040" y="24713"/>
                      <a:pt x="25006" y="31746"/>
                      <a:pt x="16242" y="31746"/>
                    </a:cubicBezTo>
                    <a:cubicBezTo>
                      <a:pt x="7477" y="31746"/>
                      <a:pt x="444" y="24713"/>
                      <a:pt x="444" y="15948"/>
                    </a:cubicBezTo>
                    <a:cubicBezTo>
                      <a:pt x="444" y="7184"/>
                      <a:pt x="7477" y="150"/>
                      <a:pt x="16242" y="150"/>
                    </a:cubicBezTo>
                    <a:cubicBezTo>
                      <a:pt x="25006" y="150"/>
                      <a:pt x="32040" y="7184"/>
                      <a:pt x="32040" y="15948"/>
                    </a:cubicBezTo>
                    <a:lnTo>
                      <a:pt x="32040" y="15948"/>
                    </a:lnTo>
                    <a:close/>
                  </a:path>
                </a:pathLst>
              </a:custGeom>
              <a:noFill/>
              <a:ln w="19050" cap="flat">
                <a:solidFill>
                  <a:srgbClr val="ED7D31"/>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90" name="Freeform: Shape 189">
                <a:extLst>
                  <a:ext uri="{FF2B5EF4-FFF2-40B4-BE49-F238E27FC236}">
                    <a16:creationId xmlns:a16="http://schemas.microsoft.com/office/drawing/2014/main" id="{2A93AA23-A180-5947-9CEE-0F40AEEBF92E}"/>
                  </a:ext>
                </a:extLst>
              </p:cNvPr>
              <p:cNvSpPr/>
              <p:nvPr/>
            </p:nvSpPr>
            <p:spPr>
              <a:xfrm>
                <a:off x="6751657" y="3288153"/>
                <a:ext cx="30883" cy="31743"/>
              </a:xfrm>
              <a:custGeom>
                <a:avLst/>
                <a:gdLst>
                  <a:gd name="connsiteX0" fmla="*/ 32042 w 31595"/>
                  <a:gd name="connsiteY0" fmla="*/ 15948 h 31595"/>
                  <a:gd name="connsiteX1" fmla="*/ 16244 w 31595"/>
                  <a:gd name="connsiteY1" fmla="*/ 31746 h 31595"/>
                  <a:gd name="connsiteX2" fmla="*/ 446 w 31595"/>
                  <a:gd name="connsiteY2" fmla="*/ 15948 h 31595"/>
                  <a:gd name="connsiteX3" fmla="*/ 16244 w 31595"/>
                  <a:gd name="connsiteY3" fmla="*/ 150 h 31595"/>
                  <a:gd name="connsiteX4" fmla="*/ 32042 w 31595"/>
                  <a:gd name="connsiteY4" fmla="*/ 15948 h 31595"/>
                  <a:gd name="connsiteX5" fmla="*/ 32042 w 31595"/>
                  <a:gd name="connsiteY5" fmla="*/ 15948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42" y="15948"/>
                    </a:moveTo>
                    <a:cubicBezTo>
                      <a:pt x="32042" y="24713"/>
                      <a:pt x="25008" y="31746"/>
                      <a:pt x="16244" y="31746"/>
                    </a:cubicBezTo>
                    <a:cubicBezTo>
                      <a:pt x="7479" y="31746"/>
                      <a:pt x="446" y="24713"/>
                      <a:pt x="446" y="15948"/>
                    </a:cubicBezTo>
                    <a:cubicBezTo>
                      <a:pt x="446" y="7184"/>
                      <a:pt x="7479" y="150"/>
                      <a:pt x="16244" y="150"/>
                    </a:cubicBezTo>
                    <a:cubicBezTo>
                      <a:pt x="25008" y="150"/>
                      <a:pt x="32042" y="7184"/>
                      <a:pt x="32042" y="15948"/>
                    </a:cubicBezTo>
                    <a:lnTo>
                      <a:pt x="32042" y="15948"/>
                    </a:lnTo>
                    <a:close/>
                  </a:path>
                </a:pathLst>
              </a:custGeom>
              <a:noFill/>
              <a:ln w="19050" cap="flat">
                <a:solidFill>
                  <a:srgbClr val="ED7D31"/>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91" name="Freeform: Shape 190">
                <a:extLst>
                  <a:ext uri="{FF2B5EF4-FFF2-40B4-BE49-F238E27FC236}">
                    <a16:creationId xmlns:a16="http://schemas.microsoft.com/office/drawing/2014/main" id="{7D7D352D-6C2E-614E-B9A7-D1C6DB72BED0}"/>
                  </a:ext>
                </a:extLst>
              </p:cNvPr>
              <p:cNvSpPr/>
              <p:nvPr/>
            </p:nvSpPr>
            <p:spPr>
              <a:xfrm>
                <a:off x="6784166" y="3288153"/>
                <a:ext cx="30883" cy="31743"/>
              </a:xfrm>
              <a:custGeom>
                <a:avLst/>
                <a:gdLst>
                  <a:gd name="connsiteX0" fmla="*/ 32045 w 31595"/>
                  <a:gd name="connsiteY0" fmla="*/ 15948 h 31595"/>
                  <a:gd name="connsiteX1" fmla="*/ 16247 w 31595"/>
                  <a:gd name="connsiteY1" fmla="*/ 31746 h 31595"/>
                  <a:gd name="connsiteX2" fmla="*/ 449 w 31595"/>
                  <a:gd name="connsiteY2" fmla="*/ 15948 h 31595"/>
                  <a:gd name="connsiteX3" fmla="*/ 16247 w 31595"/>
                  <a:gd name="connsiteY3" fmla="*/ 150 h 31595"/>
                  <a:gd name="connsiteX4" fmla="*/ 32045 w 31595"/>
                  <a:gd name="connsiteY4" fmla="*/ 15948 h 31595"/>
                  <a:gd name="connsiteX5" fmla="*/ 32045 w 31595"/>
                  <a:gd name="connsiteY5" fmla="*/ 15948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45" y="15948"/>
                    </a:moveTo>
                    <a:cubicBezTo>
                      <a:pt x="32045" y="24713"/>
                      <a:pt x="25011" y="31746"/>
                      <a:pt x="16247" y="31746"/>
                    </a:cubicBezTo>
                    <a:cubicBezTo>
                      <a:pt x="7482" y="31746"/>
                      <a:pt x="449" y="24713"/>
                      <a:pt x="449" y="15948"/>
                    </a:cubicBezTo>
                    <a:cubicBezTo>
                      <a:pt x="449" y="7184"/>
                      <a:pt x="7482" y="150"/>
                      <a:pt x="16247" y="150"/>
                    </a:cubicBezTo>
                    <a:cubicBezTo>
                      <a:pt x="25011" y="150"/>
                      <a:pt x="32045" y="7184"/>
                      <a:pt x="32045" y="15948"/>
                    </a:cubicBezTo>
                    <a:lnTo>
                      <a:pt x="32045" y="15948"/>
                    </a:lnTo>
                    <a:close/>
                  </a:path>
                </a:pathLst>
              </a:custGeom>
              <a:noFill/>
              <a:ln w="19050" cap="flat">
                <a:solidFill>
                  <a:srgbClr val="ED7D31"/>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92" name="Freeform: Shape 191">
                <a:extLst>
                  <a:ext uri="{FF2B5EF4-FFF2-40B4-BE49-F238E27FC236}">
                    <a16:creationId xmlns:a16="http://schemas.microsoft.com/office/drawing/2014/main" id="{6AB08176-7926-A64C-A827-8F4FC7897495}"/>
                  </a:ext>
                </a:extLst>
              </p:cNvPr>
              <p:cNvSpPr/>
              <p:nvPr/>
            </p:nvSpPr>
            <p:spPr>
              <a:xfrm>
                <a:off x="6870315" y="3288153"/>
                <a:ext cx="32509" cy="31743"/>
              </a:xfrm>
              <a:custGeom>
                <a:avLst/>
                <a:gdLst>
                  <a:gd name="connsiteX0" fmla="*/ 32053 w 31595"/>
                  <a:gd name="connsiteY0" fmla="*/ 15948 h 31595"/>
                  <a:gd name="connsiteX1" fmla="*/ 16255 w 31595"/>
                  <a:gd name="connsiteY1" fmla="*/ 31746 h 31595"/>
                  <a:gd name="connsiteX2" fmla="*/ 457 w 31595"/>
                  <a:gd name="connsiteY2" fmla="*/ 15948 h 31595"/>
                  <a:gd name="connsiteX3" fmla="*/ 16255 w 31595"/>
                  <a:gd name="connsiteY3" fmla="*/ 150 h 31595"/>
                  <a:gd name="connsiteX4" fmla="*/ 32053 w 31595"/>
                  <a:gd name="connsiteY4" fmla="*/ 15948 h 31595"/>
                  <a:gd name="connsiteX5" fmla="*/ 32053 w 31595"/>
                  <a:gd name="connsiteY5" fmla="*/ 15948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53" y="15948"/>
                    </a:moveTo>
                    <a:cubicBezTo>
                      <a:pt x="32053" y="24713"/>
                      <a:pt x="25019" y="31746"/>
                      <a:pt x="16255" y="31746"/>
                    </a:cubicBezTo>
                    <a:cubicBezTo>
                      <a:pt x="7490" y="31746"/>
                      <a:pt x="457" y="24713"/>
                      <a:pt x="457" y="15948"/>
                    </a:cubicBezTo>
                    <a:cubicBezTo>
                      <a:pt x="457" y="7184"/>
                      <a:pt x="7490" y="150"/>
                      <a:pt x="16255" y="150"/>
                    </a:cubicBezTo>
                    <a:cubicBezTo>
                      <a:pt x="25019" y="150"/>
                      <a:pt x="32053" y="7184"/>
                      <a:pt x="32053" y="15948"/>
                    </a:cubicBezTo>
                    <a:lnTo>
                      <a:pt x="32053" y="15948"/>
                    </a:lnTo>
                    <a:close/>
                  </a:path>
                </a:pathLst>
              </a:custGeom>
              <a:noFill/>
              <a:ln w="19050" cap="flat">
                <a:solidFill>
                  <a:srgbClr val="ED7D31"/>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93" name="Freeform: Shape 192">
                <a:extLst>
                  <a:ext uri="{FF2B5EF4-FFF2-40B4-BE49-F238E27FC236}">
                    <a16:creationId xmlns:a16="http://schemas.microsoft.com/office/drawing/2014/main" id="{5CB737B1-ADF7-F54E-95FD-08BC4060A05B}"/>
                  </a:ext>
                </a:extLst>
              </p:cNvPr>
              <p:cNvSpPr/>
              <p:nvPr/>
            </p:nvSpPr>
            <p:spPr>
              <a:xfrm>
                <a:off x="6816676" y="3288153"/>
                <a:ext cx="30883" cy="31743"/>
              </a:xfrm>
              <a:custGeom>
                <a:avLst/>
                <a:gdLst>
                  <a:gd name="connsiteX0" fmla="*/ 32048 w 31595"/>
                  <a:gd name="connsiteY0" fmla="*/ 15948 h 31595"/>
                  <a:gd name="connsiteX1" fmla="*/ 16250 w 31595"/>
                  <a:gd name="connsiteY1" fmla="*/ 31746 h 31595"/>
                  <a:gd name="connsiteX2" fmla="*/ 452 w 31595"/>
                  <a:gd name="connsiteY2" fmla="*/ 15948 h 31595"/>
                  <a:gd name="connsiteX3" fmla="*/ 16250 w 31595"/>
                  <a:gd name="connsiteY3" fmla="*/ 150 h 31595"/>
                  <a:gd name="connsiteX4" fmla="*/ 32048 w 31595"/>
                  <a:gd name="connsiteY4" fmla="*/ 15948 h 31595"/>
                  <a:gd name="connsiteX5" fmla="*/ 32048 w 31595"/>
                  <a:gd name="connsiteY5" fmla="*/ 15948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48" y="15948"/>
                    </a:moveTo>
                    <a:cubicBezTo>
                      <a:pt x="32048" y="24713"/>
                      <a:pt x="25014" y="31746"/>
                      <a:pt x="16250" y="31746"/>
                    </a:cubicBezTo>
                    <a:cubicBezTo>
                      <a:pt x="7485" y="31746"/>
                      <a:pt x="452" y="24713"/>
                      <a:pt x="452" y="15948"/>
                    </a:cubicBezTo>
                    <a:cubicBezTo>
                      <a:pt x="452" y="7184"/>
                      <a:pt x="7485" y="150"/>
                      <a:pt x="16250" y="150"/>
                    </a:cubicBezTo>
                    <a:cubicBezTo>
                      <a:pt x="25014" y="150"/>
                      <a:pt x="32048" y="7184"/>
                      <a:pt x="32048" y="15948"/>
                    </a:cubicBezTo>
                    <a:lnTo>
                      <a:pt x="32048" y="15948"/>
                    </a:lnTo>
                    <a:close/>
                  </a:path>
                </a:pathLst>
              </a:custGeom>
              <a:noFill/>
              <a:ln w="19050" cap="flat">
                <a:solidFill>
                  <a:srgbClr val="ED7D31"/>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94" name="Freeform: Shape 193">
                <a:extLst>
                  <a:ext uri="{FF2B5EF4-FFF2-40B4-BE49-F238E27FC236}">
                    <a16:creationId xmlns:a16="http://schemas.microsoft.com/office/drawing/2014/main" id="{CF7DBE29-02C8-F841-B431-C37EFC79C4AB}"/>
                  </a:ext>
                </a:extLst>
              </p:cNvPr>
              <p:cNvSpPr/>
              <p:nvPr/>
            </p:nvSpPr>
            <p:spPr>
              <a:xfrm>
                <a:off x="6849185" y="3288153"/>
                <a:ext cx="30883" cy="31743"/>
              </a:xfrm>
              <a:custGeom>
                <a:avLst/>
                <a:gdLst>
                  <a:gd name="connsiteX0" fmla="*/ 32051 w 31595"/>
                  <a:gd name="connsiteY0" fmla="*/ 15948 h 31595"/>
                  <a:gd name="connsiteX1" fmla="*/ 16253 w 31595"/>
                  <a:gd name="connsiteY1" fmla="*/ 31746 h 31595"/>
                  <a:gd name="connsiteX2" fmla="*/ 455 w 31595"/>
                  <a:gd name="connsiteY2" fmla="*/ 15948 h 31595"/>
                  <a:gd name="connsiteX3" fmla="*/ 16253 w 31595"/>
                  <a:gd name="connsiteY3" fmla="*/ 150 h 31595"/>
                  <a:gd name="connsiteX4" fmla="*/ 32051 w 31595"/>
                  <a:gd name="connsiteY4" fmla="*/ 15948 h 31595"/>
                  <a:gd name="connsiteX5" fmla="*/ 32051 w 31595"/>
                  <a:gd name="connsiteY5" fmla="*/ 15948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51" y="15948"/>
                    </a:moveTo>
                    <a:cubicBezTo>
                      <a:pt x="32051" y="24713"/>
                      <a:pt x="25017" y="31746"/>
                      <a:pt x="16253" y="31746"/>
                    </a:cubicBezTo>
                    <a:cubicBezTo>
                      <a:pt x="7488" y="31746"/>
                      <a:pt x="455" y="24713"/>
                      <a:pt x="455" y="15948"/>
                    </a:cubicBezTo>
                    <a:cubicBezTo>
                      <a:pt x="455" y="7184"/>
                      <a:pt x="7488" y="150"/>
                      <a:pt x="16253" y="150"/>
                    </a:cubicBezTo>
                    <a:cubicBezTo>
                      <a:pt x="25017" y="150"/>
                      <a:pt x="32051" y="7184"/>
                      <a:pt x="32051" y="15948"/>
                    </a:cubicBezTo>
                    <a:lnTo>
                      <a:pt x="32051" y="15948"/>
                    </a:lnTo>
                    <a:close/>
                  </a:path>
                </a:pathLst>
              </a:custGeom>
              <a:noFill/>
              <a:ln w="19050" cap="flat">
                <a:solidFill>
                  <a:srgbClr val="ED7D31"/>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95" name="Freeform: Shape 194">
                <a:extLst>
                  <a:ext uri="{FF2B5EF4-FFF2-40B4-BE49-F238E27FC236}">
                    <a16:creationId xmlns:a16="http://schemas.microsoft.com/office/drawing/2014/main" id="{8382E9B7-AA79-604D-A308-49B2B46AE23C}"/>
                  </a:ext>
                </a:extLst>
              </p:cNvPr>
              <p:cNvSpPr/>
              <p:nvPr/>
            </p:nvSpPr>
            <p:spPr>
              <a:xfrm>
                <a:off x="6902824" y="3288153"/>
                <a:ext cx="30884" cy="31743"/>
              </a:xfrm>
              <a:custGeom>
                <a:avLst/>
                <a:gdLst>
                  <a:gd name="connsiteX0" fmla="*/ 32056 w 31595"/>
                  <a:gd name="connsiteY0" fmla="*/ 15948 h 31595"/>
                  <a:gd name="connsiteX1" fmla="*/ 16258 w 31595"/>
                  <a:gd name="connsiteY1" fmla="*/ 31746 h 31595"/>
                  <a:gd name="connsiteX2" fmla="*/ 460 w 31595"/>
                  <a:gd name="connsiteY2" fmla="*/ 15948 h 31595"/>
                  <a:gd name="connsiteX3" fmla="*/ 16258 w 31595"/>
                  <a:gd name="connsiteY3" fmla="*/ 150 h 31595"/>
                  <a:gd name="connsiteX4" fmla="*/ 32056 w 31595"/>
                  <a:gd name="connsiteY4" fmla="*/ 15948 h 31595"/>
                  <a:gd name="connsiteX5" fmla="*/ 32056 w 31595"/>
                  <a:gd name="connsiteY5" fmla="*/ 15948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56" y="15948"/>
                    </a:moveTo>
                    <a:cubicBezTo>
                      <a:pt x="32056" y="24713"/>
                      <a:pt x="25022" y="31746"/>
                      <a:pt x="16258" y="31746"/>
                    </a:cubicBezTo>
                    <a:cubicBezTo>
                      <a:pt x="7493" y="31746"/>
                      <a:pt x="460" y="24713"/>
                      <a:pt x="460" y="15948"/>
                    </a:cubicBezTo>
                    <a:cubicBezTo>
                      <a:pt x="460" y="7184"/>
                      <a:pt x="7493" y="150"/>
                      <a:pt x="16258" y="150"/>
                    </a:cubicBezTo>
                    <a:cubicBezTo>
                      <a:pt x="25022" y="150"/>
                      <a:pt x="32056" y="7184"/>
                      <a:pt x="32056" y="15948"/>
                    </a:cubicBezTo>
                    <a:lnTo>
                      <a:pt x="32056" y="15948"/>
                    </a:lnTo>
                    <a:close/>
                  </a:path>
                </a:pathLst>
              </a:custGeom>
              <a:noFill/>
              <a:ln w="19050" cap="flat">
                <a:solidFill>
                  <a:srgbClr val="ED7D31"/>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96" name="Freeform: Shape 195">
                <a:extLst>
                  <a:ext uri="{FF2B5EF4-FFF2-40B4-BE49-F238E27FC236}">
                    <a16:creationId xmlns:a16="http://schemas.microsoft.com/office/drawing/2014/main" id="{653F4EBE-E2BF-8B4C-8C4B-EC0E16B612FD}"/>
                  </a:ext>
                </a:extLst>
              </p:cNvPr>
              <p:cNvSpPr/>
              <p:nvPr/>
            </p:nvSpPr>
            <p:spPr>
              <a:xfrm>
                <a:off x="6935333" y="3288153"/>
                <a:ext cx="30884" cy="31743"/>
              </a:xfrm>
              <a:custGeom>
                <a:avLst/>
                <a:gdLst>
                  <a:gd name="connsiteX0" fmla="*/ 32059 w 31595"/>
                  <a:gd name="connsiteY0" fmla="*/ 15948 h 31595"/>
                  <a:gd name="connsiteX1" fmla="*/ 16261 w 31595"/>
                  <a:gd name="connsiteY1" fmla="*/ 31746 h 31595"/>
                  <a:gd name="connsiteX2" fmla="*/ 463 w 31595"/>
                  <a:gd name="connsiteY2" fmla="*/ 15948 h 31595"/>
                  <a:gd name="connsiteX3" fmla="*/ 16261 w 31595"/>
                  <a:gd name="connsiteY3" fmla="*/ 150 h 31595"/>
                  <a:gd name="connsiteX4" fmla="*/ 32059 w 31595"/>
                  <a:gd name="connsiteY4" fmla="*/ 15948 h 31595"/>
                  <a:gd name="connsiteX5" fmla="*/ 32059 w 31595"/>
                  <a:gd name="connsiteY5" fmla="*/ 15948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59" y="15948"/>
                    </a:moveTo>
                    <a:cubicBezTo>
                      <a:pt x="32059" y="24713"/>
                      <a:pt x="25025" y="31746"/>
                      <a:pt x="16261" y="31746"/>
                    </a:cubicBezTo>
                    <a:cubicBezTo>
                      <a:pt x="7496" y="31746"/>
                      <a:pt x="463" y="24713"/>
                      <a:pt x="463" y="15948"/>
                    </a:cubicBezTo>
                    <a:cubicBezTo>
                      <a:pt x="463" y="7184"/>
                      <a:pt x="7496" y="150"/>
                      <a:pt x="16261" y="150"/>
                    </a:cubicBezTo>
                    <a:cubicBezTo>
                      <a:pt x="25025" y="150"/>
                      <a:pt x="32059" y="7184"/>
                      <a:pt x="32059" y="15948"/>
                    </a:cubicBezTo>
                    <a:lnTo>
                      <a:pt x="32059" y="15948"/>
                    </a:lnTo>
                    <a:close/>
                  </a:path>
                </a:pathLst>
              </a:custGeom>
              <a:noFill/>
              <a:ln w="19050" cap="flat">
                <a:solidFill>
                  <a:srgbClr val="ED7D31"/>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97" name="Freeform: Shape 196">
                <a:extLst>
                  <a:ext uri="{FF2B5EF4-FFF2-40B4-BE49-F238E27FC236}">
                    <a16:creationId xmlns:a16="http://schemas.microsoft.com/office/drawing/2014/main" id="{2538D505-8146-B34D-8B82-243B18EE988F}"/>
                  </a:ext>
                </a:extLst>
              </p:cNvPr>
              <p:cNvSpPr/>
              <p:nvPr/>
            </p:nvSpPr>
            <p:spPr>
              <a:xfrm>
                <a:off x="6956465" y="3288153"/>
                <a:ext cx="32509" cy="31743"/>
              </a:xfrm>
              <a:custGeom>
                <a:avLst/>
                <a:gdLst>
                  <a:gd name="connsiteX0" fmla="*/ 32061 w 31595"/>
                  <a:gd name="connsiteY0" fmla="*/ 15948 h 31595"/>
                  <a:gd name="connsiteX1" fmla="*/ 16263 w 31595"/>
                  <a:gd name="connsiteY1" fmla="*/ 31746 h 31595"/>
                  <a:gd name="connsiteX2" fmla="*/ 465 w 31595"/>
                  <a:gd name="connsiteY2" fmla="*/ 15948 h 31595"/>
                  <a:gd name="connsiteX3" fmla="*/ 16263 w 31595"/>
                  <a:gd name="connsiteY3" fmla="*/ 150 h 31595"/>
                  <a:gd name="connsiteX4" fmla="*/ 32061 w 31595"/>
                  <a:gd name="connsiteY4" fmla="*/ 15948 h 31595"/>
                  <a:gd name="connsiteX5" fmla="*/ 32061 w 31595"/>
                  <a:gd name="connsiteY5" fmla="*/ 15948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61" y="15948"/>
                    </a:moveTo>
                    <a:cubicBezTo>
                      <a:pt x="32061" y="24713"/>
                      <a:pt x="25027" y="31746"/>
                      <a:pt x="16263" y="31746"/>
                    </a:cubicBezTo>
                    <a:cubicBezTo>
                      <a:pt x="7498" y="31746"/>
                      <a:pt x="465" y="24713"/>
                      <a:pt x="465" y="15948"/>
                    </a:cubicBezTo>
                    <a:cubicBezTo>
                      <a:pt x="465" y="7184"/>
                      <a:pt x="7498" y="150"/>
                      <a:pt x="16263" y="150"/>
                    </a:cubicBezTo>
                    <a:cubicBezTo>
                      <a:pt x="25027" y="150"/>
                      <a:pt x="32061" y="7184"/>
                      <a:pt x="32061" y="15948"/>
                    </a:cubicBezTo>
                    <a:lnTo>
                      <a:pt x="32061" y="15948"/>
                    </a:lnTo>
                    <a:close/>
                  </a:path>
                </a:pathLst>
              </a:custGeom>
              <a:noFill/>
              <a:ln w="19050" cap="flat">
                <a:solidFill>
                  <a:srgbClr val="ED7D31"/>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198" name="Freeform: Shape 197">
                <a:extLst>
                  <a:ext uri="{FF2B5EF4-FFF2-40B4-BE49-F238E27FC236}">
                    <a16:creationId xmlns:a16="http://schemas.microsoft.com/office/drawing/2014/main" id="{FD62FE95-E6EF-C94A-A82E-C1E52A505788}"/>
                  </a:ext>
                </a:extLst>
              </p:cNvPr>
              <p:cNvSpPr/>
              <p:nvPr/>
            </p:nvSpPr>
            <p:spPr>
              <a:xfrm>
                <a:off x="7044239" y="3288153"/>
                <a:ext cx="30883" cy="31743"/>
              </a:xfrm>
              <a:custGeom>
                <a:avLst/>
                <a:gdLst>
                  <a:gd name="connsiteX0" fmla="*/ 32069 w 31595"/>
                  <a:gd name="connsiteY0" fmla="*/ 15948 h 31595"/>
                  <a:gd name="connsiteX1" fmla="*/ 16271 w 31595"/>
                  <a:gd name="connsiteY1" fmla="*/ 31746 h 31595"/>
                  <a:gd name="connsiteX2" fmla="*/ 473 w 31595"/>
                  <a:gd name="connsiteY2" fmla="*/ 15948 h 31595"/>
                  <a:gd name="connsiteX3" fmla="*/ 16271 w 31595"/>
                  <a:gd name="connsiteY3" fmla="*/ 150 h 31595"/>
                  <a:gd name="connsiteX4" fmla="*/ 32069 w 31595"/>
                  <a:gd name="connsiteY4" fmla="*/ 15948 h 31595"/>
                  <a:gd name="connsiteX5" fmla="*/ 32069 w 31595"/>
                  <a:gd name="connsiteY5" fmla="*/ 15948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69" y="15948"/>
                    </a:moveTo>
                    <a:cubicBezTo>
                      <a:pt x="32069" y="24713"/>
                      <a:pt x="25035" y="31746"/>
                      <a:pt x="16271" y="31746"/>
                    </a:cubicBezTo>
                    <a:cubicBezTo>
                      <a:pt x="7506" y="31746"/>
                      <a:pt x="473" y="24713"/>
                      <a:pt x="473" y="15948"/>
                    </a:cubicBezTo>
                    <a:cubicBezTo>
                      <a:pt x="473" y="7184"/>
                      <a:pt x="7506" y="150"/>
                      <a:pt x="16271" y="150"/>
                    </a:cubicBezTo>
                    <a:cubicBezTo>
                      <a:pt x="25035" y="150"/>
                      <a:pt x="32069" y="7184"/>
                      <a:pt x="32069" y="15948"/>
                    </a:cubicBezTo>
                    <a:lnTo>
                      <a:pt x="32069" y="15948"/>
                    </a:lnTo>
                    <a:close/>
                  </a:path>
                </a:pathLst>
              </a:custGeom>
              <a:noFill/>
              <a:ln w="19050" cap="flat">
                <a:solidFill>
                  <a:srgbClr val="ED7D31"/>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grpSp>
        <p:grpSp>
          <p:nvGrpSpPr>
            <p:cNvPr id="55342" name="Graphic 25">
              <a:extLst>
                <a:ext uri="{FF2B5EF4-FFF2-40B4-BE49-F238E27FC236}">
                  <a16:creationId xmlns:a16="http://schemas.microsoft.com/office/drawing/2014/main" id="{F3A93E74-5A5F-1146-AD72-33951263392D}"/>
                </a:ext>
              </a:extLst>
            </p:cNvPr>
            <p:cNvGrpSpPr>
              <a:grpSpLocks/>
            </p:cNvGrpSpPr>
            <p:nvPr/>
          </p:nvGrpSpPr>
          <p:grpSpPr bwMode="auto">
            <a:xfrm>
              <a:off x="1987120" y="1662396"/>
              <a:ext cx="4912361" cy="2006538"/>
              <a:chOff x="1987120" y="1662396"/>
              <a:chExt cx="4912361" cy="2006538"/>
            </a:xfrm>
          </p:grpSpPr>
          <p:sp>
            <p:nvSpPr>
              <p:cNvPr id="200" name="Freeform: Shape 199">
                <a:extLst>
                  <a:ext uri="{FF2B5EF4-FFF2-40B4-BE49-F238E27FC236}">
                    <a16:creationId xmlns:a16="http://schemas.microsoft.com/office/drawing/2014/main" id="{8E0686C5-8F0C-C241-BFEA-59811D0B893D}"/>
                  </a:ext>
                </a:extLst>
              </p:cNvPr>
              <p:cNvSpPr/>
              <p:nvPr/>
            </p:nvSpPr>
            <p:spPr>
              <a:xfrm>
                <a:off x="2598619" y="1726359"/>
                <a:ext cx="32509" cy="31743"/>
              </a:xfrm>
              <a:custGeom>
                <a:avLst/>
                <a:gdLst>
                  <a:gd name="connsiteX0" fmla="*/ 31658 w 31595"/>
                  <a:gd name="connsiteY0" fmla="*/ 15804 h 31595"/>
                  <a:gd name="connsiteX1" fmla="*/ 15860 w 31595"/>
                  <a:gd name="connsiteY1" fmla="*/ 31602 h 31595"/>
                  <a:gd name="connsiteX2" fmla="*/ 62 w 31595"/>
                  <a:gd name="connsiteY2" fmla="*/ 15804 h 31595"/>
                  <a:gd name="connsiteX3" fmla="*/ 15860 w 31595"/>
                  <a:gd name="connsiteY3" fmla="*/ 6 h 31595"/>
                  <a:gd name="connsiteX4" fmla="*/ 31658 w 31595"/>
                  <a:gd name="connsiteY4" fmla="*/ 15804 h 31595"/>
                  <a:gd name="connsiteX5" fmla="*/ 31658 w 31595"/>
                  <a:gd name="connsiteY5" fmla="*/ 15804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658" y="15804"/>
                    </a:moveTo>
                    <a:cubicBezTo>
                      <a:pt x="31658" y="24568"/>
                      <a:pt x="24625" y="31602"/>
                      <a:pt x="15860" y="31602"/>
                    </a:cubicBezTo>
                    <a:cubicBezTo>
                      <a:pt x="7095" y="31602"/>
                      <a:pt x="62" y="24568"/>
                      <a:pt x="62" y="15804"/>
                    </a:cubicBezTo>
                    <a:cubicBezTo>
                      <a:pt x="62" y="7039"/>
                      <a:pt x="7095" y="6"/>
                      <a:pt x="15860" y="6"/>
                    </a:cubicBezTo>
                    <a:cubicBezTo>
                      <a:pt x="24625" y="6"/>
                      <a:pt x="31658" y="7039"/>
                      <a:pt x="31658" y="15804"/>
                    </a:cubicBezTo>
                    <a:lnTo>
                      <a:pt x="31658" y="15804"/>
                    </a:lnTo>
                    <a:close/>
                  </a:path>
                </a:pathLst>
              </a:custGeom>
              <a:noFill/>
              <a:ln w="19050" cap="flat">
                <a:solidFill>
                  <a:srgbClr val="4472C4"/>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201" name="Freeform: Shape 200">
                <a:extLst>
                  <a:ext uri="{FF2B5EF4-FFF2-40B4-BE49-F238E27FC236}">
                    <a16:creationId xmlns:a16="http://schemas.microsoft.com/office/drawing/2014/main" id="{2D5D63FF-7670-3049-A86C-F65D503C9F55}"/>
                  </a:ext>
                </a:extLst>
              </p:cNvPr>
              <p:cNvSpPr/>
              <p:nvPr/>
            </p:nvSpPr>
            <p:spPr>
              <a:xfrm>
                <a:off x="3074878" y="1846985"/>
                <a:ext cx="32509" cy="29628"/>
              </a:xfrm>
              <a:custGeom>
                <a:avLst/>
                <a:gdLst>
                  <a:gd name="connsiteX0" fmla="*/ 31702 w 31595"/>
                  <a:gd name="connsiteY0" fmla="*/ 15815 h 31595"/>
                  <a:gd name="connsiteX1" fmla="*/ 15904 w 31595"/>
                  <a:gd name="connsiteY1" fmla="*/ 31613 h 31595"/>
                  <a:gd name="connsiteX2" fmla="*/ 106 w 31595"/>
                  <a:gd name="connsiteY2" fmla="*/ 15815 h 31595"/>
                  <a:gd name="connsiteX3" fmla="*/ 15904 w 31595"/>
                  <a:gd name="connsiteY3" fmla="*/ 17 h 31595"/>
                  <a:gd name="connsiteX4" fmla="*/ 31702 w 31595"/>
                  <a:gd name="connsiteY4" fmla="*/ 15815 h 31595"/>
                  <a:gd name="connsiteX5" fmla="*/ 31702 w 31595"/>
                  <a:gd name="connsiteY5" fmla="*/ 15815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702" y="15815"/>
                    </a:moveTo>
                    <a:cubicBezTo>
                      <a:pt x="31702" y="24579"/>
                      <a:pt x="24669" y="31613"/>
                      <a:pt x="15904" y="31613"/>
                    </a:cubicBezTo>
                    <a:cubicBezTo>
                      <a:pt x="7139" y="31613"/>
                      <a:pt x="106" y="24579"/>
                      <a:pt x="106" y="15815"/>
                    </a:cubicBezTo>
                    <a:cubicBezTo>
                      <a:pt x="106" y="7050"/>
                      <a:pt x="7139" y="17"/>
                      <a:pt x="15904" y="17"/>
                    </a:cubicBezTo>
                    <a:cubicBezTo>
                      <a:pt x="24669" y="17"/>
                      <a:pt x="31702" y="7050"/>
                      <a:pt x="31702" y="15815"/>
                    </a:cubicBezTo>
                    <a:lnTo>
                      <a:pt x="31702" y="15815"/>
                    </a:lnTo>
                    <a:close/>
                  </a:path>
                </a:pathLst>
              </a:custGeom>
              <a:noFill/>
              <a:ln w="19050" cap="flat">
                <a:solidFill>
                  <a:srgbClr val="4472C4"/>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202" name="Freeform: Shape 201">
                <a:extLst>
                  <a:ext uri="{FF2B5EF4-FFF2-40B4-BE49-F238E27FC236}">
                    <a16:creationId xmlns:a16="http://schemas.microsoft.com/office/drawing/2014/main" id="{941AFEE9-016B-7D40-948D-D94DBE3DDC1D}"/>
                  </a:ext>
                </a:extLst>
              </p:cNvPr>
              <p:cNvSpPr/>
              <p:nvPr/>
            </p:nvSpPr>
            <p:spPr>
              <a:xfrm>
                <a:off x="3234172" y="1933752"/>
                <a:ext cx="30883" cy="31743"/>
              </a:xfrm>
              <a:custGeom>
                <a:avLst/>
                <a:gdLst>
                  <a:gd name="connsiteX0" fmla="*/ 31717 w 31595"/>
                  <a:gd name="connsiteY0" fmla="*/ 15823 h 31595"/>
                  <a:gd name="connsiteX1" fmla="*/ 15919 w 31595"/>
                  <a:gd name="connsiteY1" fmla="*/ 31621 h 31595"/>
                  <a:gd name="connsiteX2" fmla="*/ 121 w 31595"/>
                  <a:gd name="connsiteY2" fmla="*/ 15823 h 31595"/>
                  <a:gd name="connsiteX3" fmla="*/ 15919 w 31595"/>
                  <a:gd name="connsiteY3" fmla="*/ 25 h 31595"/>
                  <a:gd name="connsiteX4" fmla="*/ 31717 w 31595"/>
                  <a:gd name="connsiteY4" fmla="*/ 15823 h 31595"/>
                  <a:gd name="connsiteX5" fmla="*/ 31717 w 31595"/>
                  <a:gd name="connsiteY5" fmla="*/ 15823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717" y="15823"/>
                    </a:moveTo>
                    <a:cubicBezTo>
                      <a:pt x="31717" y="24587"/>
                      <a:pt x="24683" y="31621"/>
                      <a:pt x="15919" y="31621"/>
                    </a:cubicBezTo>
                    <a:cubicBezTo>
                      <a:pt x="7154" y="31621"/>
                      <a:pt x="121" y="24587"/>
                      <a:pt x="121" y="15823"/>
                    </a:cubicBezTo>
                    <a:cubicBezTo>
                      <a:pt x="121" y="7058"/>
                      <a:pt x="7154" y="25"/>
                      <a:pt x="15919" y="25"/>
                    </a:cubicBezTo>
                    <a:cubicBezTo>
                      <a:pt x="24683" y="25"/>
                      <a:pt x="31717" y="7058"/>
                      <a:pt x="31717" y="15823"/>
                    </a:cubicBezTo>
                    <a:lnTo>
                      <a:pt x="31717" y="15823"/>
                    </a:lnTo>
                    <a:close/>
                  </a:path>
                </a:pathLst>
              </a:custGeom>
              <a:noFill/>
              <a:ln w="19050" cap="flat">
                <a:solidFill>
                  <a:srgbClr val="4472C4"/>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203" name="Freeform: Shape 202">
                <a:extLst>
                  <a:ext uri="{FF2B5EF4-FFF2-40B4-BE49-F238E27FC236}">
                    <a16:creationId xmlns:a16="http://schemas.microsoft.com/office/drawing/2014/main" id="{8AAA9AD0-3530-0C42-9E42-886A37F4B27A}"/>
                  </a:ext>
                </a:extLst>
              </p:cNvPr>
              <p:cNvSpPr/>
              <p:nvPr/>
            </p:nvSpPr>
            <p:spPr>
              <a:xfrm>
                <a:off x="3482866" y="2096703"/>
                <a:ext cx="30884" cy="31744"/>
              </a:xfrm>
              <a:custGeom>
                <a:avLst/>
                <a:gdLst>
                  <a:gd name="connsiteX0" fmla="*/ 31740 w 31595"/>
                  <a:gd name="connsiteY0" fmla="*/ 15838 h 31595"/>
                  <a:gd name="connsiteX1" fmla="*/ 15942 w 31595"/>
                  <a:gd name="connsiteY1" fmla="*/ 31636 h 31595"/>
                  <a:gd name="connsiteX2" fmla="*/ 144 w 31595"/>
                  <a:gd name="connsiteY2" fmla="*/ 15838 h 31595"/>
                  <a:gd name="connsiteX3" fmla="*/ 15942 w 31595"/>
                  <a:gd name="connsiteY3" fmla="*/ 40 h 31595"/>
                  <a:gd name="connsiteX4" fmla="*/ 31740 w 31595"/>
                  <a:gd name="connsiteY4" fmla="*/ 15838 h 31595"/>
                  <a:gd name="connsiteX5" fmla="*/ 31740 w 31595"/>
                  <a:gd name="connsiteY5" fmla="*/ 15838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740" y="15838"/>
                    </a:moveTo>
                    <a:cubicBezTo>
                      <a:pt x="31740" y="24602"/>
                      <a:pt x="24706" y="31636"/>
                      <a:pt x="15942" y="31636"/>
                    </a:cubicBezTo>
                    <a:cubicBezTo>
                      <a:pt x="7177" y="31636"/>
                      <a:pt x="144" y="24602"/>
                      <a:pt x="144" y="15838"/>
                    </a:cubicBezTo>
                    <a:cubicBezTo>
                      <a:pt x="144" y="7073"/>
                      <a:pt x="7177" y="40"/>
                      <a:pt x="15942" y="40"/>
                    </a:cubicBezTo>
                    <a:cubicBezTo>
                      <a:pt x="24706" y="40"/>
                      <a:pt x="31740" y="7073"/>
                      <a:pt x="31740" y="15838"/>
                    </a:cubicBezTo>
                    <a:lnTo>
                      <a:pt x="31740" y="15838"/>
                    </a:lnTo>
                    <a:close/>
                  </a:path>
                </a:pathLst>
              </a:custGeom>
              <a:noFill/>
              <a:ln w="19050" cap="flat">
                <a:solidFill>
                  <a:srgbClr val="4472C4"/>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204" name="Freeform: Shape 203">
                <a:extLst>
                  <a:ext uri="{FF2B5EF4-FFF2-40B4-BE49-F238E27FC236}">
                    <a16:creationId xmlns:a16="http://schemas.microsoft.com/office/drawing/2014/main" id="{B9C10C11-B4B6-9444-89D1-44BD53D2C326}"/>
                  </a:ext>
                </a:extLst>
              </p:cNvPr>
              <p:cNvSpPr/>
              <p:nvPr/>
            </p:nvSpPr>
            <p:spPr>
              <a:xfrm>
                <a:off x="3591772" y="2183470"/>
                <a:ext cx="30883" cy="31743"/>
              </a:xfrm>
              <a:custGeom>
                <a:avLst/>
                <a:gdLst>
                  <a:gd name="connsiteX0" fmla="*/ 31750 w 31595"/>
                  <a:gd name="connsiteY0" fmla="*/ 15846 h 31595"/>
                  <a:gd name="connsiteX1" fmla="*/ 15952 w 31595"/>
                  <a:gd name="connsiteY1" fmla="*/ 31644 h 31595"/>
                  <a:gd name="connsiteX2" fmla="*/ 154 w 31595"/>
                  <a:gd name="connsiteY2" fmla="*/ 15846 h 31595"/>
                  <a:gd name="connsiteX3" fmla="*/ 15952 w 31595"/>
                  <a:gd name="connsiteY3" fmla="*/ 48 h 31595"/>
                  <a:gd name="connsiteX4" fmla="*/ 31750 w 31595"/>
                  <a:gd name="connsiteY4" fmla="*/ 15846 h 31595"/>
                  <a:gd name="connsiteX5" fmla="*/ 31750 w 31595"/>
                  <a:gd name="connsiteY5" fmla="*/ 15846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750" y="15846"/>
                    </a:moveTo>
                    <a:cubicBezTo>
                      <a:pt x="31750" y="24610"/>
                      <a:pt x="24716" y="31644"/>
                      <a:pt x="15952" y="31644"/>
                    </a:cubicBezTo>
                    <a:cubicBezTo>
                      <a:pt x="7187" y="31644"/>
                      <a:pt x="154" y="24610"/>
                      <a:pt x="154" y="15846"/>
                    </a:cubicBezTo>
                    <a:cubicBezTo>
                      <a:pt x="154" y="7081"/>
                      <a:pt x="7187" y="48"/>
                      <a:pt x="15952" y="48"/>
                    </a:cubicBezTo>
                    <a:cubicBezTo>
                      <a:pt x="24716" y="48"/>
                      <a:pt x="31750" y="7081"/>
                      <a:pt x="31750" y="15846"/>
                    </a:cubicBezTo>
                    <a:lnTo>
                      <a:pt x="31750" y="15846"/>
                    </a:lnTo>
                    <a:close/>
                  </a:path>
                </a:pathLst>
              </a:custGeom>
              <a:noFill/>
              <a:ln w="19050" cap="flat">
                <a:solidFill>
                  <a:srgbClr val="4472C4"/>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205" name="Freeform: Shape 204">
                <a:extLst>
                  <a:ext uri="{FF2B5EF4-FFF2-40B4-BE49-F238E27FC236}">
                    <a16:creationId xmlns:a16="http://schemas.microsoft.com/office/drawing/2014/main" id="{2E1B8F18-5C77-C144-ABA5-8E2438AC9223}"/>
                  </a:ext>
                </a:extLst>
              </p:cNvPr>
              <p:cNvSpPr/>
              <p:nvPr/>
            </p:nvSpPr>
            <p:spPr>
              <a:xfrm>
                <a:off x="4458139" y="2701951"/>
                <a:ext cx="30884" cy="31744"/>
              </a:xfrm>
              <a:custGeom>
                <a:avLst/>
                <a:gdLst>
                  <a:gd name="connsiteX0" fmla="*/ 31830 w 31595"/>
                  <a:gd name="connsiteY0" fmla="*/ 15894 h 31595"/>
                  <a:gd name="connsiteX1" fmla="*/ 16032 w 31595"/>
                  <a:gd name="connsiteY1" fmla="*/ 31692 h 31595"/>
                  <a:gd name="connsiteX2" fmla="*/ 234 w 31595"/>
                  <a:gd name="connsiteY2" fmla="*/ 15894 h 31595"/>
                  <a:gd name="connsiteX3" fmla="*/ 16032 w 31595"/>
                  <a:gd name="connsiteY3" fmla="*/ 96 h 31595"/>
                  <a:gd name="connsiteX4" fmla="*/ 31830 w 31595"/>
                  <a:gd name="connsiteY4" fmla="*/ 15894 h 31595"/>
                  <a:gd name="connsiteX5" fmla="*/ 31830 w 31595"/>
                  <a:gd name="connsiteY5" fmla="*/ 15894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830" y="15894"/>
                    </a:moveTo>
                    <a:cubicBezTo>
                      <a:pt x="31830" y="24658"/>
                      <a:pt x="24796" y="31692"/>
                      <a:pt x="16032" y="31692"/>
                    </a:cubicBezTo>
                    <a:cubicBezTo>
                      <a:pt x="7267" y="31692"/>
                      <a:pt x="234" y="24658"/>
                      <a:pt x="234" y="15894"/>
                    </a:cubicBezTo>
                    <a:cubicBezTo>
                      <a:pt x="234" y="7129"/>
                      <a:pt x="7267" y="96"/>
                      <a:pt x="16032" y="96"/>
                    </a:cubicBezTo>
                    <a:cubicBezTo>
                      <a:pt x="24796" y="96"/>
                      <a:pt x="31830" y="7129"/>
                      <a:pt x="31830" y="15894"/>
                    </a:cubicBezTo>
                    <a:lnTo>
                      <a:pt x="31830" y="15894"/>
                    </a:lnTo>
                    <a:close/>
                  </a:path>
                </a:pathLst>
              </a:custGeom>
              <a:noFill/>
              <a:ln w="19050" cap="flat">
                <a:solidFill>
                  <a:srgbClr val="4472C4"/>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206" name="Freeform: Shape 205">
                <a:extLst>
                  <a:ext uri="{FF2B5EF4-FFF2-40B4-BE49-F238E27FC236}">
                    <a16:creationId xmlns:a16="http://schemas.microsoft.com/office/drawing/2014/main" id="{93CB784F-028E-C045-A2C0-9476427E595E}"/>
                  </a:ext>
                </a:extLst>
              </p:cNvPr>
              <p:cNvSpPr/>
              <p:nvPr/>
            </p:nvSpPr>
            <p:spPr>
              <a:xfrm>
                <a:off x="4753972" y="2854321"/>
                <a:ext cx="32509" cy="31744"/>
              </a:xfrm>
              <a:custGeom>
                <a:avLst/>
                <a:gdLst>
                  <a:gd name="connsiteX0" fmla="*/ 31857 w 31595"/>
                  <a:gd name="connsiteY0" fmla="*/ 15908 h 31595"/>
                  <a:gd name="connsiteX1" fmla="*/ 16059 w 31595"/>
                  <a:gd name="connsiteY1" fmla="*/ 31706 h 31595"/>
                  <a:gd name="connsiteX2" fmla="*/ 261 w 31595"/>
                  <a:gd name="connsiteY2" fmla="*/ 15908 h 31595"/>
                  <a:gd name="connsiteX3" fmla="*/ 16059 w 31595"/>
                  <a:gd name="connsiteY3" fmla="*/ 110 h 31595"/>
                  <a:gd name="connsiteX4" fmla="*/ 31857 w 31595"/>
                  <a:gd name="connsiteY4" fmla="*/ 15908 h 31595"/>
                  <a:gd name="connsiteX5" fmla="*/ 31857 w 31595"/>
                  <a:gd name="connsiteY5" fmla="*/ 15908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857" y="15908"/>
                    </a:moveTo>
                    <a:cubicBezTo>
                      <a:pt x="31857" y="24672"/>
                      <a:pt x="24824" y="31706"/>
                      <a:pt x="16059" y="31706"/>
                    </a:cubicBezTo>
                    <a:cubicBezTo>
                      <a:pt x="7295" y="31706"/>
                      <a:pt x="261" y="24672"/>
                      <a:pt x="261" y="15908"/>
                    </a:cubicBezTo>
                    <a:cubicBezTo>
                      <a:pt x="261" y="7143"/>
                      <a:pt x="7295" y="110"/>
                      <a:pt x="16059" y="110"/>
                    </a:cubicBezTo>
                    <a:cubicBezTo>
                      <a:pt x="24824" y="110"/>
                      <a:pt x="31857" y="7143"/>
                      <a:pt x="31857" y="15908"/>
                    </a:cubicBezTo>
                    <a:lnTo>
                      <a:pt x="31857" y="15908"/>
                    </a:lnTo>
                    <a:close/>
                  </a:path>
                </a:pathLst>
              </a:custGeom>
              <a:noFill/>
              <a:ln w="19050" cap="flat">
                <a:solidFill>
                  <a:srgbClr val="4472C4"/>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207" name="Freeform: Shape 206">
                <a:extLst>
                  <a:ext uri="{FF2B5EF4-FFF2-40B4-BE49-F238E27FC236}">
                    <a16:creationId xmlns:a16="http://schemas.microsoft.com/office/drawing/2014/main" id="{347BFD63-BA87-CA47-AE16-E48E42B33B02}"/>
                  </a:ext>
                </a:extLst>
              </p:cNvPr>
              <p:cNvSpPr/>
              <p:nvPr/>
            </p:nvSpPr>
            <p:spPr>
              <a:xfrm>
                <a:off x="4975034" y="2989761"/>
                <a:ext cx="30884" cy="31744"/>
              </a:xfrm>
              <a:custGeom>
                <a:avLst/>
                <a:gdLst>
                  <a:gd name="connsiteX0" fmla="*/ 31877 w 31595"/>
                  <a:gd name="connsiteY0" fmla="*/ 15920 h 31595"/>
                  <a:gd name="connsiteX1" fmla="*/ 16080 w 31595"/>
                  <a:gd name="connsiteY1" fmla="*/ 31718 h 31595"/>
                  <a:gd name="connsiteX2" fmla="*/ 282 w 31595"/>
                  <a:gd name="connsiteY2" fmla="*/ 15920 h 31595"/>
                  <a:gd name="connsiteX3" fmla="*/ 16080 w 31595"/>
                  <a:gd name="connsiteY3" fmla="*/ 123 h 31595"/>
                  <a:gd name="connsiteX4" fmla="*/ 31877 w 31595"/>
                  <a:gd name="connsiteY4" fmla="*/ 15920 h 31595"/>
                  <a:gd name="connsiteX5" fmla="*/ 31877 w 31595"/>
                  <a:gd name="connsiteY5" fmla="*/ 15920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877" y="15920"/>
                    </a:moveTo>
                    <a:cubicBezTo>
                      <a:pt x="31877" y="24685"/>
                      <a:pt x="24844" y="31718"/>
                      <a:pt x="16080" y="31718"/>
                    </a:cubicBezTo>
                    <a:cubicBezTo>
                      <a:pt x="7315" y="31718"/>
                      <a:pt x="282" y="24685"/>
                      <a:pt x="282" y="15920"/>
                    </a:cubicBezTo>
                    <a:cubicBezTo>
                      <a:pt x="282" y="7156"/>
                      <a:pt x="7315" y="123"/>
                      <a:pt x="16080" y="123"/>
                    </a:cubicBezTo>
                    <a:cubicBezTo>
                      <a:pt x="24844" y="123"/>
                      <a:pt x="31877" y="7156"/>
                      <a:pt x="31877" y="15920"/>
                    </a:cubicBezTo>
                    <a:lnTo>
                      <a:pt x="31877" y="15920"/>
                    </a:lnTo>
                    <a:close/>
                  </a:path>
                </a:pathLst>
              </a:custGeom>
              <a:noFill/>
              <a:ln w="19050" cap="flat">
                <a:solidFill>
                  <a:srgbClr val="4472C4"/>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208" name="Freeform: Shape 207">
                <a:extLst>
                  <a:ext uri="{FF2B5EF4-FFF2-40B4-BE49-F238E27FC236}">
                    <a16:creationId xmlns:a16="http://schemas.microsoft.com/office/drawing/2014/main" id="{5418723B-E832-A949-A67C-94F4B3FD8607}"/>
                  </a:ext>
                </a:extLst>
              </p:cNvPr>
              <p:cNvSpPr/>
              <p:nvPr/>
            </p:nvSpPr>
            <p:spPr>
              <a:xfrm>
                <a:off x="5057933" y="3042668"/>
                <a:ext cx="30883" cy="31743"/>
              </a:xfrm>
              <a:custGeom>
                <a:avLst/>
                <a:gdLst>
                  <a:gd name="connsiteX0" fmla="*/ 31885 w 31595"/>
                  <a:gd name="connsiteY0" fmla="*/ 15925 h 31595"/>
                  <a:gd name="connsiteX1" fmla="*/ 16087 w 31595"/>
                  <a:gd name="connsiteY1" fmla="*/ 31723 h 31595"/>
                  <a:gd name="connsiteX2" fmla="*/ 289 w 31595"/>
                  <a:gd name="connsiteY2" fmla="*/ 15925 h 31595"/>
                  <a:gd name="connsiteX3" fmla="*/ 16087 w 31595"/>
                  <a:gd name="connsiteY3" fmla="*/ 128 h 31595"/>
                  <a:gd name="connsiteX4" fmla="*/ 31885 w 31595"/>
                  <a:gd name="connsiteY4" fmla="*/ 15925 h 31595"/>
                  <a:gd name="connsiteX5" fmla="*/ 31885 w 31595"/>
                  <a:gd name="connsiteY5" fmla="*/ 15925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885" y="15925"/>
                    </a:moveTo>
                    <a:cubicBezTo>
                      <a:pt x="31885" y="24690"/>
                      <a:pt x="24852" y="31723"/>
                      <a:pt x="16087" y="31723"/>
                    </a:cubicBezTo>
                    <a:cubicBezTo>
                      <a:pt x="7323" y="31723"/>
                      <a:pt x="289" y="24690"/>
                      <a:pt x="289" y="15925"/>
                    </a:cubicBezTo>
                    <a:cubicBezTo>
                      <a:pt x="289" y="7161"/>
                      <a:pt x="7323" y="128"/>
                      <a:pt x="16087" y="128"/>
                    </a:cubicBezTo>
                    <a:cubicBezTo>
                      <a:pt x="24852" y="128"/>
                      <a:pt x="31885" y="7161"/>
                      <a:pt x="31885" y="15925"/>
                    </a:cubicBezTo>
                    <a:lnTo>
                      <a:pt x="31885" y="15925"/>
                    </a:lnTo>
                    <a:close/>
                  </a:path>
                </a:pathLst>
              </a:custGeom>
              <a:noFill/>
              <a:ln w="19050" cap="flat">
                <a:solidFill>
                  <a:srgbClr val="4472C4"/>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209" name="Freeform: Shape 208">
                <a:extLst>
                  <a:ext uri="{FF2B5EF4-FFF2-40B4-BE49-F238E27FC236}">
                    <a16:creationId xmlns:a16="http://schemas.microsoft.com/office/drawing/2014/main" id="{C534375F-8BDD-AC46-A921-68DBA9741B5B}"/>
                  </a:ext>
                </a:extLst>
              </p:cNvPr>
              <p:cNvSpPr/>
              <p:nvPr/>
            </p:nvSpPr>
            <p:spPr>
              <a:xfrm>
                <a:off x="5301751" y="3097690"/>
                <a:ext cx="30883" cy="31743"/>
              </a:xfrm>
              <a:custGeom>
                <a:avLst/>
                <a:gdLst>
                  <a:gd name="connsiteX0" fmla="*/ 31908 w 31595"/>
                  <a:gd name="connsiteY0" fmla="*/ 15930 h 31595"/>
                  <a:gd name="connsiteX1" fmla="*/ 16110 w 31595"/>
                  <a:gd name="connsiteY1" fmla="*/ 31728 h 31595"/>
                  <a:gd name="connsiteX2" fmla="*/ 312 w 31595"/>
                  <a:gd name="connsiteY2" fmla="*/ 15930 h 31595"/>
                  <a:gd name="connsiteX3" fmla="*/ 16110 w 31595"/>
                  <a:gd name="connsiteY3" fmla="*/ 133 h 31595"/>
                  <a:gd name="connsiteX4" fmla="*/ 31908 w 31595"/>
                  <a:gd name="connsiteY4" fmla="*/ 15930 h 31595"/>
                  <a:gd name="connsiteX5" fmla="*/ 31908 w 31595"/>
                  <a:gd name="connsiteY5" fmla="*/ 15930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08" y="15930"/>
                    </a:moveTo>
                    <a:cubicBezTo>
                      <a:pt x="31908" y="24695"/>
                      <a:pt x="24874" y="31728"/>
                      <a:pt x="16110" y="31728"/>
                    </a:cubicBezTo>
                    <a:cubicBezTo>
                      <a:pt x="7345" y="31728"/>
                      <a:pt x="312" y="24695"/>
                      <a:pt x="312" y="15930"/>
                    </a:cubicBezTo>
                    <a:cubicBezTo>
                      <a:pt x="312" y="7166"/>
                      <a:pt x="7345" y="133"/>
                      <a:pt x="16110" y="133"/>
                    </a:cubicBezTo>
                    <a:cubicBezTo>
                      <a:pt x="24874" y="133"/>
                      <a:pt x="31908" y="7166"/>
                      <a:pt x="31908" y="15930"/>
                    </a:cubicBezTo>
                    <a:lnTo>
                      <a:pt x="31908" y="15930"/>
                    </a:lnTo>
                    <a:close/>
                  </a:path>
                </a:pathLst>
              </a:custGeom>
              <a:noFill/>
              <a:ln w="19050" cap="flat">
                <a:solidFill>
                  <a:srgbClr val="4472C4"/>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210" name="Freeform: Shape 209">
                <a:extLst>
                  <a:ext uri="{FF2B5EF4-FFF2-40B4-BE49-F238E27FC236}">
                    <a16:creationId xmlns:a16="http://schemas.microsoft.com/office/drawing/2014/main" id="{1C4860B4-9542-8F4B-AB7F-7FE1885D3B0B}"/>
                  </a:ext>
                </a:extLst>
              </p:cNvPr>
              <p:cNvSpPr/>
              <p:nvPr/>
            </p:nvSpPr>
            <p:spPr>
              <a:xfrm>
                <a:off x="5366769" y="3118853"/>
                <a:ext cx="30883" cy="31743"/>
              </a:xfrm>
              <a:custGeom>
                <a:avLst/>
                <a:gdLst>
                  <a:gd name="connsiteX0" fmla="*/ 31914 w 31595"/>
                  <a:gd name="connsiteY0" fmla="*/ 15932 h 31595"/>
                  <a:gd name="connsiteX1" fmla="*/ 16116 w 31595"/>
                  <a:gd name="connsiteY1" fmla="*/ 31730 h 31595"/>
                  <a:gd name="connsiteX2" fmla="*/ 318 w 31595"/>
                  <a:gd name="connsiteY2" fmla="*/ 15932 h 31595"/>
                  <a:gd name="connsiteX3" fmla="*/ 16116 w 31595"/>
                  <a:gd name="connsiteY3" fmla="*/ 135 h 31595"/>
                  <a:gd name="connsiteX4" fmla="*/ 31914 w 31595"/>
                  <a:gd name="connsiteY4" fmla="*/ 15932 h 31595"/>
                  <a:gd name="connsiteX5" fmla="*/ 31914 w 31595"/>
                  <a:gd name="connsiteY5" fmla="*/ 15932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14" y="15932"/>
                    </a:moveTo>
                    <a:cubicBezTo>
                      <a:pt x="31914" y="24697"/>
                      <a:pt x="24880" y="31730"/>
                      <a:pt x="16116" y="31730"/>
                    </a:cubicBezTo>
                    <a:cubicBezTo>
                      <a:pt x="7351" y="31730"/>
                      <a:pt x="318" y="24697"/>
                      <a:pt x="318" y="15932"/>
                    </a:cubicBezTo>
                    <a:cubicBezTo>
                      <a:pt x="318" y="7168"/>
                      <a:pt x="7351" y="135"/>
                      <a:pt x="16116" y="135"/>
                    </a:cubicBezTo>
                    <a:cubicBezTo>
                      <a:pt x="24880" y="135"/>
                      <a:pt x="31914" y="7168"/>
                      <a:pt x="31914" y="15932"/>
                    </a:cubicBezTo>
                    <a:lnTo>
                      <a:pt x="31914" y="15932"/>
                    </a:lnTo>
                    <a:close/>
                  </a:path>
                </a:pathLst>
              </a:custGeom>
              <a:noFill/>
              <a:ln w="19050" cap="flat">
                <a:solidFill>
                  <a:srgbClr val="4472C4"/>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211" name="Freeform: Shape 210">
                <a:extLst>
                  <a:ext uri="{FF2B5EF4-FFF2-40B4-BE49-F238E27FC236}">
                    <a16:creationId xmlns:a16="http://schemas.microsoft.com/office/drawing/2014/main" id="{AFAF2572-9C49-A34E-A905-BC515962C3A1}"/>
                  </a:ext>
                </a:extLst>
              </p:cNvPr>
              <p:cNvSpPr/>
              <p:nvPr/>
            </p:nvSpPr>
            <p:spPr>
              <a:xfrm>
                <a:off x="5399279" y="3129433"/>
                <a:ext cx="30883" cy="31744"/>
              </a:xfrm>
              <a:custGeom>
                <a:avLst/>
                <a:gdLst>
                  <a:gd name="connsiteX0" fmla="*/ 31917 w 31595"/>
                  <a:gd name="connsiteY0" fmla="*/ 15933 h 31595"/>
                  <a:gd name="connsiteX1" fmla="*/ 16119 w 31595"/>
                  <a:gd name="connsiteY1" fmla="*/ 31731 h 31595"/>
                  <a:gd name="connsiteX2" fmla="*/ 321 w 31595"/>
                  <a:gd name="connsiteY2" fmla="*/ 15933 h 31595"/>
                  <a:gd name="connsiteX3" fmla="*/ 16119 w 31595"/>
                  <a:gd name="connsiteY3" fmla="*/ 136 h 31595"/>
                  <a:gd name="connsiteX4" fmla="*/ 31917 w 31595"/>
                  <a:gd name="connsiteY4" fmla="*/ 15933 h 31595"/>
                  <a:gd name="connsiteX5" fmla="*/ 31917 w 31595"/>
                  <a:gd name="connsiteY5" fmla="*/ 15933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17" y="15933"/>
                    </a:moveTo>
                    <a:cubicBezTo>
                      <a:pt x="31917" y="24698"/>
                      <a:pt x="24883" y="31731"/>
                      <a:pt x="16119" y="31731"/>
                    </a:cubicBezTo>
                    <a:cubicBezTo>
                      <a:pt x="7354" y="31731"/>
                      <a:pt x="321" y="24698"/>
                      <a:pt x="321" y="15933"/>
                    </a:cubicBezTo>
                    <a:cubicBezTo>
                      <a:pt x="321" y="7169"/>
                      <a:pt x="7354" y="136"/>
                      <a:pt x="16119" y="136"/>
                    </a:cubicBezTo>
                    <a:cubicBezTo>
                      <a:pt x="24883" y="136"/>
                      <a:pt x="31917" y="7169"/>
                      <a:pt x="31917" y="15933"/>
                    </a:cubicBezTo>
                    <a:lnTo>
                      <a:pt x="31917" y="15933"/>
                    </a:lnTo>
                    <a:close/>
                  </a:path>
                </a:pathLst>
              </a:custGeom>
              <a:noFill/>
              <a:ln w="19050" cap="flat">
                <a:solidFill>
                  <a:srgbClr val="4472C4"/>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212" name="Freeform: Shape 211">
                <a:extLst>
                  <a:ext uri="{FF2B5EF4-FFF2-40B4-BE49-F238E27FC236}">
                    <a16:creationId xmlns:a16="http://schemas.microsoft.com/office/drawing/2014/main" id="{97C0E3E5-D2EC-A844-ADE5-86FA5521EDEE}"/>
                  </a:ext>
                </a:extLst>
              </p:cNvPr>
              <p:cNvSpPr/>
              <p:nvPr/>
            </p:nvSpPr>
            <p:spPr>
              <a:xfrm>
                <a:off x="5420409" y="3140015"/>
                <a:ext cx="32509" cy="31743"/>
              </a:xfrm>
              <a:custGeom>
                <a:avLst/>
                <a:gdLst>
                  <a:gd name="connsiteX0" fmla="*/ 31919 w 31595"/>
                  <a:gd name="connsiteY0" fmla="*/ 15934 h 31595"/>
                  <a:gd name="connsiteX1" fmla="*/ 16121 w 31595"/>
                  <a:gd name="connsiteY1" fmla="*/ 31732 h 31595"/>
                  <a:gd name="connsiteX2" fmla="*/ 323 w 31595"/>
                  <a:gd name="connsiteY2" fmla="*/ 15934 h 31595"/>
                  <a:gd name="connsiteX3" fmla="*/ 16121 w 31595"/>
                  <a:gd name="connsiteY3" fmla="*/ 137 h 31595"/>
                  <a:gd name="connsiteX4" fmla="*/ 31919 w 31595"/>
                  <a:gd name="connsiteY4" fmla="*/ 15934 h 31595"/>
                  <a:gd name="connsiteX5" fmla="*/ 31919 w 31595"/>
                  <a:gd name="connsiteY5" fmla="*/ 15934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19" y="15934"/>
                    </a:moveTo>
                    <a:cubicBezTo>
                      <a:pt x="31919" y="24699"/>
                      <a:pt x="24885" y="31732"/>
                      <a:pt x="16121" y="31732"/>
                    </a:cubicBezTo>
                    <a:cubicBezTo>
                      <a:pt x="7356" y="31732"/>
                      <a:pt x="323" y="24699"/>
                      <a:pt x="323" y="15934"/>
                    </a:cubicBezTo>
                    <a:cubicBezTo>
                      <a:pt x="323" y="7170"/>
                      <a:pt x="7356" y="137"/>
                      <a:pt x="16121" y="137"/>
                    </a:cubicBezTo>
                    <a:cubicBezTo>
                      <a:pt x="24885" y="137"/>
                      <a:pt x="31919" y="7170"/>
                      <a:pt x="31919" y="15934"/>
                    </a:cubicBezTo>
                    <a:lnTo>
                      <a:pt x="31919" y="15934"/>
                    </a:lnTo>
                    <a:close/>
                  </a:path>
                </a:pathLst>
              </a:custGeom>
              <a:noFill/>
              <a:ln w="19050" cap="flat">
                <a:solidFill>
                  <a:srgbClr val="4472C4"/>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213" name="Freeform: Shape 212">
                <a:extLst>
                  <a:ext uri="{FF2B5EF4-FFF2-40B4-BE49-F238E27FC236}">
                    <a16:creationId xmlns:a16="http://schemas.microsoft.com/office/drawing/2014/main" id="{E05496E7-FD6D-4041-8E9A-2CF239FD0EA0}"/>
                  </a:ext>
                </a:extLst>
              </p:cNvPr>
              <p:cNvSpPr/>
              <p:nvPr/>
            </p:nvSpPr>
            <p:spPr>
              <a:xfrm>
                <a:off x="5443165" y="3150596"/>
                <a:ext cx="30884" cy="31744"/>
              </a:xfrm>
              <a:custGeom>
                <a:avLst/>
                <a:gdLst>
                  <a:gd name="connsiteX0" fmla="*/ 31921 w 31595"/>
                  <a:gd name="connsiteY0" fmla="*/ 15935 h 31595"/>
                  <a:gd name="connsiteX1" fmla="*/ 16123 w 31595"/>
                  <a:gd name="connsiteY1" fmla="*/ 31733 h 31595"/>
                  <a:gd name="connsiteX2" fmla="*/ 325 w 31595"/>
                  <a:gd name="connsiteY2" fmla="*/ 15935 h 31595"/>
                  <a:gd name="connsiteX3" fmla="*/ 16123 w 31595"/>
                  <a:gd name="connsiteY3" fmla="*/ 138 h 31595"/>
                  <a:gd name="connsiteX4" fmla="*/ 31921 w 31595"/>
                  <a:gd name="connsiteY4" fmla="*/ 15935 h 31595"/>
                  <a:gd name="connsiteX5" fmla="*/ 31921 w 31595"/>
                  <a:gd name="connsiteY5" fmla="*/ 15935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21" y="15935"/>
                    </a:moveTo>
                    <a:cubicBezTo>
                      <a:pt x="31921" y="24700"/>
                      <a:pt x="24887" y="31733"/>
                      <a:pt x="16123" y="31733"/>
                    </a:cubicBezTo>
                    <a:cubicBezTo>
                      <a:pt x="7358" y="31733"/>
                      <a:pt x="325" y="24700"/>
                      <a:pt x="325" y="15935"/>
                    </a:cubicBezTo>
                    <a:cubicBezTo>
                      <a:pt x="325" y="7171"/>
                      <a:pt x="7358" y="138"/>
                      <a:pt x="16123" y="138"/>
                    </a:cubicBezTo>
                    <a:cubicBezTo>
                      <a:pt x="24887" y="138"/>
                      <a:pt x="31921" y="7171"/>
                      <a:pt x="31921" y="15935"/>
                    </a:cubicBezTo>
                    <a:lnTo>
                      <a:pt x="31921" y="15935"/>
                    </a:lnTo>
                    <a:close/>
                  </a:path>
                </a:pathLst>
              </a:custGeom>
              <a:noFill/>
              <a:ln w="19050" cap="flat">
                <a:solidFill>
                  <a:srgbClr val="4472C4"/>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214" name="Freeform: Shape 213">
                <a:extLst>
                  <a:ext uri="{FF2B5EF4-FFF2-40B4-BE49-F238E27FC236}">
                    <a16:creationId xmlns:a16="http://schemas.microsoft.com/office/drawing/2014/main" id="{C93AAEE5-78C2-0F4D-A3F4-432A4B144BC4}"/>
                  </a:ext>
                </a:extLst>
              </p:cNvPr>
              <p:cNvSpPr/>
              <p:nvPr/>
            </p:nvSpPr>
            <p:spPr>
              <a:xfrm>
                <a:off x="5475674" y="3163293"/>
                <a:ext cx="30884" cy="31744"/>
              </a:xfrm>
              <a:custGeom>
                <a:avLst/>
                <a:gdLst>
                  <a:gd name="connsiteX0" fmla="*/ 31924 w 31595"/>
                  <a:gd name="connsiteY0" fmla="*/ 15936 h 31595"/>
                  <a:gd name="connsiteX1" fmla="*/ 16126 w 31595"/>
                  <a:gd name="connsiteY1" fmla="*/ 31734 h 31595"/>
                  <a:gd name="connsiteX2" fmla="*/ 328 w 31595"/>
                  <a:gd name="connsiteY2" fmla="*/ 15936 h 31595"/>
                  <a:gd name="connsiteX3" fmla="*/ 16126 w 31595"/>
                  <a:gd name="connsiteY3" fmla="*/ 139 h 31595"/>
                  <a:gd name="connsiteX4" fmla="*/ 31924 w 31595"/>
                  <a:gd name="connsiteY4" fmla="*/ 15936 h 31595"/>
                  <a:gd name="connsiteX5" fmla="*/ 31924 w 31595"/>
                  <a:gd name="connsiteY5" fmla="*/ 15936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24" y="15936"/>
                    </a:moveTo>
                    <a:cubicBezTo>
                      <a:pt x="31924" y="24701"/>
                      <a:pt x="24890" y="31734"/>
                      <a:pt x="16126" y="31734"/>
                    </a:cubicBezTo>
                    <a:cubicBezTo>
                      <a:pt x="7361" y="31734"/>
                      <a:pt x="328" y="24701"/>
                      <a:pt x="328" y="15936"/>
                    </a:cubicBezTo>
                    <a:cubicBezTo>
                      <a:pt x="328" y="7172"/>
                      <a:pt x="7361" y="139"/>
                      <a:pt x="16126" y="139"/>
                    </a:cubicBezTo>
                    <a:cubicBezTo>
                      <a:pt x="24890" y="139"/>
                      <a:pt x="31924" y="7172"/>
                      <a:pt x="31924" y="15936"/>
                    </a:cubicBezTo>
                    <a:lnTo>
                      <a:pt x="31924" y="15936"/>
                    </a:lnTo>
                    <a:close/>
                  </a:path>
                </a:pathLst>
              </a:custGeom>
              <a:noFill/>
              <a:ln w="19050" cap="flat">
                <a:solidFill>
                  <a:srgbClr val="4472C4"/>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215" name="Freeform: Shape 214">
                <a:extLst>
                  <a:ext uri="{FF2B5EF4-FFF2-40B4-BE49-F238E27FC236}">
                    <a16:creationId xmlns:a16="http://schemas.microsoft.com/office/drawing/2014/main" id="{8A2F63EC-A957-0B44-9DD9-C50DB0A7EB05}"/>
                  </a:ext>
                </a:extLst>
              </p:cNvPr>
              <p:cNvSpPr/>
              <p:nvPr/>
            </p:nvSpPr>
            <p:spPr>
              <a:xfrm>
                <a:off x="5508184" y="3163293"/>
                <a:ext cx="30884" cy="31744"/>
              </a:xfrm>
              <a:custGeom>
                <a:avLst/>
                <a:gdLst>
                  <a:gd name="connsiteX0" fmla="*/ 31927 w 31595"/>
                  <a:gd name="connsiteY0" fmla="*/ 15936 h 31595"/>
                  <a:gd name="connsiteX1" fmla="*/ 16129 w 31595"/>
                  <a:gd name="connsiteY1" fmla="*/ 31734 h 31595"/>
                  <a:gd name="connsiteX2" fmla="*/ 331 w 31595"/>
                  <a:gd name="connsiteY2" fmla="*/ 15936 h 31595"/>
                  <a:gd name="connsiteX3" fmla="*/ 16129 w 31595"/>
                  <a:gd name="connsiteY3" fmla="*/ 139 h 31595"/>
                  <a:gd name="connsiteX4" fmla="*/ 31927 w 31595"/>
                  <a:gd name="connsiteY4" fmla="*/ 15936 h 31595"/>
                  <a:gd name="connsiteX5" fmla="*/ 31927 w 31595"/>
                  <a:gd name="connsiteY5" fmla="*/ 15936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27" y="15936"/>
                    </a:moveTo>
                    <a:cubicBezTo>
                      <a:pt x="31927" y="24701"/>
                      <a:pt x="24893" y="31734"/>
                      <a:pt x="16129" y="31734"/>
                    </a:cubicBezTo>
                    <a:cubicBezTo>
                      <a:pt x="7364" y="31734"/>
                      <a:pt x="331" y="24701"/>
                      <a:pt x="331" y="15936"/>
                    </a:cubicBezTo>
                    <a:cubicBezTo>
                      <a:pt x="331" y="7172"/>
                      <a:pt x="7364" y="139"/>
                      <a:pt x="16129" y="139"/>
                    </a:cubicBezTo>
                    <a:cubicBezTo>
                      <a:pt x="24893" y="139"/>
                      <a:pt x="31927" y="7172"/>
                      <a:pt x="31927" y="15936"/>
                    </a:cubicBezTo>
                    <a:lnTo>
                      <a:pt x="31927" y="15936"/>
                    </a:lnTo>
                    <a:close/>
                  </a:path>
                </a:pathLst>
              </a:custGeom>
              <a:noFill/>
              <a:ln w="19050" cap="flat">
                <a:solidFill>
                  <a:srgbClr val="4472C4"/>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216" name="Freeform: Shape 215">
                <a:extLst>
                  <a:ext uri="{FF2B5EF4-FFF2-40B4-BE49-F238E27FC236}">
                    <a16:creationId xmlns:a16="http://schemas.microsoft.com/office/drawing/2014/main" id="{60ED905E-B022-3144-A268-D131922624D7}"/>
                  </a:ext>
                </a:extLst>
              </p:cNvPr>
              <p:cNvSpPr/>
              <p:nvPr/>
            </p:nvSpPr>
            <p:spPr>
              <a:xfrm>
                <a:off x="5529315" y="3163293"/>
                <a:ext cx="30883" cy="31744"/>
              </a:xfrm>
              <a:custGeom>
                <a:avLst/>
                <a:gdLst>
                  <a:gd name="connsiteX0" fmla="*/ 31929 w 31595"/>
                  <a:gd name="connsiteY0" fmla="*/ 15936 h 31595"/>
                  <a:gd name="connsiteX1" fmla="*/ 16131 w 31595"/>
                  <a:gd name="connsiteY1" fmla="*/ 31734 h 31595"/>
                  <a:gd name="connsiteX2" fmla="*/ 333 w 31595"/>
                  <a:gd name="connsiteY2" fmla="*/ 15936 h 31595"/>
                  <a:gd name="connsiteX3" fmla="*/ 16131 w 31595"/>
                  <a:gd name="connsiteY3" fmla="*/ 139 h 31595"/>
                  <a:gd name="connsiteX4" fmla="*/ 31929 w 31595"/>
                  <a:gd name="connsiteY4" fmla="*/ 15936 h 31595"/>
                  <a:gd name="connsiteX5" fmla="*/ 31929 w 31595"/>
                  <a:gd name="connsiteY5" fmla="*/ 15936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29" y="15936"/>
                    </a:moveTo>
                    <a:cubicBezTo>
                      <a:pt x="31929" y="24701"/>
                      <a:pt x="24895" y="31734"/>
                      <a:pt x="16131" y="31734"/>
                    </a:cubicBezTo>
                    <a:cubicBezTo>
                      <a:pt x="7366" y="31734"/>
                      <a:pt x="333" y="24701"/>
                      <a:pt x="333" y="15936"/>
                    </a:cubicBezTo>
                    <a:cubicBezTo>
                      <a:pt x="333" y="7172"/>
                      <a:pt x="7366" y="139"/>
                      <a:pt x="16131" y="139"/>
                    </a:cubicBezTo>
                    <a:cubicBezTo>
                      <a:pt x="24895" y="139"/>
                      <a:pt x="31929" y="7172"/>
                      <a:pt x="31929" y="15936"/>
                    </a:cubicBezTo>
                    <a:lnTo>
                      <a:pt x="31929" y="15936"/>
                    </a:lnTo>
                    <a:close/>
                  </a:path>
                </a:pathLst>
              </a:custGeom>
              <a:noFill/>
              <a:ln w="19050" cap="flat">
                <a:solidFill>
                  <a:srgbClr val="4472C4"/>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217" name="Freeform: Shape 216">
                <a:extLst>
                  <a:ext uri="{FF2B5EF4-FFF2-40B4-BE49-F238E27FC236}">
                    <a16:creationId xmlns:a16="http://schemas.microsoft.com/office/drawing/2014/main" id="{208FF3F1-C8FC-954C-B1A4-56C3F68E77BC}"/>
                  </a:ext>
                </a:extLst>
              </p:cNvPr>
              <p:cNvSpPr/>
              <p:nvPr/>
            </p:nvSpPr>
            <p:spPr>
              <a:xfrm>
                <a:off x="5561824" y="3173875"/>
                <a:ext cx="30883" cy="31743"/>
              </a:xfrm>
              <a:custGeom>
                <a:avLst/>
                <a:gdLst>
                  <a:gd name="connsiteX0" fmla="*/ 31932 w 31595"/>
                  <a:gd name="connsiteY0" fmla="*/ 15937 h 31595"/>
                  <a:gd name="connsiteX1" fmla="*/ 16134 w 31595"/>
                  <a:gd name="connsiteY1" fmla="*/ 31735 h 31595"/>
                  <a:gd name="connsiteX2" fmla="*/ 336 w 31595"/>
                  <a:gd name="connsiteY2" fmla="*/ 15937 h 31595"/>
                  <a:gd name="connsiteX3" fmla="*/ 16134 w 31595"/>
                  <a:gd name="connsiteY3" fmla="*/ 140 h 31595"/>
                  <a:gd name="connsiteX4" fmla="*/ 31932 w 31595"/>
                  <a:gd name="connsiteY4" fmla="*/ 15937 h 31595"/>
                  <a:gd name="connsiteX5" fmla="*/ 31932 w 31595"/>
                  <a:gd name="connsiteY5" fmla="*/ 15937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32" y="15937"/>
                    </a:moveTo>
                    <a:cubicBezTo>
                      <a:pt x="31932" y="24702"/>
                      <a:pt x="24898" y="31735"/>
                      <a:pt x="16134" y="31735"/>
                    </a:cubicBezTo>
                    <a:cubicBezTo>
                      <a:pt x="7369" y="31735"/>
                      <a:pt x="336" y="24702"/>
                      <a:pt x="336" y="15937"/>
                    </a:cubicBezTo>
                    <a:cubicBezTo>
                      <a:pt x="336" y="7173"/>
                      <a:pt x="7369" y="140"/>
                      <a:pt x="16134" y="140"/>
                    </a:cubicBezTo>
                    <a:cubicBezTo>
                      <a:pt x="24898" y="140"/>
                      <a:pt x="31932" y="7173"/>
                      <a:pt x="31932" y="15937"/>
                    </a:cubicBezTo>
                    <a:lnTo>
                      <a:pt x="31932" y="15937"/>
                    </a:lnTo>
                    <a:close/>
                  </a:path>
                </a:pathLst>
              </a:custGeom>
              <a:noFill/>
              <a:ln w="19050" cap="flat">
                <a:solidFill>
                  <a:srgbClr val="4472C4"/>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218" name="Freeform: Shape 217">
                <a:extLst>
                  <a:ext uri="{FF2B5EF4-FFF2-40B4-BE49-F238E27FC236}">
                    <a16:creationId xmlns:a16="http://schemas.microsoft.com/office/drawing/2014/main" id="{404F3ECC-F527-4D4D-8665-30C4C464439C}"/>
                  </a:ext>
                </a:extLst>
              </p:cNvPr>
              <p:cNvSpPr/>
              <p:nvPr/>
            </p:nvSpPr>
            <p:spPr>
              <a:xfrm>
                <a:off x="5594333" y="3173875"/>
                <a:ext cx="30883" cy="31743"/>
              </a:xfrm>
              <a:custGeom>
                <a:avLst/>
                <a:gdLst>
                  <a:gd name="connsiteX0" fmla="*/ 31935 w 31595"/>
                  <a:gd name="connsiteY0" fmla="*/ 15937 h 31595"/>
                  <a:gd name="connsiteX1" fmla="*/ 16137 w 31595"/>
                  <a:gd name="connsiteY1" fmla="*/ 31735 h 31595"/>
                  <a:gd name="connsiteX2" fmla="*/ 339 w 31595"/>
                  <a:gd name="connsiteY2" fmla="*/ 15937 h 31595"/>
                  <a:gd name="connsiteX3" fmla="*/ 16137 w 31595"/>
                  <a:gd name="connsiteY3" fmla="*/ 140 h 31595"/>
                  <a:gd name="connsiteX4" fmla="*/ 31935 w 31595"/>
                  <a:gd name="connsiteY4" fmla="*/ 15937 h 31595"/>
                  <a:gd name="connsiteX5" fmla="*/ 31935 w 31595"/>
                  <a:gd name="connsiteY5" fmla="*/ 15937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35" y="15937"/>
                    </a:moveTo>
                    <a:cubicBezTo>
                      <a:pt x="31935" y="24702"/>
                      <a:pt x="24901" y="31735"/>
                      <a:pt x="16137" y="31735"/>
                    </a:cubicBezTo>
                    <a:cubicBezTo>
                      <a:pt x="7372" y="31735"/>
                      <a:pt x="339" y="24702"/>
                      <a:pt x="339" y="15937"/>
                    </a:cubicBezTo>
                    <a:cubicBezTo>
                      <a:pt x="339" y="7173"/>
                      <a:pt x="7372" y="140"/>
                      <a:pt x="16137" y="140"/>
                    </a:cubicBezTo>
                    <a:cubicBezTo>
                      <a:pt x="24901" y="140"/>
                      <a:pt x="31935" y="7173"/>
                      <a:pt x="31935" y="15937"/>
                    </a:cubicBezTo>
                    <a:lnTo>
                      <a:pt x="31935" y="15937"/>
                    </a:lnTo>
                    <a:close/>
                  </a:path>
                </a:pathLst>
              </a:custGeom>
              <a:noFill/>
              <a:ln w="19050" cap="flat">
                <a:solidFill>
                  <a:srgbClr val="4472C4"/>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219" name="Freeform: Shape 218">
                <a:extLst>
                  <a:ext uri="{FF2B5EF4-FFF2-40B4-BE49-F238E27FC236}">
                    <a16:creationId xmlns:a16="http://schemas.microsoft.com/office/drawing/2014/main" id="{44280458-05D6-0A40-A210-0F2824CE5DF9}"/>
                  </a:ext>
                </a:extLst>
              </p:cNvPr>
              <p:cNvSpPr/>
              <p:nvPr/>
            </p:nvSpPr>
            <p:spPr>
              <a:xfrm>
                <a:off x="5615464" y="3195038"/>
                <a:ext cx="32509" cy="31743"/>
              </a:xfrm>
              <a:custGeom>
                <a:avLst/>
                <a:gdLst>
                  <a:gd name="connsiteX0" fmla="*/ 31937 w 31595"/>
                  <a:gd name="connsiteY0" fmla="*/ 15939 h 31595"/>
                  <a:gd name="connsiteX1" fmla="*/ 16139 w 31595"/>
                  <a:gd name="connsiteY1" fmla="*/ 31737 h 31595"/>
                  <a:gd name="connsiteX2" fmla="*/ 341 w 31595"/>
                  <a:gd name="connsiteY2" fmla="*/ 15939 h 31595"/>
                  <a:gd name="connsiteX3" fmla="*/ 16139 w 31595"/>
                  <a:gd name="connsiteY3" fmla="*/ 142 h 31595"/>
                  <a:gd name="connsiteX4" fmla="*/ 31937 w 31595"/>
                  <a:gd name="connsiteY4" fmla="*/ 15939 h 31595"/>
                  <a:gd name="connsiteX5" fmla="*/ 31937 w 31595"/>
                  <a:gd name="connsiteY5" fmla="*/ 15939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37" y="15939"/>
                    </a:moveTo>
                    <a:cubicBezTo>
                      <a:pt x="31937" y="24704"/>
                      <a:pt x="24903" y="31737"/>
                      <a:pt x="16139" y="31737"/>
                    </a:cubicBezTo>
                    <a:cubicBezTo>
                      <a:pt x="7374" y="31737"/>
                      <a:pt x="341" y="24704"/>
                      <a:pt x="341" y="15939"/>
                    </a:cubicBezTo>
                    <a:cubicBezTo>
                      <a:pt x="341" y="7175"/>
                      <a:pt x="7374" y="142"/>
                      <a:pt x="16139" y="142"/>
                    </a:cubicBezTo>
                    <a:cubicBezTo>
                      <a:pt x="24903" y="142"/>
                      <a:pt x="31937" y="7175"/>
                      <a:pt x="31937" y="15939"/>
                    </a:cubicBezTo>
                    <a:lnTo>
                      <a:pt x="31937" y="15939"/>
                    </a:lnTo>
                    <a:close/>
                  </a:path>
                </a:pathLst>
              </a:custGeom>
              <a:noFill/>
              <a:ln w="19050" cap="flat">
                <a:solidFill>
                  <a:srgbClr val="4472C4"/>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220" name="Freeform: Shape 219">
                <a:extLst>
                  <a:ext uri="{FF2B5EF4-FFF2-40B4-BE49-F238E27FC236}">
                    <a16:creationId xmlns:a16="http://schemas.microsoft.com/office/drawing/2014/main" id="{84BE021E-6CD6-EB40-B221-BD8E6F133D77}"/>
                  </a:ext>
                </a:extLst>
              </p:cNvPr>
              <p:cNvSpPr/>
              <p:nvPr/>
            </p:nvSpPr>
            <p:spPr>
              <a:xfrm>
                <a:off x="5647973" y="3216200"/>
                <a:ext cx="32509" cy="31743"/>
              </a:xfrm>
              <a:custGeom>
                <a:avLst/>
                <a:gdLst>
                  <a:gd name="connsiteX0" fmla="*/ 31940 w 31595"/>
                  <a:gd name="connsiteY0" fmla="*/ 15941 h 31595"/>
                  <a:gd name="connsiteX1" fmla="*/ 16142 w 31595"/>
                  <a:gd name="connsiteY1" fmla="*/ 31739 h 31595"/>
                  <a:gd name="connsiteX2" fmla="*/ 344 w 31595"/>
                  <a:gd name="connsiteY2" fmla="*/ 15941 h 31595"/>
                  <a:gd name="connsiteX3" fmla="*/ 16142 w 31595"/>
                  <a:gd name="connsiteY3" fmla="*/ 144 h 31595"/>
                  <a:gd name="connsiteX4" fmla="*/ 31940 w 31595"/>
                  <a:gd name="connsiteY4" fmla="*/ 15941 h 31595"/>
                  <a:gd name="connsiteX5" fmla="*/ 31940 w 31595"/>
                  <a:gd name="connsiteY5" fmla="*/ 15941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40" y="15941"/>
                    </a:moveTo>
                    <a:cubicBezTo>
                      <a:pt x="31940" y="24706"/>
                      <a:pt x="24906" y="31739"/>
                      <a:pt x="16142" y="31739"/>
                    </a:cubicBezTo>
                    <a:cubicBezTo>
                      <a:pt x="7377" y="31739"/>
                      <a:pt x="344" y="24706"/>
                      <a:pt x="344" y="15941"/>
                    </a:cubicBezTo>
                    <a:cubicBezTo>
                      <a:pt x="344" y="7177"/>
                      <a:pt x="7377" y="144"/>
                      <a:pt x="16142" y="144"/>
                    </a:cubicBezTo>
                    <a:cubicBezTo>
                      <a:pt x="24906" y="144"/>
                      <a:pt x="31940" y="7177"/>
                      <a:pt x="31940" y="15941"/>
                    </a:cubicBezTo>
                    <a:lnTo>
                      <a:pt x="31940" y="15941"/>
                    </a:lnTo>
                    <a:close/>
                  </a:path>
                </a:pathLst>
              </a:custGeom>
              <a:noFill/>
              <a:ln w="19050" cap="flat">
                <a:solidFill>
                  <a:srgbClr val="4472C4"/>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221" name="Freeform: Shape 220">
                <a:extLst>
                  <a:ext uri="{FF2B5EF4-FFF2-40B4-BE49-F238E27FC236}">
                    <a16:creationId xmlns:a16="http://schemas.microsoft.com/office/drawing/2014/main" id="{7E76E844-DBCB-5043-8049-353FAC0E6767}"/>
                  </a:ext>
                </a:extLst>
              </p:cNvPr>
              <p:cNvSpPr/>
              <p:nvPr/>
            </p:nvSpPr>
            <p:spPr>
              <a:xfrm>
                <a:off x="5669104" y="3237363"/>
                <a:ext cx="32509" cy="31743"/>
              </a:xfrm>
              <a:custGeom>
                <a:avLst/>
                <a:gdLst>
                  <a:gd name="connsiteX0" fmla="*/ 31942 w 31595"/>
                  <a:gd name="connsiteY0" fmla="*/ 15943 h 31595"/>
                  <a:gd name="connsiteX1" fmla="*/ 16144 w 31595"/>
                  <a:gd name="connsiteY1" fmla="*/ 31741 h 31595"/>
                  <a:gd name="connsiteX2" fmla="*/ 346 w 31595"/>
                  <a:gd name="connsiteY2" fmla="*/ 15943 h 31595"/>
                  <a:gd name="connsiteX3" fmla="*/ 16144 w 31595"/>
                  <a:gd name="connsiteY3" fmla="*/ 146 h 31595"/>
                  <a:gd name="connsiteX4" fmla="*/ 31942 w 31595"/>
                  <a:gd name="connsiteY4" fmla="*/ 15943 h 31595"/>
                  <a:gd name="connsiteX5" fmla="*/ 31942 w 31595"/>
                  <a:gd name="connsiteY5" fmla="*/ 15943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42" y="15943"/>
                    </a:moveTo>
                    <a:cubicBezTo>
                      <a:pt x="31942" y="24708"/>
                      <a:pt x="24908" y="31741"/>
                      <a:pt x="16144" y="31741"/>
                    </a:cubicBezTo>
                    <a:cubicBezTo>
                      <a:pt x="7379" y="31741"/>
                      <a:pt x="346" y="24708"/>
                      <a:pt x="346" y="15943"/>
                    </a:cubicBezTo>
                    <a:cubicBezTo>
                      <a:pt x="346" y="7179"/>
                      <a:pt x="7379" y="146"/>
                      <a:pt x="16144" y="146"/>
                    </a:cubicBezTo>
                    <a:cubicBezTo>
                      <a:pt x="24908" y="146"/>
                      <a:pt x="31942" y="7179"/>
                      <a:pt x="31942" y="15943"/>
                    </a:cubicBezTo>
                    <a:lnTo>
                      <a:pt x="31942" y="15943"/>
                    </a:lnTo>
                    <a:close/>
                  </a:path>
                </a:pathLst>
              </a:custGeom>
              <a:noFill/>
              <a:ln w="19050" cap="flat">
                <a:solidFill>
                  <a:srgbClr val="4472C4"/>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222" name="Freeform: Shape 221">
                <a:extLst>
                  <a:ext uri="{FF2B5EF4-FFF2-40B4-BE49-F238E27FC236}">
                    <a16:creationId xmlns:a16="http://schemas.microsoft.com/office/drawing/2014/main" id="{630E2C59-C64E-3343-933D-46820596E2F2}"/>
                  </a:ext>
                </a:extLst>
              </p:cNvPr>
              <p:cNvSpPr/>
              <p:nvPr/>
            </p:nvSpPr>
            <p:spPr>
              <a:xfrm>
                <a:off x="5691860" y="3260641"/>
                <a:ext cx="30883" cy="31744"/>
              </a:xfrm>
              <a:custGeom>
                <a:avLst/>
                <a:gdLst>
                  <a:gd name="connsiteX0" fmla="*/ 31944 w 31595"/>
                  <a:gd name="connsiteY0" fmla="*/ 15945 h 31595"/>
                  <a:gd name="connsiteX1" fmla="*/ 16146 w 31595"/>
                  <a:gd name="connsiteY1" fmla="*/ 31743 h 31595"/>
                  <a:gd name="connsiteX2" fmla="*/ 348 w 31595"/>
                  <a:gd name="connsiteY2" fmla="*/ 15945 h 31595"/>
                  <a:gd name="connsiteX3" fmla="*/ 16146 w 31595"/>
                  <a:gd name="connsiteY3" fmla="*/ 148 h 31595"/>
                  <a:gd name="connsiteX4" fmla="*/ 31944 w 31595"/>
                  <a:gd name="connsiteY4" fmla="*/ 15945 h 31595"/>
                  <a:gd name="connsiteX5" fmla="*/ 31944 w 31595"/>
                  <a:gd name="connsiteY5" fmla="*/ 15945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44" y="15945"/>
                    </a:moveTo>
                    <a:cubicBezTo>
                      <a:pt x="31944" y="24710"/>
                      <a:pt x="24910" y="31743"/>
                      <a:pt x="16146" y="31743"/>
                    </a:cubicBezTo>
                    <a:cubicBezTo>
                      <a:pt x="7381" y="31743"/>
                      <a:pt x="348" y="24710"/>
                      <a:pt x="348" y="15945"/>
                    </a:cubicBezTo>
                    <a:cubicBezTo>
                      <a:pt x="348" y="7181"/>
                      <a:pt x="7381" y="148"/>
                      <a:pt x="16146" y="148"/>
                    </a:cubicBezTo>
                    <a:cubicBezTo>
                      <a:pt x="24910" y="148"/>
                      <a:pt x="31944" y="7181"/>
                      <a:pt x="31944" y="15945"/>
                    </a:cubicBezTo>
                    <a:lnTo>
                      <a:pt x="31944" y="15945"/>
                    </a:lnTo>
                    <a:close/>
                  </a:path>
                </a:pathLst>
              </a:custGeom>
              <a:noFill/>
              <a:ln w="19050" cap="flat">
                <a:solidFill>
                  <a:srgbClr val="4472C4"/>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223" name="Freeform: Shape 222">
                <a:extLst>
                  <a:ext uri="{FF2B5EF4-FFF2-40B4-BE49-F238E27FC236}">
                    <a16:creationId xmlns:a16="http://schemas.microsoft.com/office/drawing/2014/main" id="{B75057B7-9C80-5745-8858-41D65E63D51D}"/>
                  </a:ext>
                </a:extLst>
              </p:cNvPr>
              <p:cNvSpPr/>
              <p:nvPr/>
            </p:nvSpPr>
            <p:spPr>
              <a:xfrm>
                <a:off x="5712991" y="3271223"/>
                <a:ext cx="30884" cy="31743"/>
              </a:xfrm>
              <a:custGeom>
                <a:avLst/>
                <a:gdLst>
                  <a:gd name="connsiteX0" fmla="*/ 31946 w 31595"/>
                  <a:gd name="connsiteY0" fmla="*/ 15946 h 31595"/>
                  <a:gd name="connsiteX1" fmla="*/ 16148 w 31595"/>
                  <a:gd name="connsiteY1" fmla="*/ 31744 h 31595"/>
                  <a:gd name="connsiteX2" fmla="*/ 350 w 31595"/>
                  <a:gd name="connsiteY2" fmla="*/ 15946 h 31595"/>
                  <a:gd name="connsiteX3" fmla="*/ 16148 w 31595"/>
                  <a:gd name="connsiteY3" fmla="*/ 149 h 31595"/>
                  <a:gd name="connsiteX4" fmla="*/ 31946 w 31595"/>
                  <a:gd name="connsiteY4" fmla="*/ 15946 h 31595"/>
                  <a:gd name="connsiteX5" fmla="*/ 31946 w 31595"/>
                  <a:gd name="connsiteY5" fmla="*/ 15946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46" y="15946"/>
                    </a:moveTo>
                    <a:cubicBezTo>
                      <a:pt x="31946" y="24711"/>
                      <a:pt x="24912" y="31744"/>
                      <a:pt x="16148" y="31744"/>
                    </a:cubicBezTo>
                    <a:cubicBezTo>
                      <a:pt x="7383" y="31744"/>
                      <a:pt x="350" y="24711"/>
                      <a:pt x="350" y="15946"/>
                    </a:cubicBezTo>
                    <a:cubicBezTo>
                      <a:pt x="350" y="7182"/>
                      <a:pt x="7383" y="149"/>
                      <a:pt x="16148" y="149"/>
                    </a:cubicBezTo>
                    <a:cubicBezTo>
                      <a:pt x="24912" y="149"/>
                      <a:pt x="31946" y="7182"/>
                      <a:pt x="31946" y="15946"/>
                    </a:cubicBezTo>
                    <a:lnTo>
                      <a:pt x="31946" y="15946"/>
                    </a:lnTo>
                    <a:close/>
                  </a:path>
                </a:pathLst>
              </a:custGeom>
              <a:noFill/>
              <a:ln w="19050" cap="flat">
                <a:solidFill>
                  <a:srgbClr val="4472C4"/>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224" name="Freeform: Shape 223">
                <a:extLst>
                  <a:ext uri="{FF2B5EF4-FFF2-40B4-BE49-F238E27FC236}">
                    <a16:creationId xmlns:a16="http://schemas.microsoft.com/office/drawing/2014/main" id="{95850EF7-79A3-F840-974C-628B94672BA9}"/>
                  </a:ext>
                </a:extLst>
              </p:cNvPr>
              <p:cNvSpPr/>
              <p:nvPr/>
            </p:nvSpPr>
            <p:spPr>
              <a:xfrm>
                <a:off x="5745500" y="3271223"/>
                <a:ext cx="30884" cy="31743"/>
              </a:xfrm>
              <a:custGeom>
                <a:avLst/>
                <a:gdLst>
                  <a:gd name="connsiteX0" fmla="*/ 31949 w 31595"/>
                  <a:gd name="connsiteY0" fmla="*/ 15946 h 31595"/>
                  <a:gd name="connsiteX1" fmla="*/ 16151 w 31595"/>
                  <a:gd name="connsiteY1" fmla="*/ 31744 h 31595"/>
                  <a:gd name="connsiteX2" fmla="*/ 353 w 31595"/>
                  <a:gd name="connsiteY2" fmla="*/ 15946 h 31595"/>
                  <a:gd name="connsiteX3" fmla="*/ 16151 w 31595"/>
                  <a:gd name="connsiteY3" fmla="*/ 149 h 31595"/>
                  <a:gd name="connsiteX4" fmla="*/ 31949 w 31595"/>
                  <a:gd name="connsiteY4" fmla="*/ 15946 h 31595"/>
                  <a:gd name="connsiteX5" fmla="*/ 31949 w 31595"/>
                  <a:gd name="connsiteY5" fmla="*/ 15946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49" y="15946"/>
                    </a:moveTo>
                    <a:cubicBezTo>
                      <a:pt x="31949" y="24711"/>
                      <a:pt x="24915" y="31744"/>
                      <a:pt x="16151" y="31744"/>
                    </a:cubicBezTo>
                    <a:cubicBezTo>
                      <a:pt x="7386" y="31744"/>
                      <a:pt x="353" y="24711"/>
                      <a:pt x="353" y="15946"/>
                    </a:cubicBezTo>
                    <a:cubicBezTo>
                      <a:pt x="353" y="7182"/>
                      <a:pt x="7386" y="149"/>
                      <a:pt x="16151" y="149"/>
                    </a:cubicBezTo>
                    <a:cubicBezTo>
                      <a:pt x="24915" y="149"/>
                      <a:pt x="31949" y="7182"/>
                      <a:pt x="31949" y="15946"/>
                    </a:cubicBezTo>
                    <a:lnTo>
                      <a:pt x="31949" y="15946"/>
                    </a:lnTo>
                    <a:close/>
                  </a:path>
                </a:pathLst>
              </a:custGeom>
              <a:noFill/>
              <a:ln w="19050" cap="flat">
                <a:solidFill>
                  <a:srgbClr val="4472C4"/>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225" name="Freeform: Shape 224">
                <a:extLst>
                  <a:ext uri="{FF2B5EF4-FFF2-40B4-BE49-F238E27FC236}">
                    <a16:creationId xmlns:a16="http://schemas.microsoft.com/office/drawing/2014/main" id="{36EB90B6-449C-2340-B2C2-79474F79F66A}"/>
                  </a:ext>
                </a:extLst>
              </p:cNvPr>
              <p:cNvSpPr/>
              <p:nvPr/>
            </p:nvSpPr>
            <p:spPr>
              <a:xfrm>
                <a:off x="5778009" y="3281803"/>
                <a:ext cx="30884" cy="31744"/>
              </a:xfrm>
              <a:custGeom>
                <a:avLst/>
                <a:gdLst>
                  <a:gd name="connsiteX0" fmla="*/ 31952 w 31595"/>
                  <a:gd name="connsiteY0" fmla="*/ 15947 h 31595"/>
                  <a:gd name="connsiteX1" fmla="*/ 16154 w 31595"/>
                  <a:gd name="connsiteY1" fmla="*/ 31745 h 31595"/>
                  <a:gd name="connsiteX2" fmla="*/ 356 w 31595"/>
                  <a:gd name="connsiteY2" fmla="*/ 15947 h 31595"/>
                  <a:gd name="connsiteX3" fmla="*/ 16154 w 31595"/>
                  <a:gd name="connsiteY3" fmla="*/ 150 h 31595"/>
                  <a:gd name="connsiteX4" fmla="*/ 31952 w 31595"/>
                  <a:gd name="connsiteY4" fmla="*/ 15947 h 31595"/>
                  <a:gd name="connsiteX5" fmla="*/ 31952 w 31595"/>
                  <a:gd name="connsiteY5" fmla="*/ 15947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52" y="15947"/>
                    </a:moveTo>
                    <a:cubicBezTo>
                      <a:pt x="31952" y="24712"/>
                      <a:pt x="24918" y="31745"/>
                      <a:pt x="16154" y="31745"/>
                    </a:cubicBezTo>
                    <a:cubicBezTo>
                      <a:pt x="7389" y="31745"/>
                      <a:pt x="356" y="24712"/>
                      <a:pt x="356" y="15947"/>
                    </a:cubicBezTo>
                    <a:cubicBezTo>
                      <a:pt x="356" y="7183"/>
                      <a:pt x="7389" y="150"/>
                      <a:pt x="16154" y="150"/>
                    </a:cubicBezTo>
                    <a:cubicBezTo>
                      <a:pt x="24918" y="150"/>
                      <a:pt x="31952" y="7183"/>
                      <a:pt x="31952" y="15947"/>
                    </a:cubicBezTo>
                    <a:lnTo>
                      <a:pt x="31952" y="15947"/>
                    </a:lnTo>
                    <a:close/>
                  </a:path>
                </a:pathLst>
              </a:custGeom>
              <a:noFill/>
              <a:ln w="19050" cap="flat">
                <a:solidFill>
                  <a:srgbClr val="4472C4"/>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226" name="Freeform: Shape 225">
                <a:extLst>
                  <a:ext uri="{FF2B5EF4-FFF2-40B4-BE49-F238E27FC236}">
                    <a16:creationId xmlns:a16="http://schemas.microsoft.com/office/drawing/2014/main" id="{CE6EC0BC-B352-4D44-AFAF-8E92147716BE}"/>
                  </a:ext>
                </a:extLst>
              </p:cNvPr>
              <p:cNvSpPr/>
              <p:nvPr/>
            </p:nvSpPr>
            <p:spPr>
              <a:xfrm>
                <a:off x="5799141" y="3281803"/>
                <a:ext cx="32509" cy="31744"/>
              </a:xfrm>
              <a:custGeom>
                <a:avLst/>
                <a:gdLst>
                  <a:gd name="connsiteX0" fmla="*/ 31954 w 31595"/>
                  <a:gd name="connsiteY0" fmla="*/ 15947 h 31595"/>
                  <a:gd name="connsiteX1" fmla="*/ 16156 w 31595"/>
                  <a:gd name="connsiteY1" fmla="*/ 31745 h 31595"/>
                  <a:gd name="connsiteX2" fmla="*/ 358 w 31595"/>
                  <a:gd name="connsiteY2" fmla="*/ 15947 h 31595"/>
                  <a:gd name="connsiteX3" fmla="*/ 16156 w 31595"/>
                  <a:gd name="connsiteY3" fmla="*/ 150 h 31595"/>
                  <a:gd name="connsiteX4" fmla="*/ 31954 w 31595"/>
                  <a:gd name="connsiteY4" fmla="*/ 15947 h 31595"/>
                  <a:gd name="connsiteX5" fmla="*/ 31954 w 31595"/>
                  <a:gd name="connsiteY5" fmla="*/ 15947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54" y="15947"/>
                    </a:moveTo>
                    <a:cubicBezTo>
                      <a:pt x="31954" y="24712"/>
                      <a:pt x="24920" y="31745"/>
                      <a:pt x="16156" y="31745"/>
                    </a:cubicBezTo>
                    <a:cubicBezTo>
                      <a:pt x="7391" y="31745"/>
                      <a:pt x="358" y="24712"/>
                      <a:pt x="358" y="15947"/>
                    </a:cubicBezTo>
                    <a:cubicBezTo>
                      <a:pt x="358" y="7183"/>
                      <a:pt x="7391" y="150"/>
                      <a:pt x="16156" y="150"/>
                    </a:cubicBezTo>
                    <a:cubicBezTo>
                      <a:pt x="24920" y="150"/>
                      <a:pt x="31954" y="7183"/>
                      <a:pt x="31954" y="15947"/>
                    </a:cubicBezTo>
                    <a:lnTo>
                      <a:pt x="31954" y="15947"/>
                    </a:lnTo>
                    <a:close/>
                  </a:path>
                </a:pathLst>
              </a:custGeom>
              <a:noFill/>
              <a:ln w="19050" cap="flat">
                <a:solidFill>
                  <a:srgbClr val="4472C4"/>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227" name="Freeform: Shape 226">
                <a:extLst>
                  <a:ext uri="{FF2B5EF4-FFF2-40B4-BE49-F238E27FC236}">
                    <a16:creationId xmlns:a16="http://schemas.microsoft.com/office/drawing/2014/main" id="{5E77C6FA-B464-8E46-B413-CDEFEA9DCCBE}"/>
                  </a:ext>
                </a:extLst>
              </p:cNvPr>
              <p:cNvSpPr/>
              <p:nvPr/>
            </p:nvSpPr>
            <p:spPr>
              <a:xfrm>
                <a:off x="5831650" y="3281803"/>
                <a:ext cx="32509" cy="31744"/>
              </a:xfrm>
              <a:custGeom>
                <a:avLst/>
                <a:gdLst>
                  <a:gd name="connsiteX0" fmla="*/ 31957 w 31595"/>
                  <a:gd name="connsiteY0" fmla="*/ 15947 h 31595"/>
                  <a:gd name="connsiteX1" fmla="*/ 16159 w 31595"/>
                  <a:gd name="connsiteY1" fmla="*/ 31745 h 31595"/>
                  <a:gd name="connsiteX2" fmla="*/ 361 w 31595"/>
                  <a:gd name="connsiteY2" fmla="*/ 15947 h 31595"/>
                  <a:gd name="connsiteX3" fmla="*/ 16159 w 31595"/>
                  <a:gd name="connsiteY3" fmla="*/ 150 h 31595"/>
                  <a:gd name="connsiteX4" fmla="*/ 31957 w 31595"/>
                  <a:gd name="connsiteY4" fmla="*/ 15947 h 31595"/>
                  <a:gd name="connsiteX5" fmla="*/ 31957 w 31595"/>
                  <a:gd name="connsiteY5" fmla="*/ 15947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57" y="15947"/>
                    </a:moveTo>
                    <a:cubicBezTo>
                      <a:pt x="31957" y="24712"/>
                      <a:pt x="24923" y="31745"/>
                      <a:pt x="16159" y="31745"/>
                    </a:cubicBezTo>
                    <a:cubicBezTo>
                      <a:pt x="7394" y="31745"/>
                      <a:pt x="361" y="24712"/>
                      <a:pt x="361" y="15947"/>
                    </a:cubicBezTo>
                    <a:cubicBezTo>
                      <a:pt x="361" y="7183"/>
                      <a:pt x="7394" y="150"/>
                      <a:pt x="16159" y="150"/>
                    </a:cubicBezTo>
                    <a:cubicBezTo>
                      <a:pt x="24923" y="150"/>
                      <a:pt x="31957" y="7183"/>
                      <a:pt x="31957" y="15947"/>
                    </a:cubicBezTo>
                    <a:lnTo>
                      <a:pt x="31957" y="15947"/>
                    </a:lnTo>
                    <a:close/>
                  </a:path>
                </a:pathLst>
              </a:custGeom>
              <a:noFill/>
              <a:ln w="19050" cap="flat">
                <a:solidFill>
                  <a:srgbClr val="4472C4"/>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228" name="Freeform: Shape 227">
                <a:extLst>
                  <a:ext uri="{FF2B5EF4-FFF2-40B4-BE49-F238E27FC236}">
                    <a16:creationId xmlns:a16="http://schemas.microsoft.com/office/drawing/2014/main" id="{60CF1FBA-F890-D94D-B12D-59FFAB472AC2}"/>
                  </a:ext>
                </a:extLst>
              </p:cNvPr>
              <p:cNvSpPr/>
              <p:nvPr/>
            </p:nvSpPr>
            <p:spPr>
              <a:xfrm>
                <a:off x="5854406" y="3292385"/>
                <a:ext cx="30883" cy="31743"/>
              </a:xfrm>
              <a:custGeom>
                <a:avLst/>
                <a:gdLst>
                  <a:gd name="connsiteX0" fmla="*/ 31959 w 31595"/>
                  <a:gd name="connsiteY0" fmla="*/ 15948 h 31595"/>
                  <a:gd name="connsiteX1" fmla="*/ 16161 w 31595"/>
                  <a:gd name="connsiteY1" fmla="*/ 31746 h 31595"/>
                  <a:gd name="connsiteX2" fmla="*/ 363 w 31595"/>
                  <a:gd name="connsiteY2" fmla="*/ 15948 h 31595"/>
                  <a:gd name="connsiteX3" fmla="*/ 16161 w 31595"/>
                  <a:gd name="connsiteY3" fmla="*/ 151 h 31595"/>
                  <a:gd name="connsiteX4" fmla="*/ 31959 w 31595"/>
                  <a:gd name="connsiteY4" fmla="*/ 15948 h 31595"/>
                  <a:gd name="connsiteX5" fmla="*/ 31959 w 31595"/>
                  <a:gd name="connsiteY5" fmla="*/ 15948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59" y="15948"/>
                    </a:moveTo>
                    <a:cubicBezTo>
                      <a:pt x="31959" y="24713"/>
                      <a:pt x="24925" y="31746"/>
                      <a:pt x="16161" y="31746"/>
                    </a:cubicBezTo>
                    <a:cubicBezTo>
                      <a:pt x="7396" y="31746"/>
                      <a:pt x="363" y="24713"/>
                      <a:pt x="363" y="15948"/>
                    </a:cubicBezTo>
                    <a:cubicBezTo>
                      <a:pt x="363" y="7184"/>
                      <a:pt x="7396" y="151"/>
                      <a:pt x="16161" y="151"/>
                    </a:cubicBezTo>
                    <a:cubicBezTo>
                      <a:pt x="24925" y="151"/>
                      <a:pt x="31959" y="7184"/>
                      <a:pt x="31959" y="15948"/>
                    </a:cubicBezTo>
                    <a:lnTo>
                      <a:pt x="31959" y="15948"/>
                    </a:lnTo>
                    <a:close/>
                  </a:path>
                </a:pathLst>
              </a:custGeom>
              <a:noFill/>
              <a:ln w="19050" cap="flat">
                <a:solidFill>
                  <a:srgbClr val="4472C4"/>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229" name="Freeform: Shape 228">
                <a:extLst>
                  <a:ext uri="{FF2B5EF4-FFF2-40B4-BE49-F238E27FC236}">
                    <a16:creationId xmlns:a16="http://schemas.microsoft.com/office/drawing/2014/main" id="{587D564C-8E48-4241-A292-E941E11D482B}"/>
                  </a:ext>
                </a:extLst>
              </p:cNvPr>
              <p:cNvSpPr/>
              <p:nvPr/>
            </p:nvSpPr>
            <p:spPr>
              <a:xfrm>
                <a:off x="5875536" y="3302966"/>
                <a:ext cx="30884" cy="31744"/>
              </a:xfrm>
              <a:custGeom>
                <a:avLst/>
                <a:gdLst>
                  <a:gd name="connsiteX0" fmla="*/ 31961 w 31595"/>
                  <a:gd name="connsiteY0" fmla="*/ 15949 h 31595"/>
                  <a:gd name="connsiteX1" fmla="*/ 16163 w 31595"/>
                  <a:gd name="connsiteY1" fmla="*/ 31747 h 31595"/>
                  <a:gd name="connsiteX2" fmla="*/ 365 w 31595"/>
                  <a:gd name="connsiteY2" fmla="*/ 15949 h 31595"/>
                  <a:gd name="connsiteX3" fmla="*/ 16163 w 31595"/>
                  <a:gd name="connsiteY3" fmla="*/ 152 h 31595"/>
                  <a:gd name="connsiteX4" fmla="*/ 31961 w 31595"/>
                  <a:gd name="connsiteY4" fmla="*/ 15949 h 31595"/>
                  <a:gd name="connsiteX5" fmla="*/ 31961 w 31595"/>
                  <a:gd name="connsiteY5" fmla="*/ 15949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61" y="15949"/>
                    </a:moveTo>
                    <a:cubicBezTo>
                      <a:pt x="31961" y="24714"/>
                      <a:pt x="24927" y="31747"/>
                      <a:pt x="16163" y="31747"/>
                    </a:cubicBezTo>
                    <a:cubicBezTo>
                      <a:pt x="7398" y="31747"/>
                      <a:pt x="365" y="24714"/>
                      <a:pt x="365" y="15949"/>
                    </a:cubicBezTo>
                    <a:cubicBezTo>
                      <a:pt x="365" y="7185"/>
                      <a:pt x="7398" y="152"/>
                      <a:pt x="16163" y="152"/>
                    </a:cubicBezTo>
                    <a:cubicBezTo>
                      <a:pt x="24927" y="152"/>
                      <a:pt x="31961" y="7185"/>
                      <a:pt x="31961" y="15949"/>
                    </a:cubicBezTo>
                    <a:lnTo>
                      <a:pt x="31961" y="15949"/>
                    </a:lnTo>
                    <a:close/>
                  </a:path>
                </a:pathLst>
              </a:custGeom>
              <a:noFill/>
              <a:ln w="19050" cap="flat">
                <a:solidFill>
                  <a:srgbClr val="4472C4"/>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230" name="Freeform: Shape 229">
                <a:extLst>
                  <a:ext uri="{FF2B5EF4-FFF2-40B4-BE49-F238E27FC236}">
                    <a16:creationId xmlns:a16="http://schemas.microsoft.com/office/drawing/2014/main" id="{B2A03F3A-94E7-C243-88CE-434A8177DED7}"/>
                  </a:ext>
                </a:extLst>
              </p:cNvPr>
              <p:cNvSpPr/>
              <p:nvPr/>
            </p:nvSpPr>
            <p:spPr>
              <a:xfrm>
                <a:off x="5896668" y="3313548"/>
                <a:ext cx="32509" cy="31743"/>
              </a:xfrm>
              <a:custGeom>
                <a:avLst/>
                <a:gdLst>
                  <a:gd name="connsiteX0" fmla="*/ 31963 w 31595"/>
                  <a:gd name="connsiteY0" fmla="*/ 15950 h 31595"/>
                  <a:gd name="connsiteX1" fmla="*/ 16165 w 31595"/>
                  <a:gd name="connsiteY1" fmla="*/ 31748 h 31595"/>
                  <a:gd name="connsiteX2" fmla="*/ 367 w 31595"/>
                  <a:gd name="connsiteY2" fmla="*/ 15950 h 31595"/>
                  <a:gd name="connsiteX3" fmla="*/ 16165 w 31595"/>
                  <a:gd name="connsiteY3" fmla="*/ 153 h 31595"/>
                  <a:gd name="connsiteX4" fmla="*/ 31963 w 31595"/>
                  <a:gd name="connsiteY4" fmla="*/ 15950 h 31595"/>
                  <a:gd name="connsiteX5" fmla="*/ 31963 w 31595"/>
                  <a:gd name="connsiteY5" fmla="*/ 15950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63" y="15950"/>
                    </a:moveTo>
                    <a:cubicBezTo>
                      <a:pt x="31963" y="24715"/>
                      <a:pt x="24929" y="31748"/>
                      <a:pt x="16165" y="31748"/>
                    </a:cubicBezTo>
                    <a:cubicBezTo>
                      <a:pt x="7400" y="31748"/>
                      <a:pt x="367" y="24715"/>
                      <a:pt x="367" y="15950"/>
                    </a:cubicBezTo>
                    <a:cubicBezTo>
                      <a:pt x="367" y="7186"/>
                      <a:pt x="7400" y="153"/>
                      <a:pt x="16165" y="153"/>
                    </a:cubicBezTo>
                    <a:cubicBezTo>
                      <a:pt x="24929" y="153"/>
                      <a:pt x="31963" y="7186"/>
                      <a:pt x="31963" y="15950"/>
                    </a:cubicBezTo>
                    <a:lnTo>
                      <a:pt x="31963" y="15950"/>
                    </a:lnTo>
                    <a:close/>
                  </a:path>
                </a:pathLst>
              </a:custGeom>
              <a:noFill/>
              <a:ln w="19050" cap="flat">
                <a:solidFill>
                  <a:srgbClr val="4472C4"/>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231" name="Freeform: Shape 230">
                <a:extLst>
                  <a:ext uri="{FF2B5EF4-FFF2-40B4-BE49-F238E27FC236}">
                    <a16:creationId xmlns:a16="http://schemas.microsoft.com/office/drawing/2014/main" id="{B113848E-6F20-3040-BD3A-13909B39C80F}"/>
                  </a:ext>
                </a:extLst>
              </p:cNvPr>
              <p:cNvSpPr/>
              <p:nvPr/>
            </p:nvSpPr>
            <p:spPr>
              <a:xfrm>
                <a:off x="5919424" y="3313548"/>
                <a:ext cx="30883" cy="31743"/>
              </a:xfrm>
              <a:custGeom>
                <a:avLst/>
                <a:gdLst>
                  <a:gd name="connsiteX0" fmla="*/ 31965 w 31595"/>
                  <a:gd name="connsiteY0" fmla="*/ 15950 h 31595"/>
                  <a:gd name="connsiteX1" fmla="*/ 16167 w 31595"/>
                  <a:gd name="connsiteY1" fmla="*/ 31748 h 31595"/>
                  <a:gd name="connsiteX2" fmla="*/ 369 w 31595"/>
                  <a:gd name="connsiteY2" fmla="*/ 15950 h 31595"/>
                  <a:gd name="connsiteX3" fmla="*/ 16167 w 31595"/>
                  <a:gd name="connsiteY3" fmla="*/ 153 h 31595"/>
                  <a:gd name="connsiteX4" fmla="*/ 31965 w 31595"/>
                  <a:gd name="connsiteY4" fmla="*/ 15950 h 31595"/>
                  <a:gd name="connsiteX5" fmla="*/ 31965 w 31595"/>
                  <a:gd name="connsiteY5" fmla="*/ 15950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65" y="15950"/>
                    </a:moveTo>
                    <a:cubicBezTo>
                      <a:pt x="31965" y="24715"/>
                      <a:pt x="24931" y="31748"/>
                      <a:pt x="16167" y="31748"/>
                    </a:cubicBezTo>
                    <a:cubicBezTo>
                      <a:pt x="7402" y="31748"/>
                      <a:pt x="369" y="24715"/>
                      <a:pt x="369" y="15950"/>
                    </a:cubicBezTo>
                    <a:cubicBezTo>
                      <a:pt x="369" y="7186"/>
                      <a:pt x="7402" y="153"/>
                      <a:pt x="16167" y="153"/>
                    </a:cubicBezTo>
                    <a:cubicBezTo>
                      <a:pt x="24931" y="153"/>
                      <a:pt x="31965" y="7186"/>
                      <a:pt x="31965" y="15950"/>
                    </a:cubicBezTo>
                    <a:lnTo>
                      <a:pt x="31965" y="15950"/>
                    </a:lnTo>
                    <a:close/>
                  </a:path>
                </a:pathLst>
              </a:custGeom>
              <a:noFill/>
              <a:ln w="19050" cap="flat">
                <a:solidFill>
                  <a:srgbClr val="4472C4"/>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232" name="Freeform: Shape 231">
                <a:extLst>
                  <a:ext uri="{FF2B5EF4-FFF2-40B4-BE49-F238E27FC236}">
                    <a16:creationId xmlns:a16="http://schemas.microsoft.com/office/drawing/2014/main" id="{D321DA1B-75A8-8549-907D-0CCAC6043A15}"/>
                  </a:ext>
                </a:extLst>
              </p:cNvPr>
              <p:cNvSpPr/>
              <p:nvPr/>
            </p:nvSpPr>
            <p:spPr>
              <a:xfrm>
                <a:off x="5940555" y="3313548"/>
                <a:ext cx="30884" cy="31743"/>
              </a:xfrm>
              <a:custGeom>
                <a:avLst/>
                <a:gdLst>
                  <a:gd name="connsiteX0" fmla="*/ 31967 w 31595"/>
                  <a:gd name="connsiteY0" fmla="*/ 15950 h 31595"/>
                  <a:gd name="connsiteX1" fmla="*/ 16169 w 31595"/>
                  <a:gd name="connsiteY1" fmla="*/ 31748 h 31595"/>
                  <a:gd name="connsiteX2" fmla="*/ 371 w 31595"/>
                  <a:gd name="connsiteY2" fmla="*/ 15950 h 31595"/>
                  <a:gd name="connsiteX3" fmla="*/ 16169 w 31595"/>
                  <a:gd name="connsiteY3" fmla="*/ 153 h 31595"/>
                  <a:gd name="connsiteX4" fmla="*/ 31967 w 31595"/>
                  <a:gd name="connsiteY4" fmla="*/ 15950 h 31595"/>
                  <a:gd name="connsiteX5" fmla="*/ 31967 w 31595"/>
                  <a:gd name="connsiteY5" fmla="*/ 15950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67" y="15950"/>
                    </a:moveTo>
                    <a:cubicBezTo>
                      <a:pt x="31967" y="24715"/>
                      <a:pt x="24933" y="31748"/>
                      <a:pt x="16169" y="31748"/>
                    </a:cubicBezTo>
                    <a:cubicBezTo>
                      <a:pt x="7404" y="31748"/>
                      <a:pt x="371" y="24715"/>
                      <a:pt x="371" y="15950"/>
                    </a:cubicBezTo>
                    <a:cubicBezTo>
                      <a:pt x="371" y="7186"/>
                      <a:pt x="7404" y="153"/>
                      <a:pt x="16169" y="153"/>
                    </a:cubicBezTo>
                    <a:cubicBezTo>
                      <a:pt x="24933" y="153"/>
                      <a:pt x="31967" y="7186"/>
                      <a:pt x="31967" y="15950"/>
                    </a:cubicBezTo>
                    <a:lnTo>
                      <a:pt x="31967" y="15950"/>
                    </a:lnTo>
                    <a:close/>
                  </a:path>
                </a:pathLst>
              </a:custGeom>
              <a:noFill/>
              <a:ln w="19050" cap="flat">
                <a:solidFill>
                  <a:srgbClr val="4472C4"/>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233" name="Freeform: Shape 232">
                <a:extLst>
                  <a:ext uri="{FF2B5EF4-FFF2-40B4-BE49-F238E27FC236}">
                    <a16:creationId xmlns:a16="http://schemas.microsoft.com/office/drawing/2014/main" id="{2643AD99-E9C6-5B49-B2C6-E8EFC206F4B8}"/>
                  </a:ext>
                </a:extLst>
              </p:cNvPr>
              <p:cNvSpPr/>
              <p:nvPr/>
            </p:nvSpPr>
            <p:spPr>
              <a:xfrm>
                <a:off x="5961686" y="3313548"/>
                <a:ext cx="32509" cy="31743"/>
              </a:xfrm>
              <a:custGeom>
                <a:avLst/>
                <a:gdLst>
                  <a:gd name="connsiteX0" fmla="*/ 31969 w 31595"/>
                  <a:gd name="connsiteY0" fmla="*/ 15950 h 31595"/>
                  <a:gd name="connsiteX1" fmla="*/ 16171 w 31595"/>
                  <a:gd name="connsiteY1" fmla="*/ 31748 h 31595"/>
                  <a:gd name="connsiteX2" fmla="*/ 373 w 31595"/>
                  <a:gd name="connsiteY2" fmla="*/ 15950 h 31595"/>
                  <a:gd name="connsiteX3" fmla="*/ 16171 w 31595"/>
                  <a:gd name="connsiteY3" fmla="*/ 153 h 31595"/>
                  <a:gd name="connsiteX4" fmla="*/ 31969 w 31595"/>
                  <a:gd name="connsiteY4" fmla="*/ 15950 h 31595"/>
                  <a:gd name="connsiteX5" fmla="*/ 31969 w 31595"/>
                  <a:gd name="connsiteY5" fmla="*/ 15950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69" y="15950"/>
                    </a:moveTo>
                    <a:cubicBezTo>
                      <a:pt x="31969" y="24715"/>
                      <a:pt x="24935" y="31748"/>
                      <a:pt x="16171" y="31748"/>
                    </a:cubicBezTo>
                    <a:cubicBezTo>
                      <a:pt x="7406" y="31748"/>
                      <a:pt x="373" y="24715"/>
                      <a:pt x="373" y="15950"/>
                    </a:cubicBezTo>
                    <a:cubicBezTo>
                      <a:pt x="373" y="7186"/>
                      <a:pt x="7406" y="153"/>
                      <a:pt x="16171" y="153"/>
                    </a:cubicBezTo>
                    <a:cubicBezTo>
                      <a:pt x="24935" y="153"/>
                      <a:pt x="31969" y="7186"/>
                      <a:pt x="31969" y="15950"/>
                    </a:cubicBezTo>
                    <a:lnTo>
                      <a:pt x="31969" y="15950"/>
                    </a:lnTo>
                    <a:close/>
                  </a:path>
                </a:pathLst>
              </a:custGeom>
              <a:noFill/>
              <a:ln w="19050" cap="flat">
                <a:solidFill>
                  <a:srgbClr val="4472C4"/>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234" name="Freeform: Shape 233">
                <a:extLst>
                  <a:ext uri="{FF2B5EF4-FFF2-40B4-BE49-F238E27FC236}">
                    <a16:creationId xmlns:a16="http://schemas.microsoft.com/office/drawing/2014/main" id="{96D79829-9481-BE43-B56F-425E936D6387}"/>
                  </a:ext>
                </a:extLst>
              </p:cNvPr>
              <p:cNvSpPr/>
              <p:nvPr/>
            </p:nvSpPr>
            <p:spPr>
              <a:xfrm>
                <a:off x="5982816" y="3313548"/>
                <a:ext cx="32509" cy="31743"/>
              </a:xfrm>
              <a:custGeom>
                <a:avLst/>
                <a:gdLst>
                  <a:gd name="connsiteX0" fmla="*/ 31971 w 31595"/>
                  <a:gd name="connsiteY0" fmla="*/ 15950 h 31595"/>
                  <a:gd name="connsiteX1" fmla="*/ 16173 w 31595"/>
                  <a:gd name="connsiteY1" fmla="*/ 31748 h 31595"/>
                  <a:gd name="connsiteX2" fmla="*/ 375 w 31595"/>
                  <a:gd name="connsiteY2" fmla="*/ 15950 h 31595"/>
                  <a:gd name="connsiteX3" fmla="*/ 16173 w 31595"/>
                  <a:gd name="connsiteY3" fmla="*/ 153 h 31595"/>
                  <a:gd name="connsiteX4" fmla="*/ 31971 w 31595"/>
                  <a:gd name="connsiteY4" fmla="*/ 15950 h 31595"/>
                  <a:gd name="connsiteX5" fmla="*/ 31971 w 31595"/>
                  <a:gd name="connsiteY5" fmla="*/ 15950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71" y="15950"/>
                    </a:moveTo>
                    <a:cubicBezTo>
                      <a:pt x="31971" y="24715"/>
                      <a:pt x="24937" y="31748"/>
                      <a:pt x="16173" y="31748"/>
                    </a:cubicBezTo>
                    <a:cubicBezTo>
                      <a:pt x="7408" y="31748"/>
                      <a:pt x="375" y="24715"/>
                      <a:pt x="375" y="15950"/>
                    </a:cubicBezTo>
                    <a:cubicBezTo>
                      <a:pt x="375" y="7186"/>
                      <a:pt x="7408" y="153"/>
                      <a:pt x="16173" y="153"/>
                    </a:cubicBezTo>
                    <a:cubicBezTo>
                      <a:pt x="24937" y="153"/>
                      <a:pt x="31971" y="7186"/>
                      <a:pt x="31971" y="15950"/>
                    </a:cubicBezTo>
                    <a:lnTo>
                      <a:pt x="31971" y="15950"/>
                    </a:lnTo>
                    <a:close/>
                  </a:path>
                </a:pathLst>
              </a:custGeom>
              <a:noFill/>
              <a:ln w="19050" cap="flat">
                <a:solidFill>
                  <a:srgbClr val="4472C4"/>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235" name="Freeform: Shape 234">
                <a:extLst>
                  <a:ext uri="{FF2B5EF4-FFF2-40B4-BE49-F238E27FC236}">
                    <a16:creationId xmlns:a16="http://schemas.microsoft.com/office/drawing/2014/main" id="{D270911B-EA10-6A49-9318-FC1D92156479}"/>
                  </a:ext>
                </a:extLst>
              </p:cNvPr>
              <p:cNvSpPr/>
              <p:nvPr/>
            </p:nvSpPr>
            <p:spPr>
              <a:xfrm>
                <a:off x="6015326" y="3313548"/>
                <a:ext cx="32509" cy="31743"/>
              </a:xfrm>
              <a:custGeom>
                <a:avLst/>
                <a:gdLst>
                  <a:gd name="connsiteX0" fmla="*/ 31974 w 31595"/>
                  <a:gd name="connsiteY0" fmla="*/ 15950 h 31595"/>
                  <a:gd name="connsiteX1" fmla="*/ 16176 w 31595"/>
                  <a:gd name="connsiteY1" fmla="*/ 31748 h 31595"/>
                  <a:gd name="connsiteX2" fmla="*/ 378 w 31595"/>
                  <a:gd name="connsiteY2" fmla="*/ 15950 h 31595"/>
                  <a:gd name="connsiteX3" fmla="*/ 16176 w 31595"/>
                  <a:gd name="connsiteY3" fmla="*/ 153 h 31595"/>
                  <a:gd name="connsiteX4" fmla="*/ 31974 w 31595"/>
                  <a:gd name="connsiteY4" fmla="*/ 15950 h 31595"/>
                  <a:gd name="connsiteX5" fmla="*/ 31974 w 31595"/>
                  <a:gd name="connsiteY5" fmla="*/ 15950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74" y="15950"/>
                    </a:moveTo>
                    <a:cubicBezTo>
                      <a:pt x="31974" y="24715"/>
                      <a:pt x="24940" y="31748"/>
                      <a:pt x="16176" y="31748"/>
                    </a:cubicBezTo>
                    <a:cubicBezTo>
                      <a:pt x="7411" y="31748"/>
                      <a:pt x="378" y="24715"/>
                      <a:pt x="378" y="15950"/>
                    </a:cubicBezTo>
                    <a:cubicBezTo>
                      <a:pt x="378" y="7186"/>
                      <a:pt x="7411" y="153"/>
                      <a:pt x="16176" y="153"/>
                    </a:cubicBezTo>
                    <a:cubicBezTo>
                      <a:pt x="24940" y="153"/>
                      <a:pt x="31974" y="7186"/>
                      <a:pt x="31974" y="15950"/>
                    </a:cubicBezTo>
                    <a:lnTo>
                      <a:pt x="31974" y="15950"/>
                    </a:lnTo>
                    <a:close/>
                  </a:path>
                </a:pathLst>
              </a:custGeom>
              <a:noFill/>
              <a:ln w="19050" cap="flat">
                <a:solidFill>
                  <a:srgbClr val="4472C4"/>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236" name="Freeform: Shape 235">
                <a:extLst>
                  <a:ext uri="{FF2B5EF4-FFF2-40B4-BE49-F238E27FC236}">
                    <a16:creationId xmlns:a16="http://schemas.microsoft.com/office/drawing/2014/main" id="{2C5E2D8C-33C8-EC49-980E-61D4EE893824}"/>
                  </a:ext>
                </a:extLst>
              </p:cNvPr>
              <p:cNvSpPr/>
              <p:nvPr/>
            </p:nvSpPr>
            <p:spPr>
              <a:xfrm>
                <a:off x="6038082" y="3313548"/>
                <a:ext cx="30884" cy="31743"/>
              </a:xfrm>
              <a:custGeom>
                <a:avLst/>
                <a:gdLst>
                  <a:gd name="connsiteX0" fmla="*/ 31976 w 31595"/>
                  <a:gd name="connsiteY0" fmla="*/ 15950 h 31595"/>
                  <a:gd name="connsiteX1" fmla="*/ 16178 w 31595"/>
                  <a:gd name="connsiteY1" fmla="*/ 31748 h 31595"/>
                  <a:gd name="connsiteX2" fmla="*/ 380 w 31595"/>
                  <a:gd name="connsiteY2" fmla="*/ 15950 h 31595"/>
                  <a:gd name="connsiteX3" fmla="*/ 16178 w 31595"/>
                  <a:gd name="connsiteY3" fmla="*/ 153 h 31595"/>
                  <a:gd name="connsiteX4" fmla="*/ 31976 w 31595"/>
                  <a:gd name="connsiteY4" fmla="*/ 15950 h 31595"/>
                  <a:gd name="connsiteX5" fmla="*/ 31976 w 31595"/>
                  <a:gd name="connsiteY5" fmla="*/ 15950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76" y="15950"/>
                    </a:moveTo>
                    <a:cubicBezTo>
                      <a:pt x="31976" y="24715"/>
                      <a:pt x="24942" y="31748"/>
                      <a:pt x="16178" y="31748"/>
                    </a:cubicBezTo>
                    <a:cubicBezTo>
                      <a:pt x="7413" y="31748"/>
                      <a:pt x="380" y="24715"/>
                      <a:pt x="380" y="15950"/>
                    </a:cubicBezTo>
                    <a:cubicBezTo>
                      <a:pt x="380" y="7186"/>
                      <a:pt x="7413" y="153"/>
                      <a:pt x="16178" y="153"/>
                    </a:cubicBezTo>
                    <a:cubicBezTo>
                      <a:pt x="24942" y="153"/>
                      <a:pt x="31976" y="7186"/>
                      <a:pt x="31976" y="15950"/>
                    </a:cubicBezTo>
                    <a:lnTo>
                      <a:pt x="31976" y="15950"/>
                    </a:lnTo>
                    <a:close/>
                  </a:path>
                </a:pathLst>
              </a:custGeom>
              <a:noFill/>
              <a:ln w="19050" cap="flat">
                <a:solidFill>
                  <a:srgbClr val="4472C4"/>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237" name="Freeform: Shape 236">
                <a:extLst>
                  <a:ext uri="{FF2B5EF4-FFF2-40B4-BE49-F238E27FC236}">
                    <a16:creationId xmlns:a16="http://schemas.microsoft.com/office/drawing/2014/main" id="{DF99B78F-AE69-4142-9BFC-AD949C252B75}"/>
                  </a:ext>
                </a:extLst>
              </p:cNvPr>
              <p:cNvSpPr/>
              <p:nvPr/>
            </p:nvSpPr>
            <p:spPr>
              <a:xfrm>
                <a:off x="6070591" y="3324128"/>
                <a:ext cx="30884" cy="31744"/>
              </a:xfrm>
              <a:custGeom>
                <a:avLst/>
                <a:gdLst>
                  <a:gd name="connsiteX0" fmla="*/ 31979 w 31595"/>
                  <a:gd name="connsiteY0" fmla="*/ 15951 h 31595"/>
                  <a:gd name="connsiteX1" fmla="*/ 16181 w 31595"/>
                  <a:gd name="connsiteY1" fmla="*/ 31749 h 31595"/>
                  <a:gd name="connsiteX2" fmla="*/ 383 w 31595"/>
                  <a:gd name="connsiteY2" fmla="*/ 15951 h 31595"/>
                  <a:gd name="connsiteX3" fmla="*/ 16181 w 31595"/>
                  <a:gd name="connsiteY3" fmla="*/ 154 h 31595"/>
                  <a:gd name="connsiteX4" fmla="*/ 31979 w 31595"/>
                  <a:gd name="connsiteY4" fmla="*/ 15951 h 31595"/>
                  <a:gd name="connsiteX5" fmla="*/ 31979 w 31595"/>
                  <a:gd name="connsiteY5" fmla="*/ 15951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79" y="15951"/>
                    </a:moveTo>
                    <a:cubicBezTo>
                      <a:pt x="31979" y="24716"/>
                      <a:pt x="24945" y="31749"/>
                      <a:pt x="16181" y="31749"/>
                    </a:cubicBezTo>
                    <a:cubicBezTo>
                      <a:pt x="7416" y="31749"/>
                      <a:pt x="383" y="24716"/>
                      <a:pt x="383" y="15951"/>
                    </a:cubicBezTo>
                    <a:cubicBezTo>
                      <a:pt x="383" y="7187"/>
                      <a:pt x="7416" y="154"/>
                      <a:pt x="16181" y="154"/>
                    </a:cubicBezTo>
                    <a:cubicBezTo>
                      <a:pt x="24945" y="154"/>
                      <a:pt x="31979" y="7187"/>
                      <a:pt x="31979" y="15951"/>
                    </a:cubicBezTo>
                    <a:lnTo>
                      <a:pt x="31979" y="15951"/>
                    </a:lnTo>
                    <a:close/>
                  </a:path>
                </a:pathLst>
              </a:custGeom>
              <a:noFill/>
              <a:ln w="19050" cap="flat">
                <a:solidFill>
                  <a:srgbClr val="4472C4"/>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238" name="Freeform: Shape 237">
                <a:extLst>
                  <a:ext uri="{FF2B5EF4-FFF2-40B4-BE49-F238E27FC236}">
                    <a16:creationId xmlns:a16="http://schemas.microsoft.com/office/drawing/2014/main" id="{318B445D-0291-B841-BB9F-AF797B8FF067}"/>
                  </a:ext>
                </a:extLst>
              </p:cNvPr>
              <p:cNvSpPr/>
              <p:nvPr/>
            </p:nvSpPr>
            <p:spPr>
              <a:xfrm>
                <a:off x="6091722" y="3347408"/>
                <a:ext cx="30883" cy="29628"/>
              </a:xfrm>
              <a:custGeom>
                <a:avLst/>
                <a:gdLst>
                  <a:gd name="connsiteX0" fmla="*/ 31981 w 31595"/>
                  <a:gd name="connsiteY0" fmla="*/ 15953 h 31595"/>
                  <a:gd name="connsiteX1" fmla="*/ 16183 w 31595"/>
                  <a:gd name="connsiteY1" fmla="*/ 31751 h 31595"/>
                  <a:gd name="connsiteX2" fmla="*/ 385 w 31595"/>
                  <a:gd name="connsiteY2" fmla="*/ 15953 h 31595"/>
                  <a:gd name="connsiteX3" fmla="*/ 16183 w 31595"/>
                  <a:gd name="connsiteY3" fmla="*/ 156 h 31595"/>
                  <a:gd name="connsiteX4" fmla="*/ 31981 w 31595"/>
                  <a:gd name="connsiteY4" fmla="*/ 15953 h 31595"/>
                  <a:gd name="connsiteX5" fmla="*/ 31981 w 31595"/>
                  <a:gd name="connsiteY5" fmla="*/ 15953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81" y="15953"/>
                    </a:moveTo>
                    <a:cubicBezTo>
                      <a:pt x="31981" y="24718"/>
                      <a:pt x="24947" y="31751"/>
                      <a:pt x="16183" y="31751"/>
                    </a:cubicBezTo>
                    <a:cubicBezTo>
                      <a:pt x="7418" y="31751"/>
                      <a:pt x="385" y="24718"/>
                      <a:pt x="385" y="15953"/>
                    </a:cubicBezTo>
                    <a:cubicBezTo>
                      <a:pt x="385" y="7189"/>
                      <a:pt x="7418" y="156"/>
                      <a:pt x="16183" y="156"/>
                    </a:cubicBezTo>
                    <a:cubicBezTo>
                      <a:pt x="24947" y="156"/>
                      <a:pt x="31981" y="7189"/>
                      <a:pt x="31981" y="15953"/>
                    </a:cubicBezTo>
                    <a:lnTo>
                      <a:pt x="31981" y="15953"/>
                    </a:lnTo>
                    <a:close/>
                  </a:path>
                </a:pathLst>
              </a:custGeom>
              <a:noFill/>
              <a:ln w="19050" cap="flat">
                <a:solidFill>
                  <a:srgbClr val="4472C4"/>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239" name="Freeform: Shape 238">
                <a:extLst>
                  <a:ext uri="{FF2B5EF4-FFF2-40B4-BE49-F238E27FC236}">
                    <a16:creationId xmlns:a16="http://schemas.microsoft.com/office/drawing/2014/main" id="{8CBA69EA-C9AD-8447-8AD3-6F33BCAD29B4}"/>
                  </a:ext>
                </a:extLst>
              </p:cNvPr>
              <p:cNvSpPr/>
              <p:nvPr/>
            </p:nvSpPr>
            <p:spPr>
              <a:xfrm>
                <a:off x="6112853" y="3357988"/>
                <a:ext cx="32509" cy="31744"/>
              </a:xfrm>
              <a:custGeom>
                <a:avLst/>
                <a:gdLst>
                  <a:gd name="connsiteX0" fmla="*/ 31983 w 31595"/>
                  <a:gd name="connsiteY0" fmla="*/ 15954 h 31595"/>
                  <a:gd name="connsiteX1" fmla="*/ 16185 w 31595"/>
                  <a:gd name="connsiteY1" fmla="*/ 31752 h 31595"/>
                  <a:gd name="connsiteX2" fmla="*/ 387 w 31595"/>
                  <a:gd name="connsiteY2" fmla="*/ 15954 h 31595"/>
                  <a:gd name="connsiteX3" fmla="*/ 16185 w 31595"/>
                  <a:gd name="connsiteY3" fmla="*/ 157 h 31595"/>
                  <a:gd name="connsiteX4" fmla="*/ 31983 w 31595"/>
                  <a:gd name="connsiteY4" fmla="*/ 15954 h 31595"/>
                  <a:gd name="connsiteX5" fmla="*/ 31983 w 31595"/>
                  <a:gd name="connsiteY5" fmla="*/ 15954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83" y="15954"/>
                    </a:moveTo>
                    <a:cubicBezTo>
                      <a:pt x="31983" y="24719"/>
                      <a:pt x="24949" y="31752"/>
                      <a:pt x="16185" y="31752"/>
                    </a:cubicBezTo>
                    <a:cubicBezTo>
                      <a:pt x="7420" y="31752"/>
                      <a:pt x="387" y="24719"/>
                      <a:pt x="387" y="15954"/>
                    </a:cubicBezTo>
                    <a:cubicBezTo>
                      <a:pt x="387" y="7190"/>
                      <a:pt x="7420" y="157"/>
                      <a:pt x="16185" y="157"/>
                    </a:cubicBezTo>
                    <a:cubicBezTo>
                      <a:pt x="24949" y="157"/>
                      <a:pt x="31983" y="7190"/>
                      <a:pt x="31983" y="15954"/>
                    </a:cubicBezTo>
                    <a:lnTo>
                      <a:pt x="31983" y="15954"/>
                    </a:lnTo>
                    <a:close/>
                  </a:path>
                </a:pathLst>
              </a:custGeom>
              <a:noFill/>
              <a:ln w="19050" cap="flat">
                <a:solidFill>
                  <a:srgbClr val="4472C4"/>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240" name="Freeform: Shape 239">
                <a:extLst>
                  <a:ext uri="{FF2B5EF4-FFF2-40B4-BE49-F238E27FC236}">
                    <a16:creationId xmlns:a16="http://schemas.microsoft.com/office/drawing/2014/main" id="{F96BAEFB-BB37-C348-87D1-18421ADC05E2}"/>
                  </a:ext>
                </a:extLst>
              </p:cNvPr>
              <p:cNvSpPr/>
              <p:nvPr/>
            </p:nvSpPr>
            <p:spPr>
              <a:xfrm>
                <a:off x="6145362" y="3368570"/>
                <a:ext cx="32509" cy="31743"/>
              </a:xfrm>
              <a:custGeom>
                <a:avLst/>
                <a:gdLst>
                  <a:gd name="connsiteX0" fmla="*/ 31986 w 31595"/>
                  <a:gd name="connsiteY0" fmla="*/ 15955 h 31595"/>
                  <a:gd name="connsiteX1" fmla="*/ 16188 w 31595"/>
                  <a:gd name="connsiteY1" fmla="*/ 31753 h 31595"/>
                  <a:gd name="connsiteX2" fmla="*/ 390 w 31595"/>
                  <a:gd name="connsiteY2" fmla="*/ 15955 h 31595"/>
                  <a:gd name="connsiteX3" fmla="*/ 16188 w 31595"/>
                  <a:gd name="connsiteY3" fmla="*/ 158 h 31595"/>
                  <a:gd name="connsiteX4" fmla="*/ 31986 w 31595"/>
                  <a:gd name="connsiteY4" fmla="*/ 15955 h 31595"/>
                  <a:gd name="connsiteX5" fmla="*/ 31986 w 31595"/>
                  <a:gd name="connsiteY5" fmla="*/ 15955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86" y="15955"/>
                    </a:moveTo>
                    <a:cubicBezTo>
                      <a:pt x="31986" y="24720"/>
                      <a:pt x="24952" y="31753"/>
                      <a:pt x="16188" y="31753"/>
                    </a:cubicBezTo>
                    <a:cubicBezTo>
                      <a:pt x="7423" y="31753"/>
                      <a:pt x="390" y="24720"/>
                      <a:pt x="390" y="15955"/>
                    </a:cubicBezTo>
                    <a:cubicBezTo>
                      <a:pt x="390" y="7191"/>
                      <a:pt x="7423" y="158"/>
                      <a:pt x="16188" y="158"/>
                    </a:cubicBezTo>
                    <a:cubicBezTo>
                      <a:pt x="24952" y="158"/>
                      <a:pt x="31986" y="7191"/>
                      <a:pt x="31986" y="15955"/>
                    </a:cubicBezTo>
                    <a:lnTo>
                      <a:pt x="31986" y="15955"/>
                    </a:lnTo>
                    <a:close/>
                  </a:path>
                </a:pathLst>
              </a:custGeom>
              <a:noFill/>
              <a:ln w="19050" cap="flat">
                <a:solidFill>
                  <a:srgbClr val="4472C4"/>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241" name="Freeform: Shape 240">
                <a:extLst>
                  <a:ext uri="{FF2B5EF4-FFF2-40B4-BE49-F238E27FC236}">
                    <a16:creationId xmlns:a16="http://schemas.microsoft.com/office/drawing/2014/main" id="{AB4A0486-1D1B-8F46-A4D4-9CD0A971C895}"/>
                  </a:ext>
                </a:extLst>
              </p:cNvPr>
              <p:cNvSpPr/>
              <p:nvPr/>
            </p:nvSpPr>
            <p:spPr>
              <a:xfrm>
                <a:off x="6168118" y="3379151"/>
                <a:ext cx="30884" cy="31744"/>
              </a:xfrm>
              <a:custGeom>
                <a:avLst/>
                <a:gdLst>
                  <a:gd name="connsiteX0" fmla="*/ 31988 w 31595"/>
                  <a:gd name="connsiteY0" fmla="*/ 15956 h 31595"/>
                  <a:gd name="connsiteX1" fmla="*/ 16190 w 31595"/>
                  <a:gd name="connsiteY1" fmla="*/ 31754 h 31595"/>
                  <a:gd name="connsiteX2" fmla="*/ 392 w 31595"/>
                  <a:gd name="connsiteY2" fmla="*/ 15956 h 31595"/>
                  <a:gd name="connsiteX3" fmla="*/ 16190 w 31595"/>
                  <a:gd name="connsiteY3" fmla="*/ 159 h 31595"/>
                  <a:gd name="connsiteX4" fmla="*/ 31988 w 31595"/>
                  <a:gd name="connsiteY4" fmla="*/ 15956 h 31595"/>
                  <a:gd name="connsiteX5" fmla="*/ 31988 w 31595"/>
                  <a:gd name="connsiteY5" fmla="*/ 15956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88" y="15956"/>
                    </a:moveTo>
                    <a:cubicBezTo>
                      <a:pt x="31988" y="24721"/>
                      <a:pt x="24954" y="31754"/>
                      <a:pt x="16190" y="31754"/>
                    </a:cubicBezTo>
                    <a:cubicBezTo>
                      <a:pt x="7425" y="31754"/>
                      <a:pt x="392" y="24721"/>
                      <a:pt x="392" y="15956"/>
                    </a:cubicBezTo>
                    <a:cubicBezTo>
                      <a:pt x="392" y="7192"/>
                      <a:pt x="7425" y="159"/>
                      <a:pt x="16190" y="159"/>
                    </a:cubicBezTo>
                    <a:cubicBezTo>
                      <a:pt x="24954" y="159"/>
                      <a:pt x="31988" y="7192"/>
                      <a:pt x="31988" y="15956"/>
                    </a:cubicBezTo>
                    <a:lnTo>
                      <a:pt x="31988" y="15956"/>
                    </a:lnTo>
                    <a:close/>
                  </a:path>
                </a:pathLst>
              </a:custGeom>
              <a:noFill/>
              <a:ln w="19050" cap="flat">
                <a:solidFill>
                  <a:srgbClr val="4472C4"/>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242" name="Freeform: Shape 241">
                <a:extLst>
                  <a:ext uri="{FF2B5EF4-FFF2-40B4-BE49-F238E27FC236}">
                    <a16:creationId xmlns:a16="http://schemas.microsoft.com/office/drawing/2014/main" id="{9DD3EC24-7E2A-DB48-9FAA-77D75EB4A47D}"/>
                  </a:ext>
                </a:extLst>
              </p:cNvPr>
              <p:cNvSpPr/>
              <p:nvPr/>
            </p:nvSpPr>
            <p:spPr>
              <a:xfrm>
                <a:off x="6200627" y="3432058"/>
                <a:ext cx="30884" cy="31743"/>
              </a:xfrm>
              <a:custGeom>
                <a:avLst/>
                <a:gdLst>
                  <a:gd name="connsiteX0" fmla="*/ 31991 w 31595"/>
                  <a:gd name="connsiteY0" fmla="*/ 15961 h 31595"/>
                  <a:gd name="connsiteX1" fmla="*/ 16193 w 31595"/>
                  <a:gd name="connsiteY1" fmla="*/ 31759 h 31595"/>
                  <a:gd name="connsiteX2" fmla="*/ 395 w 31595"/>
                  <a:gd name="connsiteY2" fmla="*/ 15961 h 31595"/>
                  <a:gd name="connsiteX3" fmla="*/ 16193 w 31595"/>
                  <a:gd name="connsiteY3" fmla="*/ 164 h 31595"/>
                  <a:gd name="connsiteX4" fmla="*/ 31991 w 31595"/>
                  <a:gd name="connsiteY4" fmla="*/ 15961 h 31595"/>
                  <a:gd name="connsiteX5" fmla="*/ 31991 w 31595"/>
                  <a:gd name="connsiteY5" fmla="*/ 15961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91" y="15961"/>
                    </a:moveTo>
                    <a:cubicBezTo>
                      <a:pt x="31991" y="24726"/>
                      <a:pt x="24957" y="31759"/>
                      <a:pt x="16193" y="31759"/>
                    </a:cubicBezTo>
                    <a:cubicBezTo>
                      <a:pt x="7428" y="31759"/>
                      <a:pt x="395" y="24726"/>
                      <a:pt x="395" y="15961"/>
                    </a:cubicBezTo>
                    <a:cubicBezTo>
                      <a:pt x="395" y="7197"/>
                      <a:pt x="7428" y="164"/>
                      <a:pt x="16193" y="164"/>
                    </a:cubicBezTo>
                    <a:cubicBezTo>
                      <a:pt x="24957" y="164"/>
                      <a:pt x="31991" y="7197"/>
                      <a:pt x="31991" y="15961"/>
                    </a:cubicBezTo>
                    <a:lnTo>
                      <a:pt x="31991" y="15961"/>
                    </a:lnTo>
                    <a:close/>
                  </a:path>
                </a:pathLst>
              </a:custGeom>
              <a:noFill/>
              <a:ln w="19050" cap="flat">
                <a:solidFill>
                  <a:srgbClr val="4472C4"/>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243" name="Freeform: Shape 242">
                <a:extLst>
                  <a:ext uri="{FF2B5EF4-FFF2-40B4-BE49-F238E27FC236}">
                    <a16:creationId xmlns:a16="http://schemas.microsoft.com/office/drawing/2014/main" id="{24BF257C-D480-EF41-80B4-7F0A4A9B1D5B}"/>
                  </a:ext>
                </a:extLst>
              </p:cNvPr>
              <p:cNvSpPr/>
              <p:nvPr/>
            </p:nvSpPr>
            <p:spPr>
              <a:xfrm>
                <a:off x="6221759" y="3465918"/>
                <a:ext cx="30883" cy="31743"/>
              </a:xfrm>
              <a:custGeom>
                <a:avLst/>
                <a:gdLst>
                  <a:gd name="connsiteX0" fmla="*/ 31993 w 31595"/>
                  <a:gd name="connsiteY0" fmla="*/ 15964 h 31595"/>
                  <a:gd name="connsiteX1" fmla="*/ 16195 w 31595"/>
                  <a:gd name="connsiteY1" fmla="*/ 31762 h 31595"/>
                  <a:gd name="connsiteX2" fmla="*/ 397 w 31595"/>
                  <a:gd name="connsiteY2" fmla="*/ 15964 h 31595"/>
                  <a:gd name="connsiteX3" fmla="*/ 16195 w 31595"/>
                  <a:gd name="connsiteY3" fmla="*/ 167 h 31595"/>
                  <a:gd name="connsiteX4" fmla="*/ 31993 w 31595"/>
                  <a:gd name="connsiteY4" fmla="*/ 15964 h 31595"/>
                  <a:gd name="connsiteX5" fmla="*/ 31993 w 31595"/>
                  <a:gd name="connsiteY5" fmla="*/ 15964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93" y="15964"/>
                    </a:moveTo>
                    <a:cubicBezTo>
                      <a:pt x="31993" y="24729"/>
                      <a:pt x="24959" y="31762"/>
                      <a:pt x="16195" y="31762"/>
                    </a:cubicBezTo>
                    <a:cubicBezTo>
                      <a:pt x="7430" y="31762"/>
                      <a:pt x="397" y="24729"/>
                      <a:pt x="397" y="15964"/>
                    </a:cubicBezTo>
                    <a:cubicBezTo>
                      <a:pt x="397" y="7200"/>
                      <a:pt x="7430" y="167"/>
                      <a:pt x="16195" y="167"/>
                    </a:cubicBezTo>
                    <a:cubicBezTo>
                      <a:pt x="24959" y="167"/>
                      <a:pt x="31993" y="7200"/>
                      <a:pt x="31993" y="15964"/>
                    </a:cubicBezTo>
                    <a:lnTo>
                      <a:pt x="31993" y="15964"/>
                    </a:lnTo>
                    <a:close/>
                  </a:path>
                </a:pathLst>
              </a:custGeom>
              <a:noFill/>
              <a:ln w="19050" cap="flat">
                <a:solidFill>
                  <a:srgbClr val="4472C4"/>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244" name="Freeform: Shape 243">
                <a:extLst>
                  <a:ext uri="{FF2B5EF4-FFF2-40B4-BE49-F238E27FC236}">
                    <a16:creationId xmlns:a16="http://schemas.microsoft.com/office/drawing/2014/main" id="{85C10FC3-CC71-6D4D-8F6B-3927F45EDE2E}"/>
                  </a:ext>
                </a:extLst>
              </p:cNvPr>
              <p:cNvSpPr/>
              <p:nvPr/>
            </p:nvSpPr>
            <p:spPr>
              <a:xfrm>
                <a:off x="6242889" y="3487080"/>
                <a:ext cx="32509" cy="31743"/>
              </a:xfrm>
              <a:custGeom>
                <a:avLst/>
                <a:gdLst>
                  <a:gd name="connsiteX0" fmla="*/ 31995 w 31595"/>
                  <a:gd name="connsiteY0" fmla="*/ 15966 h 31595"/>
                  <a:gd name="connsiteX1" fmla="*/ 16197 w 31595"/>
                  <a:gd name="connsiteY1" fmla="*/ 31764 h 31595"/>
                  <a:gd name="connsiteX2" fmla="*/ 399 w 31595"/>
                  <a:gd name="connsiteY2" fmla="*/ 15966 h 31595"/>
                  <a:gd name="connsiteX3" fmla="*/ 16197 w 31595"/>
                  <a:gd name="connsiteY3" fmla="*/ 169 h 31595"/>
                  <a:gd name="connsiteX4" fmla="*/ 31995 w 31595"/>
                  <a:gd name="connsiteY4" fmla="*/ 15966 h 31595"/>
                  <a:gd name="connsiteX5" fmla="*/ 31995 w 31595"/>
                  <a:gd name="connsiteY5" fmla="*/ 15966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95" y="15966"/>
                    </a:moveTo>
                    <a:cubicBezTo>
                      <a:pt x="31995" y="24731"/>
                      <a:pt x="24961" y="31764"/>
                      <a:pt x="16197" y="31764"/>
                    </a:cubicBezTo>
                    <a:cubicBezTo>
                      <a:pt x="7432" y="31764"/>
                      <a:pt x="399" y="24731"/>
                      <a:pt x="399" y="15966"/>
                    </a:cubicBezTo>
                    <a:cubicBezTo>
                      <a:pt x="399" y="7202"/>
                      <a:pt x="7432" y="169"/>
                      <a:pt x="16197" y="169"/>
                    </a:cubicBezTo>
                    <a:cubicBezTo>
                      <a:pt x="24961" y="169"/>
                      <a:pt x="31995" y="7202"/>
                      <a:pt x="31995" y="15966"/>
                    </a:cubicBezTo>
                    <a:lnTo>
                      <a:pt x="31995" y="15966"/>
                    </a:lnTo>
                    <a:close/>
                  </a:path>
                </a:pathLst>
              </a:custGeom>
              <a:noFill/>
              <a:ln w="19050" cap="flat">
                <a:solidFill>
                  <a:srgbClr val="4472C4"/>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grpSp>
            <p:nvGrpSpPr>
              <p:cNvPr id="55392" name="Graphic 25">
                <a:extLst>
                  <a:ext uri="{FF2B5EF4-FFF2-40B4-BE49-F238E27FC236}">
                    <a16:creationId xmlns:a16="http://schemas.microsoft.com/office/drawing/2014/main" id="{3761376E-C472-604C-AF00-A96C7C15E927}"/>
                  </a:ext>
                </a:extLst>
              </p:cNvPr>
              <p:cNvGrpSpPr>
                <a:grpSpLocks/>
              </p:cNvGrpSpPr>
              <p:nvPr/>
            </p:nvGrpSpPr>
            <p:grpSpPr bwMode="auto">
              <a:xfrm>
                <a:off x="6264756" y="3497755"/>
                <a:ext cx="399489" cy="31595"/>
                <a:chOff x="6264756" y="3497755"/>
                <a:chExt cx="399489" cy="31595"/>
              </a:xfrm>
            </p:grpSpPr>
            <p:sp>
              <p:nvSpPr>
                <p:cNvPr id="246" name="Freeform: Shape 245">
                  <a:extLst>
                    <a:ext uri="{FF2B5EF4-FFF2-40B4-BE49-F238E27FC236}">
                      <a16:creationId xmlns:a16="http://schemas.microsoft.com/office/drawing/2014/main" id="{B477CDA9-75A5-294A-8A2C-6CBA35F19676}"/>
                    </a:ext>
                  </a:extLst>
                </p:cNvPr>
                <p:cNvSpPr/>
                <p:nvPr/>
              </p:nvSpPr>
              <p:spPr>
                <a:xfrm>
                  <a:off x="6268897" y="3497660"/>
                  <a:ext cx="27633" cy="31744"/>
                </a:xfrm>
                <a:custGeom>
                  <a:avLst/>
                  <a:gdLst>
                    <a:gd name="connsiteX0" fmla="*/ 31997 w 31595"/>
                    <a:gd name="connsiteY0" fmla="*/ 15967 h 31595"/>
                    <a:gd name="connsiteX1" fmla="*/ 16199 w 31595"/>
                    <a:gd name="connsiteY1" fmla="*/ 31765 h 31595"/>
                    <a:gd name="connsiteX2" fmla="*/ 401 w 31595"/>
                    <a:gd name="connsiteY2" fmla="*/ 15967 h 31595"/>
                    <a:gd name="connsiteX3" fmla="*/ 16199 w 31595"/>
                    <a:gd name="connsiteY3" fmla="*/ 170 h 31595"/>
                    <a:gd name="connsiteX4" fmla="*/ 31997 w 31595"/>
                    <a:gd name="connsiteY4" fmla="*/ 15967 h 31595"/>
                    <a:gd name="connsiteX5" fmla="*/ 31997 w 31595"/>
                    <a:gd name="connsiteY5" fmla="*/ 15967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997" y="15967"/>
                      </a:moveTo>
                      <a:cubicBezTo>
                        <a:pt x="31997" y="24732"/>
                        <a:pt x="24963" y="31765"/>
                        <a:pt x="16199" y="31765"/>
                      </a:cubicBezTo>
                      <a:cubicBezTo>
                        <a:pt x="7434" y="31765"/>
                        <a:pt x="401" y="24732"/>
                        <a:pt x="401" y="15967"/>
                      </a:cubicBezTo>
                      <a:cubicBezTo>
                        <a:pt x="401" y="7203"/>
                        <a:pt x="7434" y="170"/>
                        <a:pt x="16199" y="170"/>
                      </a:cubicBezTo>
                      <a:cubicBezTo>
                        <a:pt x="24963" y="170"/>
                        <a:pt x="31997" y="7203"/>
                        <a:pt x="31997" y="15967"/>
                      </a:cubicBezTo>
                      <a:lnTo>
                        <a:pt x="31997" y="15967"/>
                      </a:lnTo>
                      <a:close/>
                    </a:path>
                  </a:pathLst>
                </a:custGeom>
                <a:noFill/>
                <a:ln w="19050" cap="flat">
                  <a:solidFill>
                    <a:srgbClr val="4472C4"/>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247" name="Freeform: Shape 246">
                  <a:extLst>
                    <a:ext uri="{FF2B5EF4-FFF2-40B4-BE49-F238E27FC236}">
                      <a16:creationId xmlns:a16="http://schemas.microsoft.com/office/drawing/2014/main" id="{E289EBC2-92CC-8A44-B9A1-DFC9D04307B7}"/>
                    </a:ext>
                  </a:extLst>
                </p:cNvPr>
                <p:cNvSpPr/>
                <p:nvPr/>
              </p:nvSpPr>
              <p:spPr>
                <a:xfrm>
                  <a:off x="6298155" y="3497660"/>
                  <a:ext cx="30884" cy="31744"/>
                </a:xfrm>
                <a:custGeom>
                  <a:avLst/>
                  <a:gdLst>
                    <a:gd name="connsiteX0" fmla="*/ 32000 w 31595"/>
                    <a:gd name="connsiteY0" fmla="*/ 15967 h 31595"/>
                    <a:gd name="connsiteX1" fmla="*/ 16202 w 31595"/>
                    <a:gd name="connsiteY1" fmla="*/ 31765 h 31595"/>
                    <a:gd name="connsiteX2" fmla="*/ 404 w 31595"/>
                    <a:gd name="connsiteY2" fmla="*/ 15967 h 31595"/>
                    <a:gd name="connsiteX3" fmla="*/ 16202 w 31595"/>
                    <a:gd name="connsiteY3" fmla="*/ 170 h 31595"/>
                    <a:gd name="connsiteX4" fmla="*/ 32000 w 31595"/>
                    <a:gd name="connsiteY4" fmla="*/ 15967 h 31595"/>
                    <a:gd name="connsiteX5" fmla="*/ 32000 w 31595"/>
                    <a:gd name="connsiteY5" fmla="*/ 15967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00" y="15967"/>
                      </a:moveTo>
                      <a:cubicBezTo>
                        <a:pt x="32000" y="24732"/>
                        <a:pt x="24966" y="31765"/>
                        <a:pt x="16202" y="31765"/>
                      </a:cubicBezTo>
                      <a:cubicBezTo>
                        <a:pt x="7437" y="31765"/>
                        <a:pt x="404" y="24732"/>
                        <a:pt x="404" y="15967"/>
                      </a:cubicBezTo>
                      <a:cubicBezTo>
                        <a:pt x="404" y="7203"/>
                        <a:pt x="7437" y="170"/>
                        <a:pt x="16202" y="170"/>
                      </a:cubicBezTo>
                      <a:cubicBezTo>
                        <a:pt x="24966" y="170"/>
                        <a:pt x="32000" y="7203"/>
                        <a:pt x="32000" y="15967"/>
                      </a:cubicBezTo>
                      <a:lnTo>
                        <a:pt x="32000" y="15967"/>
                      </a:lnTo>
                      <a:close/>
                    </a:path>
                  </a:pathLst>
                </a:custGeom>
                <a:noFill/>
                <a:ln w="19050" cap="flat">
                  <a:solidFill>
                    <a:srgbClr val="4472C4"/>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248" name="Freeform: Shape 247">
                  <a:extLst>
                    <a:ext uri="{FF2B5EF4-FFF2-40B4-BE49-F238E27FC236}">
                      <a16:creationId xmlns:a16="http://schemas.microsoft.com/office/drawing/2014/main" id="{93A3F7A9-F8FE-7543-828D-22B0470E32CE}"/>
                    </a:ext>
                  </a:extLst>
                </p:cNvPr>
                <p:cNvSpPr/>
                <p:nvPr/>
              </p:nvSpPr>
              <p:spPr>
                <a:xfrm>
                  <a:off x="6330664" y="3497660"/>
                  <a:ext cx="30884" cy="31744"/>
                </a:xfrm>
                <a:custGeom>
                  <a:avLst/>
                  <a:gdLst>
                    <a:gd name="connsiteX0" fmla="*/ 32003 w 31595"/>
                    <a:gd name="connsiteY0" fmla="*/ 15967 h 31595"/>
                    <a:gd name="connsiteX1" fmla="*/ 16205 w 31595"/>
                    <a:gd name="connsiteY1" fmla="*/ 31765 h 31595"/>
                    <a:gd name="connsiteX2" fmla="*/ 407 w 31595"/>
                    <a:gd name="connsiteY2" fmla="*/ 15967 h 31595"/>
                    <a:gd name="connsiteX3" fmla="*/ 16205 w 31595"/>
                    <a:gd name="connsiteY3" fmla="*/ 170 h 31595"/>
                    <a:gd name="connsiteX4" fmla="*/ 32003 w 31595"/>
                    <a:gd name="connsiteY4" fmla="*/ 15967 h 31595"/>
                    <a:gd name="connsiteX5" fmla="*/ 32003 w 31595"/>
                    <a:gd name="connsiteY5" fmla="*/ 15967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03" y="15967"/>
                      </a:moveTo>
                      <a:cubicBezTo>
                        <a:pt x="32003" y="24732"/>
                        <a:pt x="24969" y="31765"/>
                        <a:pt x="16205" y="31765"/>
                      </a:cubicBezTo>
                      <a:cubicBezTo>
                        <a:pt x="7440" y="31765"/>
                        <a:pt x="407" y="24732"/>
                        <a:pt x="407" y="15967"/>
                      </a:cubicBezTo>
                      <a:cubicBezTo>
                        <a:pt x="407" y="7203"/>
                        <a:pt x="7440" y="170"/>
                        <a:pt x="16205" y="170"/>
                      </a:cubicBezTo>
                      <a:cubicBezTo>
                        <a:pt x="24969" y="170"/>
                        <a:pt x="32003" y="7203"/>
                        <a:pt x="32003" y="15967"/>
                      </a:cubicBezTo>
                      <a:lnTo>
                        <a:pt x="32003" y="15967"/>
                      </a:lnTo>
                      <a:close/>
                    </a:path>
                  </a:pathLst>
                </a:custGeom>
                <a:noFill/>
                <a:ln w="19050" cap="flat">
                  <a:solidFill>
                    <a:srgbClr val="4472C4"/>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249" name="Freeform: Shape 248">
                  <a:extLst>
                    <a:ext uri="{FF2B5EF4-FFF2-40B4-BE49-F238E27FC236}">
                      <a16:creationId xmlns:a16="http://schemas.microsoft.com/office/drawing/2014/main" id="{EA5F98C3-AF8C-0E42-AD6D-8220547B3B54}"/>
                    </a:ext>
                  </a:extLst>
                </p:cNvPr>
                <p:cNvSpPr/>
                <p:nvPr/>
              </p:nvSpPr>
              <p:spPr>
                <a:xfrm>
                  <a:off x="6363173" y="3497660"/>
                  <a:ext cx="30884" cy="31744"/>
                </a:xfrm>
                <a:custGeom>
                  <a:avLst/>
                  <a:gdLst>
                    <a:gd name="connsiteX0" fmla="*/ 32006 w 31595"/>
                    <a:gd name="connsiteY0" fmla="*/ 15967 h 31595"/>
                    <a:gd name="connsiteX1" fmla="*/ 16208 w 31595"/>
                    <a:gd name="connsiteY1" fmla="*/ 31765 h 31595"/>
                    <a:gd name="connsiteX2" fmla="*/ 410 w 31595"/>
                    <a:gd name="connsiteY2" fmla="*/ 15967 h 31595"/>
                    <a:gd name="connsiteX3" fmla="*/ 16208 w 31595"/>
                    <a:gd name="connsiteY3" fmla="*/ 170 h 31595"/>
                    <a:gd name="connsiteX4" fmla="*/ 32006 w 31595"/>
                    <a:gd name="connsiteY4" fmla="*/ 15967 h 31595"/>
                    <a:gd name="connsiteX5" fmla="*/ 32006 w 31595"/>
                    <a:gd name="connsiteY5" fmla="*/ 15967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06" y="15967"/>
                      </a:moveTo>
                      <a:cubicBezTo>
                        <a:pt x="32006" y="24732"/>
                        <a:pt x="24972" y="31765"/>
                        <a:pt x="16208" y="31765"/>
                      </a:cubicBezTo>
                      <a:cubicBezTo>
                        <a:pt x="7443" y="31765"/>
                        <a:pt x="410" y="24732"/>
                        <a:pt x="410" y="15967"/>
                      </a:cubicBezTo>
                      <a:cubicBezTo>
                        <a:pt x="410" y="7203"/>
                        <a:pt x="7443" y="170"/>
                        <a:pt x="16208" y="170"/>
                      </a:cubicBezTo>
                      <a:cubicBezTo>
                        <a:pt x="24972" y="170"/>
                        <a:pt x="32006" y="7203"/>
                        <a:pt x="32006" y="15967"/>
                      </a:cubicBezTo>
                      <a:lnTo>
                        <a:pt x="32006" y="15967"/>
                      </a:lnTo>
                      <a:close/>
                    </a:path>
                  </a:pathLst>
                </a:custGeom>
                <a:noFill/>
                <a:ln w="19050" cap="flat">
                  <a:solidFill>
                    <a:srgbClr val="4472C4"/>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250" name="Freeform: Shape 249">
                  <a:extLst>
                    <a:ext uri="{FF2B5EF4-FFF2-40B4-BE49-F238E27FC236}">
                      <a16:creationId xmlns:a16="http://schemas.microsoft.com/office/drawing/2014/main" id="{44CEDDC7-AC53-C441-924B-11236064A84E}"/>
                    </a:ext>
                  </a:extLst>
                </p:cNvPr>
                <p:cNvSpPr/>
                <p:nvPr/>
              </p:nvSpPr>
              <p:spPr>
                <a:xfrm>
                  <a:off x="6395682" y="3497660"/>
                  <a:ext cx="30884" cy="31744"/>
                </a:xfrm>
                <a:custGeom>
                  <a:avLst/>
                  <a:gdLst>
                    <a:gd name="connsiteX0" fmla="*/ 32009 w 31595"/>
                    <a:gd name="connsiteY0" fmla="*/ 15967 h 31595"/>
                    <a:gd name="connsiteX1" fmla="*/ 16211 w 31595"/>
                    <a:gd name="connsiteY1" fmla="*/ 31765 h 31595"/>
                    <a:gd name="connsiteX2" fmla="*/ 413 w 31595"/>
                    <a:gd name="connsiteY2" fmla="*/ 15967 h 31595"/>
                    <a:gd name="connsiteX3" fmla="*/ 16211 w 31595"/>
                    <a:gd name="connsiteY3" fmla="*/ 170 h 31595"/>
                    <a:gd name="connsiteX4" fmla="*/ 32009 w 31595"/>
                    <a:gd name="connsiteY4" fmla="*/ 15967 h 31595"/>
                    <a:gd name="connsiteX5" fmla="*/ 32009 w 31595"/>
                    <a:gd name="connsiteY5" fmla="*/ 15967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09" y="15967"/>
                      </a:moveTo>
                      <a:cubicBezTo>
                        <a:pt x="32009" y="24732"/>
                        <a:pt x="24975" y="31765"/>
                        <a:pt x="16211" y="31765"/>
                      </a:cubicBezTo>
                      <a:cubicBezTo>
                        <a:pt x="7446" y="31765"/>
                        <a:pt x="413" y="24732"/>
                        <a:pt x="413" y="15967"/>
                      </a:cubicBezTo>
                      <a:cubicBezTo>
                        <a:pt x="413" y="7203"/>
                        <a:pt x="7446" y="170"/>
                        <a:pt x="16211" y="170"/>
                      </a:cubicBezTo>
                      <a:cubicBezTo>
                        <a:pt x="24975" y="170"/>
                        <a:pt x="32009" y="7203"/>
                        <a:pt x="32009" y="15967"/>
                      </a:cubicBezTo>
                      <a:lnTo>
                        <a:pt x="32009" y="15967"/>
                      </a:lnTo>
                      <a:close/>
                    </a:path>
                  </a:pathLst>
                </a:custGeom>
                <a:noFill/>
                <a:ln w="19050" cap="flat">
                  <a:solidFill>
                    <a:srgbClr val="4472C4"/>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251" name="Freeform: Shape 250">
                  <a:extLst>
                    <a:ext uri="{FF2B5EF4-FFF2-40B4-BE49-F238E27FC236}">
                      <a16:creationId xmlns:a16="http://schemas.microsoft.com/office/drawing/2014/main" id="{22210541-10E2-624B-AA53-8994DF2BE926}"/>
                    </a:ext>
                  </a:extLst>
                </p:cNvPr>
                <p:cNvSpPr/>
                <p:nvPr/>
              </p:nvSpPr>
              <p:spPr>
                <a:xfrm>
                  <a:off x="6437944" y="3497660"/>
                  <a:ext cx="32509" cy="31744"/>
                </a:xfrm>
                <a:custGeom>
                  <a:avLst/>
                  <a:gdLst>
                    <a:gd name="connsiteX0" fmla="*/ 32013 w 31595"/>
                    <a:gd name="connsiteY0" fmla="*/ 15967 h 31595"/>
                    <a:gd name="connsiteX1" fmla="*/ 16215 w 31595"/>
                    <a:gd name="connsiteY1" fmla="*/ 31765 h 31595"/>
                    <a:gd name="connsiteX2" fmla="*/ 417 w 31595"/>
                    <a:gd name="connsiteY2" fmla="*/ 15967 h 31595"/>
                    <a:gd name="connsiteX3" fmla="*/ 16215 w 31595"/>
                    <a:gd name="connsiteY3" fmla="*/ 170 h 31595"/>
                    <a:gd name="connsiteX4" fmla="*/ 32013 w 31595"/>
                    <a:gd name="connsiteY4" fmla="*/ 15967 h 31595"/>
                    <a:gd name="connsiteX5" fmla="*/ 32013 w 31595"/>
                    <a:gd name="connsiteY5" fmla="*/ 15967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13" y="15967"/>
                      </a:moveTo>
                      <a:cubicBezTo>
                        <a:pt x="32013" y="24732"/>
                        <a:pt x="24979" y="31765"/>
                        <a:pt x="16215" y="31765"/>
                      </a:cubicBezTo>
                      <a:cubicBezTo>
                        <a:pt x="7450" y="31765"/>
                        <a:pt x="417" y="24732"/>
                        <a:pt x="417" y="15967"/>
                      </a:cubicBezTo>
                      <a:cubicBezTo>
                        <a:pt x="417" y="7203"/>
                        <a:pt x="7450" y="170"/>
                        <a:pt x="16215" y="170"/>
                      </a:cubicBezTo>
                      <a:cubicBezTo>
                        <a:pt x="24979" y="170"/>
                        <a:pt x="32013" y="7203"/>
                        <a:pt x="32013" y="15967"/>
                      </a:cubicBezTo>
                      <a:lnTo>
                        <a:pt x="32013" y="15967"/>
                      </a:lnTo>
                      <a:close/>
                    </a:path>
                  </a:pathLst>
                </a:custGeom>
                <a:noFill/>
                <a:ln w="19050" cap="flat">
                  <a:solidFill>
                    <a:srgbClr val="4472C4"/>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252" name="Freeform: Shape 251">
                  <a:extLst>
                    <a:ext uri="{FF2B5EF4-FFF2-40B4-BE49-F238E27FC236}">
                      <a16:creationId xmlns:a16="http://schemas.microsoft.com/office/drawing/2014/main" id="{E9E07762-A58F-5048-814F-469EBCC50611}"/>
                    </a:ext>
                  </a:extLst>
                </p:cNvPr>
                <p:cNvSpPr/>
                <p:nvPr/>
              </p:nvSpPr>
              <p:spPr>
                <a:xfrm>
                  <a:off x="6470453" y="3497660"/>
                  <a:ext cx="30884" cy="31744"/>
                </a:xfrm>
                <a:custGeom>
                  <a:avLst/>
                  <a:gdLst>
                    <a:gd name="connsiteX0" fmla="*/ 32016 w 31595"/>
                    <a:gd name="connsiteY0" fmla="*/ 15967 h 31595"/>
                    <a:gd name="connsiteX1" fmla="*/ 16218 w 31595"/>
                    <a:gd name="connsiteY1" fmla="*/ 31765 h 31595"/>
                    <a:gd name="connsiteX2" fmla="*/ 420 w 31595"/>
                    <a:gd name="connsiteY2" fmla="*/ 15967 h 31595"/>
                    <a:gd name="connsiteX3" fmla="*/ 16218 w 31595"/>
                    <a:gd name="connsiteY3" fmla="*/ 170 h 31595"/>
                    <a:gd name="connsiteX4" fmla="*/ 32016 w 31595"/>
                    <a:gd name="connsiteY4" fmla="*/ 15967 h 31595"/>
                    <a:gd name="connsiteX5" fmla="*/ 32016 w 31595"/>
                    <a:gd name="connsiteY5" fmla="*/ 15967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16" y="15967"/>
                      </a:moveTo>
                      <a:cubicBezTo>
                        <a:pt x="32016" y="24732"/>
                        <a:pt x="24982" y="31765"/>
                        <a:pt x="16218" y="31765"/>
                      </a:cubicBezTo>
                      <a:cubicBezTo>
                        <a:pt x="7453" y="31765"/>
                        <a:pt x="420" y="24732"/>
                        <a:pt x="420" y="15967"/>
                      </a:cubicBezTo>
                      <a:cubicBezTo>
                        <a:pt x="420" y="7203"/>
                        <a:pt x="7453" y="170"/>
                        <a:pt x="16218" y="170"/>
                      </a:cubicBezTo>
                      <a:cubicBezTo>
                        <a:pt x="24982" y="170"/>
                        <a:pt x="32016" y="7203"/>
                        <a:pt x="32016" y="15967"/>
                      </a:cubicBezTo>
                      <a:lnTo>
                        <a:pt x="32016" y="15967"/>
                      </a:lnTo>
                      <a:close/>
                    </a:path>
                  </a:pathLst>
                </a:custGeom>
                <a:noFill/>
                <a:ln w="19050" cap="flat">
                  <a:solidFill>
                    <a:srgbClr val="4472C4"/>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253" name="Freeform: Shape 252">
                  <a:extLst>
                    <a:ext uri="{FF2B5EF4-FFF2-40B4-BE49-F238E27FC236}">
                      <a16:creationId xmlns:a16="http://schemas.microsoft.com/office/drawing/2014/main" id="{93F0850D-880C-DF41-A1F6-836AF5B1FE7C}"/>
                    </a:ext>
                  </a:extLst>
                </p:cNvPr>
                <p:cNvSpPr/>
                <p:nvPr/>
              </p:nvSpPr>
              <p:spPr>
                <a:xfrm>
                  <a:off x="6502962" y="3497660"/>
                  <a:ext cx="30884" cy="31744"/>
                </a:xfrm>
                <a:custGeom>
                  <a:avLst/>
                  <a:gdLst>
                    <a:gd name="connsiteX0" fmla="*/ 32019 w 31595"/>
                    <a:gd name="connsiteY0" fmla="*/ 15967 h 31595"/>
                    <a:gd name="connsiteX1" fmla="*/ 16221 w 31595"/>
                    <a:gd name="connsiteY1" fmla="*/ 31765 h 31595"/>
                    <a:gd name="connsiteX2" fmla="*/ 423 w 31595"/>
                    <a:gd name="connsiteY2" fmla="*/ 15967 h 31595"/>
                    <a:gd name="connsiteX3" fmla="*/ 16221 w 31595"/>
                    <a:gd name="connsiteY3" fmla="*/ 170 h 31595"/>
                    <a:gd name="connsiteX4" fmla="*/ 32019 w 31595"/>
                    <a:gd name="connsiteY4" fmla="*/ 15967 h 31595"/>
                    <a:gd name="connsiteX5" fmla="*/ 32019 w 31595"/>
                    <a:gd name="connsiteY5" fmla="*/ 15967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19" y="15967"/>
                      </a:moveTo>
                      <a:cubicBezTo>
                        <a:pt x="32019" y="24732"/>
                        <a:pt x="24985" y="31765"/>
                        <a:pt x="16221" y="31765"/>
                      </a:cubicBezTo>
                      <a:cubicBezTo>
                        <a:pt x="7456" y="31765"/>
                        <a:pt x="423" y="24732"/>
                        <a:pt x="423" y="15967"/>
                      </a:cubicBezTo>
                      <a:cubicBezTo>
                        <a:pt x="423" y="7203"/>
                        <a:pt x="7456" y="170"/>
                        <a:pt x="16221" y="170"/>
                      </a:cubicBezTo>
                      <a:cubicBezTo>
                        <a:pt x="24985" y="170"/>
                        <a:pt x="32019" y="7203"/>
                        <a:pt x="32019" y="15967"/>
                      </a:cubicBezTo>
                      <a:lnTo>
                        <a:pt x="32019" y="15967"/>
                      </a:lnTo>
                      <a:close/>
                    </a:path>
                  </a:pathLst>
                </a:custGeom>
                <a:noFill/>
                <a:ln w="19050" cap="flat">
                  <a:solidFill>
                    <a:srgbClr val="4472C4"/>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254" name="Freeform: Shape 253">
                  <a:extLst>
                    <a:ext uri="{FF2B5EF4-FFF2-40B4-BE49-F238E27FC236}">
                      <a16:creationId xmlns:a16="http://schemas.microsoft.com/office/drawing/2014/main" id="{FFB6E655-AF40-9946-849E-815A765F94A1}"/>
                    </a:ext>
                  </a:extLst>
                </p:cNvPr>
                <p:cNvSpPr/>
                <p:nvPr/>
              </p:nvSpPr>
              <p:spPr>
                <a:xfrm>
                  <a:off x="6524093" y="3497660"/>
                  <a:ext cx="32509" cy="31744"/>
                </a:xfrm>
                <a:custGeom>
                  <a:avLst/>
                  <a:gdLst>
                    <a:gd name="connsiteX0" fmla="*/ 32021 w 31595"/>
                    <a:gd name="connsiteY0" fmla="*/ 15967 h 31595"/>
                    <a:gd name="connsiteX1" fmla="*/ 16223 w 31595"/>
                    <a:gd name="connsiteY1" fmla="*/ 31765 h 31595"/>
                    <a:gd name="connsiteX2" fmla="*/ 425 w 31595"/>
                    <a:gd name="connsiteY2" fmla="*/ 15967 h 31595"/>
                    <a:gd name="connsiteX3" fmla="*/ 16223 w 31595"/>
                    <a:gd name="connsiteY3" fmla="*/ 170 h 31595"/>
                    <a:gd name="connsiteX4" fmla="*/ 32021 w 31595"/>
                    <a:gd name="connsiteY4" fmla="*/ 15967 h 31595"/>
                    <a:gd name="connsiteX5" fmla="*/ 32021 w 31595"/>
                    <a:gd name="connsiteY5" fmla="*/ 15967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21" y="15967"/>
                      </a:moveTo>
                      <a:cubicBezTo>
                        <a:pt x="32021" y="24732"/>
                        <a:pt x="24987" y="31765"/>
                        <a:pt x="16223" y="31765"/>
                      </a:cubicBezTo>
                      <a:cubicBezTo>
                        <a:pt x="7458" y="31765"/>
                        <a:pt x="425" y="24732"/>
                        <a:pt x="425" y="15967"/>
                      </a:cubicBezTo>
                      <a:cubicBezTo>
                        <a:pt x="425" y="7203"/>
                        <a:pt x="7458" y="170"/>
                        <a:pt x="16223" y="170"/>
                      </a:cubicBezTo>
                      <a:cubicBezTo>
                        <a:pt x="24987" y="170"/>
                        <a:pt x="32021" y="7203"/>
                        <a:pt x="32021" y="15967"/>
                      </a:cubicBezTo>
                      <a:lnTo>
                        <a:pt x="32021" y="15967"/>
                      </a:lnTo>
                      <a:close/>
                    </a:path>
                  </a:pathLst>
                </a:custGeom>
                <a:noFill/>
                <a:ln w="19050" cap="flat">
                  <a:solidFill>
                    <a:srgbClr val="4472C4"/>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255" name="Freeform: Shape 254">
                  <a:extLst>
                    <a:ext uri="{FF2B5EF4-FFF2-40B4-BE49-F238E27FC236}">
                      <a16:creationId xmlns:a16="http://schemas.microsoft.com/office/drawing/2014/main" id="{6012343D-25D1-6F45-8CBD-5A132F4DC06D}"/>
                    </a:ext>
                  </a:extLst>
                </p:cNvPr>
                <p:cNvSpPr/>
                <p:nvPr/>
              </p:nvSpPr>
              <p:spPr>
                <a:xfrm>
                  <a:off x="6546850" y="3497660"/>
                  <a:ext cx="30883" cy="31744"/>
                </a:xfrm>
                <a:custGeom>
                  <a:avLst/>
                  <a:gdLst>
                    <a:gd name="connsiteX0" fmla="*/ 32023 w 31595"/>
                    <a:gd name="connsiteY0" fmla="*/ 15967 h 31595"/>
                    <a:gd name="connsiteX1" fmla="*/ 16225 w 31595"/>
                    <a:gd name="connsiteY1" fmla="*/ 31765 h 31595"/>
                    <a:gd name="connsiteX2" fmla="*/ 427 w 31595"/>
                    <a:gd name="connsiteY2" fmla="*/ 15967 h 31595"/>
                    <a:gd name="connsiteX3" fmla="*/ 16225 w 31595"/>
                    <a:gd name="connsiteY3" fmla="*/ 170 h 31595"/>
                    <a:gd name="connsiteX4" fmla="*/ 32023 w 31595"/>
                    <a:gd name="connsiteY4" fmla="*/ 15967 h 31595"/>
                    <a:gd name="connsiteX5" fmla="*/ 32023 w 31595"/>
                    <a:gd name="connsiteY5" fmla="*/ 15967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23" y="15967"/>
                      </a:moveTo>
                      <a:cubicBezTo>
                        <a:pt x="32023" y="24732"/>
                        <a:pt x="24989" y="31765"/>
                        <a:pt x="16225" y="31765"/>
                      </a:cubicBezTo>
                      <a:cubicBezTo>
                        <a:pt x="7460" y="31765"/>
                        <a:pt x="427" y="24732"/>
                        <a:pt x="427" y="15967"/>
                      </a:cubicBezTo>
                      <a:cubicBezTo>
                        <a:pt x="427" y="7203"/>
                        <a:pt x="7460" y="170"/>
                        <a:pt x="16225" y="170"/>
                      </a:cubicBezTo>
                      <a:cubicBezTo>
                        <a:pt x="24989" y="170"/>
                        <a:pt x="32023" y="7203"/>
                        <a:pt x="32023" y="15967"/>
                      </a:cubicBezTo>
                      <a:lnTo>
                        <a:pt x="32023" y="15967"/>
                      </a:lnTo>
                      <a:close/>
                    </a:path>
                  </a:pathLst>
                </a:custGeom>
                <a:noFill/>
                <a:ln w="19050" cap="flat">
                  <a:solidFill>
                    <a:srgbClr val="4472C4"/>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256" name="Freeform: Shape 255">
                  <a:extLst>
                    <a:ext uri="{FF2B5EF4-FFF2-40B4-BE49-F238E27FC236}">
                      <a16:creationId xmlns:a16="http://schemas.microsoft.com/office/drawing/2014/main" id="{40DCC9BF-5E92-8C4E-BB4B-ED94D3B13419}"/>
                    </a:ext>
                  </a:extLst>
                </p:cNvPr>
                <p:cNvSpPr/>
                <p:nvPr/>
              </p:nvSpPr>
              <p:spPr>
                <a:xfrm>
                  <a:off x="6567980" y="3497660"/>
                  <a:ext cx="30884" cy="31744"/>
                </a:xfrm>
                <a:custGeom>
                  <a:avLst/>
                  <a:gdLst>
                    <a:gd name="connsiteX0" fmla="*/ 32025 w 31595"/>
                    <a:gd name="connsiteY0" fmla="*/ 15967 h 31595"/>
                    <a:gd name="connsiteX1" fmla="*/ 16227 w 31595"/>
                    <a:gd name="connsiteY1" fmla="*/ 31765 h 31595"/>
                    <a:gd name="connsiteX2" fmla="*/ 429 w 31595"/>
                    <a:gd name="connsiteY2" fmla="*/ 15967 h 31595"/>
                    <a:gd name="connsiteX3" fmla="*/ 16227 w 31595"/>
                    <a:gd name="connsiteY3" fmla="*/ 170 h 31595"/>
                    <a:gd name="connsiteX4" fmla="*/ 32025 w 31595"/>
                    <a:gd name="connsiteY4" fmla="*/ 15967 h 31595"/>
                    <a:gd name="connsiteX5" fmla="*/ 32025 w 31595"/>
                    <a:gd name="connsiteY5" fmla="*/ 15967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25" y="15967"/>
                      </a:moveTo>
                      <a:cubicBezTo>
                        <a:pt x="32025" y="24732"/>
                        <a:pt x="24991" y="31765"/>
                        <a:pt x="16227" y="31765"/>
                      </a:cubicBezTo>
                      <a:cubicBezTo>
                        <a:pt x="7462" y="31765"/>
                        <a:pt x="429" y="24732"/>
                        <a:pt x="429" y="15967"/>
                      </a:cubicBezTo>
                      <a:cubicBezTo>
                        <a:pt x="429" y="7203"/>
                        <a:pt x="7462" y="170"/>
                        <a:pt x="16227" y="170"/>
                      </a:cubicBezTo>
                      <a:cubicBezTo>
                        <a:pt x="24991" y="170"/>
                        <a:pt x="32025" y="7203"/>
                        <a:pt x="32025" y="15967"/>
                      </a:cubicBezTo>
                      <a:lnTo>
                        <a:pt x="32025" y="15967"/>
                      </a:lnTo>
                      <a:close/>
                    </a:path>
                  </a:pathLst>
                </a:custGeom>
                <a:noFill/>
                <a:ln w="19050" cap="flat">
                  <a:solidFill>
                    <a:srgbClr val="4472C4"/>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257" name="Freeform: Shape 256">
                  <a:extLst>
                    <a:ext uri="{FF2B5EF4-FFF2-40B4-BE49-F238E27FC236}">
                      <a16:creationId xmlns:a16="http://schemas.microsoft.com/office/drawing/2014/main" id="{C49D90B9-16D5-0B42-BC21-D1492CC58F16}"/>
                    </a:ext>
                  </a:extLst>
                </p:cNvPr>
                <p:cNvSpPr/>
                <p:nvPr/>
              </p:nvSpPr>
              <p:spPr>
                <a:xfrm>
                  <a:off x="6589112" y="3497660"/>
                  <a:ext cx="30883" cy="31744"/>
                </a:xfrm>
                <a:custGeom>
                  <a:avLst/>
                  <a:gdLst>
                    <a:gd name="connsiteX0" fmla="*/ 32027 w 31595"/>
                    <a:gd name="connsiteY0" fmla="*/ 15967 h 31595"/>
                    <a:gd name="connsiteX1" fmla="*/ 16229 w 31595"/>
                    <a:gd name="connsiteY1" fmla="*/ 31765 h 31595"/>
                    <a:gd name="connsiteX2" fmla="*/ 431 w 31595"/>
                    <a:gd name="connsiteY2" fmla="*/ 15967 h 31595"/>
                    <a:gd name="connsiteX3" fmla="*/ 16229 w 31595"/>
                    <a:gd name="connsiteY3" fmla="*/ 170 h 31595"/>
                    <a:gd name="connsiteX4" fmla="*/ 32027 w 31595"/>
                    <a:gd name="connsiteY4" fmla="*/ 15967 h 31595"/>
                    <a:gd name="connsiteX5" fmla="*/ 32027 w 31595"/>
                    <a:gd name="connsiteY5" fmla="*/ 15967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27" y="15967"/>
                      </a:moveTo>
                      <a:cubicBezTo>
                        <a:pt x="32027" y="24732"/>
                        <a:pt x="24993" y="31765"/>
                        <a:pt x="16229" y="31765"/>
                      </a:cubicBezTo>
                      <a:cubicBezTo>
                        <a:pt x="7464" y="31765"/>
                        <a:pt x="431" y="24732"/>
                        <a:pt x="431" y="15967"/>
                      </a:cubicBezTo>
                      <a:cubicBezTo>
                        <a:pt x="431" y="7203"/>
                        <a:pt x="7464" y="170"/>
                        <a:pt x="16229" y="170"/>
                      </a:cubicBezTo>
                      <a:cubicBezTo>
                        <a:pt x="24993" y="170"/>
                        <a:pt x="32027" y="7203"/>
                        <a:pt x="32027" y="15967"/>
                      </a:cubicBezTo>
                      <a:lnTo>
                        <a:pt x="32027" y="15967"/>
                      </a:lnTo>
                      <a:close/>
                    </a:path>
                  </a:pathLst>
                </a:custGeom>
                <a:noFill/>
                <a:ln w="19050" cap="flat">
                  <a:solidFill>
                    <a:srgbClr val="4472C4"/>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258" name="Freeform: Shape 257">
                  <a:extLst>
                    <a:ext uri="{FF2B5EF4-FFF2-40B4-BE49-F238E27FC236}">
                      <a16:creationId xmlns:a16="http://schemas.microsoft.com/office/drawing/2014/main" id="{D21CB51F-A9FA-F641-8CE8-883242573F2C}"/>
                    </a:ext>
                  </a:extLst>
                </p:cNvPr>
                <p:cNvSpPr/>
                <p:nvPr/>
              </p:nvSpPr>
              <p:spPr>
                <a:xfrm>
                  <a:off x="6610242" y="3497660"/>
                  <a:ext cx="32509" cy="31744"/>
                </a:xfrm>
                <a:custGeom>
                  <a:avLst/>
                  <a:gdLst>
                    <a:gd name="connsiteX0" fmla="*/ 32029 w 31595"/>
                    <a:gd name="connsiteY0" fmla="*/ 15967 h 31595"/>
                    <a:gd name="connsiteX1" fmla="*/ 16231 w 31595"/>
                    <a:gd name="connsiteY1" fmla="*/ 31765 h 31595"/>
                    <a:gd name="connsiteX2" fmla="*/ 433 w 31595"/>
                    <a:gd name="connsiteY2" fmla="*/ 15967 h 31595"/>
                    <a:gd name="connsiteX3" fmla="*/ 16231 w 31595"/>
                    <a:gd name="connsiteY3" fmla="*/ 170 h 31595"/>
                    <a:gd name="connsiteX4" fmla="*/ 32029 w 31595"/>
                    <a:gd name="connsiteY4" fmla="*/ 15967 h 31595"/>
                    <a:gd name="connsiteX5" fmla="*/ 32029 w 31595"/>
                    <a:gd name="connsiteY5" fmla="*/ 15967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29" y="15967"/>
                      </a:moveTo>
                      <a:cubicBezTo>
                        <a:pt x="32029" y="24732"/>
                        <a:pt x="24995" y="31765"/>
                        <a:pt x="16231" y="31765"/>
                      </a:cubicBezTo>
                      <a:cubicBezTo>
                        <a:pt x="7466" y="31765"/>
                        <a:pt x="433" y="24732"/>
                        <a:pt x="433" y="15967"/>
                      </a:cubicBezTo>
                      <a:cubicBezTo>
                        <a:pt x="433" y="7203"/>
                        <a:pt x="7466" y="170"/>
                        <a:pt x="16231" y="170"/>
                      </a:cubicBezTo>
                      <a:cubicBezTo>
                        <a:pt x="24995" y="170"/>
                        <a:pt x="32029" y="7203"/>
                        <a:pt x="32029" y="15967"/>
                      </a:cubicBezTo>
                      <a:lnTo>
                        <a:pt x="32029" y="15967"/>
                      </a:lnTo>
                      <a:close/>
                    </a:path>
                  </a:pathLst>
                </a:custGeom>
                <a:noFill/>
                <a:ln w="19050" cap="flat">
                  <a:solidFill>
                    <a:srgbClr val="4472C4"/>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259" name="Freeform: Shape 258">
                  <a:extLst>
                    <a:ext uri="{FF2B5EF4-FFF2-40B4-BE49-F238E27FC236}">
                      <a16:creationId xmlns:a16="http://schemas.microsoft.com/office/drawing/2014/main" id="{3FC440A9-AD95-A343-AA73-7B234931EB46}"/>
                    </a:ext>
                  </a:extLst>
                </p:cNvPr>
                <p:cNvSpPr/>
                <p:nvPr/>
              </p:nvSpPr>
              <p:spPr>
                <a:xfrm>
                  <a:off x="6632998" y="3497660"/>
                  <a:ext cx="30884" cy="31744"/>
                </a:xfrm>
                <a:custGeom>
                  <a:avLst/>
                  <a:gdLst>
                    <a:gd name="connsiteX0" fmla="*/ 32031 w 31595"/>
                    <a:gd name="connsiteY0" fmla="*/ 15967 h 31595"/>
                    <a:gd name="connsiteX1" fmla="*/ 16233 w 31595"/>
                    <a:gd name="connsiteY1" fmla="*/ 31765 h 31595"/>
                    <a:gd name="connsiteX2" fmla="*/ 435 w 31595"/>
                    <a:gd name="connsiteY2" fmla="*/ 15967 h 31595"/>
                    <a:gd name="connsiteX3" fmla="*/ 16233 w 31595"/>
                    <a:gd name="connsiteY3" fmla="*/ 170 h 31595"/>
                    <a:gd name="connsiteX4" fmla="*/ 32031 w 31595"/>
                    <a:gd name="connsiteY4" fmla="*/ 15967 h 31595"/>
                    <a:gd name="connsiteX5" fmla="*/ 32031 w 31595"/>
                    <a:gd name="connsiteY5" fmla="*/ 15967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31" y="15967"/>
                      </a:moveTo>
                      <a:cubicBezTo>
                        <a:pt x="32031" y="24732"/>
                        <a:pt x="24997" y="31765"/>
                        <a:pt x="16233" y="31765"/>
                      </a:cubicBezTo>
                      <a:cubicBezTo>
                        <a:pt x="7468" y="31765"/>
                        <a:pt x="435" y="24732"/>
                        <a:pt x="435" y="15967"/>
                      </a:cubicBezTo>
                      <a:cubicBezTo>
                        <a:pt x="435" y="7203"/>
                        <a:pt x="7468" y="170"/>
                        <a:pt x="16233" y="170"/>
                      </a:cubicBezTo>
                      <a:cubicBezTo>
                        <a:pt x="24997" y="170"/>
                        <a:pt x="32031" y="7203"/>
                        <a:pt x="32031" y="15967"/>
                      </a:cubicBezTo>
                      <a:lnTo>
                        <a:pt x="32031" y="15967"/>
                      </a:lnTo>
                      <a:close/>
                    </a:path>
                  </a:pathLst>
                </a:custGeom>
                <a:noFill/>
                <a:ln w="19050" cap="flat">
                  <a:solidFill>
                    <a:srgbClr val="4472C4"/>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grpSp>
          <p:sp>
            <p:nvSpPr>
              <p:cNvPr id="260" name="Freeform: Shape 259">
                <a:extLst>
                  <a:ext uri="{FF2B5EF4-FFF2-40B4-BE49-F238E27FC236}">
                    <a16:creationId xmlns:a16="http://schemas.microsoft.com/office/drawing/2014/main" id="{B499F60C-5B52-0144-B4CD-5A2ECE52225C}"/>
                  </a:ext>
                </a:extLst>
              </p:cNvPr>
              <p:cNvSpPr/>
              <p:nvPr/>
            </p:nvSpPr>
            <p:spPr>
              <a:xfrm>
                <a:off x="6706144" y="3637334"/>
                <a:ext cx="30883" cy="31744"/>
              </a:xfrm>
              <a:custGeom>
                <a:avLst/>
                <a:gdLst>
                  <a:gd name="connsiteX0" fmla="*/ 32037 w 31595"/>
                  <a:gd name="connsiteY0" fmla="*/ 15980 h 31595"/>
                  <a:gd name="connsiteX1" fmla="*/ 16240 w 31595"/>
                  <a:gd name="connsiteY1" fmla="*/ 31778 h 31595"/>
                  <a:gd name="connsiteX2" fmla="*/ 442 w 31595"/>
                  <a:gd name="connsiteY2" fmla="*/ 15980 h 31595"/>
                  <a:gd name="connsiteX3" fmla="*/ 16240 w 31595"/>
                  <a:gd name="connsiteY3" fmla="*/ 183 h 31595"/>
                  <a:gd name="connsiteX4" fmla="*/ 32037 w 31595"/>
                  <a:gd name="connsiteY4" fmla="*/ 15980 h 31595"/>
                  <a:gd name="connsiteX5" fmla="*/ 32037 w 31595"/>
                  <a:gd name="connsiteY5" fmla="*/ 15980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37" y="15980"/>
                    </a:moveTo>
                    <a:cubicBezTo>
                      <a:pt x="32037" y="24745"/>
                      <a:pt x="25004" y="31778"/>
                      <a:pt x="16240" y="31778"/>
                    </a:cubicBezTo>
                    <a:cubicBezTo>
                      <a:pt x="7475" y="31778"/>
                      <a:pt x="442" y="24745"/>
                      <a:pt x="442" y="15980"/>
                    </a:cubicBezTo>
                    <a:cubicBezTo>
                      <a:pt x="442" y="7216"/>
                      <a:pt x="7475" y="183"/>
                      <a:pt x="16240" y="183"/>
                    </a:cubicBezTo>
                    <a:cubicBezTo>
                      <a:pt x="25004" y="183"/>
                      <a:pt x="32037" y="7216"/>
                      <a:pt x="32037" y="15980"/>
                    </a:cubicBezTo>
                    <a:lnTo>
                      <a:pt x="32037" y="15980"/>
                    </a:lnTo>
                    <a:close/>
                  </a:path>
                </a:pathLst>
              </a:custGeom>
              <a:noFill/>
              <a:ln w="19050" cap="flat">
                <a:solidFill>
                  <a:srgbClr val="4472C4"/>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261" name="Freeform: Shape 260">
                <a:extLst>
                  <a:ext uri="{FF2B5EF4-FFF2-40B4-BE49-F238E27FC236}">
                    <a16:creationId xmlns:a16="http://schemas.microsoft.com/office/drawing/2014/main" id="{11C435D6-2DA8-E04E-9890-71FE6CB3FEC8}"/>
                  </a:ext>
                </a:extLst>
              </p:cNvPr>
              <p:cNvSpPr/>
              <p:nvPr/>
            </p:nvSpPr>
            <p:spPr>
              <a:xfrm>
                <a:off x="6738654" y="3637334"/>
                <a:ext cx="30883" cy="31744"/>
              </a:xfrm>
              <a:custGeom>
                <a:avLst/>
                <a:gdLst>
                  <a:gd name="connsiteX0" fmla="*/ 32040 w 31595"/>
                  <a:gd name="connsiteY0" fmla="*/ 15980 h 31595"/>
                  <a:gd name="connsiteX1" fmla="*/ 16243 w 31595"/>
                  <a:gd name="connsiteY1" fmla="*/ 31778 h 31595"/>
                  <a:gd name="connsiteX2" fmla="*/ 445 w 31595"/>
                  <a:gd name="connsiteY2" fmla="*/ 15980 h 31595"/>
                  <a:gd name="connsiteX3" fmla="*/ 16243 w 31595"/>
                  <a:gd name="connsiteY3" fmla="*/ 183 h 31595"/>
                  <a:gd name="connsiteX4" fmla="*/ 32040 w 31595"/>
                  <a:gd name="connsiteY4" fmla="*/ 15980 h 31595"/>
                  <a:gd name="connsiteX5" fmla="*/ 32040 w 31595"/>
                  <a:gd name="connsiteY5" fmla="*/ 15980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40" y="15980"/>
                    </a:moveTo>
                    <a:cubicBezTo>
                      <a:pt x="32040" y="24745"/>
                      <a:pt x="25007" y="31778"/>
                      <a:pt x="16243" y="31778"/>
                    </a:cubicBezTo>
                    <a:cubicBezTo>
                      <a:pt x="7478" y="31778"/>
                      <a:pt x="445" y="24745"/>
                      <a:pt x="445" y="15980"/>
                    </a:cubicBezTo>
                    <a:cubicBezTo>
                      <a:pt x="445" y="7216"/>
                      <a:pt x="7478" y="183"/>
                      <a:pt x="16243" y="183"/>
                    </a:cubicBezTo>
                    <a:cubicBezTo>
                      <a:pt x="25007" y="183"/>
                      <a:pt x="32040" y="7216"/>
                      <a:pt x="32040" y="15980"/>
                    </a:cubicBezTo>
                    <a:lnTo>
                      <a:pt x="32040" y="15980"/>
                    </a:lnTo>
                    <a:close/>
                  </a:path>
                </a:pathLst>
              </a:custGeom>
              <a:noFill/>
              <a:ln w="19050" cap="flat">
                <a:solidFill>
                  <a:srgbClr val="4472C4"/>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262" name="Freeform: Shape 261">
                <a:extLst>
                  <a:ext uri="{FF2B5EF4-FFF2-40B4-BE49-F238E27FC236}">
                    <a16:creationId xmlns:a16="http://schemas.microsoft.com/office/drawing/2014/main" id="{D947DCC0-1015-4741-875F-C36ED806594B}"/>
                  </a:ext>
                </a:extLst>
              </p:cNvPr>
              <p:cNvSpPr/>
              <p:nvPr/>
            </p:nvSpPr>
            <p:spPr>
              <a:xfrm>
                <a:off x="6771163" y="3637334"/>
                <a:ext cx="30883" cy="31744"/>
              </a:xfrm>
              <a:custGeom>
                <a:avLst/>
                <a:gdLst>
                  <a:gd name="connsiteX0" fmla="*/ 32043 w 31595"/>
                  <a:gd name="connsiteY0" fmla="*/ 15980 h 31595"/>
                  <a:gd name="connsiteX1" fmla="*/ 16246 w 31595"/>
                  <a:gd name="connsiteY1" fmla="*/ 31778 h 31595"/>
                  <a:gd name="connsiteX2" fmla="*/ 448 w 31595"/>
                  <a:gd name="connsiteY2" fmla="*/ 15980 h 31595"/>
                  <a:gd name="connsiteX3" fmla="*/ 16246 w 31595"/>
                  <a:gd name="connsiteY3" fmla="*/ 183 h 31595"/>
                  <a:gd name="connsiteX4" fmla="*/ 32043 w 31595"/>
                  <a:gd name="connsiteY4" fmla="*/ 15980 h 31595"/>
                  <a:gd name="connsiteX5" fmla="*/ 32043 w 31595"/>
                  <a:gd name="connsiteY5" fmla="*/ 15980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43" y="15980"/>
                    </a:moveTo>
                    <a:cubicBezTo>
                      <a:pt x="32043" y="24745"/>
                      <a:pt x="25010" y="31778"/>
                      <a:pt x="16246" y="31778"/>
                    </a:cubicBezTo>
                    <a:cubicBezTo>
                      <a:pt x="7481" y="31778"/>
                      <a:pt x="448" y="24745"/>
                      <a:pt x="448" y="15980"/>
                    </a:cubicBezTo>
                    <a:cubicBezTo>
                      <a:pt x="448" y="7216"/>
                      <a:pt x="7481" y="183"/>
                      <a:pt x="16246" y="183"/>
                    </a:cubicBezTo>
                    <a:cubicBezTo>
                      <a:pt x="25010" y="183"/>
                      <a:pt x="32043" y="7216"/>
                      <a:pt x="32043" y="15980"/>
                    </a:cubicBezTo>
                    <a:lnTo>
                      <a:pt x="32043" y="15980"/>
                    </a:lnTo>
                    <a:close/>
                  </a:path>
                </a:pathLst>
              </a:custGeom>
              <a:noFill/>
              <a:ln w="19050" cap="flat">
                <a:solidFill>
                  <a:srgbClr val="4472C4"/>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263" name="Freeform: Shape 262">
                <a:extLst>
                  <a:ext uri="{FF2B5EF4-FFF2-40B4-BE49-F238E27FC236}">
                    <a16:creationId xmlns:a16="http://schemas.microsoft.com/office/drawing/2014/main" id="{C3026E01-B39B-EA44-B678-CE7F74708B63}"/>
                  </a:ext>
                </a:extLst>
              </p:cNvPr>
              <p:cNvSpPr/>
              <p:nvPr/>
            </p:nvSpPr>
            <p:spPr>
              <a:xfrm>
                <a:off x="6803672" y="3637334"/>
                <a:ext cx="30883" cy="31744"/>
              </a:xfrm>
              <a:custGeom>
                <a:avLst/>
                <a:gdLst>
                  <a:gd name="connsiteX0" fmla="*/ 32046 w 31595"/>
                  <a:gd name="connsiteY0" fmla="*/ 15980 h 31595"/>
                  <a:gd name="connsiteX1" fmla="*/ 16249 w 31595"/>
                  <a:gd name="connsiteY1" fmla="*/ 31778 h 31595"/>
                  <a:gd name="connsiteX2" fmla="*/ 451 w 31595"/>
                  <a:gd name="connsiteY2" fmla="*/ 15980 h 31595"/>
                  <a:gd name="connsiteX3" fmla="*/ 16249 w 31595"/>
                  <a:gd name="connsiteY3" fmla="*/ 183 h 31595"/>
                  <a:gd name="connsiteX4" fmla="*/ 32046 w 31595"/>
                  <a:gd name="connsiteY4" fmla="*/ 15980 h 31595"/>
                  <a:gd name="connsiteX5" fmla="*/ 32046 w 31595"/>
                  <a:gd name="connsiteY5" fmla="*/ 15980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46" y="15980"/>
                    </a:moveTo>
                    <a:cubicBezTo>
                      <a:pt x="32046" y="24745"/>
                      <a:pt x="25013" y="31778"/>
                      <a:pt x="16249" y="31778"/>
                    </a:cubicBezTo>
                    <a:cubicBezTo>
                      <a:pt x="7484" y="31778"/>
                      <a:pt x="451" y="24745"/>
                      <a:pt x="451" y="15980"/>
                    </a:cubicBezTo>
                    <a:cubicBezTo>
                      <a:pt x="451" y="7216"/>
                      <a:pt x="7484" y="183"/>
                      <a:pt x="16249" y="183"/>
                    </a:cubicBezTo>
                    <a:cubicBezTo>
                      <a:pt x="25013" y="183"/>
                      <a:pt x="32046" y="7216"/>
                      <a:pt x="32046" y="15980"/>
                    </a:cubicBezTo>
                    <a:lnTo>
                      <a:pt x="32046" y="15980"/>
                    </a:lnTo>
                    <a:close/>
                  </a:path>
                </a:pathLst>
              </a:custGeom>
              <a:noFill/>
              <a:ln w="19050" cap="flat">
                <a:solidFill>
                  <a:srgbClr val="4472C4"/>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264" name="Freeform: Shape 263">
                <a:extLst>
                  <a:ext uri="{FF2B5EF4-FFF2-40B4-BE49-F238E27FC236}">
                    <a16:creationId xmlns:a16="http://schemas.microsoft.com/office/drawing/2014/main" id="{6848A97B-5492-7641-ABE8-0361BCE288C6}"/>
                  </a:ext>
                </a:extLst>
              </p:cNvPr>
              <p:cNvSpPr/>
              <p:nvPr/>
            </p:nvSpPr>
            <p:spPr>
              <a:xfrm>
                <a:off x="6836181" y="3637334"/>
                <a:ext cx="30883" cy="31744"/>
              </a:xfrm>
              <a:custGeom>
                <a:avLst/>
                <a:gdLst>
                  <a:gd name="connsiteX0" fmla="*/ 32049 w 31595"/>
                  <a:gd name="connsiteY0" fmla="*/ 15980 h 31595"/>
                  <a:gd name="connsiteX1" fmla="*/ 16252 w 31595"/>
                  <a:gd name="connsiteY1" fmla="*/ 31778 h 31595"/>
                  <a:gd name="connsiteX2" fmla="*/ 454 w 31595"/>
                  <a:gd name="connsiteY2" fmla="*/ 15980 h 31595"/>
                  <a:gd name="connsiteX3" fmla="*/ 16252 w 31595"/>
                  <a:gd name="connsiteY3" fmla="*/ 183 h 31595"/>
                  <a:gd name="connsiteX4" fmla="*/ 32049 w 31595"/>
                  <a:gd name="connsiteY4" fmla="*/ 15980 h 31595"/>
                  <a:gd name="connsiteX5" fmla="*/ 32049 w 31595"/>
                  <a:gd name="connsiteY5" fmla="*/ 15980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49" y="15980"/>
                    </a:moveTo>
                    <a:cubicBezTo>
                      <a:pt x="32049" y="24745"/>
                      <a:pt x="25016" y="31778"/>
                      <a:pt x="16252" y="31778"/>
                    </a:cubicBezTo>
                    <a:cubicBezTo>
                      <a:pt x="7487" y="31778"/>
                      <a:pt x="454" y="24745"/>
                      <a:pt x="454" y="15980"/>
                    </a:cubicBezTo>
                    <a:cubicBezTo>
                      <a:pt x="454" y="7216"/>
                      <a:pt x="7487" y="183"/>
                      <a:pt x="16252" y="183"/>
                    </a:cubicBezTo>
                    <a:cubicBezTo>
                      <a:pt x="25016" y="183"/>
                      <a:pt x="32049" y="7216"/>
                      <a:pt x="32049" y="15980"/>
                    </a:cubicBezTo>
                    <a:lnTo>
                      <a:pt x="32049" y="15980"/>
                    </a:lnTo>
                    <a:close/>
                  </a:path>
                </a:pathLst>
              </a:custGeom>
              <a:noFill/>
              <a:ln w="19050" cap="flat">
                <a:solidFill>
                  <a:srgbClr val="4472C4"/>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265" name="Freeform: Shape 264">
                <a:extLst>
                  <a:ext uri="{FF2B5EF4-FFF2-40B4-BE49-F238E27FC236}">
                    <a16:creationId xmlns:a16="http://schemas.microsoft.com/office/drawing/2014/main" id="{A0D415E8-17EF-2C4B-8DC9-369B146862B6}"/>
                  </a:ext>
                </a:extLst>
              </p:cNvPr>
              <p:cNvSpPr/>
              <p:nvPr/>
            </p:nvSpPr>
            <p:spPr>
              <a:xfrm>
                <a:off x="6868690" y="3637334"/>
                <a:ext cx="30883" cy="31744"/>
              </a:xfrm>
              <a:custGeom>
                <a:avLst/>
                <a:gdLst>
                  <a:gd name="connsiteX0" fmla="*/ 32052 w 31595"/>
                  <a:gd name="connsiteY0" fmla="*/ 15980 h 31595"/>
                  <a:gd name="connsiteX1" fmla="*/ 16255 w 31595"/>
                  <a:gd name="connsiteY1" fmla="*/ 31778 h 31595"/>
                  <a:gd name="connsiteX2" fmla="*/ 457 w 31595"/>
                  <a:gd name="connsiteY2" fmla="*/ 15980 h 31595"/>
                  <a:gd name="connsiteX3" fmla="*/ 16255 w 31595"/>
                  <a:gd name="connsiteY3" fmla="*/ 183 h 31595"/>
                  <a:gd name="connsiteX4" fmla="*/ 32052 w 31595"/>
                  <a:gd name="connsiteY4" fmla="*/ 15980 h 31595"/>
                  <a:gd name="connsiteX5" fmla="*/ 32052 w 31595"/>
                  <a:gd name="connsiteY5" fmla="*/ 15980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2052" y="15980"/>
                    </a:moveTo>
                    <a:cubicBezTo>
                      <a:pt x="32052" y="24745"/>
                      <a:pt x="25019" y="31778"/>
                      <a:pt x="16255" y="31778"/>
                    </a:cubicBezTo>
                    <a:cubicBezTo>
                      <a:pt x="7490" y="31778"/>
                      <a:pt x="457" y="24745"/>
                      <a:pt x="457" y="15980"/>
                    </a:cubicBezTo>
                    <a:cubicBezTo>
                      <a:pt x="457" y="7216"/>
                      <a:pt x="7490" y="183"/>
                      <a:pt x="16255" y="183"/>
                    </a:cubicBezTo>
                    <a:cubicBezTo>
                      <a:pt x="25019" y="183"/>
                      <a:pt x="32052" y="7216"/>
                      <a:pt x="32052" y="15980"/>
                    </a:cubicBezTo>
                    <a:lnTo>
                      <a:pt x="32052" y="15980"/>
                    </a:lnTo>
                    <a:close/>
                  </a:path>
                </a:pathLst>
              </a:custGeom>
              <a:noFill/>
              <a:ln w="19050" cap="flat">
                <a:solidFill>
                  <a:srgbClr val="4472C4"/>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266" name="Freeform: Shape 265">
                <a:extLst>
                  <a:ext uri="{FF2B5EF4-FFF2-40B4-BE49-F238E27FC236}">
                    <a16:creationId xmlns:a16="http://schemas.microsoft.com/office/drawing/2014/main" id="{D8342F6C-4F76-7040-AC0A-81F02988BE88}"/>
                  </a:ext>
                </a:extLst>
              </p:cNvPr>
              <p:cNvSpPr/>
              <p:nvPr/>
            </p:nvSpPr>
            <p:spPr>
              <a:xfrm>
                <a:off x="2349925" y="1705197"/>
                <a:ext cx="32509" cy="31743"/>
              </a:xfrm>
              <a:custGeom>
                <a:avLst/>
                <a:gdLst>
                  <a:gd name="connsiteX0" fmla="*/ 31635 w 31595"/>
                  <a:gd name="connsiteY0" fmla="*/ 15802 h 31595"/>
                  <a:gd name="connsiteX1" fmla="*/ 15837 w 31595"/>
                  <a:gd name="connsiteY1" fmla="*/ 31600 h 31595"/>
                  <a:gd name="connsiteX2" fmla="*/ 39 w 31595"/>
                  <a:gd name="connsiteY2" fmla="*/ 15802 h 31595"/>
                  <a:gd name="connsiteX3" fmla="*/ 15837 w 31595"/>
                  <a:gd name="connsiteY3" fmla="*/ 4 h 31595"/>
                  <a:gd name="connsiteX4" fmla="*/ 31635 w 31595"/>
                  <a:gd name="connsiteY4" fmla="*/ 15802 h 31595"/>
                  <a:gd name="connsiteX5" fmla="*/ 31635 w 31595"/>
                  <a:gd name="connsiteY5" fmla="*/ 15802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635" y="15802"/>
                    </a:moveTo>
                    <a:cubicBezTo>
                      <a:pt x="31635" y="24566"/>
                      <a:pt x="24602" y="31600"/>
                      <a:pt x="15837" y="31600"/>
                    </a:cubicBezTo>
                    <a:cubicBezTo>
                      <a:pt x="7072" y="31600"/>
                      <a:pt x="39" y="24566"/>
                      <a:pt x="39" y="15802"/>
                    </a:cubicBezTo>
                    <a:cubicBezTo>
                      <a:pt x="39" y="7037"/>
                      <a:pt x="7072" y="4"/>
                      <a:pt x="15837" y="4"/>
                    </a:cubicBezTo>
                    <a:cubicBezTo>
                      <a:pt x="24602" y="4"/>
                      <a:pt x="31635" y="7037"/>
                      <a:pt x="31635" y="15802"/>
                    </a:cubicBezTo>
                    <a:lnTo>
                      <a:pt x="31635" y="15802"/>
                    </a:lnTo>
                    <a:close/>
                  </a:path>
                </a:pathLst>
              </a:custGeom>
              <a:noFill/>
              <a:ln w="19050" cap="flat">
                <a:solidFill>
                  <a:srgbClr val="4472C4"/>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267" name="Freeform: Shape 266">
                <a:extLst>
                  <a:ext uri="{FF2B5EF4-FFF2-40B4-BE49-F238E27FC236}">
                    <a16:creationId xmlns:a16="http://schemas.microsoft.com/office/drawing/2014/main" id="{53020B3B-86DC-C84D-B873-E3066DD05FA8}"/>
                  </a:ext>
                </a:extLst>
              </p:cNvPr>
              <p:cNvSpPr/>
              <p:nvPr/>
            </p:nvSpPr>
            <p:spPr>
              <a:xfrm>
                <a:off x="2284906" y="1694615"/>
                <a:ext cx="32509" cy="31744"/>
              </a:xfrm>
              <a:custGeom>
                <a:avLst/>
                <a:gdLst>
                  <a:gd name="connsiteX0" fmla="*/ 31629 w 31595"/>
                  <a:gd name="connsiteY0" fmla="*/ 15801 h 31595"/>
                  <a:gd name="connsiteX1" fmla="*/ 15831 w 31595"/>
                  <a:gd name="connsiteY1" fmla="*/ 31599 h 31595"/>
                  <a:gd name="connsiteX2" fmla="*/ 33 w 31595"/>
                  <a:gd name="connsiteY2" fmla="*/ 15801 h 31595"/>
                  <a:gd name="connsiteX3" fmla="*/ 15831 w 31595"/>
                  <a:gd name="connsiteY3" fmla="*/ 3 h 31595"/>
                  <a:gd name="connsiteX4" fmla="*/ 31629 w 31595"/>
                  <a:gd name="connsiteY4" fmla="*/ 15801 h 31595"/>
                  <a:gd name="connsiteX5" fmla="*/ 31629 w 31595"/>
                  <a:gd name="connsiteY5" fmla="*/ 15801 h 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5" h="31595">
                    <a:moveTo>
                      <a:pt x="31629" y="15801"/>
                    </a:moveTo>
                    <a:cubicBezTo>
                      <a:pt x="31629" y="24565"/>
                      <a:pt x="24596" y="31599"/>
                      <a:pt x="15831" y="31599"/>
                    </a:cubicBezTo>
                    <a:cubicBezTo>
                      <a:pt x="7066" y="31599"/>
                      <a:pt x="33" y="24565"/>
                      <a:pt x="33" y="15801"/>
                    </a:cubicBezTo>
                    <a:cubicBezTo>
                      <a:pt x="33" y="7036"/>
                      <a:pt x="7066" y="3"/>
                      <a:pt x="15831" y="3"/>
                    </a:cubicBezTo>
                    <a:cubicBezTo>
                      <a:pt x="24596" y="3"/>
                      <a:pt x="31629" y="7036"/>
                      <a:pt x="31629" y="15801"/>
                    </a:cubicBezTo>
                    <a:lnTo>
                      <a:pt x="31629" y="15801"/>
                    </a:lnTo>
                    <a:close/>
                  </a:path>
                </a:pathLst>
              </a:custGeom>
              <a:noFill/>
              <a:ln w="19050" cap="flat">
                <a:solidFill>
                  <a:srgbClr val="4472C4"/>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panose="020B0604020202020204"/>
                  <a:ea typeface="MS PGothic" charset="0"/>
                  <a:cs typeface="+mn-cs"/>
                </a:endParaRPr>
              </a:p>
            </p:txBody>
          </p:sp>
          <p:sp>
            <p:nvSpPr>
              <p:cNvPr id="268" name="Freeform: Shape 267">
                <a:extLst>
                  <a:ext uri="{FF2B5EF4-FFF2-40B4-BE49-F238E27FC236}">
                    <a16:creationId xmlns:a16="http://schemas.microsoft.com/office/drawing/2014/main" id="{C9DA2061-581A-AE46-AF43-EAACC2530B82}"/>
                  </a:ext>
                </a:extLst>
              </p:cNvPr>
              <p:cNvSpPr/>
              <p:nvPr/>
            </p:nvSpPr>
            <p:spPr>
              <a:xfrm>
                <a:off x="1987448" y="1662872"/>
                <a:ext cx="4894246" cy="1991392"/>
              </a:xfrm>
              <a:custGeom>
                <a:avLst/>
                <a:gdLst>
                  <a:gd name="connsiteX0" fmla="*/ 0 w 4893967"/>
                  <a:gd name="connsiteY0" fmla="*/ 0 h 1991714"/>
                  <a:gd name="connsiteX1" fmla="*/ 168041 w 4893967"/>
                  <a:gd name="connsiteY1" fmla="*/ 0 h 1991714"/>
                  <a:gd name="connsiteX2" fmla="*/ 168041 w 4893967"/>
                  <a:gd name="connsiteY2" fmla="*/ 8548 h 1991714"/>
                  <a:gd name="connsiteX3" fmla="*/ 250493 w 4893967"/>
                  <a:gd name="connsiteY3" fmla="*/ 8548 h 1991714"/>
                  <a:gd name="connsiteX4" fmla="*/ 250493 w 4893967"/>
                  <a:gd name="connsiteY4" fmla="*/ 23480 h 1991714"/>
                  <a:gd name="connsiteX5" fmla="*/ 276353 w 4893967"/>
                  <a:gd name="connsiteY5" fmla="*/ 23480 h 1991714"/>
                  <a:gd name="connsiteX6" fmla="*/ 276353 w 4893967"/>
                  <a:gd name="connsiteY6" fmla="*/ 38196 h 1991714"/>
                  <a:gd name="connsiteX7" fmla="*/ 370599 w 4893967"/>
                  <a:gd name="connsiteY7" fmla="*/ 38196 h 1991714"/>
                  <a:gd name="connsiteX8" fmla="*/ 370599 w 4893967"/>
                  <a:gd name="connsiteY8" fmla="*/ 55833 h 1991714"/>
                  <a:gd name="connsiteX9" fmla="*/ 410635 w 4893967"/>
                  <a:gd name="connsiteY9" fmla="*/ 55833 h 1991714"/>
                  <a:gd name="connsiteX10" fmla="*/ 410635 w 4893967"/>
                  <a:gd name="connsiteY10" fmla="*/ 72280 h 1991714"/>
                  <a:gd name="connsiteX11" fmla="*/ 473069 w 4893967"/>
                  <a:gd name="connsiteY11" fmla="*/ 72280 h 1991714"/>
                  <a:gd name="connsiteX12" fmla="*/ 473069 w 4893967"/>
                  <a:gd name="connsiteY12" fmla="*/ 81694 h 1991714"/>
                  <a:gd name="connsiteX13" fmla="*/ 627368 w 4893967"/>
                  <a:gd name="connsiteY13" fmla="*/ 81694 h 1991714"/>
                  <a:gd name="connsiteX14" fmla="*/ 627368 w 4893967"/>
                  <a:gd name="connsiteY14" fmla="*/ 89918 h 1991714"/>
                  <a:gd name="connsiteX15" fmla="*/ 639162 w 4893967"/>
                  <a:gd name="connsiteY15" fmla="*/ 89918 h 1991714"/>
                  <a:gd name="connsiteX16" fmla="*/ 639162 w 4893967"/>
                  <a:gd name="connsiteY16" fmla="*/ 104092 h 1991714"/>
                  <a:gd name="connsiteX17" fmla="*/ 707439 w 4893967"/>
                  <a:gd name="connsiteY17" fmla="*/ 104092 h 1991714"/>
                  <a:gd name="connsiteX18" fmla="*/ 707439 w 4893967"/>
                  <a:gd name="connsiteY18" fmla="*/ 132334 h 1991714"/>
                  <a:gd name="connsiteX19" fmla="*/ 782749 w 4893967"/>
                  <a:gd name="connsiteY19" fmla="*/ 132334 h 1991714"/>
                  <a:gd name="connsiteX20" fmla="*/ 782749 w 4893967"/>
                  <a:gd name="connsiteY20" fmla="*/ 142938 h 1991714"/>
                  <a:gd name="connsiteX21" fmla="*/ 845183 w 4893967"/>
                  <a:gd name="connsiteY21" fmla="*/ 142938 h 1991714"/>
                  <a:gd name="connsiteX22" fmla="*/ 845183 w 4893967"/>
                  <a:gd name="connsiteY22" fmla="*/ 155922 h 1991714"/>
                  <a:gd name="connsiteX23" fmla="*/ 898203 w 4893967"/>
                  <a:gd name="connsiteY23" fmla="*/ 155922 h 1991714"/>
                  <a:gd name="connsiteX24" fmla="*/ 898203 w 4893967"/>
                  <a:gd name="connsiteY24" fmla="*/ 173560 h 1991714"/>
                  <a:gd name="connsiteX25" fmla="*/ 990068 w 4893967"/>
                  <a:gd name="connsiteY25" fmla="*/ 173560 h 1991714"/>
                  <a:gd name="connsiteX26" fmla="*/ 990068 w 4893967"/>
                  <a:gd name="connsiteY26" fmla="*/ 193577 h 1991714"/>
                  <a:gd name="connsiteX27" fmla="*/ 1053692 w 4893967"/>
                  <a:gd name="connsiteY27" fmla="*/ 193577 h 1991714"/>
                  <a:gd name="connsiteX28" fmla="*/ 1053476 w 4893967"/>
                  <a:gd name="connsiteY28" fmla="*/ 200935 h 1991714"/>
                  <a:gd name="connsiteX29" fmla="*/ 1114720 w 4893967"/>
                  <a:gd name="connsiteY29" fmla="*/ 200935 h 1991714"/>
                  <a:gd name="connsiteX30" fmla="*/ 1114936 w 4893967"/>
                  <a:gd name="connsiteY30" fmla="*/ 225389 h 1991714"/>
                  <a:gd name="connsiteX31" fmla="*/ 1189164 w 4893967"/>
                  <a:gd name="connsiteY31" fmla="*/ 225389 h 1991714"/>
                  <a:gd name="connsiteX32" fmla="*/ 1189164 w 4893967"/>
                  <a:gd name="connsiteY32" fmla="*/ 239564 h 1991714"/>
                  <a:gd name="connsiteX33" fmla="*/ 1223357 w 4893967"/>
                  <a:gd name="connsiteY33" fmla="*/ 239564 h 1991714"/>
                  <a:gd name="connsiteX34" fmla="*/ 1223357 w 4893967"/>
                  <a:gd name="connsiteY34" fmla="*/ 258392 h 1991714"/>
                  <a:gd name="connsiteX35" fmla="*/ 1264582 w 4893967"/>
                  <a:gd name="connsiteY35" fmla="*/ 258392 h 1991714"/>
                  <a:gd name="connsiteX36" fmla="*/ 1264582 w 4893967"/>
                  <a:gd name="connsiteY36" fmla="*/ 299617 h 1991714"/>
                  <a:gd name="connsiteX37" fmla="*/ 1291633 w 4893967"/>
                  <a:gd name="connsiteY37" fmla="*/ 299617 h 1991714"/>
                  <a:gd name="connsiteX38" fmla="*/ 1291633 w 4893967"/>
                  <a:gd name="connsiteY38" fmla="*/ 312602 h 1991714"/>
                  <a:gd name="connsiteX39" fmla="*/ 1343463 w 4893967"/>
                  <a:gd name="connsiteY39" fmla="*/ 312602 h 1991714"/>
                  <a:gd name="connsiteX40" fmla="*/ 1343463 w 4893967"/>
                  <a:gd name="connsiteY40" fmla="*/ 327859 h 1991714"/>
                  <a:gd name="connsiteX41" fmla="*/ 1359910 w 4893967"/>
                  <a:gd name="connsiteY41" fmla="*/ 327859 h 1991714"/>
                  <a:gd name="connsiteX42" fmla="*/ 1359910 w 4893967"/>
                  <a:gd name="connsiteY42" fmla="*/ 342033 h 1991714"/>
                  <a:gd name="connsiteX43" fmla="*/ 1401136 w 4893967"/>
                  <a:gd name="connsiteY43" fmla="*/ 342033 h 1991714"/>
                  <a:gd name="connsiteX44" fmla="*/ 1401136 w 4893967"/>
                  <a:gd name="connsiteY44" fmla="*/ 382069 h 1991714"/>
                  <a:gd name="connsiteX45" fmla="*/ 1456428 w 4893967"/>
                  <a:gd name="connsiteY45" fmla="*/ 382069 h 1991714"/>
                  <a:gd name="connsiteX46" fmla="*/ 1456428 w 4893967"/>
                  <a:gd name="connsiteY46" fmla="*/ 400897 h 1991714"/>
                  <a:gd name="connsiteX47" fmla="*/ 1476446 w 4893967"/>
                  <a:gd name="connsiteY47" fmla="*/ 400897 h 1991714"/>
                  <a:gd name="connsiteX48" fmla="*/ 1476446 w 4893967"/>
                  <a:gd name="connsiteY48" fmla="*/ 440932 h 1991714"/>
                  <a:gd name="connsiteX49" fmla="*/ 1509448 w 4893967"/>
                  <a:gd name="connsiteY49" fmla="*/ 440932 h 1991714"/>
                  <a:gd name="connsiteX50" fmla="*/ 1509448 w 4893967"/>
                  <a:gd name="connsiteY50" fmla="*/ 465711 h 1991714"/>
                  <a:gd name="connsiteX51" fmla="*/ 1551864 w 4893967"/>
                  <a:gd name="connsiteY51" fmla="*/ 465711 h 1991714"/>
                  <a:gd name="connsiteX52" fmla="*/ 1551864 w 4893967"/>
                  <a:gd name="connsiteY52" fmla="*/ 496333 h 1991714"/>
                  <a:gd name="connsiteX53" fmla="*/ 1586057 w 4893967"/>
                  <a:gd name="connsiteY53" fmla="*/ 496333 h 1991714"/>
                  <a:gd name="connsiteX54" fmla="*/ 1586057 w 4893967"/>
                  <a:gd name="connsiteY54" fmla="*/ 528145 h 1991714"/>
                  <a:gd name="connsiteX55" fmla="*/ 1630854 w 4893967"/>
                  <a:gd name="connsiteY55" fmla="*/ 528145 h 1991714"/>
                  <a:gd name="connsiteX56" fmla="*/ 1630854 w 4893967"/>
                  <a:gd name="connsiteY56" fmla="*/ 555196 h 1991714"/>
                  <a:gd name="connsiteX57" fmla="*/ 1649681 w 4893967"/>
                  <a:gd name="connsiteY57" fmla="*/ 555196 h 1991714"/>
                  <a:gd name="connsiteX58" fmla="*/ 1649681 w 4893967"/>
                  <a:gd name="connsiteY58" fmla="*/ 570452 h 1991714"/>
                  <a:gd name="connsiteX59" fmla="*/ 1692097 w 4893967"/>
                  <a:gd name="connsiteY59" fmla="*/ 570452 h 1991714"/>
                  <a:gd name="connsiteX60" fmla="*/ 1692097 w 4893967"/>
                  <a:gd name="connsiteY60" fmla="*/ 595231 h 1991714"/>
                  <a:gd name="connsiteX61" fmla="*/ 1709734 w 4893967"/>
                  <a:gd name="connsiteY61" fmla="*/ 595231 h 1991714"/>
                  <a:gd name="connsiteX62" fmla="*/ 1709734 w 4893967"/>
                  <a:gd name="connsiteY62" fmla="*/ 616439 h 1991714"/>
                  <a:gd name="connsiteX63" fmla="*/ 1733323 w 4893967"/>
                  <a:gd name="connsiteY63" fmla="*/ 616439 h 1991714"/>
                  <a:gd name="connsiteX64" fmla="*/ 1733323 w 4893967"/>
                  <a:gd name="connsiteY64" fmla="*/ 631696 h 1991714"/>
                  <a:gd name="connsiteX65" fmla="*/ 1755721 w 4893967"/>
                  <a:gd name="connsiteY65" fmla="*/ 631696 h 1991714"/>
                  <a:gd name="connsiteX66" fmla="*/ 1755721 w 4893967"/>
                  <a:gd name="connsiteY66" fmla="*/ 646953 h 1991714"/>
                  <a:gd name="connsiteX67" fmla="*/ 1785153 w 4893967"/>
                  <a:gd name="connsiteY67" fmla="*/ 646953 h 1991714"/>
                  <a:gd name="connsiteX68" fmla="*/ 1785153 w 4893967"/>
                  <a:gd name="connsiteY68" fmla="*/ 663400 h 1991714"/>
                  <a:gd name="connsiteX69" fmla="*/ 1829949 w 4893967"/>
                  <a:gd name="connsiteY69" fmla="*/ 663400 h 1991714"/>
                  <a:gd name="connsiteX70" fmla="*/ 1829949 w 4893967"/>
                  <a:gd name="connsiteY70" fmla="*/ 671623 h 1991714"/>
                  <a:gd name="connsiteX71" fmla="*/ 1871175 w 4893967"/>
                  <a:gd name="connsiteY71" fmla="*/ 671623 h 1991714"/>
                  <a:gd name="connsiteX72" fmla="*/ 1871175 w 4893967"/>
                  <a:gd name="connsiteY72" fmla="*/ 678657 h 1991714"/>
                  <a:gd name="connsiteX73" fmla="*/ 1888812 w 4893967"/>
                  <a:gd name="connsiteY73" fmla="*/ 678657 h 1991714"/>
                  <a:gd name="connsiteX74" fmla="*/ 1888812 w 4893967"/>
                  <a:gd name="connsiteY74" fmla="*/ 692831 h 1991714"/>
                  <a:gd name="connsiteX75" fmla="*/ 1923005 w 4893967"/>
                  <a:gd name="connsiteY75" fmla="*/ 692831 h 1991714"/>
                  <a:gd name="connsiteX76" fmla="*/ 1923005 w 4893967"/>
                  <a:gd name="connsiteY76" fmla="*/ 707006 h 1991714"/>
                  <a:gd name="connsiteX77" fmla="*/ 1992472 w 4893967"/>
                  <a:gd name="connsiteY77" fmla="*/ 707006 h 1991714"/>
                  <a:gd name="connsiteX78" fmla="*/ 1992472 w 4893967"/>
                  <a:gd name="connsiteY78" fmla="*/ 717610 h 1991714"/>
                  <a:gd name="connsiteX79" fmla="*/ 2043111 w 4893967"/>
                  <a:gd name="connsiteY79" fmla="*/ 717610 h 1991714"/>
                  <a:gd name="connsiteX80" fmla="*/ 2043111 w 4893967"/>
                  <a:gd name="connsiteY80" fmla="*/ 730595 h 1991714"/>
                  <a:gd name="connsiteX81" fmla="*/ 2081957 w 4893967"/>
                  <a:gd name="connsiteY81" fmla="*/ 730595 h 1991714"/>
                  <a:gd name="connsiteX82" fmla="*/ 2081957 w 4893967"/>
                  <a:gd name="connsiteY82" fmla="*/ 741199 h 1991714"/>
                  <a:gd name="connsiteX83" fmla="*/ 2146771 w 4893967"/>
                  <a:gd name="connsiteY83" fmla="*/ 741199 h 1991714"/>
                  <a:gd name="connsiteX84" fmla="*/ 2146771 w 4893967"/>
                  <a:gd name="connsiteY84" fmla="*/ 748232 h 1991714"/>
                  <a:gd name="connsiteX85" fmla="*/ 2192650 w 4893967"/>
                  <a:gd name="connsiteY85" fmla="*/ 748232 h 1991714"/>
                  <a:gd name="connsiteX86" fmla="*/ 2192650 w 4893967"/>
                  <a:gd name="connsiteY86" fmla="*/ 764679 h 1991714"/>
                  <a:gd name="connsiteX87" fmla="*/ 2207907 w 4893967"/>
                  <a:gd name="connsiteY87" fmla="*/ 764679 h 1991714"/>
                  <a:gd name="connsiteX88" fmla="*/ 2207907 w 4893967"/>
                  <a:gd name="connsiteY88" fmla="*/ 776473 h 1991714"/>
                  <a:gd name="connsiteX89" fmla="*/ 2245562 w 4893967"/>
                  <a:gd name="connsiteY89" fmla="*/ 776473 h 1991714"/>
                  <a:gd name="connsiteX90" fmla="*/ 2245562 w 4893967"/>
                  <a:gd name="connsiteY90" fmla="*/ 805905 h 1991714"/>
                  <a:gd name="connsiteX91" fmla="*/ 2259736 w 4893967"/>
                  <a:gd name="connsiteY91" fmla="*/ 805905 h 1991714"/>
                  <a:gd name="connsiteX92" fmla="*/ 2259736 w 4893967"/>
                  <a:gd name="connsiteY92" fmla="*/ 824732 h 1991714"/>
                  <a:gd name="connsiteX93" fmla="*/ 2283325 w 4893967"/>
                  <a:gd name="connsiteY93" fmla="*/ 824732 h 1991714"/>
                  <a:gd name="connsiteX94" fmla="*/ 2283325 w 4893967"/>
                  <a:gd name="connsiteY94" fmla="*/ 845940 h 1991714"/>
                  <a:gd name="connsiteX95" fmla="*/ 2295119 w 4893967"/>
                  <a:gd name="connsiteY95" fmla="*/ 845940 h 1991714"/>
                  <a:gd name="connsiteX96" fmla="*/ 2295119 w 4893967"/>
                  <a:gd name="connsiteY96" fmla="*/ 861197 h 1991714"/>
                  <a:gd name="connsiteX97" fmla="*/ 2343378 w 4893967"/>
                  <a:gd name="connsiteY97" fmla="*/ 861197 h 1991714"/>
                  <a:gd name="connsiteX98" fmla="*/ 2343378 w 4893967"/>
                  <a:gd name="connsiteY98" fmla="*/ 878834 h 1991714"/>
                  <a:gd name="connsiteX99" fmla="*/ 2363396 w 4893967"/>
                  <a:gd name="connsiteY99" fmla="*/ 878834 h 1991714"/>
                  <a:gd name="connsiteX100" fmla="*/ 2363396 w 4893967"/>
                  <a:gd name="connsiteY100" fmla="*/ 888248 h 1991714"/>
                  <a:gd name="connsiteX101" fmla="*/ 2392828 w 4893967"/>
                  <a:gd name="connsiteY101" fmla="*/ 888248 h 1991714"/>
                  <a:gd name="connsiteX102" fmla="*/ 2392828 w 4893967"/>
                  <a:gd name="connsiteY102" fmla="*/ 913027 h 1991714"/>
                  <a:gd name="connsiteX103" fmla="*/ 2402241 w 4893967"/>
                  <a:gd name="connsiteY103" fmla="*/ 913027 h 1991714"/>
                  <a:gd name="connsiteX104" fmla="*/ 2402241 w 4893967"/>
                  <a:gd name="connsiteY104" fmla="*/ 930664 h 1991714"/>
                  <a:gd name="connsiteX105" fmla="*/ 2410465 w 4893967"/>
                  <a:gd name="connsiteY105" fmla="*/ 930664 h 1991714"/>
                  <a:gd name="connsiteX106" fmla="*/ 2410465 w 4893967"/>
                  <a:gd name="connsiteY106" fmla="*/ 950682 h 1991714"/>
                  <a:gd name="connsiteX107" fmla="*/ 2429292 w 4893967"/>
                  <a:gd name="connsiteY107" fmla="*/ 950682 h 1991714"/>
                  <a:gd name="connsiteX108" fmla="*/ 2429292 w 4893967"/>
                  <a:gd name="connsiteY108" fmla="*/ 970700 h 1991714"/>
                  <a:gd name="connsiteX109" fmla="*/ 2463485 w 4893967"/>
                  <a:gd name="connsiteY109" fmla="*/ 970700 h 1991714"/>
                  <a:gd name="connsiteX110" fmla="*/ 2463485 w 4893967"/>
                  <a:gd name="connsiteY110" fmla="*/ 1029563 h 1991714"/>
                  <a:gd name="connsiteX111" fmla="*/ 2487182 w 4893967"/>
                  <a:gd name="connsiteY111" fmla="*/ 1029563 h 1991714"/>
                  <a:gd name="connsiteX112" fmla="*/ 2487182 w 4893967"/>
                  <a:gd name="connsiteY112" fmla="*/ 1067110 h 1991714"/>
                  <a:gd name="connsiteX113" fmla="*/ 2521158 w 4893967"/>
                  <a:gd name="connsiteY113" fmla="*/ 1067110 h 1991714"/>
                  <a:gd name="connsiteX114" fmla="*/ 2521158 w 4893967"/>
                  <a:gd name="connsiteY114" fmla="*/ 1082475 h 1991714"/>
                  <a:gd name="connsiteX115" fmla="*/ 2557731 w 4893967"/>
                  <a:gd name="connsiteY115" fmla="*/ 1082475 h 1991714"/>
                  <a:gd name="connsiteX116" fmla="*/ 2557731 w 4893967"/>
                  <a:gd name="connsiteY116" fmla="*/ 1114287 h 1991714"/>
                  <a:gd name="connsiteX117" fmla="*/ 2611833 w 4893967"/>
                  <a:gd name="connsiteY117" fmla="*/ 1114287 h 1991714"/>
                  <a:gd name="connsiteX118" fmla="*/ 2611833 w 4893967"/>
                  <a:gd name="connsiteY118" fmla="*/ 1143718 h 1991714"/>
                  <a:gd name="connsiteX119" fmla="*/ 2675457 w 4893967"/>
                  <a:gd name="connsiteY119" fmla="*/ 1143718 h 1991714"/>
                  <a:gd name="connsiteX120" fmla="*/ 2675457 w 4893967"/>
                  <a:gd name="connsiteY120" fmla="*/ 1162546 h 1991714"/>
                  <a:gd name="connsiteX121" fmla="*/ 2744924 w 4893967"/>
                  <a:gd name="connsiteY121" fmla="*/ 1162546 h 1991714"/>
                  <a:gd name="connsiteX122" fmla="*/ 2744924 w 4893967"/>
                  <a:gd name="connsiteY122" fmla="*/ 1208533 h 1991714"/>
                  <a:gd name="connsiteX123" fmla="*/ 2804869 w 4893967"/>
                  <a:gd name="connsiteY123" fmla="*/ 1208533 h 1991714"/>
                  <a:gd name="connsiteX124" fmla="*/ 2804869 w 4893967"/>
                  <a:gd name="connsiteY124" fmla="*/ 1237856 h 1991714"/>
                  <a:gd name="connsiteX125" fmla="*/ 2827375 w 4893967"/>
                  <a:gd name="connsiteY125" fmla="*/ 1237856 h 1991714"/>
                  <a:gd name="connsiteX126" fmla="*/ 2827375 w 4893967"/>
                  <a:gd name="connsiteY126" fmla="*/ 1283734 h 1991714"/>
                  <a:gd name="connsiteX127" fmla="*/ 2873254 w 4893967"/>
                  <a:gd name="connsiteY127" fmla="*/ 1283734 h 1991714"/>
                  <a:gd name="connsiteX128" fmla="*/ 2873254 w 4893967"/>
                  <a:gd name="connsiteY128" fmla="*/ 1308513 h 1991714"/>
                  <a:gd name="connsiteX129" fmla="*/ 2887429 w 4893967"/>
                  <a:gd name="connsiteY129" fmla="*/ 1308513 h 1991714"/>
                  <a:gd name="connsiteX130" fmla="*/ 2887429 w 4893967"/>
                  <a:gd name="connsiteY130" fmla="*/ 1322688 h 1991714"/>
                  <a:gd name="connsiteX131" fmla="*/ 2968690 w 4893967"/>
                  <a:gd name="connsiteY131" fmla="*/ 1322688 h 1991714"/>
                  <a:gd name="connsiteX132" fmla="*/ 2968257 w 4893967"/>
                  <a:gd name="connsiteY132" fmla="*/ 1344004 h 1991714"/>
                  <a:gd name="connsiteX133" fmla="*/ 3031882 w 4893967"/>
                  <a:gd name="connsiteY133" fmla="*/ 1344004 h 1991714"/>
                  <a:gd name="connsiteX134" fmla="*/ 3032314 w 4893967"/>
                  <a:gd name="connsiteY134" fmla="*/ 1367484 h 1991714"/>
                  <a:gd name="connsiteX135" fmla="*/ 3063477 w 4893967"/>
                  <a:gd name="connsiteY135" fmla="*/ 1367484 h 1991714"/>
                  <a:gd name="connsiteX136" fmla="*/ 3063477 w 4893967"/>
                  <a:gd name="connsiteY136" fmla="*/ 1397998 h 1991714"/>
                  <a:gd name="connsiteX137" fmla="*/ 3145929 w 4893967"/>
                  <a:gd name="connsiteY137" fmla="*/ 1397998 h 1991714"/>
                  <a:gd name="connsiteX138" fmla="*/ 3146470 w 4893967"/>
                  <a:gd name="connsiteY138" fmla="*/ 1405248 h 1991714"/>
                  <a:gd name="connsiteX139" fmla="*/ 3199490 w 4893967"/>
                  <a:gd name="connsiteY139" fmla="*/ 1405248 h 1991714"/>
                  <a:gd name="connsiteX140" fmla="*/ 3199490 w 4893967"/>
                  <a:gd name="connsiteY140" fmla="*/ 1418232 h 1991714"/>
                  <a:gd name="connsiteX141" fmla="*/ 3223078 w 4893967"/>
                  <a:gd name="connsiteY141" fmla="*/ 1418232 h 1991714"/>
                  <a:gd name="connsiteX142" fmla="*/ 3223078 w 4893967"/>
                  <a:gd name="connsiteY142" fmla="*/ 1448962 h 1991714"/>
                  <a:gd name="connsiteX143" fmla="*/ 3332256 w 4893967"/>
                  <a:gd name="connsiteY143" fmla="*/ 1448962 h 1991714"/>
                  <a:gd name="connsiteX144" fmla="*/ 3332256 w 4893967"/>
                  <a:gd name="connsiteY144" fmla="*/ 1462380 h 1991714"/>
                  <a:gd name="connsiteX145" fmla="*/ 3394366 w 4893967"/>
                  <a:gd name="connsiteY145" fmla="*/ 1462271 h 1991714"/>
                  <a:gd name="connsiteX146" fmla="*/ 3394149 w 4893967"/>
                  <a:gd name="connsiteY146" fmla="*/ 1481640 h 1991714"/>
                  <a:gd name="connsiteX147" fmla="*/ 3450307 w 4893967"/>
                  <a:gd name="connsiteY147" fmla="*/ 1482614 h 1991714"/>
                  <a:gd name="connsiteX148" fmla="*/ 3450307 w 4893967"/>
                  <a:gd name="connsiteY148" fmla="*/ 1505012 h 1991714"/>
                  <a:gd name="connsiteX149" fmla="*/ 3503219 w 4893967"/>
                  <a:gd name="connsiteY149" fmla="*/ 1504038 h 1991714"/>
                  <a:gd name="connsiteX150" fmla="*/ 3503976 w 4893967"/>
                  <a:gd name="connsiteY150" fmla="*/ 1516265 h 1991714"/>
                  <a:gd name="connsiteX151" fmla="*/ 3561325 w 4893967"/>
                  <a:gd name="connsiteY151" fmla="*/ 1516265 h 1991714"/>
                  <a:gd name="connsiteX152" fmla="*/ 3561974 w 4893967"/>
                  <a:gd name="connsiteY152" fmla="*/ 1527410 h 1991714"/>
                  <a:gd name="connsiteX153" fmla="*/ 3622460 w 4893967"/>
                  <a:gd name="connsiteY153" fmla="*/ 1527410 h 1991714"/>
                  <a:gd name="connsiteX154" fmla="*/ 3621594 w 4893967"/>
                  <a:gd name="connsiteY154" fmla="*/ 1540719 h 1991714"/>
                  <a:gd name="connsiteX155" fmla="*/ 3658925 w 4893967"/>
                  <a:gd name="connsiteY155" fmla="*/ 1540719 h 1991714"/>
                  <a:gd name="connsiteX156" fmla="*/ 3657410 w 4893967"/>
                  <a:gd name="connsiteY156" fmla="*/ 1570151 h 1991714"/>
                  <a:gd name="connsiteX157" fmla="*/ 3697878 w 4893967"/>
                  <a:gd name="connsiteY157" fmla="*/ 1569177 h 1991714"/>
                  <a:gd name="connsiteX158" fmla="*/ 3697878 w 4893967"/>
                  <a:gd name="connsiteY158" fmla="*/ 1597418 h 1991714"/>
                  <a:gd name="connsiteX159" fmla="*/ 3721358 w 4893967"/>
                  <a:gd name="connsiteY159" fmla="*/ 1598392 h 1991714"/>
                  <a:gd name="connsiteX160" fmla="*/ 3721358 w 4893967"/>
                  <a:gd name="connsiteY160" fmla="*/ 1614839 h 1991714"/>
                  <a:gd name="connsiteX161" fmla="*/ 3742675 w 4893967"/>
                  <a:gd name="connsiteY161" fmla="*/ 1616895 h 1991714"/>
                  <a:gd name="connsiteX162" fmla="*/ 3742675 w 4893967"/>
                  <a:gd name="connsiteY162" fmla="*/ 1621981 h 1991714"/>
                  <a:gd name="connsiteX163" fmla="*/ 3775244 w 4893967"/>
                  <a:gd name="connsiteY163" fmla="*/ 1622955 h 1991714"/>
                  <a:gd name="connsiteX164" fmla="*/ 3774920 w 4893967"/>
                  <a:gd name="connsiteY164" fmla="*/ 1636264 h 1991714"/>
                  <a:gd name="connsiteX165" fmla="*/ 3828156 w 4893967"/>
                  <a:gd name="connsiteY165" fmla="*/ 1634208 h 1991714"/>
                  <a:gd name="connsiteX166" fmla="*/ 3828481 w 4893967"/>
                  <a:gd name="connsiteY166" fmla="*/ 1641890 h 1991714"/>
                  <a:gd name="connsiteX167" fmla="*/ 3875549 w 4893967"/>
                  <a:gd name="connsiteY167" fmla="*/ 1641890 h 1991714"/>
                  <a:gd name="connsiteX168" fmla="*/ 3875549 w 4893967"/>
                  <a:gd name="connsiteY168" fmla="*/ 1654009 h 1991714"/>
                  <a:gd name="connsiteX169" fmla="*/ 3910824 w 4893967"/>
                  <a:gd name="connsiteY169" fmla="*/ 1654009 h 1991714"/>
                  <a:gd name="connsiteX170" fmla="*/ 3910824 w 4893967"/>
                  <a:gd name="connsiteY170" fmla="*/ 1661908 h 1991714"/>
                  <a:gd name="connsiteX171" fmla="*/ 3946099 w 4893967"/>
                  <a:gd name="connsiteY171" fmla="*/ 1661908 h 1991714"/>
                  <a:gd name="connsiteX172" fmla="*/ 3945666 w 4893967"/>
                  <a:gd name="connsiteY172" fmla="*/ 1667751 h 1991714"/>
                  <a:gd name="connsiteX173" fmla="*/ 4016323 w 4893967"/>
                  <a:gd name="connsiteY173" fmla="*/ 1667751 h 1991714"/>
                  <a:gd name="connsiteX174" fmla="*/ 4015349 w 4893967"/>
                  <a:gd name="connsiteY174" fmla="*/ 1666777 h 1991714"/>
                  <a:gd name="connsiteX175" fmla="*/ 4073022 w 4893967"/>
                  <a:gd name="connsiteY175" fmla="*/ 1666777 h 1991714"/>
                  <a:gd name="connsiteX176" fmla="*/ 4098667 w 4893967"/>
                  <a:gd name="connsiteY176" fmla="*/ 1667751 h 1991714"/>
                  <a:gd name="connsiteX177" fmla="*/ 4099965 w 4893967"/>
                  <a:gd name="connsiteY177" fmla="*/ 1699455 h 1991714"/>
                  <a:gd name="connsiteX178" fmla="*/ 4139027 w 4893967"/>
                  <a:gd name="connsiteY178" fmla="*/ 1698481 h 1991714"/>
                  <a:gd name="connsiteX179" fmla="*/ 4139351 w 4893967"/>
                  <a:gd name="connsiteY179" fmla="*/ 1710600 h 1991714"/>
                  <a:gd name="connsiteX180" fmla="*/ 4161749 w 4893967"/>
                  <a:gd name="connsiteY180" fmla="*/ 1710600 h 1991714"/>
                  <a:gd name="connsiteX181" fmla="*/ 4162074 w 4893967"/>
                  <a:gd name="connsiteY181" fmla="*/ 1720771 h 1991714"/>
                  <a:gd name="connsiteX182" fmla="*/ 4197349 w 4893967"/>
                  <a:gd name="connsiteY182" fmla="*/ 1720771 h 1991714"/>
                  <a:gd name="connsiteX183" fmla="*/ 4196700 w 4893967"/>
                  <a:gd name="connsiteY183" fmla="*/ 1738517 h 1991714"/>
                  <a:gd name="connsiteX184" fmla="*/ 4196700 w 4893967"/>
                  <a:gd name="connsiteY184" fmla="*/ 1762105 h 1991714"/>
                  <a:gd name="connsiteX185" fmla="*/ 4217908 w 4893967"/>
                  <a:gd name="connsiteY185" fmla="*/ 1762105 h 1991714"/>
                  <a:gd name="connsiteX186" fmla="*/ 4218341 w 4893967"/>
                  <a:gd name="connsiteY186" fmla="*/ 1786992 h 1991714"/>
                  <a:gd name="connsiteX187" fmla="*/ 4229918 w 4893967"/>
                  <a:gd name="connsiteY187" fmla="*/ 1786992 h 1991714"/>
                  <a:gd name="connsiteX188" fmla="*/ 4229918 w 4893967"/>
                  <a:gd name="connsiteY188" fmla="*/ 1806361 h 1991714"/>
                  <a:gd name="connsiteX189" fmla="*/ 4250585 w 4893967"/>
                  <a:gd name="connsiteY189" fmla="*/ 1806361 h 1991714"/>
                  <a:gd name="connsiteX190" fmla="*/ 4250585 w 4893967"/>
                  <a:gd name="connsiteY190" fmla="*/ 1826703 h 1991714"/>
                  <a:gd name="connsiteX191" fmla="*/ 4265517 w 4893967"/>
                  <a:gd name="connsiteY191" fmla="*/ 1826703 h 1991714"/>
                  <a:gd name="connsiteX192" fmla="*/ 4265517 w 4893967"/>
                  <a:gd name="connsiteY192" fmla="*/ 1851590 h 1991714"/>
                  <a:gd name="connsiteX193" fmla="*/ 4687730 w 4893967"/>
                  <a:gd name="connsiteY193" fmla="*/ 1851590 h 1991714"/>
                  <a:gd name="connsiteX194" fmla="*/ 4706558 w 4893967"/>
                  <a:gd name="connsiteY194" fmla="*/ 1851590 h 1991714"/>
                  <a:gd name="connsiteX195" fmla="*/ 4706558 w 4893967"/>
                  <a:gd name="connsiteY195" fmla="*/ 1991715 h 1991714"/>
                  <a:gd name="connsiteX196" fmla="*/ 4893967 w 4893967"/>
                  <a:gd name="connsiteY196" fmla="*/ 1991715 h 1991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4893967" h="1991714">
                    <a:moveTo>
                      <a:pt x="0" y="0"/>
                    </a:moveTo>
                    <a:lnTo>
                      <a:pt x="168041" y="0"/>
                    </a:lnTo>
                    <a:lnTo>
                      <a:pt x="168041" y="8548"/>
                    </a:lnTo>
                    <a:lnTo>
                      <a:pt x="250493" y="8548"/>
                    </a:lnTo>
                    <a:lnTo>
                      <a:pt x="250493" y="23480"/>
                    </a:lnTo>
                    <a:cubicBezTo>
                      <a:pt x="250493" y="23480"/>
                      <a:pt x="276353" y="23480"/>
                      <a:pt x="276353" y="23480"/>
                    </a:cubicBezTo>
                    <a:lnTo>
                      <a:pt x="276353" y="38196"/>
                    </a:lnTo>
                    <a:lnTo>
                      <a:pt x="370599" y="38196"/>
                    </a:lnTo>
                    <a:lnTo>
                      <a:pt x="370599" y="55833"/>
                    </a:lnTo>
                    <a:lnTo>
                      <a:pt x="410635" y="55833"/>
                    </a:lnTo>
                    <a:lnTo>
                      <a:pt x="410635" y="72280"/>
                    </a:lnTo>
                    <a:lnTo>
                      <a:pt x="473069" y="72280"/>
                    </a:lnTo>
                    <a:lnTo>
                      <a:pt x="473069" y="81694"/>
                    </a:lnTo>
                    <a:lnTo>
                      <a:pt x="627368" y="81694"/>
                    </a:lnTo>
                    <a:lnTo>
                      <a:pt x="627368" y="89918"/>
                    </a:lnTo>
                    <a:lnTo>
                      <a:pt x="639162" y="89918"/>
                    </a:lnTo>
                    <a:lnTo>
                      <a:pt x="639162" y="104092"/>
                    </a:lnTo>
                    <a:lnTo>
                      <a:pt x="707439" y="104092"/>
                    </a:lnTo>
                    <a:lnTo>
                      <a:pt x="707439" y="132334"/>
                    </a:lnTo>
                    <a:lnTo>
                      <a:pt x="782749" y="132334"/>
                    </a:lnTo>
                    <a:lnTo>
                      <a:pt x="782749" y="142938"/>
                    </a:lnTo>
                    <a:lnTo>
                      <a:pt x="845183" y="142938"/>
                    </a:lnTo>
                    <a:lnTo>
                      <a:pt x="845183" y="155922"/>
                    </a:lnTo>
                    <a:lnTo>
                      <a:pt x="898203" y="155922"/>
                    </a:lnTo>
                    <a:lnTo>
                      <a:pt x="898203" y="173560"/>
                    </a:lnTo>
                    <a:lnTo>
                      <a:pt x="990068" y="173560"/>
                    </a:lnTo>
                    <a:lnTo>
                      <a:pt x="990068" y="193577"/>
                    </a:lnTo>
                    <a:lnTo>
                      <a:pt x="1053692" y="193577"/>
                    </a:lnTo>
                    <a:lnTo>
                      <a:pt x="1053476" y="200935"/>
                    </a:lnTo>
                    <a:lnTo>
                      <a:pt x="1114720" y="200935"/>
                    </a:lnTo>
                    <a:lnTo>
                      <a:pt x="1114936" y="225389"/>
                    </a:lnTo>
                    <a:lnTo>
                      <a:pt x="1189164" y="225389"/>
                    </a:lnTo>
                    <a:lnTo>
                      <a:pt x="1189164" y="239564"/>
                    </a:lnTo>
                    <a:lnTo>
                      <a:pt x="1223357" y="239564"/>
                    </a:lnTo>
                    <a:lnTo>
                      <a:pt x="1223357" y="258392"/>
                    </a:lnTo>
                    <a:lnTo>
                      <a:pt x="1264582" y="258392"/>
                    </a:lnTo>
                    <a:lnTo>
                      <a:pt x="1264582" y="299617"/>
                    </a:lnTo>
                    <a:lnTo>
                      <a:pt x="1291633" y="299617"/>
                    </a:lnTo>
                    <a:lnTo>
                      <a:pt x="1291633" y="312602"/>
                    </a:lnTo>
                    <a:lnTo>
                      <a:pt x="1343463" y="312602"/>
                    </a:lnTo>
                    <a:lnTo>
                      <a:pt x="1343463" y="327859"/>
                    </a:lnTo>
                    <a:lnTo>
                      <a:pt x="1359910" y="327859"/>
                    </a:lnTo>
                    <a:lnTo>
                      <a:pt x="1359910" y="342033"/>
                    </a:lnTo>
                    <a:lnTo>
                      <a:pt x="1401136" y="342033"/>
                    </a:lnTo>
                    <a:lnTo>
                      <a:pt x="1401136" y="382069"/>
                    </a:lnTo>
                    <a:lnTo>
                      <a:pt x="1456428" y="382069"/>
                    </a:lnTo>
                    <a:lnTo>
                      <a:pt x="1456428" y="400897"/>
                    </a:lnTo>
                    <a:lnTo>
                      <a:pt x="1476446" y="400897"/>
                    </a:lnTo>
                    <a:lnTo>
                      <a:pt x="1476446" y="440932"/>
                    </a:lnTo>
                    <a:lnTo>
                      <a:pt x="1509448" y="440932"/>
                    </a:lnTo>
                    <a:lnTo>
                      <a:pt x="1509448" y="465711"/>
                    </a:lnTo>
                    <a:lnTo>
                      <a:pt x="1551864" y="465711"/>
                    </a:lnTo>
                    <a:lnTo>
                      <a:pt x="1551864" y="496333"/>
                    </a:lnTo>
                    <a:lnTo>
                      <a:pt x="1586057" y="496333"/>
                    </a:lnTo>
                    <a:lnTo>
                      <a:pt x="1586057" y="528145"/>
                    </a:lnTo>
                    <a:lnTo>
                      <a:pt x="1630854" y="528145"/>
                    </a:lnTo>
                    <a:lnTo>
                      <a:pt x="1630854" y="555196"/>
                    </a:lnTo>
                    <a:lnTo>
                      <a:pt x="1649681" y="555196"/>
                    </a:lnTo>
                    <a:lnTo>
                      <a:pt x="1649681" y="570452"/>
                    </a:lnTo>
                    <a:lnTo>
                      <a:pt x="1692097" y="570452"/>
                    </a:lnTo>
                    <a:lnTo>
                      <a:pt x="1692097" y="595231"/>
                    </a:lnTo>
                    <a:lnTo>
                      <a:pt x="1709734" y="595231"/>
                    </a:lnTo>
                    <a:lnTo>
                      <a:pt x="1709734" y="616439"/>
                    </a:lnTo>
                    <a:lnTo>
                      <a:pt x="1733323" y="616439"/>
                    </a:lnTo>
                    <a:lnTo>
                      <a:pt x="1733323" y="631696"/>
                    </a:lnTo>
                    <a:lnTo>
                      <a:pt x="1755721" y="631696"/>
                    </a:lnTo>
                    <a:lnTo>
                      <a:pt x="1755721" y="646953"/>
                    </a:lnTo>
                    <a:lnTo>
                      <a:pt x="1785153" y="646953"/>
                    </a:lnTo>
                    <a:lnTo>
                      <a:pt x="1785153" y="663400"/>
                    </a:lnTo>
                    <a:lnTo>
                      <a:pt x="1829949" y="663400"/>
                    </a:lnTo>
                    <a:lnTo>
                      <a:pt x="1829949" y="671623"/>
                    </a:lnTo>
                    <a:lnTo>
                      <a:pt x="1871175" y="671623"/>
                    </a:lnTo>
                    <a:lnTo>
                      <a:pt x="1871175" y="678657"/>
                    </a:lnTo>
                    <a:lnTo>
                      <a:pt x="1888812" y="678657"/>
                    </a:lnTo>
                    <a:lnTo>
                      <a:pt x="1888812" y="692831"/>
                    </a:lnTo>
                    <a:lnTo>
                      <a:pt x="1923005" y="692831"/>
                    </a:lnTo>
                    <a:lnTo>
                      <a:pt x="1923005" y="707006"/>
                    </a:lnTo>
                    <a:lnTo>
                      <a:pt x="1992472" y="707006"/>
                    </a:lnTo>
                    <a:lnTo>
                      <a:pt x="1992472" y="717610"/>
                    </a:lnTo>
                    <a:lnTo>
                      <a:pt x="2043111" y="717610"/>
                    </a:lnTo>
                    <a:lnTo>
                      <a:pt x="2043111" y="730595"/>
                    </a:lnTo>
                    <a:lnTo>
                      <a:pt x="2081957" y="730595"/>
                    </a:lnTo>
                    <a:lnTo>
                      <a:pt x="2081957" y="741199"/>
                    </a:lnTo>
                    <a:lnTo>
                      <a:pt x="2146771" y="741199"/>
                    </a:lnTo>
                    <a:lnTo>
                      <a:pt x="2146771" y="748232"/>
                    </a:lnTo>
                    <a:lnTo>
                      <a:pt x="2192650" y="748232"/>
                    </a:lnTo>
                    <a:lnTo>
                      <a:pt x="2192650" y="764679"/>
                    </a:lnTo>
                    <a:lnTo>
                      <a:pt x="2207907" y="764679"/>
                    </a:lnTo>
                    <a:lnTo>
                      <a:pt x="2207907" y="776473"/>
                    </a:lnTo>
                    <a:lnTo>
                      <a:pt x="2245562" y="776473"/>
                    </a:lnTo>
                    <a:lnTo>
                      <a:pt x="2245562" y="805905"/>
                    </a:lnTo>
                    <a:lnTo>
                      <a:pt x="2259736" y="805905"/>
                    </a:lnTo>
                    <a:lnTo>
                      <a:pt x="2259736" y="824732"/>
                    </a:lnTo>
                    <a:lnTo>
                      <a:pt x="2283325" y="824732"/>
                    </a:lnTo>
                    <a:lnTo>
                      <a:pt x="2283325" y="845940"/>
                    </a:lnTo>
                    <a:lnTo>
                      <a:pt x="2295119" y="845940"/>
                    </a:lnTo>
                    <a:lnTo>
                      <a:pt x="2295119" y="861197"/>
                    </a:lnTo>
                    <a:lnTo>
                      <a:pt x="2343378" y="861197"/>
                    </a:lnTo>
                    <a:lnTo>
                      <a:pt x="2343378" y="878834"/>
                    </a:lnTo>
                    <a:lnTo>
                      <a:pt x="2363396" y="878834"/>
                    </a:lnTo>
                    <a:lnTo>
                      <a:pt x="2363396" y="888248"/>
                    </a:lnTo>
                    <a:lnTo>
                      <a:pt x="2392828" y="888248"/>
                    </a:lnTo>
                    <a:lnTo>
                      <a:pt x="2392828" y="913027"/>
                    </a:lnTo>
                    <a:lnTo>
                      <a:pt x="2402241" y="913027"/>
                    </a:lnTo>
                    <a:lnTo>
                      <a:pt x="2402241" y="930664"/>
                    </a:lnTo>
                    <a:lnTo>
                      <a:pt x="2410465" y="930664"/>
                    </a:lnTo>
                    <a:lnTo>
                      <a:pt x="2410465" y="950682"/>
                    </a:lnTo>
                    <a:lnTo>
                      <a:pt x="2429292" y="950682"/>
                    </a:lnTo>
                    <a:lnTo>
                      <a:pt x="2429292" y="970700"/>
                    </a:lnTo>
                    <a:lnTo>
                      <a:pt x="2463485" y="970700"/>
                    </a:lnTo>
                    <a:lnTo>
                      <a:pt x="2463485" y="1029563"/>
                    </a:lnTo>
                    <a:lnTo>
                      <a:pt x="2487182" y="1029563"/>
                    </a:lnTo>
                    <a:cubicBezTo>
                      <a:pt x="2487182" y="1029563"/>
                      <a:pt x="2487182" y="1067110"/>
                      <a:pt x="2487182" y="1067110"/>
                    </a:cubicBezTo>
                    <a:lnTo>
                      <a:pt x="2521158" y="1067110"/>
                    </a:lnTo>
                    <a:lnTo>
                      <a:pt x="2521158" y="1082475"/>
                    </a:lnTo>
                    <a:lnTo>
                      <a:pt x="2557731" y="1082475"/>
                    </a:lnTo>
                    <a:lnTo>
                      <a:pt x="2557731" y="1114287"/>
                    </a:lnTo>
                    <a:lnTo>
                      <a:pt x="2611833" y="1114287"/>
                    </a:lnTo>
                    <a:lnTo>
                      <a:pt x="2611833" y="1143718"/>
                    </a:lnTo>
                    <a:lnTo>
                      <a:pt x="2675457" y="1143718"/>
                    </a:lnTo>
                    <a:lnTo>
                      <a:pt x="2675457" y="1162546"/>
                    </a:lnTo>
                    <a:lnTo>
                      <a:pt x="2744924" y="1162546"/>
                    </a:lnTo>
                    <a:lnTo>
                      <a:pt x="2744924" y="1208533"/>
                    </a:lnTo>
                    <a:cubicBezTo>
                      <a:pt x="2744924" y="1208533"/>
                      <a:pt x="2804869" y="1208533"/>
                      <a:pt x="2804869" y="1208533"/>
                    </a:cubicBezTo>
                    <a:lnTo>
                      <a:pt x="2804869" y="1237856"/>
                    </a:lnTo>
                    <a:lnTo>
                      <a:pt x="2827375" y="1237856"/>
                    </a:lnTo>
                    <a:lnTo>
                      <a:pt x="2827375" y="1283734"/>
                    </a:lnTo>
                    <a:lnTo>
                      <a:pt x="2873254" y="1283734"/>
                    </a:lnTo>
                    <a:lnTo>
                      <a:pt x="2873254" y="1308513"/>
                    </a:lnTo>
                    <a:lnTo>
                      <a:pt x="2887429" y="1308513"/>
                    </a:lnTo>
                    <a:lnTo>
                      <a:pt x="2887429" y="1322688"/>
                    </a:lnTo>
                    <a:lnTo>
                      <a:pt x="2968690" y="1322688"/>
                    </a:lnTo>
                    <a:lnTo>
                      <a:pt x="2968257" y="1344004"/>
                    </a:lnTo>
                    <a:lnTo>
                      <a:pt x="3031882" y="1344004"/>
                    </a:lnTo>
                    <a:lnTo>
                      <a:pt x="3032314" y="1367484"/>
                    </a:lnTo>
                    <a:lnTo>
                      <a:pt x="3063477" y="1367484"/>
                    </a:lnTo>
                    <a:lnTo>
                      <a:pt x="3063477" y="1397998"/>
                    </a:lnTo>
                    <a:lnTo>
                      <a:pt x="3145929" y="1397998"/>
                    </a:lnTo>
                    <a:lnTo>
                      <a:pt x="3146470" y="1405248"/>
                    </a:lnTo>
                    <a:lnTo>
                      <a:pt x="3199490" y="1405248"/>
                    </a:lnTo>
                    <a:lnTo>
                      <a:pt x="3199490" y="1418232"/>
                    </a:lnTo>
                    <a:lnTo>
                      <a:pt x="3223078" y="1418232"/>
                    </a:lnTo>
                    <a:lnTo>
                      <a:pt x="3223078" y="1448962"/>
                    </a:lnTo>
                    <a:lnTo>
                      <a:pt x="3332256" y="1448962"/>
                    </a:lnTo>
                    <a:lnTo>
                      <a:pt x="3332256" y="1462380"/>
                    </a:lnTo>
                    <a:cubicBezTo>
                      <a:pt x="3332256" y="1462380"/>
                      <a:pt x="3394366" y="1462271"/>
                      <a:pt x="3394366" y="1462271"/>
                    </a:cubicBezTo>
                    <a:lnTo>
                      <a:pt x="3394149" y="1481640"/>
                    </a:lnTo>
                    <a:lnTo>
                      <a:pt x="3450307" y="1482614"/>
                    </a:lnTo>
                    <a:lnTo>
                      <a:pt x="3450307" y="1505012"/>
                    </a:lnTo>
                    <a:cubicBezTo>
                      <a:pt x="3450307" y="1505012"/>
                      <a:pt x="3503219" y="1504038"/>
                      <a:pt x="3503219" y="1504038"/>
                    </a:cubicBezTo>
                    <a:lnTo>
                      <a:pt x="3503976" y="1516265"/>
                    </a:lnTo>
                    <a:lnTo>
                      <a:pt x="3561325" y="1516265"/>
                    </a:lnTo>
                    <a:lnTo>
                      <a:pt x="3561974" y="1527410"/>
                    </a:lnTo>
                    <a:lnTo>
                      <a:pt x="3622460" y="1527410"/>
                    </a:lnTo>
                    <a:lnTo>
                      <a:pt x="3621594" y="1540719"/>
                    </a:lnTo>
                    <a:lnTo>
                      <a:pt x="3658925" y="1540719"/>
                    </a:lnTo>
                    <a:lnTo>
                      <a:pt x="3657410" y="1570151"/>
                    </a:lnTo>
                    <a:lnTo>
                      <a:pt x="3697878" y="1569177"/>
                    </a:lnTo>
                    <a:lnTo>
                      <a:pt x="3697878" y="1597418"/>
                    </a:lnTo>
                    <a:lnTo>
                      <a:pt x="3721358" y="1598392"/>
                    </a:lnTo>
                    <a:lnTo>
                      <a:pt x="3721358" y="1614839"/>
                    </a:lnTo>
                    <a:lnTo>
                      <a:pt x="3742675" y="1616895"/>
                    </a:lnTo>
                    <a:lnTo>
                      <a:pt x="3742675" y="1621981"/>
                    </a:lnTo>
                    <a:lnTo>
                      <a:pt x="3775244" y="1622955"/>
                    </a:lnTo>
                    <a:lnTo>
                      <a:pt x="3774920" y="1636264"/>
                    </a:lnTo>
                    <a:lnTo>
                      <a:pt x="3828156" y="1634208"/>
                    </a:lnTo>
                    <a:lnTo>
                      <a:pt x="3828481" y="1641890"/>
                    </a:lnTo>
                    <a:lnTo>
                      <a:pt x="3875549" y="1641890"/>
                    </a:lnTo>
                    <a:lnTo>
                      <a:pt x="3875549" y="1654009"/>
                    </a:lnTo>
                    <a:lnTo>
                      <a:pt x="3910824" y="1654009"/>
                    </a:lnTo>
                    <a:lnTo>
                      <a:pt x="3910824" y="1661908"/>
                    </a:lnTo>
                    <a:lnTo>
                      <a:pt x="3946099" y="1661908"/>
                    </a:lnTo>
                    <a:lnTo>
                      <a:pt x="3945666" y="1667751"/>
                    </a:lnTo>
                    <a:lnTo>
                      <a:pt x="4016323" y="1667751"/>
                    </a:lnTo>
                    <a:lnTo>
                      <a:pt x="4015349" y="1666777"/>
                    </a:lnTo>
                    <a:lnTo>
                      <a:pt x="4073022" y="1666777"/>
                    </a:lnTo>
                    <a:lnTo>
                      <a:pt x="4098667" y="1667751"/>
                    </a:lnTo>
                    <a:lnTo>
                      <a:pt x="4099965" y="1699455"/>
                    </a:lnTo>
                    <a:lnTo>
                      <a:pt x="4139027" y="1698481"/>
                    </a:lnTo>
                    <a:lnTo>
                      <a:pt x="4139351" y="1710600"/>
                    </a:lnTo>
                    <a:lnTo>
                      <a:pt x="4161749" y="1710600"/>
                    </a:lnTo>
                    <a:lnTo>
                      <a:pt x="4162074" y="1720771"/>
                    </a:lnTo>
                    <a:lnTo>
                      <a:pt x="4197349" y="1720771"/>
                    </a:lnTo>
                    <a:lnTo>
                      <a:pt x="4196700" y="1738517"/>
                    </a:lnTo>
                    <a:lnTo>
                      <a:pt x="4196700" y="1762105"/>
                    </a:lnTo>
                    <a:lnTo>
                      <a:pt x="4217908" y="1762105"/>
                    </a:lnTo>
                    <a:lnTo>
                      <a:pt x="4218341" y="1786992"/>
                    </a:lnTo>
                    <a:lnTo>
                      <a:pt x="4229918" y="1786992"/>
                    </a:lnTo>
                    <a:lnTo>
                      <a:pt x="4229918" y="1806361"/>
                    </a:lnTo>
                    <a:lnTo>
                      <a:pt x="4250585" y="1806361"/>
                    </a:lnTo>
                    <a:lnTo>
                      <a:pt x="4250585" y="1826703"/>
                    </a:lnTo>
                    <a:lnTo>
                      <a:pt x="4265517" y="1826703"/>
                    </a:lnTo>
                    <a:lnTo>
                      <a:pt x="4265517" y="1851590"/>
                    </a:lnTo>
                    <a:cubicBezTo>
                      <a:pt x="4265517" y="1851590"/>
                      <a:pt x="4687297" y="1851915"/>
                      <a:pt x="4687730" y="1851590"/>
                    </a:cubicBezTo>
                    <a:lnTo>
                      <a:pt x="4706558" y="1851590"/>
                    </a:lnTo>
                    <a:lnTo>
                      <a:pt x="4706558" y="1991715"/>
                    </a:lnTo>
                    <a:lnTo>
                      <a:pt x="4893967" y="1991715"/>
                    </a:lnTo>
                  </a:path>
                </a:pathLst>
              </a:custGeom>
              <a:noFill/>
              <a:ln w="19050" cap="flat">
                <a:solidFill>
                  <a:srgbClr val="4472C4"/>
                </a:solidFill>
                <a:prstDash val="solid"/>
                <a:miter/>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a:ea typeface="MS PGothic" charset="0"/>
                  <a:cs typeface="+mn-cs"/>
                </a:endParaRPr>
              </a:p>
            </p:txBody>
          </p:sp>
        </p:grpSp>
        <p:sp>
          <p:nvSpPr>
            <p:cNvPr id="6" name="TextBox 5">
              <a:extLst>
                <a:ext uri="{FF2B5EF4-FFF2-40B4-BE49-F238E27FC236}">
                  <a16:creationId xmlns:a16="http://schemas.microsoft.com/office/drawing/2014/main" id="{AF927495-2173-2C48-8C75-B2F695B93C7C}"/>
                </a:ext>
              </a:extLst>
            </p:cNvPr>
            <p:cNvSpPr txBox="1"/>
            <p:nvPr/>
          </p:nvSpPr>
          <p:spPr>
            <a:xfrm>
              <a:off x="5808893" y="4365324"/>
              <a:ext cx="653433" cy="522715"/>
            </a:xfrm>
            <a:prstGeom prst="rect">
              <a:avLst/>
            </a:prstGeom>
            <a:noFill/>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75" b="1" i="0" u="none" strike="noStrike" kern="1200" cap="none" spc="0" normalizeH="0" baseline="0" noProof="0" dirty="0">
                  <a:ln>
                    <a:noFill/>
                  </a:ln>
                  <a:solidFill>
                    <a:prstClr val="black"/>
                  </a:solidFill>
                  <a:effectLst/>
                  <a:uLnTx/>
                  <a:uFillTx/>
                  <a:latin typeface="Arial" panose="020B0604020202020204"/>
                  <a:ea typeface="MS PGothic" charset="0"/>
                  <a:cs typeface="+mn-cs"/>
                </a:rPr>
                <a:t>∆ 7.4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75" b="1" i="0" u="none" strike="noStrike" kern="1200" cap="none" spc="0" normalizeH="0" baseline="0" noProof="0" dirty="0">
                  <a:ln>
                    <a:noFill/>
                  </a:ln>
                  <a:solidFill>
                    <a:prstClr val="black"/>
                  </a:solidFill>
                  <a:effectLst/>
                  <a:uLnTx/>
                  <a:uFillTx/>
                  <a:latin typeface="Arial" panose="020B0604020202020204"/>
                  <a:ea typeface="MS PGothic" charset="0"/>
                  <a:cs typeface="+mn-cs"/>
                </a:rPr>
                <a:t>months</a:t>
              </a:r>
            </a:p>
          </p:txBody>
        </p:sp>
        <p:cxnSp>
          <p:nvCxnSpPr>
            <p:cNvPr id="3" name="Straight Connector 2">
              <a:extLst>
                <a:ext uri="{FF2B5EF4-FFF2-40B4-BE49-F238E27FC236}">
                  <a16:creationId xmlns:a16="http://schemas.microsoft.com/office/drawing/2014/main" id="{FC6028E5-8E78-0345-B440-AFFD3A626C7C}"/>
                </a:ext>
              </a:extLst>
            </p:cNvPr>
            <p:cNvCxnSpPr>
              <a:cxnSpLocks/>
            </p:cNvCxnSpPr>
            <p:nvPr/>
          </p:nvCxnSpPr>
          <p:spPr>
            <a:xfrm>
              <a:off x="1940310" y="3279688"/>
              <a:ext cx="4578907" cy="0"/>
            </a:xfrm>
            <a:prstGeom prst="line">
              <a:avLst/>
            </a:prstGeom>
            <a:ln w="952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97E1954-B84D-3A4A-A731-3C7EFD498952}"/>
                </a:ext>
              </a:extLst>
            </p:cNvPr>
            <p:cNvCxnSpPr>
              <a:cxnSpLocks/>
            </p:cNvCxnSpPr>
            <p:nvPr/>
          </p:nvCxnSpPr>
          <p:spPr>
            <a:xfrm>
              <a:off x="5703238" y="3300850"/>
              <a:ext cx="27633" cy="1591421"/>
            </a:xfrm>
            <a:prstGeom prst="line">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DE1984C9-6E53-CC4F-B1F5-4261A304ACB3}"/>
                </a:ext>
              </a:extLst>
            </p:cNvPr>
            <p:cNvCxnSpPr>
              <a:cxnSpLocks/>
            </p:cNvCxnSpPr>
            <p:nvPr/>
          </p:nvCxnSpPr>
          <p:spPr>
            <a:xfrm>
              <a:off x="6501337" y="3319896"/>
              <a:ext cx="29258" cy="1589305"/>
            </a:xfrm>
            <a:prstGeom prst="line">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69" name="TextBox 268">
            <a:extLst>
              <a:ext uri="{FF2B5EF4-FFF2-40B4-BE49-F238E27FC236}">
                <a16:creationId xmlns:a16="http://schemas.microsoft.com/office/drawing/2014/main" id="{BA0E1901-9713-D445-84E1-3E3978CA1C85}"/>
              </a:ext>
            </a:extLst>
          </p:cNvPr>
          <p:cNvSpPr txBox="1"/>
          <p:nvPr/>
        </p:nvSpPr>
        <p:spPr bwMode="auto">
          <a:xfrm>
            <a:off x="92840" y="6001264"/>
            <a:ext cx="368003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pitchFamily="34" charset="0"/>
                <a:ea typeface="MS PGothic" charset="0"/>
                <a:cs typeface="Calibri" panose="020F0502020204030204" pitchFamily="34" charset="0"/>
              </a:rPr>
              <a:t>Courtesy of A Oliver Sartor, MD</a:t>
            </a:r>
          </a:p>
        </p:txBody>
      </p:sp>
    </p:spTree>
    <p:custDataLst>
      <p:tags r:id="rId1"/>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Content Placeholder 3">
            <a:extLst>
              <a:ext uri="{FF2B5EF4-FFF2-40B4-BE49-F238E27FC236}">
                <a16:creationId xmlns:a16="http://schemas.microsoft.com/office/drawing/2014/main" id="{89FD0E99-B50C-4A40-8D53-1DDBEBC6056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314184"/>
            <a:ext cx="10591800" cy="6013610"/>
          </a:xfrm>
        </p:spPr>
      </p:pic>
      <p:sp>
        <p:nvSpPr>
          <p:cNvPr id="5" name="Rectangle 4">
            <a:extLst>
              <a:ext uri="{FF2B5EF4-FFF2-40B4-BE49-F238E27FC236}">
                <a16:creationId xmlns:a16="http://schemas.microsoft.com/office/drawing/2014/main" id="{0C64792B-EDBE-5C47-B206-F0AD0383859A}"/>
              </a:ext>
            </a:extLst>
          </p:cNvPr>
          <p:cNvSpPr/>
          <p:nvPr/>
        </p:nvSpPr>
        <p:spPr>
          <a:xfrm>
            <a:off x="4821239" y="6518275"/>
            <a:ext cx="2484437" cy="339725"/>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00"/>
                </a:solidFill>
                <a:effectLst/>
                <a:uLnTx/>
                <a:uFillTx/>
                <a:latin typeface="Times New Roman"/>
                <a:ea typeface="MS PGothic" charset="0"/>
                <a:cs typeface="+mn-cs"/>
              </a:rPr>
              <a:t>Chi et al. ASCO GU 2022</a:t>
            </a:r>
            <a:endParaRPr kumimoji="0" lang="en-US" sz="1600" b="0" i="0" u="none" strike="noStrike" kern="1200" cap="none" spc="0" normalizeH="0" baseline="0" noProof="0" dirty="0">
              <a:ln>
                <a:noFill/>
              </a:ln>
              <a:solidFill>
                <a:srgbClr val="FFFFFF"/>
              </a:solidFill>
              <a:effectLst/>
              <a:uLnTx/>
              <a:uFillTx/>
              <a:latin typeface="Arial" charset="0"/>
              <a:ea typeface="MS PGothic" charset="0"/>
              <a:cs typeface="+mn-cs"/>
            </a:endParaRPr>
          </a:p>
        </p:txBody>
      </p:sp>
      <p:sp>
        <p:nvSpPr>
          <p:cNvPr id="4" name="TextBox 3">
            <a:extLst>
              <a:ext uri="{FF2B5EF4-FFF2-40B4-BE49-F238E27FC236}">
                <a16:creationId xmlns:a16="http://schemas.microsoft.com/office/drawing/2014/main" id="{DCAD900E-8A74-F045-B3FD-2E9B340A8505}"/>
              </a:ext>
            </a:extLst>
          </p:cNvPr>
          <p:cNvSpPr txBox="1"/>
          <p:nvPr/>
        </p:nvSpPr>
        <p:spPr bwMode="auto">
          <a:xfrm>
            <a:off x="8328248" y="6493815"/>
            <a:ext cx="368003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r" defTabSz="457200" fontAlgn="auto">
              <a:spcBef>
                <a:spcPts val="0"/>
              </a:spcBef>
              <a:spcAft>
                <a:spcPts val="0"/>
              </a:spcAft>
              <a:defRPr/>
            </a:pPr>
            <a:r>
              <a:rPr kumimoji="0" lang="en-US" sz="1500" b="0" i="0" u="none" strike="noStrike" kern="1200" cap="none" spc="0" normalizeH="0" baseline="0" noProof="0" dirty="0">
                <a:ln>
                  <a:noFill/>
                </a:ln>
                <a:solidFill>
                  <a:schemeClr val="tx1"/>
                </a:solidFill>
                <a:effectLst/>
                <a:uLnTx/>
                <a:uFillTx/>
                <a:latin typeface="Calibri" panose="020F0502020204030204" pitchFamily="34" charset="0"/>
                <a:ea typeface="MS PGothic" charset="0"/>
                <a:cs typeface="Calibri" panose="020F0502020204030204" pitchFamily="34" charset="0"/>
              </a:rPr>
              <a:t>Courtesy of A Oliver Sartor, MD</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980487FE-8507-BD24-E4DE-F8AA016528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408" y="404664"/>
            <a:ext cx="6118935" cy="3383280"/>
          </a:xfrm>
          <a:prstGeom prst="rect">
            <a:avLst/>
          </a:prstGeom>
          <a:effectLst>
            <a:outerShdw blurRad="50800" dist="38100" dir="2700000" algn="tl" rotWithShape="0">
              <a:prstClr val="black">
                <a:alpha val="40000"/>
              </a:prstClr>
            </a:outerShdw>
          </a:effectLst>
        </p:spPr>
      </p:pic>
      <p:pic>
        <p:nvPicPr>
          <p:cNvPr id="8" name="Picture 7" descr="Text&#10;&#10;Description automatically generated">
            <a:extLst>
              <a:ext uri="{FF2B5EF4-FFF2-40B4-BE49-F238E27FC236}">
                <a16:creationId xmlns:a16="http://schemas.microsoft.com/office/drawing/2014/main" id="{A8E9572D-ADFE-502C-5BED-DCEC2C83DE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1583" y="2489116"/>
            <a:ext cx="6133716" cy="338328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8966874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5" name="Picture 1">
            <a:extLst>
              <a:ext uri="{FF2B5EF4-FFF2-40B4-BE49-F238E27FC236}">
                <a16:creationId xmlns:a16="http://schemas.microsoft.com/office/drawing/2014/main" id="{3C192DE4-8FE0-964C-AEC1-F67B4150CD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36387"/>
            <a:ext cx="10668000" cy="6385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8B9ADECB-F0C5-3C4D-A845-38CD0983390E}"/>
              </a:ext>
            </a:extLst>
          </p:cNvPr>
          <p:cNvSpPr txBox="1"/>
          <p:nvPr/>
        </p:nvSpPr>
        <p:spPr bwMode="auto">
          <a:xfrm>
            <a:off x="8328248" y="6493815"/>
            <a:ext cx="368003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r" defTabSz="457200" fontAlgn="auto">
              <a:spcBef>
                <a:spcPts val="0"/>
              </a:spcBef>
              <a:spcAft>
                <a:spcPts val="0"/>
              </a:spcAft>
              <a:defRPr/>
            </a:pPr>
            <a:r>
              <a:rPr kumimoji="0" lang="en-US" sz="1500" b="0" i="0" u="none" strike="noStrike" kern="1200" cap="none" spc="0" normalizeH="0" baseline="0" noProof="0" dirty="0">
                <a:ln>
                  <a:noFill/>
                </a:ln>
                <a:solidFill>
                  <a:schemeClr val="tx1"/>
                </a:solidFill>
                <a:effectLst/>
                <a:uLnTx/>
                <a:uFillTx/>
                <a:latin typeface="Calibri" panose="020F0502020204030204" pitchFamily="34" charset="0"/>
                <a:ea typeface="MS PGothic" charset="0"/>
                <a:cs typeface="Calibri" panose="020F0502020204030204" pitchFamily="34" charset="0"/>
              </a:rPr>
              <a:t>Courtesy of A Oliver Sartor, MD</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Content Placeholder 6">
            <a:extLst>
              <a:ext uri="{FF2B5EF4-FFF2-40B4-BE49-F238E27FC236}">
                <a16:creationId xmlns:a16="http://schemas.microsoft.com/office/drawing/2014/main" id="{5C977FDE-8343-7649-86BF-C02D7FCBFFF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3774" b="3774"/>
          <a:stretch/>
        </p:blipFill>
        <p:spPr>
          <a:xfrm>
            <a:off x="2368420" y="2514600"/>
            <a:ext cx="7455159" cy="3886200"/>
          </a:xfrm>
        </p:spPr>
      </p:pic>
      <p:pic>
        <p:nvPicPr>
          <p:cNvPr id="49156" name="Picture 4">
            <a:extLst>
              <a:ext uri="{FF2B5EF4-FFF2-40B4-BE49-F238E27FC236}">
                <a16:creationId xmlns:a16="http://schemas.microsoft.com/office/drawing/2014/main" id="{C3AF830F-54A7-3C49-BA2E-68B95A82B3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100" y="304800"/>
            <a:ext cx="9575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EAD99739-2450-554E-A36B-8EB6DDB477A2}"/>
              </a:ext>
            </a:extLst>
          </p:cNvPr>
          <p:cNvSpPr txBox="1"/>
          <p:nvPr/>
        </p:nvSpPr>
        <p:spPr bwMode="auto">
          <a:xfrm>
            <a:off x="92840" y="6459880"/>
            <a:ext cx="368003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Calibri" panose="020F0502020204030204" pitchFamily="34" charset="0"/>
                <a:ea typeface="MS PGothic" charset="0"/>
                <a:cs typeface="Calibri" panose="020F0502020204030204" pitchFamily="34" charset="0"/>
              </a:rPr>
              <a:t>Courtesy of A Oliver Sartor, MD</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3">
            <a:extLst>
              <a:ext uri="{FF2B5EF4-FFF2-40B4-BE49-F238E27FC236}">
                <a16:creationId xmlns:a16="http://schemas.microsoft.com/office/drawing/2014/main" id="{6A9919DD-FD7C-AB49-AB83-03E7B6C636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77215"/>
            <a:ext cx="10972800" cy="5703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29D21F19-9C45-2A47-B7F4-2AF191D0F91F}"/>
              </a:ext>
            </a:extLst>
          </p:cNvPr>
          <p:cNvSpPr txBox="1"/>
          <p:nvPr/>
        </p:nvSpPr>
        <p:spPr bwMode="auto">
          <a:xfrm>
            <a:off x="8328248" y="6493815"/>
            <a:ext cx="368003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r" defTabSz="457200" fontAlgn="auto">
              <a:spcBef>
                <a:spcPts val="0"/>
              </a:spcBef>
              <a:spcAft>
                <a:spcPts val="0"/>
              </a:spcAft>
              <a:defRPr/>
            </a:pPr>
            <a:r>
              <a:rPr kumimoji="0" lang="en-US" sz="1500" b="0" i="0" u="none" strike="noStrike" kern="1200" cap="none" spc="0" normalizeH="0" baseline="0" noProof="0" dirty="0">
                <a:ln>
                  <a:noFill/>
                </a:ln>
                <a:solidFill>
                  <a:schemeClr val="tx1"/>
                </a:solidFill>
                <a:effectLst/>
                <a:uLnTx/>
                <a:uFillTx/>
                <a:latin typeface="Calibri" panose="020F0502020204030204" pitchFamily="34" charset="0"/>
                <a:ea typeface="MS PGothic" charset="0"/>
                <a:cs typeface="Calibri" panose="020F0502020204030204" pitchFamily="34" charset="0"/>
              </a:rPr>
              <a:t>Courtesy of A Oliver Sartor, MD</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3">
            <a:extLst>
              <a:ext uri="{FF2B5EF4-FFF2-40B4-BE49-F238E27FC236}">
                <a16:creationId xmlns:a16="http://schemas.microsoft.com/office/drawing/2014/main" id="{73A13E6E-4C0E-2A46-B602-B4007593F8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66068"/>
            <a:ext cx="10972800" cy="5925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EB7599FF-C00E-A945-ADD5-8D4106F9510E}"/>
              </a:ext>
            </a:extLst>
          </p:cNvPr>
          <p:cNvSpPr txBox="1"/>
          <p:nvPr/>
        </p:nvSpPr>
        <p:spPr bwMode="auto">
          <a:xfrm>
            <a:off x="8328248" y="6493815"/>
            <a:ext cx="368003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r" defTabSz="457200" fontAlgn="auto">
              <a:spcBef>
                <a:spcPts val="0"/>
              </a:spcBef>
              <a:spcAft>
                <a:spcPts val="0"/>
              </a:spcAft>
              <a:defRPr/>
            </a:pPr>
            <a:r>
              <a:rPr kumimoji="0" lang="en-US" sz="1500" b="0" i="0" u="none" strike="noStrike" kern="1200" cap="none" spc="0" normalizeH="0" baseline="0" noProof="0" dirty="0">
                <a:ln>
                  <a:noFill/>
                </a:ln>
                <a:solidFill>
                  <a:schemeClr val="tx1"/>
                </a:solidFill>
                <a:effectLst/>
                <a:uLnTx/>
                <a:uFillTx/>
                <a:latin typeface="Calibri" panose="020F0502020204030204" pitchFamily="34" charset="0"/>
                <a:ea typeface="MS PGothic" charset="0"/>
                <a:cs typeface="Calibri" panose="020F0502020204030204" pitchFamily="34" charset="0"/>
              </a:rPr>
              <a:t>Courtesy of A Oliver Sartor, MD</a:t>
            </a: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F543B-FE55-E9E2-68D1-776DB5E2EDA0}"/>
              </a:ext>
            </a:extLst>
          </p:cNvPr>
          <p:cNvSpPr>
            <a:spLocks noGrp="1"/>
          </p:cNvSpPr>
          <p:nvPr>
            <p:ph type="title"/>
          </p:nvPr>
        </p:nvSpPr>
        <p:spPr>
          <a:xfrm>
            <a:off x="912286" y="2574032"/>
            <a:ext cx="10358967" cy="1143000"/>
          </a:xfrm>
        </p:spPr>
        <p:txBody>
          <a:bodyPr/>
          <a:lstStyle/>
          <a:p>
            <a:r>
              <a:rPr lang="en-US" sz="3200" dirty="0">
                <a:solidFill>
                  <a:srgbClr val="0432FF"/>
                </a:solidFill>
                <a:latin typeface="+mn-lt"/>
              </a:rPr>
              <a:t>Radiopharmaceuticals</a:t>
            </a:r>
            <a:endParaRPr lang="en-US" dirty="0">
              <a:solidFill>
                <a:srgbClr val="0432FF"/>
              </a:solidFill>
            </a:endParaRPr>
          </a:p>
        </p:txBody>
      </p:sp>
    </p:spTree>
    <p:extLst>
      <p:ext uri="{BB962C8B-B14F-4D97-AF65-F5344CB8AC3E}">
        <p14:creationId xmlns:p14="http://schemas.microsoft.com/office/powerpoint/2010/main" val="31846307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35950471-8B35-3F4B-B77E-EDC28E4693DA}"/>
              </a:ext>
            </a:extLst>
          </p:cNvPr>
          <p:cNvSpPr>
            <a:spLocks noChangeArrowheads="1"/>
          </p:cNvSpPr>
          <p:nvPr/>
        </p:nvSpPr>
        <p:spPr bwMode="auto">
          <a:xfrm>
            <a:off x="1581150" y="2400300"/>
            <a:ext cx="4440238" cy="3086100"/>
          </a:xfrm>
          <a:prstGeom prst="rect">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lIns="68580" tIns="34290" rIns="68580" bIns="34290"/>
          <a:lstStyle>
            <a:lvl1pPr defTabSz="685800">
              <a:spcBef>
                <a:spcPct val="20000"/>
              </a:spcBef>
              <a:buChar char="•"/>
              <a:defRPr sz="3200">
                <a:solidFill>
                  <a:schemeClr val="tx1"/>
                </a:solidFill>
                <a:latin typeface="Times New Roman" panose="02020603050405020304" pitchFamily="18" charset="0"/>
              </a:defRPr>
            </a:lvl1pPr>
            <a:lvl2pPr marL="742950" indent="-285750" defTabSz="685800">
              <a:spcBef>
                <a:spcPct val="20000"/>
              </a:spcBef>
              <a:buChar char="–"/>
              <a:defRPr sz="2800">
                <a:solidFill>
                  <a:schemeClr val="tx1"/>
                </a:solidFill>
                <a:latin typeface="Times New Roman" panose="02020603050405020304" pitchFamily="18" charset="0"/>
              </a:defRPr>
            </a:lvl2pPr>
            <a:lvl3pPr marL="1143000" indent="-228600" defTabSz="685800">
              <a:spcBef>
                <a:spcPct val="20000"/>
              </a:spcBef>
              <a:buChar char="•"/>
              <a:defRPr sz="2400">
                <a:solidFill>
                  <a:schemeClr val="tx1"/>
                </a:solidFill>
                <a:latin typeface="Times New Roman" panose="02020603050405020304" pitchFamily="18" charset="0"/>
              </a:defRPr>
            </a:lvl3pPr>
            <a:lvl4pPr marL="1600200" indent="-228600" defTabSz="685800">
              <a:spcBef>
                <a:spcPct val="20000"/>
              </a:spcBef>
              <a:buChar char="–"/>
              <a:defRPr sz="2000">
                <a:solidFill>
                  <a:schemeClr val="tx1"/>
                </a:solidFill>
                <a:latin typeface="Times New Roman" panose="02020603050405020304" pitchFamily="18" charset="0"/>
              </a:defRPr>
            </a:lvl4pPr>
            <a:lvl5pPr marL="2057400" indent="-228600" defTabSz="685800">
              <a:spcBef>
                <a:spcPct val="20000"/>
              </a:spcBef>
              <a:buChar char="»"/>
              <a:defRPr sz="2000">
                <a:solidFill>
                  <a:schemeClr val="tx1"/>
                </a:solidFill>
                <a:latin typeface="Times New Roman" panose="02020603050405020304" pitchFamily="18" charset="0"/>
              </a:defRPr>
            </a:lvl5pPr>
            <a:lvl6pPr marL="25146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Times New Roman" panose="02020603050405020304" pitchFamily="18" charset="0"/>
              <a:ea typeface="MS PGothic" charset="0"/>
              <a:cs typeface="+mn-cs"/>
            </a:endParaRPr>
          </a:p>
        </p:txBody>
      </p:sp>
      <p:sp>
        <p:nvSpPr>
          <p:cNvPr id="67587" name="Title 1">
            <a:extLst>
              <a:ext uri="{FF2B5EF4-FFF2-40B4-BE49-F238E27FC236}">
                <a16:creationId xmlns:a16="http://schemas.microsoft.com/office/drawing/2014/main" id="{961BDC76-C4C3-5541-9F16-D41CF38EC5D4}"/>
              </a:ext>
            </a:extLst>
          </p:cNvPr>
          <p:cNvSpPr>
            <a:spLocks noGrp="1" noChangeArrowheads="1"/>
          </p:cNvSpPr>
          <p:nvPr>
            <p:ph type="title"/>
          </p:nvPr>
        </p:nvSpPr>
        <p:spPr>
          <a:xfrm>
            <a:off x="1668463" y="334964"/>
            <a:ext cx="8883650" cy="1265237"/>
          </a:xfrm>
        </p:spPr>
        <p:txBody>
          <a:bodyPr/>
          <a:lstStyle/>
          <a:p>
            <a:r>
              <a:rPr lang="en-US" altLang="en-US" sz="3600" b="1"/>
              <a:t>VISION: </a:t>
            </a:r>
            <a:r>
              <a:rPr lang="en-US" altLang="en-US" sz="3600" b="1" baseline="30000"/>
              <a:t>177</a:t>
            </a:r>
            <a:r>
              <a:rPr lang="en-US" altLang="en-US" sz="3600" b="1"/>
              <a:t>Lu-PSMA-617 Phase III trial</a:t>
            </a:r>
            <a:br>
              <a:rPr lang="en-US" altLang="en-US" sz="2700" b="1"/>
            </a:br>
            <a:br>
              <a:rPr lang="en-US" altLang="en-US" sz="2700" b="1"/>
            </a:br>
            <a:endParaRPr lang="en-US" altLang="en-US" sz="2700" b="1"/>
          </a:p>
        </p:txBody>
      </p:sp>
      <p:sp>
        <p:nvSpPr>
          <p:cNvPr id="67588" name="TextBox 8">
            <a:extLst>
              <a:ext uri="{FF2B5EF4-FFF2-40B4-BE49-F238E27FC236}">
                <a16:creationId xmlns:a16="http://schemas.microsoft.com/office/drawing/2014/main" id="{5B974178-046C-8341-A82F-1371783BC153}"/>
              </a:ext>
            </a:extLst>
          </p:cNvPr>
          <p:cNvSpPr txBox="1">
            <a:spLocks noChangeArrowheads="1"/>
          </p:cNvSpPr>
          <p:nvPr/>
        </p:nvSpPr>
        <p:spPr bwMode="auto">
          <a:xfrm>
            <a:off x="2830514" y="1174750"/>
            <a:ext cx="6103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FFFF"/>
                </a:solidFill>
                <a:effectLst/>
                <a:uLnTx/>
                <a:uFillTx/>
                <a:latin typeface="Times New Roman" panose="02020603050405020304" pitchFamily="18" charset="0"/>
                <a:ea typeface="MS PGothic" charset="0"/>
                <a:cs typeface="+mn-cs"/>
              </a:rPr>
              <a:t>VISION met both primary endpoints of OS and rPFS</a:t>
            </a:r>
          </a:p>
        </p:txBody>
      </p:sp>
      <p:sp>
        <p:nvSpPr>
          <p:cNvPr id="67589" name="TextBox 8">
            <a:extLst>
              <a:ext uri="{FF2B5EF4-FFF2-40B4-BE49-F238E27FC236}">
                <a16:creationId xmlns:a16="http://schemas.microsoft.com/office/drawing/2014/main" id="{23D59684-6934-1D4B-A688-BE56CECC6966}"/>
              </a:ext>
            </a:extLst>
          </p:cNvPr>
          <p:cNvSpPr txBox="1">
            <a:spLocks noChangeArrowheads="1"/>
          </p:cNvSpPr>
          <p:nvPr/>
        </p:nvSpPr>
        <p:spPr bwMode="auto">
          <a:xfrm>
            <a:off x="1870075" y="1835150"/>
            <a:ext cx="3684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00"/>
                </a:solidFill>
                <a:effectLst/>
                <a:uLnTx/>
                <a:uFillTx/>
                <a:latin typeface="Times New Roman" panose="02020603050405020304" pitchFamily="18" charset="0"/>
                <a:ea typeface="MS PGothic" charset="0"/>
                <a:cs typeface="+mn-cs"/>
              </a:rPr>
              <a:t>OS: HR 0.62 (95% CI 0.52-0.74</a:t>
            </a:r>
            <a:r>
              <a:rPr kumimoji="0" lang="en-US" altLang="en-US" sz="1500" b="1" i="0" u="none" strike="noStrike" kern="1200" cap="none" spc="0" normalizeH="0" baseline="0" noProof="0">
                <a:ln>
                  <a:noFill/>
                </a:ln>
                <a:solidFill>
                  <a:srgbClr val="FFFF00"/>
                </a:solidFill>
                <a:effectLst/>
                <a:uLnTx/>
                <a:uFillTx/>
                <a:latin typeface="Times New Roman" panose="02020603050405020304" pitchFamily="18" charset="0"/>
                <a:ea typeface="MS PGothic" charset="0"/>
                <a:cs typeface="+mn-cs"/>
              </a:rPr>
              <a:t>)</a:t>
            </a:r>
          </a:p>
        </p:txBody>
      </p:sp>
      <p:grpSp>
        <p:nvGrpSpPr>
          <p:cNvPr id="67590" name="Group 6">
            <a:extLst>
              <a:ext uri="{FF2B5EF4-FFF2-40B4-BE49-F238E27FC236}">
                <a16:creationId xmlns:a16="http://schemas.microsoft.com/office/drawing/2014/main" id="{AFFD41A0-32AE-2447-98C6-CE0BB4F3D8C0}"/>
              </a:ext>
            </a:extLst>
          </p:cNvPr>
          <p:cNvGrpSpPr>
            <a:grpSpLocks/>
          </p:cNvGrpSpPr>
          <p:nvPr/>
        </p:nvGrpSpPr>
        <p:grpSpPr bwMode="auto">
          <a:xfrm>
            <a:off x="1668109" y="2667000"/>
            <a:ext cx="4223104" cy="2320754"/>
            <a:chOff x="412955" y="898039"/>
            <a:chExt cx="5630047" cy="2973488"/>
          </a:xfrm>
        </p:grpSpPr>
        <p:sp>
          <p:nvSpPr>
            <p:cNvPr id="8" name="AutoShape 803">
              <a:extLst>
                <a:ext uri="{FF2B5EF4-FFF2-40B4-BE49-F238E27FC236}">
                  <a16:creationId xmlns:a16="http://schemas.microsoft.com/office/drawing/2014/main" id="{FE9EA54D-EC29-8949-9A95-CF043DCC245D}"/>
                </a:ext>
              </a:extLst>
            </p:cNvPr>
            <p:cNvSpPr>
              <a:spLocks noChangeAspect="1" noChangeArrowheads="1" noTextEdit="1"/>
            </p:cNvSpPr>
            <p:nvPr/>
          </p:nvSpPr>
          <p:spPr bwMode="auto">
            <a:xfrm>
              <a:off x="512896" y="898039"/>
              <a:ext cx="5530106" cy="2969639"/>
            </a:xfrm>
            <a:prstGeom prst="rect">
              <a:avLst/>
            </a:prstGeom>
            <a:noFill/>
            <a:ln>
              <a:noFill/>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 name="Rectangle 805">
              <a:extLst>
                <a:ext uri="{FF2B5EF4-FFF2-40B4-BE49-F238E27FC236}">
                  <a16:creationId xmlns:a16="http://schemas.microsoft.com/office/drawing/2014/main" id="{EEE83858-4884-F448-AAEC-547E979E6940}"/>
                </a:ext>
              </a:extLst>
            </p:cNvPr>
            <p:cNvSpPr>
              <a:spLocks noChangeArrowheads="1"/>
            </p:cNvSpPr>
            <p:nvPr/>
          </p:nvSpPr>
          <p:spPr bwMode="auto">
            <a:xfrm>
              <a:off x="491732" y="3428334"/>
              <a:ext cx="1155544" cy="152551"/>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750" b="1"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n-cs"/>
                </a:rPr>
                <a:t>Number still at risk</a:t>
              </a:r>
              <a:endParaRPr kumimoji="0" lang="en-US" altLang="en-US" sz="788"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10" name="Line 806">
              <a:extLst>
                <a:ext uri="{FF2B5EF4-FFF2-40B4-BE49-F238E27FC236}">
                  <a16:creationId xmlns:a16="http://schemas.microsoft.com/office/drawing/2014/main" id="{B6816949-26F5-E54D-8DFA-65ABF7380D16}"/>
                </a:ext>
              </a:extLst>
            </p:cNvPr>
            <p:cNvSpPr>
              <a:spLocks noChangeShapeType="1"/>
            </p:cNvSpPr>
            <p:nvPr/>
          </p:nvSpPr>
          <p:spPr bwMode="auto">
            <a:xfrm>
              <a:off x="1090669" y="3145609"/>
              <a:ext cx="4952333" cy="0"/>
            </a:xfrm>
            <a:prstGeom prst="line">
              <a:avLst/>
            </a:prstGeom>
            <a:noFill/>
            <a:ln w="22225">
              <a:solidFill>
                <a:srgbClr val="000000"/>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1" name="Line 807">
              <a:extLst>
                <a:ext uri="{FF2B5EF4-FFF2-40B4-BE49-F238E27FC236}">
                  <a16:creationId xmlns:a16="http://schemas.microsoft.com/office/drawing/2014/main" id="{1DFF928E-35F1-CE4D-B377-2B687962C27C}"/>
                </a:ext>
              </a:extLst>
            </p:cNvPr>
            <p:cNvSpPr>
              <a:spLocks noChangeShapeType="1"/>
            </p:cNvSpPr>
            <p:nvPr/>
          </p:nvSpPr>
          <p:spPr bwMode="auto">
            <a:xfrm>
              <a:off x="1291725" y="3143574"/>
              <a:ext cx="0" cy="38647"/>
            </a:xfrm>
            <a:prstGeom prst="line">
              <a:avLst/>
            </a:prstGeom>
            <a:noFill/>
            <a:ln w="22225">
              <a:solidFill>
                <a:srgbClr val="000000"/>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2" name="Rectangle 808">
              <a:extLst>
                <a:ext uri="{FF2B5EF4-FFF2-40B4-BE49-F238E27FC236}">
                  <a16:creationId xmlns:a16="http://schemas.microsoft.com/office/drawing/2014/main" id="{2091BD26-6A6B-2E4D-B2E9-6C980C98DE7A}"/>
                </a:ext>
              </a:extLst>
            </p:cNvPr>
            <p:cNvSpPr>
              <a:spLocks noChangeArrowheads="1"/>
            </p:cNvSpPr>
            <p:nvPr/>
          </p:nvSpPr>
          <p:spPr bwMode="auto">
            <a:xfrm>
              <a:off x="1249397" y="3182221"/>
              <a:ext cx="70524" cy="147878"/>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n-cs"/>
                </a:rPr>
                <a:t>0</a:t>
              </a:r>
              <a:endParaRPr kumimoji="0" lang="en-US" altLang="en-US" sz="788"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13" name="Line 809">
              <a:extLst>
                <a:ext uri="{FF2B5EF4-FFF2-40B4-BE49-F238E27FC236}">
                  <a16:creationId xmlns:a16="http://schemas.microsoft.com/office/drawing/2014/main" id="{26191F94-31A5-864B-BBEF-118ABB90F222}"/>
                </a:ext>
              </a:extLst>
            </p:cNvPr>
            <p:cNvSpPr>
              <a:spLocks noChangeShapeType="1"/>
            </p:cNvSpPr>
            <p:nvPr/>
          </p:nvSpPr>
          <p:spPr bwMode="auto">
            <a:xfrm>
              <a:off x="1575320" y="3143574"/>
              <a:ext cx="0" cy="38647"/>
            </a:xfrm>
            <a:prstGeom prst="line">
              <a:avLst/>
            </a:prstGeom>
            <a:noFill/>
            <a:ln w="22225">
              <a:solidFill>
                <a:srgbClr val="000000"/>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4" name="Rectangle 810">
              <a:extLst>
                <a:ext uri="{FF2B5EF4-FFF2-40B4-BE49-F238E27FC236}">
                  <a16:creationId xmlns:a16="http://schemas.microsoft.com/office/drawing/2014/main" id="{567B8FCE-F1E1-214B-9AC4-90D5C31215DE}"/>
                </a:ext>
              </a:extLst>
            </p:cNvPr>
            <p:cNvSpPr>
              <a:spLocks noChangeArrowheads="1"/>
            </p:cNvSpPr>
            <p:nvPr/>
          </p:nvSpPr>
          <p:spPr bwMode="auto">
            <a:xfrm>
              <a:off x="1535109" y="3182221"/>
              <a:ext cx="70524" cy="147878"/>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n-cs"/>
                </a:rPr>
                <a:t>2</a:t>
              </a:r>
              <a:endParaRPr kumimoji="0" lang="en-US" altLang="en-US" sz="788"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15" name="Line 811">
              <a:extLst>
                <a:ext uri="{FF2B5EF4-FFF2-40B4-BE49-F238E27FC236}">
                  <a16:creationId xmlns:a16="http://schemas.microsoft.com/office/drawing/2014/main" id="{FAF3F4D6-D9A7-F947-99A5-FACE0CE6A66C}"/>
                </a:ext>
              </a:extLst>
            </p:cNvPr>
            <p:cNvSpPr>
              <a:spLocks noChangeShapeType="1"/>
            </p:cNvSpPr>
            <p:nvPr/>
          </p:nvSpPr>
          <p:spPr bwMode="auto">
            <a:xfrm>
              <a:off x="1858915" y="3143574"/>
              <a:ext cx="0" cy="38647"/>
            </a:xfrm>
            <a:prstGeom prst="line">
              <a:avLst/>
            </a:prstGeom>
            <a:noFill/>
            <a:ln w="22225">
              <a:solidFill>
                <a:srgbClr val="000000"/>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6" name="Rectangle 812">
              <a:extLst>
                <a:ext uri="{FF2B5EF4-FFF2-40B4-BE49-F238E27FC236}">
                  <a16:creationId xmlns:a16="http://schemas.microsoft.com/office/drawing/2014/main" id="{A478670D-1F67-5F4A-A135-73963967EE3E}"/>
                </a:ext>
              </a:extLst>
            </p:cNvPr>
            <p:cNvSpPr>
              <a:spLocks noChangeArrowheads="1"/>
            </p:cNvSpPr>
            <p:nvPr/>
          </p:nvSpPr>
          <p:spPr bwMode="auto">
            <a:xfrm>
              <a:off x="1820820" y="3182221"/>
              <a:ext cx="70524" cy="147878"/>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n-cs"/>
                </a:rPr>
                <a:t>4</a:t>
              </a:r>
              <a:endParaRPr kumimoji="0" lang="en-US" altLang="en-US" sz="788"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17" name="Line 813">
              <a:extLst>
                <a:ext uri="{FF2B5EF4-FFF2-40B4-BE49-F238E27FC236}">
                  <a16:creationId xmlns:a16="http://schemas.microsoft.com/office/drawing/2014/main" id="{CC322BA8-35A4-A543-97CE-EE75415CC192}"/>
                </a:ext>
              </a:extLst>
            </p:cNvPr>
            <p:cNvSpPr>
              <a:spLocks noChangeShapeType="1"/>
            </p:cNvSpPr>
            <p:nvPr/>
          </p:nvSpPr>
          <p:spPr bwMode="auto">
            <a:xfrm>
              <a:off x="2144627" y="3143574"/>
              <a:ext cx="0" cy="38647"/>
            </a:xfrm>
            <a:prstGeom prst="line">
              <a:avLst/>
            </a:prstGeom>
            <a:noFill/>
            <a:ln w="22225">
              <a:solidFill>
                <a:srgbClr val="000000"/>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8" name="Rectangle 814">
              <a:extLst>
                <a:ext uri="{FF2B5EF4-FFF2-40B4-BE49-F238E27FC236}">
                  <a16:creationId xmlns:a16="http://schemas.microsoft.com/office/drawing/2014/main" id="{C11ABAC0-D00F-714F-B0F7-216570DB6186}"/>
                </a:ext>
              </a:extLst>
            </p:cNvPr>
            <p:cNvSpPr>
              <a:spLocks noChangeArrowheads="1"/>
            </p:cNvSpPr>
            <p:nvPr/>
          </p:nvSpPr>
          <p:spPr bwMode="auto">
            <a:xfrm>
              <a:off x="2102300" y="3182221"/>
              <a:ext cx="70524" cy="147878"/>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n-cs"/>
                </a:rPr>
                <a:t>6</a:t>
              </a:r>
              <a:endParaRPr kumimoji="0" lang="en-US" altLang="en-US" sz="788"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19" name="Line 815">
              <a:extLst>
                <a:ext uri="{FF2B5EF4-FFF2-40B4-BE49-F238E27FC236}">
                  <a16:creationId xmlns:a16="http://schemas.microsoft.com/office/drawing/2014/main" id="{DFC15955-7A4F-6246-BEDF-950CE6468E16}"/>
                </a:ext>
              </a:extLst>
            </p:cNvPr>
            <p:cNvSpPr>
              <a:spLocks noChangeShapeType="1"/>
            </p:cNvSpPr>
            <p:nvPr/>
          </p:nvSpPr>
          <p:spPr bwMode="auto">
            <a:xfrm>
              <a:off x="2430338" y="3143574"/>
              <a:ext cx="0" cy="38647"/>
            </a:xfrm>
            <a:prstGeom prst="line">
              <a:avLst/>
            </a:prstGeom>
            <a:noFill/>
            <a:ln w="22225">
              <a:solidFill>
                <a:srgbClr val="000000"/>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0" name="Rectangle 816">
              <a:extLst>
                <a:ext uri="{FF2B5EF4-FFF2-40B4-BE49-F238E27FC236}">
                  <a16:creationId xmlns:a16="http://schemas.microsoft.com/office/drawing/2014/main" id="{AB47F678-A19A-CD49-AFC2-33C1F0BA60CB}"/>
                </a:ext>
              </a:extLst>
            </p:cNvPr>
            <p:cNvSpPr>
              <a:spLocks noChangeArrowheads="1"/>
            </p:cNvSpPr>
            <p:nvPr/>
          </p:nvSpPr>
          <p:spPr bwMode="auto">
            <a:xfrm>
              <a:off x="2385895" y="3182221"/>
              <a:ext cx="70524" cy="147878"/>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n-cs"/>
                </a:rPr>
                <a:t>8</a:t>
              </a:r>
              <a:endParaRPr kumimoji="0" lang="en-US" altLang="en-US" sz="788"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23" name="Line 817">
              <a:extLst>
                <a:ext uri="{FF2B5EF4-FFF2-40B4-BE49-F238E27FC236}">
                  <a16:creationId xmlns:a16="http://schemas.microsoft.com/office/drawing/2014/main" id="{A025DF7D-4B7F-8740-BD01-B959FA31F311}"/>
                </a:ext>
              </a:extLst>
            </p:cNvPr>
            <p:cNvSpPr>
              <a:spLocks noChangeShapeType="1"/>
            </p:cNvSpPr>
            <p:nvPr/>
          </p:nvSpPr>
          <p:spPr bwMode="auto">
            <a:xfrm>
              <a:off x="2709700" y="3143574"/>
              <a:ext cx="0" cy="38647"/>
            </a:xfrm>
            <a:prstGeom prst="line">
              <a:avLst/>
            </a:prstGeom>
            <a:noFill/>
            <a:ln w="22225">
              <a:solidFill>
                <a:srgbClr val="000000"/>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4" name="Rectangle 818">
              <a:extLst>
                <a:ext uri="{FF2B5EF4-FFF2-40B4-BE49-F238E27FC236}">
                  <a16:creationId xmlns:a16="http://schemas.microsoft.com/office/drawing/2014/main" id="{0009CAC3-E5D9-C140-9716-BBF529085934}"/>
                </a:ext>
              </a:extLst>
            </p:cNvPr>
            <p:cNvSpPr>
              <a:spLocks noChangeArrowheads="1"/>
            </p:cNvSpPr>
            <p:nvPr/>
          </p:nvSpPr>
          <p:spPr bwMode="auto">
            <a:xfrm>
              <a:off x="2635628" y="3182221"/>
              <a:ext cx="141045" cy="147878"/>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n-cs"/>
                </a:rPr>
                <a:t>10</a:t>
              </a:r>
              <a:endParaRPr kumimoji="0" lang="en-US" altLang="en-US" sz="788"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25" name="Line 819">
              <a:extLst>
                <a:ext uri="{FF2B5EF4-FFF2-40B4-BE49-F238E27FC236}">
                  <a16:creationId xmlns:a16="http://schemas.microsoft.com/office/drawing/2014/main" id="{084A7EFA-2B85-7941-B36C-0318AD03C7D0}"/>
                </a:ext>
              </a:extLst>
            </p:cNvPr>
            <p:cNvSpPr>
              <a:spLocks noChangeShapeType="1"/>
            </p:cNvSpPr>
            <p:nvPr/>
          </p:nvSpPr>
          <p:spPr bwMode="auto">
            <a:xfrm>
              <a:off x="2995413" y="3143574"/>
              <a:ext cx="0" cy="38647"/>
            </a:xfrm>
            <a:prstGeom prst="line">
              <a:avLst/>
            </a:prstGeom>
            <a:noFill/>
            <a:ln w="22225">
              <a:solidFill>
                <a:srgbClr val="000000"/>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6" name="Rectangle 820">
              <a:extLst>
                <a:ext uri="{FF2B5EF4-FFF2-40B4-BE49-F238E27FC236}">
                  <a16:creationId xmlns:a16="http://schemas.microsoft.com/office/drawing/2014/main" id="{712ED55D-E8B6-1F4A-B755-D6C54FFC1DA2}"/>
                </a:ext>
              </a:extLst>
            </p:cNvPr>
            <p:cNvSpPr>
              <a:spLocks noChangeArrowheads="1"/>
            </p:cNvSpPr>
            <p:nvPr/>
          </p:nvSpPr>
          <p:spPr bwMode="auto">
            <a:xfrm>
              <a:off x="2921339" y="3182221"/>
              <a:ext cx="141045" cy="147878"/>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n-cs"/>
                </a:rPr>
                <a:t>12</a:t>
              </a:r>
              <a:endParaRPr kumimoji="0" lang="en-US" altLang="en-US" sz="788"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27" name="Line 821">
              <a:extLst>
                <a:ext uri="{FF2B5EF4-FFF2-40B4-BE49-F238E27FC236}">
                  <a16:creationId xmlns:a16="http://schemas.microsoft.com/office/drawing/2014/main" id="{AB5D987C-A292-4E4E-928F-5097FE47DA3B}"/>
                </a:ext>
              </a:extLst>
            </p:cNvPr>
            <p:cNvSpPr>
              <a:spLocks noChangeShapeType="1"/>
            </p:cNvSpPr>
            <p:nvPr/>
          </p:nvSpPr>
          <p:spPr bwMode="auto">
            <a:xfrm>
              <a:off x="3281123" y="3143574"/>
              <a:ext cx="0" cy="38647"/>
            </a:xfrm>
            <a:prstGeom prst="line">
              <a:avLst/>
            </a:prstGeom>
            <a:noFill/>
            <a:ln w="22225">
              <a:solidFill>
                <a:srgbClr val="000000"/>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8" name="Rectangle 822">
              <a:extLst>
                <a:ext uri="{FF2B5EF4-FFF2-40B4-BE49-F238E27FC236}">
                  <a16:creationId xmlns:a16="http://schemas.microsoft.com/office/drawing/2014/main" id="{EA118097-28B2-114D-8622-D3F07118B0B6}"/>
                </a:ext>
              </a:extLst>
            </p:cNvPr>
            <p:cNvSpPr>
              <a:spLocks noChangeArrowheads="1"/>
            </p:cNvSpPr>
            <p:nvPr/>
          </p:nvSpPr>
          <p:spPr bwMode="auto">
            <a:xfrm>
              <a:off x="3202818" y="3182221"/>
              <a:ext cx="141045" cy="147878"/>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n-cs"/>
                </a:rPr>
                <a:t>14</a:t>
              </a:r>
              <a:endParaRPr kumimoji="0" lang="en-US" altLang="en-US" sz="788"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29" name="Line 823">
              <a:extLst>
                <a:ext uri="{FF2B5EF4-FFF2-40B4-BE49-F238E27FC236}">
                  <a16:creationId xmlns:a16="http://schemas.microsoft.com/office/drawing/2014/main" id="{3F16A3E4-755D-9B48-8AD2-0BBBEDD020C7}"/>
                </a:ext>
              </a:extLst>
            </p:cNvPr>
            <p:cNvSpPr>
              <a:spLocks noChangeShapeType="1"/>
            </p:cNvSpPr>
            <p:nvPr/>
          </p:nvSpPr>
          <p:spPr bwMode="auto">
            <a:xfrm>
              <a:off x="3562603" y="3143574"/>
              <a:ext cx="0" cy="38647"/>
            </a:xfrm>
            <a:prstGeom prst="line">
              <a:avLst/>
            </a:prstGeom>
            <a:noFill/>
            <a:ln w="22225">
              <a:solidFill>
                <a:srgbClr val="000000"/>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0" name="Rectangle 824">
              <a:extLst>
                <a:ext uri="{FF2B5EF4-FFF2-40B4-BE49-F238E27FC236}">
                  <a16:creationId xmlns:a16="http://schemas.microsoft.com/office/drawing/2014/main" id="{DA7E05A7-0CCD-FD4E-AA2C-BE1761EF1930}"/>
                </a:ext>
              </a:extLst>
            </p:cNvPr>
            <p:cNvSpPr>
              <a:spLocks noChangeArrowheads="1"/>
            </p:cNvSpPr>
            <p:nvPr/>
          </p:nvSpPr>
          <p:spPr bwMode="auto">
            <a:xfrm>
              <a:off x="3488529" y="3182221"/>
              <a:ext cx="141045" cy="147878"/>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n-cs"/>
                </a:rPr>
                <a:t>16</a:t>
              </a:r>
              <a:endParaRPr kumimoji="0" lang="en-US" altLang="en-US" sz="788"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31" name="Line 825">
              <a:extLst>
                <a:ext uri="{FF2B5EF4-FFF2-40B4-BE49-F238E27FC236}">
                  <a16:creationId xmlns:a16="http://schemas.microsoft.com/office/drawing/2014/main" id="{581AA51F-D89D-A241-832E-208DACB6CA31}"/>
                </a:ext>
              </a:extLst>
            </p:cNvPr>
            <p:cNvSpPr>
              <a:spLocks noChangeShapeType="1"/>
            </p:cNvSpPr>
            <p:nvPr/>
          </p:nvSpPr>
          <p:spPr bwMode="auto">
            <a:xfrm>
              <a:off x="3848314" y="3143574"/>
              <a:ext cx="0" cy="38647"/>
            </a:xfrm>
            <a:prstGeom prst="line">
              <a:avLst/>
            </a:prstGeom>
            <a:noFill/>
            <a:ln w="22225">
              <a:solidFill>
                <a:srgbClr val="000000"/>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2" name="Rectangle 826">
              <a:extLst>
                <a:ext uri="{FF2B5EF4-FFF2-40B4-BE49-F238E27FC236}">
                  <a16:creationId xmlns:a16="http://schemas.microsoft.com/office/drawing/2014/main" id="{95FA82C5-830B-D14E-9AF2-656F334F2E39}"/>
                </a:ext>
              </a:extLst>
            </p:cNvPr>
            <p:cNvSpPr>
              <a:spLocks noChangeArrowheads="1"/>
            </p:cNvSpPr>
            <p:nvPr/>
          </p:nvSpPr>
          <p:spPr bwMode="auto">
            <a:xfrm>
              <a:off x="3772124" y="3182221"/>
              <a:ext cx="141045" cy="147878"/>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n-cs"/>
                </a:rPr>
                <a:t>18</a:t>
              </a:r>
              <a:endParaRPr kumimoji="0" lang="en-US" altLang="en-US" sz="788"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33" name="Line 827">
              <a:extLst>
                <a:ext uri="{FF2B5EF4-FFF2-40B4-BE49-F238E27FC236}">
                  <a16:creationId xmlns:a16="http://schemas.microsoft.com/office/drawing/2014/main" id="{6AD32227-BDBB-A849-B7CC-AF5C3C1C9BE2}"/>
                </a:ext>
              </a:extLst>
            </p:cNvPr>
            <p:cNvSpPr>
              <a:spLocks noChangeShapeType="1"/>
            </p:cNvSpPr>
            <p:nvPr/>
          </p:nvSpPr>
          <p:spPr bwMode="auto">
            <a:xfrm>
              <a:off x="4134026" y="3143574"/>
              <a:ext cx="0" cy="38647"/>
            </a:xfrm>
            <a:prstGeom prst="line">
              <a:avLst/>
            </a:prstGeom>
            <a:noFill/>
            <a:ln w="22225">
              <a:solidFill>
                <a:srgbClr val="000000"/>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4" name="Rectangle 828">
              <a:extLst>
                <a:ext uri="{FF2B5EF4-FFF2-40B4-BE49-F238E27FC236}">
                  <a16:creationId xmlns:a16="http://schemas.microsoft.com/office/drawing/2014/main" id="{B85EAF15-6C2C-7A40-B3B9-3C0201825DD9}"/>
                </a:ext>
              </a:extLst>
            </p:cNvPr>
            <p:cNvSpPr>
              <a:spLocks noChangeArrowheads="1"/>
            </p:cNvSpPr>
            <p:nvPr/>
          </p:nvSpPr>
          <p:spPr bwMode="auto">
            <a:xfrm>
              <a:off x="4057836" y="3182221"/>
              <a:ext cx="141045" cy="147878"/>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n-cs"/>
                </a:rPr>
                <a:t>20</a:t>
              </a:r>
              <a:endParaRPr kumimoji="0" lang="en-US" altLang="en-US" sz="788"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35" name="Line 829">
              <a:extLst>
                <a:ext uri="{FF2B5EF4-FFF2-40B4-BE49-F238E27FC236}">
                  <a16:creationId xmlns:a16="http://schemas.microsoft.com/office/drawing/2014/main" id="{DE37C99B-46D3-E246-B475-8E255D973C3C}"/>
                </a:ext>
              </a:extLst>
            </p:cNvPr>
            <p:cNvSpPr>
              <a:spLocks noChangeShapeType="1"/>
            </p:cNvSpPr>
            <p:nvPr/>
          </p:nvSpPr>
          <p:spPr bwMode="auto">
            <a:xfrm>
              <a:off x="4417621" y="3143574"/>
              <a:ext cx="0" cy="38647"/>
            </a:xfrm>
            <a:prstGeom prst="line">
              <a:avLst/>
            </a:prstGeom>
            <a:noFill/>
            <a:ln w="22225">
              <a:solidFill>
                <a:srgbClr val="000000"/>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6" name="Rectangle 830">
              <a:extLst>
                <a:ext uri="{FF2B5EF4-FFF2-40B4-BE49-F238E27FC236}">
                  <a16:creationId xmlns:a16="http://schemas.microsoft.com/office/drawing/2014/main" id="{8620ED74-C52C-1945-A2CE-07933B6C4B86}"/>
                </a:ext>
              </a:extLst>
            </p:cNvPr>
            <p:cNvSpPr>
              <a:spLocks noChangeArrowheads="1"/>
            </p:cNvSpPr>
            <p:nvPr/>
          </p:nvSpPr>
          <p:spPr bwMode="auto">
            <a:xfrm>
              <a:off x="4339314" y="3182221"/>
              <a:ext cx="141045" cy="147878"/>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n-cs"/>
                </a:rPr>
                <a:t>22</a:t>
              </a:r>
              <a:endParaRPr kumimoji="0" lang="en-US" altLang="en-US" sz="788"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37" name="Line 831">
              <a:extLst>
                <a:ext uri="{FF2B5EF4-FFF2-40B4-BE49-F238E27FC236}">
                  <a16:creationId xmlns:a16="http://schemas.microsoft.com/office/drawing/2014/main" id="{5A42DA4A-0722-0C43-BB7C-9D9D82EA1251}"/>
                </a:ext>
              </a:extLst>
            </p:cNvPr>
            <p:cNvSpPr>
              <a:spLocks noChangeShapeType="1"/>
            </p:cNvSpPr>
            <p:nvPr/>
          </p:nvSpPr>
          <p:spPr bwMode="auto">
            <a:xfrm>
              <a:off x="4699099" y="3143574"/>
              <a:ext cx="0" cy="38647"/>
            </a:xfrm>
            <a:prstGeom prst="line">
              <a:avLst/>
            </a:prstGeom>
            <a:noFill/>
            <a:ln w="22225">
              <a:solidFill>
                <a:srgbClr val="000000"/>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8" name="Rectangle 832">
              <a:extLst>
                <a:ext uri="{FF2B5EF4-FFF2-40B4-BE49-F238E27FC236}">
                  <a16:creationId xmlns:a16="http://schemas.microsoft.com/office/drawing/2014/main" id="{2B66CF45-BDA2-DA4F-87D7-AAFEF5039413}"/>
                </a:ext>
              </a:extLst>
            </p:cNvPr>
            <p:cNvSpPr>
              <a:spLocks noChangeArrowheads="1"/>
            </p:cNvSpPr>
            <p:nvPr/>
          </p:nvSpPr>
          <p:spPr bwMode="auto">
            <a:xfrm>
              <a:off x="4625026" y="3182221"/>
              <a:ext cx="141045" cy="147878"/>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n-cs"/>
                </a:rPr>
                <a:t>24</a:t>
              </a:r>
              <a:endParaRPr kumimoji="0" lang="en-US" altLang="en-US" sz="788"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39" name="Line 833">
              <a:extLst>
                <a:ext uri="{FF2B5EF4-FFF2-40B4-BE49-F238E27FC236}">
                  <a16:creationId xmlns:a16="http://schemas.microsoft.com/office/drawing/2014/main" id="{CBBA912D-4394-FB4E-A945-694FBFA792E9}"/>
                </a:ext>
              </a:extLst>
            </p:cNvPr>
            <p:cNvSpPr>
              <a:spLocks noChangeShapeType="1"/>
            </p:cNvSpPr>
            <p:nvPr/>
          </p:nvSpPr>
          <p:spPr bwMode="auto">
            <a:xfrm>
              <a:off x="4984811" y="3143574"/>
              <a:ext cx="0" cy="38647"/>
            </a:xfrm>
            <a:prstGeom prst="line">
              <a:avLst/>
            </a:prstGeom>
            <a:noFill/>
            <a:ln w="22225">
              <a:solidFill>
                <a:srgbClr val="000000"/>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0" name="Rectangle 834">
              <a:extLst>
                <a:ext uri="{FF2B5EF4-FFF2-40B4-BE49-F238E27FC236}">
                  <a16:creationId xmlns:a16="http://schemas.microsoft.com/office/drawing/2014/main" id="{E1F6E5EE-A35C-FF42-AC83-DF5C967B3308}"/>
                </a:ext>
              </a:extLst>
            </p:cNvPr>
            <p:cNvSpPr>
              <a:spLocks noChangeArrowheads="1"/>
            </p:cNvSpPr>
            <p:nvPr/>
          </p:nvSpPr>
          <p:spPr bwMode="auto">
            <a:xfrm>
              <a:off x="4910737" y="3182221"/>
              <a:ext cx="141045" cy="147878"/>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n-cs"/>
                </a:rPr>
                <a:t>26</a:t>
              </a:r>
              <a:endParaRPr kumimoji="0" lang="en-US" altLang="en-US" sz="788"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41" name="Line 835">
              <a:extLst>
                <a:ext uri="{FF2B5EF4-FFF2-40B4-BE49-F238E27FC236}">
                  <a16:creationId xmlns:a16="http://schemas.microsoft.com/office/drawing/2014/main" id="{05469295-96CA-8946-830E-734B5DFB77E5}"/>
                </a:ext>
              </a:extLst>
            </p:cNvPr>
            <p:cNvSpPr>
              <a:spLocks noChangeShapeType="1"/>
            </p:cNvSpPr>
            <p:nvPr/>
          </p:nvSpPr>
          <p:spPr bwMode="auto">
            <a:xfrm>
              <a:off x="5268406" y="3143574"/>
              <a:ext cx="0" cy="38647"/>
            </a:xfrm>
            <a:prstGeom prst="line">
              <a:avLst/>
            </a:prstGeom>
            <a:noFill/>
            <a:ln w="22225">
              <a:solidFill>
                <a:srgbClr val="000000"/>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2" name="Rectangle 836">
              <a:extLst>
                <a:ext uri="{FF2B5EF4-FFF2-40B4-BE49-F238E27FC236}">
                  <a16:creationId xmlns:a16="http://schemas.microsoft.com/office/drawing/2014/main" id="{600305D2-BBB6-7D4E-9A13-6AA82B821562}"/>
                </a:ext>
              </a:extLst>
            </p:cNvPr>
            <p:cNvSpPr>
              <a:spLocks noChangeArrowheads="1"/>
            </p:cNvSpPr>
            <p:nvPr/>
          </p:nvSpPr>
          <p:spPr bwMode="auto">
            <a:xfrm>
              <a:off x="5192217" y="3182221"/>
              <a:ext cx="141045" cy="147878"/>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n-cs"/>
                </a:rPr>
                <a:t>28</a:t>
              </a:r>
              <a:endParaRPr kumimoji="0" lang="en-US" altLang="en-US" sz="788"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43" name="Line 837">
              <a:extLst>
                <a:ext uri="{FF2B5EF4-FFF2-40B4-BE49-F238E27FC236}">
                  <a16:creationId xmlns:a16="http://schemas.microsoft.com/office/drawing/2014/main" id="{DFEC15FF-ED3A-8C42-A141-497F80CAB540}"/>
                </a:ext>
              </a:extLst>
            </p:cNvPr>
            <p:cNvSpPr>
              <a:spLocks noChangeShapeType="1"/>
            </p:cNvSpPr>
            <p:nvPr/>
          </p:nvSpPr>
          <p:spPr bwMode="auto">
            <a:xfrm>
              <a:off x="5552001" y="3143574"/>
              <a:ext cx="0" cy="38647"/>
            </a:xfrm>
            <a:prstGeom prst="line">
              <a:avLst/>
            </a:prstGeom>
            <a:noFill/>
            <a:ln w="22225">
              <a:solidFill>
                <a:srgbClr val="000000"/>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4" name="Rectangle 838">
              <a:extLst>
                <a:ext uri="{FF2B5EF4-FFF2-40B4-BE49-F238E27FC236}">
                  <a16:creationId xmlns:a16="http://schemas.microsoft.com/office/drawing/2014/main" id="{0200886D-885A-FD4B-B885-B8FB587C4882}"/>
                </a:ext>
              </a:extLst>
            </p:cNvPr>
            <p:cNvSpPr>
              <a:spLocks noChangeArrowheads="1"/>
            </p:cNvSpPr>
            <p:nvPr/>
          </p:nvSpPr>
          <p:spPr bwMode="auto">
            <a:xfrm>
              <a:off x="5475812" y="3182221"/>
              <a:ext cx="141045" cy="147878"/>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n-cs"/>
                </a:rPr>
                <a:t>30</a:t>
              </a:r>
              <a:endParaRPr kumimoji="0" lang="en-US" altLang="en-US" sz="788"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45" name="Line 839">
              <a:extLst>
                <a:ext uri="{FF2B5EF4-FFF2-40B4-BE49-F238E27FC236}">
                  <a16:creationId xmlns:a16="http://schemas.microsoft.com/office/drawing/2014/main" id="{62904580-D276-D049-A176-5C050E916BE2}"/>
                </a:ext>
              </a:extLst>
            </p:cNvPr>
            <p:cNvSpPr>
              <a:spLocks noChangeShapeType="1"/>
            </p:cNvSpPr>
            <p:nvPr/>
          </p:nvSpPr>
          <p:spPr bwMode="auto">
            <a:xfrm>
              <a:off x="5835597" y="3143574"/>
              <a:ext cx="0" cy="38647"/>
            </a:xfrm>
            <a:prstGeom prst="line">
              <a:avLst/>
            </a:prstGeom>
            <a:noFill/>
            <a:ln w="22225">
              <a:solidFill>
                <a:srgbClr val="000000"/>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6" name="Rectangle 840">
              <a:extLst>
                <a:ext uri="{FF2B5EF4-FFF2-40B4-BE49-F238E27FC236}">
                  <a16:creationId xmlns:a16="http://schemas.microsoft.com/office/drawing/2014/main" id="{69022DF8-1F83-F441-94EE-25D0D4859E96}"/>
                </a:ext>
              </a:extLst>
            </p:cNvPr>
            <p:cNvSpPr>
              <a:spLocks noChangeArrowheads="1"/>
            </p:cNvSpPr>
            <p:nvPr/>
          </p:nvSpPr>
          <p:spPr bwMode="auto">
            <a:xfrm>
              <a:off x="5761523" y="3182221"/>
              <a:ext cx="141045" cy="147878"/>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n-cs"/>
                </a:rPr>
                <a:t>32</a:t>
              </a:r>
              <a:endParaRPr kumimoji="0" lang="en-US" altLang="en-US" sz="788"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47" name="Rectangle 841">
              <a:extLst>
                <a:ext uri="{FF2B5EF4-FFF2-40B4-BE49-F238E27FC236}">
                  <a16:creationId xmlns:a16="http://schemas.microsoft.com/office/drawing/2014/main" id="{9F0F53C8-FCAF-1D4B-8EE6-B6CD95A054C7}"/>
                </a:ext>
              </a:extLst>
            </p:cNvPr>
            <p:cNvSpPr>
              <a:spLocks noChangeArrowheads="1"/>
            </p:cNvSpPr>
            <p:nvPr/>
          </p:nvSpPr>
          <p:spPr bwMode="auto">
            <a:xfrm>
              <a:off x="1192255" y="3623598"/>
              <a:ext cx="147457" cy="103514"/>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0460A9"/>
                  </a:solidFill>
                  <a:effectLst/>
                  <a:uLnTx/>
                  <a:uFillTx/>
                  <a:latin typeface="Arial" panose="020B0604020202020204" pitchFamily="34" charset="0"/>
                  <a:ea typeface="MS PGothic" charset="0"/>
                  <a:cs typeface="+mn-cs"/>
                </a:rPr>
                <a:t>551</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48" name="Rectangle 842">
              <a:extLst>
                <a:ext uri="{FF2B5EF4-FFF2-40B4-BE49-F238E27FC236}">
                  <a16:creationId xmlns:a16="http://schemas.microsoft.com/office/drawing/2014/main" id="{FA04EA8B-FADF-F747-8531-A6674D121AD0}"/>
                </a:ext>
              </a:extLst>
            </p:cNvPr>
            <p:cNvSpPr>
              <a:spLocks noChangeArrowheads="1"/>
            </p:cNvSpPr>
            <p:nvPr/>
          </p:nvSpPr>
          <p:spPr bwMode="auto">
            <a:xfrm>
              <a:off x="1477966" y="3623598"/>
              <a:ext cx="147457" cy="103514"/>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0460A9"/>
                  </a:solidFill>
                  <a:effectLst/>
                  <a:uLnTx/>
                  <a:uFillTx/>
                  <a:latin typeface="Arial" panose="020B0604020202020204" pitchFamily="34" charset="0"/>
                  <a:ea typeface="MS PGothic" charset="0"/>
                  <a:cs typeface="+mn-cs"/>
                </a:rPr>
                <a:t>535</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49" name="Rectangle 843">
              <a:extLst>
                <a:ext uri="{FF2B5EF4-FFF2-40B4-BE49-F238E27FC236}">
                  <a16:creationId xmlns:a16="http://schemas.microsoft.com/office/drawing/2014/main" id="{A673A6CC-EEA6-CE4F-AA7E-6A5BCD52B024}"/>
                </a:ext>
              </a:extLst>
            </p:cNvPr>
            <p:cNvSpPr>
              <a:spLocks noChangeArrowheads="1"/>
            </p:cNvSpPr>
            <p:nvPr/>
          </p:nvSpPr>
          <p:spPr bwMode="auto">
            <a:xfrm>
              <a:off x="1763678" y="3623598"/>
              <a:ext cx="147457" cy="103514"/>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0460A9"/>
                  </a:solidFill>
                  <a:effectLst/>
                  <a:uLnTx/>
                  <a:uFillTx/>
                  <a:latin typeface="Arial" panose="020B0604020202020204" pitchFamily="34" charset="0"/>
                  <a:ea typeface="MS PGothic" charset="0"/>
                  <a:cs typeface="+mn-cs"/>
                </a:rPr>
                <a:t>506</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50" name="Rectangle 844">
              <a:extLst>
                <a:ext uri="{FF2B5EF4-FFF2-40B4-BE49-F238E27FC236}">
                  <a16:creationId xmlns:a16="http://schemas.microsoft.com/office/drawing/2014/main" id="{45643013-4C74-B748-BE69-24FFDF624EB5}"/>
                </a:ext>
              </a:extLst>
            </p:cNvPr>
            <p:cNvSpPr>
              <a:spLocks noChangeArrowheads="1"/>
            </p:cNvSpPr>
            <p:nvPr/>
          </p:nvSpPr>
          <p:spPr bwMode="auto">
            <a:xfrm>
              <a:off x="2045157" y="3623598"/>
              <a:ext cx="147457" cy="103514"/>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0460A9"/>
                  </a:solidFill>
                  <a:effectLst/>
                  <a:uLnTx/>
                  <a:uFillTx/>
                  <a:latin typeface="Arial" panose="020B0604020202020204" pitchFamily="34" charset="0"/>
                  <a:ea typeface="MS PGothic" charset="0"/>
                  <a:cs typeface="+mn-cs"/>
                </a:rPr>
                <a:t>470</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51" name="Rectangle 845">
              <a:extLst>
                <a:ext uri="{FF2B5EF4-FFF2-40B4-BE49-F238E27FC236}">
                  <a16:creationId xmlns:a16="http://schemas.microsoft.com/office/drawing/2014/main" id="{B5776F3A-1053-6946-ABDD-25BD4C8E943E}"/>
                </a:ext>
              </a:extLst>
            </p:cNvPr>
            <p:cNvSpPr>
              <a:spLocks noChangeArrowheads="1"/>
            </p:cNvSpPr>
            <p:nvPr/>
          </p:nvSpPr>
          <p:spPr bwMode="auto">
            <a:xfrm>
              <a:off x="2328752" y="3623598"/>
              <a:ext cx="147457" cy="103514"/>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0460A9"/>
                  </a:solidFill>
                  <a:effectLst/>
                  <a:uLnTx/>
                  <a:uFillTx/>
                  <a:latin typeface="Arial" panose="020B0604020202020204" pitchFamily="34" charset="0"/>
                  <a:ea typeface="MS PGothic" charset="0"/>
                  <a:cs typeface="+mn-cs"/>
                </a:rPr>
                <a:t>425</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52" name="Rectangle 846">
              <a:extLst>
                <a:ext uri="{FF2B5EF4-FFF2-40B4-BE49-F238E27FC236}">
                  <a16:creationId xmlns:a16="http://schemas.microsoft.com/office/drawing/2014/main" id="{C8360CAD-0765-7D40-B672-C137A3638B37}"/>
                </a:ext>
              </a:extLst>
            </p:cNvPr>
            <p:cNvSpPr>
              <a:spLocks noChangeArrowheads="1"/>
            </p:cNvSpPr>
            <p:nvPr/>
          </p:nvSpPr>
          <p:spPr bwMode="auto">
            <a:xfrm>
              <a:off x="2614464" y="3623598"/>
              <a:ext cx="147457" cy="103514"/>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0460A9"/>
                  </a:solidFill>
                  <a:effectLst/>
                  <a:uLnTx/>
                  <a:uFillTx/>
                  <a:latin typeface="Arial" panose="020B0604020202020204" pitchFamily="34" charset="0"/>
                  <a:ea typeface="MS PGothic" charset="0"/>
                  <a:cs typeface="+mn-cs"/>
                </a:rPr>
                <a:t>377</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53" name="Rectangle 847">
              <a:extLst>
                <a:ext uri="{FF2B5EF4-FFF2-40B4-BE49-F238E27FC236}">
                  <a16:creationId xmlns:a16="http://schemas.microsoft.com/office/drawing/2014/main" id="{643E1ED1-C407-1844-BBC7-4947E8D74F19}"/>
                </a:ext>
              </a:extLst>
            </p:cNvPr>
            <p:cNvSpPr>
              <a:spLocks noChangeArrowheads="1"/>
            </p:cNvSpPr>
            <p:nvPr/>
          </p:nvSpPr>
          <p:spPr bwMode="auto">
            <a:xfrm>
              <a:off x="2895942" y="3623598"/>
              <a:ext cx="147457" cy="103514"/>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0460A9"/>
                  </a:solidFill>
                  <a:effectLst/>
                  <a:uLnTx/>
                  <a:uFillTx/>
                  <a:latin typeface="Arial" panose="020B0604020202020204" pitchFamily="34" charset="0"/>
                  <a:ea typeface="MS PGothic" charset="0"/>
                  <a:cs typeface="+mn-cs"/>
                </a:rPr>
                <a:t>332</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54" name="Rectangle 848">
              <a:extLst>
                <a:ext uri="{FF2B5EF4-FFF2-40B4-BE49-F238E27FC236}">
                  <a16:creationId xmlns:a16="http://schemas.microsoft.com/office/drawing/2014/main" id="{C2C8CF0B-6BB0-3C4A-991F-312EB0A185D5}"/>
                </a:ext>
              </a:extLst>
            </p:cNvPr>
            <p:cNvSpPr>
              <a:spLocks noChangeArrowheads="1"/>
            </p:cNvSpPr>
            <p:nvPr/>
          </p:nvSpPr>
          <p:spPr bwMode="auto">
            <a:xfrm>
              <a:off x="3181654" y="3623598"/>
              <a:ext cx="147457" cy="103514"/>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0460A9"/>
                  </a:solidFill>
                  <a:effectLst/>
                  <a:uLnTx/>
                  <a:uFillTx/>
                  <a:latin typeface="Arial" panose="020B0604020202020204" pitchFamily="34" charset="0"/>
                  <a:ea typeface="MS PGothic" charset="0"/>
                  <a:cs typeface="+mn-cs"/>
                </a:rPr>
                <a:t>289</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55" name="Rectangle 849">
              <a:extLst>
                <a:ext uri="{FF2B5EF4-FFF2-40B4-BE49-F238E27FC236}">
                  <a16:creationId xmlns:a16="http://schemas.microsoft.com/office/drawing/2014/main" id="{55FC30D2-D9EA-BB40-9DD6-F6EDF4C7FEF0}"/>
                </a:ext>
              </a:extLst>
            </p:cNvPr>
            <p:cNvSpPr>
              <a:spLocks noChangeArrowheads="1"/>
            </p:cNvSpPr>
            <p:nvPr/>
          </p:nvSpPr>
          <p:spPr bwMode="auto">
            <a:xfrm>
              <a:off x="3467365" y="3623598"/>
              <a:ext cx="147457" cy="103514"/>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0460A9"/>
                  </a:solidFill>
                  <a:effectLst/>
                  <a:uLnTx/>
                  <a:uFillTx/>
                  <a:latin typeface="Arial" panose="020B0604020202020204" pitchFamily="34" charset="0"/>
                  <a:ea typeface="MS PGothic" charset="0"/>
                  <a:cs typeface="+mn-cs"/>
                </a:rPr>
                <a:t>236</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56" name="Rectangle 850">
              <a:extLst>
                <a:ext uri="{FF2B5EF4-FFF2-40B4-BE49-F238E27FC236}">
                  <a16:creationId xmlns:a16="http://schemas.microsoft.com/office/drawing/2014/main" id="{8CFE1453-38C3-4746-B99E-08BA254DE8A0}"/>
                </a:ext>
              </a:extLst>
            </p:cNvPr>
            <p:cNvSpPr>
              <a:spLocks noChangeArrowheads="1"/>
            </p:cNvSpPr>
            <p:nvPr/>
          </p:nvSpPr>
          <p:spPr bwMode="auto">
            <a:xfrm>
              <a:off x="3750960" y="3623598"/>
              <a:ext cx="147457" cy="103514"/>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0460A9"/>
                  </a:solidFill>
                  <a:effectLst/>
                  <a:uLnTx/>
                  <a:uFillTx/>
                  <a:latin typeface="Arial" panose="020B0604020202020204" pitchFamily="34" charset="0"/>
                  <a:ea typeface="MS PGothic" charset="0"/>
                  <a:cs typeface="+mn-cs"/>
                </a:rPr>
                <a:t>166</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57" name="Rectangle 851">
              <a:extLst>
                <a:ext uri="{FF2B5EF4-FFF2-40B4-BE49-F238E27FC236}">
                  <a16:creationId xmlns:a16="http://schemas.microsoft.com/office/drawing/2014/main" id="{5B9B5AFB-B15B-8943-8818-C688AA7BBADB}"/>
                </a:ext>
              </a:extLst>
            </p:cNvPr>
            <p:cNvSpPr>
              <a:spLocks noChangeArrowheads="1"/>
            </p:cNvSpPr>
            <p:nvPr/>
          </p:nvSpPr>
          <p:spPr bwMode="auto">
            <a:xfrm>
              <a:off x="4034555" y="3623598"/>
              <a:ext cx="147457" cy="103514"/>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0460A9"/>
                  </a:solidFill>
                  <a:effectLst/>
                  <a:uLnTx/>
                  <a:uFillTx/>
                  <a:latin typeface="Arial" panose="020B0604020202020204" pitchFamily="34" charset="0"/>
                  <a:ea typeface="MS PGothic" charset="0"/>
                  <a:cs typeface="+mn-cs"/>
                </a:rPr>
                <a:t>112</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58" name="Rectangle 852">
              <a:extLst>
                <a:ext uri="{FF2B5EF4-FFF2-40B4-BE49-F238E27FC236}">
                  <a16:creationId xmlns:a16="http://schemas.microsoft.com/office/drawing/2014/main" id="{983B9C64-09A1-3447-AC7A-EFB66FB96293}"/>
                </a:ext>
              </a:extLst>
            </p:cNvPr>
            <p:cNvSpPr>
              <a:spLocks noChangeArrowheads="1"/>
            </p:cNvSpPr>
            <p:nvPr/>
          </p:nvSpPr>
          <p:spPr bwMode="auto">
            <a:xfrm>
              <a:off x="4345664" y="3623598"/>
              <a:ext cx="98304" cy="103514"/>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0460A9"/>
                  </a:solidFill>
                  <a:effectLst/>
                  <a:uLnTx/>
                  <a:uFillTx/>
                  <a:latin typeface="Arial" panose="020B0604020202020204" pitchFamily="34" charset="0"/>
                  <a:ea typeface="MS PGothic" charset="0"/>
                  <a:cs typeface="+mn-cs"/>
                </a:rPr>
                <a:t>63</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59" name="Rectangle 853">
              <a:extLst>
                <a:ext uri="{FF2B5EF4-FFF2-40B4-BE49-F238E27FC236}">
                  <a16:creationId xmlns:a16="http://schemas.microsoft.com/office/drawing/2014/main" id="{080A7326-C739-804D-919A-40DF95830012}"/>
                </a:ext>
              </a:extLst>
            </p:cNvPr>
            <p:cNvSpPr>
              <a:spLocks noChangeArrowheads="1"/>
            </p:cNvSpPr>
            <p:nvPr/>
          </p:nvSpPr>
          <p:spPr bwMode="auto">
            <a:xfrm>
              <a:off x="4631375" y="3623598"/>
              <a:ext cx="98304" cy="103514"/>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0460A9"/>
                  </a:solidFill>
                  <a:effectLst/>
                  <a:uLnTx/>
                  <a:uFillTx/>
                  <a:latin typeface="Arial" panose="020B0604020202020204" pitchFamily="34" charset="0"/>
                  <a:ea typeface="MS PGothic" charset="0"/>
                  <a:cs typeface="+mn-cs"/>
                </a:rPr>
                <a:t>36</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60" name="Rectangle 854">
              <a:extLst>
                <a:ext uri="{FF2B5EF4-FFF2-40B4-BE49-F238E27FC236}">
                  <a16:creationId xmlns:a16="http://schemas.microsoft.com/office/drawing/2014/main" id="{98BB2A75-C754-9D43-A0F1-EFF7133AB4FB}"/>
                </a:ext>
              </a:extLst>
            </p:cNvPr>
            <p:cNvSpPr>
              <a:spLocks noChangeArrowheads="1"/>
            </p:cNvSpPr>
            <p:nvPr/>
          </p:nvSpPr>
          <p:spPr bwMode="auto">
            <a:xfrm>
              <a:off x="4917087" y="3623598"/>
              <a:ext cx="98304" cy="103514"/>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0460A9"/>
                  </a:solidFill>
                  <a:effectLst/>
                  <a:uLnTx/>
                  <a:uFillTx/>
                  <a:latin typeface="Arial" panose="020B0604020202020204" pitchFamily="34" charset="0"/>
                  <a:ea typeface="MS PGothic" charset="0"/>
                  <a:cs typeface="+mn-cs"/>
                </a:rPr>
                <a:t>15</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61" name="Rectangle 855">
              <a:extLst>
                <a:ext uri="{FF2B5EF4-FFF2-40B4-BE49-F238E27FC236}">
                  <a16:creationId xmlns:a16="http://schemas.microsoft.com/office/drawing/2014/main" id="{0037045E-B25C-B54E-B929-417B71A512C2}"/>
                </a:ext>
              </a:extLst>
            </p:cNvPr>
            <p:cNvSpPr>
              <a:spLocks noChangeArrowheads="1"/>
            </p:cNvSpPr>
            <p:nvPr/>
          </p:nvSpPr>
          <p:spPr bwMode="auto">
            <a:xfrm>
              <a:off x="5230311" y="3623598"/>
              <a:ext cx="49153" cy="103514"/>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0460A9"/>
                  </a:solidFill>
                  <a:effectLst/>
                  <a:uLnTx/>
                  <a:uFillTx/>
                  <a:latin typeface="Arial" panose="020B0604020202020204" pitchFamily="34" charset="0"/>
                  <a:ea typeface="MS PGothic" charset="0"/>
                  <a:cs typeface="+mn-cs"/>
                </a:rPr>
                <a:t>5</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62" name="Rectangle 856">
              <a:extLst>
                <a:ext uri="{FF2B5EF4-FFF2-40B4-BE49-F238E27FC236}">
                  <a16:creationId xmlns:a16="http://schemas.microsoft.com/office/drawing/2014/main" id="{B1E87338-3652-9C4A-B646-0868531BBCAE}"/>
                </a:ext>
              </a:extLst>
            </p:cNvPr>
            <p:cNvSpPr>
              <a:spLocks noChangeArrowheads="1"/>
            </p:cNvSpPr>
            <p:nvPr/>
          </p:nvSpPr>
          <p:spPr bwMode="auto">
            <a:xfrm>
              <a:off x="5516022" y="3623598"/>
              <a:ext cx="49153" cy="103514"/>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0460A9"/>
                  </a:solidFill>
                  <a:effectLst/>
                  <a:uLnTx/>
                  <a:uFillTx/>
                  <a:latin typeface="Arial" panose="020B0604020202020204" pitchFamily="34" charset="0"/>
                  <a:ea typeface="MS PGothic" charset="0"/>
                  <a:cs typeface="+mn-cs"/>
                </a:rPr>
                <a:t>2</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63" name="Rectangle 857">
              <a:extLst>
                <a:ext uri="{FF2B5EF4-FFF2-40B4-BE49-F238E27FC236}">
                  <a16:creationId xmlns:a16="http://schemas.microsoft.com/office/drawing/2014/main" id="{869E8C59-95A3-E44B-B326-EA242EF27ACA}"/>
                </a:ext>
              </a:extLst>
            </p:cNvPr>
            <p:cNvSpPr>
              <a:spLocks noChangeArrowheads="1"/>
            </p:cNvSpPr>
            <p:nvPr/>
          </p:nvSpPr>
          <p:spPr bwMode="auto">
            <a:xfrm>
              <a:off x="5799617" y="3623598"/>
              <a:ext cx="49153" cy="103514"/>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0460A9"/>
                  </a:solidFill>
                  <a:effectLst/>
                  <a:uLnTx/>
                  <a:uFillTx/>
                  <a:latin typeface="Arial" panose="020B0604020202020204" pitchFamily="34" charset="0"/>
                  <a:ea typeface="MS PGothic" charset="0"/>
                  <a:cs typeface="+mn-cs"/>
                </a:rPr>
                <a:t>0</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64" name="Rectangle 858">
              <a:extLst>
                <a:ext uri="{FF2B5EF4-FFF2-40B4-BE49-F238E27FC236}">
                  <a16:creationId xmlns:a16="http://schemas.microsoft.com/office/drawing/2014/main" id="{3E5583D8-3945-224F-A677-1BFDA1CD1163}"/>
                </a:ext>
              </a:extLst>
            </p:cNvPr>
            <p:cNvSpPr>
              <a:spLocks noChangeArrowheads="1"/>
            </p:cNvSpPr>
            <p:nvPr/>
          </p:nvSpPr>
          <p:spPr bwMode="auto">
            <a:xfrm>
              <a:off x="1192255" y="3768013"/>
              <a:ext cx="147457" cy="103514"/>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EC9A1E"/>
                  </a:solidFill>
                  <a:effectLst/>
                  <a:uLnTx/>
                  <a:uFillTx/>
                  <a:latin typeface="Arial" panose="020B0604020202020204" pitchFamily="34" charset="0"/>
                  <a:ea typeface="MS PGothic" charset="0"/>
                  <a:cs typeface="+mn-cs"/>
                </a:rPr>
                <a:t>280</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65" name="Rectangle 859">
              <a:extLst>
                <a:ext uri="{FF2B5EF4-FFF2-40B4-BE49-F238E27FC236}">
                  <a16:creationId xmlns:a16="http://schemas.microsoft.com/office/drawing/2014/main" id="{C31735F0-DB84-8346-B7A0-26080100EB60}"/>
                </a:ext>
              </a:extLst>
            </p:cNvPr>
            <p:cNvSpPr>
              <a:spLocks noChangeArrowheads="1"/>
            </p:cNvSpPr>
            <p:nvPr/>
          </p:nvSpPr>
          <p:spPr bwMode="auto">
            <a:xfrm>
              <a:off x="1477966" y="3768013"/>
              <a:ext cx="147457" cy="103514"/>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EC9A1E"/>
                  </a:solidFill>
                  <a:effectLst/>
                  <a:uLnTx/>
                  <a:uFillTx/>
                  <a:latin typeface="Arial" panose="020B0604020202020204" pitchFamily="34" charset="0"/>
                  <a:ea typeface="MS PGothic" charset="0"/>
                  <a:cs typeface="+mn-cs"/>
                </a:rPr>
                <a:t>238</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66" name="Rectangle 860">
              <a:extLst>
                <a:ext uri="{FF2B5EF4-FFF2-40B4-BE49-F238E27FC236}">
                  <a16:creationId xmlns:a16="http://schemas.microsoft.com/office/drawing/2014/main" id="{190DD2E4-9169-7E4A-959C-A96362CE7C23}"/>
                </a:ext>
              </a:extLst>
            </p:cNvPr>
            <p:cNvSpPr>
              <a:spLocks noChangeArrowheads="1"/>
            </p:cNvSpPr>
            <p:nvPr/>
          </p:nvSpPr>
          <p:spPr bwMode="auto">
            <a:xfrm>
              <a:off x="1763678" y="3768013"/>
              <a:ext cx="147457" cy="103514"/>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EC9A1E"/>
                  </a:solidFill>
                  <a:effectLst/>
                  <a:uLnTx/>
                  <a:uFillTx/>
                  <a:latin typeface="Arial" panose="020B0604020202020204" pitchFamily="34" charset="0"/>
                  <a:ea typeface="MS PGothic" charset="0"/>
                  <a:cs typeface="+mn-cs"/>
                </a:rPr>
                <a:t>203</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67" name="Rectangle 861">
              <a:extLst>
                <a:ext uri="{FF2B5EF4-FFF2-40B4-BE49-F238E27FC236}">
                  <a16:creationId xmlns:a16="http://schemas.microsoft.com/office/drawing/2014/main" id="{CC2DD4A5-8B5F-F448-9FC7-7DECACC75943}"/>
                </a:ext>
              </a:extLst>
            </p:cNvPr>
            <p:cNvSpPr>
              <a:spLocks noChangeArrowheads="1"/>
            </p:cNvSpPr>
            <p:nvPr/>
          </p:nvSpPr>
          <p:spPr bwMode="auto">
            <a:xfrm>
              <a:off x="2045157" y="3768013"/>
              <a:ext cx="147457" cy="103514"/>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EC9A1E"/>
                  </a:solidFill>
                  <a:effectLst/>
                  <a:uLnTx/>
                  <a:uFillTx/>
                  <a:latin typeface="Arial" panose="020B0604020202020204" pitchFamily="34" charset="0"/>
                  <a:ea typeface="MS PGothic" charset="0"/>
                  <a:cs typeface="+mn-cs"/>
                </a:rPr>
                <a:t>173</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68" name="Rectangle 862">
              <a:extLst>
                <a:ext uri="{FF2B5EF4-FFF2-40B4-BE49-F238E27FC236}">
                  <a16:creationId xmlns:a16="http://schemas.microsoft.com/office/drawing/2014/main" id="{D026FF41-6289-CC42-9675-B1CDE24636E8}"/>
                </a:ext>
              </a:extLst>
            </p:cNvPr>
            <p:cNvSpPr>
              <a:spLocks noChangeArrowheads="1"/>
            </p:cNvSpPr>
            <p:nvPr/>
          </p:nvSpPr>
          <p:spPr bwMode="auto">
            <a:xfrm>
              <a:off x="2328752" y="3768013"/>
              <a:ext cx="147457" cy="103514"/>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EC9A1E"/>
                  </a:solidFill>
                  <a:effectLst/>
                  <a:uLnTx/>
                  <a:uFillTx/>
                  <a:latin typeface="Arial" panose="020B0604020202020204" pitchFamily="34" charset="0"/>
                  <a:ea typeface="MS PGothic" charset="0"/>
                  <a:cs typeface="+mn-cs"/>
                </a:rPr>
                <a:t>155</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69" name="Rectangle 863">
              <a:extLst>
                <a:ext uri="{FF2B5EF4-FFF2-40B4-BE49-F238E27FC236}">
                  <a16:creationId xmlns:a16="http://schemas.microsoft.com/office/drawing/2014/main" id="{216683B8-7505-F74B-A583-F9714EA5DD58}"/>
                </a:ext>
              </a:extLst>
            </p:cNvPr>
            <p:cNvSpPr>
              <a:spLocks noChangeArrowheads="1"/>
            </p:cNvSpPr>
            <p:nvPr/>
          </p:nvSpPr>
          <p:spPr bwMode="auto">
            <a:xfrm>
              <a:off x="2614464" y="3768013"/>
              <a:ext cx="147457" cy="103514"/>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EC9A1E"/>
                  </a:solidFill>
                  <a:effectLst/>
                  <a:uLnTx/>
                  <a:uFillTx/>
                  <a:latin typeface="Arial" panose="020B0604020202020204" pitchFamily="34" charset="0"/>
                  <a:ea typeface="MS PGothic" charset="0"/>
                  <a:cs typeface="+mn-cs"/>
                </a:rPr>
                <a:t>133</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70" name="Rectangle 864">
              <a:extLst>
                <a:ext uri="{FF2B5EF4-FFF2-40B4-BE49-F238E27FC236}">
                  <a16:creationId xmlns:a16="http://schemas.microsoft.com/office/drawing/2014/main" id="{0A217AEF-FDF2-FF44-BA44-EF5511546C43}"/>
                </a:ext>
              </a:extLst>
            </p:cNvPr>
            <p:cNvSpPr>
              <a:spLocks noChangeArrowheads="1"/>
            </p:cNvSpPr>
            <p:nvPr/>
          </p:nvSpPr>
          <p:spPr bwMode="auto">
            <a:xfrm>
              <a:off x="2895942" y="3768013"/>
              <a:ext cx="147457" cy="103514"/>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EC9A1E"/>
                  </a:solidFill>
                  <a:effectLst/>
                  <a:uLnTx/>
                  <a:uFillTx/>
                  <a:latin typeface="Arial" panose="020B0604020202020204" pitchFamily="34" charset="0"/>
                  <a:ea typeface="MS PGothic" charset="0"/>
                  <a:cs typeface="+mn-cs"/>
                </a:rPr>
                <a:t>117</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71" name="Rectangle 865">
              <a:extLst>
                <a:ext uri="{FF2B5EF4-FFF2-40B4-BE49-F238E27FC236}">
                  <a16:creationId xmlns:a16="http://schemas.microsoft.com/office/drawing/2014/main" id="{B2A1CEAC-96A9-B840-95FF-16528639E89E}"/>
                </a:ext>
              </a:extLst>
            </p:cNvPr>
            <p:cNvSpPr>
              <a:spLocks noChangeArrowheads="1"/>
            </p:cNvSpPr>
            <p:nvPr/>
          </p:nvSpPr>
          <p:spPr bwMode="auto">
            <a:xfrm>
              <a:off x="3213399" y="3768013"/>
              <a:ext cx="98304" cy="103514"/>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EC9A1E"/>
                  </a:solidFill>
                  <a:effectLst/>
                  <a:uLnTx/>
                  <a:uFillTx/>
                  <a:latin typeface="Arial" panose="020B0604020202020204" pitchFamily="34" charset="0"/>
                  <a:ea typeface="MS PGothic" charset="0"/>
                  <a:cs typeface="+mn-cs"/>
                </a:rPr>
                <a:t>98</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72" name="Rectangle 866">
              <a:extLst>
                <a:ext uri="{FF2B5EF4-FFF2-40B4-BE49-F238E27FC236}">
                  <a16:creationId xmlns:a16="http://schemas.microsoft.com/office/drawing/2014/main" id="{BDCAEF76-275C-2E49-BD69-A4517FCDF4B6}"/>
                </a:ext>
              </a:extLst>
            </p:cNvPr>
            <p:cNvSpPr>
              <a:spLocks noChangeArrowheads="1"/>
            </p:cNvSpPr>
            <p:nvPr/>
          </p:nvSpPr>
          <p:spPr bwMode="auto">
            <a:xfrm>
              <a:off x="3494879" y="3768013"/>
              <a:ext cx="98304" cy="103514"/>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EC9A1E"/>
                  </a:solidFill>
                  <a:effectLst/>
                  <a:uLnTx/>
                  <a:uFillTx/>
                  <a:latin typeface="Arial" panose="020B0604020202020204" pitchFamily="34" charset="0"/>
                  <a:ea typeface="MS PGothic" charset="0"/>
                  <a:cs typeface="+mn-cs"/>
                </a:rPr>
                <a:t>73</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73" name="Rectangle 867">
              <a:extLst>
                <a:ext uri="{FF2B5EF4-FFF2-40B4-BE49-F238E27FC236}">
                  <a16:creationId xmlns:a16="http://schemas.microsoft.com/office/drawing/2014/main" id="{3463E6FF-984E-2B4D-88A8-6D0065311BBE}"/>
                </a:ext>
              </a:extLst>
            </p:cNvPr>
            <p:cNvSpPr>
              <a:spLocks noChangeArrowheads="1"/>
            </p:cNvSpPr>
            <p:nvPr/>
          </p:nvSpPr>
          <p:spPr bwMode="auto">
            <a:xfrm>
              <a:off x="3780589" y="3768013"/>
              <a:ext cx="98304" cy="103514"/>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EC9A1E"/>
                  </a:solidFill>
                  <a:effectLst/>
                  <a:uLnTx/>
                  <a:uFillTx/>
                  <a:latin typeface="Arial" panose="020B0604020202020204" pitchFamily="34" charset="0"/>
                  <a:ea typeface="MS PGothic" charset="0"/>
                  <a:cs typeface="+mn-cs"/>
                </a:rPr>
                <a:t>51</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74" name="Rectangle 868">
              <a:extLst>
                <a:ext uri="{FF2B5EF4-FFF2-40B4-BE49-F238E27FC236}">
                  <a16:creationId xmlns:a16="http://schemas.microsoft.com/office/drawing/2014/main" id="{3184172C-7FCB-9D43-8436-4B3D5E826475}"/>
                </a:ext>
              </a:extLst>
            </p:cNvPr>
            <p:cNvSpPr>
              <a:spLocks noChangeArrowheads="1"/>
            </p:cNvSpPr>
            <p:nvPr/>
          </p:nvSpPr>
          <p:spPr bwMode="auto">
            <a:xfrm>
              <a:off x="4064185" y="3768013"/>
              <a:ext cx="98304" cy="103514"/>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EC9A1E"/>
                  </a:solidFill>
                  <a:effectLst/>
                  <a:uLnTx/>
                  <a:uFillTx/>
                  <a:latin typeface="Arial" panose="020B0604020202020204" pitchFamily="34" charset="0"/>
                  <a:ea typeface="MS PGothic" charset="0"/>
                  <a:cs typeface="+mn-cs"/>
                </a:rPr>
                <a:t>33</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75" name="Rectangle 869">
              <a:extLst>
                <a:ext uri="{FF2B5EF4-FFF2-40B4-BE49-F238E27FC236}">
                  <a16:creationId xmlns:a16="http://schemas.microsoft.com/office/drawing/2014/main" id="{2DCAA40A-41C2-094E-AC2F-AF5C0B90F934}"/>
                </a:ext>
              </a:extLst>
            </p:cNvPr>
            <p:cNvSpPr>
              <a:spLocks noChangeArrowheads="1"/>
            </p:cNvSpPr>
            <p:nvPr/>
          </p:nvSpPr>
          <p:spPr bwMode="auto">
            <a:xfrm>
              <a:off x="4345664" y="3768013"/>
              <a:ext cx="98304" cy="103514"/>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EC9A1E"/>
                  </a:solidFill>
                  <a:effectLst/>
                  <a:uLnTx/>
                  <a:uFillTx/>
                  <a:latin typeface="Arial" panose="020B0604020202020204" pitchFamily="34" charset="0"/>
                  <a:ea typeface="MS PGothic" charset="0"/>
                  <a:cs typeface="+mn-cs"/>
                </a:rPr>
                <a:t>16</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76" name="Rectangle 870">
              <a:extLst>
                <a:ext uri="{FF2B5EF4-FFF2-40B4-BE49-F238E27FC236}">
                  <a16:creationId xmlns:a16="http://schemas.microsoft.com/office/drawing/2014/main" id="{82EB5E86-9BD9-1840-B77A-D9FAEB5D26D7}"/>
                </a:ext>
              </a:extLst>
            </p:cNvPr>
            <p:cNvSpPr>
              <a:spLocks noChangeArrowheads="1"/>
            </p:cNvSpPr>
            <p:nvPr/>
          </p:nvSpPr>
          <p:spPr bwMode="auto">
            <a:xfrm>
              <a:off x="4663121" y="3768013"/>
              <a:ext cx="49153" cy="103514"/>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EC9A1E"/>
                  </a:solidFill>
                  <a:effectLst/>
                  <a:uLnTx/>
                  <a:uFillTx/>
                  <a:latin typeface="Arial" panose="020B0604020202020204" pitchFamily="34" charset="0"/>
                  <a:ea typeface="MS PGothic" charset="0"/>
                  <a:cs typeface="+mn-cs"/>
                </a:rPr>
                <a:t>6</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77" name="Rectangle 871">
              <a:extLst>
                <a:ext uri="{FF2B5EF4-FFF2-40B4-BE49-F238E27FC236}">
                  <a16:creationId xmlns:a16="http://schemas.microsoft.com/office/drawing/2014/main" id="{A018C447-BE4F-2743-8DDA-904B9166D6D4}"/>
                </a:ext>
              </a:extLst>
            </p:cNvPr>
            <p:cNvSpPr>
              <a:spLocks noChangeArrowheads="1"/>
            </p:cNvSpPr>
            <p:nvPr/>
          </p:nvSpPr>
          <p:spPr bwMode="auto">
            <a:xfrm>
              <a:off x="4946716" y="3768013"/>
              <a:ext cx="49153" cy="103514"/>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EC9A1E"/>
                  </a:solidFill>
                  <a:effectLst/>
                  <a:uLnTx/>
                  <a:uFillTx/>
                  <a:latin typeface="Arial" panose="020B0604020202020204" pitchFamily="34" charset="0"/>
                  <a:ea typeface="MS PGothic" charset="0"/>
                  <a:cs typeface="+mn-cs"/>
                </a:rPr>
                <a:t>2</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78" name="Rectangle 872">
              <a:extLst>
                <a:ext uri="{FF2B5EF4-FFF2-40B4-BE49-F238E27FC236}">
                  <a16:creationId xmlns:a16="http://schemas.microsoft.com/office/drawing/2014/main" id="{F42B5099-4EA5-F740-A098-A017CA9ED74C}"/>
                </a:ext>
              </a:extLst>
            </p:cNvPr>
            <p:cNvSpPr>
              <a:spLocks noChangeArrowheads="1"/>
            </p:cNvSpPr>
            <p:nvPr/>
          </p:nvSpPr>
          <p:spPr bwMode="auto">
            <a:xfrm>
              <a:off x="5230311" y="3768013"/>
              <a:ext cx="49153" cy="103514"/>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EC9A1E"/>
                  </a:solidFill>
                  <a:effectLst/>
                  <a:uLnTx/>
                  <a:uFillTx/>
                  <a:latin typeface="Arial" panose="020B0604020202020204" pitchFamily="34" charset="0"/>
                  <a:ea typeface="MS PGothic" charset="0"/>
                  <a:cs typeface="+mn-cs"/>
                </a:rPr>
                <a:t>0</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79" name="Rectangle 873">
              <a:extLst>
                <a:ext uri="{FF2B5EF4-FFF2-40B4-BE49-F238E27FC236}">
                  <a16:creationId xmlns:a16="http://schemas.microsoft.com/office/drawing/2014/main" id="{80D46565-4A83-D248-ACEF-811E940F01CC}"/>
                </a:ext>
              </a:extLst>
            </p:cNvPr>
            <p:cNvSpPr>
              <a:spLocks noChangeArrowheads="1"/>
            </p:cNvSpPr>
            <p:nvPr/>
          </p:nvSpPr>
          <p:spPr bwMode="auto">
            <a:xfrm>
              <a:off x="5516022" y="3768013"/>
              <a:ext cx="49153" cy="103514"/>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EC9A1E"/>
                  </a:solidFill>
                  <a:effectLst/>
                  <a:uLnTx/>
                  <a:uFillTx/>
                  <a:latin typeface="Arial" panose="020B0604020202020204" pitchFamily="34" charset="0"/>
                  <a:ea typeface="MS PGothic" charset="0"/>
                  <a:cs typeface="+mn-cs"/>
                </a:rPr>
                <a:t>0</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80" name="Rectangle 874">
              <a:extLst>
                <a:ext uri="{FF2B5EF4-FFF2-40B4-BE49-F238E27FC236}">
                  <a16:creationId xmlns:a16="http://schemas.microsoft.com/office/drawing/2014/main" id="{C254FF07-A5BE-1741-A82D-1D657B129A5E}"/>
                </a:ext>
              </a:extLst>
            </p:cNvPr>
            <p:cNvSpPr>
              <a:spLocks noChangeArrowheads="1"/>
            </p:cNvSpPr>
            <p:nvPr/>
          </p:nvSpPr>
          <p:spPr bwMode="auto">
            <a:xfrm>
              <a:off x="5799617" y="3768013"/>
              <a:ext cx="49153" cy="103514"/>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EC9A1E"/>
                  </a:solidFill>
                  <a:effectLst/>
                  <a:uLnTx/>
                  <a:uFillTx/>
                  <a:latin typeface="Arial" panose="020B0604020202020204" pitchFamily="34" charset="0"/>
                  <a:ea typeface="MS PGothic" charset="0"/>
                  <a:cs typeface="+mn-cs"/>
                </a:rPr>
                <a:t>0</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81" name="Rectangle 875">
              <a:extLst>
                <a:ext uri="{FF2B5EF4-FFF2-40B4-BE49-F238E27FC236}">
                  <a16:creationId xmlns:a16="http://schemas.microsoft.com/office/drawing/2014/main" id="{5C1E5E33-73D3-A943-AD63-E0FFD2F1225A}"/>
                </a:ext>
              </a:extLst>
            </p:cNvPr>
            <p:cNvSpPr>
              <a:spLocks noChangeArrowheads="1"/>
            </p:cNvSpPr>
            <p:nvPr/>
          </p:nvSpPr>
          <p:spPr bwMode="auto">
            <a:xfrm>
              <a:off x="2557321" y="3344941"/>
              <a:ext cx="2126364" cy="147878"/>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750" b="1"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n-cs"/>
                </a:rPr>
                <a:t>Time from randomisation (months)</a:t>
              </a:r>
              <a:endParaRPr kumimoji="0" lang="en-US" altLang="en-US" sz="788"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82" name="Freeform 876">
              <a:extLst>
                <a:ext uri="{FF2B5EF4-FFF2-40B4-BE49-F238E27FC236}">
                  <a16:creationId xmlns:a16="http://schemas.microsoft.com/office/drawing/2014/main" id="{B9C7BDC9-E031-9C46-9967-0E3AB8E9B53B}"/>
                </a:ext>
              </a:extLst>
            </p:cNvPr>
            <p:cNvSpPr>
              <a:spLocks/>
            </p:cNvSpPr>
            <p:nvPr/>
          </p:nvSpPr>
          <p:spPr bwMode="auto">
            <a:xfrm>
              <a:off x="1035643" y="898039"/>
              <a:ext cx="61374" cy="2247570"/>
            </a:xfrm>
            <a:custGeom>
              <a:avLst/>
              <a:gdLst>
                <a:gd name="T0" fmla="*/ 0 w 58"/>
                <a:gd name="T1" fmla="*/ 2974 h 2974"/>
                <a:gd name="T2" fmla="*/ 58 w 58"/>
                <a:gd name="T3" fmla="*/ 2974 h 2974"/>
                <a:gd name="T4" fmla="*/ 58 w 58"/>
                <a:gd name="T5" fmla="*/ 2971 h 2974"/>
                <a:gd name="T6" fmla="*/ 58 w 58"/>
                <a:gd name="T7" fmla="*/ 0 h 2974"/>
              </a:gdLst>
              <a:ahLst/>
              <a:cxnLst>
                <a:cxn ang="0">
                  <a:pos x="T0" y="T1"/>
                </a:cxn>
                <a:cxn ang="0">
                  <a:pos x="T2" y="T3"/>
                </a:cxn>
                <a:cxn ang="0">
                  <a:pos x="T4" y="T5"/>
                </a:cxn>
                <a:cxn ang="0">
                  <a:pos x="T6" y="T7"/>
                </a:cxn>
              </a:cxnLst>
              <a:rect l="0" t="0" r="r" b="b"/>
              <a:pathLst>
                <a:path w="58" h="2974">
                  <a:moveTo>
                    <a:pt x="0" y="2974"/>
                  </a:moveTo>
                  <a:lnTo>
                    <a:pt x="58" y="2974"/>
                  </a:lnTo>
                  <a:lnTo>
                    <a:pt x="58" y="2971"/>
                  </a:lnTo>
                  <a:lnTo>
                    <a:pt x="58" y="0"/>
                  </a:lnTo>
                </a:path>
              </a:pathLst>
            </a:custGeom>
            <a:noFill/>
            <a:ln w="22225">
              <a:solidFill>
                <a:srgbClr val="000000"/>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3" name="Rectangle 877">
              <a:extLst>
                <a:ext uri="{FF2B5EF4-FFF2-40B4-BE49-F238E27FC236}">
                  <a16:creationId xmlns:a16="http://schemas.microsoft.com/office/drawing/2014/main" id="{ED9B249B-C030-AA42-B30E-F70B679DFC63}"/>
                </a:ext>
              </a:extLst>
            </p:cNvPr>
            <p:cNvSpPr>
              <a:spLocks noChangeArrowheads="1"/>
            </p:cNvSpPr>
            <p:nvPr/>
          </p:nvSpPr>
          <p:spPr bwMode="auto">
            <a:xfrm>
              <a:off x="940405" y="3092725"/>
              <a:ext cx="70524" cy="147878"/>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n-cs"/>
                </a:rPr>
                <a:t>0</a:t>
              </a:r>
              <a:endParaRPr kumimoji="0" lang="en-US" altLang="en-US" sz="788"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84" name="Line 878">
              <a:extLst>
                <a:ext uri="{FF2B5EF4-FFF2-40B4-BE49-F238E27FC236}">
                  <a16:creationId xmlns:a16="http://schemas.microsoft.com/office/drawing/2014/main" id="{40C840C5-C640-9C4D-95B1-546797C15D48}"/>
                </a:ext>
              </a:extLst>
            </p:cNvPr>
            <p:cNvSpPr>
              <a:spLocks noChangeShapeType="1"/>
            </p:cNvSpPr>
            <p:nvPr/>
          </p:nvSpPr>
          <p:spPr bwMode="auto">
            <a:xfrm flipH="1">
              <a:off x="1035643" y="2932038"/>
              <a:ext cx="55026" cy="0"/>
            </a:xfrm>
            <a:prstGeom prst="line">
              <a:avLst/>
            </a:prstGeom>
            <a:noFill/>
            <a:ln w="22225">
              <a:solidFill>
                <a:srgbClr val="000000"/>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5" name="Rectangle 879">
              <a:extLst>
                <a:ext uri="{FF2B5EF4-FFF2-40B4-BE49-F238E27FC236}">
                  <a16:creationId xmlns:a16="http://schemas.microsoft.com/office/drawing/2014/main" id="{4DC75B2E-D196-D044-B9E8-171D5121D024}"/>
                </a:ext>
              </a:extLst>
            </p:cNvPr>
            <p:cNvSpPr>
              <a:spLocks noChangeArrowheads="1"/>
            </p:cNvSpPr>
            <p:nvPr/>
          </p:nvSpPr>
          <p:spPr bwMode="auto">
            <a:xfrm>
              <a:off x="872681" y="2875086"/>
              <a:ext cx="139681" cy="152551"/>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n-cs"/>
                </a:rPr>
                <a:t>10</a:t>
              </a:r>
              <a:endParaRPr kumimoji="0" lang="en-US" altLang="en-US" sz="788"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86" name="Line 880">
              <a:extLst>
                <a:ext uri="{FF2B5EF4-FFF2-40B4-BE49-F238E27FC236}">
                  <a16:creationId xmlns:a16="http://schemas.microsoft.com/office/drawing/2014/main" id="{10090F5C-C04C-AD4E-92E2-14BA3FD0C99F}"/>
                </a:ext>
              </a:extLst>
            </p:cNvPr>
            <p:cNvSpPr>
              <a:spLocks noChangeShapeType="1"/>
            </p:cNvSpPr>
            <p:nvPr/>
          </p:nvSpPr>
          <p:spPr bwMode="auto">
            <a:xfrm flipH="1">
              <a:off x="1035643" y="2716434"/>
              <a:ext cx="55026" cy="0"/>
            </a:xfrm>
            <a:prstGeom prst="line">
              <a:avLst/>
            </a:prstGeom>
            <a:noFill/>
            <a:ln w="22225">
              <a:solidFill>
                <a:srgbClr val="000000"/>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7" name="Rectangle 881">
              <a:extLst>
                <a:ext uri="{FF2B5EF4-FFF2-40B4-BE49-F238E27FC236}">
                  <a16:creationId xmlns:a16="http://schemas.microsoft.com/office/drawing/2014/main" id="{A672117E-6B98-6447-96D5-E86AFB49721D}"/>
                </a:ext>
              </a:extLst>
            </p:cNvPr>
            <p:cNvSpPr>
              <a:spLocks noChangeArrowheads="1"/>
            </p:cNvSpPr>
            <p:nvPr/>
          </p:nvSpPr>
          <p:spPr bwMode="auto">
            <a:xfrm>
              <a:off x="872681" y="2663550"/>
              <a:ext cx="141045" cy="147878"/>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n-cs"/>
                </a:rPr>
                <a:t>20</a:t>
              </a:r>
              <a:endParaRPr kumimoji="0" lang="en-US" altLang="en-US" sz="788"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88" name="Line 882">
              <a:extLst>
                <a:ext uri="{FF2B5EF4-FFF2-40B4-BE49-F238E27FC236}">
                  <a16:creationId xmlns:a16="http://schemas.microsoft.com/office/drawing/2014/main" id="{3A95C6A5-247C-3446-8A1E-5CDF2E9DACBB}"/>
                </a:ext>
              </a:extLst>
            </p:cNvPr>
            <p:cNvSpPr>
              <a:spLocks noChangeShapeType="1"/>
            </p:cNvSpPr>
            <p:nvPr/>
          </p:nvSpPr>
          <p:spPr bwMode="auto">
            <a:xfrm flipH="1">
              <a:off x="1035643" y="2498797"/>
              <a:ext cx="55026" cy="0"/>
            </a:xfrm>
            <a:prstGeom prst="line">
              <a:avLst/>
            </a:prstGeom>
            <a:noFill/>
            <a:ln w="22225">
              <a:solidFill>
                <a:srgbClr val="000000"/>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9" name="Rectangle 883">
              <a:extLst>
                <a:ext uri="{FF2B5EF4-FFF2-40B4-BE49-F238E27FC236}">
                  <a16:creationId xmlns:a16="http://schemas.microsoft.com/office/drawing/2014/main" id="{F37A1E60-5D03-4E4F-8DFA-1A6D807E1DA5}"/>
                </a:ext>
              </a:extLst>
            </p:cNvPr>
            <p:cNvSpPr>
              <a:spLocks noChangeArrowheads="1"/>
            </p:cNvSpPr>
            <p:nvPr/>
          </p:nvSpPr>
          <p:spPr bwMode="auto">
            <a:xfrm>
              <a:off x="872681" y="2445913"/>
              <a:ext cx="141045" cy="147878"/>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n-cs"/>
                </a:rPr>
                <a:t>30</a:t>
              </a:r>
              <a:endParaRPr kumimoji="0" lang="en-US" altLang="en-US" sz="788"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90" name="Line 884">
              <a:extLst>
                <a:ext uri="{FF2B5EF4-FFF2-40B4-BE49-F238E27FC236}">
                  <a16:creationId xmlns:a16="http://schemas.microsoft.com/office/drawing/2014/main" id="{09C98BF5-B965-7945-9DF7-EC15E37769B0}"/>
                </a:ext>
              </a:extLst>
            </p:cNvPr>
            <p:cNvSpPr>
              <a:spLocks noChangeShapeType="1"/>
            </p:cNvSpPr>
            <p:nvPr/>
          </p:nvSpPr>
          <p:spPr bwMode="auto">
            <a:xfrm flipH="1">
              <a:off x="1035643" y="2283193"/>
              <a:ext cx="55026" cy="0"/>
            </a:xfrm>
            <a:prstGeom prst="line">
              <a:avLst/>
            </a:prstGeom>
            <a:noFill/>
            <a:ln w="22225">
              <a:solidFill>
                <a:srgbClr val="000000"/>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1" name="Rectangle 885">
              <a:extLst>
                <a:ext uri="{FF2B5EF4-FFF2-40B4-BE49-F238E27FC236}">
                  <a16:creationId xmlns:a16="http://schemas.microsoft.com/office/drawing/2014/main" id="{7B6783BE-DE21-964A-ACC3-23D697B068A2}"/>
                </a:ext>
              </a:extLst>
            </p:cNvPr>
            <p:cNvSpPr>
              <a:spLocks noChangeArrowheads="1"/>
            </p:cNvSpPr>
            <p:nvPr/>
          </p:nvSpPr>
          <p:spPr bwMode="auto">
            <a:xfrm>
              <a:off x="872681" y="2230309"/>
              <a:ext cx="141045" cy="147878"/>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n-cs"/>
                </a:rPr>
                <a:t>40</a:t>
              </a:r>
              <a:endParaRPr kumimoji="0" lang="en-US" altLang="en-US" sz="788"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92" name="Line 886">
              <a:extLst>
                <a:ext uri="{FF2B5EF4-FFF2-40B4-BE49-F238E27FC236}">
                  <a16:creationId xmlns:a16="http://schemas.microsoft.com/office/drawing/2014/main" id="{45E541E7-3863-4D49-A902-1BD981A84395}"/>
                </a:ext>
              </a:extLst>
            </p:cNvPr>
            <p:cNvSpPr>
              <a:spLocks noChangeShapeType="1"/>
            </p:cNvSpPr>
            <p:nvPr/>
          </p:nvSpPr>
          <p:spPr bwMode="auto">
            <a:xfrm flipH="1">
              <a:off x="1035643" y="2067589"/>
              <a:ext cx="55026" cy="0"/>
            </a:xfrm>
            <a:prstGeom prst="line">
              <a:avLst/>
            </a:prstGeom>
            <a:noFill/>
            <a:ln w="22225">
              <a:solidFill>
                <a:srgbClr val="000000"/>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3" name="Rectangle 887">
              <a:extLst>
                <a:ext uri="{FF2B5EF4-FFF2-40B4-BE49-F238E27FC236}">
                  <a16:creationId xmlns:a16="http://schemas.microsoft.com/office/drawing/2014/main" id="{742B0E62-156E-274F-9EC2-43937A566FEB}"/>
                </a:ext>
              </a:extLst>
            </p:cNvPr>
            <p:cNvSpPr>
              <a:spLocks noChangeArrowheads="1"/>
            </p:cNvSpPr>
            <p:nvPr/>
          </p:nvSpPr>
          <p:spPr bwMode="auto">
            <a:xfrm>
              <a:off x="872681" y="2016739"/>
              <a:ext cx="141045" cy="147878"/>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n-cs"/>
                </a:rPr>
                <a:t>50</a:t>
              </a:r>
              <a:endParaRPr kumimoji="0" lang="en-US" altLang="en-US" sz="788"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94" name="Line 888">
              <a:extLst>
                <a:ext uri="{FF2B5EF4-FFF2-40B4-BE49-F238E27FC236}">
                  <a16:creationId xmlns:a16="http://schemas.microsoft.com/office/drawing/2014/main" id="{E1E3AE7C-0EA7-DE49-A28F-C4D6C76BD85A}"/>
                </a:ext>
              </a:extLst>
            </p:cNvPr>
            <p:cNvSpPr>
              <a:spLocks noChangeShapeType="1"/>
            </p:cNvSpPr>
            <p:nvPr/>
          </p:nvSpPr>
          <p:spPr bwMode="auto">
            <a:xfrm flipH="1">
              <a:off x="1035643" y="1851985"/>
              <a:ext cx="55026" cy="0"/>
            </a:xfrm>
            <a:prstGeom prst="line">
              <a:avLst/>
            </a:prstGeom>
            <a:noFill/>
            <a:ln w="22225">
              <a:solidFill>
                <a:srgbClr val="000000"/>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5" name="Rectangle 889">
              <a:extLst>
                <a:ext uri="{FF2B5EF4-FFF2-40B4-BE49-F238E27FC236}">
                  <a16:creationId xmlns:a16="http://schemas.microsoft.com/office/drawing/2014/main" id="{2560AF00-B5CC-8B48-B7F9-B4BD4749F265}"/>
                </a:ext>
              </a:extLst>
            </p:cNvPr>
            <p:cNvSpPr>
              <a:spLocks noChangeArrowheads="1"/>
            </p:cNvSpPr>
            <p:nvPr/>
          </p:nvSpPr>
          <p:spPr bwMode="auto">
            <a:xfrm>
              <a:off x="872681" y="1799101"/>
              <a:ext cx="141045" cy="147878"/>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n-cs"/>
                </a:rPr>
                <a:t>60</a:t>
              </a:r>
              <a:endParaRPr kumimoji="0" lang="en-US" altLang="en-US" sz="788"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96" name="Line 890">
              <a:extLst>
                <a:ext uri="{FF2B5EF4-FFF2-40B4-BE49-F238E27FC236}">
                  <a16:creationId xmlns:a16="http://schemas.microsoft.com/office/drawing/2014/main" id="{191D53DD-7841-4C45-AD03-BCB5ABB1C7AA}"/>
                </a:ext>
              </a:extLst>
            </p:cNvPr>
            <p:cNvSpPr>
              <a:spLocks noChangeShapeType="1"/>
            </p:cNvSpPr>
            <p:nvPr/>
          </p:nvSpPr>
          <p:spPr bwMode="auto">
            <a:xfrm flipH="1">
              <a:off x="1035643" y="1638415"/>
              <a:ext cx="55026" cy="0"/>
            </a:xfrm>
            <a:prstGeom prst="line">
              <a:avLst/>
            </a:prstGeom>
            <a:noFill/>
            <a:ln w="22225">
              <a:solidFill>
                <a:srgbClr val="000000"/>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7" name="Rectangle 891">
              <a:extLst>
                <a:ext uri="{FF2B5EF4-FFF2-40B4-BE49-F238E27FC236}">
                  <a16:creationId xmlns:a16="http://schemas.microsoft.com/office/drawing/2014/main" id="{9742A83A-E037-F247-80E9-985512BB0681}"/>
                </a:ext>
              </a:extLst>
            </p:cNvPr>
            <p:cNvSpPr>
              <a:spLocks noChangeArrowheads="1"/>
            </p:cNvSpPr>
            <p:nvPr/>
          </p:nvSpPr>
          <p:spPr bwMode="auto">
            <a:xfrm>
              <a:off x="872681" y="1583497"/>
              <a:ext cx="139681" cy="152549"/>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n-cs"/>
                </a:rPr>
                <a:t>70</a:t>
              </a:r>
              <a:endParaRPr kumimoji="0" lang="en-US" altLang="en-US" sz="788"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98" name="Line 892">
              <a:extLst>
                <a:ext uri="{FF2B5EF4-FFF2-40B4-BE49-F238E27FC236}">
                  <a16:creationId xmlns:a16="http://schemas.microsoft.com/office/drawing/2014/main" id="{3A3BA7DB-C7D4-944B-BA84-A6EBEC8C242A}"/>
                </a:ext>
              </a:extLst>
            </p:cNvPr>
            <p:cNvSpPr>
              <a:spLocks noChangeShapeType="1"/>
            </p:cNvSpPr>
            <p:nvPr/>
          </p:nvSpPr>
          <p:spPr bwMode="auto">
            <a:xfrm flipH="1">
              <a:off x="1035643" y="1422811"/>
              <a:ext cx="55026" cy="0"/>
            </a:xfrm>
            <a:prstGeom prst="line">
              <a:avLst/>
            </a:prstGeom>
            <a:noFill/>
            <a:ln w="22225">
              <a:solidFill>
                <a:srgbClr val="000000"/>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9" name="Rectangle 893">
              <a:extLst>
                <a:ext uri="{FF2B5EF4-FFF2-40B4-BE49-F238E27FC236}">
                  <a16:creationId xmlns:a16="http://schemas.microsoft.com/office/drawing/2014/main" id="{ADE2D4A1-7D08-1C4A-B986-C04E8A13C38C}"/>
                </a:ext>
              </a:extLst>
            </p:cNvPr>
            <p:cNvSpPr>
              <a:spLocks noChangeArrowheads="1"/>
            </p:cNvSpPr>
            <p:nvPr/>
          </p:nvSpPr>
          <p:spPr bwMode="auto">
            <a:xfrm>
              <a:off x="872681" y="1365859"/>
              <a:ext cx="139681" cy="152551"/>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n-cs"/>
                </a:rPr>
                <a:t>80</a:t>
              </a:r>
              <a:endParaRPr kumimoji="0" lang="en-US" altLang="en-US" sz="788"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100" name="Line 894">
              <a:extLst>
                <a:ext uri="{FF2B5EF4-FFF2-40B4-BE49-F238E27FC236}">
                  <a16:creationId xmlns:a16="http://schemas.microsoft.com/office/drawing/2014/main" id="{B2CE584C-456D-C548-9E5E-35AE6B689758}"/>
                </a:ext>
              </a:extLst>
            </p:cNvPr>
            <p:cNvSpPr>
              <a:spLocks noChangeShapeType="1"/>
            </p:cNvSpPr>
            <p:nvPr/>
          </p:nvSpPr>
          <p:spPr bwMode="auto">
            <a:xfrm flipH="1">
              <a:off x="1035643" y="1205174"/>
              <a:ext cx="55026" cy="0"/>
            </a:xfrm>
            <a:prstGeom prst="line">
              <a:avLst/>
            </a:prstGeom>
            <a:noFill/>
            <a:ln w="22225">
              <a:solidFill>
                <a:srgbClr val="000000"/>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1" name="Rectangle 895">
              <a:extLst>
                <a:ext uri="{FF2B5EF4-FFF2-40B4-BE49-F238E27FC236}">
                  <a16:creationId xmlns:a16="http://schemas.microsoft.com/office/drawing/2014/main" id="{74627B44-588A-154C-AB88-C385CFBD53D5}"/>
                </a:ext>
              </a:extLst>
            </p:cNvPr>
            <p:cNvSpPr>
              <a:spLocks noChangeArrowheads="1"/>
            </p:cNvSpPr>
            <p:nvPr/>
          </p:nvSpPr>
          <p:spPr bwMode="auto">
            <a:xfrm>
              <a:off x="872681" y="1152290"/>
              <a:ext cx="141045" cy="147878"/>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n-cs"/>
                </a:rPr>
                <a:t>90</a:t>
              </a:r>
              <a:endParaRPr kumimoji="0" lang="en-US" altLang="en-US" sz="788"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102" name="Line 896">
              <a:extLst>
                <a:ext uri="{FF2B5EF4-FFF2-40B4-BE49-F238E27FC236}">
                  <a16:creationId xmlns:a16="http://schemas.microsoft.com/office/drawing/2014/main" id="{BCC970B3-0AB6-E343-BFE0-87C5F573D02D}"/>
                </a:ext>
              </a:extLst>
            </p:cNvPr>
            <p:cNvSpPr>
              <a:spLocks noChangeShapeType="1"/>
            </p:cNvSpPr>
            <p:nvPr/>
          </p:nvSpPr>
          <p:spPr bwMode="auto">
            <a:xfrm flipH="1">
              <a:off x="1035643" y="989570"/>
              <a:ext cx="55026" cy="0"/>
            </a:xfrm>
            <a:prstGeom prst="line">
              <a:avLst/>
            </a:prstGeom>
            <a:noFill/>
            <a:ln w="22225">
              <a:solidFill>
                <a:srgbClr val="000000"/>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3" name="Rectangle 897">
              <a:extLst>
                <a:ext uri="{FF2B5EF4-FFF2-40B4-BE49-F238E27FC236}">
                  <a16:creationId xmlns:a16="http://schemas.microsoft.com/office/drawing/2014/main" id="{C9C03691-9B14-6349-A072-BA19E8F12B82}"/>
                </a:ext>
              </a:extLst>
            </p:cNvPr>
            <p:cNvSpPr>
              <a:spLocks noChangeArrowheads="1"/>
            </p:cNvSpPr>
            <p:nvPr/>
          </p:nvSpPr>
          <p:spPr bwMode="auto">
            <a:xfrm>
              <a:off x="804957" y="936686"/>
              <a:ext cx="211569" cy="147878"/>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n-cs"/>
                </a:rPr>
                <a:t>100</a:t>
              </a:r>
              <a:endParaRPr kumimoji="0" lang="en-US" altLang="en-US" sz="788"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104" name="Rectangle 898">
              <a:extLst>
                <a:ext uri="{FF2B5EF4-FFF2-40B4-BE49-F238E27FC236}">
                  <a16:creationId xmlns:a16="http://schemas.microsoft.com/office/drawing/2014/main" id="{83FDF480-95DF-8D40-B5E9-359E854A8C2C}"/>
                </a:ext>
              </a:extLst>
            </p:cNvPr>
            <p:cNvSpPr>
              <a:spLocks noChangeArrowheads="1"/>
            </p:cNvSpPr>
            <p:nvPr/>
          </p:nvSpPr>
          <p:spPr bwMode="auto">
            <a:xfrm rot="16200000">
              <a:off x="-66489" y="1888956"/>
              <a:ext cx="1493159" cy="153867"/>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750" b="1"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n-cs"/>
                </a:rPr>
                <a:t>Event-free probability (%)</a:t>
              </a:r>
              <a:endParaRPr kumimoji="0" lang="en-US" altLang="en-US" sz="788"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105" name="Freeform 899">
              <a:extLst>
                <a:ext uri="{FF2B5EF4-FFF2-40B4-BE49-F238E27FC236}">
                  <a16:creationId xmlns:a16="http://schemas.microsoft.com/office/drawing/2014/main" id="{A910BABF-D342-7F4F-A2E2-ABC3DD401DE7}"/>
                </a:ext>
              </a:extLst>
            </p:cNvPr>
            <p:cNvSpPr>
              <a:spLocks/>
            </p:cNvSpPr>
            <p:nvPr/>
          </p:nvSpPr>
          <p:spPr bwMode="auto">
            <a:xfrm>
              <a:off x="1291725" y="989570"/>
              <a:ext cx="4469798" cy="1732967"/>
            </a:xfrm>
            <a:custGeom>
              <a:avLst/>
              <a:gdLst>
                <a:gd name="T0" fmla="*/ 146 w 4257"/>
                <a:gd name="T1" fmla="*/ 21 h 2292"/>
                <a:gd name="T2" fmla="*/ 218 w 4257"/>
                <a:gd name="T3" fmla="*/ 58 h 2292"/>
                <a:gd name="T4" fmla="*/ 306 w 4257"/>
                <a:gd name="T5" fmla="*/ 82 h 2292"/>
                <a:gd name="T6" fmla="*/ 394 w 4257"/>
                <a:gd name="T7" fmla="*/ 112 h 2292"/>
                <a:gd name="T8" fmla="*/ 459 w 4257"/>
                <a:gd name="T9" fmla="*/ 150 h 2292"/>
                <a:gd name="T10" fmla="*/ 503 w 4257"/>
                <a:gd name="T11" fmla="*/ 187 h 2292"/>
                <a:gd name="T12" fmla="*/ 540 w 4257"/>
                <a:gd name="T13" fmla="*/ 214 h 2292"/>
                <a:gd name="T14" fmla="*/ 608 w 4257"/>
                <a:gd name="T15" fmla="*/ 238 h 2292"/>
                <a:gd name="T16" fmla="*/ 666 w 4257"/>
                <a:gd name="T17" fmla="*/ 272 h 2292"/>
                <a:gd name="T18" fmla="*/ 720 w 4257"/>
                <a:gd name="T19" fmla="*/ 323 h 2292"/>
                <a:gd name="T20" fmla="*/ 778 w 4257"/>
                <a:gd name="T21" fmla="*/ 353 h 2292"/>
                <a:gd name="T22" fmla="*/ 835 w 4257"/>
                <a:gd name="T23" fmla="*/ 401 h 2292"/>
                <a:gd name="T24" fmla="*/ 893 w 4257"/>
                <a:gd name="T25" fmla="*/ 428 h 2292"/>
                <a:gd name="T26" fmla="*/ 937 w 4257"/>
                <a:gd name="T27" fmla="*/ 469 h 2292"/>
                <a:gd name="T28" fmla="*/ 992 w 4257"/>
                <a:gd name="T29" fmla="*/ 523 h 2292"/>
                <a:gd name="T30" fmla="*/ 1032 w 4257"/>
                <a:gd name="T31" fmla="*/ 571 h 2292"/>
                <a:gd name="T32" fmla="*/ 1066 w 4257"/>
                <a:gd name="T33" fmla="*/ 601 h 2292"/>
                <a:gd name="T34" fmla="*/ 1114 w 4257"/>
                <a:gd name="T35" fmla="*/ 638 h 2292"/>
                <a:gd name="T36" fmla="*/ 1161 w 4257"/>
                <a:gd name="T37" fmla="*/ 679 h 2292"/>
                <a:gd name="T38" fmla="*/ 1205 w 4257"/>
                <a:gd name="T39" fmla="*/ 713 h 2292"/>
                <a:gd name="T40" fmla="*/ 1243 w 4257"/>
                <a:gd name="T41" fmla="*/ 761 h 2292"/>
                <a:gd name="T42" fmla="*/ 1287 w 4257"/>
                <a:gd name="T43" fmla="*/ 808 h 2292"/>
                <a:gd name="T44" fmla="*/ 1338 w 4257"/>
                <a:gd name="T45" fmla="*/ 846 h 2292"/>
                <a:gd name="T46" fmla="*/ 1385 w 4257"/>
                <a:gd name="T47" fmla="*/ 913 h 2292"/>
                <a:gd name="T48" fmla="*/ 1429 w 4257"/>
                <a:gd name="T49" fmla="*/ 961 h 2292"/>
                <a:gd name="T50" fmla="*/ 1507 w 4257"/>
                <a:gd name="T51" fmla="*/ 1002 h 2292"/>
                <a:gd name="T52" fmla="*/ 1555 w 4257"/>
                <a:gd name="T53" fmla="*/ 1029 h 2292"/>
                <a:gd name="T54" fmla="*/ 1599 w 4257"/>
                <a:gd name="T55" fmla="*/ 1076 h 2292"/>
                <a:gd name="T56" fmla="*/ 1653 w 4257"/>
                <a:gd name="T57" fmla="*/ 1124 h 2292"/>
                <a:gd name="T58" fmla="*/ 1698 w 4257"/>
                <a:gd name="T59" fmla="*/ 1161 h 2292"/>
                <a:gd name="T60" fmla="*/ 1759 w 4257"/>
                <a:gd name="T61" fmla="*/ 1195 h 2292"/>
                <a:gd name="T62" fmla="*/ 1823 w 4257"/>
                <a:gd name="T63" fmla="*/ 1233 h 2292"/>
                <a:gd name="T64" fmla="*/ 1874 w 4257"/>
                <a:gd name="T65" fmla="*/ 1263 h 2292"/>
                <a:gd name="T66" fmla="*/ 1918 w 4257"/>
                <a:gd name="T67" fmla="*/ 1317 h 2292"/>
                <a:gd name="T68" fmla="*/ 1966 w 4257"/>
                <a:gd name="T69" fmla="*/ 1334 h 2292"/>
                <a:gd name="T70" fmla="*/ 1996 w 4257"/>
                <a:gd name="T71" fmla="*/ 1362 h 2292"/>
                <a:gd name="T72" fmla="*/ 2057 w 4257"/>
                <a:gd name="T73" fmla="*/ 1413 h 2292"/>
                <a:gd name="T74" fmla="*/ 2091 w 4257"/>
                <a:gd name="T75" fmla="*/ 1446 h 2292"/>
                <a:gd name="T76" fmla="*/ 2146 w 4257"/>
                <a:gd name="T77" fmla="*/ 1474 h 2292"/>
                <a:gd name="T78" fmla="*/ 2196 w 4257"/>
                <a:gd name="T79" fmla="*/ 1511 h 2292"/>
                <a:gd name="T80" fmla="*/ 2268 w 4257"/>
                <a:gd name="T81" fmla="*/ 1528 h 2292"/>
                <a:gd name="T82" fmla="*/ 2302 w 4257"/>
                <a:gd name="T83" fmla="*/ 1559 h 2292"/>
                <a:gd name="T84" fmla="*/ 2349 w 4257"/>
                <a:gd name="T85" fmla="*/ 1579 h 2292"/>
                <a:gd name="T86" fmla="*/ 2400 w 4257"/>
                <a:gd name="T87" fmla="*/ 1606 h 2292"/>
                <a:gd name="T88" fmla="*/ 2448 w 4257"/>
                <a:gd name="T89" fmla="*/ 1633 h 2292"/>
                <a:gd name="T90" fmla="*/ 2492 w 4257"/>
                <a:gd name="T91" fmla="*/ 1671 h 2292"/>
                <a:gd name="T92" fmla="*/ 2573 w 4257"/>
                <a:gd name="T93" fmla="*/ 1694 h 2292"/>
                <a:gd name="T94" fmla="*/ 2628 w 4257"/>
                <a:gd name="T95" fmla="*/ 1738 h 2292"/>
                <a:gd name="T96" fmla="*/ 2685 w 4257"/>
                <a:gd name="T97" fmla="*/ 1745 h 2292"/>
                <a:gd name="T98" fmla="*/ 2763 w 4257"/>
                <a:gd name="T99" fmla="*/ 1776 h 2292"/>
                <a:gd name="T100" fmla="*/ 2807 w 4257"/>
                <a:gd name="T101" fmla="*/ 1820 h 2292"/>
                <a:gd name="T102" fmla="*/ 2889 w 4257"/>
                <a:gd name="T103" fmla="*/ 1864 h 2292"/>
                <a:gd name="T104" fmla="*/ 2950 w 4257"/>
                <a:gd name="T105" fmla="*/ 1905 h 2292"/>
                <a:gd name="T106" fmla="*/ 3062 w 4257"/>
                <a:gd name="T107" fmla="*/ 1952 h 2292"/>
                <a:gd name="T108" fmla="*/ 3194 w 4257"/>
                <a:gd name="T109" fmla="*/ 1993 h 2292"/>
                <a:gd name="T110" fmla="*/ 3340 w 4257"/>
                <a:gd name="T111" fmla="*/ 2017 h 2292"/>
                <a:gd name="T112" fmla="*/ 3449 w 4257"/>
                <a:gd name="T113" fmla="*/ 2132 h 2292"/>
                <a:gd name="T114" fmla="*/ 3622 w 4257"/>
                <a:gd name="T115" fmla="*/ 2132 h 2292"/>
                <a:gd name="T116" fmla="*/ 4257 w 4257"/>
                <a:gd name="T117" fmla="*/ 2292 h 2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57" h="2292">
                  <a:moveTo>
                    <a:pt x="0" y="0"/>
                  </a:moveTo>
                  <a:lnTo>
                    <a:pt x="4" y="0"/>
                  </a:lnTo>
                  <a:lnTo>
                    <a:pt x="4" y="4"/>
                  </a:lnTo>
                  <a:lnTo>
                    <a:pt x="75" y="4"/>
                  </a:lnTo>
                  <a:lnTo>
                    <a:pt x="75" y="10"/>
                  </a:lnTo>
                  <a:lnTo>
                    <a:pt x="85" y="10"/>
                  </a:lnTo>
                  <a:lnTo>
                    <a:pt x="85" y="14"/>
                  </a:lnTo>
                  <a:lnTo>
                    <a:pt x="119" y="14"/>
                  </a:lnTo>
                  <a:lnTo>
                    <a:pt x="119" y="21"/>
                  </a:lnTo>
                  <a:lnTo>
                    <a:pt x="133" y="21"/>
                  </a:lnTo>
                  <a:lnTo>
                    <a:pt x="146" y="21"/>
                  </a:lnTo>
                  <a:lnTo>
                    <a:pt x="146" y="24"/>
                  </a:lnTo>
                  <a:lnTo>
                    <a:pt x="173" y="24"/>
                  </a:lnTo>
                  <a:lnTo>
                    <a:pt x="173" y="31"/>
                  </a:lnTo>
                  <a:lnTo>
                    <a:pt x="177" y="31"/>
                  </a:lnTo>
                  <a:lnTo>
                    <a:pt x="177" y="34"/>
                  </a:lnTo>
                  <a:lnTo>
                    <a:pt x="187" y="34"/>
                  </a:lnTo>
                  <a:lnTo>
                    <a:pt x="187" y="44"/>
                  </a:lnTo>
                  <a:lnTo>
                    <a:pt x="190" y="44"/>
                  </a:lnTo>
                  <a:lnTo>
                    <a:pt x="190" y="51"/>
                  </a:lnTo>
                  <a:lnTo>
                    <a:pt x="218" y="51"/>
                  </a:lnTo>
                  <a:lnTo>
                    <a:pt x="218" y="58"/>
                  </a:lnTo>
                  <a:lnTo>
                    <a:pt x="235" y="58"/>
                  </a:lnTo>
                  <a:lnTo>
                    <a:pt x="235" y="61"/>
                  </a:lnTo>
                  <a:lnTo>
                    <a:pt x="248" y="61"/>
                  </a:lnTo>
                  <a:lnTo>
                    <a:pt x="248" y="68"/>
                  </a:lnTo>
                  <a:lnTo>
                    <a:pt x="262" y="68"/>
                  </a:lnTo>
                  <a:lnTo>
                    <a:pt x="262" y="72"/>
                  </a:lnTo>
                  <a:lnTo>
                    <a:pt x="285" y="72"/>
                  </a:lnTo>
                  <a:lnTo>
                    <a:pt x="285" y="78"/>
                  </a:lnTo>
                  <a:lnTo>
                    <a:pt x="292" y="78"/>
                  </a:lnTo>
                  <a:lnTo>
                    <a:pt x="292" y="82"/>
                  </a:lnTo>
                  <a:lnTo>
                    <a:pt x="306" y="82"/>
                  </a:lnTo>
                  <a:lnTo>
                    <a:pt x="306" y="88"/>
                  </a:lnTo>
                  <a:lnTo>
                    <a:pt x="319" y="88"/>
                  </a:lnTo>
                  <a:lnTo>
                    <a:pt x="336" y="88"/>
                  </a:lnTo>
                  <a:lnTo>
                    <a:pt x="336" y="92"/>
                  </a:lnTo>
                  <a:lnTo>
                    <a:pt x="374" y="92"/>
                  </a:lnTo>
                  <a:lnTo>
                    <a:pt x="374" y="99"/>
                  </a:lnTo>
                  <a:lnTo>
                    <a:pt x="387" y="99"/>
                  </a:lnTo>
                  <a:lnTo>
                    <a:pt x="387" y="109"/>
                  </a:lnTo>
                  <a:lnTo>
                    <a:pt x="391" y="109"/>
                  </a:lnTo>
                  <a:lnTo>
                    <a:pt x="391" y="112"/>
                  </a:lnTo>
                  <a:lnTo>
                    <a:pt x="394" y="112"/>
                  </a:lnTo>
                  <a:lnTo>
                    <a:pt x="394" y="119"/>
                  </a:lnTo>
                  <a:lnTo>
                    <a:pt x="408" y="119"/>
                  </a:lnTo>
                  <a:lnTo>
                    <a:pt x="408" y="122"/>
                  </a:lnTo>
                  <a:lnTo>
                    <a:pt x="414" y="122"/>
                  </a:lnTo>
                  <a:lnTo>
                    <a:pt x="414" y="136"/>
                  </a:lnTo>
                  <a:lnTo>
                    <a:pt x="431" y="136"/>
                  </a:lnTo>
                  <a:lnTo>
                    <a:pt x="431" y="146"/>
                  </a:lnTo>
                  <a:lnTo>
                    <a:pt x="438" y="146"/>
                  </a:lnTo>
                  <a:lnTo>
                    <a:pt x="448" y="146"/>
                  </a:lnTo>
                  <a:lnTo>
                    <a:pt x="448" y="150"/>
                  </a:lnTo>
                  <a:lnTo>
                    <a:pt x="459" y="150"/>
                  </a:lnTo>
                  <a:lnTo>
                    <a:pt x="459" y="156"/>
                  </a:lnTo>
                  <a:lnTo>
                    <a:pt x="476" y="156"/>
                  </a:lnTo>
                  <a:lnTo>
                    <a:pt x="476" y="160"/>
                  </a:lnTo>
                  <a:lnTo>
                    <a:pt x="489" y="160"/>
                  </a:lnTo>
                  <a:lnTo>
                    <a:pt x="489" y="167"/>
                  </a:lnTo>
                  <a:lnTo>
                    <a:pt x="493" y="167"/>
                  </a:lnTo>
                  <a:lnTo>
                    <a:pt x="493" y="177"/>
                  </a:lnTo>
                  <a:lnTo>
                    <a:pt x="496" y="177"/>
                  </a:lnTo>
                  <a:lnTo>
                    <a:pt x="496" y="180"/>
                  </a:lnTo>
                  <a:lnTo>
                    <a:pt x="503" y="180"/>
                  </a:lnTo>
                  <a:lnTo>
                    <a:pt x="503" y="187"/>
                  </a:lnTo>
                  <a:lnTo>
                    <a:pt x="506" y="187"/>
                  </a:lnTo>
                  <a:lnTo>
                    <a:pt x="506" y="190"/>
                  </a:lnTo>
                  <a:lnTo>
                    <a:pt x="510" y="190"/>
                  </a:lnTo>
                  <a:lnTo>
                    <a:pt x="510" y="197"/>
                  </a:lnTo>
                  <a:lnTo>
                    <a:pt x="516" y="197"/>
                  </a:lnTo>
                  <a:lnTo>
                    <a:pt x="516" y="204"/>
                  </a:lnTo>
                  <a:lnTo>
                    <a:pt x="520" y="204"/>
                  </a:lnTo>
                  <a:lnTo>
                    <a:pt x="520" y="207"/>
                  </a:lnTo>
                  <a:lnTo>
                    <a:pt x="530" y="207"/>
                  </a:lnTo>
                  <a:lnTo>
                    <a:pt x="530" y="214"/>
                  </a:lnTo>
                  <a:lnTo>
                    <a:pt x="540" y="214"/>
                  </a:lnTo>
                  <a:lnTo>
                    <a:pt x="540" y="217"/>
                  </a:lnTo>
                  <a:lnTo>
                    <a:pt x="564" y="217"/>
                  </a:lnTo>
                  <a:lnTo>
                    <a:pt x="574" y="217"/>
                  </a:lnTo>
                  <a:lnTo>
                    <a:pt x="574" y="224"/>
                  </a:lnTo>
                  <a:lnTo>
                    <a:pt x="581" y="224"/>
                  </a:lnTo>
                  <a:lnTo>
                    <a:pt x="581" y="228"/>
                  </a:lnTo>
                  <a:lnTo>
                    <a:pt x="588" y="228"/>
                  </a:lnTo>
                  <a:lnTo>
                    <a:pt x="588" y="234"/>
                  </a:lnTo>
                  <a:lnTo>
                    <a:pt x="594" y="234"/>
                  </a:lnTo>
                  <a:lnTo>
                    <a:pt x="594" y="238"/>
                  </a:lnTo>
                  <a:lnTo>
                    <a:pt x="608" y="238"/>
                  </a:lnTo>
                  <a:lnTo>
                    <a:pt x="608" y="245"/>
                  </a:lnTo>
                  <a:lnTo>
                    <a:pt x="618" y="245"/>
                  </a:lnTo>
                  <a:lnTo>
                    <a:pt x="618" y="248"/>
                  </a:lnTo>
                  <a:lnTo>
                    <a:pt x="622" y="248"/>
                  </a:lnTo>
                  <a:lnTo>
                    <a:pt x="622" y="255"/>
                  </a:lnTo>
                  <a:lnTo>
                    <a:pt x="632" y="255"/>
                  </a:lnTo>
                  <a:lnTo>
                    <a:pt x="632" y="265"/>
                  </a:lnTo>
                  <a:lnTo>
                    <a:pt x="638" y="265"/>
                  </a:lnTo>
                  <a:lnTo>
                    <a:pt x="652" y="265"/>
                  </a:lnTo>
                  <a:lnTo>
                    <a:pt x="652" y="272"/>
                  </a:lnTo>
                  <a:lnTo>
                    <a:pt x="666" y="272"/>
                  </a:lnTo>
                  <a:lnTo>
                    <a:pt x="666" y="275"/>
                  </a:lnTo>
                  <a:lnTo>
                    <a:pt x="669" y="275"/>
                  </a:lnTo>
                  <a:lnTo>
                    <a:pt x="669" y="282"/>
                  </a:lnTo>
                  <a:lnTo>
                    <a:pt x="679" y="282"/>
                  </a:lnTo>
                  <a:lnTo>
                    <a:pt x="679" y="292"/>
                  </a:lnTo>
                  <a:lnTo>
                    <a:pt x="696" y="292"/>
                  </a:lnTo>
                  <a:lnTo>
                    <a:pt x="696" y="306"/>
                  </a:lnTo>
                  <a:lnTo>
                    <a:pt x="710" y="306"/>
                  </a:lnTo>
                  <a:lnTo>
                    <a:pt x="710" y="316"/>
                  </a:lnTo>
                  <a:lnTo>
                    <a:pt x="720" y="316"/>
                  </a:lnTo>
                  <a:lnTo>
                    <a:pt x="720" y="323"/>
                  </a:lnTo>
                  <a:lnTo>
                    <a:pt x="723" y="323"/>
                  </a:lnTo>
                  <a:lnTo>
                    <a:pt x="723" y="330"/>
                  </a:lnTo>
                  <a:lnTo>
                    <a:pt x="734" y="330"/>
                  </a:lnTo>
                  <a:lnTo>
                    <a:pt x="734" y="333"/>
                  </a:lnTo>
                  <a:lnTo>
                    <a:pt x="740" y="333"/>
                  </a:lnTo>
                  <a:lnTo>
                    <a:pt x="740" y="343"/>
                  </a:lnTo>
                  <a:lnTo>
                    <a:pt x="751" y="343"/>
                  </a:lnTo>
                  <a:lnTo>
                    <a:pt x="751" y="350"/>
                  </a:lnTo>
                  <a:lnTo>
                    <a:pt x="774" y="350"/>
                  </a:lnTo>
                  <a:lnTo>
                    <a:pt x="774" y="353"/>
                  </a:lnTo>
                  <a:lnTo>
                    <a:pt x="778" y="353"/>
                  </a:lnTo>
                  <a:lnTo>
                    <a:pt x="778" y="363"/>
                  </a:lnTo>
                  <a:lnTo>
                    <a:pt x="791" y="363"/>
                  </a:lnTo>
                  <a:lnTo>
                    <a:pt x="791" y="370"/>
                  </a:lnTo>
                  <a:lnTo>
                    <a:pt x="798" y="370"/>
                  </a:lnTo>
                  <a:lnTo>
                    <a:pt x="798" y="374"/>
                  </a:lnTo>
                  <a:lnTo>
                    <a:pt x="808" y="374"/>
                  </a:lnTo>
                  <a:lnTo>
                    <a:pt x="808" y="380"/>
                  </a:lnTo>
                  <a:lnTo>
                    <a:pt x="825" y="380"/>
                  </a:lnTo>
                  <a:lnTo>
                    <a:pt x="825" y="387"/>
                  </a:lnTo>
                  <a:lnTo>
                    <a:pt x="835" y="387"/>
                  </a:lnTo>
                  <a:lnTo>
                    <a:pt x="835" y="401"/>
                  </a:lnTo>
                  <a:lnTo>
                    <a:pt x="856" y="401"/>
                  </a:lnTo>
                  <a:lnTo>
                    <a:pt x="856" y="408"/>
                  </a:lnTo>
                  <a:lnTo>
                    <a:pt x="866" y="408"/>
                  </a:lnTo>
                  <a:lnTo>
                    <a:pt x="866" y="411"/>
                  </a:lnTo>
                  <a:lnTo>
                    <a:pt x="869" y="411"/>
                  </a:lnTo>
                  <a:lnTo>
                    <a:pt x="869" y="418"/>
                  </a:lnTo>
                  <a:lnTo>
                    <a:pt x="876" y="418"/>
                  </a:lnTo>
                  <a:lnTo>
                    <a:pt x="876" y="421"/>
                  </a:lnTo>
                  <a:lnTo>
                    <a:pt x="890" y="421"/>
                  </a:lnTo>
                  <a:lnTo>
                    <a:pt x="890" y="428"/>
                  </a:lnTo>
                  <a:lnTo>
                    <a:pt x="893" y="428"/>
                  </a:lnTo>
                  <a:lnTo>
                    <a:pt x="893" y="438"/>
                  </a:lnTo>
                  <a:lnTo>
                    <a:pt x="896" y="438"/>
                  </a:lnTo>
                  <a:lnTo>
                    <a:pt x="896" y="445"/>
                  </a:lnTo>
                  <a:lnTo>
                    <a:pt x="903" y="445"/>
                  </a:lnTo>
                  <a:lnTo>
                    <a:pt x="903" y="448"/>
                  </a:lnTo>
                  <a:lnTo>
                    <a:pt x="910" y="448"/>
                  </a:lnTo>
                  <a:lnTo>
                    <a:pt x="910" y="455"/>
                  </a:lnTo>
                  <a:lnTo>
                    <a:pt x="927" y="455"/>
                  </a:lnTo>
                  <a:lnTo>
                    <a:pt x="927" y="465"/>
                  </a:lnTo>
                  <a:lnTo>
                    <a:pt x="937" y="465"/>
                  </a:lnTo>
                  <a:lnTo>
                    <a:pt x="937" y="469"/>
                  </a:lnTo>
                  <a:lnTo>
                    <a:pt x="941" y="469"/>
                  </a:lnTo>
                  <a:lnTo>
                    <a:pt x="941" y="492"/>
                  </a:lnTo>
                  <a:lnTo>
                    <a:pt x="954" y="492"/>
                  </a:lnTo>
                  <a:lnTo>
                    <a:pt x="954" y="496"/>
                  </a:lnTo>
                  <a:lnTo>
                    <a:pt x="968" y="496"/>
                  </a:lnTo>
                  <a:lnTo>
                    <a:pt x="968" y="503"/>
                  </a:lnTo>
                  <a:lnTo>
                    <a:pt x="975" y="503"/>
                  </a:lnTo>
                  <a:lnTo>
                    <a:pt x="975" y="513"/>
                  </a:lnTo>
                  <a:lnTo>
                    <a:pt x="985" y="513"/>
                  </a:lnTo>
                  <a:lnTo>
                    <a:pt x="985" y="523"/>
                  </a:lnTo>
                  <a:lnTo>
                    <a:pt x="992" y="523"/>
                  </a:lnTo>
                  <a:lnTo>
                    <a:pt x="992" y="533"/>
                  </a:lnTo>
                  <a:lnTo>
                    <a:pt x="995" y="533"/>
                  </a:lnTo>
                  <a:lnTo>
                    <a:pt x="995" y="543"/>
                  </a:lnTo>
                  <a:lnTo>
                    <a:pt x="1005" y="543"/>
                  </a:lnTo>
                  <a:lnTo>
                    <a:pt x="1005" y="550"/>
                  </a:lnTo>
                  <a:lnTo>
                    <a:pt x="1012" y="550"/>
                  </a:lnTo>
                  <a:lnTo>
                    <a:pt x="1012" y="560"/>
                  </a:lnTo>
                  <a:lnTo>
                    <a:pt x="1022" y="560"/>
                  </a:lnTo>
                  <a:lnTo>
                    <a:pt x="1022" y="564"/>
                  </a:lnTo>
                  <a:lnTo>
                    <a:pt x="1032" y="564"/>
                  </a:lnTo>
                  <a:lnTo>
                    <a:pt x="1032" y="571"/>
                  </a:lnTo>
                  <a:lnTo>
                    <a:pt x="1036" y="571"/>
                  </a:lnTo>
                  <a:lnTo>
                    <a:pt x="1036" y="574"/>
                  </a:lnTo>
                  <a:lnTo>
                    <a:pt x="1039" y="574"/>
                  </a:lnTo>
                  <a:lnTo>
                    <a:pt x="1039" y="581"/>
                  </a:lnTo>
                  <a:lnTo>
                    <a:pt x="1042" y="581"/>
                  </a:lnTo>
                  <a:lnTo>
                    <a:pt x="1042" y="584"/>
                  </a:lnTo>
                  <a:lnTo>
                    <a:pt x="1049" y="584"/>
                  </a:lnTo>
                  <a:lnTo>
                    <a:pt x="1049" y="591"/>
                  </a:lnTo>
                  <a:lnTo>
                    <a:pt x="1056" y="591"/>
                  </a:lnTo>
                  <a:lnTo>
                    <a:pt x="1056" y="601"/>
                  </a:lnTo>
                  <a:lnTo>
                    <a:pt x="1066" y="601"/>
                  </a:lnTo>
                  <a:lnTo>
                    <a:pt x="1066" y="608"/>
                  </a:lnTo>
                  <a:lnTo>
                    <a:pt x="1070" y="608"/>
                  </a:lnTo>
                  <a:lnTo>
                    <a:pt x="1070" y="611"/>
                  </a:lnTo>
                  <a:lnTo>
                    <a:pt x="1076" y="611"/>
                  </a:lnTo>
                  <a:lnTo>
                    <a:pt x="1076" y="618"/>
                  </a:lnTo>
                  <a:lnTo>
                    <a:pt x="1090" y="618"/>
                  </a:lnTo>
                  <a:lnTo>
                    <a:pt x="1090" y="622"/>
                  </a:lnTo>
                  <a:lnTo>
                    <a:pt x="1110" y="622"/>
                  </a:lnTo>
                  <a:lnTo>
                    <a:pt x="1110" y="628"/>
                  </a:lnTo>
                  <a:lnTo>
                    <a:pt x="1114" y="628"/>
                  </a:lnTo>
                  <a:lnTo>
                    <a:pt x="1114" y="638"/>
                  </a:lnTo>
                  <a:lnTo>
                    <a:pt x="1127" y="638"/>
                  </a:lnTo>
                  <a:lnTo>
                    <a:pt x="1127" y="649"/>
                  </a:lnTo>
                  <a:lnTo>
                    <a:pt x="1134" y="649"/>
                  </a:lnTo>
                  <a:lnTo>
                    <a:pt x="1134" y="659"/>
                  </a:lnTo>
                  <a:lnTo>
                    <a:pt x="1137" y="659"/>
                  </a:lnTo>
                  <a:lnTo>
                    <a:pt x="1137" y="666"/>
                  </a:lnTo>
                  <a:lnTo>
                    <a:pt x="1141" y="666"/>
                  </a:lnTo>
                  <a:lnTo>
                    <a:pt x="1141" y="669"/>
                  </a:lnTo>
                  <a:lnTo>
                    <a:pt x="1151" y="669"/>
                  </a:lnTo>
                  <a:lnTo>
                    <a:pt x="1151" y="679"/>
                  </a:lnTo>
                  <a:lnTo>
                    <a:pt x="1161" y="679"/>
                  </a:lnTo>
                  <a:lnTo>
                    <a:pt x="1161" y="686"/>
                  </a:lnTo>
                  <a:lnTo>
                    <a:pt x="1168" y="686"/>
                  </a:lnTo>
                  <a:lnTo>
                    <a:pt x="1168" y="689"/>
                  </a:lnTo>
                  <a:lnTo>
                    <a:pt x="1171" y="689"/>
                  </a:lnTo>
                  <a:lnTo>
                    <a:pt x="1171" y="696"/>
                  </a:lnTo>
                  <a:lnTo>
                    <a:pt x="1185" y="696"/>
                  </a:lnTo>
                  <a:lnTo>
                    <a:pt x="1185" y="703"/>
                  </a:lnTo>
                  <a:lnTo>
                    <a:pt x="1192" y="703"/>
                  </a:lnTo>
                  <a:lnTo>
                    <a:pt x="1192" y="706"/>
                  </a:lnTo>
                  <a:lnTo>
                    <a:pt x="1205" y="706"/>
                  </a:lnTo>
                  <a:lnTo>
                    <a:pt x="1205" y="713"/>
                  </a:lnTo>
                  <a:lnTo>
                    <a:pt x="1219" y="713"/>
                  </a:lnTo>
                  <a:lnTo>
                    <a:pt x="1219" y="727"/>
                  </a:lnTo>
                  <a:lnTo>
                    <a:pt x="1222" y="727"/>
                  </a:lnTo>
                  <a:lnTo>
                    <a:pt x="1222" y="734"/>
                  </a:lnTo>
                  <a:lnTo>
                    <a:pt x="1229" y="734"/>
                  </a:lnTo>
                  <a:lnTo>
                    <a:pt x="1229" y="751"/>
                  </a:lnTo>
                  <a:lnTo>
                    <a:pt x="1236" y="751"/>
                  </a:lnTo>
                  <a:lnTo>
                    <a:pt x="1236" y="754"/>
                  </a:lnTo>
                  <a:lnTo>
                    <a:pt x="1239" y="754"/>
                  </a:lnTo>
                  <a:lnTo>
                    <a:pt x="1239" y="761"/>
                  </a:lnTo>
                  <a:lnTo>
                    <a:pt x="1243" y="761"/>
                  </a:lnTo>
                  <a:lnTo>
                    <a:pt x="1243" y="771"/>
                  </a:lnTo>
                  <a:lnTo>
                    <a:pt x="1249" y="771"/>
                  </a:lnTo>
                  <a:lnTo>
                    <a:pt x="1249" y="774"/>
                  </a:lnTo>
                  <a:lnTo>
                    <a:pt x="1256" y="774"/>
                  </a:lnTo>
                  <a:lnTo>
                    <a:pt x="1256" y="784"/>
                  </a:lnTo>
                  <a:lnTo>
                    <a:pt x="1263" y="784"/>
                  </a:lnTo>
                  <a:lnTo>
                    <a:pt x="1263" y="798"/>
                  </a:lnTo>
                  <a:lnTo>
                    <a:pt x="1270" y="798"/>
                  </a:lnTo>
                  <a:lnTo>
                    <a:pt x="1270" y="801"/>
                  </a:lnTo>
                  <a:lnTo>
                    <a:pt x="1287" y="801"/>
                  </a:lnTo>
                  <a:lnTo>
                    <a:pt x="1287" y="808"/>
                  </a:lnTo>
                  <a:lnTo>
                    <a:pt x="1300" y="808"/>
                  </a:lnTo>
                  <a:lnTo>
                    <a:pt x="1300" y="812"/>
                  </a:lnTo>
                  <a:lnTo>
                    <a:pt x="1307" y="812"/>
                  </a:lnTo>
                  <a:lnTo>
                    <a:pt x="1307" y="818"/>
                  </a:lnTo>
                  <a:lnTo>
                    <a:pt x="1314" y="818"/>
                  </a:lnTo>
                  <a:lnTo>
                    <a:pt x="1314" y="829"/>
                  </a:lnTo>
                  <a:lnTo>
                    <a:pt x="1321" y="829"/>
                  </a:lnTo>
                  <a:lnTo>
                    <a:pt x="1321" y="839"/>
                  </a:lnTo>
                  <a:lnTo>
                    <a:pt x="1328" y="839"/>
                  </a:lnTo>
                  <a:lnTo>
                    <a:pt x="1328" y="846"/>
                  </a:lnTo>
                  <a:lnTo>
                    <a:pt x="1338" y="846"/>
                  </a:lnTo>
                  <a:lnTo>
                    <a:pt x="1338" y="849"/>
                  </a:lnTo>
                  <a:lnTo>
                    <a:pt x="1348" y="849"/>
                  </a:lnTo>
                  <a:lnTo>
                    <a:pt x="1348" y="859"/>
                  </a:lnTo>
                  <a:lnTo>
                    <a:pt x="1355" y="859"/>
                  </a:lnTo>
                  <a:lnTo>
                    <a:pt x="1355" y="869"/>
                  </a:lnTo>
                  <a:lnTo>
                    <a:pt x="1372" y="869"/>
                  </a:lnTo>
                  <a:lnTo>
                    <a:pt x="1372" y="893"/>
                  </a:lnTo>
                  <a:lnTo>
                    <a:pt x="1382" y="893"/>
                  </a:lnTo>
                  <a:lnTo>
                    <a:pt x="1382" y="903"/>
                  </a:lnTo>
                  <a:lnTo>
                    <a:pt x="1385" y="903"/>
                  </a:lnTo>
                  <a:lnTo>
                    <a:pt x="1385" y="913"/>
                  </a:lnTo>
                  <a:lnTo>
                    <a:pt x="1395" y="913"/>
                  </a:lnTo>
                  <a:lnTo>
                    <a:pt x="1395" y="924"/>
                  </a:lnTo>
                  <a:lnTo>
                    <a:pt x="1399" y="924"/>
                  </a:lnTo>
                  <a:lnTo>
                    <a:pt x="1399" y="930"/>
                  </a:lnTo>
                  <a:lnTo>
                    <a:pt x="1412" y="930"/>
                  </a:lnTo>
                  <a:lnTo>
                    <a:pt x="1412" y="934"/>
                  </a:lnTo>
                  <a:lnTo>
                    <a:pt x="1416" y="934"/>
                  </a:lnTo>
                  <a:lnTo>
                    <a:pt x="1416" y="951"/>
                  </a:lnTo>
                  <a:lnTo>
                    <a:pt x="1426" y="951"/>
                  </a:lnTo>
                  <a:lnTo>
                    <a:pt x="1426" y="961"/>
                  </a:lnTo>
                  <a:lnTo>
                    <a:pt x="1429" y="961"/>
                  </a:lnTo>
                  <a:lnTo>
                    <a:pt x="1429" y="971"/>
                  </a:lnTo>
                  <a:lnTo>
                    <a:pt x="1440" y="971"/>
                  </a:lnTo>
                  <a:lnTo>
                    <a:pt x="1440" y="978"/>
                  </a:lnTo>
                  <a:lnTo>
                    <a:pt x="1467" y="978"/>
                  </a:lnTo>
                  <a:lnTo>
                    <a:pt x="1467" y="981"/>
                  </a:lnTo>
                  <a:lnTo>
                    <a:pt x="1484" y="981"/>
                  </a:lnTo>
                  <a:lnTo>
                    <a:pt x="1484" y="988"/>
                  </a:lnTo>
                  <a:lnTo>
                    <a:pt x="1494" y="988"/>
                  </a:lnTo>
                  <a:lnTo>
                    <a:pt x="1494" y="998"/>
                  </a:lnTo>
                  <a:lnTo>
                    <a:pt x="1507" y="998"/>
                  </a:lnTo>
                  <a:lnTo>
                    <a:pt x="1507" y="1002"/>
                  </a:lnTo>
                  <a:lnTo>
                    <a:pt x="1514" y="1002"/>
                  </a:lnTo>
                  <a:lnTo>
                    <a:pt x="1514" y="1009"/>
                  </a:lnTo>
                  <a:lnTo>
                    <a:pt x="1524" y="1009"/>
                  </a:lnTo>
                  <a:lnTo>
                    <a:pt x="1524" y="1012"/>
                  </a:lnTo>
                  <a:lnTo>
                    <a:pt x="1541" y="1012"/>
                  </a:lnTo>
                  <a:lnTo>
                    <a:pt x="1541" y="1019"/>
                  </a:lnTo>
                  <a:lnTo>
                    <a:pt x="1545" y="1019"/>
                  </a:lnTo>
                  <a:lnTo>
                    <a:pt x="1545" y="1026"/>
                  </a:lnTo>
                  <a:lnTo>
                    <a:pt x="1552" y="1026"/>
                  </a:lnTo>
                  <a:lnTo>
                    <a:pt x="1552" y="1029"/>
                  </a:lnTo>
                  <a:lnTo>
                    <a:pt x="1555" y="1029"/>
                  </a:lnTo>
                  <a:lnTo>
                    <a:pt x="1555" y="1036"/>
                  </a:lnTo>
                  <a:lnTo>
                    <a:pt x="1565" y="1036"/>
                  </a:lnTo>
                  <a:lnTo>
                    <a:pt x="1565" y="1046"/>
                  </a:lnTo>
                  <a:lnTo>
                    <a:pt x="1569" y="1046"/>
                  </a:lnTo>
                  <a:lnTo>
                    <a:pt x="1569" y="1059"/>
                  </a:lnTo>
                  <a:lnTo>
                    <a:pt x="1579" y="1059"/>
                  </a:lnTo>
                  <a:lnTo>
                    <a:pt x="1579" y="1066"/>
                  </a:lnTo>
                  <a:lnTo>
                    <a:pt x="1586" y="1066"/>
                  </a:lnTo>
                  <a:lnTo>
                    <a:pt x="1586" y="1073"/>
                  </a:lnTo>
                  <a:lnTo>
                    <a:pt x="1599" y="1073"/>
                  </a:lnTo>
                  <a:lnTo>
                    <a:pt x="1599" y="1076"/>
                  </a:lnTo>
                  <a:lnTo>
                    <a:pt x="1602" y="1076"/>
                  </a:lnTo>
                  <a:lnTo>
                    <a:pt x="1602" y="1083"/>
                  </a:lnTo>
                  <a:lnTo>
                    <a:pt x="1609" y="1083"/>
                  </a:lnTo>
                  <a:lnTo>
                    <a:pt x="1609" y="1087"/>
                  </a:lnTo>
                  <a:lnTo>
                    <a:pt x="1623" y="1087"/>
                  </a:lnTo>
                  <a:lnTo>
                    <a:pt x="1623" y="1093"/>
                  </a:lnTo>
                  <a:lnTo>
                    <a:pt x="1626" y="1093"/>
                  </a:lnTo>
                  <a:lnTo>
                    <a:pt x="1626" y="1114"/>
                  </a:lnTo>
                  <a:lnTo>
                    <a:pt x="1640" y="1114"/>
                  </a:lnTo>
                  <a:lnTo>
                    <a:pt x="1640" y="1124"/>
                  </a:lnTo>
                  <a:lnTo>
                    <a:pt x="1653" y="1124"/>
                  </a:lnTo>
                  <a:lnTo>
                    <a:pt x="1653" y="1134"/>
                  </a:lnTo>
                  <a:lnTo>
                    <a:pt x="1667" y="1134"/>
                  </a:lnTo>
                  <a:lnTo>
                    <a:pt x="1667" y="1141"/>
                  </a:lnTo>
                  <a:lnTo>
                    <a:pt x="1670" y="1141"/>
                  </a:lnTo>
                  <a:lnTo>
                    <a:pt x="1670" y="1144"/>
                  </a:lnTo>
                  <a:lnTo>
                    <a:pt x="1681" y="1144"/>
                  </a:lnTo>
                  <a:lnTo>
                    <a:pt x="1681" y="1151"/>
                  </a:lnTo>
                  <a:lnTo>
                    <a:pt x="1694" y="1151"/>
                  </a:lnTo>
                  <a:lnTo>
                    <a:pt x="1694" y="1158"/>
                  </a:lnTo>
                  <a:lnTo>
                    <a:pt x="1698" y="1158"/>
                  </a:lnTo>
                  <a:lnTo>
                    <a:pt x="1698" y="1161"/>
                  </a:lnTo>
                  <a:lnTo>
                    <a:pt x="1701" y="1161"/>
                  </a:lnTo>
                  <a:lnTo>
                    <a:pt x="1701" y="1168"/>
                  </a:lnTo>
                  <a:lnTo>
                    <a:pt x="1711" y="1168"/>
                  </a:lnTo>
                  <a:lnTo>
                    <a:pt x="1711" y="1171"/>
                  </a:lnTo>
                  <a:lnTo>
                    <a:pt x="1714" y="1171"/>
                  </a:lnTo>
                  <a:lnTo>
                    <a:pt x="1714" y="1178"/>
                  </a:lnTo>
                  <a:lnTo>
                    <a:pt x="1725" y="1178"/>
                  </a:lnTo>
                  <a:lnTo>
                    <a:pt x="1742" y="1178"/>
                  </a:lnTo>
                  <a:lnTo>
                    <a:pt x="1742" y="1188"/>
                  </a:lnTo>
                  <a:lnTo>
                    <a:pt x="1759" y="1188"/>
                  </a:lnTo>
                  <a:lnTo>
                    <a:pt x="1759" y="1195"/>
                  </a:lnTo>
                  <a:lnTo>
                    <a:pt x="1765" y="1195"/>
                  </a:lnTo>
                  <a:lnTo>
                    <a:pt x="1765" y="1199"/>
                  </a:lnTo>
                  <a:lnTo>
                    <a:pt x="1769" y="1199"/>
                  </a:lnTo>
                  <a:lnTo>
                    <a:pt x="1769" y="1205"/>
                  </a:lnTo>
                  <a:lnTo>
                    <a:pt x="1779" y="1205"/>
                  </a:lnTo>
                  <a:lnTo>
                    <a:pt x="1782" y="1205"/>
                  </a:lnTo>
                  <a:lnTo>
                    <a:pt x="1782" y="1216"/>
                  </a:lnTo>
                  <a:lnTo>
                    <a:pt x="1789" y="1216"/>
                  </a:lnTo>
                  <a:lnTo>
                    <a:pt x="1789" y="1226"/>
                  </a:lnTo>
                  <a:lnTo>
                    <a:pt x="1823" y="1226"/>
                  </a:lnTo>
                  <a:lnTo>
                    <a:pt x="1823" y="1233"/>
                  </a:lnTo>
                  <a:lnTo>
                    <a:pt x="1837" y="1233"/>
                  </a:lnTo>
                  <a:lnTo>
                    <a:pt x="1837" y="1236"/>
                  </a:lnTo>
                  <a:lnTo>
                    <a:pt x="1843" y="1236"/>
                  </a:lnTo>
                  <a:lnTo>
                    <a:pt x="1843" y="1243"/>
                  </a:lnTo>
                  <a:lnTo>
                    <a:pt x="1854" y="1243"/>
                  </a:lnTo>
                  <a:lnTo>
                    <a:pt x="1854" y="1246"/>
                  </a:lnTo>
                  <a:lnTo>
                    <a:pt x="1867" y="1246"/>
                  </a:lnTo>
                  <a:lnTo>
                    <a:pt x="1867" y="1260"/>
                  </a:lnTo>
                  <a:lnTo>
                    <a:pt x="1871" y="1260"/>
                  </a:lnTo>
                  <a:lnTo>
                    <a:pt x="1871" y="1263"/>
                  </a:lnTo>
                  <a:lnTo>
                    <a:pt x="1874" y="1263"/>
                  </a:lnTo>
                  <a:lnTo>
                    <a:pt x="1874" y="1270"/>
                  </a:lnTo>
                  <a:lnTo>
                    <a:pt x="1884" y="1270"/>
                  </a:lnTo>
                  <a:lnTo>
                    <a:pt x="1884" y="1280"/>
                  </a:lnTo>
                  <a:lnTo>
                    <a:pt x="1894" y="1280"/>
                  </a:lnTo>
                  <a:lnTo>
                    <a:pt x="1894" y="1284"/>
                  </a:lnTo>
                  <a:lnTo>
                    <a:pt x="1908" y="1284"/>
                  </a:lnTo>
                  <a:lnTo>
                    <a:pt x="1908" y="1290"/>
                  </a:lnTo>
                  <a:lnTo>
                    <a:pt x="1915" y="1290"/>
                  </a:lnTo>
                  <a:lnTo>
                    <a:pt x="1915" y="1307"/>
                  </a:lnTo>
                  <a:lnTo>
                    <a:pt x="1918" y="1307"/>
                  </a:lnTo>
                  <a:lnTo>
                    <a:pt x="1918" y="1317"/>
                  </a:lnTo>
                  <a:lnTo>
                    <a:pt x="1928" y="1317"/>
                  </a:lnTo>
                  <a:lnTo>
                    <a:pt x="1928" y="1324"/>
                  </a:lnTo>
                  <a:lnTo>
                    <a:pt x="1932" y="1324"/>
                  </a:lnTo>
                  <a:lnTo>
                    <a:pt x="1942" y="1324"/>
                  </a:lnTo>
                  <a:lnTo>
                    <a:pt x="1945" y="1324"/>
                  </a:lnTo>
                  <a:lnTo>
                    <a:pt x="1952" y="1324"/>
                  </a:lnTo>
                  <a:lnTo>
                    <a:pt x="1952" y="1328"/>
                  </a:lnTo>
                  <a:lnTo>
                    <a:pt x="1955" y="1328"/>
                  </a:lnTo>
                  <a:lnTo>
                    <a:pt x="1955" y="1334"/>
                  </a:lnTo>
                  <a:lnTo>
                    <a:pt x="1959" y="1334"/>
                  </a:lnTo>
                  <a:lnTo>
                    <a:pt x="1966" y="1334"/>
                  </a:lnTo>
                  <a:lnTo>
                    <a:pt x="1966" y="1341"/>
                  </a:lnTo>
                  <a:lnTo>
                    <a:pt x="1969" y="1341"/>
                  </a:lnTo>
                  <a:lnTo>
                    <a:pt x="1972" y="1341"/>
                  </a:lnTo>
                  <a:lnTo>
                    <a:pt x="1972" y="1345"/>
                  </a:lnTo>
                  <a:lnTo>
                    <a:pt x="1983" y="1345"/>
                  </a:lnTo>
                  <a:lnTo>
                    <a:pt x="1983" y="1351"/>
                  </a:lnTo>
                  <a:lnTo>
                    <a:pt x="1986" y="1351"/>
                  </a:lnTo>
                  <a:lnTo>
                    <a:pt x="1986" y="1355"/>
                  </a:lnTo>
                  <a:lnTo>
                    <a:pt x="1989" y="1355"/>
                  </a:lnTo>
                  <a:lnTo>
                    <a:pt x="1996" y="1355"/>
                  </a:lnTo>
                  <a:lnTo>
                    <a:pt x="1996" y="1362"/>
                  </a:lnTo>
                  <a:lnTo>
                    <a:pt x="2000" y="1362"/>
                  </a:lnTo>
                  <a:lnTo>
                    <a:pt x="2000" y="1372"/>
                  </a:lnTo>
                  <a:lnTo>
                    <a:pt x="2003" y="1372"/>
                  </a:lnTo>
                  <a:lnTo>
                    <a:pt x="2003" y="1379"/>
                  </a:lnTo>
                  <a:lnTo>
                    <a:pt x="2027" y="1379"/>
                  </a:lnTo>
                  <a:lnTo>
                    <a:pt x="2027" y="1389"/>
                  </a:lnTo>
                  <a:lnTo>
                    <a:pt x="2034" y="1389"/>
                  </a:lnTo>
                  <a:lnTo>
                    <a:pt x="2034" y="1402"/>
                  </a:lnTo>
                  <a:lnTo>
                    <a:pt x="2044" y="1402"/>
                  </a:lnTo>
                  <a:lnTo>
                    <a:pt x="2044" y="1413"/>
                  </a:lnTo>
                  <a:lnTo>
                    <a:pt x="2057" y="1413"/>
                  </a:lnTo>
                  <a:lnTo>
                    <a:pt x="2057" y="1419"/>
                  </a:lnTo>
                  <a:lnTo>
                    <a:pt x="2068" y="1419"/>
                  </a:lnTo>
                  <a:lnTo>
                    <a:pt x="2068" y="1423"/>
                  </a:lnTo>
                  <a:lnTo>
                    <a:pt x="2071" y="1423"/>
                  </a:lnTo>
                  <a:lnTo>
                    <a:pt x="2071" y="1436"/>
                  </a:lnTo>
                  <a:lnTo>
                    <a:pt x="2074" y="1436"/>
                  </a:lnTo>
                  <a:lnTo>
                    <a:pt x="2084" y="1436"/>
                  </a:lnTo>
                  <a:lnTo>
                    <a:pt x="2084" y="1440"/>
                  </a:lnTo>
                  <a:lnTo>
                    <a:pt x="2088" y="1440"/>
                  </a:lnTo>
                  <a:lnTo>
                    <a:pt x="2088" y="1446"/>
                  </a:lnTo>
                  <a:lnTo>
                    <a:pt x="2091" y="1446"/>
                  </a:lnTo>
                  <a:lnTo>
                    <a:pt x="2098" y="1446"/>
                  </a:lnTo>
                  <a:lnTo>
                    <a:pt x="2098" y="1453"/>
                  </a:lnTo>
                  <a:lnTo>
                    <a:pt x="2101" y="1453"/>
                  </a:lnTo>
                  <a:lnTo>
                    <a:pt x="2101" y="1457"/>
                  </a:lnTo>
                  <a:lnTo>
                    <a:pt x="2118" y="1457"/>
                  </a:lnTo>
                  <a:lnTo>
                    <a:pt x="2118" y="1463"/>
                  </a:lnTo>
                  <a:lnTo>
                    <a:pt x="2125" y="1463"/>
                  </a:lnTo>
                  <a:lnTo>
                    <a:pt x="2142" y="1463"/>
                  </a:lnTo>
                  <a:lnTo>
                    <a:pt x="2142" y="1470"/>
                  </a:lnTo>
                  <a:lnTo>
                    <a:pt x="2146" y="1470"/>
                  </a:lnTo>
                  <a:lnTo>
                    <a:pt x="2146" y="1474"/>
                  </a:lnTo>
                  <a:lnTo>
                    <a:pt x="2159" y="1474"/>
                  </a:lnTo>
                  <a:lnTo>
                    <a:pt x="2159" y="1480"/>
                  </a:lnTo>
                  <a:lnTo>
                    <a:pt x="2163" y="1480"/>
                  </a:lnTo>
                  <a:lnTo>
                    <a:pt x="2163" y="1487"/>
                  </a:lnTo>
                  <a:lnTo>
                    <a:pt x="2173" y="1487"/>
                  </a:lnTo>
                  <a:lnTo>
                    <a:pt x="2186" y="1487"/>
                  </a:lnTo>
                  <a:lnTo>
                    <a:pt x="2186" y="1494"/>
                  </a:lnTo>
                  <a:lnTo>
                    <a:pt x="2190" y="1494"/>
                  </a:lnTo>
                  <a:lnTo>
                    <a:pt x="2190" y="1504"/>
                  </a:lnTo>
                  <a:lnTo>
                    <a:pt x="2196" y="1504"/>
                  </a:lnTo>
                  <a:lnTo>
                    <a:pt x="2196" y="1511"/>
                  </a:lnTo>
                  <a:lnTo>
                    <a:pt x="2200" y="1511"/>
                  </a:lnTo>
                  <a:lnTo>
                    <a:pt x="2200" y="1514"/>
                  </a:lnTo>
                  <a:lnTo>
                    <a:pt x="2203" y="1514"/>
                  </a:lnTo>
                  <a:lnTo>
                    <a:pt x="2203" y="1521"/>
                  </a:lnTo>
                  <a:lnTo>
                    <a:pt x="2220" y="1521"/>
                  </a:lnTo>
                  <a:lnTo>
                    <a:pt x="2220" y="1528"/>
                  </a:lnTo>
                  <a:lnTo>
                    <a:pt x="2227" y="1528"/>
                  </a:lnTo>
                  <a:lnTo>
                    <a:pt x="2241" y="1528"/>
                  </a:lnTo>
                  <a:lnTo>
                    <a:pt x="2244" y="1528"/>
                  </a:lnTo>
                  <a:lnTo>
                    <a:pt x="2261" y="1528"/>
                  </a:lnTo>
                  <a:lnTo>
                    <a:pt x="2268" y="1528"/>
                  </a:lnTo>
                  <a:lnTo>
                    <a:pt x="2268" y="1535"/>
                  </a:lnTo>
                  <a:lnTo>
                    <a:pt x="2271" y="1535"/>
                  </a:lnTo>
                  <a:lnTo>
                    <a:pt x="2271" y="1538"/>
                  </a:lnTo>
                  <a:lnTo>
                    <a:pt x="2275" y="1538"/>
                  </a:lnTo>
                  <a:lnTo>
                    <a:pt x="2278" y="1538"/>
                  </a:lnTo>
                  <a:lnTo>
                    <a:pt x="2278" y="1545"/>
                  </a:lnTo>
                  <a:lnTo>
                    <a:pt x="2288" y="1545"/>
                  </a:lnTo>
                  <a:lnTo>
                    <a:pt x="2288" y="1552"/>
                  </a:lnTo>
                  <a:lnTo>
                    <a:pt x="2298" y="1552"/>
                  </a:lnTo>
                  <a:lnTo>
                    <a:pt x="2298" y="1559"/>
                  </a:lnTo>
                  <a:lnTo>
                    <a:pt x="2302" y="1559"/>
                  </a:lnTo>
                  <a:lnTo>
                    <a:pt x="2305" y="1559"/>
                  </a:lnTo>
                  <a:lnTo>
                    <a:pt x="2305" y="1565"/>
                  </a:lnTo>
                  <a:lnTo>
                    <a:pt x="2312" y="1565"/>
                  </a:lnTo>
                  <a:lnTo>
                    <a:pt x="2319" y="1565"/>
                  </a:lnTo>
                  <a:lnTo>
                    <a:pt x="2319" y="1572"/>
                  </a:lnTo>
                  <a:lnTo>
                    <a:pt x="2325" y="1572"/>
                  </a:lnTo>
                  <a:lnTo>
                    <a:pt x="2329" y="1572"/>
                  </a:lnTo>
                  <a:lnTo>
                    <a:pt x="2329" y="1579"/>
                  </a:lnTo>
                  <a:lnTo>
                    <a:pt x="2332" y="1579"/>
                  </a:lnTo>
                  <a:lnTo>
                    <a:pt x="2346" y="1579"/>
                  </a:lnTo>
                  <a:lnTo>
                    <a:pt x="2349" y="1579"/>
                  </a:lnTo>
                  <a:lnTo>
                    <a:pt x="2359" y="1579"/>
                  </a:lnTo>
                  <a:lnTo>
                    <a:pt x="2359" y="1589"/>
                  </a:lnTo>
                  <a:lnTo>
                    <a:pt x="2363" y="1589"/>
                  </a:lnTo>
                  <a:lnTo>
                    <a:pt x="2370" y="1589"/>
                  </a:lnTo>
                  <a:lnTo>
                    <a:pt x="2383" y="1589"/>
                  </a:lnTo>
                  <a:lnTo>
                    <a:pt x="2387" y="1589"/>
                  </a:lnTo>
                  <a:lnTo>
                    <a:pt x="2387" y="1599"/>
                  </a:lnTo>
                  <a:lnTo>
                    <a:pt x="2390" y="1599"/>
                  </a:lnTo>
                  <a:lnTo>
                    <a:pt x="2390" y="1606"/>
                  </a:lnTo>
                  <a:lnTo>
                    <a:pt x="2397" y="1606"/>
                  </a:lnTo>
                  <a:lnTo>
                    <a:pt x="2400" y="1606"/>
                  </a:lnTo>
                  <a:lnTo>
                    <a:pt x="2400" y="1613"/>
                  </a:lnTo>
                  <a:lnTo>
                    <a:pt x="2404" y="1613"/>
                  </a:lnTo>
                  <a:lnTo>
                    <a:pt x="2404" y="1620"/>
                  </a:lnTo>
                  <a:lnTo>
                    <a:pt x="2407" y="1620"/>
                  </a:lnTo>
                  <a:lnTo>
                    <a:pt x="2414" y="1620"/>
                  </a:lnTo>
                  <a:lnTo>
                    <a:pt x="2427" y="1620"/>
                  </a:lnTo>
                  <a:lnTo>
                    <a:pt x="2427" y="1626"/>
                  </a:lnTo>
                  <a:lnTo>
                    <a:pt x="2431" y="1626"/>
                  </a:lnTo>
                  <a:lnTo>
                    <a:pt x="2434" y="1626"/>
                  </a:lnTo>
                  <a:lnTo>
                    <a:pt x="2434" y="1633"/>
                  </a:lnTo>
                  <a:lnTo>
                    <a:pt x="2448" y="1633"/>
                  </a:lnTo>
                  <a:lnTo>
                    <a:pt x="2448" y="1640"/>
                  </a:lnTo>
                  <a:lnTo>
                    <a:pt x="2454" y="1640"/>
                  </a:lnTo>
                  <a:lnTo>
                    <a:pt x="2458" y="1640"/>
                  </a:lnTo>
                  <a:lnTo>
                    <a:pt x="2458" y="1647"/>
                  </a:lnTo>
                  <a:lnTo>
                    <a:pt x="2468" y="1647"/>
                  </a:lnTo>
                  <a:lnTo>
                    <a:pt x="2471" y="1647"/>
                  </a:lnTo>
                  <a:lnTo>
                    <a:pt x="2471" y="1657"/>
                  </a:lnTo>
                  <a:lnTo>
                    <a:pt x="2478" y="1657"/>
                  </a:lnTo>
                  <a:lnTo>
                    <a:pt x="2478" y="1671"/>
                  </a:lnTo>
                  <a:lnTo>
                    <a:pt x="2488" y="1671"/>
                  </a:lnTo>
                  <a:lnTo>
                    <a:pt x="2492" y="1671"/>
                  </a:lnTo>
                  <a:lnTo>
                    <a:pt x="2502" y="1671"/>
                  </a:lnTo>
                  <a:lnTo>
                    <a:pt x="2502" y="1688"/>
                  </a:lnTo>
                  <a:lnTo>
                    <a:pt x="2512" y="1688"/>
                  </a:lnTo>
                  <a:lnTo>
                    <a:pt x="2519" y="1688"/>
                  </a:lnTo>
                  <a:lnTo>
                    <a:pt x="2533" y="1688"/>
                  </a:lnTo>
                  <a:lnTo>
                    <a:pt x="2536" y="1688"/>
                  </a:lnTo>
                  <a:lnTo>
                    <a:pt x="2550" y="1688"/>
                  </a:lnTo>
                  <a:lnTo>
                    <a:pt x="2550" y="1694"/>
                  </a:lnTo>
                  <a:lnTo>
                    <a:pt x="2556" y="1694"/>
                  </a:lnTo>
                  <a:lnTo>
                    <a:pt x="2570" y="1694"/>
                  </a:lnTo>
                  <a:lnTo>
                    <a:pt x="2573" y="1694"/>
                  </a:lnTo>
                  <a:lnTo>
                    <a:pt x="2587" y="1694"/>
                  </a:lnTo>
                  <a:lnTo>
                    <a:pt x="2594" y="1694"/>
                  </a:lnTo>
                  <a:lnTo>
                    <a:pt x="2594" y="1705"/>
                  </a:lnTo>
                  <a:lnTo>
                    <a:pt x="2600" y="1705"/>
                  </a:lnTo>
                  <a:lnTo>
                    <a:pt x="2600" y="1711"/>
                  </a:lnTo>
                  <a:lnTo>
                    <a:pt x="2614" y="1711"/>
                  </a:lnTo>
                  <a:lnTo>
                    <a:pt x="2614" y="1721"/>
                  </a:lnTo>
                  <a:lnTo>
                    <a:pt x="2617" y="1721"/>
                  </a:lnTo>
                  <a:lnTo>
                    <a:pt x="2617" y="1728"/>
                  </a:lnTo>
                  <a:lnTo>
                    <a:pt x="2628" y="1728"/>
                  </a:lnTo>
                  <a:lnTo>
                    <a:pt x="2628" y="1738"/>
                  </a:lnTo>
                  <a:lnTo>
                    <a:pt x="2641" y="1738"/>
                  </a:lnTo>
                  <a:lnTo>
                    <a:pt x="2648" y="1738"/>
                  </a:lnTo>
                  <a:lnTo>
                    <a:pt x="2651" y="1738"/>
                  </a:lnTo>
                  <a:lnTo>
                    <a:pt x="2658" y="1738"/>
                  </a:lnTo>
                  <a:lnTo>
                    <a:pt x="2662" y="1738"/>
                  </a:lnTo>
                  <a:lnTo>
                    <a:pt x="2665" y="1738"/>
                  </a:lnTo>
                  <a:lnTo>
                    <a:pt x="2665" y="1745"/>
                  </a:lnTo>
                  <a:lnTo>
                    <a:pt x="2672" y="1745"/>
                  </a:lnTo>
                  <a:lnTo>
                    <a:pt x="2675" y="1745"/>
                  </a:lnTo>
                  <a:lnTo>
                    <a:pt x="2678" y="1745"/>
                  </a:lnTo>
                  <a:lnTo>
                    <a:pt x="2685" y="1745"/>
                  </a:lnTo>
                  <a:lnTo>
                    <a:pt x="2689" y="1745"/>
                  </a:lnTo>
                  <a:lnTo>
                    <a:pt x="2689" y="1755"/>
                  </a:lnTo>
                  <a:lnTo>
                    <a:pt x="2699" y="1755"/>
                  </a:lnTo>
                  <a:lnTo>
                    <a:pt x="2699" y="1766"/>
                  </a:lnTo>
                  <a:lnTo>
                    <a:pt x="2702" y="1766"/>
                  </a:lnTo>
                  <a:lnTo>
                    <a:pt x="2702" y="1776"/>
                  </a:lnTo>
                  <a:lnTo>
                    <a:pt x="2712" y="1776"/>
                  </a:lnTo>
                  <a:lnTo>
                    <a:pt x="2716" y="1776"/>
                  </a:lnTo>
                  <a:lnTo>
                    <a:pt x="2736" y="1776"/>
                  </a:lnTo>
                  <a:lnTo>
                    <a:pt x="2743" y="1776"/>
                  </a:lnTo>
                  <a:lnTo>
                    <a:pt x="2763" y="1776"/>
                  </a:lnTo>
                  <a:lnTo>
                    <a:pt x="2770" y="1776"/>
                  </a:lnTo>
                  <a:lnTo>
                    <a:pt x="2770" y="1786"/>
                  </a:lnTo>
                  <a:lnTo>
                    <a:pt x="2777" y="1786"/>
                  </a:lnTo>
                  <a:lnTo>
                    <a:pt x="2780" y="1786"/>
                  </a:lnTo>
                  <a:lnTo>
                    <a:pt x="2780" y="1796"/>
                  </a:lnTo>
                  <a:lnTo>
                    <a:pt x="2787" y="1796"/>
                  </a:lnTo>
                  <a:lnTo>
                    <a:pt x="2787" y="1806"/>
                  </a:lnTo>
                  <a:lnTo>
                    <a:pt x="2790" y="1806"/>
                  </a:lnTo>
                  <a:lnTo>
                    <a:pt x="2804" y="1806"/>
                  </a:lnTo>
                  <a:lnTo>
                    <a:pt x="2807" y="1806"/>
                  </a:lnTo>
                  <a:lnTo>
                    <a:pt x="2807" y="1820"/>
                  </a:lnTo>
                  <a:lnTo>
                    <a:pt x="2828" y="1820"/>
                  </a:lnTo>
                  <a:lnTo>
                    <a:pt x="2828" y="1830"/>
                  </a:lnTo>
                  <a:lnTo>
                    <a:pt x="2831" y="1830"/>
                  </a:lnTo>
                  <a:lnTo>
                    <a:pt x="2831" y="1840"/>
                  </a:lnTo>
                  <a:lnTo>
                    <a:pt x="2838" y="1840"/>
                  </a:lnTo>
                  <a:lnTo>
                    <a:pt x="2838" y="1854"/>
                  </a:lnTo>
                  <a:lnTo>
                    <a:pt x="2845" y="1854"/>
                  </a:lnTo>
                  <a:lnTo>
                    <a:pt x="2872" y="1854"/>
                  </a:lnTo>
                  <a:lnTo>
                    <a:pt x="2886" y="1854"/>
                  </a:lnTo>
                  <a:lnTo>
                    <a:pt x="2886" y="1864"/>
                  </a:lnTo>
                  <a:lnTo>
                    <a:pt x="2889" y="1864"/>
                  </a:lnTo>
                  <a:lnTo>
                    <a:pt x="2892" y="1864"/>
                  </a:lnTo>
                  <a:lnTo>
                    <a:pt x="2896" y="1864"/>
                  </a:lnTo>
                  <a:lnTo>
                    <a:pt x="2896" y="1878"/>
                  </a:lnTo>
                  <a:lnTo>
                    <a:pt x="2906" y="1878"/>
                  </a:lnTo>
                  <a:lnTo>
                    <a:pt x="2909" y="1878"/>
                  </a:lnTo>
                  <a:lnTo>
                    <a:pt x="2923" y="1878"/>
                  </a:lnTo>
                  <a:lnTo>
                    <a:pt x="2930" y="1878"/>
                  </a:lnTo>
                  <a:lnTo>
                    <a:pt x="2933" y="1878"/>
                  </a:lnTo>
                  <a:lnTo>
                    <a:pt x="2933" y="1891"/>
                  </a:lnTo>
                  <a:lnTo>
                    <a:pt x="2950" y="1891"/>
                  </a:lnTo>
                  <a:lnTo>
                    <a:pt x="2950" y="1905"/>
                  </a:lnTo>
                  <a:lnTo>
                    <a:pt x="2960" y="1905"/>
                  </a:lnTo>
                  <a:lnTo>
                    <a:pt x="2967" y="1905"/>
                  </a:lnTo>
                  <a:lnTo>
                    <a:pt x="2991" y="1905"/>
                  </a:lnTo>
                  <a:lnTo>
                    <a:pt x="2991" y="1935"/>
                  </a:lnTo>
                  <a:lnTo>
                    <a:pt x="2994" y="1935"/>
                  </a:lnTo>
                  <a:lnTo>
                    <a:pt x="3004" y="1935"/>
                  </a:lnTo>
                  <a:lnTo>
                    <a:pt x="3021" y="1935"/>
                  </a:lnTo>
                  <a:lnTo>
                    <a:pt x="3038" y="1935"/>
                  </a:lnTo>
                  <a:lnTo>
                    <a:pt x="3052" y="1935"/>
                  </a:lnTo>
                  <a:lnTo>
                    <a:pt x="3052" y="1952"/>
                  </a:lnTo>
                  <a:lnTo>
                    <a:pt x="3062" y="1952"/>
                  </a:lnTo>
                  <a:lnTo>
                    <a:pt x="3065" y="1952"/>
                  </a:lnTo>
                  <a:lnTo>
                    <a:pt x="3079" y="1952"/>
                  </a:lnTo>
                  <a:lnTo>
                    <a:pt x="3086" y="1952"/>
                  </a:lnTo>
                  <a:lnTo>
                    <a:pt x="3116" y="1952"/>
                  </a:lnTo>
                  <a:lnTo>
                    <a:pt x="3130" y="1952"/>
                  </a:lnTo>
                  <a:lnTo>
                    <a:pt x="3144" y="1952"/>
                  </a:lnTo>
                  <a:lnTo>
                    <a:pt x="3154" y="1952"/>
                  </a:lnTo>
                  <a:lnTo>
                    <a:pt x="3160" y="1952"/>
                  </a:lnTo>
                  <a:lnTo>
                    <a:pt x="3160" y="1973"/>
                  </a:lnTo>
                  <a:lnTo>
                    <a:pt x="3194" y="1973"/>
                  </a:lnTo>
                  <a:lnTo>
                    <a:pt x="3194" y="1993"/>
                  </a:lnTo>
                  <a:lnTo>
                    <a:pt x="3201" y="1993"/>
                  </a:lnTo>
                  <a:lnTo>
                    <a:pt x="3225" y="1993"/>
                  </a:lnTo>
                  <a:lnTo>
                    <a:pt x="3225" y="2017"/>
                  </a:lnTo>
                  <a:lnTo>
                    <a:pt x="3232" y="2017"/>
                  </a:lnTo>
                  <a:lnTo>
                    <a:pt x="3235" y="2017"/>
                  </a:lnTo>
                  <a:lnTo>
                    <a:pt x="3252" y="2017"/>
                  </a:lnTo>
                  <a:lnTo>
                    <a:pt x="3303" y="2017"/>
                  </a:lnTo>
                  <a:lnTo>
                    <a:pt x="3310" y="2017"/>
                  </a:lnTo>
                  <a:lnTo>
                    <a:pt x="3320" y="2017"/>
                  </a:lnTo>
                  <a:lnTo>
                    <a:pt x="3337" y="2017"/>
                  </a:lnTo>
                  <a:lnTo>
                    <a:pt x="3340" y="2017"/>
                  </a:lnTo>
                  <a:lnTo>
                    <a:pt x="3340" y="2044"/>
                  </a:lnTo>
                  <a:lnTo>
                    <a:pt x="3378" y="2044"/>
                  </a:lnTo>
                  <a:lnTo>
                    <a:pt x="3378" y="2068"/>
                  </a:lnTo>
                  <a:lnTo>
                    <a:pt x="3381" y="2068"/>
                  </a:lnTo>
                  <a:lnTo>
                    <a:pt x="3391" y="2068"/>
                  </a:lnTo>
                  <a:lnTo>
                    <a:pt x="3405" y="2068"/>
                  </a:lnTo>
                  <a:lnTo>
                    <a:pt x="3405" y="2098"/>
                  </a:lnTo>
                  <a:lnTo>
                    <a:pt x="3425" y="2098"/>
                  </a:lnTo>
                  <a:lnTo>
                    <a:pt x="3446" y="2098"/>
                  </a:lnTo>
                  <a:lnTo>
                    <a:pt x="3449" y="2098"/>
                  </a:lnTo>
                  <a:lnTo>
                    <a:pt x="3449" y="2132"/>
                  </a:lnTo>
                  <a:lnTo>
                    <a:pt x="3463" y="2132"/>
                  </a:lnTo>
                  <a:lnTo>
                    <a:pt x="3469" y="2132"/>
                  </a:lnTo>
                  <a:lnTo>
                    <a:pt x="3476" y="2132"/>
                  </a:lnTo>
                  <a:lnTo>
                    <a:pt x="3483" y="2132"/>
                  </a:lnTo>
                  <a:lnTo>
                    <a:pt x="3493" y="2132"/>
                  </a:lnTo>
                  <a:lnTo>
                    <a:pt x="3507" y="2132"/>
                  </a:lnTo>
                  <a:lnTo>
                    <a:pt x="3547" y="2132"/>
                  </a:lnTo>
                  <a:lnTo>
                    <a:pt x="3578" y="2132"/>
                  </a:lnTo>
                  <a:lnTo>
                    <a:pt x="3605" y="2132"/>
                  </a:lnTo>
                  <a:lnTo>
                    <a:pt x="3619" y="2132"/>
                  </a:lnTo>
                  <a:lnTo>
                    <a:pt x="3622" y="2132"/>
                  </a:lnTo>
                  <a:lnTo>
                    <a:pt x="3622" y="2197"/>
                  </a:lnTo>
                  <a:lnTo>
                    <a:pt x="3670" y="2197"/>
                  </a:lnTo>
                  <a:lnTo>
                    <a:pt x="3680" y="2197"/>
                  </a:lnTo>
                  <a:lnTo>
                    <a:pt x="3738" y="2197"/>
                  </a:lnTo>
                  <a:lnTo>
                    <a:pt x="3738" y="2292"/>
                  </a:lnTo>
                  <a:lnTo>
                    <a:pt x="3771" y="2292"/>
                  </a:lnTo>
                  <a:lnTo>
                    <a:pt x="3795" y="2292"/>
                  </a:lnTo>
                  <a:lnTo>
                    <a:pt x="3839" y="2292"/>
                  </a:lnTo>
                  <a:lnTo>
                    <a:pt x="3883" y="2292"/>
                  </a:lnTo>
                  <a:lnTo>
                    <a:pt x="4250" y="2292"/>
                  </a:lnTo>
                  <a:lnTo>
                    <a:pt x="4257" y="2292"/>
                  </a:lnTo>
                </a:path>
              </a:pathLst>
            </a:custGeom>
            <a:noFill/>
            <a:ln w="22225">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6" name="Freeform 900">
              <a:extLst>
                <a:ext uri="{FF2B5EF4-FFF2-40B4-BE49-F238E27FC236}">
                  <a16:creationId xmlns:a16="http://schemas.microsoft.com/office/drawing/2014/main" id="{FB8E3E23-A1D4-4840-AF5D-1D5F10F10BD1}"/>
                </a:ext>
              </a:extLst>
            </p:cNvPr>
            <p:cNvSpPr>
              <a:spLocks/>
            </p:cNvSpPr>
            <p:nvPr/>
          </p:nvSpPr>
          <p:spPr bwMode="auto">
            <a:xfrm>
              <a:off x="1291725" y="989570"/>
              <a:ext cx="3845466" cy="1981115"/>
            </a:xfrm>
            <a:custGeom>
              <a:avLst/>
              <a:gdLst>
                <a:gd name="T0" fmla="*/ 34 w 3663"/>
                <a:gd name="T1" fmla="*/ 0 h 2618"/>
                <a:gd name="T2" fmla="*/ 72 w 3663"/>
                <a:gd name="T3" fmla="*/ 21 h 2618"/>
                <a:gd name="T4" fmla="*/ 136 w 3663"/>
                <a:gd name="T5" fmla="*/ 31 h 2618"/>
                <a:gd name="T6" fmla="*/ 201 w 3663"/>
                <a:gd name="T7" fmla="*/ 55 h 2618"/>
                <a:gd name="T8" fmla="*/ 235 w 3663"/>
                <a:gd name="T9" fmla="*/ 109 h 2618"/>
                <a:gd name="T10" fmla="*/ 258 w 3663"/>
                <a:gd name="T11" fmla="*/ 143 h 2618"/>
                <a:gd name="T12" fmla="*/ 302 w 3663"/>
                <a:gd name="T13" fmla="*/ 190 h 2618"/>
                <a:gd name="T14" fmla="*/ 333 w 3663"/>
                <a:gd name="T15" fmla="*/ 234 h 2618"/>
                <a:gd name="T16" fmla="*/ 364 w 3663"/>
                <a:gd name="T17" fmla="*/ 282 h 2618"/>
                <a:gd name="T18" fmla="*/ 404 w 3663"/>
                <a:gd name="T19" fmla="*/ 336 h 2618"/>
                <a:gd name="T20" fmla="*/ 465 w 3663"/>
                <a:gd name="T21" fmla="*/ 384 h 2618"/>
                <a:gd name="T22" fmla="*/ 506 w 3663"/>
                <a:gd name="T23" fmla="*/ 418 h 2618"/>
                <a:gd name="T24" fmla="*/ 533 w 3663"/>
                <a:gd name="T25" fmla="*/ 509 h 2618"/>
                <a:gd name="T26" fmla="*/ 550 w 3663"/>
                <a:gd name="T27" fmla="*/ 557 h 2618"/>
                <a:gd name="T28" fmla="*/ 594 w 3663"/>
                <a:gd name="T29" fmla="*/ 601 h 2618"/>
                <a:gd name="T30" fmla="*/ 632 w 3663"/>
                <a:gd name="T31" fmla="*/ 635 h 2618"/>
                <a:gd name="T32" fmla="*/ 689 w 3663"/>
                <a:gd name="T33" fmla="*/ 672 h 2618"/>
                <a:gd name="T34" fmla="*/ 717 w 3663"/>
                <a:gd name="T35" fmla="*/ 740 h 2618"/>
                <a:gd name="T36" fmla="*/ 788 w 3663"/>
                <a:gd name="T37" fmla="*/ 778 h 2618"/>
                <a:gd name="T38" fmla="*/ 825 w 3663"/>
                <a:gd name="T39" fmla="*/ 825 h 2618"/>
                <a:gd name="T40" fmla="*/ 879 w 3663"/>
                <a:gd name="T41" fmla="*/ 873 h 2618"/>
                <a:gd name="T42" fmla="*/ 941 w 3663"/>
                <a:gd name="T43" fmla="*/ 930 h 2618"/>
                <a:gd name="T44" fmla="*/ 992 w 3663"/>
                <a:gd name="T45" fmla="*/ 964 h 2618"/>
                <a:gd name="T46" fmla="*/ 1042 w 3663"/>
                <a:gd name="T47" fmla="*/ 1012 h 2618"/>
                <a:gd name="T48" fmla="*/ 1097 w 3663"/>
                <a:gd name="T49" fmla="*/ 1049 h 2618"/>
                <a:gd name="T50" fmla="*/ 1151 w 3663"/>
                <a:gd name="T51" fmla="*/ 1083 h 2618"/>
                <a:gd name="T52" fmla="*/ 1205 w 3663"/>
                <a:gd name="T53" fmla="*/ 1121 h 2618"/>
                <a:gd name="T54" fmla="*/ 1256 w 3663"/>
                <a:gd name="T55" fmla="*/ 1178 h 2618"/>
                <a:gd name="T56" fmla="*/ 1294 w 3663"/>
                <a:gd name="T57" fmla="*/ 1216 h 2618"/>
                <a:gd name="T58" fmla="*/ 1368 w 3663"/>
                <a:gd name="T59" fmla="*/ 1273 h 2618"/>
                <a:gd name="T60" fmla="*/ 1436 w 3663"/>
                <a:gd name="T61" fmla="*/ 1334 h 2618"/>
                <a:gd name="T62" fmla="*/ 1457 w 3663"/>
                <a:gd name="T63" fmla="*/ 1382 h 2618"/>
                <a:gd name="T64" fmla="*/ 1531 w 3663"/>
                <a:gd name="T65" fmla="*/ 1419 h 2618"/>
                <a:gd name="T66" fmla="*/ 1653 w 3663"/>
                <a:gd name="T67" fmla="*/ 1467 h 2618"/>
                <a:gd name="T68" fmla="*/ 1711 w 3663"/>
                <a:gd name="T69" fmla="*/ 1538 h 2618"/>
                <a:gd name="T70" fmla="*/ 1765 w 3663"/>
                <a:gd name="T71" fmla="*/ 1575 h 2618"/>
                <a:gd name="T72" fmla="*/ 1830 w 3663"/>
                <a:gd name="T73" fmla="*/ 1623 h 2618"/>
                <a:gd name="T74" fmla="*/ 1945 w 3663"/>
                <a:gd name="T75" fmla="*/ 1694 h 2618"/>
                <a:gd name="T76" fmla="*/ 2030 w 3663"/>
                <a:gd name="T77" fmla="*/ 1755 h 2618"/>
                <a:gd name="T78" fmla="*/ 2061 w 3663"/>
                <a:gd name="T79" fmla="*/ 1793 h 2618"/>
                <a:gd name="T80" fmla="*/ 2088 w 3663"/>
                <a:gd name="T81" fmla="*/ 1844 h 2618"/>
                <a:gd name="T82" fmla="*/ 2152 w 3663"/>
                <a:gd name="T83" fmla="*/ 1881 h 2618"/>
                <a:gd name="T84" fmla="*/ 2234 w 3663"/>
                <a:gd name="T85" fmla="*/ 1932 h 2618"/>
                <a:gd name="T86" fmla="*/ 2275 w 3663"/>
                <a:gd name="T87" fmla="*/ 1973 h 2618"/>
                <a:gd name="T88" fmla="*/ 2349 w 3663"/>
                <a:gd name="T89" fmla="*/ 2000 h 2618"/>
                <a:gd name="T90" fmla="*/ 2421 w 3663"/>
                <a:gd name="T91" fmla="*/ 2017 h 2618"/>
                <a:gd name="T92" fmla="*/ 2478 w 3663"/>
                <a:gd name="T93" fmla="*/ 2047 h 2618"/>
                <a:gd name="T94" fmla="*/ 2570 w 3663"/>
                <a:gd name="T95" fmla="*/ 2085 h 2618"/>
                <a:gd name="T96" fmla="*/ 2675 w 3663"/>
                <a:gd name="T97" fmla="*/ 2119 h 2618"/>
                <a:gd name="T98" fmla="*/ 2712 w 3663"/>
                <a:gd name="T99" fmla="*/ 2183 h 2618"/>
                <a:gd name="T100" fmla="*/ 2828 w 3663"/>
                <a:gd name="T101" fmla="*/ 2231 h 2618"/>
                <a:gd name="T102" fmla="*/ 2933 w 3663"/>
                <a:gd name="T103" fmla="*/ 2282 h 2618"/>
                <a:gd name="T104" fmla="*/ 3045 w 3663"/>
                <a:gd name="T105" fmla="*/ 2322 h 2618"/>
                <a:gd name="T106" fmla="*/ 3177 w 3663"/>
                <a:gd name="T107" fmla="*/ 2380 h 2618"/>
                <a:gd name="T108" fmla="*/ 3605 w 3663"/>
                <a:gd name="T109" fmla="*/ 2618 h 2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63" h="2618">
                  <a:moveTo>
                    <a:pt x="0" y="0"/>
                  </a:moveTo>
                  <a:lnTo>
                    <a:pt x="4" y="0"/>
                  </a:lnTo>
                  <a:lnTo>
                    <a:pt x="7" y="0"/>
                  </a:lnTo>
                  <a:lnTo>
                    <a:pt x="14" y="0"/>
                  </a:lnTo>
                  <a:lnTo>
                    <a:pt x="17" y="0"/>
                  </a:lnTo>
                  <a:lnTo>
                    <a:pt x="21" y="0"/>
                  </a:lnTo>
                  <a:lnTo>
                    <a:pt x="34" y="0"/>
                  </a:lnTo>
                  <a:lnTo>
                    <a:pt x="34" y="10"/>
                  </a:lnTo>
                  <a:lnTo>
                    <a:pt x="44" y="10"/>
                  </a:lnTo>
                  <a:lnTo>
                    <a:pt x="48" y="10"/>
                  </a:lnTo>
                  <a:lnTo>
                    <a:pt x="51" y="10"/>
                  </a:lnTo>
                  <a:lnTo>
                    <a:pt x="58" y="10"/>
                  </a:lnTo>
                  <a:lnTo>
                    <a:pt x="58" y="21"/>
                  </a:lnTo>
                  <a:lnTo>
                    <a:pt x="72" y="21"/>
                  </a:lnTo>
                  <a:lnTo>
                    <a:pt x="89" y="21"/>
                  </a:lnTo>
                  <a:lnTo>
                    <a:pt x="99" y="21"/>
                  </a:lnTo>
                  <a:lnTo>
                    <a:pt x="106" y="21"/>
                  </a:lnTo>
                  <a:lnTo>
                    <a:pt x="123" y="21"/>
                  </a:lnTo>
                  <a:lnTo>
                    <a:pt x="133" y="21"/>
                  </a:lnTo>
                  <a:lnTo>
                    <a:pt x="136" y="21"/>
                  </a:lnTo>
                  <a:lnTo>
                    <a:pt x="136" y="31"/>
                  </a:lnTo>
                  <a:lnTo>
                    <a:pt x="150" y="31"/>
                  </a:lnTo>
                  <a:lnTo>
                    <a:pt x="163" y="31"/>
                  </a:lnTo>
                  <a:lnTo>
                    <a:pt x="163" y="44"/>
                  </a:lnTo>
                  <a:lnTo>
                    <a:pt x="177" y="44"/>
                  </a:lnTo>
                  <a:lnTo>
                    <a:pt x="177" y="55"/>
                  </a:lnTo>
                  <a:lnTo>
                    <a:pt x="180" y="55"/>
                  </a:lnTo>
                  <a:lnTo>
                    <a:pt x="201" y="55"/>
                  </a:lnTo>
                  <a:lnTo>
                    <a:pt x="201" y="75"/>
                  </a:lnTo>
                  <a:lnTo>
                    <a:pt x="204" y="75"/>
                  </a:lnTo>
                  <a:lnTo>
                    <a:pt x="204" y="88"/>
                  </a:lnTo>
                  <a:lnTo>
                    <a:pt x="221" y="88"/>
                  </a:lnTo>
                  <a:lnTo>
                    <a:pt x="221" y="99"/>
                  </a:lnTo>
                  <a:lnTo>
                    <a:pt x="235" y="99"/>
                  </a:lnTo>
                  <a:lnTo>
                    <a:pt x="235" y="109"/>
                  </a:lnTo>
                  <a:lnTo>
                    <a:pt x="238" y="109"/>
                  </a:lnTo>
                  <a:lnTo>
                    <a:pt x="238" y="122"/>
                  </a:lnTo>
                  <a:lnTo>
                    <a:pt x="245" y="122"/>
                  </a:lnTo>
                  <a:lnTo>
                    <a:pt x="245" y="133"/>
                  </a:lnTo>
                  <a:lnTo>
                    <a:pt x="248" y="133"/>
                  </a:lnTo>
                  <a:lnTo>
                    <a:pt x="248" y="143"/>
                  </a:lnTo>
                  <a:lnTo>
                    <a:pt x="258" y="143"/>
                  </a:lnTo>
                  <a:lnTo>
                    <a:pt x="265" y="143"/>
                  </a:lnTo>
                  <a:lnTo>
                    <a:pt x="265" y="156"/>
                  </a:lnTo>
                  <a:lnTo>
                    <a:pt x="272" y="156"/>
                  </a:lnTo>
                  <a:lnTo>
                    <a:pt x="272" y="167"/>
                  </a:lnTo>
                  <a:lnTo>
                    <a:pt x="289" y="167"/>
                  </a:lnTo>
                  <a:lnTo>
                    <a:pt x="289" y="190"/>
                  </a:lnTo>
                  <a:lnTo>
                    <a:pt x="302" y="190"/>
                  </a:lnTo>
                  <a:lnTo>
                    <a:pt x="302" y="211"/>
                  </a:lnTo>
                  <a:lnTo>
                    <a:pt x="316" y="211"/>
                  </a:lnTo>
                  <a:lnTo>
                    <a:pt x="319" y="211"/>
                  </a:lnTo>
                  <a:lnTo>
                    <a:pt x="319" y="224"/>
                  </a:lnTo>
                  <a:lnTo>
                    <a:pt x="330" y="224"/>
                  </a:lnTo>
                  <a:lnTo>
                    <a:pt x="333" y="224"/>
                  </a:lnTo>
                  <a:lnTo>
                    <a:pt x="333" y="234"/>
                  </a:lnTo>
                  <a:lnTo>
                    <a:pt x="336" y="234"/>
                  </a:lnTo>
                  <a:lnTo>
                    <a:pt x="336" y="258"/>
                  </a:lnTo>
                  <a:lnTo>
                    <a:pt x="347" y="258"/>
                  </a:lnTo>
                  <a:lnTo>
                    <a:pt x="347" y="268"/>
                  </a:lnTo>
                  <a:lnTo>
                    <a:pt x="350" y="268"/>
                  </a:lnTo>
                  <a:lnTo>
                    <a:pt x="350" y="282"/>
                  </a:lnTo>
                  <a:lnTo>
                    <a:pt x="364" y="282"/>
                  </a:lnTo>
                  <a:lnTo>
                    <a:pt x="364" y="302"/>
                  </a:lnTo>
                  <a:lnTo>
                    <a:pt x="387" y="302"/>
                  </a:lnTo>
                  <a:lnTo>
                    <a:pt x="387" y="316"/>
                  </a:lnTo>
                  <a:lnTo>
                    <a:pt x="394" y="316"/>
                  </a:lnTo>
                  <a:lnTo>
                    <a:pt x="394" y="326"/>
                  </a:lnTo>
                  <a:lnTo>
                    <a:pt x="404" y="326"/>
                  </a:lnTo>
                  <a:lnTo>
                    <a:pt x="404" y="336"/>
                  </a:lnTo>
                  <a:lnTo>
                    <a:pt x="418" y="336"/>
                  </a:lnTo>
                  <a:lnTo>
                    <a:pt x="418" y="350"/>
                  </a:lnTo>
                  <a:lnTo>
                    <a:pt x="452" y="350"/>
                  </a:lnTo>
                  <a:lnTo>
                    <a:pt x="452" y="360"/>
                  </a:lnTo>
                  <a:lnTo>
                    <a:pt x="462" y="360"/>
                  </a:lnTo>
                  <a:lnTo>
                    <a:pt x="462" y="384"/>
                  </a:lnTo>
                  <a:lnTo>
                    <a:pt x="465" y="384"/>
                  </a:lnTo>
                  <a:lnTo>
                    <a:pt x="465" y="394"/>
                  </a:lnTo>
                  <a:lnTo>
                    <a:pt x="472" y="394"/>
                  </a:lnTo>
                  <a:lnTo>
                    <a:pt x="482" y="394"/>
                  </a:lnTo>
                  <a:lnTo>
                    <a:pt x="482" y="408"/>
                  </a:lnTo>
                  <a:lnTo>
                    <a:pt x="493" y="408"/>
                  </a:lnTo>
                  <a:lnTo>
                    <a:pt x="493" y="418"/>
                  </a:lnTo>
                  <a:lnTo>
                    <a:pt x="506" y="418"/>
                  </a:lnTo>
                  <a:lnTo>
                    <a:pt x="506" y="465"/>
                  </a:lnTo>
                  <a:lnTo>
                    <a:pt x="510" y="465"/>
                  </a:lnTo>
                  <a:lnTo>
                    <a:pt x="510" y="476"/>
                  </a:lnTo>
                  <a:lnTo>
                    <a:pt x="530" y="476"/>
                  </a:lnTo>
                  <a:lnTo>
                    <a:pt x="530" y="486"/>
                  </a:lnTo>
                  <a:lnTo>
                    <a:pt x="533" y="486"/>
                  </a:lnTo>
                  <a:lnTo>
                    <a:pt x="533" y="509"/>
                  </a:lnTo>
                  <a:lnTo>
                    <a:pt x="537" y="509"/>
                  </a:lnTo>
                  <a:lnTo>
                    <a:pt x="537" y="520"/>
                  </a:lnTo>
                  <a:lnTo>
                    <a:pt x="540" y="520"/>
                  </a:lnTo>
                  <a:lnTo>
                    <a:pt x="540" y="543"/>
                  </a:lnTo>
                  <a:lnTo>
                    <a:pt x="547" y="543"/>
                  </a:lnTo>
                  <a:lnTo>
                    <a:pt x="550" y="543"/>
                  </a:lnTo>
                  <a:lnTo>
                    <a:pt x="550" y="557"/>
                  </a:lnTo>
                  <a:lnTo>
                    <a:pt x="564" y="557"/>
                  </a:lnTo>
                  <a:lnTo>
                    <a:pt x="564" y="577"/>
                  </a:lnTo>
                  <a:lnTo>
                    <a:pt x="581" y="577"/>
                  </a:lnTo>
                  <a:lnTo>
                    <a:pt x="581" y="591"/>
                  </a:lnTo>
                  <a:lnTo>
                    <a:pt x="588" y="591"/>
                  </a:lnTo>
                  <a:lnTo>
                    <a:pt x="588" y="601"/>
                  </a:lnTo>
                  <a:lnTo>
                    <a:pt x="594" y="601"/>
                  </a:lnTo>
                  <a:lnTo>
                    <a:pt x="601" y="601"/>
                  </a:lnTo>
                  <a:lnTo>
                    <a:pt x="601" y="615"/>
                  </a:lnTo>
                  <a:lnTo>
                    <a:pt x="605" y="615"/>
                  </a:lnTo>
                  <a:lnTo>
                    <a:pt x="605" y="625"/>
                  </a:lnTo>
                  <a:lnTo>
                    <a:pt x="618" y="625"/>
                  </a:lnTo>
                  <a:lnTo>
                    <a:pt x="618" y="635"/>
                  </a:lnTo>
                  <a:lnTo>
                    <a:pt x="632" y="635"/>
                  </a:lnTo>
                  <a:lnTo>
                    <a:pt x="635" y="635"/>
                  </a:lnTo>
                  <a:lnTo>
                    <a:pt x="635" y="649"/>
                  </a:lnTo>
                  <a:lnTo>
                    <a:pt x="679" y="649"/>
                  </a:lnTo>
                  <a:lnTo>
                    <a:pt x="679" y="659"/>
                  </a:lnTo>
                  <a:lnTo>
                    <a:pt x="683" y="659"/>
                  </a:lnTo>
                  <a:lnTo>
                    <a:pt x="683" y="672"/>
                  </a:lnTo>
                  <a:lnTo>
                    <a:pt x="689" y="672"/>
                  </a:lnTo>
                  <a:lnTo>
                    <a:pt x="689" y="696"/>
                  </a:lnTo>
                  <a:lnTo>
                    <a:pt x="693" y="696"/>
                  </a:lnTo>
                  <a:lnTo>
                    <a:pt x="693" y="720"/>
                  </a:lnTo>
                  <a:lnTo>
                    <a:pt x="703" y="720"/>
                  </a:lnTo>
                  <a:lnTo>
                    <a:pt x="703" y="730"/>
                  </a:lnTo>
                  <a:lnTo>
                    <a:pt x="717" y="730"/>
                  </a:lnTo>
                  <a:lnTo>
                    <a:pt x="717" y="740"/>
                  </a:lnTo>
                  <a:lnTo>
                    <a:pt x="747" y="740"/>
                  </a:lnTo>
                  <a:lnTo>
                    <a:pt x="747" y="754"/>
                  </a:lnTo>
                  <a:lnTo>
                    <a:pt x="754" y="754"/>
                  </a:lnTo>
                  <a:lnTo>
                    <a:pt x="754" y="764"/>
                  </a:lnTo>
                  <a:lnTo>
                    <a:pt x="778" y="764"/>
                  </a:lnTo>
                  <a:lnTo>
                    <a:pt x="778" y="778"/>
                  </a:lnTo>
                  <a:lnTo>
                    <a:pt x="788" y="778"/>
                  </a:lnTo>
                  <a:lnTo>
                    <a:pt x="788" y="788"/>
                  </a:lnTo>
                  <a:lnTo>
                    <a:pt x="791" y="788"/>
                  </a:lnTo>
                  <a:lnTo>
                    <a:pt x="791" y="801"/>
                  </a:lnTo>
                  <a:lnTo>
                    <a:pt x="808" y="801"/>
                  </a:lnTo>
                  <a:lnTo>
                    <a:pt x="808" y="812"/>
                  </a:lnTo>
                  <a:lnTo>
                    <a:pt x="825" y="812"/>
                  </a:lnTo>
                  <a:lnTo>
                    <a:pt x="825" y="825"/>
                  </a:lnTo>
                  <a:lnTo>
                    <a:pt x="835" y="825"/>
                  </a:lnTo>
                  <a:lnTo>
                    <a:pt x="835" y="835"/>
                  </a:lnTo>
                  <a:lnTo>
                    <a:pt x="839" y="835"/>
                  </a:lnTo>
                  <a:lnTo>
                    <a:pt x="839" y="849"/>
                  </a:lnTo>
                  <a:lnTo>
                    <a:pt x="852" y="849"/>
                  </a:lnTo>
                  <a:lnTo>
                    <a:pt x="852" y="873"/>
                  </a:lnTo>
                  <a:lnTo>
                    <a:pt x="879" y="873"/>
                  </a:lnTo>
                  <a:lnTo>
                    <a:pt x="879" y="896"/>
                  </a:lnTo>
                  <a:lnTo>
                    <a:pt x="907" y="896"/>
                  </a:lnTo>
                  <a:lnTo>
                    <a:pt x="907" y="907"/>
                  </a:lnTo>
                  <a:lnTo>
                    <a:pt x="920" y="907"/>
                  </a:lnTo>
                  <a:lnTo>
                    <a:pt x="920" y="920"/>
                  </a:lnTo>
                  <a:lnTo>
                    <a:pt x="941" y="920"/>
                  </a:lnTo>
                  <a:lnTo>
                    <a:pt x="941" y="930"/>
                  </a:lnTo>
                  <a:lnTo>
                    <a:pt x="947" y="930"/>
                  </a:lnTo>
                  <a:lnTo>
                    <a:pt x="947" y="941"/>
                  </a:lnTo>
                  <a:lnTo>
                    <a:pt x="954" y="941"/>
                  </a:lnTo>
                  <a:lnTo>
                    <a:pt x="954" y="954"/>
                  </a:lnTo>
                  <a:lnTo>
                    <a:pt x="978" y="954"/>
                  </a:lnTo>
                  <a:lnTo>
                    <a:pt x="978" y="964"/>
                  </a:lnTo>
                  <a:lnTo>
                    <a:pt x="992" y="964"/>
                  </a:lnTo>
                  <a:lnTo>
                    <a:pt x="992" y="978"/>
                  </a:lnTo>
                  <a:lnTo>
                    <a:pt x="1012" y="978"/>
                  </a:lnTo>
                  <a:lnTo>
                    <a:pt x="1012" y="988"/>
                  </a:lnTo>
                  <a:lnTo>
                    <a:pt x="1022" y="988"/>
                  </a:lnTo>
                  <a:lnTo>
                    <a:pt x="1022" y="1002"/>
                  </a:lnTo>
                  <a:lnTo>
                    <a:pt x="1042" y="1002"/>
                  </a:lnTo>
                  <a:lnTo>
                    <a:pt x="1042" y="1012"/>
                  </a:lnTo>
                  <a:lnTo>
                    <a:pt x="1070" y="1012"/>
                  </a:lnTo>
                  <a:lnTo>
                    <a:pt x="1070" y="1026"/>
                  </a:lnTo>
                  <a:lnTo>
                    <a:pt x="1083" y="1026"/>
                  </a:lnTo>
                  <a:lnTo>
                    <a:pt x="1083" y="1036"/>
                  </a:lnTo>
                  <a:lnTo>
                    <a:pt x="1090" y="1036"/>
                  </a:lnTo>
                  <a:lnTo>
                    <a:pt x="1090" y="1049"/>
                  </a:lnTo>
                  <a:lnTo>
                    <a:pt x="1097" y="1049"/>
                  </a:lnTo>
                  <a:lnTo>
                    <a:pt x="1120" y="1049"/>
                  </a:lnTo>
                  <a:lnTo>
                    <a:pt x="1120" y="1059"/>
                  </a:lnTo>
                  <a:lnTo>
                    <a:pt x="1127" y="1059"/>
                  </a:lnTo>
                  <a:lnTo>
                    <a:pt x="1127" y="1073"/>
                  </a:lnTo>
                  <a:lnTo>
                    <a:pt x="1134" y="1073"/>
                  </a:lnTo>
                  <a:lnTo>
                    <a:pt x="1134" y="1083"/>
                  </a:lnTo>
                  <a:lnTo>
                    <a:pt x="1151" y="1083"/>
                  </a:lnTo>
                  <a:lnTo>
                    <a:pt x="1151" y="1097"/>
                  </a:lnTo>
                  <a:lnTo>
                    <a:pt x="1161" y="1097"/>
                  </a:lnTo>
                  <a:lnTo>
                    <a:pt x="1161" y="1107"/>
                  </a:lnTo>
                  <a:lnTo>
                    <a:pt x="1165" y="1107"/>
                  </a:lnTo>
                  <a:lnTo>
                    <a:pt x="1165" y="1121"/>
                  </a:lnTo>
                  <a:lnTo>
                    <a:pt x="1171" y="1121"/>
                  </a:lnTo>
                  <a:lnTo>
                    <a:pt x="1205" y="1121"/>
                  </a:lnTo>
                  <a:lnTo>
                    <a:pt x="1205" y="1131"/>
                  </a:lnTo>
                  <a:lnTo>
                    <a:pt x="1226" y="1131"/>
                  </a:lnTo>
                  <a:lnTo>
                    <a:pt x="1226" y="1144"/>
                  </a:lnTo>
                  <a:lnTo>
                    <a:pt x="1239" y="1144"/>
                  </a:lnTo>
                  <a:lnTo>
                    <a:pt x="1239" y="1168"/>
                  </a:lnTo>
                  <a:lnTo>
                    <a:pt x="1256" y="1168"/>
                  </a:lnTo>
                  <a:lnTo>
                    <a:pt x="1256" y="1178"/>
                  </a:lnTo>
                  <a:lnTo>
                    <a:pt x="1263" y="1178"/>
                  </a:lnTo>
                  <a:lnTo>
                    <a:pt x="1263" y="1192"/>
                  </a:lnTo>
                  <a:lnTo>
                    <a:pt x="1266" y="1192"/>
                  </a:lnTo>
                  <a:lnTo>
                    <a:pt x="1266" y="1202"/>
                  </a:lnTo>
                  <a:lnTo>
                    <a:pt x="1287" y="1202"/>
                  </a:lnTo>
                  <a:lnTo>
                    <a:pt x="1287" y="1216"/>
                  </a:lnTo>
                  <a:lnTo>
                    <a:pt x="1294" y="1216"/>
                  </a:lnTo>
                  <a:lnTo>
                    <a:pt x="1294" y="1239"/>
                  </a:lnTo>
                  <a:lnTo>
                    <a:pt x="1328" y="1239"/>
                  </a:lnTo>
                  <a:lnTo>
                    <a:pt x="1328" y="1250"/>
                  </a:lnTo>
                  <a:lnTo>
                    <a:pt x="1334" y="1250"/>
                  </a:lnTo>
                  <a:lnTo>
                    <a:pt x="1334" y="1263"/>
                  </a:lnTo>
                  <a:lnTo>
                    <a:pt x="1368" y="1263"/>
                  </a:lnTo>
                  <a:lnTo>
                    <a:pt x="1368" y="1273"/>
                  </a:lnTo>
                  <a:lnTo>
                    <a:pt x="1372" y="1273"/>
                  </a:lnTo>
                  <a:lnTo>
                    <a:pt x="1372" y="1287"/>
                  </a:lnTo>
                  <a:lnTo>
                    <a:pt x="1382" y="1287"/>
                  </a:lnTo>
                  <a:lnTo>
                    <a:pt x="1382" y="1324"/>
                  </a:lnTo>
                  <a:lnTo>
                    <a:pt x="1412" y="1324"/>
                  </a:lnTo>
                  <a:lnTo>
                    <a:pt x="1412" y="1334"/>
                  </a:lnTo>
                  <a:lnTo>
                    <a:pt x="1436" y="1334"/>
                  </a:lnTo>
                  <a:lnTo>
                    <a:pt x="1436" y="1348"/>
                  </a:lnTo>
                  <a:lnTo>
                    <a:pt x="1440" y="1348"/>
                  </a:lnTo>
                  <a:lnTo>
                    <a:pt x="1440" y="1358"/>
                  </a:lnTo>
                  <a:lnTo>
                    <a:pt x="1443" y="1358"/>
                  </a:lnTo>
                  <a:lnTo>
                    <a:pt x="1443" y="1372"/>
                  </a:lnTo>
                  <a:lnTo>
                    <a:pt x="1457" y="1372"/>
                  </a:lnTo>
                  <a:lnTo>
                    <a:pt x="1457" y="1382"/>
                  </a:lnTo>
                  <a:lnTo>
                    <a:pt x="1463" y="1382"/>
                  </a:lnTo>
                  <a:lnTo>
                    <a:pt x="1463" y="1396"/>
                  </a:lnTo>
                  <a:lnTo>
                    <a:pt x="1494" y="1396"/>
                  </a:lnTo>
                  <a:lnTo>
                    <a:pt x="1494" y="1406"/>
                  </a:lnTo>
                  <a:lnTo>
                    <a:pt x="1501" y="1406"/>
                  </a:lnTo>
                  <a:lnTo>
                    <a:pt x="1501" y="1419"/>
                  </a:lnTo>
                  <a:lnTo>
                    <a:pt x="1531" y="1419"/>
                  </a:lnTo>
                  <a:lnTo>
                    <a:pt x="1531" y="1430"/>
                  </a:lnTo>
                  <a:lnTo>
                    <a:pt x="1555" y="1430"/>
                  </a:lnTo>
                  <a:lnTo>
                    <a:pt x="1555" y="1443"/>
                  </a:lnTo>
                  <a:lnTo>
                    <a:pt x="1596" y="1443"/>
                  </a:lnTo>
                  <a:lnTo>
                    <a:pt x="1596" y="1453"/>
                  </a:lnTo>
                  <a:lnTo>
                    <a:pt x="1653" y="1453"/>
                  </a:lnTo>
                  <a:lnTo>
                    <a:pt x="1653" y="1467"/>
                  </a:lnTo>
                  <a:lnTo>
                    <a:pt x="1657" y="1467"/>
                  </a:lnTo>
                  <a:lnTo>
                    <a:pt x="1657" y="1501"/>
                  </a:lnTo>
                  <a:lnTo>
                    <a:pt x="1684" y="1501"/>
                  </a:lnTo>
                  <a:lnTo>
                    <a:pt x="1684" y="1525"/>
                  </a:lnTo>
                  <a:lnTo>
                    <a:pt x="1687" y="1525"/>
                  </a:lnTo>
                  <a:lnTo>
                    <a:pt x="1687" y="1538"/>
                  </a:lnTo>
                  <a:lnTo>
                    <a:pt x="1711" y="1538"/>
                  </a:lnTo>
                  <a:lnTo>
                    <a:pt x="1711" y="1548"/>
                  </a:lnTo>
                  <a:lnTo>
                    <a:pt x="1718" y="1548"/>
                  </a:lnTo>
                  <a:lnTo>
                    <a:pt x="1728" y="1548"/>
                  </a:lnTo>
                  <a:lnTo>
                    <a:pt x="1728" y="1562"/>
                  </a:lnTo>
                  <a:lnTo>
                    <a:pt x="1752" y="1562"/>
                  </a:lnTo>
                  <a:lnTo>
                    <a:pt x="1752" y="1575"/>
                  </a:lnTo>
                  <a:lnTo>
                    <a:pt x="1765" y="1575"/>
                  </a:lnTo>
                  <a:lnTo>
                    <a:pt x="1765" y="1586"/>
                  </a:lnTo>
                  <a:lnTo>
                    <a:pt x="1786" y="1586"/>
                  </a:lnTo>
                  <a:lnTo>
                    <a:pt x="1799" y="1586"/>
                  </a:lnTo>
                  <a:lnTo>
                    <a:pt x="1799" y="1599"/>
                  </a:lnTo>
                  <a:lnTo>
                    <a:pt x="1827" y="1599"/>
                  </a:lnTo>
                  <a:lnTo>
                    <a:pt x="1827" y="1623"/>
                  </a:lnTo>
                  <a:lnTo>
                    <a:pt x="1830" y="1623"/>
                  </a:lnTo>
                  <a:lnTo>
                    <a:pt x="1830" y="1647"/>
                  </a:lnTo>
                  <a:lnTo>
                    <a:pt x="1840" y="1647"/>
                  </a:lnTo>
                  <a:lnTo>
                    <a:pt x="1840" y="1660"/>
                  </a:lnTo>
                  <a:lnTo>
                    <a:pt x="1925" y="1660"/>
                  </a:lnTo>
                  <a:lnTo>
                    <a:pt x="1925" y="1684"/>
                  </a:lnTo>
                  <a:lnTo>
                    <a:pt x="1945" y="1684"/>
                  </a:lnTo>
                  <a:lnTo>
                    <a:pt x="1945" y="1694"/>
                  </a:lnTo>
                  <a:lnTo>
                    <a:pt x="1983" y="1694"/>
                  </a:lnTo>
                  <a:lnTo>
                    <a:pt x="1983" y="1721"/>
                  </a:lnTo>
                  <a:lnTo>
                    <a:pt x="2000" y="1721"/>
                  </a:lnTo>
                  <a:lnTo>
                    <a:pt x="2000" y="1745"/>
                  </a:lnTo>
                  <a:lnTo>
                    <a:pt x="2027" y="1745"/>
                  </a:lnTo>
                  <a:lnTo>
                    <a:pt x="2030" y="1745"/>
                  </a:lnTo>
                  <a:lnTo>
                    <a:pt x="2030" y="1755"/>
                  </a:lnTo>
                  <a:lnTo>
                    <a:pt x="2034" y="1755"/>
                  </a:lnTo>
                  <a:lnTo>
                    <a:pt x="2034" y="1769"/>
                  </a:lnTo>
                  <a:lnTo>
                    <a:pt x="2040" y="1769"/>
                  </a:lnTo>
                  <a:lnTo>
                    <a:pt x="2040" y="1783"/>
                  </a:lnTo>
                  <a:lnTo>
                    <a:pt x="2057" y="1783"/>
                  </a:lnTo>
                  <a:lnTo>
                    <a:pt x="2057" y="1793"/>
                  </a:lnTo>
                  <a:lnTo>
                    <a:pt x="2061" y="1793"/>
                  </a:lnTo>
                  <a:lnTo>
                    <a:pt x="2061" y="1806"/>
                  </a:lnTo>
                  <a:lnTo>
                    <a:pt x="2068" y="1806"/>
                  </a:lnTo>
                  <a:lnTo>
                    <a:pt x="2068" y="1820"/>
                  </a:lnTo>
                  <a:lnTo>
                    <a:pt x="2074" y="1820"/>
                  </a:lnTo>
                  <a:lnTo>
                    <a:pt x="2074" y="1830"/>
                  </a:lnTo>
                  <a:lnTo>
                    <a:pt x="2088" y="1830"/>
                  </a:lnTo>
                  <a:lnTo>
                    <a:pt x="2088" y="1844"/>
                  </a:lnTo>
                  <a:lnTo>
                    <a:pt x="2112" y="1844"/>
                  </a:lnTo>
                  <a:lnTo>
                    <a:pt x="2112" y="1854"/>
                  </a:lnTo>
                  <a:lnTo>
                    <a:pt x="2125" y="1854"/>
                  </a:lnTo>
                  <a:lnTo>
                    <a:pt x="2132" y="1854"/>
                  </a:lnTo>
                  <a:lnTo>
                    <a:pt x="2132" y="1867"/>
                  </a:lnTo>
                  <a:lnTo>
                    <a:pt x="2152" y="1867"/>
                  </a:lnTo>
                  <a:lnTo>
                    <a:pt x="2152" y="1881"/>
                  </a:lnTo>
                  <a:lnTo>
                    <a:pt x="2163" y="1881"/>
                  </a:lnTo>
                  <a:lnTo>
                    <a:pt x="2163" y="1918"/>
                  </a:lnTo>
                  <a:lnTo>
                    <a:pt x="2173" y="1918"/>
                  </a:lnTo>
                  <a:lnTo>
                    <a:pt x="2196" y="1918"/>
                  </a:lnTo>
                  <a:lnTo>
                    <a:pt x="2200" y="1918"/>
                  </a:lnTo>
                  <a:lnTo>
                    <a:pt x="2200" y="1932"/>
                  </a:lnTo>
                  <a:lnTo>
                    <a:pt x="2234" y="1932"/>
                  </a:lnTo>
                  <a:lnTo>
                    <a:pt x="2234" y="1946"/>
                  </a:lnTo>
                  <a:lnTo>
                    <a:pt x="2258" y="1946"/>
                  </a:lnTo>
                  <a:lnTo>
                    <a:pt x="2258" y="1959"/>
                  </a:lnTo>
                  <a:lnTo>
                    <a:pt x="2268" y="1959"/>
                  </a:lnTo>
                  <a:lnTo>
                    <a:pt x="2268" y="1973"/>
                  </a:lnTo>
                  <a:lnTo>
                    <a:pt x="2271" y="1973"/>
                  </a:lnTo>
                  <a:lnTo>
                    <a:pt x="2275" y="1973"/>
                  </a:lnTo>
                  <a:lnTo>
                    <a:pt x="2278" y="1973"/>
                  </a:lnTo>
                  <a:lnTo>
                    <a:pt x="2329" y="1973"/>
                  </a:lnTo>
                  <a:lnTo>
                    <a:pt x="2332" y="1973"/>
                  </a:lnTo>
                  <a:lnTo>
                    <a:pt x="2346" y="1973"/>
                  </a:lnTo>
                  <a:lnTo>
                    <a:pt x="2346" y="1986"/>
                  </a:lnTo>
                  <a:lnTo>
                    <a:pt x="2349" y="1986"/>
                  </a:lnTo>
                  <a:lnTo>
                    <a:pt x="2349" y="2000"/>
                  </a:lnTo>
                  <a:lnTo>
                    <a:pt x="2356" y="2000"/>
                  </a:lnTo>
                  <a:lnTo>
                    <a:pt x="2359" y="2000"/>
                  </a:lnTo>
                  <a:lnTo>
                    <a:pt x="2363" y="2000"/>
                  </a:lnTo>
                  <a:lnTo>
                    <a:pt x="2373" y="2000"/>
                  </a:lnTo>
                  <a:lnTo>
                    <a:pt x="2373" y="2017"/>
                  </a:lnTo>
                  <a:lnTo>
                    <a:pt x="2400" y="2017"/>
                  </a:lnTo>
                  <a:lnTo>
                    <a:pt x="2421" y="2017"/>
                  </a:lnTo>
                  <a:lnTo>
                    <a:pt x="2421" y="2030"/>
                  </a:lnTo>
                  <a:lnTo>
                    <a:pt x="2431" y="2030"/>
                  </a:lnTo>
                  <a:lnTo>
                    <a:pt x="2434" y="2030"/>
                  </a:lnTo>
                  <a:lnTo>
                    <a:pt x="2441" y="2030"/>
                  </a:lnTo>
                  <a:lnTo>
                    <a:pt x="2441" y="2047"/>
                  </a:lnTo>
                  <a:lnTo>
                    <a:pt x="2461" y="2047"/>
                  </a:lnTo>
                  <a:lnTo>
                    <a:pt x="2478" y="2047"/>
                  </a:lnTo>
                  <a:lnTo>
                    <a:pt x="2502" y="2047"/>
                  </a:lnTo>
                  <a:lnTo>
                    <a:pt x="2502" y="2064"/>
                  </a:lnTo>
                  <a:lnTo>
                    <a:pt x="2512" y="2064"/>
                  </a:lnTo>
                  <a:lnTo>
                    <a:pt x="2526" y="2064"/>
                  </a:lnTo>
                  <a:lnTo>
                    <a:pt x="2550" y="2064"/>
                  </a:lnTo>
                  <a:lnTo>
                    <a:pt x="2550" y="2085"/>
                  </a:lnTo>
                  <a:lnTo>
                    <a:pt x="2570" y="2085"/>
                  </a:lnTo>
                  <a:lnTo>
                    <a:pt x="2570" y="2102"/>
                  </a:lnTo>
                  <a:lnTo>
                    <a:pt x="2573" y="2102"/>
                  </a:lnTo>
                  <a:lnTo>
                    <a:pt x="2573" y="2119"/>
                  </a:lnTo>
                  <a:lnTo>
                    <a:pt x="2604" y="2119"/>
                  </a:lnTo>
                  <a:lnTo>
                    <a:pt x="2617" y="2119"/>
                  </a:lnTo>
                  <a:lnTo>
                    <a:pt x="2648" y="2119"/>
                  </a:lnTo>
                  <a:lnTo>
                    <a:pt x="2675" y="2119"/>
                  </a:lnTo>
                  <a:lnTo>
                    <a:pt x="2678" y="2119"/>
                  </a:lnTo>
                  <a:lnTo>
                    <a:pt x="2685" y="2119"/>
                  </a:lnTo>
                  <a:lnTo>
                    <a:pt x="2685" y="2139"/>
                  </a:lnTo>
                  <a:lnTo>
                    <a:pt x="2706" y="2139"/>
                  </a:lnTo>
                  <a:lnTo>
                    <a:pt x="2706" y="2163"/>
                  </a:lnTo>
                  <a:lnTo>
                    <a:pt x="2712" y="2163"/>
                  </a:lnTo>
                  <a:lnTo>
                    <a:pt x="2712" y="2183"/>
                  </a:lnTo>
                  <a:lnTo>
                    <a:pt x="2743" y="2183"/>
                  </a:lnTo>
                  <a:lnTo>
                    <a:pt x="2743" y="2207"/>
                  </a:lnTo>
                  <a:lnTo>
                    <a:pt x="2750" y="2207"/>
                  </a:lnTo>
                  <a:lnTo>
                    <a:pt x="2750" y="2231"/>
                  </a:lnTo>
                  <a:lnTo>
                    <a:pt x="2780" y="2231"/>
                  </a:lnTo>
                  <a:lnTo>
                    <a:pt x="2818" y="2231"/>
                  </a:lnTo>
                  <a:lnTo>
                    <a:pt x="2828" y="2231"/>
                  </a:lnTo>
                  <a:lnTo>
                    <a:pt x="2828" y="2258"/>
                  </a:lnTo>
                  <a:lnTo>
                    <a:pt x="2831" y="2258"/>
                  </a:lnTo>
                  <a:lnTo>
                    <a:pt x="2831" y="2282"/>
                  </a:lnTo>
                  <a:lnTo>
                    <a:pt x="2852" y="2282"/>
                  </a:lnTo>
                  <a:lnTo>
                    <a:pt x="2862" y="2282"/>
                  </a:lnTo>
                  <a:lnTo>
                    <a:pt x="2896" y="2282"/>
                  </a:lnTo>
                  <a:lnTo>
                    <a:pt x="2933" y="2282"/>
                  </a:lnTo>
                  <a:lnTo>
                    <a:pt x="2960" y="2282"/>
                  </a:lnTo>
                  <a:lnTo>
                    <a:pt x="2967" y="2282"/>
                  </a:lnTo>
                  <a:lnTo>
                    <a:pt x="2981" y="2282"/>
                  </a:lnTo>
                  <a:lnTo>
                    <a:pt x="3015" y="2282"/>
                  </a:lnTo>
                  <a:lnTo>
                    <a:pt x="3015" y="2322"/>
                  </a:lnTo>
                  <a:lnTo>
                    <a:pt x="3025" y="2322"/>
                  </a:lnTo>
                  <a:lnTo>
                    <a:pt x="3045" y="2322"/>
                  </a:lnTo>
                  <a:lnTo>
                    <a:pt x="3059" y="2322"/>
                  </a:lnTo>
                  <a:lnTo>
                    <a:pt x="3079" y="2322"/>
                  </a:lnTo>
                  <a:lnTo>
                    <a:pt x="3089" y="2322"/>
                  </a:lnTo>
                  <a:lnTo>
                    <a:pt x="3110" y="2322"/>
                  </a:lnTo>
                  <a:lnTo>
                    <a:pt x="3110" y="2380"/>
                  </a:lnTo>
                  <a:lnTo>
                    <a:pt x="3144" y="2380"/>
                  </a:lnTo>
                  <a:lnTo>
                    <a:pt x="3177" y="2380"/>
                  </a:lnTo>
                  <a:lnTo>
                    <a:pt x="3320" y="2380"/>
                  </a:lnTo>
                  <a:lnTo>
                    <a:pt x="3395" y="2380"/>
                  </a:lnTo>
                  <a:lnTo>
                    <a:pt x="3435" y="2380"/>
                  </a:lnTo>
                  <a:lnTo>
                    <a:pt x="3435" y="2499"/>
                  </a:lnTo>
                  <a:lnTo>
                    <a:pt x="3446" y="2499"/>
                  </a:lnTo>
                  <a:lnTo>
                    <a:pt x="3446" y="2618"/>
                  </a:lnTo>
                  <a:lnTo>
                    <a:pt x="3605" y="2618"/>
                  </a:lnTo>
                  <a:lnTo>
                    <a:pt x="3663" y="2618"/>
                  </a:lnTo>
                </a:path>
              </a:pathLst>
            </a:custGeom>
            <a:noFill/>
            <a:ln w="22225">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7" name="Line 901">
              <a:extLst>
                <a:ext uri="{FF2B5EF4-FFF2-40B4-BE49-F238E27FC236}">
                  <a16:creationId xmlns:a16="http://schemas.microsoft.com/office/drawing/2014/main" id="{1F40035A-C700-2D4E-8D8F-B0CF58B99F14}"/>
                </a:ext>
              </a:extLst>
            </p:cNvPr>
            <p:cNvSpPr>
              <a:spLocks noChangeShapeType="1"/>
            </p:cNvSpPr>
            <p:nvPr/>
          </p:nvSpPr>
          <p:spPr bwMode="auto">
            <a:xfrm>
              <a:off x="1403894" y="1005842"/>
              <a:ext cx="57142"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8" name="Line 902">
              <a:extLst>
                <a:ext uri="{FF2B5EF4-FFF2-40B4-BE49-F238E27FC236}">
                  <a16:creationId xmlns:a16="http://schemas.microsoft.com/office/drawing/2014/main" id="{62B92D3D-1D1C-664D-BF67-0E6CE3FDE6EB}"/>
                </a:ext>
              </a:extLst>
            </p:cNvPr>
            <p:cNvSpPr>
              <a:spLocks noChangeShapeType="1"/>
            </p:cNvSpPr>
            <p:nvPr/>
          </p:nvSpPr>
          <p:spPr bwMode="auto">
            <a:xfrm>
              <a:off x="1431406" y="985502"/>
              <a:ext cx="0" cy="4068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9" name="Line 903">
              <a:extLst>
                <a:ext uri="{FF2B5EF4-FFF2-40B4-BE49-F238E27FC236}">
                  <a16:creationId xmlns:a16="http://schemas.microsoft.com/office/drawing/2014/main" id="{57879A03-2453-0040-898E-53C42A6F09C8}"/>
                </a:ext>
              </a:extLst>
            </p:cNvPr>
            <p:cNvSpPr>
              <a:spLocks noChangeShapeType="1"/>
            </p:cNvSpPr>
            <p:nvPr/>
          </p:nvSpPr>
          <p:spPr bwMode="auto">
            <a:xfrm>
              <a:off x="1492782" y="1034318"/>
              <a:ext cx="57142"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10" name="Line 904">
              <a:extLst>
                <a:ext uri="{FF2B5EF4-FFF2-40B4-BE49-F238E27FC236}">
                  <a16:creationId xmlns:a16="http://schemas.microsoft.com/office/drawing/2014/main" id="{4007C37D-E0DF-8F45-9764-7A1828D6D401}"/>
                </a:ext>
              </a:extLst>
            </p:cNvPr>
            <p:cNvSpPr>
              <a:spLocks noChangeShapeType="1"/>
            </p:cNvSpPr>
            <p:nvPr/>
          </p:nvSpPr>
          <p:spPr bwMode="auto">
            <a:xfrm>
              <a:off x="1520294" y="1013978"/>
              <a:ext cx="0" cy="38645"/>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11" name="Line 905">
              <a:extLst>
                <a:ext uri="{FF2B5EF4-FFF2-40B4-BE49-F238E27FC236}">
                  <a16:creationId xmlns:a16="http://schemas.microsoft.com/office/drawing/2014/main" id="{8AA0E3E4-E4B6-3F4E-B5D3-23347A70A0D6}"/>
                </a:ext>
              </a:extLst>
            </p:cNvPr>
            <p:cNvSpPr>
              <a:spLocks noChangeShapeType="1"/>
            </p:cNvSpPr>
            <p:nvPr/>
          </p:nvSpPr>
          <p:spPr bwMode="auto">
            <a:xfrm>
              <a:off x="1598601" y="1056691"/>
              <a:ext cx="57142"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12" name="Line 906">
              <a:extLst>
                <a:ext uri="{FF2B5EF4-FFF2-40B4-BE49-F238E27FC236}">
                  <a16:creationId xmlns:a16="http://schemas.microsoft.com/office/drawing/2014/main" id="{D9B227B4-8F8D-FE4F-B2D5-7832751B1DC9}"/>
                </a:ext>
              </a:extLst>
            </p:cNvPr>
            <p:cNvSpPr>
              <a:spLocks noChangeShapeType="1"/>
            </p:cNvSpPr>
            <p:nvPr/>
          </p:nvSpPr>
          <p:spPr bwMode="auto">
            <a:xfrm>
              <a:off x="1628230" y="1036351"/>
              <a:ext cx="0" cy="4068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13" name="Line 907">
              <a:extLst>
                <a:ext uri="{FF2B5EF4-FFF2-40B4-BE49-F238E27FC236}">
                  <a16:creationId xmlns:a16="http://schemas.microsoft.com/office/drawing/2014/main" id="{4638550C-8A0C-F648-A668-E935C5C30C97}"/>
                </a:ext>
              </a:extLst>
            </p:cNvPr>
            <p:cNvSpPr>
              <a:spLocks noChangeShapeType="1"/>
            </p:cNvSpPr>
            <p:nvPr/>
          </p:nvSpPr>
          <p:spPr bwMode="auto">
            <a:xfrm>
              <a:off x="1727699" y="1101439"/>
              <a:ext cx="5291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14" name="Line 908">
              <a:extLst>
                <a:ext uri="{FF2B5EF4-FFF2-40B4-BE49-F238E27FC236}">
                  <a16:creationId xmlns:a16="http://schemas.microsoft.com/office/drawing/2014/main" id="{7582D19E-A86F-E74F-9D25-600C9B840DC5}"/>
                </a:ext>
              </a:extLst>
            </p:cNvPr>
            <p:cNvSpPr>
              <a:spLocks noChangeShapeType="1"/>
            </p:cNvSpPr>
            <p:nvPr/>
          </p:nvSpPr>
          <p:spPr bwMode="auto">
            <a:xfrm>
              <a:off x="1753096" y="1081099"/>
              <a:ext cx="0" cy="38647"/>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15" name="Line 909">
              <a:extLst>
                <a:ext uri="{FF2B5EF4-FFF2-40B4-BE49-F238E27FC236}">
                  <a16:creationId xmlns:a16="http://schemas.microsoft.com/office/drawing/2014/main" id="{60A5F71E-AFB6-F141-B0AD-240B85DAD8FE}"/>
                </a:ext>
              </a:extLst>
            </p:cNvPr>
            <p:cNvSpPr>
              <a:spLocks noChangeShapeType="1"/>
            </p:cNvSpPr>
            <p:nvPr/>
          </p:nvSpPr>
          <p:spPr bwMode="auto">
            <a:xfrm>
              <a:off x="1856799" y="1154323"/>
              <a:ext cx="55026"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16" name="Line 910">
              <a:extLst>
                <a:ext uri="{FF2B5EF4-FFF2-40B4-BE49-F238E27FC236}">
                  <a16:creationId xmlns:a16="http://schemas.microsoft.com/office/drawing/2014/main" id="{F10330C2-EAF5-7940-92B5-C3148571E68B}"/>
                </a:ext>
              </a:extLst>
            </p:cNvPr>
            <p:cNvSpPr>
              <a:spLocks noChangeShapeType="1"/>
            </p:cNvSpPr>
            <p:nvPr/>
          </p:nvSpPr>
          <p:spPr bwMode="auto">
            <a:xfrm>
              <a:off x="1884312" y="1133983"/>
              <a:ext cx="0" cy="4068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17" name="Line 911">
              <a:extLst>
                <a:ext uri="{FF2B5EF4-FFF2-40B4-BE49-F238E27FC236}">
                  <a16:creationId xmlns:a16="http://schemas.microsoft.com/office/drawing/2014/main" id="{3F81AF2C-5FA4-2041-B5DC-CADC81D01484}"/>
                </a:ext>
              </a:extLst>
            </p:cNvPr>
            <p:cNvSpPr>
              <a:spLocks noChangeShapeType="1"/>
            </p:cNvSpPr>
            <p:nvPr/>
          </p:nvSpPr>
          <p:spPr bwMode="auto">
            <a:xfrm>
              <a:off x="1873730" y="1162459"/>
              <a:ext cx="57142"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18" name="Line 912">
              <a:extLst>
                <a:ext uri="{FF2B5EF4-FFF2-40B4-BE49-F238E27FC236}">
                  <a16:creationId xmlns:a16="http://schemas.microsoft.com/office/drawing/2014/main" id="{00FA6ABD-3E38-144A-A3B2-0D49E63D22F2}"/>
                </a:ext>
              </a:extLst>
            </p:cNvPr>
            <p:cNvSpPr>
              <a:spLocks noChangeShapeType="1"/>
            </p:cNvSpPr>
            <p:nvPr/>
          </p:nvSpPr>
          <p:spPr bwMode="auto">
            <a:xfrm>
              <a:off x="1901243" y="1142119"/>
              <a:ext cx="0" cy="4068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19" name="Line 913">
              <a:extLst>
                <a:ext uri="{FF2B5EF4-FFF2-40B4-BE49-F238E27FC236}">
                  <a16:creationId xmlns:a16="http://schemas.microsoft.com/office/drawing/2014/main" id="{2D7A3D30-B811-4D49-BA22-46942292927D}"/>
                </a:ext>
              </a:extLst>
            </p:cNvPr>
            <p:cNvSpPr>
              <a:spLocks noChangeShapeType="1"/>
            </p:cNvSpPr>
            <p:nvPr/>
          </p:nvSpPr>
          <p:spPr bwMode="auto">
            <a:xfrm>
              <a:off x="1932989" y="1190935"/>
              <a:ext cx="59259"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20" name="Line 914">
              <a:extLst>
                <a:ext uri="{FF2B5EF4-FFF2-40B4-BE49-F238E27FC236}">
                  <a16:creationId xmlns:a16="http://schemas.microsoft.com/office/drawing/2014/main" id="{912BC7B6-9DA6-6644-9219-6D537071CA24}"/>
                </a:ext>
              </a:extLst>
            </p:cNvPr>
            <p:cNvSpPr>
              <a:spLocks noChangeShapeType="1"/>
            </p:cNvSpPr>
            <p:nvPr/>
          </p:nvSpPr>
          <p:spPr bwMode="auto">
            <a:xfrm>
              <a:off x="1962618" y="1170595"/>
              <a:ext cx="0" cy="4068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21" name="Line 915">
              <a:extLst>
                <a:ext uri="{FF2B5EF4-FFF2-40B4-BE49-F238E27FC236}">
                  <a16:creationId xmlns:a16="http://schemas.microsoft.com/office/drawing/2014/main" id="{0152380E-DF84-0D4D-8D22-37AC4E9D26AA}"/>
                </a:ext>
              </a:extLst>
            </p:cNvPr>
            <p:cNvSpPr>
              <a:spLocks noChangeShapeType="1"/>
            </p:cNvSpPr>
            <p:nvPr/>
          </p:nvSpPr>
          <p:spPr bwMode="auto">
            <a:xfrm>
              <a:off x="2023993" y="1239751"/>
              <a:ext cx="57143"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22" name="Line 916">
              <a:extLst>
                <a:ext uri="{FF2B5EF4-FFF2-40B4-BE49-F238E27FC236}">
                  <a16:creationId xmlns:a16="http://schemas.microsoft.com/office/drawing/2014/main" id="{BC81C527-C465-E34A-8D47-78EF2D8D58C7}"/>
                </a:ext>
              </a:extLst>
            </p:cNvPr>
            <p:cNvSpPr>
              <a:spLocks noChangeShapeType="1"/>
            </p:cNvSpPr>
            <p:nvPr/>
          </p:nvSpPr>
          <p:spPr bwMode="auto">
            <a:xfrm>
              <a:off x="2051506" y="1219411"/>
              <a:ext cx="0" cy="38647"/>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23" name="Line 917">
              <a:extLst>
                <a:ext uri="{FF2B5EF4-FFF2-40B4-BE49-F238E27FC236}">
                  <a16:creationId xmlns:a16="http://schemas.microsoft.com/office/drawing/2014/main" id="{082085EC-5A5B-004F-8DF2-1828F75EED34}"/>
                </a:ext>
              </a:extLst>
            </p:cNvPr>
            <p:cNvSpPr>
              <a:spLocks noChangeShapeType="1"/>
            </p:cNvSpPr>
            <p:nvPr/>
          </p:nvSpPr>
          <p:spPr bwMode="auto">
            <a:xfrm>
              <a:off x="2453619" y="1487899"/>
              <a:ext cx="55026"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24" name="Line 918">
              <a:extLst>
                <a:ext uri="{FF2B5EF4-FFF2-40B4-BE49-F238E27FC236}">
                  <a16:creationId xmlns:a16="http://schemas.microsoft.com/office/drawing/2014/main" id="{19CAC7BE-0E37-F944-8F77-7D03ABA7AA11}"/>
                </a:ext>
              </a:extLst>
            </p:cNvPr>
            <p:cNvSpPr>
              <a:spLocks noChangeShapeType="1"/>
            </p:cNvSpPr>
            <p:nvPr/>
          </p:nvSpPr>
          <p:spPr bwMode="auto">
            <a:xfrm>
              <a:off x="2483248" y="1467559"/>
              <a:ext cx="0" cy="4068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25" name="Line 919">
              <a:extLst>
                <a:ext uri="{FF2B5EF4-FFF2-40B4-BE49-F238E27FC236}">
                  <a16:creationId xmlns:a16="http://schemas.microsoft.com/office/drawing/2014/main" id="{DDC7B82B-7BB5-E34D-9FC1-41C573EEAF70}"/>
                </a:ext>
              </a:extLst>
            </p:cNvPr>
            <p:cNvSpPr>
              <a:spLocks noChangeShapeType="1"/>
            </p:cNvSpPr>
            <p:nvPr/>
          </p:nvSpPr>
          <p:spPr bwMode="auto">
            <a:xfrm>
              <a:off x="2572136" y="1573327"/>
              <a:ext cx="52909"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26" name="Line 920">
              <a:extLst>
                <a:ext uri="{FF2B5EF4-FFF2-40B4-BE49-F238E27FC236}">
                  <a16:creationId xmlns:a16="http://schemas.microsoft.com/office/drawing/2014/main" id="{230266DB-7C24-D74D-B742-6B8DD208E65B}"/>
                </a:ext>
              </a:extLst>
            </p:cNvPr>
            <p:cNvSpPr>
              <a:spLocks noChangeShapeType="1"/>
            </p:cNvSpPr>
            <p:nvPr/>
          </p:nvSpPr>
          <p:spPr bwMode="auto">
            <a:xfrm>
              <a:off x="2597533" y="1552987"/>
              <a:ext cx="0" cy="4068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27" name="Line 921">
              <a:extLst>
                <a:ext uri="{FF2B5EF4-FFF2-40B4-BE49-F238E27FC236}">
                  <a16:creationId xmlns:a16="http://schemas.microsoft.com/office/drawing/2014/main" id="{24A5FFC3-D384-7D46-9ABC-7C82E136B89C}"/>
                </a:ext>
              </a:extLst>
            </p:cNvPr>
            <p:cNvSpPr>
              <a:spLocks noChangeShapeType="1"/>
            </p:cNvSpPr>
            <p:nvPr/>
          </p:nvSpPr>
          <p:spPr bwMode="auto">
            <a:xfrm>
              <a:off x="2927688" y="1801135"/>
              <a:ext cx="57142"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28" name="Line 922">
              <a:extLst>
                <a:ext uri="{FF2B5EF4-FFF2-40B4-BE49-F238E27FC236}">
                  <a16:creationId xmlns:a16="http://schemas.microsoft.com/office/drawing/2014/main" id="{98A5C233-C21C-8B41-A974-3BC8BCFD8C01}"/>
                </a:ext>
              </a:extLst>
            </p:cNvPr>
            <p:cNvSpPr>
              <a:spLocks noChangeShapeType="1"/>
            </p:cNvSpPr>
            <p:nvPr/>
          </p:nvSpPr>
          <p:spPr bwMode="auto">
            <a:xfrm>
              <a:off x="2957318" y="1780795"/>
              <a:ext cx="0" cy="38647"/>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29" name="Line 923">
              <a:extLst>
                <a:ext uri="{FF2B5EF4-FFF2-40B4-BE49-F238E27FC236}">
                  <a16:creationId xmlns:a16="http://schemas.microsoft.com/office/drawing/2014/main" id="{3021D50B-097F-C54B-A93C-5BC7831A3451}"/>
                </a:ext>
              </a:extLst>
            </p:cNvPr>
            <p:cNvSpPr>
              <a:spLocks noChangeShapeType="1"/>
            </p:cNvSpPr>
            <p:nvPr/>
          </p:nvSpPr>
          <p:spPr bwMode="auto">
            <a:xfrm>
              <a:off x="2970016" y="1831645"/>
              <a:ext cx="57142"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30" name="Line 924">
              <a:extLst>
                <a:ext uri="{FF2B5EF4-FFF2-40B4-BE49-F238E27FC236}">
                  <a16:creationId xmlns:a16="http://schemas.microsoft.com/office/drawing/2014/main" id="{60A91877-FE54-DC44-9164-8DE5B842643F}"/>
                </a:ext>
              </a:extLst>
            </p:cNvPr>
            <p:cNvSpPr>
              <a:spLocks noChangeShapeType="1"/>
            </p:cNvSpPr>
            <p:nvPr/>
          </p:nvSpPr>
          <p:spPr bwMode="auto">
            <a:xfrm>
              <a:off x="2999645" y="1811305"/>
              <a:ext cx="0" cy="4068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31" name="Line 925">
              <a:extLst>
                <a:ext uri="{FF2B5EF4-FFF2-40B4-BE49-F238E27FC236}">
                  <a16:creationId xmlns:a16="http://schemas.microsoft.com/office/drawing/2014/main" id="{E42C4871-A74B-9D41-9475-0B11053FD9A9}"/>
                </a:ext>
              </a:extLst>
            </p:cNvPr>
            <p:cNvSpPr>
              <a:spLocks noChangeShapeType="1"/>
            </p:cNvSpPr>
            <p:nvPr/>
          </p:nvSpPr>
          <p:spPr bwMode="auto">
            <a:xfrm>
              <a:off x="3075835" y="1880461"/>
              <a:ext cx="55026"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32" name="Line 926">
              <a:extLst>
                <a:ext uri="{FF2B5EF4-FFF2-40B4-BE49-F238E27FC236}">
                  <a16:creationId xmlns:a16="http://schemas.microsoft.com/office/drawing/2014/main" id="{DAF0160E-C8C8-7741-A202-A0D00D20875E}"/>
                </a:ext>
              </a:extLst>
            </p:cNvPr>
            <p:cNvSpPr>
              <a:spLocks noChangeShapeType="1"/>
            </p:cNvSpPr>
            <p:nvPr/>
          </p:nvSpPr>
          <p:spPr bwMode="auto">
            <a:xfrm>
              <a:off x="3103347" y="1860121"/>
              <a:ext cx="0" cy="4068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33" name="Line 927">
              <a:extLst>
                <a:ext uri="{FF2B5EF4-FFF2-40B4-BE49-F238E27FC236}">
                  <a16:creationId xmlns:a16="http://schemas.microsoft.com/office/drawing/2014/main" id="{9B1C84FD-F604-C749-B06E-D7D29ECBC325}"/>
                </a:ext>
              </a:extLst>
            </p:cNvPr>
            <p:cNvSpPr>
              <a:spLocks noChangeShapeType="1"/>
            </p:cNvSpPr>
            <p:nvPr/>
          </p:nvSpPr>
          <p:spPr bwMode="auto">
            <a:xfrm>
              <a:off x="3130861" y="1900801"/>
              <a:ext cx="55026"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34" name="Line 928">
              <a:extLst>
                <a:ext uri="{FF2B5EF4-FFF2-40B4-BE49-F238E27FC236}">
                  <a16:creationId xmlns:a16="http://schemas.microsoft.com/office/drawing/2014/main" id="{8D02C3A9-99CE-4642-A8B2-2FDD7D74C003}"/>
                </a:ext>
              </a:extLst>
            </p:cNvPr>
            <p:cNvSpPr>
              <a:spLocks noChangeShapeType="1"/>
            </p:cNvSpPr>
            <p:nvPr/>
          </p:nvSpPr>
          <p:spPr bwMode="auto">
            <a:xfrm>
              <a:off x="3160490" y="1880461"/>
              <a:ext cx="0" cy="42713"/>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35" name="Line 929">
              <a:extLst>
                <a:ext uri="{FF2B5EF4-FFF2-40B4-BE49-F238E27FC236}">
                  <a16:creationId xmlns:a16="http://schemas.microsoft.com/office/drawing/2014/main" id="{37721F2E-B796-4344-9DD5-17896D94F659}"/>
                </a:ext>
              </a:extLst>
            </p:cNvPr>
            <p:cNvSpPr>
              <a:spLocks noChangeShapeType="1"/>
            </p:cNvSpPr>
            <p:nvPr/>
          </p:nvSpPr>
          <p:spPr bwMode="auto">
            <a:xfrm>
              <a:off x="3135094" y="1908937"/>
              <a:ext cx="57142"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36" name="Line 930">
              <a:extLst>
                <a:ext uri="{FF2B5EF4-FFF2-40B4-BE49-F238E27FC236}">
                  <a16:creationId xmlns:a16="http://schemas.microsoft.com/office/drawing/2014/main" id="{4EEB5AF8-E353-E848-9858-3704184CC773}"/>
                </a:ext>
              </a:extLst>
            </p:cNvPr>
            <p:cNvSpPr>
              <a:spLocks noChangeShapeType="1"/>
            </p:cNvSpPr>
            <p:nvPr/>
          </p:nvSpPr>
          <p:spPr bwMode="auto">
            <a:xfrm>
              <a:off x="3162606" y="1888597"/>
              <a:ext cx="0" cy="4068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37" name="Line 931">
              <a:extLst>
                <a:ext uri="{FF2B5EF4-FFF2-40B4-BE49-F238E27FC236}">
                  <a16:creationId xmlns:a16="http://schemas.microsoft.com/office/drawing/2014/main" id="{D2DD766D-4A6F-374C-ADC3-C852CD94783E}"/>
                </a:ext>
              </a:extLst>
            </p:cNvPr>
            <p:cNvSpPr>
              <a:spLocks noChangeShapeType="1"/>
            </p:cNvSpPr>
            <p:nvPr/>
          </p:nvSpPr>
          <p:spPr bwMode="auto">
            <a:xfrm>
              <a:off x="3198585" y="1929277"/>
              <a:ext cx="57142"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38" name="Line 932">
              <a:extLst>
                <a:ext uri="{FF2B5EF4-FFF2-40B4-BE49-F238E27FC236}">
                  <a16:creationId xmlns:a16="http://schemas.microsoft.com/office/drawing/2014/main" id="{397FAF8F-FA94-2043-84F8-B754AE56281A}"/>
                </a:ext>
              </a:extLst>
            </p:cNvPr>
            <p:cNvSpPr>
              <a:spLocks noChangeShapeType="1"/>
            </p:cNvSpPr>
            <p:nvPr/>
          </p:nvSpPr>
          <p:spPr bwMode="auto">
            <a:xfrm>
              <a:off x="3228215" y="1908937"/>
              <a:ext cx="0" cy="4068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39" name="Line 933">
              <a:extLst>
                <a:ext uri="{FF2B5EF4-FFF2-40B4-BE49-F238E27FC236}">
                  <a16:creationId xmlns:a16="http://schemas.microsoft.com/office/drawing/2014/main" id="{D37E42AC-6A05-D741-B6BE-F4EB7C25EDB9}"/>
                </a:ext>
              </a:extLst>
            </p:cNvPr>
            <p:cNvSpPr>
              <a:spLocks noChangeShapeType="1"/>
            </p:cNvSpPr>
            <p:nvPr/>
          </p:nvSpPr>
          <p:spPr bwMode="auto">
            <a:xfrm>
              <a:off x="3223982" y="1943515"/>
              <a:ext cx="57142"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40" name="Line 934">
              <a:extLst>
                <a:ext uri="{FF2B5EF4-FFF2-40B4-BE49-F238E27FC236}">
                  <a16:creationId xmlns:a16="http://schemas.microsoft.com/office/drawing/2014/main" id="{57DD307A-5A6A-FF4D-ADEF-2197F13FE027}"/>
                </a:ext>
              </a:extLst>
            </p:cNvPr>
            <p:cNvSpPr>
              <a:spLocks noChangeShapeType="1"/>
            </p:cNvSpPr>
            <p:nvPr/>
          </p:nvSpPr>
          <p:spPr bwMode="auto">
            <a:xfrm>
              <a:off x="3251494" y="1923175"/>
              <a:ext cx="0" cy="38647"/>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41" name="Line 935">
              <a:extLst>
                <a:ext uri="{FF2B5EF4-FFF2-40B4-BE49-F238E27FC236}">
                  <a16:creationId xmlns:a16="http://schemas.microsoft.com/office/drawing/2014/main" id="{2D344293-ACE0-6347-9084-DA0B9603E3B8}"/>
                </a:ext>
              </a:extLst>
            </p:cNvPr>
            <p:cNvSpPr>
              <a:spLocks noChangeShapeType="1"/>
            </p:cNvSpPr>
            <p:nvPr/>
          </p:nvSpPr>
          <p:spPr bwMode="auto">
            <a:xfrm>
              <a:off x="3251494" y="1961821"/>
              <a:ext cx="55026"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42" name="Line 936">
              <a:extLst>
                <a:ext uri="{FF2B5EF4-FFF2-40B4-BE49-F238E27FC236}">
                  <a16:creationId xmlns:a16="http://schemas.microsoft.com/office/drawing/2014/main" id="{6683D619-ABB0-8E44-907F-E0D5D50ADEC7}"/>
                </a:ext>
              </a:extLst>
            </p:cNvPr>
            <p:cNvSpPr>
              <a:spLocks noChangeShapeType="1"/>
            </p:cNvSpPr>
            <p:nvPr/>
          </p:nvSpPr>
          <p:spPr bwMode="auto">
            <a:xfrm>
              <a:off x="3281123" y="1943515"/>
              <a:ext cx="0" cy="38647"/>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43" name="Line 937">
              <a:extLst>
                <a:ext uri="{FF2B5EF4-FFF2-40B4-BE49-F238E27FC236}">
                  <a16:creationId xmlns:a16="http://schemas.microsoft.com/office/drawing/2014/main" id="{B4D2D6F5-DFEE-604B-8FAB-98D2CA5DC170}"/>
                </a:ext>
              </a:extLst>
            </p:cNvPr>
            <p:cNvSpPr>
              <a:spLocks noChangeShapeType="1"/>
            </p:cNvSpPr>
            <p:nvPr/>
          </p:nvSpPr>
          <p:spPr bwMode="auto">
            <a:xfrm>
              <a:off x="3266309" y="1965889"/>
              <a:ext cx="55026"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44" name="Line 938">
              <a:extLst>
                <a:ext uri="{FF2B5EF4-FFF2-40B4-BE49-F238E27FC236}">
                  <a16:creationId xmlns:a16="http://schemas.microsoft.com/office/drawing/2014/main" id="{BC102990-8C9E-654B-9480-1EDEEA700DA6}"/>
                </a:ext>
              </a:extLst>
            </p:cNvPr>
            <p:cNvSpPr>
              <a:spLocks noChangeShapeType="1"/>
            </p:cNvSpPr>
            <p:nvPr/>
          </p:nvSpPr>
          <p:spPr bwMode="auto">
            <a:xfrm>
              <a:off x="3295939" y="1945549"/>
              <a:ext cx="0" cy="4068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45" name="Line 939">
              <a:extLst>
                <a:ext uri="{FF2B5EF4-FFF2-40B4-BE49-F238E27FC236}">
                  <a16:creationId xmlns:a16="http://schemas.microsoft.com/office/drawing/2014/main" id="{8FF14F69-E585-7845-BDB7-42C0402264D5}"/>
                </a:ext>
              </a:extLst>
            </p:cNvPr>
            <p:cNvSpPr>
              <a:spLocks noChangeShapeType="1"/>
            </p:cNvSpPr>
            <p:nvPr/>
          </p:nvSpPr>
          <p:spPr bwMode="auto">
            <a:xfrm>
              <a:off x="3295939" y="1992331"/>
              <a:ext cx="52909"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46" name="Line 940">
              <a:extLst>
                <a:ext uri="{FF2B5EF4-FFF2-40B4-BE49-F238E27FC236}">
                  <a16:creationId xmlns:a16="http://schemas.microsoft.com/office/drawing/2014/main" id="{5B92D79F-6A5C-1346-86C8-6FB6B6B88529}"/>
                </a:ext>
              </a:extLst>
            </p:cNvPr>
            <p:cNvSpPr>
              <a:spLocks noChangeShapeType="1"/>
            </p:cNvSpPr>
            <p:nvPr/>
          </p:nvSpPr>
          <p:spPr bwMode="auto">
            <a:xfrm>
              <a:off x="3321335" y="1969957"/>
              <a:ext cx="0" cy="42713"/>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47" name="Line 941">
              <a:extLst>
                <a:ext uri="{FF2B5EF4-FFF2-40B4-BE49-F238E27FC236}">
                  <a16:creationId xmlns:a16="http://schemas.microsoft.com/office/drawing/2014/main" id="{683B4A5F-46CC-CA4A-AAF5-F8FBD84D5726}"/>
                </a:ext>
              </a:extLst>
            </p:cNvPr>
            <p:cNvSpPr>
              <a:spLocks noChangeShapeType="1"/>
            </p:cNvSpPr>
            <p:nvPr/>
          </p:nvSpPr>
          <p:spPr bwMode="auto">
            <a:xfrm>
              <a:off x="3302287" y="1992331"/>
              <a:ext cx="57143"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48" name="Line 942">
              <a:extLst>
                <a:ext uri="{FF2B5EF4-FFF2-40B4-BE49-F238E27FC236}">
                  <a16:creationId xmlns:a16="http://schemas.microsoft.com/office/drawing/2014/main" id="{CD3389A9-9CD6-2E48-8837-77E7AE360BF8}"/>
                </a:ext>
              </a:extLst>
            </p:cNvPr>
            <p:cNvSpPr>
              <a:spLocks noChangeShapeType="1"/>
            </p:cNvSpPr>
            <p:nvPr/>
          </p:nvSpPr>
          <p:spPr bwMode="auto">
            <a:xfrm>
              <a:off x="3331917" y="1969957"/>
              <a:ext cx="0" cy="42713"/>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49" name="Line 943">
              <a:extLst>
                <a:ext uri="{FF2B5EF4-FFF2-40B4-BE49-F238E27FC236}">
                  <a16:creationId xmlns:a16="http://schemas.microsoft.com/office/drawing/2014/main" id="{C56C3F43-FE69-C44F-AFE2-BDA261D0760A}"/>
                </a:ext>
              </a:extLst>
            </p:cNvPr>
            <p:cNvSpPr>
              <a:spLocks noChangeShapeType="1"/>
            </p:cNvSpPr>
            <p:nvPr/>
          </p:nvSpPr>
          <p:spPr bwMode="auto">
            <a:xfrm>
              <a:off x="3306520" y="1992331"/>
              <a:ext cx="57143"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50" name="Line 944">
              <a:extLst>
                <a:ext uri="{FF2B5EF4-FFF2-40B4-BE49-F238E27FC236}">
                  <a16:creationId xmlns:a16="http://schemas.microsoft.com/office/drawing/2014/main" id="{6CE608DA-FE02-7747-A38B-A173D5A9D605}"/>
                </a:ext>
              </a:extLst>
            </p:cNvPr>
            <p:cNvSpPr>
              <a:spLocks noChangeShapeType="1"/>
            </p:cNvSpPr>
            <p:nvPr/>
          </p:nvSpPr>
          <p:spPr bwMode="auto">
            <a:xfrm>
              <a:off x="3334034" y="1969957"/>
              <a:ext cx="0" cy="42713"/>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51" name="Line 945">
              <a:extLst>
                <a:ext uri="{FF2B5EF4-FFF2-40B4-BE49-F238E27FC236}">
                  <a16:creationId xmlns:a16="http://schemas.microsoft.com/office/drawing/2014/main" id="{1D043351-4B77-8440-9FC4-B236FA3B3221}"/>
                </a:ext>
              </a:extLst>
            </p:cNvPr>
            <p:cNvSpPr>
              <a:spLocks noChangeShapeType="1"/>
            </p:cNvSpPr>
            <p:nvPr/>
          </p:nvSpPr>
          <p:spPr bwMode="auto">
            <a:xfrm>
              <a:off x="3321335" y="1998433"/>
              <a:ext cx="55026"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52" name="Line 946">
              <a:extLst>
                <a:ext uri="{FF2B5EF4-FFF2-40B4-BE49-F238E27FC236}">
                  <a16:creationId xmlns:a16="http://schemas.microsoft.com/office/drawing/2014/main" id="{EAE44060-46D2-6B40-9FA0-664351FD2693}"/>
                </a:ext>
              </a:extLst>
            </p:cNvPr>
            <p:cNvSpPr>
              <a:spLocks noChangeShapeType="1"/>
            </p:cNvSpPr>
            <p:nvPr/>
          </p:nvSpPr>
          <p:spPr bwMode="auto">
            <a:xfrm>
              <a:off x="3348848" y="1978093"/>
              <a:ext cx="0" cy="42713"/>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53" name="Line 947">
              <a:extLst>
                <a:ext uri="{FF2B5EF4-FFF2-40B4-BE49-F238E27FC236}">
                  <a16:creationId xmlns:a16="http://schemas.microsoft.com/office/drawing/2014/main" id="{1F33120B-6BEF-3C48-BB00-41C410DB06A2}"/>
                </a:ext>
              </a:extLst>
            </p:cNvPr>
            <p:cNvSpPr>
              <a:spLocks noChangeShapeType="1"/>
            </p:cNvSpPr>
            <p:nvPr/>
          </p:nvSpPr>
          <p:spPr bwMode="auto">
            <a:xfrm>
              <a:off x="3331917" y="2004535"/>
              <a:ext cx="55026"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54" name="Line 948">
              <a:extLst>
                <a:ext uri="{FF2B5EF4-FFF2-40B4-BE49-F238E27FC236}">
                  <a16:creationId xmlns:a16="http://schemas.microsoft.com/office/drawing/2014/main" id="{DD7D90B7-B6F1-4F46-8376-D16E9FB52BDB}"/>
                </a:ext>
              </a:extLst>
            </p:cNvPr>
            <p:cNvSpPr>
              <a:spLocks noChangeShapeType="1"/>
            </p:cNvSpPr>
            <p:nvPr/>
          </p:nvSpPr>
          <p:spPr bwMode="auto">
            <a:xfrm>
              <a:off x="3359430" y="1984195"/>
              <a:ext cx="0" cy="38647"/>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55" name="Line 949">
              <a:extLst>
                <a:ext uri="{FF2B5EF4-FFF2-40B4-BE49-F238E27FC236}">
                  <a16:creationId xmlns:a16="http://schemas.microsoft.com/office/drawing/2014/main" id="{7FC53044-2691-B544-A277-D1CE5B6F39DB}"/>
                </a:ext>
              </a:extLst>
            </p:cNvPr>
            <p:cNvSpPr>
              <a:spLocks noChangeShapeType="1"/>
            </p:cNvSpPr>
            <p:nvPr/>
          </p:nvSpPr>
          <p:spPr bwMode="auto">
            <a:xfrm>
              <a:off x="3357313" y="2014705"/>
              <a:ext cx="5291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56" name="Line 950">
              <a:extLst>
                <a:ext uri="{FF2B5EF4-FFF2-40B4-BE49-F238E27FC236}">
                  <a16:creationId xmlns:a16="http://schemas.microsoft.com/office/drawing/2014/main" id="{2C16CA19-6382-2441-9C11-A7FA273A17E8}"/>
                </a:ext>
              </a:extLst>
            </p:cNvPr>
            <p:cNvSpPr>
              <a:spLocks noChangeShapeType="1"/>
            </p:cNvSpPr>
            <p:nvPr/>
          </p:nvSpPr>
          <p:spPr bwMode="auto">
            <a:xfrm>
              <a:off x="3380594" y="1996399"/>
              <a:ext cx="0" cy="38647"/>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57" name="Line 951">
              <a:extLst>
                <a:ext uri="{FF2B5EF4-FFF2-40B4-BE49-F238E27FC236}">
                  <a16:creationId xmlns:a16="http://schemas.microsoft.com/office/drawing/2014/main" id="{936C57E7-CD47-5C4B-B5E4-0A3BCAE26BB5}"/>
                </a:ext>
              </a:extLst>
            </p:cNvPr>
            <p:cNvSpPr>
              <a:spLocks noChangeShapeType="1"/>
            </p:cNvSpPr>
            <p:nvPr/>
          </p:nvSpPr>
          <p:spPr bwMode="auto">
            <a:xfrm>
              <a:off x="3357313" y="2014705"/>
              <a:ext cx="5291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58" name="Line 952">
              <a:extLst>
                <a:ext uri="{FF2B5EF4-FFF2-40B4-BE49-F238E27FC236}">
                  <a16:creationId xmlns:a16="http://schemas.microsoft.com/office/drawing/2014/main" id="{10D26292-E3BB-4449-9F1A-31402EC919CC}"/>
                </a:ext>
              </a:extLst>
            </p:cNvPr>
            <p:cNvSpPr>
              <a:spLocks noChangeShapeType="1"/>
            </p:cNvSpPr>
            <p:nvPr/>
          </p:nvSpPr>
          <p:spPr bwMode="auto">
            <a:xfrm>
              <a:off x="3380594" y="1996399"/>
              <a:ext cx="0" cy="38647"/>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59" name="Line 953">
              <a:extLst>
                <a:ext uri="{FF2B5EF4-FFF2-40B4-BE49-F238E27FC236}">
                  <a16:creationId xmlns:a16="http://schemas.microsoft.com/office/drawing/2014/main" id="{31BA47E1-21BC-CC45-9C2A-1C77C2AA7AD7}"/>
                </a:ext>
              </a:extLst>
            </p:cNvPr>
            <p:cNvSpPr>
              <a:spLocks noChangeShapeType="1"/>
            </p:cNvSpPr>
            <p:nvPr/>
          </p:nvSpPr>
          <p:spPr bwMode="auto">
            <a:xfrm>
              <a:off x="3391175" y="2041147"/>
              <a:ext cx="57143"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60" name="Line 954">
              <a:extLst>
                <a:ext uri="{FF2B5EF4-FFF2-40B4-BE49-F238E27FC236}">
                  <a16:creationId xmlns:a16="http://schemas.microsoft.com/office/drawing/2014/main" id="{DAE30233-58D7-2B4E-8D98-BE24E81302FF}"/>
                </a:ext>
              </a:extLst>
            </p:cNvPr>
            <p:cNvSpPr>
              <a:spLocks noChangeShapeType="1"/>
            </p:cNvSpPr>
            <p:nvPr/>
          </p:nvSpPr>
          <p:spPr bwMode="auto">
            <a:xfrm>
              <a:off x="3420805" y="2022841"/>
              <a:ext cx="0" cy="38645"/>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61" name="Line 955">
              <a:extLst>
                <a:ext uri="{FF2B5EF4-FFF2-40B4-BE49-F238E27FC236}">
                  <a16:creationId xmlns:a16="http://schemas.microsoft.com/office/drawing/2014/main" id="{59D6E5DF-64A5-BC41-A277-72FF16DF34EF}"/>
                </a:ext>
              </a:extLst>
            </p:cNvPr>
            <p:cNvSpPr>
              <a:spLocks noChangeShapeType="1"/>
            </p:cNvSpPr>
            <p:nvPr/>
          </p:nvSpPr>
          <p:spPr bwMode="auto">
            <a:xfrm>
              <a:off x="3391175" y="2041147"/>
              <a:ext cx="57143"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62" name="Line 956">
              <a:extLst>
                <a:ext uri="{FF2B5EF4-FFF2-40B4-BE49-F238E27FC236}">
                  <a16:creationId xmlns:a16="http://schemas.microsoft.com/office/drawing/2014/main" id="{52D9FC05-4D92-4F4B-B35B-BD8AFE12B81E}"/>
                </a:ext>
              </a:extLst>
            </p:cNvPr>
            <p:cNvSpPr>
              <a:spLocks noChangeShapeType="1"/>
            </p:cNvSpPr>
            <p:nvPr/>
          </p:nvSpPr>
          <p:spPr bwMode="auto">
            <a:xfrm>
              <a:off x="3420805" y="2022841"/>
              <a:ext cx="0" cy="38645"/>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63" name="Line 957">
              <a:extLst>
                <a:ext uri="{FF2B5EF4-FFF2-40B4-BE49-F238E27FC236}">
                  <a16:creationId xmlns:a16="http://schemas.microsoft.com/office/drawing/2014/main" id="{BCD567EA-279F-5043-BD19-BF9398D139C6}"/>
                </a:ext>
              </a:extLst>
            </p:cNvPr>
            <p:cNvSpPr>
              <a:spLocks noChangeShapeType="1"/>
            </p:cNvSpPr>
            <p:nvPr/>
          </p:nvSpPr>
          <p:spPr bwMode="auto">
            <a:xfrm>
              <a:off x="3433503" y="2065555"/>
              <a:ext cx="55026"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64" name="Line 958">
              <a:extLst>
                <a:ext uri="{FF2B5EF4-FFF2-40B4-BE49-F238E27FC236}">
                  <a16:creationId xmlns:a16="http://schemas.microsoft.com/office/drawing/2014/main" id="{A041C10F-E436-6F46-BC49-CE648DCE153E}"/>
                </a:ext>
              </a:extLst>
            </p:cNvPr>
            <p:cNvSpPr>
              <a:spLocks noChangeShapeType="1"/>
            </p:cNvSpPr>
            <p:nvPr/>
          </p:nvSpPr>
          <p:spPr bwMode="auto">
            <a:xfrm>
              <a:off x="3463132" y="2045215"/>
              <a:ext cx="0" cy="4068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65" name="Line 959">
              <a:extLst>
                <a:ext uri="{FF2B5EF4-FFF2-40B4-BE49-F238E27FC236}">
                  <a16:creationId xmlns:a16="http://schemas.microsoft.com/office/drawing/2014/main" id="{66F9F51E-75F5-6744-B76B-B53A36E518FC}"/>
                </a:ext>
              </a:extLst>
            </p:cNvPr>
            <p:cNvSpPr>
              <a:spLocks noChangeShapeType="1"/>
            </p:cNvSpPr>
            <p:nvPr/>
          </p:nvSpPr>
          <p:spPr bwMode="auto">
            <a:xfrm>
              <a:off x="3437736" y="2075725"/>
              <a:ext cx="57143"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66" name="Line 960">
              <a:extLst>
                <a:ext uri="{FF2B5EF4-FFF2-40B4-BE49-F238E27FC236}">
                  <a16:creationId xmlns:a16="http://schemas.microsoft.com/office/drawing/2014/main" id="{E10989B2-1D8D-F249-8EB1-0E2E5992B4B7}"/>
                </a:ext>
              </a:extLst>
            </p:cNvPr>
            <p:cNvSpPr>
              <a:spLocks noChangeShapeType="1"/>
            </p:cNvSpPr>
            <p:nvPr/>
          </p:nvSpPr>
          <p:spPr bwMode="auto">
            <a:xfrm>
              <a:off x="3467365" y="2055385"/>
              <a:ext cx="0" cy="38645"/>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67" name="Line 961">
              <a:extLst>
                <a:ext uri="{FF2B5EF4-FFF2-40B4-BE49-F238E27FC236}">
                  <a16:creationId xmlns:a16="http://schemas.microsoft.com/office/drawing/2014/main" id="{AD9B70BA-15CF-6643-8B9D-EA966815C704}"/>
                </a:ext>
              </a:extLst>
            </p:cNvPr>
            <p:cNvSpPr>
              <a:spLocks noChangeShapeType="1"/>
            </p:cNvSpPr>
            <p:nvPr/>
          </p:nvSpPr>
          <p:spPr bwMode="auto">
            <a:xfrm>
              <a:off x="3441968" y="2075725"/>
              <a:ext cx="57143"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68" name="Line 962">
              <a:extLst>
                <a:ext uri="{FF2B5EF4-FFF2-40B4-BE49-F238E27FC236}">
                  <a16:creationId xmlns:a16="http://schemas.microsoft.com/office/drawing/2014/main" id="{7E15B7AC-664F-2A49-9B8C-9D475B298AC4}"/>
                </a:ext>
              </a:extLst>
            </p:cNvPr>
            <p:cNvSpPr>
              <a:spLocks noChangeShapeType="1"/>
            </p:cNvSpPr>
            <p:nvPr/>
          </p:nvSpPr>
          <p:spPr bwMode="auto">
            <a:xfrm>
              <a:off x="3469482" y="2055385"/>
              <a:ext cx="0" cy="38645"/>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69" name="Line 963">
              <a:extLst>
                <a:ext uri="{FF2B5EF4-FFF2-40B4-BE49-F238E27FC236}">
                  <a16:creationId xmlns:a16="http://schemas.microsoft.com/office/drawing/2014/main" id="{2E6B82C1-9350-7D44-9A79-9A4D6C243FD7}"/>
                </a:ext>
              </a:extLst>
            </p:cNvPr>
            <p:cNvSpPr>
              <a:spLocks noChangeShapeType="1"/>
            </p:cNvSpPr>
            <p:nvPr/>
          </p:nvSpPr>
          <p:spPr bwMode="auto">
            <a:xfrm>
              <a:off x="3463132" y="2083861"/>
              <a:ext cx="5291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70" name="Line 964">
              <a:extLst>
                <a:ext uri="{FF2B5EF4-FFF2-40B4-BE49-F238E27FC236}">
                  <a16:creationId xmlns:a16="http://schemas.microsoft.com/office/drawing/2014/main" id="{8412147C-336F-F249-98F0-8C333E7E7217}"/>
                </a:ext>
              </a:extLst>
            </p:cNvPr>
            <p:cNvSpPr>
              <a:spLocks noChangeShapeType="1"/>
            </p:cNvSpPr>
            <p:nvPr/>
          </p:nvSpPr>
          <p:spPr bwMode="auto">
            <a:xfrm>
              <a:off x="3488529" y="2063521"/>
              <a:ext cx="0" cy="4068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71" name="Line 965">
              <a:extLst>
                <a:ext uri="{FF2B5EF4-FFF2-40B4-BE49-F238E27FC236}">
                  <a16:creationId xmlns:a16="http://schemas.microsoft.com/office/drawing/2014/main" id="{EFA633DA-FE00-6E4F-B90C-58FBF82B47E4}"/>
                </a:ext>
              </a:extLst>
            </p:cNvPr>
            <p:cNvSpPr>
              <a:spLocks noChangeShapeType="1"/>
            </p:cNvSpPr>
            <p:nvPr/>
          </p:nvSpPr>
          <p:spPr bwMode="auto">
            <a:xfrm>
              <a:off x="3469482" y="2091997"/>
              <a:ext cx="57142"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72" name="Line 966">
              <a:extLst>
                <a:ext uri="{FF2B5EF4-FFF2-40B4-BE49-F238E27FC236}">
                  <a16:creationId xmlns:a16="http://schemas.microsoft.com/office/drawing/2014/main" id="{CBD9DB13-A2C4-B748-A827-59C7F70D1774}"/>
                </a:ext>
              </a:extLst>
            </p:cNvPr>
            <p:cNvSpPr>
              <a:spLocks noChangeShapeType="1"/>
            </p:cNvSpPr>
            <p:nvPr/>
          </p:nvSpPr>
          <p:spPr bwMode="auto">
            <a:xfrm>
              <a:off x="3499111" y="2073691"/>
              <a:ext cx="0" cy="38647"/>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73" name="Line 967">
              <a:extLst>
                <a:ext uri="{FF2B5EF4-FFF2-40B4-BE49-F238E27FC236}">
                  <a16:creationId xmlns:a16="http://schemas.microsoft.com/office/drawing/2014/main" id="{F68AF018-819A-D94A-AA1A-246ECFF59C99}"/>
                </a:ext>
              </a:extLst>
            </p:cNvPr>
            <p:cNvSpPr>
              <a:spLocks noChangeShapeType="1"/>
            </p:cNvSpPr>
            <p:nvPr/>
          </p:nvSpPr>
          <p:spPr bwMode="auto">
            <a:xfrm>
              <a:off x="3492762" y="2096065"/>
              <a:ext cx="5291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74" name="Line 968">
              <a:extLst>
                <a:ext uri="{FF2B5EF4-FFF2-40B4-BE49-F238E27FC236}">
                  <a16:creationId xmlns:a16="http://schemas.microsoft.com/office/drawing/2014/main" id="{5FE3F5EE-77FA-4D42-B517-631E5592851C}"/>
                </a:ext>
              </a:extLst>
            </p:cNvPr>
            <p:cNvSpPr>
              <a:spLocks noChangeShapeType="1"/>
            </p:cNvSpPr>
            <p:nvPr/>
          </p:nvSpPr>
          <p:spPr bwMode="auto">
            <a:xfrm>
              <a:off x="3516042" y="2075725"/>
              <a:ext cx="0" cy="42713"/>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75" name="Line 969">
              <a:extLst>
                <a:ext uri="{FF2B5EF4-FFF2-40B4-BE49-F238E27FC236}">
                  <a16:creationId xmlns:a16="http://schemas.microsoft.com/office/drawing/2014/main" id="{7DE37EFA-96B0-214C-B132-6A4F8DC1FB1B}"/>
                </a:ext>
              </a:extLst>
            </p:cNvPr>
            <p:cNvSpPr>
              <a:spLocks noChangeShapeType="1"/>
            </p:cNvSpPr>
            <p:nvPr/>
          </p:nvSpPr>
          <p:spPr bwMode="auto">
            <a:xfrm>
              <a:off x="3494879" y="2096065"/>
              <a:ext cx="52909"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76" name="Line 970">
              <a:extLst>
                <a:ext uri="{FF2B5EF4-FFF2-40B4-BE49-F238E27FC236}">
                  <a16:creationId xmlns:a16="http://schemas.microsoft.com/office/drawing/2014/main" id="{AE1A5559-5DE5-1A4A-8B75-3A1A5F8FE266}"/>
                </a:ext>
              </a:extLst>
            </p:cNvPr>
            <p:cNvSpPr>
              <a:spLocks noChangeShapeType="1"/>
            </p:cNvSpPr>
            <p:nvPr/>
          </p:nvSpPr>
          <p:spPr bwMode="auto">
            <a:xfrm>
              <a:off x="3522391" y="2075725"/>
              <a:ext cx="0" cy="42713"/>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77" name="Line 971">
              <a:extLst>
                <a:ext uri="{FF2B5EF4-FFF2-40B4-BE49-F238E27FC236}">
                  <a16:creationId xmlns:a16="http://schemas.microsoft.com/office/drawing/2014/main" id="{2F9391DF-AEE7-564E-8014-4337A8E65269}"/>
                </a:ext>
              </a:extLst>
            </p:cNvPr>
            <p:cNvSpPr>
              <a:spLocks noChangeShapeType="1"/>
            </p:cNvSpPr>
            <p:nvPr/>
          </p:nvSpPr>
          <p:spPr bwMode="auto">
            <a:xfrm>
              <a:off x="3545672" y="2114371"/>
              <a:ext cx="57142"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78" name="Line 972">
              <a:extLst>
                <a:ext uri="{FF2B5EF4-FFF2-40B4-BE49-F238E27FC236}">
                  <a16:creationId xmlns:a16="http://schemas.microsoft.com/office/drawing/2014/main" id="{B02569DD-8F12-094D-83CC-9073439EC7ED}"/>
                </a:ext>
              </a:extLst>
            </p:cNvPr>
            <p:cNvSpPr>
              <a:spLocks noChangeShapeType="1"/>
            </p:cNvSpPr>
            <p:nvPr/>
          </p:nvSpPr>
          <p:spPr bwMode="auto">
            <a:xfrm>
              <a:off x="3573184" y="2094031"/>
              <a:ext cx="0" cy="4068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79" name="Line 973">
              <a:extLst>
                <a:ext uri="{FF2B5EF4-FFF2-40B4-BE49-F238E27FC236}">
                  <a16:creationId xmlns:a16="http://schemas.microsoft.com/office/drawing/2014/main" id="{AD3BDF0B-4421-234A-834A-2BCFAA0D0745}"/>
                </a:ext>
              </a:extLst>
            </p:cNvPr>
            <p:cNvSpPr>
              <a:spLocks noChangeShapeType="1"/>
            </p:cNvSpPr>
            <p:nvPr/>
          </p:nvSpPr>
          <p:spPr bwMode="auto">
            <a:xfrm>
              <a:off x="3577417" y="2140813"/>
              <a:ext cx="57143"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80" name="Line 974">
              <a:extLst>
                <a:ext uri="{FF2B5EF4-FFF2-40B4-BE49-F238E27FC236}">
                  <a16:creationId xmlns:a16="http://schemas.microsoft.com/office/drawing/2014/main" id="{964B3799-BA61-6043-A633-9827E702586D}"/>
                </a:ext>
              </a:extLst>
            </p:cNvPr>
            <p:cNvSpPr>
              <a:spLocks noChangeShapeType="1"/>
            </p:cNvSpPr>
            <p:nvPr/>
          </p:nvSpPr>
          <p:spPr bwMode="auto">
            <a:xfrm>
              <a:off x="3604930" y="2120473"/>
              <a:ext cx="0" cy="4068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81" name="Line 975">
              <a:extLst>
                <a:ext uri="{FF2B5EF4-FFF2-40B4-BE49-F238E27FC236}">
                  <a16:creationId xmlns:a16="http://schemas.microsoft.com/office/drawing/2014/main" id="{4E6264C5-6495-3B4B-88A1-8FD1F96B6695}"/>
                </a:ext>
              </a:extLst>
            </p:cNvPr>
            <p:cNvSpPr>
              <a:spLocks noChangeShapeType="1"/>
            </p:cNvSpPr>
            <p:nvPr/>
          </p:nvSpPr>
          <p:spPr bwMode="auto">
            <a:xfrm>
              <a:off x="3577417" y="2140813"/>
              <a:ext cx="57143"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82" name="Line 976">
              <a:extLst>
                <a:ext uri="{FF2B5EF4-FFF2-40B4-BE49-F238E27FC236}">
                  <a16:creationId xmlns:a16="http://schemas.microsoft.com/office/drawing/2014/main" id="{D6DF9AE1-C235-144E-8AAF-7E8F830905D9}"/>
                </a:ext>
              </a:extLst>
            </p:cNvPr>
            <p:cNvSpPr>
              <a:spLocks noChangeShapeType="1"/>
            </p:cNvSpPr>
            <p:nvPr/>
          </p:nvSpPr>
          <p:spPr bwMode="auto">
            <a:xfrm>
              <a:off x="3604930" y="2120473"/>
              <a:ext cx="0" cy="4068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83" name="Line 977">
              <a:extLst>
                <a:ext uri="{FF2B5EF4-FFF2-40B4-BE49-F238E27FC236}">
                  <a16:creationId xmlns:a16="http://schemas.microsoft.com/office/drawing/2014/main" id="{A9D2D3F8-12C7-B746-B269-F90BAA1528C8}"/>
                </a:ext>
              </a:extLst>
            </p:cNvPr>
            <p:cNvSpPr>
              <a:spLocks noChangeShapeType="1"/>
            </p:cNvSpPr>
            <p:nvPr/>
          </p:nvSpPr>
          <p:spPr bwMode="auto">
            <a:xfrm>
              <a:off x="3602813" y="2144881"/>
              <a:ext cx="55026"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84" name="Line 978">
              <a:extLst>
                <a:ext uri="{FF2B5EF4-FFF2-40B4-BE49-F238E27FC236}">
                  <a16:creationId xmlns:a16="http://schemas.microsoft.com/office/drawing/2014/main" id="{062B9AFB-5099-CD44-A8B2-629D0535B219}"/>
                </a:ext>
              </a:extLst>
            </p:cNvPr>
            <p:cNvSpPr>
              <a:spLocks noChangeShapeType="1"/>
            </p:cNvSpPr>
            <p:nvPr/>
          </p:nvSpPr>
          <p:spPr bwMode="auto">
            <a:xfrm>
              <a:off x="3630327" y="2124541"/>
              <a:ext cx="0" cy="4068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85" name="Line 979">
              <a:extLst>
                <a:ext uri="{FF2B5EF4-FFF2-40B4-BE49-F238E27FC236}">
                  <a16:creationId xmlns:a16="http://schemas.microsoft.com/office/drawing/2014/main" id="{44809A56-4DFA-3E4F-8FEE-88DEDFA3C344}"/>
                </a:ext>
              </a:extLst>
            </p:cNvPr>
            <p:cNvSpPr>
              <a:spLocks noChangeShapeType="1"/>
            </p:cNvSpPr>
            <p:nvPr/>
          </p:nvSpPr>
          <p:spPr bwMode="auto">
            <a:xfrm>
              <a:off x="3615512" y="2144881"/>
              <a:ext cx="57143"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86" name="Line 980">
              <a:extLst>
                <a:ext uri="{FF2B5EF4-FFF2-40B4-BE49-F238E27FC236}">
                  <a16:creationId xmlns:a16="http://schemas.microsoft.com/office/drawing/2014/main" id="{639F61D8-00DB-314F-9F06-375582EC9E6C}"/>
                </a:ext>
              </a:extLst>
            </p:cNvPr>
            <p:cNvSpPr>
              <a:spLocks noChangeShapeType="1"/>
            </p:cNvSpPr>
            <p:nvPr/>
          </p:nvSpPr>
          <p:spPr bwMode="auto">
            <a:xfrm>
              <a:off x="3645141" y="2124541"/>
              <a:ext cx="0" cy="4068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87" name="Line 981">
              <a:extLst>
                <a:ext uri="{FF2B5EF4-FFF2-40B4-BE49-F238E27FC236}">
                  <a16:creationId xmlns:a16="http://schemas.microsoft.com/office/drawing/2014/main" id="{8380FCCE-54A1-7149-AF85-7CB042AF55B3}"/>
                </a:ext>
              </a:extLst>
            </p:cNvPr>
            <p:cNvSpPr>
              <a:spLocks noChangeShapeType="1"/>
            </p:cNvSpPr>
            <p:nvPr/>
          </p:nvSpPr>
          <p:spPr bwMode="auto">
            <a:xfrm>
              <a:off x="3619744" y="2144881"/>
              <a:ext cx="57143"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88" name="Line 982">
              <a:extLst>
                <a:ext uri="{FF2B5EF4-FFF2-40B4-BE49-F238E27FC236}">
                  <a16:creationId xmlns:a16="http://schemas.microsoft.com/office/drawing/2014/main" id="{B6E77029-3D75-354C-A3FC-0A3FEED0D163}"/>
                </a:ext>
              </a:extLst>
            </p:cNvPr>
            <p:cNvSpPr>
              <a:spLocks noChangeShapeType="1"/>
            </p:cNvSpPr>
            <p:nvPr/>
          </p:nvSpPr>
          <p:spPr bwMode="auto">
            <a:xfrm>
              <a:off x="3647258" y="2124541"/>
              <a:ext cx="0" cy="4068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89" name="Line 983">
              <a:extLst>
                <a:ext uri="{FF2B5EF4-FFF2-40B4-BE49-F238E27FC236}">
                  <a16:creationId xmlns:a16="http://schemas.microsoft.com/office/drawing/2014/main" id="{7408CD87-C2C5-DD4C-A804-C441DDA0A999}"/>
                </a:ext>
              </a:extLst>
            </p:cNvPr>
            <p:cNvSpPr>
              <a:spLocks noChangeShapeType="1"/>
            </p:cNvSpPr>
            <p:nvPr/>
          </p:nvSpPr>
          <p:spPr bwMode="auto">
            <a:xfrm>
              <a:off x="3619744" y="2144881"/>
              <a:ext cx="57143"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90" name="Line 984">
              <a:extLst>
                <a:ext uri="{FF2B5EF4-FFF2-40B4-BE49-F238E27FC236}">
                  <a16:creationId xmlns:a16="http://schemas.microsoft.com/office/drawing/2014/main" id="{42B750D7-0F65-0246-9A0A-3499E2A32B70}"/>
                </a:ext>
              </a:extLst>
            </p:cNvPr>
            <p:cNvSpPr>
              <a:spLocks noChangeShapeType="1"/>
            </p:cNvSpPr>
            <p:nvPr/>
          </p:nvSpPr>
          <p:spPr bwMode="auto">
            <a:xfrm>
              <a:off x="3647258" y="2124541"/>
              <a:ext cx="0" cy="4068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91" name="Line 985">
              <a:extLst>
                <a:ext uri="{FF2B5EF4-FFF2-40B4-BE49-F238E27FC236}">
                  <a16:creationId xmlns:a16="http://schemas.microsoft.com/office/drawing/2014/main" id="{E766A9C5-F75D-8043-A3E1-9C17B495EA08}"/>
                </a:ext>
              </a:extLst>
            </p:cNvPr>
            <p:cNvSpPr>
              <a:spLocks noChangeShapeType="1"/>
            </p:cNvSpPr>
            <p:nvPr/>
          </p:nvSpPr>
          <p:spPr bwMode="auto">
            <a:xfrm>
              <a:off x="3636675" y="2144881"/>
              <a:ext cx="57143"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92" name="Line 986">
              <a:extLst>
                <a:ext uri="{FF2B5EF4-FFF2-40B4-BE49-F238E27FC236}">
                  <a16:creationId xmlns:a16="http://schemas.microsoft.com/office/drawing/2014/main" id="{C77B3A36-4644-4B46-85BC-E5F6A0C78F58}"/>
                </a:ext>
              </a:extLst>
            </p:cNvPr>
            <p:cNvSpPr>
              <a:spLocks noChangeShapeType="1"/>
            </p:cNvSpPr>
            <p:nvPr/>
          </p:nvSpPr>
          <p:spPr bwMode="auto">
            <a:xfrm>
              <a:off x="3666305" y="2124541"/>
              <a:ext cx="0" cy="4068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93" name="Line 987">
              <a:extLst>
                <a:ext uri="{FF2B5EF4-FFF2-40B4-BE49-F238E27FC236}">
                  <a16:creationId xmlns:a16="http://schemas.microsoft.com/office/drawing/2014/main" id="{86DE3136-433D-D347-BD7D-008DB876D8CD}"/>
                </a:ext>
              </a:extLst>
            </p:cNvPr>
            <p:cNvSpPr>
              <a:spLocks noChangeShapeType="1"/>
            </p:cNvSpPr>
            <p:nvPr/>
          </p:nvSpPr>
          <p:spPr bwMode="auto">
            <a:xfrm>
              <a:off x="3645141" y="2150983"/>
              <a:ext cx="5291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94" name="Line 988">
              <a:extLst>
                <a:ext uri="{FF2B5EF4-FFF2-40B4-BE49-F238E27FC236}">
                  <a16:creationId xmlns:a16="http://schemas.microsoft.com/office/drawing/2014/main" id="{6BAB472F-52B9-B646-9C9C-83047D8C7ED1}"/>
                </a:ext>
              </a:extLst>
            </p:cNvPr>
            <p:cNvSpPr>
              <a:spLocks noChangeShapeType="1"/>
            </p:cNvSpPr>
            <p:nvPr/>
          </p:nvSpPr>
          <p:spPr bwMode="auto">
            <a:xfrm>
              <a:off x="3672655" y="2130643"/>
              <a:ext cx="0" cy="38647"/>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95" name="Line 989">
              <a:extLst>
                <a:ext uri="{FF2B5EF4-FFF2-40B4-BE49-F238E27FC236}">
                  <a16:creationId xmlns:a16="http://schemas.microsoft.com/office/drawing/2014/main" id="{EEBD4B1E-6B1A-1C42-BB97-7986E27E4EE6}"/>
                </a:ext>
              </a:extLst>
            </p:cNvPr>
            <p:cNvSpPr>
              <a:spLocks noChangeShapeType="1"/>
            </p:cNvSpPr>
            <p:nvPr/>
          </p:nvSpPr>
          <p:spPr bwMode="auto">
            <a:xfrm>
              <a:off x="3645141" y="2150983"/>
              <a:ext cx="5291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96" name="Line 990">
              <a:extLst>
                <a:ext uri="{FF2B5EF4-FFF2-40B4-BE49-F238E27FC236}">
                  <a16:creationId xmlns:a16="http://schemas.microsoft.com/office/drawing/2014/main" id="{C8EADE3B-BE63-634E-8878-178CF190C556}"/>
                </a:ext>
              </a:extLst>
            </p:cNvPr>
            <p:cNvSpPr>
              <a:spLocks noChangeShapeType="1"/>
            </p:cNvSpPr>
            <p:nvPr/>
          </p:nvSpPr>
          <p:spPr bwMode="auto">
            <a:xfrm>
              <a:off x="3672655" y="2130643"/>
              <a:ext cx="0" cy="38647"/>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97" name="Line 991">
              <a:extLst>
                <a:ext uri="{FF2B5EF4-FFF2-40B4-BE49-F238E27FC236}">
                  <a16:creationId xmlns:a16="http://schemas.microsoft.com/office/drawing/2014/main" id="{C3601002-EC62-A548-99AF-F6C5CF44FCDE}"/>
                </a:ext>
              </a:extLst>
            </p:cNvPr>
            <p:cNvSpPr>
              <a:spLocks noChangeShapeType="1"/>
            </p:cNvSpPr>
            <p:nvPr/>
          </p:nvSpPr>
          <p:spPr bwMode="auto">
            <a:xfrm>
              <a:off x="3645141" y="2150983"/>
              <a:ext cx="5291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98" name="Line 992">
              <a:extLst>
                <a:ext uri="{FF2B5EF4-FFF2-40B4-BE49-F238E27FC236}">
                  <a16:creationId xmlns:a16="http://schemas.microsoft.com/office/drawing/2014/main" id="{863333B5-4316-6844-8241-478BBEEABF05}"/>
                </a:ext>
              </a:extLst>
            </p:cNvPr>
            <p:cNvSpPr>
              <a:spLocks noChangeShapeType="1"/>
            </p:cNvSpPr>
            <p:nvPr/>
          </p:nvSpPr>
          <p:spPr bwMode="auto">
            <a:xfrm>
              <a:off x="3672655" y="2130643"/>
              <a:ext cx="0" cy="38647"/>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99" name="Line 993">
              <a:extLst>
                <a:ext uri="{FF2B5EF4-FFF2-40B4-BE49-F238E27FC236}">
                  <a16:creationId xmlns:a16="http://schemas.microsoft.com/office/drawing/2014/main" id="{B2740AE0-562E-7940-AE5D-E030E93EC920}"/>
                </a:ext>
              </a:extLst>
            </p:cNvPr>
            <p:cNvSpPr>
              <a:spLocks noChangeShapeType="1"/>
            </p:cNvSpPr>
            <p:nvPr/>
          </p:nvSpPr>
          <p:spPr bwMode="auto">
            <a:xfrm>
              <a:off x="3647258" y="2153017"/>
              <a:ext cx="57142"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00" name="Line 994">
              <a:extLst>
                <a:ext uri="{FF2B5EF4-FFF2-40B4-BE49-F238E27FC236}">
                  <a16:creationId xmlns:a16="http://schemas.microsoft.com/office/drawing/2014/main" id="{0075BB60-9D9C-344D-B716-516E761D2DB4}"/>
                </a:ext>
              </a:extLst>
            </p:cNvPr>
            <p:cNvSpPr>
              <a:spLocks noChangeShapeType="1"/>
            </p:cNvSpPr>
            <p:nvPr/>
          </p:nvSpPr>
          <p:spPr bwMode="auto">
            <a:xfrm>
              <a:off x="3676887" y="2134711"/>
              <a:ext cx="0" cy="38647"/>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01" name="Line 995">
              <a:extLst>
                <a:ext uri="{FF2B5EF4-FFF2-40B4-BE49-F238E27FC236}">
                  <a16:creationId xmlns:a16="http://schemas.microsoft.com/office/drawing/2014/main" id="{B65A25AC-2D99-F94A-B717-1729A2E6797B}"/>
                </a:ext>
              </a:extLst>
            </p:cNvPr>
            <p:cNvSpPr>
              <a:spLocks noChangeShapeType="1"/>
            </p:cNvSpPr>
            <p:nvPr/>
          </p:nvSpPr>
          <p:spPr bwMode="auto">
            <a:xfrm>
              <a:off x="3651491" y="2153017"/>
              <a:ext cx="57142"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02" name="Line 996">
              <a:extLst>
                <a:ext uri="{FF2B5EF4-FFF2-40B4-BE49-F238E27FC236}">
                  <a16:creationId xmlns:a16="http://schemas.microsoft.com/office/drawing/2014/main" id="{797CFF7E-1E62-CF44-8CAB-38A35DFC5079}"/>
                </a:ext>
              </a:extLst>
            </p:cNvPr>
            <p:cNvSpPr>
              <a:spLocks noChangeShapeType="1"/>
            </p:cNvSpPr>
            <p:nvPr/>
          </p:nvSpPr>
          <p:spPr bwMode="auto">
            <a:xfrm>
              <a:off x="3681120" y="2134711"/>
              <a:ext cx="0" cy="38647"/>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03" name="Line 997">
              <a:extLst>
                <a:ext uri="{FF2B5EF4-FFF2-40B4-BE49-F238E27FC236}">
                  <a16:creationId xmlns:a16="http://schemas.microsoft.com/office/drawing/2014/main" id="{A4B6198E-CB68-FB46-B6A0-569948F65E8A}"/>
                </a:ext>
              </a:extLst>
            </p:cNvPr>
            <p:cNvSpPr>
              <a:spLocks noChangeShapeType="1"/>
            </p:cNvSpPr>
            <p:nvPr/>
          </p:nvSpPr>
          <p:spPr bwMode="auto">
            <a:xfrm>
              <a:off x="3651491" y="2153017"/>
              <a:ext cx="57142"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04" name="Line 998">
              <a:extLst>
                <a:ext uri="{FF2B5EF4-FFF2-40B4-BE49-F238E27FC236}">
                  <a16:creationId xmlns:a16="http://schemas.microsoft.com/office/drawing/2014/main" id="{3BDBE79C-80BA-C549-8144-A80C29DDA71D}"/>
                </a:ext>
              </a:extLst>
            </p:cNvPr>
            <p:cNvSpPr>
              <a:spLocks noChangeShapeType="1"/>
            </p:cNvSpPr>
            <p:nvPr/>
          </p:nvSpPr>
          <p:spPr bwMode="auto">
            <a:xfrm>
              <a:off x="3681120" y="2134711"/>
              <a:ext cx="0" cy="38647"/>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05" name="Line 999">
              <a:extLst>
                <a:ext uri="{FF2B5EF4-FFF2-40B4-BE49-F238E27FC236}">
                  <a16:creationId xmlns:a16="http://schemas.microsoft.com/office/drawing/2014/main" id="{29405EFE-BDE4-B245-A2AE-7B2A0CF8E35C}"/>
                </a:ext>
              </a:extLst>
            </p:cNvPr>
            <p:cNvSpPr>
              <a:spLocks noChangeShapeType="1"/>
            </p:cNvSpPr>
            <p:nvPr/>
          </p:nvSpPr>
          <p:spPr bwMode="auto">
            <a:xfrm>
              <a:off x="3657839" y="2159119"/>
              <a:ext cx="55026"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06" name="Line 1000">
              <a:extLst>
                <a:ext uri="{FF2B5EF4-FFF2-40B4-BE49-F238E27FC236}">
                  <a16:creationId xmlns:a16="http://schemas.microsoft.com/office/drawing/2014/main" id="{0B237771-6612-2A44-977A-8DEEC51212F8}"/>
                </a:ext>
              </a:extLst>
            </p:cNvPr>
            <p:cNvSpPr>
              <a:spLocks noChangeShapeType="1"/>
            </p:cNvSpPr>
            <p:nvPr/>
          </p:nvSpPr>
          <p:spPr bwMode="auto">
            <a:xfrm>
              <a:off x="3683236" y="2138779"/>
              <a:ext cx="0" cy="4068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07" name="Line 1001">
              <a:extLst>
                <a:ext uri="{FF2B5EF4-FFF2-40B4-BE49-F238E27FC236}">
                  <a16:creationId xmlns:a16="http://schemas.microsoft.com/office/drawing/2014/main" id="{63DAC0A6-5F17-9649-B512-27F34301A96D}"/>
                </a:ext>
              </a:extLst>
            </p:cNvPr>
            <p:cNvSpPr>
              <a:spLocks noChangeShapeType="1"/>
            </p:cNvSpPr>
            <p:nvPr/>
          </p:nvSpPr>
          <p:spPr bwMode="auto">
            <a:xfrm>
              <a:off x="3666305" y="2163187"/>
              <a:ext cx="57143"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08" name="Line 1002">
              <a:extLst>
                <a:ext uri="{FF2B5EF4-FFF2-40B4-BE49-F238E27FC236}">
                  <a16:creationId xmlns:a16="http://schemas.microsoft.com/office/drawing/2014/main" id="{EB604807-8179-5F48-8506-A98A8685EEE2}"/>
                </a:ext>
              </a:extLst>
            </p:cNvPr>
            <p:cNvSpPr>
              <a:spLocks noChangeShapeType="1"/>
            </p:cNvSpPr>
            <p:nvPr/>
          </p:nvSpPr>
          <p:spPr bwMode="auto">
            <a:xfrm>
              <a:off x="3693818" y="2142847"/>
              <a:ext cx="0" cy="4068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09" name="Line 1003">
              <a:extLst>
                <a:ext uri="{FF2B5EF4-FFF2-40B4-BE49-F238E27FC236}">
                  <a16:creationId xmlns:a16="http://schemas.microsoft.com/office/drawing/2014/main" id="{48099C00-7A73-0F41-8DB7-0B614E491259}"/>
                </a:ext>
              </a:extLst>
            </p:cNvPr>
            <p:cNvSpPr>
              <a:spLocks noChangeShapeType="1"/>
            </p:cNvSpPr>
            <p:nvPr/>
          </p:nvSpPr>
          <p:spPr bwMode="auto">
            <a:xfrm>
              <a:off x="3676887" y="2169289"/>
              <a:ext cx="57142"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10" name="Line 1004">
              <a:extLst>
                <a:ext uri="{FF2B5EF4-FFF2-40B4-BE49-F238E27FC236}">
                  <a16:creationId xmlns:a16="http://schemas.microsoft.com/office/drawing/2014/main" id="{EFE56A01-73D7-8A4A-8ECF-DCC17969D0F5}"/>
                </a:ext>
              </a:extLst>
            </p:cNvPr>
            <p:cNvSpPr>
              <a:spLocks noChangeShapeType="1"/>
            </p:cNvSpPr>
            <p:nvPr/>
          </p:nvSpPr>
          <p:spPr bwMode="auto">
            <a:xfrm>
              <a:off x="3704400" y="2146915"/>
              <a:ext cx="0" cy="42715"/>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grpSp>
          <p:nvGrpSpPr>
            <p:cNvPr id="68321" name="Group 1206">
              <a:extLst>
                <a:ext uri="{FF2B5EF4-FFF2-40B4-BE49-F238E27FC236}">
                  <a16:creationId xmlns:a16="http://schemas.microsoft.com/office/drawing/2014/main" id="{F5360229-283F-CE41-B28D-C826099D6B4B}"/>
                </a:ext>
              </a:extLst>
            </p:cNvPr>
            <p:cNvGrpSpPr>
              <a:grpSpLocks/>
            </p:cNvGrpSpPr>
            <p:nvPr/>
          </p:nvGrpSpPr>
          <p:grpSpPr bwMode="auto">
            <a:xfrm>
              <a:off x="3680768" y="2147828"/>
              <a:ext cx="716019" cy="282771"/>
              <a:chOff x="4224" y="1849"/>
              <a:chExt cx="682" cy="374"/>
            </a:xfrm>
          </p:grpSpPr>
          <p:sp>
            <p:nvSpPr>
              <p:cNvPr id="430" name="Line 1006">
                <a:extLst>
                  <a:ext uri="{FF2B5EF4-FFF2-40B4-BE49-F238E27FC236}">
                    <a16:creationId xmlns:a16="http://schemas.microsoft.com/office/drawing/2014/main" id="{81955412-68A3-084C-8F1F-C672387EE2BE}"/>
                  </a:ext>
                </a:extLst>
              </p:cNvPr>
              <p:cNvSpPr>
                <a:spLocks noChangeShapeType="1"/>
              </p:cNvSpPr>
              <p:nvPr/>
            </p:nvSpPr>
            <p:spPr bwMode="auto">
              <a:xfrm>
                <a:off x="4224" y="1875"/>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31" name="Line 1007">
                <a:extLst>
                  <a:ext uri="{FF2B5EF4-FFF2-40B4-BE49-F238E27FC236}">
                    <a16:creationId xmlns:a16="http://schemas.microsoft.com/office/drawing/2014/main" id="{E6CA1D68-C426-A54C-8BBD-6B59D2F067C5}"/>
                  </a:ext>
                </a:extLst>
              </p:cNvPr>
              <p:cNvSpPr>
                <a:spLocks noChangeShapeType="1"/>
              </p:cNvSpPr>
              <p:nvPr/>
            </p:nvSpPr>
            <p:spPr bwMode="auto">
              <a:xfrm>
                <a:off x="4251" y="1848"/>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32" name="Line 1008">
                <a:extLst>
                  <a:ext uri="{FF2B5EF4-FFF2-40B4-BE49-F238E27FC236}">
                    <a16:creationId xmlns:a16="http://schemas.microsoft.com/office/drawing/2014/main" id="{EB15826F-FD54-7F4A-AEC2-AB6AFEEA2621}"/>
                  </a:ext>
                </a:extLst>
              </p:cNvPr>
              <p:cNvSpPr>
                <a:spLocks noChangeShapeType="1"/>
              </p:cNvSpPr>
              <p:nvPr/>
            </p:nvSpPr>
            <p:spPr bwMode="auto">
              <a:xfrm>
                <a:off x="4230" y="1883"/>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33" name="Line 1009">
                <a:extLst>
                  <a:ext uri="{FF2B5EF4-FFF2-40B4-BE49-F238E27FC236}">
                    <a16:creationId xmlns:a16="http://schemas.microsoft.com/office/drawing/2014/main" id="{06C97CB6-CE48-D742-AA3E-3ED9C1859D6A}"/>
                  </a:ext>
                </a:extLst>
              </p:cNvPr>
              <p:cNvSpPr>
                <a:spLocks noChangeShapeType="1"/>
              </p:cNvSpPr>
              <p:nvPr/>
            </p:nvSpPr>
            <p:spPr bwMode="auto">
              <a:xfrm>
                <a:off x="4255" y="1856"/>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34" name="Line 1010">
                <a:extLst>
                  <a:ext uri="{FF2B5EF4-FFF2-40B4-BE49-F238E27FC236}">
                    <a16:creationId xmlns:a16="http://schemas.microsoft.com/office/drawing/2014/main" id="{C2DE899A-69FC-E14D-A61C-B41AA9A7C4C2}"/>
                  </a:ext>
                </a:extLst>
              </p:cNvPr>
              <p:cNvSpPr>
                <a:spLocks noChangeShapeType="1"/>
              </p:cNvSpPr>
              <p:nvPr/>
            </p:nvSpPr>
            <p:spPr bwMode="auto">
              <a:xfrm>
                <a:off x="4230" y="1883"/>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35" name="Line 1011">
                <a:extLst>
                  <a:ext uri="{FF2B5EF4-FFF2-40B4-BE49-F238E27FC236}">
                    <a16:creationId xmlns:a16="http://schemas.microsoft.com/office/drawing/2014/main" id="{B6B63C25-13E5-4741-BB12-967F2A266A93}"/>
                  </a:ext>
                </a:extLst>
              </p:cNvPr>
              <p:cNvSpPr>
                <a:spLocks noChangeShapeType="1"/>
              </p:cNvSpPr>
              <p:nvPr/>
            </p:nvSpPr>
            <p:spPr bwMode="auto">
              <a:xfrm>
                <a:off x="4255" y="1856"/>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36" name="Line 1012">
                <a:extLst>
                  <a:ext uri="{FF2B5EF4-FFF2-40B4-BE49-F238E27FC236}">
                    <a16:creationId xmlns:a16="http://schemas.microsoft.com/office/drawing/2014/main" id="{68823A1C-D2FB-0F4B-B9D9-5B58856D2F32}"/>
                  </a:ext>
                </a:extLst>
              </p:cNvPr>
              <p:cNvSpPr>
                <a:spLocks noChangeShapeType="1"/>
              </p:cNvSpPr>
              <p:nvPr/>
            </p:nvSpPr>
            <p:spPr bwMode="auto">
              <a:xfrm>
                <a:off x="4234" y="1883"/>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37" name="Line 1013">
                <a:extLst>
                  <a:ext uri="{FF2B5EF4-FFF2-40B4-BE49-F238E27FC236}">
                    <a16:creationId xmlns:a16="http://schemas.microsoft.com/office/drawing/2014/main" id="{4A389A5F-12B3-3940-B535-F7CADB342954}"/>
                  </a:ext>
                </a:extLst>
              </p:cNvPr>
              <p:cNvSpPr>
                <a:spLocks noChangeShapeType="1"/>
              </p:cNvSpPr>
              <p:nvPr/>
            </p:nvSpPr>
            <p:spPr bwMode="auto">
              <a:xfrm>
                <a:off x="4261" y="1856"/>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38" name="Line 1014">
                <a:extLst>
                  <a:ext uri="{FF2B5EF4-FFF2-40B4-BE49-F238E27FC236}">
                    <a16:creationId xmlns:a16="http://schemas.microsoft.com/office/drawing/2014/main" id="{4C47758F-B4CF-8745-BDF2-DA1CB6498D86}"/>
                  </a:ext>
                </a:extLst>
              </p:cNvPr>
              <p:cNvSpPr>
                <a:spLocks noChangeShapeType="1"/>
              </p:cNvSpPr>
              <p:nvPr/>
            </p:nvSpPr>
            <p:spPr bwMode="auto">
              <a:xfrm>
                <a:off x="4240" y="1883"/>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39" name="Line 1015">
                <a:extLst>
                  <a:ext uri="{FF2B5EF4-FFF2-40B4-BE49-F238E27FC236}">
                    <a16:creationId xmlns:a16="http://schemas.microsoft.com/office/drawing/2014/main" id="{379AECF4-A044-A940-990E-6503D3819298}"/>
                  </a:ext>
                </a:extLst>
              </p:cNvPr>
              <p:cNvSpPr>
                <a:spLocks noChangeShapeType="1"/>
              </p:cNvSpPr>
              <p:nvPr/>
            </p:nvSpPr>
            <p:spPr bwMode="auto">
              <a:xfrm>
                <a:off x="4269" y="1859"/>
                <a:ext cx="0" cy="51"/>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40" name="Line 1016">
                <a:extLst>
                  <a:ext uri="{FF2B5EF4-FFF2-40B4-BE49-F238E27FC236}">
                    <a16:creationId xmlns:a16="http://schemas.microsoft.com/office/drawing/2014/main" id="{B5344089-0E6F-0148-B21C-24506F292135}"/>
                  </a:ext>
                </a:extLst>
              </p:cNvPr>
              <p:cNvSpPr>
                <a:spLocks noChangeShapeType="1"/>
              </p:cNvSpPr>
              <p:nvPr/>
            </p:nvSpPr>
            <p:spPr bwMode="auto">
              <a:xfrm>
                <a:off x="4247" y="1883"/>
                <a:ext cx="52"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41" name="Line 1017">
                <a:extLst>
                  <a:ext uri="{FF2B5EF4-FFF2-40B4-BE49-F238E27FC236}">
                    <a16:creationId xmlns:a16="http://schemas.microsoft.com/office/drawing/2014/main" id="{CF23965C-D48C-094F-A357-A57D52722ECE}"/>
                  </a:ext>
                </a:extLst>
              </p:cNvPr>
              <p:cNvSpPr>
                <a:spLocks noChangeShapeType="1"/>
              </p:cNvSpPr>
              <p:nvPr/>
            </p:nvSpPr>
            <p:spPr bwMode="auto">
              <a:xfrm>
                <a:off x="4275" y="1859"/>
                <a:ext cx="0" cy="51"/>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42" name="Line 1018">
                <a:extLst>
                  <a:ext uri="{FF2B5EF4-FFF2-40B4-BE49-F238E27FC236}">
                    <a16:creationId xmlns:a16="http://schemas.microsoft.com/office/drawing/2014/main" id="{7C10C9CA-0225-6547-BAF2-1A112239D942}"/>
                  </a:ext>
                </a:extLst>
              </p:cNvPr>
              <p:cNvSpPr>
                <a:spLocks noChangeShapeType="1"/>
              </p:cNvSpPr>
              <p:nvPr/>
            </p:nvSpPr>
            <p:spPr bwMode="auto">
              <a:xfrm>
                <a:off x="4251" y="1894"/>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43" name="Line 1019">
                <a:extLst>
                  <a:ext uri="{FF2B5EF4-FFF2-40B4-BE49-F238E27FC236}">
                    <a16:creationId xmlns:a16="http://schemas.microsoft.com/office/drawing/2014/main" id="{01888952-3181-3E42-9726-8C947480CF71}"/>
                  </a:ext>
                </a:extLst>
              </p:cNvPr>
              <p:cNvSpPr>
                <a:spLocks noChangeShapeType="1"/>
              </p:cNvSpPr>
              <p:nvPr/>
            </p:nvSpPr>
            <p:spPr bwMode="auto">
              <a:xfrm>
                <a:off x="4279" y="1867"/>
                <a:ext cx="0" cy="51"/>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44" name="Line 1020">
                <a:extLst>
                  <a:ext uri="{FF2B5EF4-FFF2-40B4-BE49-F238E27FC236}">
                    <a16:creationId xmlns:a16="http://schemas.microsoft.com/office/drawing/2014/main" id="{05F22407-D8C9-B646-90AC-5DAC4FFD358A}"/>
                  </a:ext>
                </a:extLst>
              </p:cNvPr>
              <p:cNvSpPr>
                <a:spLocks noChangeShapeType="1"/>
              </p:cNvSpPr>
              <p:nvPr/>
            </p:nvSpPr>
            <p:spPr bwMode="auto">
              <a:xfrm>
                <a:off x="4255" y="1894"/>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45" name="Line 1021">
                <a:extLst>
                  <a:ext uri="{FF2B5EF4-FFF2-40B4-BE49-F238E27FC236}">
                    <a16:creationId xmlns:a16="http://schemas.microsoft.com/office/drawing/2014/main" id="{77D43036-B607-524D-8D69-13AC53D0ACF7}"/>
                  </a:ext>
                </a:extLst>
              </p:cNvPr>
              <p:cNvSpPr>
                <a:spLocks noChangeShapeType="1"/>
              </p:cNvSpPr>
              <p:nvPr/>
            </p:nvSpPr>
            <p:spPr bwMode="auto">
              <a:xfrm>
                <a:off x="4281" y="1867"/>
                <a:ext cx="0" cy="51"/>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46" name="Line 1022">
                <a:extLst>
                  <a:ext uri="{FF2B5EF4-FFF2-40B4-BE49-F238E27FC236}">
                    <a16:creationId xmlns:a16="http://schemas.microsoft.com/office/drawing/2014/main" id="{7863654C-E79F-3747-8BE2-30000127E007}"/>
                  </a:ext>
                </a:extLst>
              </p:cNvPr>
              <p:cNvSpPr>
                <a:spLocks noChangeShapeType="1"/>
              </p:cNvSpPr>
              <p:nvPr/>
            </p:nvSpPr>
            <p:spPr bwMode="auto">
              <a:xfrm>
                <a:off x="4255" y="1894"/>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47" name="Line 1023">
                <a:extLst>
                  <a:ext uri="{FF2B5EF4-FFF2-40B4-BE49-F238E27FC236}">
                    <a16:creationId xmlns:a16="http://schemas.microsoft.com/office/drawing/2014/main" id="{4F229E03-FB96-DB4F-9649-4B9144E2B7D5}"/>
                  </a:ext>
                </a:extLst>
              </p:cNvPr>
              <p:cNvSpPr>
                <a:spLocks noChangeShapeType="1"/>
              </p:cNvSpPr>
              <p:nvPr/>
            </p:nvSpPr>
            <p:spPr bwMode="auto">
              <a:xfrm>
                <a:off x="4281" y="1867"/>
                <a:ext cx="0" cy="51"/>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48" name="Line 1024">
                <a:extLst>
                  <a:ext uri="{FF2B5EF4-FFF2-40B4-BE49-F238E27FC236}">
                    <a16:creationId xmlns:a16="http://schemas.microsoft.com/office/drawing/2014/main" id="{95DA63DB-C70E-864D-AA99-67B152E6B9A4}"/>
                  </a:ext>
                </a:extLst>
              </p:cNvPr>
              <p:cNvSpPr>
                <a:spLocks noChangeShapeType="1"/>
              </p:cNvSpPr>
              <p:nvPr/>
            </p:nvSpPr>
            <p:spPr bwMode="auto">
              <a:xfrm>
                <a:off x="4255" y="1894"/>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49" name="Line 1025">
                <a:extLst>
                  <a:ext uri="{FF2B5EF4-FFF2-40B4-BE49-F238E27FC236}">
                    <a16:creationId xmlns:a16="http://schemas.microsoft.com/office/drawing/2014/main" id="{666DDE63-0D51-9F4A-B59E-8013FF224A66}"/>
                  </a:ext>
                </a:extLst>
              </p:cNvPr>
              <p:cNvSpPr>
                <a:spLocks noChangeShapeType="1"/>
              </p:cNvSpPr>
              <p:nvPr/>
            </p:nvSpPr>
            <p:spPr bwMode="auto">
              <a:xfrm>
                <a:off x="4281" y="1867"/>
                <a:ext cx="0" cy="51"/>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50" name="Line 1026">
                <a:extLst>
                  <a:ext uri="{FF2B5EF4-FFF2-40B4-BE49-F238E27FC236}">
                    <a16:creationId xmlns:a16="http://schemas.microsoft.com/office/drawing/2014/main" id="{60D66DDF-3E25-A94F-8CA7-A9005D7EB72C}"/>
                  </a:ext>
                </a:extLst>
              </p:cNvPr>
              <p:cNvSpPr>
                <a:spLocks noChangeShapeType="1"/>
              </p:cNvSpPr>
              <p:nvPr/>
            </p:nvSpPr>
            <p:spPr bwMode="auto">
              <a:xfrm>
                <a:off x="4269" y="1894"/>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51" name="Line 1027">
                <a:extLst>
                  <a:ext uri="{FF2B5EF4-FFF2-40B4-BE49-F238E27FC236}">
                    <a16:creationId xmlns:a16="http://schemas.microsoft.com/office/drawing/2014/main" id="{8E5484DE-CD4D-BB44-B118-9D8E8F180F0C}"/>
                  </a:ext>
                </a:extLst>
              </p:cNvPr>
              <p:cNvSpPr>
                <a:spLocks noChangeShapeType="1"/>
              </p:cNvSpPr>
              <p:nvPr/>
            </p:nvSpPr>
            <p:spPr bwMode="auto">
              <a:xfrm>
                <a:off x="4295" y="1867"/>
                <a:ext cx="0" cy="51"/>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52" name="Line 1028">
                <a:extLst>
                  <a:ext uri="{FF2B5EF4-FFF2-40B4-BE49-F238E27FC236}">
                    <a16:creationId xmlns:a16="http://schemas.microsoft.com/office/drawing/2014/main" id="{1F45970D-12C0-1E4A-A42B-AB05266045EA}"/>
                  </a:ext>
                </a:extLst>
              </p:cNvPr>
              <p:cNvSpPr>
                <a:spLocks noChangeShapeType="1"/>
              </p:cNvSpPr>
              <p:nvPr/>
            </p:nvSpPr>
            <p:spPr bwMode="auto">
              <a:xfrm>
                <a:off x="4269" y="1894"/>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53" name="Line 1029">
                <a:extLst>
                  <a:ext uri="{FF2B5EF4-FFF2-40B4-BE49-F238E27FC236}">
                    <a16:creationId xmlns:a16="http://schemas.microsoft.com/office/drawing/2014/main" id="{35FC14D0-AEEB-4440-9EE8-7CB2C55F4592}"/>
                  </a:ext>
                </a:extLst>
              </p:cNvPr>
              <p:cNvSpPr>
                <a:spLocks noChangeShapeType="1"/>
              </p:cNvSpPr>
              <p:nvPr/>
            </p:nvSpPr>
            <p:spPr bwMode="auto">
              <a:xfrm>
                <a:off x="4295" y="1867"/>
                <a:ext cx="0" cy="51"/>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54" name="Line 1030">
                <a:extLst>
                  <a:ext uri="{FF2B5EF4-FFF2-40B4-BE49-F238E27FC236}">
                    <a16:creationId xmlns:a16="http://schemas.microsoft.com/office/drawing/2014/main" id="{9EB5DAD3-FEA1-C84B-8FCC-7B6E9B8CBE68}"/>
                  </a:ext>
                </a:extLst>
              </p:cNvPr>
              <p:cNvSpPr>
                <a:spLocks noChangeShapeType="1"/>
              </p:cNvSpPr>
              <p:nvPr/>
            </p:nvSpPr>
            <p:spPr bwMode="auto">
              <a:xfrm>
                <a:off x="4269" y="1894"/>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55" name="Line 1031">
                <a:extLst>
                  <a:ext uri="{FF2B5EF4-FFF2-40B4-BE49-F238E27FC236}">
                    <a16:creationId xmlns:a16="http://schemas.microsoft.com/office/drawing/2014/main" id="{DE887A42-6465-6145-B5DC-1C5A775B0040}"/>
                  </a:ext>
                </a:extLst>
              </p:cNvPr>
              <p:cNvSpPr>
                <a:spLocks noChangeShapeType="1"/>
              </p:cNvSpPr>
              <p:nvPr/>
            </p:nvSpPr>
            <p:spPr bwMode="auto">
              <a:xfrm>
                <a:off x="4295" y="1867"/>
                <a:ext cx="0" cy="51"/>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56" name="Line 1032">
                <a:extLst>
                  <a:ext uri="{FF2B5EF4-FFF2-40B4-BE49-F238E27FC236}">
                    <a16:creationId xmlns:a16="http://schemas.microsoft.com/office/drawing/2014/main" id="{1BC5BC74-698E-4E41-BF9B-A4D92A2A7350}"/>
                  </a:ext>
                </a:extLst>
              </p:cNvPr>
              <p:cNvSpPr>
                <a:spLocks noChangeShapeType="1"/>
              </p:cNvSpPr>
              <p:nvPr/>
            </p:nvSpPr>
            <p:spPr bwMode="auto">
              <a:xfrm>
                <a:off x="4275" y="1894"/>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57" name="Line 1033">
                <a:extLst>
                  <a:ext uri="{FF2B5EF4-FFF2-40B4-BE49-F238E27FC236}">
                    <a16:creationId xmlns:a16="http://schemas.microsoft.com/office/drawing/2014/main" id="{F2DB5BD3-CC11-2D45-AEFC-3BC3913262EE}"/>
                  </a:ext>
                </a:extLst>
              </p:cNvPr>
              <p:cNvSpPr>
                <a:spLocks noChangeShapeType="1"/>
              </p:cNvSpPr>
              <p:nvPr/>
            </p:nvSpPr>
            <p:spPr bwMode="auto">
              <a:xfrm>
                <a:off x="4299" y="1867"/>
                <a:ext cx="0" cy="51"/>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58" name="Line 1034">
                <a:extLst>
                  <a:ext uri="{FF2B5EF4-FFF2-40B4-BE49-F238E27FC236}">
                    <a16:creationId xmlns:a16="http://schemas.microsoft.com/office/drawing/2014/main" id="{01874B99-4E90-CD4E-8349-1E64BF4B1C89}"/>
                  </a:ext>
                </a:extLst>
              </p:cNvPr>
              <p:cNvSpPr>
                <a:spLocks noChangeShapeType="1"/>
              </p:cNvSpPr>
              <p:nvPr/>
            </p:nvSpPr>
            <p:spPr bwMode="auto">
              <a:xfrm>
                <a:off x="4289" y="1907"/>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59" name="Line 1035">
                <a:extLst>
                  <a:ext uri="{FF2B5EF4-FFF2-40B4-BE49-F238E27FC236}">
                    <a16:creationId xmlns:a16="http://schemas.microsoft.com/office/drawing/2014/main" id="{7685550A-F63C-9845-A4AD-358242A38052}"/>
                  </a:ext>
                </a:extLst>
              </p:cNvPr>
              <p:cNvSpPr>
                <a:spLocks noChangeShapeType="1"/>
              </p:cNvSpPr>
              <p:nvPr/>
            </p:nvSpPr>
            <p:spPr bwMode="auto">
              <a:xfrm>
                <a:off x="4313" y="1883"/>
                <a:ext cx="0" cy="51"/>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60" name="Line 1036">
                <a:extLst>
                  <a:ext uri="{FF2B5EF4-FFF2-40B4-BE49-F238E27FC236}">
                    <a16:creationId xmlns:a16="http://schemas.microsoft.com/office/drawing/2014/main" id="{E03EED92-4FD9-B546-9124-F44B7DBDF5B7}"/>
                  </a:ext>
                </a:extLst>
              </p:cNvPr>
              <p:cNvSpPr>
                <a:spLocks noChangeShapeType="1"/>
              </p:cNvSpPr>
              <p:nvPr/>
            </p:nvSpPr>
            <p:spPr bwMode="auto">
              <a:xfrm>
                <a:off x="4291" y="1907"/>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61" name="Line 1037">
                <a:extLst>
                  <a:ext uri="{FF2B5EF4-FFF2-40B4-BE49-F238E27FC236}">
                    <a16:creationId xmlns:a16="http://schemas.microsoft.com/office/drawing/2014/main" id="{75D9EB72-1027-8546-B45E-9B9CF2FCCFC1}"/>
                  </a:ext>
                </a:extLst>
              </p:cNvPr>
              <p:cNvSpPr>
                <a:spLocks noChangeShapeType="1"/>
              </p:cNvSpPr>
              <p:nvPr/>
            </p:nvSpPr>
            <p:spPr bwMode="auto">
              <a:xfrm>
                <a:off x="4319" y="1883"/>
                <a:ext cx="0" cy="51"/>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62" name="Line 1038">
                <a:extLst>
                  <a:ext uri="{FF2B5EF4-FFF2-40B4-BE49-F238E27FC236}">
                    <a16:creationId xmlns:a16="http://schemas.microsoft.com/office/drawing/2014/main" id="{8F2C06C5-6539-BD41-A947-6449C3E30EE7}"/>
                  </a:ext>
                </a:extLst>
              </p:cNvPr>
              <p:cNvSpPr>
                <a:spLocks noChangeShapeType="1"/>
              </p:cNvSpPr>
              <p:nvPr/>
            </p:nvSpPr>
            <p:spPr bwMode="auto">
              <a:xfrm>
                <a:off x="4291" y="1907"/>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63" name="Line 1039">
                <a:extLst>
                  <a:ext uri="{FF2B5EF4-FFF2-40B4-BE49-F238E27FC236}">
                    <a16:creationId xmlns:a16="http://schemas.microsoft.com/office/drawing/2014/main" id="{71241CDE-8001-AB47-8FCC-59DC1181D2D3}"/>
                  </a:ext>
                </a:extLst>
              </p:cNvPr>
              <p:cNvSpPr>
                <a:spLocks noChangeShapeType="1"/>
              </p:cNvSpPr>
              <p:nvPr/>
            </p:nvSpPr>
            <p:spPr bwMode="auto">
              <a:xfrm>
                <a:off x="4319" y="1883"/>
                <a:ext cx="0" cy="51"/>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64" name="Line 1040">
                <a:extLst>
                  <a:ext uri="{FF2B5EF4-FFF2-40B4-BE49-F238E27FC236}">
                    <a16:creationId xmlns:a16="http://schemas.microsoft.com/office/drawing/2014/main" id="{483EF092-3970-1348-BC39-996A1CFDEC6B}"/>
                  </a:ext>
                </a:extLst>
              </p:cNvPr>
              <p:cNvSpPr>
                <a:spLocks noChangeShapeType="1"/>
              </p:cNvSpPr>
              <p:nvPr/>
            </p:nvSpPr>
            <p:spPr bwMode="auto">
              <a:xfrm>
                <a:off x="4291" y="1907"/>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65" name="Line 1041">
                <a:extLst>
                  <a:ext uri="{FF2B5EF4-FFF2-40B4-BE49-F238E27FC236}">
                    <a16:creationId xmlns:a16="http://schemas.microsoft.com/office/drawing/2014/main" id="{C5C296CF-A6C1-AD49-AE77-77FEF3A7E203}"/>
                  </a:ext>
                </a:extLst>
              </p:cNvPr>
              <p:cNvSpPr>
                <a:spLocks noChangeShapeType="1"/>
              </p:cNvSpPr>
              <p:nvPr/>
            </p:nvSpPr>
            <p:spPr bwMode="auto">
              <a:xfrm>
                <a:off x="4319" y="1883"/>
                <a:ext cx="0" cy="51"/>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66" name="Line 1042">
                <a:extLst>
                  <a:ext uri="{FF2B5EF4-FFF2-40B4-BE49-F238E27FC236}">
                    <a16:creationId xmlns:a16="http://schemas.microsoft.com/office/drawing/2014/main" id="{9AC24631-C191-894E-BEB5-F9DD77D3003E}"/>
                  </a:ext>
                </a:extLst>
              </p:cNvPr>
              <p:cNvSpPr>
                <a:spLocks noChangeShapeType="1"/>
              </p:cNvSpPr>
              <p:nvPr/>
            </p:nvSpPr>
            <p:spPr bwMode="auto">
              <a:xfrm>
                <a:off x="4305" y="1907"/>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67" name="Line 1043">
                <a:extLst>
                  <a:ext uri="{FF2B5EF4-FFF2-40B4-BE49-F238E27FC236}">
                    <a16:creationId xmlns:a16="http://schemas.microsoft.com/office/drawing/2014/main" id="{0369BEF9-4F60-7F43-8127-5DF19B1C5F6A}"/>
                  </a:ext>
                </a:extLst>
              </p:cNvPr>
              <p:cNvSpPr>
                <a:spLocks noChangeShapeType="1"/>
              </p:cNvSpPr>
              <p:nvPr/>
            </p:nvSpPr>
            <p:spPr bwMode="auto">
              <a:xfrm>
                <a:off x="4333" y="1883"/>
                <a:ext cx="0" cy="51"/>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68" name="Line 1044">
                <a:extLst>
                  <a:ext uri="{FF2B5EF4-FFF2-40B4-BE49-F238E27FC236}">
                    <a16:creationId xmlns:a16="http://schemas.microsoft.com/office/drawing/2014/main" id="{4EEFF37D-1C32-3642-9994-A7F3EDB4470C}"/>
                  </a:ext>
                </a:extLst>
              </p:cNvPr>
              <p:cNvSpPr>
                <a:spLocks noChangeShapeType="1"/>
              </p:cNvSpPr>
              <p:nvPr/>
            </p:nvSpPr>
            <p:spPr bwMode="auto">
              <a:xfrm>
                <a:off x="4309" y="1915"/>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69" name="Line 1045">
                <a:extLst>
                  <a:ext uri="{FF2B5EF4-FFF2-40B4-BE49-F238E27FC236}">
                    <a16:creationId xmlns:a16="http://schemas.microsoft.com/office/drawing/2014/main" id="{C4AC37CA-6B1F-E74D-AA46-ABD99E59EA47}"/>
                  </a:ext>
                </a:extLst>
              </p:cNvPr>
              <p:cNvSpPr>
                <a:spLocks noChangeShapeType="1"/>
              </p:cNvSpPr>
              <p:nvPr/>
            </p:nvSpPr>
            <p:spPr bwMode="auto">
              <a:xfrm>
                <a:off x="4337" y="1883"/>
                <a:ext cx="0" cy="51"/>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70" name="Line 1046">
                <a:extLst>
                  <a:ext uri="{FF2B5EF4-FFF2-40B4-BE49-F238E27FC236}">
                    <a16:creationId xmlns:a16="http://schemas.microsoft.com/office/drawing/2014/main" id="{F2B0C770-53AF-6A4E-B045-23CF7B67B5AB}"/>
                  </a:ext>
                </a:extLst>
              </p:cNvPr>
              <p:cNvSpPr>
                <a:spLocks noChangeShapeType="1"/>
              </p:cNvSpPr>
              <p:nvPr/>
            </p:nvSpPr>
            <p:spPr bwMode="auto">
              <a:xfrm>
                <a:off x="4319" y="1923"/>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71" name="Line 1047">
                <a:extLst>
                  <a:ext uri="{FF2B5EF4-FFF2-40B4-BE49-F238E27FC236}">
                    <a16:creationId xmlns:a16="http://schemas.microsoft.com/office/drawing/2014/main" id="{4748DCA5-90BB-1C4B-ABBD-A2A594A460F1}"/>
                  </a:ext>
                </a:extLst>
              </p:cNvPr>
              <p:cNvSpPr>
                <a:spLocks noChangeShapeType="1"/>
              </p:cNvSpPr>
              <p:nvPr/>
            </p:nvSpPr>
            <p:spPr bwMode="auto">
              <a:xfrm>
                <a:off x="4345" y="1894"/>
                <a:ext cx="0" cy="51"/>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72" name="Line 1048">
                <a:extLst>
                  <a:ext uri="{FF2B5EF4-FFF2-40B4-BE49-F238E27FC236}">
                    <a16:creationId xmlns:a16="http://schemas.microsoft.com/office/drawing/2014/main" id="{C14CFB2C-08A0-4D46-842C-E2458122FD7A}"/>
                  </a:ext>
                </a:extLst>
              </p:cNvPr>
              <p:cNvSpPr>
                <a:spLocks noChangeShapeType="1"/>
              </p:cNvSpPr>
              <p:nvPr/>
            </p:nvSpPr>
            <p:spPr bwMode="auto">
              <a:xfrm>
                <a:off x="4319" y="1923"/>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73" name="Line 1049">
                <a:extLst>
                  <a:ext uri="{FF2B5EF4-FFF2-40B4-BE49-F238E27FC236}">
                    <a16:creationId xmlns:a16="http://schemas.microsoft.com/office/drawing/2014/main" id="{0704B05B-2F4B-4444-8E9F-DF9CBED7CDAE}"/>
                  </a:ext>
                </a:extLst>
              </p:cNvPr>
              <p:cNvSpPr>
                <a:spLocks noChangeShapeType="1"/>
              </p:cNvSpPr>
              <p:nvPr/>
            </p:nvSpPr>
            <p:spPr bwMode="auto">
              <a:xfrm>
                <a:off x="4345" y="1894"/>
                <a:ext cx="0" cy="51"/>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74" name="Line 1050">
                <a:extLst>
                  <a:ext uri="{FF2B5EF4-FFF2-40B4-BE49-F238E27FC236}">
                    <a16:creationId xmlns:a16="http://schemas.microsoft.com/office/drawing/2014/main" id="{64D446C3-7D5D-9747-B91D-500543727879}"/>
                  </a:ext>
                </a:extLst>
              </p:cNvPr>
              <p:cNvSpPr>
                <a:spLocks noChangeShapeType="1"/>
              </p:cNvSpPr>
              <p:nvPr/>
            </p:nvSpPr>
            <p:spPr bwMode="auto">
              <a:xfrm>
                <a:off x="4319" y="1923"/>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75" name="Line 1051">
                <a:extLst>
                  <a:ext uri="{FF2B5EF4-FFF2-40B4-BE49-F238E27FC236}">
                    <a16:creationId xmlns:a16="http://schemas.microsoft.com/office/drawing/2014/main" id="{FC849590-3DDA-794C-B80D-E02BB4092B3A}"/>
                  </a:ext>
                </a:extLst>
              </p:cNvPr>
              <p:cNvSpPr>
                <a:spLocks noChangeShapeType="1"/>
              </p:cNvSpPr>
              <p:nvPr/>
            </p:nvSpPr>
            <p:spPr bwMode="auto">
              <a:xfrm>
                <a:off x="4345" y="1894"/>
                <a:ext cx="0" cy="51"/>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76" name="Line 1052">
                <a:extLst>
                  <a:ext uri="{FF2B5EF4-FFF2-40B4-BE49-F238E27FC236}">
                    <a16:creationId xmlns:a16="http://schemas.microsoft.com/office/drawing/2014/main" id="{6B61814E-C8E0-0645-98F7-126CC477931D}"/>
                  </a:ext>
                </a:extLst>
              </p:cNvPr>
              <p:cNvSpPr>
                <a:spLocks noChangeShapeType="1"/>
              </p:cNvSpPr>
              <p:nvPr/>
            </p:nvSpPr>
            <p:spPr bwMode="auto">
              <a:xfrm>
                <a:off x="4323" y="1926"/>
                <a:ext cx="52"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77" name="Line 1053">
                <a:extLst>
                  <a:ext uri="{FF2B5EF4-FFF2-40B4-BE49-F238E27FC236}">
                    <a16:creationId xmlns:a16="http://schemas.microsoft.com/office/drawing/2014/main" id="{FCB89E8A-E592-3041-8BE5-D44637C9603A}"/>
                  </a:ext>
                </a:extLst>
              </p:cNvPr>
              <p:cNvSpPr>
                <a:spLocks noChangeShapeType="1"/>
              </p:cNvSpPr>
              <p:nvPr/>
            </p:nvSpPr>
            <p:spPr bwMode="auto">
              <a:xfrm>
                <a:off x="4349" y="1902"/>
                <a:ext cx="0" cy="51"/>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78" name="Line 1054">
                <a:extLst>
                  <a:ext uri="{FF2B5EF4-FFF2-40B4-BE49-F238E27FC236}">
                    <a16:creationId xmlns:a16="http://schemas.microsoft.com/office/drawing/2014/main" id="{9F8A7576-E5EB-AC4E-8C23-8C6C144F52B2}"/>
                  </a:ext>
                </a:extLst>
              </p:cNvPr>
              <p:cNvSpPr>
                <a:spLocks noChangeShapeType="1"/>
              </p:cNvSpPr>
              <p:nvPr/>
            </p:nvSpPr>
            <p:spPr bwMode="auto">
              <a:xfrm>
                <a:off x="4323" y="1926"/>
                <a:ext cx="52"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79" name="Line 1055">
                <a:extLst>
                  <a:ext uri="{FF2B5EF4-FFF2-40B4-BE49-F238E27FC236}">
                    <a16:creationId xmlns:a16="http://schemas.microsoft.com/office/drawing/2014/main" id="{572129F6-B95B-5B47-9AC4-C75DDE647BD7}"/>
                  </a:ext>
                </a:extLst>
              </p:cNvPr>
              <p:cNvSpPr>
                <a:spLocks noChangeShapeType="1"/>
              </p:cNvSpPr>
              <p:nvPr/>
            </p:nvSpPr>
            <p:spPr bwMode="auto">
              <a:xfrm>
                <a:off x="4349" y="1902"/>
                <a:ext cx="0" cy="51"/>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80" name="Line 1056">
                <a:extLst>
                  <a:ext uri="{FF2B5EF4-FFF2-40B4-BE49-F238E27FC236}">
                    <a16:creationId xmlns:a16="http://schemas.microsoft.com/office/drawing/2014/main" id="{B7CD01FA-AF14-F840-B7E0-FA6E2A04BD10}"/>
                  </a:ext>
                </a:extLst>
              </p:cNvPr>
              <p:cNvSpPr>
                <a:spLocks noChangeShapeType="1"/>
              </p:cNvSpPr>
              <p:nvPr/>
            </p:nvSpPr>
            <p:spPr bwMode="auto">
              <a:xfrm>
                <a:off x="4333" y="1937"/>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81" name="Line 1057">
                <a:extLst>
                  <a:ext uri="{FF2B5EF4-FFF2-40B4-BE49-F238E27FC236}">
                    <a16:creationId xmlns:a16="http://schemas.microsoft.com/office/drawing/2014/main" id="{F5D589DA-B68C-2D49-8D8A-97ED4C3EE829}"/>
                  </a:ext>
                </a:extLst>
              </p:cNvPr>
              <p:cNvSpPr>
                <a:spLocks noChangeShapeType="1"/>
              </p:cNvSpPr>
              <p:nvPr/>
            </p:nvSpPr>
            <p:spPr bwMode="auto">
              <a:xfrm>
                <a:off x="4355" y="1910"/>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82" name="Line 1058">
                <a:extLst>
                  <a:ext uri="{FF2B5EF4-FFF2-40B4-BE49-F238E27FC236}">
                    <a16:creationId xmlns:a16="http://schemas.microsoft.com/office/drawing/2014/main" id="{B538B89B-B20F-D640-9C41-63D850F51A19}"/>
                  </a:ext>
                </a:extLst>
              </p:cNvPr>
              <p:cNvSpPr>
                <a:spLocks noChangeShapeType="1"/>
              </p:cNvSpPr>
              <p:nvPr/>
            </p:nvSpPr>
            <p:spPr bwMode="auto">
              <a:xfrm>
                <a:off x="4337" y="1937"/>
                <a:ext cx="52"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83" name="Line 1059">
                <a:extLst>
                  <a:ext uri="{FF2B5EF4-FFF2-40B4-BE49-F238E27FC236}">
                    <a16:creationId xmlns:a16="http://schemas.microsoft.com/office/drawing/2014/main" id="{A229A530-1465-4949-AC43-45145BF44EC7}"/>
                  </a:ext>
                </a:extLst>
              </p:cNvPr>
              <p:cNvSpPr>
                <a:spLocks noChangeShapeType="1"/>
              </p:cNvSpPr>
              <p:nvPr/>
            </p:nvSpPr>
            <p:spPr bwMode="auto">
              <a:xfrm>
                <a:off x="4363" y="1910"/>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84" name="Line 1060">
                <a:extLst>
                  <a:ext uri="{FF2B5EF4-FFF2-40B4-BE49-F238E27FC236}">
                    <a16:creationId xmlns:a16="http://schemas.microsoft.com/office/drawing/2014/main" id="{B32F4643-164F-914D-B013-23A045000205}"/>
                  </a:ext>
                </a:extLst>
              </p:cNvPr>
              <p:cNvSpPr>
                <a:spLocks noChangeShapeType="1"/>
              </p:cNvSpPr>
              <p:nvPr/>
            </p:nvSpPr>
            <p:spPr bwMode="auto">
              <a:xfrm>
                <a:off x="4349" y="1942"/>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85" name="Line 1061">
                <a:extLst>
                  <a:ext uri="{FF2B5EF4-FFF2-40B4-BE49-F238E27FC236}">
                    <a16:creationId xmlns:a16="http://schemas.microsoft.com/office/drawing/2014/main" id="{367D60C5-3C7B-0448-8F36-C594ED1020E6}"/>
                  </a:ext>
                </a:extLst>
              </p:cNvPr>
              <p:cNvSpPr>
                <a:spLocks noChangeShapeType="1"/>
              </p:cNvSpPr>
              <p:nvPr/>
            </p:nvSpPr>
            <p:spPr bwMode="auto">
              <a:xfrm>
                <a:off x="4376" y="1915"/>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86" name="Line 1062">
                <a:extLst>
                  <a:ext uri="{FF2B5EF4-FFF2-40B4-BE49-F238E27FC236}">
                    <a16:creationId xmlns:a16="http://schemas.microsoft.com/office/drawing/2014/main" id="{913B2C3E-DEA2-6C4A-87B2-BB298A50A3B6}"/>
                  </a:ext>
                </a:extLst>
              </p:cNvPr>
              <p:cNvSpPr>
                <a:spLocks noChangeShapeType="1"/>
              </p:cNvSpPr>
              <p:nvPr/>
            </p:nvSpPr>
            <p:spPr bwMode="auto">
              <a:xfrm>
                <a:off x="4349" y="1942"/>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87" name="Line 1063">
                <a:extLst>
                  <a:ext uri="{FF2B5EF4-FFF2-40B4-BE49-F238E27FC236}">
                    <a16:creationId xmlns:a16="http://schemas.microsoft.com/office/drawing/2014/main" id="{8F312E14-5E40-9243-BEDD-B5B63ACCD35B}"/>
                  </a:ext>
                </a:extLst>
              </p:cNvPr>
              <p:cNvSpPr>
                <a:spLocks noChangeShapeType="1"/>
              </p:cNvSpPr>
              <p:nvPr/>
            </p:nvSpPr>
            <p:spPr bwMode="auto">
              <a:xfrm>
                <a:off x="4376" y="1915"/>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88" name="Line 1064">
                <a:extLst>
                  <a:ext uri="{FF2B5EF4-FFF2-40B4-BE49-F238E27FC236}">
                    <a16:creationId xmlns:a16="http://schemas.microsoft.com/office/drawing/2014/main" id="{2689C2EC-2DA0-7D4D-BA83-729AA5151805}"/>
                  </a:ext>
                </a:extLst>
              </p:cNvPr>
              <p:cNvSpPr>
                <a:spLocks noChangeShapeType="1"/>
              </p:cNvSpPr>
              <p:nvPr/>
            </p:nvSpPr>
            <p:spPr bwMode="auto">
              <a:xfrm>
                <a:off x="4353" y="1942"/>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89" name="Line 1065">
                <a:extLst>
                  <a:ext uri="{FF2B5EF4-FFF2-40B4-BE49-F238E27FC236}">
                    <a16:creationId xmlns:a16="http://schemas.microsoft.com/office/drawing/2014/main" id="{7664E63E-9E11-904C-A476-86CA99810087}"/>
                  </a:ext>
                </a:extLst>
              </p:cNvPr>
              <p:cNvSpPr>
                <a:spLocks noChangeShapeType="1"/>
              </p:cNvSpPr>
              <p:nvPr/>
            </p:nvSpPr>
            <p:spPr bwMode="auto">
              <a:xfrm>
                <a:off x="4380" y="1915"/>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90" name="Line 1066">
                <a:extLst>
                  <a:ext uri="{FF2B5EF4-FFF2-40B4-BE49-F238E27FC236}">
                    <a16:creationId xmlns:a16="http://schemas.microsoft.com/office/drawing/2014/main" id="{B35AFB7C-BB21-BE49-B050-C5335C750130}"/>
                  </a:ext>
                </a:extLst>
              </p:cNvPr>
              <p:cNvSpPr>
                <a:spLocks noChangeShapeType="1"/>
              </p:cNvSpPr>
              <p:nvPr/>
            </p:nvSpPr>
            <p:spPr bwMode="auto">
              <a:xfrm>
                <a:off x="4353" y="1942"/>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91" name="Line 1067">
                <a:extLst>
                  <a:ext uri="{FF2B5EF4-FFF2-40B4-BE49-F238E27FC236}">
                    <a16:creationId xmlns:a16="http://schemas.microsoft.com/office/drawing/2014/main" id="{6F79B359-0370-5F45-BF31-5D4A5FC1949F}"/>
                  </a:ext>
                </a:extLst>
              </p:cNvPr>
              <p:cNvSpPr>
                <a:spLocks noChangeShapeType="1"/>
              </p:cNvSpPr>
              <p:nvPr/>
            </p:nvSpPr>
            <p:spPr bwMode="auto">
              <a:xfrm>
                <a:off x="4380" y="1915"/>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92" name="Line 1068">
                <a:extLst>
                  <a:ext uri="{FF2B5EF4-FFF2-40B4-BE49-F238E27FC236}">
                    <a16:creationId xmlns:a16="http://schemas.microsoft.com/office/drawing/2014/main" id="{E3D7F37C-0D9F-4641-BFCF-E7B9D1901DBA}"/>
                  </a:ext>
                </a:extLst>
              </p:cNvPr>
              <p:cNvSpPr>
                <a:spLocks noChangeShapeType="1"/>
              </p:cNvSpPr>
              <p:nvPr/>
            </p:nvSpPr>
            <p:spPr bwMode="auto">
              <a:xfrm>
                <a:off x="4355" y="1950"/>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93" name="Line 1069">
                <a:extLst>
                  <a:ext uri="{FF2B5EF4-FFF2-40B4-BE49-F238E27FC236}">
                    <a16:creationId xmlns:a16="http://schemas.microsoft.com/office/drawing/2014/main" id="{AABD880E-B25F-2941-B7B7-D7AE58E48F66}"/>
                  </a:ext>
                </a:extLst>
              </p:cNvPr>
              <p:cNvSpPr>
                <a:spLocks noChangeShapeType="1"/>
              </p:cNvSpPr>
              <p:nvPr/>
            </p:nvSpPr>
            <p:spPr bwMode="auto">
              <a:xfrm>
                <a:off x="4384" y="1923"/>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94" name="Line 1070">
                <a:extLst>
                  <a:ext uri="{FF2B5EF4-FFF2-40B4-BE49-F238E27FC236}">
                    <a16:creationId xmlns:a16="http://schemas.microsoft.com/office/drawing/2014/main" id="{F5764029-18DD-DC4B-AFF6-EA9677EF55F4}"/>
                  </a:ext>
                </a:extLst>
              </p:cNvPr>
              <p:cNvSpPr>
                <a:spLocks noChangeShapeType="1"/>
              </p:cNvSpPr>
              <p:nvPr/>
            </p:nvSpPr>
            <p:spPr bwMode="auto">
              <a:xfrm>
                <a:off x="4369" y="1958"/>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95" name="Line 1071">
                <a:extLst>
                  <a:ext uri="{FF2B5EF4-FFF2-40B4-BE49-F238E27FC236}">
                    <a16:creationId xmlns:a16="http://schemas.microsoft.com/office/drawing/2014/main" id="{DE094DFF-0E08-184B-BF79-0AB260D864AE}"/>
                  </a:ext>
                </a:extLst>
              </p:cNvPr>
              <p:cNvSpPr>
                <a:spLocks noChangeShapeType="1"/>
              </p:cNvSpPr>
              <p:nvPr/>
            </p:nvSpPr>
            <p:spPr bwMode="auto">
              <a:xfrm>
                <a:off x="4398" y="1926"/>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96" name="Line 1072">
                <a:extLst>
                  <a:ext uri="{FF2B5EF4-FFF2-40B4-BE49-F238E27FC236}">
                    <a16:creationId xmlns:a16="http://schemas.microsoft.com/office/drawing/2014/main" id="{22A6003F-1E4F-1948-B343-29E10F3CF0D3}"/>
                  </a:ext>
                </a:extLst>
              </p:cNvPr>
              <p:cNvSpPr>
                <a:spLocks noChangeShapeType="1"/>
              </p:cNvSpPr>
              <p:nvPr/>
            </p:nvSpPr>
            <p:spPr bwMode="auto">
              <a:xfrm>
                <a:off x="4376" y="1958"/>
                <a:ext cx="52"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97" name="Line 1073">
                <a:extLst>
                  <a:ext uri="{FF2B5EF4-FFF2-40B4-BE49-F238E27FC236}">
                    <a16:creationId xmlns:a16="http://schemas.microsoft.com/office/drawing/2014/main" id="{D0748308-8929-6B43-99D5-0511F892145F}"/>
                  </a:ext>
                </a:extLst>
              </p:cNvPr>
              <p:cNvSpPr>
                <a:spLocks noChangeShapeType="1"/>
              </p:cNvSpPr>
              <p:nvPr/>
            </p:nvSpPr>
            <p:spPr bwMode="auto">
              <a:xfrm>
                <a:off x="4404" y="1926"/>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98" name="Line 1074">
                <a:extLst>
                  <a:ext uri="{FF2B5EF4-FFF2-40B4-BE49-F238E27FC236}">
                    <a16:creationId xmlns:a16="http://schemas.microsoft.com/office/drawing/2014/main" id="{18792CCE-CD1E-944B-83AF-94AB0133DB8F}"/>
                  </a:ext>
                </a:extLst>
              </p:cNvPr>
              <p:cNvSpPr>
                <a:spLocks noChangeShapeType="1"/>
              </p:cNvSpPr>
              <p:nvPr/>
            </p:nvSpPr>
            <p:spPr bwMode="auto">
              <a:xfrm>
                <a:off x="4390" y="1961"/>
                <a:ext cx="52"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99" name="Line 1075">
                <a:extLst>
                  <a:ext uri="{FF2B5EF4-FFF2-40B4-BE49-F238E27FC236}">
                    <a16:creationId xmlns:a16="http://schemas.microsoft.com/office/drawing/2014/main" id="{A83299E5-AC1A-1146-A52F-4D6BD58F990A}"/>
                  </a:ext>
                </a:extLst>
              </p:cNvPr>
              <p:cNvSpPr>
                <a:spLocks noChangeShapeType="1"/>
              </p:cNvSpPr>
              <p:nvPr/>
            </p:nvSpPr>
            <p:spPr bwMode="auto">
              <a:xfrm>
                <a:off x="4418" y="1937"/>
                <a:ext cx="0" cy="51"/>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00" name="Line 1076">
                <a:extLst>
                  <a:ext uri="{FF2B5EF4-FFF2-40B4-BE49-F238E27FC236}">
                    <a16:creationId xmlns:a16="http://schemas.microsoft.com/office/drawing/2014/main" id="{CF3EBCDE-4A11-AC48-9253-0C4FEFD8688E}"/>
                  </a:ext>
                </a:extLst>
              </p:cNvPr>
              <p:cNvSpPr>
                <a:spLocks noChangeShapeType="1"/>
              </p:cNvSpPr>
              <p:nvPr/>
            </p:nvSpPr>
            <p:spPr bwMode="auto">
              <a:xfrm>
                <a:off x="4390" y="1961"/>
                <a:ext cx="52"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01" name="Line 1077">
                <a:extLst>
                  <a:ext uri="{FF2B5EF4-FFF2-40B4-BE49-F238E27FC236}">
                    <a16:creationId xmlns:a16="http://schemas.microsoft.com/office/drawing/2014/main" id="{F164AEE1-9299-E344-BDB0-F4B4E64FDFE3}"/>
                  </a:ext>
                </a:extLst>
              </p:cNvPr>
              <p:cNvSpPr>
                <a:spLocks noChangeShapeType="1"/>
              </p:cNvSpPr>
              <p:nvPr/>
            </p:nvSpPr>
            <p:spPr bwMode="auto">
              <a:xfrm>
                <a:off x="4418" y="1937"/>
                <a:ext cx="0" cy="51"/>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02" name="Line 1078">
                <a:extLst>
                  <a:ext uri="{FF2B5EF4-FFF2-40B4-BE49-F238E27FC236}">
                    <a16:creationId xmlns:a16="http://schemas.microsoft.com/office/drawing/2014/main" id="{C37AF2E5-0689-1745-9FB6-E5DED981B154}"/>
                  </a:ext>
                </a:extLst>
              </p:cNvPr>
              <p:cNvSpPr>
                <a:spLocks noChangeShapeType="1"/>
              </p:cNvSpPr>
              <p:nvPr/>
            </p:nvSpPr>
            <p:spPr bwMode="auto">
              <a:xfrm>
                <a:off x="4390" y="1961"/>
                <a:ext cx="52"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03" name="Line 1079">
                <a:extLst>
                  <a:ext uri="{FF2B5EF4-FFF2-40B4-BE49-F238E27FC236}">
                    <a16:creationId xmlns:a16="http://schemas.microsoft.com/office/drawing/2014/main" id="{41C69F88-0FE4-5647-A2D0-77C7DBE144B1}"/>
                  </a:ext>
                </a:extLst>
              </p:cNvPr>
              <p:cNvSpPr>
                <a:spLocks noChangeShapeType="1"/>
              </p:cNvSpPr>
              <p:nvPr/>
            </p:nvSpPr>
            <p:spPr bwMode="auto">
              <a:xfrm>
                <a:off x="4418" y="1937"/>
                <a:ext cx="0" cy="51"/>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04" name="Line 1080">
                <a:extLst>
                  <a:ext uri="{FF2B5EF4-FFF2-40B4-BE49-F238E27FC236}">
                    <a16:creationId xmlns:a16="http://schemas.microsoft.com/office/drawing/2014/main" id="{DBE91406-0A24-F448-BDE3-717F38D72507}"/>
                  </a:ext>
                </a:extLst>
              </p:cNvPr>
              <p:cNvSpPr>
                <a:spLocks noChangeShapeType="1"/>
              </p:cNvSpPr>
              <p:nvPr/>
            </p:nvSpPr>
            <p:spPr bwMode="auto">
              <a:xfrm>
                <a:off x="4410" y="1988"/>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05" name="Line 1081">
                <a:extLst>
                  <a:ext uri="{FF2B5EF4-FFF2-40B4-BE49-F238E27FC236}">
                    <a16:creationId xmlns:a16="http://schemas.microsoft.com/office/drawing/2014/main" id="{4551DA41-9CF7-F440-A203-969C773D5B4E}"/>
                  </a:ext>
                </a:extLst>
              </p:cNvPr>
              <p:cNvSpPr>
                <a:spLocks noChangeShapeType="1"/>
              </p:cNvSpPr>
              <p:nvPr/>
            </p:nvSpPr>
            <p:spPr bwMode="auto">
              <a:xfrm>
                <a:off x="4438" y="1961"/>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06" name="Line 1082">
                <a:extLst>
                  <a:ext uri="{FF2B5EF4-FFF2-40B4-BE49-F238E27FC236}">
                    <a16:creationId xmlns:a16="http://schemas.microsoft.com/office/drawing/2014/main" id="{A9AC879E-72CA-4443-AECA-D84036B750B4}"/>
                  </a:ext>
                </a:extLst>
              </p:cNvPr>
              <p:cNvSpPr>
                <a:spLocks noChangeShapeType="1"/>
              </p:cNvSpPr>
              <p:nvPr/>
            </p:nvSpPr>
            <p:spPr bwMode="auto">
              <a:xfrm>
                <a:off x="4418" y="1988"/>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07" name="Line 1083">
                <a:extLst>
                  <a:ext uri="{FF2B5EF4-FFF2-40B4-BE49-F238E27FC236}">
                    <a16:creationId xmlns:a16="http://schemas.microsoft.com/office/drawing/2014/main" id="{38EE04A2-DD42-B149-9F97-1C7982DC1E2B}"/>
                  </a:ext>
                </a:extLst>
              </p:cNvPr>
              <p:cNvSpPr>
                <a:spLocks noChangeShapeType="1"/>
              </p:cNvSpPr>
              <p:nvPr/>
            </p:nvSpPr>
            <p:spPr bwMode="auto">
              <a:xfrm>
                <a:off x="4442" y="1961"/>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08" name="Line 1084">
                <a:extLst>
                  <a:ext uri="{FF2B5EF4-FFF2-40B4-BE49-F238E27FC236}">
                    <a16:creationId xmlns:a16="http://schemas.microsoft.com/office/drawing/2014/main" id="{5C7CD712-49FE-7841-8E51-6CFC64A08FBC}"/>
                  </a:ext>
                </a:extLst>
              </p:cNvPr>
              <p:cNvSpPr>
                <a:spLocks noChangeShapeType="1"/>
              </p:cNvSpPr>
              <p:nvPr/>
            </p:nvSpPr>
            <p:spPr bwMode="auto">
              <a:xfrm>
                <a:off x="4424" y="2004"/>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09" name="Line 1085">
                <a:extLst>
                  <a:ext uri="{FF2B5EF4-FFF2-40B4-BE49-F238E27FC236}">
                    <a16:creationId xmlns:a16="http://schemas.microsoft.com/office/drawing/2014/main" id="{EC611809-BD29-434F-8132-104445C0CA6B}"/>
                  </a:ext>
                </a:extLst>
              </p:cNvPr>
              <p:cNvSpPr>
                <a:spLocks noChangeShapeType="1"/>
              </p:cNvSpPr>
              <p:nvPr/>
            </p:nvSpPr>
            <p:spPr bwMode="auto">
              <a:xfrm>
                <a:off x="4452" y="1977"/>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10" name="Line 1086">
                <a:extLst>
                  <a:ext uri="{FF2B5EF4-FFF2-40B4-BE49-F238E27FC236}">
                    <a16:creationId xmlns:a16="http://schemas.microsoft.com/office/drawing/2014/main" id="{610E371E-7034-E94C-80AC-DA3F89F0FB42}"/>
                  </a:ext>
                </a:extLst>
              </p:cNvPr>
              <p:cNvSpPr>
                <a:spLocks noChangeShapeType="1"/>
              </p:cNvSpPr>
              <p:nvPr/>
            </p:nvSpPr>
            <p:spPr bwMode="auto">
              <a:xfrm>
                <a:off x="4434" y="2004"/>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11" name="Line 1087">
                <a:extLst>
                  <a:ext uri="{FF2B5EF4-FFF2-40B4-BE49-F238E27FC236}">
                    <a16:creationId xmlns:a16="http://schemas.microsoft.com/office/drawing/2014/main" id="{F4EEE367-5D2F-FD40-8BF1-9B8589639E42}"/>
                  </a:ext>
                </a:extLst>
              </p:cNvPr>
              <p:cNvSpPr>
                <a:spLocks noChangeShapeType="1"/>
              </p:cNvSpPr>
              <p:nvPr/>
            </p:nvSpPr>
            <p:spPr bwMode="auto">
              <a:xfrm>
                <a:off x="4460" y="1977"/>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12" name="Line 1088">
                <a:extLst>
                  <a:ext uri="{FF2B5EF4-FFF2-40B4-BE49-F238E27FC236}">
                    <a16:creationId xmlns:a16="http://schemas.microsoft.com/office/drawing/2014/main" id="{8E7CCEB2-2D45-9549-BC31-73134F8DCE20}"/>
                  </a:ext>
                </a:extLst>
              </p:cNvPr>
              <p:cNvSpPr>
                <a:spLocks noChangeShapeType="1"/>
              </p:cNvSpPr>
              <p:nvPr/>
            </p:nvSpPr>
            <p:spPr bwMode="auto">
              <a:xfrm>
                <a:off x="4442" y="2004"/>
                <a:ext cx="52"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13" name="Line 1089">
                <a:extLst>
                  <a:ext uri="{FF2B5EF4-FFF2-40B4-BE49-F238E27FC236}">
                    <a16:creationId xmlns:a16="http://schemas.microsoft.com/office/drawing/2014/main" id="{B7D6D6A5-3A54-E845-A1C9-4F50BCED2EC9}"/>
                  </a:ext>
                </a:extLst>
              </p:cNvPr>
              <p:cNvSpPr>
                <a:spLocks noChangeShapeType="1"/>
              </p:cNvSpPr>
              <p:nvPr/>
            </p:nvSpPr>
            <p:spPr bwMode="auto">
              <a:xfrm>
                <a:off x="4468" y="1977"/>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14" name="Line 1090">
                <a:extLst>
                  <a:ext uri="{FF2B5EF4-FFF2-40B4-BE49-F238E27FC236}">
                    <a16:creationId xmlns:a16="http://schemas.microsoft.com/office/drawing/2014/main" id="{8A0C240D-BF9E-7A49-8258-3B02F5225E6E}"/>
                  </a:ext>
                </a:extLst>
              </p:cNvPr>
              <p:cNvSpPr>
                <a:spLocks noChangeShapeType="1"/>
              </p:cNvSpPr>
              <p:nvPr/>
            </p:nvSpPr>
            <p:spPr bwMode="auto">
              <a:xfrm>
                <a:off x="4454" y="2004"/>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15" name="Line 1091">
                <a:extLst>
                  <a:ext uri="{FF2B5EF4-FFF2-40B4-BE49-F238E27FC236}">
                    <a16:creationId xmlns:a16="http://schemas.microsoft.com/office/drawing/2014/main" id="{76EF1EA5-D4F2-A74D-AB41-9F3FD14BBC98}"/>
                  </a:ext>
                </a:extLst>
              </p:cNvPr>
              <p:cNvSpPr>
                <a:spLocks noChangeShapeType="1"/>
              </p:cNvSpPr>
              <p:nvPr/>
            </p:nvSpPr>
            <p:spPr bwMode="auto">
              <a:xfrm>
                <a:off x="4482" y="1977"/>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16" name="Line 1092">
                <a:extLst>
                  <a:ext uri="{FF2B5EF4-FFF2-40B4-BE49-F238E27FC236}">
                    <a16:creationId xmlns:a16="http://schemas.microsoft.com/office/drawing/2014/main" id="{EA873340-DCB1-0843-BB1D-FE9D7EC3ECD4}"/>
                  </a:ext>
                </a:extLst>
              </p:cNvPr>
              <p:cNvSpPr>
                <a:spLocks noChangeShapeType="1"/>
              </p:cNvSpPr>
              <p:nvPr/>
            </p:nvSpPr>
            <p:spPr bwMode="auto">
              <a:xfrm>
                <a:off x="4460" y="2004"/>
                <a:ext cx="52"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17" name="Line 1093">
                <a:extLst>
                  <a:ext uri="{FF2B5EF4-FFF2-40B4-BE49-F238E27FC236}">
                    <a16:creationId xmlns:a16="http://schemas.microsoft.com/office/drawing/2014/main" id="{04E98E55-B3BF-0B4C-B77C-47CE0EB3EB4E}"/>
                  </a:ext>
                </a:extLst>
              </p:cNvPr>
              <p:cNvSpPr>
                <a:spLocks noChangeShapeType="1"/>
              </p:cNvSpPr>
              <p:nvPr/>
            </p:nvSpPr>
            <p:spPr bwMode="auto">
              <a:xfrm>
                <a:off x="4484" y="1977"/>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18" name="Line 1094">
                <a:extLst>
                  <a:ext uri="{FF2B5EF4-FFF2-40B4-BE49-F238E27FC236}">
                    <a16:creationId xmlns:a16="http://schemas.microsoft.com/office/drawing/2014/main" id="{79CE8B63-393F-1240-A125-C377F1E00ECF}"/>
                  </a:ext>
                </a:extLst>
              </p:cNvPr>
              <p:cNvSpPr>
                <a:spLocks noChangeShapeType="1"/>
              </p:cNvSpPr>
              <p:nvPr/>
            </p:nvSpPr>
            <p:spPr bwMode="auto">
              <a:xfrm>
                <a:off x="4474" y="2012"/>
                <a:ext cx="52"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19" name="Line 1095">
                <a:extLst>
                  <a:ext uri="{FF2B5EF4-FFF2-40B4-BE49-F238E27FC236}">
                    <a16:creationId xmlns:a16="http://schemas.microsoft.com/office/drawing/2014/main" id="{025E1AC6-F7BA-374B-B20A-668DBC9823DD}"/>
                  </a:ext>
                </a:extLst>
              </p:cNvPr>
              <p:cNvSpPr>
                <a:spLocks noChangeShapeType="1"/>
              </p:cNvSpPr>
              <p:nvPr/>
            </p:nvSpPr>
            <p:spPr bwMode="auto">
              <a:xfrm>
                <a:off x="4498" y="1985"/>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20" name="Line 1096">
                <a:extLst>
                  <a:ext uri="{FF2B5EF4-FFF2-40B4-BE49-F238E27FC236}">
                    <a16:creationId xmlns:a16="http://schemas.microsoft.com/office/drawing/2014/main" id="{5594A6FD-8333-F444-B367-02B2DDE2B50D}"/>
                  </a:ext>
                </a:extLst>
              </p:cNvPr>
              <p:cNvSpPr>
                <a:spLocks noChangeShapeType="1"/>
              </p:cNvSpPr>
              <p:nvPr/>
            </p:nvSpPr>
            <p:spPr bwMode="auto">
              <a:xfrm>
                <a:off x="4478" y="2012"/>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21" name="Line 1097">
                <a:extLst>
                  <a:ext uri="{FF2B5EF4-FFF2-40B4-BE49-F238E27FC236}">
                    <a16:creationId xmlns:a16="http://schemas.microsoft.com/office/drawing/2014/main" id="{634FA702-9A70-5444-A12E-E1544846FE7B}"/>
                  </a:ext>
                </a:extLst>
              </p:cNvPr>
              <p:cNvSpPr>
                <a:spLocks noChangeShapeType="1"/>
              </p:cNvSpPr>
              <p:nvPr/>
            </p:nvSpPr>
            <p:spPr bwMode="auto">
              <a:xfrm>
                <a:off x="4505" y="1985"/>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22" name="Line 1098">
                <a:extLst>
                  <a:ext uri="{FF2B5EF4-FFF2-40B4-BE49-F238E27FC236}">
                    <a16:creationId xmlns:a16="http://schemas.microsoft.com/office/drawing/2014/main" id="{20645205-0277-774A-8915-48844FFE088E}"/>
                  </a:ext>
                </a:extLst>
              </p:cNvPr>
              <p:cNvSpPr>
                <a:spLocks noChangeShapeType="1"/>
              </p:cNvSpPr>
              <p:nvPr/>
            </p:nvSpPr>
            <p:spPr bwMode="auto">
              <a:xfrm>
                <a:off x="4492" y="2012"/>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23" name="Line 1099">
                <a:extLst>
                  <a:ext uri="{FF2B5EF4-FFF2-40B4-BE49-F238E27FC236}">
                    <a16:creationId xmlns:a16="http://schemas.microsoft.com/office/drawing/2014/main" id="{7541040D-C373-3242-AA2D-BDC4409D2880}"/>
                  </a:ext>
                </a:extLst>
              </p:cNvPr>
              <p:cNvSpPr>
                <a:spLocks noChangeShapeType="1"/>
              </p:cNvSpPr>
              <p:nvPr/>
            </p:nvSpPr>
            <p:spPr bwMode="auto">
              <a:xfrm>
                <a:off x="4519" y="1985"/>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24" name="Line 1100">
                <a:extLst>
                  <a:ext uri="{FF2B5EF4-FFF2-40B4-BE49-F238E27FC236}">
                    <a16:creationId xmlns:a16="http://schemas.microsoft.com/office/drawing/2014/main" id="{0D0E0B66-5A7C-C64C-85AC-4ADFAC17EEDC}"/>
                  </a:ext>
                </a:extLst>
              </p:cNvPr>
              <p:cNvSpPr>
                <a:spLocks noChangeShapeType="1"/>
              </p:cNvSpPr>
              <p:nvPr/>
            </p:nvSpPr>
            <p:spPr bwMode="auto">
              <a:xfrm>
                <a:off x="4492" y="2012"/>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25" name="Line 1101">
                <a:extLst>
                  <a:ext uri="{FF2B5EF4-FFF2-40B4-BE49-F238E27FC236}">
                    <a16:creationId xmlns:a16="http://schemas.microsoft.com/office/drawing/2014/main" id="{8C1235A8-D100-7442-BAB6-29AAC053A01E}"/>
                  </a:ext>
                </a:extLst>
              </p:cNvPr>
              <p:cNvSpPr>
                <a:spLocks noChangeShapeType="1"/>
              </p:cNvSpPr>
              <p:nvPr/>
            </p:nvSpPr>
            <p:spPr bwMode="auto">
              <a:xfrm>
                <a:off x="4519" y="1985"/>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26" name="Line 1102">
                <a:extLst>
                  <a:ext uri="{FF2B5EF4-FFF2-40B4-BE49-F238E27FC236}">
                    <a16:creationId xmlns:a16="http://schemas.microsoft.com/office/drawing/2014/main" id="{A6AB6338-E686-4C41-A337-076B4D48DD17}"/>
                  </a:ext>
                </a:extLst>
              </p:cNvPr>
              <p:cNvSpPr>
                <a:spLocks noChangeShapeType="1"/>
              </p:cNvSpPr>
              <p:nvPr/>
            </p:nvSpPr>
            <p:spPr bwMode="auto">
              <a:xfrm>
                <a:off x="4494" y="2012"/>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27" name="Line 1103">
                <a:extLst>
                  <a:ext uri="{FF2B5EF4-FFF2-40B4-BE49-F238E27FC236}">
                    <a16:creationId xmlns:a16="http://schemas.microsoft.com/office/drawing/2014/main" id="{6EF5A64A-022E-D94A-9227-93FF9532EB6B}"/>
                  </a:ext>
                </a:extLst>
              </p:cNvPr>
              <p:cNvSpPr>
                <a:spLocks noChangeShapeType="1"/>
              </p:cNvSpPr>
              <p:nvPr/>
            </p:nvSpPr>
            <p:spPr bwMode="auto">
              <a:xfrm>
                <a:off x="4523" y="1985"/>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28" name="Line 1104">
                <a:extLst>
                  <a:ext uri="{FF2B5EF4-FFF2-40B4-BE49-F238E27FC236}">
                    <a16:creationId xmlns:a16="http://schemas.microsoft.com/office/drawing/2014/main" id="{296892AD-07D0-C942-B676-62BF4AA25D7C}"/>
                  </a:ext>
                </a:extLst>
              </p:cNvPr>
              <p:cNvSpPr>
                <a:spLocks noChangeShapeType="1"/>
              </p:cNvSpPr>
              <p:nvPr/>
            </p:nvSpPr>
            <p:spPr bwMode="auto">
              <a:xfrm>
                <a:off x="4509" y="2012"/>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29" name="Line 1105">
                <a:extLst>
                  <a:ext uri="{FF2B5EF4-FFF2-40B4-BE49-F238E27FC236}">
                    <a16:creationId xmlns:a16="http://schemas.microsoft.com/office/drawing/2014/main" id="{86619E37-4AF4-E94E-9170-E028FD8CD806}"/>
                  </a:ext>
                </a:extLst>
              </p:cNvPr>
              <p:cNvSpPr>
                <a:spLocks noChangeShapeType="1"/>
              </p:cNvSpPr>
              <p:nvPr/>
            </p:nvSpPr>
            <p:spPr bwMode="auto">
              <a:xfrm>
                <a:off x="4537" y="1985"/>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30" name="Line 1106">
                <a:extLst>
                  <a:ext uri="{FF2B5EF4-FFF2-40B4-BE49-F238E27FC236}">
                    <a16:creationId xmlns:a16="http://schemas.microsoft.com/office/drawing/2014/main" id="{A95CFA0E-4873-6348-B7EA-94207CB2E53D}"/>
                  </a:ext>
                </a:extLst>
              </p:cNvPr>
              <p:cNvSpPr>
                <a:spLocks noChangeShapeType="1"/>
              </p:cNvSpPr>
              <p:nvPr/>
            </p:nvSpPr>
            <p:spPr bwMode="auto">
              <a:xfrm>
                <a:off x="4519" y="2023"/>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31" name="Line 1107">
                <a:extLst>
                  <a:ext uri="{FF2B5EF4-FFF2-40B4-BE49-F238E27FC236}">
                    <a16:creationId xmlns:a16="http://schemas.microsoft.com/office/drawing/2014/main" id="{81C1091B-285B-5144-86F7-D5F5FA1850A5}"/>
                  </a:ext>
                </a:extLst>
              </p:cNvPr>
              <p:cNvSpPr>
                <a:spLocks noChangeShapeType="1"/>
              </p:cNvSpPr>
              <p:nvPr/>
            </p:nvSpPr>
            <p:spPr bwMode="auto">
              <a:xfrm>
                <a:off x="4543" y="1993"/>
                <a:ext cx="0" cy="46"/>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32" name="Line 1108">
                <a:extLst>
                  <a:ext uri="{FF2B5EF4-FFF2-40B4-BE49-F238E27FC236}">
                    <a16:creationId xmlns:a16="http://schemas.microsoft.com/office/drawing/2014/main" id="{A1629028-7D49-EA4C-BEF3-7861A8324EFE}"/>
                  </a:ext>
                </a:extLst>
              </p:cNvPr>
              <p:cNvSpPr>
                <a:spLocks noChangeShapeType="1"/>
              </p:cNvSpPr>
              <p:nvPr/>
            </p:nvSpPr>
            <p:spPr bwMode="auto">
              <a:xfrm>
                <a:off x="4549" y="2055"/>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33" name="Line 1109">
                <a:extLst>
                  <a:ext uri="{FF2B5EF4-FFF2-40B4-BE49-F238E27FC236}">
                    <a16:creationId xmlns:a16="http://schemas.microsoft.com/office/drawing/2014/main" id="{06599ACE-55FE-2C41-9B1A-0BB175CE17E8}"/>
                  </a:ext>
                </a:extLst>
              </p:cNvPr>
              <p:cNvSpPr>
                <a:spLocks noChangeShapeType="1"/>
              </p:cNvSpPr>
              <p:nvPr/>
            </p:nvSpPr>
            <p:spPr bwMode="auto">
              <a:xfrm>
                <a:off x="4577" y="2028"/>
                <a:ext cx="0" cy="46"/>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34" name="Line 1110">
                <a:extLst>
                  <a:ext uri="{FF2B5EF4-FFF2-40B4-BE49-F238E27FC236}">
                    <a16:creationId xmlns:a16="http://schemas.microsoft.com/office/drawing/2014/main" id="{AE54BFD2-185F-7744-8823-401E548F16ED}"/>
                  </a:ext>
                </a:extLst>
              </p:cNvPr>
              <p:cNvSpPr>
                <a:spLocks noChangeShapeType="1"/>
              </p:cNvSpPr>
              <p:nvPr/>
            </p:nvSpPr>
            <p:spPr bwMode="auto">
              <a:xfrm>
                <a:off x="4549" y="2055"/>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35" name="Line 1111">
                <a:extLst>
                  <a:ext uri="{FF2B5EF4-FFF2-40B4-BE49-F238E27FC236}">
                    <a16:creationId xmlns:a16="http://schemas.microsoft.com/office/drawing/2014/main" id="{8840EE5E-948B-9E40-93DF-D094645D0432}"/>
                  </a:ext>
                </a:extLst>
              </p:cNvPr>
              <p:cNvSpPr>
                <a:spLocks noChangeShapeType="1"/>
              </p:cNvSpPr>
              <p:nvPr/>
            </p:nvSpPr>
            <p:spPr bwMode="auto">
              <a:xfrm>
                <a:off x="4577" y="2028"/>
                <a:ext cx="0" cy="46"/>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36" name="Line 1112">
                <a:extLst>
                  <a:ext uri="{FF2B5EF4-FFF2-40B4-BE49-F238E27FC236}">
                    <a16:creationId xmlns:a16="http://schemas.microsoft.com/office/drawing/2014/main" id="{113B7FCD-B2A6-B44B-850A-3053D19022C3}"/>
                  </a:ext>
                </a:extLst>
              </p:cNvPr>
              <p:cNvSpPr>
                <a:spLocks noChangeShapeType="1"/>
              </p:cNvSpPr>
              <p:nvPr/>
            </p:nvSpPr>
            <p:spPr bwMode="auto">
              <a:xfrm>
                <a:off x="4563" y="2055"/>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37" name="Line 1113">
                <a:extLst>
                  <a:ext uri="{FF2B5EF4-FFF2-40B4-BE49-F238E27FC236}">
                    <a16:creationId xmlns:a16="http://schemas.microsoft.com/office/drawing/2014/main" id="{ECEA7419-C599-2F4E-A67C-2BD63CCAB97B}"/>
                  </a:ext>
                </a:extLst>
              </p:cNvPr>
              <p:cNvSpPr>
                <a:spLocks noChangeShapeType="1"/>
              </p:cNvSpPr>
              <p:nvPr/>
            </p:nvSpPr>
            <p:spPr bwMode="auto">
              <a:xfrm>
                <a:off x="4589" y="2028"/>
                <a:ext cx="0" cy="46"/>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38" name="Line 1114">
                <a:extLst>
                  <a:ext uri="{FF2B5EF4-FFF2-40B4-BE49-F238E27FC236}">
                    <a16:creationId xmlns:a16="http://schemas.microsoft.com/office/drawing/2014/main" id="{81A4707F-03AF-1645-A8DA-88A74B6E1118}"/>
                  </a:ext>
                </a:extLst>
              </p:cNvPr>
              <p:cNvSpPr>
                <a:spLocks noChangeShapeType="1"/>
              </p:cNvSpPr>
              <p:nvPr/>
            </p:nvSpPr>
            <p:spPr bwMode="auto">
              <a:xfrm>
                <a:off x="4569" y="2055"/>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39" name="Line 1115">
                <a:extLst>
                  <a:ext uri="{FF2B5EF4-FFF2-40B4-BE49-F238E27FC236}">
                    <a16:creationId xmlns:a16="http://schemas.microsoft.com/office/drawing/2014/main" id="{83E61475-A94F-D946-A19D-EE9C0AF13B7F}"/>
                  </a:ext>
                </a:extLst>
              </p:cNvPr>
              <p:cNvSpPr>
                <a:spLocks noChangeShapeType="1"/>
              </p:cNvSpPr>
              <p:nvPr/>
            </p:nvSpPr>
            <p:spPr bwMode="auto">
              <a:xfrm>
                <a:off x="4597" y="2028"/>
                <a:ext cx="0" cy="46"/>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40" name="Line 1116">
                <a:extLst>
                  <a:ext uri="{FF2B5EF4-FFF2-40B4-BE49-F238E27FC236}">
                    <a16:creationId xmlns:a16="http://schemas.microsoft.com/office/drawing/2014/main" id="{635BB587-0F2C-264D-905C-0396CDC6D161}"/>
                  </a:ext>
                </a:extLst>
              </p:cNvPr>
              <p:cNvSpPr>
                <a:spLocks noChangeShapeType="1"/>
              </p:cNvSpPr>
              <p:nvPr/>
            </p:nvSpPr>
            <p:spPr bwMode="auto">
              <a:xfrm>
                <a:off x="4569" y="2055"/>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41" name="Line 1117">
                <a:extLst>
                  <a:ext uri="{FF2B5EF4-FFF2-40B4-BE49-F238E27FC236}">
                    <a16:creationId xmlns:a16="http://schemas.microsoft.com/office/drawing/2014/main" id="{DBDE3E10-5A9C-154E-9B88-D147F9E974E2}"/>
                  </a:ext>
                </a:extLst>
              </p:cNvPr>
              <p:cNvSpPr>
                <a:spLocks noChangeShapeType="1"/>
              </p:cNvSpPr>
              <p:nvPr/>
            </p:nvSpPr>
            <p:spPr bwMode="auto">
              <a:xfrm>
                <a:off x="4597" y="2028"/>
                <a:ext cx="0" cy="46"/>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42" name="Line 1118">
                <a:extLst>
                  <a:ext uri="{FF2B5EF4-FFF2-40B4-BE49-F238E27FC236}">
                    <a16:creationId xmlns:a16="http://schemas.microsoft.com/office/drawing/2014/main" id="{49379D68-78A0-624D-9164-E0C7DFB6D6EF}"/>
                  </a:ext>
                </a:extLst>
              </p:cNvPr>
              <p:cNvSpPr>
                <a:spLocks noChangeShapeType="1"/>
              </p:cNvSpPr>
              <p:nvPr/>
            </p:nvSpPr>
            <p:spPr bwMode="auto">
              <a:xfrm>
                <a:off x="4577" y="2055"/>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43" name="Line 1119">
                <a:extLst>
                  <a:ext uri="{FF2B5EF4-FFF2-40B4-BE49-F238E27FC236}">
                    <a16:creationId xmlns:a16="http://schemas.microsoft.com/office/drawing/2014/main" id="{ECBD828B-5D7D-E542-B010-68F485AC621E}"/>
                  </a:ext>
                </a:extLst>
              </p:cNvPr>
              <p:cNvSpPr>
                <a:spLocks noChangeShapeType="1"/>
              </p:cNvSpPr>
              <p:nvPr/>
            </p:nvSpPr>
            <p:spPr bwMode="auto">
              <a:xfrm>
                <a:off x="4599" y="2028"/>
                <a:ext cx="0" cy="46"/>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44" name="Line 1120">
                <a:extLst>
                  <a:ext uri="{FF2B5EF4-FFF2-40B4-BE49-F238E27FC236}">
                    <a16:creationId xmlns:a16="http://schemas.microsoft.com/office/drawing/2014/main" id="{E69FD270-DF90-894A-951A-22A7998A02E6}"/>
                  </a:ext>
                </a:extLst>
              </p:cNvPr>
              <p:cNvSpPr>
                <a:spLocks noChangeShapeType="1"/>
              </p:cNvSpPr>
              <p:nvPr/>
            </p:nvSpPr>
            <p:spPr bwMode="auto">
              <a:xfrm>
                <a:off x="4579" y="2055"/>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45" name="Line 1121">
                <a:extLst>
                  <a:ext uri="{FF2B5EF4-FFF2-40B4-BE49-F238E27FC236}">
                    <a16:creationId xmlns:a16="http://schemas.microsoft.com/office/drawing/2014/main" id="{BA4D0F6A-7AAB-3442-B6EE-0C7BA1F80DF5}"/>
                  </a:ext>
                </a:extLst>
              </p:cNvPr>
              <p:cNvSpPr>
                <a:spLocks noChangeShapeType="1"/>
              </p:cNvSpPr>
              <p:nvPr/>
            </p:nvSpPr>
            <p:spPr bwMode="auto">
              <a:xfrm>
                <a:off x="4607" y="2028"/>
                <a:ext cx="0" cy="46"/>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46" name="Line 1122">
                <a:extLst>
                  <a:ext uri="{FF2B5EF4-FFF2-40B4-BE49-F238E27FC236}">
                    <a16:creationId xmlns:a16="http://schemas.microsoft.com/office/drawing/2014/main" id="{20342101-F57D-514C-820F-EB8D9F916651}"/>
                  </a:ext>
                </a:extLst>
              </p:cNvPr>
              <p:cNvSpPr>
                <a:spLocks noChangeShapeType="1"/>
              </p:cNvSpPr>
              <p:nvPr/>
            </p:nvSpPr>
            <p:spPr bwMode="auto">
              <a:xfrm>
                <a:off x="4583" y="2055"/>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47" name="Line 1123">
                <a:extLst>
                  <a:ext uri="{FF2B5EF4-FFF2-40B4-BE49-F238E27FC236}">
                    <a16:creationId xmlns:a16="http://schemas.microsoft.com/office/drawing/2014/main" id="{47BAA49E-2F98-F54B-B814-05F9E8473119}"/>
                  </a:ext>
                </a:extLst>
              </p:cNvPr>
              <p:cNvSpPr>
                <a:spLocks noChangeShapeType="1"/>
              </p:cNvSpPr>
              <p:nvPr/>
            </p:nvSpPr>
            <p:spPr bwMode="auto">
              <a:xfrm>
                <a:off x="4611" y="2028"/>
                <a:ext cx="0" cy="46"/>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48" name="Line 1124">
                <a:extLst>
                  <a:ext uri="{FF2B5EF4-FFF2-40B4-BE49-F238E27FC236}">
                    <a16:creationId xmlns:a16="http://schemas.microsoft.com/office/drawing/2014/main" id="{BB38BBAB-2899-0042-8957-C60543B80B04}"/>
                  </a:ext>
                </a:extLst>
              </p:cNvPr>
              <p:cNvSpPr>
                <a:spLocks noChangeShapeType="1"/>
              </p:cNvSpPr>
              <p:nvPr/>
            </p:nvSpPr>
            <p:spPr bwMode="auto">
              <a:xfrm>
                <a:off x="4589" y="2063"/>
                <a:ext cx="52"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49" name="Line 1125">
                <a:extLst>
                  <a:ext uri="{FF2B5EF4-FFF2-40B4-BE49-F238E27FC236}">
                    <a16:creationId xmlns:a16="http://schemas.microsoft.com/office/drawing/2014/main" id="{B37BD675-705B-A14B-B950-52698A36D37A}"/>
                  </a:ext>
                </a:extLst>
              </p:cNvPr>
              <p:cNvSpPr>
                <a:spLocks noChangeShapeType="1"/>
              </p:cNvSpPr>
              <p:nvPr/>
            </p:nvSpPr>
            <p:spPr bwMode="auto">
              <a:xfrm>
                <a:off x="4613" y="2036"/>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50" name="Line 1126">
                <a:extLst>
                  <a:ext uri="{FF2B5EF4-FFF2-40B4-BE49-F238E27FC236}">
                    <a16:creationId xmlns:a16="http://schemas.microsoft.com/office/drawing/2014/main" id="{1D6DA8A2-7B9F-E042-9B60-1FD8AA715761}"/>
                  </a:ext>
                </a:extLst>
              </p:cNvPr>
              <p:cNvSpPr>
                <a:spLocks noChangeShapeType="1"/>
              </p:cNvSpPr>
              <p:nvPr/>
            </p:nvSpPr>
            <p:spPr bwMode="auto">
              <a:xfrm>
                <a:off x="4593" y="2063"/>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51" name="Line 1127">
                <a:extLst>
                  <a:ext uri="{FF2B5EF4-FFF2-40B4-BE49-F238E27FC236}">
                    <a16:creationId xmlns:a16="http://schemas.microsoft.com/office/drawing/2014/main" id="{96D33AD7-A2CE-674A-9CC4-13493193CF53}"/>
                  </a:ext>
                </a:extLst>
              </p:cNvPr>
              <p:cNvSpPr>
                <a:spLocks noChangeShapeType="1"/>
              </p:cNvSpPr>
              <p:nvPr/>
            </p:nvSpPr>
            <p:spPr bwMode="auto">
              <a:xfrm>
                <a:off x="4621" y="2036"/>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52" name="Line 1128">
                <a:extLst>
                  <a:ext uri="{FF2B5EF4-FFF2-40B4-BE49-F238E27FC236}">
                    <a16:creationId xmlns:a16="http://schemas.microsoft.com/office/drawing/2014/main" id="{EDFE120E-24F6-5546-B87E-A231C53BBE3A}"/>
                  </a:ext>
                </a:extLst>
              </p:cNvPr>
              <p:cNvSpPr>
                <a:spLocks noChangeShapeType="1"/>
              </p:cNvSpPr>
              <p:nvPr/>
            </p:nvSpPr>
            <p:spPr bwMode="auto">
              <a:xfrm>
                <a:off x="4597" y="2063"/>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53" name="Line 1129">
                <a:extLst>
                  <a:ext uri="{FF2B5EF4-FFF2-40B4-BE49-F238E27FC236}">
                    <a16:creationId xmlns:a16="http://schemas.microsoft.com/office/drawing/2014/main" id="{669246D3-C599-FC41-8DA5-866CCE3CEC2F}"/>
                  </a:ext>
                </a:extLst>
              </p:cNvPr>
              <p:cNvSpPr>
                <a:spLocks noChangeShapeType="1"/>
              </p:cNvSpPr>
              <p:nvPr/>
            </p:nvSpPr>
            <p:spPr bwMode="auto">
              <a:xfrm>
                <a:off x="4623" y="2036"/>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54" name="Line 1130">
                <a:extLst>
                  <a:ext uri="{FF2B5EF4-FFF2-40B4-BE49-F238E27FC236}">
                    <a16:creationId xmlns:a16="http://schemas.microsoft.com/office/drawing/2014/main" id="{F23A3B0C-64FA-794E-8B35-5B4AF51AC148}"/>
                  </a:ext>
                </a:extLst>
              </p:cNvPr>
              <p:cNvSpPr>
                <a:spLocks noChangeShapeType="1"/>
              </p:cNvSpPr>
              <p:nvPr/>
            </p:nvSpPr>
            <p:spPr bwMode="auto">
              <a:xfrm>
                <a:off x="4603" y="2063"/>
                <a:ext cx="52"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55" name="Line 1131">
                <a:extLst>
                  <a:ext uri="{FF2B5EF4-FFF2-40B4-BE49-F238E27FC236}">
                    <a16:creationId xmlns:a16="http://schemas.microsoft.com/office/drawing/2014/main" id="{595CFD9D-4193-D445-A4E6-78A00D022D19}"/>
                  </a:ext>
                </a:extLst>
              </p:cNvPr>
              <p:cNvSpPr>
                <a:spLocks noChangeShapeType="1"/>
              </p:cNvSpPr>
              <p:nvPr/>
            </p:nvSpPr>
            <p:spPr bwMode="auto">
              <a:xfrm>
                <a:off x="4628" y="2036"/>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56" name="Line 1132">
                <a:extLst>
                  <a:ext uri="{FF2B5EF4-FFF2-40B4-BE49-F238E27FC236}">
                    <a16:creationId xmlns:a16="http://schemas.microsoft.com/office/drawing/2014/main" id="{1F8FD9D8-DD9F-6D45-8907-3E612766A173}"/>
                  </a:ext>
                </a:extLst>
              </p:cNvPr>
              <p:cNvSpPr>
                <a:spLocks noChangeShapeType="1"/>
              </p:cNvSpPr>
              <p:nvPr/>
            </p:nvSpPr>
            <p:spPr bwMode="auto">
              <a:xfrm>
                <a:off x="4607" y="2063"/>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57" name="Line 1133">
                <a:extLst>
                  <a:ext uri="{FF2B5EF4-FFF2-40B4-BE49-F238E27FC236}">
                    <a16:creationId xmlns:a16="http://schemas.microsoft.com/office/drawing/2014/main" id="{A59F2B09-D5B2-7D4D-B985-DB61EA04BAC9}"/>
                  </a:ext>
                </a:extLst>
              </p:cNvPr>
              <p:cNvSpPr>
                <a:spLocks noChangeShapeType="1"/>
              </p:cNvSpPr>
              <p:nvPr/>
            </p:nvSpPr>
            <p:spPr bwMode="auto">
              <a:xfrm>
                <a:off x="4634" y="2036"/>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58" name="Line 1134">
                <a:extLst>
                  <a:ext uri="{FF2B5EF4-FFF2-40B4-BE49-F238E27FC236}">
                    <a16:creationId xmlns:a16="http://schemas.microsoft.com/office/drawing/2014/main" id="{47D09BCA-FDA7-5942-89E7-26BA0EE4B30B}"/>
                  </a:ext>
                </a:extLst>
              </p:cNvPr>
              <p:cNvSpPr>
                <a:spLocks noChangeShapeType="1"/>
              </p:cNvSpPr>
              <p:nvPr/>
            </p:nvSpPr>
            <p:spPr bwMode="auto">
              <a:xfrm>
                <a:off x="4621" y="2082"/>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59" name="Line 1135">
                <a:extLst>
                  <a:ext uri="{FF2B5EF4-FFF2-40B4-BE49-F238E27FC236}">
                    <a16:creationId xmlns:a16="http://schemas.microsoft.com/office/drawing/2014/main" id="{26DDEE88-2499-7741-A07C-FA235161E489}"/>
                  </a:ext>
                </a:extLst>
              </p:cNvPr>
              <p:cNvSpPr>
                <a:spLocks noChangeShapeType="1"/>
              </p:cNvSpPr>
              <p:nvPr/>
            </p:nvSpPr>
            <p:spPr bwMode="auto">
              <a:xfrm>
                <a:off x="4648" y="2055"/>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60" name="Line 1136">
                <a:extLst>
                  <a:ext uri="{FF2B5EF4-FFF2-40B4-BE49-F238E27FC236}">
                    <a16:creationId xmlns:a16="http://schemas.microsoft.com/office/drawing/2014/main" id="{A571A3BA-C730-BC4C-A87A-25A5B95DBE3D}"/>
                  </a:ext>
                </a:extLst>
              </p:cNvPr>
              <p:cNvSpPr>
                <a:spLocks noChangeShapeType="1"/>
              </p:cNvSpPr>
              <p:nvPr/>
            </p:nvSpPr>
            <p:spPr bwMode="auto">
              <a:xfrm>
                <a:off x="4623" y="2093"/>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61" name="Line 1137">
                <a:extLst>
                  <a:ext uri="{FF2B5EF4-FFF2-40B4-BE49-F238E27FC236}">
                    <a16:creationId xmlns:a16="http://schemas.microsoft.com/office/drawing/2014/main" id="{EDCFDB4B-9393-C142-850B-87B32C7F40AA}"/>
                  </a:ext>
                </a:extLst>
              </p:cNvPr>
              <p:cNvSpPr>
                <a:spLocks noChangeShapeType="1"/>
              </p:cNvSpPr>
              <p:nvPr/>
            </p:nvSpPr>
            <p:spPr bwMode="auto">
              <a:xfrm>
                <a:off x="4652" y="2066"/>
                <a:ext cx="0" cy="51"/>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62" name="Line 1138">
                <a:extLst>
                  <a:ext uri="{FF2B5EF4-FFF2-40B4-BE49-F238E27FC236}">
                    <a16:creationId xmlns:a16="http://schemas.microsoft.com/office/drawing/2014/main" id="{4F646E69-C8B9-4643-9DA5-228ACBC3D81E}"/>
                  </a:ext>
                </a:extLst>
              </p:cNvPr>
              <p:cNvSpPr>
                <a:spLocks noChangeShapeType="1"/>
              </p:cNvSpPr>
              <p:nvPr/>
            </p:nvSpPr>
            <p:spPr bwMode="auto">
              <a:xfrm>
                <a:off x="4623" y="2093"/>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63" name="Line 1139">
                <a:extLst>
                  <a:ext uri="{FF2B5EF4-FFF2-40B4-BE49-F238E27FC236}">
                    <a16:creationId xmlns:a16="http://schemas.microsoft.com/office/drawing/2014/main" id="{0A43C2ED-7BDD-C346-89ED-01F1BF8D76E2}"/>
                  </a:ext>
                </a:extLst>
              </p:cNvPr>
              <p:cNvSpPr>
                <a:spLocks noChangeShapeType="1"/>
              </p:cNvSpPr>
              <p:nvPr/>
            </p:nvSpPr>
            <p:spPr bwMode="auto">
              <a:xfrm>
                <a:off x="4652" y="2066"/>
                <a:ext cx="0" cy="51"/>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64" name="Line 1140">
                <a:extLst>
                  <a:ext uri="{FF2B5EF4-FFF2-40B4-BE49-F238E27FC236}">
                    <a16:creationId xmlns:a16="http://schemas.microsoft.com/office/drawing/2014/main" id="{F017BFEF-58D3-CC4D-B084-F604F65DC4DD}"/>
                  </a:ext>
                </a:extLst>
              </p:cNvPr>
              <p:cNvSpPr>
                <a:spLocks noChangeShapeType="1"/>
              </p:cNvSpPr>
              <p:nvPr/>
            </p:nvSpPr>
            <p:spPr bwMode="auto">
              <a:xfrm>
                <a:off x="4634" y="2093"/>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65" name="Line 1141">
                <a:extLst>
                  <a:ext uri="{FF2B5EF4-FFF2-40B4-BE49-F238E27FC236}">
                    <a16:creationId xmlns:a16="http://schemas.microsoft.com/office/drawing/2014/main" id="{8176B4D1-03D1-434C-B7B3-BBA968FA486A}"/>
                  </a:ext>
                </a:extLst>
              </p:cNvPr>
              <p:cNvSpPr>
                <a:spLocks noChangeShapeType="1"/>
              </p:cNvSpPr>
              <p:nvPr/>
            </p:nvSpPr>
            <p:spPr bwMode="auto">
              <a:xfrm>
                <a:off x="4662" y="2066"/>
                <a:ext cx="0" cy="51"/>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66" name="Line 1142">
                <a:extLst>
                  <a:ext uri="{FF2B5EF4-FFF2-40B4-BE49-F238E27FC236}">
                    <a16:creationId xmlns:a16="http://schemas.microsoft.com/office/drawing/2014/main" id="{747EAF5B-DB63-E04D-ADE1-9993F0E016DE}"/>
                  </a:ext>
                </a:extLst>
              </p:cNvPr>
              <p:cNvSpPr>
                <a:spLocks noChangeShapeType="1"/>
              </p:cNvSpPr>
              <p:nvPr/>
            </p:nvSpPr>
            <p:spPr bwMode="auto">
              <a:xfrm>
                <a:off x="4634" y="2093"/>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67" name="Line 1143">
                <a:extLst>
                  <a:ext uri="{FF2B5EF4-FFF2-40B4-BE49-F238E27FC236}">
                    <a16:creationId xmlns:a16="http://schemas.microsoft.com/office/drawing/2014/main" id="{14C232C3-9B9E-364F-B3F6-47449F17BCA7}"/>
                  </a:ext>
                </a:extLst>
              </p:cNvPr>
              <p:cNvSpPr>
                <a:spLocks noChangeShapeType="1"/>
              </p:cNvSpPr>
              <p:nvPr/>
            </p:nvSpPr>
            <p:spPr bwMode="auto">
              <a:xfrm>
                <a:off x="4662" y="2066"/>
                <a:ext cx="0" cy="51"/>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68" name="Line 1144">
                <a:extLst>
                  <a:ext uri="{FF2B5EF4-FFF2-40B4-BE49-F238E27FC236}">
                    <a16:creationId xmlns:a16="http://schemas.microsoft.com/office/drawing/2014/main" id="{13A0F3A5-2D52-AF42-B08E-13DBFAD2922B}"/>
                  </a:ext>
                </a:extLst>
              </p:cNvPr>
              <p:cNvSpPr>
                <a:spLocks noChangeShapeType="1"/>
              </p:cNvSpPr>
              <p:nvPr/>
            </p:nvSpPr>
            <p:spPr bwMode="auto">
              <a:xfrm>
                <a:off x="4638" y="2093"/>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69" name="Line 1145">
                <a:extLst>
                  <a:ext uri="{FF2B5EF4-FFF2-40B4-BE49-F238E27FC236}">
                    <a16:creationId xmlns:a16="http://schemas.microsoft.com/office/drawing/2014/main" id="{6090AD76-9B8F-2344-9B4E-C0753E4FE2FC}"/>
                  </a:ext>
                </a:extLst>
              </p:cNvPr>
              <p:cNvSpPr>
                <a:spLocks noChangeShapeType="1"/>
              </p:cNvSpPr>
              <p:nvPr/>
            </p:nvSpPr>
            <p:spPr bwMode="auto">
              <a:xfrm>
                <a:off x="4666" y="2066"/>
                <a:ext cx="0" cy="51"/>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70" name="Line 1146">
                <a:extLst>
                  <a:ext uri="{FF2B5EF4-FFF2-40B4-BE49-F238E27FC236}">
                    <a16:creationId xmlns:a16="http://schemas.microsoft.com/office/drawing/2014/main" id="{BC4C7145-6EB3-634C-A6C0-FF3C459DB41A}"/>
                  </a:ext>
                </a:extLst>
              </p:cNvPr>
              <p:cNvSpPr>
                <a:spLocks noChangeShapeType="1"/>
              </p:cNvSpPr>
              <p:nvPr/>
            </p:nvSpPr>
            <p:spPr bwMode="auto">
              <a:xfrm>
                <a:off x="4638" y="2093"/>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71" name="Line 1147">
                <a:extLst>
                  <a:ext uri="{FF2B5EF4-FFF2-40B4-BE49-F238E27FC236}">
                    <a16:creationId xmlns:a16="http://schemas.microsoft.com/office/drawing/2014/main" id="{B3BD2EC8-77A0-8743-8B65-071B335E228A}"/>
                  </a:ext>
                </a:extLst>
              </p:cNvPr>
              <p:cNvSpPr>
                <a:spLocks noChangeShapeType="1"/>
              </p:cNvSpPr>
              <p:nvPr/>
            </p:nvSpPr>
            <p:spPr bwMode="auto">
              <a:xfrm>
                <a:off x="4666" y="2066"/>
                <a:ext cx="0" cy="51"/>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72" name="Line 1148">
                <a:extLst>
                  <a:ext uri="{FF2B5EF4-FFF2-40B4-BE49-F238E27FC236}">
                    <a16:creationId xmlns:a16="http://schemas.microsoft.com/office/drawing/2014/main" id="{A56E236B-4D7F-FA42-B7D8-473FC1BC548B}"/>
                  </a:ext>
                </a:extLst>
              </p:cNvPr>
              <p:cNvSpPr>
                <a:spLocks noChangeShapeType="1"/>
              </p:cNvSpPr>
              <p:nvPr/>
            </p:nvSpPr>
            <p:spPr bwMode="auto">
              <a:xfrm>
                <a:off x="4662" y="2093"/>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73" name="Line 1149">
                <a:extLst>
                  <a:ext uri="{FF2B5EF4-FFF2-40B4-BE49-F238E27FC236}">
                    <a16:creationId xmlns:a16="http://schemas.microsoft.com/office/drawing/2014/main" id="{1C49897C-5E6D-134A-82F8-4BC4DBCD3996}"/>
                  </a:ext>
                </a:extLst>
              </p:cNvPr>
              <p:cNvSpPr>
                <a:spLocks noChangeShapeType="1"/>
              </p:cNvSpPr>
              <p:nvPr/>
            </p:nvSpPr>
            <p:spPr bwMode="auto">
              <a:xfrm>
                <a:off x="4684" y="2066"/>
                <a:ext cx="0" cy="51"/>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74" name="Line 1150">
                <a:extLst>
                  <a:ext uri="{FF2B5EF4-FFF2-40B4-BE49-F238E27FC236}">
                    <a16:creationId xmlns:a16="http://schemas.microsoft.com/office/drawing/2014/main" id="{B409394D-ED68-DD49-9C75-E76ABD7F7FF8}"/>
                  </a:ext>
                </a:extLst>
              </p:cNvPr>
              <p:cNvSpPr>
                <a:spLocks noChangeShapeType="1"/>
              </p:cNvSpPr>
              <p:nvPr/>
            </p:nvSpPr>
            <p:spPr bwMode="auto">
              <a:xfrm>
                <a:off x="4662" y="2093"/>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75" name="Line 1151">
                <a:extLst>
                  <a:ext uri="{FF2B5EF4-FFF2-40B4-BE49-F238E27FC236}">
                    <a16:creationId xmlns:a16="http://schemas.microsoft.com/office/drawing/2014/main" id="{7C2DB375-0FEF-7B46-AF94-36E7A27A5371}"/>
                  </a:ext>
                </a:extLst>
              </p:cNvPr>
              <p:cNvSpPr>
                <a:spLocks noChangeShapeType="1"/>
              </p:cNvSpPr>
              <p:nvPr/>
            </p:nvSpPr>
            <p:spPr bwMode="auto">
              <a:xfrm>
                <a:off x="4684" y="2066"/>
                <a:ext cx="0" cy="51"/>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76" name="Line 1152">
                <a:extLst>
                  <a:ext uri="{FF2B5EF4-FFF2-40B4-BE49-F238E27FC236}">
                    <a16:creationId xmlns:a16="http://schemas.microsoft.com/office/drawing/2014/main" id="{67DC35C7-C4D5-7C44-974F-6A16C71E8616}"/>
                  </a:ext>
                </a:extLst>
              </p:cNvPr>
              <p:cNvSpPr>
                <a:spLocks noChangeShapeType="1"/>
              </p:cNvSpPr>
              <p:nvPr/>
            </p:nvSpPr>
            <p:spPr bwMode="auto">
              <a:xfrm>
                <a:off x="4662" y="2093"/>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77" name="Line 1153">
                <a:extLst>
                  <a:ext uri="{FF2B5EF4-FFF2-40B4-BE49-F238E27FC236}">
                    <a16:creationId xmlns:a16="http://schemas.microsoft.com/office/drawing/2014/main" id="{5B9C62B1-A283-6C4F-B054-B59605AD865E}"/>
                  </a:ext>
                </a:extLst>
              </p:cNvPr>
              <p:cNvSpPr>
                <a:spLocks noChangeShapeType="1"/>
              </p:cNvSpPr>
              <p:nvPr/>
            </p:nvSpPr>
            <p:spPr bwMode="auto">
              <a:xfrm>
                <a:off x="4684" y="2066"/>
                <a:ext cx="0" cy="51"/>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78" name="Line 1154">
                <a:extLst>
                  <a:ext uri="{FF2B5EF4-FFF2-40B4-BE49-F238E27FC236}">
                    <a16:creationId xmlns:a16="http://schemas.microsoft.com/office/drawing/2014/main" id="{B5C132C2-164A-BB45-8966-B3DFB91AB1CC}"/>
                  </a:ext>
                </a:extLst>
              </p:cNvPr>
              <p:cNvSpPr>
                <a:spLocks noChangeShapeType="1"/>
              </p:cNvSpPr>
              <p:nvPr/>
            </p:nvSpPr>
            <p:spPr bwMode="auto">
              <a:xfrm>
                <a:off x="4666" y="2093"/>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79" name="Line 1155">
                <a:extLst>
                  <a:ext uri="{FF2B5EF4-FFF2-40B4-BE49-F238E27FC236}">
                    <a16:creationId xmlns:a16="http://schemas.microsoft.com/office/drawing/2014/main" id="{75CCC5D1-AD98-C249-81CE-B249BE30E5AD}"/>
                  </a:ext>
                </a:extLst>
              </p:cNvPr>
              <p:cNvSpPr>
                <a:spLocks noChangeShapeType="1"/>
              </p:cNvSpPr>
              <p:nvPr/>
            </p:nvSpPr>
            <p:spPr bwMode="auto">
              <a:xfrm>
                <a:off x="4692" y="2066"/>
                <a:ext cx="0" cy="51"/>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80" name="Line 1156">
                <a:extLst>
                  <a:ext uri="{FF2B5EF4-FFF2-40B4-BE49-F238E27FC236}">
                    <a16:creationId xmlns:a16="http://schemas.microsoft.com/office/drawing/2014/main" id="{9B8B6EFD-BC76-504C-BB2A-25BEE74C9B12}"/>
                  </a:ext>
                </a:extLst>
              </p:cNvPr>
              <p:cNvSpPr>
                <a:spLocks noChangeShapeType="1"/>
              </p:cNvSpPr>
              <p:nvPr/>
            </p:nvSpPr>
            <p:spPr bwMode="auto">
              <a:xfrm>
                <a:off x="4666" y="2093"/>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81" name="Line 1157">
                <a:extLst>
                  <a:ext uri="{FF2B5EF4-FFF2-40B4-BE49-F238E27FC236}">
                    <a16:creationId xmlns:a16="http://schemas.microsoft.com/office/drawing/2014/main" id="{17B1AE13-8BF6-4D41-B6A2-30D1EE4C89B9}"/>
                  </a:ext>
                </a:extLst>
              </p:cNvPr>
              <p:cNvSpPr>
                <a:spLocks noChangeShapeType="1"/>
              </p:cNvSpPr>
              <p:nvPr/>
            </p:nvSpPr>
            <p:spPr bwMode="auto">
              <a:xfrm>
                <a:off x="4692" y="2066"/>
                <a:ext cx="0" cy="51"/>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82" name="Line 1158">
                <a:extLst>
                  <a:ext uri="{FF2B5EF4-FFF2-40B4-BE49-F238E27FC236}">
                    <a16:creationId xmlns:a16="http://schemas.microsoft.com/office/drawing/2014/main" id="{3740058B-4F99-2C42-807C-5A0A47AA93CC}"/>
                  </a:ext>
                </a:extLst>
              </p:cNvPr>
              <p:cNvSpPr>
                <a:spLocks noChangeShapeType="1"/>
              </p:cNvSpPr>
              <p:nvPr/>
            </p:nvSpPr>
            <p:spPr bwMode="auto">
              <a:xfrm>
                <a:off x="4684" y="2093"/>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83" name="Line 1159">
                <a:extLst>
                  <a:ext uri="{FF2B5EF4-FFF2-40B4-BE49-F238E27FC236}">
                    <a16:creationId xmlns:a16="http://schemas.microsoft.com/office/drawing/2014/main" id="{05B75FD6-E181-E64F-BE05-C0BEF6F84D0D}"/>
                  </a:ext>
                </a:extLst>
              </p:cNvPr>
              <p:cNvSpPr>
                <a:spLocks noChangeShapeType="1"/>
              </p:cNvSpPr>
              <p:nvPr/>
            </p:nvSpPr>
            <p:spPr bwMode="auto">
              <a:xfrm>
                <a:off x="4712" y="2066"/>
                <a:ext cx="0" cy="51"/>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84" name="Line 1160">
                <a:extLst>
                  <a:ext uri="{FF2B5EF4-FFF2-40B4-BE49-F238E27FC236}">
                    <a16:creationId xmlns:a16="http://schemas.microsoft.com/office/drawing/2014/main" id="{FF1332C8-9A63-874B-80E8-022A00A48297}"/>
                  </a:ext>
                </a:extLst>
              </p:cNvPr>
              <p:cNvSpPr>
                <a:spLocks noChangeShapeType="1"/>
              </p:cNvSpPr>
              <p:nvPr/>
            </p:nvSpPr>
            <p:spPr bwMode="auto">
              <a:xfrm>
                <a:off x="4692" y="2101"/>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85" name="Line 1161">
                <a:extLst>
                  <a:ext uri="{FF2B5EF4-FFF2-40B4-BE49-F238E27FC236}">
                    <a16:creationId xmlns:a16="http://schemas.microsoft.com/office/drawing/2014/main" id="{3840F366-3335-7147-9BEC-DB963AA68C36}"/>
                  </a:ext>
                </a:extLst>
              </p:cNvPr>
              <p:cNvSpPr>
                <a:spLocks noChangeShapeType="1"/>
              </p:cNvSpPr>
              <p:nvPr/>
            </p:nvSpPr>
            <p:spPr bwMode="auto">
              <a:xfrm>
                <a:off x="4718" y="2074"/>
                <a:ext cx="0" cy="51"/>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86" name="Line 1162">
                <a:extLst>
                  <a:ext uri="{FF2B5EF4-FFF2-40B4-BE49-F238E27FC236}">
                    <a16:creationId xmlns:a16="http://schemas.microsoft.com/office/drawing/2014/main" id="{8352AD9B-3230-F246-AB76-311C46C5620A}"/>
                  </a:ext>
                </a:extLst>
              </p:cNvPr>
              <p:cNvSpPr>
                <a:spLocks noChangeShapeType="1"/>
              </p:cNvSpPr>
              <p:nvPr/>
            </p:nvSpPr>
            <p:spPr bwMode="auto">
              <a:xfrm>
                <a:off x="4692" y="2101"/>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87" name="Line 1163">
                <a:extLst>
                  <a:ext uri="{FF2B5EF4-FFF2-40B4-BE49-F238E27FC236}">
                    <a16:creationId xmlns:a16="http://schemas.microsoft.com/office/drawing/2014/main" id="{CABD7057-9551-DE48-A765-85477BB513B3}"/>
                  </a:ext>
                </a:extLst>
              </p:cNvPr>
              <p:cNvSpPr>
                <a:spLocks noChangeShapeType="1"/>
              </p:cNvSpPr>
              <p:nvPr/>
            </p:nvSpPr>
            <p:spPr bwMode="auto">
              <a:xfrm>
                <a:off x="4718" y="2074"/>
                <a:ext cx="0" cy="51"/>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88" name="Line 1164">
                <a:extLst>
                  <a:ext uri="{FF2B5EF4-FFF2-40B4-BE49-F238E27FC236}">
                    <a16:creationId xmlns:a16="http://schemas.microsoft.com/office/drawing/2014/main" id="{8EBECA80-0FDC-CE4E-A35F-A05153D11674}"/>
                  </a:ext>
                </a:extLst>
              </p:cNvPr>
              <p:cNvSpPr>
                <a:spLocks noChangeShapeType="1"/>
              </p:cNvSpPr>
              <p:nvPr/>
            </p:nvSpPr>
            <p:spPr bwMode="auto">
              <a:xfrm>
                <a:off x="4698" y="2101"/>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89" name="Line 1165">
                <a:extLst>
                  <a:ext uri="{FF2B5EF4-FFF2-40B4-BE49-F238E27FC236}">
                    <a16:creationId xmlns:a16="http://schemas.microsoft.com/office/drawing/2014/main" id="{EE5910F8-99C1-664E-88AE-BE86173C3558}"/>
                  </a:ext>
                </a:extLst>
              </p:cNvPr>
              <p:cNvSpPr>
                <a:spLocks noChangeShapeType="1"/>
              </p:cNvSpPr>
              <p:nvPr/>
            </p:nvSpPr>
            <p:spPr bwMode="auto">
              <a:xfrm>
                <a:off x="4726" y="2074"/>
                <a:ext cx="0" cy="51"/>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90" name="Line 1166">
                <a:extLst>
                  <a:ext uri="{FF2B5EF4-FFF2-40B4-BE49-F238E27FC236}">
                    <a16:creationId xmlns:a16="http://schemas.microsoft.com/office/drawing/2014/main" id="{D42CA7D4-26A3-E040-94CF-CC8319042798}"/>
                  </a:ext>
                </a:extLst>
              </p:cNvPr>
              <p:cNvSpPr>
                <a:spLocks noChangeShapeType="1"/>
              </p:cNvSpPr>
              <p:nvPr/>
            </p:nvSpPr>
            <p:spPr bwMode="auto">
              <a:xfrm>
                <a:off x="4698" y="2101"/>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91" name="Line 1167">
                <a:extLst>
                  <a:ext uri="{FF2B5EF4-FFF2-40B4-BE49-F238E27FC236}">
                    <a16:creationId xmlns:a16="http://schemas.microsoft.com/office/drawing/2014/main" id="{0448C55A-BC5B-A14E-92C7-00FD7DDA7C0A}"/>
                  </a:ext>
                </a:extLst>
              </p:cNvPr>
              <p:cNvSpPr>
                <a:spLocks noChangeShapeType="1"/>
              </p:cNvSpPr>
              <p:nvPr/>
            </p:nvSpPr>
            <p:spPr bwMode="auto">
              <a:xfrm>
                <a:off x="4726" y="2074"/>
                <a:ext cx="0" cy="51"/>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92" name="Line 1168">
                <a:extLst>
                  <a:ext uri="{FF2B5EF4-FFF2-40B4-BE49-F238E27FC236}">
                    <a16:creationId xmlns:a16="http://schemas.microsoft.com/office/drawing/2014/main" id="{4B3B1F4E-C16E-534E-B39A-E927D9C22B57}"/>
                  </a:ext>
                </a:extLst>
              </p:cNvPr>
              <p:cNvSpPr>
                <a:spLocks noChangeShapeType="1"/>
              </p:cNvSpPr>
              <p:nvPr/>
            </p:nvSpPr>
            <p:spPr bwMode="auto">
              <a:xfrm>
                <a:off x="4706" y="2109"/>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93" name="Line 1169">
                <a:extLst>
                  <a:ext uri="{FF2B5EF4-FFF2-40B4-BE49-F238E27FC236}">
                    <a16:creationId xmlns:a16="http://schemas.microsoft.com/office/drawing/2014/main" id="{42075B9C-90B1-CE4B-A199-A2ED2512BC7C}"/>
                  </a:ext>
                </a:extLst>
              </p:cNvPr>
              <p:cNvSpPr>
                <a:spLocks noChangeShapeType="1"/>
              </p:cNvSpPr>
              <p:nvPr/>
            </p:nvSpPr>
            <p:spPr bwMode="auto">
              <a:xfrm>
                <a:off x="4728" y="2085"/>
                <a:ext cx="0" cy="56"/>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94" name="Line 1170">
                <a:extLst>
                  <a:ext uri="{FF2B5EF4-FFF2-40B4-BE49-F238E27FC236}">
                    <a16:creationId xmlns:a16="http://schemas.microsoft.com/office/drawing/2014/main" id="{BF1CD85A-70B0-D74E-A96D-6628BDD4125B}"/>
                  </a:ext>
                </a:extLst>
              </p:cNvPr>
              <p:cNvSpPr>
                <a:spLocks noChangeShapeType="1"/>
              </p:cNvSpPr>
              <p:nvPr/>
            </p:nvSpPr>
            <p:spPr bwMode="auto">
              <a:xfrm>
                <a:off x="4712" y="2120"/>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95" name="Line 1171">
                <a:extLst>
                  <a:ext uri="{FF2B5EF4-FFF2-40B4-BE49-F238E27FC236}">
                    <a16:creationId xmlns:a16="http://schemas.microsoft.com/office/drawing/2014/main" id="{EB89837C-64AB-8749-9B32-C915DFBCFAB9}"/>
                  </a:ext>
                </a:extLst>
              </p:cNvPr>
              <p:cNvSpPr>
                <a:spLocks noChangeShapeType="1"/>
              </p:cNvSpPr>
              <p:nvPr/>
            </p:nvSpPr>
            <p:spPr bwMode="auto">
              <a:xfrm>
                <a:off x="4738" y="2093"/>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96" name="Line 1172">
                <a:extLst>
                  <a:ext uri="{FF2B5EF4-FFF2-40B4-BE49-F238E27FC236}">
                    <a16:creationId xmlns:a16="http://schemas.microsoft.com/office/drawing/2014/main" id="{A52648ED-986B-DF4A-BB3C-87D6A4016468}"/>
                  </a:ext>
                </a:extLst>
              </p:cNvPr>
              <p:cNvSpPr>
                <a:spLocks noChangeShapeType="1"/>
              </p:cNvSpPr>
              <p:nvPr/>
            </p:nvSpPr>
            <p:spPr bwMode="auto">
              <a:xfrm>
                <a:off x="4726" y="2120"/>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97" name="Line 1173">
                <a:extLst>
                  <a:ext uri="{FF2B5EF4-FFF2-40B4-BE49-F238E27FC236}">
                    <a16:creationId xmlns:a16="http://schemas.microsoft.com/office/drawing/2014/main" id="{EC88214F-9F7E-EF40-AA1D-AEB6D773860B}"/>
                  </a:ext>
                </a:extLst>
              </p:cNvPr>
              <p:cNvSpPr>
                <a:spLocks noChangeShapeType="1"/>
              </p:cNvSpPr>
              <p:nvPr/>
            </p:nvSpPr>
            <p:spPr bwMode="auto">
              <a:xfrm>
                <a:off x="4752" y="2093"/>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98" name="Line 1174">
                <a:extLst>
                  <a:ext uri="{FF2B5EF4-FFF2-40B4-BE49-F238E27FC236}">
                    <a16:creationId xmlns:a16="http://schemas.microsoft.com/office/drawing/2014/main" id="{BCE76E33-87E0-ED4F-BFA5-A925C04A2EA5}"/>
                  </a:ext>
                </a:extLst>
              </p:cNvPr>
              <p:cNvSpPr>
                <a:spLocks noChangeShapeType="1"/>
              </p:cNvSpPr>
              <p:nvPr/>
            </p:nvSpPr>
            <p:spPr bwMode="auto">
              <a:xfrm>
                <a:off x="4728" y="2136"/>
                <a:ext cx="56"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599" name="Line 1175">
                <a:extLst>
                  <a:ext uri="{FF2B5EF4-FFF2-40B4-BE49-F238E27FC236}">
                    <a16:creationId xmlns:a16="http://schemas.microsoft.com/office/drawing/2014/main" id="{FC16E548-410D-4B49-B0A7-2B6B81E89934}"/>
                  </a:ext>
                </a:extLst>
              </p:cNvPr>
              <p:cNvSpPr>
                <a:spLocks noChangeShapeType="1"/>
              </p:cNvSpPr>
              <p:nvPr/>
            </p:nvSpPr>
            <p:spPr bwMode="auto">
              <a:xfrm>
                <a:off x="4757" y="2109"/>
                <a:ext cx="0" cy="51"/>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600" name="Line 1176">
                <a:extLst>
                  <a:ext uri="{FF2B5EF4-FFF2-40B4-BE49-F238E27FC236}">
                    <a16:creationId xmlns:a16="http://schemas.microsoft.com/office/drawing/2014/main" id="{BFE1DE45-0395-8741-B971-FE20F6FC3DF9}"/>
                  </a:ext>
                </a:extLst>
              </p:cNvPr>
              <p:cNvSpPr>
                <a:spLocks noChangeShapeType="1"/>
              </p:cNvSpPr>
              <p:nvPr/>
            </p:nvSpPr>
            <p:spPr bwMode="auto">
              <a:xfrm>
                <a:off x="4763" y="2171"/>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601" name="Line 1177">
                <a:extLst>
                  <a:ext uri="{FF2B5EF4-FFF2-40B4-BE49-F238E27FC236}">
                    <a16:creationId xmlns:a16="http://schemas.microsoft.com/office/drawing/2014/main" id="{1E845077-28E6-0A4C-B058-46B979E5E170}"/>
                  </a:ext>
                </a:extLst>
              </p:cNvPr>
              <p:cNvSpPr>
                <a:spLocks noChangeShapeType="1"/>
              </p:cNvSpPr>
              <p:nvPr/>
            </p:nvSpPr>
            <p:spPr bwMode="auto">
              <a:xfrm>
                <a:off x="4787" y="2144"/>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602" name="Line 1178">
                <a:extLst>
                  <a:ext uri="{FF2B5EF4-FFF2-40B4-BE49-F238E27FC236}">
                    <a16:creationId xmlns:a16="http://schemas.microsoft.com/office/drawing/2014/main" id="{C9247280-359C-D549-BBF8-195C73CA77B2}"/>
                  </a:ext>
                </a:extLst>
              </p:cNvPr>
              <p:cNvSpPr>
                <a:spLocks noChangeShapeType="1"/>
              </p:cNvSpPr>
              <p:nvPr/>
            </p:nvSpPr>
            <p:spPr bwMode="auto">
              <a:xfrm>
                <a:off x="4763" y="2171"/>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603" name="Line 1179">
                <a:extLst>
                  <a:ext uri="{FF2B5EF4-FFF2-40B4-BE49-F238E27FC236}">
                    <a16:creationId xmlns:a16="http://schemas.microsoft.com/office/drawing/2014/main" id="{197FB669-FDF0-4A4B-AE53-0F42F95AA31E}"/>
                  </a:ext>
                </a:extLst>
              </p:cNvPr>
              <p:cNvSpPr>
                <a:spLocks noChangeShapeType="1"/>
              </p:cNvSpPr>
              <p:nvPr/>
            </p:nvSpPr>
            <p:spPr bwMode="auto">
              <a:xfrm>
                <a:off x="4787" y="2144"/>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604" name="Line 1180">
                <a:extLst>
                  <a:ext uri="{FF2B5EF4-FFF2-40B4-BE49-F238E27FC236}">
                    <a16:creationId xmlns:a16="http://schemas.microsoft.com/office/drawing/2014/main" id="{B13F099E-656B-704A-B3D0-C6FDE24509DB}"/>
                  </a:ext>
                </a:extLst>
              </p:cNvPr>
              <p:cNvSpPr>
                <a:spLocks noChangeShapeType="1"/>
              </p:cNvSpPr>
              <p:nvPr/>
            </p:nvSpPr>
            <p:spPr bwMode="auto">
              <a:xfrm>
                <a:off x="4767" y="2171"/>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605" name="Line 1181">
                <a:extLst>
                  <a:ext uri="{FF2B5EF4-FFF2-40B4-BE49-F238E27FC236}">
                    <a16:creationId xmlns:a16="http://schemas.microsoft.com/office/drawing/2014/main" id="{7C8A92EF-4FC4-CE40-9FFF-0E1C70962DCA}"/>
                  </a:ext>
                </a:extLst>
              </p:cNvPr>
              <p:cNvSpPr>
                <a:spLocks noChangeShapeType="1"/>
              </p:cNvSpPr>
              <p:nvPr/>
            </p:nvSpPr>
            <p:spPr bwMode="auto">
              <a:xfrm>
                <a:off x="4793" y="2144"/>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606" name="Line 1182">
                <a:extLst>
                  <a:ext uri="{FF2B5EF4-FFF2-40B4-BE49-F238E27FC236}">
                    <a16:creationId xmlns:a16="http://schemas.microsoft.com/office/drawing/2014/main" id="{9330CCD9-F626-5D47-B909-B1867F01C09A}"/>
                  </a:ext>
                </a:extLst>
              </p:cNvPr>
              <p:cNvSpPr>
                <a:spLocks noChangeShapeType="1"/>
              </p:cNvSpPr>
              <p:nvPr/>
            </p:nvSpPr>
            <p:spPr bwMode="auto">
              <a:xfrm>
                <a:off x="4793" y="2171"/>
                <a:ext cx="52"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607" name="Line 1183">
                <a:extLst>
                  <a:ext uri="{FF2B5EF4-FFF2-40B4-BE49-F238E27FC236}">
                    <a16:creationId xmlns:a16="http://schemas.microsoft.com/office/drawing/2014/main" id="{668FD790-CBB2-844F-89CA-A3508D0D9D94}"/>
                  </a:ext>
                </a:extLst>
              </p:cNvPr>
              <p:cNvSpPr>
                <a:spLocks noChangeShapeType="1"/>
              </p:cNvSpPr>
              <p:nvPr/>
            </p:nvSpPr>
            <p:spPr bwMode="auto">
              <a:xfrm>
                <a:off x="4821" y="2144"/>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608" name="Line 1184">
                <a:extLst>
                  <a:ext uri="{FF2B5EF4-FFF2-40B4-BE49-F238E27FC236}">
                    <a16:creationId xmlns:a16="http://schemas.microsoft.com/office/drawing/2014/main" id="{AA509A04-4870-C44C-B7C5-8F81646CCAC8}"/>
                  </a:ext>
                </a:extLst>
              </p:cNvPr>
              <p:cNvSpPr>
                <a:spLocks noChangeShapeType="1"/>
              </p:cNvSpPr>
              <p:nvPr/>
            </p:nvSpPr>
            <p:spPr bwMode="auto">
              <a:xfrm>
                <a:off x="4811" y="2179"/>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609" name="Line 1185">
                <a:extLst>
                  <a:ext uri="{FF2B5EF4-FFF2-40B4-BE49-F238E27FC236}">
                    <a16:creationId xmlns:a16="http://schemas.microsoft.com/office/drawing/2014/main" id="{D2B30758-00D6-4B4C-A725-4F8891D3B669}"/>
                  </a:ext>
                </a:extLst>
              </p:cNvPr>
              <p:cNvSpPr>
                <a:spLocks noChangeShapeType="1"/>
              </p:cNvSpPr>
              <p:nvPr/>
            </p:nvSpPr>
            <p:spPr bwMode="auto">
              <a:xfrm>
                <a:off x="4837" y="2152"/>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610" name="Line 1186">
                <a:extLst>
                  <a:ext uri="{FF2B5EF4-FFF2-40B4-BE49-F238E27FC236}">
                    <a16:creationId xmlns:a16="http://schemas.microsoft.com/office/drawing/2014/main" id="{6334247F-A76E-4840-A47B-C76CA4F4BE68}"/>
                  </a:ext>
                </a:extLst>
              </p:cNvPr>
              <p:cNvSpPr>
                <a:spLocks noChangeShapeType="1"/>
              </p:cNvSpPr>
              <p:nvPr/>
            </p:nvSpPr>
            <p:spPr bwMode="auto">
              <a:xfrm>
                <a:off x="4813" y="2179"/>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611" name="Line 1187">
                <a:extLst>
                  <a:ext uri="{FF2B5EF4-FFF2-40B4-BE49-F238E27FC236}">
                    <a16:creationId xmlns:a16="http://schemas.microsoft.com/office/drawing/2014/main" id="{2FD5EFFB-91ED-E245-B10F-53C6E8917B84}"/>
                  </a:ext>
                </a:extLst>
              </p:cNvPr>
              <p:cNvSpPr>
                <a:spLocks noChangeShapeType="1"/>
              </p:cNvSpPr>
              <p:nvPr/>
            </p:nvSpPr>
            <p:spPr bwMode="auto">
              <a:xfrm>
                <a:off x="4841" y="2152"/>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612" name="Line 1188">
                <a:extLst>
                  <a:ext uri="{FF2B5EF4-FFF2-40B4-BE49-F238E27FC236}">
                    <a16:creationId xmlns:a16="http://schemas.microsoft.com/office/drawing/2014/main" id="{354F4699-6E91-364C-A2C5-92B3F58C74FA}"/>
                  </a:ext>
                </a:extLst>
              </p:cNvPr>
              <p:cNvSpPr>
                <a:spLocks noChangeShapeType="1"/>
              </p:cNvSpPr>
              <p:nvPr/>
            </p:nvSpPr>
            <p:spPr bwMode="auto">
              <a:xfrm>
                <a:off x="4813" y="2179"/>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613" name="Line 1189">
                <a:extLst>
                  <a:ext uri="{FF2B5EF4-FFF2-40B4-BE49-F238E27FC236}">
                    <a16:creationId xmlns:a16="http://schemas.microsoft.com/office/drawing/2014/main" id="{5D13E245-545F-BF4A-B5B2-9936B19E26C8}"/>
                  </a:ext>
                </a:extLst>
              </p:cNvPr>
              <p:cNvSpPr>
                <a:spLocks noChangeShapeType="1"/>
              </p:cNvSpPr>
              <p:nvPr/>
            </p:nvSpPr>
            <p:spPr bwMode="auto">
              <a:xfrm>
                <a:off x="4841" y="2152"/>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614" name="Line 1190">
                <a:extLst>
                  <a:ext uri="{FF2B5EF4-FFF2-40B4-BE49-F238E27FC236}">
                    <a16:creationId xmlns:a16="http://schemas.microsoft.com/office/drawing/2014/main" id="{DAF57DE7-BF73-8E4A-BCCF-8AB106C64CAC}"/>
                  </a:ext>
                </a:extLst>
              </p:cNvPr>
              <p:cNvSpPr>
                <a:spLocks noChangeShapeType="1"/>
              </p:cNvSpPr>
              <p:nvPr/>
            </p:nvSpPr>
            <p:spPr bwMode="auto">
              <a:xfrm>
                <a:off x="4821" y="2195"/>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615" name="Line 1191">
                <a:extLst>
                  <a:ext uri="{FF2B5EF4-FFF2-40B4-BE49-F238E27FC236}">
                    <a16:creationId xmlns:a16="http://schemas.microsoft.com/office/drawing/2014/main" id="{1DE1C59A-F9E3-AC4F-BD9A-098A4D57C40D}"/>
                  </a:ext>
                </a:extLst>
              </p:cNvPr>
              <p:cNvSpPr>
                <a:spLocks noChangeShapeType="1"/>
              </p:cNvSpPr>
              <p:nvPr/>
            </p:nvSpPr>
            <p:spPr bwMode="auto">
              <a:xfrm>
                <a:off x="4845" y="2168"/>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616" name="Line 1192">
                <a:extLst>
                  <a:ext uri="{FF2B5EF4-FFF2-40B4-BE49-F238E27FC236}">
                    <a16:creationId xmlns:a16="http://schemas.microsoft.com/office/drawing/2014/main" id="{4C5D945E-41FF-D14A-A8FB-C07D3AB4F1B5}"/>
                  </a:ext>
                </a:extLst>
              </p:cNvPr>
              <p:cNvSpPr>
                <a:spLocks noChangeShapeType="1"/>
              </p:cNvSpPr>
              <p:nvPr/>
            </p:nvSpPr>
            <p:spPr bwMode="auto">
              <a:xfrm>
                <a:off x="4821" y="2195"/>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617" name="Line 1193">
                <a:extLst>
                  <a:ext uri="{FF2B5EF4-FFF2-40B4-BE49-F238E27FC236}">
                    <a16:creationId xmlns:a16="http://schemas.microsoft.com/office/drawing/2014/main" id="{7FEE27A7-C86B-114C-A4AF-CC5F68AD94E8}"/>
                  </a:ext>
                </a:extLst>
              </p:cNvPr>
              <p:cNvSpPr>
                <a:spLocks noChangeShapeType="1"/>
              </p:cNvSpPr>
              <p:nvPr/>
            </p:nvSpPr>
            <p:spPr bwMode="auto">
              <a:xfrm>
                <a:off x="4845" y="2168"/>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618" name="Line 1194">
                <a:extLst>
                  <a:ext uri="{FF2B5EF4-FFF2-40B4-BE49-F238E27FC236}">
                    <a16:creationId xmlns:a16="http://schemas.microsoft.com/office/drawing/2014/main" id="{DAD31330-5D6D-DF46-A31B-E2555D14621B}"/>
                  </a:ext>
                </a:extLst>
              </p:cNvPr>
              <p:cNvSpPr>
                <a:spLocks noChangeShapeType="1"/>
              </p:cNvSpPr>
              <p:nvPr/>
            </p:nvSpPr>
            <p:spPr bwMode="auto">
              <a:xfrm>
                <a:off x="4821" y="2195"/>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619" name="Line 1195">
                <a:extLst>
                  <a:ext uri="{FF2B5EF4-FFF2-40B4-BE49-F238E27FC236}">
                    <a16:creationId xmlns:a16="http://schemas.microsoft.com/office/drawing/2014/main" id="{7ABB1014-9AD8-6943-9D40-3CF2FD755B09}"/>
                  </a:ext>
                </a:extLst>
              </p:cNvPr>
              <p:cNvSpPr>
                <a:spLocks noChangeShapeType="1"/>
              </p:cNvSpPr>
              <p:nvPr/>
            </p:nvSpPr>
            <p:spPr bwMode="auto">
              <a:xfrm>
                <a:off x="4845" y="2168"/>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620" name="Line 1196">
                <a:extLst>
                  <a:ext uri="{FF2B5EF4-FFF2-40B4-BE49-F238E27FC236}">
                    <a16:creationId xmlns:a16="http://schemas.microsoft.com/office/drawing/2014/main" id="{93C5DA8B-9A64-7741-AC57-E89BB8600A8D}"/>
                  </a:ext>
                </a:extLst>
              </p:cNvPr>
              <p:cNvSpPr>
                <a:spLocks noChangeShapeType="1"/>
              </p:cNvSpPr>
              <p:nvPr/>
            </p:nvSpPr>
            <p:spPr bwMode="auto">
              <a:xfrm>
                <a:off x="4827" y="2195"/>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621" name="Line 1197">
                <a:extLst>
                  <a:ext uri="{FF2B5EF4-FFF2-40B4-BE49-F238E27FC236}">
                    <a16:creationId xmlns:a16="http://schemas.microsoft.com/office/drawing/2014/main" id="{71422CA9-0552-A64C-85D1-9150B4070F46}"/>
                  </a:ext>
                </a:extLst>
              </p:cNvPr>
              <p:cNvSpPr>
                <a:spLocks noChangeShapeType="1"/>
              </p:cNvSpPr>
              <p:nvPr/>
            </p:nvSpPr>
            <p:spPr bwMode="auto">
              <a:xfrm>
                <a:off x="4855" y="2168"/>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622" name="Line 1198">
                <a:extLst>
                  <a:ext uri="{FF2B5EF4-FFF2-40B4-BE49-F238E27FC236}">
                    <a16:creationId xmlns:a16="http://schemas.microsoft.com/office/drawing/2014/main" id="{0B38C6E7-7141-6B4D-B433-926D623CCD98}"/>
                  </a:ext>
                </a:extLst>
              </p:cNvPr>
              <p:cNvSpPr>
                <a:spLocks noChangeShapeType="1"/>
              </p:cNvSpPr>
              <p:nvPr/>
            </p:nvSpPr>
            <p:spPr bwMode="auto">
              <a:xfrm>
                <a:off x="4827" y="2195"/>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623" name="Line 1199">
                <a:extLst>
                  <a:ext uri="{FF2B5EF4-FFF2-40B4-BE49-F238E27FC236}">
                    <a16:creationId xmlns:a16="http://schemas.microsoft.com/office/drawing/2014/main" id="{6398CEFE-E1FC-894D-9A5F-9535EB0CF600}"/>
                  </a:ext>
                </a:extLst>
              </p:cNvPr>
              <p:cNvSpPr>
                <a:spLocks noChangeShapeType="1"/>
              </p:cNvSpPr>
              <p:nvPr/>
            </p:nvSpPr>
            <p:spPr bwMode="auto">
              <a:xfrm>
                <a:off x="4855" y="2168"/>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624" name="Line 1200">
                <a:extLst>
                  <a:ext uri="{FF2B5EF4-FFF2-40B4-BE49-F238E27FC236}">
                    <a16:creationId xmlns:a16="http://schemas.microsoft.com/office/drawing/2014/main" id="{F03EFA48-FEBA-F748-A908-9DF1C534BFDE}"/>
                  </a:ext>
                </a:extLst>
              </p:cNvPr>
              <p:cNvSpPr>
                <a:spLocks noChangeShapeType="1"/>
              </p:cNvSpPr>
              <p:nvPr/>
            </p:nvSpPr>
            <p:spPr bwMode="auto">
              <a:xfrm>
                <a:off x="4835" y="2195"/>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625" name="Line 1201">
                <a:extLst>
                  <a:ext uri="{FF2B5EF4-FFF2-40B4-BE49-F238E27FC236}">
                    <a16:creationId xmlns:a16="http://schemas.microsoft.com/office/drawing/2014/main" id="{803419C7-2964-9A41-B804-24BDD2EAED92}"/>
                  </a:ext>
                </a:extLst>
              </p:cNvPr>
              <p:cNvSpPr>
                <a:spLocks noChangeShapeType="1"/>
              </p:cNvSpPr>
              <p:nvPr/>
            </p:nvSpPr>
            <p:spPr bwMode="auto">
              <a:xfrm>
                <a:off x="4857" y="2168"/>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626" name="Line 1202">
                <a:extLst>
                  <a:ext uri="{FF2B5EF4-FFF2-40B4-BE49-F238E27FC236}">
                    <a16:creationId xmlns:a16="http://schemas.microsoft.com/office/drawing/2014/main" id="{547C3FAF-E52C-8642-977B-111C00D2AE1C}"/>
                  </a:ext>
                </a:extLst>
              </p:cNvPr>
              <p:cNvSpPr>
                <a:spLocks noChangeShapeType="1"/>
              </p:cNvSpPr>
              <p:nvPr/>
            </p:nvSpPr>
            <p:spPr bwMode="auto">
              <a:xfrm>
                <a:off x="4847" y="2195"/>
                <a:ext cx="52"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627" name="Line 1203">
                <a:extLst>
                  <a:ext uri="{FF2B5EF4-FFF2-40B4-BE49-F238E27FC236}">
                    <a16:creationId xmlns:a16="http://schemas.microsoft.com/office/drawing/2014/main" id="{7ED7B956-CCC8-0F45-A1FD-43A8BBE1938A}"/>
                  </a:ext>
                </a:extLst>
              </p:cNvPr>
              <p:cNvSpPr>
                <a:spLocks noChangeShapeType="1"/>
              </p:cNvSpPr>
              <p:nvPr/>
            </p:nvSpPr>
            <p:spPr bwMode="auto">
              <a:xfrm>
                <a:off x="4871" y="2168"/>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628" name="Line 1204">
                <a:extLst>
                  <a:ext uri="{FF2B5EF4-FFF2-40B4-BE49-F238E27FC236}">
                    <a16:creationId xmlns:a16="http://schemas.microsoft.com/office/drawing/2014/main" id="{22306021-DE94-314E-BB11-2DF3DCA1A1BE}"/>
                  </a:ext>
                </a:extLst>
              </p:cNvPr>
              <p:cNvSpPr>
                <a:spLocks noChangeShapeType="1"/>
              </p:cNvSpPr>
              <p:nvPr/>
            </p:nvSpPr>
            <p:spPr bwMode="auto">
              <a:xfrm>
                <a:off x="4851" y="2195"/>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629" name="Line 1205">
                <a:extLst>
                  <a:ext uri="{FF2B5EF4-FFF2-40B4-BE49-F238E27FC236}">
                    <a16:creationId xmlns:a16="http://schemas.microsoft.com/office/drawing/2014/main" id="{8DBC8B08-6DEC-DA4B-9D08-86753AF438CB}"/>
                  </a:ext>
                </a:extLst>
              </p:cNvPr>
              <p:cNvSpPr>
                <a:spLocks noChangeShapeType="1"/>
              </p:cNvSpPr>
              <p:nvPr/>
            </p:nvSpPr>
            <p:spPr bwMode="auto">
              <a:xfrm>
                <a:off x="4879" y="2168"/>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grpSp>
        <p:grpSp>
          <p:nvGrpSpPr>
            <p:cNvPr id="68322" name="Group 1407">
              <a:extLst>
                <a:ext uri="{FF2B5EF4-FFF2-40B4-BE49-F238E27FC236}">
                  <a16:creationId xmlns:a16="http://schemas.microsoft.com/office/drawing/2014/main" id="{671B6807-99E0-854E-A8CC-9F92DA14CBDC}"/>
                </a:ext>
              </a:extLst>
            </p:cNvPr>
            <p:cNvGrpSpPr>
              <a:grpSpLocks/>
            </p:cNvGrpSpPr>
            <p:nvPr/>
          </p:nvGrpSpPr>
          <p:grpSpPr bwMode="auto">
            <a:xfrm>
              <a:off x="1271289" y="969866"/>
              <a:ext cx="4518691" cy="1840282"/>
              <a:chOff x="1929" y="291"/>
              <a:chExt cx="4304" cy="2434"/>
            </a:xfrm>
          </p:grpSpPr>
          <p:sp>
            <p:nvSpPr>
              <p:cNvPr id="230" name="Line 1207">
                <a:extLst>
                  <a:ext uri="{FF2B5EF4-FFF2-40B4-BE49-F238E27FC236}">
                    <a16:creationId xmlns:a16="http://schemas.microsoft.com/office/drawing/2014/main" id="{AC526170-BC7D-B54C-BAE8-5408228305B9}"/>
                  </a:ext>
                </a:extLst>
              </p:cNvPr>
              <p:cNvSpPr>
                <a:spLocks noChangeShapeType="1"/>
              </p:cNvSpPr>
              <p:nvPr/>
            </p:nvSpPr>
            <p:spPr bwMode="auto">
              <a:xfrm>
                <a:off x="4839" y="2222"/>
                <a:ext cx="3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31" name="Line 1208">
                <a:extLst>
                  <a:ext uri="{FF2B5EF4-FFF2-40B4-BE49-F238E27FC236}">
                    <a16:creationId xmlns:a16="http://schemas.microsoft.com/office/drawing/2014/main" id="{76C5CD71-DA88-3843-A648-2A0DA7A26B67}"/>
                  </a:ext>
                </a:extLst>
              </p:cNvPr>
              <p:cNvSpPr>
                <a:spLocks noChangeShapeType="1"/>
              </p:cNvSpPr>
              <p:nvPr/>
            </p:nvSpPr>
            <p:spPr bwMode="auto">
              <a:xfrm>
                <a:off x="4898" y="2195"/>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32" name="Line 1209">
                <a:extLst>
                  <a:ext uri="{FF2B5EF4-FFF2-40B4-BE49-F238E27FC236}">
                    <a16:creationId xmlns:a16="http://schemas.microsoft.com/office/drawing/2014/main" id="{B12727B2-AE8A-C443-AA8A-E453C8EB5CE1}"/>
                  </a:ext>
                </a:extLst>
              </p:cNvPr>
              <p:cNvSpPr>
                <a:spLocks noChangeShapeType="1"/>
              </p:cNvSpPr>
              <p:nvPr/>
            </p:nvSpPr>
            <p:spPr bwMode="auto">
              <a:xfrm>
                <a:off x="4839" y="2222"/>
                <a:ext cx="4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33" name="Line 1210">
                <a:extLst>
                  <a:ext uri="{FF2B5EF4-FFF2-40B4-BE49-F238E27FC236}">
                    <a16:creationId xmlns:a16="http://schemas.microsoft.com/office/drawing/2014/main" id="{5A704072-D20A-1D49-8763-96AB974EEC35}"/>
                  </a:ext>
                </a:extLst>
              </p:cNvPr>
              <p:cNvSpPr>
                <a:spLocks noChangeShapeType="1"/>
              </p:cNvSpPr>
              <p:nvPr/>
            </p:nvSpPr>
            <p:spPr bwMode="auto">
              <a:xfrm>
                <a:off x="4908" y="2195"/>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34" name="Line 1211">
                <a:extLst>
                  <a:ext uri="{FF2B5EF4-FFF2-40B4-BE49-F238E27FC236}">
                    <a16:creationId xmlns:a16="http://schemas.microsoft.com/office/drawing/2014/main" id="{B5D52749-4FE3-C340-ADC6-CBB2C55D4212}"/>
                  </a:ext>
                </a:extLst>
              </p:cNvPr>
              <p:cNvSpPr>
                <a:spLocks noChangeShapeType="1"/>
              </p:cNvSpPr>
              <p:nvPr/>
            </p:nvSpPr>
            <p:spPr bwMode="auto">
              <a:xfrm>
                <a:off x="4839" y="2222"/>
                <a:ext cx="4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35" name="Line 1212">
                <a:extLst>
                  <a:ext uri="{FF2B5EF4-FFF2-40B4-BE49-F238E27FC236}">
                    <a16:creationId xmlns:a16="http://schemas.microsoft.com/office/drawing/2014/main" id="{B6A7980F-78C0-334E-87E6-EDE95BE103A0}"/>
                  </a:ext>
                </a:extLst>
              </p:cNvPr>
              <p:cNvSpPr>
                <a:spLocks noChangeShapeType="1"/>
              </p:cNvSpPr>
              <p:nvPr/>
            </p:nvSpPr>
            <p:spPr bwMode="auto">
              <a:xfrm>
                <a:off x="4908" y="2195"/>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36" name="Line 1213">
                <a:extLst>
                  <a:ext uri="{FF2B5EF4-FFF2-40B4-BE49-F238E27FC236}">
                    <a16:creationId xmlns:a16="http://schemas.microsoft.com/office/drawing/2014/main" id="{2CEEE1B0-6416-084B-A310-55CA6BEFF141}"/>
                  </a:ext>
                </a:extLst>
              </p:cNvPr>
              <p:cNvSpPr>
                <a:spLocks noChangeShapeType="1"/>
              </p:cNvSpPr>
              <p:nvPr/>
            </p:nvSpPr>
            <p:spPr bwMode="auto">
              <a:xfrm>
                <a:off x="4839" y="2222"/>
                <a:ext cx="4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37" name="Line 1214">
                <a:extLst>
                  <a:ext uri="{FF2B5EF4-FFF2-40B4-BE49-F238E27FC236}">
                    <a16:creationId xmlns:a16="http://schemas.microsoft.com/office/drawing/2014/main" id="{273E0494-E323-224C-8C77-4B39EDC43A87}"/>
                  </a:ext>
                </a:extLst>
              </p:cNvPr>
              <p:cNvSpPr>
                <a:spLocks noChangeShapeType="1"/>
              </p:cNvSpPr>
              <p:nvPr/>
            </p:nvSpPr>
            <p:spPr bwMode="auto">
              <a:xfrm>
                <a:off x="4908" y="2195"/>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38" name="Line 1215">
                <a:extLst>
                  <a:ext uri="{FF2B5EF4-FFF2-40B4-BE49-F238E27FC236}">
                    <a16:creationId xmlns:a16="http://schemas.microsoft.com/office/drawing/2014/main" id="{A4748A76-1927-5742-9E61-CC2274C2C569}"/>
                  </a:ext>
                </a:extLst>
              </p:cNvPr>
              <p:cNvSpPr>
                <a:spLocks noChangeShapeType="1"/>
              </p:cNvSpPr>
              <p:nvPr/>
            </p:nvSpPr>
            <p:spPr bwMode="auto">
              <a:xfrm>
                <a:off x="4892" y="2222"/>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39" name="Line 1216">
                <a:extLst>
                  <a:ext uri="{FF2B5EF4-FFF2-40B4-BE49-F238E27FC236}">
                    <a16:creationId xmlns:a16="http://schemas.microsoft.com/office/drawing/2014/main" id="{3EC9B758-19BE-8740-B5FC-B584DC21C924}"/>
                  </a:ext>
                </a:extLst>
              </p:cNvPr>
              <p:cNvSpPr>
                <a:spLocks noChangeShapeType="1"/>
              </p:cNvSpPr>
              <p:nvPr/>
            </p:nvSpPr>
            <p:spPr bwMode="auto">
              <a:xfrm>
                <a:off x="4916" y="2195"/>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40" name="Line 1217">
                <a:extLst>
                  <a:ext uri="{FF2B5EF4-FFF2-40B4-BE49-F238E27FC236}">
                    <a16:creationId xmlns:a16="http://schemas.microsoft.com/office/drawing/2014/main" id="{F3741186-DBCE-944C-9F89-9CE8792A9481}"/>
                  </a:ext>
                </a:extLst>
              </p:cNvPr>
              <p:cNvSpPr>
                <a:spLocks noChangeShapeType="1"/>
              </p:cNvSpPr>
              <p:nvPr/>
            </p:nvSpPr>
            <p:spPr bwMode="auto">
              <a:xfrm>
                <a:off x="4912" y="2254"/>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41" name="Line 1218">
                <a:extLst>
                  <a:ext uri="{FF2B5EF4-FFF2-40B4-BE49-F238E27FC236}">
                    <a16:creationId xmlns:a16="http://schemas.microsoft.com/office/drawing/2014/main" id="{B7673E52-4255-1948-B65E-989D24CBCF30}"/>
                  </a:ext>
                </a:extLst>
              </p:cNvPr>
              <p:cNvSpPr>
                <a:spLocks noChangeShapeType="1"/>
              </p:cNvSpPr>
              <p:nvPr/>
            </p:nvSpPr>
            <p:spPr bwMode="auto">
              <a:xfrm>
                <a:off x="4940" y="2224"/>
                <a:ext cx="0" cy="56"/>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42" name="Line 1219">
                <a:extLst>
                  <a:ext uri="{FF2B5EF4-FFF2-40B4-BE49-F238E27FC236}">
                    <a16:creationId xmlns:a16="http://schemas.microsoft.com/office/drawing/2014/main" id="{58B36A7E-8158-B04C-AFAC-51EA1649E237}"/>
                  </a:ext>
                </a:extLst>
              </p:cNvPr>
              <p:cNvSpPr>
                <a:spLocks noChangeShapeType="1"/>
              </p:cNvSpPr>
              <p:nvPr/>
            </p:nvSpPr>
            <p:spPr bwMode="auto">
              <a:xfrm>
                <a:off x="4916" y="2254"/>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43" name="Line 1220">
                <a:extLst>
                  <a:ext uri="{FF2B5EF4-FFF2-40B4-BE49-F238E27FC236}">
                    <a16:creationId xmlns:a16="http://schemas.microsoft.com/office/drawing/2014/main" id="{0951BB67-7EA3-2A43-811E-A150EA2A6236}"/>
                  </a:ext>
                </a:extLst>
              </p:cNvPr>
              <p:cNvSpPr>
                <a:spLocks noChangeShapeType="1"/>
              </p:cNvSpPr>
              <p:nvPr/>
            </p:nvSpPr>
            <p:spPr bwMode="auto">
              <a:xfrm>
                <a:off x="4942" y="2224"/>
                <a:ext cx="0" cy="56"/>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44" name="Line 1221">
                <a:extLst>
                  <a:ext uri="{FF2B5EF4-FFF2-40B4-BE49-F238E27FC236}">
                    <a16:creationId xmlns:a16="http://schemas.microsoft.com/office/drawing/2014/main" id="{06E34448-9D5E-5C45-B78C-9526788FD92B}"/>
                  </a:ext>
                </a:extLst>
              </p:cNvPr>
              <p:cNvSpPr>
                <a:spLocks noChangeShapeType="1"/>
              </p:cNvSpPr>
              <p:nvPr/>
            </p:nvSpPr>
            <p:spPr bwMode="auto">
              <a:xfrm>
                <a:off x="4926" y="2254"/>
                <a:ext cx="4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45" name="Line 1222">
                <a:extLst>
                  <a:ext uri="{FF2B5EF4-FFF2-40B4-BE49-F238E27FC236}">
                    <a16:creationId xmlns:a16="http://schemas.microsoft.com/office/drawing/2014/main" id="{3C1B4E3A-482E-8F40-BE14-4B6FCC128677}"/>
                  </a:ext>
                </a:extLst>
              </p:cNvPr>
              <p:cNvSpPr>
                <a:spLocks noChangeShapeType="1"/>
              </p:cNvSpPr>
              <p:nvPr/>
            </p:nvSpPr>
            <p:spPr bwMode="auto">
              <a:xfrm>
                <a:off x="4952" y="2224"/>
                <a:ext cx="0" cy="56"/>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46" name="Line 1223">
                <a:extLst>
                  <a:ext uri="{FF2B5EF4-FFF2-40B4-BE49-F238E27FC236}">
                    <a16:creationId xmlns:a16="http://schemas.microsoft.com/office/drawing/2014/main" id="{BEDA6A2D-696B-244C-82B0-FCDF8E238E96}"/>
                  </a:ext>
                </a:extLst>
              </p:cNvPr>
              <p:cNvSpPr>
                <a:spLocks noChangeShapeType="1"/>
              </p:cNvSpPr>
              <p:nvPr/>
            </p:nvSpPr>
            <p:spPr bwMode="auto">
              <a:xfrm>
                <a:off x="4942" y="2254"/>
                <a:ext cx="2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47" name="Line 1224">
                <a:extLst>
                  <a:ext uri="{FF2B5EF4-FFF2-40B4-BE49-F238E27FC236}">
                    <a16:creationId xmlns:a16="http://schemas.microsoft.com/office/drawing/2014/main" id="{BC3294A6-58C8-8F4E-9D76-E18410E8EAF4}"/>
                  </a:ext>
                </a:extLst>
              </p:cNvPr>
              <p:cNvSpPr>
                <a:spLocks noChangeShapeType="1"/>
              </p:cNvSpPr>
              <p:nvPr/>
            </p:nvSpPr>
            <p:spPr bwMode="auto">
              <a:xfrm>
                <a:off x="4966" y="2224"/>
                <a:ext cx="0" cy="56"/>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48" name="Line 1225">
                <a:extLst>
                  <a:ext uri="{FF2B5EF4-FFF2-40B4-BE49-F238E27FC236}">
                    <a16:creationId xmlns:a16="http://schemas.microsoft.com/office/drawing/2014/main" id="{E4CA2E45-8A84-3A4C-8D02-ED2A6922A10B}"/>
                  </a:ext>
                </a:extLst>
              </p:cNvPr>
              <p:cNvSpPr>
                <a:spLocks noChangeShapeType="1"/>
              </p:cNvSpPr>
              <p:nvPr/>
            </p:nvSpPr>
            <p:spPr bwMode="auto">
              <a:xfrm>
                <a:off x="4942" y="2254"/>
                <a:ext cx="2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49" name="Line 1226">
                <a:extLst>
                  <a:ext uri="{FF2B5EF4-FFF2-40B4-BE49-F238E27FC236}">
                    <a16:creationId xmlns:a16="http://schemas.microsoft.com/office/drawing/2014/main" id="{A9DBBB98-D576-B14F-856F-0BFF02A7DA19}"/>
                  </a:ext>
                </a:extLst>
              </p:cNvPr>
              <p:cNvSpPr>
                <a:spLocks noChangeShapeType="1"/>
              </p:cNvSpPr>
              <p:nvPr/>
            </p:nvSpPr>
            <p:spPr bwMode="auto">
              <a:xfrm>
                <a:off x="4966" y="2224"/>
                <a:ext cx="0" cy="56"/>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50" name="Line 1227">
                <a:extLst>
                  <a:ext uri="{FF2B5EF4-FFF2-40B4-BE49-F238E27FC236}">
                    <a16:creationId xmlns:a16="http://schemas.microsoft.com/office/drawing/2014/main" id="{9E9515E6-0208-0D4E-A278-FD50795F653B}"/>
                  </a:ext>
                </a:extLst>
              </p:cNvPr>
              <p:cNvSpPr>
                <a:spLocks noChangeShapeType="1"/>
              </p:cNvSpPr>
              <p:nvPr/>
            </p:nvSpPr>
            <p:spPr bwMode="auto">
              <a:xfrm>
                <a:off x="4964" y="2254"/>
                <a:ext cx="2"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51" name="Line 1228">
                <a:extLst>
                  <a:ext uri="{FF2B5EF4-FFF2-40B4-BE49-F238E27FC236}">
                    <a16:creationId xmlns:a16="http://schemas.microsoft.com/office/drawing/2014/main" id="{9362814D-9927-7D49-B722-0C67F62B1992}"/>
                  </a:ext>
                </a:extLst>
              </p:cNvPr>
              <p:cNvSpPr>
                <a:spLocks noChangeShapeType="1"/>
              </p:cNvSpPr>
              <p:nvPr/>
            </p:nvSpPr>
            <p:spPr bwMode="auto">
              <a:xfrm>
                <a:off x="4966" y="2224"/>
                <a:ext cx="0" cy="56"/>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52" name="Line 1229">
                <a:extLst>
                  <a:ext uri="{FF2B5EF4-FFF2-40B4-BE49-F238E27FC236}">
                    <a16:creationId xmlns:a16="http://schemas.microsoft.com/office/drawing/2014/main" id="{24FAECD0-0C2C-DF49-9892-1E61631EFD5A}"/>
                  </a:ext>
                </a:extLst>
              </p:cNvPr>
              <p:cNvSpPr>
                <a:spLocks noChangeShapeType="1"/>
              </p:cNvSpPr>
              <p:nvPr/>
            </p:nvSpPr>
            <p:spPr bwMode="auto">
              <a:xfrm>
                <a:off x="4966" y="2270"/>
                <a:ext cx="8"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53" name="Line 1230">
                <a:extLst>
                  <a:ext uri="{FF2B5EF4-FFF2-40B4-BE49-F238E27FC236}">
                    <a16:creationId xmlns:a16="http://schemas.microsoft.com/office/drawing/2014/main" id="{442DE79C-1CB5-EA47-B6DE-45D12756BA8E}"/>
                  </a:ext>
                </a:extLst>
              </p:cNvPr>
              <p:cNvSpPr>
                <a:spLocks noChangeShapeType="1"/>
              </p:cNvSpPr>
              <p:nvPr/>
            </p:nvSpPr>
            <p:spPr bwMode="auto">
              <a:xfrm>
                <a:off x="4966" y="2243"/>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54" name="Line 1231">
                <a:extLst>
                  <a:ext uri="{FF2B5EF4-FFF2-40B4-BE49-F238E27FC236}">
                    <a16:creationId xmlns:a16="http://schemas.microsoft.com/office/drawing/2014/main" id="{87A7589F-0EF0-0648-A5E1-2886C485CDAE}"/>
                  </a:ext>
                </a:extLst>
              </p:cNvPr>
              <p:cNvSpPr>
                <a:spLocks noChangeShapeType="1"/>
              </p:cNvSpPr>
              <p:nvPr/>
            </p:nvSpPr>
            <p:spPr bwMode="auto">
              <a:xfrm>
                <a:off x="4966" y="2270"/>
                <a:ext cx="8"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55" name="Line 1232">
                <a:extLst>
                  <a:ext uri="{FF2B5EF4-FFF2-40B4-BE49-F238E27FC236}">
                    <a16:creationId xmlns:a16="http://schemas.microsoft.com/office/drawing/2014/main" id="{68A719B8-8F38-6247-8EBB-648BD317D4A3}"/>
                  </a:ext>
                </a:extLst>
              </p:cNvPr>
              <p:cNvSpPr>
                <a:spLocks noChangeShapeType="1"/>
              </p:cNvSpPr>
              <p:nvPr/>
            </p:nvSpPr>
            <p:spPr bwMode="auto">
              <a:xfrm>
                <a:off x="4966" y="2243"/>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56" name="Line 1233">
                <a:extLst>
                  <a:ext uri="{FF2B5EF4-FFF2-40B4-BE49-F238E27FC236}">
                    <a16:creationId xmlns:a16="http://schemas.microsoft.com/office/drawing/2014/main" id="{3E1FA9A5-1268-1F41-BEDC-641023CFE0D3}"/>
                  </a:ext>
                </a:extLst>
              </p:cNvPr>
              <p:cNvSpPr>
                <a:spLocks noChangeShapeType="1"/>
              </p:cNvSpPr>
              <p:nvPr/>
            </p:nvSpPr>
            <p:spPr bwMode="auto">
              <a:xfrm>
                <a:off x="4966" y="2270"/>
                <a:ext cx="18"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57" name="Line 1234">
                <a:extLst>
                  <a:ext uri="{FF2B5EF4-FFF2-40B4-BE49-F238E27FC236}">
                    <a16:creationId xmlns:a16="http://schemas.microsoft.com/office/drawing/2014/main" id="{F033B967-9E8D-1449-BE7A-2E7DBB1BB3D2}"/>
                  </a:ext>
                </a:extLst>
              </p:cNvPr>
              <p:cNvSpPr>
                <a:spLocks noChangeShapeType="1"/>
              </p:cNvSpPr>
              <p:nvPr/>
            </p:nvSpPr>
            <p:spPr bwMode="auto">
              <a:xfrm>
                <a:off x="5011" y="2243"/>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58" name="Line 1235">
                <a:extLst>
                  <a:ext uri="{FF2B5EF4-FFF2-40B4-BE49-F238E27FC236}">
                    <a16:creationId xmlns:a16="http://schemas.microsoft.com/office/drawing/2014/main" id="{2E5A032D-7136-2B42-91AD-22E550EF02C4}"/>
                  </a:ext>
                </a:extLst>
              </p:cNvPr>
              <p:cNvSpPr>
                <a:spLocks noChangeShapeType="1"/>
              </p:cNvSpPr>
              <p:nvPr/>
            </p:nvSpPr>
            <p:spPr bwMode="auto">
              <a:xfrm>
                <a:off x="4966" y="2270"/>
                <a:ext cx="22"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59" name="Line 1236">
                <a:extLst>
                  <a:ext uri="{FF2B5EF4-FFF2-40B4-BE49-F238E27FC236}">
                    <a16:creationId xmlns:a16="http://schemas.microsoft.com/office/drawing/2014/main" id="{58433E85-27E4-004F-922E-6DA4F6E910A1}"/>
                  </a:ext>
                </a:extLst>
              </p:cNvPr>
              <p:cNvSpPr>
                <a:spLocks noChangeShapeType="1"/>
              </p:cNvSpPr>
              <p:nvPr/>
            </p:nvSpPr>
            <p:spPr bwMode="auto">
              <a:xfrm>
                <a:off x="5013" y="2243"/>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60" name="Line 1237">
                <a:extLst>
                  <a:ext uri="{FF2B5EF4-FFF2-40B4-BE49-F238E27FC236}">
                    <a16:creationId xmlns:a16="http://schemas.microsoft.com/office/drawing/2014/main" id="{A46A307A-615B-E94A-931A-69C47E9318A4}"/>
                  </a:ext>
                </a:extLst>
              </p:cNvPr>
              <p:cNvSpPr>
                <a:spLocks noChangeShapeType="1"/>
              </p:cNvSpPr>
              <p:nvPr/>
            </p:nvSpPr>
            <p:spPr bwMode="auto">
              <a:xfrm>
                <a:off x="4966" y="2270"/>
                <a:ext cx="36"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61" name="Line 1238">
                <a:extLst>
                  <a:ext uri="{FF2B5EF4-FFF2-40B4-BE49-F238E27FC236}">
                    <a16:creationId xmlns:a16="http://schemas.microsoft.com/office/drawing/2014/main" id="{66AD4716-8B6A-B644-B9E9-009626A7CDA5}"/>
                  </a:ext>
                </a:extLst>
              </p:cNvPr>
              <p:cNvSpPr>
                <a:spLocks noChangeShapeType="1"/>
              </p:cNvSpPr>
              <p:nvPr/>
            </p:nvSpPr>
            <p:spPr bwMode="auto">
              <a:xfrm>
                <a:off x="5027" y="2243"/>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62" name="Line 1239">
                <a:extLst>
                  <a:ext uri="{FF2B5EF4-FFF2-40B4-BE49-F238E27FC236}">
                    <a16:creationId xmlns:a16="http://schemas.microsoft.com/office/drawing/2014/main" id="{947BE80D-F609-3846-8962-CD798FC5BAAC}"/>
                  </a:ext>
                </a:extLst>
              </p:cNvPr>
              <p:cNvSpPr>
                <a:spLocks noChangeShapeType="1"/>
              </p:cNvSpPr>
              <p:nvPr/>
            </p:nvSpPr>
            <p:spPr bwMode="auto">
              <a:xfrm>
                <a:off x="4966" y="2270"/>
                <a:ext cx="36"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63" name="Line 1240">
                <a:extLst>
                  <a:ext uri="{FF2B5EF4-FFF2-40B4-BE49-F238E27FC236}">
                    <a16:creationId xmlns:a16="http://schemas.microsoft.com/office/drawing/2014/main" id="{E6E25D3D-F7B0-D94A-9135-983A8529CFF0}"/>
                  </a:ext>
                </a:extLst>
              </p:cNvPr>
              <p:cNvSpPr>
                <a:spLocks noChangeShapeType="1"/>
              </p:cNvSpPr>
              <p:nvPr/>
            </p:nvSpPr>
            <p:spPr bwMode="auto">
              <a:xfrm>
                <a:off x="5027" y="2243"/>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64" name="Line 1241">
                <a:extLst>
                  <a:ext uri="{FF2B5EF4-FFF2-40B4-BE49-F238E27FC236}">
                    <a16:creationId xmlns:a16="http://schemas.microsoft.com/office/drawing/2014/main" id="{44AD97FD-AAF3-9E41-B4AB-CA91599F6BD7}"/>
                  </a:ext>
                </a:extLst>
              </p:cNvPr>
              <p:cNvSpPr>
                <a:spLocks noChangeShapeType="1"/>
              </p:cNvSpPr>
              <p:nvPr/>
            </p:nvSpPr>
            <p:spPr bwMode="auto">
              <a:xfrm>
                <a:off x="4966" y="2270"/>
                <a:ext cx="4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65" name="Line 1242">
                <a:extLst>
                  <a:ext uri="{FF2B5EF4-FFF2-40B4-BE49-F238E27FC236}">
                    <a16:creationId xmlns:a16="http://schemas.microsoft.com/office/drawing/2014/main" id="{AE3A92D9-76EB-F849-BEE0-8AF94C157857}"/>
                  </a:ext>
                </a:extLst>
              </p:cNvPr>
              <p:cNvSpPr>
                <a:spLocks noChangeShapeType="1"/>
              </p:cNvSpPr>
              <p:nvPr/>
            </p:nvSpPr>
            <p:spPr bwMode="auto">
              <a:xfrm>
                <a:off x="5035" y="2243"/>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66" name="Line 1243">
                <a:extLst>
                  <a:ext uri="{FF2B5EF4-FFF2-40B4-BE49-F238E27FC236}">
                    <a16:creationId xmlns:a16="http://schemas.microsoft.com/office/drawing/2014/main" id="{91BE00CD-D2CE-DE43-ACB9-163208A9206F}"/>
                  </a:ext>
                </a:extLst>
              </p:cNvPr>
              <p:cNvSpPr>
                <a:spLocks noChangeShapeType="1"/>
              </p:cNvSpPr>
              <p:nvPr/>
            </p:nvSpPr>
            <p:spPr bwMode="auto">
              <a:xfrm>
                <a:off x="5037" y="2270"/>
                <a:ext cx="52"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67" name="Line 1244">
                <a:extLst>
                  <a:ext uri="{FF2B5EF4-FFF2-40B4-BE49-F238E27FC236}">
                    <a16:creationId xmlns:a16="http://schemas.microsoft.com/office/drawing/2014/main" id="{5998CE24-20BF-1B43-9CCF-7377C8CBEEFF}"/>
                  </a:ext>
                </a:extLst>
              </p:cNvPr>
              <p:cNvSpPr>
                <a:spLocks noChangeShapeType="1"/>
              </p:cNvSpPr>
              <p:nvPr/>
            </p:nvSpPr>
            <p:spPr bwMode="auto">
              <a:xfrm>
                <a:off x="5065" y="2243"/>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68" name="Line 1245">
                <a:extLst>
                  <a:ext uri="{FF2B5EF4-FFF2-40B4-BE49-F238E27FC236}">
                    <a16:creationId xmlns:a16="http://schemas.microsoft.com/office/drawing/2014/main" id="{17AAD1BD-D57C-1144-83F0-3BF32F6B3944}"/>
                  </a:ext>
                </a:extLst>
              </p:cNvPr>
              <p:cNvSpPr>
                <a:spLocks noChangeShapeType="1"/>
              </p:cNvSpPr>
              <p:nvPr/>
            </p:nvSpPr>
            <p:spPr bwMode="auto">
              <a:xfrm>
                <a:off x="5051" y="2270"/>
                <a:ext cx="42"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69" name="Line 1246">
                <a:extLst>
                  <a:ext uri="{FF2B5EF4-FFF2-40B4-BE49-F238E27FC236}">
                    <a16:creationId xmlns:a16="http://schemas.microsoft.com/office/drawing/2014/main" id="{306CEB81-AB66-364B-80F8-79F73CE2DDA3}"/>
                  </a:ext>
                </a:extLst>
              </p:cNvPr>
              <p:cNvSpPr>
                <a:spLocks noChangeShapeType="1"/>
              </p:cNvSpPr>
              <p:nvPr/>
            </p:nvSpPr>
            <p:spPr bwMode="auto">
              <a:xfrm>
                <a:off x="5079" y="2243"/>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70" name="Line 1247">
                <a:extLst>
                  <a:ext uri="{FF2B5EF4-FFF2-40B4-BE49-F238E27FC236}">
                    <a16:creationId xmlns:a16="http://schemas.microsoft.com/office/drawing/2014/main" id="{B6AB9BF3-D51E-2944-99CD-5103ED6E08A9}"/>
                  </a:ext>
                </a:extLst>
              </p:cNvPr>
              <p:cNvSpPr>
                <a:spLocks noChangeShapeType="1"/>
              </p:cNvSpPr>
              <p:nvPr/>
            </p:nvSpPr>
            <p:spPr bwMode="auto">
              <a:xfrm>
                <a:off x="5065" y="2270"/>
                <a:ext cx="28"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71" name="Line 1248">
                <a:extLst>
                  <a:ext uri="{FF2B5EF4-FFF2-40B4-BE49-F238E27FC236}">
                    <a16:creationId xmlns:a16="http://schemas.microsoft.com/office/drawing/2014/main" id="{042880DC-159B-2A43-A1B0-980A57D5F8D5}"/>
                  </a:ext>
                </a:extLst>
              </p:cNvPr>
              <p:cNvSpPr>
                <a:spLocks noChangeShapeType="1"/>
              </p:cNvSpPr>
              <p:nvPr/>
            </p:nvSpPr>
            <p:spPr bwMode="auto">
              <a:xfrm>
                <a:off x="5093" y="2243"/>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72" name="Line 1249">
                <a:extLst>
                  <a:ext uri="{FF2B5EF4-FFF2-40B4-BE49-F238E27FC236}">
                    <a16:creationId xmlns:a16="http://schemas.microsoft.com/office/drawing/2014/main" id="{73BC55BE-D209-134F-B00C-918278D01AE5}"/>
                  </a:ext>
                </a:extLst>
              </p:cNvPr>
              <p:cNvSpPr>
                <a:spLocks noChangeShapeType="1"/>
              </p:cNvSpPr>
              <p:nvPr/>
            </p:nvSpPr>
            <p:spPr bwMode="auto">
              <a:xfrm>
                <a:off x="5079" y="2270"/>
                <a:ext cx="1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73" name="Line 1250">
                <a:extLst>
                  <a:ext uri="{FF2B5EF4-FFF2-40B4-BE49-F238E27FC236}">
                    <a16:creationId xmlns:a16="http://schemas.microsoft.com/office/drawing/2014/main" id="{CED8E5A2-017B-0542-9E1E-285B1834EB87}"/>
                  </a:ext>
                </a:extLst>
              </p:cNvPr>
              <p:cNvSpPr>
                <a:spLocks noChangeShapeType="1"/>
              </p:cNvSpPr>
              <p:nvPr/>
            </p:nvSpPr>
            <p:spPr bwMode="auto">
              <a:xfrm>
                <a:off x="5093" y="2243"/>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74" name="Line 1251">
                <a:extLst>
                  <a:ext uri="{FF2B5EF4-FFF2-40B4-BE49-F238E27FC236}">
                    <a16:creationId xmlns:a16="http://schemas.microsoft.com/office/drawing/2014/main" id="{FAA6C212-6D39-AD4D-8676-835D471F919C}"/>
                  </a:ext>
                </a:extLst>
              </p:cNvPr>
              <p:cNvSpPr>
                <a:spLocks noChangeShapeType="1"/>
              </p:cNvSpPr>
              <p:nvPr/>
            </p:nvSpPr>
            <p:spPr bwMode="auto">
              <a:xfrm>
                <a:off x="5093" y="2311"/>
                <a:ext cx="28"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75" name="Line 1252">
                <a:extLst>
                  <a:ext uri="{FF2B5EF4-FFF2-40B4-BE49-F238E27FC236}">
                    <a16:creationId xmlns:a16="http://schemas.microsoft.com/office/drawing/2014/main" id="{D42D6270-FF52-F142-B822-31CECE59AAE6}"/>
                  </a:ext>
                </a:extLst>
              </p:cNvPr>
              <p:cNvSpPr>
                <a:spLocks noChangeShapeType="1"/>
              </p:cNvSpPr>
              <p:nvPr/>
            </p:nvSpPr>
            <p:spPr bwMode="auto">
              <a:xfrm>
                <a:off x="5150" y="2284"/>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76" name="Line 1253">
                <a:extLst>
                  <a:ext uri="{FF2B5EF4-FFF2-40B4-BE49-F238E27FC236}">
                    <a16:creationId xmlns:a16="http://schemas.microsoft.com/office/drawing/2014/main" id="{09A1098A-EA25-0A44-BB66-E46BF02FECCE}"/>
                  </a:ext>
                </a:extLst>
              </p:cNvPr>
              <p:cNvSpPr>
                <a:spLocks noChangeShapeType="1"/>
              </p:cNvSpPr>
              <p:nvPr/>
            </p:nvSpPr>
            <p:spPr bwMode="auto">
              <a:xfrm>
                <a:off x="5150" y="2335"/>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77" name="Line 1254">
                <a:extLst>
                  <a:ext uri="{FF2B5EF4-FFF2-40B4-BE49-F238E27FC236}">
                    <a16:creationId xmlns:a16="http://schemas.microsoft.com/office/drawing/2014/main" id="{FFBED4ED-BFA6-2F4A-AACC-3366D4BFA423}"/>
                  </a:ext>
                </a:extLst>
              </p:cNvPr>
              <p:cNvSpPr>
                <a:spLocks noChangeShapeType="1"/>
              </p:cNvSpPr>
              <p:nvPr/>
            </p:nvSpPr>
            <p:spPr bwMode="auto">
              <a:xfrm>
                <a:off x="5174" y="2308"/>
                <a:ext cx="0" cy="51"/>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78" name="Line 1255">
                <a:extLst>
                  <a:ext uri="{FF2B5EF4-FFF2-40B4-BE49-F238E27FC236}">
                    <a16:creationId xmlns:a16="http://schemas.microsoft.com/office/drawing/2014/main" id="{BF915664-61A9-814F-BAC8-C5768EB341ED}"/>
                  </a:ext>
                </a:extLst>
              </p:cNvPr>
              <p:cNvSpPr>
                <a:spLocks noChangeShapeType="1"/>
              </p:cNvSpPr>
              <p:nvPr/>
            </p:nvSpPr>
            <p:spPr bwMode="auto">
              <a:xfrm>
                <a:off x="5154" y="2335"/>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79" name="Line 1256">
                <a:extLst>
                  <a:ext uri="{FF2B5EF4-FFF2-40B4-BE49-F238E27FC236}">
                    <a16:creationId xmlns:a16="http://schemas.microsoft.com/office/drawing/2014/main" id="{5AE00520-EE62-C049-8C41-62C8CB9AC919}"/>
                  </a:ext>
                </a:extLst>
              </p:cNvPr>
              <p:cNvSpPr>
                <a:spLocks noChangeShapeType="1"/>
              </p:cNvSpPr>
              <p:nvPr/>
            </p:nvSpPr>
            <p:spPr bwMode="auto">
              <a:xfrm>
                <a:off x="5180" y="2308"/>
                <a:ext cx="0" cy="51"/>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80" name="Line 1257">
                <a:extLst>
                  <a:ext uri="{FF2B5EF4-FFF2-40B4-BE49-F238E27FC236}">
                    <a16:creationId xmlns:a16="http://schemas.microsoft.com/office/drawing/2014/main" id="{21DD7B1F-0366-4B4F-8370-646B96544747}"/>
                  </a:ext>
                </a:extLst>
              </p:cNvPr>
              <p:cNvSpPr>
                <a:spLocks noChangeShapeType="1"/>
              </p:cNvSpPr>
              <p:nvPr/>
            </p:nvSpPr>
            <p:spPr bwMode="auto">
              <a:xfrm>
                <a:off x="5156" y="2335"/>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81" name="Line 1258">
                <a:extLst>
                  <a:ext uri="{FF2B5EF4-FFF2-40B4-BE49-F238E27FC236}">
                    <a16:creationId xmlns:a16="http://schemas.microsoft.com/office/drawing/2014/main" id="{B59B90DD-7F0B-1342-A9D4-FE392A19F448}"/>
                  </a:ext>
                </a:extLst>
              </p:cNvPr>
              <p:cNvSpPr>
                <a:spLocks noChangeShapeType="1"/>
              </p:cNvSpPr>
              <p:nvPr/>
            </p:nvSpPr>
            <p:spPr bwMode="auto">
              <a:xfrm>
                <a:off x="5184" y="2308"/>
                <a:ext cx="0" cy="51"/>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82" name="Line 1259">
                <a:extLst>
                  <a:ext uri="{FF2B5EF4-FFF2-40B4-BE49-F238E27FC236}">
                    <a16:creationId xmlns:a16="http://schemas.microsoft.com/office/drawing/2014/main" id="{27B55E43-CAF4-6441-840E-8F22B6086C8A}"/>
                  </a:ext>
                </a:extLst>
              </p:cNvPr>
              <p:cNvSpPr>
                <a:spLocks noChangeShapeType="1"/>
              </p:cNvSpPr>
              <p:nvPr/>
            </p:nvSpPr>
            <p:spPr bwMode="auto">
              <a:xfrm>
                <a:off x="5174" y="2335"/>
                <a:ext cx="46"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83" name="Line 1260">
                <a:extLst>
                  <a:ext uri="{FF2B5EF4-FFF2-40B4-BE49-F238E27FC236}">
                    <a16:creationId xmlns:a16="http://schemas.microsoft.com/office/drawing/2014/main" id="{C6DDAEF0-F0B1-BB48-A4A1-D7566CEDB04C}"/>
                  </a:ext>
                </a:extLst>
              </p:cNvPr>
              <p:cNvSpPr>
                <a:spLocks noChangeShapeType="1"/>
              </p:cNvSpPr>
              <p:nvPr/>
            </p:nvSpPr>
            <p:spPr bwMode="auto">
              <a:xfrm>
                <a:off x="5200" y="2308"/>
                <a:ext cx="0" cy="51"/>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84" name="Line 1261">
                <a:extLst>
                  <a:ext uri="{FF2B5EF4-FFF2-40B4-BE49-F238E27FC236}">
                    <a16:creationId xmlns:a16="http://schemas.microsoft.com/office/drawing/2014/main" id="{C3E6DA9E-CC55-804B-A09F-B7D3EF71EB7C}"/>
                  </a:ext>
                </a:extLst>
              </p:cNvPr>
              <p:cNvSpPr>
                <a:spLocks noChangeShapeType="1"/>
              </p:cNvSpPr>
              <p:nvPr/>
            </p:nvSpPr>
            <p:spPr bwMode="auto">
              <a:xfrm>
                <a:off x="5220" y="2335"/>
                <a:ext cx="2"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85" name="Line 1262">
                <a:extLst>
                  <a:ext uri="{FF2B5EF4-FFF2-40B4-BE49-F238E27FC236}">
                    <a16:creationId xmlns:a16="http://schemas.microsoft.com/office/drawing/2014/main" id="{ECEA51B3-4E27-4E4E-A8D2-33BB2AE424E3}"/>
                  </a:ext>
                </a:extLst>
              </p:cNvPr>
              <p:cNvSpPr>
                <a:spLocks noChangeShapeType="1"/>
              </p:cNvSpPr>
              <p:nvPr/>
            </p:nvSpPr>
            <p:spPr bwMode="auto">
              <a:xfrm>
                <a:off x="5220" y="2308"/>
                <a:ext cx="0" cy="51"/>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86" name="Line 1263">
                <a:extLst>
                  <a:ext uri="{FF2B5EF4-FFF2-40B4-BE49-F238E27FC236}">
                    <a16:creationId xmlns:a16="http://schemas.microsoft.com/office/drawing/2014/main" id="{041076CC-1DE0-3F41-AC26-B816BF258127}"/>
                  </a:ext>
                </a:extLst>
              </p:cNvPr>
              <p:cNvSpPr>
                <a:spLocks noChangeShapeType="1"/>
              </p:cNvSpPr>
              <p:nvPr/>
            </p:nvSpPr>
            <p:spPr bwMode="auto">
              <a:xfrm>
                <a:off x="5220" y="2335"/>
                <a:ext cx="12"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87" name="Line 1264">
                <a:extLst>
                  <a:ext uri="{FF2B5EF4-FFF2-40B4-BE49-F238E27FC236}">
                    <a16:creationId xmlns:a16="http://schemas.microsoft.com/office/drawing/2014/main" id="{792086DB-3421-5941-9EA0-CDC72320F1C4}"/>
                  </a:ext>
                </a:extLst>
              </p:cNvPr>
              <p:cNvSpPr>
                <a:spLocks noChangeShapeType="1"/>
              </p:cNvSpPr>
              <p:nvPr/>
            </p:nvSpPr>
            <p:spPr bwMode="auto">
              <a:xfrm>
                <a:off x="5220" y="2308"/>
                <a:ext cx="0" cy="51"/>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88" name="Line 1265">
                <a:extLst>
                  <a:ext uri="{FF2B5EF4-FFF2-40B4-BE49-F238E27FC236}">
                    <a16:creationId xmlns:a16="http://schemas.microsoft.com/office/drawing/2014/main" id="{3B90CE8C-9609-BC48-A645-D1732A02844A}"/>
                  </a:ext>
                </a:extLst>
              </p:cNvPr>
              <p:cNvSpPr>
                <a:spLocks noChangeShapeType="1"/>
              </p:cNvSpPr>
              <p:nvPr/>
            </p:nvSpPr>
            <p:spPr bwMode="auto">
              <a:xfrm>
                <a:off x="5220" y="2335"/>
                <a:ext cx="22"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89" name="Line 1266">
                <a:extLst>
                  <a:ext uri="{FF2B5EF4-FFF2-40B4-BE49-F238E27FC236}">
                    <a16:creationId xmlns:a16="http://schemas.microsoft.com/office/drawing/2014/main" id="{298570C7-2E25-6A46-A2CF-219023287F8E}"/>
                  </a:ext>
                </a:extLst>
              </p:cNvPr>
              <p:cNvSpPr>
                <a:spLocks noChangeShapeType="1"/>
              </p:cNvSpPr>
              <p:nvPr/>
            </p:nvSpPr>
            <p:spPr bwMode="auto">
              <a:xfrm>
                <a:off x="5269" y="2308"/>
                <a:ext cx="0" cy="51"/>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90" name="Line 1267">
                <a:extLst>
                  <a:ext uri="{FF2B5EF4-FFF2-40B4-BE49-F238E27FC236}">
                    <a16:creationId xmlns:a16="http://schemas.microsoft.com/office/drawing/2014/main" id="{C7C5AE15-3636-274E-8747-CA171FFADB0F}"/>
                  </a:ext>
                </a:extLst>
              </p:cNvPr>
              <p:cNvSpPr>
                <a:spLocks noChangeShapeType="1"/>
              </p:cNvSpPr>
              <p:nvPr/>
            </p:nvSpPr>
            <p:spPr bwMode="auto">
              <a:xfrm>
                <a:off x="5220" y="2335"/>
                <a:ext cx="4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91" name="Line 1268">
                <a:extLst>
                  <a:ext uri="{FF2B5EF4-FFF2-40B4-BE49-F238E27FC236}">
                    <a16:creationId xmlns:a16="http://schemas.microsoft.com/office/drawing/2014/main" id="{80042A2B-B779-CD41-B2FF-35C582CD3C17}"/>
                  </a:ext>
                </a:extLst>
              </p:cNvPr>
              <p:cNvSpPr>
                <a:spLocks noChangeShapeType="1"/>
              </p:cNvSpPr>
              <p:nvPr/>
            </p:nvSpPr>
            <p:spPr bwMode="auto">
              <a:xfrm>
                <a:off x="5285" y="2308"/>
                <a:ext cx="0" cy="51"/>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92" name="Line 1269">
                <a:extLst>
                  <a:ext uri="{FF2B5EF4-FFF2-40B4-BE49-F238E27FC236}">
                    <a16:creationId xmlns:a16="http://schemas.microsoft.com/office/drawing/2014/main" id="{27A0F9FF-365C-EE4A-984E-A177E6886EFA}"/>
                  </a:ext>
                </a:extLst>
              </p:cNvPr>
              <p:cNvSpPr>
                <a:spLocks noChangeShapeType="1"/>
              </p:cNvSpPr>
              <p:nvPr/>
            </p:nvSpPr>
            <p:spPr bwMode="auto">
              <a:xfrm>
                <a:off x="5303" y="2386"/>
                <a:ext cx="42"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93" name="Line 1270">
                <a:extLst>
                  <a:ext uri="{FF2B5EF4-FFF2-40B4-BE49-F238E27FC236}">
                    <a16:creationId xmlns:a16="http://schemas.microsoft.com/office/drawing/2014/main" id="{73E6586F-413C-3946-BF58-0DD6BA86B11B}"/>
                  </a:ext>
                </a:extLst>
              </p:cNvPr>
              <p:cNvSpPr>
                <a:spLocks noChangeShapeType="1"/>
              </p:cNvSpPr>
              <p:nvPr/>
            </p:nvSpPr>
            <p:spPr bwMode="auto">
              <a:xfrm>
                <a:off x="5329" y="2362"/>
                <a:ext cx="0" cy="51"/>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94" name="Line 1271">
                <a:extLst>
                  <a:ext uri="{FF2B5EF4-FFF2-40B4-BE49-F238E27FC236}">
                    <a16:creationId xmlns:a16="http://schemas.microsoft.com/office/drawing/2014/main" id="{4FBF0DB4-E1B2-864B-B037-A179DD790050}"/>
                  </a:ext>
                </a:extLst>
              </p:cNvPr>
              <p:cNvSpPr>
                <a:spLocks noChangeShapeType="1"/>
              </p:cNvSpPr>
              <p:nvPr/>
            </p:nvSpPr>
            <p:spPr bwMode="auto">
              <a:xfrm>
                <a:off x="5313" y="2386"/>
                <a:ext cx="32"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95" name="Line 1272">
                <a:extLst>
                  <a:ext uri="{FF2B5EF4-FFF2-40B4-BE49-F238E27FC236}">
                    <a16:creationId xmlns:a16="http://schemas.microsoft.com/office/drawing/2014/main" id="{C05336B7-6332-1348-8F42-0691D7FDFC99}"/>
                  </a:ext>
                </a:extLst>
              </p:cNvPr>
              <p:cNvSpPr>
                <a:spLocks noChangeShapeType="1"/>
              </p:cNvSpPr>
              <p:nvPr/>
            </p:nvSpPr>
            <p:spPr bwMode="auto">
              <a:xfrm>
                <a:off x="5339" y="2362"/>
                <a:ext cx="0" cy="51"/>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96" name="Line 1273">
                <a:extLst>
                  <a:ext uri="{FF2B5EF4-FFF2-40B4-BE49-F238E27FC236}">
                    <a16:creationId xmlns:a16="http://schemas.microsoft.com/office/drawing/2014/main" id="{B2D8DA96-FE3A-D141-AF74-DF668F20843E}"/>
                  </a:ext>
                </a:extLst>
              </p:cNvPr>
              <p:cNvSpPr>
                <a:spLocks noChangeShapeType="1"/>
              </p:cNvSpPr>
              <p:nvPr/>
            </p:nvSpPr>
            <p:spPr bwMode="auto">
              <a:xfrm>
                <a:off x="5345" y="2415"/>
                <a:ext cx="2"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97" name="Line 1274">
                <a:extLst>
                  <a:ext uri="{FF2B5EF4-FFF2-40B4-BE49-F238E27FC236}">
                    <a16:creationId xmlns:a16="http://schemas.microsoft.com/office/drawing/2014/main" id="{6DBD2C61-273E-9B41-9096-FDD043AA8305}"/>
                  </a:ext>
                </a:extLst>
              </p:cNvPr>
              <p:cNvSpPr>
                <a:spLocks noChangeShapeType="1"/>
              </p:cNvSpPr>
              <p:nvPr/>
            </p:nvSpPr>
            <p:spPr bwMode="auto">
              <a:xfrm>
                <a:off x="5345" y="2389"/>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98" name="Line 1275">
                <a:extLst>
                  <a:ext uri="{FF2B5EF4-FFF2-40B4-BE49-F238E27FC236}">
                    <a16:creationId xmlns:a16="http://schemas.microsoft.com/office/drawing/2014/main" id="{2D7CB006-E3F4-6C48-B159-9EF81C731BAA}"/>
                  </a:ext>
                </a:extLst>
              </p:cNvPr>
              <p:cNvSpPr>
                <a:spLocks noChangeShapeType="1"/>
              </p:cNvSpPr>
              <p:nvPr/>
            </p:nvSpPr>
            <p:spPr bwMode="auto">
              <a:xfrm>
                <a:off x="5345" y="2415"/>
                <a:ext cx="2"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99" name="Line 1276">
                <a:extLst>
                  <a:ext uri="{FF2B5EF4-FFF2-40B4-BE49-F238E27FC236}">
                    <a16:creationId xmlns:a16="http://schemas.microsoft.com/office/drawing/2014/main" id="{5D5143C6-FD23-014D-9B19-B71D75364C90}"/>
                  </a:ext>
                </a:extLst>
              </p:cNvPr>
              <p:cNvSpPr>
                <a:spLocks noChangeShapeType="1"/>
              </p:cNvSpPr>
              <p:nvPr/>
            </p:nvSpPr>
            <p:spPr bwMode="auto">
              <a:xfrm>
                <a:off x="5345" y="2389"/>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00" name="Line 1277">
                <a:extLst>
                  <a:ext uri="{FF2B5EF4-FFF2-40B4-BE49-F238E27FC236}">
                    <a16:creationId xmlns:a16="http://schemas.microsoft.com/office/drawing/2014/main" id="{6C8766AE-FE69-FF44-99E0-2B38847815BB}"/>
                  </a:ext>
                </a:extLst>
              </p:cNvPr>
              <p:cNvSpPr>
                <a:spLocks noChangeShapeType="1"/>
              </p:cNvSpPr>
              <p:nvPr/>
            </p:nvSpPr>
            <p:spPr bwMode="auto">
              <a:xfrm>
                <a:off x="5345" y="2415"/>
                <a:ext cx="2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01" name="Line 1278">
                <a:extLst>
                  <a:ext uri="{FF2B5EF4-FFF2-40B4-BE49-F238E27FC236}">
                    <a16:creationId xmlns:a16="http://schemas.microsoft.com/office/drawing/2014/main" id="{3ED1D94D-5BB3-D049-913F-96280E9AC481}"/>
                  </a:ext>
                </a:extLst>
              </p:cNvPr>
              <p:cNvSpPr>
                <a:spLocks noChangeShapeType="1"/>
              </p:cNvSpPr>
              <p:nvPr/>
            </p:nvSpPr>
            <p:spPr bwMode="auto">
              <a:xfrm>
                <a:off x="5394" y="2389"/>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02" name="Line 1279">
                <a:extLst>
                  <a:ext uri="{FF2B5EF4-FFF2-40B4-BE49-F238E27FC236}">
                    <a16:creationId xmlns:a16="http://schemas.microsoft.com/office/drawing/2014/main" id="{2670AC85-F257-1943-AF05-A2B2B97A1099}"/>
                  </a:ext>
                </a:extLst>
              </p:cNvPr>
              <p:cNvSpPr>
                <a:spLocks noChangeShapeType="1"/>
              </p:cNvSpPr>
              <p:nvPr/>
            </p:nvSpPr>
            <p:spPr bwMode="auto">
              <a:xfrm>
                <a:off x="5345" y="2450"/>
                <a:ext cx="26"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03" name="Line 1280">
                <a:extLst>
                  <a:ext uri="{FF2B5EF4-FFF2-40B4-BE49-F238E27FC236}">
                    <a16:creationId xmlns:a16="http://schemas.microsoft.com/office/drawing/2014/main" id="{B570A28F-964D-6842-B6ED-598604CB08E9}"/>
                  </a:ext>
                </a:extLst>
              </p:cNvPr>
              <p:cNvSpPr>
                <a:spLocks noChangeShapeType="1"/>
              </p:cNvSpPr>
              <p:nvPr/>
            </p:nvSpPr>
            <p:spPr bwMode="auto">
              <a:xfrm>
                <a:off x="5398" y="2423"/>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04" name="Line 1281">
                <a:extLst>
                  <a:ext uri="{FF2B5EF4-FFF2-40B4-BE49-F238E27FC236}">
                    <a16:creationId xmlns:a16="http://schemas.microsoft.com/office/drawing/2014/main" id="{25A16DB7-86A5-A343-BF9D-4645A1F4068C}"/>
                  </a:ext>
                </a:extLst>
              </p:cNvPr>
              <p:cNvSpPr>
                <a:spLocks noChangeShapeType="1"/>
              </p:cNvSpPr>
              <p:nvPr/>
            </p:nvSpPr>
            <p:spPr bwMode="auto">
              <a:xfrm>
                <a:off x="5345" y="2450"/>
                <a:ext cx="4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05" name="Line 1282">
                <a:extLst>
                  <a:ext uri="{FF2B5EF4-FFF2-40B4-BE49-F238E27FC236}">
                    <a16:creationId xmlns:a16="http://schemas.microsoft.com/office/drawing/2014/main" id="{68528225-DE30-7042-8062-D3B7DDD4CBD1}"/>
                  </a:ext>
                </a:extLst>
              </p:cNvPr>
              <p:cNvSpPr>
                <a:spLocks noChangeShapeType="1"/>
              </p:cNvSpPr>
              <p:nvPr/>
            </p:nvSpPr>
            <p:spPr bwMode="auto">
              <a:xfrm>
                <a:off x="5412" y="2423"/>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06" name="Line 1283">
                <a:extLst>
                  <a:ext uri="{FF2B5EF4-FFF2-40B4-BE49-F238E27FC236}">
                    <a16:creationId xmlns:a16="http://schemas.microsoft.com/office/drawing/2014/main" id="{16A494D6-5265-3949-9DE0-D29E5B9000B2}"/>
                  </a:ext>
                </a:extLst>
              </p:cNvPr>
              <p:cNvSpPr>
                <a:spLocks noChangeShapeType="1"/>
              </p:cNvSpPr>
              <p:nvPr/>
            </p:nvSpPr>
            <p:spPr bwMode="auto">
              <a:xfrm>
                <a:off x="5394" y="2450"/>
                <a:ext cx="52"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07" name="Line 1284">
                <a:extLst>
                  <a:ext uri="{FF2B5EF4-FFF2-40B4-BE49-F238E27FC236}">
                    <a16:creationId xmlns:a16="http://schemas.microsoft.com/office/drawing/2014/main" id="{10C32DDE-15DB-E249-B657-4CD00E1FE390}"/>
                  </a:ext>
                </a:extLst>
              </p:cNvPr>
              <p:cNvSpPr>
                <a:spLocks noChangeShapeType="1"/>
              </p:cNvSpPr>
              <p:nvPr/>
            </p:nvSpPr>
            <p:spPr bwMode="auto">
              <a:xfrm>
                <a:off x="5418" y="2423"/>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08" name="Line 1285">
                <a:extLst>
                  <a:ext uri="{FF2B5EF4-FFF2-40B4-BE49-F238E27FC236}">
                    <a16:creationId xmlns:a16="http://schemas.microsoft.com/office/drawing/2014/main" id="{C1B53F68-AF31-5549-9EDE-412704A6873D}"/>
                  </a:ext>
                </a:extLst>
              </p:cNvPr>
              <p:cNvSpPr>
                <a:spLocks noChangeShapeType="1"/>
              </p:cNvSpPr>
              <p:nvPr/>
            </p:nvSpPr>
            <p:spPr bwMode="auto">
              <a:xfrm>
                <a:off x="5398" y="2450"/>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09" name="Line 1286">
                <a:extLst>
                  <a:ext uri="{FF2B5EF4-FFF2-40B4-BE49-F238E27FC236}">
                    <a16:creationId xmlns:a16="http://schemas.microsoft.com/office/drawing/2014/main" id="{E57E4413-257E-654A-9AFC-59B6598FF9A9}"/>
                  </a:ext>
                </a:extLst>
              </p:cNvPr>
              <p:cNvSpPr>
                <a:spLocks noChangeShapeType="1"/>
              </p:cNvSpPr>
              <p:nvPr/>
            </p:nvSpPr>
            <p:spPr bwMode="auto">
              <a:xfrm>
                <a:off x="5424" y="2423"/>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10" name="Line 1287">
                <a:extLst>
                  <a:ext uri="{FF2B5EF4-FFF2-40B4-BE49-F238E27FC236}">
                    <a16:creationId xmlns:a16="http://schemas.microsoft.com/office/drawing/2014/main" id="{3CD7BBD1-15DD-3848-9F80-D71ED7A29981}"/>
                  </a:ext>
                </a:extLst>
              </p:cNvPr>
              <p:cNvSpPr>
                <a:spLocks noChangeShapeType="1"/>
              </p:cNvSpPr>
              <p:nvPr/>
            </p:nvSpPr>
            <p:spPr bwMode="auto">
              <a:xfrm>
                <a:off x="5408" y="2450"/>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11" name="Line 1288">
                <a:extLst>
                  <a:ext uri="{FF2B5EF4-FFF2-40B4-BE49-F238E27FC236}">
                    <a16:creationId xmlns:a16="http://schemas.microsoft.com/office/drawing/2014/main" id="{2345BCE2-659E-A448-ADCF-620D285C8A8C}"/>
                  </a:ext>
                </a:extLst>
              </p:cNvPr>
              <p:cNvSpPr>
                <a:spLocks noChangeShapeType="1"/>
              </p:cNvSpPr>
              <p:nvPr/>
            </p:nvSpPr>
            <p:spPr bwMode="auto">
              <a:xfrm>
                <a:off x="5432" y="2423"/>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12" name="Line 1289">
                <a:extLst>
                  <a:ext uri="{FF2B5EF4-FFF2-40B4-BE49-F238E27FC236}">
                    <a16:creationId xmlns:a16="http://schemas.microsoft.com/office/drawing/2014/main" id="{75EE24C1-C40E-8147-A215-895D970C546B}"/>
                  </a:ext>
                </a:extLst>
              </p:cNvPr>
              <p:cNvSpPr>
                <a:spLocks noChangeShapeType="1"/>
              </p:cNvSpPr>
              <p:nvPr/>
            </p:nvSpPr>
            <p:spPr bwMode="auto">
              <a:xfrm>
                <a:off x="5414" y="2450"/>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13" name="Line 1290">
                <a:extLst>
                  <a:ext uri="{FF2B5EF4-FFF2-40B4-BE49-F238E27FC236}">
                    <a16:creationId xmlns:a16="http://schemas.microsoft.com/office/drawing/2014/main" id="{55F30B2F-2656-C643-BF17-9020C17739E5}"/>
                  </a:ext>
                </a:extLst>
              </p:cNvPr>
              <p:cNvSpPr>
                <a:spLocks noChangeShapeType="1"/>
              </p:cNvSpPr>
              <p:nvPr/>
            </p:nvSpPr>
            <p:spPr bwMode="auto">
              <a:xfrm>
                <a:off x="5442" y="2423"/>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14" name="Line 1291">
                <a:extLst>
                  <a:ext uri="{FF2B5EF4-FFF2-40B4-BE49-F238E27FC236}">
                    <a16:creationId xmlns:a16="http://schemas.microsoft.com/office/drawing/2014/main" id="{992110C6-8E60-8249-AC77-38D88289D3F5}"/>
                  </a:ext>
                </a:extLst>
              </p:cNvPr>
              <p:cNvSpPr>
                <a:spLocks noChangeShapeType="1"/>
              </p:cNvSpPr>
              <p:nvPr/>
            </p:nvSpPr>
            <p:spPr bwMode="auto">
              <a:xfrm>
                <a:off x="5428" y="2450"/>
                <a:ext cx="4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15" name="Line 1292">
                <a:extLst>
                  <a:ext uri="{FF2B5EF4-FFF2-40B4-BE49-F238E27FC236}">
                    <a16:creationId xmlns:a16="http://schemas.microsoft.com/office/drawing/2014/main" id="{F58B9F82-E896-0E4E-A5A8-4C80D3582A4A}"/>
                  </a:ext>
                </a:extLst>
              </p:cNvPr>
              <p:cNvSpPr>
                <a:spLocks noChangeShapeType="1"/>
              </p:cNvSpPr>
              <p:nvPr/>
            </p:nvSpPr>
            <p:spPr bwMode="auto">
              <a:xfrm>
                <a:off x="5456" y="2423"/>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16" name="Line 1293">
                <a:extLst>
                  <a:ext uri="{FF2B5EF4-FFF2-40B4-BE49-F238E27FC236}">
                    <a16:creationId xmlns:a16="http://schemas.microsoft.com/office/drawing/2014/main" id="{AE8C89F1-1EEA-D34F-9C0E-547D74DEDEFD}"/>
                  </a:ext>
                </a:extLst>
              </p:cNvPr>
              <p:cNvSpPr>
                <a:spLocks noChangeShapeType="1"/>
              </p:cNvSpPr>
              <p:nvPr/>
            </p:nvSpPr>
            <p:spPr bwMode="auto">
              <a:xfrm>
                <a:off x="5468" y="2450"/>
                <a:ext cx="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17" name="Line 1294">
                <a:extLst>
                  <a:ext uri="{FF2B5EF4-FFF2-40B4-BE49-F238E27FC236}">
                    <a16:creationId xmlns:a16="http://schemas.microsoft.com/office/drawing/2014/main" id="{0FD08624-9597-3444-A0FF-91FCEF45036F}"/>
                  </a:ext>
                </a:extLst>
              </p:cNvPr>
              <p:cNvSpPr>
                <a:spLocks noChangeShapeType="1"/>
              </p:cNvSpPr>
              <p:nvPr/>
            </p:nvSpPr>
            <p:spPr bwMode="auto">
              <a:xfrm>
                <a:off x="5472" y="2423"/>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18" name="Line 1295">
                <a:extLst>
                  <a:ext uri="{FF2B5EF4-FFF2-40B4-BE49-F238E27FC236}">
                    <a16:creationId xmlns:a16="http://schemas.microsoft.com/office/drawing/2014/main" id="{0B5ECF3E-C014-F84C-926C-0A601549B2AE}"/>
                  </a:ext>
                </a:extLst>
              </p:cNvPr>
              <p:cNvSpPr>
                <a:spLocks noChangeShapeType="1"/>
              </p:cNvSpPr>
              <p:nvPr/>
            </p:nvSpPr>
            <p:spPr bwMode="auto">
              <a:xfrm>
                <a:off x="5472" y="2450"/>
                <a:ext cx="28"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19" name="Line 1296">
                <a:extLst>
                  <a:ext uri="{FF2B5EF4-FFF2-40B4-BE49-F238E27FC236}">
                    <a16:creationId xmlns:a16="http://schemas.microsoft.com/office/drawing/2014/main" id="{D78D14CA-B9F1-DB42-AF54-7770C28ED370}"/>
                  </a:ext>
                </a:extLst>
              </p:cNvPr>
              <p:cNvSpPr>
                <a:spLocks noChangeShapeType="1"/>
              </p:cNvSpPr>
              <p:nvPr/>
            </p:nvSpPr>
            <p:spPr bwMode="auto">
              <a:xfrm>
                <a:off x="5527" y="2423"/>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20" name="Line 1297">
                <a:extLst>
                  <a:ext uri="{FF2B5EF4-FFF2-40B4-BE49-F238E27FC236}">
                    <a16:creationId xmlns:a16="http://schemas.microsoft.com/office/drawing/2014/main" id="{0133532C-4EC4-2C42-A6C1-12E950A08557}"/>
                  </a:ext>
                </a:extLst>
              </p:cNvPr>
              <p:cNvSpPr>
                <a:spLocks noChangeShapeType="1"/>
              </p:cNvSpPr>
              <p:nvPr/>
            </p:nvSpPr>
            <p:spPr bwMode="auto">
              <a:xfrm>
                <a:off x="5527" y="2450"/>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21" name="Line 1298">
                <a:extLst>
                  <a:ext uri="{FF2B5EF4-FFF2-40B4-BE49-F238E27FC236}">
                    <a16:creationId xmlns:a16="http://schemas.microsoft.com/office/drawing/2014/main" id="{CB62B716-BCBA-6544-BA27-B876952F43FF}"/>
                  </a:ext>
                </a:extLst>
              </p:cNvPr>
              <p:cNvSpPr>
                <a:spLocks noChangeShapeType="1"/>
              </p:cNvSpPr>
              <p:nvPr/>
            </p:nvSpPr>
            <p:spPr bwMode="auto">
              <a:xfrm>
                <a:off x="5553" y="2423"/>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22" name="Line 1299">
                <a:extLst>
                  <a:ext uri="{FF2B5EF4-FFF2-40B4-BE49-F238E27FC236}">
                    <a16:creationId xmlns:a16="http://schemas.microsoft.com/office/drawing/2014/main" id="{C7025C16-C7D5-0649-BAE5-0AC2803DA313}"/>
                  </a:ext>
                </a:extLst>
              </p:cNvPr>
              <p:cNvSpPr>
                <a:spLocks noChangeShapeType="1"/>
              </p:cNvSpPr>
              <p:nvPr/>
            </p:nvSpPr>
            <p:spPr bwMode="auto">
              <a:xfrm>
                <a:off x="5541" y="2450"/>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23" name="Line 1300">
                <a:extLst>
                  <a:ext uri="{FF2B5EF4-FFF2-40B4-BE49-F238E27FC236}">
                    <a16:creationId xmlns:a16="http://schemas.microsoft.com/office/drawing/2014/main" id="{CA16B54C-2059-EA41-BD26-272EC1EB7157}"/>
                  </a:ext>
                </a:extLst>
              </p:cNvPr>
              <p:cNvSpPr>
                <a:spLocks noChangeShapeType="1"/>
              </p:cNvSpPr>
              <p:nvPr/>
            </p:nvSpPr>
            <p:spPr bwMode="auto">
              <a:xfrm>
                <a:off x="5567" y="2423"/>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24" name="Line 1301">
                <a:extLst>
                  <a:ext uri="{FF2B5EF4-FFF2-40B4-BE49-F238E27FC236}">
                    <a16:creationId xmlns:a16="http://schemas.microsoft.com/office/drawing/2014/main" id="{9C24A4AE-8D2F-AB4B-A92E-6FCBE3809E95}"/>
                  </a:ext>
                </a:extLst>
              </p:cNvPr>
              <p:cNvSpPr>
                <a:spLocks noChangeShapeType="1"/>
              </p:cNvSpPr>
              <p:nvPr/>
            </p:nvSpPr>
            <p:spPr bwMode="auto">
              <a:xfrm>
                <a:off x="5595" y="2515"/>
                <a:ext cx="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25" name="Line 1302">
                <a:extLst>
                  <a:ext uri="{FF2B5EF4-FFF2-40B4-BE49-F238E27FC236}">
                    <a16:creationId xmlns:a16="http://schemas.microsoft.com/office/drawing/2014/main" id="{CE6543C5-929D-7F49-B507-8C022C28D019}"/>
                  </a:ext>
                </a:extLst>
              </p:cNvPr>
              <p:cNvSpPr>
                <a:spLocks noChangeShapeType="1"/>
              </p:cNvSpPr>
              <p:nvPr/>
            </p:nvSpPr>
            <p:spPr bwMode="auto">
              <a:xfrm>
                <a:off x="5599" y="2488"/>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26" name="Line 1303">
                <a:extLst>
                  <a:ext uri="{FF2B5EF4-FFF2-40B4-BE49-F238E27FC236}">
                    <a16:creationId xmlns:a16="http://schemas.microsoft.com/office/drawing/2014/main" id="{ACD82BA8-940F-014D-AF7F-ABAEE585D0D5}"/>
                  </a:ext>
                </a:extLst>
              </p:cNvPr>
              <p:cNvSpPr>
                <a:spLocks noChangeShapeType="1"/>
              </p:cNvSpPr>
              <p:nvPr/>
            </p:nvSpPr>
            <p:spPr bwMode="auto">
              <a:xfrm>
                <a:off x="5599" y="2515"/>
                <a:ext cx="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27" name="Line 1304">
                <a:extLst>
                  <a:ext uri="{FF2B5EF4-FFF2-40B4-BE49-F238E27FC236}">
                    <a16:creationId xmlns:a16="http://schemas.microsoft.com/office/drawing/2014/main" id="{E239F6F7-58CC-AD43-9468-2BC8A51BB551}"/>
                  </a:ext>
                </a:extLst>
              </p:cNvPr>
              <p:cNvSpPr>
                <a:spLocks noChangeShapeType="1"/>
              </p:cNvSpPr>
              <p:nvPr/>
            </p:nvSpPr>
            <p:spPr bwMode="auto">
              <a:xfrm>
                <a:off x="5599" y="2488"/>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28" name="Line 1305">
                <a:extLst>
                  <a:ext uri="{FF2B5EF4-FFF2-40B4-BE49-F238E27FC236}">
                    <a16:creationId xmlns:a16="http://schemas.microsoft.com/office/drawing/2014/main" id="{A1196480-1059-9C42-A594-644A52DE58FF}"/>
                  </a:ext>
                </a:extLst>
              </p:cNvPr>
              <p:cNvSpPr>
                <a:spLocks noChangeShapeType="1"/>
              </p:cNvSpPr>
              <p:nvPr/>
            </p:nvSpPr>
            <p:spPr bwMode="auto">
              <a:xfrm>
                <a:off x="5599" y="2515"/>
                <a:ext cx="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29" name="Line 1306">
                <a:extLst>
                  <a:ext uri="{FF2B5EF4-FFF2-40B4-BE49-F238E27FC236}">
                    <a16:creationId xmlns:a16="http://schemas.microsoft.com/office/drawing/2014/main" id="{7BEDECD2-C26D-3041-B4E9-AFF9911F07CC}"/>
                  </a:ext>
                </a:extLst>
              </p:cNvPr>
              <p:cNvSpPr>
                <a:spLocks noChangeShapeType="1"/>
              </p:cNvSpPr>
              <p:nvPr/>
            </p:nvSpPr>
            <p:spPr bwMode="auto">
              <a:xfrm>
                <a:off x="5599" y="2488"/>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30" name="Line 1307">
                <a:extLst>
                  <a:ext uri="{FF2B5EF4-FFF2-40B4-BE49-F238E27FC236}">
                    <a16:creationId xmlns:a16="http://schemas.microsoft.com/office/drawing/2014/main" id="{64648A04-1A33-DB4B-93AA-2C37C5686193}"/>
                  </a:ext>
                </a:extLst>
              </p:cNvPr>
              <p:cNvSpPr>
                <a:spLocks noChangeShapeType="1"/>
              </p:cNvSpPr>
              <p:nvPr/>
            </p:nvSpPr>
            <p:spPr bwMode="auto">
              <a:xfrm>
                <a:off x="5696" y="2609"/>
                <a:ext cx="3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31" name="Line 1308">
                <a:extLst>
                  <a:ext uri="{FF2B5EF4-FFF2-40B4-BE49-F238E27FC236}">
                    <a16:creationId xmlns:a16="http://schemas.microsoft.com/office/drawing/2014/main" id="{90BC7F96-69E4-8A4A-9DA7-AC7099AEEFB7}"/>
                  </a:ext>
                </a:extLst>
              </p:cNvPr>
              <p:cNvSpPr>
                <a:spLocks noChangeShapeType="1"/>
              </p:cNvSpPr>
              <p:nvPr/>
            </p:nvSpPr>
            <p:spPr bwMode="auto">
              <a:xfrm>
                <a:off x="5720" y="2582"/>
                <a:ext cx="0" cy="51"/>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32" name="Line 1309">
                <a:extLst>
                  <a:ext uri="{FF2B5EF4-FFF2-40B4-BE49-F238E27FC236}">
                    <a16:creationId xmlns:a16="http://schemas.microsoft.com/office/drawing/2014/main" id="{041A27AE-7488-DB41-8DA1-B2D73A881544}"/>
                  </a:ext>
                </a:extLst>
              </p:cNvPr>
              <p:cNvSpPr>
                <a:spLocks noChangeShapeType="1"/>
              </p:cNvSpPr>
              <p:nvPr/>
            </p:nvSpPr>
            <p:spPr bwMode="auto">
              <a:xfrm>
                <a:off x="5716" y="2609"/>
                <a:ext cx="1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33" name="Line 1310">
                <a:extLst>
                  <a:ext uri="{FF2B5EF4-FFF2-40B4-BE49-F238E27FC236}">
                    <a16:creationId xmlns:a16="http://schemas.microsoft.com/office/drawing/2014/main" id="{73A51A32-491A-D844-B0F5-90298A50C5EC}"/>
                  </a:ext>
                </a:extLst>
              </p:cNvPr>
              <p:cNvSpPr>
                <a:spLocks noChangeShapeType="1"/>
              </p:cNvSpPr>
              <p:nvPr/>
            </p:nvSpPr>
            <p:spPr bwMode="auto">
              <a:xfrm>
                <a:off x="5726" y="2582"/>
                <a:ext cx="0" cy="51"/>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34" name="Line 1311">
                <a:extLst>
                  <a:ext uri="{FF2B5EF4-FFF2-40B4-BE49-F238E27FC236}">
                    <a16:creationId xmlns:a16="http://schemas.microsoft.com/office/drawing/2014/main" id="{B20C01A1-B788-DE41-AA33-93024CC152C6}"/>
                  </a:ext>
                </a:extLst>
              </p:cNvPr>
              <p:cNvSpPr>
                <a:spLocks noChangeShapeType="1"/>
              </p:cNvSpPr>
              <p:nvPr/>
            </p:nvSpPr>
            <p:spPr bwMode="auto">
              <a:xfrm>
                <a:off x="5726" y="2609"/>
                <a:ext cx="36"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35" name="Line 1312">
                <a:extLst>
                  <a:ext uri="{FF2B5EF4-FFF2-40B4-BE49-F238E27FC236}">
                    <a16:creationId xmlns:a16="http://schemas.microsoft.com/office/drawing/2014/main" id="{D31E93C4-6534-BF45-91DA-5405ACF67A6E}"/>
                  </a:ext>
                </a:extLst>
              </p:cNvPr>
              <p:cNvSpPr>
                <a:spLocks noChangeShapeType="1"/>
              </p:cNvSpPr>
              <p:nvPr/>
            </p:nvSpPr>
            <p:spPr bwMode="auto">
              <a:xfrm>
                <a:off x="5787" y="2582"/>
                <a:ext cx="0" cy="51"/>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36" name="Line 1313">
                <a:extLst>
                  <a:ext uri="{FF2B5EF4-FFF2-40B4-BE49-F238E27FC236}">
                    <a16:creationId xmlns:a16="http://schemas.microsoft.com/office/drawing/2014/main" id="{8EF31198-C374-2B47-B6A8-3C68D9D0F116}"/>
                  </a:ext>
                </a:extLst>
              </p:cNvPr>
              <p:cNvSpPr>
                <a:spLocks noChangeShapeType="1"/>
              </p:cNvSpPr>
              <p:nvPr/>
            </p:nvSpPr>
            <p:spPr bwMode="auto">
              <a:xfrm>
                <a:off x="5805" y="2609"/>
                <a:ext cx="48"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37" name="Line 1314">
                <a:extLst>
                  <a:ext uri="{FF2B5EF4-FFF2-40B4-BE49-F238E27FC236}">
                    <a16:creationId xmlns:a16="http://schemas.microsoft.com/office/drawing/2014/main" id="{9597D7C0-9924-134A-8DBE-F486D2090522}"/>
                  </a:ext>
                </a:extLst>
              </p:cNvPr>
              <p:cNvSpPr>
                <a:spLocks noChangeShapeType="1"/>
              </p:cNvSpPr>
              <p:nvPr/>
            </p:nvSpPr>
            <p:spPr bwMode="auto">
              <a:xfrm>
                <a:off x="5831" y="2582"/>
                <a:ext cx="0" cy="51"/>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38" name="Line 1315">
                <a:extLst>
                  <a:ext uri="{FF2B5EF4-FFF2-40B4-BE49-F238E27FC236}">
                    <a16:creationId xmlns:a16="http://schemas.microsoft.com/office/drawing/2014/main" id="{C5E77DE1-EF48-244E-A944-8CC4AD0825F8}"/>
                  </a:ext>
                </a:extLst>
              </p:cNvPr>
              <p:cNvSpPr>
                <a:spLocks noChangeShapeType="1"/>
              </p:cNvSpPr>
              <p:nvPr/>
            </p:nvSpPr>
            <p:spPr bwMode="auto">
              <a:xfrm>
                <a:off x="6172" y="2609"/>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39" name="Line 1316">
                <a:extLst>
                  <a:ext uri="{FF2B5EF4-FFF2-40B4-BE49-F238E27FC236}">
                    <a16:creationId xmlns:a16="http://schemas.microsoft.com/office/drawing/2014/main" id="{F77A9231-0BE3-4C40-BB05-74243A8E02D2}"/>
                  </a:ext>
                </a:extLst>
              </p:cNvPr>
              <p:cNvSpPr>
                <a:spLocks noChangeShapeType="1"/>
              </p:cNvSpPr>
              <p:nvPr/>
            </p:nvSpPr>
            <p:spPr bwMode="auto">
              <a:xfrm>
                <a:off x="6198" y="2582"/>
                <a:ext cx="0" cy="51"/>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40" name="Line 1317">
                <a:extLst>
                  <a:ext uri="{FF2B5EF4-FFF2-40B4-BE49-F238E27FC236}">
                    <a16:creationId xmlns:a16="http://schemas.microsoft.com/office/drawing/2014/main" id="{7BF5C46D-A73D-7446-B3DB-2D64F4CCF56F}"/>
                  </a:ext>
                </a:extLst>
              </p:cNvPr>
              <p:cNvSpPr>
                <a:spLocks noChangeShapeType="1"/>
              </p:cNvSpPr>
              <p:nvPr/>
            </p:nvSpPr>
            <p:spPr bwMode="auto">
              <a:xfrm>
                <a:off x="6178" y="2609"/>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41" name="Line 1318">
                <a:extLst>
                  <a:ext uri="{FF2B5EF4-FFF2-40B4-BE49-F238E27FC236}">
                    <a16:creationId xmlns:a16="http://schemas.microsoft.com/office/drawing/2014/main" id="{850F220C-A5F3-3245-A507-662090ACF5EB}"/>
                  </a:ext>
                </a:extLst>
              </p:cNvPr>
              <p:cNvSpPr>
                <a:spLocks noChangeShapeType="1"/>
              </p:cNvSpPr>
              <p:nvPr/>
            </p:nvSpPr>
            <p:spPr bwMode="auto">
              <a:xfrm>
                <a:off x="6206" y="2582"/>
                <a:ext cx="0" cy="51"/>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42" name="Freeform 1319">
                <a:extLst>
                  <a:ext uri="{FF2B5EF4-FFF2-40B4-BE49-F238E27FC236}">
                    <a16:creationId xmlns:a16="http://schemas.microsoft.com/office/drawing/2014/main" id="{CB02FEC3-D491-7446-BA52-12C7F7F6362B}"/>
                  </a:ext>
                </a:extLst>
              </p:cNvPr>
              <p:cNvSpPr>
                <a:spLocks/>
              </p:cNvSpPr>
              <p:nvPr/>
            </p:nvSpPr>
            <p:spPr bwMode="auto">
              <a:xfrm>
                <a:off x="1928" y="290"/>
                <a:ext cx="0" cy="54"/>
              </a:xfrm>
              <a:custGeom>
                <a:avLst/>
                <a:gdLst>
                  <a:gd name="T0" fmla="*/ 51 w 51"/>
                  <a:gd name="T1" fmla="*/ 27 h 54"/>
                  <a:gd name="T2" fmla="*/ 51 w 51"/>
                  <a:gd name="T3" fmla="*/ 27 h 54"/>
                  <a:gd name="T4" fmla="*/ 51 w 51"/>
                  <a:gd name="T5" fmla="*/ 17 h 54"/>
                  <a:gd name="T6" fmla="*/ 48 w 51"/>
                  <a:gd name="T7" fmla="*/ 10 h 54"/>
                  <a:gd name="T8" fmla="*/ 41 w 51"/>
                  <a:gd name="T9" fmla="*/ 3 h 54"/>
                  <a:gd name="T10" fmla="*/ 34 w 51"/>
                  <a:gd name="T11" fmla="*/ 0 h 54"/>
                  <a:gd name="T12" fmla="*/ 34 w 51"/>
                  <a:gd name="T13" fmla="*/ 0 h 54"/>
                  <a:gd name="T14" fmla="*/ 27 w 51"/>
                  <a:gd name="T15" fmla="*/ 0 h 54"/>
                  <a:gd name="T16" fmla="*/ 17 w 51"/>
                  <a:gd name="T17" fmla="*/ 0 h 54"/>
                  <a:gd name="T18" fmla="*/ 10 w 51"/>
                  <a:gd name="T19" fmla="*/ 3 h 54"/>
                  <a:gd name="T20" fmla="*/ 3 w 51"/>
                  <a:gd name="T21" fmla="*/ 10 h 54"/>
                  <a:gd name="T22" fmla="*/ 3 w 51"/>
                  <a:gd name="T23" fmla="*/ 10 h 54"/>
                  <a:gd name="T24" fmla="*/ 0 w 51"/>
                  <a:gd name="T25" fmla="*/ 17 h 54"/>
                  <a:gd name="T26" fmla="*/ 0 w 51"/>
                  <a:gd name="T27" fmla="*/ 27 h 54"/>
                  <a:gd name="T28" fmla="*/ 0 w 51"/>
                  <a:gd name="T29" fmla="*/ 34 h 54"/>
                  <a:gd name="T30" fmla="*/ 3 w 51"/>
                  <a:gd name="T31" fmla="*/ 41 h 54"/>
                  <a:gd name="T32" fmla="*/ 3 w 51"/>
                  <a:gd name="T33" fmla="*/ 41 h 54"/>
                  <a:gd name="T34" fmla="*/ 10 w 51"/>
                  <a:gd name="T35" fmla="*/ 48 h 54"/>
                  <a:gd name="T36" fmla="*/ 17 w 51"/>
                  <a:gd name="T37" fmla="*/ 51 h 54"/>
                  <a:gd name="T38" fmla="*/ 27 w 51"/>
                  <a:gd name="T39" fmla="*/ 54 h 54"/>
                  <a:gd name="T40" fmla="*/ 34 w 51"/>
                  <a:gd name="T41" fmla="*/ 51 h 54"/>
                  <a:gd name="T42" fmla="*/ 34 w 51"/>
                  <a:gd name="T43" fmla="*/ 51 h 54"/>
                  <a:gd name="T44" fmla="*/ 41 w 51"/>
                  <a:gd name="T45" fmla="*/ 48 h 54"/>
                  <a:gd name="T46" fmla="*/ 48 w 51"/>
                  <a:gd name="T47" fmla="*/ 41 h 54"/>
                  <a:gd name="T48" fmla="*/ 51 w 51"/>
                  <a:gd name="T49" fmla="*/ 34 h 54"/>
                  <a:gd name="T50" fmla="*/ 51 w 51"/>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54">
                    <a:moveTo>
                      <a:pt x="51" y="27"/>
                    </a:moveTo>
                    <a:lnTo>
                      <a:pt x="51" y="27"/>
                    </a:lnTo>
                    <a:lnTo>
                      <a:pt x="51" y="17"/>
                    </a:lnTo>
                    <a:lnTo>
                      <a:pt x="48" y="10"/>
                    </a:lnTo>
                    <a:lnTo>
                      <a:pt x="41" y="3"/>
                    </a:lnTo>
                    <a:lnTo>
                      <a:pt x="34" y="0"/>
                    </a:lnTo>
                    <a:lnTo>
                      <a:pt x="34" y="0"/>
                    </a:lnTo>
                    <a:lnTo>
                      <a:pt x="27" y="0"/>
                    </a:lnTo>
                    <a:lnTo>
                      <a:pt x="17" y="0"/>
                    </a:lnTo>
                    <a:lnTo>
                      <a:pt x="10" y="3"/>
                    </a:lnTo>
                    <a:lnTo>
                      <a:pt x="3" y="10"/>
                    </a:lnTo>
                    <a:lnTo>
                      <a:pt x="3" y="10"/>
                    </a:lnTo>
                    <a:lnTo>
                      <a:pt x="0" y="17"/>
                    </a:lnTo>
                    <a:lnTo>
                      <a:pt x="0" y="27"/>
                    </a:lnTo>
                    <a:lnTo>
                      <a:pt x="0" y="34"/>
                    </a:lnTo>
                    <a:lnTo>
                      <a:pt x="3" y="41"/>
                    </a:lnTo>
                    <a:lnTo>
                      <a:pt x="3" y="41"/>
                    </a:lnTo>
                    <a:lnTo>
                      <a:pt x="10" y="48"/>
                    </a:lnTo>
                    <a:lnTo>
                      <a:pt x="17" y="51"/>
                    </a:lnTo>
                    <a:lnTo>
                      <a:pt x="27" y="54"/>
                    </a:lnTo>
                    <a:lnTo>
                      <a:pt x="34" y="51"/>
                    </a:lnTo>
                    <a:lnTo>
                      <a:pt x="34" y="51"/>
                    </a:lnTo>
                    <a:lnTo>
                      <a:pt x="41" y="48"/>
                    </a:lnTo>
                    <a:lnTo>
                      <a:pt x="48" y="41"/>
                    </a:lnTo>
                    <a:lnTo>
                      <a:pt x="51" y="34"/>
                    </a:lnTo>
                    <a:lnTo>
                      <a:pt x="51"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43" name="Freeform 1320">
                <a:extLst>
                  <a:ext uri="{FF2B5EF4-FFF2-40B4-BE49-F238E27FC236}">
                    <a16:creationId xmlns:a16="http://schemas.microsoft.com/office/drawing/2014/main" id="{CF5A8EE0-E862-B648-904E-28E1A9725233}"/>
                  </a:ext>
                </a:extLst>
              </p:cNvPr>
              <p:cNvSpPr>
                <a:spLocks/>
              </p:cNvSpPr>
              <p:nvPr/>
            </p:nvSpPr>
            <p:spPr bwMode="auto">
              <a:xfrm>
                <a:off x="1928" y="290"/>
                <a:ext cx="0" cy="54"/>
              </a:xfrm>
              <a:custGeom>
                <a:avLst/>
                <a:gdLst>
                  <a:gd name="T0" fmla="*/ 51 w 51"/>
                  <a:gd name="T1" fmla="*/ 27 h 54"/>
                  <a:gd name="T2" fmla="*/ 51 w 51"/>
                  <a:gd name="T3" fmla="*/ 27 h 54"/>
                  <a:gd name="T4" fmla="*/ 51 w 51"/>
                  <a:gd name="T5" fmla="*/ 17 h 54"/>
                  <a:gd name="T6" fmla="*/ 48 w 51"/>
                  <a:gd name="T7" fmla="*/ 10 h 54"/>
                  <a:gd name="T8" fmla="*/ 41 w 51"/>
                  <a:gd name="T9" fmla="*/ 3 h 54"/>
                  <a:gd name="T10" fmla="*/ 34 w 51"/>
                  <a:gd name="T11" fmla="*/ 0 h 54"/>
                  <a:gd name="T12" fmla="*/ 34 w 51"/>
                  <a:gd name="T13" fmla="*/ 0 h 54"/>
                  <a:gd name="T14" fmla="*/ 27 w 51"/>
                  <a:gd name="T15" fmla="*/ 0 h 54"/>
                  <a:gd name="T16" fmla="*/ 17 w 51"/>
                  <a:gd name="T17" fmla="*/ 0 h 54"/>
                  <a:gd name="T18" fmla="*/ 10 w 51"/>
                  <a:gd name="T19" fmla="*/ 3 h 54"/>
                  <a:gd name="T20" fmla="*/ 3 w 51"/>
                  <a:gd name="T21" fmla="*/ 10 h 54"/>
                  <a:gd name="T22" fmla="*/ 3 w 51"/>
                  <a:gd name="T23" fmla="*/ 10 h 54"/>
                  <a:gd name="T24" fmla="*/ 0 w 51"/>
                  <a:gd name="T25" fmla="*/ 17 h 54"/>
                  <a:gd name="T26" fmla="*/ 0 w 51"/>
                  <a:gd name="T27" fmla="*/ 27 h 54"/>
                  <a:gd name="T28" fmla="*/ 0 w 51"/>
                  <a:gd name="T29" fmla="*/ 34 h 54"/>
                  <a:gd name="T30" fmla="*/ 3 w 51"/>
                  <a:gd name="T31" fmla="*/ 41 h 54"/>
                  <a:gd name="T32" fmla="*/ 3 w 51"/>
                  <a:gd name="T33" fmla="*/ 41 h 54"/>
                  <a:gd name="T34" fmla="*/ 10 w 51"/>
                  <a:gd name="T35" fmla="*/ 48 h 54"/>
                  <a:gd name="T36" fmla="*/ 17 w 51"/>
                  <a:gd name="T37" fmla="*/ 51 h 54"/>
                  <a:gd name="T38" fmla="*/ 27 w 51"/>
                  <a:gd name="T39" fmla="*/ 54 h 54"/>
                  <a:gd name="T40" fmla="*/ 34 w 51"/>
                  <a:gd name="T41" fmla="*/ 51 h 54"/>
                  <a:gd name="T42" fmla="*/ 34 w 51"/>
                  <a:gd name="T43" fmla="*/ 51 h 54"/>
                  <a:gd name="T44" fmla="*/ 41 w 51"/>
                  <a:gd name="T45" fmla="*/ 48 h 54"/>
                  <a:gd name="T46" fmla="*/ 48 w 51"/>
                  <a:gd name="T47" fmla="*/ 41 h 54"/>
                  <a:gd name="T48" fmla="*/ 51 w 51"/>
                  <a:gd name="T49" fmla="*/ 34 h 54"/>
                  <a:gd name="T50" fmla="*/ 51 w 51"/>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54">
                    <a:moveTo>
                      <a:pt x="51" y="27"/>
                    </a:moveTo>
                    <a:lnTo>
                      <a:pt x="51" y="27"/>
                    </a:lnTo>
                    <a:lnTo>
                      <a:pt x="51" y="17"/>
                    </a:lnTo>
                    <a:lnTo>
                      <a:pt x="48" y="10"/>
                    </a:lnTo>
                    <a:lnTo>
                      <a:pt x="41" y="3"/>
                    </a:lnTo>
                    <a:lnTo>
                      <a:pt x="34" y="0"/>
                    </a:lnTo>
                    <a:lnTo>
                      <a:pt x="34" y="0"/>
                    </a:lnTo>
                    <a:lnTo>
                      <a:pt x="27" y="0"/>
                    </a:lnTo>
                    <a:lnTo>
                      <a:pt x="17" y="0"/>
                    </a:lnTo>
                    <a:lnTo>
                      <a:pt x="10" y="3"/>
                    </a:lnTo>
                    <a:lnTo>
                      <a:pt x="3" y="10"/>
                    </a:lnTo>
                    <a:lnTo>
                      <a:pt x="3" y="10"/>
                    </a:lnTo>
                    <a:lnTo>
                      <a:pt x="0" y="17"/>
                    </a:lnTo>
                    <a:lnTo>
                      <a:pt x="0" y="27"/>
                    </a:lnTo>
                    <a:lnTo>
                      <a:pt x="0" y="34"/>
                    </a:lnTo>
                    <a:lnTo>
                      <a:pt x="3" y="41"/>
                    </a:lnTo>
                    <a:lnTo>
                      <a:pt x="3" y="41"/>
                    </a:lnTo>
                    <a:lnTo>
                      <a:pt x="10" y="48"/>
                    </a:lnTo>
                    <a:lnTo>
                      <a:pt x="17" y="51"/>
                    </a:lnTo>
                    <a:lnTo>
                      <a:pt x="27" y="54"/>
                    </a:lnTo>
                    <a:lnTo>
                      <a:pt x="34" y="51"/>
                    </a:lnTo>
                    <a:lnTo>
                      <a:pt x="34" y="51"/>
                    </a:lnTo>
                    <a:lnTo>
                      <a:pt x="41" y="48"/>
                    </a:lnTo>
                    <a:lnTo>
                      <a:pt x="48" y="41"/>
                    </a:lnTo>
                    <a:lnTo>
                      <a:pt x="51" y="34"/>
                    </a:lnTo>
                    <a:lnTo>
                      <a:pt x="51"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44" name="Freeform 1321">
                <a:extLst>
                  <a:ext uri="{FF2B5EF4-FFF2-40B4-BE49-F238E27FC236}">
                    <a16:creationId xmlns:a16="http://schemas.microsoft.com/office/drawing/2014/main" id="{D213BDDA-C427-184A-B327-A0C0A7417DA1}"/>
                  </a:ext>
                </a:extLst>
              </p:cNvPr>
              <p:cNvSpPr>
                <a:spLocks/>
              </p:cNvSpPr>
              <p:nvPr/>
            </p:nvSpPr>
            <p:spPr bwMode="auto">
              <a:xfrm>
                <a:off x="1928" y="290"/>
                <a:ext cx="6" cy="54"/>
              </a:xfrm>
              <a:custGeom>
                <a:avLst/>
                <a:gdLst>
                  <a:gd name="T0" fmla="*/ 55 w 55"/>
                  <a:gd name="T1" fmla="*/ 27 h 54"/>
                  <a:gd name="T2" fmla="*/ 55 w 55"/>
                  <a:gd name="T3" fmla="*/ 27 h 54"/>
                  <a:gd name="T4" fmla="*/ 55 w 55"/>
                  <a:gd name="T5" fmla="*/ 17 h 54"/>
                  <a:gd name="T6" fmla="*/ 48 w 55"/>
                  <a:gd name="T7" fmla="*/ 10 h 54"/>
                  <a:gd name="T8" fmla="*/ 45 w 55"/>
                  <a:gd name="T9" fmla="*/ 3 h 54"/>
                  <a:gd name="T10" fmla="*/ 38 w 55"/>
                  <a:gd name="T11" fmla="*/ 0 h 54"/>
                  <a:gd name="T12" fmla="*/ 38 w 55"/>
                  <a:gd name="T13" fmla="*/ 0 h 54"/>
                  <a:gd name="T14" fmla="*/ 28 w 55"/>
                  <a:gd name="T15" fmla="*/ 0 h 54"/>
                  <a:gd name="T16" fmla="*/ 21 w 55"/>
                  <a:gd name="T17" fmla="*/ 0 h 54"/>
                  <a:gd name="T18" fmla="*/ 14 w 55"/>
                  <a:gd name="T19" fmla="*/ 3 h 54"/>
                  <a:gd name="T20" fmla="*/ 7 w 55"/>
                  <a:gd name="T21" fmla="*/ 10 h 54"/>
                  <a:gd name="T22" fmla="*/ 7 w 55"/>
                  <a:gd name="T23" fmla="*/ 10 h 54"/>
                  <a:gd name="T24" fmla="*/ 4 w 55"/>
                  <a:gd name="T25" fmla="*/ 17 h 54"/>
                  <a:gd name="T26" fmla="*/ 0 w 55"/>
                  <a:gd name="T27" fmla="*/ 27 h 54"/>
                  <a:gd name="T28" fmla="*/ 4 w 55"/>
                  <a:gd name="T29" fmla="*/ 34 h 54"/>
                  <a:gd name="T30" fmla="*/ 7 w 55"/>
                  <a:gd name="T31" fmla="*/ 41 h 54"/>
                  <a:gd name="T32" fmla="*/ 7 w 55"/>
                  <a:gd name="T33" fmla="*/ 41 h 54"/>
                  <a:gd name="T34" fmla="*/ 14 w 55"/>
                  <a:gd name="T35" fmla="*/ 48 h 54"/>
                  <a:gd name="T36" fmla="*/ 21 w 55"/>
                  <a:gd name="T37" fmla="*/ 51 h 54"/>
                  <a:gd name="T38" fmla="*/ 28 w 55"/>
                  <a:gd name="T39" fmla="*/ 54 h 54"/>
                  <a:gd name="T40" fmla="*/ 38 w 55"/>
                  <a:gd name="T41" fmla="*/ 51 h 54"/>
                  <a:gd name="T42" fmla="*/ 38 w 55"/>
                  <a:gd name="T43" fmla="*/ 51 h 54"/>
                  <a:gd name="T44" fmla="*/ 45 w 55"/>
                  <a:gd name="T45" fmla="*/ 48 h 54"/>
                  <a:gd name="T46" fmla="*/ 48 w 55"/>
                  <a:gd name="T47" fmla="*/ 41 h 54"/>
                  <a:gd name="T48" fmla="*/ 55 w 55"/>
                  <a:gd name="T49" fmla="*/ 34 h 54"/>
                  <a:gd name="T50" fmla="*/ 55 w 55"/>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4">
                    <a:moveTo>
                      <a:pt x="55" y="27"/>
                    </a:moveTo>
                    <a:lnTo>
                      <a:pt x="55" y="27"/>
                    </a:lnTo>
                    <a:lnTo>
                      <a:pt x="55" y="17"/>
                    </a:lnTo>
                    <a:lnTo>
                      <a:pt x="48" y="10"/>
                    </a:lnTo>
                    <a:lnTo>
                      <a:pt x="45" y="3"/>
                    </a:lnTo>
                    <a:lnTo>
                      <a:pt x="38" y="0"/>
                    </a:lnTo>
                    <a:lnTo>
                      <a:pt x="38" y="0"/>
                    </a:lnTo>
                    <a:lnTo>
                      <a:pt x="28" y="0"/>
                    </a:lnTo>
                    <a:lnTo>
                      <a:pt x="21" y="0"/>
                    </a:lnTo>
                    <a:lnTo>
                      <a:pt x="14" y="3"/>
                    </a:lnTo>
                    <a:lnTo>
                      <a:pt x="7" y="10"/>
                    </a:lnTo>
                    <a:lnTo>
                      <a:pt x="7" y="10"/>
                    </a:lnTo>
                    <a:lnTo>
                      <a:pt x="4" y="17"/>
                    </a:lnTo>
                    <a:lnTo>
                      <a:pt x="0" y="27"/>
                    </a:lnTo>
                    <a:lnTo>
                      <a:pt x="4" y="34"/>
                    </a:lnTo>
                    <a:lnTo>
                      <a:pt x="7" y="41"/>
                    </a:lnTo>
                    <a:lnTo>
                      <a:pt x="7" y="41"/>
                    </a:lnTo>
                    <a:lnTo>
                      <a:pt x="14" y="48"/>
                    </a:lnTo>
                    <a:lnTo>
                      <a:pt x="21" y="51"/>
                    </a:lnTo>
                    <a:lnTo>
                      <a:pt x="28" y="54"/>
                    </a:lnTo>
                    <a:lnTo>
                      <a:pt x="38" y="51"/>
                    </a:lnTo>
                    <a:lnTo>
                      <a:pt x="38" y="51"/>
                    </a:lnTo>
                    <a:lnTo>
                      <a:pt x="45" y="48"/>
                    </a:lnTo>
                    <a:lnTo>
                      <a:pt x="48" y="41"/>
                    </a:lnTo>
                    <a:lnTo>
                      <a:pt x="55" y="34"/>
                    </a:lnTo>
                    <a:lnTo>
                      <a:pt x="55"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45" name="Freeform 1322">
                <a:extLst>
                  <a:ext uri="{FF2B5EF4-FFF2-40B4-BE49-F238E27FC236}">
                    <a16:creationId xmlns:a16="http://schemas.microsoft.com/office/drawing/2014/main" id="{315A362F-AC5D-CE47-B1D6-05A4E852A0CA}"/>
                  </a:ext>
                </a:extLst>
              </p:cNvPr>
              <p:cNvSpPr>
                <a:spLocks/>
              </p:cNvSpPr>
              <p:nvPr/>
            </p:nvSpPr>
            <p:spPr bwMode="auto">
              <a:xfrm>
                <a:off x="1928" y="290"/>
                <a:ext cx="6" cy="54"/>
              </a:xfrm>
              <a:custGeom>
                <a:avLst/>
                <a:gdLst>
                  <a:gd name="T0" fmla="*/ 55 w 55"/>
                  <a:gd name="T1" fmla="*/ 27 h 54"/>
                  <a:gd name="T2" fmla="*/ 55 w 55"/>
                  <a:gd name="T3" fmla="*/ 27 h 54"/>
                  <a:gd name="T4" fmla="*/ 55 w 55"/>
                  <a:gd name="T5" fmla="*/ 17 h 54"/>
                  <a:gd name="T6" fmla="*/ 48 w 55"/>
                  <a:gd name="T7" fmla="*/ 10 h 54"/>
                  <a:gd name="T8" fmla="*/ 45 w 55"/>
                  <a:gd name="T9" fmla="*/ 3 h 54"/>
                  <a:gd name="T10" fmla="*/ 38 w 55"/>
                  <a:gd name="T11" fmla="*/ 0 h 54"/>
                  <a:gd name="T12" fmla="*/ 38 w 55"/>
                  <a:gd name="T13" fmla="*/ 0 h 54"/>
                  <a:gd name="T14" fmla="*/ 28 w 55"/>
                  <a:gd name="T15" fmla="*/ 0 h 54"/>
                  <a:gd name="T16" fmla="*/ 21 w 55"/>
                  <a:gd name="T17" fmla="*/ 0 h 54"/>
                  <a:gd name="T18" fmla="*/ 14 w 55"/>
                  <a:gd name="T19" fmla="*/ 3 h 54"/>
                  <a:gd name="T20" fmla="*/ 7 w 55"/>
                  <a:gd name="T21" fmla="*/ 10 h 54"/>
                  <a:gd name="T22" fmla="*/ 7 w 55"/>
                  <a:gd name="T23" fmla="*/ 10 h 54"/>
                  <a:gd name="T24" fmla="*/ 4 w 55"/>
                  <a:gd name="T25" fmla="*/ 17 h 54"/>
                  <a:gd name="T26" fmla="*/ 0 w 55"/>
                  <a:gd name="T27" fmla="*/ 27 h 54"/>
                  <a:gd name="T28" fmla="*/ 4 w 55"/>
                  <a:gd name="T29" fmla="*/ 34 h 54"/>
                  <a:gd name="T30" fmla="*/ 7 w 55"/>
                  <a:gd name="T31" fmla="*/ 41 h 54"/>
                  <a:gd name="T32" fmla="*/ 7 w 55"/>
                  <a:gd name="T33" fmla="*/ 41 h 54"/>
                  <a:gd name="T34" fmla="*/ 14 w 55"/>
                  <a:gd name="T35" fmla="*/ 48 h 54"/>
                  <a:gd name="T36" fmla="*/ 21 w 55"/>
                  <a:gd name="T37" fmla="*/ 51 h 54"/>
                  <a:gd name="T38" fmla="*/ 28 w 55"/>
                  <a:gd name="T39" fmla="*/ 54 h 54"/>
                  <a:gd name="T40" fmla="*/ 38 w 55"/>
                  <a:gd name="T41" fmla="*/ 51 h 54"/>
                  <a:gd name="T42" fmla="*/ 38 w 55"/>
                  <a:gd name="T43" fmla="*/ 51 h 54"/>
                  <a:gd name="T44" fmla="*/ 45 w 55"/>
                  <a:gd name="T45" fmla="*/ 48 h 54"/>
                  <a:gd name="T46" fmla="*/ 48 w 55"/>
                  <a:gd name="T47" fmla="*/ 41 h 54"/>
                  <a:gd name="T48" fmla="*/ 55 w 55"/>
                  <a:gd name="T49" fmla="*/ 34 h 54"/>
                  <a:gd name="T50" fmla="*/ 55 w 55"/>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4">
                    <a:moveTo>
                      <a:pt x="55" y="27"/>
                    </a:moveTo>
                    <a:lnTo>
                      <a:pt x="55" y="27"/>
                    </a:lnTo>
                    <a:lnTo>
                      <a:pt x="55" y="17"/>
                    </a:lnTo>
                    <a:lnTo>
                      <a:pt x="48" y="10"/>
                    </a:lnTo>
                    <a:lnTo>
                      <a:pt x="45" y="3"/>
                    </a:lnTo>
                    <a:lnTo>
                      <a:pt x="38" y="0"/>
                    </a:lnTo>
                    <a:lnTo>
                      <a:pt x="38" y="0"/>
                    </a:lnTo>
                    <a:lnTo>
                      <a:pt x="28" y="0"/>
                    </a:lnTo>
                    <a:lnTo>
                      <a:pt x="21" y="0"/>
                    </a:lnTo>
                    <a:lnTo>
                      <a:pt x="14" y="3"/>
                    </a:lnTo>
                    <a:lnTo>
                      <a:pt x="7" y="10"/>
                    </a:lnTo>
                    <a:lnTo>
                      <a:pt x="7" y="10"/>
                    </a:lnTo>
                    <a:lnTo>
                      <a:pt x="4" y="17"/>
                    </a:lnTo>
                    <a:lnTo>
                      <a:pt x="0" y="27"/>
                    </a:lnTo>
                    <a:lnTo>
                      <a:pt x="4" y="34"/>
                    </a:lnTo>
                    <a:lnTo>
                      <a:pt x="7" y="41"/>
                    </a:lnTo>
                    <a:lnTo>
                      <a:pt x="7" y="41"/>
                    </a:lnTo>
                    <a:lnTo>
                      <a:pt x="14" y="48"/>
                    </a:lnTo>
                    <a:lnTo>
                      <a:pt x="21" y="51"/>
                    </a:lnTo>
                    <a:lnTo>
                      <a:pt x="28" y="54"/>
                    </a:lnTo>
                    <a:lnTo>
                      <a:pt x="38" y="51"/>
                    </a:lnTo>
                    <a:lnTo>
                      <a:pt x="38" y="51"/>
                    </a:lnTo>
                    <a:lnTo>
                      <a:pt x="45" y="48"/>
                    </a:lnTo>
                    <a:lnTo>
                      <a:pt x="48" y="41"/>
                    </a:lnTo>
                    <a:lnTo>
                      <a:pt x="55" y="34"/>
                    </a:lnTo>
                    <a:lnTo>
                      <a:pt x="55"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46" name="Freeform 1323">
                <a:extLst>
                  <a:ext uri="{FF2B5EF4-FFF2-40B4-BE49-F238E27FC236}">
                    <a16:creationId xmlns:a16="http://schemas.microsoft.com/office/drawing/2014/main" id="{04F8225B-637E-DB4A-B76E-89252E8E09E8}"/>
                  </a:ext>
                </a:extLst>
              </p:cNvPr>
              <p:cNvSpPr>
                <a:spLocks/>
              </p:cNvSpPr>
              <p:nvPr/>
            </p:nvSpPr>
            <p:spPr bwMode="auto">
              <a:xfrm>
                <a:off x="1928" y="290"/>
                <a:ext cx="6" cy="54"/>
              </a:xfrm>
              <a:custGeom>
                <a:avLst/>
                <a:gdLst>
                  <a:gd name="T0" fmla="*/ 55 w 55"/>
                  <a:gd name="T1" fmla="*/ 27 h 54"/>
                  <a:gd name="T2" fmla="*/ 55 w 55"/>
                  <a:gd name="T3" fmla="*/ 27 h 54"/>
                  <a:gd name="T4" fmla="*/ 55 w 55"/>
                  <a:gd name="T5" fmla="*/ 17 h 54"/>
                  <a:gd name="T6" fmla="*/ 48 w 55"/>
                  <a:gd name="T7" fmla="*/ 10 h 54"/>
                  <a:gd name="T8" fmla="*/ 45 w 55"/>
                  <a:gd name="T9" fmla="*/ 3 h 54"/>
                  <a:gd name="T10" fmla="*/ 38 w 55"/>
                  <a:gd name="T11" fmla="*/ 0 h 54"/>
                  <a:gd name="T12" fmla="*/ 38 w 55"/>
                  <a:gd name="T13" fmla="*/ 0 h 54"/>
                  <a:gd name="T14" fmla="*/ 28 w 55"/>
                  <a:gd name="T15" fmla="*/ 0 h 54"/>
                  <a:gd name="T16" fmla="*/ 21 w 55"/>
                  <a:gd name="T17" fmla="*/ 0 h 54"/>
                  <a:gd name="T18" fmla="*/ 14 w 55"/>
                  <a:gd name="T19" fmla="*/ 3 h 54"/>
                  <a:gd name="T20" fmla="*/ 7 w 55"/>
                  <a:gd name="T21" fmla="*/ 10 h 54"/>
                  <a:gd name="T22" fmla="*/ 7 w 55"/>
                  <a:gd name="T23" fmla="*/ 10 h 54"/>
                  <a:gd name="T24" fmla="*/ 4 w 55"/>
                  <a:gd name="T25" fmla="*/ 17 h 54"/>
                  <a:gd name="T26" fmla="*/ 0 w 55"/>
                  <a:gd name="T27" fmla="*/ 27 h 54"/>
                  <a:gd name="T28" fmla="*/ 4 w 55"/>
                  <a:gd name="T29" fmla="*/ 34 h 54"/>
                  <a:gd name="T30" fmla="*/ 7 w 55"/>
                  <a:gd name="T31" fmla="*/ 41 h 54"/>
                  <a:gd name="T32" fmla="*/ 7 w 55"/>
                  <a:gd name="T33" fmla="*/ 41 h 54"/>
                  <a:gd name="T34" fmla="*/ 14 w 55"/>
                  <a:gd name="T35" fmla="*/ 48 h 54"/>
                  <a:gd name="T36" fmla="*/ 21 w 55"/>
                  <a:gd name="T37" fmla="*/ 51 h 54"/>
                  <a:gd name="T38" fmla="*/ 28 w 55"/>
                  <a:gd name="T39" fmla="*/ 54 h 54"/>
                  <a:gd name="T40" fmla="*/ 38 w 55"/>
                  <a:gd name="T41" fmla="*/ 51 h 54"/>
                  <a:gd name="T42" fmla="*/ 38 w 55"/>
                  <a:gd name="T43" fmla="*/ 51 h 54"/>
                  <a:gd name="T44" fmla="*/ 45 w 55"/>
                  <a:gd name="T45" fmla="*/ 48 h 54"/>
                  <a:gd name="T46" fmla="*/ 48 w 55"/>
                  <a:gd name="T47" fmla="*/ 41 h 54"/>
                  <a:gd name="T48" fmla="*/ 55 w 55"/>
                  <a:gd name="T49" fmla="*/ 34 h 54"/>
                  <a:gd name="T50" fmla="*/ 55 w 55"/>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4">
                    <a:moveTo>
                      <a:pt x="55" y="27"/>
                    </a:moveTo>
                    <a:lnTo>
                      <a:pt x="55" y="27"/>
                    </a:lnTo>
                    <a:lnTo>
                      <a:pt x="55" y="17"/>
                    </a:lnTo>
                    <a:lnTo>
                      <a:pt x="48" y="10"/>
                    </a:lnTo>
                    <a:lnTo>
                      <a:pt x="45" y="3"/>
                    </a:lnTo>
                    <a:lnTo>
                      <a:pt x="38" y="0"/>
                    </a:lnTo>
                    <a:lnTo>
                      <a:pt x="38" y="0"/>
                    </a:lnTo>
                    <a:lnTo>
                      <a:pt x="28" y="0"/>
                    </a:lnTo>
                    <a:lnTo>
                      <a:pt x="21" y="0"/>
                    </a:lnTo>
                    <a:lnTo>
                      <a:pt x="14" y="3"/>
                    </a:lnTo>
                    <a:lnTo>
                      <a:pt x="7" y="10"/>
                    </a:lnTo>
                    <a:lnTo>
                      <a:pt x="7" y="10"/>
                    </a:lnTo>
                    <a:lnTo>
                      <a:pt x="4" y="17"/>
                    </a:lnTo>
                    <a:lnTo>
                      <a:pt x="0" y="27"/>
                    </a:lnTo>
                    <a:lnTo>
                      <a:pt x="4" y="34"/>
                    </a:lnTo>
                    <a:lnTo>
                      <a:pt x="7" y="41"/>
                    </a:lnTo>
                    <a:lnTo>
                      <a:pt x="7" y="41"/>
                    </a:lnTo>
                    <a:lnTo>
                      <a:pt x="14" y="48"/>
                    </a:lnTo>
                    <a:lnTo>
                      <a:pt x="21" y="51"/>
                    </a:lnTo>
                    <a:lnTo>
                      <a:pt x="28" y="54"/>
                    </a:lnTo>
                    <a:lnTo>
                      <a:pt x="38" y="51"/>
                    </a:lnTo>
                    <a:lnTo>
                      <a:pt x="38" y="51"/>
                    </a:lnTo>
                    <a:lnTo>
                      <a:pt x="45" y="48"/>
                    </a:lnTo>
                    <a:lnTo>
                      <a:pt x="48" y="41"/>
                    </a:lnTo>
                    <a:lnTo>
                      <a:pt x="55" y="34"/>
                    </a:lnTo>
                    <a:lnTo>
                      <a:pt x="55"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47" name="Freeform 1324">
                <a:extLst>
                  <a:ext uri="{FF2B5EF4-FFF2-40B4-BE49-F238E27FC236}">
                    <a16:creationId xmlns:a16="http://schemas.microsoft.com/office/drawing/2014/main" id="{E4770FD7-1405-A841-88D6-E38B64DD5F7E}"/>
                  </a:ext>
                </a:extLst>
              </p:cNvPr>
              <p:cNvSpPr>
                <a:spLocks/>
              </p:cNvSpPr>
              <p:nvPr/>
            </p:nvSpPr>
            <p:spPr bwMode="auto">
              <a:xfrm>
                <a:off x="1928" y="290"/>
                <a:ext cx="6" cy="54"/>
              </a:xfrm>
              <a:custGeom>
                <a:avLst/>
                <a:gdLst>
                  <a:gd name="T0" fmla="*/ 55 w 55"/>
                  <a:gd name="T1" fmla="*/ 27 h 54"/>
                  <a:gd name="T2" fmla="*/ 55 w 55"/>
                  <a:gd name="T3" fmla="*/ 27 h 54"/>
                  <a:gd name="T4" fmla="*/ 55 w 55"/>
                  <a:gd name="T5" fmla="*/ 17 h 54"/>
                  <a:gd name="T6" fmla="*/ 48 w 55"/>
                  <a:gd name="T7" fmla="*/ 10 h 54"/>
                  <a:gd name="T8" fmla="*/ 45 w 55"/>
                  <a:gd name="T9" fmla="*/ 3 h 54"/>
                  <a:gd name="T10" fmla="*/ 38 w 55"/>
                  <a:gd name="T11" fmla="*/ 0 h 54"/>
                  <a:gd name="T12" fmla="*/ 38 w 55"/>
                  <a:gd name="T13" fmla="*/ 0 h 54"/>
                  <a:gd name="T14" fmla="*/ 28 w 55"/>
                  <a:gd name="T15" fmla="*/ 0 h 54"/>
                  <a:gd name="T16" fmla="*/ 21 w 55"/>
                  <a:gd name="T17" fmla="*/ 0 h 54"/>
                  <a:gd name="T18" fmla="*/ 14 w 55"/>
                  <a:gd name="T19" fmla="*/ 3 h 54"/>
                  <a:gd name="T20" fmla="*/ 7 w 55"/>
                  <a:gd name="T21" fmla="*/ 10 h 54"/>
                  <a:gd name="T22" fmla="*/ 7 w 55"/>
                  <a:gd name="T23" fmla="*/ 10 h 54"/>
                  <a:gd name="T24" fmla="*/ 4 w 55"/>
                  <a:gd name="T25" fmla="*/ 17 h 54"/>
                  <a:gd name="T26" fmla="*/ 0 w 55"/>
                  <a:gd name="T27" fmla="*/ 27 h 54"/>
                  <a:gd name="T28" fmla="*/ 4 w 55"/>
                  <a:gd name="T29" fmla="*/ 34 h 54"/>
                  <a:gd name="T30" fmla="*/ 7 w 55"/>
                  <a:gd name="T31" fmla="*/ 41 h 54"/>
                  <a:gd name="T32" fmla="*/ 7 w 55"/>
                  <a:gd name="T33" fmla="*/ 41 h 54"/>
                  <a:gd name="T34" fmla="*/ 14 w 55"/>
                  <a:gd name="T35" fmla="*/ 48 h 54"/>
                  <a:gd name="T36" fmla="*/ 21 w 55"/>
                  <a:gd name="T37" fmla="*/ 51 h 54"/>
                  <a:gd name="T38" fmla="*/ 28 w 55"/>
                  <a:gd name="T39" fmla="*/ 54 h 54"/>
                  <a:gd name="T40" fmla="*/ 38 w 55"/>
                  <a:gd name="T41" fmla="*/ 51 h 54"/>
                  <a:gd name="T42" fmla="*/ 38 w 55"/>
                  <a:gd name="T43" fmla="*/ 51 h 54"/>
                  <a:gd name="T44" fmla="*/ 45 w 55"/>
                  <a:gd name="T45" fmla="*/ 48 h 54"/>
                  <a:gd name="T46" fmla="*/ 48 w 55"/>
                  <a:gd name="T47" fmla="*/ 41 h 54"/>
                  <a:gd name="T48" fmla="*/ 55 w 55"/>
                  <a:gd name="T49" fmla="*/ 34 h 54"/>
                  <a:gd name="T50" fmla="*/ 55 w 55"/>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4">
                    <a:moveTo>
                      <a:pt x="55" y="27"/>
                    </a:moveTo>
                    <a:lnTo>
                      <a:pt x="55" y="27"/>
                    </a:lnTo>
                    <a:lnTo>
                      <a:pt x="55" y="17"/>
                    </a:lnTo>
                    <a:lnTo>
                      <a:pt x="48" y="10"/>
                    </a:lnTo>
                    <a:lnTo>
                      <a:pt x="45" y="3"/>
                    </a:lnTo>
                    <a:lnTo>
                      <a:pt x="38" y="0"/>
                    </a:lnTo>
                    <a:lnTo>
                      <a:pt x="38" y="0"/>
                    </a:lnTo>
                    <a:lnTo>
                      <a:pt x="28" y="0"/>
                    </a:lnTo>
                    <a:lnTo>
                      <a:pt x="21" y="0"/>
                    </a:lnTo>
                    <a:lnTo>
                      <a:pt x="14" y="3"/>
                    </a:lnTo>
                    <a:lnTo>
                      <a:pt x="7" y="10"/>
                    </a:lnTo>
                    <a:lnTo>
                      <a:pt x="7" y="10"/>
                    </a:lnTo>
                    <a:lnTo>
                      <a:pt x="4" y="17"/>
                    </a:lnTo>
                    <a:lnTo>
                      <a:pt x="0" y="27"/>
                    </a:lnTo>
                    <a:lnTo>
                      <a:pt x="4" y="34"/>
                    </a:lnTo>
                    <a:lnTo>
                      <a:pt x="7" y="41"/>
                    </a:lnTo>
                    <a:lnTo>
                      <a:pt x="7" y="41"/>
                    </a:lnTo>
                    <a:lnTo>
                      <a:pt x="14" y="48"/>
                    </a:lnTo>
                    <a:lnTo>
                      <a:pt x="21" y="51"/>
                    </a:lnTo>
                    <a:lnTo>
                      <a:pt x="28" y="54"/>
                    </a:lnTo>
                    <a:lnTo>
                      <a:pt x="38" y="51"/>
                    </a:lnTo>
                    <a:lnTo>
                      <a:pt x="38" y="51"/>
                    </a:lnTo>
                    <a:lnTo>
                      <a:pt x="45" y="48"/>
                    </a:lnTo>
                    <a:lnTo>
                      <a:pt x="48" y="41"/>
                    </a:lnTo>
                    <a:lnTo>
                      <a:pt x="55" y="34"/>
                    </a:lnTo>
                    <a:lnTo>
                      <a:pt x="55"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48" name="Freeform 1325">
                <a:extLst>
                  <a:ext uri="{FF2B5EF4-FFF2-40B4-BE49-F238E27FC236}">
                    <a16:creationId xmlns:a16="http://schemas.microsoft.com/office/drawing/2014/main" id="{AA6C52CC-D01E-6645-B64B-C5670A609A0F}"/>
                  </a:ext>
                </a:extLst>
              </p:cNvPr>
              <p:cNvSpPr>
                <a:spLocks/>
              </p:cNvSpPr>
              <p:nvPr/>
            </p:nvSpPr>
            <p:spPr bwMode="auto">
              <a:xfrm>
                <a:off x="1928" y="290"/>
                <a:ext cx="6" cy="54"/>
              </a:xfrm>
              <a:custGeom>
                <a:avLst/>
                <a:gdLst>
                  <a:gd name="T0" fmla="*/ 55 w 55"/>
                  <a:gd name="T1" fmla="*/ 27 h 54"/>
                  <a:gd name="T2" fmla="*/ 55 w 55"/>
                  <a:gd name="T3" fmla="*/ 27 h 54"/>
                  <a:gd name="T4" fmla="*/ 55 w 55"/>
                  <a:gd name="T5" fmla="*/ 17 h 54"/>
                  <a:gd name="T6" fmla="*/ 48 w 55"/>
                  <a:gd name="T7" fmla="*/ 10 h 54"/>
                  <a:gd name="T8" fmla="*/ 45 w 55"/>
                  <a:gd name="T9" fmla="*/ 3 h 54"/>
                  <a:gd name="T10" fmla="*/ 38 w 55"/>
                  <a:gd name="T11" fmla="*/ 0 h 54"/>
                  <a:gd name="T12" fmla="*/ 38 w 55"/>
                  <a:gd name="T13" fmla="*/ 0 h 54"/>
                  <a:gd name="T14" fmla="*/ 28 w 55"/>
                  <a:gd name="T15" fmla="*/ 0 h 54"/>
                  <a:gd name="T16" fmla="*/ 21 w 55"/>
                  <a:gd name="T17" fmla="*/ 0 h 54"/>
                  <a:gd name="T18" fmla="*/ 14 w 55"/>
                  <a:gd name="T19" fmla="*/ 3 h 54"/>
                  <a:gd name="T20" fmla="*/ 7 w 55"/>
                  <a:gd name="T21" fmla="*/ 10 h 54"/>
                  <a:gd name="T22" fmla="*/ 7 w 55"/>
                  <a:gd name="T23" fmla="*/ 10 h 54"/>
                  <a:gd name="T24" fmla="*/ 4 w 55"/>
                  <a:gd name="T25" fmla="*/ 17 h 54"/>
                  <a:gd name="T26" fmla="*/ 0 w 55"/>
                  <a:gd name="T27" fmla="*/ 27 h 54"/>
                  <a:gd name="T28" fmla="*/ 4 w 55"/>
                  <a:gd name="T29" fmla="*/ 34 h 54"/>
                  <a:gd name="T30" fmla="*/ 7 w 55"/>
                  <a:gd name="T31" fmla="*/ 41 h 54"/>
                  <a:gd name="T32" fmla="*/ 7 w 55"/>
                  <a:gd name="T33" fmla="*/ 41 h 54"/>
                  <a:gd name="T34" fmla="*/ 14 w 55"/>
                  <a:gd name="T35" fmla="*/ 48 h 54"/>
                  <a:gd name="T36" fmla="*/ 21 w 55"/>
                  <a:gd name="T37" fmla="*/ 51 h 54"/>
                  <a:gd name="T38" fmla="*/ 28 w 55"/>
                  <a:gd name="T39" fmla="*/ 54 h 54"/>
                  <a:gd name="T40" fmla="*/ 38 w 55"/>
                  <a:gd name="T41" fmla="*/ 51 h 54"/>
                  <a:gd name="T42" fmla="*/ 38 w 55"/>
                  <a:gd name="T43" fmla="*/ 51 h 54"/>
                  <a:gd name="T44" fmla="*/ 45 w 55"/>
                  <a:gd name="T45" fmla="*/ 48 h 54"/>
                  <a:gd name="T46" fmla="*/ 48 w 55"/>
                  <a:gd name="T47" fmla="*/ 41 h 54"/>
                  <a:gd name="T48" fmla="*/ 55 w 55"/>
                  <a:gd name="T49" fmla="*/ 34 h 54"/>
                  <a:gd name="T50" fmla="*/ 55 w 55"/>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4">
                    <a:moveTo>
                      <a:pt x="55" y="27"/>
                    </a:moveTo>
                    <a:lnTo>
                      <a:pt x="55" y="27"/>
                    </a:lnTo>
                    <a:lnTo>
                      <a:pt x="55" y="17"/>
                    </a:lnTo>
                    <a:lnTo>
                      <a:pt x="48" y="10"/>
                    </a:lnTo>
                    <a:lnTo>
                      <a:pt x="45" y="3"/>
                    </a:lnTo>
                    <a:lnTo>
                      <a:pt x="38" y="0"/>
                    </a:lnTo>
                    <a:lnTo>
                      <a:pt x="38" y="0"/>
                    </a:lnTo>
                    <a:lnTo>
                      <a:pt x="28" y="0"/>
                    </a:lnTo>
                    <a:lnTo>
                      <a:pt x="21" y="0"/>
                    </a:lnTo>
                    <a:lnTo>
                      <a:pt x="14" y="3"/>
                    </a:lnTo>
                    <a:lnTo>
                      <a:pt x="7" y="10"/>
                    </a:lnTo>
                    <a:lnTo>
                      <a:pt x="7" y="10"/>
                    </a:lnTo>
                    <a:lnTo>
                      <a:pt x="4" y="17"/>
                    </a:lnTo>
                    <a:lnTo>
                      <a:pt x="0" y="27"/>
                    </a:lnTo>
                    <a:lnTo>
                      <a:pt x="4" y="34"/>
                    </a:lnTo>
                    <a:lnTo>
                      <a:pt x="7" y="41"/>
                    </a:lnTo>
                    <a:lnTo>
                      <a:pt x="7" y="41"/>
                    </a:lnTo>
                    <a:lnTo>
                      <a:pt x="14" y="48"/>
                    </a:lnTo>
                    <a:lnTo>
                      <a:pt x="21" y="51"/>
                    </a:lnTo>
                    <a:lnTo>
                      <a:pt x="28" y="54"/>
                    </a:lnTo>
                    <a:lnTo>
                      <a:pt x="38" y="51"/>
                    </a:lnTo>
                    <a:lnTo>
                      <a:pt x="38" y="51"/>
                    </a:lnTo>
                    <a:lnTo>
                      <a:pt x="45" y="48"/>
                    </a:lnTo>
                    <a:lnTo>
                      <a:pt x="48" y="41"/>
                    </a:lnTo>
                    <a:lnTo>
                      <a:pt x="55" y="34"/>
                    </a:lnTo>
                    <a:lnTo>
                      <a:pt x="55"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49" name="Freeform 1326">
                <a:extLst>
                  <a:ext uri="{FF2B5EF4-FFF2-40B4-BE49-F238E27FC236}">
                    <a16:creationId xmlns:a16="http://schemas.microsoft.com/office/drawing/2014/main" id="{36161D97-028B-2640-89BB-E9FF25D50B11}"/>
                  </a:ext>
                </a:extLst>
              </p:cNvPr>
              <p:cNvSpPr>
                <a:spLocks/>
              </p:cNvSpPr>
              <p:nvPr/>
            </p:nvSpPr>
            <p:spPr bwMode="auto">
              <a:xfrm>
                <a:off x="1928" y="290"/>
                <a:ext cx="12" cy="54"/>
              </a:xfrm>
              <a:custGeom>
                <a:avLst/>
                <a:gdLst>
                  <a:gd name="T0" fmla="*/ 54 w 54"/>
                  <a:gd name="T1" fmla="*/ 27 h 54"/>
                  <a:gd name="T2" fmla="*/ 54 w 54"/>
                  <a:gd name="T3" fmla="*/ 27 h 54"/>
                  <a:gd name="T4" fmla="*/ 51 w 54"/>
                  <a:gd name="T5" fmla="*/ 17 h 54"/>
                  <a:gd name="T6" fmla="*/ 48 w 54"/>
                  <a:gd name="T7" fmla="*/ 10 h 54"/>
                  <a:gd name="T8" fmla="*/ 41 w 54"/>
                  <a:gd name="T9" fmla="*/ 3 h 54"/>
                  <a:gd name="T10" fmla="*/ 34 w 54"/>
                  <a:gd name="T11" fmla="*/ 0 h 54"/>
                  <a:gd name="T12" fmla="*/ 34 w 54"/>
                  <a:gd name="T13" fmla="*/ 0 h 54"/>
                  <a:gd name="T14" fmla="*/ 27 w 54"/>
                  <a:gd name="T15" fmla="*/ 0 h 54"/>
                  <a:gd name="T16" fmla="*/ 17 w 54"/>
                  <a:gd name="T17" fmla="*/ 0 h 54"/>
                  <a:gd name="T18" fmla="*/ 10 w 54"/>
                  <a:gd name="T19" fmla="*/ 3 h 54"/>
                  <a:gd name="T20" fmla="*/ 4 w 54"/>
                  <a:gd name="T21" fmla="*/ 10 h 54"/>
                  <a:gd name="T22" fmla="*/ 4 w 54"/>
                  <a:gd name="T23" fmla="*/ 10 h 54"/>
                  <a:gd name="T24" fmla="*/ 0 w 54"/>
                  <a:gd name="T25" fmla="*/ 17 h 54"/>
                  <a:gd name="T26" fmla="*/ 0 w 54"/>
                  <a:gd name="T27" fmla="*/ 27 h 54"/>
                  <a:gd name="T28" fmla="*/ 0 w 54"/>
                  <a:gd name="T29" fmla="*/ 34 h 54"/>
                  <a:gd name="T30" fmla="*/ 4 w 54"/>
                  <a:gd name="T31" fmla="*/ 41 h 54"/>
                  <a:gd name="T32" fmla="*/ 4 w 54"/>
                  <a:gd name="T33" fmla="*/ 41 h 54"/>
                  <a:gd name="T34" fmla="*/ 10 w 54"/>
                  <a:gd name="T35" fmla="*/ 48 h 54"/>
                  <a:gd name="T36" fmla="*/ 17 w 54"/>
                  <a:gd name="T37" fmla="*/ 51 h 54"/>
                  <a:gd name="T38" fmla="*/ 27 w 54"/>
                  <a:gd name="T39" fmla="*/ 54 h 54"/>
                  <a:gd name="T40" fmla="*/ 34 w 54"/>
                  <a:gd name="T41" fmla="*/ 51 h 54"/>
                  <a:gd name="T42" fmla="*/ 34 w 54"/>
                  <a:gd name="T43" fmla="*/ 51 h 54"/>
                  <a:gd name="T44" fmla="*/ 41 w 54"/>
                  <a:gd name="T45" fmla="*/ 48 h 54"/>
                  <a:gd name="T46" fmla="*/ 48 w 54"/>
                  <a:gd name="T47" fmla="*/ 41 h 54"/>
                  <a:gd name="T48" fmla="*/ 51 w 54"/>
                  <a:gd name="T49" fmla="*/ 34 h 54"/>
                  <a:gd name="T50" fmla="*/ 54 w 54"/>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4">
                    <a:moveTo>
                      <a:pt x="54" y="27"/>
                    </a:moveTo>
                    <a:lnTo>
                      <a:pt x="54" y="27"/>
                    </a:lnTo>
                    <a:lnTo>
                      <a:pt x="51" y="17"/>
                    </a:lnTo>
                    <a:lnTo>
                      <a:pt x="48" y="10"/>
                    </a:lnTo>
                    <a:lnTo>
                      <a:pt x="41" y="3"/>
                    </a:lnTo>
                    <a:lnTo>
                      <a:pt x="34" y="0"/>
                    </a:lnTo>
                    <a:lnTo>
                      <a:pt x="34" y="0"/>
                    </a:lnTo>
                    <a:lnTo>
                      <a:pt x="27" y="0"/>
                    </a:lnTo>
                    <a:lnTo>
                      <a:pt x="17" y="0"/>
                    </a:lnTo>
                    <a:lnTo>
                      <a:pt x="10" y="3"/>
                    </a:lnTo>
                    <a:lnTo>
                      <a:pt x="4" y="10"/>
                    </a:lnTo>
                    <a:lnTo>
                      <a:pt x="4" y="10"/>
                    </a:lnTo>
                    <a:lnTo>
                      <a:pt x="0" y="17"/>
                    </a:lnTo>
                    <a:lnTo>
                      <a:pt x="0" y="27"/>
                    </a:lnTo>
                    <a:lnTo>
                      <a:pt x="0" y="34"/>
                    </a:lnTo>
                    <a:lnTo>
                      <a:pt x="4" y="41"/>
                    </a:lnTo>
                    <a:lnTo>
                      <a:pt x="4" y="41"/>
                    </a:lnTo>
                    <a:lnTo>
                      <a:pt x="10" y="48"/>
                    </a:lnTo>
                    <a:lnTo>
                      <a:pt x="17" y="51"/>
                    </a:lnTo>
                    <a:lnTo>
                      <a:pt x="27" y="54"/>
                    </a:lnTo>
                    <a:lnTo>
                      <a:pt x="34" y="51"/>
                    </a:lnTo>
                    <a:lnTo>
                      <a:pt x="34" y="51"/>
                    </a:lnTo>
                    <a:lnTo>
                      <a:pt x="41" y="48"/>
                    </a:lnTo>
                    <a:lnTo>
                      <a:pt x="48" y="41"/>
                    </a:lnTo>
                    <a:lnTo>
                      <a:pt x="51" y="34"/>
                    </a:lnTo>
                    <a:lnTo>
                      <a:pt x="54"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50" name="Freeform 1327">
                <a:extLst>
                  <a:ext uri="{FF2B5EF4-FFF2-40B4-BE49-F238E27FC236}">
                    <a16:creationId xmlns:a16="http://schemas.microsoft.com/office/drawing/2014/main" id="{D7D20336-D01A-DD4B-A8EF-6F7B2738B866}"/>
                  </a:ext>
                </a:extLst>
              </p:cNvPr>
              <p:cNvSpPr>
                <a:spLocks/>
              </p:cNvSpPr>
              <p:nvPr/>
            </p:nvSpPr>
            <p:spPr bwMode="auto">
              <a:xfrm>
                <a:off x="1928" y="290"/>
                <a:ext cx="12" cy="54"/>
              </a:xfrm>
              <a:custGeom>
                <a:avLst/>
                <a:gdLst>
                  <a:gd name="T0" fmla="*/ 54 w 54"/>
                  <a:gd name="T1" fmla="*/ 27 h 54"/>
                  <a:gd name="T2" fmla="*/ 54 w 54"/>
                  <a:gd name="T3" fmla="*/ 27 h 54"/>
                  <a:gd name="T4" fmla="*/ 51 w 54"/>
                  <a:gd name="T5" fmla="*/ 17 h 54"/>
                  <a:gd name="T6" fmla="*/ 48 w 54"/>
                  <a:gd name="T7" fmla="*/ 10 h 54"/>
                  <a:gd name="T8" fmla="*/ 41 w 54"/>
                  <a:gd name="T9" fmla="*/ 3 h 54"/>
                  <a:gd name="T10" fmla="*/ 34 w 54"/>
                  <a:gd name="T11" fmla="*/ 0 h 54"/>
                  <a:gd name="T12" fmla="*/ 34 w 54"/>
                  <a:gd name="T13" fmla="*/ 0 h 54"/>
                  <a:gd name="T14" fmla="*/ 27 w 54"/>
                  <a:gd name="T15" fmla="*/ 0 h 54"/>
                  <a:gd name="T16" fmla="*/ 17 w 54"/>
                  <a:gd name="T17" fmla="*/ 0 h 54"/>
                  <a:gd name="T18" fmla="*/ 10 w 54"/>
                  <a:gd name="T19" fmla="*/ 3 h 54"/>
                  <a:gd name="T20" fmla="*/ 4 w 54"/>
                  <a:gd name="T21" fmla="*/ 10 h 54"/>
                  <a:gd name="T22" fmla="*/ 4 w 54"/>
                  <a:gd name="T23" fmla="*/ 10 h 54"/>
                  <a:gd name="T24" fmla="*/ 0 w 54"/>
                  <a:gd name="T25" fmla="*/ 17 h 54"/>
                  <a:gd name="T26" fmla="*/ 0 w 54"/>
                  <a:gd name="T27" fmla="*/ 27 h 54"/>
                  <a:gd name="T28" fmla="*/ 0 w 54"/>
                  <a:gd name="T29" fmla="*/ 34 h 54"/>
                  <a:gd name="T30" fmla="*/ 4 w 54"/>
                  <a:gd name="T31" fmla="*/ 41 h 54"/>
                  <a:gd name="T32" fmla="*/ 4 w 54"/>
                  <a:gd name="T33" fmla="*/ 41 h 54"/>
                  <a:gd name="T34" fmla="*/ 10 w 54"/>
                  <a:gd name="T35" fmla="*/ 48 h 54"/>
                  <a:gd name="T36" fmla="*/ 17 w 54"/>
                  <a:gd name="T37" fmla="*/ 51 h 54"/>
                  <a:gd name="T38" fmla="*/ 27 w 54"/>
                  <a:gd name="T39" fmla="*/ 54 h 54"/>
                  <a:gd name="T40" fmla="*/ 34 w 54"/>
                  <a:gd name="T41" fmla="*/ 51 h 54"/>
                  <a:gd name="T42" fmla="*/ 34 w 54"/>
                  <a:gd name="T43" fmla="*/ 51 h 54"/>
                  <a:gd name="T44" fmla="*/ 41 w 54"/>
                  <a:gd name="T45" fmla="*/ 48 h 54"/>
                  <a:gd name="T46" fmla="*/ 48 w 54"/>
                  <a:gd name="T47" fmla="*/ 41 h 54"/>
                  <a:gd name="T48" fmla="*/ 51 w 54"/>
                  <a:gd name="T49" fmla="*/ 34 h 54"/>
                  <a:gd name="T50" fmla="*/ 54 w 54"/>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4">
                    <a:moveTo>
                      <a:pt x="54" y="27"/>
                    </a:moveTo>
                    <a:lnTo>
                      <a:pt x="54" y="27"/>
                    </a:lnTo>
                    <a:lnTo>
                      <a:pt x="51" y="17"/>
                    </a:lnTo>
                    <a:lnTo>
                      <a:pt x="48" y="10"/>
                    </a:lnTo>
                    <a:lnTo>
                      <a:pt x="41" y="3"/>
                    </a:lnTo>
                    <a:lnTo>
                      <a:pt x="34" y="0"/>
                    </a:lnTo>
                    <a:lnTo>
                      <a:pt x="34" y="0"/>
                    </a:lnTo>
                    <a:lnTo>
                      <a:pt x="27" y="0"/>
                    </a:lnTo>
                    <a:lnTo>
                      <a:pt x="17" y="0"/>
                    </a:lnTo>
                    <a:lnTo>
                      <a:pt x="10" y="3"/>
                    </a:lnTo>
                    <a:lnTo>
                      <a:pt x="4" y="10"/>
                    </a:lnTo>
                    <a:lnTo>
                      <a:pt x="4" y="10"/>
                    </a:lnTo>
                    <a:lnTo>
                      <a:pt x="0" y="17"/>
                    </a:lnTo>
                    <a:lnTo>
                      <a:pt x="0" y="27"/>
                    </a:lnTo>
                    <a:lnTo>
                      <a:pt x="0" y="34"/>
                    </a:lnTo>
                    <a:lnTo>
                      <a:pt x="4" y="41"/>
                    </a:lnTo>
                    <a:lnTo>
                      <a:pt x="4" y="41"/>
                    </a:lnTo>
                    <a:lnTo>
                      <a:pt x="10" y="48"/>
                    </a:lnTo>
                    <a:lnTo>
                      <a:pt x="17" y="51"/>
                    </a:lnTo>
                    <a:lnTo>
                      <a:pt x="27" y="54"/>
                    </a:lnTo>
                    <a:lnTo>
                      <a:pt x="34" y="51"/>
                    </a:lnTo>
                    <a:lnTo>
                      <a:pt x="34" y="51"/>
                    </a:lnTo>
                    <a:lnTo>
                      <a:pt x="41" y="48"/>
                    </a:lnTo>
                    <a:lnTo>
                      <a:pt x="48" y="41"/>
                    </a:lnTo>
                    <a:lnTo>
                      <a:pt x="51" y="34"/>
                    </a:lnTo>
                    <a:lnTo>
                      <a:pt x="54"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51" name="Freeform 1328">
                <a:extLst>
                  <a:ext uri="{FF2B5EF4-FFF2-40B4-BE49-F238E27FC236}">
                    <a16:creationId xmlns:a16="http://schemas.microsoft.com/office/drawing/2014/main" id="{5FA942E9-EEC7-BF4B-A8FC-0C2C23731610}"/>
                  </a:ext>
                </a:extLst>
              </p:cNvPr>
              <p:cNvSpPr>
                <a:spLocks/>
              </p:cNvSpPr>
              <p:nvPr/>
            </p:nvSpPr>
            <p:spPr bwMode="auto">
              <a:xfrm>
                <a:off x="1928" y="290"/>
                <a:ext cx="16" cy="54"/>
              </a:xfrm>
              <a:custGeom>
                <a:avLst/>
                <a:gdLst>
                  <a:gd name="T0" fmla="*/ 54 w 54"/>
                  <a:gd name="T1" fmla="*/ 27 h 54"/>
                  <a:gd name="T2" fmla="*/ 54 w 54"/>
                  <a:gd name="T3" fmla="*/ 27 h 54"/>
                  <a:gd name="T4" fmla="*/ 54 w 54"/>
                  <a:gd name="T5" fmla="*/ 17 h 54"/>
                  <a:gd name="T6" fmla="*/ 50 w 54"/>
                  <a:gd name="T7" fmla="*/ 10 h 54"/>
                  <a:gd name="T8" fmla="*/ 44 w 54"/>
                  <a:gd name="T9" fmla="*/ 3 h 54"/>
                  <a:gd name="T10" fmla="*/ 37 w 54"/>
                  <a:gd name="T11" fmla="*/ 0 h 54"/>
                  <a:gd name="T12" fmla="*/ 37 w 54"/>
                  <a:gd name="T13" fmla="*/ 0 h 54"/>
                  <a:gd name="T14" fmla="*/ 27 w 54"/>
                  <a:gd name="T15" fmla="*/ 0 h 54"/>
                  <a:gd name="T16" fmla="*/ 20 w 54"/>
                  <a:gd name="T17" fmla="*/ 0 h 54"/>
                  <a:gd name="T18" fmla="*/ 13 w 54"/>
                  <a:gd name="T19" fmla="*/ 3 h 54"/>
                  <a:gd name="T20" fmla="*/ 6 w 54"/>
                  <a:gd name="T21" fmla="*/ 10 h 54"/>
                  <a:gd name="T22" fmla="*/ 6 w 54"/>
                  <a:gd name="T23" fmla="*/ 10 h 54"/>
                  <a:gd name="T24" fmla="*/ 3 w 54"/>
                  <a:gd name="T25" fmla="*/ 17 h 54"/>
                  <a:gd name="T26" fmla="*/ 0 w 54"/>
                  <a:gd name="T27" fmla="*/ 27 h 54"/>
                  <a:gd name="T28" fmla="*/ 3 w 54"/>
                  <a:gd name="T29" fmla="*/ 34 h 54"/>
                  <a:gd name="T30" fmla="*/ 6 w 54"/>
                  <a:gd name="T31" fmla="*/ 41 h 54"/>
                  <a:gd name="T32" fmla="*/ 6 w 54"/>
                  <a:gd name="T33" fmla="*/ 41 h 54"/>
                  <a:gd name="T34" fmla="*/ 13 w 54"/>
                  <a:gd name="T35" fmla="*/ 48 h 54"/>
                  <a:gd name="T36" fmla="*/ 20 w 54"/>
                  <a:gd name="T37" fmla="*/ 51 h 54"/>
                  <a:gd name="T38" fmla="*/ 27 w 54"/>
                  <a:gd name="T39" fmla="*/ 54 h 54"/>
                  <a:gd name="T40" fmla="*/ 37 w 54"/>
                  <a:gd name="T41" fmla="*/ 51 h 54"/>
                  <a:gd name="T42" fmla="*/ 37 w 54"/>
                  <a:gd name="T43" fmla="*/ 51 h 54"/>
                  <a:gd name="T44" fmla="*/ 44 w 54"/>
                  <a:gd name="T45" fmla="*/ 48 h 54"/>
                  <a:gd name="T46" fmla="*/ 50 w 54"/>
                  <a:gd name="T47" fmla="*/ 41 h 54"/>
                  <a:gd name="T48" fmla="*/ 54 w 54"/>
                  <a:gd name="T49" fmla="*/ 34 h 54"/>
                  <a:gd name="T50" fmla="*/ 54 w 54"/>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4">
                    <a:moveTo>
                      <a:pt x="54" y="27"/>
                    </a:moveTo>
                    <a:lnTo>
                      <a:pt x="54" y="27"/>
                    </a:lnTo>
                    <a:lnTo>
                      <a:pt x="54" y="17"/>
                    </a:lnTo>
                    <a:lnTo>
                      <a:pt x="50" y="10"/>
                    </a:lnTo>
                    <a:lnTo>
                      <a:pt x="44" y="3"/>
                    </a:lnTo>
                    <a:lnTo>
                      <a:pt x="37" y="0"/>
                    </a:lnTo>
                    <a:lnTo>
                      <a:pt x="37" y="0"/>
                    </a:lnTo>
                    <a:lnTo>
                      <a:pt x="27" y="0"/>
                    </a:lnTo>
                    <a:lnTo>
                      <a:pt x="20" y="0"/>
                    </a:lnTo>
                    <a:lnTo>
                      <a:pt x="13" y="3"/>
                    </a:lnTo>
                    <a:lnTo>
                      <a:pt x="6" y="10"/>
                    </a:lnTo>
                    <a:lnTo>
                      <a:pt x="6" y="10"/>
                    </a:lnTo>
                    <a:lnTo>
                      <a:pt x="3" y="17"/>
                    </a:lnTo>
                    <a:lnTo>
                      <a:pt x="0" y="27"/>
                    </a:lnTo>
                    <a:lnTo>
                      <a:pt x="3" y="34"/>
                    </a:lnTo>
                    <a:lnTo>
                      <a:pt x="6" y="41"/>
                    </a:lnTo>
                    <a:lnTo>
                      <a:pt x="6" y="41"/>
                    </a:lnTo>
                    <a:lnTo>
                      <a:pt x="13" y="48"/>
                    </a:lnTo>
                    <a:lnTo>
                      <a:pt x="20" y="51"/>
                    </a:lnTo>
                    <a:lnTo>
                      <a:pt x="27" y="54"/>
                    </a:lnTo>
                    <a:lnTo>
                      <a:pt x="37" y="51"/>
                    </a:lnTo>
                    <a:lnTo>
                      <a:pt x="37" y="51"/>
                    </a:lnTo>
                    <a:lnTo>
                      <a:pt x="44" y="48"/>
                    </a:lnTo>
                    <a:lnTo>
                      <a:pt x="50" y="41"/>
                    </a:lnTo>
                    <a:lnTo>
                      <a:pt x="54" y="34"/>
                    </a:lnTo>
                    <a:lnTo>
                      <a:pt x="54"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52" name="Freeform 1329">
                <a:extLst>
                  <a:ext uri="{FF2B5EF4-FFF2-40B4-BE49-F238E27FC236}">
                    <a16:creationId xmlns:a16="http://schemas.microsoft.com/office/drawing/2014/main" id="{54319B2B-75C8-3F45-9FB2-61216242EBC6}"/>
                  </a:ext>
                </a:extLst>
              </p:cNvPr>
              <p:cNvSpPr>
                <a:spLocks/>
              </p:cNvSpPr>
              <p:nvPr/>
            </p:nvSpPr>
            <p:spPr bwMode="auto">
              <a:xfrm>
                <a:off x="1965" y="301"/>
                <a:ext cx="52" cy="54"/>
              </a:xfrm>
              <a:custGeom>
                <a:avLst/>
                <a:gdLst>
                  <a:gd name="T0" fmla="*/ 51 w 51"/>
                  <a:gd name="T1" fmla="*/ 27 h 55"/>
                  <a:gd name="T2" fmla="*/ 51 w 51"/>
                  <a:gd name="T3" fmla="*/ 27 h 55"/>
                  <a:gd name="T4" fmla="*/ 51 w 51"/>
                  <a:gd name="T5" fmla="*/ 17 h 55"/>
                  <a:gd name="T6" fmla="*/ 48 w 51"/>
                  <a:gd name="T7" fmla="*/ 10 h 55"/>
                  <a:gd name="T8" fmla="*/ 41 w 51"/>
                  <a:gd name="T9" fmla="*/ 7 h 55"/>
                  <a:gd name="T10" fmla="*/ 34 w 51"/>
                  <a:gd name="T11" fmla="*/ 0 h 55"/>
                  <a:gd name="T12" fmla="*/ 34 w 51"/>
                  <a:gd name="T13" fmla="*/ 0 h 55"/>
                  <a:gd name="T14" fmla="*/ 24 w 51"/>
                  <a:gd name="T15" fmla="*/ 0 h 55"/>
                  <a:gd name="T16" fmla="*/ 17 w 51"/>
                  <a:gd name="T17" fmla="*/ 0 h 55"/>
                  <a:gd name="T18" fmla="*/ 11 w 51"/>
                  <a:gd name="T19" fmla="*/ 7 h 55"/>
                  <a:gd name="T20" fmla="*/ 4 w 51"/>
                  <a:gd name="T21" fmla="*/ 10 h 55"/>
                  <a:gd name="T22" fmla="*/ 4 w 51"/>
                  <a:gd name="T23" fmla="*/ 10 h 55"/>
                  <a:gd name="T24" fmla="*/ 0 w 51"/>
                  <a:gd name="T25" fmla="*/ 21 h 55"/>
                  <a:gd name="T26" fmla="*/ 0 w 51"/>
                  <a:gd name="T27" fmla="*/ 27 h 55"/>
                  <a:gd name="T28" fmla="*/ 0 w 51"/>
                  <a:gd name="T29" fmla="*/ 34 h 55"/>
                  <a:gd name="T30" fmla="*/ 4 w 51"/>
                  <a:gd name="T31" fmla="*/ 44 h 55"/>
                  <a:gd name="T32" fmla="*/ 4 w 51"/>
                  <a:gd name="T33" fmla="*/ 44 h 55"/>
                  <a:gd name="T34" fmla="*/ 11 w 51"/>
                  <a:gd name="T35" fmla="*/ 48 h 55"/>
                  <a:gd name="T36" fmla="*/ 17 w 51"/>
                  <a:gd name="T37" fmla="*/ 51 h 55"/>
                  <a:gd name="T38" fmla="*/ 24 w 51"/>
                  <a:gd name="T39" fmla="*/ 55 h 55"/>
                  <a:gd name="T40" fmla="*/ 34 w 51"/>
                  <a:gd name="T41" fmla="*/ 51 h 55"/>
                  <a:gd name="T42" fmla="*/ 34 w 51"/>
                  <a:gd name="T43" fmla="*/ 51 h 55"/>
                  <a:gd name="T44" fmla="*/ 41 w 51"/>
                  <a:gd name="T45" fmla="*/ 48 h 55"/>
                  <a:gd name="T46" fmla="*/ 48 w 51"/>
                  <a:gd name="T47" fmla="*/ 44 h 55"/>
                  <a:gd name="T48" fmla="*/ 51 w 51"/>
                  <a:gd name="T49" fmla="*/ 34 h 55"/>
                  <a:gd name="T50" fmla="*/ 51 w 51"/>
                  <a:gd name="T51"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55">
                    <a:moveTo>
                      <a:pt x="51" y="27"/>
                    </a:moveTo>
                    <a:lnTo>
                      <a:pt x="51" y="27"/>
                    </a:lnTo>
                    <a:lnTo>
                      <a:pt x="51" y="17"/>
                    </a:lnTo>
                    <a:lnTo>
                      <a:pt x="48" y="10"/>
                    </a:lnTo>
                    <a:lnTo>
                      <a:pt x="41" y="7"/>
                    </a:lnTo>
                    <a:lnTo>
                      <a:pt x="34" y="0"/>
                    </a:lnTo>
                    <a:lnTo>
                      <a:pt x="34" y="0"/>
                    </a:lnTo>
                    <a:lnTo>
                      <a:pt x="24" y="0"/>
                    </a:lnTo>
                    <a:lnTo>
                      <a:pt x="17" y="0"/>
                    </a:lnTo>
                    <a:lnTo>
                      <a:pt x="11" y="7"/>
                    </a:lnTo>
                    <a:lnTo>
                      <a:pt x="4" y="10"/>
                    </a:lnTo>
                    <a:lnTo>
                      <a:pt x="4" y="10"/>
                    </a:lnTo>
                    <a:lnTo>
                      <a:pt x="0" y="21"/>
                    </a:lnTo>
                    <a:lnTo>
                      <a:pt x="0" y="27"/>
                    </a:lnTo>
                    <a:lnTo>
                      <a:pt x="0" y="34"/>
                    </a:lnTo>
                    <a:lnTo>
                      <a:pt x="4" y="44"/>
                    </a:lnTo>
                    <a:lnTo>
                      <a:pt x="4" y="44"/>
                    </a:lnTo>
                    <a:lnTo>
                      <a:pt x="11" y="48"/>
                    </a:lnTo>
                    <a:lnTo>
                      <a:pt x="17" y="51"/>
                    </a:lnTo>
                    <a:lnTo>
                      <a:pt x="24" y="55"/>
                    </a:lnTo>
                    <a:lnTo>
                      <a:pt x="34" y="51"/>
                    </a:lnTo>
                    <a:lnTo>
                      <a:pt x="34" y="51"/>
                    </a:lnTo>
                    <a:lnTo>
                      <a:pt x="41" y="48"/>
                    </a:lnTo>
                    <a:lnTo>
                      <a:pt x="48" y="44"/>
                    </a:lnTo>
                    <a:lnTo>
                      <a:pt x="51" y="34"/>
                    </a:lnTo>
                    <a:lnTo>
                      <a:pt x="51"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53" name="Freeform 1330">
                <a:extLst>
                  <a:ext uri="{FF2B5EF4-FFF2-40B4-BE49-F238E27FC236}">
                    <a16:creationId xmlns:a16="http://schemas.microsoft.com/office/drawing/2014/main" id="{3024EF61-9A36-AD41-831F-9E7E21C70A46}"/>
                  </a:ext>
                </a:extLst>
              </p:cNvPr>
              <p:cNvSpPr>
                <a:spLocks/>
              </p:cNvSpPr>
              <p:nvPr/>
            </p:nvSpPr>
            <p:spPr bwMode="auto">
              <a:xfrm>
                <a:off x="1969" y="301"/>
                <a:ext cx="54" cy="54"/>
              </a:xfrm>
              <a:custGeom>
                <a:avLst/>
                <a:gdLst>
                  <a:gd name="T0" fmla="*/ 54 w 54"/>
                  <a:gd name="T1" fmla="*/ 27 h 55"/>
                  <a:gd name="T2" fmla="*/ 54 w 54"/>
                  <a:gd name="T3" fmla="*/ 27 h 55"/>
                  <a:gd name="T4" fmla="*/ 51 w 54"/>
                  <a:gd name="T5" fmla="*/ 17 h 55"/>
                  <a:gd name="T6" fmla="*/ 47 w 54"/>
                  <a:gd name="T7" fmla="*/ 10 h 55"/>
                  <a:gd name="T8" fmla="*/ 44 w 54"/>
                  <a:gd name="T9" fmla="*/ 7 h 55"/>
                  <a:gd name="T10" fmla="*/ 34 w 54"/>
                  <a:gd name="T11" fmla="*/ 0 h 55"/>
                  <a:gd name="T12" fmla="*/ 34 w 54"/>
                  <a:gd name="T13" fmla="*/ 0 h 55"/>
                  <a:gd name="T14" fmla="*/ 27 w 54"/>
                  <a:gd name="T15" fmla="*/ 0 h 55"/>
                  <a:gd name="T16" fmla="*/ 20 w 54"/>
                  <a:gd name="T17" fmla="*/ 0 h 55"/>
                  <a:gd name="T18" fmla="*/ 10 w 54"/>
                  <a:gd name="T19" fmla="*/ 7 h 55"/>
                  <a:gd name="T20" fmla="*/ 7 w 54"/>
                  <a:gd name="T21" fmla="*/ 10 h 55"/>
                  <a:gd name="T22" fmla="*/ 7 w 54"/>
                  <a:gd name="T23" fmla="*/ 10 h 55"/>
                  <a:gd name="T24" fmla="*/ 3 w 54"/>
                  <a:gd name="T25" fmla="*/ 21 h 55"/>
                  <a:gd name="T26" fmla="*/ 0 w 54"/>
                  <a:gd name="T27" fmla="*/ 27 h 55"/>
                  <a:gd name="T28" fmla="*/ 3 w 54"/>
                  <a:gd name="T29" fmla="*/ 34 h 55"/>
                  <a:gd name="T30" fmla="*/ 7 w 54"/>
                  <a:gd name="T31" fmla="*/ 44 h 55"/>
                  <a:gd name="T32" fmla="*/ 7 w 54"/>
                  <a:gd name="T33" fmla="*/ 44 h 55"/>
                  <a:gd name="T34" fmla="*/ 10 w 54"/>
                  <a:gd name="T35" fmla="*/ 48 h 55"/>
                  <a:gd name="T36" fmla="*/ 20 w 54"/>
                  <a:gd name="T37" fmla="*/ 51 h 55"/>
                  <a:gd name="T38" fmla="*/ 27 w 54"/>
                  <a:gd name="T39" fmla="*/ 55 h 55"/>
                  <a:gd name="T40" fmla="*/ 34 w 54"/>
                  <a:gd name="T41" fmla="*/ 51 h 55"/>
                  <a:gd name="T42" fmla="*/ 34 w 54"/>
                  <a:gd name="T43" fmla="*/ 51 h 55"/>
                  <a:gd name="T44" fmla="*/ 44 w 54"/>
                  <a:gd name="T45" fmla="*/ 48 h 55"/>
                  <a:gd name="T46" fmla="*/ 47 w 54"/>
                  <a:gd name="T47" fmla="*/ 44 h 55"/>
                  <a:gd name="T48" fmla="*/ 51 w 54"/>
                  <a:gd name="T49" fmla="*/ 34 h 55"/>
                  <a:gd name="T50" fmla="*/ 54 w 54"/>
                  <a:gd name="T51"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5">
                    <a:moveTo>
                      <a:pt x="54" y="27"/>
                    </a:moveTo>
                    <a:lnTo>
                      <a:pt x="54" y="27"/>
                    </a:lnTo>
                    <a:lnTo>
                      <a:pt x="51" y="17"/>
                    </a:lnTo>
                    <a:lnTo>
                      <a:pt x="47" y="10"/>
                    </a:lnTo>
                    <a:lnTo>
                      <a:pt x="44" y="7"/>
                    </a:lnTo>
                    <a:lnTo>
                      <a:pt x="34" y="0"/>
                    </a:lnTo>
                    <a:lnTo>
                      <a:pt x="34" y="0"/>
                    </a:lnTo>
                    <a:lnTo>
                      <a:pt x="27" y="0"/>
                    </a:lnTo>
                    <a:lnTo>
                      <a:pt x="20" y="0"/>
                    </a:lnTo>
                    <a:lnTo>
                      <a:pt x="10" y="7"/>
                    </a:lnTo>
                    <a:lnTo>
                      <a:pt x="7" y="10"/>
                    </a:lnTo>
                    <a:lnTo>
                      <a:pt x="7" y="10"/>
                    </a:lnTo>
                    <a:lnTo>
                      <a:pt x="3" y="21"/>
                    </a:lnTo>
                    <a:lnTo>
                      <a:pt x="0" y="27"/>
                    </a:lnTo>
                    <a:lnTo>
                      <a:pt x="3" y="34"/>
                    </a:lnTo>
                    <a:lnTo>
                      <a:pt x="7" y="44"/>
                    </a:lnTo>
                    <a:lnTo>
                      <a:pt x="7" y="44"/>
                    </a:lnTo>
                    <a:lnTo>
                      <a:pt x="10" y="48"/>
                    </a:lnTo>
                    <a:lnTo>
                      <a:pt x="20" y="51"/>
                    </a:lnTo>
                    <a:lnTo>
                      <a:pt x="27" y="55"/>
                    </a:lnTo>
                    <a:lnTo>
                      <a:pt x="34" y="51"/>
                    </a:lnTo>
                    <a:lnTo>
                      <a:pt x="34" y="51"/>
                    </a:lnTo>
                    <a:lnTo>
                      <a:pt x="44" y="48"/>
                    </a:lnTo>
                    <a:lnTo>
                      <a:pt x="47" y="44"/>
                    </a:lnTo>
                    <a:lnTo>
                      <a:pt x="51" y="34"/>
                    </a:lnTo>
                    <a:lnTo>
                      <a:pt x="54"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54" name="Freeform 1331">
                <a:extLst>
                  <a:ext uri="{FF2B5EF4-FFF2-40B4-BE49-F238E27FC236}">
                    <a16:creationId xmlns:a16="http://schemas.microsoft.com/office/drawing/2014/main" id="{0874C67C-13DE-2647-9D15-E9CB2F0100C7}"/>
                  </a:ext>
                </a:extLst>
              </p:cNvPr>
              <p:cNvSpPr>
                <a:spLocks/>
              </p:cNvSpPr>
              <p:nvPr/>
            </p:nvSpPr>
            <p:spPr bwMode="auto">
              <a:xfrm>
                <a:off x="1977" y="301"/>
                <a:ext cx="50" cy="54"/>
              </a:xfrm>
              <a:custGeom>
                <a:avLst/>
                <a:gdLst>
                  <a:gd name="T0" fmla="*/ 50 w 50"/>
                  <a:gd name="T1" fmla="*/ 27 h 55"/>
                  <a:gd name="T2" fmla="*/ 50 w 50"/>
                  <a:gd name="T3" fmla="*/ 27 h 55"/>
                  <a:gd name="T4" fmla="*/ 50 w 50"/>
                  <a:gd name="T5" fmla="*/ 17 h 55"/>
                  <a:gd name="T6" fmla="*/ 47 w 50"/>
                  <a:gd name="T7" fmla="*/ 10 h 55"/>
                  <a:gd name="T8" fmla="*/ 40 w 50"/>
                  <a:gd name="T9" fmla="*/ 7 h 55"/>
                  <a:gd name="T10" fmla="*/ 33 w 50"/>
                  <a:gd name="T11" fmla="*/ 0 h 55"/>
                  <a:gd name="T12" fmla="*/ 33 w 50"/>
                  <a:gd name="T13" fmla="*/ 0 h 55"/>
                  <a:gd name="T14" fmla="*/ 27 w 50"/>
                  <a:gd name="T15" fmla="*/ 0 h 55"/>
                  <a:gd name="T16" fmla="*/ 16 w 50"/>
                  <a:gd name="T17" fmla="*/ 0 h 55"/>
                  <a:gd name="T18" fmla="*/ 10 w 50"/>
                  <a:gd name="T19" fmla="*/ 7 h 55"/>
                  <a:gd name="T20" fmla="*/ 3 w 50"/>
                  <a:gd name="T21" fmla="*/ 10 h 55"/>
                  <a:gd name="T22" fmla="*/ 3 w 50"/>
                  <a:gd name="T23" fmla="*/ 10 h 55"/>
                  <a:gd name="T24" fmla="*/ 0 w 50"/>
                  <a:gd name="T25" fmla="*/ 21 h 55"/>
                  <a:gd name="T26" fmla="*/ 0 w 50"/>
                  <a:gd name="T27" fmla="*/ 27 h 55"/>
                  <a:gd name="T28" fmla="*/ 0 w 50"/>
                  <a:gd name="T29" fmla="*/ 34 h 55"/>
                  <a:gd name="T30" fmla="*/ 3 w 50"/>
                  <a:gd name="T31" fmla="*/ 44 h 55"/>
                  <a:gd name="T32" fmla="*/ 3 w 50"/>
                  <a:gd name="T33" fmla="*/ 44 h 55"/>
                  <a:gd name="T34" fmla="*/ 10 w 50"/>
                  <a:gd name="T35" fmla="*/ 48 h 55"/>
                  <a:gd name="T36" fmla="*/ 16 w 50"/>
                  <a:gd name="T37" fmla="*/ 51 h 55"/>
                  <a:gd name="T38" fmla="*/ 27 w 50"/>
                  <a:gd name="T39" fmla="*/ 55 h 55"/>
                  <a:gd name="T40" fmla="*/ 33 w 50"/>
                  <a:gd name="T41" fmla="*/ 51 h 55"/>
                  <a:gd name="T42" fmla="*/ 33 w 50"/>
                  <a:gd name="T43" fmla="*/ 51 h 55"/>
                  <a:gd name="T44" fmla="*/ 40 w 50"/>
                  <a:gd name="T45" fmla="*/ 48 h 55"/>
                  <a:gd name="T46" fmla="*/ 47 w 50"/>
                  <a:gd name="T47" fmla="*/ 44 h 55"/>
                  <a:gd name="T48" fmla="*/ 50 w 50"/>
                  <a:gd name="T49" fmla="*/ 34 h 55"/>
                  <a:gd name="T50" fmla="*/ 50 w 50"/>
                  <a:gd name="T51"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55">
                    <a:moveTo>
                      <a:pt x="50" y="27"/>
                    </a:moveTo>
                    <a:lnTo>
                      <a:pt x="50" y="27"/>
                    </a:lnTo>
                    <a:lnTo>
                      <a:pt x="50" y="17"/>
                    </a:lnTo>
                    <a:lnTo>
                      <a:pt x="47" y="10"/>
                    </a:lnTo>
                    <a:lnTo>
                      <a:pt x="40" y="7"/>
                    </a:lnTo>
                    <a:lnTo>
                      <a:pt x="33" y="0"/>
                    </a:lnTo>
                    <a:lnTo>
                      <a:pt x="33" y="0"/>
                    </a:lnTo>
                    <a:lnTo>
                      <a:pt x="27" y="0"/>
                    </a:lnTo>
                    <a:lnTo>
                      <a:pt x="16" y="0"/>
                    </a:lnTo>
                    <a:lnTo>
                      <a:pt x="10" y="7"/>
                    </a:lnTo>
                    <a:lnTo>
                      <a:pt x="3" y="10"/>
                    </a:lnTo>
                    <a:lnTo>
                      <a:pt x="3" y="10"/>
                    </a:lnTo>
                    <a:lnTo>
                      <a:pt x="0" y="21"/>
                    </a:lnTo>
                    <a:lnTo>
                      <a:pt x="0" y="27"/>
                    </a:lnTo>
                    <a:lnTo>
                      <a:pt x="0" y="34"/>
                    </a:lnTo>
                    <a:lnTo>
                      <a:pt x="3" y="44"/>
                    </a:lnTo>
                    <a:lnTo>
                      <a:pt x="3" y="44"/>
                    </a:lnTo>
                    <a:lnTo>
                      <a:pt x="10" y="48"/>
                    </a:lnTo>
                    <a:lnTo>
                      <a:pt x="16" y="51"/>
                    </a:lnTo>
                    <a:lnTo>
                      <a:pt x="27" y="55"/>
                    </a:lnTo>
                    <a:lnTo>
                      <a:pt x="33" y="51"/>
                    </a:lnTo>
                    <a:lnTo>
                      <a:pt x="33" y="51"/>
                    </a:lnTo>
                    <a:lnTo>
                      <a:pt x="40" y="48"/>
                    </a:lnTo>
                    <a:lnTo>
                      <a:pt x="47" y="44"/>
                    </a:lnTo>
                    <a:lnTo>
                      <a:pt x="50" y="34"/>
                    </a:lnTo>
                    <a:lnTo>
                      <a:pt x="50"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55" name="Freeform 1332">
                <a:extLst>
                  <a:ext uri="{FF2B5EF4-FFF2-40B4-BE49-F238E27FC236}">
                    <a16:creationId xmlns:a16="http://schemas.microsoft.com/office/drawing/2014/main" id="{660F1D31-1518-174F-8192-C498C9F45970}"/>
                  </a:ext>
                </a:extLst>
              </p:cNvPr>
              <p:cNvSpPr>
                <a:spLocks/>
              </p:cNvSpPr>
              <p:nvPr/>
            </p:nvSpPr>
            <p:spPr bwMode="auto">
              <a:xfrm>
                <a:off x="1977" y="301"/>
                <a:ext cx="50" cy="54"/>
              </a:xfrm>
              <a:custGeom>
                <a:avLst/>
                <a:gdLst>
                  <a:gd name="T0" fmla="*/ 50 w 50"/>
                  <a:gd name="T1" fmla="*/ 27 h 55"/>
                  <a:gd name="T2" fmla="*/ 50 w 50"/>
                  <a:gd name="T3" fmla="*/ 27 h 55"/>
                  <a:gd name="T4" fmla="*/ 50 w 50"/>
                  <a:gd name="T5" fmla="*/ 17 h 55"/>
                  <a:gd name="T6" fmla="*/ 47 w 50"/>
                  <a:gd name="T7" fmla="*/ 10 h 55"/>
                  <a:gd name="T8" fmla="*/ 40 w 50"/>
                  <a:gd name="T9" fmla="*/ 7 h 55"/>
                  <a:gd name="T10" fmla="*/ 33 w 50"/>
                  <a:gd name="T11" fmla="*/ 0 h 55"/>
                  <a:gd name="T12" fmla="*/ 33 w 50"/>
                  <a:gd name="T13" fmla="*/ 0 h 55"/>
                  <a:gd name="T14" fmla="*/ 27 w 50"/>
                  <a:gd name="T15" fmla="*/ 0 h 55"/>
                  <a:gd name="T16" fmla="*/ 16 w 50"/>
                  <a:gd name="T17" fmla="*/ 0 h 55"/>
                  <a:gd name="T18" fmla="*/ 10 w 50"/>
                  <a:gd name="T19" fmla="*/ 7 h 55"/>
                  <a:gd name="T20" fmla="*/ 3 w 50"/>
                  <a:gd name="T21" fmla="*/ 10 h 55"/>
                  <a:gd name="T22" fmla="*/ 3 w 50"/>
                  <a:gd name="T23" fmla="*/ 10 h 55"/>
                  <a:gd name="T24" fmla="*/ 0 w 50"/>
                  <a:gd name="T25" fmla="*/ 21 h 55"/>
                  <a:gd name="T26" fmla="*/ 0 w 50"/>
                  <a:gd name="T27" fmla="*/ 27 h 55"/>
                  <a:gd name="T28" fmla="*/ 0 w 50"/>
                  <a:gd name="T29" fmla="*/ 34 h 55"/>
                  <a:gd name="T30" fmla="*/ 3 w 50"/>
                  <a:gd name="T31" fmla="*/ 44 h 55"/>
                  <a:gd name="T32" fmla="*/ 3 w 50"/>
                  <a:gd name="T33" fmla="*/ 44 h 55"/>
                  <a:gd name="T34" fmla="*/ 10 w 50"/>
                  <a:gd name="T35" fmla="*/ 48 h 55"/>
                  <a:gd name="T36" fmla="*/ 16 w 50"/>
                  <a:gd name="T37" fmla="*/ 51 h 55"/>
                  <a:gd name="T38" fmla="*/ 27 w 50"/>
                  <a:gd name="T39" fmla="*/ 55 h 55"/>
                  <a:gd name="T40" fmla="*/ 33 w 50"/>
                  <a:gd name="T41" fmla="*/ 51 h 55"/>
                  <a:gd name="T42" fmla="*/ 33 w 50"/>
                  <a:gd name="T43" fmla="*/ 51 h 55"/>
                  <a:gd name="T44" fmla="*/ 40 w 50"/>
                  <a:gd name="T45" fmla="*/ 48 h 55"/>
                  <a:gd name="T46" fmla="*/ 47 w 50"/>
                  <a:gd name="T47" fmla="*/ 44 h 55"/>
                  <a:gd name="T48" fmla="*/ 50 w 50"/>
                  <a:gd name="T49" fmla="*/ 34 h 55"/>
                  <a:gd name="T50" fmla="*/ 50 w 50"/>
                  <a:gd name="T51"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55">
                    <a:moveTo>
                      <a:pt x="50" y="27"/>
                    </a:moveTo>
                    <a:lnTo>
                      <a:pt x="50" y="27"/>
                    </a:lnTo>
                    <a:lnTo>
                      <a:pt x="50" y="17"/>
                    </a:lnTo>
                    <a:lnTo>
                      <a:pt x="47" y="10"/>
                    </a:lnTo>
                    <a:lnTo>
                      <a:pt x="40" y="7"/>
                    </a:lnTo>
                    <a:lnTo>
                      <a:pt x="33" y="0"/>
                    </a:lnTo>
                    <a:lnTo>
                      <a:pt x="33" y="0"/>
                    </a:lnTo>
                    <a:lnTo>
                      <a:pt x="27" y="0"/>
                    </a:lnTo>
                    <a:lnTo>
                      <a:pt x="16" y="0"/>
                    </a:lnTo>
                    <a:lnTo>
                      <a:pt x="10" y="7"/>
                    </a:lnTo>
                    <a:lnTo>
                      <a:pt x="3" y="10"/>
                    </a:lnTo>
                    <a:lnTo>
                      <a:pt x="3" y="10"/>
                    </a:lnTo>
                    <a:lnTo>
                      <a:pt x="0" y="21"/>
                    </a:lnTo>
                    <a:lnTo>
                      <a:pt x="0" y="27"/>
                    </a:lnTo>
                    <a:lnTo>
                      <a:pt x="0" y="34"/>
                    </a:lnTo>
                    <a:lnTo>
                      <a:pt x="3" y="44"/>
                    </a:lnTo>
                    <a:lnTo>
                      <a:pt x="3" y="44"/>
                    </a:lnTo>
                    <a:lnTo>
                      <a:pt x="10" y="48"/>
                    </a:lnTo>
                    <a:lnTo>
                      <a:pt x="16" y="51"/>
                    </a:lnTo>
                    <a:lnTo>
                      <a:pt x="27" y="55"/>
                    </a:lnTo>
                    <a:lnTo>
                      <a:pt x="33" y="51"/>
                    </a:lnTo>
                    <a:lnTo>
                      <a:pt x="33" y="51"/>
                    </a:lnTo>
                    <a:lnTo>
                      <a:pt x="40" y="48"/>
                    </a:lnTo>
                    <a:lnTo>
                      <a:pt x="47" y="44"/>
                    </a:lnTo>
                    <a:lnTo>
                      <a:pt x="50" y="34"/>
                    </a:lnTo>
                    <a:lnTo>
                      <a:pt x="50"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56" name="Freeform 1333">
                <a:extLst>
                  <a:ext uri="{FF2B5EF4-FFF2-40B4-BE49-F238E27FC236}">
                    <a16:creationId xmlns:a16="http://schemas.microsoft.com/office/drawing/2014/main" id="{DE69C261-01F1-E843-80E7-ACE84C651827}"/>
                  </a:ext>
                </a:extLst>
              </p:cNvPr>
              <p:cNvSpPr>
                <a:spLocks/>
              </p:cNvSpPr>
              <p:nvPr/>
            </p:nvSpPr>
            <p:spPr bwMode="auto">
              <a:xfrm>
                <a:off x="1977" y="301"/>
                <a:ext cx="50" cy="54"/>
              </a:xfrm>
              <a:custGeom>
                <a:avLst/>
                <a:gdLst>
                  <a:gd name="T0" fmla="*/ 50 w 50"/>
                  <a:gd name="T1" fmla="*/ 27 h 55"/>
                  <a:gd name="T2" fmla="*/ 50 w 50"/>
                  <a:gd name="T3" fmla="*/ 27 h 55"/>
                  <a:gd name="T4" fmla="*/ 50 w 50"/>
                  <a:gd name="T5" fmla="*/ 17 h 55"/>
                  <a:gd name="T6" fmla="*/ 47 w 50"/>
                  <a:gd name="T7" fmla="*/ 10 h 55"/>
                  <a:gd name="T8" fmla="*/ 40 w 50"/>
                  <a:gd name="T9" fmla="*/ 7 h 55"/>
                  <a:gd name="T10" fmla="*/ 33 w 50"/>
                  <a:gd name="T11" fmla="*/ 0 h 55"/>
                  <a:gd name="T12" fmla="*/ 33 w 50"/>
                  <a:gd name="T13" fmla="*/ 0 h 55"/>
                  <a:gd name="T14" fmla="*/ 27 w 50"/>
                  <a:gd name="T15" fmla="*/ 0 h 55"/>
                  <a:gd name="T16" fmla="*/ 16 w 50"/>
                  <a:gd name="T17" fmla="*/ 0 h 55"/>
                  <a:gd name="T18" fmla="*/ 10 w 50"/>
                  <a:gd name="T19" fmla="*/ 7 h 55"/>
                  <a:gd name="T20" fmla="*/ 3 w 50"/>
                  <a:gd name="T21" fmla="*/ 10 h 55"/>
                  <a:gd name="T22" fmla="*/ 3 w 50"/>
                  <a:gd name="T23" fmla="*/ 10 h 55"/>
                  <a:gd name="T24" fmla="*/ 0 w 50"/>
                  <a:gd name="T25" fmla="*/ 21 h 55"/>
                  <a:gd name="T26" fmla="*/ 0 w 50"/>
                  <a:gd name="T27" fmla="*/ 27 h 55"/>
                  <a:gd name="T28" fmla="*/ 0 w 50"/>
                  <a:gd name="T29" fmla="*/ 34 h 55"/>
                  <a:gd name="T30" fmla="*/ 3 w 50"/>
                  <a:gd name="T31" fmla="*/ 44 h 55"/>
                  <a:gd name="T32" fmla="*/ 3 w 50"/>
                  <a:gd name="T33" fmla="*/ 44 h 55"/>
                  <a:gd name="T34" fmla="*/ 10 w 50"/>
                  <a:gd name="T35" fmla="*/ 48 h 55"/>
                  <a:gd name="T36" fmla="*/ 16 w 50"/>
                  <a:gd name="T37" fmla="*/ 51 h 55"/>
                  <a:gd name="T38" fmla="*/ 27 w 50"/>
                  <a:gd name="T39" fmla="*/ 55 h 55"/>
                  <a:gd name="T40" fmla="*/ 33 w 50"/>
                  <a:gd name="T41" fmla="*/ 51 h 55"/>
                  <a:gd name="T42" fmla="*/ 33 w 50"/>
                  <a:gd name="T43" fmla="*/ 51 h 55"/>
                  <a:gd name="T44" fmla="*/ 40 w 50"/>
                  <a:gd name="T45" fmla="*/ 48 h 55"/>
                  <a:gd name="T46" fmla="*/ 47 w 50"/>
                  <a:gd name="T47" fmla="*/ 44 h 55"/>
                  <a:gd name="T48" fmla="*/ 50 w 50"/>
                  <a:gd name="T49" fmla="*/ 34 h 55"/>
                  <a:gd name="T50" fmla="*/ 50 w 50"/>
                  <a:gd name="T51"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55">
                    <a:moveTo>
                      <a:pt x="50" y="27"/>
                    </a:moveTo>
                    <a:lnTo>
                      <a:pt x="50" y="27"/>
                    </a:lnTo>
                    <a:lnTo>
                      <a:pt x="50" y="17"/>
                    </a:lnTo>
                    <a:lnTo>
                      <a:pt x="47" y="10"/>
                    </a:lnTo>
                    <a:lnTo>
                      <a:pt x="40" y="7"/>
                    </a:lnTo>
                    <a:lnTo>
                      <a:pt x="33" y="0"/>
                    </a:lnTo>
                    <a:lnTo>
                      <a:pt x="33" y="0"/>
                    </a:lnTo>
                    <a:lnTo>
                      <a:pt x="27" y="0"/>
                    </a:lnTo>
                    <a:lnTo>
                      <a:pt x="16" y="0"/>
                    </a:lnTo>
                    <a:lnTo>
                      <a:pt x="10" y="7"/>
                    </a:lnTo>
                    <a:lnTo>
                      <a:pt x="3" y="10"/>
                    </a:lnTo>
                    <a:lnTo>
                      <a:pt x="3" y="10"/>
                    </a:lnTo>
                    <a:lnTo>
                      <a:pt x="0" y="21"/>
                    </a:lnTo>
                    <a:lnTo>
                      <a:pt x="0" y="27"/>
                    </a:lnTo>
                    <a:lnTo>
                      <a:pt x="0" y="34"/>
                    </a:lnTo>
                    <a:lnTo>
                      <a:pt x="3" y="44"/>
                    </a:lnTo>
                    <a:lnTo>
                      <a:pt x="3" y="44"/>
                    </a:lnTo>
                    <a:lnTo>
                      <a:pt x="10" y="48"/>
                    </a:lnTo>
                    <a:lnTo>
                      <a:pt x="16" y="51"/>
                    </a:lnTo>
                    <a:lnTo>
                      <a:pt x="27" y="55"/>
                    </a:lnTo>
                    <a:lnTo>
                      <a:pt x="33" y="51"/>
                    </a:lnTo>
                    <a:lnTo>
                      <a:pt x="33" y="51"/>
                    </a:lnTo>
                    <a:lnTo>
                      <a:pt x="40" y="48"/>
                    </a:lnTo>
                    <a:lnTo>
                      <a:pt x="47" y="44"/>
                    </a:lnTo>
                    <a:lnTo>
                      <a:pt x="50" y="34"/>
                    </a:lnTo>
                    <a:lnTo>
                      <a:pt x="50"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57" name="Freeform 1334">
                <a:extLst>
                  <a:ext uri="{FF2B5EF4-FFF2-40B4-BE49-F238E27FC236}">
                    <a16:creationId xmlns:a16="http://schemas.microsoft.com/office/drawing/2014/main" id="{3F148B41-E487-2240-8D78-808C180527D9}"/>
                  </a:ext>
                </a:extLst>
              </p:cNvPr>
              <p:cNvSpPr>
                <a:spLocks/>
              </p:cNvSpPr>
              <p:nvPr/>
            </p:nvSpPr>
            <p:spPr bwMode="auto">
              <a:xfrm>
                <a:off x="1979" y="309"/>
                <a:ext cx="54" cy="56"/>
              </a:xfrm>
              <a:custGeom>
                <a:avLst/>
                <a:gdLst>
                  <a:gd name="T0" fmla="*/ 54 w 54"/>
                  <a:gd name="T1" fmla="*/ 28 h 55"/>
                  <a:gd name="T2" fmla="*/ 54 w 54"/>
                  <a:gd name="T3" fmla="*/ 28 h 55"/>
                  <a:gd name="T4" fmla="*/ 54 w 54"/>
                  <a:gd name="T5" fmla="*/ 21 h 55"/>
                  <a:gd name="T6" fmla="*/ 51 w 54"/>
                  <a:gd name="T7" fmla="*/ 11 h 55"/>
                  <a:gd name="T8" fmla="*/ 44 w 54"/>
                  <a:gd name="T9" fmla="*/ 7 h 55"/>
                  <a:gd name="T10" fmla="*/ 37 w 54"/>
                  <a:gd name="T11" fmla="*/ 4 h 55"/>
                  <a:gd name="T12" fmla="*/ 37 w 54"/>
                  <a:gd name="T13" fmla="*/ 4 h 55"/>
                  <a:gd name="T14" fmla="*/ 27 w 54"/>
                  <a:gd name="T15" fmla="*/ 0 h 55"/>
                  <a:gd name="T16" fmla="*/ 20 w 54"/>
                  <a:gd name="T17" fmla="*/ 4 h 55"/>
                  <a:gd name="T18" fmla="*/ 13 w 54"/>
                  <a:gd name="T19" fmla="*/ 7 h 55"/>
                  <a:gd name="T20" fmla="*/ 7 w 54"/>
                  <a:gd name="T21" fmla="*/ 11 h 55"/>
                  <a:gd name="T22" fmla="*/ 7 w 54"/>
                  <a:gd name="T23" fmla="*/ 11 h 55"/>
                  <a:gd name="T24" fmla="*/ 3 w 54"/>
                  <a:gd name="T25" fmla="*/ 21 h 55"/>
                  <a:gd name="T26" fmla="*/ 0 w 54"/>
                  <a:gd name="T27" fmla="*/ 28 h 55"/>
                  <a:gd name="T28" fmla="*/ 3 w 54"/>
                  <a:gd name="T29" fmla="*/ 34 h 55"/>
                  <a:gd name="T30" fmla="*/ 7 w 54"/>
                  <a:gd name="T31" fmla="*/ 45 h 55"/>
                  <a:gd name="T32" fmla="*/ 7 w 54"/>
                  <a:gd name="T33" fmla="*/ 45 h 55"/>
                  <a:gd name="T34" fmla="*/ 13 w 54"/>
                  <a:gd name="T35" fmla="*/ 48 h 55"/>
                  <a:gd name="T36" fmla="*/ 20 w 54"/>
                  <a:gd name="T37" fmla="*/ 51 h 55"/>
                  <a:gd name="T38" fmla="*/ 27 w 54"/>
                  <a:gd name="T39" fmla="*/ 55 h 55"/>
                  <a:gd name="T40" fmla="*/ 37 w 54"/>
                  <a:gd name="T41" fmla="*/ 51 h 55"/>
                  <a:gd name="T42" fmla="*/ 37 w 54"/>
                  <a:gd name="T43" fmla="*/ 51 h 55"/>
                  <a:gd name="T44" fmla="*/ 44 w 54"/>
                  <a:gd name="T45" fmla="*/ 48 h 55"/>
                  <a:gd name="T46" fmla="*/ 51 w 54"/>
                  <a:gd name="T47" fmla="*/ 45 h 55"/>
                  <a:gd name="T48" fmla="*/ 54 w 54"/>
                  <a:gd name="T49" fmla="*/ 34 h 55"/>
                  <a:gd name="T50" fmla="*/ 54 w 54"/>
                  <a:gd name="T51"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5">
                    <a:moveTo>
                      <a:pt x="54" y="28"/>
                    </a:moveTo>
                    <a:lnTo>
                      <a:pt x="54" y="28"/>
                    </a:lnTo>
                    <a:lnTo>
                      <a:pt x="54" y="21"/>
                    </a:lnTo>
                    <a:lnTo>
                      <a:pt x="51" y="11"/>
                    </a:lnTo>
                    <a:lnTo>
                      <a:pt x="44" y="7"/>
                    </a:lnTo>
                    <a:lnTo>
                      <a:pt x="37" y="4"/>
                    </a:lnTo>
                    <a:lnTo>
                      <a:pt x="37" y="4"/>
                    </a:lnTo>
                    <a:lnTo>
                      <a:pt x="27" y="0"/>
                    </a:lnTo>
                    <a:lnTo>
                      <a:pt x="20" y="4"/>
                    </a:lnTo>
                    <a:lnTo>
                      <a:pt x="13" y="7"/>
                    </a:lnTo>
                    <a:lnTo>
                      <a:pt x="7" y="11"/>
                    </a:lnTo>
                    <a:lnTo>
                      <a:pt x="7" y="11"/>
                    </a:lnTo>
                    <a:lnTo>
                      <a:pt x="3" y="21"/>
                    </a:lnTo>
                    <a:lnTo>
                      <a:pt x="0" y="28"/>
                    </a:lnTo>
                    <a:lnTo>
                      <a:pt x="3" y="34"/>
                    </a:lnTo>
                    <a:lnTo>
                      <a:pt x="7" y="45"/>
                    </a:lnTo>
                    <a:lnTo>
                      <a:pt x="7" y="45"/>
                    </a:lnTo>
                    <a:lnTo>
                      <a:pt x="13" y="48"/>
                    </a:lnTo>
                    <a:lnTo>
                      <a:pt x="20" y="51"/>
                    </a:lnTo>
                    <a:lnTo>
                      <a:pt x="27" y="55"/>
                    </a:lnTo>
                    <a:lnTo>
                      <a:pt x="37" y="51"/>
                    </a:lnTo>
                    <a:lnTo>
                      <a:pt x="37" y="51"/>
                    </a:lnTo>
                    <a:lnTo>
                      <a:pt x="44" y="48"/>
                    </a:lnTo>
                    <a:lnTo>
                      <a:pt x="51" y="45"/>
                    </a:lnTo>
                    <a:lnTo>
                      <a:pt x="54" y="34"/>
                    </a:lnTo>
                    <a:lnTo>
                      <a:pt x="54" y="28"/>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58" name="Freeform 1335">
                <a:extLst>
                  <a:ext uri="{FF2B5EF4-FFF2-40B4-BE49-F238E27FC236}">
                    <a16:creationId xmlns:a16="http://schemas.microsoft.com/office/drawing/2014/main" id="{6C62EBD2-D991-DC41-9DC4-2741BC955BA1}"/>
                  </a:ext>
                </a:extLst>
              </p:cNvPr>
              <p:cNvSpPr>
                <a:spLocks/>
              </p:cNvSpPr>
              <p:nvPr/>
            </p:nvSpPr>
            <p:spPr bwMode="auto">
              <a:xfrm>
                <a:off x="1989" y="309"/>
                <a:ext cx="54" cy="56"/>
              </a:xfrm>
              <a:custGeom>
                <a:avLst/>
                <a:gdLst>
                  <a:gd name="T0" fmla="*/ 54 w 54"/>
                  <a:gd name="T1" fmla="*/ 28 h 55"/>
                  <a:gd name="T2" fmla="*/ 54 w 54"/>
                  <a:gd name="T3" fmla="*/ 28 h 55"/>
                  <a:gd name="T4" fmla="*/ 54 w 54"/>
                  <a:gd name="T5" fmla="*/ 21 h 55"/>
                  <a:gd name="T6" fmla="*/ 51 w 54"/>
                  <a:gd name="T7" fmla="*/ 11 h 55"/>
                  <a:gd name="T8" fmla="*/ 44 w 54"/>
                  <a:gd name="T9" fmla="*/ 7 h 55"/>
                  <a:gd name="T10" fmla="*/ 37 w 54"/>
                  <a:gd name="T11" fmla="*/ 4 h 55"/>
                  <a:gd name="T12" fmla="*/ 37 w 54"/>
                  <a:gd name="T13" fmla="*/ 4 h 55"/>
                  <a:gd name="T14" fmla="*/ 27 w 54"/>
                  <a:gd name="T15" fmla="*/ 0 h 55"/>
                  <a:gd name="T16" fmla="*/ 20 w 54"/>
                  <a:gd name="T17" fmla="*/ 4 h 55"/>
                  <a:gd name="T18" fmla="*/ 14 w 54"/>
                  <a:gd name="T19" fmla="*/ 7 h 55"/>
                  <a:gd name="T20" fmla="*/ 7 w 54"/>
                  <a:gd name="T21" fmla="*/ 11 h 55"/>
                  <a:gd name="T22" fmla="*/ 7 w 54"/>
                  <a:gd name="T23" fmla="*/ 11 h 55"/>
                  <a:gd name="T24" fmla="*/ 3 w 54"/>
                  <a:gd name="T25" fmla="*/ 21 h 55"/>
                  <a:gd name="T26" fmla="*/ 0 w 54"/>
                  <a:gd name="T27" fmla="*/ 28 h 55"/>
                  <a:gd name="T28" fmla="*/ 3 w 54"/>
                  <a:gd name="T29" fmla="*/ 34 h 55"/>
                  <a:gd name="T30" fmla="*/ 7 w 54"/>
                  <a:gd name="T31" fmla="*/ 45 h 55"/>
                  <a:gd name="T32" fmla="*/ 7 w 54"/>
                  <a:gd name="T33" fmla="*/ 45 h 55"/>
                  <a:gd name="T34" fmla="*/ 14 w 54"/>
                  <a:gd name="T35" fmla="*/ 48 h 55"/>
                  <a:gd name="T36" fmla="*/ 20 w 54"/>
                  <a:gd name="T37" fmla="*/ 51 h 55"/>
                  <a:gd name="T38" fmla="*/ 27 w 54"/>
                  <a:gd name="T39" fmla="*/ 55 h 55"/>
                  <a:gd name="T40" fmla="*/ 37 w 54"/>
                  <a:gd name="T41" fmla="*/ 51 h 55"/>
                  <a:gd name="T42" fmla="*/ 37 w 54"/>
                  <a:gd name="T43" fmla="*/ 51 h 55"/>
                  <a:gd name="T44" fmla="*/ 44 w 54"/>
                  <a:gd name="T45" fmla="*/ 48 h 55"/>
                  <a:gd name="T46" fmla="*/ 51 w 54"/>
                  <a:gd name="T47" fmla="*/ 45 h 55"/>
                  <a:gd name="T48" fmla="*/ 54 w 54"/>
                  <a:gd name="T49" fmla="*/ 34 h 55"/>
                  <a:gd name="T50" fmla="*/ 54 w 54"/>
                  <a:gd name="T51"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5">
                    <a:moveTo>
                      <a:pt x="54" y="28"/>
                    </a:moveTo>
                    <a:lnTo>
                      <a:pt x="54" y="28"/>
                    </a:lnTo>
                    <a:lnTo>
                      <a:pt x="54" y="21"/>
                    </a:lnTo>
                    <a:lnTo>
                      <a:pt x="51" y="11"/>
                    </a:lnTo>
                    <a:lnTo>
                      <a:pt x="44" y="7"/>
                    </a:lnTo>
                    <a:lnTo>
                      <a:pt x="37" y="4"/>
                    </a:lnTo>
                    <a:lnTo>
                      <a:pt x="37" y="4"/>
                    </a:lnTo>
                    <a:lnTo>
                      <a:pt x="27" y="0"/>
                    </a:lnTo>
                    <a:lnTo>
                      <a:pt x="20" y="4"/>
                    </a:lnTo>
                    <a:lnTo>
                      <a:pt x="14" y="7"/>
                    </a:lnTo>
                    <a:lnTo>
                      <a:pt x="7" y="11"/>
                    </a:lnTo>
                    <a:lnTo>
                      <a:pt x="7" y="11"/>
                    </a:lnTo>
                    <a:lnTo>
                      <a:pt x="3" y="21"/>
                    </a:lnTo>
                    <a:lnTo>
                      <a:pt x="0" y="28"/>
                    </a:lnTo>
                    <a:lnTo>
                      <a:pt x="3" y="34"/>
                    </a:lnTo>
                    <a:lnTo>
                      <a:pt x="7" y="45"/>
                    </a:lnTo>
                    <a:lnTo>
                      <a:pt x="7" y="45"/>
                    </a:lnTo>
                    <a:lnTo>
                      <a:pt x="14" y="48"/>
                    </a:lnTo>
                    <a:lnTo>
                      <a:pt x="20" y="51"/>
                    </a:lnTo>
                    <a:lnTo>
                      <a:pt x="27" y="55"/>
                    </a:lnTo>
                    <a:lnTo>
                      <a:pt x="37" y="51"/>
                    </a:lnTo>
                    <a:lnTo>
                      <a:pt x="37" y="51"/>
                    </a:lnTo>
                    <a:lnTo>
                      <a:pt x="44" y="48"/>
                    </a:lnTo>
                    <a:lnTo>
                      <a:pt x="51" y="45"/>
                    </a:lnTo>
                    <a:lnTo>
                      <a:pt x="54" y="34"/>
                    </a:lnTo>
                    <a:lnTo>
                      <a:pt x="54" y="28"/>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59" name="Freeform 1336">
                <a:extLst>
                  <a:ext uri="{FF2B5EF4-FFF2-40B4-BE49-F238E27FC236}">
                    <a16:creationId xmlns:a16="http://schemas.microsoft.com/office/drawing/2014/main" id="{EEA361B7-295E-A940-89B4-8D98FF6C5BDD}"/>
                  </a:ext>
                </a:extLst>
              </p:cNvPr>
              <p:cNvSpPr>
                <a:spLocks/>
              </p:cNvSpPr>
              <p:nvPr/>
            </p:nvSpPr>
            <p:spPr bwMode="auto">
              <a:xfrm>
                <a:off x="2013" y="309"/>
                <a:ext cx="42" cy="56"/>
              </a:xfrm>
              <a:custGeom>
                <a:avLst/>
                <a:gdLst>
                  <a:gd name="T0" fmla="*/ 51 w 51"/>
                  <a:gd name="T1" fmla="*/ 28 h 55"/>
                  <a:gd name="T2" fmla="*/ 51 w 51"/>
                  <a:gd name="T3" fmla="*/ 28 h 55"/>
                  <a:gd name="T4" fmla="*/ 51 w 51"/>
                  <a:gd name="T5" fmla="*/ 21 h 55"/>
                  <a:gd name="T6" fmla="*/ 47 w 51"/>
                  <a:gd name="T7" fmla="*/ 11 h 55"/>
                  <a:gd name="T8" fmla="*/ 41 w 51"/>
                  <a:gd name="T9" fmla="*/ 7 h 55"/>
                  <a:gd name="T10" fmla="*/ 34 w 51"/>
                  <a:gd name="T11" fmla="*/ 4 h 55"/>
                  <a:gd name="T12" fmla="*/ 34 w 51"/>
                  <a:gd name="T13" fmla="*/ 4 h 55"/>
                  <a:gd name="T14" fmla="*/ 27 w 51"/>
                  <a:gd name="T15" fmla="*/ 0 h 55"/>
                  <a:gd name="T16" fmla="*/ 17 w 51"/>
                  <a:gd name="T17" fmla="*/ 4 h 55"/>
                  <a:gd name="T18" fmla="*/ 10 w 51"/>
                  <a:gd name="T19" fmla="*/ 7 h 55"/>
                  <a:gd name="T20" fmla="*/ 3 w 51"/>
                  <a:gd name="T21" fmla="*/ 11 h 55"/>
                  <a:gd name="T22" fmla="*/ 3 w 51"/>
                  <a:gd name="T23" fmla="*/ 11 h 55"/>
                  <a:gd name="T24" fmla="*/ 0 w 51"/>
                  <a:gd name="T25" fmla="*/ 21 h 55"/>
                  <a:gd name="T26" fmla="*/ 0 w 51"/>
                  <a:gd name="T27" fmla="*/ 28 h 55"/>
                  <a:gd name="T28" fmla="*/ 0 w 51"/>
                  <a:gd name="T29" fmla="*/ 34 h 55"/>
                  <a:gd name="T30" fmla="*/ 3 w 51"/>
                  <a:gd name="T31" fmla="*/ 45 h 55"/>
                  <a:gd name="T32" fmla="*/ 3 w 51"/>
                  <a:gd name="T33" fmla="*/ 45 h 55"/>
                  <a:gd name="T34" fmla="*/ 10 w 51"/>
                  <a:gd name="T35" fmla="*/ 48 h 55"/>
                  <a:gd name="T36" fmla="*/ 17 w 51"/>
                  <a:gd name="T37" fmla="*/ 51 h 55"/>
                  <a:gd name="T38" fmla="*/ 27 w 51"/>
                  <a:gd name="T39" fmla="*/ 55 h 55"/>
                  <a:gd name="T40" fmla="*/ 34 w 51"/>
                  <a:gd name="T41" fmla="*/ 51 h 55"/>
                  <a:gd name="T42" fmla="*/ 34 w 51"/>
                  <a:gd name="T43" fmla="*/ 51 h 55"/>
                  <a:gd name="T44" fmla="*/ 41 w 51"/>
                  <a:gd name="T45" fmla="*/ 48 h 55"/>
                  <a:gd name="T46" fmla="*/ 47 w 51"/>
                  <a:gd name="T47" fmla="*/ 45 h 55"/>
                  <a:gd name="T48" fmla="*/ 51 w 51"/>
                  <a:gd name="T49" fmla="*/ 34 h 55"/>
                  <a:gd name="T50" fmla="*/ 51 w 51"/>
                  <a:gd name="T51"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55">
                    <a:moveTo>
                      <a:pt x="51" y="28"/>
                    </a:moveTo>
                    <a:lnTo>
                      <a:pt x="51" y="28"/>
                    </a:lnTo>
                    <a:lnTo>
                      <a:pt x="51" y="21"/>
                    </a:lnTo>
                    <a:lnTo>
                      <a:pt x="47" y="11"/>
                    </a:lnTo>
                    <a:lnTo>
                      <a:pt x="41" y="7"/>
                    </a:lnTo>
                    <a:lnTo>
                      <a:pt x="34" y="4"/>
                    </a:lnTo>
                    <a:lnTo>
                      <a:pt x="34" y="4"/>
                    </a:lnTo>
                    <a:lnTo>
                      <a:pt x="27" y="0"/>
                    </a:lnTo>
                    <a:lnTo>
                      <a:pt x="17" y="4"/>
                    </a:lnTo>
                    <a:lnTo>
                      <a:pt x="10" y="7"/>
                    </a:lnTo>
                    <a:lnTo>
                      <a:pt x="3" y="11"/>
                    </a:lnTo>
                    <a:lnTo>
                      <a:pt x="3" y="11"/>
                    </a:lnTo>
                    <a:lnTo>
                      <a:pt x="0" y="21"/>
                    </a:lnTo>
                    <a:lnTo>
                      <a:pt x="0" y="28"/>
                    </a:lnTo>
                    <a:lnTo>
                      <a:pt x="0" y="34"/>
                    </a:lnTo>
                    <a:lnTo>
                      <a:pt x="3" y="45"/>
                    </a:lnTo>
                    <a:lnTo>
                      <a:pt x="3" y="45"/>
                    </a:lnTo>
                    <a:lnTo>
                      <a:pt x="10" y="48"/>
                    </a:lnTo>
                    <a:lnTo>
                      <a:pt x="17" y="51"/>
                    </a:lnTo>
                    <a:lnTo>
                      <a:pt x="27" y="55"/>
                    </a:lnTo>
                    <a:lnTo>
                      <a:pt x="34" y="51"/>
                    </a:lnTo>
                    <a:lnTo>
                      <a:pt x="34" y="51"/>
                    </a:lnTo>
                    <a:lnTo>
                      <a:pt x="41" y="48"/>
                    </a:lnTo>
                    <a:lnTo>
                      <a:pt x="47" y="45"/>
                    </a:lnTo>
                    <a:lnTo>
                      <a:pt x="51" y="34"/>
                    </a:lnTo>
                    <a:lnTo>
                      <a:pt x="51" y="28"/>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60" name="Freeform 1337">
                <a:extLst>
                  <a:ext uri="{FF2B5EF4-FFF2-40B4-BE49-F238E27FC236}">
                    <a16:creationId xmlns:a16="http://schemas.microsoft.com/office/drawing/2014/main" id="{276D88F8-9CE5-D84F-A92F-68F0245E12AE}"/>
                  </a:ext>
                </a:extLst>
              </p:cNvPr>
              <p:cNvSpPr>
                <a:spLocks/>
              </p:cNvSpPr>
              <p:nvPr/>
            </p:nvSpPr>
            <p:spPr bwMode="auto">
              <a:xfrm>
                <a:off x="2017" y="309"/>
                <a:ext cx="38" cy="56"/>
              </a:xfrm>
              <a:custGeom>
                <a:avLst/>
                <a:gdLst>
                  <a:gd name="T0" fmla="*/ 55 w 55"/>
                  <a:gd name="T1" fmla="*/ 28 h 55"/>
                  <a:gd name="T2" fmla="*/ 55 w 55"/>
                  <a:gd name="T3" fmla="*/ 28 h 55"/>
                  <a:gd name="T4" fmla="*/ 55 w 55"/>
                  <a:gd name="T5" fmla="*/ 21 h 55"/>
                  <a:gd name="T6" fmla="*/ 48 w 55"/>
                  <a:gd name="T7" fmla="*/ 11 h 55"/>
                  <a:gd name="T8" fmla="*/ 44 w 55"/>
                  <a:gd name="T9" fmla="*/ 7 h 55"/>
                  <a:gd name="T10" fmla="*/ 38 w 55"/>
                  <a:gd name="T11" fmla="*/ 4 h 55"/>
                  <a:gd name="T12" fmla="*/ 38 w 55"/>
                  <a:gd name="T13" fmla="*/ 4 h 55"/>
                  <a:gd name="T14" fmla="*/ 27 w 55"/>
                  <a:gd name="T15" fmla="*/ 0 h 55"/>
                  <a:gd name="T16" fmla="*/ 21 w 55"/>
                  <a:gd name="T17" fmla="*/ 4 h 55"/>
                  <a:gd name="T18" fmla="*/ 14 w 55"/>
                  <a:gd name="T19" fmla="*/ 7 h 55"/>
                  <a:gd name="T20" fmla="*/ 7 w 55"/>
                  <a:gd name="T21" fmla="*/ 11 h 55"/>
                  <a:gd name="T22" fmla="*/ 7 w 55"/>
                  <a:gd name="T23" fmla="*/ 11 h 55"/>
                  <a:gd name="T24" fmla="*/ 4 w 55"/>
                  <a:gd name="T25" fmla="*/ 21 h 55"/>
                  <a:gd name="T26" fmla="*/ 0 w 55"/>
                  <a:gd name="T27" fmla="*/ 28 h 55"/>
                  <a:gd name="T28" fmla="*/ 4 w 55"/>
                  <a:gd name="T29" fmla="*/ 34 h 55"/>
                  <a:gd name="T30" fmla="*/ 7 w 55"/>
                  <a:gd name="T31" fmla="*/ 45 h 55"/>
                  <a:gd name="T32" fmla="*/ 7 w 55"/>
                  <a:gd name="T33" fmla="*/ 45 h 55"/>
                  <a:gd name="T34" fmla="*/ 14 w 55"/>
                  <a:gd name="T35" fmla="*/ 48 h 55"/>
                  <a:gd name="T36" fmla="*/ 21 w 55"/>
                  <a:gd name="T37" fmla="*/ 51 h 55"/>
                  <a:gd name="T38" fmla="*/ 27 w 55"/>
                  <a:gd name="T39" fmla="*/ 55 h 55"/>
                  <a:gd name="T40" fmla="*/ 38 w 55"/>
                  <a:gd name="T41" fmla="*/ 51 h 55"/>
                  <a:gd name="T42" fmla="*/ 38 w 55"/>
                  <a:gd name="T43" fmla="*/ 51 h 55"/>
                  <a:gd name="T44" fmla="*/ 44 w 55"/>
                  <a:gd name="T45" fmla="*/ 48 h 55"/>
                  <a:gd name="T46" fmla="*/ 48 w 55"/>
                  <a:gd name="T47" fmla="*/ 45 h 55"/>
                  <a:gd name="T48" fmla="*/ 55 w 55"/>
                  <a:gd name="T49" fmla="*/ 34 h 55"/>
                  <a:gd name="T50" fmla="*/ 55 w 55"/>
                  <a:gd name="T51"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5">
                    <a:moveTo>
                      <a:pt x="55" y="28"/>
                    </a:moveTo>
                    <a:lnTo>
                      <a:pt x="55" y="28"/>
                    </a:lnTo>
                    <a:lnTo>
                      <a:pt x="55" y="21"/>
                    </a:lnTo>
                    <a:lnTo>
                      <a:pt x="48" y="11"/>
                    </a:lnTo>
                    <a:lnTo>
                      <a:pt x="44" y="7"/>
                    </a:lnTo>
                    <a:lnTo>
                      <a:pt x="38" y="4"/>
                    </a:lnTo>
                    <a:lnTo>
                      <a:pt x="38" y="4"/>
                    </a:lnTo>
                    <a:lnTo>
                      <a:pt x="27" y="0"/>
                    </a:lnTo>
                    <a:lnTo>
                      <a:pt x="21" y="4"/>
                    </a:lnTo>
                    <a:lnTo>
                      <a:pt x="14" y="7"/>
                    </a:lnTo>
                    <a:lnTo>
                      <a:pt x="7" y="11"/>
                    </a:lnTo>
                    <a:lnTo>
                      <a:pt x="7" y="11"/>
                    </a:lnTo>
                    <a:lnTo>
                      <a:pt x="4" y="21"/>
                    </a:lnTo>
                    <a:lnTo>
                      <a:pt x="0" y="28"/>
                    </a:lnTo>
                    <a:lnTo>
                      <a:pt x="4" y="34"/>
                    </a:lnTo>
                    <a:lnTo>
                      <a:pt x="7" y="45"/>
                    </a:lnTo>
                    <a:lnTo>
                      <a:pt x="7" y="45"/>
                    </a:lnTo>
                    <a:lnTo>
                      <a:pt x="14" y="48"/>
                    </a:lnTo>
                    <a:lnTo>
                      <a:pt x="21" y="51"/>
                    </a:lnTo>
                    <a:lnTo>
                      <a:pt x="27" y="55"/>
                    </a:lnTo>
                    <a:lnTo>
                      <a:pt x="38" y="51"/>
                    </a:lnTo>
                    <a:lnTo>
                      <a:pt x="38" y="51"/>
                    </a:lnTo>
                    <a:lnTo>
                      <a:pt x="44" y="48"/>
                    </a:lnTo>
                    <a:lnTo>
                      <a:pt x="48" y="45"/>
                    </a:lnTo>
                    <a:lnTo>
                      <a:pt x="55" y="34"/>
                    </a:lnTo>
                    <a:lnTo>
                      <a:pt x="55" y="28"/>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61" name="Freeform 1338">
                <a:extLst>
                  <a:ext uri="{FF2B5EF4-FFF2-40B4-BE49-F238E27FC236}">
                    <a16:creationId xmlns:a16="http://schemas.microsoft.com/office/drawing/2014/main" id="{57393CE3-49B9-2741-A55A-D769DE46266C}"/>
                  </a:ext>
                </a:extLst>
              </p:cNvPr>
              <p:cNvSpPr>
                <a:spLocks/>
              </p:cNvSpPr>
              <p:nvPr/>
            </p:nvSpPr>
            <p:spPr bwMode="auto">
              <a:xfrm>
                <a:off x="2027" y="309"/>
                <a:ext cx="28" cy="56"/>
              </a:xfrm>
              <a:custGeom>
                <a:avLst/>
                <a:gdLst>
                  <a:gd name="T0" fmla="*/ 55 w 55"/>
                  <a:gd name="T1" fmla="*/ 28 h 55"/>
                  <a:gd name="T2" fmla="*/ 55 w 55"/>
                  <a:gd name="T3" fmla="*/ 28 h 55"/>
                  <a:gd name="T4" fmla="*/ 55 w 55"/>
                  <a:gd name="T5" fmla="*/ 21 h 55"/>
                  <a:gd name="T6" fmla="*/ 51 w 55"/>
                  <a:gd name="T7" fmla="*/ 11 h 55"/>
                  <a:gd name="T8" fmla="*/ 45 w 55"/>
                  <a:gd name="T9" fmla="*/ 7 h 55"/>
                  <a:gd name="T10" fmla="*/ 38 w 55"/>
                  <a:gd name="T11" fmla="*/ 4 h 55"/>
                  <a:gd name="T12" fmla="*/ 38 w 55"/>
                  <a:gd name="T13" fmla="*/ 4 h 55"/>
                  <a:gd name="T14" fmla="*/ 28 w 55"/>
                  <a:gd name="T15" fmla="*/ 0 h 55"/>
                  <a:gd name="T16" fmla="*/ 21 w 55"/>
                  <a:gd name="T17" fmla="*/ 4 h 55"/>
                  <a:gd name="T18" fmla="*/ 14 w 55"/>
                  <a:gd name="T19" fmla="*/ 7 h 55"/>
                  <a:gd name="T20" fmla="*/ 7 w 55"/>
                  <a:gd name="T21" fmla="*/ 11 h 55"/>
                  <a:gd name="T22" fmla="*/ 7 w 55"/>
                  <a:gd name="T23" fmla="*/ 11 h 55"/>
                  <a:gd name="T24" fmla="*/ 4 w 55"/>
                  <a:gd name="T25" fmla="*/ 21 h 55"/>
                  <a:gd name="T26" fmla="*/ 0 w 55"/>
                  <a:gd name="T27" fmla="*/ 28 h 55"/>
                  <a:gd name="T28" fmla="*/ 4 w 55"/>
                  <a:gd name="T29" fmla="*/ 34 h 55"/>
                  <a:gd name="T30" fmla="*/ 7 w 55"/>
                  <a:gd name="T31" fmla="*/ 45 h 55"/>
                  <a:gd name="T32" fmla="*/ 7 w 55"/>
                  <a:gd name="T33" fmla="*/ 45 h 55"/>
                  <a:gd name="T34" fmla="*/ 14 w 55"/>
                  <a:gd name="T35" fmla="*/ 48 h 55"/>
                  <a:gd name="T36" fmla="*/ 21 w 55"/>
                  <a:gd name="T37" fmla="*/ 51 h 55"/>
                  <a:gd name="T38" fmla="*/ 28 w 55"/>
                  <a:gd name="T39" fmla="*/ 55 h 55"/>
                  <a:gd name="T40" fmla="*/ 38 w 55"/>
                  <a:gd name="T41" fmla="*/ 51 h 55"/>
                  <a:gd name="T42" fmla="*/ 38 w 55"/>
                  <a:gd name="T43" fmla="*/ 51 h 55"/>
                  <a:gd name="T44" fmla="*/ 45 w 55"/>
                  <a:gd name="T45" fmla="*/ 48 h 55"/>
                  <a:gd name="T46" fmla="*/ 51 w 55"/>
                  <a:gd name="T47" fmla="*/ 45 h 55"/>
                  <a:gd name="T48" fmla="*/ 55 w 55"/>
                  <a:gd name="T49" fmla="*/ 34 h 55"/>
                  <a:gd name="T50" fmla="*/ 55 w 55"/>
                  <a:gd name="T51"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5">
                    <a:moveTo>
                      <a:pt x="55" y="28"/>
                    </a:moveTo>
                    <a:lnTo>
                      <a:pt x="55" y="28"/>
                    </a:lnTo>
                    <a:lnTo>
                      <a:pt x="55" y="21"/>
                    </a:lnTo>
                    <a:lnTo>
                      <a:pt x="51" y="11"/>
                    </a:lnTo>
                    <a:lnTo>
                      <a:pt x="45" y="7"/>
                    </a:lnTo>
                    <a:lnTo>
                      <a:pt x="38" y="4"/>
                    </a:lnTo>
                    <a:lnTo>
                      <a:pt x="38" y="4"/>
                    </a:lnTo>
                    <a:lnTo>
                      <a:pt x="28" y="0"/>
                    </a:lnTo>
                    <a:lnTo>
                      <a:pt x="21" y="4"/>
                    </a:lnTo>
                    <a:lnTo>
                      <a:pt x="14" y="7"/>
                    </a:lnTo>
                    <a:lnTo>
                      <a:pt x="7" y="11"/>
                    </a:lnTo>
                    <a:lnTo>
                      <a:pt x="7" y="11"/>
                    </a:lnTo>
                    <a:lnTo>
                      <a:pt x="4" y="21"/>
                    </a:lnTo>
                    <a:lnTo>
                      <a:pt x="0" y="28"/>
                    </a:lnTo>
                    <a:lnTo>
                      <a:pt x="4" y="34"/>
                    </a:lnTo>
                    <a:lnTo>
                      <a:pt x="7" y="45"/>
                    </a:lnTo>
                    <a:lnTo>
                      <a:pt x="7" y="45"/>
                    </a:lnTo>
                    <a:lnTo>
                      <a:pt x="14" y="48"/>
                    </a:lnTo>
                    <a:lnTo>
                      <a:pt x="21" y="51"/>
                    </a:lnTo>
                    <a:lnTo>
                      <a:pt x="28" y="55"/>
                    </a:lnTo>
                    <a:lnTo>
                      <a:pt x="38" y="51"/>
                    </a:lnTo>
                    <a:lnTo>
                      <a:pt x="38" y="51"/>
                    </a:lnTo>
                    <a:lnTo>
                      <a:pt x="45" y="48"/>
                    </a:lnTo>
                    <a:lnTo>
                      <a:pt x="51" y="45"/>
                    </a:lnTo>
                    <a:lnTo>
                      <a:pt x="55" y="34"/>
                    </a:lnTo>
                    <a:lnTo>
                      <a:pt x="55" y="28"/>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62" name="Freeform 1339">
                <a:extLst>
                  <a:ext uri="{FF2B5EF4-FFF2-40B4-BE49-F238E27FC236}">
                    <a16:creationId xmlns:a16="http://schemas.microsoft.com/office/drawing/2014/main" id="{02239733-58F8-E74C-B6A4-9A31BDEF5991}"/>
                  </a:ext>
                </a:extLst>
              </p:cNvPr>
              <p:cNvSpPr>
                <a:spLocks/>
              </p:cNvSpPr>
              <p:nvPr/>
            </p:nvSpPr>
            <p:spPr bwMode="auto">
              <a:xfrm>
                <a:off x="2043" y="309"/>
                <a:ext cx="12" cy="56"/>
              </a:xfrm>
              <a:custGeom>
                <a:avLst/>
                <a:gdLst>
                  <a:gd name="T0" fmla="*/ 55 w 55"/>
                  <a:gd name="T1" fmla="*/ 28 h 55"/>
                  <a:gd name="T2" fmla="*/ 55 w 55"/>
                  <a:gd name="T3" fmla="*/ 28 h 55"/>
                  <a:gd name="T4" fmla="*/ 51 w 55"/>
                  <a:gd name="T5" fmla="*/ 21 h 55"/>
                  <a:gd name="T6" fmla="*/ 48 w 55"/>
                  <a:gd name="T7" fmla="*/ 11 h 55"/>
                  <a:gd name="T8" fmla="*/ 45 w 55"/>
                  <a:gd name="T9" fmla="*/ 7 h 55"/>
                  <a:gd name="T10" fmla="*/ 34 w 55"/>
                  <a:gd name="T11" fmla="*/ 4 h 55"/>
                  <a:gd name="T12" fmla="*/ 34 w 55"/>
                  <a:gd name="T13" fmla="*/ 4 h 55"/>
                  <a:gd name="T14" fmla="*/ 28 w 55"/>
                  <a:gd name="T15" fmla="*/ 0 h 55"/>
                  <a:gd name="T16" fmla="*/ 21 w 55"/>
                  <a:gd name="T17" fmla="*/ 4 h 55"/>
                  <a:gd name="T18" fmla="*/ 11 w 55"/>
                  <a:gd name="T19" fmla="*/ 7 h 55"/>
                  <a:gd name="T20" fmla="*/ 7 w 55"/>
                  <a:gd name="T21" fmla="*/ 11 h 55"/>
                  <a:gd name="T22" fmla="*/ 7 w 55"/>
                  <a:gd name="T23" fmla="*/ 11 h 55"/>
                  <a:gd name="T24" fmla="*/ 4 w 55"/>
                  <a:gd name="T25" fmla="*/ 21 h 55"/>
                  <a:gd name="T26" fmla="*/ 0 w 55"/>
                  <a:gd name="T27" fmla="*/ 28 h 55"/>
                  <a:gd name="T28" fmla="*/ 4 w 55"/>
                  <a:gd name="T29" fmla="*/ 34 h 55"/>
                  <a:gd name="T30" fmla="*/ 7 w 55"/>
                  <a:gd name="T31" fmla="*/ 45 h 55"/>
                  <a:gd name="T32" fmla="*/ 7 w 55"/>
                  <a:gd name="T33" fmla="*/ 45 h 55"/>
                  <a:gd name="T34" fmla="*/ 11 w 55"/>
                  <a:gd name="T35" fmla="*/ 48 h 55"/>
                  <a:gd name="T36" fmla="*/ 21 w 55"/>
                  <a:gd name="T37" fmla="*/ 51 h 55"/>
                  <a:gd name="T38" fmla="*/ 28 w 55"/>
                  <a:gd name="T39" fmla="*/ 55 h 55"/>
                  <a:gd name="T40" fmla="*/ 34 w 55"/>
                  <a:gd name="T41" fmla="*/ 51 h 55"/>
                  <a:gd name="T42" fmla="*/ 34 w 55"/>
                  <a:gd name="T43" fmla="*/ 51 h 55"/>
                  <a:gd name="T44" fmla="*/ 45 w 55"/>
                  <a:gd name="T45" fmla="*/ 48 h 55"/>
                  <a:gd name="T46" fmla="*/ 48 w 55"/>
                  <a:gd name="T47" fmla="*/ 45 h 55"/>
                  <a:gd name="T48" fmla="*/ 51 w 55"/>
                  <a:gd name="T49" fmla="*/ 34 h 55"/>
                  <a:gd name="T50" fmla="*/ 55 w 55"/>
                  <a:gd name="T51"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5">
                    <a:moveTo>
                      <a:pt x="55" y="28"/>
                    </a:moveTo>
                    <a:lnTo>
                      <a:pt x="55" y="28"/>
                    </a:lnTo>
                    <a:lnTo>
                      <a:pt x="51" y="21"/>
                    </a:lnTo>
                    <a:lnTo>
                      <a:pt x="48" y="11"/>
                    </a:lnTo>
                    <a:lnTo>
                      <a:pt x="45" y="7"/>
                    </a:lnTo>
                    <a:lnTo>
                      <a:pt x="34" y="4"/>
                    </a:lnTo>
                    <a:lnTo>
                      <a:pt x="34" y="4"/>
                    </a:lnTo>
                    <a:lnTo>
                      <a:pt x="28" y="0"/>
                    </a:lnTo>
                    <a:lnTo>
                      <a:pt x="21" y="4"/>
                    </a:lnTo>
                    <a:lnTo>
                      <a:pt x="11" y="7"/>
                    </a:lnTo>
                    <a:lnTo>
                      <a:pt x="7" y="11"/>
                    </a:lnTo>
                    <a:lnTo>
                      <a:pt x="7" y="11"/>
                    </a:lnTo>
                    <a:lnTo>
                      <a:pt x="4" y="21"/>
                    </a:lnTo>
                    <a:lnTo>
                      <a:pt x="0" y="28"/>
                    </a:lnTo>
                    <a:lnTo>
                      <a:pt x="4" y="34"/>
                    </a:lnTo>
                    <a:lnTo>
                      <a:pt x="7" y="45"/>
                    </a:lnTo>
                    <a:lnTo>
                      <a:pt x="7" y="45"/>
                    </a:lnTo>
                    <a:lnTo>
                      <a:pt x="11" y="48"/>
                    </a:lnTo>
                    <a:lnTo>
                      <a:pt x="21" y="51"/>
                    </a:lnTo>
                    <a:lnTo>
                      <a:pt x="28" y="55"/>
                    </a:lnTo>
                    <a:lnTo>
                      <a:pt x="34" y="51"/>
                    </a:lnTo>
                    <a:lnTo>
                      <a:pt x="34" y="51"/>
                    </a:lnTo>
                    <a:lnTo>
                      <a:pt x="45" y="48"/>
                    </a:lnTo>
                    <a:lnTo>
                      <a:pt x="48" y="45"/>
                    </a:lnTo>
                    <a:lnTo>
                      <a:pt x="51" y="34"/>
                    </a:lnTo>
                    <a:lnTo>
                      <a:pt x="55" y="28"/>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63" name="Freeform 1340">
                <a:extLst>
                  <a:ext uri="{FF2B5EF4-FFF2-40B4-BE49-F238E27FC236}">
                    <a16:creationId xmlns:a16="http://schemas.microsoft.com/office/drawing/2014/main" id="{5BC4D19A-03B2-CB4E-AA84-5018A641216F}"/>
                  </a:ext>
                </a:extLst>
              </p:cNvPr>
              <p:cNvSpPr>
                <a:spLocks/>
              </p:cNvSpPr>
              <p:nvPr/>
            </p:nvSpPr>
            <p:spPr bwMode="auto">
              <a:xfrm>
                <a:off x="2043" y="309"/>
                <a:ext cx="12" cy="56"/>
              </a:xfrm>
              <a:custGeom>
                <a:avLst/>
                <a:gdLst>
                  <a:gd name="T0" fmla="*/ 55 w 55"/>
                  <a:gd name="T1" fmla="*/ 28 h 55"/>
                  <a:gd name="T2" fmla="*/ 55 w 55"/>
                  <a:gd name="T3" fmla="*/ 28 h 55"/>
                  <a:gd name="T4" fmla="*/ 51 w 55"/>
                  <a:gd name="T5" fmla="*/ 21 h 55"/>
                  <a:gd name="T6" fmla="*/ 48 w 55"/>
                  <a:gd name="T7" fmla="*/ 11 h 55"/>
                  <a:gd name="T8" fmla="*/ 45 w 55"/>
                  <a:gd name="T9" fmla="*/ 7 h 55"/>
                  <a:gd name="T10" fmla="*/ 34 w 55"/>
                  <a:gd name="T11" fmla="*/ 4 h 55"/>
                  <a:gd name="T12" fmla="*/ 34 w 55"/>
                  <a:gd name="T13" fmla="*/ 4 h 55"/>
                  <a:gd name="T14" fmla="*/ 28 w 55"/>
                  <a:gd name="T15" fmla="*/ 0 h 55"/>
                  <a:gd name="T16" fmla="*/ 21 w 55"/>
                  <a:gd name="T17" fmla="*/ 4 h 55"/>
                  <a:gd name="T18" fmla="*/ 11 w 55"/>
                  <a:gd name="T19" fmla="*/ 7 h 55"/>
                  <a:gd name="T20" fmla="*/ 7 w 55"/>
                  <a:gd name="T21" fmla="*/ 11 h 55"/>
                  <a:gd name="T22" fmla="*/ 7 w 55"/>
                  <a:gd name="T23" fmla="*/ 11 h 55"/>
                  <a:gd name="T24" fmla="*/ 4 w 55"/>
                  <a:gd name="T25" fmla="*/ 21 h 55"/>
                  <a:gd name="T26" fmla="*/ 0 w 55"/>
                  <a:gd name="T27" fmla="*/ 28 h 55"/>
                  <a:gd name="T28" fmla="*/ 4 w 55"/>
                  <a:gd name="T29" fmla="*/ 34 h 55"/>
                  <a:gd name="T30" fmla="*/ 7 w 55"/>
                  <a:gd name="T31" fmla="*/ 45 h 55"/>
                  <a:gd name="T32" fmla="*/ 7 w 55"/>
                  <a:gd name="T33" fmla="*/ 45 h 55"/>
                  <a:gd name="T34" fmla="*/ 11 w 55"/>
                  <a:gd name="T35" fmla="*/ 48 h 55"/>
                  <a:gd name="T36" fmla="*/ 21 w 55"/>
                  <a:gd name="T37" fmla="*/ 51 h 55"/>
                  <a:gd name="T38" fmla="*/ 28 w 55"/>
                  <a:gd name="T39" fmla="*/ 55 h 55"/>
                  <a:gd name="T40" fmla="*/ 34 w 55"/>
                  <a:gd name="T41" fmla="*/ 51 h 55"/>
                  <a:gd name="T42" fmla="*/ 34 w 55"/>
                  <a:gd name="T43" fmla="*/ 51 h 55"/>
                  <a:gd name="T44" fmla="*/ 45 w 55"/>
                  <a:gd name="T45" fmla="*/ 48 h 55"/>
                  <a:gd name="T46" fmla="*/ 48 w 55"/>
                  <a:gd name="T47" fmla="*/ 45 h 55"/>
                  <a:gd name="T48" fmla="*/ 51 w 55"/>
                  <a:gd name="T49" fmla="*/ 34 h 55"/>
                  <a:gd name="T50" fmla="*/ 55 w 55"/>
                  <a:gd name="T51"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5">
                    <a:moveTo>
                      <a:pt x="55" y="28"/>
                    </a:moveTo>
                    <a:lnTo>
                      <a:pt x="55" y="28"/>
                    </a:lnTo>
                    <a:lnTo>
                      <a:pt x="51" y="21"/>
                    </a:lnTo>
                    <a:lnTo>
                      <a:pt x="48" y="11"/>
                    </a:lnTo>
                    <a:lnTo>
                      <a:pt x="45" y="7"/>
                    </a:lnTo>
                    <a:lnTo>
                      <a:pt x="34" y="4"/>
                    </a:lnTo>
                    <a:lnTo>
                      <a:pt x="34" y="4"/>
                    </a:lnTo>
                    <a:lnTo>
                      <a:pt x="28" y="0"/>
                    </a:lnTo>
                    <a:lnTo>
                      <a:pt x="21" y="4"/>
                    </a:lnTo>
                    <a:lnTo>
                      <a:pt x="11" y="7"/>
                    </a:lnTo>
                    <a:lnTo>
                      <a:pt x="7" y="11"/>
                    </a:lnTo>
                    <a:lnTo>
                      <a:pt x="7" y="11"/>
                    </a:lnTo>
                    <a:lnTo>
                      <a:pt x="4" y="21"/>
                    </a:lnTo>
                    <a:lnTo>
                      <a:pt x="0" y="28"/>
                    </a:lnTo>
                    <a:lnTo>
                      <a:pt x="4" y="34"/>
                    </a:lnTo>
                    <a:lnTo>
                      <a:pt x="7" y="45"/>
                    </a:lnTo>
                    <a:lnTo>
                      <a:pt x="7" y="45"/>
                    </a:lnTo>
                    <a:lnTo>
                      <a:pt x="11" y="48"/>
                    </a:lnTo>
                    <a:lnTo>
                      <a:pt x="21" y="51"/>
                    </a:lnTo>
                    <a:lnTo>
                      <a:pt x="28" y="55"/>
                    </a:lnTo>
                    <a:lnTo>
                      <a:pt x="34" y="51"/>
                    </a:lnTo>
                    <a:lnTo>
                      <a:pt x="34" y="51"/>
                    </a:lnTo>
                    <a:lnTo>
                      <a:pt x="45" y="48"/>
                    </a:lnTo>
                    <a:lnTo>
                      <a:pt x="48" y="45"/>
                    </a:lnTo>
                    <a:lnTo>
                      <a:pt x="51" y="34"/>
                    </a:lnTo>
                    <a:lnTo>
                      <a:pt x="55" y="28"/>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64" name="Freeform 1341">
                <a:extLst>
                  <a:ext uri="{FF2B5EF4-FFF2-40B4-BE49-F238E27FC236}">
                    <a16:creationId xmlns:a16="http://schemas.microsoft.com/office/drawing/2014/main" id="{66568FE2-BA4E-CF4C-989B-F5378ABAB301}"/>
                  </a:ext>
                </a:extLst>
              </p:cNvPr>
              <p:cNvSpPr>
                <a:spLocks/>
              </p:cNvSpPr>
              <p:nvPr/>
            </p:nvSpPr>
            <p:spPr bwMode="auto">
              <a:xfrm>
                <a:off x="2055" y="309"/>
                <a:ext cx="0" cy="56"/>
              </a:xfrm>
              <a:custGeom>
                <a:avLst/>
                <a:gdLst>
                  <a:gd name="T0" fmla="*/ 54 w 54"/>
                  <a:gd name="T1" fmla="*/ 28 h 55"/>
                  <a:gd name="T2" fmla="*/ 54 w 54"/>
                  <a:gd name="T3" fmla="*/ 28 h 55"/>
                  <a:gd name="T4" fmla="*/ 54 w 54"/>
                  <a:gd name="T5" fmla="*/ 21 h 55"/>
                  <a:gd name="T6" fmla="*/ 47 w 54"/>
                  <a:gd name="T7" fmla="*/ 11 h 55"/>
                  <a:gd name="T8" fmla="*/ 44 w 54"/>
                  <a:gd name="T9" fmla="*/ 7 h 55"/>
                  <a:gd name="T10" fmla="*/ 37 w 54"/>
                  <a:gd name="T11" fmla="*/ 4 h 55"/>
                  <a:gd name="T12" fmla="*/ 37 w 54"/>
                  <a:gd name="T13" fmla="*/ 4 h 55"/>
                  <a:gd name="T14" fmla="*/ 27 w 54"/>
                  <a:gd name="T15" fmla="*/ 0 h 55"/>
                  <a:gd name="T16" fmla="*/ 20 w 54"/>
                  <a:gd name="T17" fmla="*/ 4 h 55"/>
                  <a:gd name="T18" fmla="*/ 13 w 54"/>
                  <a:gd name="T19" fmla="*/ 7 h 55"/>
                  <a:gd name="T20" fmla="*/ 6 w 54"/>
                  <a:gd name="T21" fmla="*/ 11 h 55"/>
                  <a:gd name="T22" fmla="*/ 6 w 54"/>
                  <a:gd name="T23" fmla="*/ 11 h 55"/>
                  <a:gd name="T24" fmla="*/ 3 w 54"/>
                  <a:gd name="T25" fmla="*/ 21 h 55"/>
                  <a:gd name="T26" fmla="*/ 0 w 54"/>
                  <a:gd name="T27" fmla="*/ 28 h 55"/>
                  <a:gd name="T28" fmla="*/ 3 w 54"/>
                  <a:gd name="T29" fmla="*/ 34 h 55"/>
                  <a:gd name="T30" fmla="*/ 6 w 54"/>
                  <a:gd name="T31" fmla="*/ 45 h 55"/>
                  <a:gd name="T32" fmla="*/ 6 w 54"/>
                  <a:gd name="T33" fmla="*/ 45 h 55"/>
                  <a:gd name="T34" fmla="*/ 13 w 54"/>
                  <a:gd name="T35" fmla="*/ 48 h 55"/>
                  <a:gd name="T36" fmla="*/ 20 w 54"/>
                  <a:gd name="T37" fmla="*/ 51 h 55"/>
                  <a:gd name="T38" fmla="*/ 27 w 54"/>
                  <a:gd name="T39" fmla="*/ 55 h 55"/>
                  <a:gd name="T40" fmla="*/ 37 w 54"/>
                  <a:gd name="T41" fmla="*/ 51 h 55"/>
                  <a:gd name="T42" fmla="*/ 37 w 54"/>
                  <a:gd name="T43" fmla="*/ 51 h 55"/>
                  <a:gd name="T44" fmla="*/ 44 w 54"/>
                  <a:gd name="T45" fmla="*/ 48 h 55"/>
                  <a:gd name="T46" fmla="*/ 47 w 54"/>
                  <a:gd name="T47" fmla="*/ 45 h 55"/>
                  <a:gd name="T48" fmla="*/ 54 w 54"/>
                  <a:gd name="T49" fmla="*/ 34 h 55"/>
                  <a:gd name="T50" fmla="*/ 54 w 54"/>
                  <a:gd name="T51"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5">
                    <a:moveTo>
                      <a:pt x="54" y="28"/>
                    </a:moveTo>
                    <a:lnTo>
                      <a:pt x="54" y="28"/>
                    </a:lnTo>
                    <a:lnTo>
                      <a:pt x="54" y="21"/>
                    </a:lnTo>
                    <a:lnTo>
                      <a:pt x="47" y="11"/>
                    </a:lnTo>
                    <a:lnTo>
                      <a:pt x="44" y="7"/>
                    </a:lnTo>
                    <a:lnTo>
                      <a:pt x="37" y="4"/>
                    </a:lnTo>
                    <a:lnTo>
                      <a:pt x="37" y="4"/>
                    </a:lnTo>
                    <a:lnTo>
                      <a:pt x="27" y="0"/>
                    </a:lnTo>
                    <a:lnTo>
                      <a:pt x="20" y="4"/>
                    </a:lnTo>
                    <a:lnTo>
                      <a:pt x="13" y="7"/>
                    </a:lnTo>
                    <a:lnTo>
                      <a:pt x="6" y="11"/>
                    </a:lnTo>
                    <a:lnTo>
                      <a:pt x="6" y="11"/>
                    </a:lnTo>
                    <a:lnTo>
                      <a:pt x="3" y="21"/>
                    </a:lnTo>
                    <a:lnTo>
                      <a:pt x="0" y="28"/>
                    </a:lnTo>
                    <a:lnTo>
                      <a:pt x="3" y="34"/>
                    </a:lnTo>
                    <a:lnTo>
                      <a:pt x="6" y="45"/>
                    </a:lnTo>
                    <a:lnTo>
                      <a:pt x="6" y="45"/>
                    </a:lnTo>
                    <a:lnTo>
                      <a:pt x="13" y="48"/>
                    </a:lnTo>
                    <a:lnTo>
                      <a:pt x="20" y="51"/>
                    </a:lnTo>
                    <a:lnTo>
                      <a:pt x="27" y="55"/>
                    </a:lnTo>
                    <a:lnTo>
                      <a:pt x="37" y="51"/>
                    </a:lnTo>
                    <a:lnTo>
                      <a:pt x="37" y="51"/>
                    </a:lnTo>
                    <a:lnTo>
                      <a:pt x="44" y="48"/>
                    </a:lnTo>
                    <a:lnTo>
                      <a:pt x="47" y="45"/>
                    </a:lnTo>
                    <a:lnTo>
                      <a:pt x="54" y="34"/>
                    </a:lnTo>
                    <a:lnTo>
                      <a:pt x="54" y="28"/>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65" name="Freeform 1342">
                <a:extLst>
                  <a:ext uri="{FF2B5EF4-FFF2-40B4-BE49-F238E27FC236}">
                    <a16:creationId xmlns:a16="http://schemas.microsoft.com/office/drawing/2014/main" id="{8B3A05AB-6E33-A74B-AD4B-E668CDEEE712}"/>
                  </a:ext>
                </a:extLst>
              </p:cNvPr>
              <p:cNvSpPr>
                <a:spLocks/>
              </p:cNvSpPr>
              <p:nvPr/>
            </p:nvSpPr>
            <p:spPr bwMode="auto">
              <a:xfrm>
                <a:off x="2055" y="322"/>
                <a:ext cx="18" cy="54"/>
              </a:xfrm>
              <a:custGeom>
                <a:avLst/>
                <a:gdLst>
                  <a:gd name="T0" fmla="*/ 54 w 54"/>
                  <a:gd name="T1" fmla="*/ 27 h 54"/>
                  <a:gd name="T2" fmla="*/ 54 w 54"/>
                  <a:gd name="T3" fmla="*/ 27 h 54"/>
                  <a:gd name="T4" fmla="*/ 50 w 54"/>
                  <a:gd name="T5" fmla="*/ 20 h 54"/>
                  <a:gd name="T6" fmla="*/ 47 w 54"/>
                  <a:gd name="T7" fmla="*/ 13 h 54"/>
                  <a:gd name="T8" fmla="*/ 40 w 54"/>
                  <a:gd name="T9" fmla="*/ 6 h 54"/>
                  <a:gd name="T10" fmla="*/ 33 w 54"/>
                  <a:gd name="T11" fmla="*/ 3 h 54"/>
                  <a:gd name="T12" fmla="*/ 33 w 54"/>
                  <a:gd name="T13" fmla="*/ 3 h 54"/>
                  <a:gd name="T14" fmla="*/ 27 w 54"/>
                  <a:gd name="T15" fmla="*/ 0 h 54"/>
                  <a:gd name="T16" fmla="*/ 17 w 54"/>
                  <a:gd name="T17" fmla="*/ 3 h 54"/>
                  <a:gd name="T18" fmla="*/ 10 w 54"/>
                  <a:gd name="T19" fmla="*/ 6 h 54"/>
                  <a:gd name="T20" fmla="*/ 3 w 54"/>
                  <a:gd name="T21" fmla="*/ 13 h 54"/>
                  <a:gd name="T22" fmla="*/ 3 w 54"/>
                  <a:gd name="T23" fmla="*/ 13 h 54"/>
                  <a:gd name="T24" fmla="*/ 0 w 54"/>
                  <a:gd name="T25" fmla="*/ 20 h 54"/>
                  <a:gd name="T26" fmla="*/ 0 w 54"/>
                  <a:gd name="T27" fmla="*/ 27 h 54"/>
                  <a:gd name="T28" fmla="*/ 0 w 54"/>
                  <a:gd name="T29" fmla="*/ 37 h 54"/>
                  <a:gd name="T30" fmla="*/ 3 w 54"/>
                  <a:gd name="T31" fmla="*/ 44 h 54"/>
                  <a:gd name="T32" fmla="*/ 3 w 54"/>
                  <a:gd name="T33" fmla="*/ 44 h 54"/>
                  <a:gd name="T34" fmla="*/ 10 w 54"/>
                  <a:gd name="T35" fmla="*/ 51 h 54"/>
                  <a:gd name="T36" fmla="*/ 17 w 54"/>
                  <a:gd name="T37" fmla="*/ 54 h 54"/>
                  <a:gd name="T38" fmla="*/ 27 w 54"/>
                  <a:gd name="T39" fmla="*/ 54 h 54"/>
                  <a:gd name="T40" fmla="*/ 33 w 54"/>
                  <a:gd name="T41" fmla="*/ 54 h 54"/>
                  <a:gd name="T42" fmla="*/ 33 w 54"/>
                  <a:gd name="T43" fmla="*/ 54 h 54"/>
                  <a:gd name="T44" fmla="*/ 40 w 54"/>
                  <a:gd name="T45" fmla="*/ 47 h 54"/>
                  <a:gd name="T46" fmla="*/ 47 w 54"/>
                  <a:gd name="T47" fmla="*/ 44 h 54"/>
                  <a:gd name="T48" fmla="*/ 50 w 54"/>
                  <a:gd name="T49" fmla="*/ 37 h 54"/>
                  <a:gd name="T50" fmla="*/ 54 w 54"/>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4">
                    <a:moveTo>
                      <a:pt x="54" y="27"/>
                    </a:moveTo>
                    <a:lnTo>
                      <a:pt x="54" y="27"/>
                    </a:lnTo>
                    <a:lnTo>
                      <a:pt x="50" y="20"/>
                    </a:lnTo>
                    <a:lnTo>
                      <a:pt x="47" y="13"/>
                    </a:lnTo>
                    <a:lnTo>
                      <a:pt x="40" y="6"/>
                    </a:lnTo>
                    <a:lnTo>
                      <a:pt x="33" y="3"/>
                    </a:lnTo>
                    <a:lnTo>
                      <a:pt x="33" y="3"/>
                    </a:lnTo>
                    <a:lnTo>
                      <a:pt x="27" y="0"/>
                    </a:lnTo>
                    <a:lnTo>
                      <a:pt x="17" y="3"/>
                    </a:lnTo>
                    <a:lnTo>
                      <a:pt x="10" y="6"/>
                    </a:lnTo>
                    <a:lnTo>
                      <a:pt x="3" y="13"/>
                    </a:lnTo>
                    <a:lnTo>
                      <a:pt x="3" y="13"/>
                    </a:lnTo>
                    <a:lnTo>
                      <a:pt x="0" y="20"/>
                    </a:lnTo>
                    <a:lnTo>
                      <a:pt x="0" y="27"/>
                    </a:lnTo>
                    <a:lnTo>
                      <a:pt x="0" y="37"/>
                    </a:lnTo>
                    <a:lnTo>
                      <a:pt x="3" y="44"/>
                    </a:lnTo>
                    <a:lnTo>
                      <a:pt x="3" y="44"/>
                    </a:lnTo>
                    <a:lnTo>
                      <a:pt x="10" y="51"/>
                    </a:lnTo>
                    <a:lnTo>
                      <a:pt x="17" y="54"/>
                    </a:lnTo>
                    <a:lnTo>
                      <a:pt x="27" y="54"/>
                    </a:lnTo>
                    <a:lnTo>
                      <a:pt x="33" y="54"/>
                    </a:lnTo>
                    <a:lnTo>
                      <a:pt x="33" y="54"/>
                    </a:lnTo>
                    <a:lnTo>
                      <a:pt x="40" y="47"/>
                    </a:lnTo>
                    <a:lnTo>
                      <a:pt x="47" y="44"/>
                    </a:lnTo>
                    <a:lnTo>
                      <a:pt x="50" y="37"/>
                    </a:lnTo>
                    <a:lnTo>
                      <a:pt x="54"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66" name="Freeform 1343">
                <a:extLst>
                  <a:ext uri="{FF2B5EF4-FFF2-40B4-BE49-F238E27FC236}">
                    <a16:creationId xmlns:a16="http://schemas.microsoft.com/office/drawing/2014/main" id="{B345E471-ED1D-3F42-B756-9F2633BE5322}"/>
                  </a:ext>
                </a:extLst>
              </p:cNvPr>
              <p:cNvSpPr>
                <a:spLocks/>
              </p:cNvSpPr>
              <p:nvPr/>
            </p:nvSpPr>
            <p:spPr bwMode="auto">
              <a:xfrm>
                <a:off x="2102" y="344"/>
                <a:ext cx="54" cy="51"/>
              </a:xfrm>
              <a:custGeom>
                <a:avLst/>
                <a:gdLst>
                  <a:gd name="T0" fmla="*/ 54 w 54"/>
                  <a:gd name="T1" fmla="*/ 24 h 51"/>
                  <a:gd name="T2" fmla="*/ 54 w 54"/>
                  <a:gd name="T3" fmla="*/ 24 h 51"/>
                  <a:gd name="T4" fmla="*/ 54 w 54"/>
                  <a:gd name="T5" fmla="*/ 17 h 51"/>
                  <a:gd name="T6" fmla="*/ 48 w 54"/>
                  <a:gd name="T7" fmla="*/ 11 h 51"/>
                  <a:gd name="T8" fmla="*/ 44 w 54"/>
                  <a:gd name="T9" fmla="*/ 4 h 51"/>
                  <a:gd name="T10" fmla="*/ 37 w 54"/>
                  <a:gd name="T11" fmla="*/ 0 h 51"/>
                  <a:gd name="T12" fmla="*/ 37 w 54"/>
                  <a:gd name="T13" fmla="*/ 0 h 51"/>
                  <a:gd name="T14" fmla="*/ 27 w 54"/>
                  <a:gd name="T15" fmla="*/ 0 h 51"/>
                  <a:gd name="T16" fmla="*/ 20 w 54"/>
                  <a:gd name="T17" fmla="*/ 0 h 51"/>
                  <a:gd name="T18" fmla="*/ 14 w 54"/>
                  <a:gd name="T19" fmla="*/ 4 h 51"/>
                  <a:gd name="T20" fmla="*/ 7 w 54"/>
                  <a:gd name="T21" fmla="*/ 11 h 51"/>
                  <a:gd name="T22" fmla="*/ 7 w 54"/>
                  <a:gd name="T23" fmla="*/ 11 h 51"/>
                  <a:gd name="T24" fmla="*/ 3 w 54"/>
                  <a:gd name="T25" fmla="*/ 17 h 51"/>
                  <a:gd name="T26" fmla="*/ 0 w 54"/>
                  <a:gd name="T27" fmla="*/ 24 h 51"/>
                  <a:gd name="T28" fmla="*/ 3 w 54"/>
                  <a:gd name="T29" fmla="*/ 34 h 51"/>
                  <a:gd name="T30" fmla="*/ 7 w 54"/>
                  <a:gd name="T31" fmla="*/ 41 h 51"/>
                  <a:gd name="T32" fmla="*/ 7 w 54"/>
                  <a:gd name="T33" fmla="*/ 41 h 51"/>
                  <a:gd name="T34" fmla="*/ 14 w 54"/>
                  <a:gd name="T35" fmla="*/ 48 h 51"/>
                  <a:gd name="T36" fmla="*/ 20 w 54"/>
                  <a:gd name="T37" fmla="*/ 51 h 51"/>
                  <a:gd name="T38" fmla="*/ 27 w 54"/>
                  <a:gd name="T39" fmla="*/ 51 h 51"/>
                  <a:gd name="T40" fmla="*/ 37 w 54"/>
                  <a:gd name="T41" fmla="*/ 51 h 51"/>
                  <a:gd name="T42" fmla="*/ 37 w 54"/>
                  <a:gd name="T43" fmla="*/ 51 h 51"/>
                  <a:gd name="T44" fmla="*/ 44 w 54"/>
                  <a:gd name="T45" fmla="*/ 48 h 51"/>
                  <a:gd name="T46" fmla="*/ 48 w 54"/>
                  <a:gd name="T47" fmla="*/ 41 h 51"/>
                  <a:gd name="T48" fmla="*/ 54 w 54"/>
                  <a:gd name="T49" fmla="*/ 34 h 51"/>
                  <a:gd name="T50" fmla="*/ 54 w 54"/>
                  <a:gd name="T51" fmla="*/ 2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1">
                    <a:moveTo>
                      <a:pt x="54" y="24"/>
                    </a:moveTo>
                    <a:lnTo>
                      <a:pt x="54" y="24"/>
                    </a:lnTo>
                    <a:lnTo>
                      <a:pt x="54" y="17"/>
                    </a:lnTo>
                    <a:lnTo>
                      <a:pt x="48" y="11"/>
                    </a:lnTo>
                    <a:lnTo>
                      <a:pt x="44" y="4"/>
                    </a:lnTo>
                    <a:lnTo>
                      <a:pt x="37" y="0"/>
                    </a:lnTo>
                    <a:lnTo>
                      <a:pt x="37" y="0"/>
                    </a:lnTo>
                    <a:lnTo>
                      <a:pt x="27" y="0"/>
                    </a:lnTo>
                    <a:lnTo>
                      <a:pt x="20" y="0"/>
                    </a:lnTo>
                    <a:lnTo>
                      <a:pt x="14" y="4"/>
                    </a:lnTo>
                    <a:lnTo>
                      <a:pt x="7" y="11"/>
                    </a:lnTo>
                    <a:lnTo>
                      <a:pt x="7" y="11"/>
                    </a:lnTo>
                    <a:lnTo>
                      <a:pt x="3" y="17"/>
                    </a:lnTo>
                    <a:lnTo>
                      <a:pt x="0" y="24"/>
                    </a:lnTo>
                    <a:lnTo>
                      <a:pt x="3" y="34"/>
                    </a:lnTo>
                    <a:lnTo>
                      <a:pt x="7" y="41"/>
                    </a:lnTo>
                    <a:lnTo>
                      <a:pt x="7" y="41"/>
                    </a:lnTo>
                    <a:lnTo>
                      <a:pt x="14" y="48"/>
                    </a:lnTo>
                    <a:lnTo>
                      <a:pt x="20" y="51"/>
                    </a:lnTo>
                    <a:lnTo>
                      <a:pt x="27" y="51"/>
                    </a:lnTo>
                    <a:lnTo>
                      <a:pt x="37" y="51"/>
                    </a:lnTo>
                    <a:lnTo>
                      <a:pt x="37" y="51"/>
                    </a:lnTo>
                    <a:lnTo>
                      <a:pt x="44" y="48"/>
                    </a:lnTo>
                    <a:lnTo>
                      <a:pt x="48" y="41"/>
                    </a:lnTo>
                    <a:lnTo>
                      <a:pt x="54" y="34"/>
                    </a:lnTo>
                    <a:lnTo>
                      <a:pt x="54" y="24"/>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67" name="Freeform 1344">
                <a:extLst>
                  <a:ext uri="{FF2B5EF4-FFF2-40B4-BE49-F238E27FC236}">
                    <a16:creationId xmlns:a16="http://schemas.microsoft.com/office/drawing/2014/main" id="{982CD467-39F3-F741-B12D-F9DC5CEC538C}"/>
                  </a:ext>
                </a:extLst>
              </p:cNvPr>
              <p:cNvSpPr>
                <a:spLocks/>
              </p:cNvSpPr>
              <p:nvPr/>
            </p:nvSpPr>
            <p:spPr bwMode="auto">
              <a:xfrm>
                <a:off x="2102" y="344"/>
                <a:ext cx="54" cy="51"/>
              </a:xfrm>
              <a:custGeom>
                <a:avLst/>
                <a:gdLst>
                  <a:gd name="T0" fmla="*/ 54 w 54"/>
                  <a:gd name="T1" fmla="*/ 24 h 51"/>
                  <a:gd name="T2" fmla="*/ 54 w 54"/>
                  <a:gd name="T3" fmla="*/ 24 h 51"/>
                  <a:gd name="T4" fmla="*/ 54 w 54"/>
                  <a:gd name="T5" fmla="*/ 17 h 51"/>
                  <a:gd name="T6" fmla="*/ 48 w 54"/>
                  <a:gd name="T7" fmla="*/ 11 h 51"/>
                  <a:gd name="T8" fmla="*/ 44 w 54"/>
                  <a:gd name="T9" fmla="*/ 4 h 51"/>
                  <a:gd name="T10" fmla="*/ 37 w 54"/>
                  <a:gd name="T11" fmla="*/ 0 h 51"/>
                  <a:gd name="T12" fmla="*/ 37 w 54"/>
                  <a:gd name="T13" fmla="*/ 0 h 51"/>
                  <a:gd name="T14" fmla="*/ 27 w 54"/>
                  <a:gd name="T15" fmla="*/ 0 h 51"/>
                  <a:gd name="T16" fmla="*/ 20 w 54"/>
                  <a:gd name="T17" fmla="*/ 0 h 51"/>
                  <a:gd name="T18" fmla="*/ 14 w 54"/>
                  <a:gd name="T19" fmla="*/ 4 h 51"/>
                  <a:gd name="T20" fmla="*/ 7 w 54"/>
                  <a:gd name="T21" fmla="*/ 11 h 51"/>
                  <a:gd name="T22" fmla="*/ 7 w 54"/>
                  <a:gd name="T23" fmla="*/ 11 h 51"/>
                  <a:gd name="T24" fmla="*/ 3 w 54"/>
                  <a:gd name="T25" fmla="*/ 17 h 51"/>
                  <a:gd name="T26" fmla="*/ 0 w 54"/>
                  <a:gd name="T27" fmla="*/ 24 h 51"/>
                  <a:gd name="T28" fmla="*/ 3 w 54"/>
                  <a:gd name="T29" fmla="*/ 34 h 51"/>
                  <a:gd name="T30" fmla="*/ 7 w 54"/>
                  <a:gd name="T31" fmla="*/ 41 h 51"/>
                  <a:gd name="T32" fmla="*/ 7 w 54"/>
                  <a:gd name="T33" fmla="*/ 41 h 51"/>
                  <a:gd name="T34" fmla="*/ 14 w 54"/>
                  <a:gd name="T35" fmla="*/ 48 h 51"/>
                  <a:gd name="T36" fmla="*/ 20 w 54"/>
                  <a:gd name="T37" fmla="*/ 51 h 51"/>
                  <a:gd name="T38" fmla="*/ 27 w 54"/>
                  <a:gd name="T39" fmla="*/ 51 h 51"/>
                  <a:gd name="T40" fmla="*/ 37 w 54"/>
                  <a:gd name="T41" fmla="*/ 51 h 51"/>
                  <a:gd name="T42" fmla="*/ 37 w 54"/>
                  <a:gd name="T43" fmla="*/ 51 h 51"/>
                  <a:gd name="T44" fmla="*/ 44 w 54"/>
                  <a:gd name="T45" fmla="*/ 48 h 51"/>
                  <a:gd name="T46" fmla="*/ 48 w 54"/>
                  <a:gd name="T47" fmla="*/ 41 h 51"/>
                  <a:gd name="T48" fmla="*/ 54 w 54"/>
                  <a:gd name="T49" fmla="*/ 34 h 51"/>
                  <a:gd name="T50" fmla="*/ 54 w 54"/>
                  <a:gd name="T51" fmla="*/ 2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1">
                    <a:moveTo>
                      <a:pt x="54" y="24"/>
                    </a:moveTo>
                    <a:lnTo>
                      <a:pt x="54" y="24"/>
                    </a:lnTo>
                    <a:lnTo>
                      <a:pt x="54" y="17"/>
                    </a:lnTo>
                    <a:lnTo>
                      <a:pt x="48" y="11"/>
                    </a:lnTo>
                    <a:lnTo>
                      <a:pt x="44" y="4"/>
                    </a:lnTo>
                    <a:lnTo>
                      <a:pt x="37" y="0"/>
                    </a:lnTo>
                    <a:lnTo>
                      <a:pt x="37" y="0"/>
                    </a:lnTo>
                    <a:lnTo>
                      <a:pt x="27" y="0"/>
                    </a:lnTo>
                    <a:lnTo>
                      <a:pt x="20" y="0"/>
                    </a:lnTo>
                    <a:lnTo>
                      <a:pt x="14" y="4"/>
                    </a:lnTo>
                    <a:lnTo>
                      <a:pt x="7" y="11"/>
                    </a:lnTo>
                    <a:lnTo>
                      <a:pt x="7" y="11"/>
                    </a:lnTo>
                    <a:lnTo>
                      <a:pt x="3" y="17"/>
                    </a:lnTo>
                    <a:lnTo>
                      <a:pt x="0" y="24"/>
                    </a:lnTo>
                    <a:lnTo>
                      <a:pt x="3" y="34"/>
                    </a:lnTo>
                    <a:lnTo>
                      <a:pt x="7" y="41"/>
                    </a:lnTo>
                    <a:lnTo>
                      <a:pt x="7" y="41"/>
                    </a:lnTo>
                    <a:lnTo>
                      <a:pt x="14" y="48"/>
                    </a:lnTo>
                    <a:lnTo>
                      <a:pt x="20" y="51"/>
                    </a:lnTo>
                    <a:lnTo>
                      <a:pt x="27" y="51"/>
                    </a:lnTo>
                    <a:lnTo>
                      <a:pt x="37" y="51"/>
                    </a:lnTo>
                    <a:lnTo>
                      <a:pt x="37" y="51"/>
                    </a:lnTo>
                    <a:lnTo>
                      <a:pt x="44" y="48"/>
                    </a:lnTo>
                    <a:lnTo>
                      <a:pt x="48" y="41"/>
                    </a:lnTo>
                    <a:lnTo>
                      <a:pt x="54" y="34"/>
                    </a:lnTo>
                    <a:lnTo>
                      <a:pt x="54" y="24"/>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68" name="Freeform 1345">
                <a:extLst>
                  <a:ext uri="{FF2B5EF4-FFF2-40B4-BE49-F238E27FC236}">
                    <a16:creationId xmlns:a16="http://schemas.microsoft.com/office/drawing/2014/main" id="{3AE2C926-B9E0-4944-AD38-8781E576B1D8}"/>
                  </a:ext>
                </a:extLst>
              </p:cNvPr>
              <p:cNvSpPr>
                <a:spLocks/>
              </p:cNvSpPr>
              <p:nvPr/>
            </p:nvSpPr>
            <p:spPr bwMode="auto">
              <a:xfrm>
                <a:off x="2176" y="433"/>
                <a:ext cx="6" cy="54"/>
              </a:xfrm>
              <a:custGeom>
                <a:avLst/>
                <a:gdLst>
                  <a:gd name="T0" fmla="*/ 54 w 54"/>
                  <a:gd name="T1" fmla="*/ 27 h 54"/>
                  <a:gd name="T2" fmla="*/ 54 w 54"/>
                  <a:gd name="T3" fmla="*/ 27 h 54"/>
                  <a:gd name="T4" fmla="*/ 51 w 54"/>
                  <a:gd name="T5" fmla="*/ 20 h 54"/>
                  <a:gd name="T6" fmla="*/ 47 w 54"/>
                  <a:gd name="T7" fmla="*/ 10 h 54"/>
                  <a:gd name="T8" fmla="*/ 44 w 54"/>
                  <a:gd name="T9" fmla="*/ 6 h 54"/>
                  <a:gd name="T10" fmla="*/ 37 w 54"/>
                  <a:gd name="T11" fmla="*/ 3 h 54"/>
                  <a:gd name="T12" fmla="*/ 37 w 54"/>
                  <a:gd name="T13" fmla="*/ 3 h 54"/>
                  <a:gd name="T14" fmla="*/ 27 w 54"/>
                  <a:gd name="T15" fmla="*/ 0 h 54"/>
                  <a:gd name="T16" fmla="*/ 20 w 54"/>
                  <a:gd name="T17" fmla="*/ 3 h 54"/>
                  <a:gd name="T18" fmla="*/ 10 w 54"/>
                  <a:gd name="T19" fmla="*/ 6 h 54"/>
                  <a:gd name="T20" fmla="*/ 7 w 54"/>
                  <a:gd name="T21" fmla="*/ 10 h 54"/>
                  <a:gd name="T22" fmla="*/ 7 w 54"/>
                  <a:gd name="T23" fmla="*/ 10 h 54"/>
                  <a:gd name="T24" fmla="*/ 3 w 54"/>
                  <a:gd name="T25" fmla="*/ 20 h 54"/>
                  <a:gd name="T26" fmla="*/ 0 w 54"/>
                  <a:gd name="T27" fmla="*/ 27 h 54"/>
                  <a:gd name="T28" fmla="*/ 3 w 54"/>
                  <a:gd name="T29" fmla="*/ 34 h 54"/>
                  <a:gd name="T30" fmla="*/ 7 w 54"/>
                  <a:gd name="T31" fmla="*/ 44 h 54"/>
                  <a:gd name="T32" fmla="*/ 7 w 54"/>
                  <a:gd name="T33" fmla="*/ 44 h 54"/>
                  <a:gd name="T34" fmla="*/ 10 w 54"/>
                  <a:gd name="T35" fmla="*/ 47 h 54"/>
                  <a:gd name="T36" fmla="*/ 20 w 54"/>
                  <a:gd name="T37" fmla="*/ 51 h 54"/>
                  <a:gd name="T38" fmla="*/ 27 w 54"/>
                  <a:gd name="T39" fmla="*/ 54 h 54"/>
                  <a:gd name="T40" fmla="*/ 37 w 54"/>
                  <a:gd name="T41" fmla="*/ 51 h 54"/>
                  <a:gd name="T42" fmla="*/ 37 w 54"/>
                  <a:gd name="T43" fmla="*/ 51 h 54"/>
                  <a:gd name="T44" fmla="*/ 44 w 54"/>
                  <a:gd name="T45" fmla="*/ 47 h 54"/>
                  <a:gd name="T46" fmla="*/ 47 w 54"/>
                  <a:gd name="T47" fmla="*/ 44 h 54"/>
                  <a:gd name="T48" fmla="*/ 51 w 54"/>
                  <a:gd name="T49" fmla="*/ 34 h 54"/>
                  <a:gd name="T50" fmla="*/ 54 w 54"/>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4">
                    <a:moveTo>
                      <a:pt x="54" y="27"/>
                    </a:moveTo>
                    <a:lnTo>
                      <a:pt x="54" y="27"/>
                    </a:lnTo>
                    <a:lnTo>
                      <a:pt x="51" y="20"/>
                    </a:lnTo>
                    <a:lnTo>
                      <a:pt x="47" y="10"/>
                    </a:lnTo>
                    <a:lnTo>
                      <a:pt x="44" y="6"/>
                    </a:lnTo>
                    <a:lnTo>
                      <a:pt x="37" y="3"/>
                    </a:lnTo>
                    <a:lnTo>
                      <a:pt x="37" y="3"/>
                    </a:lnTo>
                    <a:lnTo>
                      <a:pt x="27" y="0"/>
                    </a:lnTo>
                    <a:lnTo>
                      <a:pt x="20" y="3"/>
                    </a:lnTo>
                    <a:lnTo>
                      <a:pt x="10" y="6"/>
                    </a:lnTo>
                    <a:lnTo>
                      <a:pt x="7" y="10"/>
                    </a:lnTo>
                    <a:lnTo>
                      <a:pt x="7" y="10"/>
                    </a:lnTo>
                    <a:lnTo>
                      <a:pt x="3" y="20"/>
                    </a:lnTo>
                    <a:lnTo>
                      <a:pt x="0" y="27"/>
                    </a:lnTo>
                    <a:lnTo>
                      <a:pt x="3" y="34"/>
                    </a:lnTo>
                    <a:lnTo>
                      <a:pt x="7" y="44"/>
                    </a:lnTo>
                    <a:lnTo>
                      <a:pt x="7" y="44"/>
                    </a:lnTo>
                    <a:lnTo>
                      <a:pt x="10" y="47"/>
                    </a:lnTo>
                    <a:lnTo>
                      <a:pt x="20" y="51"/>
                    </a:lnTo>
                    <a:lnTo>
                      <a:pt x="27" y="54"/>
                    </a:lnTo>
                    <a:lnTo>
                      <a:pt x="37" y="51"/>
                    </a:lnTo>
                    <a:lnTo>
                      <a:pt x="37" y="51"/>
                    </a:lnTo>
                    <a:lnTo>
                      <a:pt x="44" y="47"/>
                    </a:lnTo>
                    <a:lnTo>
                      <a:pt x="47" y="44"/>
                    </a:lnTo>
                    <a:lnTo>
                      <a:pt x="51" y="34"/>
                    </a:lnTo>
                    <a:lnTo>
                      <a:pt x="54"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69" name="Freeform 1346">
                <a:extLst>
                  <a:ext uri="{FF2B5EF4-FFF2-40B4-BE49-F238E27FC236}">
                    <a16:creationId xmlns:a16="http://schemas.microsoft.com/office/drawing/2014/main" id="{B9819D3F-1602-D34D-9860-A07C61A35AE3}"/>
                  </a:ext>
                </a:extLst>
              </p:cNvPr>
              <p:cNvSpPr>
                <a:spLocks/>
              </p:cNvSpPr>
              <p:nvPr/>
            </p:nvSpPr>
            <p:spPr bwMode="auto">
              <a:xfrm>
                <a:off x="2182" y="443"/>
                <a:ext cx="6" cy="54"/>
              </a:xfrm>
              <a:custGeom>
                <a:avLst/>
                <a:gdLst>
                  <a:gd name="T0" fmla="*/ 54 w 54"/>
                  <a:gd name="T1" fmla="*/ 27 h 54"/>
                  <a:gd name="T2" fmla="*/ 54 w 54"/>
                  <a:gd name="T3" fmla="*/ 27 h 54"/>
                  <a:gd name="T4" fmla="*/ 54 w 54"/>
                  <a:gd name="T5" fmla="*/ 20 h 54"/>
                  <a:gd name="T6" fmla="*/ 51 w 54"/>
                  <a:gd name="T7" fmla="*/ 13 h 54"/>
                  <a:gd name="T8" fmla="*/ 44 w 54"/>
                  <a:gd name="T9" fmla="*/ 7 h 54"/>
                  <a:gd name="T10" fmla="*/ 37 w 54"/>
                  <a:gd name="T11" fmla="*/ 3 h 54"/>
                  <a:gd name="T12" fmla="*/ 37 w 54"/>
                  <a:gd name="T13" fmla="*/ 3 h 54"/>
                  <a:gd name="T14" fmla="*/ 27 w 54"/>
                  <a:gd name="T15" fmla="*/ 0 h 54"/>
                  <a:gd name="T16" fmla="*/ 20 w 54"/>
                  <a:gd name="T17" fmla="*/ 3 h 54"/>
                  <a:gd name="T18" fmla="*/ 14 w 54"/>
                  <a:gd name="T19" fmla="*/ 7 h 54"/>
                  <a:gd name="T20" fmla="*/ 7 w 54"/>
                  <a:gd name="T21" fmla="*/ 13 h 54"/>
                  <a:gd name="T22" fmla="*/ 7 w 54"/>
                  <a:gd name="T23" fmla="*/ 13 h 54"/>
                  <a:gd name="T24" fmla="*/ 3 w 54"/>
                  <a:gd name="T25" fmla="*/ 20 h 54"/>
                  <a:gd name="T26" fmla="*/ 0 w 54"/>
                  <a:gd name="T27" fmla="*/ 27 h 54"/>
                  <a:gd name="T28" fmla="*/ 3 w 54"/>
                  <a:gd name="T29" fmla="*/ 37 h 54"/>
                  <a:gd name="T30" fmla="*/ 7 w 54"/>
                  <a:gd name="T31" fmla="*/ 44 h 54"/>
                  <a:gd name="T32" fmla="*/ 7 w 54"/>
                  <a:gd name="T33" fmla="*/ 44 h 54"/>
                  <a:gd name="T34" fmla="*/ 14 w 54"/>
                  <a:gd name="T35" fmla="*/ 51 h 54"/>
                  <a:gd name="T36" fmla="*/ 20 w 54"/>
                  <a:gd name="T37" fmla="*/ 54 h 54"/>
                  <a:gd name="T38" fmla="*/ 27 w 54"/>
                  <a:gd name="T39" fmla="*/ 54 h 54"/>
                  <a:gd name="T40" fmla="*/ 37 w 54"/>
                  <a:gd name="T41" fmla="*/ 54 h 54"/>
                  <a:gd name="T42" fmla="*/ 37 w 54"/>
                  <a:gd name="T43" fmla="*/ 54 h 54"/>
                  <a:gd name="T44" fmla="*/ 44 w 54"/>
                  <a:gd name="T45" fmla="*/ 47 h 54"/>
                  <a:gd name="T46" fmla="*/ 51 w 54"/>
                  <a:gd name="T47" fmla="*/ 44 h 54"/>
                  <a:gd name="T48" fmla="*/ 54 w 54"/>
                  <a:gd name="T49" fmla="*/ 37 h 54"/>
                  <a:gd name="T50" fmla="*/ 54 w 54"/>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4">
                    <a:moveTo>
                      <a:pt x="54" y="27"/>
                    </a:moveTo>
                    <a:lnTo>
                      <a:pt x="54" y="27"/>
                    </a:lnTo>
                    <a:lnTo>
                      <a:pt x="54" y="20"/>
                    </a:lnTo>
                    <a:lnTo>
                      <a:pt x="51" y="13"/>
                    </a:lnTo>
                    <a:lnTo>
                      <a:pt x="44" y="7"/>
                    </a:lnTo>
                    <a:lnTo>
                      <a:pt x="37" y="3"/>
                    </a:lnTo>
                    <a:lnTo>
                      <a:pt x="37" y="3"/>
                    </a:lnTo>
                    <a:lnTo>
                      <a:pt x="27" y="0"/>
                    </a:lnTo>
                    <a:lnTo>
                      <a:pt x="20" y="3"/>
                    </a:lnTo>
                    <a:lnTo>
                      <a:pt x="14" y="7"/>
                    </a:lnTo>
                    <a:lnTo>
                      <a:pt x="7" y="13"/>
                    </a:lnTo>
                    <a:lnTo>
                      <a:pt x="7" y="13"/>
                    </a:lnTo>
                    <a:lnTo>
                      <a:pt x="3" y="20"/>
                    </a:lnTo>
                    <a:lnTo>
                      <a:pt x="0" y="27"/>
                    </a:lnTo>
                    <a:lnTo>
                      <a:pt x="3" y="37"/>
                    </a:lnTo>
                    <a:lnTo>
                      <a:pt x="7" y="44"/>
                    </a:lnTo>
                    <a:lnTo>
                      <a:pt x="7" y="44"/>
                    </a:lnTo>
                    <a:lnTo>
                      <a:pt x="14" y="51"/>
                    </a:lnTo>
                    <a:lnTo>
                      <a:pt x="20" y="54"/>
                    </a:lnTo>
                    <a:lnTo>
                      <a:pt x="27" y="54"/>
                    </a:lnTo>
                    <a:lnTo>
                      <a:pt x="37" y="54"/>
                    </a:lnTo>
                    <a:lnTo>
                      <a:pt x="37" y="54"/>
                    </a:lnTo>
                    <a:lnTo>
                      <a:pt x="44" y="47"/>
                    </a:lnTo>
                    <a:lnTo>
                      <a:pt x="51" y="44"/>
                    </a:lnTo>
                    <a:lnTo>
                      <a:pt x="54" y="37"/>
                    </a:lnTo>
                    <a:lnTo>
                      <a:pt x="54"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70" name="Freeform 1347">
                <a:extLst>
                  <a:ext uri="{FF2B5EF4-FFF2-40B4-BE49-F238E27FC236}">
                    <a16:creationId xmlns:a16="http://schemas.microsoft.com/office/drawing/2014/main" id="{BB465A10-9332-5F48-ADD2-01818ABC4268}"/>
                  </a:ext>
                </a:extLst>
              </p:cNvPr>
              <p:cNvSpPr>
                <a:spLocks/>
              </p:cNvSpPr>
              <p:nvPr/>
            </p:nvSpPr>
            <p:spPr bwMode="auto">
              <a:xfrm>
                <a:off x="2233" y="505"/>
                <a:ext cx="56" cy="51"/>
              </a:xfrm>
              <a:custGeom>
                <a:avLst/>
                <a:gdLst>
                  <a:gd name="T0" fmla="*/ 55 w 55"/>
                  <a:gd name="T1" fmla="*/ 24 h 51"/>
                  <a:gd name="T2" fmla="*/ 55 w 55"/>
                  <a:gd name="T3" fmla="*/ 24 h 51"/>
                  <a:gd name="T4" fmla="*/ 55 w 55"/>
                  <a:gd name="T5" fmla="*/ 17 h 51"/>
                  <a:gd name="T6" fmla="*/ 51 w 55"/>
                  <a:gd name="T7" fmla="*/ 10 h 51"/>
                  <a:gd name="T8" fmla="*/ 45 w 55"/>
                  <a:gd name="T9" fmla="*/ 3 h 51"/>
                  <a:gd name="T10" fmla="*/ 38 w 55"/>
                  <a:gd name="T11" fmla="*/ 0 h 51"/>
                  <a:gd name="T12" fmla="*/ 38 w 55"/>
                  <a:gd name="T13" fmla="*/ 0 h 51"/>
                  <a:gd name="T14" fmla="*/ 28 w 55"/>
                  <a:gd name="T15" fmla="*/ 0 h 51"/>
                  <a:gd name="T16" fmla="*/ 21 w 55"/>
                  <a:gd name="T17" fmla="*/ 0 h 51"/>
                  <a:gd name="T18" fmla="*/ 14 w 55"/>
                  <a:gd name="T19" fmla="*/ 3 h 51"/>
                  <a:gd name="T20" fmla="*/ 7 w 55"/>
                  <a:gd name="T21" fmla="*/ 10 h 51"/>
                  <a:gd name="T22" fmla="*/ 7 w 55"/>
                  <a:gd name="T23" fmla="*/ 10 h 51"/>
                  <a:gd name="T24" fmla="*/ 4 w 55"/>
                  <a:gd name="T25" fmla="*/ 17 h 51"/>
                  <a:gd name="T26" fmla="*/ 0 w 55"/>
                  <a:gd name="T27" fmla="*/ 24 h 51"/>
                  <a:gd name="T28" fmla="*/ 4 w 55"/>
                  <a:gd name="T29" fmla="*/ 34 h 51"/>
                  <a:gd name="T30" fmla="*/ 7 w 55"/>
                  <a:gd name="T31" fmla="*/ 41 h 51"/>
                  <a:gd name="T32" fmla="*/ 7 w 55"/>
                  <a:gd name="T33" fmla="*/ 41 h 51"/>
                  <a:gd name="T34" fmla="*/ 14 w 55"/>
                  <a:gd name="T35" fmla="*/ 47 h 51"/>
                  <a:gd name="T36" fmla="*/ 21 w 55"/>
                  <a:gd name="T37" fmla="*/ 51 h 51"/>
                  <a:gd name="T38" fmla="*/ 28 w 55"/>
                  <a:gd name="T39" fmla="*/ 51 h 51"/>
                  <a:gd name="T40" fmla="*/ 38 w 55"/>
                  <a:gd name="T41" fmla="*/ 51 h 51"/>
                  <a:gd name="T42" fmla="*/ 38 w 55"/>
                  <a:gd name="T43" fmla="*/ 51 h 51"/>
                  <a:gd name="T44" fmla="*/ 45 w 55"/>
                  <a:gd name="T45" fmla="*/ 47 h 51"/>
                  <a:gd name="T46" fmla="*/ 51 w 55"/>
                  <a:gd name="T47" fmla="*/ 41 h 51"/>
                  <a:gd name="T48" fmla="*/ 55 w 55"/>
                  <a:gd name="T49" fmla="*/ 34 h 51"/>
                  <a:gd name="T50" fmla="*/ 55 w 55"/>
                  <a:gd name="T51" fmla="*/ 2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1">
                    <a:moveTo>
                      <a:pt x="55" y="24"/>
                    </a:moveTo>
                    <a:lnTo>
                      <a:pt x="55" y="24"/>
                    </a:lnTo>
                    <a:lnTo>
                      <a:pt x="55" y="17"/>
                    </a:lnTo>
                    <a:lnTo>
                      <a:pt x="51" y="10"/>
                    </a:lnTo>
                    <a:lnTo>
                      <a:pt x="45" y="3"/>
                    </a:lnTo>
                    <a:lnTo>
                      <a:pt x="38" y="0"/>
                    </a:lnTo>
                    <a:lnTo>
                      <a:pt x="38" y="0"/>
                    </a:lnTo>
                    <a:lnTo>
                      <a:pt x="28" y="0"/>
                    </a:lnTo>
                    <a:lnTo>
                      <a:pt x="21" y="0"/>
                    </a:lnTo>
                    <a:lnTo>
                      <a:pt x="14" y="3"/>
                    </a:lnTo>
                    <a:lnTo>
                      <a:pt x="7" y="10"/>
                    </a:lnTo>
                    <a:lnTo>
                      <a:pt x="7" y="10"/>
                    </a:lnTo>
                    <a:lnTo>
                      <a:pt x="4" y="17"/>
                    </a:lnTo>
                    <a:lnTo>
                      <a:pt x="0" y="24"/>
                    </a:lnTo>
                    <a:lnTo>
                      <a:pt x="4" y="34"/>
                    </a:lnTo>
                    <a:lnTo>
                      <a:pt x="7" y="41"/>
                    </a:lnTo>
                    <a:lnTo>
                      <a:pt x="7" y="41"/>
                    </a:lnTo>
                    <a:lnTo>
                      <a:pt x="14" y="47"/>
                    </a:lnTo>
                    <a:lnTo>
                      <a:pt x="21" y="51"/>
                    </a:lnTo>
                    <a:lnTo>
                      <a:pt x="28" y="51"/>
                    </a:lnTo>
                    <a:lnTo>
                      <a:pt x="38" y="51"/>
                    </a:lnTo>
                    <a:lnTo>
                      <a:pt x="38" y="51"/>
                    </a:lnTo>
                    <a:lnTo>
                      <a:pt x="45" y="47"/>
                    </a:lnTo>
                    <a:lnTo>
                      <a:pt x="51" y="41"/>
                    </a:lnTo>
                    <a:lnTo>
                      <a:pt x="55" y="34"/>
                    </a:lnTo>
                    <a:lnTo>
                      <a:pt x="55" y="24"/>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71" name="Freeform 1348">
                <a:extLst>
                  <a:ext uri="{FF2B5EF4-FFF2-40B4-BE49-F238E27FC236}">
                    <a16:creationId xmlns:a16="http://schemas.microsoft.com/office/drawing/2014/main" id="{1EEF6629-2972-654D-BE1D-96F3EAAA9152}"/>
                  </a:ext>
                </a:extLst>
              </p:cNvPr>
              <p:cNvSpPr>
                <a:spLocks/>
              </p:cNvSpPr>
              <p:nvPr/>
            </p:nvSpPr>
            <p:spPr bwMode="auto">
              <a:xfrm>
                <a:off x="2251" y="513"/>
                <a:ext cx="54" cy="51"/>
              </a:xfrm>
              <a:custGeom>
                <a:avLst/>
                <a:gdLst>
                  <a:gd name="T0" fmla="*/ 55 w 55"/>
                  <a:gd name="T1" fmla="*/ 24 h 51"/>
                  <a:gd name="T2" fmla="*/ 55 w 55"/>
                  <a:gd name="T3" fmla="*/ 24 h 51"/>
                  <a:gd name="T4" fmla="*/ 51 w 55"/>
                  <a:gd name="T5" fmla="*/ 17 h 51"/>
                  <a:gd name="T6" fmla="*/ 48 w 55"/>
                  <a:gd name="T7" fmla="*/ 10 h 51"/>
                  <a:gd name="T8" fmla="*/ 45 w 55"/>
                  <a:gd name="T9" fmla="*/ 4 h 51"/>
                  <a:gd name="T10" fmla="*/ 34 w 55"/>
                  <a:gd name="T11" fmla="*/ 0 h 51"/>
                  <a:gd name="T12" fmla="*/ 34 w 55"/>
                  <a:gd name="T13" fmla="*/ 0 h 51"/>
                  <a:gd name="T14" fmla="*/ 28 w 55"/>
                  <a:gd name="T15" fmla="*/ 0 h 51"/>
                  <a:gd name="T16" fmla="*/ 21 w 55"/>
                  <a:gd name="T17" fmla="*/ 0 h 51"/>
                  <a:gd name="T18" fmla="*/ 11 w 55"/>
                  <a:gd name="T19" fmla="*/ 4 h 51"/>
                  <a:gd name="T20" fmla="*/ 7 w 55"/>
                  <a:gd name="T21" fmla="*/ 10 h 51"/>
                  <a:gd name="T22" fmla="*/ 7 w 55"/>
                  <a:gd name="T23" fmla="*/ 10 h 51"/>
                  <a:gd name="T24" fmla="*/ 4 w 55"/>
                  <a:gd name="T25" fmla="*/ 17 h 51"/>
                  <a:gd name="T26" fmla="*/ 0 w 55"/>
                  <a:gd name="T27" fmla="*/ 27 h 51"/>
                  <a:gd name="T28" fmla="*/ 4 w 55"/>
                  <a:gd name="T29" fmla="*/ 34 h 51"/>
                  <a:gd name="T30" fmla="*/ 7 w 55"/>
                  <a:gd name="T31" fmla="*/ 41 h 51"/>
                  <a:gd name="T32" fmla="*/ 7 w 55"/>
                  <a:gd name="T33" fmla="*/ 41 h 51"/>
                  <a:gd name="T34" fmla="*/ 11 w 55"/>
                  <a:gd name="T35" fmla="*/ 48 h 51"/>
                  <a:gd name="T36" fmla="*/ 21 w 55"/>
                  <a:gd name="T37" fmla="*/ 51 h 51"/>
                  <a:gd name="T38" fmla="*/ 28 w 55"/>
                  <a:gd name="T39" fmla="*/ 51 h 51"/>
                  <a:gd name="T40" fmla="*/ 34 w 55"/>
                  <a:gd name="T41" fmla="*/ 51 h 51"/>
                  <a:gd name="T42" fmla="*/ 34 w 55"/>
                  <a:gd name="T43" fmla="*/ 51 h 51"/>
                  <a:gd name="T44" fmla="*/ 45 w 55"/>
                  <a:gd name="T45" fmla="*/ 48 h 51"/>
                  <a:gd name="T46" fmla="*/ 48 w 55"/>
                  <a:gd name="T47" fmla="*/ 41 h 51"/>
                  <a:gd name="T48" fmla="*/ 51 w 55"/>
                  <a:gd name="T49" fmla="*/ 34 h 51"/>
                  <a:gd name="T50" fmla="*/ 55 w 55"/>
                  <a:gd name="T51" fmla="*/ 2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1">
                    <a:moveTo>
                      <a:pt x="55" y="24"/>
                    </a:moveTo>
                    <a:lnTo>
                      <a:pt x="55" y="24"/>
                    </a:lnTo>
                    <a:lnTo>
                      <a:pt x="51" y="17"/>
                    </a:lnTo>
                    <a:lnTo>
                      <a:pt x="48" y="10"/>
                    </a:lnTo>
                    <a:lnTo>
                      <a:pt x="45" y="4"/>
                    </a:lnTo>
                    <a:lnTo>
                      <a:pt x="34" y="0"/>
                    </a:lnTo>
                    <a:lnTo>
                      <a:pt x="34" y="0"/>
                    </a:lnTo>
                    <a:lnTo>
                      <a:pt x="28" y="0"/>
                    </a:lnTo>
                    <a:lnTo>
                      <a:pt x="21" y="0"/>
                    </a:lnTo>
                    <a:lnTo>
                      <a:pt x="11" y="4"/>
                    </a:lnTo>
                    <a:lnTo>
                      <a:pt x="7" y="10"/>
                    </a:lnTo>
                    <a:lnTo>
                      <a:pt x="7" y="10"/>
                    </a:lnTo>
                    <a:lnTo>
                      <a:pt x="4" y="17"/>
                    </a:lnTo>
                    <a:lnTo>
                      <a:pt x="0" y="27"/>
                    </a:lnTo>
                    <a:lnTo>
                      <a:pt x="4" y="34"/>
                    </a:lnTo>
                    <a:lnTo>
                      <a:pt x="7" y="41"/>
                    </a:lnTo>
                    <a:lnTo>
                      <a:pt x="7" y="41"/>
                    </a:lnTo>
                    <a:lnTo>
                      <a:pt x="11" y="48"/>
                    </a:lnTo>
                    <a:lnTo>
                      <a:pt x="21" y="51"/>
                    </a:lnTo>
                    <a:lnTo>
                      <a:pt x="28" y="51"/>
                    </a:lnTo>
                    <a:lnTo>
                      <a:pt x="34" y="51"/>
                    </a:lnTo>
                    <a:lnTo>
                      <a:pt x="34" y="51"/>
                    </a:lnTo>
                    <a:lnTo>
                      <a:pt x="45" y="48"/>
                    </a:lnTo>
                    <a:lnTo>
                      <a:pt x="48" y="41"/>
                    </a:lnTo>
                    <a:lnTo>
                      <a:pt x="51" y="34"/>
                    </a:lnTo>
                    <a:lnTo>
                      <a:pt x="55" y="24"/>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72" name="Freeform 1349">
                <a:extLst>
                  <a:ext uri="{FF2B5EF4-FFF2-40B4-BE49-F238E27FC236}">
                    <a16:creationId xmlns:a16="http://schemas.microsoft.com/office/drawing/2014/main" id="{97FD5AF4-5268-174D-9958-1D24979C79EF}"/>
                  </a:ext>
                </a:extLst>
              </p:cNvPr>
              <p:cNvSpPr>
                <a:spLocks/>
              </p:cNvSpPr>
              <p:nvPr/>
            </p:nvSpPr>
            <p:spPr bwMode="auto">
              <a:xfrm>
                <a:off x="2394" y="683"/>
                <a:ext cx="40" cy="51"/>
              </a:xfrm>
              <a:custGeom>
                <a:avLst/>
                <a:gdLst>
                  <a:gd name="T0" fmla="*/ 54 w 54"/>
                  <a:gd name="T1" fmla="*/ 27 h 51"/>
                  <a:gd name="T2" fmla="*/ 54 w 54"/>
                  <a:gd name="T3" fmla="*/ 27 h 51"/>
                  <a:gd name="T4" fmla="*/ 54 w 54"/>
                  <a:gd name="T5" fmla="*/ 17 h 51"/>
                  <a:gd name="T6" fmla="*/ 51 w 54"/>
                  <a:gd name="T7" fmla="*/ 10 h 51"/>
                  <a:gd name="T8" fmla="*/ 44 w 54"/>
                  <a:gd name="T9" fmla="*/ 3 h 51"/>
                  <a:gd name="T10" fmla="*/ 37 w 54"/>
                  <a:gd name="T11" fmla="*/ 0 h 51"/>
                  <a:gd name="T12" fmla="*/ 37 w 54"/>
                  <a:gd name="T13" fmla="*/ 0 h 51"/>
                  <a:gd name="T14" fmla="*/ 27 w 54"/>
                  <a:gd name="T15" fmla="*/ 0 h 51"/>
                  <a:gd name="T16" fmla="*/ 20 w 54"/>
                  <a:gd name="T17" fmla="*/ 0 h 51"/>
                  <a:gd name="T18" fmla="*/ 14 w 54"/>
                  <a:gd name="T19" fmla="*/ 3 h 51"/>
                  <a:gd name="T20" fmla="*/ 7 w 54"/>
                  <a:gd name="T21" fmla="*/ 10 h 51"/>
                  <a:gd name="T22" fmla="*/ 7 w 54"/>
                  <a:gd name="T23" fmla="*/ 10 h 51"/>
                  <a:gd name="T24" fmla="*/ 3 w 54"/>
                  <a:gd name="T25" fmla="*/ 17 h 51"/>
                  <a:gd name="T26" fmla="*/ 0 w 54"/>
                  <a:gd name="T27" fmla="*/ 27 h 51"/>
                  <a:gd name="T28" fmla="*/ 3 w 54"/>
                  <a:gd name="T29" fmla="*/ 34 h 51"/>
                  <a:gd name="T30" fmla="*/ 7 w 54"/>
                  <a:gd name="T31" fmla="*/ 41 h 51"/>
                  <a:gd name="T32" fmla="*/ 7 w 54"/>
                  <a:gd name="T33" fmla="*/ 41 h 51"/>
                  <a:gd name="T34" fmla="*/ 14 w 54"/>
                  <a:gd name="T35" fmla="*/ 47 h 51"/>
                  <a:gd name="T36" fmla="*/ 20 w 54"/>
                  <a:gd name="T37" fmla="*/ 51 h 51"/>
                  <a:gd name="T38" fmla="*/ 27 w 54"/>
                  <a:gd name="T39" fmla="*/ 51 h 51"/>
                  <a:gd name="T40" fmla="*/ 37 w 54"/>
                  <a:gd name="T41" fmla="*/ 51 h 51"/>
                  <a:gd name="T42" fmla="*/ 37 w 54"/>
                  <a:gd name="T43" fmla="*/ 51 h 51"/>
                  <a:gd name="T44" fmla="*/ 44 w 54"/>
                  <a:gd name="T45" fmla="*/ 47 h 51"/>
                  <a:gd name="T46" fmla="*/ 51 w 54"/>
                  <a:gd name="T47" fmla="*/ 41 h 51"/>
                  <a:gd name="T48" fmla="*/ 54 w 54"/>
                  <a:gd name="T49" fmla="*/ 34 h 51"/>
                  <a:gd name="T50" fmla="*/ 54 w 54"/>
                  <a:gd name="T51" fmla="*/ 2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1">
                    <a:moveTo>
                      <a:pt x="54" y="27"/>
                    </a:moveTo>
                    <a:lnTo>
                      <a:pt x="54" y="27"/>
                    </a:lnTo>
                    <a:lnTo>
                      <a:pt x="54" y="17"/>
                    </a:lnTo>
                    <a:lnTo>
                      <a:pt x="51" y="10"/>
                    </a:lnTo>
                    <a:lnTo>
                      <a:pt x="44" y="3"/>
                    </a:lnTo>
                    <a:lnTo>
                      <a:pt x="37" y="0"/>
                    </a:lnTo>
                    <a:lnTo>
                      <a:pt x="37" y="0"/>
                    </a:lnTo>
                    <a:lnTo>
                      <a:pt x="27" y="0"/>
                    </a:lnTo>
                    <a:lnTo>
                      <a:pt x="20" y="0"/>
                    </a:lnTo>
                    <a:lnTo>
                      <a:pt x="14" y="3"/>
                    </a:lnTo>
                    <a:lnTo>
                      <a:pt x="7" y="10"/>
                    </a:lnTo>
                    <a:lnTo>
                      <a:pt x="7" y="10"/>
                    </a:lnTo>
                    <a:lnTo>
                      <a:pt x="3" y="17"/>
                    </a:lnTo>
                    <a:lnTo>
                      <a:pt x="0" y="27"/>
                    </a:lnTo>
                    <a:lnTo>
                      <a:pt x="3" y="34"/>
                    </a:lnTo>
                    <a:lnTo>
                      <a:pt x="7" y="41"/>
                    </a:lnTo>
                    <a:lnTo>
                      <a:pt x="7" y="41"/>
                    </a:lnTo>
                    <a:lnTo>
                      <a:pt x="14" y="47"/>
                    </a:lnTo>
                    <a:lnTo>
                      <a:pt x="20" y="51"/>
                    </a:lnTo>
                    <a:lnTo>
                      <a:pt x="27" y="51"/>
                    </a:lnTo>
                    <a:lnTo>
                      <a:pt x="37" y="51"/>
                    </a:lnTo>
                    <a:lnTo>
                      <a:pt x="37" y="51"/>
                    </a:lnTo>
                    <a:lnTo>
                      <a:pt x="44" y="47"/>
                    </a:lnTo>
                    <a:lnTo>
                      <a:pt x="51" y="41"/>
                    </a:lnTo>
                    <a:lnTo>
                      <a:pt x="54" y="34"/>
                    </a:lnTo>
                    <a:lnTo>
                      <a:pt x="54"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73" name="Freeform 1350">
                <a:extLst>
                  <a:ext uri="{FF2B5EF4-FFF2-40B4-BE49-F238E27FC236}">
                    <a16:creationId xmlns:a16="http://schemas.microsoft.com/office/drawing/2014/main" id="{E5481511-125A-6C4F-BA32-60B635C0C33B}"/>
                  </a:ext>
                </a:extLst>
              </p:cNvPr>
              <p:cNvSpPr>
                <a:spLocks/>
              </p:cNvSpPr>
              <p:nvPr/>
            </p:nvSpPr>
            <p:spPr bwMode="auto">
              <a:xfrm>
                <a:off x="2469" y="836"/>
                <a:ext cx="54" cy="54"/>
              </a:xfrm>
              <a:custGeom>
                <a:avLst/>
                <a:gdLst>
                  <a:gd name="T0" fmla="*/ 54 w 54"/>
                  <a:gd name="T1" fmla="*/ 27 h 54"/>
                  <a:gd name="T2" fmla="*/ 54 w 54"/>
                  <a:gd name="T3" fmla="*/ 27 h 54"/>
                  <a:gd name="T4" fmla="*/ 54 w 54"/>
                  <a:gd name="T5" fmla="*/ 20 h 54"/>
                  <a:gd name="T6" fmla="*/ 47 w 54"/>
                  <a:gd name="T7" fmla="*/ 10 h 54"/>
                  <a:gd name="T8" fmla="*/ 44 w 54"/>
                  <a:gd name="T9" fmla="*/ 6 h 54"/>
                  <a:gd name="T10" fmla="*/ 37 w 54"/>
                  <a:gd name="T11" fmla="*/ 0 h 54"/>
                  <a:gd name="T12" fmla="*/ 37 w 54"/>
                  <a:gd name="T13" fmla="*/ 0 h 54"/>
                  <a:gd name="T14" fmla="*/ 27 w 54"/>
                  <a:gd name="T15" fmla="*/ 0 h 54"/>
                  <a:gd name="T16" fmla="*/ 20 w 54"/>
                  <a:gd name="T17" fmla="*/ 0 h 54"/>
                  <a:gd name="T18" fmla="*/ 13 w 54"/>
                  <a:gd name="T19" fmla="*/ 6 h 54"/>
                  <a:gd name="T20" fmla="*/ 6 w 54"/>
                  <a:gd name="T21" fmla="*/ 10 h 54"/>
                  <a:gd name="T22" fmla="*/ 6 w 54"/>
                  <a:gd name="T23" fmla="*/ 10 h 54"/>
                  <a:gd name="T24" fmla="*/ 3 w 54"/>
                  <a:gd name="T25" fmla="*/ 20 h 54"/>
                  <a:gd name="T26" fmla="*/ 0 w 54"/>
                  <a:gd name="T27" fmla="*/ 27 h 54"/>
                  <a:gd name="T28" fmla="*/ 3 w 54"/>
                  <a:gd name="T29" fmla="*/ 34 h 54"/>
                  <a:gd name="T30" fmla="*/ 6 w 54"/>
                  <a:gd name="T31" fmla="*/ 44 h 54"/>
                  <a:gd name="T32" fmla="*/ 6 w 54"/>
                  <a:gd name="T33" fmla="*/ 44 h 54"/>
                  <a:gd name="T34" fmla="*/ 13 w 54"/>
                  <a:gd name="T35" fmla="*/ 47 h 54"/>
                  <a:gd name="T36" fmla="*/ 20 w 54"/>
                  <a:gd name="T37" fmla="*/ 51 h 54"/>
                  <a:gd name="T38" fmla="*/ 27 w 54"/>
                  <a:gd name="T39" fmla="*/ 54 h 54"/>
                  <a:gd name="T40" fmla="*/ 37 w 54"/>
                  <a:gd name="T41" fmla="*/ 51 h 54"/>
                  <a:gd name="T42" fmla="*/ 37 w 54"/>
                  <a:gd name="T43" fmla="*/ 51 h 54"/>
                  <a:gd name="T44" fmla="*/ 44 w 54"/>
                  <a:gd name="T45" fmla="*/ 47 h 54"/>
                  <a:gd name="T46" fmla="*/ 47 w 54"/>
                  <a:gd name="T47" fmla="*/ 44 h 54"/>
                  <a:gd name="T48" fmla="*/ 54 w 54"/>
                  <a:gd name="T49" fmla="*/ 34 h 54"/>
                  <a:gd name="T50" fmla="*/ 54 w 54"/>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4">
                    <a:moveTo>
                      <a:pt x="54" y="27"/>
                    </a:moveTo>
                    <a:lnTo>
                      <a:pt x="54" y="27"/>
                    </a:lnTo>
                    <a:lnTo>
                      <a:pt x="54" y="20"/>
                    </a:lnTo>
                    <a:lnTo>
                      <a:pt x="47" y="10"/>
                    </a:lnTo>
                    <a:lnTo>
                      <a:pt x="44" y="6"/>
                    </a:lnTo>
                    <a:lnTo>
                      <a:pt x="37" y="0"/>
                    </a:lnTo>
                    <a:lnTo>
                      <a:pt x="37" y="0"/>
                    </a:lnTo>
                    <a:lnTo>
                      <a:pt x="27" y="0"/>
                    </a:lnTo>
                    <a:lnTo>
                      <a:pt x="20" y="0"/>
                    </a:lnTo>
                    <a:lnTo>
                      <a:pt x="13" y="6"/>
                    </a:lnTo>
                    <a:lnTo>
                      <a:pt x="6" y="10"/>
                    </a:lnTo>
                    <a:lnTo>
                      <a:pt x="6" y="10"/>
                    </a:lnTo>
                    <a:lnTo>
                      <a:pt x="3" y="20"/>
                    </a:lnTo>
                    <a:lnTo>
                      <a:pt x="0" y="27"/>
                    </a:lnTo>
                    <a:lnTo>
                      <a:pt x="3" y="34"/>
                    </a:lnTo>
                    <a:lnTo>
                      <a:pt x="6" y="44"/>
                    </a:lnTo>
                    <a:lnTo>
                      <a:pt x="6" y="44"/>
                    </a:lnTo>
                    <a:lnTo>
                      <a:pt x="13" y="47"/>
                    </a:lnTo>
                    <a:lnTo>
                      <a:pt x="20" y="51"/>
                    </a:lnTo>
                    <a:lnTo>
                      <a:pt x="27" y="54"/>
                    </a:lnTo>
                    <a:lnTo>
                      <a:pt x="37" y="51"/>
                    </a:lnTo>
                    <a:lnTo>
                      <a:pt x="37" y="51"/>
                    </a:lnTo>
                    <a:lnTo>
                      <a:pt x="44" y="47"/>
                    </a:lnTo>
                    <a:lnTo>
                      <a:pt x="47" y="44"/>
                    </a:lnTo>
                    <a:lnTo>
                      <a:pt x="54" y="34"/>
                    </a:lnTo>
                    <a:lnTo>
                      <a:pt x="54"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74" name="Freeform 1351">
                <a:extLst>
                  <a:ext uri="{FF2B5EF4-FFF2-40B4-BE49-F238E27FC236}">
                    <a16:creationId xmlns:a16="http://schemas.microsoft.com/office/drawing/2014/main" id="{DF8799E1-B494-C845-9232-25E72F4DA0E5}"/>
                  </a:ext>
                </a:extLst>
              </p:cNvPr>
              <p:cNvSpPr>
                <a:spLocks/>
              </p:cNvSpPr>
              <p:nvPr/>
            </p:nvSpPr>
            <p:spPr bwMode="auto">
              <a:xfrm>
                <a:off x="2515" y="890"/>
                <a:ext cx="46" cy="51"/>
              </a:xfrm>
              <a:custGeom>
                <a:avLst/>
                <a:gdLst>
                  <a:gd name="T0" fmla="*/ 55 w 55"/>
                  <a:gd name="T1" fmla="*/ 27 h 51"/>
                  <a:gd name="T2" fmla="*/ 55 w 55"/>
                  <a:gd name="T3" fmla="*/ 27 h 51"/>
                  <a:gd name="T4" fmla="*/ 55 w 55"/>
                  <a:gd name="T5" fmla="*/ 17 h 51"/>
                  <a:gd name="T6" fmla="*/ 51 w 55"/>
                  <a:gd name="T7" fmla="*/ 10 h 51"/>
                  <a:gd name="T8" fmla="*/ 44 w 55"/>
                  <a:gd name="T9" fmla="*/ 3 h 51"/>
                  <a:gd name="T10" fmla="*/ 38 w 55"/>
                  <a:gd name="T11" fmla="*/ 0 h 51"/>
                  <a:gd name="T12" fmla="*/ 38 w 55"/>
                  <a:gd name="T13" fmla="*/ 0 h 51"/>
                  <a:gd name="T14" fmla="*/ 27 w 55"/>
                  <a:gd name="T15" fmla="*/ 0 h 51"/>
                  <a:gd name="T16" fmla="*/ 21 w 55"/>
                  <a:gd name="T17" fmla="*/ 0 h 51"/>
                  <a:gd name="T18" fmla="*/ 14 w 55"/>
                  <a:gd name="T19" fmla="*/ 3 h 51"/>
                  <a:gd name="T20" fmla="*/ 7 w 55"/>
                  <a:gd name="T21" fmla="*/ 10 h 51"/>
                  <a:gd name="T22" fmla="*/ 7 w 55"/>
                  <a:gd name="T23" fmla="*/ 10 h 51"/>
                  <a:gd name="T24" fmla="*/ 4 w 55"/>
                  <a:gd name="T25" fmla="*/ 17 h 51"/>
                  <a:gd name="T26" fmla="*/ 0 w 55"/>
                  <a:gd name="T27" fmla="*/ 27 h 51"/>
                  <a:gd name="T28" fmla="*/ 4 w 55"/>
                  <a:gd name="T29" fmla="*/ 34 h 51"/>
                  <a:gd name="T30" fmla="*/ 7 w 55"/>
                  <a:gd name="T31" fmla="*/ 41 h 51"/>
                  <a:gd name="T32" fmla="*/ 7 w 55"/>
                  <a:gd name="T33" fmla="*/ 41 h 51"/>
                  <a:gd name="T34" fmla="*/ 14 w 55"/>
                  <a:gd name="T35" fmla="*/ 48 h 51"/>
                  <a:gd name="T36" fmla="*/ 21 w 55"/>
                  <a:gd name="T37" fmla="*/ 51 h 51"/>
                  <a:gd name="T38" fmla="*/ 27 w 55"/>
                  <a:gd name="T39" fmla="*/ 51 h 51"/>
                  <a:gd name="T40" fmla="*/ 38 w 55"/>
                  <a:gd name="T41" fmla="*/ 51 h 51"/>
                  <a:gd name="T42" fmla="*/ 38 w 55"/>
                  <a:gd name="T43" fmla="*/ 51 h 51"/>
                  <a:gd name="T44" fmla="*/ 44 w 55"/>
                  <a:gd name="T45" fmla="*/ 48 h 51"/>
                  <a:gd name="T46" fmla="*/ 51 w 55"/>
                  <a:gd name="T47" fmla="*/ 41 h 51"/>
                  <a:gd name="T48" fmla="*/ 55 w 55"/>
                  <a:gd name="T49" fmla="*/ 34 h 51"/>
                  <a:gd name="T50" fmla="*/ 55 w 55"/>
                  <a:gd name="T51" fmla="*/ 2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1">
                    <a:moveTo>
                      <a:pt x="55" y="27"/>
                    </a:moveTo>
                    <a:lnTo>
                      <a:pt x="55" y="27"/>
                    </a:lnTo>
                    <a:lnTo>
                      <a:pt x="55" y="17"/>
                    </a:lnTo>
                    <a:lnTo>
                      <a:pt x="51" y="10"/>
                    </a:lnTo>
                    <a:lnTo>
                      <a:pt x="44" y="3"/>
                    </a:lnTo>
                    <a:lnTo>
                      <a:pt x="38" y="0"/>
                    </a:lnTo>
                    <a:lnTo>
                      <a:pt x="38" y="0"/>
                    </a:lnTo>
                    <a:lnTo>
                      <a:pt x="27" y="0"/>
                    </a:lnTo>
                    <a:lnTo>
                      <a:pt x="21" y="0"/>
                    </a:lnTo>
                    <a:lnTo>
                      <a:pt x="14" y="3"/>
                    </a:lnTo>
                    <a:lnTo>
                      <a:pt x="7" y="10"/>
                    </a:lnTo>
                    <a:lnTo>
                      <a:pt x="7" y="10"/>
                    </a:lnTo>
                    <a:lnTo>
                      <a:pt x="4" y="17"/>
                    </a:lnTo>
                    <a:lnTo>
                      <a:pt x="0" y="27"/>
                    </a:lnTo>
                    <a:lnTo>
                      <a:pt x="4" y="34"/>
                    </a:lnTo>
                    <a:lnTo>
                      <a:pt x="7" y="41"/>
                    </a:lnTo>
                    <a:lnTo>
                      <a:pt x="7" y="41"/>
                    </a:lnTo>
                    <a:lnTo>
                      <a:pt x="14" y="48"/>
                    </a:lnTo>
                    <a:lnTo>
                      <a:pt x="21" y="51"/>
                    </a:lnTo>
                    <a:lnTo>
                      <a:pt x="27" y="51"/>
                    </a:lnTo>
                    <a:lnTo>
                      <a:pt x="38" y="51"/>
                    </a:lnTo>
                    <a:lnTo>
                      <a:pt x="38" y="51"/>
                    </a:lnTo>
                    <a:lnTo>
                      <a:pt x="44" y="48"/>
                    </a:lnTo>
                    <a:lnTo>
                      <a:pt x="51" y="41"/>
                    </a:lnTo>
                    <a:lnTo>
                      <a:pt x="55" y="34"/>
                    </a:lnTo>
                    <a:lnTo>
                      <a:pt x="55"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75" name="Freeform 1352">
                <a:extLst>
                  <a:ext uri="{FF2B5EF4-FFF2-40B4-BE49-F238E27FC236}">
                    <a16:creationId xmlns:a16="http://schemas.microsoft.com/office/drawing/2014/main" id="{3CB8F9A4-7D7F-4246-90AA-119E9A6A8B39}"/>
                  </a:ext>
                </a:extLst>
              </p:cNvPr>
              <p:cNvSpPr>
                <a:spLocks/>
              </p:cNvSpPr>
              <p:nvPr/>
            </p:nvSpPr>
            <p:spPr bwMode="auto">
              <a:xfrm>
                <a:off x="2553" y="928"/>
                <a:ext cx="8" cy="51"/>
              </a:xfrm>
              <a:custGeom>
                <a:avLst/>
                <a:gdLst>
                  <a:gd name="T0" fmla="*/ 54 w 54"/>
                  <a:gd name="T1" fmla="*/ 27 h 51"/>
                  <a:gd name="T2" fmla="*/ 54 w 54"/>
                  <a:gd name="T3" fmla="*/ 27 h 51"/>
                  <a:gd name="T4" fmla="*/ 54 w 54"/>
                  <a:gd name="T5" fmla="*/ 17 h 51"/>
                  <a:gd name="T6" fmla="*/ 50 w 54"/>
                  <a:gd name="T7" fmla="*/ 11 h 51"/>
                  <a:gd name="T8" fmla="*/ 44 w 54"/>
                  <a:gd name="T9" fmla="*/ 4 h 51"/>
                  <a:gd name="T10" fmla="*/ 37 w 54"/>
                  <a:gd name="T11" fmla="*/ 0 h 51"/>
                  <a:gd name="T12" fmla="*/ 37 w 54"/>
                  <a:gd name="T13" fmla="*/ 0 h 51"/>
                  <a:gd name="T14" fmla="*/ 27 w 54"/>
                  <a:gd name="T15" fmla="*/ 0 h 51"/>
                  <a:gd name="T16" fmla="*/ 20 w 54"/>
                  <a:gd name="T17" fmla="*/ 0 h 51"/>
                  <a:gd name="T18" fmla="*/ 13 w 54"/>
                  <a:gd name="T19" fmla="*/ 4 h 51"/>
                  <a:gd name="T20" fmla="*/ 6 w 54"/>
                  <a:gd name="T21" fmla="*/ 11 h 51"/>
                  <a:gd name="T22" fmla="*/ 6 w 54"/>
                  <a:gd name="T23" fmla="*/ 11 h 51"/>
                  <a:gd name="T24" fmla="*/ 3 w 54"/>
                  <a:gd name="T25" fmla="*/ 17 h 51"/>
                  <a:gd name="T26" fmla="*/ 0 w 54"/>
                  <a:gd name="T27" fmla="*/ 27 h 51"/>
                  <a:gd name="T28" fmla="*/ 3 w 54"/>
                  <a:gd name="T29" fmla="*/ 34 h 51"/>
                  <a:gd name="T30" fmla="*/ 6 w 54"/>
                  <a:gd name="T31" fmla="*/ 41 h 51"/>
                  <a:gd name="T32" fmla="*/ 6 w 54"/>
                  <a:gd name="T33" fmla="*/ 41 h 51"/>
                  <a:gd name="T34" fmla="*/ 13 w 54"/>
                  <a:gd name="T35" fmla="*/ 48 h 51"/>
                  <a:gd name="T36" fmla="*/ 20 w 54"/>
                  <a:gd name="T37" fmla="*/ 51 h 51"/>
                  <a:gd name="T38" fmla="*/ 27 w 54"/>
                  <a:gd name="T39" fmla="*/ 51 h 51"/>
                  <a:gd name="T40" fmla="*/ 37 w 54"/>
                  <a:gd name="T41" fmla="*/ 51 h 51"/>
                  <a:gd name="T42" fmla="*/ 37 w 54"/>
                  <a:gd name="T43" fmla="*/ 51 h 51"/>
                  <a:gd name="T44" fmla="*/ 44 w 54"/>
                  <a:gd name="T45" fmla="*/ 48 h 51"/>
                  <a:gd name="T46" fmla="*/ 50 w 54"/>
                  <a:gd name="T47" fmla="*/ 41 h 51"/>
                  <a:gd name="T48" fmla="*/ 54 w 54"/>
                  <a:gd name="T49" fmla="*/ 34 h 51"/>
                  <a:gd name="T50" fmla="*/ 54 w 54"/>
                  <a:gd name="T51" fmla="*/ 2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1">
                    <a:moveTo>
                      <a:pt x="54" y="27"/>
                    </a:moveTo>
                    <a:lnTo>
                      <a:pt x="54" y="27"/>
                    </a:lnTo>
                    <a:lnTo>
                      <a:pt x="54" y="17"/>
                    </a:lnTo>
                    <a:lnTo>
                      <a:pt x="50" y="11"/>
                    </a:lnTo>
                    <a:lnTo>
                      <a:pt x="44" y="4"/>
                    </a:lnTo>
                    <a:lnTo>
                      <a:pt x="37" y="0"/>
                    </a:lnTo>
                    <a:lnTo>
                      <a:pt x="37" y="0"/>
                    </a:lnTo>
                    <a:lnTo>
                      <a:pt x="27" y="0"/>
                    </a:lnTo>
                    <a:lnTo>
                      <a:pt x="20" y="0"/>
                    </a:lnTo>
                    <a:lnTo>
                      <a:pt x="13" y="4"/>
                    </a:lnTo>
                    <a:lnTo>
                      <a:pt x="6" y="11"/>
                    </a:lnTo>
                    <a:lnTo>
                      <a:pt x="6" y="11"/>
                    </a:lnTo>
                    <a:lnTo>
                      <a:pt x="3" y="17"/>
                    </a:lnTo>
                    <a:lnTo>
                      <a:pt x="0" y="27"/>
                    </a:lnTo>
                    <a:lnTo>
                      <a:pt x="3" y="34"/>
                    </a:lnTo>
                    <a:lnTo>
                      <a:pt x="6" y="41"/>
                    </a:lnTo>
                    <a:lnTo>
                      <a:pt x="6" y="41"/>
                    </a:lnTo>
                    <a:lnTo>
                      <a:pt x="13" y="48"/>
                    </a:lnTo>
                    <a:lnTo>
                      <a:pt x="20" y="51"/>
                    </a:lnTo>
                    <a:lnTo>
                      <a:pt x="27" y="51"/>
                    </a:lnTo>
                    <a:lnTo>
                      <a:pt x="37" y="51"/>
                    </a:lnTo>
                    <a:lnTo>
                      <a:pt x="37" y="51"/>
                    </a:lnTo>
                    <a:lnTo>
                      <a:pt x="44" y="48"/>
                    </a:lnTo>
                    <a:lnTo>
                      <a:pt x="50" y="41"/>
                    </a:lnTo>
                    <a:lnTo>
                      <a:pt x="54" y="34"/>
                    </a:lnTo>
                    <a:lnTo>
                      <a:pt x="54"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76" name="Freeform 1353">
                <a:extLst>
                  <a:ext uri="{FF2B5EF4-FFF2-40B4-BE49-F238E27FC236}">
                    <a16:creationId xmlns:a16="http://schemas.microsoft.com/office/drawing/2014/main" id="{2FA04BDC-3263-9D46-802A-0D28C76DC4E0}"/>
                  </a:ext>
                </a:extLst>
              </p:cNvPr>
              <p:cNvSpPr>
                <a:spLocks/>
              </p:cNvSpPr>
              <p:nvPr/>
            </p:nvSpPr>
            <p:spPr bwMode="auto">
              <a:xfrm>
                <a:off x="2624" y="1025"/>
                <a:ext cx="52" cy="54"/>
              </a:xfrm>
              <a:custGeom>
                <a:avLst/>
                <a:gdLst>
                  <a:gd name="T0" fmla="*/ 51 w 51"/>
                  <a:gd name="T1" fmla="*/ 28 h 55"/>
                  <a:gd name="T2" fmla="*/ 51 w 51"/>
                  <a:gd name="T3" fmla="*/ 28 h 55"/>
                  <a:gd name="T4" fmla="*/ 51 w 51"/>
                  <a:gd name="T5" fmla="*/ 17 h 55"/>
                  <a:gd name="T6" fmla="*/ 47 w 51"/>
                  <a:gd name="T7" fmla="*/ 11 h 55"/>
                  <a:gd name="T8" fmla="*/ 41 w 51"/>
                  <a:gd name="T9" fmla="*/ 4 h 55"/>
                  <a:gd name="T10" fmla="*/ 34 w 51"/>
                  <a:gd name="T11" fmla="*/ 0 h 55"/>
                  <a:gd name="T12" fmla="*/ 34 w 51"/>
                  <a:gd name="T13" fmla="*/ 0 h 55"/>
                  <a:gd name="T14" fmla="*/ 24 w 51"/>
                  <a:gd name="T15" fmla="*/ 0 h 55"/>
                  <a:gd name="T16" fmla="*/ 17 w 51"/>
                  <a:gd name="T17" fmla="*/ 0 h 55"/>
                  <a:gd name="T18" fmla="*/ 10 w 51"/>
                  <a:gd name="T19" fmla="*/ 4 h 55"/>
                  <a:gd name="T20" fmla="*/ 3 w 51"/>
                  <a:gd name="T21" fmla="*/ 11 h 55"/>
                  <a:gd name="T22" fmla="*/ 3 w 51"/>
                  <a:gd name="T23" fmla="*/ 11 h 55"/>
                  <a:gd name="T24" fmla="*/ 0 w 51"/>
                  <a:gd name="T25" fmla="*/ 17 h 55"/>
                  <a:gd name="T26" fmla="*/ 0 w 51"/>
                  <a:gd name="T27" fmla="*/ 28 h 55"/>
                  <a:gd name="T28" fmla="*/ 0 w 51"/>
                  <a:gd name="T29" fmla="*/ 34 h 55"/>
                  <a:gd name="T30" fmla="*/ 3 w 51"/>
                  <a:gd name="T31" fmla="*/ 41 h 55"/>
                  <a:gd name="T32" fmla="*/ 3 w 51"/>
                  <a:gd name="T33" fmla="*/ 41 h 55"/>
                  <a:gd name="T34" fmla="*/ 10 w 51"/>
                  <a:gd name="T35" fmla="*/ 48 h 55"/>
                  <a:gd name="T36" fmla="*/ 17 w 51"/>
                  <a:gd name="T37" fmla="*/ 51 h 55"/>
                  <a:gd name="T38" fmla="*/ 24 w 51"/>
                  <a:gd name="T39" fmla="*/ 55 h 55"/>
                  <a:gd name="T40" fmla="*/ 34 w 51"/>
                  <a:gd name="T41" fmla="*/ 51 h 55"/>
                  <a:gd name="T42" fmla="*/ 34 w 51"/>
                  <a:gd name="T43" fmla="*/ 51 h 55"/>
                  <a:gd name="T44" fmla="*/ 41 w 51"/>
                  <a:gd name="T45" fmla="*/ 48 h 55"/>
                  <a:gd name="T46" fmla="*/ 47 w 51"/>
                  <a:gd name="T47" fmla="*/ 41 h 55"/>
                  <a:gd name="T48" fmla="*/ 51 w 51"/>
                  <a:gd name="T49" fmla="*/ 34 h 55"/>
                  <a:gd name="T50" fmla="*/ 51 w 51"/>
                  <a:gd name="T51"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55">
                    <a:moveTo>
                      <a:pt x="51" y="28"/>
                    </a:moveTo>
                    <a:lnTo>
                      <a:pt x="51" y="28"/>
                    </a:lnTo>
                    <a:lnTo>
                      <a:pt x="51" y="17"/>
                    </a:lnTo>
                    <a:lnTo>
                      <a:pt x="47" y="11"/>
                    </a:lnTo>
                    <a:lnTo>
                      <a:pt x="41" y="4"/>
                    </a:lnTo>
                    <a:lnTo>
                      <a:pt x="34" y="0"/>
                    </a:lnTo>
                    <a:lnTo>
                      <a:pt x="34" y="0"/>
                    </a:lnTo>
                    <a:lnTo>
                      <a:pt x="24" y="0"/>
                    </a:lnTo>
                    <a:lnTo>
                      <a:pt x="17" y="0"/>
                    </a:lnTo>
                    <a:lnTo>
                      <a:pt x="10" y="4"/>
                    </a:lnTo>
                    <a:lnTo>
                      <a:pt x="3" y="11"/>
                    </a:lnTo>
                    <a:lnTo>
                      <a:pt x="3" y="11"/>
                    </a:lnTo>
                    <a:lnTo>
                      <a:pt x="0" y="17"/>
                    </a:lnTo>
                    <a:lnTo>
                      <a:pt x="0" y="28"/>
                    </a:lnTo>
                    <a:lnTo>
                      <a:pt x="0" y="34"/>
                    </a:lnTo>
                    <a:lnTo>
                      <a:pt x="3" y="41"/>
                    </a:lnTo>
                    <a:lnTo>
                      <a:pt x="3" y="41"/>
                    </a:lnTo>
                    <a:lnTo>
                      <a:pt x="10" y="48"/>
                    </a:lnTo>
                    <a:lnTo>
                      <a:pt x="17" y="51"/>
                    </a:lnTo>
                    <a:lnTo>
                      <a:pt x="24" y="55"/>
                    </a:lnTo>
                    <a:lnTo>
                      <a:pt x="34" y="51"/>
                    </a:lnTo>
                    <a:lnTo>
                      <a:pt x="34" y="51"/>
                    </a:lnTo>
                    <a:lnTo>
                      <a:pt x="41" y="48"/>
                    </a:lnTo>
                    <a:lnTo>
                      <a:pt x="47" y="41"/>
                    </a:lnTo>
                    <a:lnTo>
                      <a:pt x="51" y="34"/>
                    </a:lnTo>
                    <a:lnTo>
                      <a:pt x="51" y="28"/>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77" name="Freeform 1354">
                <a:extLst>
                  <a:ext uri="{FF2B5EF4-FFF2-40B4-BE49-F238E27FC236}">
                    <a16:creationId xmlns:a16="http://schemas.microsoft.com/office/drawing/2014/main" id="{89F661F3-937C-764D-A85C-5D6E403D2235}"/>
                  </a:ext>
                </a:extLst>
              </p:cNvPr>
              <p:cNvSpPr>
                <a:spLocks/>
              </p:cNvSpPr>
              <p:nvPr/>
            </p:nvSpPr>
            <p:spPr bwMode="auto">
              <a:xfrm>
                <a:off x="2666" y="1043"/>
                <a:ext cx="22" cy="54"/>
              </a:xfrm>
              <a:custGeom>
                <a:avLst/>
                <a:gdLst>
                  <a:gd name="T0" fmla="*/ 54 w 54"/>
                  <a:gd name="T1" fmla="*/ 27 h 54"/>
                  <a:gd name="T2" fmla="*/ 54 w 54"/>
                  <a:gd name="T3" fmla="*/ 27 h 54"/>
                  <a:gd name="T4" fmla="*/ 50 w 54"/>
                  <a:gd name="T5" fmla="*/ 20 h 54"/>
                  <a:gd name="T6" fmla="*/ 47 w 54"/>
                  <a:gd name="T7" fmla="*/ 10 h 54"/>
                  <a:gd name="T8" fmla="*/ 44 w 54"/>
                  <a:gd name="T9" fmla="*/ 7 h 54"/>
                  <a:gd name="T10" fmla="*/ 34 w 54"/>
                  <a:gd name="T11" fmla="*/ 3 h 54"/>
                  <a:gd name="T12" fmla="*/ 34 w 54"/>
                  <a:gd name="T13" fmla="*/ 3 h 54"/>
                  <a:gd name="T14" fmla="*/ 27 w 54"/>
                  <a:gd name="T15" fmla="*/ 0 h 54"/>
                  <a:gd name="T16" fmla="*/ 20 w 54"/>
                  <a:gd name="T17" fmla="*/ 3 h 54"/>
                  <a:gd name="T18" fmla="*/ 10 w 54"/>
                  <a:gd name="T19" fmla="*/ 7 h 54"/>
                  <a:gd name="T20" fmla="*/ 6 w 54"/>
                  <a:gd name="T21" fmla="*/ 10 h 54"/>
                  <a:gd name="T22" fmla="*/ 6 w 54"/>
                  <a:gd name="T23" fmla="*/ 10 h 54"/>
                  <a:gd name="T24" fmla="*/ 3 w 54"/>
                  <a:gd name="T25" fmla="*/ 20 h 54"/>
                  <a:gd name="T26" fmla="*/ 0 w 54"/>
                  <a:gd name="T27" fmla="*/ 27 h 54"/>
                  <a:gd name="T28" fmla="*/ 3 w 54"/>
                  <a:gd name="T29" fmla="*/ 34 h 54"/>
                  <a:gd name="T30" fmla="*/ 6 w 54"/>
                  <a:gd name="T31" fmla="*/ 44 h 54"/>
                  <a:gd name="T32" fmla="*/ 6 w 54"/>
                  <a:gd name="T33" fmla="*/ 44 h 54"/>
                  <a:gd name="T34" fmla="*/ 10 w 54"/>
                  <a:gd name="T35" fmla="*/ 47 h 54"/>
                  <a:gd name="T36" fmla="*/ 20 w 54"/>
                  <a:gd name="T37" fmla="*/ 51 h 54"/>
                  <a:gd name="T38" fmla="*/ 27 w 54"/>
                  <a:gd name="T39" fmla="*/ 54 h 54"/>
                  <a:gd name="T40" fmla="*/ 34 w 54"/>
                  <a:gd name="T41" fmla="*/ 51 h 54"/>
                  <a:gd name="T42" fmla="*/ 34 w 54"/>
                  <a:gd name="T43" fmla="*/ 51 h 54"/>
                  <a:gd name="T44" fmla="*/ 44 w 54"/>
                  <a:gd name="T45" fmla="*/ 47 h 54"/>
                  <a:gd name="T46" fmla="*/ 47 w 54"/>
                  <a:gd name="T47" fmla="*/ 44 h 54"/>
                  <a:gd name="T48" fmla="*/ 50 w 54"/>
                  <a:gd name="T49" fmla="*/ 34 h 54"/>
                  <a:gd name="T50" fmla="*/ 54 w 54"/>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4">
                    <a:moveTo>
                      <a:pt x="54" y="27"/>
                    </a:moveTo>
                    <a:lnTo>
                      <a:pt x="54" y="27"/>
                    </a:lnTo>
                    <a:lnTo>
                      <a:pt x="50" y="20"/>
                    </a:lnTo>
                    <a:lnTo>
                      <a:pt x="47" y="10"/>
                    </a:lnTo>
                    <a:lnTo>
                      <a:pt x="44" y="7"/>
                    </a:lnTo>
                    <a:lnTo>
                      <a:pt x="34" y="3"/>
                    </a:lnTo>
                    <a:lnTo>
                      <a:pt x="34" y="3"/>
                    </a:lnTo>
                    <a:lnTo>
                      <a:pt x="27" y="0"/>
                    </a:lnTo>
                    <a:lnTo>
                      <a:pt x="20" y="3"/>
                    </a:lnTo>
                    <a:lnTo>
                      <a:pt x="10" y="7"/>
                    </a:lnTo>
                    <a:lnTo>
                      <a:pt x="6" y="10"/>
                    </a:lnTo>
                    <a:lnTo>
                      <a:pt x="6" y="10"/>
                    </a:lnTo>
                    <a:lnTo>
                      <a:pt x="3" y="20"/>
                    </a:lnTo>
                    <a:lnTo>
                      <a:pt x="0" y="27"/>
                    </a:lnTo>
                    <a:lnTo>
                      <a:pt x="3" y="34"/>
                    </a:lnTo>
                    <a:lnTo>
                      <a:pt x="6" y="44"/>
                    </a:lnTo>
                    <a:lnTo>
                      <a:pt x="6" y="44"/>
                    </a:lnTo>
                    <a:lnTo>
                      <a:pt x="10" y="47"/>
                    </a:lnTo>
                    <a:lnTo>
                      <a:pt x="20" y="51"/>
                    </a:lnTo>
                    <a:lnTo>
                      <a:pt x="27" y="54"/>
                    </a:lnTo>
                    <a:lnTo>
                      <a:pt x="34" y="51"/>
                    </a:lnTo>
                    <a:lnTo>
                      <a:pt x="34" y="51"/>
                    </a:lnTo>
                    <a:lnTo>
                      <a:pt x="44" y="47"/>
                    </a:lnTo>
                    <a:lnTo>
                      <a:pt x="47" y="44"/>
                    </a:lnTo>
                    <a:lnTo>
                      <a:pt x="50" y="34"/>
                    </a:lnTo>
                    <a:lnTo>
                      <a:pt x="54"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78" name="Freeform 1355">
                <a:extLst>
                  <a:ext uri="{FF2B5EF4-FFF2-40B4-BE49-F238E27FC236}">
                    <a16:creationId xmlns:a16="http://schemas.microsoft.com/office/drawing/2014/main" id="{E780A583-2FCA-E145-A5DA-5DC788D1BC52}"/>
                  </a:ext>
                </a:extLst>
              </p:cNvPr>
              <p:cNvSpPr>
                <a:spLocks/>
              </p:cNvSpPr>
              <p:nvPr/>
            </p:nvSpPr>
            <p:spPr bwMode="auto">
              <a:xfrm>
                <a:off x="3021" y="1337"/>
                <a:ext cx="46" cy="54"/>
              </a:xfrm>
              <a:custGeom>
                <a:avLst/>
                <a:gdLst>
                  <a:gd name="T0" fmla="*/ 54 w 54"/>
                  <a:gd name="T1" fmla="*/ 27 h 54"/>
                  <a:gd name="T2" fmla="*/ 54 w 54"/>
                  <a:gd name="T3" fmla="*/ 27 h 54"/>
                  <a:gd name="T4" fmla="*/ 51 w 54"/>
                  <a:gd name="T5" fmla="*/ 20 h 54"/>
                  <a:gd name="T6" fmla="*/ 47 w 54"/>
                  <a:gd name="T7" fmla="*/ 10 h 54"/>
                  <a:gd name="T8" fmla="*/ 41 w 54"/>
                  <a:gd name="T9" fmla="*/ 7 h 54"/>
                  <a:gd name="T10" fmla="*/ 34 w 54"/>
                  <a:gd name="T11" fmla="*/ 3 h 54"/>
                  <a:gd name="T12" fmla="*/ 34 w 54"/>
                  <a:gd name="T13" fmla="*/ 3 h 54"/>
                  <a:gd name="T14" fmla="*/ 27 w 54"/>
                  <a:gd name="T15" fmla="*/ 0 h 54"/>
                  <a:gd name="T16" fmla="*/ 17 w 54"/>
                  <a:gd name="T17" fmla="*/ 3 h 54"/>
                  <a:gd name="T18" fmla="*/ 10 w 54"/>
                  <a:gd name="T19" fmla="*/ 7 h 54"/>
                  <a:gd name="T20" fmla="*/ 3 w 54"/>
                  <a:gd name="T21" fmla="*/ 10 h 54"/>
                  <a:gd name="T22" fmla="*/ 3 w 54"/>
                  <a:gd name="T23" fmla="*/ 10 h 54"/>
                  <a:gd name="T24" fmla="*/ 0 w 54"/>
                  <a:gd name="T25" fmla="*/ 20 h 54"/>
                  <a:gd name="T26" fmla="*/ 0 w 54"/>
                  <a:gd name="T27" fmla="*/ 27 h 54"/>
                  <a:gd name="T28" fmla="*/ 0 w 54"/>
                  <a:gd name="T29" fmla="*/ 34 h 54"/>
                  <a:gd name="T30" fmla="*/ 3 w 54"/>
                  <a:gd name="T31" fmla="*/ 44 h 54"/>
                  <a:gd name="T32" fmla="*/ 3 w 54"/>
                  <a:gd name="T33" fmla="*/ 44 h 54"/>
                  <a:gd name="T34" fmla="*/ 10 w 54"/>
                  <a:gd name="T35" fmla="*/ 47 h 54"/>
                  <a:gd name="T36" fmla="*/ 17 w 54"/>
                  <a:gd name="T37" fmla="*/ 51 h 54"/>
                  <a:gd name="T38" fmla="*/ 27 w 54"/>
                  <a:gd name="T39" fmla="*/ 54 h 54"/>
                  <a:gd name="T40" fmla="*/ 34 w 54"/>
                  <a:gd name="T41" fmla="*/ 51 h 54"/>
                  <a:gd name="T42" fmla="*/ 34 w 54"/>
                  <a:gd name="T43" fmla="*/ 51 h 54"/>
                  <a:gd name="T44" fmla="*/ 41 w 54"/>
                  <a:gd name="T45" fmla="*/ 47 h 54"/>
                  <a:gd name="T46" fmla="*/ 47 w 54"/>
                  <a:gd name="T47" fmla="*/ 44 h 54"/>
                  <a:gd name="T48" fmla="*/ 51 w 54"/>
                  <a:gd name="T49" fmla="*/ 34 h 54"/>
                  <a:gd name="T50" fmla="*/ 54 w 54"/>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4">
                    <a:moveTo>
                      <a:pt x="54" y="27"/>
                    </a:moveTo>
                    <a:lnTo>
                      <a:pt x="54" y="27"/>
                    </a:lnTo>
                    <a:lnTo>
                      <a:pt x="51" y="20"/>
                    </a:lnTo>
                    <a:lnTo>
                      <a:pt x="47" y="10"/>
                    </a:lnTo>
                    <a:lnTo>
                      <a:pt x="41" y="7"/>
                    </a:lnTo>
                    <a:lnTo>
                      <a:pt x="34" y="3"/>
                    </a:lnTo>
                    <a:lnTo>
                      <a:pt x="34" y="3"/>
                    </a:lnTo>
                    <a:lnTo>
                      <a:pt x="27" y="0"/>
                    </a:lnTo>
                    <a:lnTo>
                      <a:pt x="17" y="3"/>
                    </a:lnTo>
                    <a:lnTo>
                      <a:pt x="10" y="7"/>
                    </a:lnTo>
                    <a:lnTo>
                      <a:pt x="3" y="10"/>
                    </a:lnTo>
                    <a:lnTo>
                      <a:pt x="3" y="10"/>
                    </a:lnTo>
                    <a:lnTo>
                      <a:pt x="0" y="20"/>
                    </a:lnTo>
                    <a:lnTo>
                      <a:pt x="0" y="27"/>
                    </a:lnTo>
                    <a:lnTo>
                      <a:pt x="0" y="34"/>
                    </a:lnTo>
                    <a:lnTo>
                      <a:pt x="3" y="44"/>
                    </a:lnTo>
                    <a:lnTo>
                      <a:pt x="3" y="44"/>
                    </a:lnTo>
                    <a:lnTo>
                      <a:pt x="10" y="47"/>
                    </a:lnTo>
                    <a:lnTo>
                      <a:pt x="17" y="51"/>
                    </a:lnTo>
                    <a:lnTo>
                      <a:pt x="27" y="54"/>
                    </a:lnTo>
                    <a:lnTo>
                      <a:pt x="34" y="51"/>
                    </a:lnTo>
                    <a:lnTo>
                      <a:pt x="34" y="51"/>
                    </a:lnTo>
                    <a:lnTo>
                      <a:pt x="41" y="47"/>
                    </a:lnTo>
                    <a:lnTo>
                      <a:pt x="47" y="44"/>
                    </a:lnTo>
                    <a:lnTo>
                      <a:pt x="51" y="34"/>
                    </a:lnTo>
                    <a:lnTo>
                      <a:pt x="54"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79" name="Freeform 1356">
                <a:extLst>
                  <a:ext uri="{FF2B5EF4-FFF2-40B4-BE49-F238E27FC236}">
                    <a16:creationId xmlns:a16="http://schemas.microsoft.com/office/drawing/2014/main" id="{DF924B74-E985-CA42-B793-C1C810140912}"/>
                  </a:ext>
                </a:extLst>
              </p:cNvPr>
              <p:cNvSpPr>
                <a:spLocks/>
              </p:cNvSpPr>
              <p:nvPr/>
            </p:nvSpPr>
            <p:spPr bwMode="auto">
              <a:xfrm>
                <a:off x="3067" y="1409"/>
                <a:ext cx="30" cy="56"/>
              </a:xfrm>
              <a:custGeom>
                <a:avLst/>
                <a:gdLst>
                  <a:gd name="T0" fmla="*/ 54 w 54"/>
                  <a:gd name="T1" fmla="*/ 28 h 55"/>
                  <a:gd name="T2" fmla="*/ 54 w 54"/>
                  <a:gd name="T3" fmla="*/ 28 h 55"/>
                  <a:gd name="T4" fmla="*/ 51 w 54"/>
                  <a:gd name="T5" fmla="*/ 17 h 55"/>
                  <a:gd name="T6" fmla="*/ 47 w 54"/>
                  <a:gd name="T7" fmla="*/ 11 h 55"/>
                  <a:gd name="T8" fmla="*/ 40 w 54"/>
                  <a:gd name="T9" fmla="*/ 7 h 55"/>
                  <a:gd name="T10" fmla="*/ 34 w 54"/>
                  <a:gd name="T11" fmla="*/ 0 h 55"/>
                  <a:gd name="T12" fmla="*/ 34 w 54"/>
                  <a:gd name="T13" fmla="*/ 0 h 55"/>
                  <a:gd name="T14" fmla="*/ 27 w 54"/>
                  <a:gd name="T15" fmla="*/ 0 h 55"/>
                  <a:gd name="T16" fmla="*/ 17 w 54"/>
                  <a:gd name="T17" fmla="*/ 0 h 55"/>
                  <a:gd name="T18" fmla="*/ 10 w 54"/>
                  <a:gd name="T19" fmla="*/ 7 h 55"/>
                  <a:gd name="T20" fmla="*/ 3 w 54"/>
                  <a:gd name="T21" fmla="*/ 11 h 55"/>
                  <a:gd name="T22" fmla="*/ 3 w 54"/>
                  <a:gd name="T23" fmla="*/ 11 h 55"/>
                  <a:gd name="T24" fmla="*/ 0 w 54"/>
                  <a:gd name="T25" fmla="*/ 21 h 55"/>
                  <a:gd name="T26" fmla="*/ 0 w 54"/>
                  <a:gd name="T27" fmla="*/ 28 h 55"/>
                  <a:gd name="T28" fmla="*/ 0 w 54"/>
                  <a:gd name="T29" fmla="*/ 34 h 55"/>
                  <a:gd name="T30" fmla="*/ 3 w 54"/>
                  <a:gd name="T31" fmla="*/ 45 h 55"/>
                  <a:gd name="T32" fmla="*/ 3 w 54"/>
                  <a:gd name="T33" fmla="*/ 45 h 55"/>
                  <a:gd name="T34" fmla="*/ 10 w 54"/>
                  <a:gd name="T35" fmla="*/ 48 h 55"/>
                  <a:gd name="T36" fmla="*/ 17 w 54"/>
                  <a:gd name="T37" fmla="*/ 51 h 55"/>
                  <a:gd name="T38" fmla="*/ 27 w 54"/>
                  <a:gd name="T39" fmla="*/ 55 h 55"/>
                  <a:gd name="T40" fmla="*/ 34 w 54"/>
                  <a:gd name="T41" fmla="*/ 51 h 55"/>
                  <a:gd name="T42" fmla="*/ 34 w 54"/>
                  <a:gd name="T43" fmla="*/ 51 h 55"/>
                  <a:gd name="T44" fmla="*/ 40 w 54"/>
                  <a:gd name="T45" fmla="*/ 48 h 55"/>
                  <a:gd name="T46" fmla="*/ 47 w 54"/>
                  <a:gd name="T47" fmla="*/ 45 h 55"/>
                  <a:gd name="T48" fmla="*/ 51 w 54"/>
                  <a:gd name="T49" fmla="*/ 34 h 55"/>
                  <a:gd name="T50" fmla="*/ 54 w 54"/>
                  <a:gd name="T51"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5">
                    <a:moveTo>
                      <a:pt x="54" y="28"/>
                    </a:moveTo>
                    <a:lnTo>
                      <a:pt x="54" y="28"/>
                    </a:lnTo>
                    <a:lnTo>
                      <a:pt x="51" y="17"/>
                    </a:lnTo>
                    <a:lnTo>
                      <a:pt x="47" y="11"/>
                    </a:lnTo>
                    <a:lnTo>
                      <a:pt x="40" y="7"/>
                    </a:lnTo>
                    <a:lnTo>
                      <a:pt x="34" y="0"/>
                    </a:lnTo>
                    <a:lnTo>
                      <a:pt x="34" y="0"/>
                    </a:lnTo>
                    <a:lnTo>
                      <a:pt x="27" y="0"/>
                    </a:lnTo>
                    <a:lnTo>
                      <a:pt x="17" y="0"/>
                    </a:lnTo>
                    <a:lnTo>
                      <a:pt x="10" y="7"/>
                    </a:lnTo>
                    <a:lnTo>
                      <a:pt x="3" y="11"/>
                    </a:lnTo>
                    <a:lnTo>
                      <a:pt x="3" y="11"/>
                    </a:lnTo>
                    <a:lnTo>
                      <a:pt x="0" y="21"/>
                    </a:lnTo>
                    <a:lnTo>
                      <a:pt x="0" y="28"/>
                    </a:lnTo>
                    <a:lnTo>
                      <a:pt x="0" y="34"/>
                    </a:lnTo>
                    <a:lnTo>
                      <a:pt x="3" y="45"/>
                    </a:lnTo>
                    <a:lnTo>
                      <a:pt x="3" y="45"/>
                    </a:lnTo>
                    <a:lnTo>
                      <a:pt x="10" y="48"/>
                    </a:lnTo>
                    <a:lnTo>
                      <a:pt x="17" y="51"/>
                    </a:lnTo>
                    <a:lnTo>
                      <a:pt x="27" y="55"/>
                    </a:lnTo>
                    <a:lnTo>
                      <a:pt x="34" y="51"/>
                    </a:lnTo>
                    <a:lnTo>
                      <a:pt x="34" y="51"/>
                    </a:lnTo>
                    <a:lnTo>
                      <a:pt x="40" y="48"/>
                    </a:lnTo>
                    <a:lnTo>
                      <a:pt x="47" y="45"/>
                    </a:lnTo>
                    <a:lnTo>
                      <a:pt x="51" y="34"/>
                    </a:lnTo>
                    <a:lnTo>
                      <a:pt x="54" y="28"/>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80" name="Freeform 1357">
                <a:extLst>
                  <a:ext uri="{FF2B5EF4-FFF2-40B4-BE49-F238E27FC236}">
                    <a16:creationId xmlns:a16="http://schemas.microsoft.com/office/drawing/2014/main" id="{96A2CF93-23BC-434D-850B-38BC133B5444}"/>
                  </a:ext>
                </a:extLst>
              </p:cNvPr>
              <p:cNvSpPr>
                <a:spLocks/>
              </p:cNvSpPr>
              <p:nvPr/>
            </p:nvSpPr>
            <p:spPr bwMode="auto">
              <a:xfrm>
                <a:off x="3642" y="1842"/>
                <a:ext cx="54" cy="51"/>
              </a:xfrm>
              <a:custGeom>
                <a:avLst/>
                <a:gdLst>
                  <a:gd name="T0" fmla="*/ 54 w 54"/>
                  <a:gd name="T1" fmla="*/ 27 h 50"/>
                  <a:gd name="T2" fmla="*/ 54 w 54"/>
                  <a:gd name="T3" fmla="*/ 27 h 50"/>
                  <a:gd name="T4" fmla="*/ 51 w 54"/>
                  <a:gd name="T5" fmla="*/ 17 h 50"/>
                  <a:gd name="T6" fmla="*/ 48 w 54"/>
                  <a:gd name="T7" fmla="*/ 10 h 50"/>
                  <a:gd name="T8" fmla="*/ 44 w 54"/>
                  <a:gd name="T9" fmla="*/ 3 h 50"/>
                  <a:gd name="T10" fmla="*/ 34 w 54"/>
                  <a:gd name="T11" fmla="*/ 0 h 50"/>
                  <a:gd name="T12" fmla="*/ 34 w 54"/>
                  <a:gd name="T13" fmla="*/ 0 h 50"/>
                  <a:gd name="T14" fmla="*/ 27 w 54"/>
                  <a:gd name="T15" fmla="*/ 0 h 50"/>
                  <a:gd name="T16" fmla="*/ 17 w 54"/>
                  <a:gd name="T17" fmla="*/ 0 h 50"/>
                  <a:gd name="T18" fmla="*/ 10 w 54"/>
                  <a:gd name="T19" fmla="*/ 3 h 50"/>
                  <a:gd name="T20" fmla="*/ 7 w 54"/>
                  <a:gd name="T21" fmla="*/ 10 h 50"/>
                  <a:gd name="T22" fmla="*/ 7 w 54"/>
                  <a:gd name="T23" fmla="*/ 10 h 50"/>
                  <a:gd name="T24" fmla="*/ 0 w 54"/>
                  <a:gd name="T25" fmla="*/ 17 h 50"/>
                  <a:gd name="T26" fmla="*/ 0 w 54"/>
                  <a:gd name="T27" fmla="*/ 27 h 50"/>
                  <a:gd name="T28" fmla="*/ 0 w 54"/>
                  <a:gd name="T29" fmla="*/ 34 h 50"/>
                  <a:gd name="T30" fmla="*/ 7 w 54"/>
                  <a:gd name="T31" fmla="*/ 40 h 50"/>
                  <a:gd name="T32" fmla="*/ 7 w 54"/>
                  <a:gd name="T33" fmla="*/ 40 h 50"/>
                  <a:gd name="T34" fmla="*/ 10 w 54"/>
                  <a:gd name="T35" fmla="*/ 47 h 50"/>
                  <a:gd name="T36" fmla="*/ 17 w 54"/>
                  <a:gd name="T37" fmla="*/ 50 h 50"/>
                  <a:gd name="T38" fmla="*/ 27 w 54"/>
                  <a:gd name="T39" fmla="*/ 50 h 50"/>
                  <a:gd name="T40" fmla="*/ 34 w 54"/>
                  <a:gd name="T41" fmla="*/ 50 h 50"/>
                  <a:gd name="T42" fmla="*/ 34 w 54"/>
                  <a:gd name="T43" fmla="*/ 50 h 50"/>
                  <a:gd name="T44" fmla="*/ 44 w 54"/>
                  <a:gd name="T45" fmla="*/ 47 h 50"/>
                  <a:gd name="T46" fmla="*/ 48 w 54"/>
                  <a:gd name="T47" fmla="*/ 40 h 50"/>
                  <a:gd name="T48" fmla="*/ 51 w 54"/>
                  <a:gd name="T49" fmla="*/ 34 h 50"/>
                  <a:gd name="T50" fmla="*/ 54 w 54"/>
                  <a:gd name="T51"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0">
                    <a:moveTo>
                      <a:pt x="54" y="27"/>
                    </a:moveTo>
                    <a:lnTo>
                      <a:pt x="54" y="27"/>
                    </a:lnTo>
                    <a:lnTo>
                      <a:pt x="51" y="17"/>
                    </a:lnTo>
                    <a:lnTo>
                      <a:pt x="48" y="10"/>
                    </a:lnTo>
                    <a:lnTo>
                      <a:pt x="44" y="3"/>
                    </a:lnTo>
                    <a:lnTo>
                      <a:pt x="34" y="0"/>
                    </a:lnTo>
                    <a:lnTo>
                      <a:pt x="34" y="0"/>
                    </a:lnTo>
                    <a:lnTo>
                      <a:pt x="27" y="0"/>
                    </a:lnTo>
                    <a:lnTo>
                      <a:pt x="17" y="0"/>
                    </a:lnTo>
                    <a:lnTo>
                      <a:pt x="10" y="3"/>
                    </a:lnTo>
                    <a:lnTo>
                      <a:pt x="7" y="10"/>
                    </a:lnTo>
                    <a:lnTo>
                      <a:pt x="7" y="10"/>
                    </a:lnTo>
                    <a:lnTo>
                      <a:pt x="0" y="17"/>
                    </a:lnTo>
                    <a:lnTo>
                      <a:pt x="0" y="27"/>
                    </a:lnTo>
                    <a:lnTo>
                      <a:pt x="0" y="34"/>
                    </a:lnTo>
                    <a:lnTo>
                      <a:pt x="7" y="40"/>
                    </a:lnTo>
                    <a:lnTo>
                      <a:pt x="7" y="40"/>
                    </a:lnTo>
                    <a:lnTo>
                      <a:pt x="10" y="47"/>
                    </a:lnTo>
                    <a:lnTo>
                      <a:pt x="17" y="50"/>
                    </a:lnTo>
                    <a:lnTo>
                      <a:pt x="27" y="50"/>
                    </a:lnTo>
                    <a:lnTo>
                      <a:pt x="34" y="50"/>
                    </a:lnTo>
                    <a:lnTo>
                      <a:pt x="34" y="50"/>
                    </a:lnTo>
                    <a:lnTo>
                      <a:pt x="44" y="47"/>
                    </a:lnTo>
                    <a:lnTo>
                      <a:pt x="48" y="40"/>
                    </a:lnTo>
                    <a:lnTo>
                      <a:pt x="51" y="34"/>
                    </a:lnTo>
                    <a:lnTo>
                      <a:pt x="54"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81" name="Freeform 1358">
                <a:extLst>
                  <a:ext uri="{FF2B5EF4-FFF2-40B4-BE49-F238E27FC236}">
                    <a16:creationId xmlns:a16="http://schemas.microsoft.com/office/drawing/2014/main" id="{EA303CCB-965B-E94F-8811-97E450CF6890}"/>
                  </a:ext>
                </a:extLst>
              </p:cNvPr>
              <p:cNvSpPr>
                <a:spLocks/>
              </p:cNvSpPr>
              <p:nvPr/>
            </p:nvSpPr>
            <p:spPr bwMode="auto">
              <a:xfrm>
                <a:off x="3700" y="1880"/>
                <a:ext cx="8" cy="51"/>
              </a:xfrm>
              <a:custGeom>
                <a:avLst/>
                <a:gdLst>
                  <a:gd name="T0" fmla="*/ 54 w 54"/>
                  <a:gd name="T1" fmla="*/ 27 h 51"/>
                  <a:gd name="T2" fmla="*/ 54 w 54"/>
                  <a:gd name="T3" fmla="*/ 27 h 51"/>
                  <a:gd name="T4" fmla="*/ 51 w 54"/>
                  <a:gd name="T5" fmla="*/ 17 h 51"/>
                  <a:gd name="T6" fmla="*/ 47 w 54"/>
                  <a:gd name="T7" fmla="*/ 10 h 51"/>
                  <a:gd name="T8" fmla="*/ 40 w 54"/>
                  <a:gd name="T9" fmla="*/ 3 h 51"/>
                  <a:gd name="T10" fmla="*/ 34 w 54"/>
                  <a:gd name="T11" fmla="*/ 0 h 51"/>
                  <a:gd name="T12" fmla="*/ 34 w 54"/>
                  <a:gd name="T13" fmla="*/ 0 h 51"/>
                  <a:gd name="T14" fmla="*/ 27 w 54"/>
                  <a:gd name="T15" fmla="*/ 0 h 51"/>
                  <a:gd name="T16" fmla="*/ 17 w 54"/>
                  <a:gd name="T17" fmla="*/ 0 h 51"/>
                  <a:gd name="T18" fmla="*/ 10 w 54"/>
                  <a:gd name="T19" fmla="*/ 3 h 51"/>
                  <a:gd name="T20" fmla="*/ 3 w 54"/>
                  <a:gd name="T21" fmla="*/ 10 h 51"/>
                  <a:gd name="T22" fmla="*/ 3 w 54"/>
                  <a:gd name="T23" fmla="*/ 10 h 51"/>
                  <a:gd name="T24" fmla="*/ 0 w 54"/>
                  <a:gd name="T25" fmla="*/ 17 h 51"/>
                  <a:gd name="T26" fmla="*/ 0 w 54"/>
                  <a:gd name="T27" fmla="*/ 27 h 51"/>
                  <a:gd name="T28" fmla="*/ 0 w 54"/>
                  <a:gd name="T29" fmla="*/ 34 h 51"/>
                  <a:gd name="T30" fmla="*/ 3 w 54"/>
                  <a:gd name="T31" fmla="*/ 41 h 51"/>
                  <a:gd name="T32" fmla="*/ 3 w 54"/>
                  <a:gd name="T33" fmla="*/ 41 h 51"/>
                  <a:gd name="T34" fmla="*/ 10 w 54"/>
                  <a:gd name="T35" fmla="*/ 47 h 51"/>
                  <a:gd name="T36" fmla="*/ 17 w 54"/>
                  <a:gd name="T37" fmla="*/ 51 h 51"/>
                  <a:gd name="T38" fmla="*/ 27 w 54"/>
                  <a:gd name="T39" fmla="*/ 51 h 51"/>
                  <a:gd name="T40" fmla="*/ 34 w 54"/>
                  <a:gd name="T41" fmla="*/ 51 h 51"/>
                  <a:gd name="T42" fmla="*/ 34 w 54"/>
                  <a:gd name="T43" fmla="*/ 51 h 51"/>
                  <a:gd name="T44" fmla="*/ 40 w 54"/>
                  <a:gd name="T45" fmla="*/ 47 h 51"/>
                  <a:gd name="T46" fmla="*/ 47 w 54"/>
                  <a:gd name="T47" fmla="*/ 41 h 51"/>
                  <a:gd name="T48" fmla="*/ 51 w 54"/>
                  <a:gd name="T49" fmla="*/ 34 h 51"/>
                  <a:gd name="T50" fmla="*/ 54 w 54"/>
                  <a:gd name="T51" fmla="*/ 2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1">
                    <a:moveTo>
                      <a:pt x="54" y="27"/>
                    </a:moveTo>
                    <a:lnTo>
                      <a:pt x="54" y="27"/>
                    </a:lnTo>
                    <a:lnTo>
                      <a:pt x="51" y="17"/>
                    </a:lnTo>
                    <a:lnTo>
                      <a:pt x="47" y="10"/>
                    </a:lnTo>
                    <a:lnTo>
                      <a:pt x="40" y="3"/>
                    </a:lnTo>
                    <a:lnTo>
                      <a:pt x="34" y="0"/>
                    </a:lnTo>
                    <a:lnTo>
                      <a:pt x="34" y="0"/>
                    </a:lnTo>
                    <a:lnTo>
                      <a:pt x="27" y="0"/>
                    </a:lnTo>
                    <a:lnTo>
                      <a:pt x="17" y="0"/>
                    </a:lnTo>
                    <a:lnTo>
                      <a:pt x="10" y="3"/>
                    </a:lnTo>
                    <a:lnTo>
                      <a:pt x="3" y="10"/>
                    </a:lnTo>
                    <a:lnTo>
                      <a:pt x="3" y="10"/>
                    </a:lnTo>
                    <a:lnTo>
                      <a:pt x="0" y="17"/>
                    </a:lnTo>
                    <a:lnTo>
                      <a:pt x="0" y="27"/>
                    </a:lnTo>
                    <a:lnTo>
                      <a:pt x="0" y="34"/>
                    </a:lnTo>
                    <a:lnTo>
                      <a:pt x="3" y="41"/>
                    </a:lnTo>
                    <a:lnTo>
                      <a:pt x="3" y="41"/>
                    </a:lnTo>
                    <a:lnTo>
                      <a:pt x="10" y="47"/>
                    </a:lnTo>
                    <a:lnTo>
                      <a:pt x="17" y="51"/>
                    </a:lnTo>
                    <a:lnTo>
                      <a:pt x="27" y="51"/>
                    </a:lnTo>
                    <a:lnTo>
                      <a:pt x="34" y="51"/>
                    </a:lnTo>
                    <a:lnTo>
                      <a:pt x="34" y="51"/>
                    </a:lnTo>
                    <a:lnTo>
                      <a:pt x="40" y="47"/>
                    </a:lnTo>
                    <a:lnTo>
                      <a:pt x="47" y="41"/>
                    </a:lnTo>
                    <a:lnTo>
                      <a:pt x="51" y="34"/>
                    </a:lnTo>
                    <a:lnTo>
                      <a:pt x="54"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82" name="Freeform 1359">
                <a:extLst>
                  <a:ext uri="{FF2B5EF4-FFF2-40B4-BE49-F238E27FC236}">
                    <a16:creationId xmlns:a16="http://schemas.microsoft.com/office/drawing/2014/main" id="{30457AC6-58F9-7442-9B86-DB5B24DC8E70}"/>
                  </a:ext>
                </a:extLst>
              </p:cNvPr>
              <p:cNvSpPr>
                <a:spLocks/>
              </p:cNvSpPr>
              <p:nvPr/>
            </p:nvSpPr>
            <p:spPr bwMode="auto">
              <a:xfrm>
                <a:off x="3944" y="2039"/>
                <a:ext cx="10" cy="51"/>
              </a:xfrm>
              <a:custGeom>
                <a:avLst/>
                <a:gdLst>
                  <a:gd name="T0" fmla="*/ 55 w 55"/>
                  <a:gd name="T1" fmla="*/ 28 h 51"/>
                  <a:gd name="T2" fmla="*/ 55 w 55"/>
                  <a:gd name="T3" fmla="*/ 28 h 51"/>
                  <a:gd name="T4" fmla="*/ 51 w 55"/>
                  <a:gd name="T5" fmla="*/ 17 h 51"/>
                  <a:gd name="T6" fmla="*/ 48 w 55"/>
                  <a:gd name="T7" fmla="*/ 11 h 51"/>
                  <a:gd name="T8" fmla="*/ 44 w 55"/>
                  <a:gd name="T9" fmla="*/ 4 h 51"/>
                  <a:gd name="T10" fmla="*/ 38 w 55"/>
                  <a:gd name="T11" fmla="*/ 0 h 51"/>
                  <a:gd name="T12" fmla="*/ 38 w 55"/>
                  <a:gd name="T13" fmla="*/ 0 h 51"/>
                  <a:gd name="T14" fmla="*/ 27 w 55"/>
                  <a:gd name="T15" fmla="*/ 0 h 51"/>
                  <a:gd name="T16" fmla="*/ 21 w 55"/>
                  <a:gd name="T17" fmla="*/ 0 h 51"/>
                  <a:gd name="T18" fmla="*/ 10 w 55"/>
                  <a:gd name="T19" fmla="*/ 4 h 51"/>
                  <a:gd name="T20" fmla="*/ 7 w 55"/>
                  <a:gd name="T21" fmla="*/ 11 h 51"/>
                  <a:gd name="T22" fmla="*/ 7 w 55"/>
                  <a:gd name="T23" fmla="*/ 11 h 51"/>
                  <a:gd name="T24" fmla="*/ 4 w 55"/>
                  <a:gd name="T25" fmla="*/ 17 h 51"/>
                  <a:gd name="T26" fmla="*/ 0 w 55"/>
                  <a:gd name="T27" fmla="*/ 28 h 51"/>
                  <a:gd name="T28" fmla="*/ 4 w 55"/>
                  <a:gd name="T29" fmla="*/ 34 h 51"/>
                  <a:gd name="T30" fmla="*/ 7 w 55"/>
                  <a:gd name="T31" fmla="*/ 41 h 51"/>
                  <a:gd name="T32" fmla="*/ 7 w 55"/>
                  <a:gd name="T33" fmla="*/ 41 h 51"/>
                  <a:gd name="T34" fmla="*/ 10 w 55"/>
                  <a:gd name="T35" fmla="*/ 48 h 51"/>
                  <a:gd name="T36" fmla="*/ 21 w 55"/>
                  <a:gd name="T37" fmla="*/ 51 h 51"/>
                  <a:gd name="T38" fmla="*/ 27 w 55"/>
                  <a:gd name="T39" fmla="*/ 51 h 51"/>
                  <a:gd name="T40" fmla="*/ 38 w 55"/>
                  <a:gd name="T41" fmla="*/ 51 h 51"/>
                  <a:gd name="T42" fmla="*/ 38 w 55"/>
                  <a:gd name="T43" fmla="*/ 51 h 51"/>
                  <a:gd name="T44" fmla="*/ 44 w 55"/>
                  <a:gd name="T45" fmla="*/ 48 h 51"/>
                  <a:gd name="T46" fmla="*/ 48 w 55"/>
                  <a:gd name="T47" fmla="*/ 41 h 51"/>
                  <a:gd name="T48" fmla="*/ 51 w 55"/>
                  <a:gd name="T49" fmla="*/ 34 h 51"/>
                  <a:gd name="T50" fmla="*/ 55 w 55"/>
                  <a:gd name="T51"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1">
                    <a:moveTo>
                      <a:pt x="55" y="28"/>
                    </a:moveTo>
                    <a:lnTo>
                      <a:pt x="55" y="28"/>
                    </a:lnTo>
                    <a:lnTo>
                      <a:pt x="51" y="17"/>
                    </a:lnTo>
                    <a:lnTo>
                      <a:pt x="48" y="11"/>
                    </a:lnTo>
                    <a:lnTo>
                      <a:pt x="44" y="4"/>
                    </a:lnTo>
                    <a:lnTo>
                      <a:pt x="38" y="0"/>
                    </a:lnTo>
                    <a:lnTo>
                      <a:pt x="38" y="0"/>
                    </a:lnTo>
                    <a:lnTo>
                      <a:pt x="27" y="0"/>
                    </a:lnTo>
                    <a:lnTo>
                      <a:pt x="21" y="0"/>
                    </a:lnTo>
                    <a:lnTo>
                      <a:pt x="10" y="4"/>
                    </a:lnTo>
                    <a:lnTo>
                      <a:pt x="7" y="11"/>
                    </a:lnTo>
                    <a:lnTo>
                      <a:pt x="7" y="11"/>
                    </a:lnTo>
                    <a:lnTo>
                      <a:pt x="4" y="17"/>
                    </a:lnTo>
                    <a:lnTo>
                      <a:pt x="0" y="28"/>
                    </a:lnTo>
                    <a:lnTo>
                      <a:pt x="4" y="34"/>
                    </a:lnTo>
                    <a:lnTo>
                      <a:pt x="7" y="41"/>
                    </a:lnTo>
                    <a:lnTo>
                      <a:pt x="7" y="41"/>
                    </a:lnTo>
                    <a:lnTo>
                      <a:pt x="10" y="48"/>
                    </a:lnTo>
                    <a:lnTo>
                      <a:pt x="21" y="51"/>
                    </a:lnTo>
                    <a:lnTo>
                      <a:pt x="27" y="51"/>
                    </a:lnTo>
                    <a:lnTo>
                      <a:pt x="38" y="51"/>
                    </a:lnTo>
                    <a:lnTo>
                      <a:pt x="38" y="51"/>
                    </a:lnTo>
                    <a:lnTo>
                      <a:pt x="44" y="48"/>
                    </a:lnTo>
                    <a:lnTo>
                      <a:pt x="48" y="41"/>
                    </a:lnTo>
                    <a:lnTo>
                      <a:pt x="51" y="34"/>
                    </a:lnTo>
                    <a:lnTo>
                      <a:pt x="55" y="28"/>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83" name="Freeform 1360">
                <a:extLst>
                  <a:ext uri="{FF2B5EF4-FFF2-40B4-BE49-F238E27FC236}">
                    <a16:creationId xmlns:a16="http://schemas.microsoft.com/office/drawing/2014/main" id="{ED704597-B1BF-E445-B91A-453F0B4C84CF}"/>
                  </a:ext>
                </a:extLst>
              </p:cNvPr>
              <p:cNvSpPr>
                <a:spLocks/>
              </p:cNvSpPr>
              <p:nvPr/>
            </p:nvSpPr>
            <p:spPr bwMode="auto">
              <a:xfrm>
                <a:off x="4009" y="2136"/>
                <a:ext cx="54" cy="54"/>
              </a:xfrm>
              <a:custGeom>
                <a:avLst/>
                <a:gdLst>
                  <a:gd name="T0" fmla="*/ 54 w 54"/>
                  <a:gd name="T1" fmla="*/ 27 h 54"/>
                  <a:gd name="T2" fmla="*/ 54 w 54"/>
                  <a:gd name="T3" fmla="*/ 27 h 54"/>
                  <a:gd name="T4" fmla="*/ 51 w 54"/>
                  <a:gd name="T5" fmla="*/ 17 h 54"/>
                  <a:gd name="T6" fmla="*/ 47 w 54"/>
                  <a:gd name="T7" fmla="*/ 10 h 54"/>
                  <a:gd name="T8" fmla="*/ 40 w 54"/>
                  <a:gd name="T9" fmla="*/ 3 h 54"/>
                  <a:gd name="T10" fmla="*/ 34 w 54"/>
                  <a:gd name="T11" fmla="*/ 0 h 54"/>
                  <a:gd name="T12" fmla="*/ 34 w 54"/>
                  <a:gd name="T13" fmla="*/ 0 h 54"/>
                  <a:gd name="T14" fmla="*/ 27 w 54"/>
                  <a:gd name="T15" fmla="*/ 0 h 54"/>
                  <a:gd name="T16" fmla="*/ 17 w 54"/>
                  <a:gd name="T17" fmla="*/ 0 h 54"/>
                  <a:gd name="T18" fmla="*/ 10 w 54"/>
                  <a:gd name="T19" fmla="*/ 3 h 54"/>
                  <a:gd name="T20" fmla="*/ 7 w 54"/>
                  <a:gd name="T21" fmla="*/ 10 h 54"/>
                  <a:gd name="T22" fmla="*/ 7 w 54"/>
                  <a:gd name="T23" fmla="*/ 10 h 54"/>
                  <a:gd name="T24" fmla="*/ 0 w 54"/>
                  <a:gd name="T25" fmla="*/ 17 h 54"/>
                  <a:gd name="T26" fmla="*/ 0 w 54"/>
                  <a:gd name="T27" fmla="*/ 27 h 54"/>
                  <a:gd name="T28" fmla="*/ 0 w 54"/>
                  <a:gd name="T29" fmla="*/ 33 h 54"/>
                  <a:gd name="T30" fmla="*/ 7 w 54"/>
                  <a:gd name="T31" fmla="*/ 40 h 54"/>
                  <a:gd name="T32" fmla="*/ 7 w 54"/>
                  <a:gd name="T33" fmla="*/ 40 h 54"/>
                  <a:gd name="T34" fmla="*/ 10 w 54"/>
                  <a:gd name="T35" fmla="*/ 47 h 54"/>
                  <a:gd name="T36" fmla="*/ 17 w 54"/>
                  <a:gd name="T37" fmla="*/ 50 h 54"/>
                  <a:gd name="T38" fmla="*/ 27 w 54"/>
                  <a:gd name="T39" fmla="*/ 54 h 54"/>
                  <a:gd name="T40" fmla="*/ 34 w 54"/>
                  <a:gd name="T41" fmla="*/ 50 h 54"/>
                  <a:gd name="T42" fmla="*/ 34 w 54"/>
                  <a:gd name="T43" fmla="*/ 50 h 54"/>
                  <a:gd name="T44" fmla="*/ 40 w 54"/>
                  <a:gd name="T45" fmla="*/ 47 h 54"/>
                  <a:gd name="T46" fmla="*/ 47 w 54"/>
                  <a:gd name="T47" fmla="*/ 40 h 54"/>
                  <a:gd name="T48" fmla="*/ 51 w 54"/>
                  <a:gd name="T49" fmla="*/ 33 h 54"/>
                  <a:gd name="T50" fmla="*/ 54 w 54"/>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4">
                    <a:moveTo>
                      <a:pt x="54" y="27"/>
                    </a:moveTo>
                    <a:lnTo>
                      <a:pt x="54" y="27"/>
                    </a:lnTo>
                    <a:lnTo>
                      <a:pt x="51" y="17"/>
                    </a:lnTo>
                    <a:lnTo>
                      <a:pt x="47" y="10"/>
                    </a:lnTo>
                    <a:lnTo>
                      <a:pt x="40" y="3"/>
                    </a:lnTo>
                    <a:lnTo>
                      <a:pt x="34" y="0"/>
                    </a:lnTo>
                    <a:lnTo>
                      <a:pt x="34" y="0"/>
                    </a:lnTo>
                    <a:lnTo>
                      <a:pt x="27" y="0"/>
                    </a:lnTo>
                    <a:lnTo>
                      <a:pt x="17" y="0"/>
                    </a:lnTo>
                    <a:lnTo>
                      <a:pt x="10" y="3"/>
                    </a:lnTo>
                    <a:lnTo>
                      <a:pt x="7" y="10"/>
                    </a:lnTo>
                    <a:lnTo>
                      <a:pt x="7" y="10"/>
                    </a:lnTo>
                    <a:lnTo>
                      <a:pt x="0" y="17"/>
                    </a:lnTo>
                    <a:lnTo>
                      <a:pt x="0" y="27"/>
                    </a:lnTo>
                    <a:lnTo>
                      <a:pt x="0" y="33"/>
                    </a:lnTo>
                    <a:lnTo>
                      <a:pt x="7" y="40"/>
                    </a:lnTo>
                    <a:lnTo>
                      <a:pt x="7" y="40"/>
                    </a:lnTo>
                    <a:lnTo>
                      <a:pt x="10" y="47"/>
                    </a:lnTo>
                    <a:lnTo>
                      <a:pt x="17" y="50"/>
                    </a:lnTo>
                    <a:lnTo>
                      <a:pt x="27" y="54"/>
                    </a:lnTo>
                    <a:lnTo>
                      <a:pt x="34" y="50"/>
                    </a:lnTo>
                    <a:lnTo>
                      <a:pt x="34" y="50"/>
                    </a:lnTo>
                    <a:lnTo>
                      <a:pt x="40" y="47"/>
                    </a:lnTo>
                    <a:lnTo>
                      <a:pt x="47" y="40"/>
                    </a:lnTo>
                    <a:lnTo>
                      <a:pt x="51" y="33"/>
                    </a:lnTo>
                    <a:lnTo>
                      <a:pt x="54"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84" name="Freeform 1361">
                <a:extLst>
                  <a:ext uri="{FF2B5EF4-FFF2-40B4-BE49-F238E27FC236}">
                    <a16:creationId xmlns:a16="http://schemas.microsoft.com/office/drawing/2014/main" id="{A5AF04D3-DEB0-DF4D-9EBD-35FE18066122}"/>
                  </a:ext>
                </a:extLst>
              </p:cNvPr>
              <p:cNvSpPr>
                <a:spLocks/>
              </p:cNvSpPr>
              <p:nvPr/>
            </p:nvSpPr>
            <p:spPr bwMode="auto">
              <a:xfrm>
                <a:off x="4047" y="2144"/>
                <a:ext cx="34" cy="54"/>
              </a:xfrm>
              <a:custGeom>
                <a:avLst/>
                <a:gdLst>
                  <a:gd name="T0" fmla="*/ 54 w 54"/>
                  <a:gd name="T1" fmla="*/ 27 h 54"/>
                  <a:gd name="T2" fmla="*/ 54 w 54"/>
                  <a:gd name="T3" fmla="*/ 27 h 54"/>
                  <a:gd name="T4" fmla="*/ 51 w 54"/>
                  <a:gd name="T5" fmla="*/ 17 h 54"/>
                  <a:gd name="T6" fmla="*/ 48 w 54"/>
                  <a:gd name="T7" fmla="*/ 10 h 54"/>
                  <a:gd name="T8" fmla="*/ 41 w 54"/>
                  <a:gd name="T9" fmla="*/ 7 h 54"/>
                  <a:gd name="T10" fmla="*/ 34 w 54"/>
                  <a:gd name="T11" fmla="*/ 0 h 54"/>
                  <a:gd name="T12" fmla="*/ 34 w 54"/>
                  <a:gd name="T13" fmla="*/ 0 h 54"/>
                  <a:gd name="T14" fmla="*/ 27 w 54"/>
                  <a:gd name="T15" fmla="*/ 0 h 54"/>
                  <a:gd name="T16" fmla="*/ 17 w 54"/>
                  <a:gd name="T17" fmla="*/ 0 h 54"/>
                  <a:gd name="T18" fmla="*/ 10 w 54"/>
                  <a:gd name="T19" fmla="*/ 3 h 54"/>
                  <a:gd name="T20" fmla="*/ 3 w 54"/>
                  <a:gd name="T21" fmla="*/ 10 h 54"/>
                  <a:gd name="T22" fmla="*/ 3 w 54"/>
                  <a:gd name="T23" fmla="*/ 10 h 54"/>
                  <a:gd name="T24" fmla="*/ 0 w 54"/>
                  <a:gd name="T25" fmla="*/ 17 h 54"/>
                  <a:gd name="T26" fmla="*/ 0 w 54"/>
                  <a:gd name="T27" fmla="*/ 27 h 54"/>
                  <a:gd name="T28" fmla="*/ 0 w 54"/>
                  <a:gd name="T29" fmla="*/ 34 h 54"/>
                  <a:gd name="T30" fmla="*/ 3 w 54"/>
                  <a:gd name="T31" fmla="*/ 40 h 54"/>
                  <a:gd name="T32" fmla="*/ 3 w 54"/>
                  <a:gd name="T33" fmla="*/ 40 h 54"/>
                  <a:gd name="T34" fmla="*/ 10 w 54"/>
                  <a:gd name="T35" fmla="*/ 47 h 54"/>
                  <a:gd name="T36" fmla="*/ 17 w 54"/>
                  <a:gd name="T37" fmla="*/ 51 h 54"/>
                  <a:gd name="T38" fmla="*/ 27 w 54"/>
                  <a:gd name="T39" fmla="*/ 54 h 54"/>
                  <a:gd name="T40" fmla="*/ 34 w 54"/>
                  <a:gd name="T41" fmla="*/ 51 h 54"/>
                  <a:gd name="T42" fmla="*/ 34 w 54"/>
                  <a:gd name="T43" fmla="*/ 51 h 54"/>
                  <a:gd name="T44" fmla="*/ 41 w 54"/>
                  <a:gd name="T45" fmla="*/ 47 h 54"/>
                  <a:gd name="T46" fmla="*/ 48 w 54"/>
                  <a:gd name="T47" fmla="*/ 40 h 54"/>
                  <a:gd name="T48" fmla="*/ 51 w 54"/>
                  <a:gd name="T49" fmla="*/ 34 h 54"/>
                  <a:gd name="T50" fmla="*/ 54 w 54"/>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4">
                    <a:moveTo>
                      <a:pt x="54" y="27"/>
                    </a:moveTo>
                    <a:lnTo>
                      <a:pt x="54" y="27"/>
                    </a:lnTo>
                    <a:lnTo>
                      <a:pt x="51" y="17"/>
                    </a:lnTo>
                    <a:lnTo>
                      <a:pt x="48" y="10"/>
                    </a:lnTo>
                    <a:lnTo>
                      <a:pt x="41" y="7"/>
                    </a:lnTo>
                    <a:lnTo>
                      <a:pt x="34" y="0"/>
                    </a:lnTo>
                    <a:lnTo>
                      <a:pt x="34" y="0"/>
                    </a:lnTo>
                    <a:lnTo>
                      <a:pt x="27" y="0"/>
                    </a:lnTo>
                    <a:lnTo>
                      <a:pt x="17" y="0"/>
                    </a:lnTo>
                    <a:lnTo>
                      <a:pt x="10" y="3"/>
                    </a:lnTo>
                    <a:lnTo>
                      <a:pt x="3" y="10"/>
                    </a:lnTo>
                    <a:lnTo>
                      <a:pt x="3" y="10"/>
                    </a:lnTo>
                    <a:lnTo>
                      <a:pt x="0" y="17"/>
                    </a:lnTo>
                    <a:lnTo>
                      <a:pt x="0" y="27"/>
                    </a:lnTo>
                    <a:lnTo>
                      <a:pt x="0" y="34"/>
                    </a:lnTo>
                    <a:lnTo>
                      <a:pt x="3" y="40"/>
                    </a:lnTo>
                    <a:lnTo>
                      <a:pt x="3" y="40"/>
                    </a:lnTo>
                    <a:lnTo>
                      <a:pt x="10" y="47"/>
                    </a:lnTo>
                    <a:lnTo>
                      <a:pt x="17" y="51"/>
                    </a:lnTo>
                    <a:lnTo>
                      <a:pt x="27" y="54"/>
                    </a:lnTo>
                    <a:lnTo>
                      <a:pt x="34" y="51"/>
                    </a:lnTo>
                    <a:lnTo>
                      <a:pt x="34" y="51"/>
                    </a:lnTo>
                    <a:lnTo>
                      <a:pt x="41" y="47"/>
                    </a:lnTo>
                    <a:lnTo>
                      <a:pt x="48" y="40"/>
                    </a:lnTo>
                    <a:lnTo>
                      <a:pt x="51" y="34"/>
                    </a:lnTo>
                    <a:lnTo>
                      <a:pt x="54"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85" name="Freeform 1362">
                <a:extLst>
                  <a:ext uri="{FF2B5EF4-FFF2-40B4-BE49-F238E27FC236}">
                    <a16:creationId xmlns:a16="http://schemas.microsoft.com/office/drawing/2014/main" id="{D3488D37-0E0E-6B49-AD2B-E1A48DB56E25}"/>
                  </a:ext>
                </a:extLst>
              </p:cNvPr>
              <p:cNvSpPr>
                <a:spLocks/>
              </p:cNvSpPr>
              <p:nvPr/>
            </p:nvSpPr>
            <p:spPr bwMode="auto">
              <a:xfrm>
                <a:off x="4073" y="2171"/>
                <a:ext cx="8" cy="51"/>
              </a:xfrm>
              <a:custGeom>
                <a:avLst/>
                <a:gdLst>
                  <a:gd name="T0" fmla="*/ 51 w 51"/>
                  <a:gd name="T1" fmla="*/ 27 h 51"/>
                  <a:gd name="T2" fmla="*/ 51 w 51"/>
                  <a:gd name="T3" fmla="*/ 27 h 51"/>
                  <a:gd name="T4" fmla="*/ 51 w 51"/>
                  <a:gd name="T5" fmla="*/ 17 h 51"/>
                  <a:gd name="T6" fmla="*/ 48 w 51"/>
                  <a:gd name="T7" fmla="*/ 10 h 51"/>
                  <a:gd name="T8" fmla="*/ 41 w 51"/>
                  <a:gd name="T9" fmla="*/ 3 h 51"/>
                  <a:gd name="T10" fmla="*/ 34 w 51"/>
                  <a:gd name="T11" fmla="*/ 0 h 51"/>
                  <a:gd name="T12" fmla="*/ 34 w 51"/>
                  <a:gd name="T13" fmla="*/ 0 h 51"/>
                  <a:gd name="T14" fmla="*/ 27 w 51"/>
                  <a:gd name="T15" fmla="*/ 0 h 51"/>
                  <a:gd name="T16" fmla="*/ 17 w 51"/>
                  <a:gd name="T17" fmla="*/ 0 h 51"/>
                  <a:gd name="T18" fmla="*/ 10 w 51"/>
                  <a:gd name="T19" fmla="*/ 3 h 51"/>
                  <a:gd name="T20" fmla="*/ 4 w 51"/>
                  <a:gd name="T21" fmla="*/ 10 h 51"/>
                  <a:gd name="T22" fmla="*/ 4 w 51"/>
                  <a:gd name="T23" fmla="*/ 10 h 51"/>
                  <a:gd name="T24" fmla="*/ 0 w 51"/>
                  <a:gd name="T25" fmla="*/ 17 h 51"/>
                  <a:gd name="T26" fmla="*/ 0 w 51"/>
                  <a:gd name="T27" fmla="*/ 27 h 51"/>
                  <a:gd name="T28" fmla="*/ 0 w 51"/>
                  <a:gd name="T29" fmla="*/ 34 h 51"/>
                  <a:gd name="T30" fmla="*/ 4 w 51"/>
                  <a:gd name="T31" fmla="*/ 41 h 51"/>
                  <a:gd name="T32" fmla="*/ 4 w 51"/>
                  <a:gd name="T33" fmla="*/ 41 h 51"/>
                  <a:gd name="T34" fmla="*/ 10 w 51"/>
                  <a:gd name="T35" fmla="*/ 47 h 51"/>
                  <a:gd name="T36" fmla="*/ 17 w 51"/>
                  <a:gd name="T37" fmla="*/ 51 h 51"/>
                  <a:gd name="T38" fmla="*/ 27 w 51"/>
                  <a:gd name="T39" fmla="*/ 51 h 51"/>
                  <a:gd name="T40" fmla="*/ 34 w 51"/>
                  <a:gd name="T41" fmla="*/ 51 h 51"/>
                  <a:gd name="T42" fmla="*/ 34 w 51"/>
                  <a:gd name="T43" fmla="*/ 51 h 51"/>
                  <a:gd name="T44" fmla="*/ 41 w 51"/>
                  <a:gd name="T45" fmla="*/ 47 h 51"/>
                  <a:gd name="T46" fmla="*/ 48 w 51"/>
                  <a:gd name="T47" fmla="*/ 41 h 51"/>
                  <a:gd name="T48" fmla="*/ 51 w 51"/>
                  <a:gd name="T49" fmla="*/ 34 h 51"/>
                  <a:gd name="T50" fmla="*/ 51 w 51"/>
                  <a:gd name="T51" fmla="*/ 2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51">
                    <a:moveTo>
                      <a:pt x="51" y="27"/>
                    </a:moveTo>
                    <a:lnTo>
                      <a:pt x="51" y="27"/>
                    </a:lnTo>
                    <a:lnTo>
                      <a:pt x="51" y="17"/>
                    </a:lnTo>
                    <a:lnTo>
                      <a:pt x="48" y="10"/>
                    </a:lnTo>
                    <a:lnTo>
                      <a:pt x="41" y="3"/>
                    </a:lnTo>
                    <a:lnTo>
                      <a:pt x="34" y="0"/>
                    </a:lnTo>
                    <a:lnTo>
                      <a:pt x="34" y="0"/>
                    </a:lnTo>
                    <a:lnTo>
                      <a:pt x="27" y="0"/>
                    </a:lnTo>
                    <a:lnTo>
                      <a:pt x="17" y="0"/>
                    </a:lnTo>
                    <a:lnTo>
                      <a:pt x="10" y="3"/>
                    </a:lnTo>
                    <a:lnTo>
                      <a:pt x="4" y="10"/>
                    </a:lnTo>
                    <a:lnTo>
                      <a:pt x="4" y="10"/>
                    </a:lnTo>
                    <a:lnTo>
                      <a:pt x="0" y="17"/>
                    </a:lnTo>
                    <a:lnTo>
                      <a:pt x="0" y="27"/>
                    </a:lnTo>
                    <a:lnTo>
                      <a:pt x="0" y="34"/>
                    </a:lnTo>
                    <a:lnTo>
                      <a:pt x="4" y="41"/>
                    </a:lnTo>
                    <a:lnTo>
                      <a:pt x="4" y="41"/>
                    </a:lnTo>
                    <a:lnTo>
                      <a:pt x="10" y="47"/>
                    </a:lnTo>
                    <a:lnTo>
                      <a:pt x="17" y="51"/>
                    </a:lnTo>
                    <a:lnTo>
                      <a:pt x="27" y="51"/>
                    </a:lnTo>
                    <a:lnTo>
                      <a:pt x="34" y="51"/>
                    </a:lnTo>
                    <a:lnTo>
                      <a:pt x="34" y="51"/>
                    </a:lnTo>
                    <a:lnTo>
                      <a:pt x="41" y="47"/>
                    </a:lnTo>
                    <a:lnTo>
                      <a:pt x="48" y="41"/>
                    </a:lnTo>
                    <a:lnTo>
                      <a:pt x="51" y="34"/>
                    </a:lnTo>
                    <a:lnTo>
                      <a:pt x="51"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86" name="Freeform 1363">
                <a:extLst>
                  <a:ext uri="{FF2B5EF4-FFF2-40B4-BE49-F238E27FC236}">
                    <a16:creationId xmlns:a16="http://schemas.microsoft.com/office/drawing/2014/main" id="{DBDA4FC4-A5B3-D048-8BFF-5C4CC889FA1C}"/>
                  </a:ext>
                </a:extLst>
              </p:cNvPr>
              <p:cNvSpPr>
                <a:spLocks/>
              </p:cNvSpPr>
              <p:nvPr/>
            </p:nvSpPr>
            <p:spPr bwMode="auto">
              <a:xfrm>
                <a:off x="4081" y="2208"/>
                <a:ext cx="14" cy="51"/>
              </a:xfrm>
              <a:custGeom>
                <a:avLst/>
                <a:gdLst>
                  <a:gd name="T0" fmla="*/ 54 w 54"/>
                  <a:gd name="T1" fmla="*/ 27 h 51"/>
                  <a:gd name="T2" fmla="*/ 54 w 54"/>
                  <a:gd name="T3" fmla="*/ 27 h 51"/>
                  <a:gd name="T4" fmla="*/ 50 w 54"/>
                  <a:gd name="T5" fmla="*/ 17 h 51"/>
                  <a:gd name="T6" fmla="*/ 47 w 54"/>
                  <a:gd name="T7" fmla="*/ 10 h 51"/>
                  <a:gd name="T8" fmla="*/ 44 w 54"/>
                  <a:gd name="T9" fmla="*/ 4 h 51"/>
                  <a:gd name="T10" fmla="*/ 34 w 54"/>
                  <a:gd name="T11" fmla="*/ 0 h 51"/>
                  <a:gd name="T12" fmla="*/ 34 w 54"/>
                  <a:gd name="T13" fmla="*/ 0 h 51"/>
                  <a:gd name="T14" fmla="*/ 27 w 54"/>
                  <a:gd name="T15" fmla="*/ 0 h 51"/>
                  <a:gd name="T16" fmla="*/ 17 w 54"/>
                  <a:gd name="T17" fmla="*/ 0 h 51"/>
                  <a:gd name="T18" fmla="*/ 10 w 54"/>
                  <a:gd name="T19" fmla="*/ 4 h 51"/>
                  <a:gd name="T20" fmla="*/ 6 w 54"/>
                  <a:gd name="T21" fmla="*/ 10 h 51"/>
                  <a:gd name="T22" fmla="*/ 6 w 54"/>
                  <a:gd name="T23" fmla="*/ 10 h 51"/>
                  <a:gd name="T24" fmla="*/ 0 w 54"/>
                  <a:gd name="T25" fmla="*/ 17 h 51"/>
                  <a:gd name="T26" fmla="*/ 0 w 54"/>
                  <a:gd name="T27" fmla="*/ 27 h 51"/>
                  <a:gd name="T28" fmla="*/ 0 w 54"/>
                  <a:gd name="T29" fmla="*/ 34 h 51"/>
                  <a:gd name="T30" fmla="*/ 6 w 54"/>
                  <a:gd name="T31" fmla="*/ 41 h 51"/>
                  <a:gd name="T32" fmla="*/ 6 w 54"/>
                  <a:gd name="T33" fmla="*/ 41 h 51"/>
                  <a:gd name="T34" fmla="*/ 10 w 54"/>
                  <a:gd name="T35" fmla="*/ 48 h 51"/>
                  <a:gd name="T36" fmla="*/ 17 w 54"/>
                  <a:gd name="T37" fmla="*/ 51 h 51"/>
                  <a:gd name="T38" fmla="*/ 27 w 54"/>
                  <a:gd name="T39" fmla="*/ 51 h 51"/>
                  <a:gd name="T40" fmla="*/ 34 w 54"/>
                  <a:gd name="T41" fmla="*/ 51 h 51"/>
                  <a:gd name="T42" fmla="*/ 34 w 54"/>
                  <a:gd name="T43" fmla="*/ 51 h 51"/>
                  <a:gd name="T44" fmla="*/ 44 w 54"/>
                  <a:gd name="T45" fmla="*/ 48 h 51"/>
                  <a:gd name="T46" fmla="*/ 47 w 54"/>
                  <a:gd name="T47" fmla="*/ 41 h 51"/>
                  <a:gd name="T48" fmla="*/ 50 w 54"/>
                  <a:gd name="T49" fmla="*/ 34 h 51"/>
                  <a:gd name="T50" fmla="*/ 54 w 54"/>
                  <a:gd name="T51" fmla="*/ 2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1">
                    <a:moveTo>
                      <a:pt x="54" y="27"/>
                    </a:moveTo>
                    <a:lnTo>
                      <a:pt x="54" y="27"/>
                    </a:lnTo>
                    <a:lnTo>
                      <a:pt x="50" y="17"/>
                    </a:lnTo>
                    <a:lnTo>
                      <a:pt x="47" y="10"/>
                    </a:lnTo>
                    <a:lnTo>
                      <a:pt x="44" y="4"/>
                    </a:lnTo>
                    <a:lnTo>
                      <a:pt x="34" y="0"/>
                    </a:lnTo>
                    <a:lnTo>
                      <a:pt x="34" y="0"/>
                    </a:lnTo>
                    <a:lnTo>
                      <a:pt x="27" y="0"/>
                    </a:lnTo>
                    <a:lnTo>
                      <a:pt x="17" y="0"/>
                    </a:lnTo>
                    <a:lnTo>
                      <a:pt x="10" y="4"/>
                    </a:lnTo>
                    <a:lnTo>
                      <a:pt x="6" y="10"/>
                    </a:lnTo>
                    <a:lnTo>
                      <a:pt x="6" y="10"/>
                    </a:lnTo>
                    <a:lnTo>
                      <a:pt x="0" y="17"/>
                    </a:lnTo>
                    <a:lnTo>
                      <a:pt x="0" y="27"/>
                    </a:lnTo>
                    <a:lnTo>
                      <a:pt x="0" y="34"/>
                    </a:lnTo>
                    <a:lnTo>
                      <a:pt x="6" y="41"/>
                    </a:lnTo>
                    <a:lnTo>
                      <a:pt x="6" y="41"/>
                    </a:lnTo>
                    <a:lnTo>
                      <a:pt x="10" y="48"/>
                    </a:lnTo>
                    <a:lnTo>
                      <a:pt x="17" y="51"/>
                    </a:lnTo>
                    <a:lnTo>
                      <a:pt x="27" y="51"/>
                    </a:lnTo>
                    <a:lnTo>
                      <a:pt x="34" y="51"/>
                    </a:lnTo>
                    <a:lnTo>
                      <a:pt x="34" y="51"/>
                    </a:lnTo>
                    <a:lnTo>
                      <a:pt x="44" y="48"/>
                    </a:lnTo>
                    <a:lnTo>
                      <a:pt x="47" y="41"/>
                    </a:lnTo>
                    <a:lnTo>
                      <a:pt x="50" y="34"/>
                    </a:lnTo>
                    <a:lnTo>
                      <a:pt x="54"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87" name="Freeform 1364">
                <a:extLst>
                  <a:ext uri="{FF2B5EF4-FFF2-40B4-BE49-F238E27FC236}">
                    <a16:creationId xmlns:a16="http://schemas.microsoft.com/office/drawing/2014/main" id="{77BD0675-8A9F-DD41-845D-2BB10AC2CE72}"/>
                  </a:ext>
                </a:extLst>
              </p:cNvPr>
              <p:cNvSpPr>
                <a:spLocks/>
              </p:cNvSpPr>
              <p:nvPr/>
            </p:nvSpPr>
            <p:spPr bwMode="auto">
              <a:xfrm>
                <a:off x="4081" y="2208"/>
                <a:ext cx="34" cy="51"/>
              </a:xfrm>
              <a:custGeom>
                <a:avLst/>
                <a:gdLst>
                  <a:gd name="T0" fmla="*/ 54 w 54"/>
                  <a:gd name="T1" fmla="*/ 27 h 51"/>
                  <a:gd name="T2" fmla="*/ 54 w 54"/>
                  <a:gd name="T3" fmla="*/ 27 h 51"/>
                  <a:gd name="T4" fmla="*/ 54 w 54"/>
                  <a:gd name="T5" fmla="*/ 17 h 51"/>
                  <a:gd name="T6" fmla="*/ 47 w 54"/>
                  <a:gd name="T7" fmla="*/ 10 h 51"/>
                  <a:gd name="T8" fmla="*/ 44 w 54"/>
                  <a:gd name="T9" fmla="*/ 4 h 51"/>
                  <a:gd name="T10" fmla="*/ 37 w 54"/>
                  <a:gd name="T11" fmla="*/ 0 h 51"/>
                  <a:gd name="T12" fmla="*/ 37 w 54"/>
                  <a:gd name="T13" fmla="*/ 0 h 51"/>
                  <a:gd name="T14" fmla="*/ 27 w 54"/>
                  <a:gd name="T15" fmla="*/ 0 h 51"/>
                  <a:gd name="T16" fmla="*/ 20 w 54"/>
                  <a:gd name="T17" fmla="*/ 0 h 51"/>
                  <a:gd name="T18" fmla="*/ 14 w 54"/>
                  <a:gd name="T19" fmla="*/ 4 h 51"/>
                  <a:gd name="T20" fmla="*/ 7 w 54"/>
                  <a:gd name="T21" fmla="*/ 10 h 51"/>
                  <a:gd name="T22" fmla="*/ 7 w 54"/>
                  <a:gd name="T23" fmla="*/ 10 h 51"/>
                  <a:gd name="T24" fmla="*/ 3 w 54"/>
                  <a:gd name="T25" fmla="*/ 17 h 51"/>
                  <a:gd name="T26" fmla="*/ 0 w 54"/>
                  <a:gd name="T27" fmla="*/ 27 h 51"/>
                  <a:gd name="T28" fmla="*/ 3 w 54"/>
                  <a:gd name="T29" fmla="*/ 34 h 51"/>
                  <a:gd name="T30" fmla="*/ 7 w 54"/>
                  <a:gd name="T31" fmla="*/ 41 h 51"/>
                  <a:gd name="T32" fmla="*/ 7 w 54"/>
                  <a:gd name="T33" fmla="*/ 41 h 51"/>
                  <a:gd name="T34" fmla="*/ 14 w 54"/>
                  <a:gd name="T35" fmla="*/ 48 h 51"/>
                  <a:gd name="T36" fmla="*/ 20 w 54"/>
                  <a:gd name="T37" fmla="*/ 51 h 51"/>
                  <a:gd name="T38" fmla="*/ 27 w 54"/>
                  <a:gd name="T39" fmla="*/ 51 h 51"/>
                  <a:gd name="T40" fmla="*/ 37 w 54"/>
                  <a:gd name="T41" fmla="*/ 51 h 51"/>
                  <a:gd name="T42" fmla="*/ 37 w 54"/>
                  <a:gd name="T43" fmla="*/ 51 h 51"/>
                  <a:gd name="T44" fmla="*/ 44 w 54"/>
                  <a:gd name="T45" fmla="*/ 48 h 51"/>
                  <a:gd name="T46" fmla="*/ 47 w 54"/>
                  <a:gd name="T47" fmla="*/ 41 h 51"/>
                  <a:gd name="T48" fmla="*/ 54 w 54"/>
                  <a:gd name="T49" fmla="*/ 34 h 51"/>
                  <a:gd name="T50" fmla="*/ 54 w 54"/>
                  <a:gd name="T51" fmla="*/ 2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1">
                    <a:moveTo>
                      <a:pt x="54" y="27"/>
                    </a:moveTo>
                    <a:lnTo>
                      <a:pt x="54" y="27"/>
                    </a:lnTo>
                    <a:lnTo>
                      <a:pt x="54" y="17"/>
                    </a:lnTo>
                    <a:lnTo>
                      <a:pt x="47" y="10"/>
                    </a:lnTo>
                    <a:lnTo>
                      <a:pt x="44" y="4"/>
                    </a:lnTo>
                    <a:lnTo>
                      <a:pt x="37" y="0"/>
                    </a:lnTo>
                    <a:lnTo>
                      <a:pt x="37" y="0"/>
                    </a:lnTo>
                    <a:lnTo>
                      <a:pt x="27" y="0"/>
                    </a:lnTo>
                    <a:lnTo>
                      <a:pt x="20" y="0"/>
                    </a:lnTo>
                    <a:lnTo>
                      <a:pt x="14" y="4"/>
                    </a:lnTo>
                    <a:lnTo>
                      <a:pt x="7" y="10"/>
                    </a:lnTo>
                    <a:lnTo>
                      <a:pt x="7" y="10"/>
                    </a:lnTo>
                    <a:lnTo>
                      <a:pt x="3" y="17"/>
                    </a:lnTo>
                    <a:lnTo>
                      <a:pt x="0" y="27"/>
                    </a:lnTo>
                    <a:lnTo>
                      <a:pt x="3" y="34"/>
                    </a:lnTo>
                    <a:lnTo>
                      <a:pt x="7" y="41"/>
                    </a:lnTo>
                    <a:lnTo>
                      <a:pt x="7" y="41"/>
                    </a:lnTo>
                    <a:lnTo>
                      <a:pt x="14" y="48"/>
                    </a:lnTo>
                    <a:lnTo>
                      <a:pt x="20" y="51"/>
                    </a:lnTo>
                    <a:lnTo>
                      <a:pt x="27" y="51"/>
                    </a:lnTo>
                    <a:lnTo>
                      <a:pt x="37" y="51"/>
                    </a:lnTo>
                    <a:lnTo>
                      <a:pt x="37" y="51"/>
                    </a:lnTo>
                    <a:lnTo>
                      <a:pt x="44" y="48"/>
                    </a:lnTo>
                    <a:lnTo>
                      <a:pt x="47" y="41"/>
                    </a:lnTo>
                    <a:lnTo>
                      <a:pt x="54" y="34"/>
                    </a:lnTo>
                    <a:lnTo>
                      <a:pt x="54"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88" name="Freeform 1365">
                <a:extLst>
                  <a:ext uri="{FF2B5EF4-FFF2-40B4-BE49-F238E27FC236}">
                    <a16:creationId xmlns:a16="http://schemas.microsoft.com/office/drawing/2014/main" id="{44EC3061-9033-5449-BE2F-3248CAD172ED}"/>
                  </a:ext>
                </a:extLst>
              </p:cNvPr>
              <p:cNvSpPr>
                <a:spLocks/>
              </p:cNvSpPr>
              <p:nvPr/>
            </p:nvSpPr>
            <p:spPr bwMode="auto">
              <a:xfrm>
                <a:off x="4196" y="2259"/>
                <a:ext cx="10" cy="54"/>
              </a:xfrm>
              <a:custGeom>
                <a:avLst/>
                <a:gdLst>
                  <a:gd name="T0" fmla="*/ 51 w 51"/>
                  <a:gd name="T1" fmla="*/ 27 h 54"/>
                  <a:gd name="T2" fmla="*/ 51 w 51"/>
                  <a:gd name="T3" fmla="*/ 27 h 54"/>
                  <a:gd name="T4" fmla="*/ 51 w 51"/>
                  <a:gd name="T5" fmla="*/ 21 h 54"/>
                  <a:gd name="T6" fmla="*/ 48 w 51"/>
                  <a:gd name="T7" fmla="*/ 14 h 54"/>
                  <a:gd name="T8" fmla="*/ 41 w 51"/>
                  <a:gd name="T9" fmla="*/ 7 h 54"/>
                  <a:gd name="T10" fmla="*/ 34 w 51"/>
                  <a:gd name="T11" fmla="*/ 4 h 54"/>
                  <a:gd name="T12" fmla="*/ 34 w 51"/>
                  <a:gd name="T13" fmla="*/ 4 h 54"/>
                  <a:gd name="T14" fmla="*/ 28 w 51"/>
                  <a:gd name="T15" fmla="*/ 0 h 54"/>
                  <a:gd name="T16" fmla="*/ 17 w 51"/>
                  <a:gd name="T17" fmla="*/ 4 h 54"/>
                  <a:gd name="T18" fmla="*/ 11 w 51"/>
                  <a:gd name="T19" fmla="*/ 7 h 54"/>
                  <a:gd name="T20" fmla="*/ 4 w 51"/>
                  <a:gd name="T21" fmla="*/ 14 h 54"/>
                  <a:gd name="T22" fmla="*/ 4 w 51"/>
                  <a:gd name="T23" fmla="*/ 14 h 54"/>
                  <a:gd name="T24" fmla="*/ 0 w 51"/>
                  <a:gd name="T25" fmla="*/ 21 h 54"/>
                  <a:gd name="T26" fmla="*/ 0 w 51"/>
                  <a:gd name="T27" fmla="*/ 27 h 54"/>
                  <a:gd name="T28" fmla="*/ 0 w 51"/>
                  <a:gd name="T29" fmla="*/ 37 h 54"/>
                  <a:gd name="T30" fmla="*/ 4 w 51"/>
                  <a:gd name="T31" fmla="*/ 44 h 54"/>
                  <a:gd name="T32" fmla="*/ 4 w 51"/>
                  <a:gd name="T33" fmla="*/ 44 h 54"/>
                  <a:gd name="T34" fmla="*/ 11 w 51"/>
                  <a:gd name="T35" fmla="*/ 51 h 54"/>
                  <a:gd name="T36" fmla="*/ 17 w 51"/>
                  <a:gd name="T37" fmla="*/ 54 h 54"/>
                  <a:gd name="T38" fmla="*/ 28 w 51"/>
                  <a:gd name="T39" fmla="*/ 54 h 54"/>
                  <a:gd name="T40" fmla="*/ 34 w 51"/>
                  <a:gd name="T41" fmla="*/ 54 h 54"/>
                  <a:gd name="T42" fmla="*/ 34 w 51"/>
                  <a:gd name="T43" fmla="*/ 54 h 54"/>
                  <a:gd name="T44" fmla="*/ 41 w 51"/>
                  <a:gd name="T45" fmla="*/ 51 h 54"/>
                  <a:gd name="T46" fmla="*/ 48 w 51"/>
                  <a:gd name="T47" fmla="*/ 44 h 54"/>
                  <a:gd name="T48" fmla="*/ 51 w 51"/>
                  <a:gd name="T49" fmla="*/ 37 h 54"/>
                  <a:gd name="T50" fmla="*/ 51 w 51"/>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54">
                    <a:moveTo>
                      <a:pt x="51" y="27"/>
                    </a:moveTo>
                    <a:lnTo>
                      <a:pt x="51" y="27"/>
                    </a:lnTo>
                    <a:lnTo>
                      <a:pt x="51" y="21"/>
                    </a:lnTo>
                    <a:lnTo>
                      <a:pt x="48" y="14"/>
                    </a:lnTo>
                    <a:lnTo>
                      <a:pt x="41" y="7"/>
                    </a:lnTo>
                    <a:lnTo>
                      <a:pt x="34" y="4"/>
                    </a:lnTo>
                    <a:lnTo>
                      <a:pt x="34" y="4"/>
                    </a:lnTo>
                    <a:lnTo>
                      <a:pt x="28" y="0"/>
                    </a:lnTo>
                    <a:lnTo>
                      <a:pt x="17" y="4"/>
                    </a:lnTo>
                    <a:lnTo>
                      <a:pt x="11" y="7"/>
                    </a:lnTo>
                    <a:lnTo>
                      <a:pt x="4" y="14"/>
                    </a:lnTo>
                    <a:lnTo>
                      <a:pt x="4" y="14"/>
                    </a:lnTo>
                    <a:lnTo>
                      <a:pt x="0" y="21"/>
                    </a:lnTo>
                    <a:lnTo>
                      <a:pt x="0" y="27"/>
                    </a:lnTo>
                    <a:lnTo>
                      <a:pt x="0" y="37"/>
                    </a:lnTo>
                    <a:lnTo>
                      <a:pt x="4" y="44"/>
                    </a:lnTo>
                    <a:lnTo>
                      <a:pt x="4" y="44"/>
                    </a:lnTo>
                    <a:lnTo>
                      <a:pt x="11" y="51"/>
                    </a:lnTo>
                    <a:lnTo>
                      <a:pt x="17" y="54"/>
                    </a:lnTo>
                    <a:lnTo>
                      <a:pt x="28" y="54"/>
                    </a:lnTo>
                    <a:lnTo>
                      <a:pt x="34" y="54"/>
                    </a:lnTo>
                    <a:lnTo>
                      <a:pt x="34" y="54"/>
                    </a:lnTo>
                    <a:lnTo>
                      <a:pt x="41" y="51"/>
                    </a:lnTo>
                    <a:lnTo>
                      <a:pt x="48" y="44"/>
                    </a:lnTo>
                    <a:lnTo>
                      <a:pt x="51" y="37"/>
                    </a:lnTo>
                    <a:lnTo>
                      <a:pt x="51"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89" name="Freeform 1366">
                <a:extLst>
                  <a:ext uri="{FF2B5EF4-FFF2-40B4-BE49-F238E27FC236}">
                    <a16:creationId xmlns:a16="http://schemas.microsoft.com/office/drawing/2014/main" id="{69B32910-E83C-2543-92A7-271FECCA69F0}"/>
                  </a:ext>
                </a:extLst>
              </p:cNvPr>
              <p:cNvSpPr>
                <a:spLocks/>
              </p:cNvSpPr>
              <p:nvPr/>
            </p:nvSpPr>
            <p:spPr bwMode="auto">
              <a:xfrm>
                <a:off x="4196" y="2259"/>
                <a:ext cx="10" cy="54"/>
              </a:xfrm>
              <a:custGeom>
                <a:avLst/>
                <a:gdLst>
                  <a:gd name="T0" fmla="*/ 51 w 51"/>
                  <a:gd name="T1" fmla="*/ 27 h 54"/>
                  <a:gd name="T2" fmla="*/ 51 w 51"/>
                  <a:gd name="T3" fmla="*/ 27 h 54"/>
                  <a:gd name="T4" fmla="*/ 51 w 51"/>
                  <a:gd name="T5" fmla="*/ 21 h 54"/>
                  <a:gd name="T6" fmla="*/ 48 w 51"/>
                  <a:gd name="T7" fmla="*/ 14 h 54"/>
                  <a:gd name="T8" fmla="*/ 41 w 51"/>
                  <a:gd name="T9" fmla="*/ 7 h 54"/>
                  <a:gd name="T10" fmla="*/ 34 w 51"/>
                  <a:gd name="T11" fmla="*/ 4 h 54"/>
                  <a:gd name="T12" fmla="*/ 34 w 51"/>
                  <a:gd name="T13" fmla="*/ 4 h 54"/>
                  <a:gd name="T14" fmla="*/ 28 w 51"/>
                  <a:gd name="T15" fmla="*/ 0 h 54"/>
                  <a:gd name="T16" fmla="*/ 17 w 51"/>
                  <a:gd name="T17" fmla="*/ 4 h 54"/>
                  <a:gd name="T18" fmla="*/ 11 w 51"/>
                  <a:gd name="T19" fmla="*/ 7 h 54"/>
                  <a:gd name="T20" fmla="*/ 4 w 51"/>
                  <a:gd name="T21" fmla="*/ 14 h 54"/>
                  <a:gd name="T22" fmla="*/ 4 w 51"/>
                  <a:gd name="T23" fmla="*/ 14 h 54"/>
                  <a:gd name="T24" fmla="*/ 0 w 51"/>
                  <a:gd name="T25" fmla="*/ 21 h 54"/>
                  <a:gd name="T26" fmla="*/ 0 w 51"/>
                  <a:gd name="T27" fmla="*/ 27 h 54"/>
                  <a:gd name="T28" fmla="*/ 0 w 51"/>
                  <a:gd name="T29" fmla="*/ 37 h 54"/>
                  <a:gd name="T30" fmla="*/ 4 w 51"/>
                  <a:gd name="T31" fmla="*/ 44 h 54"/>
                  <a:gd name="T32" fmla="*/ 4 w 51"/>
                  <a:gd name="T33" fmla="*/ 44 h 54"/>
                  <a:gd name="T34" fmla="*/ 11 w 51"/>
                  <a:gd name="T35" fmla="*/ 51 h 54"/>
                  <a:gd name="T36" fmla="*/ 17 w 51"/>
                  <a:gd name="T37" fmla="*/ 54 h 54"/>
                  <a:gd name="T38" fmla="*/ 28 w 51"/>
                  <a:gd name="T39" fmla="*/ 54 h 54"/>
                  <a:gd name="T40" fmla="*/ 34 w 51"/>
                  <a:gd name="T41" fmla="*/ 54 h 54"/>
                  <a:gd name="T42" fmla="*/ 34 w 51"/>
                  <a:gd name="T43" fmla="*/ 54 h 54"/>
                  <a:gd name="T44" fmla="*/ 41 w 51"/>
                  <a:gd name="T45" fmla="*/ 51 h 54"/>
                  <a:gd name="T46" fmla="*/ 48 w 51"/>
                  <a:gd name="T47" fmla="*/ 44 h 54"/>
                  <a:gd name="T48" fmla="*/ 51 w 51"/>
                  <a:gd name="T49" fmla="*/ 37 h 54"/>
                  <a:gd name="T50" fmla="*/ 51 w 51"/>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54">
                    <a:moveTo>
                      <a:pt x="51" y="27"/>
                    </a:moveTo>
                    <a:lnTo>
                      <a:pt x="51" y="27"/>
                    </a:lnTo>
                    <a:lnTo>
                      <a:pt x="51" y="21"/>
                    </a:lnTo>
                    <a:lnTo>
                      <a:pt x="48" y="14"/>
                    </a:lnTo>
                    <a:lnTo>
                      <a:pt x="41" y="7"/>
                    </a:lnTo>
                    <a:lnTo>
                      <a:pt x="34" y="4"/>
                    </a:lnTo>
                    <a:lnTo>
                      <a:pt x="34" y="4"/>
                    </a:lnTo>
                    <a:lnTo>
                      <a:pt x="28" y="0"/>
                    </a:lnTo>
                    <a:lnTo>
                      <a:pt x="17" y="4"/>
                    </a:lnTo>
                    <a:lnTo>
                      <a:pt x="11" y="7"/>
                    </a:lnTo>
                    <a:lnTo>
                      <a:pt x="4" y="14"/>
                    </a:lnTo>
                    <a:lnTo>
                      <a:pt x="4" y="14"/>
                    </a:lnTo>
                    <a:lnTo>
                      <a:pt x="0" y="21"/>
                    </a:lnTo>
                    <a:lnTo>
                      <a:pt x="0" y="27"/>
                    </a:lnTo>
                    <a:lnTo>
                      <a:pt x="0" y="37"/>
                    </a:lnTo>
                    <a:lnTo>
                      <a:pt x="4" y="44"/>
                    </a:lnTo>
                    <a:lnTo>
                      <a:pt x="4" y="44"/>
                    </a:lnTo>
                    <a:lnTo>
                      <a:pt x="11" y="51"/>
                    </a:lnTo>
                    <a:lnTo>
                      <a:pt x="17" y="54"/>
                    </a:lnTo>
                    <a:lnTo>
                      <a:pt x="28" y="54"/>
                    </a:lnTo>
                    <a:lnTo>
                      <a:pt x="34" y="54"/>
                    </a:lnTo>
                    <a:lnTo>
                      <a:pt x="34" y="54"/>
                    </a:lnTo>
                    <a:lnTo>
                      <a:pt x="41" y="51"/>
                    </a:lnTo>
                    <a:lnTo>
                      <a:pt x="48" y="44"/>
                    </a:lnTo>
                    <a:lnTo>
                      <a:pt x="51" y="37"/>
                    </a:lnTo>
                    <a:lnTo>
                      <a:pt x="51"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90" name="Freeform 1367">
                <a:extLst>
                  <a:ext uri="{FF2B5EF4-FFF2-40B4-BE49-F238E27FC236}">
                    <a16:creationId xmlns:a16="http://schemas.microsoft.com/office/drawing/2014/main" id="{934457A0-8912-4945-BD77-79DF6DC6CE28}"/>
                  </a:ext>
                </a:extLst>
              </p:cNvPr>
              <p:cNvSpPr>
                <a:spLocks/>
              </p:cNvSpPr>
              <p:nvPr/>
            </p:nvSpPr>
            <p:spPr bwMode="auto">
              <a:xfrm>
                <a:off x="4200" y="2259"/>
                <a:ext cx="6" cy="54"/>
              </a:xfrm>
              <a:custGeom>
                <a:avLst/>
                <a:gdLst>
                  <a:gd name="T0" fmla="*/ 54 w 54"/>
                  <a:gd name="T1" fmla="*/ 27 h 54"/>
                  <a:gd name="T2" fmla="*/ 54 w 54"/>
                  <a:gd name="T3" fmla="*/ 27 h 54"/>
                  <a:gd name="T4" fmla="*/ 54 w 54"/>
                  <a:gd name="T5" fmla="*/ 21 h 54"/>
                  <a:gd name="T6" fmla="*/ 47 w 54"/>
                  <a:gd name="T7" fmla="*/ 14 h 54"/>
                  <a:gd name="T8" fmla="*/ 44 w 54"/>
                  <a:gd name="T9" fmla="*/ 7 h 54"/>
                  <a:gd name="T10" fmla="*/ 37 w 54"/>
                  <a:gd name="T11" fmla="*/ 4 h 54"/>
                  <a:gd name="T12" fmla="*/ 37 w 54"/>
                  <a:gd name="T13" fmla="*/ 4 h 54"/>
                  <a:gd name="T14" fmla="*/ 27 w 54"/>
                  <a:gd name="T15" fmla="*/ 0 h 54"/>
                  <a:gd name="T16" fmla="*/ 20 w 54"/>
                  <a:gd name="T17" fmla="*/ 4 h 54"/>
                  <a:gd name="T18" fmla="*/ 13 w 54"/>
                  <a:gd name="T19" fmla="*/ 7 h 54"/>
                  <a:gd name="T20" fmla="*/ 7 w 54"/>
                  <a:gd name="T21" fmla="*/ 14 h 54"/>
                  <a:gd name="T22" fmla="*/ 7 w 54"/>
                  <a:gd name="T23" fmla="*/ 14 h 54"/>
                  <a:gd name="T24" fmla="*/ 3 w 54"/>
                  <a:gd name="T25" fmla="*/ 21 h 54"/>
                  <a:gd name="T26" fmla="*/ 0 w 54"/>
                  <a:gd name="T27" fmla="*/ 27 h 54"/>
                  <a:gd name="T28" fmla="*/ 3 w 54"/>
                  <a:gd name="T29" fmla="*/ 37 h 54"/>
                  <a:gd name="T30" fmla="*/ 7 w 54"/>
                  <a:gd name="T31" fmla="*/ 44 h 54"/>
                  <a:gd name="T32" fmla="*/ 7 w 54"/>
                  <a:gd name="T33" fmla="*/ 44 h 54"/>
                  <a:gd name="T34" fmla="*/ 13 w 54"/>
                  <a:gd name="T35" fmla="*/ 51 h 54"/>
                  <a:gd name="T36" fmla="*/ 20 w 54"/>
                  <a:gd name="T37" fmla="*/ 54 h 54"/>
                  <a:gd name="T38" fmla="*/ 27 w 54"/>
                  <a:gd name="T39" fmla="*/ 54 h 54"/>
                  <a:gd name="T40" fmla="*/ 37 w 54"/>
                  <a:gd name="T41" fmla="*/ 54 h 54"/>
                  <a:gd name="T42" fmla="*/ 37 w 54"/>
                  <a:gd name="T43" fmla="*/ 54 h 54"/>
                  <a:gd name="T44" fmla="*/ 44 w 54"/>
                  <a:gd name="T45" fmla="*/ 51 h 54"/>
                  <a:gd name="T46" fmla="*/ 47 w 54"/>
                  <a:gd name="T47" fmla="*/ 44 h 54"/>
                  <a:gd name="T48" fmla="*/ 54 w 54"/>
                  <a:gd name="T49" fmla="*/ 37 h 54"/>
                  <a:gd name="T50" fmla="*/ 54 w 54"/>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4">
                    <a:moveTo>
                      <a:pt x="54" y="27"/>
                    </a:moveTo>
                    <a:lnTo>
                      <a:pt x="54" y="27"/>
                    </a:lnTo>
                    <a:lnTo>
                      <a:pt x="54" y="21"/>
                    </a:lnTo>
                    <a:lnTo>
                      <a:pt x="47" y="14"/>
                    </a:lnTo>
                    <a:lnTo>
                      <a:pt x="44" y="7"/>
                    </a:lnTo>
                    <a:lnTo>
                      <a:pt x="37" y="4"/>
                    </a:lnTo>
                    <a:lnTo>
                      <a:pt x="37" y="4"/>
                    </a:lnTo>
                    <a:lnTo>
                      <a:pt x="27" y="0"/>
                    </a:lnTo>
                    <a:lnTo>
                      <a:pt x="20" y="4"/>
                    </a:lnTo>
                    <a:lnTo>
                      <a:pt x="13" y="7"/>
                    </a:lnTo>
                    <a:lnTo>
                      <a:pt x="7" y="14"/>
                    </a:lnTo>
                    <a:lnTo>
                      <a:pt x="7" y="14"/>
                    </a:lnTo>
                    <a:lnTo>
                      <a:pt x="3" y="21"/>
                    </a:lnTo>
                    <a:lnTo>
                      <a:pt x="0" y="27"/>
                    </a:lnTo>
                    <a:lnTo>
                      <a:pt x="3" y="37"/>
                    </a:lnTo>
                    <a:lnTo>
                      <a:pt x="7" y="44"/>
                    </a:lnTo>
                    <a:lnTo>
                      <a:pt x="7" y="44"/>
                    </a:lnTo>
                    <a:lnTo>
                      <a:pt x="13" y="51"/>
                    </a:lnTo>
                    <a:lnTo>
                      <a:pt x="20" y="54"/>
                    </a:lnTo>
                    <a:lnTo>
                      <a:pt x="27" y="54"/>
                    </a:lnTo>
                    <a:lnTo>
                      <a:pt x="37" y="54"/>
                    </a:lnTo>
                    <a:lnTo>
                      <a:pt x="37" y="54"/>
                    </a:lnTo>
                    <a:lnTo>
                      <a:pt x="44" y="51"/>
                    </a:lnTo>
                    <a:lnTo>
                      <a:pt x="47" y="44"/>
                    </a:lnTo>
                    <a:lnTo>
                      <a:pt x="54" y="37"/>
                    </a:lnTo>
                    <a:lnTo>
                      <a:pt x="54"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91" name="Freeform 1368">
                <a:extLst>
                  <a:ext uri="{FF2B5EF4-FFF2-40B4-BE49-F238E27FC236}">
                    <a16:creationId xmlns:a16="http://schemas.microsoft.com/office/drawing/2014/main" id="{6A754692-8A8B-AC4C-A8A4-BCAF04E5A6E9}"/>
                  </a:ext>
                </a:extLst>
              </p:cNvPr>
              <p:cNvSpPr>
                <a:spLocks/>
              </p:cNvSpPr>
              <p:nvPr/>
            </p:nvSpPr>
            <p:spPr bwMode="auto">
              <a:xfrm>
                <a:off x="4247" y="2259"/>
                <a:ext cx="54" cy="54"/>
              </a:xfrm>
              <a:custGeom>
                <a:avLst/>
                <a:gdLst>
                  <a:gd name="T0" fmla="*/ 55 w 55"/>
                  <a:gd name="T1" fmla="*/ 27 h 54"/>
                  <a:gd name="T2" fmla="*/ 55 w 55"/>
                  <a:gd name="T3" fmla="*/ 27 h 54"/>
                  <a:gd name="T4" fmla="*/ 55 w 55"/>
                  <a:gd name="T5" fmla="*/ 21 h 54"/>
                  <a:gd name="T6" fmla="*/ 51 w 55"/>
                  <a:gd name="T7" fmla="*/ 14 h 54"/>
                  <a:gd name="T8" fmla="*/ 44 w 55"/>
                  <a:gd name="T9" fmla="*/ 7 h 54"/>
                  <a:gd name="T10" fmla="*/ 38 w 55"/>
                  <a:gd name="T11" fmla="*/ 4 h 54"/>
                  <a:gd name="T12" fmla="*/ 38 w 55"/>
                  <a:gd name="T13" fmla="*/ 4 h 54"/>
                  <a:gd name="T14" fmla="*/ 27 w 55"/>
                  <a:gd name="T15" fmla="*/ 0 h 54"/>
                  <a:gd name="T16" fmla="*/ 21 w 55"/>
                  <a:gd name="T17" fmla="*/ 4 h 54"/>
                  <a:gd name="T18" fmla="*/ 14 w 55"/>
                  <a:gd name="T19" fmla="*/ 7 h 54"/>
                  <a:gd name="T20" fmla="*/ 7 w 55"/>
                  <a:gd name="T21" fmla="*/ 14 h 54"/>
                  <a:gd name="T22" fmla="*/ 7 w 55"/>
                  <a:gd name="T23" fmla="*/ 14 h 54"/>
                  <a:gd name="T24" fmla="*/ 4 w 55"/>
                  <a:gd name="T25" fmla="*/ 21 h 54"/>
                  <a:gd name="T26" fmla="*/ 0 w 55"/>
                  <a:gd name="T27" fmla="*/ 27 h 54"/>
                  <a:gd name="T28" fmla="*/ 4 w 55"/>
                  <a:gd name="T29" fmla="*/ 37 h 54"/>
                  <a:gd name="T30" fmla="*/ 7 w 55"/>
                  <a:gd name="T31" fmla="*/ 44 h 54"/>
                  <a:gd name="T32" fmla="*/ 7 w 55"/>
                  <a:gd name="T33" fmla="*/ 44 h 54"/>
                  <a:gd name="T34" fmla="*/ 14 w 55"/>
                  <a:gd name="T35" fmla="*/ 51 h 54"/>
                  <a:gd name="T36" fmla="*/ 21 w 55"/>
                  <a:gd name="T37" fmla="*/ 54 h 54"/>
                  <a:gd name="T38" fmla="*/ 27 w 55"/>
                  <a:gd name="T39" fmla="*/ 54 h 54"/>
                  <a:gd name="T40" fmla="*/ 38 w 55"/>
                  <a:gd name="T41" fmla="*/ 54 h 54"/>
                  <a:gd name="T42" fmla="*/ 38 w 55"/>
                  <a:gd name="T43" fmla="*/ 54 h 54"/>
                  <a:gd name="T44" fmla="*/ 44 w 55"/>
                  <a:gd name="T45" fmla="*/ 51 h 54"/>
                  <a:gd name="T46" fmla="*/ 51 w 55"/>
                  <a:gd name="T47" fmla="*/ 44 h 54"/>
                  <a:gd name="T48" fmla="*/ 55 w 55"/>
                  <a:gd name="T49" fmla="*/ 37 h 54"/>
                  <a:gd name="T50" fmla="*/ 55 w 55"/>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4">
                    <a:moveTo>
                      <a:pt x="55" y="27"/>
                    </a:moveTo>
                    <a:lnTo>
                      <a:pt x="55" y="27"/>
                    </a:lnTo>
                    <a:lnTo>
                      <a:pt x="55" y="21"/>
                    </a:lnTo>
                    <a:lnTo>
                      <a:pt x="51" y="14"/>
                    </a:lnTo>
                    <a:lnTo>
                      <a:pt x="44" y="7"/>
                    </a:lnTo>
                    <a:lnTo>
                      <a:pt x="38" y="4"/>
                    </a:lnTo>
                    <a:lnTo>
                      <a:pt x="38" y="4"/>
                    </a:lnTo>
                    <a:lnTo>
                      <a:pt x="27" y="0"/>
                    </a:lnTo>
                    <a:lnTo>
                      <a:pt x="21" y="4"/>
                    </a:lnTo>
                    <a:lnTo>
                      <a:pt x="14" y="7"/>
                    </a:lnTo>
                    <a:lnTo>
                      <a:pt x="7" y="14"/>
                    </a:lnTo>
                    <a:lnTo>
                      <a:pt x="7" y="14"/>
                    </a:lnTo>
                    <a:lnTo>
                      <a:pt x="4" y="21"/>
                    </a:lnTo>
                    <a:lnTo>
                      <a:pt x="0" y="27"/>
                    </a:lnTo>
                    <a:lnTo>
                      <a:pt x="4" y="37"/>
                    </a:lnTo>
                    <a:lnTo>
                      <a:pt x="7" y="44"/>
                    </a:lnTo>
                    <a:lnTo>
                      <a:pt x="7" y="44"/>
                    </a:lnTo>
                    <a:lnTo>
                      <a:pt x="14" y="51"/>
                    </a:lnTo>
                    <a:lnTo>
                      <a:pt x="21" y="54"/>
                    </a:lnTo>
                    <a:lnTo>
                      <a:pt x="27" y="54"/>
                    </a:lnTo>
                    <a:lnTo>
                      <a:pt x="38" y="54"/>
                    </a:lnTo>
                    <a:lnTo>
                      <a:pt x="38" y="54"/>
                    </a:lnTo>
                    <a:lnTo>
                      <a:pt x="44" y="51"/>
                    </a:lnTo>
                    <a:lnTo>
                      <a:pt x="51" y="44"/>
                    </a:lnTo>
                    <a:lnTo>
                      <a:pt x="55" y="37"/>
                    </a:lnTo>
                    <a:lnTo>
                      <a:pt x="55"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92" name="Freeform 1369">
                <a:extLst>
                  <a:ext uri="{FF2B5EF4-FFF2-40B4-BE49-F238E27FC236}">
                    <a16:creationId xmlns:a16="http://schemas.microsoft.com/office/drawing/2014/main" id="{B72E55D3-1847-854D-95A1-0CE4E9C976F3}"/>
                  </a:ext>
                </a:extLst>
              </p:cNvPr>
              <p:cNvSpPr>
                <a:spLocks/>
              </p:cNvSpPr>
              <p:nvPr/>
            </p:nvSpPr>
            <p:spPr bwMode="auto">
              <a:xfrm>
                <a:off x="4253" y="2259"/>
                <a:ext cx="54" cy="54"/>
              </a:xfrm>
              <a:custGeom>
                <a:avLst/>
                <a:gdLst>
                  <a:gd name="T0" fmla="*/ 54 w 54"/>
                  <a:gd name="T1" fmla="*/ 27 h 54"/>
                  <a:gd name="T2" fmla="*/ 54 w 54"/>
                  <a:gd name="T3" fmla="*/ 27 h 54"/>
                  <a:gd name="T4" fmla="*/ 51 w 54"/>
                  <a:gd name="T5" fmla="*/ 21 h 54"/>
                  <a:gd name="T6" fmla="*/ 48 w 54"/>
                  <a:gd name="T7" fmla="*/ 14 h 54"/>
                  <a:gd name="T8" fmla="*/ 41 w 54"/>
                  <a:gd name="T9" fmla="*/ 7 h 54"/>
                  <a:gd name="T10" fmla="*/ 34 w 54"/>
                  <a:gd name="T11" fmla="*/ 4 h 54"/>
                  <a:gd name="T12" fmla="*/ 34 w 54"/>
                  <a:gd name="T13" fmla="*/ 4 h 54"/>
                  <a:gd name="T14" fmla="*/ 27 w 54"/>
                  <a:gd name="T15" fmla="*/ 0 h 54"/>
                  <a:gd name="T16" fmla="*/ 17 w 54"/>
                  <a:gd name="T17" fmla="*/ 4 h 54"/>
                  <a:gd name="T18" fmla="*/ 10 w 54"/>
                  <a:gd name="T19" fmla="*/ 7 h 54"/>
                  <a:gd name="T20" fmla="*/ 4 w 54"/>
                  <a:gd name="T21" fmla="*/ 14 h 54"/>
                  <a:gd name="T22" fmla="*/ 4 w 54"/>
                  <a:gd name="T23" fmla="*/ 14 h 54"/>
                  <a:gd name="T24" fmla="*/ 0 w 54"/>
                  <a:gd name="T25" fmla="*/ 21 h 54"/>
                  <a:gd name="T26" fmla="*/ 0 w 54"/>
                  <a:gd name="T27" fmla="*/ 27 h 54"/>
                  <a:gd name="T28" fmla="*/ 0 w 54"/>
                  <a:gd name="T29" fmla="*/ 37 h 54"/>
                  <a:gd name="T30" fmla="*/ 4 w 54"/>
                  <a:gd name="T31" fmla="*/ 44 h 54"/>
                  <a:gd name="T32" fmla="*/ 4 w 54"/>
                  <a:gd name="T33" fmla="*/ 44 h 54"/>
                  <a:gd name="T34" fmla="*/ 10 w 54"/>
                  <a:gd name="T35" fmla="*/ 51 h 54"/>
                  <a:gd name="T36" fmla="*/ 17 w 54"/>
                  <a:gd name="T37" fmla="*/ 54 h 54"/>
                  <a:gd name="T38" fmla="*/ 27 w 54"/>
                  <a:gd name="T39" fmla="*/ 54 h 54"/>
                  <a:gd name="T40" fmla="*/ 34 w 54"/>
                  <a:gd name="T41" fmla="*/ 54 h 54"/>
                  <a:gd name="T42" fmla="*/ 34 w 54"/>
                  <a:gd name="T43" fmla="*/ 54 h 54"/>
                  <a:gd name="T44" fmla="*/ 41 w 54"/>
                  <a:gd name="T45" fmla="*/ 51 h 54"/>
                  <a:gd name="T46" fmla="*/ 48 w 54"/>
                  <a:gd name="T47" fmla="*/ 44 h 54"/>
                  <a:gd name="T48" fmla="*/ 51 w 54"/>
                  <a:gd name="T49" fmla="*/ 37 h 54"/>
                  <a:gd name="T50" fmla="*/ 54 w 54"/>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4">
                    <a:moveTo>
                      <a:pt x="54" y="27"/>
                    </a:moveTo>
                    <a:lnTo>
                      <a:pt x="54" y="27"/>
                    </a:lnTo>
                    <a:lnTo>
                      <a:pt x="51" y="21"/>
                    </a:lnTo>
                    <a:lnTo>
                      <a:pt x="48" y="14"/>
                    </a:lnTo>
                    <a:lnTo>
                      <a:pt x="41" y="7"/>
                    </a:lnTo>
                    <a:lnTo>
                      <a:pt x="34" y="4"/>
                    </a:lnTo>
                    <a:lnTo>
                      <a:pt x="34" y="4"/>
                    </a:lnTo>
                    <a:lnTo>
                      <a:pt x="27" y="0"/>
                    </a:lnTo>
                    <a:lnTo>
                      <a:pt x="17" y="4"/>
                    </a:lnTo>
                    <a:lnTo>
                      <a:pt x="10" y="7"/>
                    </a:lnTo>
                    <a:lnTo>
                      <a:pt x="4" y="14"/>
                    </a:lnTo>
                    <a:lnTo>
                      <a:pt x="4" y="14"/>
                    </a:lnTo>
                    <a:lnTo>
                      <a:pt x="0" y="21"/>
                    </a:lnTo>
                    <a:lnTo>
                      <a:pt x="0" y="27"/>
                    </a:lnTo>
                    <a:lnTo>
                      <a:pt x="0" y="37"/>
                    </a:lnTo>
                    <a:lnTo>
                      <a:pt x="4" y="44"/>
                    </a:lnTo>
                    <a:lnTo>
                      <a:pt x="4" y="44"/>
                    </a:lnTo>
                    <a:lnTo>
                      <a:pt x="10" y="51"/>
                    </a:lnTo>
                    <a:lnTo>
                      <a:pt x="17" y="54"/>
                    </a:lnTo>
                    <a:lnTo>
                      <a:pt x="27" y="54"/>
                    </a:lnTo>
                    <a:lnTo>
                      <a:pt x="34" y="54"/>
                    </a:lnTo>
                    <a:lnTo>
                      <a:pt x="34" y="54"/>
                    </a:lnTo>
                    <a:lnTo>
                      <a:pt x="41" y="51"/>
                    </a:lnTo>
                    <a:lnTo>
                      <a:pt x="48" y="44"/>
                    </a:lnTo>
                    <a:lnTo>
                      <a:pt x="51" y="37"/>
                    </a:lnTo>
                    <a:lnTo>
                      <a:pt x="54"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93" name="Freeform 1370">
                <a:extLst>
                  <a:ext uri="{FF2B5EF4-FFF2-40B4-BE49-F238E27FC236}">
                    <a16:creationId xmlns:a16="http://schemas.microsoft.com/office/drawing/2014/main" id="{6B5CB6F0-D33A-F24A-8E39-6CAB71C5AF05}"/>
                  </a:ext>
                </a:extLst>
              </p:cNvPr>
              <p:cNvSpPr>
                <a:spLocks/>
              </p:cNvSpPr>
              <p:nvPr/>
            </p:nvSpPr>
            <p:spPr bwMode="auto">
              <a:xfrm>
                <a:off x="4271" y="2276"/>
                <a:ext cx="50" cy="56"/>
              </a:xfrm>
              <a:custGeom>
                <a:avLst/>
                <a:gdLst>
                  <a:gd name="T0" fmla="*/ 51 w 51"/>
                  <a:gd name="T1" fmla="*/ 27 h 54"/>
                  <a:gd name="T2" fmla="*/ 51 w 51"/>
                  <a:gd name="T3" fmla="*/ 27 h 54"/>
                  <a:gd name="T4" fmla="*/ 51 w 51"/>
                  <a:gd name="T5" fmla="*/ 20 h 54"/>
                  <a:gd name="T6" fmla="*/ 48 w 51"/>
                  <a:gd name="T7" fmla="*/ 10 h 54"/>
                  <a:gd name="T8" fmla="*/ 41 w 51"/>
                  <a:gd name="T9" fmla="*/ 7 h 54"/>
                  <a:gd name="T10" fmla="*/ 34 w 51"/>
                  <a:gd name="T11" fmla="*/ 0 h 54"/>
                  <a:gd name="T12" fmla="*/ 34 w 51"/>
                  <a:gd name="T13" fmla="*/ 0 h 54"/>
                  <a:gd name="T14" fmla="*/ 24 w 51"/>
                  <a:gd name="T15" fmla="*/ 0 h 54"/>
                  <a:gd name="T16" fmla="*/ 17 w 51"/>
                  <a:gd name="T17" fmla="*/ 0 h 54"/>
                  <a:gd name="T18" fmla="*/ 10 w 51"/>
                  <a:gd name="T19" fmla="*/ 7 h 54"/>
                  <a:gd name="T20" fmla="*/ 3 w 51"/>
                  <a:gd name="T21" fmla="*/ 10 h 54"/>
                  <a:gd name="T22" fmla="*/ 3 w 51"/>
                  <a:gd name="T23" fmla="*/ 10 h 54"/>
                  <a:gd name="T24" fmla="*/ 0 w 51"/>
                  <a:gd name="T25" fmla="*/ 20 h 54"/>
                  <a:gd name="T26" fmla="*/ 0 w 51"/>
                  <a:gd name="T27" fmla="*/ 27 h 54"/>
                  <a:gd name="T28" fmla="*/ 0 w 51"/>
                  <a:gd name="T29" fmla="*/ 34 h 54"/>
                  <a:gd name="T30" fmla="*/ 3 w 51"/>
                  <a:gd name="T31" fmla="*/ 44 h 54"/>
                  <a:gd name="T32" fmla="*/ 3 w 51"/>
                  <a:gd name="T33" fmla="*/ 44 h 54"/>
                  <a:gd name="T34" fmla="*/ 10 w 51"/>
                  <a:gd name="T35" fmla="*/ 48 h 54"/>
                  <a:gd name="T36" fmla="*/ 17 w 51"/>
                  <a:gd name="T37" fmla="*/ 51 h 54"/>
                  <a:gd name="T38" fmla="*/ 24 w 51"/>
                  <a:gd name="T39" fmla="*/ 54 h 54"/>
                  <a:gd name="T40" fmla="*/ 34 w 51"/>
                  <a:gd name="T41" fmla="*/ 51 h 54"/>
                  <a:gd name="T42" fmla="*/ 34 w 51"/>
                  <a:gd name="T43" fmla="*/ 51 h 54"/>
                  <a:gd name="T44" fmla="*/ 41 w 51"/>
                  <a:gd name="T45" fmla="*/ 48 h 54"/>
                  <a:gd name="T46" fmla="*/ 48 w 51"/>
                  <a:gd name="T47" fmla="*/ 44 h 54"/>
                  <a:gd name="T48" fmla="*/ 51 w 51"/>
                  <a:gd name="T49" fmla="*/ 34 h 54"/>
                  <a:gd name="T50" fmla="*/ 51 w 51"/>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54">
                    <a:moveTo>
                      <a:pt x="51" y="27"/>
                    </a:moveTo>
                    <a:lnTo>
                      <a:pt x="51" y="27"/>
                    </a:lnTo>
                    <a:lnTo>
                      <a:pt x="51" y="20"/>
                    </a:lnTo>
                    <a:lnTo>
                      <a:pt x="48" y="10"/>
                    </a:lnTo>
                    <a:lnTo>
                      <a:pt x="41" y="7"/>
                    </a:lnTo>
                    <a:lnTo>
                      <a:pt x="34" y="0"/>
                    </a:lnTo>
                    <a:lnTo>
                      <a:pt x="34" y="0"/>
                    </a:lnTo>
                    <a:lnTo>
                      <a:pt x="24" y="0"/>
                    </a:lnTo>
                    <a:lnTo>
                      <a:pt x="17" y="0"/>
                    </a:lnTo>
                    <a:lnTo>
                      <a:pt x="10" y="7"/>
                    </a:lnTo>
                    <a:lnTo>
                      <a:pt x="3" y="10"/>
                    </a:lnTo>
                    <a:lnTo>
                      <a:pt x="3" y="10"/>
                    </a:lnTo>
                    <a:lnTo>
                      <a:pt x="0" y="20"/>
                    </a:lnTo>
                    <a:lnTo>
                      <a:pt x="0" y="27"/>
                    </a:lnTo>
                    <a:lnTo>
                      <a:pt x="0" y="34"/>
                    </a:lnTo>
                    <a:lnTo>
                      <a:pt x="3" y="44"/>
                    </a:lnTo>
                    <a:lnTo>
                      <a:pt x="3" y="44"/>
                    </a:lnTo>
                    <a:lnTo>
                      <a:pt x="10" y="48"/>
                    </a:lnTo>
                    <a:lnTo>
                      <a:pt x="17" y="51"/>
                    </a:lnTo>
                    <a:lnTo>
                      <a:pt x="24" y="54"/>
                    </a:lnTo>
                    <a:lnTo>
                      <a:pt x="34" y="51"/>
                    </a:lnTo>
                    <a:lnTo>
                      <a:pt x="34" y="51"/>
                    </a:lnTo>
                    <a:lnTo>
                      <a:pt x="41" y="48"/>
                    </a:lnTo>
                    <a:lnTo>
                      <a:pt x="48" y="44"/>
                    </a:lnTo>
                    <a:lnTo>
                      <a:pt x="51" y="34"/>
                    </a:lnTo>
                    <a:lnTo>
                      <a:pt x="51"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94" name="Freeform 1371">
                <a:extLst>
                  <a:ext uri="{FF2B5EF4-FFF2-40B4-BE49-F238E27FC236}">
                    <a16:creationId xmlns:a16="http://schemas.microsoft.com/office/drawing/2014/main" id="{AEF117DF-1948-5245-BF2C-45FD3D471106}"/>
                  </a:ext>
                </a:extLst>
              </p:cNvPr>
              <p:cNvSpPr>
                <a:spLocks/>
              </p:cNvSpPr>
              <p:nvPr/>
            </p:nvSpPr>
            <p:spPr bwMode="auto">
              <a:xfrm>
                <a:off x="4273" y="2294"/>
                <a:ext cx="56" cy="51"/>
              </a:xfrm>
              <a:custGeom>
                <a:avLst/>
                <a:gdLst>
                  <a:gd name="T0" fmla="*/ 55 w 55"/>
                  <a:gd name="T1" fmla="*/ 27 h 51"/>
                  <a:gd name="T2" fmla="*/ 55 w 55"/>
                  <a:gd name="T3" fmla="*/ 27 h 51"/>
                  <a:gd name="T4" fmla="*/ 51 w 55"/>
                  <a:gd name="T5" fmla="*/ 17 h 51"/>
                  <a:gd name="T6" fmla="*/ 48 w 55"/>
                  <a:gd name="T7" fmla="*/ 10 h 51"/>
                  <a:gd name="T8" fmla="*/ 45 w 55"/>
                  <a:gd name="T9" fmla="*/ 3 h 51"/>
                  <a:gd name="T10" fmla="*/ 38 w 55"/>
                  <a:gd name="T11" fmla="*/ 0 h 51"/>
                  <a:gd name="T12" fmla="*/ 38 w 55"/>
                  <a:gd name="T13" fmla="*/ 0 h 51"/>
                  <a:gd name="T14" fmla="*/ 28 w 55"/>
                  <a:gd name="T15" fmla="*/ 0 h 51"/>
                  <a:gd name="T16" fmla="*/ 21 w 55"/>
                  <a:gd name="T17" fmla="*/ 0 h 51"/>
                  <a:gd name="T18" fmla="*/ 11 w 55"/>
                  <a:gd name="T19" fmla="*/ 3 h 51"/>
                  <a:gd name="T20" fmla="*/ 7 w 55"/>
                  <a:gd name="T21" fmla="*/ 10 h 51"/>
                  <a:gd name="T22" fmla="*/ 7 w 55"/>
                  <a:gd name="T23" fmla="*/ 10 h 51"/>
                  <a:gd name="T24" fmla="*/ 4 w 55"/>
                  <a:gd name="T25" fmla="*/ 17 h 51"/>
                  <a:gd name="T26" fmla="*/ 0 w 55"/>
                  <a:gd name="T27" fmla="*/ 27 h 51"/>
                  <a:gd name="T28" fmla="*/ 4 w 55"/>
                  <a:gd name="T29" fmla="*/ 34 h 51"/>
                  <a:gd name="T30" fmla="*/ 7 w 55"/>
                  <a:gd name="T31" fmla="*/ 41 h 51"/>
                  <a:gd name="T32" fmla="*/ 7 w 55"/>
                  <a:gd name="T33" fmla="*/ 41 h 51"/>
                  <a:gd name="T34" fmla="*/ 11 w 55"/>
                  <a:gd name="T35" fmla="*/ 48 h 51"/>
                  <a:gd name="T36" fmla="*/ 21 w 55"/>
                  <a:gd name="T37" fmla="*/ 51 h 51"/>
                  <a:gd name="T38" fmla="*/ 28 w 55"/>
                  <a:gd name="T39" fmla="*/ 51 h 51"/>
                  <a:gd name="T40" fmla="*/ 38 w 55"/>
                  <a:gd name="T41" fmla="*/ 51 h 51"/>
                  <a:gd name="T42" fmla="*/ 38 w 55"/>
                  <a:gd name="T43" fmla="*/ 51 h 51"/>
                  <a:gd name="T44" fmla="*/ 45 w 55"/>
                  <a:gd name="T45" fmla="*/ 48 h 51"/>
                  <a:gd name="T46" fmla="*/ 48 w 55"/>
                  <a:gd name="T47" fmla="*/ 41 h 51"/>
                  <a:gd name="T48" fmla="*/ 51 w 55"/>
                  <a:gd name="T49" fmla="*/ 34 h 51"/>
                  <a:gd name="T50" fmla="*/ 55 w 55"/>
                  <a:gd name="T51" fmla="*/ 2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1">
                    <a:moveTo>
                      <a:pt x="55" y="27"/>
                    </a:moveTo>
                    <a:lnTo>
                      <a:pt x="55" y="27"/>
                    </a:lnTo>
                    <a:lnTo>
                      <a:pt x="51" y="17"/>
                    </a:lnTo>
                    <a:lnTo>
                      <a:pt x="48" y="10"/>
                    </a:lnTo>
                    <a:lnTo>
                      <a:pt x="45" y="3"/>
                    </a:lnTo>
                    <a:lnTo>
                      <a:pt x="38" y="0"/>
                    </a:lnTo>
                    <a:lnTo>
                      <a:pt x="38" y="0"/>
                    </a:lnTo>
                    <a:lnTo>
                      <a:pt x="28" y="0"/>
                    </a:lnTo>
                    <a:lnTo>
                      <a:pt x="21" y="0"/>
                    </a:lnTo>
                    <a:lnTo>
                      <a:pt x="11" y="3"/>
                    </a:lnTo>
                    <a:lnTo>
                      <a:pt x="7" y="10"/>
                    </a:lnTo>
                    <a:lnTo>
                      <a:pt x="7" y="10"/>
                    </a:lnTo>
                    <a:lnTo>
                      <a:pt x="4" y="17"/>
                    </a:lnTo>
                    <a:lnTo>
                      <a:pt x="0" y="27"/>
                    </a:lnTo>
                    <a:lnTo>
                      <a:pt x="4" y="34"/>
                    </a:lnTo>
                    <a:lnTo>
                      <a:pt x="7" y="41"/>
                    </a:lnTo>
                    <a:lnTo>
                      <a:pt x="7" y="41"/>
                    </a:lnTo>
                    <a:lnTo>
                      <a:pt x="11" y="48"/>
                    </a:lnTo>
                    <a:lnTo>
                      <a:pt x="21" y="51"/>
                    </a:lnTo>
                    <a:lnTo>
                      <a:pt x="28" y="51"/>
                    </a:lnTo>
                    <a:lnTo>
                      <a:pt x="38" y="51"/>
                    </a:lnTo>
                    <a:lnTo>
                      <a:pt x="38" y="51"/>
                    </a:lnTo>
                    <a:lnTo>
                      <a:pt x="45" y="48"/>
                    </a:lnTo>
                    <a:lnTo>
                      <a:pt x="48" y="41"/>
                    </a:lnTo>
                    <a:lnTo>
                      <a:pt x="51" y="34"/>
                    </a:lnTo>
                    <a:lnTo>
                      <a:pt x="55"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95" name="Freeform 1372">
                <a:extLst>
                  <a:ext uri="{FF2B5EF4-FFF2-40B4-BE49-F238E27FC236}">
                    <a16:creationId xmlns:a16="http://schemas.microsoft.com/office/drawing/2014/main" id="{BCFDECBA-23FA-7F40-9DF4-54D54B4B6F61}"/>
                  </a:ext>
                </a:extLst>
              </p:cNvPr>
              <p:cNvSpPr>
                <a:spLocks/>
              </p:cNvSpPr>
              <p:nvPr/>
            </p:nvSpPr>
            <p:spPr bwMode="auto">
              <a:xfrm>
                <a:off x="4281" y="2294"/>
                <a:ext cx="50" cy="51"/>
              </a:xfrm>
              <a:custGeom>
                <a:avLst/>
                <a:gdLst>
                  <a:gd name="T0" fmla="*/ 51 w 51"/>
                  <a:gd name="T1" fmla="*/ 27 h 51"/>
                  <a:gd name="T2" fmla="*/ 51 w 51"/>
                  <a:gd name="T3" fmla="*/ 27 h 51"/>
                  <a:gd name="T4" fmla="*/ 51 w 51"/>
                  <a:gd name="T5" fmla="*/ 17 h 51"/>
                  <a:gd name="T6" fmla="*/ 48 w 51"/>
                  <a:gd name="T7" fmla="*/ 10 h 51"/>
                  <a:gd name="T8" fmla="*/ 41 w 51"/>
                  <a:gd name="T9" fmla="*/ 3 h 51"/>
                  <a:gd name="T10" fmla="*/ 34 w 51"/>
                  <a:gd name="T11" fmla="*/ 0 h 51"/>
                  <a:gd name="T12" fmla="*/ 34 w 51"/>
                  <a:gd name="T13" fmla="*/ 0 h 51"/>
                  <a:gd name="T14" fmla="*/ 27 w 51"/>
                  <a:gd name="T15" fmla="*/ 0 h 51"/>
                  <a:gd name="T16" fmla="*/ 17 w 51"/>
                  <a:gd name="T17" fmla="*/ 0 h 51"/>
                  <a:gd name="T18" fmla="*/ 10 w 51"/>
                  <a:gd name="T19" fmla="*/ 3 h 51"/>
                  <a:gd name="T20" fmla="*/ 4 w 51"/>
                  <a:gd name="T21" fmla="*/ 10 h 51"/>
                  <a:gd name="T22" fmla="*/ 4 w 51"/>
                  <a:gd name="T23" fmla="*/ 10 h 51"/>
                  <a:gd name="T24" fmla="*/ 0 w 51"/>
                  <a:gd name="T25" fmla="*/ 17 h 51"/>
                  <a:gd name="T26" fmla="*/ 0 w 51"/>
                  <a:gd name="T27" fmla="*/ 27 h 51"/>
                  <a:gd name="T28" fmla="*/ 0 w 51"/>
                  <a:gd name="T29" fmla="*/ 34 h 51"/>
                  <a:gd name="T30" fmla="*/ 4 w 51"/>
                  <a:gd name="T31" fmla="*/ 41 h 51"/>
                  <a:gd name="T32" fmla="*/ 4 w 51"/>
                  <a:gd name="T33" fmla="*/ 41 h 51"/>
                  <a:gd name="T34" fmla="*/ 10 w 51"/>
                  <a:gd name="T35" fmla="*/ 48 h 51"/>
                  <a:gd name="T36" fmla="*/ 17 w 51"/>
                  <a:gd name="T37" fmla="*/ 51 h 51"/>
                  <a:gd name="T38" fmla="*/ 27 w 51"/>
                  <a:gd name="T39" fmla="*/ 51 h 51"/>
                  <a:gd name="T40" fmla="*/ 34 w 51"/>
                  <a:gd name="T41" fmla="*/ 51 h 51"/>
                  <a:gd name="T42" fmla="*/ 34 w 51"/>
                  <a:gd name="T43" fmla="*/ 51 h 51"/>
                  <a:gd name="T44" fmla="*/ 41 w 51"/>
                  <a:gd name="T45" fmla="*/ 48 h 51"/>
                  <a:gd name="T46" fmla="*/ 48 w 51"/>
                  <a:gd name="T47" fmla="*/ 41 h 51"/>
                  <a:gd name="T48" fmla="*/ 51 w 51"/>
                  <a:gd name="T49" fmla="*/ 34 h 51"/>
                  <a:gd name="T50" fmla="*/ 51 w 51"/>
                  <a:gd name="T51" fmla="*/ 2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51">
                    <a:moveTo>
                      <a:pt x="51" y="27"/>
                    </a:moveTo>
                    <a:lnTo>
                      <a:pt x="51" y="27"/>
                    </a:lnTo>
                    <a:lnTo>
                      <a:pt x="51" y="17"/>
                    </a:lnTo>
                    <a:lnTo>
                      <a:pt x="48" y="10"/>
                    </a:lnTo>
                    <a:lnTo>
                      <a:pt x="41" y="3"/>
                    </a:lnTo>
                    <a:lnTo>
                      <a:pt x="34" y="0"/>
                    </a:lnTo>
                    <a:lnTo>
                      <a:pt x="34" y="0"/>
                    </a:lnTo>
                    <a:lnTo>
                      <a:pt x="27" y="0"/>
                    </a:lnTo>
                    <a:lnTo>
                      <a:pt x="17" y="0"/>
                    </a:lnTo>
                    <a:lnTo>
                      <a:pt x="10" y="3"/>
                    </a:lnTo>
                    <a:lnTo>
                      <a:pt x="4" y="10"/>
                    </a:lnTo>
                    <a:lnTo>
                      <a:pt x="4" y="10"/>
                    </a:lnTo>
                    <a:lnTo>
                      <a:pt x="0" y="17"/>
                    </a:lnTo>
                    <a:lnTo>
                      <a:pt x="0" y="27"/>
                    </a:lnTo>
                    <a:lnTo>
                      <a:pt x="0" y="34"/>
                    </a:lnTo>
                    <a:lnTo>
                      <a:pt x="4" y="41"/>
                    </a:lnTo>
                    <a:lnTo>
                      <a:pt x="4" y="41"/>
                    </a:lnTo>
                    <a:lnTo>
                      <a:pt x="10" y="48"/>
                    </a:lnTo>
                    <a:lnTo>
                      <a:pt x="17" y="51"/>
                    </a:lnTo>
                    <a:lnTo>
                      <a:pt x="27" y="51"/>
                    </a:lnTo>
                    <a:lnTo>
                      <a:pt x="34" y="51"/>
                    </a:lnTo>
                    <a:lnTo>
                      <a:pt x="34" y="51"/>
                    </a:lnTo>
                    <a:lnTo>
                      <a:pt x="41" y="48"/>
                    </a:lnTo>
                    <a:lnTo>
                      <a:pt x="48" y="41"/>
                    </a:lnTo>
                    <a:lnTo>
                      <a:pt x="51" y="34"/>
                    </a:lnTo>
                    <a:lnTo>
                      <a:pt x="51"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96" name="Freeform 1373">
                <a:extLst>
                  <a:ext uri="{FF2B5EF4-FFF2-40B4-BE49-F238E27FC236}">
                    <a16:creationId xmlns:a16="http://schemas.microsoft.com/office/drawing/2014/main" id="{71857463-54B7-C848-B19E-F3288011E0D6}"/>
                  </a:ext>
                </a:extLst>
              </p:cNvPr>
              <p:cNvSpPr>
                <a:spLocks/>
              </p:cNvSpPr>
              <p:nvPr/>
            </p:nvSpPr>
            <p:spPr bwMode="auto">
              <a:xfrm>
                <a:off x="4285" y="2294"/>
                <a:ext cx="48" cy="51"/>
              </a:xfrm>
              <a:custGeom>
                <a:avLst/>
                <a:gdLst>
                  <a:gd name="T0" fmla="*/ 54 w 54"/>
                  <a:gd name="T1" fmla="*/ 27 h 51"/>
                  <a:gd name="T2" fmla="*/ 54 w 54"/>
                  <a:gd name="T3" fmla="*/ 27 h 51"/>
                  <a:gd name="T4" fmla="*/ 54 w 54"/>
                  <a:gd name="T5" fmla="*/ 17 h 51"/>
                  <a:gd name="T6" fmla="*/ 51 w 54"/>
                  <a:gd name="T7" fmla="*/ 10 h 51"/>
                  <a:gd name="T8" fmla="*/ 44 w 54"/>
                  <a:gd name="T9" fmla="*/ 3 h 51"/>
                  <a:gd name="T10" fmla="*/ 37 w 54"/>
                  <a:gd name="T11" fmla="*/ 0 h 51"/>
                  <a:gd name="T12" fmla="*/ 37 w 54"/>
                  <a:gd name="T13" fmla="*/ 0 h 51"/>
                  <a:gd name="T14" fmla="*/ 27 w 54"/>
                  <a:gd name="T15" fmla="*/ 0 h 51"/>
                  <a:gd name="T16" fmla="*/ 20 w 54"/>
                  <a:gd name="T17" fmla="*/ 0 h 51"/>
                  <a:gd name="T18" fmla="*/ 13 w 54"/>
                  <a:gd name="T19" fmla="*/ 3 h 51"/>
                  <a:gd name="T20" fmla="*/ 6 w 54"/>
                  <a:gd name="T21" fmla="*/ 10 h 51"/>
                  <a:gd name="T22" fmla="*/ 6 w 54"/>
                  <a:gd name="T23" fmla="*/ 10 h 51"/>
                  <a:gd name="T24" fmla="*/ 3 w 54"/>
                  <a:gd name="T25" fmla="*/ 17 h 51"/>
                  <a:gd name="T26" fmla="*/ 0 w 54"/>
                  <a:gd name="T27" fmla="*/ 27 h 51"/>
                  <a:gd name="T28" fmla="*/ 3 w 54"/>
                  <a:gd name="T29" fmla="*/ 34 h 51"/>
                  <a:gd name="T30" fmla="*/ 6 w 54"/>
                  <a:gd name="T31" fmla="*/ 41 h 51"/>
                  <a:gd name="T32" fmla="*/ 6 w 54"/>
                  <a:gd name="T33" fmla="*/ 41 h 51"/>
                  <a:gd name="T34" fmla="*/ 13 w 54"/>
                  <a:gd name="T35" fmla="*/ 48 h 51"/>
                  <a:gd name="T36" fmla="*/ 20 w 54"/>
                  <a:gd name="T37" fmla="*/ 51 h 51"/>
                  <a:gd name="T38" fmla="*/ 27 w 54"/>
                  <a:gd name="T39" fmla="*/ 51 h 51"/>
                  <a:gd name="T40" fmla="*/ 37 w 54"/>
                  <a:gd name="T41" fmla="*/ 51 h 51"/>
                  <a:gd name="T42" fmla="*/ 37 w 54"/>
                  <a:gd name="T43" fmla="*/ 51 h 51"/>
                  <a:gd name="T44" fmla="*/ 44 w 54"/>
                  <a:gd name="T45" fmla="*/ 48 h 51"/>
                  <a:gd name="T46" fmla="*/ 51 w 54"/>
                  <a:gd name="T47" fmla="*/ 41 h 51"/>
                  <a:gd name="T48" fmla="*/ 54 w 54"/>
                  <a:gd name="T49" fmla="*/ 34 h 51"/>
                  <a:gd name="T50" fmla="*/ 54 w 54"/>
                  <a:gd name="T51" fmla="*/ 2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1">
                    <a:moveTo>
                      <a:pt x="54" y="27"/>
                    </a:moveTo>
                    <a:lnTo>
                      <a:pt x="54" y="27"/>
                    </a:lnTo>
                    <a:lnTo>
                      <a:pt x="54" y="17"/>
                    </a:lnTo>
                    <a:lnTo>
                      <a:pt x="51" y="10"/>
                    </a:lnTo>
                    <a:lnTo>
                      <a:pt x="44" y="3"/>
                    </a:lnTo>
                    <a:lnTo>
                      <a:pt x="37" y="0"/>
                    </a:lnTo>
                    <a:lnTo>
                      <a:pt x="37" y="0"/>
                    </a:lnTo>
                    <a:lnTo>
                      <a:pt x="27" y="0"/>
                    </a:lnTo>
                    <a:lnTo>
                      <a:pt x="20" y="0"/>
                    </a:lnTo>
                    <a:lnTo>
                      <a:pt x="13" y="3"/>
                    </a:lnTo>
                    <a:lnTo>
                      <a:pt x="6" y="10"/>
                    </a:lnTo>
                    <a:lnTo>
                      <a:pt x="6" y="10"/>
                    </a:lnTo>
                    <a:lnTo>
                      <a:pt x="3" y="17"/>
                    </a:lnTo>
                    <a:lnTo>
                      <a:pt x="0" y="27"/>
                    </a:lnTo>
                    <a:lnTo>
                      <a:pt x="3" y="34"/>
                    </a:lnTo>
                    <a:lnTo>
                      <a:pt x="6" y="41"/>
                    </a:lnTo>
                    <a:lnTo>
                      <a:pt x="6" y="41"/>
                    </a:lnTo>
                    <a:lnTo>
                      <a:pt x="13" y="48"/>
                    </a:lnTo>
                    <a:lnTo>
                      <a:pt x="20" y="51"/>
                    </a:lnTo>
                    <a:lnTo>
                      <a:pt x="27" y="51"/>
                    </a:lnTo>
                    <a:lnTo>
                      <a:pt x="37" y="51"/>
                    </a:lnTo>
                    <a:lnTo>
                      <a:pt x="37" y="51"/>
                    </a:lnTo>
                    <a:lnTo>
                      <a:pt x="44" y="48"/>
                    </a:lnTo>
                    <a:lnTo>
                      <a:pt x="51" y="41"/>
                    </a:lnTo>
                    <a:lnTo>
                      <a:pt x="54" y="34"/>
                    </a:lnTo>
                    <a:lnTo>
                      <a:pt x="54"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97" name="Freeform 1374">
                <a:extLst>
                  <a:ext uri="{FF2B5EF4-FFF2-40B4-BE49-F238E27FC236}">
                    <a16:creationId xmlns:a16="http://schemas.microsoft.com/office/drawing/2014/main" id="{9A4E923A-A296-4E43-A609-78371FF5C611}"/>
                  </a:ext>
                </a:extLst>
              </p:cNvPr>
              <p:cNvSpPr>
                <a:spLocks/>
              </p:cNvSpPr>
              <p:nvPr/>
            </p:nvSpPr>
            <p:spPr bwMode="auto">
              <a:xfrm>
                <a:off x="4285" y="2294"/>
                <a:ext cx="48" cy="51"/>
              </a:xfrm>
              <a:custGeom>
                <a:avLst/>
                <a:gdLst>
                  <a:gd name="T0" fmla="*/ 54 w 54"/>
                  <a:gd name="T1" fmla="*/ 27 h 51"/>
                  <a:gd name="T2" fmla="*/ 54 w 54"/>
                  <a:gd name="T3" fmla="*/ 27 h 51"/>
                  <a:gd name="T4" fmla="*/ 54 w 54"/>
                  <a:gd name="T5" fmla="*/ 17 h 51"/>
                  <a:gd name="T6" fmla="*/ 51 w 54"/>
                  <a:gd name="T7" fmla="*/ 10 h 51"/>
                  <a:gd name="T8" fmla="*/ 44 w 54"/>
                  <a:gd name="T9" fmla="*/ 3 h 51"/>
                  <a:gd name="T10" fmla="*/ 37 w 54"/>
                  <a:gd name="T11" fmla="*/ 0 h 51"/>
                  <a:gd name="T12" fmla="*/ 37 w 54"/>
                  <a:gd name="T13" fmla="*/ 0 h 51"/>
                  <a:gd name="T14" fmla="*/ 27 w 54"/>
                  <a:gd name="T15" fmla="*/ 0 h 51"/>
                  <a:gd name="T16" fmla="*/ 20 w 54"/>
                  <a:gd name="T17" fmla="*/ 0 h 51"/>
                  <a:gd name="T18" fmla="*/ 13 w 54"/>
                  <a:gd name="T19" fmla="*/ 3 h 51"/>
                  <a:gd name="T20" fmla="*/ 6 w 54"/>
                  <a:gd name="T21" fmla="*/ 10 h 51"/>
                  <a:gd name="T22" fmla="*/ 6 w 54"/>
                  <a:gd name="T23" fmla="*/ 10 h 51"/>
                  <a:gd name="T24" fmla="*/ 3 w 54"/>
                  <a:gd name="T25" fmla="*/ 17 h 51"/>
                  <a:gd name="T26" fmla="*/ 0 w 54"/>
                  <a:gd name="T27" fmla="*/ 27 h 51"/>
                  <a:gd name="T28" fmla="*/ 3 w 54"/>
                  <a:gd name="T29" fmla="*/ 34 h 51"/>
                  <a:gd name="T30" fmla="*/ 6 w 54"/>
                  <a:gd name="T31" fmla="*/ 41 h 51"/>
                  <a:gd name="T32" fmla="*/ 6 w 54"/>
                  <a:gd name="T33" fmla="*/ 41 h 51"/>
                  <a:gd name="T34" fmla="*/ 13 w 54"/>
                  <a:gd name="T35" fmla="*/ 48 h 51"/>
                  <a:gd name="T36" fmla="*/ 20 w 54"/>
                  <a:gd name="T37" fmla="*/ 51 h 51"/>
                  <a:gd name="T38" fmla="*/ 27 w 54"/>
                  <a:gd name="T39" fmla="*/ 51 h 51"/>
                  <a:gd name="T40" fmla="*/ 37 w 54"/>
                  <a:gd name="T41" fmla="*/ 51 h 51"/>
                  <a:gd name="T42" fmla="*/ 37 w 54"/>
                  <a:gd name="T43" fmla="*/ 51 h 51"/>
                  <a:gd name="T44" fmla="*/ 44 w 54"/>
                  <a:gd name="T45" fmla="*/ 48 h 51"/>
                  <a:gd name="T46" fmla="*/ 51 w 54"/>
                  <a:gd name="T47" fmla="*/ 41 h 51"/>
                  <a:gd name="T48" fmla="*/ 54 w 54"/>
                  <a:gd name="T49" fmla="*/ 34 h 51"/>
                  <a:gd name="T50" fmla="*/ 54 w 54"/>
                  <a:gd name="T51" fmla="*/ 2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1">
                    <a:moveTo>
                      <a:pt x="54" y="27"/>
                    </a:moveTo>
                    <a:lnTo>
                      <a:pt x="54" y="27"/>
                    </a:lnTo>
                    <a:lnTo>
                      <a:pt x="54" y="17"/>
                    </a:lnTo>
                    <a:lnTo>
                      <a:pt x="51" y="10"/>
                    </a:lnTo>
                    <a:lnTo>
                      <a:pt x="44" y="3"/>
                    </a:lnTo>
                    <a:lnTo>
                      <a:pt x="37" y="0"/>
                    </a:lnTo>
                    <a:lnTo>
                      <a:pt x="37" y="0"/>
                    </a:lnTo>
                    <a:lnTo>
                      <a:pt x="27" y="0"/>
                    </a:lnTo>
                    <a:lnTo>
                      <a:pt x="20" y="0"/>
                    </a:lnTo>
                    <a:lnTo>
                      <a:pt x="13" y="3"/>
                    </a:lnTo>
                    <a:lnTo>
                      <a:pt x="6" y="10"/>
                    </a:lnTo>
                    <a:lnTo>
                      <a:pt x="6" y="10"/>
                    </a:lnTo>
                    <a:lnTo>
                      <a:pt x="3" y="17"/>
                    </a:lnTo>
                    <a:lnTo>
                      <a:pt x="0" y="27"/>
                    </a:lnTo>
                    <a:lnTo>
                      <a:pt x="3" y="34"/>
                    </a:lnTo>
                    <a:lnTo>
                      <a:pt x="6" y="41"/>
                    </a:lnTo>
                    <a:lnTo>
                      <a:pt x="6" y="41"/>
                    </a:lnTo>
                    <a:lnTo>
                      <a:pt x="13" y="48"/>
                    </a:lnTo>
                    <a:lnTo>
                      <a:pt x="20" y="51"/>
                    </a:lnTo>
                    <a:lnTo>
                      <a:pt x="27" y="51"/>
                    </a:lnTo>
                    <a:lnTo>
                      <a:pt x="37" y="51"/>
                    </a:lnTo>
                    <a:lnTo>
                      <a:pt x="37" y="51"/>
                    </a:lnTo>
                    <a:lnTo>
                      <a:pt x="44" y="48"/>
                    </a:lnTo>
                    <a:lnTo>
                      <a:pt x="51" y="41"/>
                    </a:lnTo>
                    <a:lnTo>
                      <a:pt x="54" y="34"/>
                    </a:lnTo>
                    <a:lnTo>
                      <a:pt x="54"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98" name="Freeform 1375">
                <a:extLst>
                  <a:ext uri="{FF2B5EF4-FFF2-40B4-BE49-F238E27FC236}">
                    <a16:creationId xmlns:a16="http://schemas.microsoft.com/office/drawing/2014/main" id="{1A112771-E19E-B94B-B441-D8BD35421902}"/>
                  </a:ext>
                </a:extLst>
              </p:cNvPr>
              <p:cNvSpPr>
                <a:spLocks/>
              </p:cNvSpPr>
              <p:nvPr/>
            </p:nvSpPr>
            <p:spPr bwMode="auto">
              <a:xfrm>
                <a:off x="4321" y="2308"/>
                <a:ext cx="12" cy="54"/>
              </a:xfrm>
              <a:custGeom>
                <a:avLst/>
                <a:gdLst>
                  <a:gd name="T0" fmla="*/ 54 w 54"/>
                  <a:gd name="T1" fmla="*/ 27 h 54"/>
                  <a:gd name="T2" fmla="*/ 54 w 54"/>
                  <a:gd name="T3" fmla="*/ 27 h 54"/>
                  <a:gd name="T4" fmla="*/ 54 w 54"/>
                  <a:gd name="T5" fmla="*/ 20 h 54"/>
                  <a:gd name="T6" fmla="*/ 48 w 54"/>
                  <a:gd name="T7" fmla="*/ 13 h 54"/>
                  <a:gd name="T8" fmla="*/ 44 w 54"/>
                  <a:gd name="T9" fmla="*/ 6 h 54"/>
                  <a:gd name="T10" fmla="*/ 37 w 54"/>
                  <a:gd name="T11" fmla="*/ 3 h 54"/>
                  <a:gd name="T12" fmla="*/ 37 w 54"/>
                  <a:gd name="T13" fmla="*/ 3 h 54"/>
                  <a:gd name="T14" fmla="*/ 27 w 54"/>
                  <a:gd name="T15" fmla="*/ 0 h 54"/>
                  <a:gd name="T16" fmla="*/ 20 w 54"/>
                  <a:gd name="T17" fmla="*/ 3 h 54"/>
                  <a:gd name="T18" fmla="*/ 14 w 54"/>
                  <a:gd name="T19" fmla="*/ 6 h 54"/>
                  <a:gd name="T20" fmla="*/ 7 w 54"/>
                  <a:gd name="T21" fmla="*/ 13 h 54"/>
                  <a:gd name="T22" fmla="*/ 7 w 54"/>
                  <a:gd name="T23" fmla="*/ 13 h 54"/>
                  <a:gd name="T24" fmla="*/ 3 w 54"/>
                  <a:gd name="T25" fmla="*/ 20 h 54"/>
                  <a:gd name="T26" fmla="*/ 0 w 54"/>
                  <a:gd name="T27" fmla="*/ 27 h 54"/>
                  <a:gd name="T28" fmla="*/ 3 w 54"/>
                  <a:gd name="T29" fmla="*/ 37 h 54"/>
                  <a:gd name="T30" fmla="*/ 7 w 54"/>
                  <a:gd name="T31" fmla="*/ 44 h 54"/>
                  <a:gd name="T32" fmla="*/ 7 w 54"/>
                  <a:gd name="T33" fmla="*/ 44 h 54"/>
                  <a:gd name="T34" fmla="*/ 14 w 54"/>
                  <a:gd name="T35" fmla="*/ 51 h 54"/>
                  <a:gd name="T36" fmla="*/ 20 w 54"/>
                  <a:gd name="T37" fmla="*/ 54 h 54"/>
                  <a:gd name="T38" fmla="*/ 27 w 54"/>
                  <a:gd name="T39" fmla="*/ 54 h 54"/>
                  <a:gd name="T40" fmla="*/ 37 w 54"/>
                  <a:gd name="T41" fmla="*/ 54 h 54"/>
                  <a:gd name="T42" fmla="*/ 37 w 54"/>
                  <a:gd name="T43" fmla="*/ 54 h 54"/>
                  <a:gd name="T44" fmla="*/ 44 w 54"/>
                  <a:gd name="T45" fmla="*/ 51 h 54"/>
                  <a:gd name="T46" fmla="*/ 48 w 54"/>
                  <a:gd name="T47" fmla="*/ 44 h 54"/>
                  <a:gd name="T48" fmla="*/ 54 w 54"/>
                  <a:gd name="T49" fmla="*/ 37 h 54"/>
                  <a:gd name="T50" fmla="*/ 54 w 54"/>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4">
                    <a:moveTo>
                      <a:pt x="54" y="27"/>
                    </a:moveTo>
                    <a:lnTo>
                      <a:pt x="54" y="27"/>
                    </a:lnTo>
                    <a:lnTo>
                      <a:pt x="54" y="20"/>
                    </a:lnTo>
                    <a:lnTo>
                      <a:pt x="48" y="13"/>
                    </a:lnTo>
                    <a:lnTo>
                      <a:pt x="44" y="6"/>
                    </a:lnTo>
                    <a:lnTo>
                      <a:pt x="37" y="3"/>
                    </a:lnTo>
                    <a:lnTo>
                      <a:pt x="37" y="3"/>
                    </a:lnTo>
                    <a:lnTo>
                      <a:pt x="27" y="0"/>
                    </a:lnTo>
                    <a:lnTo>
                      <a:pt x="20" y="3"/>
                    </a:lnTo>
                    <a:lnTo>
                      <a:pt x="14" y="6"/>
                    </a:lnTo>
                    <a:lnTo>
                      <a:pt x="7" y="13"/>
                    </a:lnTo>
                    <a:lnTo>
                      <a:pt x="7" y="13"/>
                    </a:lnTo>
                    <a:lnTo>
                      <a:pt x="3" y="20"/>
                    </a:lnTo>
                    <a:lnTo>
                      <a:pt x="0" y="27"/>
                    </a:lnTo>
                    <a:lnTo>
                      <a:pt x="3" y="37"/>
                    </a:lnTo>
                    <a:lnTo>
                      <a:pt x="7" y="44"/>
                    </a:lnTo>
                    <a:lnTo>
                      <a:pt x="7" y="44"/>
                    </a:lnTo>
                    <a:lnTo>
                      <a:pt x="14" y="51"/>
                    </a:lnTo>
                    <a:lnTo>
                      <a:pt x="20" y="54"/>
                    </a:lnTo>
                    <a:lnTo>
                      <a:pt x="27" y="54"/>
                    </a:lnTo>
                    <a:lnTo>
                      <a:pt x="37" y="54"/>
                    </a:lnTo>
                    <a:lnTo>
                      <a:pt x="37" y="54"/>
                    </a:lnTo>
                    <a:lnTo>
                      <a:pt x="44" y="51"/>
                    </a:lnTo>
                    <a:lnTo>
                      <a:pt x="48" y="44"/>
                    </a:lnTo>
                    <a:lnTo>
                      <a:pt x="54" y="37"/>
                    </a:lnTo>
                    <a:lnTo>
                      <a:pt x="54"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399" name="Freeform 1376">
                <a:extLst>
                  <a:ext uri="{FF2B5EF4-FFF2-40B4-BE49-F238E27FC236}">
                    <a16:creationId xmlns:a16="http://schemas.microsoft.com/office/drawing/2014/main" id="{8FECC006-1589-E64C-B875-34B87FCA4D93}"/>
                  </a:ext>
                </a:extLst>
              </p:cNvPr>
              <p:cNvSpPr>
                <a:spLocks/>
              </p:cNvSpPr>
              <p:nvPr/>
            </p:nvSpPr>
            <p:spPr bwMode="auto">
              <a:xfrm>
                <a:off x="4333" y="2324"/>
                <a:ext cx="20" cy="54"/>
              </a:xfrm>
              <a:custGeom>
                <a:avLst/>
                <a:gdLst>
                  <a:gd name="T0" fmla="*/ 51 w 51"/>
                  <a:gd name="T1" fmla="*/ 27 h 54"/>
                  <a:gd name="T2" fmla="*/ 51 w 51"/>
                  <a:gd name="T3" fmla="*/ 27 h 54"/>
                  <a:gd name="T4" fmla="*/ 51 w 51"/>
                  <a:gd name="T5" fmla="*/ 20 h 54"/>
                  <a:gd name="T6" fmla="*/ 47 w 51"/>
                  <a:gd name="T7" fmla="*/ 10 h 54"/>
                  <a:gd name="T8" fmla="*/ 41 w 51"/>
                  <a:gd name="T9" fmla="*/ 6 h 54"/>
                  <a:gd name="T10" fmla="*/ 34 w 51"/>
                  <a:gd name="T11" fmla="*/ 3 h 54"/>
                  <a:gd name="T12" fmla="*/ 34 w 51"/>
                  <a:gd name="T13" fmla="*/ 3 h 54"/>
                  <a:gd name="T14" fmla="*/ 27 w 51"/>
                  <a:gd name="T15" fmla="*/ 0 h 54"/>
                  <a:gd name="T16" fmla="*/ 17 w 51"/>
                  <a:gd name="T17" fmla="*/ 3 h 54"/>
                  <a:gd name="T18" fmla="*/ 10 w 51"/>
                  <a:gd name="T19" fmla="*/ 6 h 54"/>
                  <a:gd name="T20" fmla="*/ 3 w 51"/>
                  <a:gd name="T21" fmla="*/ 10 h 54"/>
                  <a:gd name="T22" fmla="*/ 3 w 51"/>
                  <a:gd name="T23" fmla="*/ 10 h 54"/>
                  <a:gd name="T24" fmla="*/ 0 w 51"/>
                  <a:gd name="T25" fmla="*/ 20 h 54"/>
                  <a:gd name="T26" fmla="*/ 0 w 51"/>
                  <a:gd name="T27" fmla="*/ 27 h 54"/>
                  <a:gd name="T28" fmla="*/ 0 w 51"/>
                  <a:gd name="T29" fmla="*/ 34 h 54"/>
                  <a:gd name="T30" fmla="*/ 3 w 51"/>
                  <a:gd name="T31" fmla="*/ 44 h 54"/>
                  <a:gd name="T32" fmla="*/ 3 w 51"/>
                  <a:gd name="T33" fmla="*/ 44 h 54"/>
                  <a:gd name="T34" fmla="*/ 10 w 51"/>
                  <a:gd name="T35" fmla="*/ 47 h 54"/>
                  <a:gd name="T36" fmla="*/ 17 w 51"/>
                  <a:gd name="T37" fmla="*/ 51 h 54"/>
                  <a:gd name="T38" fmla="*/ 27 w 51"/>
                  <a:gd name="T39" fmla="*/ 54 h 54"/>
                  <a:gd name="T40" fmla="*/ 34 w 51"/>
                  <a:gd name="T41" fmla="*/ 51 h 54"/>
                  <a:gd name="T42" fmla="*/ 34 w 51"/>
                  <a:gd name="T43" fmla="*/ 51 h 54"/>
                  <a:gd name="T44" fmla="*/ 41 w 51"/>
                  <a:gd name="T45" fmla="*/ 47 h 54"/>
                  <a:gd name="T46" fmla="*/ 47 w 51"/>
                  <a:gd name="T47" fmla="*/ 44 h 54"/>
                  <a:gd name="T48" fmla="*/ 51 w 51"/>
                  <a:gd name="T49" fmla="*/ 34 h 54"/>
                  <a:gd name="T50" fmla="*/ 51 w 51"/>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54">
                    <a:moveTo>
                      <a:pt x="51" y="27"/>
                    </a:moveTo>
                    <a:lnTo>
                      <a:pt x="51" y="27"/>
                    </a:lnTo>
                    <a:lnTo>
                      <a:pt x="51" y="20"/>
                    </a:lnTo>
                    <a:lnTo>
                      <a:pt x="47" y="10"/>
                    </a:lnTo>
                    <a:lnTo>
                      <a:pt x="41" y="6"/>
                    </a:lnTo>
                    <a:lnTo>
                      <a:pt x="34" y="3"/>
                    </a:lnTo>
                    <a:lnTo>
                      <a:pt x="34" y="3"/>
                    </a:lnTo>
                    <a:lnTo>
                      <a:pt x="27" y="0"/>
                    </a:lnTo>
                    <a:lnTo>
                      <a:pt x="17" y="3"/>
                    </a:lnTo>
                    <a:lnTo>
                      <a:pt x="10" y="6"/>
                    </a:lnTo>
                    <a:lnTo>
                      <a:pt x="3" y="10"/>
                    </a:lnTo>
                    <a:lnTo>
                      <a:pt x="3" y="10"/>
                    </a:lnTo>
                    <a:lnTo>
                      <a:pt x="0" y="20"/>
                    </a:lnTo>
                    <a:lnTo>
                      <a:pt x="0" y="27"/>
                    </a:lnTo>
                    <a:lnTo>
                      <a:pt x="0" y="34"/>
                    </a:lnTo>
                    <a:lnTo>
                      <a:pt x="3" y="44"/>
                    </a:lnTo>
                    <a:lnTo>
                      <a:pt x="3" y="44"/>
                    </a:lnTo>
                    <a:lnTo>
                      <a:pt x="10" y="47"/>
                    </a:lnTo>
                    <a:lnTo>
                      <a:pt x="17" y="51"/>
                    </a:lnTo>
                    <a:lnTo>
                      <a:pt x="27" y="54"/>
                    </a:lnTo>
                    <a:lnTo>
                      <a:pt x="34" y="51"/>
                    </a:lnTo>
                    <a:lnTo>
                      <a:pt x="34" y="51"/>
                    </a:lnTo>
                    <a:lnTo>
                      <a:pt x="41" y="47"/>
                    </a:lnTo>
                    <a:lnTo>
                      <a:pt x="47" y="44"/>
                    </a:lnTo>
                    <a:lnTo>
                      <a:pt x="51" y="34"/>
                    </a:lnTo>
                    <a:lnTo>
                      <a:pt x="51"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00" name="Freeform 1377">
                <a:extLst>
                  <a:ext uri="{FF2B5EF4-FFF2-40B4-BE49-F238E27FC236}">
                    <a16:creationId xmlns:a16="http://schemas.microsoft.com/office/drawing/2014/main" id="{C0C4FB38-216C-714D-A5C1-02FE1891AFF5}"/>
                  </a:ext>
                </a:extLst>
              </p:cNvPr>
              <p:cNvSpPr>
                <a:spLocks/>
              </p:cNvSpPr>
              <p:nvPr/>
            </p:nvSpPr>
            <p:spPr bwMode="auto">
              <a:xfrm>
                <a:off x="4333" y="2324"/>
                <a:ext cx="20" cy="54"/>
              </a:xfrm>
              <a:custGeom>
                <a:avLst/>
                <a:gdLst>
                  <a:gd name="T0" fmla="*/ 51 w 51"/>
                  <a:gd name="T1" fmla="*/ 27 h 54"/>
                  <a:gd name="T2" fmla="*/ 51 w 51"/>
                  <a:gd name="T3" fmla="*/ 27 h 54"/>
                  <a:gd name="T4" fmla="*/ 51 w 51"/>
                  <a:gd name="T5" fmla="*/ 20 h 54"/>
                  <a:gd name="T6" fmla="*/ 47 w 51"/>
                  <a:gd name="T7" fmla="*/ 10 h 54"/>
                  <a:gd name="T8" fmla="*/ 41 w 51"/>
                  <a:gd name="T9" fmla="*/ 6 h 54"/>
                  <a:gd name="T10" fmla="*/ 34 w 51"/>
                  <a:gd name="T11" fmla="*/ 3 h 54"/>
                  <a:gd name="T12" fmla="*/ 34 w 51"/>
                  <a:gd name="T13" fmla="*/ 3 h 54"/>
                  <a:gd name="T14" fmla="*/ 27 w 51"/>
                  <a:gd name="T15" fmla="*/ 0 h 54"/>
                  <a:gd name="T16" fmla="*/ 17 w 51"/>
                  <a:gd name="T17" fmla="*/ 3 h 54"/>
                  <a:gd name="T18" fmla="*/ 10 w 51"/>
                  <a:gd name="T19" fmla="*/ 6 h 54"/>
                  <a:gd name="T20" fmla="*/ 3 w 51"/>
                  <a:gd name="T21" fmla="*/ 10 h 54"/>
                  <a:gd name="T22" fmla="*/ 3 w 51"/>
                  <a:gd name="T23" fmla="*/ 10 h 54"/>
                  <a:gd name="T24" fmla="*/ 0 w 51"/>
                  <a:gd name="T25" fmla="*/ 20 h 54"/>
                  <a:gd name="T26" fmla="*/ 0 w 51"/>
                  <a:gd name="T27" fmla="*/ 27 h 54"/>
                  <a:gd name="T28" fmla="*/ 0 w 51"/>
                  <a:gd name="T29" fmla="*/ 34 h 54"/>
                  <a:gd name="T30" fmla="*/ 3 w 51"/>
                  <a:gd name="T31" fmla="*/ 44 h 54"/>
                  <a:gd name="T32" fmla="*/ 3 w 51"/>
                  <a:gd name="T33" fmla="*/ 44 h 54"/>
                  <a:gd name="T34" fmla="*/ 10 w 51"/>
                  <a:gd name="T35" fmla="*/ 47 h 54"/>
                  <a:gd name="T36" fmla="*/ 17 w 51"/>
                  <a:gd name="T37" fmla="*/ 51 h 54"/>
                  <a:gd name="T38" fmla="*/ 27 w 51"/>
                  <a:gd name="T39" fmla="*/ 54 h 54"/>
                  <a:gd name="T40" fmla="*/ 34 w 51"/>
                  <a:gd name="T41" fmla="*/ 51 h 54"/>
                  <a:gd name="T42" fmla="*/ 34 w 51"/>
                  <a:gd name="T43" fmla="*/ 51 h 54"/>
                  <a:gd name="T44" fmla="*/ 41 w 51"/>
                  <a:gd name="T45" fmla="*/ 47 h 54"/>
                  <a:gd name="T46" fmla="*/ 47 w 51"/>
                  <a:gd name="T47" fmla="*/ 44 h 54"/>
                  <a:gd name="T48" fmla="*/ 51 w 51"/>
                  <a:gd name="T49" fmla="*/ 34 h 54"/>
                  <a:gd name="T50" fmla="*/ 51 w 51"/>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54">
                    <a:moveTo>
                      <a:pt x="51" y="27"/>
                    </a:moveTo>
                    <a:lnTo>
                      <a:pt x="51" y="27"/>
                    </a:lnTo>
                    <a:lnTo>
                      <a:pt x="51" y="20"/>
                    </a:lnTo>
                    <a:lnTo>
                      <a:pt x="47" y="10"/>
                    </a:lnTo>
                    <a:lnTo>
                      <a:pt x="41" y="6"/>
                    </a:lnTo>
                    <a:lnTo>
                      <a:pt x="34" y="3"/>
                    </a:lnTo>
                    <a:lnTo>
                      <a:pt x="34" y="3"/>
                    </a:lnTo>
                    <a:lnTo>
                      <a:pt x="27" y="0"/>
                    </a:lnTo>
                    <a:lnTo>
                      <a:pt x="17" y="3"/>
                    </a:lnTo>
                    <a:lnTo>
                      <a:pt x="10" y="6"/>
                    </a:lnTo>
                    <a:lnTo>
                      <a:pt x="3" y="10"/>
                    </a:lnTo>
                    <a:lnTo>
                      <a:pt x="3" y="10"/>
                    </a:lnTo>
                    <a:lnTo>
                      <a:pt x="0" y="20"/>
                    </a:lnTo>
                    <a:lnTo>
                      <a:pt x="0" y="27"/>
                    </a:lnTo>
                    <a:lnTo>
                      <a:pt x="0" y="34"/>
                    </a:lnTo>
                    <a:lnTo>
                      <a:pt x="3" y="44"/>
                    </a:lnTo>
                    <a:lnTo>
                      <a:pt x="3" y="44"/>
                    </a:lnTo>
                    <a:lnTo>
                      <a:pt x="10" y="47"/>
                    </a:lnTo>
                    <a:lnTo>
                      <a:pt x="17" y="51"/>
                    </a:lnTo>
                    <a:lnTo>
                      <a:pt x="27" y="54"/>
                    </a:lnTo>
                    <a:lnTo>
                      <a:pt x="34" y="51"/>
                    </a:lnTo>
                    <a:lnTo>
                      <a:pt x="34" y="51"/>
                    </a:lnTo>
                    <a:lnTo>
                      <a:pt x="41" y="47"/>
                    </a:lnTo>
                    <a:lnTo>
                      <a:pt x="47" y="44"/>
                    </a:lnTo>
                    <a:lnTo>
                      <a:pt x="51" y="34"/>
                    </a:lnTo>
                    <a:lnTo>
                      <a:pt x="51"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01" name="Freeform 1378">
                <a:extLst>
                  <a:ext uri="{FF2B5EF4-FFF2-40B4-BE49-F238E27FC236}">
                    <a16:creationId xmlns:a16="http://schemas.microsoft.com/office/drawing/2014/main" id="{1EBFDAE7-B56B-3E4C-AF15-289A1A69CE08}"/>
                  </a:ext>
                </a:extLst>
              </p:cNvPr>
              <p:cNvSpPr>
                <a:spLocks/>
              </p:cNvSpPr>
              <p:nvPr/>
            </p:nvSpPr>
            <p:spPr bwMode="auto">
              <a:xfrm>
                <a:off x="4386" y="2343"/>
                <a:ext cx="54" cy="54"/>
              </a:xfrm>
              <a:custGeom>
                <a:avLst/>
                <a:gdLst>
                  <a:gd name="T0" fmla="*/ 55 w 55"/>
                  <a:gd name="T1" fmla="*/ 27 h 54"/>
                  <a:gd name="T2" fmla="*/ 55 w 55"/>
                  <a:gd name="T3" fmla="*/ 27 h 54"/>
                  <a:gd name="T4" fmla="*/ 51 w 55"/>
                  <a:gd name="T5" fmla="*/ 17 h 54"/>
                  <a:gd name="T6" fmla="*/ 48 w 55"/>
                  <a:gd name="T7" fmla="*/ 10 h 54"/>
                  <a:gd name="T8" fmla="*/ 45 w 55"/>
                  <a:gd name="T9" fmla="*/ 3 h 54"/>
                  <a:gd name="T10" fmla="*/ 34 w 55"/>
                  <a:gd name="T11" fmla="*/ 0 h 54"/>
                  <a:gd name="T12" fmla="*/ 34 w 55"/>
                  <a:gd name="T13" fmla="*/ 0 h 54"/>
                  <a:gd name="T14" fmla="*/ 28 w 55"/>
                  <a:gd name="T15" fmla="*/ 0 h 54"/>
                  <a:gd name="T16" fmla="*/ 21 w 55"/>
                  <a:gd name="T17" fmla="*/ 0 h 54"/>
                  <a:gd name="T18" fmla="*/ 11 w 55"/>
                  <a:gd name="T19" fmla="*/ 3 h 54"/>
                  <a:gd name="T20" fmla="*/ 7 w 55"/>
                  <a:gd name="T21" fmla="*/ 10 h 54"/>
                  <a:gd name="T22" fmla="*/ 7 w 55"/>
                  <a:gd name="T23" fmla="*/ 10 h 54"/>
                  <a:gd name="T24" fmla="*/ 0 w 55"/>
                  <a:gd name="T25" fmla="*/ 17 h 54"/>
                  <a:gd name="T26" fmla="*/ 0 w 55"/>
                  <a:gd name="T27" fmla="*/ 27 h 54"/>
                  <a:gd name="T28" fmla="*/ 0 w 55"/>
                  <a:gd name="T29" fmla="*/ 34 h 54"/>
                  <a:gd name="T30" fmla="*/ 7 w 55"/>
                  <a:gd name="T31" fmla="*/ 40 h 54"/>
                  <a:gd name="T32" fmla="*/ 7 w 55"/>
                  <a:gd name="T33" fmla="*/ 40 h 54"/>
                  <a:gd name="T34" fmla="*/ 11 w 55"/>
                  <a:gd name="T35" fmla="*/ 47 h 54"/>
                  <a:gd name="T36" fmla="*/ 21 w 55"/>
                  <a:gd name="T37" fmla="*/ 51 h 54"/>
                  <a:gd name="T38" fmla="*/ 28 w 55"/>
                  <a:gd name="T39" fmla="*/ 54 h 54"/>
                  <a:gd name="T40" fmla="*/ 34 w 55"/>
                  <a:gd name="T41" fmla="*/ 51 h 54"/>
                  <a:gd name="T42" fmla="*/ 34 w 55"/>
                  <a:gd name="T43" fmla="*/ 51 h 54"/>
                  <a:gd name="T44" fmla="*/ 45 w 55"/>
                  <a:gd name="T45" fmla="*/ 47 h 54"/>
                  <a:gd name="T46" fmla="*/ 48 w 55"/>
                  <a:gd name="T47" fmla="*/ 40 h 54"/>
                  <a:gd name="T48" fmla="*/ 51 w 55"/>
                  <a:gd name="T49" fmla="*/ 34 h 54"/>
                  <a:gd name="T50" fmla="*/ 55 w 55"/>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4">
                    <a:moveTo>
                      <a:pt x="55" y="27"/>
                    </a:moveTo>
                    <a:lnTo>
                      <a:pt x="55" y="27"/>
                    </a:lnTo>
                    <a:lnTo>
                      <a:pt x="51" y="17"/>
                    </a:lnTo>
                    <a:lnTo>
                      <a:pt x="48" y="10"/>
                    </a:lnTo>
                    <a:lnTo>
                      <a:pt x="45" y="3"/>
                    </a:lnTo>
                    <a:lnTo>
                      <a:pt x="34" y="0"/>
                    </a:lnTo>
                    <a:lnTo>
                      <a:pt x="34" y="0"/>
                    </a:lnTo>
                    <a:lnTo>
                      <a:pt x="28" y="0"/>
                    </a:lnTo>
                    <a:lnTo>
                      <a:pt x="21" y="0"/>
                    </a:lnTo>
                    <a:lnTo>
                      <a:pt x="11" y="3"/>
                    </a:lnTo>
                    <a:lnTo>
                      <a:pt x="7" y="10"/>
                    </a:lnTo>
                    <a:lnTo>
                      <a:pt x="7" y="10"/>
                    </a:lnTo>
                    <a:lnTo>
                      <a:pt x="0" y="17"/>
                    </a:lnTo>
                    <a:lnTo>
                      <a:pt x="0" y="27"/>
                    </a:lnTo>
                    <a:lnTo>
                      <a:pt x="0" y="34"/>
                    </a:lnTo>
                    <a:lnTo>
                      <a:pt x="7" y="40"/>
                    </a:lnTo>
                    <a:lnTo>
                      <a:pt x="7" y="40"/>
                    </a:lnTo>
                    <a:lnTo>
                      <a:pt x="11" y="47"/>
                    </a:lnTo>
                    <a:lnTo>
                      <a:pt x="21" y="51"/>
                    </a:lnTo>
                    <a:lnTo>
                      <a:pt x="28" y="54"/>
                    </a:lnTo>
                    <a:lnTo>
                      <a:pt x="34" y="51"/>
                    </a:lnTo>
                    <a:lnTo>
                      <a:pt x="34" y="51"/>
                    </a:lnTo>
                    <a:lnTo>
                      <a:pt x="45" y="47"/>
                    </a:lnTo>
                    <a:lnTo>
                      <a:pt x="48" y="40"/>
                    </a:lnTo>
                    <a:lnTo>
                      <a:pt x="51" y="34"/>
                    </a:lnTo>
                    <a:lnTo>
                      <a:pt x="55"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02" name="Freeform 1379">
                <a:extLst>
                  <a:ext uri="{FF2B5EF4-FFF2-40B4-BE49-F238E27FC236}">
                    <a16:creationId xmlns:a16="http://schemas.microsoft.com/office/drawing/2014/main" id="{1F883F13-C900-F64E-9729-549FFE6EF1A2}"/>
                  </a:ext>
                </a:extLst>
              </p:cNvPr>
              <p:cNvSpPr>
                <a:spLocks/>
              </p:cNvSpPr>
              <p:nvPr/>
            </p:nvSpPr>
            <p:spPr bwMode="auto">
              <a:xfrm>
                <a:off x="4402" y="2343"/>
                <a:ext cx="52" cy="54"/>
              </a:xfrm>
              <a:custGeom>
                <a:avLst/>
                <a:gdLst>
                  <a:gd name="T0" fmla="*/ 51 w 51"/>
                  <a:gd name="T1" fmla="*/ 27 h 54"/>
                  <a:gd name="T2" fmla="*/ 51 w 51"/>
                  <a:gd name="T3" fmla="*/ 27 h 54"/>
                  <a:gd name="T4" fmla="*/ 51 w 51"/>
                  <a:gd name="T5" fmla="*/ 17 h 54"/>
                  <a:gd name="T6" fmla="*/ 48 w 51"/>
                  <a:gd name="T7" fmla="*/ 10 h 54"/>
                  <a:gd name="T8" fmla="*/ 41 w 51"/>
                  <a:gd name="T9" fmla="*/ 3 h 54"/>
                  <a:gd name="T10" fmla="*/ 34 w 51"/>
                  <a:gd name="T11" fmla="*/ 0 h 54"/>
                  <a:gd name="T12" fmla="*/ 34 w 51"/>
                  <a:gd name="T13" fmla="*/ 0 h 54"/>
                  <a:gd name="T14" fmla="*/ 28 w 51"/>
                  <a:gd name="T15" fmla="*/ 0 h 54"/>
                  <a:gd name="T16" fmla="*/ 17 w 51"/>
                  <a:gd name="T17" fmla="*/ 0 h 54"/>
                  <a:gd name="T18" fmla="*/ 11 w 51"/>
                  <a:gd name="T19" fmla="*/ 3 h 54"/>
                  <a:gd name="T20" fmla="*/ 4 w 51"/>
                  <a:gd name="T21" fmla="*/ 10 h 54"/>
                  <a:gd name="T22" fmla="*/ 4 w 51"/>
                  <a:gd name="T23" fmla="*/ 10 h 54"/>
                  <a:gd name="T24" fmla="*/ 0 w 51"/>
                  <a:gd name="T25" fmla="*/ 17 h 54"/>
                  <a:gd name="T26" fmla="*/ 0 w 51"/>
                  <a:gd name="T27" fmla="*/ 27 h 54"/>
                  <a:gd name="T28" fmla="*/ 0 w 51"/>
                  <a:gd name="T29" fmla="*/ 34 h 54"/>
                  <a:gd name="T30" fmla="*/ 4 w 51"/>
                  <a:gd name="T31" fmla="*/ 40 h 54"/>
                  <a:gd name="T32" fmla="*/ 4 w 51"/>
                  <a:gd name="T33" fmla="*/ 40 h 54"/>
                  <a:gd name="T34" fmla="*/ 11 w 51"/>
                  <a:gd name="T35" fmla="*/ 47 h 54"/>
                  <a:gd name="T36" fmla="*/ 17 w 51"/>
                  <a:gd name="T37" fmla="*/ 51 h 54"/>
                  <a:gd name="T38" fmla="*/ 28 w 51"/>
                  <a:gd name="T39" fmla="*/ 54 h 54"/>
                  <a:gd name="T40" fmla="*/ 34 w 51"/>
                  <a:gd name="T41" fmla="*/ 51 h 54"/>
                  <a:gd name="T42" fmla="*/ 34 w 51"/>
                  <a:gd name="T43" fmla="*/ 51 h 54"/>
                  <a:gd name="T44" fmla="*/ 41 w 51"/>
                  <a:gd name="T45" fmla="*/ 47 h 54"/>
                  <a:gd name="T46" fmla="*/ 48 w 51"/>
                  <a:gd name="T47" fmla="*/ 40 h 54"/>
                  <a:gd name="T48" fmla="*/ 51 w 51"/>
                  <a:gd name="T49" fmla="*/ 34 h 54"/>
                  <a:gd name="T50" fmla="*/ 51 w 51"/>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54">
                    <a:moveTo>
                      <a:pt x="51" y="27"/>
                    </a:moveTo>
                    <a:lnTo>
                      <a:pt x="51" y="27"/>
                    </a:lnTo>
                    <a:lnTo>
                      <a:pt x="51" y="17"/>
                    </a:lnTo>
                    <a:lnTo>
                      <a:pt x="48" y="10"/>
                    </a:lnTo>
                    <a:lnTo>
                      <a:pt x="41" y="3"/>
                    </a:lnTo>
                    <a:lnTo>
                      <a:pt x="34" y="0"/>
                    </a:lnTo>
                    <a:lnTo>
                      <a:pt x="34" y="0"/>
                    </a:lnTo>
                    <a:lnTo>
                      <a:pt x="28" y="0"/>
                    </a:lnTo>
                    <a:lnTo>
                      <a:pt x="17" y="0"/>
                    </a:lnTo>
                    <a:lnTo>
                      <a:pt x="11" y="3"/>
                    </a:lnTo>
                    <a:lnTo>
                      <a:pt x="4" y="10"/>
                    </a:lnTo>
                    <a:lnTo>
                      <a:pt x="4" y="10"/>
                    </a:lnTo>
                    <a:lnTo>
                      <a:pt x="0" y="17"/>
                    </a:lnTo>
                    <a:lnTo>
                      <a:pt x="0" y="27"/>
                    </a:lnTo>
                    <a:lnTo>
                      <a:pt x="0" y="34"/>
                    </a:lnTo>
                    <a:lnTo>
                      <a:pt x="4" y="40"/>
                    </a:lnTo>
                    <a:lnTo>
                      <a:pt x="4" y="40"/>
                    </a:lnTo>
                    <a:lnTo>
                      <a:pt x="11" y="47"/>
                    </a:lnTo>
                    <a:lnTo>
                      <a:pt x="17" y="51"/>
                    </a:lnTo>
                    <a:lnTo>
                      <a:pt x="28" y="54"/>
                    </a:lnTo>
                    <a:lnTo>
                      <a:pt x="34" y="51"/>
                    </a:lnTo>
                    <a:lnTo>
                      <a:pt x="34" y="51"/>
                    </a:lnTo>
                    <a:lnTo>
                      <a:pt x="41" y="47"/>
                    </a:lnTo>
                    <a:lnTo>
                      <a:pt x="48" y="40"/>
                    </a:lnTo>
                    <a:lnTo>
                      <a:pt x="51" y="34"/>
                    </a:lnTo>
                    <a:lnTo>
                      <a:pt x="51"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03" name="Freeform 1380">
                <a:extLst>
                  <a:ext uri="{FF2B5EF4-FFF2-40B4-BE49-F238E27FC236}">
                    <a16:creationId xmlns:a16="http://schemas.microsoft.com/office/drawing/2014/main" id="{4B21CC28-E3F3-7143-A46B-F9894DAD3694}"/>
                  </a:ext>
                </a:extLst>
              </p:cNvPr>
              <p:cNvSpPr>
                <a:spLocks/>
              </p:cNvSpPr>
              <p:nvPr/>
            </p:nvSpPr>
            <p:spPr bwMode="auto">
              <a:xfrm>
                <a:off x="4434" y="2359"/>
                <a:ext cx="26" cy="51"/>
              </a:xfrm>
              <a:custGeom>
                <a:avLst/>
                <a:gdLst>
                  <a:gd name="T0" fmla="*/ 54 w 54"/>
                  <a:gd name="T1" fmla="*/ 23 h 51"/>
                  <a:gd name="T2" fmla="*/ 54 w 54"/>
                  <a:gd name="T3" fmla="*/ 23 h 51"/>
                  <a:gd name="T4" fmla="*/ 51 w 54"/>
                  <a:gd name="T5" fmla="*/ 17 h 51"/>
                  <a:gd name="T6" fmla="*/ 48 w 54"/>
                  <a:gd name="T7" fmla="*/ 10 h 51"/>
                  <a:gd name="T8" fmla="*/ 44 w 54"/>
                  <a:gd name="T9" fmla="*/ 3 h 51"/>
                  <a:gd name="T10" fmla="*/ 34 w 54"/>
                  <a:gd name="T11" fmla="*/ 0 h 51"/>
                  <a:gd name="T12" fmla="*/ 34 w 54"/>
                  <a:gd name="T13" fmla="*/ 0 h 51"/>
                  <a:gd name="T14" fmla="*/ 27 w 54"/>
                  <a:gd name="T15" fmla="*/ 0 h 51"/>
                  <a:gd name="T16" fmla="*/ 20 w 54"/>
                  <a:gd name="T17" fmla="*/ 0 h 51"/>
                  <a:gd name="T18" fmla="*/ 10 w 54"/>
                  <a:gd name="T19" fmla="*/ 3 h 51"/>
                  <a:gd name="T20" fmla="*/ 7 w 54"/>
                  <a:gd name="T21" fmla="*/ 10 h 51"/>
                  <a:gd name="T22" fmla="*/ 7 w 54"/>
                  <a:gd name="T23" fmla="*/ 10 h 51"/>
                  <a:gd name="T24" fmla="*/ 3 w 54"/>
                  <a:gd name="T25" fmla="*/ 17 h 51"/>
                  <a:gd name="T26" fmla="*/ 0 w 54"/>
                  <a:gd name="T27" fmla="*/ 23 h 51"/>
                  <a:gd name="T28" fmla="*/ 3 w 54"/>
                  <a:gd name="T29" fmla="*/ 34 h 51"/>
                  <a:gd name="T30" fmla="*/ 7 w 54"/>
                  <a:gd name="T31" fmla="*/ 40 h 51"/>
                  <a:gd name="T32" fmla="*/ 7 w 54"/>
                  <a:gd name="T33" fmla="*/ 40 h 51"/>
                  <a:gd name="T34" fmla="*/ 10 w 54"/>
                  <a:gd name="T35" fmla="*/ 47 h 51"/>
                  <a:gd name="T36" fmla="*/ 20 w 54"/>
                  <a:gd name="T37" fmla="*/ 51 h 51"/>
                  <a:gd name="T38" fmla="*/ 27 w 54"/>
                  <a:gd name="T39" fmla="*/ 51 h 51"/>
                  <a:gd name="T40" fmla="*/ 34 w 54"/>
                  <a:gd name="T41" fmla="*/ 51 h 51"/>
                  <a:gd name="T42" fmla="*/ 34 w 54"/>
                  <a:gd name="T43" fmla="*/ 51 h 51"/>
                  <a:gd name="T44" fmla="*/ 44 w 54"/>
                  <a:gd name="T45" fmla="*/ 47 h 51"/>
                  <a:gd name="T46" fmla="*/ 48 w 54"/>
                  <a:gd name="T47" fmla="*/ 40 h 51"/>
                  <a:gd name="T48" fmla="*/ 51 w 54"/>
                  <a:gd name="T49" fmla="*/ 34 h 51"/>
                  <a:gd name="T50" fmla="*/ 54 w 54"/>
                  <a:gd name="T51" fmla="*/ 2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1">
                    <a:moveTo>
                      <a:pt x="54" y="23"/>
                    </a:moveTo>
                    <a:lnTo>
                      <a:pt x="54" y="23"/>
                    </a:lnTo>
                    <a:lnTo>
                      <a:pt x="51" y="17"/>
                    </a:lnTo>
                    <a:lnTo>
                      <a:pt x="48" y="10"/>
                    </a:lnTo>
                    <a:lnTo>
                      <a:pt x="44" y="3"/>
                    </a:lnTo>
                    <a:lnTo>
                      <a:pt x="34" y="0"/>
                    </a:lnTo>
                    <a:lnTo>
                      <a:pt x="34" y="0"/>
                    </a:lnTo>
                    <a:lnTo>
                      <a:pt x="27" y="0"/>
                    </a:lnTo>
                    <a:lnTo>
                      <a:pt x="20" y="0"/>
                    </a:lnTo>
                    <a:lnTo>
                      <a:pt x="10" y="3"/>
                    </a:lnTo>
                    <a:lnTo>
                      <a:pt x="7" y="10"/>
                    </a:lnTo>
                    <a:lnTo>
                      <a:pt x="7" y="10"/>
                    </a:lnTo>
                    <a:lnTo>
                      <a:pt x="3" y="17"/>
                    </a:lnTo>
                    <a:lnTo>
                      <a:pt x="0" y="23"/>
                    </a:lnTo>
                    <a:lnTo>
                      <a:pt x="3" y="34"/>
                    </a:lnTo>
                    <a:lnTo>
                      <a:pt x="7" y="40"/>
                    </a:lnTo>
                    <a:lnTo>
                      <a:pt x="7" y="40"/>
                    </a:lnTo>
                    <a:lnTo>
                      <a:pt x="10" y="47"/>
                    </a:lnTo>
                    <a:lnTo>
                      <a:pt x="20" y="51"/>
                    </a:lnTo>
                    <a:lnTo>
                      <a:pt x="27" y="51"/>
                    </a:lnTo>
                    <a:lnTo>
                      <a:pt x="34" y="51"/>
                    </a:lnTo>
                    <a:lnTo>
                      <a:pt x="34" y="51"/>
                    </a:lnTo>
                    <a:lnTo>
                      <a:pt x="44" y="47"/>
                    </a:lnTo>
                    <a:lnTo>
                      <a:pt x="48" y="40"/>
                    </a:lnTo>
                    <a:lnTo>
                      <a:pt x="51" y="34"/>
                    </a:lnTo>
                    <a:lnTo>
                      <a:pt x="54" y="23"/>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04" name="Freeform 1381">
                <a:extLst>
                  <a:ext uri="{FF2B5EF4-FFF2-40B4-BE49-F238E27FC236}">
                    <a16:creationId xmlns:a16="http://schemas.microsoft.com/office/drawing/2014/main" id="{8D6BE34E-150F-2942-BED3-4D034A520155}"/>
                  </a:ext>
                </a:extLst>
              </p:cNvPr>
              <p:cNvSpPr>
                <a:spLocks/>
              </p:cNvSpPr>
              <p:nvPr/>
            </p:nvSpPr>
            <p:spPr bwMode="auto">
              <a:xfrm>
                <a:off x="4444" y="2359"/>
                <a:ext cx="16" cy="51"/>
              </a:xfrm>
              <a:custGeom>
                <a:avLst/>
                <a:gdLst>
                  <a:gd name="T0" fmla="*/ 55 w 55"/>
                  <a:gd name="T1" fmla="*/ 23 h 51"/>
                  <a:gd name="T2" fmla="*/ 55 w 55"/>
                  <a:gd name="T3" fmla="*/ 23 h 51"/>
                  <a:gd name="T4" fmla="*/ 55 w 55"/>
                  <a:gd name="T5" fmla="*/ 17 h 51"/>
                  <a:gd name="T6" fmla="*/ 48 w 55"/>
                  <a:gd name="T7" fmla="*/ 10 h 51"/>
                  <a:gd name="T8" fmla="*/ 44 w 55"/>
                  <a:gd name="T9" fmla="*/ 3 h 51"/>
                  <a:gd name="T10" fmla="*/ 38 w 55"/>
                  <a:gd name="T11" fmla="*/ 0 h 51"/>
                  <a:gd name="T12" fmla="*/ 38 w 55"/>
                  <a:gd name="T13" fmla="*/ 0 h 51"/>
                  <a:gd name="T14" fmla="*/ 27 w 55"/>
                  <a:gd name="T15" fmla="*/ 0 h 51"/>
                  <a:gd name="T16" fmla="*/ 21 w 55"/>
                  <a:gd name="T17" fmla="*/ 0 h 51"/>
                  <a:gd name="T18" fmla="*/ 14 w 55"/>
                  <a:gd name="T19" fmla="*/ 3 h 51"/>
                  <a:gd name="T20" fmla="*/ 7 w 55"/>
                  <a:gd name="T21" fmla="*/ 10 h 51"/>
                  <a:gd name="T22" fmla="*/ 7 w 55"/>
                  <a:gd name="T23" fmla="*/ 10 h 51"/>
                  <a:gd name="T24" fmla="*/ 4 w 55"/>
                  <a:gd name="T25" fmla="*/ 17 h 51"/>
                  <a:gd name="T26" fmla="*/ 0 w 55"/>
                  <a:gd name="T27" fmla="*/ 23 h 51"/>
                  <a:gd name="T28" fmla="*/ 4 w 55"/>
                  <a:gd name="T29" fmla="*/ 34 h 51"/>
                  <a:gd name="T30" fmla="*/ 7 w 55"/>
                  <a:gd name="T31" fmla="*/ 40 h 51"/>
                  <a:gd name="T32" fmla="*/ 7 w 55"/>
                  <a:gd name="T33" fmla="*/ 40 h 51"/>
                  <a:gd name="T34" fmla="*/ 14 w 55"/>
                  <a:gd name="T35" fmla="*/ 47 h 51"/>
                  <a:gd name="T36" fmla="*/ 21 w 55"/>
                  <a:gd name="T37" fmla="*/ 51 h 51"/>
                  <a:gd name="T38" fmla="*/ 27 w 55"/>
                  <a:gd name="T39" fmla="*/ 51 h 51"/>
                  <a:gd name="T40" fmla="*/ 38 w 55"/>
                  <a:gd name="T41" fmla="*/ 51 h 51"/>
                  <a:gd name="T42" fmla="*/ 38 w 55"/>
                  <a:gd name="T43" fmla="*/ 51 h 51"/>
                  <a:gd name="T44" fmla="*/ 44 w 55"/>
                  <a:gd name="T45" fmla="*/ 47 h 51"/>
                  <a:gd name="T46" fmla="*/ 48 w 55"/>
                  <a:gd name="T47" fmla="*/ 40 h 51"/>
                  <a:gd name="T48" fmla="*/ 55 w 55"/>
                  <a:gd name="T49" fmla="*/ 34 h 51"/>
                  <a:gd name="T50" fmla="*/ 55 w 55"/>
                  <a:gd name="T51" fmla="*/ 2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1">
                    <a:moveTo>
                      <a:pt x="55" y="23"/>
                    </a:moveTo>
                    <a:lnTo>
                      <a:pt x="55" y="23"/>
                    </a:lnTo>
                    <a:lnTo>
                      <a:pt x="55" y="17"/>
                    </a:lnTo>
                    <a:lnTo>
                      <a:pt x="48" y="10"/>
                    </a:lnTo>
                    <a:lnTo>
                      <a:pt x="44" y="3"/>
                    </a:lnTo>
                    <a:lnTo>
                      <a:pt x="38" y="0"/>
                    </a:lnTo>
                    <a:lnTo>
                      <a:pt x="38" y="0"/>
                    </a:lnTo>
                    <a:lnTo>
                      <a:pt x="27" y="0"/>
                    </a:lnTo>
                    <a:lnTo>
                      <a:pt x="21" y="0"/>
                    </a:lnTo>
                    <a:lnTo>
                      <a:pt x="14" y="3"/>
                    </a:lnTo>
                    <a:lnTo>
                      <a:pt x="7" y="10"/>
                    </a:lnTo>
                    <a:lnTo>
                      <a:pt x="7" y="10"/>
                    </a:lnTo>
                    <a:lnTo>
                      <a:pt x="4" y="17"/>
                    </a:lnTo>
                    <a:lnTo>
                      <a:pt x="0" y="23"/>
                    </a:lnTo>
                    <a:lnTo>
                      <a:pt x="4" y="34"/>
                    </a:lnTo>
                    <a:lnTo>
                      <a:pt x="7" y="40"/>
                    </a:lnTo>
                    <a:lnTo>
                      <a:pt x="7" y="40"/>
                    </a:lnTo>
                    <a:lnTo>
                      <a:pt x="14" y="47"/>
                    </a:lnTo>
                    <a:lnTo>
                      <a:pt x="21" y="51"/>
                    </a:lnTo>
                    <a:lnTo>
                      <a:pt x="27" y="51"/>
                    </a:lnTo>
                    <a:lnTo>
                      <a:pt x="38" y="51"/>
                    </a:lnTo>
                    <a:lnTo>
                      <a:pt x="38" y="51"/>
                    </a:lnTo>
                    <a:lnTo>
                      <a:pt x="44" y="47"/>
                    </a:lnTo>
                    <a:lnTo>
                      <a:pt x="48" y="40"/>
                    </a:lnTo>
                    <a:lnTo>
                      <a:pt x="55" y="34"/>
                    </a:lnTo>
                    <a:lnTo>
                      <a:pt x="55" y="23"/>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05" name="Freeform 1382">
                <a:extLst>
                  <a:ext uri="{FF2B5EF4-FFF2-40B4-BE49-F238E27FC236}">
                    <a16:creationId xmlns:a16="http://schemas.microsoft.com/office/drawing/2014/main" id="{97C20260-7D4C-B146-A390-3B022F35B2B1}"/>
                  </a:ext>
                </a:extLst>
              </p:cNvPr>
              <p:cNvSpPr>
                <a:spLocks/>
              </p:cNvSpPr>
              <p:nvPr/>
            </p:nvSpPr>
            <p:spPr bwMode="auto">
              <a:xfrm>
                <a:off x="4525" y="2410"/>
                <a:ext cx="52" cy="54"/>
              </a:xfrm>
              <a:custGeom>
                <a:avLst/>
                <a:gdLst>
                  <a:gd name="T0" fmla="*/ 51 w 51"/>
                  <a:gd name="T1" fmla="*/ 27 h 54"/>
                  <a:gd name="T2" fmla="*/ 51 w 51"/>
                  <a:gd name="T3" fmla="*/ 27 h 54"/>
                  <a:gd name="T4" fmla="*/ 51 w 51"/>
                  <a:gd name="T5" fmla="*/ 20 h 54"/>
                  <a:gd name="T6" fmla="*/ 47 w 51"/>
                  <a:gd name="T7" fmla="*/ 10 h 54"/>
                  <a:gd name="T8" fmla="*/ 40 w 51"/>
                  <a:gd name="T9" fmla="*/ 6 h 54"/>
                  <a:gd name="T10" fmla="*/ 34 w 51"/>
                  <a:gd name="T11" fmla="*/ 3 h 54"/>
                  <a:gd name="T12" fmla="*/ 34 w 51"/>
                  <a:gd name="T13" fmla="*/ 3 h 54"/>
                  <a:gd name="T14" fmla="*/ 27 w 51"/>
                  <a:gd name="T15" fmla="*/ 0 h 54"/>
                  <a:gd name="T16" fmla="*/ 17 w 51"/>
                  <a:gd name="T17" fmla="*/ 3 h 54"/>
                  <a:gd name="T18" fmla="*/ 10 w 51"/>
                  <a:gd name="T19" fmla="*/ 6 h 54"/>
                  <a:gd name="T20" fmla="*/ 3 w 51"/>
                  <a:gd name="T21" fmla="*/ 10 h 54"/>
                  <a:gd name="T22" fmla="*/ 3 w 51"/>
                  <a:gd name="T23" fmla="*/ 10 h 54"/>
                  <a:gd name="T24" fmla="*/ 0 w 51"/>
                  <a:gd name="T25" fmla="*/ 20 h 54"/>
                  <a:gd name="T26" fmla="*/ 0 w 51"/>
                  <a:gd name="T27" fmla="*/ 27 h 54"/>
                  <a:gd name="T28" fmla="*/ 0 w 51"/>
                  <a:gd name="T29" fmla="*/ 33 h 54"/>
                  <a:gd name="T30" fmla="*/ 3 w 51"/>
                  <a:gd name="T31" fmla="*/ 44 h 54"/>
                  <a:gd name="T32" fmla="*/ 3 w 51"/>
                  <a:gd name="T33" fmla="*/ 44 h 54"/>
                  <a:gd name="T34" fmla="*/ 10 w 51"/>
                  <a:gd name="T35" fmla="*/ 47 h 54"/>
                  <a:gd name="T36" fmla="*/ 17 w 51"/>
                  <a:gd name="T37" fmla="*/ 50 h 54"/>
                  <a:gd name="T38" fmla="*/ 27 w 51"/>
                  <a:gd name="T39" fmla="*/ 54 h 54"/>
                  <a:gd name="T40" fmla="*/ 34 w 51"/>
                  <a:gd name="T41" fmla="*/ 50 h 54"/>
                  <a:gd name="T42" fmla="*/ 34 w 51"/>
                  <a:gd name="T43" fmla="*/ 50 h 54"/>
                  <a:gd name="T44" fmla="*/ 40 w 51"/>
                  <a:gd name="T45" fmla="*/ 47 h 54"/>
                  <a:gd name="T46" fmla="*/ 47 w 51"/>
                  <a:gd name="T47" fmla="*/ 44 h 54"/>
                  <a:gd name="T48" fmla="*/ 51 w 51"/>
                  <a:gd name="T49" fmla="*/ 33 h 54"/>
                  <a:gd name="T50" fmla="*/ 51 w 51"/>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54">
                    <a:moveTo>
                      <a:pt x="51" y="27"/>
                    </a:moveTo>
                    <a:lnTo>
                      <a:pt x="51" y="27"/>
                    </a:lnTo>
                    <a:lnTo>
                      <a:pt x="51" y="20"/>
                    </a:lnTo>
                    <a:lnTo>
                      <a:pt x="47" y="10"/>
                    </a:lnTo>
                    <a:lnTo>
                      <a:pt x="40" y="6"/>
                    </a:lnTo>
                    <a:lnTo>
                      <a:pt x="34" y="3"/>
                    </a:lnTo>
                    <a:lnTo>
                      <a:pt x="34" y="3"/>
                    </a:lnTo>
                    <a:lnTo>
                      <a:pt x="27" y="0"/>
                    </a:lnTo>
                    <a:lnTo>
                      <a:pt x="17" y="3"/>
                    </a:lnTo>
                    <a:lnTo>
                      <a:pt x="10" y="6"/>
                    </a:lnTo>
                    <a:lnTo>
                      <a:pt x="3" y="10"/>
                    </a:lnTo>
                    <a:lnTo>
                      <a:pt x="3" y="10"/>
                    </a:lnTo>
                    <a:lnTo>
                      <a:pt x="0" y="20"/>
                    </a:lnTo>
                    <a:lnTo>
                      <a:pt x="0" y="27"/>
                    </a:lnTo>
                    <a:lnTo>
                      <a:pt x="0" y="33"/>
                    </a:lnTo>
                    <a:lnTo>
                      <a:pt x="3" y="44"/>
                    </a:lnTo>
                    <a:lnTo>
                      <a:pt x="3" y="44"/>
                    </a:lnTo>
                    <a:lnTo>
                      <a:pt x="10" y="47"/>
                    </a:lnTo>
                    <a:lnTo>
                      <a:pt x="17" y="50"/>
                    </a:lnTo>
                    <a:lnTo>
                      <a:pt x="27" y="54"/>
                    </a:lnTo>
                    <a:lnTo>
                      <a:pt x="34" y="50"/>
                    </a:lnTo>
                    <a:lnTo>
                      <a:pt x="34" y="50"/>
                    </a:lnTo>
                    <a:lnTo>
                      <a:pt x="40" y="47"/>
                    </a:lnTo>
                    <a:lnTo>
                      <a:pt x="47" y="44"/>
                    </a:lnTo>
                    <a:lnTo>
                      <a:pt x="51" y="33"/>
                    </a:lnTo>
                    <a:lnTo>
                      <a:pt x="51"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06" name="Freeform 1383">
                <a:extLst>
                  <a:ext uri="{FF2B5EF4-FFF2-40B4-BE49-F238E27FC236}">
                    <a16:creationId xmlns:a16="http://schemas.microsoft.com/office/drawing/2014/main" id="{1A50792B-33F6-8A4B-8D7C-10B2300F5D9D}"/>
                  </a:ext>
                </a:extLst>
              </p:cNvPr>
              <p:cNvSpPr>
                <a:spLocks/>
              </p:cNvSpPr>
              <p:nvPr/>
            </p:nvSpPr>
            <p:spPr bwMode="auto">
              <a:xfrm>
                <a:off x="4539" y="2410"/>
                <a:ext cx="48" cy="54"/>
              </a:xfrm>
              <a:custGeom>
                <a:avLst/>
                <a:gdLst>
                  <a:gd name="T0" fmla="*/ 55 w 55"/>
                  <a:gd name="T1" fmla="*/ 27 h 54"/>
                  <a:gd name="T2" fmla="*/ 55 w 55"/>
                  <a:gd name="T3" fmla="*/ 27 h 54"/>
                  <a:gd name="T4" fmla="*/ 55 w 55"/>
                  <a:gd name="T5" fmla="*/ 20 h 54"/>
                  <a:gd name="T6" fmla="*/ 51 w 55"/>
                  <a:gd name="T7" fmla="*/ 10 h 54"/>
                  <a:gd name="T8" fmla="*/ 44 w 55"/>
                  <a:gd name="T9" fmla="*/ 6 h 54"/>
                  <a:gd name="T10" fmla="*/ 38 w 55"/>
                  <a:gd name="T11" fmla="*/ 3 h 54"/>
                  <a:gd name="T12" fmla="*/ 38 w 55"/>
                  <a:gd name="T13" fmla="*/ 3 h 54"/>
                  <a:gd name="T14" fmla="*/ 27 w 55"/>
                  <a:gd name="T15" fmla="*/ 0 h 54"/>
                  <a:gd name="T16" fmla="*/ 21 w 55"/>
                  <a:gd name="T17" fmla="*/ 3 h 54"/>
                  <a:gd name="T18" fmla="*/ 14 w 55"/>
                  <a:gd name="T19" fmla="*/ 6 h 54"/>
                  <a:gd name="T20" fmla="*/ 7 w 55"/>
                  <a:gd name="T21" fmla="*/ 10 h 54"/>
                  <a:gd name="T22" fmla="*/ 7 w 55"/>
                  <a:gd name="T23" fmla="*/ 10 h 54"/>
                  <a:gd name="T24" fmla="*/ 4 w 55"/>
                  <a:gd name="T25" fmla="*/ 20 h 54"/>
                  <a:gd name="T26" fmla="*/ 0 w 55"/>
                  <a:gd name="T27" fmla="*/ 27 h 54"/>
                  <a:gd name="T28" fmla="*/ 4 w 55"/>
                  <a:gd name="T29" fmla="*/ 33 h 54"/>
                  <a:gd name="T30" fmla="*/ 7 w 55"/>
                  <a:gd name="T31" fmla="*/ 44 h 54"/>
                  <a:gd name="T32" fmla="*/ 7 w 55"/>
                  <a:gd name="T33" fmla="*/ 44 h 54"/>
                  <a:gd name="T34" fmla="*/ 14 w 55"/>
                  <a:gd name="T35" fmla="*/ 47 h 54"/>
                  <a:gd name="T36" fmla="*/ 21 w 55"/>
                  <a:gd name="T37" fmla="*/ 50 h 54"/>
                  <a:gd name="T38" fmla="*/ 27 w 55"/>
                  <a:gd name="T39" fmla="*/ 54 h 54"/>
                  <a:gd name="T40" fmla="*/ 38 w 55"/>
                  <a:gd name="T41" fmla="*/ 50 h 54"/>
                  <a:gd name="T42" fmla="*/ 38 w 55"/>
                  <a:gd name="T43" fmla="*/ 50 h 54"/>
                  <a:gd name="T44" fmla="*/ 44 w 55"/>
                  <a:gd name="T45" fmla="*/ 47 h 54"/>
                  <a:gd name="T46" fmla="*/ 51 w 55"/>
                  <a:gd name="T47" fmla="*/ 44 h 54"/>
                  <a:gd name="T48" fmla="*/ 55 w 55"/>
                  <a:gd name="T49" fmla="*/ 33 h 54"/>
                  <a:gd name="T50" fmla="*/ 55 w 55"/>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4">
                    <a:moveTo>
                      <a:pt x="55" y="27"/>
                    </a:moveTo>
                    <a:lnTo>
                      <a:pt x="55" y="27"/>
                    </a:lnTo>
                    <a:lnTo>
                      <a:pt x="55" y="20"/>
                    </a:lnTo>
                    <a:lnTo>
                      <a:pt x="51" y="10"/>
                    </a:lnTo>
                    <a:lnTo>
                      <a:pt x="44" y="6"/>
                    </a:lnTo>
                    <a:lnTo>
                      <a:pt x="38" y="3"/>
                    </a:lnTo>
                    <a:lnTo>
                      <a:pt x="38" y="3"/>
                    </a:lnTo>
                    <a:lnTo>
                      <a:pt x="27" y="0"/>
                    </a:lnTo>
                    <a:lnTo>
                      <a:pt x="21" y="3"/>
                    </a:lnTo>
                    <a:lnTo>
                      <a:pt x="14" y="6"/>
                    </a:lnTo>
                    <a:lnTo>
                      <a:pt x="7" y="10"/>
                    </a:lnTo>
                    <a:lnTo>
                      <a:pt x="7" y="10"/>
                    </a:lnTo>
                    <a:lnTo>
                      <a:pt x="4" y="20"/>
                    </a:lnTo>
                    <a:lnTo>
                      <a:pt x="0" y="27"/>
                    </a:lnTo>
                    <a:lnTo>
                      <a:pt x="4" y="33"/>
                    </a:lnTo>
                    <a:lnTo>
                      <a:pt x="7" y="44"/>
                    </a:lnTo>
                    <a:lnTo>
                      <a:pt x="7" y="44"/>
                    </a:lnTo>
                    <a:lnTo>
                      <a:pt x="14" y="47"/>
                    </a:lnTo>
                    <a:lnTo>
                      <a:pt x="21" y="50"/>
                    </a:lnTo>
                    <a:lnTo>
                      <a:pt x="27" y="54"/>
                    </a:lnTo>
                    <a:lnTo>
                      <a:pt x="38" y="50"/>
                    </a:lnTo>
                    <a:lnTo>
                      <a:pt x="38" y="50"/>
                    </a:lnTo>
                    <a:lnTo>
                      <a:pt x="44" y="47"/>
                    </a:lnTo>
                    <a:lnTo>
                      <a:pt x="51" y="44"/>
                    </a:lnTo>
                    <a:lnTo>
                      <a:pt x="55" y="33"/>
                    </a:lnTo>
                    <a:lnTo>
                      <a:pt x="55"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07" name="Freeform 1384">
                <a:extLst>
                  <a:ext uri="{FF2B5EF4-FFF2-40B4-BE49-F238E27FC236}">
                    <a16:creationId xmlns:a16="http://schemas.microsoft.com/office/drawing/2014/main" id="{4CC94A71-61D2-884D-BC55-4BBEA7E089FA}"/>
                  </a:ext>
                </a:extLst>
              </p:cNvPr>
              <p:cNvSpPr>
                <a:spLocks/>
              </p:cNvSpPr>
              <p:nvPr/>
            </p:nvSpPr>
            <p:spPr bwMode="auto">
              <a:xfrm>
                <a:off x="4539" y="2410"/>
                <a:ext cx="48" cy="54"/>
              </a:xfrm>
              <a:custGeom>
                <a:avLst/>
                <a:gdLst>
                  <a:gd name="T0" fmla="*/ 55 w 55"/>
                  <a:gd name="T1" fmla="*/ 27 h 54"/>
                  <a:gd name="T2" fmla="*/ 55 w 55"/>
                  <a:gd name="T3" fmla="*/ 27 h 54"/>
                  <a:gd name="T4" fmla="*/ 55 w 55"/>
                  <a:gd name="T5" fmla="*/ 20 h 54"/>
                  <a:gd name="T6" fmla="*/ 51 w 55"/>
                  <a:gd name="T7" fmla="*/ 10 h 54"/>
                  <a:gd name="T8" fmla="*/ 44 w 55"/>
                  <a:gd name="T9" fmla="*/ 6 h 54"/>
                  <a:gd name="T10" fmla="*/ 38 w 55"/>
                  <a:gd name="T11" fmla="*/ 3 h 54"/>
                  <a:gd name="T12" fmla="*/ 38 w 55"/>
                  <a:gd name="T13" fmla="*/ 3 h 54"/>
                  <a:gd name="T14" fmla="*/ 27 w 55"/>
                  <a:gd name="T15" fmla="*/ 0 h 54"/>
                  <a:gd name="T16" fmla="*/ 21 w 55"/>
                  <a:gd name="T17" fmla="*/ 3 h 54"/>
                  <a:gd name="T18" fmla="*/ 14 w 55"/>
                  <a:gd name="T19" fmla="*/ 6 h 54"/>
                  <a:gd name="T20" fmla="*/ 7 w 55"/>
                  <a:gd name="T21" fmla="*/ 10 h 54"/>
                  <a:gd name="T22" fmla="*/ 7 w 55"/>
                  <a:gd name="T23" fmla="*/ 10 h 54"/>
                  <a:gd name="T24" fmla="*/ 4 w 55"/>
                  <a:gd name="T25" fmla="*/ 20 h 54"/>
                  <a:gd name="T26" fmla="*/ 0 w 55"/>
                  <a:gd name="T27" fmla="*/ 27 h 54"/>
                  <a:gd name="T28" fmla="*/ 4 w 55"/>
                  <a:gd name="T29" fmla="*/ 33 h 54"/>
                  <a:gd name="T30" fmla="*/ 7 w 55"/>
                  <a:gd name="T31" fmla="*/ 44 h 54"/>
                  <a:gd name="T32" fmla="*/ 7 w 55"/>
                  <a:gd name="T33" fmla="*/ 44 h 54"/>
                  <a:gd name="T34" fmla="*/ 14 w 55"/>
                  <a:gd name="T35" fmla="*/ 47 h 54"/>
                  <a:gd name="T36" fmla="*/ 21 w 55"/>
                  <a:gd name="T37" fmla="*/ 50 h 54"/>
                  <a:gd name="T38" fmla="*/ 27 w 55"/>
                  <a:gd name="T39" fmla="*/ 54 h 54"/>
                  <a:gd name="T40" fmla="*/ 38 w 55"/>
                  <a:gd name="T41" fmla="*/ 50 h 54"/>
                  <a:gd name="T42" fmla="*/ 38 w 55"/>
                  <a:gd name="T43" fmla="*/ 50 h 54"/>
                  <a:gd name="T44" fmla="*/ 44 w 55"/>
                  <a:gd name="T45" fmla="*/ 47 h 54"/>
                  <a:gd name="T46" fmla="*/ 51 w 55"/>
                  <a:gd name="T47" fmla="*/ 44 h 54"/>
                  <a:gd name="T48" fmla="*/ 55 w 55"/>
                  <a:gd name="T49" fmla="*/ 33 h 54"/>
                  <a:gd name="T50" fmla="*/ 55 w 55"/>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4">
                    <a:moveTo>
                      <a:pt x="55" y="27"/>
                    </a:moveTo>
                    <a:lnTo>
                      <a:pt x="55" y="27"/>
                    </a:lnTo>
                    <a:lnTo>
                      <a:pt x="55" y="20"/>
                    </a:lnTo>
                    <a:lnTo>
                      <a:pt x="51" y="10"/>
                    </a:lnTo>
                    <a:lnTo>
                      <a:pt x="44" y="6"/>
                    </a:lnTo>
                    <a:lnTo>
                      <a:pt x="38" y="3"/>
                    </a:lnTo>
                    <a:lnTo>
                      <a:pt x="38" y="3"/>
                    </a:lnTo>
                    <a:lnTo>
                      <a:pt x="27" y="0"/>
                    </a:lnTo>
                    <a:lnTo>
                      <a:pt x="21" y="3"/>
                    </a:lnTo>
                    <a:lnTo>
                      <a:pt x="14" y="6"/>
                    </a:lnTo>
                    <a:lnTo>
                      <a:pt x="7" y="10"/>
                    </a:lnTo>
                    <a:lnTo>
                      <a:pt x="7" y="10"/>
                    </a:lnTo>
                    <a:lnTo>
                      <a:pt x="4" y="20"/>
                    </a:lnTo>
                    <a:lnTo>
                      <a:pt x="0" y="27"/>
                    </a:lnTo>
                    <a:lnTo>
                      <a:pt x="4" y="33"/>
                    </a:lnTo>
                    <a:lnTo>
                      <a:pt x="7" y="44"/>
                    </a:lnTo>
                    <a:lnTo>
                      <a:pt x="7" y="44"/>
                    </a:lnTo>
                    <a:lnTo>
                      <a:pt x="14" y="47"/>
                    </a:lnTo>
                    <a:lnTo>
                      <a:pt x="21" y="50"/>
                    </a:lnTo>
                    <a:lnTo>
                      <a:pt x="27" y="54"/>
                    </a:lnTo>
                    <a:lnTo>
                      <a:pt x="38" y="50"/>
                    </a:lnTo>
                    <a:lnTo>
                      <a:pt x="38" y="50"/>
                    </a:lnTo>
                    <a:lnTo>
                      <a:pt x="44" y="47"/>
                    </a:lnTo>
                    <a:lnTo>
                      <a:pt x="51" y="44"/>
                    </a:lnTo>
                    <a:lnTo>
                      <a:pt x="55" y="33"/>
                    </a:lnTo>
                    <a:lnTo>
                      <a:pt x="55"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08" name="Freeform 1385">
                <a:extLst>
                  <a:ext uri="{FF2B5EF4-FFF2-40B4-BE49-F238E27FC236}">
                    <a16:creationId xmlns:a16="http://schemas.microsoft.com/office/drawing/2014/main" id="{56A09260-1443-414E-93FA-1602F32558BD}"/>
                  </a:ext>
                </a:extLst>
              </p:cNvPr>
              <p:cNvSpPr>
                <a:spLocks/>
              </p:cNvSpPr>
              <p:nvPr/>
            </p:nvSpPr>
            <p:spPr bwMode="auto">
              <a:xfrm>
                <a:off x="4573" y="2410"/>
                <a:ext cx="14" cy="54"/>
              </a:xfrm>
              <a:custGeom>
                <a:avLst/>
                <a:gdLst>
                  <a:gd name="T0" fmla="*/ 51 w 51"/>
                  <a:gd name="T1" fmla="*/ 27 h 54"/>
                  <a:gd name="T2" fmla="*/ 51 w 51"/>
                  <a:gd name="T3" fmla="*/ 27 h 54"/>
                  <a:gd name="T4" fmla="*/ 51 w 51"/>
                  <a:gd name="T5" fmla="*/ 20 h 54"/>
                  <a:gd name="T6" fmla="*/ 48 w 51"/>
                  <a:gd name="T7" fmla="*/ 10 h 54"/>
                  <a:gd name="T8" fmla="*/ 41 w 51"/>
                  <a:gd name="T9" fmla="*/ 6 h 54"/>
                  <a:gd name="T10" fmla="*/ 34 w 51"/>
                  <a:gd name="T11" fmla="*/ 3 h 54"/>
                  <a:gd name="T12" fmla="*/ 34 w 51"/>
                  <a:gd name="T13" fmla="*/ 3 h 54"/>
                  <a:gd name="T14" fmla="*/ 27 w 51"/>
                  <a:gd name="T15" fmla="*/ 0 h 54"/>
                  <a:gd name="T16" fmla="*/ 17 w 51"/>
                  <a:gd name="T17" fmla="*/ 3 h 54"/>
                  <a:gd name="T18" fmla="*/ 10 w 51"/>
                  <a:gd name="T19" fmla="*/ 6 h 54"/>
                  <a:gd name="T20" fmla="*/ 4 w 51"/>
                  <a:gd name="T21" fmla="*/ 10 h 54"/>
                  <a:gd name="T22" fmla="*/ 4 w 51"/>
                  <a:gd name="T23" fmla="*/ 10 h 54"/>
                  <a:gd name="T24" fmla="*/ 0 w 51"/>
                  <a:gd name="T25" fmla="*/ 20 h 54"/>
                  <a:gd name="T26" fmla="*/ 0 w 51"/>
                  <a:gd name="T27" fmla="*/ 27 h 54"/>
                  <a:gd name="T28" fmla="*/ 0 w 51"/>
                  <a:gd name="T29" fmla="*/ 33 h 54"/>
                  <a:gd name="T30" fmla="*/ 4 w 51"/>
                  <a:gd name="T31" fmla="*/ 44 h 54"/>
                  <a:gd name="T32" fmla="*/ 4 w 51"/>
                  <a:gd name="T33" fmla="*/ 44 h 54"/>
                  <a:gd name="T34" fmla="*/ 10 w 51"/>
                  <a:gd name="T35" fmla="*/ 47 h 54"/>
                  <a:gd name="T36" fmla="*/ 17 w 51"/>
                  <a:gd name="T37" fmla="*/ 50 h 54"/>
                  <a:gd name="T38" fmla="*/ 27 w 51"/>
                  <a:gd name="T39" fmla="*/ 54 h 54"/>
                  <a:gd name="T40" fmla="*/ 34 w 51"/>
                  <a:gd name="T41" fmla="*/ 50 h 54"/>
                  <a:gd name="T42" fmla="*/ 34 w 51"/>
                  <a:gd name="T43" fmla="*/ 50 h 54"/>
                  <a:gd name="T44" fmla="*/ 41 w 51"/>
                  <a:gd name="T45" fmla="*/ 47 h 54"/>
                  <a:gd name="T46" fmla="*/ 48 w 51"/>
                  <a:gd name="T47" fmla="*/ 44 h 54"/>
                  <a:gd name="T48" fmla="*/ 51 w 51"/>
                  <a:gd name="T49" fmla="*/ 33 h 54"/>
                  <a:gd name="T50" fmla="*/ 51 w 51"/>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54">
                    <a:moveTo>
                      <a:pt x="51" y="27"/>
                    </a:moveTo>
                    <a:lnTo>
                      <a:pt x="51" y="27"/>
                    </a:lnTo>
                    <a:lnTo>
                      <a:pt x="51" y="20"/>
                    </a:lnTo>
                    <a:lnTo>
                      <a:pt x="48" y="10"/>
                    </a:lnTo>
                    <a:lnTo>
                      <a:pt x="41" y="6"/>
                    </a:lnTo>
                    <a:lnTo>
                      <a:pt x="34" y="3"/>
                    </a:lnTo>
                    <a:lnTo>
                      <a:pt x="34" y="3"/>
                    </a:lnTo>
                    <a:lnTo>
                      <a:pt x="27" y="0"/>
                    </a:lnTo>
                    <a:lnTo>
                      <a:pt x="17" y="3"/>
                    </a:lnTo>
                    <a:lnTo>
                      <a:pt x="10" y="6"/>
                    </a:lnTo>
                    <a:lnTo>
                      <a:pt x="4" y="10"/>
                    </a:lnTo>
                    <a:lnTo>
                      <a:pt x="4" y="10"/>
                    </a:lnTo>
                    <a:lnTo>
                      <a:pt x="0" y="20"/>
                    </a:lnTo>
                    <a:lnTo>
                      <a:pt x="0" y="27"/>
                    </a:lnTo>
                    <a:lnTo>
                      <a:pt x="0" y="33"/>
                    </a:lnTo>
                    <a:lnTo>
                      <a:pt x="4" y="44"/>
                    </a:lnTo>
                    <a:lnTo>
                      <a:pt x="4" y="44"/>
                    </a:lnTo>
                    <a:lnTo>
                      <a:pt x="10" y="47"/>
                    </a:lnTo>
                    <a:lnTo>
                      <a:pt x="17" y="50"/>
                    </a:lnTo>
                    <a:lnTo>
                      <a:pt x="27" y="54"/>
                    </a:lnTo>
                    <a:lnTo>
                      <a:pt x="34" y="50"/>
                    </a:lnTo>
                    <a:lnTo>
                      <a:pt x="34" y="50"/>
                    </a:lnTo>
                    <a:lnTo>
                      <a:pt x="41" y="47"/>
                    </a:lnTo>
                    <a:lnTo>
                      <a:pt x="48" y="44"/>
                    </a:lnTo>
                    <a:lnTo>
                      <a:pt x="51" y="33"/>
                    </a:lnTo>
                    <a:lnTo>
                      <a:pt x="51"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09" name="Freeform 1386">
                <a:extLst>
                  <a:ext uri="{FF2B5EF4-FFF2-40B4-BE49-F238E27FC236}">
                    <a16:creationId xmlns:a16="http://schemas.microsoft.com/office/drawing/2014/main" id="{FB8F56F2-71AC-CA44-970E-738E382C0EDB}"/>
                  </a:ext>
                </a:extLst>
              </p:cNvPr>
              <p:cNvSpPr>
                <a:spLocks/>
              </p:cNvSpPr>
              <p:nvPr/>
            </p:nvSpPr>
            <p:spPr bwMode="auto">
              <a:xfrm>
                <a:off x="4587" y="2410"/>
                <a:ext cx="10" cy="54"/>
              </a:xfrm>
              <a:custGeom>
                <a:avLst/>
                <a:gdLst>
                  <a:gd name="T0" fmla="*/ 51 w 51"/>
                  <a:gd name="T1" fmla="*/ 27 h 54"/>
                  <a:gd name="T2" fmla="*/ 51 w 51"/>
                  <a:gd name="T3" fmla="*/ 27 h 54"/>
                  <a:gd name="T4" fmla="*/ 51 w 51"/>
                  <a:gd name="T5" fmla="*/ 20 h 54"/>
                  <a:gd name="T6" fmla="*/ 48 w 51"/>
                  <a:gd name="T7" fmla="*/ 10 h 54"/>
                  <a:gd name="T8" fmla="*/ 41 w 51"/>
                  <a:gd name="T9" fmla="*/ 6 h 54"/>
                  <a:gd name="T10" fmla="*/ 34 w 51"/>
                  <a:gd name="T11" fmla="*/ 3 h 54"/>
                  <a:gd name="T12" fmla="*/ 34 w 51"/>
                  <a:gd name="T13" fmla="*/ 3 h 54"/>
                  <a:gd name="T14" fmla="*/ 24 w 51"/>
                  <a:gd name="T15" fmla="*/ 0 h 54"/>
                  <a:gd name="T16" fmla="*/ 17 w 51"/>
                  <a:gd name="T17" fmla="*/ 3 h 54"/>
                  <a:gd name="T18" fmla="*/ 11 w 51"/>
                  <a:gd name="T19" fmla="*/ 6 h 54"/>
                  <a:gd name="T20" fmla="*/ 4 w 51"/>
                  <a:gd name="T21" fmla="*/ 10 h 54"/>
                  <a:gd name="T22" fmla="*/ 4 w 51"/>
                  <a:gd name="T23" fmla="*/ 10 h 54"/>
                  <a:gd name="T24" fmla="*/ 0 w 51"/>
                  <a:gd name="T25" fmla="*/ 20 h 54"/>
                  <a:gd name="T26" fmla="*/ 0 w 51"/>
                  <a:gd name="T27" fmla="*/ 27 h 54"/>
                  <a:gd name="T28" fmla="*/ 0 w 51"/>
                  <a:gd name="T29" fmla="*/ 33 h 54"/>
                  <a:gd name="T30" fmla="*/ 4 w 51"/>
                  <a:gd name="T31" fmla="*/ 44 h 54"/>
                  <a:gd name="T32" fmla="*/ 4 w 51"/>
                  <a:gd name="T33" fmla="*/ 44 h 54"/>
                  <a:gd name="T34" fmla="*/ 11 w 51"/>
                  <a:gd name="T35" fmla="*/ 47 h 54"/>
                  <a:gd name="T36" fmla="*/ 17 w 51"/>
                  <a:gd name="T37" fmla="*/ 50 h 54"/>
                  <a:gd name="T38" fmla="*/ 24 w 51"/>
                  <a:gd name="T39" fmla="*/ 54 h 54"/>
                  <a:gd name="T40" fmla="*/ 34 w 51"/>
                  <a:gd name="T41" fmla="*/ 50 h 54"/>
                  <a:gd name="T42" fmla="*/ 34 w 51"/>
                  <a:gd name="T43" fmla="*/ 50 h 54"/>
                  <a:gd name="T44" fmla="*/ 41 w 51"/>
                  <a:gd name="T45" fmla="*/ 47 h 54"/>
                  <a:gd name="T46" fmla="*/ 48 w 51"/>
                  <a:gd name="T47" fmla="*/ 44 h 54"/>
                  <a:gd name="T48" fmla="*/ 51 w 51"/>
                  <a:gd name="T49" fmla="*/ 33 h 54"/>
                  <a:gd name="T50" fmla="*/ 51 w 51"/>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54">
                    <a:moveTo>
                      <a:pt x="51" y="27"/>
                    </a:moveTo>
                    <a:lnTo>
                      <a:pt x="51" y="27"/>
                    </a:lnTo>
                    <a:lnTo>
                      <a:pt x="51" y="20"/>
                    </a:lnTo>
                    <a:lnTo>
                      <a:pt x="48" y="10"/>
                    </a:lnTo>
                    <a:lnTo>
                      <a:pt x="41" y="6"/>
                    </a:lnTo>
                    <a:lnTo>
                      <a:pt x="34" y="3"/>
                    </a:lnTo>
                    <a:lnTo>
                      <a:pt x="34" y="3"/>
                    </a:lnTo>
                    <a:lnTo>
                      <a:pt x="24" y="0"/>
                    </a:lnTo>
                    <a:lnTo>
                      <a:pt x="17" y="3"/>
                    </a:lnTo>
                    <a:lnTo>
                      <a:pt x="11" y="6"/>
                    </a:lnTo>
                    <a:lnTo>
                      <a:pt x="4" y="10"/>
                    </a:lnTo>
                    <a:lnTo>
                      <a:pt x="4" y="10"/>
                    </a:lnTo>
                    <a:lnTo>
                      <a:pt x="0" y="20"/>
                    </a:lnTo>
                    <a:lnTo>
                      <a:pt x="0" y="27"/>
                    </a:lnTo>
                    <a:lnTo>
                      <a:pt x="0" y="33"/>
                    </a:lnTo>
                    <a:lnTo>
                      <a:pt x="4" y="44"/>
                    </a:lnTo>
                    <a:lnTo>
                      <a:pt x="4" y="44"/>
                    </a:lnTo>
                    <a:lnTo>
                      <a:pt x="11" y="47"/>
                    </a:lnTo>
                    <a:lnTo>
                      <a:pt x="17" y="50"/>
                    </a:lnTo>
                    <a:lnTo>
                      <a:pt x="24" y="54"/>
                    </a:lnTo>
                    <a:lnTo>
                      <a:pt x="34" y="50"/>
                    </a:lnTo>
                    <a:lnTo>
                      <a:pt x="34" y="50"/>
                    </a:lnTo>
                    <a:lnTo>
                      <a:pt x="41" y="47"/>
                    </a:lnTo>
                    <a:lnTo>
                      <a:pt x="48" y="44"/>
                    </a:lnTo>
                    <a:lnTo>
                      <a:pt x="51" y="33"/>
                    </a:lnTo>
                    <a:lnTo>
                      <a:pt x="51"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10" name="Freeform 1387">
                <a:extLst>
                  <a:ext uri="{FF2B5EF4-FFF2-40B4-BE49-F238E27FC236}">
                    <a16:creationId xmlns:a16="http://schemas.microsoft.com/office/drawing/2014/main" id="{D46FE8BB-F397-5D46-BD5E-03EFF673467B}"/>
                  </a:ext>
                </a:extLst>
              </p:cNvPr>
              <p:cNvSpPr>
                <a:spLocks/>
              </p:cNvSpPr>
              <p:nvPr/>
            </p:nvSpPr>
            <p:spPr bwMode="auto">
              <a:xfrm>
                <a:off x="4587" y="2410"/>
                <a:ext cx="18" cy="54"/>
              </a:xfrm>
              <a:custGeom>
                <a:avLst/>
                <a:gdLst>
                  <a:gd name="T0" fmla="*/ 54 w 54"/>
                  <a:gd name="T1" fmla="*/ 27 h 54"/>
                  <a:gd name="T2" fmla="*/ 54 w 54"/>
                  <a:gd name="T3" fmla="*/ 27 h 54"/>
                  <a:gd name="T4" fmla="*/ 51 w 54"/>
                  <a:gd name="T5" fmla="*/ 20 h 54"/>
                  <a:gd name="T6" fmla="*/ 47 w 54"/>
                  <a:gd name="T7" fmla="*/ 10 h 54"/>
                  <a:gd name="T8" fmla="*/ 44 w 54"/>
                  <a:gd name="T9" fmla="*/ 6 h 54"/>
                  <a:gd name="T10" fmla="*/ 37 w 54"/>
                  <a:gd name="T11" fmla="*/ 3 h 54"/>
                  <a:gd name="T12" fmla="*/ 37 w 54"/>
                  <a:gd name="T13" fmla="*/ 3 h 54"/>
                  <a:gd name="T14" fmla="*/ 27 w 54"/>
                  <a:gd name="T15" fmla="*/ 0 h 54"/>
                  <a:gd name="T16" fmla="*/ 20 w 54"/>
                  <a:gd name="T17" fmla="*/ 3 h 54"/>
                  <a:gd name="T18" fmla="*/ 10 w 54"/>
                  <a:gd name="T19" fmla="*/ 6 h 54"/>
                  <a:gd name="T20" fmla="*/ 7 w 54"/>
                  <a:gd name="T21" fmla="*/ 10 h 54"/>
                  <a:gd name="T22" fmla="*/ 7 w 54"/>
                  <a:gd name="T23" fmla="*/ 10 h 54"/>
                  <a:gd name="T24" fmla="*/ 3 w 54"/>
                  <a:gd name="T25" fmla="*/ 20 h 54"/>
                  <a:gd name="T26" fmla="*/ 0 w 54"/>
                  <a:gd name="T27" fmla="*/ 27 h 54"/>
                  <a:gd name="T28" fmla="*/ 3 w 54"/>
                  <a:gd name="T29" fmla="*/ 33 h 54"/>
                  <a:gd name="T30" fmla="*/ 7 w 54"/>
                  <a:gd name="T31" fmla="*/ 44 h 54"/>
                  <a:gd name="T32" fmla="*/ 7 w 54"/>
                  <a:gd name="T33" fmla="*/ 44 h 54"/>
                  <a:gd name="T34" fmla="*/ 10 w 54"/>
                  <a:gd name="T35" fmla="*/ 47 h 54"/>
                  <a:gd name="T36" fmla="*/ 20 w 54"/>
                  <a:gd name="T37" fmla="*/ 50 h 54"/>
                  <a:gd name="T38" fmla="*/ 27 w 54"/>
                  <a:gd name="T39" fmla="*/ 54 h 54"/>
                  <a:gd name="T40" fmla="*/ 37 w 54"/>
                  <a:gd name="T41" fmla="*/ 50 h 54"/>
                  <a:gd name="T42" fmla="*/ 37 w 54"/>
                  <a:gd name="T43" fmla="*/ 50 h 54"/>
                  <a:gd name="T44" fmla="*/ 44 w 54"/>
                  <a:gd name="T45" fmla="*/ 47 h 54"/>
                  <a:gd name="T46" fmla="*/ 47 w 54"/>
                  <a:gd name="T47" fmla="*/ 44 h 54"/>
                  <a:gd name="T48" fmla="*/ 51 w 54"/>
                  <a:gd name="T49" fmla="*/ 33 h 54"/>
                  <a:gd name="T50" fmla="*/ 54 w 54"/>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4">
                    <a:moveTo>
                      <a:pt x="54" y="27"/>
                    </a:moveTo>
                    <a:lnTo>
                      <a:pt x="54" y="27"/>
                    </a:lnTo>
                    <a:lnTo>
                      <a:pt x="51" y="20"/>
                    </a:lnTo>
                    <a:lnTo>
                      <a:pt x="47" y="10"/>
                    </a:lnTo>
                    <a:lnTo>
                      <a:pt x="44" y="6"/>
                    </a:lnTo>
                    <a:lnTo>
                      <a:pt x="37" y="3"/>
                    </a:lnTo>
                    <a:lnTo>
                      <a:pt x="37" y="3"/>
                    </a:lnTo>
                    <a:lnTo>
                      <a:pt x="27" y="0"/>
                    </a:lnTo>
                    <a:lnTo>
                      <a:pt x="20" y="3"/>
                    </a:lnTo>
                    <a:lnTo>
                      <a:pt x="10" y="6"/>
                    </a:lnTo>
                    <a:lnTo>
                      <a:pt x="7" y="10"/>
                    </a:lnTo>
                    <a:lnTo>
                      <a:pt x="7" y="10"/>
                    </a:lnTo>
                    <a:lnTo>
                      <a:pt x="3" y="20"/>
                    </a:lnTo>
                    <a:lnTo>
                      <a:pt x="0" y="27"/>
                    </a:lnTo>
                    <a:lnTo>
                      <a:pt x="3" y="33"/>
                    </a:lnTo>
                    <a:lnTo>
                      <a:pt x="7" y="44"/>
                    </a:lnTo>
                    <a:lnTo>
                      <a:pt x="7" y="44"/>
                    </a:lnTo>
                    <a:lnTo>
                      <a:pt x="10" y="47"/>
                    </a:lnTo>
                    <a:lnTo>
                      <a:pt x="20" y="50"/>
                    </a:lnTo>
                    <a:lnTo>
                      <a:pt x="27" y="54"/>
                    </a:lnTo>
                    <a:lnTo>
                      <a:pt x="37" y="50"/>
                    </a:lnTo>
                    <a:lnTo>
                      <a:pt x="37" y="50"/>
                    </a:lnTo>
                    <a:lnTo>
                      <a:pt x="44" y="47"/>
                    </a:lnTo>
                    <a:lnTo>
                      <a:pt x="47" y="44"/>
                    </a:lnTo>
                    <a:lnTo>
                      <a:pt x="51" y="33"/>
                    </a:lnTo>
                    <a:lnTo>
                      <a:pt x="54"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11" name="Freeform 1388">
                <a:extLst>
                  <a:ext uri="{FF2B5EF4-FFF2-40B4-BE49-F238E27FC236}">
                    <a16:creationId xmlns:a16="http://schemas.microsoft.com/office/drawing/2014/main" id="{7DB334B7-3024-3F43-BB9C-543AB3519465}"/>
                  </a:ext>
                </a:extLst>
              </p:cNvPr>
              <p:cNvSpPr>
                <a:spLocks/>
              </p:cNvSpPr>
              <p:nvPr/>
            </p:nvSpPr>
            <p:spPr bwMode="auto">
              <a:xfrm>
                <a:off x="4587" y="2410"/>
                <a:ext cx="18" cy="54"/>
              </a:xfrm>
              <a:custGeom>
                <a:avLst/>
                <a:gdLst>
                  <a:gd name="T0" fmla="*/ 54 w 54"/>
                  <a:gd name="T1" fmla="*/ 27 h 54"/>
                  <a:gd name="T2" fmla="*/ 54 w 54"/>
                  <a:gd name="T3" fmla="*/ 27 h 54"/>
                  <a:gd name="T4" fmla="*/ 51 w 54"/>
                  <a:gd name="T5" fmla="*/ 20 h 54"/>
                  <a:gd name="T6" fmla="*/ 47 w 54"/>
                  <a:gd name="T7" fmla="*/ 10 h 54"/>
                  <a:gd name="T8" fmla="*/ 44 w 54"/>
                  <a:gd name="T9" fmla="*/ 6 h 54"/>
                  <a:gd name="T10" fmla="*/ 37 w 54"/>
                  <a:gd name="T11" fmla="*/ 3 h 54"/>
                  <a:gd name="T12" fmla="*/ 37 w 54"/>
                  <a:gd name="T13" fmla="*/ 3 h 54"/>
                  <a:gd name="T14" fmla="*/ 27 w 54"/>
                  <a:gd name="T15" fmla="*/ 0 h 54"/>
                  <a:gd name="T16" fmla="*/ 20 w 54"/>
                  <a:gd name="T17" fmla="*/ 3 h 54"/>
                  <a:gd name="T18" fmla="*/ 10 w 54"/>
                  <a:gd name="T19" fmla="*/ 6 h 54"/>
                  <a:gd name="T20" fmla="*/ 7 w 54"/>
                  <a:gd name="T21" fmla="*/ 10 h 54"/>
                  <a:gd name="T22" fmla="*/ 7 w 54"/>
                  <a:gd name="T23" fmla="*/ 10 h 54"/>
                  <a:gd name="T24" fmla="*/ 3 w 54"/>
                  <a:gd name="T25" fmla="*/ 20 h 54"/>
                  <a:gd name="T26" fmla="*/ 0 w 54"/>
                  <a:gd name="T27" fmla="*/ 27 h 54"/>
                  <a:gd name="T28" fmla="*/ 3 w 54"/>
                  <a:gd name="T29" fmla="*/ 33 h 54"/>
                  <a:gd name="T30" fmla="*/ 7 w 54"/>
                  <a:gd name="T31" fmla="*/ 44 h 54"/>
                  <a:gd name="T32" fmla="*/ 7 w 54"/>
                  <a:gd name="T33" fmla="*/ 44 h 54"/>
                  <a:gd name="T34" fmla="*/ 10 w 54"/>
                  <a:gd name="T35" fmla="*/ 47 h 54"/>
                  <a:gd name="T36" fmla="*/ 20 w 54"/>
                  <a:gd name="T37" fmla="*/ 50 h 54"/>
                  <a:gd name="T38" fmla="*/ 27 w 54"/>
                  <a:gd name="T39" fmla="*/ 54 h 54"/>
                  <a:gd name="T40" fmla="*/ 37 w 54"/>
                  <a:gd name="T41" fmla="*/ 50 h 54"/>
                  <a:gd name="T42" fmla="*/ 37 w 54"/>
                  <a:gd name="T43" fmla="*/ 50 h 54"/>
                  <a:gd name="T44" fmla="*/ 44 w 54"/>
                  <a:gd name="T45" fmla="*/ 47 h 54"/>
                  <a:gd name="T46" fmla="*/ 47 w 54"/>
                  <a:gd name="T47" fmla="*/ 44 h 54"/>
                  <a:gd name="T48" fmla="*/ 51 w 54"/>
                  <a:gd name="T49" fmla="*/ 33 h 54"/>
                  <a:gd name="T50" fmla="*/ 54 w 54"/>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4">
                    <a:moveTo>
                      <a:pt x="54" y="27"/>
                    </a:moveTo>
                    <a:lnTo>
                      <a:pt x="54" y="27"/>
                    </a:lnTo>
                    <a:lnTo>
                      <a:pt x="51" y="20"/>
                    </a:lnTo>
                    <a:lnTo>
                      <a:pt x="47" y="10"/>
                    </a:lnTo>
                    <a:lnTo>
                      <a:pt x="44" y="6"/>
                    </a:lnTo>
                    <a:lnTo>
                      <a:pt x="37" y="3"/>
                    </a:lnTo>
                    <a:lnTo>
                      <a:pt x="37" y="3"/>
                    </a:lnTo>
                    <a:lnTo>
                      <a:pt x="27" y="0"/>
                    </a:lnTo>
                    <a:lnTo>
                      <a:pt x="20" y="3"/>
                    </a:lnTo>
                    <a:lnTo>
                      <a:pt x="10" y="6"/>
                    </a:lnTo>
                    <a:lnTo>
                      <a:pt x="7" y="10"/>
                    </a:lnTo>
                    <a:lnTo>
                      <a:pt x="7" y="10"/>
                    </a:lnTo>
                    <a:lnTo>
                      <a:pt x="3" y="20"/>
                    </a:lnTo>
                    <a:lnTo>
                      <a:pt x="0" y="27"/>
                    </a:lnTo>
                    <a:lnTo>
                      <a:pt x="3" y="33"/>
                    </a:lnTo>
                    <a:lnTo>
                      <a:pt x="7" y="44"/>
                    </a:lnTo>
                    <a:lnTo>
                      <a:pt x="7" y="44"/>
                    </a:lnTo>
                    <a:lnTo>
                      <a:pt x="10" y="47"/>
                    </a:lnTo>
                    <a:lnTo>
                      <a:pt x="20" y="50"/>
                    </a:lnTo>
                    <a:lnTo>
                      <a:pt x="27" y="54"/>
                    </a:lnTo>
                    <a:lnTo>
                      <a:pt x="37" y="50"/>
                    </a:lnTo>
                    <a:lnTo>
                      <a:pt x="37" y="50"/>
                    </a:lnTo>
                    <a:lnTo>
                      <a:pt x="44" y="47"/>
                    </a:lnTo>
                    <a:lnTo>
                      <a:pt x="47" y="44"/>
                    </a:lnTo>
                    <a:lnTo>
                      <a:pt x="51" y="33"/>
                    </a:lnTo>
                    <a:lnTo>
                      <a:pt x="54"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12" name="Freeform 1389">
                <a:extLst>
                  <a:ext uri="{FF2B5EF4-FFF2-40B4-BE49-F238E27FC236}">
                    <a16:creationId xmlns:a16="http://schemas.microsoft.com/office/drawing/2014/main" id="{370EFD51-D00E-FE4A-90C2-84213135A961}"/>
                  </a:ext>
                </a:extLst>
              </p:cNvPr>
              <p:cNvSpPr>
                <a:spLocks/>
              </p:cNvSpPr>
              <p:nvPr/>
            </p:nvSpPr>
            <p:spPr bwMode="auto">
              <a:xfrm>
                <a:off x="4630" y="2453"/>
                <a:ext cx="54" cy="51"/>
              </a:xfrm>
              <a:custGeom>
                <a:avLst/>
                <a:gdLst>
                  <a:gd name="T0" fmla="*/ 54 w 54"/>
                  <a:gd name="T1" fmla="*/ 27 h 51"/>
                  <a:gd name="T2" fmla="*/ 54 w 54"/>
                  <a:gd name="T3" fmla="*/ 27 h 51"/>
                  <a:gd name="T4" fmla="*/ 51 w 54"/>
                  <a:gd name="T5" fmla="*/ 17 h 51"/>
                  <a:gd name="T6" fmla="*/ 47 w 54"/>
                  <a:gd name="T7" fmla="*/ 10 h 51"/>
                  <a:gd name="T8" fmla="*/ 44 w 54"/>
                  <a:gd name="T9" fmla="*/ 3 h 51"/>
                  <a:gd name="T10" fmla="*/ 34 w 54"/>
                  <a:gd name="T11" fmla="*/ 0 h 51"/>
                  <a:gd name="T12" fmla="*/ 34 w 54"/>
                  <a:gd name="T13" fmla="*/ 0 h 51"/>
                  <a:gd name="T14" fmla="*/ 27 w 54"/>
                  <a:gd name="T15" fmla="*/ 0 h 51"/>
                  <a:gd name="T16" fmla="*/ 17 w 54"/>
                  <a:gd name="T17" fmla="*/ 0 h 51"/>
                  <a:gd name="T18" fmla="*/ 10 w 54"/>
                  <a:gd name="T19" fmla="*/ 3 h 51"/>
                  <a:gd name="T20" fmla="*/ 7 w 54"/>
                  <a:gd name="T21" fmla="*/ 10 h 51"/>
                  <a:gd name="T22" fmla="*/ 7 w 54"/>
                  <a:gd name="T23" fmla="*/ 10 h 51"/>
                  <a:gd name="T24" fmla="*/ 0 w 54"/>
                  <a:gd name="T25" fmla="*/ 17 h 51"/>
                  <a:gd name="T26" fmla="*/ 0 w 54"/>
                  <a:gd name="T27" fmla="*/ 27 h 51"/>
                  <a:gd name="T28" fmla="*/ 0 w 54"/>
                  <a:gd name="T29" fmla="*/ 34 h 51"/>
                  <a:gd name="T30" fmla="*/ 7 w 54"/>
                  <a:gd name="T31" fmla="*/ 40 h 51"/>
                  <a:gd name="T32" fmla="*/ 7 w 54"/>
                  <a:gd name="T33" fmla="*/ 40 h 51"/>
                  <a:gd name="T34" fmla="*/ 10 w 54"/>
                  <a:gd name="T35" fmla="*/ 47 h 51"/>
                  <a:gd name="T36" fmla="*/ 17 w 54"/>
                  <a:gd name="T37" fmla="*/ 51 h 51"/>
                  <a:gd name="T38" fmla="*/ 27 w 54"/>
                  <a:gd name="T39" fmla="*/ 51 h 51"/>
                  <a:gd name="T40" fmla="*/ 34 w 54"/>
                  <a:gd name="T41" fmla="*/ 51 h 51"/>
                  <a:gd name="T42" fmla="*/ 34 w 54"/>
                  <a:gd name="T43" fmla="*/ 51 h 51"/>
                  <a:gd name="T44" fmla="*/ 44 w 54"/>
                  <a:gd name="T45" fmla="*/ 47 h 51"/>
                  <a:gd name="T46" fmla="*/ 47 w 54"/>
                  <a:gd name="T47" fmla="*/ 40 h 51"/>
                  <a:gd name="T48" fmla="*/ 51 w 54"/>
                  <a:gd name="T49" fmla="*/ 34 h 51"/>
                  <a:gd name="T50" fmla="*/ 54 w 54"/>
                  <a:gd name="T51" fmla="*/ 2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1">
                    <a:moveTo>
                      <a:pt x="54" y="27"/>
                    </a:moveTo>
                    <a:lnTo>
                      <a:pt x="54" y="27"/>
                    </a:lnTo>
                    <a:lnTo>
                      <a:pt x="51" y="17"/>
                    </a:lnTo>
                    <a:lnTo>
                      <a:pt x="47" y="10"/>
                    </a:lnTo>
                    <a:lnTo>
                      <a:pt x="44" y="3"/>
                    </a:lnTo>
                    <a:lnTo>
                      <a:pt x="34" y="0"/>
                    </a:lnTo>
                    <a:lnTo>
                      <a:pt x="34" y="0"/>
                    </a:lnTo>
                    <a:lnTo>
                      <a:pt x="27" y="0"/>
                    </a:lnTo>
                    <a:lnTo>
                      <a:pt x="17" y="0"/>
                    </a:lnTo>
                    <a:lnTo>
                      <a:pt x="10" y="3"/>
                    </a:lnTo>
                    <a:lnTo>
                      <a:pt x="7" y="10"/>
                    </a:lnTo>
                    <a:lnTo>
                      <a:pt x="7" y="10"/>
                    </a:lnTo>
                    <a:lnTo>
                      <a:pt x="0" y="17"/>
                    </a:lnTo>
                    <a:lnTo>
                      <a:pt x="0" y="27"/>
                    </a:lnTo>
                    <a:lnTo>
                      <a:pt x="0" y="34"/>
                    </a:lnTo>
                    <a:lnTo>
                      <a:pt x="7" y="40"/>
                    </a:lnTo>
                    <a:lnTo>
                      <a:pt x="7" y="40"/>
                    </a:lnTo>
                    <a:lnTo>
                      <a:pt x="10" y="47"/>
                    </a:lnTo>
                    <a:lnTo>
                      <a:pt x="17" y="51"/>
                    </a:lnTo>
                    <a:lnTo>
                      <a:pt x="27" y="51"/>
                    </a:lnTo>
                    <a:lnTo>
                      <a:pt x="34" y="51"/>
                    </a:lnTo>
                    <a:lnTo>
                      <a:pt x="34" y="51"/>
                    </a:lnTo>
                    <a:lnTo>
                      <a:pt x="44" y="47"/>
                    </a:lnTo>
                    <a:lnTo>
                      <a:pt x="47" y="40"/>
                    </a:lnTo>
                    <a:lnTo>
                      <a:pt x="51" y="34"/>
                    </a:lnTo>
                    <a:lnTo>
                      <a:pt x="54"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13" name="Freeform 1390">
                <a:extLst>
                  <a:ext uri="{FF2B5EF4-FFF2-40B4-BE49-F238E27FC236}">
                    <a16:creationId xmlns:a16="http://schemas.microsoft.com/office/drawing/2014/main" id="{C051AEA3-F07D-2248-96AD-00176D1690A1}"/>
                  </a:ext>
                </a:extLst>
              </p:cNvPr>
              <p:cNvSpPr>
                <a:spLocks/>
              </p:cNvSpPr>
              <p:nvPr/>
            </p:nvSpPr>
            <p:spPr bwMode="auto">
              <a:xfrm>
                <a:off x="4630" y="2475"/>
                <a:ext cx="54" cy="54"/>
              </a:xfrm>
              <a:custGeom>
                <a:avLst/>
                <a:gdLst>
                  <a:gd name="T0" fmla="*/ 54 w 54"/>
                  <a:gd name="T1" fmla="*/ 27 h 54"/>
                  <a:gd name="T2" fmla="*/ 54 w 54"/>
                  <a:gd name="T3" fmla="*/ 27 h 54"/>
                  <a:gd name="T4" fmla="*/ 51 w 54"/>
                  <a:gd name="T5" fmla="*/ 17 h 54"/>
                  <a:gd name="T6" fmla="*/ 47 w 54"/>
                  <a:gd name="T7" fmla="*/ 10 h 54"/>
                  <a:gd name="T8" fmla="*/ 44 w 54"/>
                  <a:gd name="T9" fmla="*/ 7 h 54"/>
                  <a:gd name="T10" fmla="*/ 34 w 54"/>
                  <a:gd name="T11" fmla="*/ 0 h 54"/>
                  <a:gd name="T12" fmla="*/ 34 w 54"/>
                  <a:gd name="T13" fmla="*/ 0 h 54"/>
                  <a:gd name="T14" fmla="*/ 27 w 54"/>
                  <a:gd name="T15" fmla="*/ 0 h 54"/>
                  <a:gd name="T16" fmla="*/ 17 w 54"/>
                  <a:gd name="T17" fmla="*/ 0 h 54"/>
                  <a:gd name="T18" fmla="*/ 10 w 54"/>
                  <a:gd name="T19" fmla="*/ 3 h 54"/>
                  <a:gd name="T20" fmla="*/ 7 w 54"/>
                  <a:gd name="T21" fmla="*/ 10 h 54"/>
                  <a:gd name="T22" fmla="*/ 7 w 54"/>
                  <a:gd name="T23" fmla="*/ 10 h 54"/>
                  <a:gd name="T24" fmla="*/ 0 w 54"/>
                  <a:gd name="T25" fmla="*/ 17 h 54"/>
                  <a:gd name="T26" fmla="*/ 0 w 54"/>
                  <a:gd name="T27" fmla="*/ 27 h 54"/>
                  <a:gd name="T28" fmla="*/ 0 w 54"/>
                  <a:gd name="T29" fmla="*/ 34 h 54"/>
                  <a:gd name="T30" fmla="*/ 7 w 54"/>
                  <a:gd name="T31" fmla="*/ 41 h 54"/>
                  <a:gd name="T32" fmla="*/ 7 w 54"/>
                  <a:gd name="T33" fmla="*/ 41 h 54"/>
                  <a:gd name="T34" fmla="*/ 10 w 54"/>
                  <a:gd name="T35" fmla="*/ 48 h 54"/>
                  <a:gd name="T36" fmla="*/ 17 w 54"/>
                  <a:gd name="T37" fmla="*/ 51 h 54"/>
                  <a:gd name="T38" fmla="*/ 27 w 54"/>
                  <a:gd name="T39" fmla="*/ 54 h 54"/>
                  <a:gd name="T40" fmla="*/ 34 w 54"/>
                  <a:gd name="T41" fmla="*/ 51 h 54"/>
                  <a:gd name="T42" fmla="*/ 34 w 54"/>
                  <a:gd name="T43" fmla="*/ 51 h 54"/>
                  <a:gd name="T44" fmla="*/ 44 w 54"/>
                  <a:gd name="T45" fmla="*/ 48 h 54"/>
                  <a:gd name="T46" fmla="*/ 47 w 54"/>
                  <a:gd name="T47" fmla="*/ 41 h 54"/>
                  <a:gd name="T48" fmla="*/ 51 w 54"/>
                  <a:gd name="T49" fmla="*/ 34 h 54"/>
                  <a:gd name="T50" fmla="*/ 54 w 54"/>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4">
                    <a:moveTo>
                      <a:pt x="54" y="27"/>
                    </a:moveTo>
                    <a:lnTo>
                      <a:pt x="54" y="27"/>
                    </a:lnTo>
                    <a:lnTo>
                      <a:pt x="51" y="17"/>
                    </a:lnTo>
                    <a:lnTo>
                      <a:pt x="47" y="10"/>
                    </a:lnTo>
                    <a:lnTo>
                      <a:pt x="44" y="7"/>
                    </a:lnTo>
                    <a:lnTo>
                      <a:pt x="34" y="0"/>
                    </a:lnTo>
                    <a:lnTo>
                      <a:pt x="34" y="0"/>
                    </a:lnTo>
                    <a:lnTo>
                      <a:pt x="27" y="0"/>
                    </a:lnTo>
                    <a:lnTo>
                      <a:pt x="17" y="0"/>
                    </a:lnTo>
                    <a:lnTo>
                      <a:pt x="10" y="3"/>
                    </a:lnTo>
                    <a:lnTo>
                      <a:pt x="7" y="10"/>
                    </a:lnTo>
                    <a:lnTo>
                      <a:pt x="7" y="10"/>
                    </a:lnTo>
                    <a:lnTo>
                      <a:pt x="0" y="17"/>
                    </a:lnTo>
                    <a:lnTo>
                      <a:pt x="0" y="27"/>
                    </a:lnTo>
                    <a:lnTo>
                      <a:pt x="0" y="34"/>
                    </a:lnTo>
                    <a:lnTo>
                      <a:pt x="7" y="41"/>
                    </a:lnTo>
                    <a:lnTo>
                      <a:pt x="7" y="41"/>
                    </a:lnTo>
                    <a:lnTo>
                      <a:pt x="10" y="48"/>
                    </a:lnTo>
                    <a:lnTo>
                      <a:pt x="17" y="51"/>
                    </a:lnTo>
                    <a:lnTo>
                      <a:pt x="27" y="54"/>
                    </a:lnTo>
                    <a:lnTo>
                      <a:pt x="34" y="51"/>
                    </a:lnTo>
                    <a:lnTo>
                      <a:pt x="34" y="51"/>
                    </a:lnTo>
                    <a:lnTo>
                      <a:pt x="44" y="48"/>
                    </a:lnTo>
                    <a:lnTo>
                      <a:pt x="47" y="41"/>
                    </a:lnTo>
                    <a:lnTo>
                      <a:pt x="51" y="34"/>
                    </a:lnTo>
                    <a:lnTo>
                      <a:pt x="54"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14" name="Freeform 1391">
                <a:extLst>
                  <a:ext uri="{FF2B5EF4-FFF2-40B4-BE49-F238E27FC236}">
                    <a16:creationId xmlns:a16="http://schemas.microsoft.com/office/drawing/2014/main" id="{41FB51E9-41C2-0B4D-A909-53D815721D66}"/>
                  </a:ext>
                </a:extLst>
              </p:cNvPr>
              <p:cNvSpPr>
                <a:spLocks/>
              </p:cNvSpPr>
              <p:nvPr/>
            </p:nvSpPr>
            <p:spPr bwMode="auto">
              <a:xfrm>
                <a:off x="4660" y="2502"/>
                <a:ext cx="52" cy="51"/>
              </a:xfrm>
              <a:custGeom>
                <a:avLst/>
                <a:gdLst>
                  <a:gd name="T0" fmla="*/ 55 w 55"/>
                  <a:gd name="T1" fmla="*/ 27 h 51"/>
                  <a:gd name="T2" fmla="*/ 55 w 55"/>
                  <a:gd name="T3" fmla="*/ 27 h 51"/>
                  <a:gd name="T4" fmla="*/ 55 w 55"/>
                  <a:gd name="T5" fmla="*/ 17 h 51"/>
                  <a:gd name="T6" fmla="*/ 51 w 55"/>
                  <a:gd name="T7" fmla="*/ 10 h 51"/>
                  <a:gd name="T8" fmla="*/ 45 w 55"/>
                  <a:gd name="T9" fmla="*/ 4 h 51"/>
                  <a:gd name="T10" fmla="*/ 38 w 55"/>
                  <a:gd name="T11" fmla="*/ 0 h 51"/>
                  <a:gd name="T12" fmla="*/ 38 w 55"/>
                  <a:gd name="T13" fmla="*/ 0 h 51"/>
                  <a:gd name="T14" fmla="*/ 28 w 55"/>
                  <a:gd name="T15" fmla="*/ 0 h 51"/>
                  <a:gd name="T16" fmla="*/ 21 w 55"/>
                  <a:gd name="T17" fmla="*/ 0 h 51"/>
                  <a:gd name="T18" fmla="*/ 14 w 55"/>
                  <a:gd name="T19" fmla="*/ 4 h 51"/>
                  <a:gd name="T20" fmla="*/ 7 w 55"/>
                  <a:gd name="T21" fmla="*/ 10 h 51"/>
                  <a:gd name="T22" fmla="*/ 7 w 55"/>
                  <a:gd name="T23" fmla="*/ 10 h 51"/>
                  <a:gd name="T24" fmla="*/ 4 w 55"/>
                  <a:gd name="T25" fmla="*/ 17 h 51"/>
                  <a:gd name="T26" fmla="*/ 0 w 55"/>
                  <a:gd name="T27" fmla="*/ 27 h 51"/>
                  <a:gd name="T28" fmla="*/ 4 w 55"/>
                  <a:gd name="T29" fmla="*/ 34 h 51"/>
                  <a:gd name="T30" fmla="*/ 7 w 55"/>
                  <a:gd name="T31" fmla="*/ 41 h 51"/>
                  <a:gd name="T32" fmla="*/ 7 w 55"/>
                  <a:gd name="T33" fmla="*/ 41 h 51"/>
                  <a:gd name="T34" fmla="*/ 14 w 55"/>
                  <a:gd name="T35" fmla="*/ 48 h 51"/>
                  <a:gd name="T36" fmla="*/ 21 w 55"/>
                  <a:gd name="T37" fmla="*/ 51 h 51"/>
                  <a:gd name="T38" fmla="*/ 28 w 55"/>
                  <a:gd name="T39" fmla="*/ 51 h 51"/>
                  <a:gd name="T40" fmla="*/ 38 w 55"/>
                  <a:gd name="T41" fmla="*/ 51 h 51"/>
                  <a:gd name="T42" fmla="*/ 38 w 55"/>
                  <a:gd name="T43" fmla="*/ 51 h 51"/>
                  <a:gd name="T44" fmla="*/ 45 w 55"/>
                  <a:gd name="T45" fmla="*/ 48 h 51"/>
                  <a:gd name="T46" fmla="*/ 51 w 55"/>
                  <a:gd name="T47" fmla="*/ 41 h 51"/>
                  <a:gd name="T48" fmla="*/ 55 w 55"/>
                  <a:gd name="T49" fmla="*/ 34 h 51"/>
                  <a:gd name="T50" fmla="*/ 55 w 55"/>
                  <a:gd name="T51" fmla="*/ 2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1">
                    <a:moveTo>
                      <a:pt x="55" y="27"/>
                    </a:moveTo>
                    <a:lnTo>
                      <a:pt x="55" y="27"/>
                    </a:lnTo>
                    <a:lnTo>
                      <a:pt x="55" y="17"/>
                    </a:lnTo>
                    <a:lnTo>
                      <a:pt x="51" y="10"/>
                    </a:lnTo>
                    <a:lnTo>
                      <a:pt x="45" y="4"/>
                    </a:lnTo>
                    <a:lnTo>
                      <a:pt x="38" y="0"/>
                    </a:lnTo>
                    <a:lnTo>
                      <a:pt x="38" y="0"/>
                    </a:lnTo>
                    <a:lnTo>
                      <a:pt x="28" y="0"/>
                    </a:lnTo>
                    <a:lnTo>
                      <a:pt x="21" y="0"/>
                    </a:lnTo>
                    <a:lnTo>
                      <a:pt x="14" y="4"/>
                    </a:lnTo>
                    <a:lnTo>
                      <a:pt x="7" y="10"/>
                    </a:lnTo>
                    <a:lnTo>
                      <a:pt x="7" y="10"/>
                    </a:lnTo>
                    <a:lnTo>
                      <a:pt x="4" y="17"/>
                    </a:lnTo>
                    <a:lnTo>
                      <a:pt x="0" y="27"/>
                    </a:lnTo>
                    <a:lnTo>
                      <a:pt x="4" y="34"/>
                    </a:lnTo>
                    <a:lnTo>
                      <a:pt x="7" y="41"/>
                    </a:lnTo>
                    <a:lnTo>
                      <a:pt x="7" y="41"/>
                    </a:lnTo>
                    <a:lnTo>
                      <a:pt x="14" y="48"/>
                    </a:lnTo>
                    <a:lnTo>
                      <a:pt x="21" y="51"/>
                    </a:lnTo>
                    <a:lnTo>
                      <a:pt x="28" y="51"/>
                    </a:lnTo>
                    <a:lnTo>
                      <a:pt x="38" y="51"/>
                    </a:lnTo>
                    <a:lnTo>
                      <a:pt x="38" y="51"/>
                    </a:lnTo>
                    <a:lnTo>
                      <a:pt x="45" y="48"/>
                    </a:lnTo>
                    <a:lnTo>
                      <a:pt x="51" y="41"/>
                    </a:lnTo>
                    <a:lnTo>
                      <a:pt x="55" y="34"/>
                    </a:lnTo>
                    <a:lnTo>
                      <a:pt x="55"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15" name="Freeform 1392">
                <a:extLst>
                  <a:ext uri="{FF2B5EF4-FFF2-40B4-BE49-F238E27FC236}">
                    <a16:creationId xmlns:a16="http://schemas.microsoft.com/office/drawing/2014/main" id="{22C6757E-937E-4C40-9A46-2313F04A127D}"/>
                  </a:ext>
                </a:extLst>
              </p:cNvPr>
              <p:cNvSpPr>
                <a:spLocks/>
              </p:cNvSpPr>
              <p:nvPr/>
            </p:nvSpPr>
            <p:spPr bwMode="auto">
              <a:xfrm>
                <a:off x="4706" y="2523"/>
                <a:ext cx="6" cy="54"/>
              </a:xfrm>
              <a:custGeom>
                <a:avLst/>
                <a:gdLst>
                  <a:gd name="T0" fmla="*/ 54 w 54"/>
                  <a:gd name="T1" fmla="*/ 27 h 54"/>
                  <a:gd name="T2" fmla="*/ 54 w 54"/>
                  <a:gd name="T3" fmla="*/ 27 h 54"/>
                  <a:gd name="T4" fmla="*/ 50 w 54"/>
                  <a:gd name="T5" fmla="*/ 17 h 54"/>
                  <a:gd name="T6" fmla="*/ 47 w 54"/>
                  <a:gd name="T7" fmla="*/ 10 h 54"/>
                  <a:gd name="T8" fmla="*/ 40 w 54"/>
                  <a:gd name="T9" fmla="*/ 6 h 54"/>
                  <a:gd name="T10" fmla="*/ 33 w 54"/>
                  <a:gd name="T11" fmla="*/ 0 h 54"/>
                  <a:gd name="T12" fmla="*/ 33 w 54"/>
                  <a:gd name="T13" fmla="*/ 0 h 54"/>
                  <a:gd name="T14" fmla="*/ 27 w 54"/>
                  <a:gd name="T15" fmla="*/ 0 h 54"/>
                  <a:gd name="T16" fmla="*/ 17 w 54"/>
                  <a:gd name="T17" fmla="*/ 0 h 54"/>
                  <a:gd name="T18" fmla="*/ 10 w 54"/>
                  <a:gd name="T19" fmla="*/ 6 h 54"/>
                  <a:gd name="T20" fmla="*/ 3 w 54"/>
                  <a:gd name="T21" fmla="*/ 10 h 54"/>
                  <a:gd name="T22" fmla="*/ 3 w 54"/>
                  <a:gd name="T23" fmla="*/ 10 h 54"/>
                  <a:gd name="T24" fmla="*/ 0 w 54"/>
                  <a:gd name="T25" fmla="*/ 20 h 54"/>
                  <a:gd name="T26" fmla="*/ 0 w 54"/>
                  <a:gd name="T27" fmla="*/ 27 h 54"/>
                  <a:gd name="T28" fmla="*/ 0 w 54"/>
                  <a:gd name="T29" fmla="*/ 34 h 54"/>
                  <a:gd name="T30" fmla="*/ 3 w 54"/>
                  <a:gd name="T31" fmla="*/ 44 h 54"/>
                  <a:gd name="T32" fmla="*/ 3 w 54"/>
                  <a:gd name="T33" fmla="*/ 44 h 54"/>
                  <a:gd name="T34" fmla="*/ 10 w 54"/>
                  <a:gd name="T35" fmla="*/ 47 h 54"/>
                  <a:gd name="T36" fmla="*/ 17 w 54"/>
                  <a:gd name="T37" fmla="*/ 50 h 54"/>
                  <a:gd name="T38" fmla="*/ 27 w 54"/>
                  <a:gd name="T39" fmla="*/ 54 h 54"/>
                  <a:gd name="T40" fmla="*/ 33 w 54"/>
                  <a:gd name="T41" fmla="*/ 50 h 54"/>
                  <a:gd name="T42" fmla="*/ 33 w 54"/>
                  <a:gd name="T43" fmla="*/ 50 h 54"/>
                  <a:gd name="T44" fmla="*/ 40 w 54"/>
                  <a:gd name="T45" fmla="*/ 47 h 54"/>
                  <a:gd name="T46" fmla="*/ 47 w 54"/>
                  <a:gd name="T47" fmla="*/ 44 h 54"/>
                  <a:gd name="T48" fmla="*/ 50 w 54"/>
                  <a:gd name="T49" fmla="*/ 34 h 54"/>
                  <a:gd name="T50" fmla="*/ 54 w 54"/>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4">
                    <a:moveTo>
                      <a:pt x="54" y="27"/>
                    </a:moveTo>
                    <a:lnTo>
                      <a:pt x="54" y="27"/>
                    </a:lnTo>
                    <a:lnTo>
                      <a:pt x="50" y="17"/>
                    </a:lnTo>
                    <a:lnTo>
                      <a:pt x="47" y="10"/>
                    </a:lnTo>
                    <a:lnTo>
                      <a:pt x="40" y="6"/>
                    </a:lnTo>
                    <a:lnTo>
                      <a:pt x="33" y="0"/>
                    </a:lnTo>
                    <a:lnTo>
                      <a:pt x="33" y="0"/>
                    </a:lnTo>
                    <a:lnTo>
                      <a:pt x="27" y="0"/>
                    </a:lnTo>
                    <a:lnTo>
                      <a:pt x="17" y="0"/>
                    </a:lnTo>
                    <a:lnTo>
                      <a:pt x="10" y="6"/>
                    </a:lnTo>
                    <a:lnTo>
                      <a:pt x="3" y="10"/>
                    </a:lnTo>
                    <a:lnTo>
                      <a:pt x="3" y="10"/>
                    </a:lnTo>
                    <a:lnTo>
                      <a:pt x="0" y="20"/>
                    </a:lnTo>
                    <a:lnTo>
                      <a:pt x="0" y="27"/>
                    </a:lnTo>
                    <a:lnTo>
                      <a:pt x="0" y="34"/>
                    </a:lnTo>
                    <a:lnTo>
                      <a:pt x="3" y="44"/>
                    </a:lnTo>
                    <a:lnTo>
                      <a:pt x="3" y="44"/>
                    </a:lnTo>
                    <a:lnTo>
                      <a:pt x="10" y="47"/>
                    </a:lnTo>
                    <a:lnTo>
                      <a:pt x="17" y="50"/>
                    </a:lnTo>
                    <a:lnTo>
                      <a:pt x="27" y="54"/>
                    </a:lnTo>
                    <a:lnTo>
                      <a:pt x="33" y="50"/>
                    </a:lnTo>
                    <a:lnTo>
                      <a:pt x="33" y="50"/>
                    </a:lnTo>
                    <a:lnTo>
                      <a:pt x="40" y="47"/>
                    </a:lnTo>
                    <a:lnTo>
                      <a:pt x="47" y="44"/>
                    </a:lnTo>
                    <a:lnTo>
                      <a:pt x="50" y="34"/>
                    </a:lnTo>
                    <a:lnTo>
                      <a:pt x="54"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16" name="Freeform 1393">
                <a:extLst>
                  <a:ext uri="{FF2B5EF4-FFF2-40B4-BE49-F238E27FC236}">
                    <a16:creationId xmlns:a16="http://schemas.microsoft.com/office/drawing/2014/main" id="{C40E2341-FB8E-DE4D-AA25-26E19AB6DE1B}"/>
                  </a:ext>
                </a:extLst>
              </p:cNvPr>
              <p:cNvSpPr>
                <a:spLocks/>
              </p:cNvSpPr>
              <p:nvPr/>
            </p:nvSpPr>
            <p:spPr bwMode="auto">
              <a:xfrm>
                <a:off x="4712" y="2523"/>
                <a:ext cx="24" cy="54"/>
              </a:xfrm>
              <a:custGeom>
                <a:avLst/>
                <a:gdLst>
                  <a:gd name="T0" fmla="*/ 54 w 54"/>
                  <a:gd name="T1" fmla="*/ 27 h 54"/>
                  <a:gd name="T2" fmla="*/ 54 w 54"/>
                  <a:gd name="T3" fmla="*/ 27 h 54"/>
                  <a:gd name="T4" fmla="*/ 54 w 54"/>
                  <a:gd name="T5" fmla="*/ 17 h 54"/>
                  <a:gd name="T6" fmla="*/ 51 w 54"/>
                  <a:gd name="T7" fmla="*/ 10 h 54"/>
                  <a:gd name="T8" fmla="*/ 44 w 54"/>
                  <a:gd name="T9" fmla="*/ 6 h 54"/>
                  <a:gd name="T10" fmla="*/ 37 w 54"/>
                  <a:gd name="T11" fmla="*/ 0 h 54"/>
                  <a:gd name="T12" fmla="*/ 37 w 54"/>
                  <a:gd name="T13" fmla="*/ 0 h 54"/>
                  <a:gd name="T14" fmla="*/ 27 w 54"/>
                  <a:gd name="T15" fmla="*/ 0 h 54"/>
                  <a:gd name="T16" fmla="*/ 20 w 54"/>
                  <a:gd name="T17" fmla="*/ 0 h 54"/>
                  <a:gd name="T18" fmla="*/ 14 w 54"/>
                  <a:gd name="T19" fmla="*/ 6 h 54"/>
                  <a:gd name="T20" fmla="*/ 7 w 54"/>
                  <a:gd name="T21" fmla="*/ 10 h 54"/>
                  <a:gd name="T22" fmla="*/ 7 w 54"/>
                  <a:gd name="T23" fmla="*/ 10 h 54"/>
                  <a:gd name="T24" fmla="*/ 3 w 54"/>
                  <a:gd name="T25" fmla="*/ 20 h 54"/>
                  <a:gd name="T26" fmla="*/ 0 w 54"/>
                  <a:gd name="T27" fmla="*/ 27 h 54"/>
                  <a:gd name="T28" fmla="*/ 3 w 54"/>
                  <a:gd name="T29" fmla="*/ 34 h 54"/>
                  <a:gd name="T30" fmla="*/ 7 w 54"/>
                  <a:gd name="T31" fmla="*/ 44 h 54"/>
                  <a:gd name="T32" fmla="*/ 7 w 54"/>
                  <a:gd name="T33" fmla="*/ 44 h 54"/>
                  <a:gd name="T34" fmla="*/ 14 w 54"/>
                  <a:gd name="T35" fmla="*/ 47 h 54"/>
                  <a:gd name="T36" fmla="*/ 20 w 54"/>
                  <a:gd name="T37" fmla="*/ 50 h 54"/>
                  <a:gd name="T38" fmla="*/ 27 w 54"/>
                  <a:gd name="T39" fmla="*/ 54 h 54"/>
                  <a:gd name="T40" fmla="*/ 37 w 54"/>
                  <a:gd name="T41" fmla="*/ 50 h 54"/>
                  <a:gd name="T42" fmla="*/ 37 w 54"/>
                  <a:gd name="T43" fmla="*/ 50 h 54"/>
                  <a:gd name="T44" fmla="*/ 44 w 54"/>
                  <a:gd name="T45" fmla="*/ 47 h 54"/>
                  <a:gd name="T46" fmla="*/ 51 w 54"/>
                  <a:gd name="T47" fmla="*/ 44 h 54"/>
                  <a:gd name="T48" fmla="*/ 54 w 54"/>
                  <a:gd name="T49" fmla="*/ 34 h 54"/>
                  <a:gd name="T50" fmla="*/ 54 w 54"/>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4">
                    <a:moveTo>
                      <a:pt x="54" y="27"/>
                    </a:moveTo>
                    <a:lnTo>
                      <a:pt x="54" y="27"/>
                    </a:lnTo>
                    <a:lnTo>
                      <a:pt x="54" y="17"/>
                    </a:lnTo>
                    <a:lnTo>
                      <a:pt x="51" y="10"/>
                    </a:lnTo>
                    <a:lnTo>
                      <a:pt x="44" y="6"/>
                    </a:lnTo>
                    <a:lnTo>
                      <a:pt x="37" y="0"/>
                    </a:lnTo>
                    <a:lnTo>
                      <a:pt x="37" y="0"/>
                    </a:lnTo>
                    <a:lnTo>
                      <a:pt x="27" y="0"/>
                    </a:lnTo>
                    <a:lnTo>
                      <a:pt x="20" y="0"/>
                    </a:lnTo>
                    <a:lnTo>
                      <a:pt x="14" y="6"/>
                    </a:lnTo>
                    <a:lnTo>
                      <a:pt x="7" y="10"/>
                    </a:lnTo>
                    <a:lnTo>
                      <a:pt x="7" y="10"/>
                    </a:lnTo>
                    <a:lnTo>
                      <a:pt x="3" y="20"/>
                    </a:lnTo>
                    <a:lnTo>
                      <a:pt x="0" y="27"/>
                    </a:lnTo>
                    <a:lnTo>
                      <a:pt x="3" y="34"/>
                    </a:lnTo>
                    <a:lnTo>
                      <a:pt x="7" y="44"/>
                    </a:lnTo>
                    <a:lnTo>
                      <a:pt x="7" y="44"/>
                    </a:lnTo>
                    <a:lnTo>
                      <a:pt x="14" y="47"/>
                    </a:lnTo>
                    <a:lnTo>
                      <a:pt x="20" y="50"/>
                    </a:lnTo>
                    <a:lnTo>
                      <a:pt x="27" y="54"/>
                    </a:lnTo>
                    <a:lnTo>
                      <a:pt x="37" y="50"/>
                    </a:lnTo>
                    <a:lnTo>
                      <a:pt x="37" y="50"/>
                    </a:lnTo>
                    <a:lnTo>
                      <a:pt x="44" y="47"/>
                    </a:lnTo>
                    <a:lnTo>
                      <a:pt x="51" y="44"/>
                    </a:lnTo>
                    <a:lnTo>
                      <a:pt x="54" y="34"/>
                    </a:lnTo>
                    <a:lnTo>
                      <a:pt x="54"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17" name="Freeform 1394">
                <a:extLst>
                  <a:ext uri="{FF2B5EF4-FFF2-40B4-BE49-F238E27FC236}">
                    <a16:creationId xmlns:a16="http://schemas.microsoft.com/office/drawing/2014/main" id="{FA69470E-BBFD-F441-BEFD-A114A03BA67E}"/>
                  </a:ext>
                </a:extLst>
              </p:cNvPr>
              <p:cNvSpPr>
                <a:spLocks/>
              </p:cNvSpPr>
              <p:nvPr/>
            </p:nvSpPr>
            <p:spPr bwMode="auto">
              <a:xfrm>
                <a:off x="4773" y="2577"/>
                <a:ext cx="54" cy="51"/>
              </a:xfrm>
              <a:custGeom>
                <a:avLst/>
                <a:gdLst>
                  <a:gd name="T0" fmla="*/ 55 w 55"/>
                  <a:gd name="T1" fmla="*/ 27 h 51"/>
                  <a:gd name="T2" fmla="*/ 55 w 55"/>
                  <a:gd name="T3" fmla="*/ 27 h 51"/>
                  <a:gd name="T4" fmla="*/ 55 w 55"/>
                  <a:gd name="T5" fmla="*/ 17 h 51"/>
                  <a:gd name="T6" fmla="*/ 48 w 55"/>
                  <a:gd name="T7" fmla="*/ 10 h 51"/>
                  <a:gd name="T8" fmla="*/ 45 w 55"/>
                  <a:gd name="T9" fmla="*/ 3 h 51"/>
                  <a:gd name="T10" fmla="*/ 38 w 55"/>
                  <a:gd name="T11" fmla="*/ 0 h 51"/>
                  <a:gd name="T12" fmla="*/ 38 w 55"/>
                  <a:gd name="T13" fmla="*/ 0 h 51"/>
                  <a:gd name="T14" fmla="*/ 28 w 55"/>
                  <a:gd name="T15" fmla="*/ 0 h 51"/>
                  <a:gd name="T16" fmla="*/ 21 w 55"/>
                  <a:gd name="T17" fmla="*/ 0 h 51"/>
                  <a:gd name="T18" fmla="*/ 14 w 55"/>
                  <a:gd name="T19" fmla="*/ 3 h 51"/>
                  <a:gd name="T20" fmla="*/ 7 w 55"/>
                  <a:gd name="T21" fmla="*/ 10 h 51"/>
                  <a:gd name="T22" fmla="*/ 7 w 55"/>
                  <a:gd name="T23" fmla="*/ 10 h 51"/>
                  <a:gd name="T24" fmla="*/ 4 w 55"/>
                  <a:gd name="T25" fmla="*/ 17 h 51"/>
                  <a:gd name="T26" fmla="*/ 0 w 55"/>
                  <a:gd name="T27" fmla="*/ 27 h 51"/>
                  <a:gd name="T28" fmla="*/ 4 w 55"/>
                  <a:gd name="T29" fmla="*/ 34 h 51"/>
                  <a:gd name="T30" fmla="*/ 7 w 55"/>
                  <a:gd name="T31" fmla="*/ 41 h 51"/>
                  <a:gd name="T32" fmla="*/ 7 w 55"/>
                  <a:gd name="T33" fmla="*/ 41 h 51"/>
                  <a:gd name="T34" fmla="*/ 14 w 55"/>
                  <a:gd name="T35" fmla="*/ 47 h 51"/>
                  <a:gd name="T36" fmla="*/ 21 w 55"/>
                  <a:gd name="T37" fmla="*/ 51 h 51"/>
                  <a:gd name="T38" fmla="*/ 28 w 55"/>
                  <a:gd name="T39" fmla="*/ 51 h 51"/>
                  <a:gd name="T40" fmla="*/ 38 w 55"/>
                  <a:gd name="T41" fmla="*/ 51 h 51"/>
                  <a:gd name="T42" fmla="*/ 38 w 55"/>
                  <a:gd name="T43" fmla="*/ 51 h 51"/>
                  <a:gd name="T44" fmla="*/ 45 w 55"/>
                  <a:gd name="T45" fmla="*/ 47 h 51"/>
                  <a:gd name="T46" fmla="*/ 48 w 55"/>
                  <a:gd name="T47" fmla="*/ 41 h 51"/>
                  <a:gd name="T48" fmla="*/ 55 w 55"/>
                  <a:gd name="T49" fmla="*/ 34 h 51"/>
                  <a:gd name="T50" fmla="*/ 55 w 55"/>
                  <a:gd name="T51" fmla="*/ 2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1">
                    <a:moveTo>
                      <a:pt x="55" y="27"/>
                    </a:moveTo>
                    <a:lnTo>
                      <a:pt x="55" y="27"/>
                    </a:lnTo>
                    <a:lnTo>
                      <a:pt x="55" y="17"/>
                    </a:lnTo>
                    <a:lnTo>
                      <a:pt x="48" y="10"/>
                    </a:lnTo>
                    <a:lnTo>
                      <a:pt x="45" y="3"/>
                    </a:lnTo>
                    <a:lnTo>
                      <a:pt x="38" y="0"/>
                    </a:lnTo>
                    <a:lnTo>
                      <a:pt x="38" y="0"/>
                    </a:lnTo>
                    <a:lnTo>
                      <a:pt x="28" y="0"/>
                    </a:lnTo>
                    <a:lnTo>
                      <a:pt x="21" y="0"/>
                    </a:lnTo>
                    <a:lnTo>
                      <a:pt x="14" y="3"/>
                    </a:lnTo>
                    <a:lnTo>
                      <a:pt x="7" y="10"/>
                    </a:lnTo>
                    <a:lnTo>
                      <a:pt x="7" y="10"/>
                    </a:lnTo>
                    <a:lnTo>
                      <a:pt x="4" y="17"/>
                    </a:lnTo>
                    <a:lnTo>
                      <a:pt x="0" y="27"/>
                    </a:lnTo>
                    <a:lnTo>
                      <a:pt x="4" y="34"/>
                    </a:lnTo>
                    <a:lnTo>
                      <a:pt x="7" y="41"/>
                    </a:lnTo>
                    <a:lnTo>
                      <a:pt x="7" y="41"/>
                    </a:lnTo>
                    <a:lnTo>
                      <a:pt x="14" y="47"/>
                    </a:lnTo>
                    <a:lnTo>
                      <a:pt x="21" y="51"/>
                    </a:lnTo>
                    <a:lnTo>
                      <a:pt x="28" y="51"/>
                    </a:lnTo>
                    <a:lnTo>
                      <a:pt x="38" y="51"/>
                    </a:lnTo>
                    <a:lnTo>
                      <a:pt x="38" y="51"/>
                    </a:lnTo>
                    <a:lnTo>
                      <a:pt x="45" y="47"/>
                    </a:lnTo>
                    <a:lnTo>
                      <a:pt x="48" y="41"/>
                    </a:lnTo>
                    <a:lnTo>
                      <a:pt x="55" y="34"/>
                    </a:lnTo>
                    <a:lnTo>
                      <a:pt x="55"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18" name="Freeform 1395">
                <a:extLst>
                  <a:ext uri="{FF2B5EF4-FFF2-40B4-BE49-F238E27FC236}">
                    <a16:creationId xmlns:a16="http://schemas.microsoft.com/office/drawing/2014/main" id="{EBD2C830-5AFD-4847-8CDA-5E2C6EB49839}"/>
                  </a:ext>
                </a:extLst>
              </p:cNvPr>
              <p:cNvSpPr>
                <a:spLocks/>
              </p:cNvSpPr>
              <p:nvPr/>
            </p:nvSpPr>
            <p:spPr bwMode="auto">
              <a:xfrm>
                <a:off x="4783" y="2577"/>
                <a:ext cx="54" cy="51"/>
              </a:xfrm>
              <a:custGeom>
                <a:avLst/>
                <a:gdLst>
                  <a:gd name="T0" fmla="*/ 54 w 54"/>
                  <a:gd name="T1" fmla="*/ 27 h 51"/>
                  <a:gd name="T2" fmla="*/ 54 w 54"/>
                  <a:gd name="T3" fmla="*/ 27 h 51"/>
                  <a:gd name="T4" fmla="*/ 54 w 54"/>
                  <a:gd name="T5" fmla="*/ 17 h 51"/>
                  <a:gd name="T6" fmla="*/ 51 w 54"/>
                  <a:gd name="T7" fmla="*/ 10 h 51"/>
                  <a:gd name="T8" fmla="*/ 44 w 54"/>
                  <a:gd name="T9" fmla="*/ 3 h 51"/>
                  <a:gd name="T10" fmla="*/ 37 w 54"/>
                  <a:gd name="T11" fmla="*/ 0 h 51"/>
                  <a:gd name="T12" fmla="*/ 37 w 54"/>
                  <a:gd name="T13" fmla="*/ 0 h 51"/>
                  <a:gd name="T14" fmla="*/ 27 w 54"/>
                  <a:gd name="T15" fmla="*/ 0 h 51"/>
                  <a:gd name="T16" fmla="*/ 20 w 54"/>
                  <a:gd name="T17" fmla="*/ 0 h 51"/>
                  <a:gd name="T18" fmla="*/ 13 w 54"/>
                  <a:gd name="T19" fmla="*/ 3 h 51"/>
                  <a:gd name="T20" fmla="*/ 6 w 54"/>
                  <a:gd name="T21" fmla="*/ 10 h 51"/>
                  <a:gd name="T22" fmla="*/ 6 w 54"/>
                  <a:gd name="T23" fmla="*/ 10 h 51"/>
                  <a:gd name="T24" fmla="*/ 3 w 54"/>
                  <a:gd name="T25" fmla="*/ 17 h 51"/>
                  <a:gd name="T26" fmla="*/ 0 w 54"/>
                  <a:gd name="T27" fmla="*/ 27 h 51"/>
                  <a:gd name="T28" fmla="*/ 3 w 54"/>
                  <a:gd name="T29" fmla="*/ 34 h 51"/>
                  <a:gd name="T30" fmla="*/ 6 w 54"/>
                  <a:gd name="T31" fmla="*/ 41 h 51"/>
                  <a:gd name="T32" fmla="*/ 6 w 54"/>
                  <a:gd name="T33" fmla="*/ 41 h 51"/>
                  <a:gd name="T34" fmla="*/ 13 w 54"/>
                  <a:gd name="T35" fmla="*/ 47 h 51"/>
                  <a:gd name="T36" fmla="*/ 20 w 54"/>
                  <a:gd name="T37" fmla="*/ 51 h 51"/>
                  <a:gd name="T38" fmla="*/ 27 w 54"/>
                  <a:gd name="T39" fmla="*/ 51 h 51"/>
                  <a:gd name="T40" fmla="*/ 37 w 54"/>
                  <a:gd name="T41" fmla="*/ 51 h 51"/>
                  <a:gd name="T42" fmla="*/ 37 w 54"/>
                  <a:gd name="T43" fmla="*/ 51 h 51"/>
                  <a:gd name="T44" fmla="*/ 44 w 54"/>
                  <a:gd name="T45" fmla="*/ 47 h 51"/>
                  <a:gd name="T46" fmla="*/ 51 w 54"/>
                  <a:gd name="T47" fmla="*/ 41 h 51"/>
                  <a:gd name="T48" fmla="*/ 54 w 54"/>
                  <a:gd name="T49" fmla="*/ 34 h 51"/>
                  <a:gd name="T50" fmla="*/ 54 w 54"/>
                  <a:gd name="T51" fmla="*/ 2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1">
                    <a:moveTo>
                      <a:pt x="54" y="27"/>
                    </a:moveTo>
                    <a:lnTo>
                      <a:pt x="54" y="27"/>
                    </a:lnTo>
                    <a:lnTo>
                      <a:pt x="54" y="17"/>
                    </a:lnTo>
                    <a:lnTo>
                      <a:pt x="51" y="10"/>
                    </a:lnTo>
                    <a:lnTo>
                      <a:pt x="44" y="3"/>
                    </a:lnTo>
                    <a:lnTo>
                      <a:pt x="37" y="0"/>
                    </a:lnTo>
                    <a:lnTo>
                      <a:pt x="37" y="0"/>
                    </a:lnTo>
                    <a:lnTo>
                      <a:pt x="27" y="0"/>
                    </a:lnTo>
                    <a:lnTo>
                      <a:pt x="20" y="0"/>
                    </a:lnTo>
                    <a:lnTo>
                      <a:pt x="13" y="3"/>
                    </a:lnTo>
                    <a:lnTo>
                      <a:pt x="6" y="10"/>
                    </a:lnTo>
                    <a:lnTo>
                      <a:pt x="6" y="10"/>
                    </a:lnTo>
                    <a:lnTo>
                      <a:pt x="3" y="17"/>
                    </a:lnTo>
                    <a:lnTo>
                      <a:pt x="0" y="27"/>
                    </a:lnTo>
                    <a:lnTo>
                      <a:pt x="3" y="34"/>
                    </a:lnTo>
                    <a:lnTo>
                      <a:pt x="6" y="41"/>
                    </a:lnTo>
                    <a:lnTo>
                      <a:pt x="6" y="41"/>
                    </a:lnTo>
                    <a:lnTo>
                      <a:pt x="13" y="47"/>
                    </a:lnTo>
                    <a:lnTo>
                      <a:pt x="20" y="51"/>
                    </a:lnTo>
                    <a:lnTo>
                      <a:pt x="27" y="51"/>
                    </a:lnTo>
                    <a:lnTo>
                      <a:pt x="37" y="51"/>
                    </a:lnTo>
                    <a:lnTo>
                      <a:pt x="37" y="51"/>
                    </a:lnTo>
                    <a:lnTo>
                      <a:pt x="44" y="47"/>
                    </a:lnTo>
                    <a:lnTo>
                      <a:pt x="51" y="41"/>
                    </a:lnTo>
                    <a:lnTo>
                      <a:pt x="54" y="34"/>
                    </a:lnTo>
                    <a:lnTo>
                      <a:pt x="54"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19" name="Freeform 1396">
                <a:extLst>
                  <a:ext uri="{FF2B5EF4-FFF2-40B4-BE49-F238E27FC236}">
                    <a16:creationId xmlns:a16="http://schemas.microsoft.com/office/drawing/2014/main" id="{49674DF2-F06A-3B48-B76B-85306A24149F}"/>
                  </a:ext>
                </a:extLst>
              </p:cNvPr>
              <p:cNvSpPr>
                <a:spLocks/>
              </p:cNvSpPr>
              <p:nvPr/>
            </p:nvSpPr>
            <p:spPr bwMode="auto">
              <a:xfrm>
                <a:off x="4821" y="2577"/>
                <a:ext cx="18" cy="51"/>
              </a:xfrm>
              <a:custGeom>
                <a:avLst/>
                <a:gdLst>
                  <a:gd name="T0" fmla="*/ 54 w 54"/>
                  <a:gd name="T1" fmla="*/ 27 h 51"/>
                  <a:gd name="T2" fmla="*/ 54 w 54"/>
                  <a:gd name="T3" fmla="*/ 27 h 51"/>
                  <a:gd name="T4" fmla="*/ 54 w 54"/>
                  <a:gd name="T5" fmla="*/ 17 h 51"/>
                  <a:gd name="T6" fmla="*/ 51 w 54"/>
                  <a:gd name="T7" fmla="*/ 10 h 51"/>
                  <a:gd name="T8" fmla="*/ 44 w 54"/>
                  <a:gd name="T9" fmla="*/ 3 h 51"/>
                  <a:gd name="T10" fmla="*/ 37 w 54"/>
                  <a:gd name="T11" fmla="*/ 0 h 51"/>
                  <a:gd name="T12" fmla="*/ 37 w 54"/>
                  <a:gd name="T13" fmla="*/ 0 h 51"/>
                  <a:gd name="T14" fmla="*/ 27 w 54"/>
                  <a:gd name="T15" fmla="*/ 0 h 51"/>
                  <a:gd name="T16" fmla="*/ 20 w 54"/>
                  <a:gd name="T17" fmla="*/ 0 h 51"/>
                  <a:gd name="T18" fmla="*/ 14 w 54"/>
                  <a:gd name="T19" fmla="*/ 3 h 51"/>
                  <a:gd name="T20" fmla="*/ 7 w 54"/>
                  <a:gd name="T21" fmla="*/ 10 h 51"/>
                  <a:gd name="T22" fmla="*/ 7 w 54"/>
                  <a:gd name="T23" fmla="*/ 10 h 51"/>
                  <a:gd name="T24" fmla="*/ 3 w 54"/>
                  <a:gd name="T25" fmla="*/ 17 h 51"/>
                  <a:gd name="T26" fmla="*/ 0 w 54"/>
                  <a:gd name="T27" fmla="*/ 27 h 51"/>
                  <a:gd name="T28" fmla="*/ 3 w 54"/>
                  <a:gd name="T29" fmla="*/ 34 h 51"/>
                  <a:gd name="T30" fmla="*/ 7 w 54"/>
                  <a:gd name="T31" fmla="*/ 41 h 51"/>
                  <a:gd name="T32" fmla="*/ 7 w 54"/>
                  <a:gd name="T33" fmla="*/ 41 h 51"/>
                  <a:gd name="T34" fmla="*/ 14 w 54"/>
                  <a:gd name="T35" fmla="*/ 47 h 51"/>
                  <a:gd name="T36" fmla="*/ 20 w 54"/>
                  <a:gd name="T37" fmla="*/ 51 h 51"/>
                  <a:gd name="T38" fmla="*/ 27 w 54"/>
                  <a:gd name="T39" fmla="*/ 51 h 51"/>
                  <a:gd name="T40" fmla="*/ 37 w 54"/>
                  <a:gd name="T41" fmla="*/ 51 h 51"/>
                  <a:gd name="T42" fmla="*/ 37 w 54"/>
                  <a:gd name="T43" fmla="*/ 51 h 51"/>
                  <a:gd name="T44" fmla="*/ 44 w 54"/>
                  <a:gd name="T45" fmla="*/ 47 h 51"/>
                  <a:gd name="T46" fmla="*/ 51 w 54"/>
                  <a:gd name="T47" fmla="*/ 41 h 51"/>
                  <a:gd name="T48" fmla="*/ 54 w 54"/>
                  <a:gd name="T49" fmla="*/ 34 h 51"/>
                  <a:gd name="T50" fmla="*/ 54 w 54"/>
                  <a:gd name="T51" fmla="*/ 2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1">
                    <a:moveTo>
                      <a:pt x="54" y="27"/>
                    </a:moveTo>
                    <a:lnTo>
                      <a:pt x="54" y="27"/>
                    </a:lnTo>
                    <a:lnTo>
                      <a:pt x="54" y="17"/>
                    </a:lnTo>
                    <a:lnTo>
                      <a:pt x="51" y="10"/>
                    </a:lnTo>
                    <a:lnTo>
                      <a:pt x="44" y="3"/>
                    </a:lnTo>
                    <a:lnTo>
                      <a:pt x="37" y="0"/>
                    </a:lnTo>
                    <a:lnTo>
                      <a:pt x="37" y="0"/>
                    </a:lnTo>
                    <a:lnTo>
                      <a:pt x="27" y="0"/>
                    </a:lnTo>
                    <a:lnTo>
                      <a:pt x="20" y="0"/>
                    </a:lnTo>
                    <a:lnTo>
                      <a:pt x="14" y="3"/>
                    </a:lnTo>
                    <a:lnTo>
                      <a:pt x="7" y="10"/>
                    </a:lnTo>
                    <a:lnTo>
                      <a:pt x="7" y="10"/>
                    </a:lnTo>
                    <a:lnTo>
                      <a:pt x="3" y="17"/>
                    </a:lnTo>
                    <a:lnTo>
                      <a:pt x="0" y="27"/>
                    </a:lnTo>
                    <a:lnTo>
                      <a:pt x="3" y="34"/>
                    </a:lnTo>
                    <a:lnTo>
                      <a:pt x="7" y="41"/>
                    </a:lnTo>
                    <a:lnTo>
                      <a:pt x="7" y="41"/>
                    </a:lnTo>
                    <a:lnTo>
                      <a:pt x="14" y="47"/>
                    </a:lnTo>
                    <a:lnTo>
                      <a:pt x="20" y="51"/>
                    </a:lnTo>
                    <a:lnTo>
                      <a:pt x="27" y="51"/>
                    </a:lnTo>
                    <a:lnTo>
                      <a:pt x="37" y="51"/>
                    </a:lnTo>
                    <a:lnTo>
                      <a:pt x="37" y="51"/>
                    </a:lnTo>
                    <a:lnTo>
                      <a:pt x="44" y="47"/>
                    </a:lnTo>
                    <a:lnTo>
                      <a:pt x="51" y="41"/>
                    </a:lnTo>
                    <a:lnTo>
                      <a:pt x="54" y="34"/>
                    </a:lnTo>
                    <a:lnTo>
                      <a:pt x="54"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20" name="Freeform 1397">
                <a:extLst>
                  <a:ext uri="{FF2B5EF4-FFF2-40B4-BE49-F238E27FC236}">
                    <a16:creationId xmlns:a16="http://schemas.microsoft.com/office/drawing/2014/main" id="{91D557B0-E447-E244-B4E3-84880A6A3753}"/>
                  </a:ext>
                </a:extLst>
              </p:cNvPr>
              <p:cNvSpPr>
                <a:spLocks/>
              </p:cNvSpPr>
              <p:nvPr/>
            </p:nvSpPr>
            <p:spPr bwMode="auto">
              <a:xfrm>
                <a:off x="4839" y="2577"/>
                <a:ext cx="14" cy="51"/>
              </a:xfrm>
              <a:custGeom>
                <a:avLst/>
                <a:gdLst>
                  <a:gd name="T0" fmla="*/ 51 w 51"/>
                  <a:gd name="T1" fmla="*/ 27 h 51"/>
                  <a:gd name="T2" fmla="*/ 51 w 51"/>
                  <a:gd name="T3" fmla="*/ 27 h 51"/>
                  <a:gd name="T4" fmla="*/ 51 w 51"/>
                  <a:gd name="T5" fmla="*/ 17 h 51"/>
                  <a:gd name="T6" fmla="*/ 47 w 51"/>
                  <a:gd name="T7" fmla="*/ 10 h 51"/>
                  <a:gd name="T8" fmla="*/ 41 w 51"/>
                  <a:gd name="T9" fmla="*/ 3 h 51"/>
                  <a:gd name="T10" fmla="*/ 34 w 51"/>
                  <a:gd name="T11" fmla="*/ 0 h 51"/>
                  <a:gd name="T12" fmla="*/ 34 w 51"/>
                  <a:gd name="T13" fmla="*/ 0 h 51"/>
                  <a:gd name="T14" fmla="*/ 27 w 51"/>
                  <a:gd name="T15" fmla="*/ 0 h 51"/>
                  <a:gd name="T16" fmla="*/ 17 w 51"/>
                  <a:gd name="T17" fmla="*/ 0 h 51"/>
                  <a:gd name="T18" fmla="*/ 10 w 51"/>
                  <a:gd name="T19" fmla="*/ 3 h 51"/>
                  <a:gd name="T20" fmla="*/ 3 w 51"/>
                  <a:gd name="T21" fmla="*/ 10 h 51"/>
                  <a:gd name="T22" fmla="*/ 3 w 51"/>
                  <a:gd name="T23" fmla="*/ 10 h 51"/>
                  <a:gd name="T24" fmla="*/ 0 w 51"/>
                  <a:gd name="T25" fmla="*/ 17 h 51"/>
                  <a:gd name="T26" fmla="*/ 0 w 51"/>
                  <a:gd name="T27" fmla="*/ 27 h 51"/>
                  <a:gd name="T28" fmla="*/ 0 w 51"/>
                  <a:gd name="T29" fmla="*/ 34 h 51"/>
                  <a:gd name="T30" fmla="*/ 3 w 51"/>
                  <a:gd name="T31" fmla="*/ 41 h 51"/>
                  <a:gd name="T32" fmla="*/ 3 w 51"/>
                  <a:gd name="T33" fmla="*/ 41 h 51"/>
                  <a:gd name="T34" fmla="*/ 10 w 51"/>
                  <a:gd name="T35" fmla="*/ 47 h 51"/>
                  <a:gd name="T36" fmla="*/ 17 w 51"/>
                  <a:gd name="T37" fmla="*/ 51 h 51"/>
                  <a:gd name="T38" fmla="*/ 27 w 51"/>
                  <a:gd name="T39" fmla="*/ 51 h 51"/>
                  <a:gd name="T40" fmla="*/ 34 w 51"/>
                  <a:gd name="T41" fmla="*/ 51 h 51"/>
                  <a:gd name="T42" fmla="*/ 34 w 51"/>
                  <a:gd name="T43" fmla="*/ 51 h 51"/>
                  <a:gd name="T44" fmla="*/ 41 w 51"/>
                  <a:gd name="T45" fmla="*/ 47 h 51"/>
                  <a:gd name="T46" fmla="*/ 47 w 51"/>
                  <a:gd name="T47" fmla="*/ 41 h 51"/>
                  <a:gd name="T48" fmla="*/ 51 w 51"/>
                  <a:gd name="T49" fmla="*/ 34 h 51"/>
                  <a:gd name="T50" fmla="*/ 51 w 51"/>
                  <a:gd name="T51" fmla="*/ 2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51">
                    <a:moveTo>
                      <a:pt x="51" y="27"/>
                    </a:moveTo>
                    <a:lnTo>
                      <a:pt x="51" y="27"/>
                    </a:lnTo>
                    <a:lnTo>
                      <a:pt x="51" y="17"/>
                    </a:lnTo>
                    <a:lnTo>
                      <a:pt x="47" y="10"/>
                    </a:lnTo>
                    <a:lnTo>
                      <a:pt x="41" y="3"/>
                    </a:lnTo>
                    <a:lnTo>
                      <a:pt x="34" y="0"/>
                    </a:lnTo>
                    <a:lnTo>
                      <a:pt x="34" y="0"/>
                    </a:lnTo>
                    <a:lnTo>
                      <a:pt x="27" y="0"/>
                    </a:lnTo>
                    <a:lnTo>
                      <a:pt x="17" y="0"/>
                    </a:lnTo>
                    <a:lnTo>
                      <a:pt x="10" y="3"/>
                    </a:lnTo>
                    <a:lnTo>
                      <a:pt x="3" y="10"/>
                    </a:lnTo>
                    <a:lnTo>
                      <a:pt x="3" y="10"/>
                    </a:lnTo>
                    <a:lnTo>
                      <a:pt x="0" y="17"/>
                    </a:lnTo>
                    <a:lnTo>
                      <a:pt x="0" y="27"/>
                    </a:lnTo>
                    <a:lnTo>
                      <a:pt x="0" y="34"/>
                    </a:lnTo>
                    <a:lnTo>
                      <a:pt x="3" y="41"/>
                    </a:lnTo>
                    <a:lnTo>
                      <a:pt x="3" y="41"/>
                    </a:lnTo>
                    <a:lnTo>
                      <a:pt x="10" y="47"/>
                    </a:lnTo>
                    <a:lnTo>
                      <a:pt x="17" y="51"/>
                    </a:lnTo>
                    <a:lnTo>
                      <a:pt x="27" y="51"/>
                    </a:lnTo>
                    <a:lnTo>
                      <a:pt x="34" y="51"/>
                    </a:lnTo>
                    <a:lnTo>
                      <a:pt x="34" y="51"/>
                    </a:lnTo>
                    <a:lnTo>
                      <a:pt x="41" y="47"/>
                    </a:lnTo>
                    <a:lnTo>
                      <a:pt x="47" y="41"/>
                    </a:lnTo>
                    <a:lnTo>
                      <a:pt x="51" y="34"/>
                    </a:lnTo>
                    <a:lnTo>
                      <a:pt x="51"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21" name="Freeform 1398">
                <a:extLst>
                  <a:ext uri="{FF2B5EF4-FFF2-40B4-BE49-F238E27FC236}">
                    <a16:creationId xmlns:a16="http://schemas.microsoft.com/office/drawing/2014/main" id="{3EC9B4F9-55BD-EC4A-8F77-8359EC9265B5}"/>
                  </a:ext>
                </a:extLst>
              </p:cNvPr>
              <p:cNvSpPr>
                <a:spLocks/>
              </p:cNvSpPr>
              <p:nvPr/>
            </p:nvSpPr>
            <p:spPr bwMode="auto">
              <a:xfrm>
                <a:off x="4839" y="2577"/>
                <a:ext cx="40" cy="51"/>
              </a:xfrm>
              <a:custGeom>
                <a:avLst/>
                <a:gdLst>
                  <a:gd name="T0" fmla="*/ 51 w 51"/>
                  <a:gd name="T1" fmla="*/ 27 h 51"/>
                  <a:gd name="T2" fmla="*/ 51 w 51"/>
                  <a:gd name="T3" fmla="*/ 27 h 51"/>
                  <a:gd name="T4" fmla="*/ 51 w 51"/>
                  <a:gd name="T5" fmla="*/ 17 h 51"/>
                  <a:gd name="T6" fmla="*/ 48 w 51"/>
                  <a:gd name="T7" fmla="*/ 10 h 51"/>
                  <a:gd name="T8" fmla="*/ 41 w 51"/>
                  <a:gd name="T9" fmla="*/ 3 h 51"/>
                  <a:gd name="T10" fmla="*/ 34 w 51"/>
                  <a:gd name="T11" fmla="*/ 0 h 51"/>
                  <a:gd name="T12" fmla="*/ 34 w 51"/>
                  <a:gd name="T13" fmla="*/ 0 h 51"/>
                  <a:gd name="T14" fmla="*/ 24 w 51"/>
                  <a:gd name="T15" fmla="*/ 0 h 51"/>
                  <a:gd name="T16" fmla="*/ 17 w 51"/>
                  <a:gd name="T17" fmla="*/ 0 h 51"/>
                  <a:gd name="T18" fmla="*/ 10 w 51"/>
                  <a:gd name="T19" fmla="*/ 3 h 51"/>
                  <a:gd name="T20" fmla="*/ 3 w 51"/>
                  <a:gd name="T21" fmla="*/ 10 h 51"/>
                  <a:gd name="T22" fmla="*/ 3 w 51"/>
                  <a:gd name="T23" fmla="*/ 10 h 51"/>
                  <a:gd name="T24" fmla="*/ 0 w 51"/>
                  <a:gd name="T25" fmla="*/ 17 h 51"/>
                  <a:gd name="T26" fmla="*/ 0 w 51"/>
                  <a:gd name="T27" fmla="*/ 27 h 51"/>
                  <a:gd name="T28" fmla="*/ 0 w 51"/>
                  <a:gd name="T29" fmla="*/ 34 h 51"/>
                  <a:gd name="T30" fmla="*/ 3 w 51"/>
                  <a:gd name="T31" fmla="*/ 41 h 51"/>
                  <a:gd name="T32" fmla="*/ 3 w 51"/>
                  <a:gd name="T33" fmla="*/ 41 h 51"/>
                  <a:gd name="T34" fmla="*/ 10 w 51"/>
                  <a:gd name="T35" fmla="*/ 47 h 51"/>
                  <a:gd name="T36" fmla="*/ 17 w 51"/>
                  <a:gd name="T37" fmla="*/ 51 h 51"/>
                  <a:gd name="T38" fmla="*/ 24 w 51"/>
                  <a:gd name="T39" fmla="*/ 51 h 51"/>
                  <a:gd name="T40" fmla="*/ 34 w 51"/>
                  <a:gd name="T41" fmla="*/ 51 h 51"/>
                  <a:gd name="T42" fmla="*/ 34 w 51"/>
                  <a:gd name="T43" fmla="*/ 51 h 51"/>
                  <a:gd name="T44" fmla="*/ 41 w 51"/>
                  <a:gd name="T45" fmla="*/ 47 h 51"/>
                  <a:gd name="T46" fmla="*/ 48 w 51"/>
                  <a:gd name="T47" fmla="*/ 41 h 51"/>
                  <a:gd name="T48" fmla="*/ 51 w 51"/>
                  <a:gd name="T49" fmla="*/ 34 h 51"/>
                  <a:gd name="T50" fmla="*/ 51 w 51"/>
                  <a:gd name="T51" fmla="*/ 2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51">
                    <a:moveTo>
                      <a:pt x="51" y="27"/>
                    </a:moveTo>
                    <a:lnTo>
                      <a:pt x="51" y="27"/>
                    </a:lnTo>
                    <a:lnTo>
                      <a:pt x="51" y="17"/>
                    </a:lnTo>
                    <a:lnTo>
                      <a:pt x="48" y="10"/>
                    </a:lnTo>
                    <a:lnTo>
                      <a:pt x="41" y="3"/>
                    </a:lnTo>
                    <a:lnTo>
                      <a:pt x="34" y="0"/>
                    </a:lnTo>
                    <a:lnTo>
                      <a:pt x="34" y="0"/>
                    </a:lnTo>
                    <a:lnTo>
                      <a:pt x="24" y="0"/>
                    </a:lnTo>
                    <a:lnTo>
                      <a:pt x="17" y="0"/>
                    </a:lnTo>
                    <a:lnTo>
                      <a:pt x="10" y="3"/>
                    </a:lnTo>
                    <a:lnTo>
                      <a:pt x="3" y="10"/>
                    </a:lnTo>
                    <a:lnTo>
                      <a:pt x="3" y="10"/>
                    </a:lnTo>
                    <a:lnTo>
                      <a:pt x="0" y="17"/>
                    </a:lnTo>
                    <a:lnTo>
                      <a:pt x="0" y="27"/>
                    </a:lnTo>
                    <a:lnTo>
                      <a:pt x="0" y="34"/>
                    </a:lnTo>
                    <a:lnTo>
                      <a:pt x="3" y="41"/>
                    </a:lnTo>
                    <a:lnTo>
                      <a:pt x="3" y="41"/>
                    </a:lnTo>
                    <a:lnTo>
                      <a:pt x="10" y="47"/>
                    </a:lnTo>
                    <a:lnTo>
                      <a:pt x="17" y="51"/>
                    </a:lnTo>
                    <a:lnTo>
                      <a:pt x="24" y="51"/>
                    </a:lnTo>
                    <a:lnTo>
                      <a:pt x="34" y="51"/>
                    </a:lnTo>
                    <a:lnTo>
                      <a:pt x="34" y="51"/>
                    </a:lnTo>
                    <a:lnTo>
                      <a:pt x="41" y="47"/>
                    </a:lnTo>
                    <a:lnTo>
                      <a:pt x="48" y="41"/>
                    </a:lnTo>
                    <a:lnTo>
                      <a:pt x="51" y="34"/>
                    </a:lnTo>
                    <a:lnTo>
                      <a:pt x="51"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22" name="Freeform 1399">
                <a:extLst>
                  <a:ext uri="{FF2B5EF4-FFF2-40B4-BE49-F238E27FC236}">
                    <a16:creationId xmlns:a16="http://schemas.microsoft.com/office/drawing/2014/main" id="{AD9D3B0E-53C2-0E40-A82E-269F9E4EBFA0}"/>
                  </a:ext>
                </a:extLst>
              </p:cNvPr>
              <p:cNvSpPr>
                <a:spLocks/>
              </p:cNvSpPr>
              <p:nvPr/>
            </p:nvSpPr>
            <p:spPr bwMode="auto">
              <a:xfrm>
                <a:off x="4892" y="2577"/>
                <a:ext cx="50" cy="51"/>
              </a:xfrm>
              <a:custGeom>
                <a:avLst/>
                <a:gdLst>
                  <a:gd name="T0" fmla="*/ 51 w 51"/>
                  <a:gd name="T1" fmla="*/ 27 h 51"/>
                  <a:gd name="T2" fmla="*/ 51 w 51"/>
                  <a:gd name="T3" fmla="*/ 27 h 51"/>
                  <a:gd name="T4" fmla="*/ 51 w 51"/>
                  <a:gd name="T5" fmla="*/ 17 h 51"/>
                  <a:gd name="T6" fmla="*/ 48 w 51"/>
                  <a:gd name="T7" fmla="*/ 10 h 51"/>
                  <a:gd name="T8" fmla="*/ 41 w 51"/>
                  <a:gd name="T9" fmla="*/ 3 h 51"/>
                  <a:gd name="T10" fmla="*/ 34 w 51"/>
                  <a:gd name="T11" fmla="*/ 0 h 51"/>
                  <a:gd name="T12" fmla="*/ 34 w 51"/>
                  <a:gd name="T13" fmla="*/ 0 h 51"/>
                  <a:gd name="T14" fmla="*/ 27 w 51"/>
                  <a:gd name="T15" fmla="*/ 0 h 51"/>
                  <a:gd name="T16" fmla="*/ 17 w 51"/>
                  <a:gd name="T17" fmla="*/ 0 h 51"/>
                  <a:gd name="T18" fmla="*/ 10 w 51"/>
                  <a:gd name="T19" fmla="*/ 3 h 51"/>
                  <a:gd name="T20" fmla="*/ 4 w 51"/>
                  <a:gd name="T21" fmla="*/ 10 h 51"/>
                  <a:gd name="T22" fmla="*/ 4 w 51"/>
                  <a:gd name="T23" fmla="*/ 10 h 51"/>
                  <a:gd name="T24" fmla="*/ 0 w 51"/>
                  <a:gd name="T25" fmla="*/ 17 h 51"/>
                  <a:gd name="T26" fmla="*/ 0 w 51"/>
                  <a:gd name="T27" fmla="*/ 27 h 51"/>
                  <a:gd name="T28" fmla="*/ 0 w 51"/>
                  <a:gd name="T29" fmla="*/ 34 h 51"/>
                  <a:gd name="T30" fmla="*/ 4 w 51"/>
                  <a:gd name="T31" fmla="*/ 41 h 51"/>
                  <a:gd name="T32" fmla="*/ 4 w 51"/>
                  <a:gd name="T33" fmla="*/ 41 h 51"/>
                  <a:gd name="T34" fmla="*/ 10 w 51"/>
                  <a:gd name="T35" fmla="*/ 47 h 51"/>
                  <a:gd name="T36" fmla="*/ 17 w 51"/>
                  <a:gd name="T37" fmla="*/ 51 h 51"/>
                  <a:gd name="T38" fmla="*/ 27 w 51"/>
                  <a:gd name="T39" fmla="*/ 51 h 51"/>
                  <a:gd name="T40" fmla="*/ 34 w 51"/>
                  <a:gd name="T41" fmla="*/ 51 h 51"/>
                  <a:gd name="T42" fmla="*/ 34 w 51"/>
                  <a:gd name="T43" fmla="*/ 51 h 51"/>
                  <a:gd name="T44" fmla="*/ 41 w 51"/>
                  <a:gd name="T45" fmla="*/ 47 h 51"/>
                  <a:gd name="T46" fmla="*/ 48 w 51"/>
                  <a:gd name="T47" fmla="*/ 41 h 51"/>
                  <a:gd name="T48" fmla="*/ 51 w 51"/>
                  <a:gd name="T49" fmla="*/ 34 h 51"/>
                  <a:gd name="T50" fmla="*/ 51 w 51"/>
                  <a:gd name="T51" fmla="*/ 2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51">
                    <a:moveTo>
                      <a:pt x="51" y="27"/>
                    </a:moveTo>
                    <a:lnTo>
                      <a:pt x="51" y="27"/>
                    </a:lnTo>
                    <a:lnTo>
                      <a:pt x="51" y="17"/>
                    </a:lnTo>
                    <a:lnTo>
                      <a:pt x="48" y="10"/>
                    </a:lnTo>
                    <a:lnTo>
                      <a:pt x="41" y="3"/>
                    </a:lnTo>
                    <a:lnTo>
                      <a:pt x="34" y="0"/>
                    </a:lnTo>
                    <a:lnTo>
                      <a:pt x="34" y="0"/>
                    </a:lnTo>
                    <a:lnTo>
                      <a:pt x="27" y="0"/>
                    </a:lnTo>
                    <a:lnTo>
                      <a:pt x="17" y="0"/>
                    </a:lnTo>
                    <a:lnTo>
                      <a:pt x="10" y="3"/>
                    </a:lnTo>
                    <a:lnTo>
                      <a:pt x="4" y="10"/>
                    </a:lnTo>
                    <a:lnTo>
                      <a:pt x="4" y="10"/>
                    </a:lnTo>
                    <a:lnTo>
                      <a:pt x="0" y="17"/>
                    </a:lnTo>
                    <a:lnTo>
                      <a:pt x="0" y="27"/>
                    </a:lnTo>
                    <a:lnTo>
                      <a:pt x="0" y="34"/>
                    </a:lnTo>
                    <a:lnTo>
                      <a:pt x="4" y="41"/>
                    </a:lnTo>
                    <a:lnTo>
                      <a:pt x="4" y="41"/>
                    </a:lnTo>
                    <a:lnTo>
                      <a:pt x="10" y="47"/>
                    </a:lnTo>
                    <a:lnTo>
                      <a:pt x="17" y="51"/>
                    </a:lnTo>
                    <a:lnTo>
                      <a:pt x="27" y="51"/>
                    </a:lnTo>
                    <a:lnTo>
                      <a:pt x="34" y="51"/>
                    </a:lnTo>
                    <a:lnTo>
                      <a:pt x="34" y="51"/>
                    </a:lnTo>
                    <a:lnTo>
                      <a:pt x="41" y="47"/>
                    </a:lnTo>
                    <a:lnTo>
                      <a:pt x="48" y="41"/>
                    </a:lnTo>
                    <a:lnTo>
                      <a:pt x="51" y="34"/>
                    </a:lnTo>
                    <a:lnTo>
                      <a:pt x="51"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23" name="Freeform 1400">
                <a:extLst>
                  <a:ext uri="{FF2B5EF4-FFF2-40B4-BE49-F238E27FC236}">
                    <a16:creationId xmlns:a16="http://schemas.microsoft.com/office/drawing/2014/main" id="{B1ABC884-F0E4-674A-B156-E78CDEF35B9F}"/>
                  </a:ext>
                </a:extLst>
              </p:cNvPr>
              <p:cNvSpPr>
                <a:spLocks/>
              </p:cNvSpPr>
              <p:nvPr/>
            </p:nvSpPr>
            <p:spPr bwMode="auto">
              <a:xfrm>
                <a:off x="4902" y="2577"/>
                <a:ext cx="54" cy="51"/>
              </a:xfrm>
              <a:custGeom>
                <a:avLst/>
                <a:gdLst>
                  <a:gd name="T0" fmla="*/ 55 w 55"/>
                  <a:gd name="T1" fmla="*/ 27 h 51"/>
                  <a:gd name="T2" fmla="*/ 55 w 55"/>
                  <a:gd name="T3" fmla="*/ 27 h 51"/>
                  <a:gd name="T4" fmla="*/ 51 w 55"/>
                  <a:gd name="T5" fmla="*/ 17 h 51"/>
                  <a:gd name="T6" fmla="*/ 48 w 55"/>
                  <a:gd name="T7" fmla="*/ 10 h 51"/>
                  <a:gd name="T8" fmla="*/ 41 w 55"/>
                  <a:gd name="T9" fmla="*/ 3 h 51"/>
                  <a:gd name="T10" fmla="*/ 34 w 55"/>
                  <a:gd name="T11" fmla="*/ 0 h 51"/>
                  <a:gd name="T12" fmla="*/ 34 w 55"/>
                  <a:gd name="T13" fmla="*/ 0 h 51"/>
                  <a:gd name="T14" fmla="*/ 28 w 55"/>
                  <a:gd name="T15" fmla="*/ 0 h 51"/>
                  <a:gd name="T16" fmla="*/ 17 w 55"/>
                  <a:gd name="T17" fmla="*/ 0 h 51"/>
                  <a:gd name="T18" fmla="*/ 11 w 55"/>
                  <a:gd name="T19" fmla="*/ 3 h 51"/>
                  <a:gd name="T20" fmla="*/ 4 w 55"/>
                  <a:gd name="T21" fmla="*/ 10 h 51"/>
                  <a:gd name="T22" fmla="*/ 4 w 55"/>
                  <a:gd name="T23" fmla="*/ 10 h 51"/>
                  <a:gd name="T24" fmla="*/ 0 w 55"/>
                  <a:gd name="T25" fmla="*/ 17 h 51"/>
                  <a:gd name="T26" fmla="*/ 0 w 55"/>
                  <a:gd name="T27" fmla="*/ 27 h 51"/>
                  <a:gd name="T28" fmla="*/ 0 w 55"/>
                  <a:gd name="T29" fmla="*/ 34 h 51"/>
                  <a:gd name="T30" fmla="*/ 4 w 55"/>
                  <a:gd name="T31" fmla="*/ 41 h 51"/>
                  <a:gd name="T32" fmla="*/ 4 w 55"/>
                  <a:gd name="T33" fmla="*/ 41 h 51"/>
                  <a:gd name="T34" fmla="*/ 11 w 55"/>
                  <a:gd name="T35" fmla="*/ 47 h 51"/>
                  <a:gd name="T36" fmla="*/ 17 w 55"/>
                  <a:gd name="T37" fmla="*/ 51 h 51"/>
                  <a:gd name="T38" fmla="*/ 28 w 55"/>
                  <a:gd name="T39" fmla="*/ 51 h 51"/>
                  <a:gd name="T40" fmla="*/ 34 w 55"/>
                  <a:gd name="T41" fmla="*/ 51 h 51"/>
                  <a:gd name="T42" fmla="*/ 34 w 55"/>
                  <a:gd name="T43" fmla="*/ 51 h 51"/>
                  <a:gd name="T44" fmla="*/ 41 w 55"/>
                  <a:gd name="T45" fmla="*/ 47 h 51"/>
                  <a:gd name="T46" fmla="*/ 48 w 55"/>
                  <a:gd name="T47" fmla="*/ 41 h 51"/>
                  <a:gd name="T48" fmla="*/ 51 w 55"/>
                  <a:gd name="T49" fmla="*/ 34 h 51"/>
                  <a:gd name="T50" fmla="*/ 55 w 55"/>
                  <a:gd name="T51" fmla="*/ 2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1">
                    <a:moveTo>
                      <a:pt x="55" y="27"/>
                    </a:moveTo>
                    <a:lnTo>
                      <a:pt x="55" y="27"/>
                    </a:lnTo>
                    <a:lnTo>
                      <a:pt x="51" y="17"/>
                    </a:lnTo>
                    <a:lnTo>
                      <a:pt x="48" y="10"/>
                    </a:lnTo>
                    <a:lnTo>
                      <a:pt x="41" y="3"/>
                    </a:lnTo>
                    <a:lnTo>
                      <a:pt x="34" y="0"/>
                    </a:lnTo>
                    <a:lnTo>
                      <a:pt x="34" y="0"/>
                    </a:lnTo>
                    <a:lnTo>
                      <a:pt x="28" y="0"/>
                    </a:lnTo>
                    <a:lnTo>
                      <a:pt x="17" y="0"/>
                    </a:lnTo>
                    <a:lnTo>
                      <a:pt x="11" y="3"/>
                    </a:lnTo>
                    <a:lnTo>
                      <a:pt x="4" y="10"/>
                    </a:lnTo>
                    <a:lnTo>
                      <a:pt x="4" y="10"/>
                    </a:lnTo>
                    <a:lnTo>
                      <a:pt x="0" y="17"/>
                    </a:lnTo>
                    <a:lnTo>
                      <a:pt x="0" y="27"/>
                    </a:lnTo>
                    <a:lnTo>
                      <a:pt x="0" y="34"/>
                    </a:lnTo>
                    <a:lnTo>
                      <a:pt x="4" y="41"/>
                    </a:lnTo>
                    <a:lnTo>
                      <a:pt x="4" y="41"/>
                    </a:lnTo>
                    <a:lnTo>
                      <a:pt x="11" y="47"/>
                    </a:lnTo>
                    <a:lnTo>
                      <a:pt x="17" y="51"/>
                    </a:lnTo>
                    <a:lnTo>
                      <a:pt x="28" y="51"/>
                    </a:lnTo>
                    <a:lnTo>
                      <a:pt x="34" y="51"/>
                    </a:lnTo>
                    <a:lnTo>
                      <a:pt x="34" y="51"/>
                    </a:lnTo>
                    <a:lnTo>
                      <a:pt x="41" y="47"/>
                    </a:lnTo>
                    <a:lnTo>
                      <a:pt x="48" y="41"/>
                    </a:lnTo>
                    <a:lnTo>
                      <a:pt x="51" y="34"/>
                    </a:lnTo>
                    <a:lnTo>
                      <a:pt x="55"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24" name="Freeform 1401">
                <a:extLst>
                  <a:ext uri="{FF2B5EF4-FFF2-40B4-BE49-F238E27FC236}">
                    <a16:creationId xmlns:a16="http://schemas.microsoft.com/office/drawing/2014/main" id="{4EA06AA2-6369-C747-B3A9-88D043D8A6C3}"/>
                  </a:ext>
                </a:extLst>
              </p:cNvPr>
              <p:cNvSpPr>
                <a:spLocks/>
              </p:cNvSpPr>
              <p:nvPr/>
            </p:nvSpPr>
            <p:spPr bwMode="auto">
              <a:xfrm>
                <a:off x="4950" y="2612"/>
                <a:ext cx="16" cy="51"/>
              </a:xfrm>
              <a:custGeom>
                <a:avLst/>
                <a:gdLst>
                  <a:gd name="T0" fmla="*/ 54 w 54"/>
                  <a:gd name="T1" fmla="*/ 27 h 51"/>
                  <a:gd name="T2" fmla="*/ 54 w 54"/>
                  <a:gd name="T3" fmla="*/ 27 h 51"/>
                  <a:gd name="T4" fmla="*/ 51 w 54"/>
                  <a:gd name="T5" fmla="*/ 17 h 51"/>
                  <a:gd name="T6" fmla="*/ 47 w 54"/>
                  <a:gd name="T7" fmla="*/ 10 h 51"/>
                  <a:gd name="T8" fmla="*/ 41 w 54"/>
                  <a:gd name="T9" fmla="*/ 4 h 51"/>
                  <a:gd name="T10" fmla="*/ 34 w 54"/>
                  <a:gd name="T11" fmla="*/ 0 h 51"/>
                  <a:gd name="T12" fmla="*/ 34 w 54"/>
                  <a:gd name="T13" fmla="*/ 0 h 51"/>
                  <a:gd name="T14" fmla="*/ 27 w 54"/>
                  <a:gd name="T15" fmla="*/ 0 h 51"/>
                  <a:gd name="T16" fmla="*/ 17 w 54"/>
                  <a:gd name="T17" fmla="*/ 0 h 51"/>
                  <a:gd name="T18" fmla="*/ 10 w 54"/>
                  <a:gd name="T19" fmla="*/ 4 h 51"/>
                  <a:gd name="T20" fmla="*/ 3 w 54"/>
                  <a:gd name="T21" fmla="*/ 10 h 51"/>
                  <a:gd name="T22" fmla="*/ 3 w 54"/>
                  <a:gd name="T23" fmla="*/ 10 h 51"/>
                  <a:gd name="T24" fmla="*/ 0 w 54"/>
                  <a:gd name="T25" fmla="*/ 17 h 51"/>
                  <a:gd name="T26" fmla="*/ 0 w 54"/>
                  <a:gd name="T27" fmla="*/ 27 h 51"/>
                  <a:gd name="T28" fmla="*/ 0 w 54"/>
                  <a:gd name="T29" fmla="*/ 34 h 51"/>
                  <a:gd name="T30" fmla="*/ 3 w 54"/>
                  <a:gd name="T31" fmla="*/ 41 h 51"/>
                  <a:gd name="T32" fmla="*/ 3 w 54"/>
                  <a:gd name="T33" fmla="*/ 41 h 51"/>
                  <a:gd name="T34" fmla="*/ 10 w 54"/>
                  <a:gd name="T35" fmla="*/ 48 h 51"/>
                  <a:gd name="T36" fmla="*/ 17 w 54"/>
                  <a:gd name="T37" fmla="*/ 51 h 51"/>
                  <a:gd name="T38" fmla="*/ 27 w 54"/>
                  <a:gd name="T39" fmla="*/ 51 h 51"/>
                  <a:gd name="T40" fmla="*/ 34 w 54"/>
                  <a:gd name="T41" fmla="*/ 51 h 51"/>
                  <a:gd name="T42" fmla="*/ 34 w 54"/>
                  <a:gd name="T43" fmla="*/ 51 h 51"/>
                  <a:gd name="T44" fmla="*/ 41 w 54"/>
                  <a:gd name="T45" fmla="*/ 48 h 51"/>
                  <a:gd name="T46" fmla="*/ 47 w 54"/>
                  <a:gd name="T47" fmla="*/ 41 h 51"/>
                  <a:gd name="T48" fmla="*/ 51 w 54"/>
                  <a:gd name="T49" fmla="*/ 34 h 51"/>
                  <a:gd name="T50" fmla="*/ 54 w 54"/>
                  <a:gd name="T51" fmla="*/ 2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1">
                    <a:moveTo>
                      <a:pt x="54" y="27"/>
                    </a:moveTo>
                    <a:lnTo>
                      <a:pt x="54" y="27"/>
                    </a:lnTo>
                    <a:lnTo>
                      <a:pt x="51" y="17"/>
                    </a:lnTo>
                    <a:lnTo>
                      <a:pt x="47" y="10"/>
                    </a:lnTo>
                    <a:lnTo>
                      <a:pt x="41" y="4"/>
                    </a:lnTo>
                    <a:lnTo>
                      <a:pt x="34" y="0"/>
                    </a:lnTo>
                    <a:lnTo>
                      <a:pt x="34" y="0"/>
                    </a:lnTo>
                    <a:lnTo>
                      <a:pt x="27" y="0"/>
                    </a:lnTo>
                    <a:lnTo>
                      <a:pt x="17" y="0"/>
                    </a:lnTo>
                    <a:lnTo>
                      <a:pt x="10" y="4"/>
                    </a:lnTo>
                    <a:lnTo>
                      <a:pt x="3" y="10"/>
                    </a:lnTo>
                    <a:lnTo>
                      <a:pt x="3" y="10"/>
                    </a:lnTo>
                    <a:lnTo>
                      <a:pt x="0" y="17"/>
                    </a:lnTo>
                    <a:lnTo>
                      <a:pt x="0" y="27"/>
                    </a:lnTo>
                    <a:lnTo>
                      <a:pt x="0" y="34"/>
                    </a:lnTo>
                    <a:lnTo>
                      <a:pt x="3" y="41"/>
                    </a:lnTo>
                    <a:lnTo>
                      <a:pt x="3" y="41"/>
                    </a:lnTo>
                    <a:lnTo>
                      <a:pt x="10" y="48"/>
                    </a:lnTo>
                    <a:lnTo>
                      <a:pt x="17" y="51"/>
                    </a:lnTo>
                    <a:lnTo>
                      <a:pt x="27" y="51"/>
                    </a:lnTo>
                    <a:lnTo>
                      <a:pt x="34" y="51"/>
                    </a:lnTo>
                    <a:lnTo>
                      <a:pt x="34" y="51"/>
                    </a:lnTo>
                    <a:lnTo>
                      <a:pt x="41" y="48"/>
                    </a:lnTo>
                    <a:lnTo>
                      <a:pt x="47" y="41"/>
                    </a:lnTo>
                    <a:lnTo>
                      <a:pt x="51" y="34"/>
                    </a:lnTo>
                    <a:lnTo>
                      <a:pt x="54"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25" name="Freeform 1402">
                <a:extLst>
                  <a:ext uri="{FF2B5EF4-FFF2-40B4-BE49-F238E27FC236}">
                    <a16:creationId xmlns:a16="http://schemas.microsoft.com/office/drawing/2014/main" id="{EADEED2E-C991-1E4A-8C0D-B0DC859B57FE}"/>
                  </a:ext>
                </a:extLst>
              </p:cNvPr>
              <p:cNvSpPr>
                <a:spLocks/>
              </p:cNvSpPr>
              <p:nvPr/>
            </p:nvSpPr>
            <p:spPr bwMode="auto">
              <a:xfrm>
                <a:off x="4966" y="2612"/>
                <a:ext cx="0" cy="51"/>
              </a:xfrm>
              <a:custGeom>
                <a:avLst/>
                <a:gdLst>
                  <a:gd name="T0" fmla="*/ 51 w 51"/>
                  <a:gd name="T1" fmla="*/ 27 h 51"/>
                  <a:gd name="T2" fmla="*/ 51 w 51"/>
                  <a:gd name="T3" fmla="*/ 27 h 51"/>
                  <a:gd name="T4" fmla="*/ 51 w 51"/>
                  <a:gd name="T5" fmla="*/ 17 h 51"/>
                  <a:gd name="T6" fmla="*/ 47 w 51"/>
                  <a:gd name="T7" fmla="*/ 10 h 51"/>
                  <a:gd name="T8" fmla="*/ 41 w 51"/>
                  <a:gd name="T9" fmla="*/ 4 h 51"/>
                  <a:gd name="T10" fmla="*/ 34 w 51"/>
                  <a:gd name="T11" fmla="*/ 0 h 51"/>
                  <a:gd name="T12" fmla="*/ 34 w 51"/>
                  <a:gd name="T13" fmla="*/ 0 h 51"/>
                  <a:gd name="T14" fmla="*/ 24 w 51"/>
                  <a:gd name="T15" fmla="*/ 0 h 51"/>
                  <a:gd name="T16" fmla="*/ 17 w 51"/>
                  <a:gd name="T17" fmla="*/ 0 h 51"/>
                  <a:gd name="T18" fmla="*/ 10 w 51"/>
                  <a:gd name="T19" fmla="*/ 4 h 51"/>
                  <a:gd name="T20" fmla="*/ 3 w 51"/>
                  <a:gd name="T21" fmla="*/ 10 h 51"/>
                  <a:gd name="T22" fmla="*/ 3 w 51"/>
                  <a:gd name="T23" fmla="*/ 10 h 51"/>
                  <a:gd name="T24" fmla="*/ 0 w 51"/>
                  <a:gd name="T25" fmla="*/ 17 h 51"/>
                  <a:gd name="T26" fmla="*/ 0 w 51"/>
                  <a:gd name="T27" fmla="*/ 27 h 51"/>
                  <a:gd name="T28" fmla="*/ 0 w 51"/>
                  <a:gd name="T29" fmla="*/ 34 h 51"/>
                  <a:gd name="T30" fmla="*/ 3 w 51"/>
                  <a:gd name="T31" fmla="*/ 41 h 51"/>
                  <a:gd name="T32" fmla="*/ 3 w 51"/>
                  <a:gd name="T33" fmla="*/ 41 h 51"/>
                  <a:gd name="T34" fmla="*/ 10 w 51"/>
                  <a:gd name="T35" fmla="*/ 48 h 51"/>
                  <a:gd name="T36" fmla="*/ 17 w 51"/>
                  <a:gd name="T37" fmla="*/ 51 h 51"/>
                  <a:gd name="T38" fmla="*/ 24 w 51"/>
                  <a:gd name="T39" fmla="*/ 51 h 51"/>
                  <a:gd name="T40" fmla="*/ 34 w 51"/>
                  <a:gd name="T41" fmla="*/ 51 h 51"/>
                  <a:gd name="T42" fmla="*/ 34 w 51"/>
                  <a:gd name="T43" fmla="*/ 51 h 51"/>
                  <a:gd name="T44" fmla="*/ 41 w 51"/>
                  <a:gd name="T45" fmla="*/ 48 h 51"/>
                  <a:gd name="T46" fmla="*/ 47 w 51"/>
                  <a:gd name="T47" fmla="*/ 41 h 51"/>
                  <a:gd name="T48" fmla="*/ 51 w 51"/>
                  <a:gd name="T49" fmla="*/ 34 h 51"/>
                  <a:gd name="T50" fmla="*/ 51 w 51"/>
                  <a:gd name="T51" fmla="*/ 2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51">
                    <a:moveTo>
                      <a:pt x="51" y="27"/>
                    </a:moveTo>
                    <a:lnTo>
                      <a:pt x="51" y="27"/>
                    </a:lnTo>
                    <a:lnTo>
                      <a:pt x="51" y="17"/>
                    </a:lnTo>
                    <a:lnTo>
                      <a:pt x="47" y="10"/>
                    </a:lnTo>
                    <a:lnTo>
                      <a:pt x="41" y="4"/>
                    </a:lnTo>
                    <a:lnTo>
                      <a:pt x="34" y="0"/>
                    </a:lnTo>
                    <a:lnTo>
                      <a:pt x="34" y="0"/>
                    </a:lnTo>
                    <a:lnTo>
                      <a:pt x="24" y="0"/>
                    </a:lnTo>
                    <a:lnTo>
                      <a:pt x="17" y="0"/>
                    </a:lnTo>
                    <a:lnTo>
                      <a:pt x="10" y="4"/>
                    </a:lnTo>
                    <a:lnTo>
                      <a:pt x="3" y="10"/>
                    </a:lnTo>
                    <a:lnTo>
                      <a:pt x="3" y="10"/>
                    </a:lnTo>
                    <a:lnTo>
                      <a:pt x="0" y="17"/>
                    </a:lnTo>
                    <a:lnTo>
                      <a:pt x="0" y="27"/>
                    </a:lnTo>
                    <a:lnTo>
                      <a:pt x="0" y="34"/>
                    </a:lnTo>
                    <a:lnTo>
                      <a:pt x="3" y="41"/>
                    </a:lnTo>
                    <a:lnTo>
                      <a:pt x="3" y="41"/>
                    </a:lnTo>
                    <a:lnTo>
                      <a:pt x="10" y="48"/>
                    </a:lnTo>
                    <a:lnTo>
                      <a:pt x="17" y="51"/>
                    </a:lnTo>
                    <a:lnTo>
                      <a:pt x="24" y="51"/>
                    </a:lnTo>
                    <a:lnTo>
                      <a:pt x="34" y="51"/>
                    </a:lnTo>
                    <a:lnTo>
                      <a:pt x="34" y="51"/>
                    </a:lnTo>
                    <a:lnTo>
                      <a:pt x="41" y="48"/>
                    </a:lnTo>
                    <a:lnTo>
                      <a:pt x="47" y="41"/>
                    </a:lnTo>
                    <a:lnTo>
                      <a:pt x="51" y="34"/>
                    </a:lnTo>
                    <a:lnTo>
                      <a:pt x="51"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26" name="Freeform 1403">
                <a:extLst>
                  <a:ext uri="{FF2B5EF4-FFF2-40B4-BE49-F238E27FC236}">
                    <a16:creationId xmlns:a16="http://schemas.microsoft.com/office/drawing/2014/main" id="{5297A465-349A-AD41-8CF6-860C3A0BB7A8}"/>
                  </a:ext>
                </a:extLst>
              </p:cNvPr>
              <p:cNvSpPr>
                <a:spLocks/>
              </p:cNvSpPr>
              <p:nvPr/>
            </p:nvSpPr>
            <p:spPr bwMode="auto">
              <a:xfrm>
                <a:off x="4966" y="2612"/>
                <a:ext cx="16" cy="51"/>
              </a:xfrm>
              <a:custGeom>
                <a:avLst/>
                <a:gdLst>
                  <a:gd name="T0" fmla="*/ 55 w 55"/>
                  <a:gd name="T1" fmla="*/ 27 h 51"/>
                  <a:gd name="T2" fmla="*/ 55 w 55"/>
                  <a:gd name="T3" fmla="*/ 27 h 51"/>
                  <a:gd name="T4" fmla="*/ 55 w 55"/>
                  <a:gd name="T5" fmla="*/ 17 h 51"/>
                  <a:gd name="T6" fmla="*/ 48 w 55"/>
                  <a:gd name="T7" fmla="*/ 10 h 51"/>
                  <a:gd name="T8" fmla="*/ 45 w 55"/>
                  <a:gd name="T9" fmla="*/ 4 h 51"/>
                  <a:gd name="T10" fmla="*/ 38 w 55"/>
                  <a:gd name="T11" fmla="*/ 0 h 51"/>
                  <a:gd name="T12" fmla="*/ 38 w 55"/>
                  <a:gd name="T13" fmla="*/ 0 h 51"/>
                  <a:gd name="T14" fmla="*/ 28 w 55"/>
                  <a:gd name="T15" fmla="*/ 0 h 51"/>
                  <a:gd name="T16" fmla="*/ 21 w 55"/>
                  <a:gd name="T17" fmla="*/ 0 h 51"/>
                  <a:gd name="T18" fmla="*/ 14 w 55"/>
                  <a:gd name="T19" fmla="*/ 4 h 51"/>
                  <a:gd name="T20" fmla="*/ 7 w 55"/>
                  <a:gd name="T21" fmla="*/ 10 h 51"/>
                  <a:gd name="T22" fmla="*/ 7 w 55"/>
                  <a:gd name="T23" fmla="*/ 10 h 51"/>
                  <a:gd name="T24" fmla="*/ 4 w 55"/>
                  <a:gd name="T25" fmla="*/ 17 h 51"/>
                  <a:gd name="T26" fmla="*/ 0 w 55"/>
                  <a:gd name="T27" fmla="*/ 27 h 51"/>
                  <a:gd name="T28" fmla="*/ 4 w 55"/>
                  <a:gd name="T29" fmla="*/ 34 h 51"/>
                  <a:gd name="T30" fmla="*/ 7 w 55"/>
                  <a:gd name="T31" fmla="*/ 41 h 51"/>
                  <a:gd name="T32" fmla="*/ 7 w 55"/>
                  <a:gd name="T33" fmla="*/ 41 h 51"/>
                  <a:gd name="T34" fmla="*/ 14 w 55"/>
                  <a:gd name="T35" fmla="*/ 48 h 51"/>
                  <a:gd name="T36" fmla="*/ 21 w 55"/>
                  <a:gd name="T37" fmla="*/ 51 h 51"/>
                  <a:gd name="T38" fmla="*/ 28 w 55"/>
                  <a:gd name="T39" fmla="*/ 51 h 51"/>
                  <a:gd name="T40" fmla="*/ 38 w 55"/>
                  <a:gd name="T41" fmla="*/ 51 h 51"/>
                  <a:gd name="T42" fmla="*/ 38 w 55"/>
                  <a:gd name="T43" fmla="*/ 51 h 51"/>
                  <a:gd name="T44" fmla="*/ 45 w 55"/>
                  <a:gd name="T45" fmla="*/ 48 h 51"/>
                  <a:gd name="T46" fmla="*/ 48 w 55"/>
                  <a:gd name="T47" fmla="*/ 41 h 51"/>
                  <a:gd name="T48" fmla="*/ 55 w 55"/>
                  <a:gd name="T49" fmla="*/ 34 h 51"/>
                  <a:gd name="T50" fmla="*/ 55 w 55"/>
                  <a:gd name="T51" fmla="*/ 2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1">
                    <a:moveTo>
                      <a:pt x="55" y="27"/>
                    </a:moveTo>
                    <a:lnTo>
                      <a:pt x="55" y="27"/>
                    </a:lnTo>
                    <a:lnTo>
                      <a:pt x="55" y="17"/>
                    </a:lnTo>
                    <a:lnTo>
                      <a:pt x="48" y="10"/>
                    </a:lnTo>
                    <a:lnTo>
                      <a:pt x="45" y="4"/>
                    </a:lnTo>
                    <a:lnTo>
                      <a:pt x="38" y="0"/>
                    </a:lnTo>
                    <a:lnTo>
                      <a:pt x="38" y="0"/>
                    </a:lnTo>
                    <a:lnTo>
                      <a:pt x="28" y="0"/>
                    </a:lnTo>
                    <a:lnTo>
                      <a:pt x="21" y="0"/>
                    </a:lnTo>
                    <a:lnTo>
                      <a:pt x="14" y="4"/>
                    </a:lnTo>
                    <a:lnTo>
                      <a:pt x="7" y="10"/>
                    </a:lnTo>
                    <a:lnTo>
                      <a:pt x="7" y="10"/>
                    </a:lnTo>
                    <a:lnTo>
                      <a:pt x="4" y="17"/>
                    </a:lnTo>
                    <a:lnTo>
                      <a:pt x="0" y="27"/>
                    </a:lnTo>
                    <a:lnTo>
                      <a:pt x="4" y="34"/>
                    </a:lnTo>
                    <a:lnTo>
                      <a:pt x="7" y="41"/>
                    </a:lnTo>
                    <a:lnTo>
                      <a:pt x="7" y="41"/>
                    </a:lnTo>
                    <a:lnTo>
                      <a:pt x="14" y="48"/>
                    </a:lnTo>
                    <a:lnTo>
                      <a:pt x="21" y="51"/>
                    </a:lnTo>
                    <a:lnTo>
                      <a:pt x="28" y="51"/>
                    </a:lnTo>
                    <a:lnTo>
                      <a:pt x="38" y="51"/>
                    </a:lnTo>
                    <a:lnTo>
                      <a:pt x="38" y="51"/>
                    </a:lnTo>
                    <a:lnTo>
                      <a:pt x="45" y="48"/>
                    </a:lnTo>
                    <a:lnTo>
                      <a:pt x="48" y="41"/>
                    </a:lnTo>
                    <a:lnTo>
                      <a:pt x="55" y="34"/>
                    </a:lnTo>
                    <a:lnTo>
                      <a:pt x="55"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27" name="Freeform 1404">
                <a:extLst>
                  <a:ext uri="{FF2B5EF4-FFF2-40B4-BE49-F238E27FC236}">
                    <a16:creationId xmlns:a16="http://schemas.microsoft.com/office/drawing/2014/main" id="{3C2FD2CB-6278-5746-896F-5ED3B0389A3C}"/>
                  </a:ext>
                </a:extLst>
              </p:cNvPr>
              <p:cNvSpPr>
                <a:spLocks/>
              </p:cNvSpPr>
              <p:nvPr/>
            </p:nvSpPr>
            <p:spPr bwMode="auto">
              <a:xfrm>
                <a:off x="4966" y="2612"/>
                <a:ext cx="36" cy="51"/>
              </a:xfrm>
              <a:custGeom>
                <a:avLst/>
                <a:gdLst>
                  <a:gd name="T0" fmla="*/ 51 w 51"/>
                  <a:gd name="T1" fmla="*/ 27 h 51"/>
                  <a:gd name="T2" fmla="*/ 51 w 51"/>
                  <a:gd name="T3" fmla="*/ 27 h 51"/>
                  <a:gd name="T4" fmla="*/ 51 w 51"/>
                  <a:gd name="T5" fmla="*/ 17 h 51"/>
                  <a:gd name="T6" fmla="*/ 48 w 51"/>
                  <a:gd name="T7" fmla="*/ 10 h 51"/>
                  <a:gd name="T8" fmla="*/ 41 w 51"/>
                  <a:gd name="T9" fmla="*/ 4 h 51"/>
                  <a:gd name="T10" fmla="*/ 34 w 51"/>
                  <a:gd name="T11" fmla="*/ 0 h 51"/>
                  <a:gd name="T12" fmla="*/ 34 w 51"/>
                  <a:gd name="T13" fmla="*/ 0 h 51"/>
                  <a:gd name="T14" fmla="*/ 24 w 51"/>
                  <a:gd name="T15" fmla="*/ 0 h 51"/>
                  <a:gd name="T16" fmla="*/ 17 w 51"/>
                  <a:gd name="T17" fmla="*/ 0 h 51"/>
                  <a:gd name="T18" fmla="*/ 10 w 51"/>
                  <a:gd name="T19" fmla="*/ 4 h 51"/>
                  <a:gd name="T20" fmla="*/ 4 w 51"/>
                  <a:gd name="T21" fmla="*/ 10 h 51"/>
                  <a:gd name="T22" fmla="*/ 4 w 51"/>
                  <a:gd name="T23" fmla="*/ 10 h 51"/>
                  <a:gd name="T24" fmla="*/ 0 w 51"/>
                  <a:gd name="T25" fmla="*/ 17 h 51"/>
                  <a:gd name="T26" fmla="*/ 0 w 51"/>
                  <a:gd name="T27" fmla="*/ 27 h 51"/>
                  <a:gd name="T28" fmla="*/ 0 w 51"/>
                  <a:gd name="T29" fmla="*/ 34 h 51"/>
                  <a:gd name="T30" fmla="*/ 4 w 51"/>
                  <a:gd name="T31" fmla="*/ 41 h 51"/>
                  <a:gd name="T32" fmla="*/ 4 w 51"/>
                  <a:gd name="T33" fmla="*/ 41 h 51"/>
                  <a:gd name="T34" fmla="*/ 10 w 51"/>
                  <a:gd name="T35" fmla="*/ 48 h 51"/>
                  <a:gd name="T36" fmla="*/ 17 w 51"/>
                  <a:gd name="T37" fmla="*/ 51 h 51"/>
                  <a:gd name="T38" fmla="*/ 24 w 51"/>
                  <a:gd name="T39" fmla="*/ 51 h 51"/>
                  <a:gd name="T40" fmla="*/ 34 w 51"/>
                  <a:gd name="T41" fmla="*/ 51 h 51"/>
                  <a:gd name="T42" fmla="*/ 34 w 51"/>
                  <a:gd name="T43" fmla="*/ 51 h 51"/>
                  <a:gd name="T44" fmla="*/ 41 w 51"/>
                  <a:gd name="T45" fmla="*/ 48 h 51"/>
                  <a:gd name="T46" fmla="*/ 48 w 51"/>
                  <a:gd name="T47" fmla="*/ 41 h 51"/>
                  <a:gd name="T48" fmla="*/ 51 w 51"/>
                  <a:gd name="T49" fmla="*/ 34 h 51"/>
                  <a:gd name="T50" fmla="*/ 51 w 51"/>
                  <a:gd name="T51" fmla="*/ 2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51">
                    <a:moveTo>
                      <a:pt x="51" y="27"/>
                    </a:moveTo>
                    <a:lnTo>
                      <a:pt x="51" y="27"/>
                    </a:lnTo>
                    <a:lnTo>
                      <a:pt x="51" y="17"/>
                    </a:lnTo>
                    <a:lnTo>
                      <a:pt x="48" y="10"/>
                    </a:lnTo>
                    <a:lnTo>
                      <a:pt x="41" y="4"/>
                    </a:lnTo>
                    <a:lnTo>
                      <a:pt x="34" y="0"/>
                    </a:lnTo>
                    <a:lnTo>
                      <a:pt x="34" y="0"/>
                    </a:lnTo>
                    <a:lnTo>
                      <a:pt x="24" y="0"/>
                    </a:lnTo>
                    <a:lnTo>
                      <a:pt x="17" y="0"/>
                    </a:lnTo>
                    <a:lnTo>
                      <a:pt x="10" y="4"/>
                    </a:lnTo>
                    <a:lnTo>
                      <a:pt x="4" y="10"/>
                    </a:lnTo>
                    <a:lnTo>
                      <a:pt x="4" y="10"/>
                    </a:lnTo>
                    <a:lnTo>
                      <a:pt x="0" y="17"/>
                    </a:lnTo>
                    <a:lnTo>
                      <a:pt x="0" y="27"/>
                    </a:lnTo>
                    <a:lnTo>
                      <a:pt x="0" y="34"/>
                    </a:lnTo>
                    <a:lnTo>
                      <a:pt x="4" y="41"/>
                    </a:lnTo>
                    <a:lnTo>
                      <a:pt x="4" y="41"/>
                    </a:lnTo>
                    <a:lnTo>
                      <a:pt x="10" y="48"/>
                    </a:lnTo>
                    <a:lnTo>
                      <a:pt x="17" y="51"/>
                    </a:lnTo>
                    <a:lnTo>
                      <a:pt x="24" y="51"/>
                    </a:lnTo>
                    <a:lnTo>
                      <a:pt x="34" y="51"/>
                    </a:lnTo>
                    <a:lnTo>
                      <a:pt x="34" y="51"/>
                    </a:lnTo>
                    <a:lnTo>
                      <a:pt x="41" y="48"/>
                    </a:lnTo>
                    <a:lnTo>
                      <a:pt x="48" y="41"/>
                    </a:lnTo>
                    <a:lnTo>
                      <a:pt x="51" y="34"/>
                    </a:lnTo>
                    <a:lnTo>
                      <a:pt x="51"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28" name="Freeform 1405">
                <a:extLst>
                  <a:ext uri="{FF2B5EF4-FFF2-40B4-BE49-F238E27FC236}">
                    <a16:creationId xmlns:a16="http://schemas.microsoft.com/office/drawing/2014/main" id="{45C0AEBD-248D-134A-B8F6-490BC934F417}"/>
                  </a:ext>
                </a:extLst>
              </p:cNvPr>
              <p:cNvSpPr>
                <a:spLocks/>
              </p:cNvSpPr>
              <p:nvPr/>
            </p:nvSpPr>
            <p:spPr bwMode="auto">
              <a:xfrm>
                <a:off x="5013" y="2612"/>
                <a:ext cx="52" cy="51"/>
              </a:xfrm>
              <a:custGeom>
                <a:avLst/>
                <a:gdLst>
                  <a:gd name="T0" fmla="*/ 51 w 51"/>
                  <a:gd name="T1" fmla="*/ 27 h 51"/>
                  <a:gd name="T2" fmla="*/ 51 w 51"/>
                  <a:gd name="T3" fmla="*/ 27 h 51"/>
                  <a:gd name="T4" fmla="*/ 51 w 51"/>
                  <a:gd name="T5" fmla="*/ 17 h 51"/>
                  <a:gd name="T6" fmla="*/ 48 w 51"/>
                  <a:gd name="T7" fmla="*/ 10 h 51"/>
                  <a:gd name="T8" fmla="*/ 41 w 51"/>
                  <a:gd name="T9" fmla="*/ 4 h 51"/>
                  <a:gd name="T10" fmla="*/ 34 w 51"/>
                  <a:gd name="T11" fmla="*/ 0 h 51"/>
                  <a:gd name="T12" fmla="*/ 34 w 51"/>
                  <a:gd name="T13" fmla="*/ 0 h 51"/>
                  <a:gd name="T14" fmla="*/ 28 w 51"/>
                  <a:gd name="T15" fmla="*/ 0 h 51"/>
                  <a:gd name="T16" fmla="*/ 17 w 51"/>
                  <a:gd name="T17" fmla="*/ 0 h 51"/>
                  <a:gd name="T18" fmla="*/ 11 w 51"/>
                  <a:gd name="T19" fmla="*/ 4 h 51"/>
                  <a:gd name="T20" fmla="*/ 4 w 51"/>
                  <a:gd name="T21" fmla="*/ 10 h 51"/>
                  <a:gd name="T22" fmla="*/ 4 w 51"/>
                  <a:gd name="T23" fmla="*/ 10 h 51"/>
                  <a:gd name="T24" fmla="*/ 0 w 51"/>
                  <a:gd name="T25" fmla="*/ 17 h 51"/>
                  <a:gd name="T26" fmla="*/ 0 w 51"/>
                  <a:gd name="T27" fmla="*/ 27 h 51"/>
                  <a:gd name="T28" fmla="*/ 0 w 51"/>
                  <a:gd name="T29" fmla="*/ 34 h 51"/>
                  <a:gd name="T30" fmla="*/ 4 w 51"/>
                  <a:gd name="T31" fmla="*/ 41 h 51"/>
                  <a:gd name="T32" fmla="*/ 4 w 51"/>
                  <a:gd name="T33" fmla="*/ 41 h 51"/>
                  <a:gd name="T34" fmla="*/ 11 w 51"/>
                  <a:gd name="T35" fmla="*/ 48 h 51"/>
                  <a:gd name="T36" fmla="*/ 17 w 51"/>
                  <a:gd name="T37" fmla="*/ 51 h 51"/>
                  <a:gd name="T38" fmla="*/ 28 w 51"/>
                  <a:gd name="T39" fmla="*/ 51 h 51"/>
                  <a:gd name="T40" fmla="*/ 34 w 51"/>
                  <a:gd name="T41" fmla="*/ 51 h 51"/>
                  <a:gd name="T42" fmla="*/ 34 w 51"/>
                  <a:gd name="T43" fmla="*/ 51 h 51"/>
                  <a:gd name="T44" fmla="*/ 41 w 51"/>
                  <a:gd name="T45" fmla="*/ 48 h 51"/>
                  <a:gd name="T46" fmla="*/ 48 w 51"/>
                  <a:gd name="T47" fmla="*/ 41 h 51"/>
                  <a:gd name="T48" fmla="*/ 51 w 51"/>
                  <a:gd name="T49" fmla="*/ 34 h 51"/>
                  <a:gd name="T50" fmla="*/ 51 w 51"/>
                  <a:gd name="T51" fmla="*/ 2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51">
                    <a:moveTo>
                      <a:pt x="51" y="27"/>
                    </a:moveTo>
                    <a:lnTo>
                      <a:pt x="51" y="27"/>
                    </a:lnTo>
                    <a:lnTo>
                      <a:pt x="51" y="17"/>
                    </a:lnTo>
                    <a:lnTo>
                      <a:pt x="48" y="10"/>
                    </a:lnTo>
                    <a:lnTo>
                      <a:pt x="41" y="4"/>
                    </a:lnTo>
                    <a:lnTo>
                      <a:pt x="34" y="0"/>
                    </a:lnTo>
                    <a:lnTo>
                      <a:pt x="34" y="0"/>
                    </a:lnTo>
                    <a:lnTo>
                      <a:pt x="28" y="0"/>
                    </a:lnTo>
                    <a:lnTo>
                      <a:pt x="17" y="0"/>
                    </a:lnTo>
                    <a:lnTo>
                      <a:pt x="11" y="4"/>
                    </a:lnTo>
                    <a:lnTo>
                      <a:pt x="4" y="10"/>
                    </a:lnTo>
                    <a:lnTo>
                      <a:pt x="4" y="10"/>
                    </a:lnTo>
                    <a:lnTo>
                      <a:pt x="0" y="17"/>
                    </a:lnTo>
                    <a:lnTo>
                      <a:pt x="0" y="27"/>
                    </a:lnTo>
                    <a:lnTo>
                      <a:pt x="0" y="34"/>
                    </a:lnTo>
                    <a:lnTo>
                      <a:pt x="4" y="41"/>
                    </a:lnTo>
                    <a:lnTo>
                      <a:pt x="4" y="41"/>
                    </a:lnTo>
                    <a:lnTo>
                      <a:pt x="11" y="48"/>
                    </a:lnTo>
                    <a:lnTo>
                      <a:pt x="17" y="51"/>
                    </a:lnTo>
                    <a:lnTo>
                      <a:pt x="28" y="51"/>
                    </a:lnTo>
                    <a:lnTo>
                      <a:pt x="34" y="51"/>
                    </a:lnTo>
                    <a:lnTo>
                      <a:pt x="34" y="51"/>
                    </a:lnTo>
                    <a:lnTo>
                      <a:pt x="41" y="48"/>
                    </a:lnTo>
                    <a:lnTo>
                      <a:pt x="48" y="41"/>
                    </a:lnTo>
                    <a:lnTo>
                      <a:pt x="51" y="34"/>
                    </a:lnTo>
                    <a:lnTo>
                      <a:pt x="51"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429" name="Freeform 1406">
                <a:extLst>
                  <a:ext uri="{FF2B5EF4-FFF2-40B4-BE49-F238E27FC236}">
                    <a16:creationId xmlns:a16="http://schemas.microsoft.com/office/drawing/2014/main" id="{9B2B8E36-2CCE-9848-982E-E9D580784382}"/>
                  </a:ext>
                </a:extLst>
              </p:cNvPr>
              <p:cNvSpPr>
                <a:spLocks/>
              </p:cNvSpPr>
              <p:nvPr/>
            </p:nvSpPr>
            <p:spPr bwMode="auto">
              <a:xfrm>
                <a:off x="5065" y="2671"/>
                <a:ext cx="28" cy="54"/>
              </a:xfrm>
              <a:custGeom>
                <a:avLst/>
                <a:gdLst>
                  <a:gd name="T0" fmla="*/ 55 w 55"/>
                  <a:gd name="T1" fmla="*/ 27 h 54"/>
                  <a:gd name="T2" fmla="*/ 55 w 55"/>
                  <a:gd name="T3" fmla="*/ 27 h 54"/>
                  <a:gd name="T4" fmla="*/ 55 w 55"/>
                  <a:gd name="T5" fmla="*/ 17 h 54"/>
                  <a:gd name="T6" fmla="*/ 51 w 55"/>
                  <a:gd name="T7" fmla="*/ 10 h 54"/>
                  <a:gd name="T8" fmla="*/ 44 w 55"/>
                  <a:gd name="T9" fmla="*/ 3 h 54"/>
                  <a:gd name="T10" fmla="*/ 38 w 55"/>
                  <a:gd name="T11" fmla="*/ 0 h 54"/>
                  <a:gd name="T12" fmla="*/ 38 w 55"/>
                  <a:gd name="T13" fmla="*/ 0 h 54"/>
                  <a:gd name="T14" fmla="*/ 28 w 55"/>
                  <a:gd name="T15" fmla="*/ 0 h 54"/>
                  <a:gd name="T16" fmla="*/ 21 w 55"/>
                  <a:gd name="T17" fmla="*/ 0 h 54"/>
                  <a:gd name="T18" fmla="*/ 14 w 55"/>
                  <a:gd name="T19" fmla="*/ 3 h 54"/>
                  <a:gd name="T20" fmla="*/ 7 w 55"/>
                  <a:gd name="T21" fmla="*/ 10 h 54"/>
                  <a:gd name="T22" fmla="*/ 7 w 55"/>
                  <a:gd name="T23" fmla="*/ 10 h 54"/>
                  <a:gd name="T24" fmla="*/ 4 w 55"/>
                  <a:gd name="T25" fmla="*/ 17 h 54"/>
                  <a:gd name="T26" fmla="*/ 0 w 55"/>
                  <a:gd name="T27" fmla="*/ 27 h 54"/>
                  <a:gd name="T28" fmla="*/ 4 w 55"/>
                  <a:gd name="T29" fmla="*/ 34 h 54"/>
                  <a:gd name="T30" fmla="*/ 7 w 55"/>
                  <a:gd name="T31" fmla="*/ 41 h 54"/>
                  <a:gd name="T32" fmla="*/ 7 w 55"/>
                  <a:gd name="T33" fmla="*/ 41 h 54"/>
                  <a:gd name="T34" fmla="*/ 14 w 55"/>
                  <a:gd name="T35" fmla="*/ 47 h 54"/>
                  <a:gd name="T36" fmla="*/ 21 w 55"/>
                  <a:gd name="T37" fmla="*/ 51 h 54"/>
                  <a:gd name="T38" fmla="*/ 28 w 55"/>
                  <a:gd name="T39" fmla="*/ 54 h 54"/>
                  <a:gd name="T40" fmla="*/ 38 w 55"/>
                  <a:gd name="T41" fmla="*/ 51 h 54"/>
                  <a:gd name="T42" fmla="*/ 38 w 55"/>
                  <a:gd name="T43" fmla="*/ 51 h 54"/>
                  <a:gd name="T44" fmla="*/ 44 w 55"/>
                  <a:gd name="T45" fmla="*/ 47 h 54"/>
                  <a:gd name="T46" fmla="*/ 51 w 55"/>
                  <a:gd name="T47" fmla="*/ 41 h 54"/>
                  <a:gd name="T48" fmla="*/ 55 w 55"/>
                  <a:gd name="T49" fmla="*/ 34 h 54"/>
                  <a:gd name="T50" fmla="*/ 55 w 55"/>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4">
                    <a:moveTo>
                      <a:pt x="55" y="27"/>
                    </a:moveTo>
                    <a:lnTo>
                      <a:pt x="55" y="27"/>
                    </a:lnTo>
                    <a:lnTo>
                      <a:pt x="55" y="17"/>
                    </a:lnTo>
                    <a:lnTo>
                      <a:pt x="51" y="10"/>
                    </a:lnTo>
                    <a:lnTo>
                      <a:pt x="44" y="3"/>
                    </a:lnTo>
                    <a:lnTo>
                      <a:pt x="38" y="0"/>
                    </a:lnTo>
                    <a:lnTo>
                      <a:pt x="38" y="0"/>
                    </a:lnTo>
                    <a:lnTo>
                      <a:pt x="28" y="0"/>
                    </a:lnTo>
                    <a:lnTo>
                      <a:pt x="21" y="0"/>
                    </a:lnTo>
                    <a:lnTo>
                      <a:pt x="14" y="3"/>
                    </a:lnTo>
                    <a:lnTo>
                      <a:pt x="7" y="10"/>
                    </a:lnTo>
                    <a:lnTo>
                      <a:pt x="7" y="10"/>
                    </a:lnTo>
                    <a:lnTo>
                      <a:pt x="4" y="17"/>
                    </a:lnTo>
                    <a:lnTo>
                      <a:pt x="0" y="27"/>
                    </a:lnTo>
                    <a:lnTo>
                      <a:pt x="4" y="34"/>
                    </a:lnTo>
                    <a:lnTo>
                      <a:pt x="7" y="41"/>
                    </a:lnTo>
                    <a:lnTo>
                      <a:pt x="7" y="41"/>
                    </a:lnTo>
                    <a:lnTo>
                      <a:pt x="14" y="47"/>
                    </a:lnTo>
                    <a:lnTo>
                      <a:pt x="21" y="51"/>
                    </a:lnTo>
                    <a:lnTo>
                      <a:pt x="28" y="54"/>
                    </a:lnTo>
                    <a:lnTo>
                      <a:pt x="38" y="51"/>
                    </a:lnTo>
                    <a:lnTo>
                      <a:pt x="38" y="51"/>
                    </a:lnTo>
                    <a:lnTo>
                      <a:pt x="44" y="47"/>
                    </a:lnTo>
                    <a:lnTo>
                      <a:pt x="51" y="41"/>
                    </a:lnTo>
                    <a:lnTo>
                      <a:pt x="55" y="34"/>
                    </a:lnTo>
                    <a:lnTo>
                      <a:pt x="55"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grpSp>
        <p:sp>
          <p:nvSpPr>
            <p:cNvPr id="213" name="Freeform 1408">
              <a:extLst>
                <a:ext uri="{FF2B5EF4-FFF2-40B4-BE49-F238E27FC236}">
                  <a16:creationId xmlns:a16="http://schemas.microsoft.com/office/drawing/2014/main" id="{72098832-9CF9-CE43-8F67-604C7AF5BC8C}"/>
                </a:ext>
              </a:extLst>
            </p:cNvPr>
            <p:cNvSpPr>
              <a:spLocks/>
            </p:cNvSpPr>
            <p:nvPr/>
          </p:nvSpPr>
          <p:spPr bwMode="auto">
            <a:xfrm>
              <a:off x="4599630" y="2769318"/>
              <a:ext cx="52909" cy="40680"/>
            </a:xfrm>
            <a:custGeom>
              <a:avLst/>
              <a:gdLst>
                <a:gd name="T0" fmla="*/ 51 w 51"/>
                <a:gd name="T1" fmla="*/ 27 h 54"/>
                <a:gd name="T2" fmla="*/ 51 w 51"/>
                <a:gd name="T3" fmla="*/ 27 h 54"/>
                <a:gd name="T4" fmla="*/ 51 w 51"/>
                <a:gd name="T5" fmla="*/ 17 h 54"/>
                <a:gd name="T6" fmla="*/ 48 w 51"/>
                <a:gd name="T7" fmla="*/ 10 h 54"/>
                <a:gd name="T8" fmla="*/ 41 w 51"/>
                <a:gd name="T9" fmla="*/ 3 h 54"/>
                <a:gd name="T10" fmla="*/ 34 w 51"/>
                <a:gd name="T11" fmla="*/ 0 h 54"/>
                <a:gd name="T12" fmla="*/ 34 w 51"/>
                <a:gd name="T13" fmla="*/ 0 h 54"/>
                <a:gd name="T14" fmla="*/ 27 w 51"/>
                <a:gd name="T15" fmla="*/ 0 h 54"/>
                <a:gd name="T16" fmla="*/ 17 w 51"/>
                <a:gd name="T17" fmla="*/ 0 h 54"/>
                <a:gd name="T18" fmla="*/ 10 w 51"/>
                <a:gd name="T19" fmla="*/ 3 h 54"/>
                <a:gd name="T20" fmla="*/ 4 w 51"/>
                <a:gd name="T21" fmla="*/ 10 h 54"/>
                <a:gd name="T22" fmla="*/ 4 w 51"/>
                <a:gd name="T23" fmla="*/ 10 h 54"/>
                <a:gd name="T24" fmla="*/ 0 w 51"/>
                <a:gd name="T25" fmla="*/ 17 h 54"/>
                <a:gd name="T26" fmla="*/ 0 w 51"/>
                <a:gd name="T27" fmla="*/ 27 h 54"/>
                <a:gd name="T28" fmla="*/ 0 w 51"/>
                <a:gd name="T29" fmla="*/ 34 h 54"/>
                <a:gd name="T30" fmla="*/ 4 w 51"/>
                <a:gd name="T31" fmla="*/ 41 h 54"/>
                <a:gd name="T32" fmla="*/ 4 w 51"/>
                <a:gd name="T33" fmla="*/ 41 h 54"/>
                <a:gd name="T34" fmla="*/ 10 w 51"/>
                <a:gd name="T35" fmla="*/ 47 h 54"/>
                <a:gd name="T36" fmla="*/ 17 w 51"/>
                <a:gd name="T37" fmla="*/ 51 h 54"/>
                <a:gd name="T38" fmla="*/ 27 w 51"/>
                <a:gd name="T39" fmla="*/ 54 h 54"/>
                <a:gd name="T40" fmla="*/ 34 w 51"/>
                <a:gd name="T41" fmla="*/ 51 h 54"/>
                <a:gd name="T42" fmla="*/ 34 w 51"/>
                <a:gd name="T43" fmla="*/ 51 h 54"/>
                <a:gd name="T44" fmla="*/ 41 w 51"/>
                <a:gd name="T45" fmla="*/ 47 h 54"/>
                <a:gd name="T46" fmla="*/ 48 w 51"/>
                <a:gd name="T47" fmla="*/ 41 h 54"/>
                <a:gd name="T48" fmla="*/ 51 w 51"/>
                <a:gd name="T49" fmla="*/ 34 h 54"/>
                <a:gd name="T50" fmla="*/ 51 w 51"/>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54">
                  <a:moveTo>
                    <a:pt x="51" y="27"/>
                  </a:moveTo>
                  <a:lnTo>
                    <a:pt x="51" y="27"/>
                  </a:lnTo>
                  <a:lnTo>
                    <a:pt x="51" y="17"/>
                  </a:lnTo>
                  <a:lnTo>
                    <a:pt x="48" y="10"/>
                  </a:lnTo>
                  <a:lnTo>
                    <a:pt x="41" y="3"/>
                  </a:lnTo>
                  <a:lnTo>
                    <a:pt x="34" y="0"/>
                  </a:lnTo>
                  <a:lnTo>
                    <a:pt x="34" y="0"/>
                  </a:lnTo>
                  <a:lnTo>
                    <a:pt x="27" y="0"/>
                  </a:lnTo>
                  <a:lnTo>
                    <a:pt x="17" y="0"/>
                  </a:lnTo>
                  <a:lnTo>
                    <a:pt x="10" y="3"/>
                  </a:lnTo>
                  <a:lnTo>
                    <a:pt x="4" y="10"/>
                  </a:lnTo>
                  <a:lnTo>
                    <a:pt x="4" y="10"/>
                  </a:lnTo>
                  <a:lnTo>
                    <a:pt x="0" y="17"/>
                  </a:lnTo>
                  <a:lnTo>
                    <a:pt x="0" y="27"/>
                  </a:lnTo>
                  <a:lnTo>
                    <a:pt x="0" y="34"/>
                  </a:lnTo>
                  <a:lnTo>
                    <a:pt x="4" y="41"/>
                  </a:lnTo>
                  <a:lnTo>
                    <a:pt x="4" y="41"/>
                  </a:lnTo>
                  <a:lnTo>
                    <a:pt x="10" y="47"/>
                  </a:lnTo>
                  <a:lnTo>
                    <a:pt x="17" y="51"/>
                  </a:lnTo>
                  <a:lnTo>
                    <a:pt x="27" y="54"/>
                  </a:lnTo>
                  <a:lnTo>
                    <a:pt x="34" y="51"/>
                  </a:lnTo>
                  <a:lnTo>
                    <a:pt x="34" y="51"/>
                  </a:lnTo>
                  <a:lnTo>
                    <a:pt x="41" y="47"/>
                  </a:lnTo>
                  <a:lnTo>
                    <a:pt x="48" y="41"/>
                  </a:lnTo>
                  <a:lnTo>
                    <a:pt x="51" y="34"/>
                  </a:lnTo>
                  <a:lnTo>
                    <a:pt x="51"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14" name="Freeform 1409">
              <a:extLst>
                <a:ext uri="{FF2B5EF4-FFF2-40B4-BE49-F238E27FC236}">
                  <a16:creationId xmlns:a16="http://schemas.microsoft.com/office/drawing/2014/main" id="{CC9D795F-ADE6-4B4D-80C5-85BF0AE48942}"/>
                </a:ext>
              </a:extLst>
            </p:cNvPr>
            <p:cNvSpPr>
              <a:spLocks/>
            </p:cNvSpPr>
            <p:nvPr/>
          </p:nvSpPr>
          <p:spPr bwMode="auto">
            <a:xfrm>
              <a:off x="4749892" y="2769318"/>
              <a:ext cx="57143" cy="40680"/>
            </a:xfrm>
            <a:custGeom>
              <a:avLst/>
              <a:gdLst>
                <a:gd name="T0" fmla="*/ 54 w 54"/>
                <a:gd name="T1" fmla="*/ 27 h 54"/>
                <a:gd name="T2" fmla="*/ 54 w 54"/>
                <a:gd name="T3" fmla="*/ 27 h 54"/>
                <a:gd name="T4" fmla="*/ 51 w 54"/>
                <a:gd name="T5" fmla="*/ 17 h 54"/>
                <a:gd name="T6" fmla="*/ 47 w 54"/>
                <a:gd name="T7" fmla="*/ 10 h 54"/>
                <a:gd name="T8" fmla="*/ 41 w 54"/>
                <a:gd name="T9" fmla="*/ 3 h 54"/>
                <a:gd name="T10" fmla="*/ 34 w 54"/>
                <a:gd name="T11" fmla="*/ 0 h 54"/>
                <a:gd name="T12" fmla="*/ 34 w 54"/>
                <a:gd name="T13" fmla="*/ 0 h 54"/>
                <a:gd name="T14" fmla="*/ 27 w 54"/>
                <a:gd name="T15" fmla="*/ 0 h 54"/>
                <a:gd name="T16" fmla="*/ 17 w 54"/>
                <a:gd name="T17" fmla="*/ 0 h 54"/>
                <a:gd name="T18" fmla="*/ 10 w 54"/>
                <a:gd name="T19" fmla="*/ 3 h 54"/>
                <a:gd name="T20" fmla="*/ 3 w 54"/>
                <a:gd name="T21" fmla="*/ 10 h 54"/>
                <a:gd name="T22" fmla="*/ 3 w 54"/>
                <a:gd name="T23" fmla="*/ 10 h 54"/>
                <a:gd name="T24" fmla="*/ 0 w 54"/>
                <a:gd name="T25" fmla="*/ 17 h 54"/>
                <a:gd name="T26" fmla="*/ 0 w 54"/>
                <a:gd name="T27" fmla="*/ 27 h 54"/>
                <a:gd name="T28" fmla="*/ 0 w 54"/>
                <a:gd name="T29" fmla="*/ 34 h 54"/>
                <a:gd name="T30" fmla="*/ 3 w 54"/>
                <a:gd name="T31" fmla="*/ 41 h 54"/>
                <a:gd name="T32" fmla="*/ 3 w 54"/>
                <a:gd name="T33" fmla="*/ 41 h 54"/>
                <a:gd name="T34" fmla="*/ 10 w 54"/>
                <a:gd name="T35" fmla="*/ 47 h 54"/>
                <a:gd name="T36" fmla="*/ 17 w 54"/>
                <a:gd name="T37" fmla="*/ 51 h 54"/>
                <a:gd name="T38" fmla="*/ 27 w 54"/>
                <a:gd name="T39" fmla="*/ 54 h 54"/>
                <a:gd name="T40" fmla="*/ 34 w 54"/>
                <a:gd name="T41" fmla="*/ 51 h 54"/>
                <a:gd name="T42" fmla="*/ 34 w 54"/>
                <a:gd name="T43" fmla="*/ 51 h 54"/>
                <a:gd name="T44" fmla="*/ 41 w 54"/>
                <a:gd name="T45" fmla="*/ 47 h 54"/>
                <a:gd name="T46" fmla="*/ 47 w 54"/>
                <a:gd name="T47" fmla="*/ 41 h 54"/>
                <a:gd name="T48" fmla="*/ 51 w 54"/>
                <a:gd name="T49" fmla="*/ 34 h 54"/>
                <a:gd name="T50" fmla="*/ 54 w 54"/>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4">
                  <a:moveTo>
                    <a:pt x="54" y="27"/>
                  </a:moveTo>
                  <a:lnTo>
                    <a:pt x="54" y="27"/>
                  </a:lnTo>
                  <a:lnTo>
                    <a:pt x="51" y="17"/>
                  </a:lnTo>
                  <a:lnTo>
                    <a:pt x="47" y="10"/>
                  </a:lnTo>
                  <a:lnTo>
                    <a:pt x="41" y="3"/>
                  </a:lnTo>
                  <a:lnTo>
                    <a:pt x="34" y="0"/>
                  </a:lnTo>
                  <a:lnTo>
                    <a:pt x="34" y="0"/>
                  </a:lnTo>
                  <a:lnTo>
                    <a:pt x="27" y="0"/>
                  </a:lnTo>
                  <a:lnTo>
                    <a:pt x="17" y="0"/>
                  </a:lnTo>
                  <a:lnTo>
                    <a:pt x="10" y="3"/>
                  </a:lnTo>
                  <a:lnTo>
                    <a:pt x="3" y="10"/>
                  </a:lnTo>
                  <a:lnTo>
                    <a:pt x="3" y="10"/>
                  </a:lnTo>
                  <a:lnTo>
                    <a:pt x="0" y="17"/>
                  </a:lnTo>
                  <a:lnTo>
                    <a:pt x="0" y="27"/>
                  </a:lnTo>
                  <a:lnTo>
                    <a:pt x="0" y="34"/>
                  </a:lnTo>
                  <a:lnTo>
                    <a:pt x="3" y="41"/>
                  </a:lnTo>
                  <a:lnTo>
                    <a:pt x="3" y="41"/>
                  </a:lnTo>
                  <a:lnTo>
                    <a:pt x="10" y="47"/>
                  </a:lnTo>
                  <a:lnTo>
                    <a:pt x="17" y="51"/>
                  </a:lnTo>
                  <a:lnTo>
                    <a:pt x="27" y="54"/>
                  </a:lnTo>
                  <a:lnTo>
                    <a:pt x="34" y="51"/>
                  </a:lnTo>
                  <a:lnTo>
                    <a:pt x="34" y="51"/>
                  </a:lnTo>
                  <a:lnTo>
                    <a:pt x="41" y="47"/>
                  </a:lnTo>
                  <a:lnTo>
                    <a:pt x="47" y="41"/>
                  </a:lnTo>
                  <a:lnTo>
                    <a:pt x="51" y="34"/>
                  </a:lnTo>
                  <a:lnTo>
                    <a:pt x="54"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15" name="Freeform 1410">
              <a:extLst>
                <a:ext uri="{FF2B5EF4-FFF2-40B4-BE49-F238E27FC236}">
                  <a16:creationId xmlns:a16="http://schemas.microsoft.com/office/drawing/2014/main" id="{9F189A23-20E2-EB45-BE94-923904FD6179}"/>
                </a:ext>
              </a:extLst>
            </p:cNvPr>
            <p:cNvSpPr>
              <a:spLocks/>
            </p:cNvSpPr>
            <p:nvPr/>
          </p:nvSpPr>
          <p:spPr bwMode="auto">
            <a:xfrm>
              <a:off x="4828199" y="2769318"/>
              <a:ext cx="57142" cy="40680"/>
            </a:xfrm>
            <a:custGeom>
              <a:avLst/>
              <a:gdLst>
                <a:gd name="T0" fmla="*/ 54 w 54"/>
                <a:gd name="T1" fmla="*/ 27 h 54"/>
                <a:gd name="T2" fmla="*/ 54 w 54"/>
                <a:gd name="T3" fmla="*/ 27 h 54"/>
                <a:gd name="T4" fmla="*/ 50 w 54"/>
                <a:gd name="T5" fmla="*/ 17 h 54"/>
                <a:gd name="T6" fmla="*/ 47 w 54"/>
                <a:gd name="T7" fmla="*/ 10 h 54"/>
                <a:gd name="T8" fmla="*/ 40 w 54"/>
                <a:gd name="T9" fmla="*/ 3 h 54"/>
                <a:gd name="T10" fmla="*/ 33 w 54"/>
                <a:gd name="T11" fmla="*/ 0 h 54"/>
                <a:gd name="T12" fmla="*/ 33 w 54"/>
                <a:gd name="T13" fmla="*/ 0 h 54"/>
                <a:gd name="T14" fmla="*/ 27 w 54"/>
                <a:gd name="T15" fmla="*/ 0 h 54"/>
                <a:gd name="T16" fmla="*/ 17 w 54"/>
                <a:gd name="T17" fmla="*/ 0 h 54"/>
                <a:gd name="T18" fmla="*/ 10 w 54"/>
                <a:gd name="T19" fmla="*/ 3 h 54"/>
                <a:gd name="T20" fmla="*/ 3 w 54"/>
                <a:gd name="T21" fmla="*/ 10 h 54"/>
                <a:gd name="T22" fmla="*/ 3 w 54"/>
                <a:gd name="T23" fmla="*/ 10 h 54"/>
                <a:gd name="T24" fmla="*/ 0 w 54"/>
                <a:gd name="T25" fmla="*/ 17 h 54"/>
                <a:gd name="T26" fmla="*/ 0 w 54"/>
                <a:gd name="T27" fmla="*/ 27 h 54"/>
                <a:gd name="T28" fmla="*/ 0 w 54"/>
                <a:gd name="T29" fmla="*/ 34 h 54"/>
                <a:gd name="T30" fmla="*/ 3 w 54"/>
                <a:gd name="T31" fmla="*/ 41 h 54"/>
                <a:gd name="T32" fmla="*/ 3 w 54"/>
                <a:gd name="T33" fmla="*/ 41 h 54"/>
                <a:gd name="T34" fmla="*/ 10 w 54"/>
                <a:gd name="T35" fmla="*/ 47 h 54"/>
                <a:gd name="T36" fmla="*/ 17 w 54"/>
                <a:gd name="T37" fmla="*/ 51 h 54"/>
                <a:gd name="T38" fmla="*/ 27 w 54"/>
                <a:gd name="T39" fmla="*/ 54 h 54"/>
                <a:gd name="T40" fmla="*/ 33 w 54"/>
                <a:gd name="T41" fmla="*/ 51 h 54"/>
                <a:gd name="T42" fmla="*/ 33 w 54"/>
                <a:gd name="T43" fmla="*/ 51 h 54"/>
                <a:gd name="T44" fmla="*/ 40 w 54"/>
                <a:gd name="T45" fmla="*/ 47 h 54"/>
                <a:gd name="T46" fmla="*/ 47 w 54"/>
                <a:gd name="T47" fmla="*/ 41 h 54"/>
                <a:gd name="T48" fmla="*/ 50 w 54"/>
                <a:gd name="T49" fmla="*/ 34 h 54"/>
                <a:gd name="T50" fmla="*/ 54 w 54"/>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4">
                  <a:moveTo>
                    <a:pt x="54" y="27"/>
                  </a:moveTo>
                  <a:lnTo>
                    <a:pt x="54" y="27"/>
                  </a:lnTo>
                  <a:lnTo>
                    <a:pt x="50" y="17"/>
                  </a:lnTo>
                  <a:lnTo>
                    <a:pt x="47" y="10"/>
                  </a:lnTo>
                  <a:lnTo>
                    <a:pt x="40" y="3"/>
                  </a:lnTo>
                  <a:lnTo>
                    <a:pt x="33" y="0"/>
                  </a:lnTo>
                  <a:lnTo>
                    <a:pt x="33" y="0"/>
                  </a:lnTo>
                  <a:lnTo>
                    <a:pt x="27" y="0"/>
                  </a:lnTo>
                  <a:lnTo>
                    <a:pt x="17" y="0"/>
                  </a:lnTo>
                  <a:lnTo>
                    <a:pt x="10" y="3"/>
                  </a:lnTo>
                  <a:lnTo>
                    <a:pt x="3" y="10"/>
                  </a:lnTo>
                  <a:lnTo>
                    <a:pt x="3" y="10"/>
                  </a:lnTo>
                  <a:lnTo>
                    <a:pt x="0" y="17"/>
                  </a:lnTo>
                  <a:lnTo>
                    <a:pt x="0" y="27"/>
                  </a:lnTo>
                  <a:lnTo>
                    <a:pt x="0" y="34"/>
                  </a:lnTo>
                  <a:lnTo>
                    <a:pt x="3" y="41"/>
                  </a:lnTo>
                  <a:lnTo>
                    <a:pt x="3" y="41"/>
                  </a:lnTo>
                  <a:lnTo>
                    <a:pt x="10" y="47"/>
                  </a:lnTo>
                  <a:lnTo>
                    <a:pt x="17" y="51"/>
                  </a:lnTo>
                  <a:lnTo>
                    <a:pt x="27" y="54"/>
                  </a:lnTo>
                  <a:lnTo>
                    <a:pt x="33" y="51"/>
                  </a:lnTo>
                  <a:lnTo>
                    <a:pt x="33" y="51"/>
                  </a:lnTo>
                  <a:lnTo>
                    <a:pt x="40" y="47"/>
                  </a:lnTo>
                  <a:lnTo>
                    <a:pt x="47" y="41"/>
                  </a:lnTo>
                  <a:lnTo>
                    <a:pt x="50" y="34"/>
                  </a:lnTo>
                  <a:lnTo>
                    <a:pt x="54"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16" name="Freeform 1411">
              <a:extLst>
                <a:ext uri="{FF2B5EF4-FFF2-40B4-BE49-F238E27FC236}">
                  <a16:creationId xmlns:a16="http://schemas.microsoft.com/office/drawing/2014/main" id="{66EBE67C-5B6D-7842-8B2D-B4F9D5CB1D9A}"/>
                </a:ext>
              </a:extLst>
            </p:cNvPr>
            <p:cNvSpPr>
              <a:spLocks/>
            </p:cNvSpPr>
            <p:nvPr/>
          </p:nvSpPr>
          <p:spPr bwMode="auto">
            <a:xfrm>
              <a:off x="5048303" y="2948310"/>
              <a:ext cx="57142" cy="42715"/>
            </a:xfrm>
            <a:custGeom>
              <a:avLst/>
              <a:gdLst>
                <a:gd name="T0" fmla="*/ 54 w 54"/>
                <a:gd name="T1" fmla="*/ 27 h 54"/>
                <a:gd name="T2" fmla="*/ 54 w 54"/>
                <a:gd name="T3" fmla="*/ 27 h 54"/>
                <a:gd name="T4" fmla="*/ 54 w 54"/>
                <a:gd name="T5" fmla="*/ 20 h 54"/>
                <a:gd name="T6" fmla="*/ 51 w 54"/>
                <a:gd name="T7" fmla="*/ 13 h 54"/>
                <a:gd name="T8" fmla="*/ 44 w 54"/>
                <a:gd name="T9" fmla="*/ 6 h 54"/>
                <a:gd name="T10" fmla="*/ 37 w 54"/>
                <a:gd name="T11" fmla="*/ 3 h 54"/>
                <a:gd name="T12" fmla="*/ 37 w 54"/>
                <a:gd name="T13" fmla="*/ 3 h 54"/>
                <a:gd name="T14" fmla="*/ 27 w 54"/>
                <a:gd name="T15" fmla="*/ 0 h 54"/>
                <a:gd name="T16" fmla="*/ 20 w 54"/>
                <a:gd name="T17" fmla="*/ 3 h 54"/>
                <a:gd name="T18" fmla="*/ 14 w 54"/>
                <a:gd name="T19" fmla="*/ 6 h 54"/>
                <a:gd name="T20" fmla="*/ 7 w 54"/>
                <a:gd name="T21" fmla="*/ 13 h 54"/>
                <a:gd name="T22" fmla="*/ 7 w 54"/>
                <a:gd name="T23" fmla="*/ 13 h 54"/>
                <a:gd name="T24" fmla="*/ 3 w 54"/>
                <a:gd name="T25" fmla="*/ 20 h 54"/>
                <a:gd name="T26" fmla="*/ 0 w 54"/>
                <a:gd name="T27" fmla="*/ 27 h 54"/>
                <a:gd name="T28" fmla="*/ 3 w 54"/>
                <a:gd name="T29" fmla="*/ 37 h 54"/>
                <a:gd name="T30" fmla="*/ 7 w 54"/>
                <a:gd name="T31" fmla="*/ 44 h 54"/>
                <a:gd name="T32" fmla="*/ 7 w 54"/>
                <a:gd name="T33" fmla="*/ 44 h 54"/>
                <a:gd name="T34" fmla="*/ 14 w 54"/>
                <a:gd name="T35" fmla="*/ 47 h 54"/>
                <a:gd name="T36" fmla="*/ 20 w 54"/>
                <a:gd name="T37" fmla="*/ 54 h 54"/>
                <a:gd name="T38" fmla="*/ 27 w 54"/>
                <a:gd name="T39" fmla="*/ 54 h 54"/>
                <a:gd name="T40" fmla="*/ 37 w 54"/>
                <a:gd name="T41" fmla="*/ 54 h 54"/>
                <a:gd name="T42" fmla="*/ 37 w 54"/>
                <a:gd name="T43" fmla="*/ 54 h 54"/>
                <a:gd name="T44" fmla="*/ 44 w 54"/>
                <a:gd name="T45" fmla="*/ 47 h 54"/>
                <a:gd name="T46" fmla="*/ 51 w 54"/>
                <a:gd name="T47" fmla="*/ 44 h 54"/>
                <a:gd name="T48" fmla="*/ 54 w 54"/>
                <a:gd name="T49" fmla="*/ 37 h 54"/>
                <a:gd name="T50" fmla="*/ 54 w 54"/>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4">
                  <a:moveTo>
                    <a:pt x="54" y="27"/>
                  </a:moveTo>
                  <a:lnTo>
                    <a:pt x="54" y="27"/>
                  </a:lnTo>
                  <a:lnTo>
                    <a:pt x="54" y="20"/>
                  </a:lnTo>
                  <a:lnTo>
                    <a:pt x="51" y="13"/>
                  </a:lnTo>
                  <a:lnTo>
                    <a:pt x="44" y="6"/>
                  </a:lnTo>
                  <a:lnTo>
                    <a:pt x="37" y="3"/>
                  </a:lnTo>
                  <a:lnTo>
                    <a:pt x="37" y="3"/>
                  </a:lnTo>
                  <a:lnTo>
                    <a:pt x="27" y="0"/>
                  </a:lnTo>
                  <a:lnTo>
                    <a:pt x="20" y="3"/>
                  </a:lnTo>
                  <a:lnTo>
                    <a:pt x="14" y="6"/>
                  </a:lnTo>
                  <a:lnTo>
                    <a:pt x="7" y="13"/>
                  </a:lnTo>
                  <a:lnTo>
                    <a:pt x="7" y="13"/>
                  </a:lnTo>
                  <a:lnTo>
                    <a:pt x="3" y="20"/>
                  </a:lnTo>
                  <a:lnTo>
                    <a:pt x="0" y="27"/>
                  </a:lnTo>
                  <a:lnTo>
                    <a:pt x="3" y="37"/>
                  </a:lnTo>
                  <a:lnTo>
                    <a:pt x="7" y="44"/>
                  </a:lnTo>
                  <a:lnTo>
                    <a:pt x="7" y="44"/>
                  </a:lnTo>
                  <a:lnTo>
                    <a:pt x="14" y="47"/>
                  </a:lnTo>
                  <a:lnTo>
                    <a:pt x="20" y="54"/>
                  </a:lnTo>
                  <a:lnTo>
                    <a:pt x="27" y="54"/>
                  </a:lnTo>
                  <a:lnTo>
                    <a:pt x="37" y="54"/>
                  </a:lnTo>
                  <a:lnTo>
                    <a:pt x="37" y="54"/>
                  </a:lnTo>
                  <a:lnTo>
                    <a:pt x="44" y="47"/>
                  </a:lnTo>
                  <a:lnTo>
                    <a:pt x="51" y="44"/>
                  </a:lnTo>
                  <a:lnTo>
                    <a:pt x="54" y="37"/>
                  </a:lnTo>
                  <a:lnTo>
                    <a:pt x="54"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17" name="Freeform 1412">
              <a:extLst>
                <a:ext uri="{FF2B5EF4-FFF2-40B4-BE49-F238E27FC236}">
                  <a16:creationId xmlns:a16="http://schemas.microsoft.com/office/drawing/2014/main" id="{090327DF-D8EF-ED40-BD3E-A1FE48FC0C1D}"/>
                </a:ext>
              </a:extLst>
            </p:cNvPr>
            <p:cNvSpPr>
              <a:spLocks/>
            </p:cNvSpPr>
            <p:nvPr/>
          </p:nvSpPr>
          <p:spPr bwMode="auto">
            <a:xfrm>
              <a:off x="5105444" y="2948310"/>
              <a:ext cx="57143" cy="42715"/>
            </a:xfrm>
            <a:custGeom>
              <a:avLst/>
              <a:gdLst>
                <a:gd name="T0" fmla="*/ 55 w 55"/>
                <a:gd name="T1" fmla="*/ 27 h 54"/>
                <a:gd name="T2" fmla="*/ 55 w 55"/>
                <a:gd name="T3" fmla="*/ 27 h 54"/>
                <a:gd name="T4" fmla="*/ 51 w 55"/>
                <a:gd name="T5" fmla="*/ 20 h 54"/>
                <a:gd name="T6" fmla="*/ 48 w 55"/>
                <a:gd name="T7" fmla="*/ 13 h 54"/>
                <a:gd name="T8" fmla="*/ 44 w 55"/>
                <a:gd name="T9" fmla="*/ 6 h 54"/>
                <a:gd name="T10" fmla="*/ 34 w 55"/>
                <a:gd name="T11" fmla="*/ 3 h 54"/>
                <a:gd name="T12" fmla="*/ 34 w 55"/>
                <a:gd name="T13" fmla="*/ 3 h 54"/>
                <a:gd name="T14" fmla="*/ 27 w 55"/>
                <a:gd name="T15" fmla="*/ 0 h 54"/>
                <a:gd name="T16" fmla="*/ 21 w 55"/>
                <a:gd name="T17" fmla="*/ 3 h 54"/>
                <a:gd name="T18" fmla="*/ 10 w 55"/>
                <a:gd name="T19" fmla="*/ 6 h 54"/>
                <a:gd name="T20" fmla="*/ 7 w 55"/>
                <a:gd name="T21" fmla="*/ 13 h 54"/>
                <a:gd name="T22" fmla="*/ 7 w 55"/>
                <a:gd name="T23" fmla="*/ 13 h 54"/>
                <a:gd name="T24" fmla="*/ 4 w 55"/>
                <a:gd name="T25" fmla="*/ 20 h 54"/>
                <a:gd name="T26" fmla="*/ 0 w 55"/>
                <a:gd name="T27" fmla="*/ 27 h 54"/>
                <a:gd name="T28" fmla="*/ 4 w 55"/>
                <a:gd name="T29" fmla="*/ 37 h 54"/>
                <a:gd name="T30" fmla="*/ 7 w 55"/>
                <a:gd name="T31" fmla="*/ 44 h 54"/>
                <a:gd name="T32" fmla="*/ 7 w 55"/>
                <a:gd name="T33" fmla="*/ 44 h 54"/>
                <a:gd name="T34" fmla="*/ 10 w 55"/>
                <a:gd name="T35" fmla="*/ 47 h 54"/>
                <a:gd name="T36" fmla="*/ 21 w 55"/>
                <a:gd name="T37" fmla="*/ 54 h 54"/>
                <a:gd name="T38" fmla="*/ 27 w 55"/>
                <a:gd name="T39" fmla="*/ 54 h 54"/>
                <a:gd name="T40" fmla="*/ 34 w 55"/>
                <a:gd name="T41" fmla="*/ 54 h 54"/>
                <a:gd name="T42" fmla="*/ 34 w 55"/>
                <a:gd name="T43" fmla="*/ 54 h 54"/>
                <a:gd name="T44" fmla="*/ 44 w 55"/>
                <a:gd name="T45" fmla="*/ 47 h 54"/>
                <a:gd name="T46" fmla="*/ 48 w 55"/>
                <a:gd name="T47" fmla="*/ 44 h 54"/>
                <a:gd name="T48" fmla="*/ 51 w 55"/>
                <a:gd name="T49" fmla="*/ 37 h 54"/>
                <a:gd name="T50" fmla="*/ 55 w 55"/>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4">
                  <a:moveTo>
                    <a:pt x="55" y="27"/>
                  </a:moveTo>
                  <a:lnTo>
                    <a:pt x="55" y="27"/>
                  </a:lnTo>
                  <a:lnTo>
                    <a:pt x="51" y="20"/>
                  </a:lnTo>
                  <a:lnTo>
                    <a:pt x="48" y="13"/>
                  </a:lnTo>
                  <a:lnTo>
                    <a:pt x="44" y="6"/>
                  </a:lnTo>
                  <a:lnTo>
                    <a:pt x="34" y="3"/>
                  </a:lnTo>
                  <a:lnTo>
                    <a:pt x="34" y="3"/>
                  </a:lnTo>
                  <a:lnTo>
                    <a:pt x="27" y="0"/>
                  </a:lnTo>
                  <a:lnTo>
                    <a:pt x="21" y="3"/>
                  </a:lnTo>
                  <a:lnTo>
                    <a:pt x="10" y="6"/>
                  </a:lnTo>
                  <a:lnTo>
                    <a:pt x="7" y="13"/>
                  </a:lnTo>
                  <a:lnTo>
                    <a:pt x="7" y="13"/>
                  </a:lnTo>
                  <a:lnTo>
                    <a:pt x="4" y="20"/>
                  </a:lnTo>
                  <a:lnTo>
                    <a:pt x="0" y="27"/>
                  </a:lnTo>
                  <a:lnTo>
                    <a:pt x="4" y="37"/>
                  </a:lnTo>
                  <a:lnTo>
                    <a:pt x="7" y="44"/>
                  </a:lnTo>
                  <a:lnTo>
                    <a:pt x="7" y="44"/>
                  </a:lnTo>
                  <a:lnTo>
                    <a:pt x="10" y="47"/>
                  </a:lnTo>
                  <a:lnTo>
                    <a:pt x="21" y="54"/>
                  </a:lnTo>
                  <a:lnTo>
                    <a:pt x="27" y="54"/>
                  </a:lnTo>
                  <a:lnTo>
                    <a:pt x="34" y="54"/>
                  </a:lnTo>
                  <a:lnTo>
                    <a:pt x="34" y="54"/>
                  </a:lnTo>
                  <a:lnTo>
                    <a:pt x="44" y="47"/>
                  </a:lnTo>
                  <a:lnTo>
                    <a:pt x="48" y="44"/>
                  </a:lnTo>
                  <a:lnTo>
                    <a:pt x="51" y="37"/>
                  </a:lnTo>
                  <a:lnTo>
                    <a:pt x="55"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18" name="Line 1413">
              <a:extLst>
                <a:ext uri="{FF2B5EF4-FFF2-40B4-BE49-F238E27FC236}">
                  <a16:creationId xmlns:a16="http://schemas.microsoft.com/office/drawing/2014/main" id="{C297C5FD-5157-4542-AD1A-0CC37CFE96B4}"/>
                </a:ext>
              </a:extLst>
            </p:cNvPr>
            <p:cNvSpPr>
              <a:spLocks noChangeShapeType="1"/>
            </p:cNvSpPr>
            <p:nvPr/>
          </p:nvSpPr>
          <p:spPr bwMode="auto">
            <a:xfrm>
              <a:off x="1171092" y="2905597"/>
              <a:ext cx="143914" cy="0"/>
            </a:xfrm>
            <a:prstGeom prst="line">
              <a:avLst/>
            </a:prstGeom>
            <a:noFill/>
            <a:ln w="22225">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19" name="Line 1414">
              <a:extLst>
                <a:ext uri="{FF2B5EF4-FFF2-40B4-BE49-F238E27FC236}">
                  <a16:creationId xmlns:a16="http://schemas.microsoft.com/office/drawing/2014/main" id="{A5A10059-0311-4F4A-9D99-DC170B2C65AE}"/>
                </a:ext>
              </a:extLst>
            </p:cNvPr>
            <p:cNvSpPr>
              <a:spLocks noChangeShapeType="1"/>
            </p:cNvSpPr>
            <p:nvPr/>
          </p:nvSpPr>
          <p:spPr bwMode="auto">
            <a:xfrm>
              <a:off x="1171092" y="3039841"/>
              <a:ext cx="143914" cy="0"/>
            </a:xfrm>
            <a:prstGeom prst="line">
              <a:avLst/>
            </a:prstGeom>
            <a:noFill/>
            <a:ln w="22225">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20" name="Line 1415">
              <a:extLst>
                <a:ext uri="{FF2B5EF4-FFF2-40B4-BE49-F238E27FC236}">
                  <a16:creationId xmlns:a16="http://schemas.microsoft.com/office/drawing/2014/main" id="{1E694DFD-CD9F-B049-A6D8-2FBBBB781AAA}"/>
                </a:ext>
              </a:extLst>
            </p:cNvPr>
            <p:cNvSpPr>
              <a:spLocks noChangeShapeType="1"/>
            </p:cNvSpPr>
            <p:nvPr/>
          </p:nvSpPr>
          <p:spPr bwMode="auto">
            <a:xfrm>
              <a:off x="1143578" y="2905597"/>
              <a:ext cx="57143"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21" name="Line 1416">
              <a:extLst>
                <a:ext uri="{FF2B5EF4-FFF2-40B4-BE49-F238E27FC236}">
                  <a16:creationId xmlns:a16="http://schemas.microsoft.com/office/drawing/2014/main" id="{DA16187C-DAB1-0940-B86B-BC47B98C234E}"/>
                </a:ext>
              </a:extLst>
            </p:cNvPr>
            <p:cNvSpPr>
              <a:spLocks noChangeShapeType="1"/>
            </p:cNvSpPr>
            <p:nvPr/>
          </p:nvSpPr>
          <p:spPr bwMode="auto">
            <a:xfrm>
              <a:off x="1171092" y="2885257"/>
              <a:ext cx="0" cy="4068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22" name="Line 1417">
              <a:extLst>
                <a:ext uri="{FF2B5EF4-FFF2-40B4-BE49-F238E27FC236}">
                  <a16:creationId xmlns:a16="http://schemas.microsoft.com/office/drawing/2014/main" id="{D82B67D9-E860-EB44-A8A3-B610EA98A60E}"/>
                </a:ext>
              </a:extLst>
            </p:cNvPr>
            <p:cNvSpPr>
              <a:spLocks noChangeShapeType="1"/>
            </p:cNvSpPr>
            <p:nvPr/>
          </p:nvSpPr>
          <p:spPr bwMode="auto">
            <a:xfrm>
              <a:off x="1287492" y="2905597"/>
              <a:ext cx="5291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23" name="Line 1418">
              <a:extLst>
                <a:ext uri="{FF2B5EF4-FFF2-40B4-BE49-F238E27FC236}">
                  <a16:creationId xmlns:a16="http://schemas.microsoft.com/office/drawing/2014/main" id="{BD032C85-3B36-B942-946B-A9881D6CA65D}"/>
                </a:ext>
              </a:extLst>
            </p:cNvPr>
            <p:cNvSpPr>
              <a:spLocks noChangeShapeType="1"/>
            </p:cNvSpPr>
            <p:nvPr/>
          </p:nvSpPr>
          <p:spPr bwMode="auto">
            <a:xfrm>
              <a:off x="1315006" y="2885257"/>
              <a:ext cx="0" cy="4068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24" name="Freeform 1419">
              <a:extLst>
                <a:ext uri="{FF2B5EF4-FFF2-40B4-BE49-F238E27FC236}">
                  <a16:creationId xmlns:a16="http://schemas.microsoft.com/office/drawing/2014/main" id="{C8B02D36-97FD-A746-93C0-2451E1C92060}"/>
                </a:ext>
              </a:extLst>
            </p:cNvPr>
            <p:cNvSpPr>
              <a:spLocks/>
            </p:cNvSpPr>
            <p:nvPr/>
          </p:nvSpPr>
          <p:spPr bwMode="auto">
            <a:xfrm>
              <a:off x="1143578" y="3017466"/>
              <a:ext cx="57143" cy="42715"/>
            </a:xfrm>
            <a:custGeom>
              <a:avLst/>
              <a:gdLst>
                <a:gd name="T0" fmla="*/ 55 w 55"/>
                <a:gd name="T1" fmla="*/ 28 h 55"/>
                <a:gd name="T2" fmla="*/ 55 w 55"/>
                <a:gd name="T3" fmla="*/ 28 h 55"/>
                <a:gd name="T4" fmla="*/ 51 w 55"/>
                <a:gd name="T5" fmla="*/ 21 h 55"/>
                <a:gd name="T6" fmla="*/ 48 w 55"/>
                <a:gd name="T7" fmla="*/ 11 h 55"/>
                <a:gd name="T8" fmla="*/ 44 w 55"/>
                <a:gd name="T9" fmla="*/ 7 h 55"/>
                <a:gd name="T10" fmla="*/ 34 w 55"/>
                <a:gd name="T11" fmla="*/ 4 h 55"/>
                <a:gd name="T12" fmla="*/ 34 w 55"/>
                <a:gd name="T13" fmla="*/ 4 h 55"/>
                <a:gd name="T14" fmla="*/ 27 w 55"/>
                <a:gd name="T15" fmla="*/ 0 h 55"/>
                <a:gd name="T16" fmla="*/ 21 w 55"/>
                <a:gd name="T17" fmla="*/ 4 h 55"/>
                <a:gd name="T18" fmla="*/ 10 w 55"/>
                <a:gd name="T19" fmla="*/ 7 h 55"/>
                <a:gd name="T20" fmla="*/ 7 w 55"/>
                <a:gd name="T21" fmla="*/ 11 h 55"/>
                <a:gd name="T22" fmla="*/ 7 w 55"/>
                <a:gd name="T23" fmla="*/ 11 h 55"/>
                <a:gd name="T24" fmla="*/ 4 w 55"/>
                <a:gd name="T25" fmla="*/ 21 h 55"/>
                <a:gd name="T26" fmla="*/ 0 w 55"/>
                <a:gd name="T27" fmla="*/ 28 h 55"/>
                <a:gd name="T28" fmla="*/ 4 w 55"/>
                <a:gd name="T29" fmla="*/ 34 h 55"/>
                <a:gd name="T30" fmla="*/ 7 w 55"/>
                <a:gd name="T31" fmla="*/ 45 h 55"/>
                <a:gd name="T32" fmla="*/ 7 w 55"/>
                <a:gd name="T33" fmla="*/ 45 h 55"/>
                <a:gd name="T34" fmla="*/ 10 w 55"/>
                <a:gd name="T35" fmla="*/ 48 h 55"/>
                <a:gd name="T36" fmla="*/ 21 w 55"/>
                <a:gd name="T37" fmla="*/ 51 h 55"/>
                <a:gd name="T38" fmla="*/ 27 w 55"/>
                <a:gd name="T39" fmla="*/ 55 h 55"/>
                <a:gd name="T40" fmla="*/ 34 w 55"/>
                <a:gd name="T41" fmla="*/ 51 h 55"/>
                <a:gd name="T42" fmla="*/ 34 w 55"/>
                <a:gd name="T43" fmla="*/ 51 h 55"/>
                <a:gd name="T44" fmla="*/ 44 w 55"/>
                <a:gd name="T45" fmla="*/ 48 h 55"/>
                <a:gd name="T46" fmla="*/ 48 w 55"/>
                <a:gd name="T47" fmla="*/ 45 h 55"/>
                <a:gd name="T48" fmla="*/ 51 w 55"/>
                <a:gd name="T49" fmla="*/ 34 h 55"/>
                <a:gd name="T50" fmla="*/ 55 w 55"/>
                <a:gd name="T51"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5">
                  <a:moveTo>
                    <a:pt x="55" y="28"/>
                  </a:moveTo>
                  <a:lnTo>
                    <a:pt x="55" y="28"/>
                  </a:lnTo>
                  <a:lnTo>
                    <a:pt x="51" y="21"/>
                  </a:lnTo>
                  <a:lnTo>
                    <a:pt x="48" y="11"/>
                  </a:lnTo>
                  <a:lnTo>
                    <a:pt x="44" y="7"/>
                  </a:lnTo>
                  <a:lnTo>
                    <a:pt x="34" y="4"/>
                  </a:lnTo>
                  <a:lnTo>
                    <a:pt x="34" y="4"/>
                  </a:lnTo>
                  <a:lnTo>
                    <a:pt x="27" y="0"/>
                  </a:lnTo>
                  <a:lnTo>
                    <a:pt x="21" y="4"/>
                  </a:lnTo>
                  <a:lnTo>
                    <a:pt x="10" y="7"/>
                  </a:lnTo>
                  <a:lnTo>
                    <a:pt x="7" y="11"/>
                  </a:lnTo>
                  <a:lnTo>
                    <a:pt x="7" y="11"/>
                  </a:lnTo>
                  <a:lnTo>
                    <a:pt x="4" y="21"/>
                  </a:lnTo>
                  <a:lnTo>
                    <a:pt x="0" y="28"/>
                  </a:lnTo>
                  <a:lnTo>
                    <a:pt x="4" y="34"/>
                  </a:lnTo>
                  <a:lnTo>
                    <a:pt x="7" y="45"/>
                  </a:lnTo>
                  <a:lnTo>
                    <a:pt x="7" y="45"/>
                  </a:lnTo>
                  <a:lnTo>
                    <a:pt x="10" y="48"/>
                  </a:lnTo>
                  <a:lnTo>
                    <a:pt x="21" y="51"/>
                  </a:lnTo>
                  <a:lnTo>
                    <a:pt x="27" y="55"/>
                  </a:lnTo>
                  <a:lnTo>
                    <a:pt x="34" y="51"/>
                  </a:lnTo>
                  <a:lnTo>
                    <a:pt x="34" y="51"/>
                  </a:lnTo>
                  <a:lnTo>
                    <a:pt x="44" y="48"/>
                  </a:lnTo>
                  <a:lnTo>
                    <a:pt x="48" y="45"/>
                  </a:lnTo>
                  <a:lnTo>
                    <a:pt x="51" y="34"/>
                  </a:lnTo>
                  <a:lnTo>
                    <a:pt x="55" y="28"/>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25" name="Freeform 1420">
              <a:extLst>
                <a:ext uri="{FF2B5EF4-FFF2-40B4-BE49-F238E27FC236}">
                  <a16:creationId xmlns:a16="http://schemas.microsoft.com/office/drawing/2014/main" id="{53A70D32-3678-824A-8EBD-E610DAA4B469}"/>
                </a:ext>
              </a:extLst>
            </p:cNvPr>
            <p:cNvSpPr>
              <a:spLocks/>
            </p:cNvSpPr>
            <p:nvPr/>
          </p:nvSpPr>
          <p:spPr bwMode="auto">
            <a:xfrm>
              <a:off x="1283259" y="3017466"/>
              <a:ext cx="57143" cy="42715"/>
            </a:xfrm>
            <a:custGeom>
              <a:avLst/>
              <a:gdLst>
                <a:gd name="T0" fmla="*/ 54 w 54"/>
                <a:gd name="T1" fmla="*/ 28 h 55"/>
                <a:gd name="T2" fmla="*/ 54 w 54"/>
                <a:gd name="T3" fmla="*/ 28 h 55"/>
                <a:gd name="T4" fmla="*/ 54 w 54"/>
                <a:gd name="T5" fmla="*/ 21 h 55"/>
                <a:gd name="T6" fmla="*/ 47 w 54"/>
                <a:gd name="T7" fmla="*/ 11 h 55"/>
                <a:gd name="T8" fmla="*/ 44 w 54"/>
                <a:gd name="T9" fmla="*/ 7 h 55"/>
                <a:gd name="T10" fmla="*/ 37 w 54"/>
                <a:gd name="T11" fmla="*/ 4 h 55"/>
                <a:gd name="T12" fmla="*/ 37 w 54"/>
                <a:gd name="T13" fmla="*/ 4 h 55"/>
                <a:gd name="T14" fmla="*/ 27 w 54"/>
                <a:gd name="T15" fmla="*/ 0 h 55"/>
                <a:gd name="T16" fmla="*/ 20 w 54"/>
                <a:gd name="T17" fmla="*/ 4 h 55"/>
                <a:gd name="T18" fmla="*/ 13 w 54"/>
                <a:gd name="T19" fmla="*/ 7 h 55"/>
                <a:gd name="T20" fmla="*/ 6 w 54"/>
                <a:gd name="T21" fmla="*/ 11 h 55"/>
                <a:gd name="T22" fmla="*/ 6 w 54"/>
                <a:gd name="T23" fmla="*/ 11 h 55"/>
                <a:gd name="T24" fmla="*/ 3 w 54"/>
                <a:gd name="T25" fmla="*/ 21 h 55"/>
                <a:gd name="T26" fmla="*/ 0 w 54"/>
                <a:gd name="T27" fmla="*/ 28 h 55"/>
                <a:gd name="T28" fmla="*/ 3 w 54"/>
                <a:gd name="T29" fmla="*/ 34 h 55"/>
                <a:gd name="T30" fmla="*/ 6 w 54"/>
                <a:gd name="T31" fmla="*/ 45 h 55"/>
                <a:gd name="T32" fmla="*/ 6 w 54"/>
                <a:gd name="T33" fmla="*/ 45 h 55"/>
                <a:gd name="T34" fmla="*/ 13 w 54"/>
                <a:gd name="T35" fmla="*/ 48 h 55"/>
                <a:gd name="T36" fmla="*/ 20 w 54"/>
                <a:gd name="T37" fmla="*/ 51 h 55"/>
                <a:gd name="T38" fmla="*/ 27 w 54"/>
                <a:gd name="T39" fmla="*/ 55 h 55"/>
                <a:gd name="T40" fmla="*/ 37 w 54"/>
                <a:gd name="T41" fmla="*/ 51 h 55"/>
                <a:gd name="T42" fmla="*/ 37 w 54"/>
                <a:gd name="T43" fmla="*/ 51 h 55"/>
                <a:gd name="T44" fmla="*/ 44 w 54"/>
                <a:gd name="T45" fmla="*/ 48 h 55"/>
                <a:gd name="T46" fmla="*/ 47 w 54"/>
                <a:gd name="T47" fmla="*/ 45 h 55"/>
                <a:gd name="T48" fmla="*/ 54 w 54"/>
                <a:gd name="T49" fmla="*/ 34 h 55"/>
                <a:gd name="T50" fmla="*/ 54 w 54"/>
                <a:gd name="T51"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5">
                  <a:moveTo>
                    <a:pt x="54" y="28"/>
                  </a:moveTo>
                  <a:lnTo>
                    <a:pt x="54" y="28"/>
                  </a:lnTo>
                  <a:lnTo>
                    <a:pt x="54" y="21"/>
                  </a:lnTo>
                  <a:lnTo>
                    <a:pt x="47" y="11"/>
                  </a:lnTo>
                  <a:lnTo>
                    <a:pt x="44" y="7"/>
                  </a:lnTo>
                  <a:lnTo>
                    <a:pt x="37" y="4"/>
                  </a:lnTo>
                  <a:lnTo>
                    <a:pt x="37" y="4"/>
                  </a:lnTo>
                  <a:lnTo>
                    <a:pt x="27" y="0"/>
                  </a:lnTo>
                  <a:lnTo>
                    <a:pt x="20" y="4"/>
                  </a:lnTo>
                  <a:lnTo>
                    <a:pt x="13" y="7"/>
                  </a:lnTo>
                  <a:lnTo>
                    <a:pt x="6" y="11"/>
                  </a:lnTo>
                  <a:lnTo>
                    <a:pt x="6" y="11"/>
                  </a:lnTo>
                  <a:lnTo>
                    <a:pt x="3" y="21"/>
                  </a:lnTo>
                  <a:lnTo>
                    <a:pt x="0" y="28"/>
                  </a:lnTo>
                  <a:lnTo>
                    <a:pt x="3" y="34"/>
                  </a:lnTo>
                  <a:lnTo>
                    <a:pt x="6" y="45"/>
                  </a:lnTo>
                  <a:lnTo>
                    <a:pt x="6" y="45"/>
                  </a:lnTo>
                  <a:lnTo>
                    <a:pt x="13" y="48"/>
                  </a:lnTo>
                  <a:lnTo>
                    <a:pt x="20" y="51"/>
                  </a:lnTo>
                  <a:lnTo>
                    <a:pt x="27" y="55"/>
                  </a:lnTo>
                  <a:lnTo>
                    <a:pt x="37" y="51"/>
                  </a:lnTo>
                  <a:lnTo>
                    <a:pt x="37" y="51"/>
                  </a:lnTo>
                  <a:lnTo>
                    <a:pt x="44" y="48"/>
                  </a:lnTo>
                  <a:lnTo>
                    <a:pt x="47" y="45"/>
                  </a:lnTo>
                  <a:lnTo>
                    <a:pt x="54" y="34"/>
                  </a:lnTo>
                  <a:lnTo>
                    <a:pt x="54" y="28"/>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226" name="Rectangle 841">
              <a:extLst>
                <a:ext uri="{FF2B5EF4-FFF2-40B4-BE49-F238E27FC236}">
                  <a16:creationId xmlns:a16="http://schemas.microsoft.com/office/drawing/2014/main" id="{1C41FFB3-4B76-8C44-A29C-FC23D1D26301}"/>
                </a:ext>
              </a:extLst>
            </p:cNvPr>
            <p:cNvSpPr>
              <a:spLocks noChangeArrowheads="1"/>
            </p:cNvSpPr>
            <p:nvPr/>
          </p:nvSpPr>
          <p:spPr bwMode="auto">
            <a:xfrm>
              <a:off x="412955" y="3576817"/>
              <a:ext cx="705226" cy="207030"/>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514350" rtl="0" eaLnBrk="0" fontAlgn="base" latinLnBrk="0" hangingPunct="0">
                <a:lnSpc>
                  <a:spcPct val="100000"/>
                </a:lnSpc>
                <a:spcBef>
                  <a:spcPct val="0"/>
                </a:spcBef>
                <a:spcAft>
                  <a:spcPct val="0"/>
                </a:spcAft>
                <a:buClrTx/>
                <a:buSzTx/>
                <a:buFontTx/>
                <a:buNone/>
                <a:tabLst/>
                <a:defRPr/>
              </a:pPr>
              <a:r>
                <a:rPr kumimoji="0" lang="en-US" altLang="en-US" sz="525" b="1" i="0" u="none" strike="noStrike" kern="1200" cap="none" spc="0" normalizeH="0" baseline="30000" noProof="0" dirty="0">
                  <a:ln>
                    <a:noFill/>
                  </a:ln>
                  <a:solidFill>
                    <a:srgbClr val="0460A9"/>
                  </a:solidFill>
                  <a:effectLst/>
                  <a:uLnTx/>
                  <a:uFillTx/>
                  <a:latin typeface="Arial" panose="020B0604020202020204" pitchFamily="34" charset="0"/>
                  <a:ea typeface="MS PGothic" charset="0"/>
                  <a:cs typeface="+mn-cs"/>
                </a:rPr>
                <a:t>177</a:t>
              </a:r>
              <a:r>
                <a:rPr kumimoji="0" lang="en-US" altLang="en-US" sz="525" b="1" i="0" u="none" strike="noStrike" kern="1200" cap="none" spc="0" normalizeH="0" baseline="0" noProof="0" dirty="0">
                  <a:ln>
                    <a:noFill/>
                  </a:ln>
                  <a:solidFill>
                    <a:srgbClr val="0460A9"/>
                  </a:solidFill>
                  <a:effectLst/>
                  <a:uLnTx/>
                  <a:uFillTx/>
                  <a:latin typeface="Arial" panose="020B0604020202020204" pitchFamily="34" charset="0"/>
                  <a:ea typeface="MS PGothic" charset="0"/>
                  <a:cs typeface="+mn-cs"/>
                </a:rPr>
                <a:t>Lu-PSMA-617 </a:t>
              </a:r>
            </a:p>
            <a:p>
              <a:pPr marL="0" marR="0" lvl="0" indent="0" algn="r" defTabSz="514350" rtl="0" eaLnBrk="0" fontAlgn="base" latinLnBrk="0" hangingPunct="0">
                <a:lnSpc>
                  <a:spcPct val="100000"/>
                </a:lnSpc>
                <a:spcBef>
                  <a:spcPct val="0"/>
                </a:spcBef>
                <a:spcAft>
                  <a:spcPct val="0"/>
                </a:spcAft>
                <a:buClrTx/>
                <a:buSzTx/>
                <a:buFontTx/>
                <a:buNone/>
                <a:tabLst/>
                <a:defRPr/>
              </a:pPr>
              <a:r>
                <a:rPr kumimoji="0" lang="en-US" altLang="en-US" sz="525" b="1" i="0" u="none" strike="noStrike" kern="1200" cap="none" spc="0" normalizeH="0" baseline="0" noProof="0" dirty="0">
                  <a:ln>
                    <a:noFill/>
                  </a:ln>
                  <a:solidFill>
                    <a:srgbClr val="0460A9"/>
                  </a:solidFill>
                  <a:effectLst/>
                  <a:uLnTx/>
                  <a:uFillTx/>
                  <a:latin typeface="Arial" panose="020B0604020202020204" pitchFamily="34" charset="0"/>
                  <a:ea typeface="MS PGothic" charset="0"/>
                  <a:cs typeface="+mn-cs"/>
                </a:rPr>
                <a:t>+ SoC</a:t>
              </a:r>
              <a:endParaRPr kumimoji="0" lang="en-US" altLang="en-US" sz="525" b="1"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227" name="Rectangle 858">
              <a:extLst>
                <a:ext uri="{FF2B5EF4-FFF2-40B4-BE49-F238E27FC236}">
                  <a16:creationId xmlns:a16="http://schemas.microsoft.com/office/drawing/2014/main" id="{04B3D2B1-26DD-EC47-BB35-610E19705561}"/>
                </a:ext>
              </a:extLst>
            </p:cNvPr>
            <p:cNvSpPr>
              <a:spLocks noChangeArrowheads="1"/>
            </p:cNvSpPr>
            <p:nvPr/>
          </p:nvSpPr>
          <p:spPr bwMode="auto">
            <a:xfrm>
              <a:off x="682207" y="3763945"/>
              <a:ext cx="440233" cy="103514"/>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1" i="0" u="none" strike="noStrike" kern="1200" cap="none" spc="0" normalizeH="0" baseline="0" noProof="0" dirty="0">
                  <a:ln>
                    <a:noFill/>
                  </a:ln>
                  <a:solidFill>
                    <a:srgbClr val="EC9A1E"/>
                  </a:solidFill>
                  <a:effectLst/>
                  <a:uLnTx/>
                  <a:uFillTx/>
                  <a:latin typeface="Arial" panose="020B0604020202020204" pitchFamily="34" charset="0"/>
                  <a:ea typeface="MS PGothic" charset="0"/>
                  <a:cs typeface="+mn-cs"/>
                </a:rPr>
                <a:t>SoC alone</a:t>
              </a:r>
              <a:endParaRPr kumimoji="0" lang="en-US" altLang="en-US" sz="525" b="1"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228" name="Rectangle 805">
              <a:extLst>
                <a:ext uri="{FF2B5EF4-FFF2-40B4-BE49-F238E27FC236}">
                  <a16:creationId xmlns:a16="http://schemas.microsoft.com/office/drawing/2014/main" id="{808D5C4A-5F1A-C747-8780-B903D8FCF34C}"/>
                </a:ext>
              </a:extLst>
            </p:cNvPr>
            <p:cNvSpPr>
              <a:spLocks noChangeArrowheads="1"/>
            </p:cNvSpPr>
            <p:nvPr/>
          </p:nvSpPr>
          <p:spPr bwMode="auto">
            <a:xfrm>
              <a:off x="1370031" y="2852713"/>
              <a:ext cx="1985166" cy="138312"/>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675" b="0" i="0" u="none" strike="noStrike" kern="1200" cap="none" spc="0" normalizeH="0" baseline="30000" noProof="0" dirty="0">
                  <a:ln>
                    <a:noFill/>
                  </a:ln>
                  <a:solidFill>
                    <a:srgbClr val="000000"/>
                  </a:solidFill>
                  <a:effectLst/>
                  <a:uLnTx/>
                  <a:uFillTx/>
                  <a:latin typeface="Arial" panose="020B0604020202020204" pitchFamily="34" charset="0"/>
                  <a:ea typeface="MS PGothic" charset="0"/>
                  <a:cs typeface="+mn-cs"/>
                </a:rPr>
                <a:t>177</a:t>
              </a:r>
              <a:r>
                <a:rPr kumimoji="0" lang="en-US" altLang="en-US" sz="675"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n-cs"/>
                </a:rPr>
                <a:t>Lu-PSMA-617 + SoC (n/N=343/551)</a:t>
              </a:r>
            </a:p>
          </p:txBody>
        </p:sp>
        <p:sp>
          <p:nvSpPr>
            <p:cNvPr id="229" name="Rectangle 805">
              <a:extLst>
                <a:ext uri="{FF2B5EF4-FFF2-40B4-BE49-F238E27FC236}">
                  <a16:creationId xmlns:a16="http://schemas.microsoft.com/office/drawing/2014/main" id="{277D059E-8B31-1B47-8341-9AC78A16309A}"/>
                </a:ext>
              </a:extLst>
            </p:cNvPr>
            <p:cNvSpPr>
              <a:spLocks noChangeArrowheads="1"/>
            </p:cNvSpPr>
            <p:nvPr/>
          </p:nvSpPr>
          <p:spPr bwMode="auto">
            <a:xfrm>
              <a:off x="1370031" y="2984922"/>
              <a:ext cx="1314272" cy="138312"/>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675"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n-cs"/>
                </a:rPr>
                <a:t>SoC alone (n/N=187/280)</a:t>
              </a:r>
            </a:p>
          </p:txBody>
        </p:sp>
      </p:grpSp>
      <p:graphicFrame>
        <p:nvGraphicFramePr>
          <p:cNvPr id="630" name="Table 629">
            <a:extLst>
              <a:ext uri="{FF2B5EF4-FFF2-40B4-BE49-F238E27FC236}">
                <a16:creationId xmlns:a16="http://schemas.microsoft.com/office/drawing/2014/main" id="{A67DF636-CBF2-4F4D-84A2-9C703EC9170B}"/>
              </a:ext>
            </a:extLst>
          </p:cNvPr>
          <p:cNvGraphicFramePr>
            <a:graphicFrameLocks noGrp="1"/>
          </p:cNvGraphicFramePr>
          <p:nvPr/>
        </p:nvGraphicFramePr>
        <p:xfrm>
          <a:off x="3479800" y="2455864"/>
          <a:ext cx="2484438" cy="928687"/>
        </p:xfrm>
        <a:graphic>
          <a:graphicData uri="http://schemas.openxmlformats.org/drawingml/2006/table">
            <a:tbl>
              <a:tblPr>
                <a:tableStyleId>{2D5ABB26-0587-4C30-8999-92F81FD0307C}</a:tableStyleId>
              </a:tblPr>
              <a:tblGrid>
                <a:gridCol w="1021615">
                  <a:extLst>
                    <a:ext uri="{9D8B030D-6E8A-4147-A177-3AD203B41FA5}">
                      <a16:colId xmlns:a16="http://schemas.microsoft.com/office/drawing/2014/main" val="20000"/>
                    </a:ext>
                  </a:extLst>
                </a:gridCol>
                <a:gridCol w="769161">
                  <a:extLst>
                    <a:ext uri="{9D8B030D-6E8A-4147-A177-3AD203B41FA5}">
                      <a16:colId xmlns:a16="http://schemas.microsoft.com/office/drawing/2014/main" val="20001"/>
                    </a:ext>
                  </a:extLst>
                </a:gridCol>
                <a:gridCol w="693662">
                  <a:extLst>
                    <a:ext uri="{9D8B030D-6E8A-4147-A177-3AD203B41FA5}">
                      <a16:colId xmlns:a16="http://schemas.microsoft.com/office/drawing/2014/main" val="20002"/>
                    </a:ext>
                  </a:extLst>
                </a:gridCol>
              </a:tblGrid>
              <a:tr h="391366">
                <a:tc>
                  <a:txBody>
                    <a:bodyPr/>
                    <a:lstStyle/>
                    <a:p>
                      <a:pPr marL="0" marR="0">
                        <a:lnSpc>
                          <a:spcPct val="107000"/>
                        </a:lnSpc>
                        <a:spcBef>
                          <a:spcPts val="5"/>
                        </a:spcBef>
                        <a:spcAft>
                          <a:spcPts val="5"/>
                        </a:spcAft>
                      </a:pPr>
                      <a:endParaRPr lang="en-US" sz="800" b="1" dirty="0">
                        <a:solidFill>
                          <a:schemeClr val="bg2"/>
                        </a:solidFill>
                        <a:effectLst/>
                        <a:latin typeface="+mn-lt"/>
                        <a:ea typeface="MS Mincho"/>
                      </a:endParaRPr>
                    </a:p>
                  </a:txBody>
                  <a:tcPr marL="357" marR="357" marT="0" marB="0" anchor="ctr"/>
                </a:tc>
                <a:tc>
                  <a:txBody>
                    <a:bodyPr/>
                    <a:lstStyle/>
                    <a:p>
                      <a:pPr marL="0" marR="0" algn="ctr">
                        <a:lnSpc>
                          <a:spcPct val="107000"/>
                        </a:lnSpc>
                        <a:spcBef>
                          <a:spcPts val="5"/>
                        </a:spcBef>
                        <a:spcAft>
                          <a:spcPts val="5"/>
                        </a:spcAft>
                      </a:pPr>
                      <a:r>
                        <a:rPr lang="en-US" sz="800" baseline="30000" dirty="0">
                          <a:solidFill>
                            <a:schemeClr val="tx1"/>
                          </a:solidFill>
                          <a:effectLst/>
                        </a:rPr>
                        <a:t>177</a:t>
                      </a:r>
                      <a:r>
                        <a:rPr lang="en-US" sz="800" dirty="0">
                          <a:solidFill>
                            <a:schemeClr val="tx1"/>
                          </a:solidFill>
                          <a:effectLst/>
                        </a:rPr>
                        <a:t>Lu-PSMA-617 </a:t>
                      </a:r>
                    </a:p>
                    <a:p>
                      <a:pPr marL="0" marR="0" algn="ctr">
                        <a:lnSpc>
                          <a:spcPct val="107000"/>
                        </a:lnSpc>
                        <a:spcBef>
                          <a:spcPts val="5"/>
                        </a:spcBef>
                        <a:spcAft>
                          <a:spcPts val="5"/>
                        </a:spcAft>
                      </a:pPr>
                      <a:r>
                        <a:rPr lang="en-US" sz="800" dirty="0">
                          <a:solidFill>
                            <a:schemeClr val="tx1"/>
                          </a:solidFill>
                          <a:effectLst/>
                        </a:rPr>
                        <a:t>+</a:t>
                      </a:r>
                      <a:r>
                        <a:rPr lang="en-US" sz="800" baseline="0" dirty="0">
                          <a:solidFill>
                            <a:schemeClr val="tx1"/>
                          </a:solidFill>
                          <a:effectLst/>
                        </a:rPr>
                        <a:t> </a:t>
                      </a:r>
                      <a:r>
                        <a:rPr lang="en-US" sz="800" dirty="0">
                          <a:solidFill>
                            <a:schemeClr val="tx1"/>
                          </a:solidFill>
                          <a:effectLst/>
                        </a:rPr>
                        <a:t>SoC </a:t>
                      </a:r>
                    </a:p>
                    <a:p>
                      <a:pPr marL="0" marR="0" algn="ctr">
                        <a:lnSpc>
                          <a:spcPct val="107000"/>
                        </a:lnSpc>
                        <a:spcBef>
                          <a:spcPts val="5"/>
                        </a:spcBef>
                        <a:spcAft>
                          <a:spcPts val="5"/>
                        </a:spcAft>
                      </a:pPr>
                      <a:r>
                        <a:rPr lang="en-US" sz="800" dirty="0">
                          <a:solidFill>
                            <a:schemeClr val="tx1"/>
                          </a:solidFill>
                          <a:effectLst/>
                        </a:rPr>
                        <a:t>(n=551)</a:t>
                      </a:r>
                      <a:endParaRPr lang="en-US" sz="800" b="1" dirty="0">
                        <a:solidFill>
                          <a:schemeClr val="tx1"/>
                        </a:solidFill>
                        <a:effectLst/>
                        <a:latin typeface="+mn-lt"/>
                      </a:endParaRPr>
                    </a:p>
                  </a:txBody>
                  <a:tcPr marL="357" marR="357" marT="0" marB="0" anchor="b">
                    <a:solidFill>
                      <a:srgbClr val="0070C0"/>
                    </a:solidFill>
                  </a:tcPr>
                </a:tc>
                <a:tc>
                  <a:txBody>
                    <a:bodyPr/>
                    <a:lstStyle/>
                    <a:p>
                      <a:pPr marL="0" marR="0" lvl="0" indent="0" algn="ctr" defTabSz="914400" rtl="0" eaLnBrk="1" fontAlgn="auto" latinLnBrk="0" hangingPunct="1">
                        <a:lnSpc>
                          <a:spcPct val="107000"/>
                        </a:lnSpc>
                        <a:spcBef>
                          <a:spcPts val="5"/>
                        </a:spcBef>
                        <a:spcAft>
                          <a:spcPts val="5"/>
                        </a:spcAft>
                        <a:buClrTx/>
                        <a:buSzTx/>
                        <a:buFontTx/>
                        <a:buNone/>
                        <a:tabLst/>
                        <a:defRPr/>
                      </a:pPr>
                      <a:r>
                        <a:rPr lang="en-US" sz="800" dirty="0">
                          <a:solidFill>
                            <a:schemeClr val="bg2"/>
                          </a:solidFill>
                          <a:effectLst/>
                        </a:rPr>
                        <a:t>SoC</a:t>
                      </a:r>
                      <a:endParaRPr lang="en-US" sz="800" baseline="0" dirty="0">
                        <a:solidFill>
                          <a:schemeClr val="bg2"/>
                        </a:solidFill>
                        <a:effectLst/>
                      </a:endParaRPr>
                    </a:p>
                    <a:p>
                      <a:pPr marL="0" marR="0" lvl="0" indent="0" algn="ctr" defTabSz="914400" rtl="0" eaLnBrk="1" fontAlgn="auto" latinLnBrk="0" hangingPunct="1">
                        <a:lnSpc>
                          <a:spcPct val="107000"/>
                        </a:lnSpc>
                        <a:spcBef>
                          <a:spcPts val="5"/>
                        </a:spcBef>
                        <a:spcAft>
                          <a:spcPts val="5"/>
                        </a:spcAft>
                        <a:buClrTx/>
                        <a:buSzTx/>
                        <a:buFontTx/>
                        <a:buNone/>
                        <a:tabLst/>
                        <a:defRPr/>
                      </a:pPr>
                      <a:r>
                        <a:rPr lang="en-US" sz="800" baseline="0" dirty="0">
                          <a:solidFill>
                            <a:schemeClr val="bg2"/>
                          </a:solidFill>
                          <a:effectLst/>
                        </a:rPr>
                        <a:t>alone </a:t>
                      </a:r>
                      <a:endParaRPr lang="en-US" sz="800" dirty="0">
                        <a:solidFill>
                          <a:schemeClr val="bg2"/>
                        </a:solidFill>
                        <a:effectLst/>
                      </a:endParaRPr>
                    </a:p>
                    <a:p>
                      <a:pPr marL="0" marR="0" lvl="0" indent="0" algn="ctr" defTabSz="914400" rtl="0" eaLnBrk="1" fontAlgn="auto" latinLnBrk="0" hangingPunct="1">
                        <a:lnSpc>
                          <a:spcPct val="107000"/>
                        </a:lnSpc>
                        <a:spcBef>
                          <a:spcPts val="5"/>
                        </a:spcBef>
                        <a:spcAft>
                          <a:spcPts val="5"/>
                        </a:spcAft>
                        <a:buClrTx/>
                        <a:buSzTx/>
                        <a:buFontTx/>
                        <a:buNone/>
                        <a:tabLst/>
                        <a:defRPr/>
                      </a:pPr>
                      <a:r>
                        <a:rPr lang="en-US" sz="800" dirty="0">
                          <a:solidFill>
                            <a:schemeClr val="bg2"/>
                          </a:solidFill>
                          <a:effectLst/>
                        </a:rPr>
                        <a:t>(n=280) </a:t>
                      </a:r>
                      <a:endParaRPr lang="en-US" sz="800" b="1" dirty="0">
                        <a:solidFill>
                          <a:schemeClr val="bg2"/>
                        </a:solidFill>
                        <a:effectLst/>
                        <a:latin typeface="+mn-lt"/>
                      </a:endParaRPr>
                    </a:p>
                  </a:txBody>
                  <a:tcPr marL="357" marR="357" marT="0" marB="0" anchor="b">
                    <a:solidFill>
                      <a:schemeClr val="accent1"/>
                    </a:solidFill>
                  </a:tcPr>
                </a:tc>
                <a:extLst>
                  <a:ext uri="{0D108BD9-81ED-4DB2-BD59-A6C34878D82A}">
                    <a16:rowId xmlns:a16="http://schemas.microsoft.com/office/drawing/2014/main" val="10000"/>
                  </a:ext>
                </a:extLst>
              </a:tr>
              <a:tr h="190539">
                <a:tc>
                  <a:txBody>
                    <a:bodyPr/>
                    <a:lstStyle/>
                    <a:p>
                      <a:pPr marL="0" marR="0" algn="r">
                        <a:lnSpc>
                          <a:spcPct val="115000"/>
                        </a:lnSpc>
                        <a:spcBef>
                          <a:spcPts val="0"/>
                        </a:spcBef>
                        <a:spcAft>
                          <a:spcPts val="0"/>
                        </a:spcAft>
                        <a:tabLst/>
                      </a:pPr>
                      <a:r>
                        <a:rPr lang="en-US" sz="800" b="1" dirty="0">
                          <a:solidFill>
                            <a:schemeClr val="bg2"/>
                          </a:solidFill>
                          <a:effectLst/>
                        </a:rPr>
                        <a:t>Median OS, months</a:t>
                      </a:r>
                      <a:endParaRPr lang="en-US" sz="800" b="1" dirty="0">
                        <a:solidFill>
                          <a:schemeClr val="bg2"/>
                        </a:solidFill>
                        <a:effectLst/>
                        <a:latin typeface="+mn-lt"/>
                      </a:endParaRPr>
                    </a:p>
                  </a:txBody>
                  <a:tcPr marL="38566" marR="38566" marT="0" marB="0" anchor="ctr"/>
                </a:tc>
                <a:tc>
                  <a:txBody>
                    <a:bodyPr/>
                    <a:lstStyle/>
                    <a:p>
                      <a:pPr algn="ctr"/>
                      <a:r>
                        <a:rPr lang="en-US" sz="800" kern="1200" dirty="0">
                          <a:solidFill>
                            <a:schemeClr val="bg2"/>
                          </a:solidFill>
                          <a:effectLst/>
                        </a:rPr>
                        <a:t>15.3</a:t>
                      </a:r>
                      <a:r>
                        <a:rPr lang="en-US" sz="800" kern="1200" baseline="0" dirty="0">
                          <a:solidFill>
                            <a:schemeClr val="bg2"/>
                          </a:solidFill>
                          <a:effectLst/>
                        </a:rPr>
                        <a:t> </a:t>
                      </a:r>
                      <a:endParaRPr lang="en-US" sz="800" b="0" kern="1200" baseline="0" dirty="0">
                        <a:solidFill>
                          <a:schemeClr val="bg2"/>
                        </a:solidFill>
                        <a:effectLst/>
                        <a:latin typeface="+mn-lt"/>
                        <a:ea typeface="+mn-ea"/>
                        <a:cs typeface="+mn-cs"/>
                      </a:endParaRPr>
                    </a:p>
                  </a:txBody>
                  <a:tcPr marL="68563" marR="68563" marT="34297" marB="34297" anchor="ctr"/>
                </a:tc>
                <a:tc>
                  <a:txBody>
                    <a:bodyPr/>
                    <a:lstStyle/>
                    <a:p>
                      <a:pPr algn="ctr"/>
                      <a:r>
                        <a:rPr lang="en-US" sz="800" kern="1200" dirty="0">
                          <a:solidFill>
                            <a:schemeClr val="bg2"/>
                          </a:solidFill>
                          <a:effectLst/>
                        </a:rPr>
                        <a:t>11.3 </a:t>
                      </a:r>
                      <a:endParaRPr lang="en-US" sz="800" b="0" kern="1200" dirty="0">
                        <a:solidFill>
                          <a:schemeClr val="bg2"/>
                        </a:solidFill>
                        <a:effectLst/>
                        <a:latin typeface="+mn-lt"/>
                        <a:ea typeface="+mn-ea"/>
                        <a:cs typeface="+mn-cs"/>
                      </a:endParaRPr>
                    </a:p>
                  </a:txBody>
                  <a:tcPr marL="68563" marR="68563" marT="34297" marB="34297" anchor="ctr"/>
                </a:tc>
                <a:extLst>
                  <a:ext uri="{0D108BD9-81ED-4DB2-BD59-A6C34878D82A}">
                    <a16:rowId xmlns:a16="http://schemas.microsoft.com/office/drawing/2014/main" val="10001"/>
                  </a:ext>
                </a:extLst>
              </a:tr>
              <a:tr h="173391">
                <a:tc>
                  <a:txBody>
                    <a:bodyPr/>
                    <a:lstStyle/>
                    <a:p>
                      <a:pPr marL="0" marR="0" algn="r">
                        <a:lnSpc>
                          <a:spcPct val="115000"/>
                        </a:lnSpc>
                        <a:spcBef>
                          <a:spcPts val="0"/>
                        </a:spcBef>
                        <a:spcAft>
                          <a:spcPts val="0"/>
                        </a:spcAft>
                        <a:tabLst/>
                      </a:pPr>
                      <a:r>
                        <a:rPr lang="en-US" sz="800" b="1" dirty="0">
                          <a:solidFill>
                            <a:schemeClr val="bg2"/>
                          </a:solidFill>
                          <a:effectLst/>
                        </a:rPr>
                        <a:t>HR (95% CI)</a:t>
                      </a:r>
                      <a:endParaRPr lang="en-US" sz="800" b="1" dirty="0">
                        <a:solidFill>
                          <a:schemeClr val="bg2"/>
                        </a:solidFill>
                        <a:effectLst/>
                        <a:latin typeface="+mn-lt"/>
                      </a:endParaRPr>
                    </a:p>
                  </a:txBody>
                  <a:tcPr marL="38566" marR="38566" marT="0" marB="0" anchor="ctr"/>
                </a:tc>
                <a:tc gridSpan="2">
                  <a:txBody>
                    <a:bodyPr/>
                    <a:lstStyle/>
                    <a:p>
                      <a:pPr algn="ctr"/>
                      <a:r>
                        <a:rPr lang="en-US" sz="800" dirty="0">
                          <a:solidFill>
                            <a:schemeClr val="bg2"/>
                          </a:solidFill>
                        </a:rPr>
                        <a:t>0.62 (0.52</a:t>
                      </a:r>
                      <a:r>
                        <a:rPr lang="en-US" sz="800" kern="1200" dirty="0">
                          <a:solidFill>
                            <a:schemeClr val="bg2"/>
                          </a:solidFill>
                          <a:effectLst/>
                        </a:rPr>
                        <a:t>–</a:t>
                      </a:r>
                      <a:r>
                        <a:rPr lang="en-US" sz="800" dirty="0">
                          <a:solidFill>
                            <a:schemeClr val="bg2"/>
                          </a:solidFill>
                        </a:rPr>
                        <a:t>0.74)</a:t>
                      </a:r>
                      <a:endParaRPr lang="en-US" sz="800" dirty="0">
                        <a:solidFill>
                          <a:schemeClr val="bg2"/>
                        </a:solidFill>
                        <a:latin typeface="+mn-lt"/>
                      </a:endParaRPr>
                    </a:p>
                  </a:txBody>
                  <a:tcPr marL="51422" marR="51422" marT="25723" marB="25723"/>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73391">
                <a:tc>
                  <a:txBody>
                    <a:bodyPr/>
                    <a:lstStyle/>
                    <a:p>
                      <a:pPr marL="0" marR="0" algn="r">
                        <a:lnSpc>
                          <a:spcPct val="115000"/>
                        </a:lnSpc>
                        <a:spcBef>
                          <a:spcPts val="0"/>
                        </a:spcBef>
                        <a:spcAft>
                          <a:spcPts val="0"/>
                        </a:spcAft>
                        <a:tabLst/>
                      </a:pPr>
                      <a:r>
                        <a:rPr lang="en-GB" sz="800" b="1" i="1" dirty="0">
                          <a:solidFill>
                            <a:schemeClr val="bg2"/>
                          </a:solidFill>
                          <a:effectLst/>
                        </a:rPr>
                        <a:t>P</a:t>
                      </a:r>
                      <a:r>
                        <a:rPr lang="en-GB" sz="800" b="1" dirty="0">
                          <a:solidFill>
                            <a:schemeClr val="bg2"/>
                          </a:solidFill>
                          <a:effectLst/>
                        </a:rPr>
                        <a:t> value, one-sided</a:t>
                      </a:r>
                      <a:endParaRPr lang="en-GB" sz="800" b="1" i="1" dirty="0">
                        <a:solidFill>
                          <a:schemeClr val="bg2"/>
                        </a:solidFill>
                        <a:effectLst/>
                        <a:latin typeface="+mn-lt"/>
                      </a:endParaRPr>
                    </a:p>
                  </a:txBody>
                  <a:tcPr marL="38566" marR="38566" marT="0" marB="0" anchor="ctr"/>
                </a:tc>
                <a:tc gridSpan="2">
                  <a:txBody>
                    <a:bodyPr/>
                    <a:lstStyle/>
                    <a:p>
                      <a:pPr algn="ctr"/>
                      <a:r>
                        <a:rPr lang="en-US" sz="800" dirty="0">
                          <a:solidFill>
                            <a:schemeClr val="bg2"/>
                          </a:solidFill>
                        </a:rPr>
                        <a:t>&lt;0.001</a:t>
                      </a:r>
                      <a:endParaRPr lang="en-US" sz="800" dirty="0">
                        <a:solidFill>
                          <a:schemeClr val="bg2"/>
                        </a:solidFill>
                        <a:latin typeface="+mn-lt"/>
                      </a:endParaRPr>
                    </a:p>
                  </a:txBody>
                  <a:tcPr marL="51422" marR="51422" marT="25723" marB="25723"/>
                </a:tc>
                <a:tc hMerge="1">
                  <a:txBody>
                    <a:bodyPr/>
                    <a:lstStyle/>
                    <a:p>
                      <a:endParaRPr lang="en-US" dirty="0"/>
                    </a:p>
                  </a:txBody>
                  <a:tcPr/>
                </a:tc>
                <a:extLst>
                  <a:ext uri="{0D108BD9-81ED-4DB2-BD59-A6C34878D82A}">
                    <a16:rowId xmlns:a16="http://schemas.microsoft.com/office/drawing/2014/main" val="10003"/>
                  </a:ext>
                </a:extLst>
              </a:tr>
            </a:tbl>
          </a:graphicData>
        </a:graphic>
      </p:graphicFrame>
      <p:sp>
        <p:nvSpPr>
          <p:cNvPr id="67602" name="Rectangle 630">
            <a:extLst>
              <a:ext uri="{FF2B5EF4-FFF2-40B4-BE49-F238E27FC236}">
                <a16:creationId xmlns:a16="http://schemas.microsoft.com/office/drawing/2014/main" id="{D850AFE0-F352-D64D-8628-D13F574BD06C}"/>
              </a:ext>
            </a:extLst>
          </p:cNvPr>
          <p:cNvSpPr>
            <a:spLocks noChangeArrowheads="1"/>
          </p:cNvSpPr>
          <p:nvPr/>
        </p:nvSpPr>
        <p:spPr bwMode="auto">
          <a:xfrm>
            <a:off x="6169025" y="2400300"/>
            <a:ext cx="4440238" cy="3086100"/>
          </a:xfrm>
          <a:prstGeom prst="rect">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lIns="68580" tIns="34290" rIns="68580" bIns="34290"/>
          <a:lstStyle>
            <a:lvl1pPr defTabSz="685800">
              <a:spcBef>
                <a:spcPct val="20000"/>
              </a:spcBef>
              <a:buChar char="•"/>
              <a:defRPr sz="3200">
                <a:solidFill>
                  <a:schemeClr val="tx1"/>
                </a:solidFill>
                <a:latin typeface="Times New Roman" panose="02020603050405020304" pitchFamily="18" charset="0"/>
              </a:defRPr>
            </a:lvl1pPr>
            <a:lvl2pPr marL="742950" indent="-285750" defTabSz="685800">
              <a:spcBef>
                <a:spcPct val="20000"/>
              </a:spcBef>
              <a:buChar char="–"/>
              <a:defRPr sz="2800">
                <a:solidFill>
                  <a:schemeClr val="tx1"/>
                </a:solidFill>
                <a:latin typeface="Times New Roman" panose="02020603050405020304" pitchFamily="18" charset="0"/>
              </a:defRPr>
            </a:lvl2pPr>
            <a:lvl3pPr marL="1143000" indent="-228600" defTabSz="685800">
              <a:spcBef>
                <a:spcPct val="20000"/>
              </a:spcBef>
              <a:buChar char="•"/>
              <a:defRPr sz="2400">
                <a:solidFill>
                  <a:schemeClr val="tx1"/>
                </a:solidFill>
                <a:latin typeface="Times New Roman" panose="02020603050405020304" pitchFamily="18" charset="0"/>
              </a:defRPr>
            </a:lvl3pPr>
            <a:lvl4pPr marL="1600200" indent="-228600" defTabSz="685800">
              <a:spcBef>
                <a:spcPct val="20000"/>
              </a:spcBef>
              <a:buChar char="–"/>
              <a:defRPr sz="2000">
                <a:solidFill>
                  <a:schemeClr val="tx1"/>
                </a:solidFill>
                <a:latin typeface="Times New Roman" panose="02020603050405020304" pitchFamily="18" charset="0"/>
              </a:defRPr>
            </a:lvl4pPr>
            <a:lvl5pPr marL="2057400" indent="-228600" defTabSz="685800">
              <a:spcBef>
                <a:spcPct val="20000"/>
              </a:spcBef>
              <a:buChar char="»"/>
              <a:defRPr sz="2000">
                <a:solidFill>
                  <a:schemeClr val="tx1"/>
                </a:solidFill>
                <a:latin typeface="Times New Roman" panose="02020603050405020304" pitchFamily="18" charset="0"/>
              </a:defRPr>
            </a:lvl5pPr>
            <a:lvl6pPr marL="25146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6858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Times New Roman" panose="02020603050405020304" pitchFamily="18" charset="0"/>
              <a:ea typeface="MS PGothic" charset="0"/>
              <a:cs typeface="+mn-cs"/>
            </a:endParaRPr>
          </a:p>
        </p:txBody>
      </p:sp>
      <p:sp>
        <p:nvSpPr>
          <p:cNvPr id="67603" name="TextBox 8">
            <a:extLst>
              <a:ext uri="{FF2B5EF4-FFF2-40B4-BE49-F238E27FC236}">
                <a16:creationId xmlns:a16="http://schemas.microsoft.com/office/drawing/2014/main" id="{0C59BFE7-AD78-7942-87A5-F71750BB31FF}"/>
              </a:ext>
            </a:extLst>
          </p:cNvPr>
          <p:cNvSpPr txBox="1">
            <a:spLocks noChangeArrowheads="1"/>
          </p:cNvSpPr>
          <p:nvPr/>
        </p:nvSpPr>
        <p:spPr bwMode="auto">
          <a:xfrm>
            <a:off x="6243638" y="1836739"/>
            <a:ext cx="4202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00"/>
                </a:solidFill>
                <a:effectLst/>
                <a:uLnTx/>
                <a:uFillTx/>
                <a:latin typeface="Times New Roman" panose="02020603050405020304" pitchFamily="18" charset="0"/>
                <a:ea typeface="MS PGothic" charset="0"/>
                <a:cs typeface="+mn-cs"/>
              </a:rPr>
              <a:t>rPFS: HR 0.40 (95% CI 0.29-57)</a:t>
            </a:r>
          </a:p>
        </p:txBody>
      </p:sp>
      <p:grpSp>
        <p:nvGrpSpPr>
          <p:cNvPr id="67604" name="Group 632">
            <a:extLst>
              <a:ext uri="{FF2B5EF4-FFF2-40B4-BE49-F238E27FC236}">
                <a16:creationId xmlns:a16="http://schemas.microsoft.com/office/drawing/2014/main" id="{607C5FC4-BC07-1A47-9DCE-A87D1201DAC2}"/>
              </a:ext>
            </a:extLst>
          </p:cNvPr>
          <p:cNvGrpSpPr>
            <a:grpSpLocks/>
          </p:cNvGrpSpPr>
          <p:nvPr/>
        </p:nvGrpSpPr>
        <p:grpSpPr bwMode="auto">
          <a:xfrm>
            <a:off x="6243285" y="2757488"/>
            <a:ext cx="4219929" cy="2636666"/>
            <a:chOff x="412955" y="831851"/>
            <a:chExt cx="5627947" cy="2959763"/>
          </a:xfrm>
        </p:grpSpPr>
        <p:sp>
          <p:nvSpPr>
            <p:cNvPr id="634" name="Line 583">
              <a:extLst>
                <a:ext uri="{FF2B5EF4-FFF2-40B4-BE49-F238E27FC236}">
                  <a16:creationId xmlns:a16="http://schemas.microsoft.com/office/drawing/2014/main" id="{DEEFA876-288B-2646-A3AE-2E1DC88F34B0}"/>
                </a:ext>
              </a:extLst>
            </p:cNvPr>
            <p:cNvSpPr>
              <a:spLocks noChangeShapeType="1"/>
            </p:cNvSpPr>
            <p:nvPr/>
          </p:nvSpPr>
          <p:spPr bwMode="auto">
            <a:xfrm flipV="1">
              <a:off x="1097277" y="831851"/>
              <a:ext cx="0" cy="2247142"/>
            </a:xfrm>
            <a:prstGeom prst="line">
              <a:avLst/>
            </a:prstGeom>
            <a:noFill/>
            <a:ln w="22225">
              <a:solidFill>
                <a:srgbClr val="000000"/>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635" name="Line 584">
              <a:extLst>
                <a:ext uri="{FF2B5EF4-FFF2-40B4-BE49-F238E27FC236}">
                  <a16:creationId xmlns:a16="http://schemas.microsoft.com/office/drawing/2014/main" id="{2324DC76-AF70-1644-ADD6-0F6C544BD12E}"/>
                </a:ext>
              </a:extLst>
            </p:cNvPr>
            <p:cNvSpPr>
              <a:spLocks noChangeShapeType="1"/>
            </p:cNvSpPr>
            <p:nvPr/>
          </p:nvSpPr>
          <p:spPr bwMode="auto">
            <a:xfrm>
              <a:off x="1095160" y="3078993"/>
              <a:ext cx="4945742" cy="0"/>
            </a:xfrm>
            <a:prstGeom prst="line">
              <a:avLst/>
            </a:prstGeom>
            <a:noFill/>
            <a:ln w="22225">
              <a:solidFill>
                <a:srgbClr val="000000"/>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636" name="Line 585">
              <a:extLst>
                <a:ext uri="{FF2B5EF4-FFF2-40B4-BE49-F238E27FC236}">
                  <a16:creationId xmlns:a16="http://schemas.microsoft.com/office/drawing/2014/main" id="{703B6503-CB53-5D4A-8C48-697DD5EF780A}"/>
                </a:ext>
              </a:extLst>
            </p:cNvPr>
            <p:cNvSpPr>
              <a:spLocks noChangeShapeType="1"/>
            </p:cNvSpPr>
            <p:nvPr/>
          </p:nvSpPr>
          <p:spPr bwMode="auto">
            <a:xfrm>
              <a:off x="1294176" y="3078993"/>
              <a:ext cx="0" cy="37423"/>
            </a:xfrm>
            <a:prstGeom prst="line">
              <a:avLst/>
            </a:prstGeom>
            <a:noFill/>
            <a:ln w="22225">
              <a:solidFill>
                <a:srgbClr val="000000"/>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637" name="Rectangle 586">
              <a:extLst>
                <a:ext uri="{FF2B5EF4-FFF2-40B4-BE49-F238E27FC236}">
                  <a16:creationId xmlns:a16="http://schemas.microsoft.com/office/drawing/2014/main" id="{9DCC7B6B-6C06-0F42-BB0A-9570008D0AC5}"/>
                </a:ext>
              </a:extLst>
            </p:cNvPr>
            <p:cNvSpPr>
              <a:spLocks noChangeArrowheads="1"/>
            </p:cNvSpPr>
            <p:nvPr/>
          </p:nvSpPr>
          <p:spPr bwMode="auto">
            <a:xfrm>
              <a:off x="1258183" y="3136018"/>
              <a:ext cx="70551" cy="129559"/>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n-cs"/>
                </a:rPr>
                <a:t>0</a:t>
              </a:r>
              <a:endParaRPr kumimoji="0" lang="en-US" altLang="en-US" sz="788"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638" name="Line 587">
              <a:extLst>
                <a:ext uri="{FF2B5EF4-FFF2-40B4-BE49-F238E27FC236}">
                  <a16:creationId xmlns:a16="http://schemas.microsoft.com/office/drawing/2014/main" id="{239652AD-17E0-5747-803D-5C3E4B1DA85B}"/>
                </a:ext>
              </a:extLst>
            </p:cNvPr>
            <p:cNvSpPr>
              <a:spLocks noChangeShapeType="1"/>
            </p:cNvSpPr>
            <p:nvPr/>
          </p:nvSpPr>
          <p:spPr bwMode="auto">
            <a:xfrm>
              <a:off x="1493191" y="3078993"/>
              <a:ext cx="0" cy="37423"/>
            </a:xfrm>
            <a:prstGeom prst="line">
              <a:avLst/>
            </a:prstGeom>
            <a:noFill/>
            <a:ln w="22225">
              <a:solidFill>
                <a:srgbClr val="000000"/>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639" name="Rectangle 588">
              <a:extLst>
                <a:ext uri="{FF2B5EF4-FFF2-40B4-BE49-F238E27FC236}">
                  <a16:creationId xmlns:a16="http://schemas.microsoft.com/office/drawing/2014/main" id="{A264C597-53F6-8546-85A8-CF8974C93CA0}"/>
                </a:ext>
              </a:extLst>
            </p:cNvPr>
            <p:cNvSpPr>
              <a:spLocks noChangeArrowheads="1"/>
            </p:cNvSpPr>
            <p:nvPr/>
          </p:nvSpPr>
          <p:spPr bwMode="auto">
            <a:xfrm>
              <a:off x="1457198" y="3136018"/>
              <a:ext cx="70551" cy="129559"/>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n-cs"/>
                </a:rPr>
                <a:t>1</a:t>
              </a:r>
              <a:endParaRPr kumimoji="0" lang="en-US" altLang="en-US" sz="788"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640" name="Line 589">
              <a:extLst>
                <a:ext uri="{FF2B5EF4-FFF2-40B4-BE49-F238E27FC236}">
                  <a16:creationId xmlns:a16="http://schemas.microsoft.com/office/drawing/2014/main" id="{ADEA095B-0C1C-C141-BC8A-A0C458E461BA}"/>
                </a:ext>
              </a:extLst>
            </p:cNvPr>
            <p:cNvSpPr>
              <a:spLocks noChangeShapeType="1"/>
            </p:cNvSpPr>
            <p:nvPr/>
          </p:nvSpPr>
          <p:spPr bwMode="auto">
            <a:xfrm>
              <a:off x="1690088" y="3078993"/>
              <a:ext cx="0" cy="37423"/>
            </a:xfrm>
            <a:prstGeom prst="line">
              <a:avLst/>
            </a:prstGeom>
            <a:noFill/>
            <a:ln w="22225">
              <a:solidFill>
                <a:srgbClr val="000000"/>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641" name="Rectangle 590">
              <a:extLst>
                <a:ext uri="{FF2B5EF4-FFF2-40B4-BE49-F238E27FC236}">
                  <a16:creationId xmlns:a16="http://schemas.microsoft.com/office/drawing/2014/main" id="{EFC61223-96DA-C844-A575-0F29016959D8}"/>
                </a:ext>
              </a:extLst>
            </p:cNvPr>
            <p:cNvSpPr>
              <a:spLocks noChangeArrowheads="1"/>
            </p:cNvSpPr>
            <p:nvPr/>
          </p:nvSpPr>
          <p:spPr bwMode="auto">
            <a:xfrm>
              <a:off x="1654097" y="3136018"/>
              <a:ext cx="70551" cy="129559"/>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n-cs"/>
                </a:rPr>
                <a:t>2</a:t>
              </a:r>
              <a:endParaRPr kumimoji="0" lang="en-US" altLang="en-US" sz="788"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642" name="Line 591">
              <a:extLst>
                <a:ext uri="{FF2B5EF4-FFF2-40B4-BE49-F238E27FC236}">
                  <a16:creationId xmlns:a16="http://schemas.microsoft.com/office/drawing/2014/main" id="{CA65A77B-6B5E-4747-AE11-9ACB5B6B94CD}"/>
                </a:ext>
              </a:extLst>
            </p:cNvPr>
            <p:cNvSpPr>
              <a:spLocks noChangeShapeType="1"/>
            </p:cNvSpPr>
            <p:nvPr/>
          </p:nvSpPr>
          <p:spPr bwMode="auto">
            <a:xfrm>
              <a:off x="1889104" y="3078993"/>
              <a:ext cx="0" cy="37423"/>
            </a:xfrm>
            <a:prstGeom prst="line">
              <a:avLst/>
            </a:prstGeom>
            <a:noFill/>
            <a:ln w="22225">
              <a:solidFill>
                <a:srgbClr val="000000"/>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643" name="Rectangle 592">
              <a:extLst>
                <a:ext uri="{FF2B5EF4-FFF2-40B4-BE49-F238E27FC236}">
                  <a16:creationId xmlns:a16="http://schemas.microsoft.com/office/drawing/2014/main" id="{D889A29E-56F0-0D40-ABB7-E3A6DC8DAC5B}"/>
                </a:ext>
              </a:extLst>
            </p:cNvPr>
            <p:cNvSpPr>
              <a:spLocks noChangeArrowheads="1"/>
            </p:cNvSpPr>
            <p:nvPr/>
          </p:nvSpPr>
          <p:spPr bwMode="auto">
            <a:xfrm>
              <a:off x="1853112" y="3136018"/>
              <a:ext cx="70551" cy="129559"/>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n-cs"/>
                </a:rPr>
                <a:t>3</a:t>
              </a:r>
              <a:endParaRPr kumimoji="0" lang="en-US" altLang="en-US" sz="788"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644" name="Line 593">
              <a:extLst>
                <a:ext uri="{FF2B5EF4-FFF2-40B4-BE49-F238E27FC236}">
                  <a16:creationId xmlns:a16="http://schemas.microsoft.com/office/drawing/2014/main" id="{96BABC7A-46D9-8B44-A520-71C7D1FA498C}"/>
                </a:ext>
              </a:extLst>
            </p:cNvPr>
            <p:cNvSpPr>
              <a:spLocks noChangeShapeType="1"/>
            </p:cNvSpPr>
            <p:nvPr/>
          </p:nvSpPr>
          <p:spPr bwMode="auto">
            <a:xfrm>
              <a:off x="2086002" y="3078993"/>
              <a:ext cx="0" cy="37423"/>
            </a:xfrm>
            <a:prstGeom prst="line">
              <a:avLst/>
            </a:prstGeom>
            <a:noFill/>
            <a:ln w="22225">
              <a:solidFill>
                <a:srgbClr val="000000"/>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645" name="Rectangle 594">
              <a:extLst>
                <a:ext uri="{FF2B5EF4-FFF2-40B4-BE49-F238E27FC236}">
                  <a16:creationId xmlns:a16="http://schemas.microsoft.com/office/drawing/2014/main" id="{9E9DE93D-56E5-D94A-BEAE-19597B46415E}"/>
                </a:ext>
              </a:extLst>
            </p:cNvPr>
            <p:cNvSpPr>
              <a:spLocks noChangeArrowheads="1"/>
            </p:cNvSpPr>
            <p:nvPr/>
          </p:nvSpPr>
          <p:spPr bwMode="auto">
            <a:xfrm>
              <a:off x="2050010" y="3136018"/>
              <a:ext cx="70551" cy="129559"/>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n-cs"/>
                </a:rPr>
                <a:t>4</a:t>
              </a:r>
              <a:endParaRPr kumimoji="0" lang="en-US" altLang="en-US" sz="788"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646" name="Line 595">
              <a:extLst>
                <a:ext uri="{FF2B5EF4-FFF2-40B4-BE49-F238E27FC236}">
                  <a16:creationId xmlns:a16="http://schemas.microsoft.com/office/drawing/2014/main" id="{D7780C15-BFF6-A04B-AA64-9D3840DC2304}"/>
                </a:ext>
              </a:extLst>
            </p:cNvPr>
            <p:cNvSpPr>
              <a:spLocks noChangeShapeType="1"/>
            </p:cNvSpPr>
            <p:nvPr/>
          </p:nvSpPr>
          <p:spPr bwMode="auto">
            <a:xfrm>
              <a:off x="2285018" y="3078993"/>
              <a:ext cx="0" cy="37423"/>
            </a:xfrm>
            <a:prstGeom prst="line">
              <a:avLst/>
            </a:prstGeom>
            <a:noFill/>
            <a:ln w="22225">
              <a:solidFill>
                <a:srgbClr val="000000"/>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647" name="Rectangle 596">
              <a:extLst>
                <a:ext uri="{FF2B5EF4-FFF2-40B4-BE49-F238E27FC236}">
                  <a16:creationId xmlns:a16="http://schemas.microsoft.com/office/drawing/2014/main" id="{8220510C-6439-9C46-836E-E02F9530A44F}"/>
                </a:ext>
              </a:extLst>
            </p:cNvPr>
            <p:cNvSpPr>
              <a:spLocks noChangeArrowheads="1"/>
            </p:cNvSpPr>
            <p:nvPr/>
          </p:nvSpPr>
          <p:spPr bwMode="auto">
            <a:xfrm>
              <a:off x="2249025" y="3136018"/>
              <a:ext cx="70551" cy="129559"/>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n-cs"/>
                </a:rPr>
                <a:t>5</a:t>
              </a:r>
              <a:endParaRPr kumimoji="0" lang="en-US" altLang="en-US" sz="788"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648" name="Line 597">
              <a:extLst>
                <a:ext uri="{FF2B5EF4-FFF2-40B4-BE49-F238E27FC236}">
                  <a16:creationId xmlns:a16="http://schemas.microsoft.com/office/drawing/2014/main" id="{8A277EDF-AD65-EE47-B8B0-FC36D8F15AB6}"/>
                </a:ext>
              </a:extLst>
            </p:cNvPr>
            <p:cNvSpPr>
              <a:spLocks noChangeShapeType="1"/>
            </p:cNvSpPr>
            <p:nvPr/>
          </p:nvSpPr>
          <p:spPr bwMode="auto">
            <a:xfrm>
              <a:off x="2479799" y="3078993"/>
              <a:ext cx="0" cy="37423"/>
            </a:xfrm>
            <a:prstGeom prst="line">
              <a:avLst/>
            </a:prstGeom>
            <a:noFill/>
            <a:ln w="22225">
              <a:solidFill>
                <a:srgbClr val="000000"/>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649" name="Rectangle 598">
              <a:extLst>
                <a:ext uri="{FF2B5EF4-FFF2-40B4-BE49-F238E27FC236}">
                  <a16:creationId xmlns:a16="http://schemas.microsoft.com/office/drawing/2014/main" id="{71F98814-757A-1741-B846-8A981339C81D}"/>
                </a:ext>
              </a:extLst>
            </p:cNvPr>
            <p:cNvSpPr>
              <a:spLocks noChangeArrowheads="1"/>
            </p:cNvSpPr>
            <p:nvPr/>
          </p:nvSpPr>
          <p:spPr bwMode="auto">
            <a:xfrm>
              <a:off x="2443806" y="3136018"/>
              <a:ext cx="70551" cy="129559"/>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n-cs"/>
                </a:rPr>
                <a:t>6</a:t>
              </a:r>
              <a:endParaRPr kumimoji="0" lang="en-US" altLang="en-US" sz="788"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650" name="Line 599">
              <a:extLst>
                <a:ext uri="{FF2B5EF4-FFF2-40B4-BE49-F238E27FC236}">
                  <a16:creationId xmlns:a16="http://schemas.microsoft.com/office/drawing/2014/main" id="{0395525B-4D84-6049-B1B5-8F254779B128}"/>
                </a:ext>
              </a:extLst>
            </p:cNvPr>
            <p:cNvSpPr>
              <a:spLocks noChangeShapeType="1"/>
            </p:cNvSpPr>
            <p:nvPr/>
          </p:nvSpPr>
          <p:spPr bwMode="auto">
            <a:xfrm>
              <a:off x="2678814" y="3078993"/>
              <a:ext cx="0" cy="37423"/>
            </a:xfrm>
            <a:prstGeom prst="line">
              <a:avLst/>
            </a:prstGeom>
            <a:noFill/>
            <a:ln w="22225">
              <a:solidFill>
                <a:srgbClr val="000000"/>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651" name="Rectangle 600">
              <a:extLst>
                <a:ext uri="{FF2B5EF4-FFF2-40B4-BE49-F238E27FC236}">
                  <a16:creationId xmlns:a16="http://schemas.microsoft.com/office/drawing/2014/main" id="{DA74E593-3C50-E94E-84F1-00B29109BDC9}"/>
                </a:ext>
              </a:extLst>
            </p:cNvPr>
            <p:cNvSpPr>
              <a:spLocks noChangeArrowheads="1"/>
            </p:cNvSpPr>
            <p:nvPr/>
          </p:nvSpPr>
          <p:spPr bwMode="auto">
            <a:xfrm>
              <a:off x="2642821" y="3136018"/>
              <a:ext cx="70551" cy="129559"/>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n-cs"/>
                </a:rPr>
                <a:t>7</a:t>
              </a:r>
              <a:endParaRPr kumimoji="0" lang="en-US" altLang="en-US" sz="788"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652" name="Line 601">
              <a:extLst>
                <a:ext uri="{FF2B5EF4-FFF2-40B4-BE49-F238E27FC236}">
                  <a16:creationId xmlns:a16="http://schemas.microsoft.com/office/drawing/2014/main" id="{BF4DC58D-C80E-2948-A835-D5E76135986C}"/>
                </a:ext>
              </a:extLst>
            </p:cNvPr>
            <p:cNvSpPr>
              <a:spLocks noChangeShapeType="1"/>
            </p:cNvSpPr>
            <p:nvPr/>
          </p:nvSpPr>
          <p:spPr bwMode="auto">
            <a:xfrm>
              <a:off x="2875711" y="3078993"/>
              <a:ext cx="0" cy="37423"/>
            </a:xfrm>
            <a:prstGeom prst="line">
              <a:avLst/>
            </a:prstGeom>
            <a:noFill/>
            <a:ln w="22225">
              <a:solidFill>
                <a:srgbClr val="000000"/>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653" name="Rectangle 602">
              <a:extLst>
                <a:ext uri="{FF2B5EF4-FFF2-40B4-BE49-F238E27FC236}">
                  <a16:creationId xmlns:a16="http://schemas.microsoft.com/office/drawing/2014/main" id="{B3905E61-FB82-F04E-90DE-2A9D6224BD34}"/>
                </a:ext>
              </a:extLst>
            </p:cNvPr>
            <p:cNvSpPr>
              <a:spLocks noChangeArrowheads="1"/>
            </p:cNvSpPr>
            <p:nvPr/>
          </p:nvSpPr>
          <p:spPr bwMode="auto">
            <a:xfrm>
              <a:off x="2839720" y="3136018"/>
              <a:ext cx="70551" cy="129559"/>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n-cs"/>
                </a:rPr>
                <a:t>8</a:t>
              </a:r>
              <a:endParaRPr kumimoji="0" lang="en-US" altLang="en-US" sz="788"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654" name="Line 603">
              <a:extLst>
                <a:ext uri="{FF2B5EF4-FFF2-40B4-BE49-F238E27FC236}">
                  <a16:creationId xmlns:a16="http://schemas.microsoft.com/office/drawing/2014/main" id="{21836972-A8E4-2149-8F70-8AD6956EE5F4}"/>
                </a:ext>
              </a:extLst>
            </p:cNvPr>
            <p:cNvSpPr>
              <a:spLocks noChangeShapeType="1"/>
            </p:cNvSpPr>
            <p:nvPr/>
          </p:nvSpPr>
          <p:spPr bwMode="auto">
            <a:xfrm>
              <a:off x="3074727" y="3078993"/>
              <a:ext cx="0" cy="37423"/>
            </a:xfrm>
            <a:prstGeom prst="line">
              <a:avLst/>
            </a:prstGeom>
            <a:noFill/>
            <a:ln w="22225">
              <a:solidFill>
                <a:srgbClr val="000000"/>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655" name="Rectangle 604">
              <a:extLst>
                <a:ext uri="{FF2B5EF4-FFF2-40B4-BE49-F238E27FC236}">
                  <a16:creationId xmlns:a16="http://schemas.microsoft.com/office/drawing/2014/main" id="{217E57AE-08C8-D54D-AB76-5C5415EBD5D9}"/>
                </a:ext>
              </a:extLst>
            </p:cNvPr>
            <p:cNvSpPr>
              <a:spLocks noChangeArrowheads="1"/>
            </p:cNvSpPr>
            <p:nvPr/>
          </p:nvSpPr>
          <p:spPr bwMode="auto">
            <a:xfrm>
              <a:off x="3038735" y="3136018"/>
              <a:ext cx="70551" cy="129559"/>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n-cs"/>
                </a:rPr>
                <a:t>9</a:t>
              </a:r>
              <a:endParaRPr kumimoji="0" lang="en-US" altLang="en-US" sz="788"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656" name="Line 605">
              <a:extLst>
                <a:ext uri="{FF2B5EF4-FFF2-40B4-BE49-F238E27FC236}">
                  <a16:creationId xmlns:a16="http://schemas.microsoft.com/office/drawing/2014/main" id="{155F69A9-8F1F-EB42-97DF-09C286F6439E}"/>
                </a:ext>
              </a:extLst>
            </p:cNvPr>
            <p:cNvSpPr>
              <a:spLocks noChangeShapeType="1"/>
            </p:cNvSpPr>
            <p:nvPr/>
          </p:nvSpPr>
          <p:spPr bwMode="auto">
            <a:xfrm>
              <a:off x="3269508" y="3078993"/>
              <a:ext cx="0" cy="37423"/>
            </a:xfrm>
            <a:prstGeom prst="line">
              <a:avLst/>
            </a:prstGeom>
            <a:noFill/>
            <a:ln w="22225">
              <a:solidFill>
                <a:srgbClr val="000000"/>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657" name="Rectangle 606">
              <a:extLst>
                <a:ext uri="{FF2B5EF4-FFF2-40B4-BE49-F238E27FC236}">
                  <a16:creationId xmlns:a16="http://schemas.microsoft.com/office/drawing/2014/main" id="{54C9D8ED-350A-8D43-AFBC-01E630650928}"/>
                </a:ext>
              </a:extLst>
            </p:cNvPr>
            <p:cNvSpPr>
              <a:spLocks noChangeArrowheads="1"/>
            </p:cNvSpPr>
            <p:nvPr/>
          </p:nvSpPr>
          <p:spPr bwMode="auto">
            <a:xfrm>
              <a:off x="3199641" y="3136018"/>
              <a:ext cx="141098" cy="129559"/>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n-cs"/>
                </a:rPr>
                <a:t>10</a:t>
              </a:r>
              <a:endParaRPr kumimoji="0" lang="en-US" altLang="en-US" sz="788"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658" name="Line 607">
              <a:extLst>
                <a:ext uri="{FF2B5EF4-FFF2-40B4-BE49-F238E27FC236}">
                  <a16:creationId xmlns:a16="http://schemas.microsoft.com/office/drawing/2014/main" id="{78D7099E-B264-2046-B861-2C67BFB217AF}"/>
                </a:ext>
              </a:extLst>
            </p:cNvPr>
            <p:cNvSpPr>
              <a:spLocks noChangeShapeType="1"/>
            </p:cNvSpPr>
            <p:nvPr/>
          </p:nvSpPr>
          <p:spPr bwMode="auto">
            <a:xfrm>
              <a:off x="3470641" y="3078993"/>
              <a:ext cx="0" cy="37423"/>
            </a:xfrm>
            <a:prstGeom prst="line">
              <a:avLst/>
            </a:prstGeom>
            <a:noFill/>
            <a:ln w="22225">
              <a:solidFill>
                <a:srgbClr val="000000"/>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659" name="Rectangle 608">
              <a:extLst>
                <a:ext uri="{FF2B5EF4-FFF2-40B4-BE49-F238E27FC236}">
                  <a16:creationId xmlns:a16="http://schemas.microsoft.com/office/drawing/2014/main" id="{542172D1-51ED-D947-8433-468BC0083576}"/>
                </a:ext>
              </a:extLst>
            </p:cNvPr>
            <p:cNvSpPr>
              <a:spLocks noChangeArrowheads="1"/>
            </p:cNvSpPr>
            <p:nvPr/>
          </p:nvSpPr>
          <p:spPr bwMode="auto">
            <a:xfrm>
              <a:off x="3398656" y="3136018"/>
              <a:ext cx="141098" cy="129559"/>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n-cs"/>
                </a:rPr>
                <a:t>11</a:t>
              </a:r>
              <a:endParaRPr kumimoji="0" lang="en-US" altLang="en-US" sz="788"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660" name="Line 609">
              <a:extLst>
                <a:ext uri="{FF2B5EF4-FFF2-40B4-BE49-F238E27FC236}">
                  <a16:creationId xmlns:a16="http://schemas.microsoft.com/office/drawing/2014/main" id="{322AA348-F5E3-374E-8B99-E0ADE968A15E}"/>
                </a:ext>
              </a:extLst>
            </p:cNvPr>
            <p:cNvSpPr>
              <a:spLocks noChangeShapeType="1"/>
            </p:cNvSpPr>
            <p:nvPr/>
          </p:nvSpPr>
          <p:spPr bwMode="auto">
            <a:xfrm>
              <a:off x="3665422" y="3078993"/>
              <a:ext cx="0" cy="37423"/>
            </a:xfrm>
            <a:prstGeom prst="line">
              <a:avLst/>
            </a:prstGeom>
            <a:noFill/>
            <a:ln w="22225">
              <a:solidFill>
                <a:srgbClr val="000000"/>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661" name="Rectangle 610">
              <a:extLst>
                <a:ext uri="{FF2B5EF4-FFF2-40B4-BE49-F238E27FC236}">
                  <a16:creationId xmlns:a16="http://schemas.microsoft.com/office/drawing/2014/main" id="{2629165D-608B-C64B-BF65-0DA2A2066A70}"/>
                </a:ext>
              </a:extLst>
            </p:cNvPr>
            <p:cNvSpPr>
              <a:spLocks noChangeArrowheads="1"/>
            </p:cNvSpPr>
            <p:nvPr/>
          </p:nvSpPr>
          <p:spPr bwMode="auto">
            <a:xfrm>
              <a:off x="3595554" y="3136018"/>
              <a:ext cx="141098" cy="129559"/>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n-cs"/>
                </a:rPr>
                <a:t>12</a:t>
              </a:r>
              <a:endParaRPr kumimoji="0" lang="en-US" altLang="en-US" sz="788"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662" name="Line 611">
              <a:extLst>
                <a:ext uri="{FF2B5EF4-FFF2-40B4-BE49-F238E27FC236}">
                  <a16:creationId xmlns:a16="http://schemas.microsoft.com/office/drawing/2014/main" id="{2EB9E2FF-DD25-8E43-9521-D5D3D7EC79B3}"/>
                </a:ext>
              </a:extLst>
            </p:cNvPr>
            <p:cNvSpPr>
              <a:spLocks noChangeShapeType="1"/>
            </p:cNvSpPr>
            <p:nvPr/>
          </p:nvSpPr>
          <p:spPr bwMode="auto">
            <a:xfrm>
              <a:off x="3866553" y="3078993"/>
              <a:ext cx="0" cy="37423"/>
            </a:xfrm>
            <a:prstGeom prst="line">
              <a:avLst/>
            </a:prstGeom>
            <a:noFill/>
            <a:ln w="22225">
              <a:solidFill>
                <a:srgbClr val="000000"/>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663" name="Rectangle 612">
              <a:extLst>
                <a:ext uri="{FF2B5EF4-FFF2-40B4-BE49-F238E27FC236}">
                  <a16:creationId xmlns:a16="http://schemas.microsoft.com/office/drawing/2014/main" id="{190A4B6A-9DB1-2A41-B380-5B501A2B6536}"/>
                </a:ext>
              </a:extLst>
            </p:cNvPr>
            <p:cNvSpPr>
              <a:spLocks noChangeArrowheads="1"/>
            </p:cNvSpPr>
            <p:nvPr/>
          </p:nvSpPr>
          <p:spPr bwMode="auto">
            <a:xfrm>
              <a:off x="3794569" y="3136018"/>
              <a:ext cx="141098" cy="129559"/>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n-cs"/>
                </a:rPr>
                <a:t>13</a:t>
              </a:r>
              <a:endParaRPr kumimoji="0" lang="en-US" altLang="en-US" sz="788"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664" name="Line 613">
              <a:extLst>
                <a:ext uri="{FF2B5EF4-FFF2-40B4-BE49-F238E27FC236}">
                  <a16:creationId xmlns:a16="http://schemas.microsoft.com/office/drawing/2014/main" id="{93225B8A-361B-3641-A804-2AD38C70F878}"/>
                </a:ext>
              </a:extLst>
            </p:cNvPr>
            <p:cNvSpPr>
              <a:spLocks noChangeShapeType="1"/>
            </p:cNvSpPr>
            <p:nvPr/>
          </p:nvSpPr>
          <p:spPr bwMode="auto">
            <a:xfrm>
              <a:off x="4061334" y="3078993"/>
              <a:ext cx="0" cy="37423"/>
            </a:xfrm>
            <a:prstGeom prst="line">
              <a:avLst/>
            </a:prstGeom>
            <a:noFill/>
            <a:ln w="22225">
              <a:solidFill>
                <a:srgbClr val="000000"/>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665" name="Rectangle 614">
              <a:extLst>
                <a:ext uri="{FF2B5EF4-FFF2-40B4-BE49-F238E27FC236}">
                  <a16:creationId xmlns:a16="http://schemas.microsoft.com/office/drawing/2014/main" id="{45C5FD70-B2DA-1748-B8A3-3D77B831F797}"/>
                </a:ext>
              </a:extLst>
            </p:cNvPr>
            <p:cNvSpPr>
              <a:spLocks noChangeArrowheads="1"/>
            </p:cNvSpPr>
            <p:nvPr/>
          </p:nvSpPr>
          <p:spPr bwMode="auto">
            <a:xfrm>
              <a:off x="3989350" y="3136018"/>
              <a:ext cx="141098" cy="129559"/>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n-cs"/>
                </a:rPr>
                <a:t>14</a:t>
              </a:r>
              <a:endParaRPr kumimoji="0" lang="en-US" altLang="en-US" sz="788"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666" name="Line 615">
              <a:extLst>
                <a:ext uri="{FF2B5EF4-FFF2-40B4-BE49-F238E27FC236}">
                  <a16:creationId xmlns:a16="http://schemas.microsoft.com/office/drawing/2014/main" id="{04A9F5EE-0D82-844D-BDB7-61AACBFE5828}"/>
                </a:ext>
              </a:extLst>
            </p:cNvPr>
            <p:cNvSpPr>
              <a:spLocks noChangeShapeType="1"/>
            </p:cNvSpPr>
            <p:nvPr/>
          </p:nvSpPr>
          <p:spPr bwMode="auto">
            <a:xfrm>
              <a:off x="4260350" y="3078993"/>
              <a:ext cx="0" cy="37423"/>
            </a:xfrm>
            <a:prstGeom prst="line">
              <a:avLst/>
            </a:prstGeom>
            <a:noFill/>
            <a:ln w="22225">
              <a:solidFill>
                <a:srgbClr val="000000"/>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667" name="Rectangle 616">
              <a:extLst>
                <a:ext uri="{FF2B5EF4-FFF2-40B4-BE49-F238E27FC236}">
                  <a16:creationId xmlns:a16="http://schemas.microsoft.com/office/drawing/2014/main" id="{B6B11F23-62DB-6247-BFF4-47D86619CBF6}"/>
                </a:ext>
              </a:extLst>
            </p:cNvPr>
            <p:cNvSpPr>
              <a:spLocks noChangeArrowheads="1"/>
            </p:cNvSpPr>
            <p:nvPr/>
          </p:nvSpPr>
          <p:spPr bwMode="auto">
            <a:xfrm>
              <a:off x="4188365" y="3136018"/>
              <a:ext cx="141098" cy="129559"/>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n-cs"/>
                </a:rPr>
                <a:t>15</a:t>
              </a:r>
              <a:endParaRPr kumimoji="0" lang="en-US" altLang="en-US" sz="788"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668" name="Line 617">
              <a:extLst>
                <a:ext uri="{FF2B5EF4-FFF2-40B4-BE49-F238E27FC236}">
                  <a16:creationId xmlns:a16="http://schemas.microsoft.com/office/drawing/2014/main" id="{B927AA61-0812-934C-ADF5-B11612B999E1}"/>
                </a:ext>
              </a:extLst>
            </p:cNvPr>
            <p:cNvSpPr>
              <a:spLocks noChangeShapeType="1"/>
            </p:cNvSpPr>
            <p:nvPr/>
          </p:nvSpPr>
          <p:spPr bwMode="auto">
            <a:xfrm>
              <a:off x="4457248" y="3078993"/>
              <a:ext cx="0" cy="37423"/>
            </a:xfrm>
            <a:prstGeom prst="line">
              <a:avLst/>
            </a:prstGeom>
            <a:noFill/>
            <a:ln w="22225">
              <a:solidFill>
                <a:srgbClr val="000000"/>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669" name="Rectangle 618">
              <a:extLst>
                <a:ext uri="{FF2B5EF4-FFF2-40B4-BE49-F238E27FC236}">
                  <a16:creationId xmlns:a16="http://schemas.microsoft.com/office/drawing/2014/main" id="{570BAA54-471B-2144-9B51-DF4CFBCC94E9}"/>
                </a:ext>
              </a:extLst>
            </p:cNvPr>
            <p:cNvSpPr>
              <a:spLocks noChangeArrowheads="1"/>
            </p:cNvSpPr>
            <p:nvPr/>
          </p:nvSpPr>
          <p:spPr bwMode="auto">
            <a:xfrm>
              <a:off x="4385264" y="3136018"/>
              <a:ext cx="141098" cy="129559"/>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n-cs"/>
                </a:rPr>
                <a:t>16</a:t>
              </a:r>
              <a:endParaRPr kumimoji="0" lang="en-US" altLang="en-US" sz="788"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670" name="Line 619">
              <a:extLst>
                <a:ext uri="{FF2B5EF4-FFF2-40B4-BE49-F238E27FC236}">
                  <a16:creationId xmlns:a16="http://schemas.microsoft.com/office/drawing/2014/main" id="{6D1F6B20-865B-7148-820A-FD82F771377A}"/>
                </a:ext>
              </a:extLst>
            </p:cNvPr>
            <p:cNvSpPr>
              <a:spLocks noChangeShapeType="1"/>
            </p:cNvSpPr>
            <p:nvPr/>
          </p:nvSpPr>
          <p:spPr bwMode="auto">
            <a:xfrm>
              <a:off x="4656264" y="3078993"/>
              <a:ext cx="0" cy="37423"/>
            </a:xfrm>
            <a:prstGeom prst="line">
              <a:avLst/>
            </a:prstGeom>
            <a:noFill/>
            <a:ln w="22225">
              <a:solidFill>
                <a:srgbClr val="000000"/>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671" name="Rectangle 620">
              <a:extLst>
                <a:ext uri="{FF2B5EF4-FFF2-40B4-BE49-F238E27FC236}">
                  <a16:creationId xmlns:a16="http://schemas.microsoft.com/office/drawing/2014/main" id="{23504685-97DA-8A4B-9EC7-D9971E0D5ED6}"/>
                </a:ext>
              </a:extLst>
            </p:cNvPr>
            <p:cNvSpPr>
              <a:spLocks noChangeArrowheads="1"/>
            </p:cNvSpPr>
            <p:nvPr/>
          </p:nvSpPr>
          <p:spPr bwMode="auto">
            <a:xfrm>
              <a:off x="4584279" y="3136018"/>
              <a:ext cx="141098" cy="129559"/>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n-cs"/>
                </a:rPr>
                <a:t>17</a:t>
              </a:r>
              <a:endParaRPr kumimoji="0" lang="en-US" altLang="en-US" sz="788"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672" name="Line 621">
              <a:extLst>
                <a:ext uri="{FF2B5EF4-FFF2-40B4-BE49-F238E27FC236}">
                  <a16:creationId xmlns:a16="http://schemas.microsoft.com/office/drawing/2014/main" id="{CEB65415-8E47-E44D-9381-ED7F344B098E}"/>
                </a:ext>
              </a:extLst>
            </p:cNvPr>
            <p:cNvSpPr>
              <a:spLocks noChangeShapeType="1"/>
            </p:cNvSpPr>
            <p:nvPr/>
          </p:nvSpPr>
          <p:spPr bwMode="auto">
            <a:xfrm>
              <a:off x="4851045" y="3078993"/>
              <a:ext cx="0" cy="37423"/>
            </a:xfrm>
            <a:prstGeom prst="line">
              <a:avLst/>
            </a:prstGeom>
            <a:noFill/>
            <a:ln w="22225">
              <a:solidFill>
                <a:srgbClr val="000000"/>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673" name="Rectangle 622">
              <a:extLst>
                <a:ext uri="{FF2B5EF4-FFF2-40B4-BE49-F238E27FC236}">
                  <a16:creationId xmlns:a16="http://schemas.microsoft.com/office/drawing/2014/main" id="{F11A5183-126D-1E4B-8135-E73286972250}"/>
                </a:ext>
              </a:extLst>
            </p:cNvPr>
            <p:cNvSpPr>
              <a:spLocks noChangeArrowheads="1"/>
            </p:cNvSpPr>
            <p:nvPr/>
          </p:nvSpPr>
          <p:spPr bwMode="auto">
            <a:xfrm>
              <a:off x="4779060" y="3136018"/>
              <a:ext cx="141098" cy="129559"/>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n-cs"/>
                </a:rPr>
                <a:t>18</a:t>
              </a:r>
              <a:endParaRPr kumimoji="0" lang="en-US" altLang="en-US" sz="788"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674" name="Line 623">
              <a:extLst>
                <a:ext uri="{FF2B5EF4-FFF2-40B4-BE49-F238E27FC236}">
                  <a16:creationId xmlns:a16="http://schemas.microsoft.com/office/drawing/2014/main" id="{3A55FBF8-AD5E-5A41-A578-1FF1C6BBAEDE}"/>
                </a:ext>
              </a:extLst>
            </p:cNvPr>
            <p:cNvSpPr>
              <a:spLocks noChangeShapeType="1"/>
            </p:cNvSpPr>
            <p:nvPr/>
          </p:nvSpPr>
          <p:spPr bwMode="auto">
            <a:xfrm>
              <a:off x="5050060" y="3078993"/>
              <a:ext cx="0" cy="37423"/>
            </a:xfrm>
            <a:prstGeom prst="line">
              <a:avLst/>
            </a:prstGeom>
            <a:noFill/>
            <a:ln w="22225">
              <a:solidFill>
                <a:srgbClr val="000000"/>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675" name="Rectangle 624">
              <a:extLst>
                <a:ext uri="{FF2B5EF4-FFF2-40B4-BE49-F238E27FC236}">
                  <a16:creationId xmlns:a16="http://schemas.microsoft.com/office/drawing/2014/main" id="{25CB4F47-EF96-4B41-B9C2-EDE203AEC034}"/>
                </a:ext>
              </a:extLst>
            </p:cNvPr>
            <p:cNvSpPr>
              <a:spLocks noChangeArrowheads="1"/>
            </p:cNvSpPr>
            <p:nvPr/>
          </p:nvSpPr>
          <p:spPr bwMode="auto">
            <a:xfrm>
              <a:off x="4980192" y="3136018"/>
              <a:ext cx="141098" cy="129559"/>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n-cs"/>
                </a:rPr>
                <a:t>19</a:t>
              </a:r>
              <a:endParaRPr kumimoji="0" lang="en-US" altLang="en-US" sz="788"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676" name="Line 625">
              <a:extLst>
                <a:ext uri="{FF2B5EF4-FFF2-40B4-BE49-F238E27FC236}">
                  <a16:creationId xmlns:a16="http://schemas.microsoft.com/office/drawing/2014/main" id="{78417F48-E0AA-4745-8BE9-8DA9E80BD391}"/>
                </a:ext>
              </a:extLst>
            </p:cNvPr>
            <p:cNvSpPr>
              <a:spLocks noChangeShapeType="1"/>
            </p:cNvSpPr>
            <p:nvPr/>
          </p:nvSpPr>
          <p:spPr bwMode="auto">
            <a:xfrm>
              <a:off x="5246957" y="3078993"/>
              <a:ext cx="0" cy="37423"/>
            </a:xfrm>
            <a:prstGeom prst="line">
              <a:avLst/>
            </a:prstGeom>
            <a:noFill/>
            <a:ln w="22225">
              <a:solidFill>
                <a:srgbClr val="000000"/>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677" name="Rectangle 626">
              <a:extLst>
                <a:ext uri="{FF2B5EF4-FFF2-40B4-BE49-F238E27FC236}">
                  <a16:creationId xmlns:a16="http://schemas.microsoft.com/office/drawing/2014/main" id="{F4B649E1-00D2-884A-ACFE-EC432E854E7A}"/>
                </a:ext>
              </a:extLst>
            </p:cNvPr>
            <p:cNvSpPr>
              <a:spLocks noChangeArrowheads="1"/>
            </p:cNvSpPr>
            <p:nvPr/>
          </p:nvSpPr>
          <p:spPr bwMode="auto">
            <a:xfrm>
              <a:off x="5174973" y="3136018"/>
              <a:ext cx="141098" cy="129559"/>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n-cs"/>
                </a:rPr>
                <a:t>20</a:t>
              </a:r>
              <a:endParaRPr kumimoji="0" lang="en-US" altLang="en-US" sz="788"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678" name="Line 627">
              <a:extLst>
                <a:ext uri="{FF2B5EF4-FFF2-40B4-BE49-F238E27FC236}">
                  <a16:creationId xmlns:a16="http://schemas.microsoft.com/office/drawing/2014/main" id="{7925ED88-00F7-5944-A1F5-57B54FEE684B}"/>
                </a:ext>
              </a:extLst>
            </p:cNvPr>
            <p:cNvSpPr>
              <a:spLocks noChangeShapeType="1"/>
            </p:cNvSpPr>
            <p:nvPr/>
          </p:nvSpPr>
          <p:spPr bwMode="auto">
            <a:xfrm>
              <a:off x="5445973" y="3078993"/>
              <a:ext cx="0" cy="37423"/>
            </a:xfrm>
            <a:prstGeom prst="line">
              <a:avLst/>
            </a:prstGeom>
            <a:noFill/>
            <a:ln w="22225">
              <a:solidFill>
                <a:srgbClr val="000000"/>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679" name="Rectangle 628">
              <a:extLst>
                <a:ext uri="{FF2B5EF4-FFF2-40B4-BE49-F238E27FC236}">
                  <a16:creationId xmlns:a16="http://schemas.microsoft.com/office/drawing/2014/main" id="{77601931-BD3D-2F4D-8ADC-1997110BFB7D}"/>
                </a:ext>
              </a:extLst>
            </p:cNvPr>
            <p:cNvSpPr>
              <a:spLocks noChangeArrowheads="1"/>
            </p:cNvSpPr>
            <p:nvPr/>
          </p:nvSpPr>
          <p:spPr bwMode="auto">
            <a:xfrm>
              <a:off x="5376106" y="3136018"/>
              <a:ext cx="141098" cy="129559"/>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n-cs"/>
                </a:rPr>
                <a:t>21</a:t>
              </a:r>
              <a:endParaRPr kumimoji="0" lang="en-US" altLang="en-US" sz="788"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680" name="Line 629">
              <a:extLst>
                <a:ext uri="{FF2B5EF4-FFF2-40B4-BE49-F238E27FC236}">
                  <a16:creationId xmlns:a16="http://schemas.microsoft.com/office/drawing/2014/main" id="{65D9943E-3BEC-5643-9158-0BE905D800ED}"/>
                </a:ext>
              </a:extLst>
            </p:cNvPr>
            <p:cNvSpPr>
              <a:spLocks noChangeShapeType="1"/>
            </p:cNvSpPr>
            <p:nvPr/>
          </p:nvSpPr>
          <p:spPr bwMode="auto">
            <a:xfrm>
              <a:off x="5642871" y="3078993"/>
              <a:ext cx="0" cy="37423"/>
            </a:xfrm>
            <a:prstGeom prst="line">
              <a:avLst/>
            </a:prstGeom>
            <a:noFill/>
            <a:ln w="22225">
              <a:solidFill>
                <a:srgbClr val="000000"/>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681" name="Rectangle 630">
              <a:extLst>
                <a:ext uri="{FF2B5EF4-FFF2-40B4-BE49-F238E27FC236}">
                  <a16:creationId xmlns:a16="http://schemas.microsoft.com/office/drawing/2014/main" id="{D86D907B-0EDE-4E41-BF7F-F7506D87CEDA}"/>
                </a:ext>
              </a:extLst>
            </p:cNvPr>
            <p:cNvSpPr>
              <a:spLocks noChangeArrowheads="1"/>
            </p:cNvSpPr>
            <p:nvPr/>
          </p:nvSpPr>
          <p:spPr bwMode="auto">
            <a:xfrm>
              <a:off x="5570887" y="3136018"/>
              <a:ext cx="141098" cy="129559"/>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n-cs"/>
                </a:rPr>
                <a:t>22</a:t>
              </a:r>
              <a:endParaRPr kumimoji="0" lang="en-US" altLang="en-US" sz="788"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682" name="Line 631">
              <a:extLst>
                <a:ext uri="{FF2B5EF4-FFF2-40B4-BE49-F238E27FC236}">
                  <a16:creationId xmlns:a16="http://schemas.microsoft.com/office/drawing/2014/main" id="{EAE3ED75-22BE-E04A-AFE3-14DF3855A205}"/>
                </a:ext>
              </a:extLst>
            </p:cNvPr>
            <p:cNvSpPr>
              <a:spLocks noChangeShapeType="1"/>
            </p:cNvSpPr>
            <p:nvPr/>
          </p:nvSpPr>
          <p:spPr bwMode="auto">
            <a:xfrm>
              <a:off x="5841887" y="3078993"/>
              <a:ext cx="0" cy="37423"/>
            </a:xfrm>
            <a:prstGeom prst="line">
              <a:avLst/>
            </a:prstGeom>
            <a:noFill/>
            <a:ln w="22225">
              <a:solidFill>
                <a:srgbClr val="000000"/>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683" name="Rectangle 632">
              <a:extLst>
                <a:ext uri="{FF2B5EF4-FFF2-40B4-BE49-F238E27FC236}">
                  <a16:creationId xmlns:a16="http://schemas.microsoft.com/office/drawing/2014/main" id="{419EE053-B95C-E24A-8651-C373F8FDE8EA}"/>
                </a:ext>
              </a:extLst>
            </p:cNvPr>
            <p:cNvSpPr>
              <a:spLocks noChangeArrowheads="1"/>
            </p:cNvSpPr>
            <p:nvPr/>
          </p:nvSpPr>
          <p:spPr bwMode="auto">
            <a:xfrm>
              <a:off x="5769902" y="3136018"/>
              <a:ext cx="141098" cy="129559"/>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n-cs"/>
                </a:rPr>
                <a:t>23</a:t>
              </a:r>
              <a:endParaRPr kumimoji="0" lang="en-US" altLang="en-US" sz="788"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684" name="Line 633">
              <a:extLst>
                <a:ext uri="{FF2B5EF4-FFF2-40B4-BE49-F238E27FC236}">
                  <a16:creationId xmlns:a16="http://schemas.microsoft.com/office/drawing/2014/main" id="{3B1390FB-7B94-C245-90FD-09EB63AD42D4}"/>
                </a:ext>
              </a:extLst>
            </p:cNvPr>
            <p:cNvSpPr>
              <a:spLocks noChangeShapeType="1"/>
            </p:cNvSpPr>
            <p:nvPr/>
          </p:nvSpPr>
          <p:spPr bwMode="auto">
            <a:xfrm flipH="1">
              <a:off x="1042230" y="3078993"/>
              <a:ext cx="52930" cy="0"/>
            </a:xfrm>
            <a:prstGeom prst="line">
              <a:avLst/>
            </a:prstGeom>
            <a:noFill/>
            <a:ln w="22225">
              <a:solidFill>
                <a:srgbClr val="000000"/>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685" name="Line 634">
              <a:extLst>
                <a:ext uri="{FF2B5EF4-FFF2-40B4-BE49-F238E27FC236}">
                  <a16:creationId xmlns:a16="http://schemas.microsoft.com/office/drawing/2014/main" id="{E4A71177-9800-7D4C-AE23-1662D6C22493}"/>
                </a:ext>
              </a:extLst>
            </p:cNvPr>
            <p:cNvSpPr>
              <a:spLocks noChangeShapeType="1"/>
            </p:cNvSpPr>
            <p:nvPr/>
          </p:nvSpPr>
          <p:spPr bwMode="auto">
            <a:xfrm flipH="1">
              <a:off x="1042230" y="2863368"/>
              <a:ext cx="52930" cy="0"/>
            </a:xfrm>
            <a:prstGeom prst="line">
              <a:avLst/>
            </a:prstGeom>
            <a:noFill/>
            <a:ln w="22225">
              <a:solidFill>
                <a:srgbClr val="000000"/>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686" name="Line 635">
              <a:extLst>
                <a:ext uri="{FF2B5EF4-FFF2-40B4-BE49-F238E27FC236}">
                  <a16:creationId xmlns:a16="http://schemas.microsoft.com/office/drawing/2014/main" id="{A645DCDA-7C70-7649-AEAD-36B3AD3DD136}"/>
                </a:ext>
              </a:extLst>
            </p:cNvPr>
            <p:cNvSpPr>
              <a:spLocks noChangeShapeType="1"/>
            </p:cNvSpPr>
            <p:nvPr/>
          </p:nvSpPr>
          <p:spPr bwMode="auto">
            <a:xfrm flipH="1">
              <a:off x="1042230" y="2647741"/>
              <a:ext cx="52930" cy="0"/>
            </a:xfrm>
            <a:prstGeom prst="line">
              <a:avLst/>
            </a:prstGeom>
            <a:noFill/>
            <a:ln w="22225">
              <a:solidFill>
                <a:srgbClr val="000000"/>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687" name="Line 636">
              <a:extLst>
                <a:ext uri="{FF2B5EF4-FFF2-40B4-BE49-F238E27FC236}">
                  <a16:creationId xmlns:a16="http://schemas.microsoft.com/office/drawing/2014/main" id="{82326FA2-1919-5A45-8BF8-900020C5C308}"/>
                </a:ext>
              </a:extLst>
            </p:cNvPr>
            <p:cNvSpPr>
              <a:spLocks noChangeShapeType="1"/>
            </p:cNvSpPr>
            <p:nvPr/>
          </p:nvSpPr>
          <p:spPr bwMode="auto">
            <a:xfrm flipH="1">
              <a:off x="1042230" y="2432116"/>
              <a:ext cx="52930" cy="0"/>
            </a:xfrm>
            <a:prstGeom prst="line">
              <a:avLst/>
            </a:prstGeom>
            <a:noFill/>
            <a:ln w="22225">
              <a:solidFill>
                <a:srgbClr val="000000"/>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688" name="Line 637">
              <a:extLst>
                <a:ext uri="{FF2B5EF4-FFF2-40B4-BE49-F238E27FC236}">
                  <a16:creationId xmlns:a16="http://schemas.microsoft.com/office/drawing/2014/main" id="{3FA17DFE-0180-E240-8F00-C73A965BF860}"/>
                </a:ext>
              </a:extLst>
            </p:cNvPr>
            <p:cNvSpPr>
              <a:spLocks noChangeShapeType="1"/>
            </p:cNvSpPr>
            <p:nvPr/>
          </p:nvSpPr>
          <p:spPr bwMode="auto">
            <a:xfrm flipH="1">
              <a:off x="1042230" y="2216489"/>
              <a:ext cx="52930" cy="0"/>
            </a:xfrm>
            <a:prstGeom prst="line">
              <a:avLst/>
            </a:prstGeom>
            <a:noFill/>
            <a:ln w="22225">
              <a:solidFill>
                <a:srgbClr val="000000"/>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689" name="Line 638">
              <a:extLst>
                <a:ext uri="{FF2B5EF4-FFF2-40B4-BE49-F238E27FC236}">
                  <a16:creationId xmlns:a16="http://schemas.microsoft.com/office/drawing/2014/main" id="{8799ABDF-DEAF-294B-8326-8EC635A0AC53}"/>
                </a:ext>
              </a:extLst>
            </p:cNvPr>
            <p:cNvSpPr>
              <a:spLocks noChangeShapeType="1"/>
            </p:cNvSpPr>
            <p:nvPr/>
          </p:nvSpPr>
          <p:spPr bwMode="auto">
            <a:xfrm flipH="1">
              <a:off x="1042230" y="2000864"/>
              <a:ext cx="52930" cy="0"/>
            </a:xfrm>
            <a:prstGeom prst="line">
              <a:avLst/>
            </a:prstGeom>
            <a:noFill/>
            <a:ln w="22225">
              <a:solidFill>
                <a:srgbClr val="000000"/>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690" name="Line 639">
              <a:extLst>
                <a:ext uri="{FF2B5EF4-FFF2-40B4-BE49-F238E27FC236}">
                  <a16:creationId xmlns:a16="http://schemas.microsoft.com/office/drawing/2014/main" id="{01099632-6F29-8942-A68A-C871C67A861C}"/>
                </a:ext>
              </a:extLst>
            </p:cNvPr>
            <p:cNvSpPr>
              <a:spLocks noChangeShapeType="1"/>
            </p:cNvSpPr>
            <p:nvPr/>
          </p:nvSpPr>
          <p:spPr bwMode="auto">
            <a:xfrm flipH="1">
              <a:off x="1042230" y="1787020"/>
              <a:ext cx="52930" cy="0"/>
            </a:xfrm>
            <a:prstGeom prst="line">
              <a:avLst/>
            </a:prstGeom>
            <a:noFill/>
            <a:ln w="22225">
              <a:solidFill>
                <a:srgbClr val="000000"/>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691" name="Line 640">
              <a:extLst>
                <a:ext uri="{FF2B5EF4-FFF2-40B4-BE49-F238E27FC236}">
                  <a16:creationId xmlns:a16="http://schemas.microsoft.com/office/drawing/2014/main" id="{0B85E3CA-90E8-554E-9292-03F9A38646CB}"/>
                </a:ext>
              </a:extLst>
            </p:cNvPr>
            <p:cNvSpPr>
              <a:spLocks noChangeShapeType="1"/>
            </p:cNvSpPr>
            <p:nvPr/>
          </p:nvSpPr>
          <p:spPr bwMode="auto">
            <a:xfrm flipH="1">
              <a:off x="1042230" y="1571394"/>
              <a:ext cx="52930" cy="0"/>
            </a:xfrm>
            <a:prstGeom prst="line">
              <a:avLst/>
            </a:prstGeom>
            <a:noFill/>
            <a:ln w="22225">
              <a:solidFill>
                <a:srgbClr val="000000"/>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692" name="Line 641">
              <a:extLst>
                <a:ext uri="{FF2B5EF4-FFF2-40B4-BE49-F238E27FC236}">
                  <a16:creationId xmlns:a16="http://schemas.microsoft.com/office/drawing/2014/main" id="{DC0098FB-9095-A248-9EC5-890300BDE997}"/>
                </a:ext>
              </a:extLst>
            </p:cNvPr>
            <p:cNvSpPr>
              <a:spLocks noChangeShapeType="1"/>
            </p:cNvSpPr>
            <p:nvPr/>
          </p:nvSpPr>
          <p:spPr bwMode="auto">
            <a:xfrm flipH="1">
              <a:off x="1042230" y="1355768"/>
              <a:ext cx="52930" cy="0"/>
            </a:xfrm>
            <a:prstGeom prst="line">
              <a:avLst/>
            </a:prstGeom>
            <a:noFill/>
            <a:ln w="22225">
              <a:solidFill>
                <a:srgbClr val="000000"/>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693" name="Line 642">
              <a:extLst>
                <a:ext uri="{FF2B5EF4-FFF2-40B4-BE49-F238E27FC236}">
                  <a16:creationId xmlns:a16="http://schemas.microsoft.com/office/drawing/2014/main" id="{25E8858C-0F5F-1345-8442-0AAC4224C56C}"/>
                </a:ext>
              </a:extLst>
            </p:cNvPr>
            <p:cNvSpPr>
              <a:spLocks noChangeShapeType="1"/>
            </p:cNvSpPr>
            <p:nvPr/>
          </p:nvSpPr>
          <p:spPr bwMode="auto">
            <a:xfrm flipH="1">
              <a:off x="1042230" y="1138361"/>
              <a:ext cx="52930" cy="0"/>
            </a:xfrm>
            <a:prstGeom prst="line">
              <a:avLst/>
            </a:prstGeom>
            <a:noFill/>
            <a:ln w="22225">
              <a:solidFill>
                <a:srgbClr val="000000"/>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694" name="Line 643">
              <a:extLst>
                <a:ext uri="{FF2B5EF4-FFF2-40B4-BE49-F238E27FC236}">
                  <a16:creationId xmlns:a16="http://schemas.microsoft.com/office/drawing/2014/main" id="{4303831B-736A-0D41-AFE5-E6990C1B410E}"/>
                </a:ext>
              </a:extLst>
            </p:cNvPr>
            <p:cNvSpPr>
              <a:spLocks noChangeShapeType="1"/>
            </p:cNvSpPr>
            <p:nvPr/>
          </p:nvSpPr>
          <p:spPr bwMode="auto">
            <a:xfrm flipH="1">
              <a:off x="1042230" y="924517"/>
              <a:ext cx="52930" cy="0"/>
            </a:xfrm>
            <a:prstGeom prst="line">
              <a:avLst/>
            </a:prstGeom>
            <a:noFill/>
            <a:ln w="22225">
              <a:solidFill>
                <a:srgbClr val="000000"/>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695" name="Rectangle 644">
              <a:extLst>
                <a:ext uri="{FF2B5EF4-FFF2-40B4-BE49-F238E27FC236}">
                  <a16:creationId xmlns:a16="http://schemas.microsoft.com/office/drawing/2014/main" id="{F570B4E4-12FE-A044-89A5-676D20D62D66}"/>
                </a:ext>
              </a:extLst>
            </p:cNvPr>
            <p:cNvSpPr>
              <a:spLocks noChangeArrowheads="1"/>
            </p:cNvSpPr>
            <p:nvPr/>
          </p:nvSpPr>
          <p:spPr bwMode="auto">
            <a:xfrm rot="16200000">
              <a:off x="27156" y="1820542"/>
              <a:ext cx="1308190" cy="153926"/>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750" b="1"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n-cs"/>
                </a:rPr>
                <a:t>Event-free probability (%)</a:t>
              </a:r>
              <a:endParaRPr kumimoji="0" lang="en-US" altLang="en-US" sz="788"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696" name="Rectangle 646">
              <a:extLst>
                <a:ext uri="{FF2B5EF4-FFF2-40B4-BE49-F238E27FC236}">
                  <a16:creationId xmlns:a16="http://schemas.microsoft.com/office/drawing/2014/main" id="{6F1E943C-53F3-A146-9630-D3AE3CA90706}"/>
                </a:ext>
              </a:extLst>
            </p:cNvPr>
            <p:cNvSpPr>
              <a:spLocks noChangeArrowheads="1"/>
            </p:cNvSpPr>
            <p:nvPr/>
          </p:nvSpPr>
          <p:spPr bwMode="auto">
            <a:xfrm>
              <a:off x="1196785" y="3558360"/>
              <a:ext cx="147513" cy="90691"/>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0460A9"/>
                  </a:solidFill>
                  <a:effectLst/>
                  <a:uLnTx/>
                  <a:uFillTx/>
                  <a:latin typeface="Arial" panose="020B0604020202020204" pitchFamily="34" charset="0"/>
                  <a:ea typeface="MS PGothic" charset="0"/>
                  <a:cs typeface="+mn-cs"/>
                </a:rPr>
                <a:t>385</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697" name="Rectangle 647">
              <a:extLst>
                <a:ext uri="{FF2B5EF4-FFF2-40B4-BE49-F238E27FC236}">
                  <a16:creationId xmlns:a16="http://schemas.microsoft.com/office/drawing/2014/main" id="{EB3CE469-3006-F94E-A99A-35D7C5D837AE}"/>
                </a:ext>
              </a:extLst>
            </p:cNvPr>
            <p:cNvSpPr>
              <a:spLocks noChangeArrowheads="1"/>
            </p:cNvSpPr>
            <p:nvPr/>
          </p:nvSpPr>
          <p:spPr bwMode="auto">
            <a:xfrm>
              <a:off x="1397917" y="3558360"/>
              <a:ext cx="147513" cy="90691"/>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0460A9"/>
                  </a:solidFill>
                  <a:effectLst/>
                  <a:uLnTx/>
                  <a:uFillTx/>
                  <a:latin typeface="Arial" panose="020B0604020202020204" pitchFamily="34" charset="0"/>
                  <a:ea typeface="MS PGothic" charset="0"/>
                  <a:cs typeface="+mn-cs"/>
                </a:rPr>
                <a:t>373</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698" name="Rectangle 648">
              <a:extLst>
                <a:ext uri="{FF2B5EF4-FFF2-40B4-BE49-F238E27FC236}">
                  <a16:creationId xmlns:a16="http://schemas.microsoft.com/office/drawing/2014/main" id="{F04FF4FB-933B-6D45-A61E-9A9C929F4655}"/>
                </a:ext>
              </a:extLst>
            </p:cNvPr>
            <p:cNvSpPr>
              <a:spLocks noChangeArrowheads="1"/>
            </p:cNvSpPr>
            <p:nvPr/>
          </p:nvSpPr>
          <p:spPr bwMode="auto">
            <a:xfrm>
              <a:off x="1592698" y="3558360"/>
              <a:ext cx="147513" cy="90691"/>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0460A9"/>
                  </a:solidFill>
                  <a:effectLst/>
                  <a:uLnTx/>
                  <a:uFillTx/>
                  <a:latin typeface="Arial" panose="020B0604020202020204" pitchFamily="34" charset="0"/>
                  <a:ea typeface="MS PGothic" charset="0"/>
                  <a:cs typeface="+mn-cs"/>
                </a:rPr>
                <a:t>362</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699" name="Rectangle 649">
              <a:extLst>
                <a:ext uri="{FF2B5EF4-FFF2-40B4-BE49-F238E27FC236}">
                  <a16:creationId xmlns:a16="http://schemas.microsoft.com/office/drawing/2014/main" id="{B72C5664-E975-9344-9E5A-7EC62429DF3A}"/>
                </a:ext>
              </a:extLst>
            </p:cNvPr>
            <p:cNvSpPr>
              <a:spLocks noChangeArrowheads="1"/>
            </p:cNvSpPr>
            <p:nvPr/>
          </p:nvSpPr>
          <p:spPr bwMode="auto">
            <a:xfrm>
              <a:off x="1793831" y="3558360"/>
              <a:ext cx="147513" cy="90691"/>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0460A9"/>
                  </a:solidFill>
                  <a:effectLst/>
                  <a:uLnTx/>
                  <a:uFillTx/>
                  <a:latin typeface="Arial" panose="020B0604020202020204" pitchFamily="34" charset="0"/>
                  <a:ea typeface="MS PGothic" charset="0"/>
                  <a:cs typeface="+mn-cs"/>
                </a:rPr>
                <a:t>292</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700" name="Rectangle 650">
              <a:extLst>
                <a:ext uri="{FF2B5EF4-FFF2-40B4-BE49-F238E27FC236}">
                  <a16:creationId xmlns:a16="http://schemas.microsoft.com/office/drawing/2014/main" id="{E43C4386-64F1-6949-8362-240E05E6B65C}"/>
                </a:ext>
              </a:extLst>
            </p:cNvPr>
            <p:cNvSpPr>
              <a:spLocks noChangeArrowheads="1"/>
            </p:cNvSpPr>
            <p:nvPr/>
          </p:nvSpPr>
          <p:spPr bwMode="auto">
            <a:xfrm>
              <a:off x="1988612" y="3558360"/>
              <a:ext cx="147513" cy="90691"/>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0460A9"/>
                  </a:solidFill>
                  <a:effectLst/>
                  <a:uLnTx/>
                  <a:uFillTx/>
                  <a:latin typeface="Arial" panose="020B0604020202020204" pitchFamily="34" charset="0"/>
                  <a:ea typeface="MS PGothic" charset="0"/>
                  <a:cs typeface="+mn-cs"/>
                </a:rPr>
                <a:t>272</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701" name="Rectangle 651">
              <a:extLst>
                <a:ext uri="{FF2B5EF4-FFF2-40B4-BE49-F238E27FC236}">
                  <a16:creationId xmlns:a16="http://schemas.microsoft.com/office/drawing/2014/main" id="{CCC1A814-BB48-274D-A0AD-3B5EE787D337}"/>
                </a:ext>
              </a:extLst>
            </p:cNvPr>
            <p:cNvSpPr>
              <a:spLocks noChangeArrowheads="1"/>
            </p:cNvSpPr>
            <p:nvPr/>
          </p:nvSpPr>
          <p:spPr bwMode="auto">
            <a:xfrm>
              <a:off x="2187627" y="3558360"/>
              <a:ext cx="147513" cy="90691"/>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0460A9"/>
                  </a:solidFill>
                  <a:effectLst/>
                  <a:uLnTx/>
                  <a:uFillTx/>
                  <a:latin typeface="Arial" panose="020B0604020202020204" pitchFamily="34" charset="0"/>
                  <a:ea typeface="MS PGothic" charset="0"/>
                  <a:cs typeface="+mn-cs"/>
                </a:rPr>
                <a:t>235</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702" name="Rectangle 652">
              <a:extLst>
                <a:ext uri="{FF2B5EF4-FFF2-40B4-BE49-F238E27FC236}">
                  <a16:creationId xmlns:a16="http://schemas.microsoft.com/office/drawing/2014/main" id="{7431ECB5-48DB-2847-B2BF-42AEBCB09D9D}"/>
                </a:ext>
              </a:extLst>
            </p:cNvPr>
            <p:cNvSpPr>
              <a:spLocks noChangeArrowheads="1"/>
            </p:cNvSpPr>
            <p:nvPr/>
          </p:nvSpPr>
          <p:spPr bwMode="auto">
            <a:xfrm>
              <a:off x="2583540" y="3558360"/>
              <a:ext cx="147513" cy="90691"/>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0460A9"/>
                  </a:solidFill>
                  <a:effectLst/>
                  <a:uLnTx/>
                  <a:uFillTx/>
                  <a:latin typeface="Arial" panose="020B0604020202020204" pitchFamily="34" charset="0"/>
                  <a:ea typeface="MS PGothic" charset="0"/>
                  <a:cs typeface="+mn-cs"/>
                </a:rPr>
                <a:t>194</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703" name="Rectangle 653">
              <a:extLst>
                <a:ext uri="{FF2B5EF4-FFF2-40B4-BE49-F238E27FC236}">
                  <a16:creationId xmlns:a16="http://schemas.microsoft.com/office/drawing/2014/main" id="{7E1B898A-77C0-1F4A-85B4-F55B0D9EC407}"/>
                </a:ext>
              </a:extLst>
            </p:cNvPr>
            <p:cNvSpPr>
              <a:spLocks noChangeArrowheads="1"/>
            </p:cNvSpPr>
            <p:nvPr/>
          </p:nvSpPr>
          <p:spPr bwMode="auto">
            <a:xfrm>
              <a:off x="2778321" y="3558360"/>
              <a:ext cx="147513" cy="90691"/>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0460A9"/>
                  </a:solidFill>
                  <a:effectLst/>
                  <a:uLnTx/>
                  <a:uFillTx/>
                  <a:latin typeface="Arial" panose="020B0604020202020204" pitchFamily="34" charset="0"/>
                  <a:ea typeface="MS PGothic" charset="0"/>
                  <a:cs typeface="+mn-cs"/>
                </a:rPr>
                <a:t>182</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704" name="Rectangle 654">
              <a:extLst>
                <a:ext uri="{FF2B5EF4-FFF2-40B4-BE49-F238E27FC236}">
                  <a16:creationId xmlns:a16="http://schemas.microsoft.com/office/drawing/2014/main" id="{7436CFAB-E673-A646-B858-CFE438462704}"/>
                </a:ext>
              </a:extLst>
            </p:cNvPr>
            <p:cNvSpPr>
              <a:spLocks noChangeArrowheads="1"/>
            </p:cNvSpPr>
            <p:nvPr/>
          </p:nvSpPr>
          <p:spPr bwMode="auto">
            <a:xfrm>
              <a:off x="2977336" y="3558360"/>
              <a:ext cx="147513" cy="90691"/>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0460A9"/>
                  </a:solidFill>
                  <a:effectLst/>
                  <a:uLnTx/>
                  <a:uFillTx/>
                  <a:latin typeface="Arial" panose="020B0604020202020204" pitchFamily="34" charset="0"/>
                  <a:ea typeface="MS PGothic" charset="0"/>
                  <a:cs typeface="+mn-cs"/>
                </a:rPr>
                <a:t>146</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705" name="Rectangle 655">
              <a:extLst>
                <a:ext uri="{FF2B5EF4-FFF2-40B4-BE49-F238E27FC236}">
                  <a16:creationId xmlns:a16="http://schemas.microsoft.com/office/drawing/2014/main" id="{A71840D4-5166-8F4F-9C50-842B51403BA8}"/>
                </a:ext>
              </a:extLst>
            </p:cNvPr>
            <p:cNvSpPr>
              <a:spLocks noChangeArrowheads="1"/>
            </p:cNvSpPr>
            <p:nvPr/>
          </p:nvSpPr>
          <p:spPr bwMode="auto">
            <a:xfrm>
              <a:off x="3174235" y="3558360"/>
              <a:ext cx="147513" cy="90691"/>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0460A9"/>
                  </a:solidFill>
                  <a:effectLst/>
                  <a:uLnTx/>
                  <a:uFillTx/>
                  <a:latin typeface="Arial" panose="020B0604020202020204" pitchFamily="34" charset="0"/>
                  <a:ea typeface="MS PGothic" charset="0"/>
                  <a:cs typeface="+mn-cs"/>
                </a:rPr>
                <a:t>137</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706" name="Rectangle 656">
              <a:extLst>
                <a:ext uri="{FF2B5EF4-FFF2-40B4-BE49-F238E27FC236}">
                  <a16:creationId xmlns:a16="http://schemas.microsoft.com/office/drawing/2014/main" id="{6F85B3AA-75A1-6247-88FF-B017D2AA0029}"/>
                </a:ext>
              </a:extLst>
            </p:cNvPr>
            <p:cNvSpPr>
              <a:spLocks noChangeArrowheads="1"/>
            </p:cNvSpPr>
            <p:nvPr/>
          </p:nvSpPr>
          <p:spPr bwMode="auto">
            <a:xfrm>
              <a:off x="3373250" y="3558360"/>
              <a:ext cx="147513" cy="90691"/>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0460A9"/>
                  </a:solidFill>
                  <a:effectLst/>
                  <a:uLnTx/>
                  <a:uFillTx/>
                  <a:latin typeface="Arial" panose="020B0604020202020204" pitchFamily="34" charset="0"/>
                  <a:ea typeface="MS PGothic" charset="0"/>
                  <a:cs typeface="+mn-cs"/>
                </a:rPr>
                <a:t>121</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707" name="Rectangle 657">
              <a:extLst>
                <a:ext uri="{FF2B5EF4-FFF2-40B4-BE49-F238E27FC236}">
                  <a16:creationId xmlns:a16="http://schemas.microsoft.com/office/drawing/2014/main" id="{642003B5-D353-9849-8392-FF53A75C3FB1}"/>
                </a:ext>
              </a:extLst>
            </p:cNvPr>
            <p:cNvSpPr>
              <a:spLocks noChangeArrowheads="1"/>
            </p:cNvSpPr>
            <p:nvPr/>
          </p:nvSpPr>
          <p:spPr bwMode="auto">
            <a:xfrm>
              <a:off x="3601906" y="3558360"/>
              <a:ext cx="98341" cy="90691"/>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0460A9"/>
                  </a:solidFill>
                  <a:effectLst/>
                  <a:uLnTx/>
                  <a:uFillTx/>
                  <a:latin typeface="Arial" panose="020B0604020202020204" pitchFamily="34" charset="0"/>
                  <a:ea typeface="MS PGothic" charset="0"/>
                  <a:cs typeface="+mn-cs"/>
                </a:rPr>
                <a:t>88</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708" name="Rectangle 658">
              <a:extLst>
                <a:ext uri="{FF2B5EF4-FFF2-40B4-BE49-F238E27FC236}">
                  <a16:creationId xmlns:a16="http://schemas.microsoft.com/office/drawing/2014/main" id="{5DF24A10-3809-3942-936B-98D6EAAFD4DE}"/>
                </a:ext>
              </a:extLst>
            </p:cNvPr>
            <p:cNvSpPr>
              <a:spLocks noChangeArrowheads="1"/>
            </p:cNvSpPr>
            <p:nvPr/>
          </p:nvSpPr>
          <p:spPr bwMode="auto">
            <a:xfrm>
              <a:off x="3800921" y="3558360"/>
              <a:ext cx="98341" cy="90691"/>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0460A9"/>
                  </a:solidFill>
                  <a:effectLst/>
                  <a:uLnTx/>
                  <a:uFillTx/>
                  <a:latin typeface="Arial" panose="020B0604020202020204" pitchFamily="34" charset="0"/>
                  <a:ea typeface="MS PGothic" charset="0"/>
                  <a:cs typeface="+mn-cs"/>
                </a:rPr>
                <a:t>83</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709" name="Rectangle 659">
              <a:extLst>
                <a:ext uri="{FF2B5EF4-FFF2-40B4-BE49-F238E27FC236}">
                  <a16:creationId xmlns:a16="http://schemas.microsoft.com/office/drawing/2014/main" id="{9D9DE16C-9BA6-5B40-84A7-82D077FBE407}"/>
                </a:ext>
              </a:extLst>
            </p:cNvPr>
            <p:cNvSpPr>
              <a:spLocks noChangeArrowheads="1"/>
            </p:cNvSpPr>
            <p:nvPr/>
          </p:nvSpPr>
          <p:spPr bwMode="auto">
            <a:xfrm>
              <a:off x="3997819" y="3558360"/>
              <a:ext cx="98341" cy="90691"/>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0460A9"/>
                  </a:solidFill>
                  <a:effectLst/>
                  <a:uLnTx/>
                  <a:uFillTx/>
                  <a:latin typeface="Arial" panose="020B0604020202020204" pitchFamily="34" charset="0"/>
                  <a:ea typeface="MS PGothic" charset="0"/>
                  <a:cs typeface="+mn-cs"/>
                </a:rPr>
                <a:t>71</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710" name="Rectangle 660">
              <a:extLst>
                <a:ext uri="{FF2B5EF4-FFF2-40B4-BE49-F238E27FC236}">
                  <a16:creationId xmlns:a16="http://schemas.microsoft.com/office/drawing/2014/main" id="{19D80B31-0F55-A44B-B6E6-A04DAE477911}"/>
                </a:ext>
              </a:extLst>
            </p:cNvPr>
            <p:cNvSpPr>
              <a:spLocks noChangeArrowheads="1"/>
            </p:cNvSpPr>
            <p:nvPr/>
          </p:nvSpPr>
          <p:spPr bwMode="auto">
            <a:xfrm>
              <a:off x="4196834" y="3558360"/>
              <a:ext cx="98341" cy="90691"/>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0460A9"/>
                  </a:solidFill>
                  <a:effectLst/>
                  <a:uLnTx/>
                  <a:uFillTx/>
                  <a:latin typeface="Arial" panose="020B0604020202020204" pitchFamily="34" charset="0"/>
                  <a:ea typeface="MS PGothic" charset="0"/>
                  <a:cs typeface="+mn-cs"/>
                </a:rPr>
                <a:t>51</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711" name="Rectangle 661">
              <a:extLst>
                <a:ext uri="{FF2B5EF4-FFF2-40B4-BE49-F238E27FC236}">
                  <a16:creationId xmlns:a16="http://schemas.microsoft.com/office/drawing/2014/main" id="{886D3948-3D08-6A46-966F-CB3B5F4DCD54}"/>
                </a:ext>
              </a:extLst>
            </p:cNvPr>
            <p:cNvSpPr>
              <a:spLocks noChangeArrowheads="1"/>
            </p:cNvSpPr>
            <p:nvPr/>
          </p:nvSpPr>
          <p:spPr bwMode="auto">
            <a:xfrm>
              <a:off x="4391615" y="3558360"/>
              <a:ext cx="98341" cy="90691"/>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0460A9"/>
                  </a:solidFill>
                  <a:effectLst/>
                  <a:uLnTx/>
                  <a:uFillTx/>
                  <a:latin typeface="Arial" panose="020B0604020202020204" pitchFamily="34" charset="0"/>
                  <a:ea typeface="MS PGothic" charset="0"/>
                  <a:cs typeface="+mn-cs"/>
                </a:rPr>
                <a:t>49</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712" name="Rectangle 662">
              <a:extLst>
                <a:ext uri="{FF2B5EF4-FFF2-40B4-BE49-F238E27FC236}">
                  <a16:creationId xmlns:a16="http://schemas.microsoft.com/office/drawing/2014/main" id="{C7D6902A-5560-F84E-BBC0-EA9238B5223D}"/>
                </a:ext>
              </a:extLst>
            </p:cNvPr>
            <p:cNvSpPr>
              <a:spLocks noChangeArrowheads="1"/>
            </p:cNvSpPr>
            <p:nvPr/>
          </p:nvSpPr>
          <p:spPr bwMode="auto">
            <a:xfrm>
              <a:off x="4592748" y="3558360"/>
              <a:ext cx="98341" cy="90691"/>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0460A9"/>
                  </a:solidFill>
                  <a:effectLst/>
                  <a:uLnTx/>
                  <a:uFillTx/>
                  <a:latin typeface="Arial" panose="020B0604020202020204" pitchFamily="34" charset="0"/>
                  <a:ea typeface="MS PGothic" charset="0"/>
                  <a:cs typeface="+mn-cs"/>
                </a:rPr>
                <a:t>37</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713" name="Rectangle 663">
              <a:extLst>
                <a:ext uri="{FF2B5EF4-FFF2-40B4-BE49-F238E27FC236}">
                  <a16:creationId xmlns:a16="http://schemas.microsoft.com/office/drawing/2014/main" id="{E65725C6-8356-6E43-9EB3-7A08FE765AC5}"/>
                </a:ext>
              </a:extLst>
            </p:cNvPr>
            <p:cNvSpPr>
              <a:spLocks noChangeArrowheads="1"/>
            </p:cNvSpPr>
            <p:nvPr/>
          </p:nvSpPr>
          <p:spPr bwMode="auto">
            <a:xfrm>
              <a:off x="1196785" y="3700923"/>
              <a:ext cx="147513" cy="90691"/>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EC9A1E"/>
                  </a:solidFill>
                  <a:effectLst/>
                  <a:uLnTx/>
                  <a:uFillTx/>
                  <a:latin typeface="Arial" panose="020B0604020202020204" pitchFamily="34" charset="0"/>
                  <a:ea typeface="MS PGothic" charset="0"/>
                  <a:cs typeface="+mn-cs"/>
                </a:rPr>
                <a:t>196</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714" name="Rectangle 664">
              <a:extLst>
                <a:ext uri="{FF2B5EF4-FFF2-40B4-BE49-F238E27FC236}">
                  <a16:creationId xmlns:a16="http://schemas.microsoft.com/office/drawing/2014/main" id="{FA64ACC6-8A3D-DE4F-823E-ACE5541F11E9}"/>
                </a:ext>
              </a:extLst>
            </p:cNvPr>
            <p:cNvSpPr>
              <a:spLocks noChangeArrowheads="1"/>
            </p:cNvSpPr>
            <p:nvPr/>
          </p:nvSpPr>
          <p:spPr bwMode="auto">
            <a:xfrm>
              <a:off x="1397917" y="3700923"/>
              <a:ext cx="147513" cy="90691"/>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EC9A1E"/>
                  </a:solidFill>
                  <a:effectLst/>
                  <a:uLnTx/>
                  <a:uFillTx/>
                  <a:latin typeface="Arial" panose="020B0604020202020204" pitchFamily="34" charset="0"/>
                  <a:ea typeface="MS PGothic" charset="0"/>
                  <a:cs typeface="+mn-cs"/>
                </a:rPr>
                <a:t>146</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715" name="Rectangle 665">
              <a:extLst>
                <a:ext uri="{FF2B5EF4-FFF2-40B4-BE49-F238E27FC236}">
                  <a16:creationId xmlns:a16="http://schemas.microsoft.com/office/drawing/2014/main" id="{65C7C932-CDBE-DA4F-8DCC-AA457DDC9CE4}"/>
                </a:ext>
              </a:extLst>
            </p:cNvPr>
            <p:cNvSpPr>
              <a:spLocks noChangeArrowheads="1"/>
            </p:cNvSpPr>
            <p:nvPr/>
          </p:nvSpPr>
          <p:spPr bwMode="auto">
            <a:xfrm>
              <a:off x="1592698" y="3700923"/>
              <a:ext cx="147513" cy="90691"/>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EC9A1E"/>
                  </a:solidFill>
                  <a:effectLst/>
                  <a:uLnTx/>
                  <a:uFillTx/>
                  <a:latin typeface="Arial" panose="020B0604020202020204" pitchFamily="34" charset="0"/>
                  <a:ea typeface="MS PGothic" charset="0"/>
                  <a:cs typeface="+mn-cs"/>
                </a:rPr>
                <a:t>119</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716" name="Rectangle 666">
              <a:extLst>
                <a:ext uri="{FF2B5EF4-FFF2-40B4-BE49-F238E27FC236}">
                  <a16:creationId xmlns:a16="http://schemas.microsoft.com/office/drawing/2014/main" id="{B86036D6-D4C8-554C-8402-3F1DE784038B}"/>
                </a:ext>
              </a:extLst>
            </p:cNvPr>
            <p:cNvSpPr>
              <a:spLocks noChangeArrowheads="1"/>
            </p:cNvSpPr>
            <p:nvPr/>
          </p:nvSpPr>
          <p:spPr bwMode="auto">
            <a:xfrm>
              <a:off x="1825588" y="3700923"/>
              <a:ext cx="98341" cy="90691"/>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EC9A1E"/>
                  </a:solidFill>
                  <a:effectLst/>
                  <a:uLnTx/>
                  <a:uFillTx/>
                  <a:latin typeface="Arial" panose="020B0604020202020204" pitchFamily="34" charset="0"/>
                  <a:ea typeface="MS PGothic" charset="0"/>
                  <a:cs typeface="+mn-cs"/>
                </a:rPr>
                <a:t>58</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717" name="Rectangle 667">
              <a:extLst>
                <a:ext uri="{FF2B5EF4-FFF2-40B4-BE49-F238E27FC236}">
                  <a16:creationId xmlns:a16="http://schemas.microsoft.com/office/drawing/2014/main" id="{C966AA5E-74BA-C642-A869-A95B4B673889}"/>
                </a:ext>
              </a:extLst>
            </p:cNvPr>
            <p:cNvSpPr>
              <a:spLocks noChangeArrowheads="1"/>
            </p:cNvSpPr>
            <p:nvPr/>
          </p:nvSpPr>
          <p:spPr bwMode="auto">
            <a:xfrm>
              <a:off x="2020369" y="3700923"/>
              <a:ext cx="98341" cy="90691"/>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EC9A1E"/>
                  </a:solidFill>
                  <a:effectLst/>
                  <a:uLnTx/>
                  <a:uFillTx/>
                  <a:latin typeface="Arial" panose="020B0604020202020204" pitchFamily="34" charset="0"/>
                  <a:ea typeface="MS PGothic" charset="0"/>
                  <a:cs typeface="+mn-cs"/>
                </a:rPr>
                <a:t>36</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718" name="Rectangle 668">
              <a:extLst>
                <a:ext uri="{FF2B5EF4-FFF2-40B4-BE49-F238E27FC236}">
                  <a16:creationId xmlns:a16="http://schemas.microsoft.com/office/drawing/2014/main" id="{A0B752E6-EBF1-C849-8494-DDB262AD249B}"/>
                </a:ext>
              </a:extLst>
            </p:cNvPr>
            <p:cNvSpPr>
              <a:spLocks noChangeArrowheads="1"/>
            </p:cNvSpPr>
            <p:nvPr/>
          </p:nvSpPr>
          <p:spPr bwMode="auto">
            <a:xfrm>
              <a:off x="2219384" y="3700923"/>
              <a:ext cx="98341" cy="90691"/>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EC9A1E"/>
                  </a:solidFill>
                  <a:effectLst/>
                  <a:uLnTx/>
                  <a:uFillTx/>
                  <a:latin typeface="Arial" panose="020B0604020202020204" pitchFamily="34" charset="0"/>
                  <a:ea typeface="MS PGothic" charset="0"/>
                  <a:cs typeface="+mn-cs"/>
                </a:rPr>
                <a:t>26</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719" name="Rectangle 669">
              <a:extLst>
                <a:ext uri="{FF2B5EF4-FFF2-40B4-BE49-F238E27FC236}">
                  <a16:creationId xmlns:a16="http://schemas.microsoft.com/office/drawing/2014/main" id="{8A84332C-0066-4B4B-8204-32DD3F42CD66}"/>
                </a:ext>
              </a:extLst>
            </p:cNvPr>
            <p:cNvSpPr>
              <a:spLocks noChangeArrowheads="1"/>
            </p:cNvSpPr>
            <p:nvPr/>
          </p:nvSpPr>
          <p:spPr bwMode="auto">
            <a:xfrm>
              <a:off x="2384525" y="3558360"/>
              <a:ext cx="147513" cy="90691"/>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0460A9"/>
                  </a:solidFill>
                  <a:effectLst/>
                  <a:uLnTx/>
                  <a:uFillTx/>
                  <a:latin typeface="Arial" panose="020B0604020202020204" pitchFamily="34" charset="0"/>
                  <a:ea typeface="MS PGothic" charset="0"/>
                  <a:cs typeface="+mn-cs"/>
                </a:rPr>
                <a:t>215</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720" name="Rectangle 670">
              <a:extLst>
                <a:ext uri="{FF2B5EF4-FFF2-40B4-BE49-F238E27FC236}">
                  <a16:creationId xmlns:a16="http://schemas.microsoft.com/office/drawing/2014/main" id="{DEC96295-9465-8D4A-A0A6-15C20DA5E167}"/>
                </a:ext>
              </a:extLst>
            </p:cNvPr>
            <p:cNvSpPr>
              <a:spLocks noChangeArrowheads="1"/>
            </p:cNvSpPr>
            <p:nvPr/>
          </p:nvSpPr>
          <p:spPr bwMode="auto">
            <a:xfrm>
              <a:off x="2416283" y="3700923"/>
              <a:ext cx="98341" cy="90691"/>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EC9A1E"/>
                  </a:solidFill>
                  <a:effectLst/>
                  <a:uLnTx/>
                  <a:uFillTx/>
                  <a:latin typeface="Arial" panose="020B0604020202020204" pitchFamily="34" charset="0"/>
                  <a:ea typeface="MS PGothic" charset="0"/>
                  <a:cs typeface="+mn-cs"/>
                </a:rPr>
                <a:t>19</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721" name="Rectangle 671">
              <a:extLst>
                <a:ext uri="{FF2B5EF4-FFF2-40B4-BE49-F238E27FC236}">
                  <a16:creationId xmlns:a16="http://schemas.microsoft.com/office/drawing/2014/main" id="{D101AE6D-218B-C448-AE5C-35A7E265E652}"/>
                </a:ext>
              </a:extLst>
            </p:cNvPr>
            <p:cNvSpPr>
              <a:spLocks noChangeArrowheads="1"/>
            </p:cNvSpPr>
            <p:nvPr/>
          </p:nvSpPr>
          <p:spPr bwMode="auto">
            <a:xfrm>
              <a:off x="2615298" y="3700923"/>
              <a:ext cx="98341" cy="90691"/>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EC9A1E"/>
                  </a:solidFill>
                  <a:effectLst/>
                  <a:uLnTx/>
                  <a:uFillTx/>
                  <a:latin typeface="Arial" panose="020B0604020202020204" pitchFamily="34" charset="0"/>
                  <a:ea typeface="MS PGothic" charset="0"/>
                  <a:cs typeface="+mn-cs"/>
                </a:rPr>
                <a:t>14</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722" name="Rectangle 672">
              <a:extLst>
                <a:ext uri="{FF2B5EF4-FFF2-40B4-BE49-F238E27FC236}">
                  <a16:creationId xmlns:a16="http://schemas.microsoft.com/office/drawing/2014/main" id="{19E70807-40B2-184F-9BD9-8F01A9129CA5}"/>
                </a:ext>
              </a:extLst>
            </p:cNvPr>
            <p:cNvSpPr>
              <a:spLocks noChangeArrowheads="1"/>
            </p:cNvSpPr>
            <p:nvPr/>
          </p:nvSpPr>
          <p:spPr bwMode="auto">
            <a:xfrm>
              <a:off x="2812196" y="3700923"/>
              <a:ext cx="98341" cy="90691"/>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EC9A1E"/>
                  </a:solidFill>
                  <a:effectLst/>
                  <a:uLnTx/>
                  <a:uFillTx/>
                  <a:latin typeface="Arial" panose="020B0604020202020204" pitchFamily="34" charset="0"/>
                  <a:ea typeface="MS PGothic" charset="0"/>
                  <a:cs typeface="+mn-cs"/>
                </a:rPr>
                <a:t>14</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723" name="Rectangle 673">
              <a:extLst>
                <a:ext uri="{FF2B5EF4-FFF2-40B4-BE49-F238E27FC236}">
                  <a16:creationId xmlns:a16="http://schemas.microsoft.com/office/drawing/2014/main" id="{7CEA3602-7FA9-F44F-AC16-8E7199852D0B}"/>
                </a:ext>
              </a:extLst>
            </p:cNvPr>
            <p:cNvSpPr>
              <a:spLocks noChangeArrowheads="1"/>
            </p:cNvSpPr>
            <p:nvPr/>
          </p:nvSpPr>
          <p:spPr bwMode="auto">
            <a:xfrm>
              <a:off x="3011211" y="3700923"/>
              <a:ext cx="98341" cy="90691"/>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EC9A1E"/>
                  </a:solidFill>
                  <a:effectLst/>
                  <a:uLnTx/>
                  <a:uFillTx/>
                  <a:latin typeface="Arial" panose="020B0604020202020204" pitchFamily="34" charset="0"/>
                  <a:ea typeface="MS PGothic" charset="0"/>
                  <a:cs typeface="+mn-cs"/>
                </a:rPr>
                <a:t>13</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724" name="Rectangle 674">
              <a:extLst>
                <a:ext uri="{FF2B5EF4-FFF2-40B4-BE49-F238E27FC236}">
                  <a16:creationId xmlns:a16="http://schemas.microsoft.com/office/drawing/2014/main" id="{03C98721-49B6-8349-8BDB-643BD9002B95}"/>
                </a:ext>
              </a:extLst>
            </p:cNvPr>
            <p:cNvSpPr>
              <a:spLocks noChangeArrowheads="1"/>
            </p:cNvSpPr>
            <p:nvPr/>
          </p:nvSpPr>
          <p:spPr bwMode="auto">
            <a:xfrm>
              <a:off x="3205992" y="3700923"/>
              <a:ext cx="98341" cy="90691"/>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EC9A1E"/>
                  </a:solidFill>
                  <a:effectLst/>
                  <a:uLnTx/>
                  <a:uFillTx/>
                  <a:latin typeface="Arial" panose="020B0604020202020204" pitchFamily="34" charset="0"/>
                  <a:ea typeface="MS PGothic" charset="0"/>
                  <a:cs typeface="+mn-cs"/>
                </a:rPr>
                <a:t>13</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725" name="Rectangle 675">
              <a:extLst>
                <a:ext uri="{FF2B5EF4-FFF2-40B4-BE49-F238E27FC236}">
                  <a16:creationId xmlns:a16="http://schemas.microsoft.com/office/drawing/2014/main" id="{26818C40-B215-D249-B203-368E6D1BF045}"/>
                </a:ext>
              </a:extLst>
            </p:cNvPr>
            <p:cNvSpPr>
              <a:spLocks noChangeArrowheads="1"/>
            </p:cNvSpPr>
            <p:nvPr/>
          </p:nvSpPr>
          <p:spPr bwMode="auto">
            <a:xfrm>
              <a:off x="3405007" y="3700923"/>
              <a:ext cx="98341" cy="90691"/>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EC9A1E"/>
                  </a:solidFill>
                  <a:effectLst/>
                  <a:uLnTx/>
                  <a:uFillTx/>
                  <a:latin typeface="Arial" panose="020B0604020202020204" pitchFamily="34" charset="0"/>
                  <a:ea typeface="MS PGothic" charset="0"/>
                  <a:cs typeface="+mn-cs"/>
                </a:rPr>
                <a:t>11</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726" name="Rectangle 676">
              <a:extLst>
                <a:ext uri="{FF2B5EF4-FFF2-40B4-BE49-F238E27FC236}">
                  <a16:creationId xmlns:a16="http://schemas.microsoft.com/office/drawing/2014/main" id="{6A736CA7-3BFB-2647-9D00-00688A16D3AE}"/>
                </a:ext>
              </a:extLst>
            </p:cNvPr>
            <p:cNvSpPr>
              <a:spLocks noChangeArrowheads="1"/>
            </p:cNvSpPr>
            <p:nvPr/>
          </p:nvSpPr>
          <p:spPr bwMode="auto">
            <a:xfrm>
              <a:off x="3633663" y="3700923"/>
              <a:ext cx="49172" cy="90691"/>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EC9A1E"/>
                  </a:solidFill>
                  <a:effectLst/>
                  <a:uLnTx/>
                  <a:uFillTx/>
                  <a:latin typeface="Arial" panose="020B0604020202020204" pitchFamily="34" charset="0"/>
                  <a:ea typeface="MS PGothic" charset="0"/>
                  <a:cs typeface="+mn-cs"/>
                </a:rPr>
                <a:t>7</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727" name="Rectangle 677">
              <a:extLst>
                <a:ext uri="{FF2B5EF4-FFF2-40B4-BE49-F238E27FC236}">
                  <a16:creationId xmlns:a16="http://schemas.microsoft.com/office/drawing/2014/main" id="{5CDC3C2A-59B7-6148-9986-F3D44D2472B6}"/>
                </a:ext>
              </a:extLst>
            </p:cNvPr>
            <p:cNvSpPr>
              <a:spLocks noChangeArrowheads="1"/>
            </p:cNvSpPr>
            <p:nvPr/>
          </p:nvSpPr>
          <p:spPr bwMode="auto">
            <a:xfrm>
              <a:off x="3832678" y="3700923"/>
              <a:ext cx="49172" cy="90691"/>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EC9A1E"/>
                  </a:solidFill>
                  <a:effectLst/>
                  <a:uLnTx/>
                  <a:uFillTx/>
                  <a:latin typeface="Arial" panose="020B0604020202020204" pitchFamily="34" charset="0"/>
                  <a:ea typeface="MS PGothic" charset="0"/>
                  <a:cs typeface="+mn-cs"/>
                </a:rPr>
                <a:t>7</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728" name="Rectangle 678">
              <a:extLst>
                <a:ext uri="{FF2B5EF4-FFF2-40B4-BE49-F238E27FC236}">
                  <a16:creationId xmlns:a16="http://schemas.microsoft.com/office/drawing/2014/main" id="{1435826E-65D2-8349-85D6-3F813F469CF8}"/>
                </a:ext>
              </a:extLst>
            </p:cNvPr>
            <p:cNvSpPr>
              <a:spLocks noChangeArrowheads="1"/>
            </p:cNvSpPr>
            <p:nvPr/>
          </p:nvSpPr>
          <p:spPr bwMode="auto">
            <a:xfrm>
              <a:off x="4029577" y="3700923"/>
              <a:ext cx="49172" cy="90691"/>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EC9A1E"/>
                  </a:solidFill>
                  <a:effectLst/>
                  <a:uLnTx/>
                  <a:uFillTx/>
                  <a:latin typeface="Arial" panose="020B0604020202020204" pitchFamily="34" charset="0"/>
                  <a:ea typeface="MS PGothic" charset="0"/>
                  <a:cs typeface="+mn-cs"/>
                </a:rPr>
                <a:t>7</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729" name="Rectangle 679">
              <a:extLst>
                <a:ext uri="{FF2B5EF4-FFF2-40B4-BE49-F238E27FC236}">
                  <a16:creationId xmlns:a16="http://schemas.microsoft.com/office/drawing/2014/main" id="{EABF0A9C-ECC6-014B-9C85-F9A320EB830F}"/>
                </a:ext>
              </a:extLst>
            </p:cNvPr>
            <p:cNvSpPr>
              <a:spLocks noChangeArrowheads="1"/>
            </p:cNvSpPr>
            <p:nvPr/>
          </p:nvSpPr>
          <p:spPr bwMode="auto">
            <a:xfrm>
              <a:off x="4228593" y="3700923"/>
              <a:ext cx="49172" cy="90691"/>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EC9A1E"/>
                  </a:solidFill>
                  <a:effectLst/>
                  <a:uLnTx/>
                  <a:uFillTx/>
                  <a:latin typeface="Arial" panose="020B0604020202020204" pitchFamily="34" charset="0"/>
                  <a:ea typeface="MS PGothic" charset="0"/>
                  <a:cs typeface="+mn-cs"/>
                </a:rPr>
                <a:t>4</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730" name="Rectangle 680">
              <a:extLst>
                <a:ext uri="{FF2B5EF4-FFF2-40B4-BE49-F238E27FC236}">
                  <a16:creationId xmlns:a16="http://schemas.microsoft.com/office/drawing/2014/main" id="{DA62368D-9467-3E45-BAFA-8DA3A473825F}"/>
                </a:ext>
              </a:extLst>
            </p:cNvPr>
            <p:cNvSpPr>
              <a:spLocks noChangeArrowheads="1"/>
            </p:cNvSpPr>
            <p:nvPr/>
          </p:nvSpPr>
          <p:spPr bwMode="auto">
            <a:xfrm>
              <a:off x="4423373" y="3700923"/>
              <a:ext cx="49172" cy="90691"/>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EC9A1E"/>
                  </a:solidFill>
                  <a:effectLst/>
                  <a:uLnTx/>
                  <a:uFillTx/>
                  <a:latin typeface="Arial" panose="020B0604020202020204" pitchFamily="34" charset="0"/>
                  <a:ea typeface="MS PGothic" charset="0"/>
                  <a:cs typeface="+mn-cs"/>
                </a:rPr>
                <a:t>3</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731" name="Rectangle 681">
              <a:extLst>
                <a:ext uri="{FF2B5EF4-FFF2-40B4-BE49-F238E27FC236}">
                  <a16:creationId xmlns:a16="http://schemas.microsoft.com/office/drawing/2014/main" id="{D52CFE97-DB3E-4147-9195-5FF76F8EF351}"/>
                </a:ext>
              </a:extLst>
            </p:cNvPr>
            <p:cNvSpPr>
              <a:spLocks noChangeArrowheads="1"/>
            </p:cNvSpPr>
            <p:nvPr/>
          </p:nvSpPr>
          <p:spPr bwMode="auto">
            <a:xfrm>
              <a:off x="4624505" y="3700923"/>
              <a:ext cx="49172" cy="90691"/>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EC9A1E"/>
                  </a:solidFill>
                  <a:effectLst/>
                  <a:uLnTx/>
                  <a:uFillTx/>
                  <a:latin typeface="Arial" panose="020B0604020202020204" pitchFamily="34" charset="0"/>
                  <a:ea typeface="MS PGothic" charset="0"/>
                  <a:cs typeface="+mn-cs"/>
                </a:rPr>
                <a:t>3</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732" name="Rectangle 682">
              <a:extLst>
                <a:ext uri="{FF2B5EF4-FFF2-40B4-BE49-F238E27FC236}">
                  <a16:creationId xmlns:a16="http://schemas.microsoft.com/office/drawing/2014/main" id="{6064F791-9967-4748-AD66-9FAA7A71375B}"/>
                </a:ext>
              </a:extLst>
            </p:cNvPr>
            <p:cNvSpPr>
              <a:spLocks noChangeArrowheads="1"/>
            </p:cNvSpPr>
            <p:nvPr/>
          </p:nvSpPr>
          <p:spPr bwMode="auto">
            <a:xfrm>
              <a:off x="4787529" y="3558360"/>
              <a:ext cx="98341" cy="90691"/>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0460A9"/>
                  </a:solidFill>
                  <a:effectLst/>
                  <a:uLnTx/>
                  <a:uFillTx/>
                  <a:latin typeface="Arial" panose="020B0604020202020204" pitchFamily="34" charset="0"/>
                  <a:ea typeface="MS PGothic" charset="0"/>
                  <a:cs typeface="+mn-cs"/>
                </a:rPr>
                <a:t>21</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733" name="Rectangle 683">
              <a:extLst>
                <a:ext uri="{FF2B5EF4-FFF2-40B4-BE49-F238E27FC236}">
                  <a16:creationId xmlns:a16="http://schemas.microsoft.com/office/drawing/2014/main" id="{B898E99A-B119-CC44-AEB8-C674F5CB0E98}"/>
                </a:ext>
              </a:extLst>
            </p:cNvPr>
            <p:cNvSpPr>
              <a:spLocks noChangeArrowheads="1"/>
            </p:cNvSpPr>
            <p:nvPr/>
          </p:nvSpPr>
          <p:spPr bwMode="auto">
            <a:xfrm>
              <a:off x="4819286" y="3700923"/>
              <a:ext cx="49172" cy="90691"/>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EC9A1E"/>
                  </a:solidFill>
                  <a:effectLst/>
                  <a:uLnTx/>
                  <a:uFillTx/>
                  <a:latin typeface="Arial" panose="020B0604020202020204" pitchFamily="34" charset="0"/>
                  <a:ea typeface="MS PGothic" charset="0"/>
                  <a:cs typeface="+mn-cs"/>
                </a:rPr>
                <a:t>2</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734" name="Rectangle 684">
              <a:extLst>
                <a:ext uri="{FF2B5EF4-FFF2-40B4-BE49-F238E27FC236}">
                  <a16:creationId xmlns:a16="http://schemas.microsoft.com/office/drawing/2014/main" id="{9E8AE64E-42AC-B04E-9E14-A05F75D44E9C}"/>
                </a:ext>
              </a:extLst>
            </p:cNvPr>
            <p:cNvSpPr>
              <a:spLocks noChangeArrowheads="1"/>
            </p:cNvSpPr>
            <p:nvPr/>
          </p:nvSpPr>
          <p:spPr bwMode="auto">
            <a:xfrm>
              <a:off x="4986544" y="3558360"/>
              <a:ext cx="98341" cy="90691"/>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0460A9"/>
                  </a:solidFill>
                  <a:effectLst/>
                  <a:uLnTx/>
                  <a:uFillTx/>
                  <a:latin typeface="Arial" panose="020B0604020202020204" pitchFamily="34" charset="0"/>
                  <a:ea typeface="MS PGothic" charset="0"/>
                  <a:cs typeface="+mn-cs"/>
                </a:rPr>
                <a:t>18</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735" name="Rectangle 685">
              <a:extLst>
                <a:ext uri="{FF2B5EF4-FFF2-40B4-BE49-F238E27FC236}">
                  <a16:creationId xmlns:a16="http://schemas.microsoft.com/office/drawing/2014/main" id="{4AE9ABD3-CE3A-2244-884B-8D0B15FEDF1D}"/>
                </a:ext>
              </a:extLst>
            </p:cNvPr>
            <p:cNvSpPr>
              <a:spLocks noChangeArrowheads="1"/>
            </p:cNvSpPr>
            <p:nvPr/>
          </p:nvSpPr>
          <p:spPr bwMode="auto">
            <a:xfrm>
              <a:off x="5020419" y="3700923"/>
              <a:ext cx="49172" cy="90691"/>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EC9A1E"/>
                  </a:solidFill>
                  <a:effectLst/>
                  <a:uLnTx/>
                  <a:uFillTx/>
                  <a:latin typeface="Arial" panose="020B0604020202020204" pitchFamily="34" charset="0"/>
                  <a:ea typeface="MS PGothic" charset="0"/>
                  <a:cs typeface="+mn-cs"/>
                </a:rPr>
                <a:t>2</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736" name="Rectangle 686">
              <a:extLst>
                <a:ext uri="{FF2B5EF4-FFF2-40B4-BE49-F238E27FC236}">
                  <a16:creationId xmlns:a16="http://schemas.microsoft.com/office/drawing/2014/main" id="{B414573B-1C85-8D43-8C6F-35C18AC761B0}"/>
                </a:ext>
              </a:extLst>
            </p:cNvPr>
            <p:cNvSpPr>
              <a:spLocks noChangeArrowheads="1"/>
            </p:cNvSpPr>
            <p:nvPr/>
          </p:nvSpPr>
          <p:spPr bwMode="auto">
            <a:xfrm>
              <a:off x="5215200" y="3558360"/>
              <a:ext cx="49172" cy="90691"/>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0460A9"/>
                  </a:solidFill>
                  <a:effectLst/>
                  <a:uLnTx/>
                  <a:uFillTx/>
                  <a:latin typeface="Arial" panose="020B0604020202020204" pitchFamily="34" charset="0"/>
                  <a:ea typeface="MS PGothic" charset="0"/>
                  <a:cs typeface="+mn-cs"/>
                </a:rPr>
                <a:t>6</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737" name="Rectangle 687">
              <a:extLst>
                <a:ext uri="{FF2B5EF4-FFF2-40B4-BE49-F238E27FC236}">
                  <a16:creationId xmlns:a16="http://schemas.microsoft.com/office/drawing/2014/main" id="{6ECF82F3-FD23-D74F-BD96-D1C873DBADC4}"/>
                </a:ext>
              </a:extLst>
            </p:cNvPr>
            <p:cNvSpPr>
              <a:spLocks noChangeArrowheads="1"/>
            </p:cNvSpPr>
            <p:nvPr/>
          </p:nvSpPr>
          <p:spPr bwMode="auto">
            <a:xfrm>
              <a:off x="5215200" y="3700923"/>
              <a:ext cx="49172" cy="90691"/>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EC9A1E"/>
                  </a:solidFill>
                  <a:effectLst/>
                  <a:uLnTx/>
                  <a:uFillTx/>
                  <a:latin typeface="Arial" panose="020B0604020202020204" pitchFamily="34" charset="0"/>
                  <a:ea typeface="MS PGothic" charset="0"/>
                  <a:cs typeface="+mn-cs"/>
                </a:rPr>
                <a:t>0</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738" name="Rectangle 688">
              <a:extLst>
                <a:ext uri="{FF2B5EF4-FFF2-40B4-BE49-F238E27FC236}">
                  <a16:creationId xmlns:a16="http://schemas.microsoft.com/office/drawing/2014/main" id="{09C36C11-AFA5-0948-8767-C735FFD2CB12}"/>
                </a:ext>
              </a:extLst>
            </p:cNvPr>
            <p:cNvSpPr>
              <a:spLocks noChangeArrowheads="1"/>
            </p:cNvSpPr>
            <p:nvPr/>
          </p:nvSpPr>
          <p:spPr bwMode="auto">
            <a:xfrm>
              <a:off x="5414216" y="3558360"/>
              <a:ext cx="49172" cy="90691"/>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0460A9"/>
                  </a:solidFill>
                  <a:effectLst/>
                  <a:uLnTx/>
                  <a:uFillTx/>
                  <a:latin typeface="Arial" panose="020B0604020202020204" pitchFamily="34" charset="0"/>
                  <a:ea typeface="MS PGothic" charset="0"/>
                  <a:cs typeface="+mn-cs"/>
                </a:rPr>
                <a:t>1</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739" name="Rectangle 689">
              <a:extLst>
                <a:ext uri="{FF2B5EF4-FFF2-40B4-BE49-F238E27FC236}">
                  <a16:creationId xmlns:a16="http://schemas.microsoft.com/office/drawing/2014/main" id="{1F766E66-3714-E041-839D-F5EB3047B53A}"/>
                </a:ext>
              </a:extLst>
            </p:cNvPr>
            <p:cNvSpPr>
              <a:spLocks noChangeArrowheads="1"/>
            </p:cNvSpPr>
            <p:nvPr/>
          </p:nvSpPr>
          <p:spPr bwMode="auto">
            <a:xfrm>
              <a:off x="5414216" y="3700923"/>
              <a:ext cx="49172" cy="90691"/>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EC9A1E"/>
                  </a:solidFill>
                  <a:effectLst/>
                  <a:uLnTx/>
                  <a:uFillTx/>
                  <a:latin typeface="Arial" panose="020B0604020202020204" pitchFamily="34" charset="0"/>
                  <a:ea typeface="MS PGothic" charset="0"/>
                  <a:cs typeface="+mn-cs"/>
                </a:rPr>
                <a:t>0</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740" name="Rectangle 690">
              <a:extLst>
                <a:ext uri="{FF2B5EF4-FFF2-40B4-BE49-F238E27FC236}">
                  <a16:creationId xmlns:a16="http://schemas.microsoft.com/office/drawing/2014/main" id="{80DE0C5B-723D-4246-8D44-CC42EF14C4A2}"/>
                </a:ext>
              </a:extLst>
            </p:cNvPr>
            <p:cNvSpPr>
              <a:spLocks noChangeArrowheads="1"/>
            </p:cNvSpPr>
            <p:nvPr/>
          </p:nvSpPr>
          <p:spPr bwMode="auto">
            <a:xfrm>
              <a:off x="5611113" y="3558360"/>
              <a:ext cx="49172" cy="90691"/>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0460A9"/>
                  </a:solidFill>
                  <a:effectLst/>
                  <a:uLnTx/>
                  <a:uFillTx/>
                  <a:latin typeface="Arial" panose="020B0604020202020204" pitchFamily="34" charset="0"/>
                  <a:ea typeface="MS PGothic" charset="0"/>
                  <a:cs typeface="+mn-cs"/>
                </a:rPr>
                <a:t>1</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741" name="Rectangle 691">
              <a:extLst>
                <a:ext uri="{FF2B5EF4-FFF2-40B4-BE49-F238E27FC236}">
                  <a16:creationId xmlns:a16="http://schemas.microsoft.com/office/drawing/2014/main" id="{8AE506CF-5F96-A948-9DF5-B0CB9C5E6FF5}"/>
                </a:ext>
              </a:extLst>
            </p:cNvPr>
            <p:cNvSpPr>
              <a:spLocks noChangeArrowheads="1"/>
            </p:cNvSpPr>
            <p:nvPr/>
          </p:nvSpPr>
          <p:spPr bwMode="auto">
            <a:xfrm>
              <a:off x="5611113" y="3700923"/>
              <a:ext cx="49172" cy="90691"/>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EC9A1E"/>
                  </a:solidFill>
                  <a:effectLst/>
                  <a:uLnTx/>
                  <a:uFillTx/>
                  <a:latin typeface="Arial" panose="020B0604020202020204" pitchFamily="34" charset="0"/>
                  <a:ea typeface="MS PGothic" charset="0"/>
                  <a:cs typeface="+mn-cs"/>
                </a:rPr>
                <a:t>0</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742" name="Rectangle 692">
              <a:extLst>
                <a:ext uri="{FF2B5EF4-FFF2-40B4-BE49-F238E27FC236}">
                  <a16:creationId xmlns:a16="http://schemas.microsoft.com/office/drawing/2014/main" id="{56850A85-8D39-164F-BA6C-BC1F1F2FAA01}"/>
                </a:ext>
              </a:extLst>
            </p:cNvPr>
            <p:cNvSpPr>
              <a:spLocks noChangeArrowheads="1"/>
            </p:cNvSpPr>
            <p:nvPr/>
          </p:nvSpPr>
          <p:spPr bwMode="auto">
            <a:xfrm>
              <a:off x="5810128" y="3558360"/>
              <a:ext cx="49172" cy="90691"/>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0460A9"/>
                  </a:solidFill>
                  <a:effectLst/>
                  <a:uLnTx/>
                  <a:uFillTx/>
                  <a:latin typeface="Arial" panose="020B0604020202020204" pitchFamily="34" charset="0"/>
                  <a:ea typeface="MS PGothic" charset="0"/>
                  <a:cs typeface="+mn-cs"/>
                </a:rPr>
                <a:t>0</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743" name="Rectangle 693">
              <a:extLst>
                <a:ext uri="{FF2B5EF4-FFF2-40B4-BE49-F238E27FC236}">
                  <a16:creationId xmlns:a16="http://schemas.microsoft.com/office/drawing/2014/main" id="{A2B3FAC0-63FF-F24C-9530-E320BC11D2A2}"/>
                </a:ext>
              </a:extLst>
            </p:cNvPr>
            <p:cNvSpPr>
              <a:spLocks noChangeArrowheads="1"/>
            </p:cNvSpPr>
            <p:nvPr/>
          </p:nvSpPr>
          <p:spPr bwMode="auto">
            <a:xfrm>
              <a:off x="5810128" y="3700923"/>
              <a:ext cx="49172" cy="90691"/>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0" i="0" u="none" strike="noStrike" kern="1200" cap="none" spc="0" normalizeH="0" baseline="0" noProof="0" dirty="0">
                  <a:ln>
                    <a:noFill/>
                  </a:ln>
                  <a:solidFill>
                    <a:srgbClr val="EC9A1E"/>
                  </a:solidFill>
                  <a:effectLst/>
                  <a:uLnTx/>
                  <a:uFillTx/>
                  <a:latin typeface="Arial" panose="020B0604020202020204" pitchFamily="34" charset="0"/>
                  <a:ea typeface="MS PGothic" charset="0"/>
                  <a:cs typeface="+mn-cs"/>
                </a:rPr>
                <a:t>0</a:t>
              </a:r>
              <a:endParaRPr kumimoji="0" lang="en-US" altLang="en-US" sz="525"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744" name="Rectangle 694">
              <a:extLst>
                <a:ext uri="{FF2B5EF4-FFF2-40B4-BE49-F238E27FC236}">
                  <a16:creationId xmlns:a16="http://schemas.microsoft.com/office/drawing/2014/main" id="{4F19DCA0-9432-5742-8622-2BD06A477610}"/>
                </a:ext>
              </a:extLst>
            </p:cNvPr>
            <p:cNvSpPr>
              <a:spLocks noChangeArrowheads="1"/>
            </p:cNvSpPr>
            <p:nvPr/>
          </p:nvSpPr>
          <p:spPr bwMode="auto">
            <a:xfrm>
              <a:off x="940605" y="3027315"/>
              <a:ext cx="70551" cy="129559"/>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n-cs"/>
                </a:rPr>
                <a:t>0</a:t>
              </a:r>
              <a:endParaRPr kumimoji="0" lang="en-US" altLang="en-US" sz="788"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745" name="Rectangle 695">
              <a:extLst>
                <a:ext uri="{FF2B5EF4-FFF2-40B4-BE49-F238E27FC236}">
                  <a16:creationId xmlns:a16="http://schemas.microsoft.com/office/drawing/2014/main" id="{FDE02AD6-D0D8-9C41-A5AC-7C2E06521397}"/>
                </a:ext>
              </a:extLst>
            </p:cNvPr>
            <p:cNvSpPr>
              <a:spLocks noChangeArrowheads="1"/>
            </p:cNvSpPr>
            <p:nvPr/>
          </p:nvSpPr>
          <p:spPr bwMode="auto">
            <a:xfrm>
              <a:off x="874973" y="2809907"/>
              <a:ext cx="141098" cy="129559"/>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n-cs"/>
                </a:rPr>
                <a:t>10</a:t>
              </a:r>
              <a:endParaRPr kumimoji="0" lang="en-US" altLang="en-US" sz="788"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746" name="Rectangle 696">
              <a:extLst>
                <a:ext uri="{FF2B5EF4-FFF2-40B4-BE49-F238E27FC236}">
                  <a16:creationId xmlns:a16="http://schemas.microsoft.com/office/drawing/2014/main" id="{BA022662-15B9-9549-96EA-D7CC51903A17}"/>
                </a:ext>
              </a:extLst>
            </p:cNvPr>
            <p:cNvSpPr>
              <a:spLocks noChangeArrowheads="1"/>
            </p:cNvSpPr>
            <p:nvPr/>
          </p:nvSpPr>
          <p:spPr bwMode="auto">
            <a:xfrm>
              <a:off x="874973" y="2597844"/>
              <a:ext cx="141098" cy="129559"/>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n-cs"/>
                </a:rPr>
                <a:t>20</a:t>
              </a:r>
              <a:endParaRPr kumimoji="0" lang="en-US" altLang="en-US" sz="788"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747" name="Rectangle 697">
              <a:extLst>
                <a:ext uri="{FF2B5EF4-FFF2-40B4-BE49-F238E27FC236}">
                  <a16:creationId xmlns:a16="http://schemas.microsoft.com/office/drawing/2014/main" id="{E9B7F406-5FC3-E34D-AB77-8D5EAE7EC255}"/>
                </a:ext>
              </a:extLst>
            </p:cNvPr>
            <p:cNvSpPr>
              <a:spLocks noChangeArrowheads="1"/>
            </p:cNvSpPr>
            <p:nvPr/>
          </p:nvSpPr>
          <p:spPr bwMode="auto">
            <a:xfrm>
              <a:off x="874973" y="2380436"/>
              <a:ext cx="141098" cy="129559"/>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n-cs"/>
                </a:rPr>
                <a:t>30</a:t>
              </a:r>
              <a:endParaRPr kumimoji="0" lang="en-US" altLang="en-US" sz="788"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748" name="Rectangle 698">
              <a:extLst>
                <a:ext uri="{FF2B5EF4-FFF2-40B4-BE49-F238E27FC236}">
                  <a16:creationId xmlns:a16="http://schemas.microsoft.com/office/drawing/2014/main" id="{AAE0AD70-95D5-3347-B8C9-264915DF18DF}"/>
                </a:ext>
              </a:extLst>
            </p:cNvPr>
            <p:cNvSpPr>
              <a:spLocks noChangeArrowheads="1"/>
            </p:cNvSpPr>
            <p:nvPr/>
          </p:nvSpPr>
          <p:spPr bwMode="auto">
            <a:xfrm>
              <a:off x="874973" y="2166592"/>
              <a:ext cx="141098" cy="129559"/>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n-cs"/>
                </a:rPr>
                <a:t>40</a:t>
              </a:r>
              <a:endParaRPr kumimoji="0" lang="en-US" altLang="en-US" sz="788"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749" name="Rectangle 699">
              <a:extLst>
                <a:ext uri="{FF2B5EF4-FFF2-40B4-BE49-F238E27FC236}">
                  <a16:creationId xmlns:a16="http://schemas.microsoft.com/office/drawing/2014/main" id="{4F075536-08E6-124C-A27D-EB855C5743B1}"/>
                </a:ext>
              </a:extLst>
            </p:cNvPr>
            <p:cNvSpPr>
              <a:spLocks noChangeArrowheads="1"/>
            </p:cNvSpPr>
            <p:nvPr/>
          </p:nvSpPr>
          <p:spPr bwMode="auto">
            <a:xfrm>
              <a:off x="874973" y="1952749"/>
              <a:ext cx="141098" cy="129559"/>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n-cs"/>
                </a:rPr>
                <a:t>50</a:t>
              </a:r>
              <a:endParaRPr kumimoji="0" lang="en-US" altLang="en-US" sz="788"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750" name="Rectangle 700">
              <a:extLst>
                <a:ext uri="{FF2B5EF4-FFF2-40B4-BE49-F238E27FC236}">
                  <a16:creationId xmlns:a16="http://schemas.microsoft.com/office/drawing/2014/main" id="{F7622395-1841-DD46-8D56-D9D1D567826A}"/>
                </a:ext>
              </a:extLst>
            </p:cNvPr>
            <p:cNvSpPr>
              <a:spLocks noChangeArrowheads="1"/>
            </p:cNvSpPr>
            <p:nvPr/>
          </p:nvSpPr>
          <p:spPr bwMode="auto">
            <a:xfrm>
              <a:off x="874973" y="1733559"/>
              <a:ext cx="141098" cy="129559"/>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n-cs"/>
                </a:rPr>
                <a:t>60</a:t>
              </a:r>
              <a:endParaRPr kumimoji="0" lang="en-US" altLang="en-US" sz="788"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751" name="Rectangle 701">
              <a:extLst>
                <a:ext uri="{FF2B5EF4-FFF2-40B4-BE49-F238E27FC236}">
                  <a16:creationId xmlns:a16="http://schemas.microsoft.com/office/drawing/2014/main" id="{DEF6DFA8-1C82-5F44-800F-4F8954B7278B}"/>
                </a:ext>
              </a:extLst>
            </p:cNvPr>
            <p:cNvSpPr>
              <a:spLocks noChangeArrowheads="1"/>
            </p:cNvSpPr>
            <p:nvPr/>
          </p:nvSpPr>
          <p:spPr bwMode="auto">
            <a:xfrm>
              <a:off x="874973" y="1519715"/>
              <a:ext cx="141098" cy="129559"/>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n-cs"/>
                </a:rPr>
                <a:t>70</a:t>
              </a:r>
              <a:endParaRPr kumimoji="0" lang="en-US" altLang="en-US" sz="788"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752" name="Rectangle 702">
              <a:extLst>
                <a:ext uri="{FF2B5EF4-FFF2-40B4-BE49-F238E27FC236}">
                  <a16:creationId xmlns:a16="http://schemas.microsoft.com/office/drawing/2014/main" id="{48A20948-7FFC-BC41-B7E5-0EC22A8CE6C8}"/>
                </a:ext>
              </a:extLst>
            </p:cNvPr>
            <p:cNvSpPr>
              <a:spLocks noChangeArrowheads="1"/>
            </p:cNvSpPr>
            <p:nvPr/>
          </p:nvSpPr>
          <p:spPr bwMode="auto">
            <a:xfrm>
              <a:off x="874973" y="1302307"/>
              <a:ext cx="141098" cy="129559"/>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n-cs"/>
                </a:rPr>
                <a:t>80</a:t>
              </a:r>
              <a:endParaRPr kumimoji="0" lang="en-US" altLang="en-US" sz="788"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753" name="Rectangle 703">
              <a:extLst>
                <a:ext uri="{FF2B5EF4-FFF2-40B4-BE49-F238E27FC236}">
                  <a16:creationId xmlns:a16="http://schemas.microsoft.com/office/drawing/2014/main" id="{E70031EC-AECB-5342-9B28-F741EE1EBCC5}"/>
                </a:ext>
              </a:extLst>
            </p:cNvPr>
            <p:cNvSpPr>
              <a:spLocks noChangeArrowheads="1"/>
            </p:cNvSpPr>
            <p:nvPr/>
          </p:nvSpPr>
          <p:spPr bwMode="auto">
            <a:xfrm>
              <a:off x="874973" y="1088464"/>
              <a:ext cx="141098" cy="129559"/>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n-cs"/>
                </a:rPr>
                <a:t>90</a:t>
              </a:r>
              <a:endParaRPr kumimoji="0" lang="en-US" altLang="en-US" sz="788"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754" name="Rectangle 704">
              <a:extLst>
                <a:ext uri="{FF2B5EF4-FFF2-40B4-BE49-F238E27FC236}">
                  <a16:creationId xmlns:a16="http://schemas.microsoft.com/office/drawing/2014/main" id="{8C757353-5BA1-1540-990F-7F3BFA8AB8E5}"/>
                </a:ext>
              </a:extLst>
            </p:cNvPr>
            <p:cNvSpPr>
              <a:spLocks noChangeArrowheads="1"/>
            </p:cNvSpPr>
            <p:nvPr/>
          </p:nvSpPr>
          <p:spPr bwMode="auto">
            <a:xfrm>
              <a:off x="807223" y="872837"/>
              <a:ext cx="211649" cy="129559"/>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n-cs"/>
                </a:rPr>
                <a:t>100</a:t>
              </a:r>
              <a:endParaRPr kumimoji="0" lang="en-US" altLang="en-US" sz="788"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755" name="Rectangle 705">
              <a:extLst>
                <a:ext uri="{FF2B5EF4-FFF2-40B4-BE49-F238E27FC236}">
                  <a16:creationId xmlns:a16="http://schemas.microsoft.com/office/drawing/2014/main" id="{A94EB5B3-FC43-0445-BA87-3382808FA5A5}"/>
                </a:ext>
              </a:extLst>
            </p:cNvPr>
            <p:cNvSpPr>
              <a:spLocks noChangeArrowheads="1"/>
            </p:cNvSpPr>
            <p:nvPr/>
          </p:nvSpPr>
          <p:spPr bwMode="auto">
            <a:xfrm>
              <a:off x="2505205" y="3278581"/>
              <a:ext cx="2127170" cy="129559"/>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750" b="1"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n-cs"/>
                </a:rPr>
                <a:t>Time from randomisation (months)</a:t>
              </a:r>
              <a:endParaRPr kumimoji="0" lang="en-US" altLang="en-US" sz="788"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756" name="Freeform 706">
              <a:extLst>
                <a:ext uri="{FF2B5EF4-FFF2-40B4-BE49-F238E27FC236}">
                  <a16:creationId xmlns:a16="http://schemas.microsoft.com/office/drawing/2014/main" id="{8B6E5A97-0B53-0846-8DE9-F5F11FA0C061}"/>
                </a:ext>
              </a:extLst>
            </p:cNvPr>
            <p:cNvSpPr>
              <a:spLocks/>
            </p:cNvSpPr>
            <p:nvPr/>
          </p:nvSpPr>
          <p:spPr bwMode="auto">
            <a:xfrm>
              <a:off x="1294176" y="924517"/>
              <a:ext cx="4463024" cy="1965581"/>
            </a:xfrm>
            <a:custGeom>
              <a:avLst/>
              <a:gdLst>
                <a:gd name="T0" fmla="*/ 105 w 4250"/>
                <a:gd name="T1" fmla="*/ 24 h 2602"/>
                <a:gd name="T2" fmla="*/ 247 w 4250"/>
                <a:gd name="T3" fmla="*/ 44 h 2602"/>
                <a:gd name="T4" fmla="*/ 353 w 4250"/>
                <a:gd name="T5" fmla="*/ 82 h 2602"/>
                <a:gd name="T6" fmla="*/ 383 w 4250"/>
                <a:gd name="T7" fmla="*/ 112 h 2602"/>
                <a:gd name="T8" fmla="*/ 407 w 4250"/>
                <a:gd name="T9" fmla="*/ 214 h 2602"/>
                <a:gd name="T10" fmla="*/ 434 w 4250"/>
                <a:gd name="T11" fmla="*/ 312 h 2602"/>
                <a:gd name="T12" fmla="*/ 451 w 4250"/>
                <a:gd name="T13" fmla="*/ 475 h 2602"/>
                <a:gd name="T14" fmla="*/ 481 w 4250"/>
                <a:gd name="T15" fmla="*/ 512 h 2602"/>
                <a:gd name="T16" fmla="*/ 519 w 4250"/>
                <a:gd name="T17" fmla="*/ 560 h 2602"/>
                <a:gd name="T18" fmla="*/ 576 w 4250"/>
                <a:gd name="T19" fmla="*/ 590 h 2602"/>
                <a:gd name="T20" fmla="*/ 624 w 4250"/>
                <a:gd name="T21" fmla="*/ 621 h 2602"/>
                <a:gd name="T22" fmla="*/ 698 w 4250"/>
                <a:gd name="T23" fmla="*/ 645 h 2602"/>
                <a:gd name="T24" fmla="*/ 719 w 4250"/>
                <a:gd name="T25" fmla="*/ 679 h 2602"/>
                <a:gd name="T26" fmla="*/ 756 w 4250"/>
                <a:gd name="T27" fmla="*/ 709 h 2602"/>
                <a:gd name="T28" fmla="*/ 793 w 4250"/>
                <a:gd name="T29" fmla="*/ 750 h 2602"/>
                <a:gd name="T30" fmla="*/ 817 w 4250"/>
                <a:gd name="T31" fmla="*/ 780 h 2602"/>
                <a:gd name="T32" fmla="*/ 834 w 4250"/>
                <a:gd name="T33" fmla="*/ 824 h 2602"/>
                <a:gd name="T34" fmla="*/ 871 w 4250"/>
                <a:gd name="T35" fmla="*/ 848 h 2602"/>
                <a:gd name="T36" fmla="*/ 929 w 4250"/>
                <a:gd name="T37" fmla="*/ 882 h 2602"/>
                <a:gd name="T38" fmla="*/ 1000 w 4250"/>
                <a:gd name="T39" fmla="*/ 923 h 2602"/>
                <a:gd name="T40" fmla="*/ 1082 w 4250"/>
                <a:gd name="T41" fmla="*/ 957 h 2602"/>
                <a:gd name="T42" fmla="*/ 1106 w 4250"/>
                <a:gd name="T43" fmla="*/ 980 h 2602"/>
                <a:gd name="T44" fmla="*/ 1133 w 4250"/>
                <a:gd name="T45" fmla="*/ 1008 h 2602"/>
                <a:gd name="T46" fmla="*/ 1156 w 4250"/>
                <a:gd name="T47" fmla="*/ 1069 h 2602"/>
                <a:gd name="T48" fmla="*/ 1194 w 4250"/>
                <a:gd name="T49" fmla="*/ 1092 h 2602"/>
                <a:gd name="T50" fmla="*/ 1262 w 4250"/>
                <a:gd name="T51" fmla="*/ 1119 h 2602"/>
                <a:gd name="T52" fmla="*/ 1350 w 4250"/>
                <a:gd name="T53" fmla="*/ 1157 h 2602"/>
                <a:gd name="T54" fmla="*/ 1465 w 4250"/>
                <a:gd name="T55" fmla="*/ 1181 h 2602"/>
                <a:gd name="T56" fmla="*/ 1492 w 4250"/>
                <a:gd name="T57" fmla="*/ 1218 h 2602"/>
                <a:gd name="T58" fmla="*/ 1553 w 4250"/>
                <a:gd name="T59" fmla="*/ 1245 h 2602"/>
                <a:gd name="T60" fmla="*/ 1601 w 4250"/>
                <a:gd name="T61" fmla="*/ 1279 h 2602"/>
                <a:gd name="T62" fmla="*/ 1621 w 4250"/>
                <a:gd name="T63" fmla="*/ 1381 h 2602"/>
                <a:gd name="T64" fmla="*/ 1645 w 4250"/>
                <a:gd name="T65" fmla="*/ 1408 h 2602"/>
                <a:gd name="T66" fmla="*/ 1675 w 4250"/>
                <a:gd name="T67" fmla="*/ 1479 h 2602"/>
                <a:gd name="T68" fmla="*/ 1726 w 4250"/>
                <a:gd name="T69" fmla="*/ 1516 h 2602"/>
                <a:gd name="T70" fmla="*/ 1913 w 4250"/>
                <a:gd name="T71" fmla="*/ 1537 h 2602"/>
                <a:gd name="T72" fmla="*/ 1984 w 4250"/>
                <a:gd name="T73" fmla="*/ 1574 h 2602"/>
                <a:gd name="T74" fmla="*/ 2035 w 4250"/>
                <a:gd name="T75" fmla="*/ 1625 h 2602"/>
                <a:gd name="T76" fmla="*/ 2079 w 4250"/>
                <a:gd name="T77" fmla="*/ 1652 h 2602"/>
                <a:gd name="T78" fmla="*/ 2109 w 4250"/>
                <a:gd name="T79" fmla="*/ 1733 h 2602"/>
                <a:gd name="T80" fmla="*/ 2147 w 4250"/>
                <a:gd name="T81" fmla="*/ 1781 h 2602"/>
                <a:gd name="T82" fmla="*/ 2171 w 4250"/>
                <a:gd name="T83" fmla="*/ 1852 h 2602"/>
                <a:gd name="T84" fmla="*/ 2228 w 4250"/>
                <a:gd name="T85" fmla="*/ 1893 h 2602"/>
                <a:gd name="T86" fmla="*/ 2299 w 4250"/>
                <a:gd name="T87" fmla="*/ 1917 h 2602"/>
                <a:gd name="T88" fmla="*/ 2449 w 4250"/>
                <a:gd name="T89" fmla="*/ 1957 h 2602"/>
                <a:gd name="T90" fmla="*/ 2598 w 4250"/>
                <a:gd name="T91" fmla="*/ 2001 h 2602"/>
                <a:gd name="T92" fmla="*/ 2649 w 4250"/>
                <a:gd name="T93" fmla="*/ 2035 h 2602"/>
                <a:gd name="T94" fmla="*/ 2672 w 4250"/>
                <a:gd name="T95" fmla="*/ 2073 h 2602"/>
                <a:gd name="T96" fmla="*/ 2717 w 4250"/>
                <a:gd name="T97" fmla="*/ 2113 h 2602"/>
                <a:gd name="T98" fmla="*/ 3049 w 4250"/>
                <a:gd name="T99" fmla="*/ 2127 h 2602"/>
                <a:gd name="T100" fmla="*/ 3185 w 4250"/>
                <a:gd name="T101" fmla="*/ 2141 h 2602"/>
                <a:gd name="T102" fmla="*/ 3215 w 4250"/>
                <a:gd name="T103" fmla="*/ 2198 h 2602"/>
                <a:gd name="T104" fmla="*/ 3310 w 4250"/>
                <a:gd name="T105" fmla="*/ 2252 h 2602"/>
                <a:gd name="T106" fmla="*/ 3643 w 4250"/>
                <a:gd name="T107" fmla="*/ 2286 h 2602"/>
                <a:gd name="T108" fmla="*/ 3731 w 4250"/>
                <a:gd name="T109" fmla="*/ 2354 h 2602"/>
                <a:gd name="T110" fmla="*/ 3873 w 4250"/>
                <a:gd name="T111" fmla="*/ 2480 h 2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50" h="2602">
                  <a:moveTo>
                    <a:pt x="0" y="0"/>
                  </a:moveTo>
                  <a:lnTo>
                    <a:pt x="7" y="0"/>
                  </a:lnTo>
                  <a:lnTo>
                    <a:pt x="7" y="7"/>
                  </a:lnTo>
                  <a:lnTo>
                    <a:pt x="81" y="7"/>
                  </a:lnTo>
                  <a:lnTo>
                    <a:pt x="81" y="14"/>
                  </a:lnTo>
                  <a:lnTo>
                    <a:pt x="105" y="14"/>
                  </a:lnTo>
                  <a:lnTo>
                    <a:pt x="105" y="24"/>
                  </a:lnTo>
                  <a:lnTo>
                    <a:pt x="166" y="24"/>
                  </a:lnTo>
                  <a:lnTo>
                    <a:pt x="166" y="31"/>
                  </a:lnTo>
                  <a:lnTo>
                    <a:pt x="203" y="31"/>
                  </a:lnTo>
                  <a:lnTo>
                    <a:pt x="203" y="37"/>
                  </a:lnTo>
                  <a:lnTo>
                    <a:pt x="241" y="37"/>
                  </a:lnTo>
                  <a:lnTo>
                    <a:pt x="241" y="44"/>
                  </a:lnTo>
                  <a:lnTo>
                    <a:pt x="247" y="44"/>
                  </a:lnTo>
                  <a:lnTo>
                    <a:pt x="247" y="51"/>
                  </a:lnTo>
                  <a:lnTo>
                    <a:pt x="268" y="51"/>
                  </a:lnTo>
                  <a:lnTo>
                    <a:pt x="268" y="61"/>
                  </a:lnTo>
                  <a:lnTo>
                    <a:pt x="329" y="61"/>
                  </a:lnTo>
                  <a:lnTo>
                    <a:pt x="329" y="75"/>
                  </a:lnTo>
                  <a:lnTo>
                    <a:pt x="353" y="75"/>
                  </a:lnTo>
                  <a:lnTo>
                    <a:pt x="353" y="82"/>
                  </a:lnTo>
                  <a:lnTo>
                    <a:pt x="366" y="82"/>
                  </a:lnTo>
                  <a:lnTo>
                    <a:pt x="366" y="92"/>
                  </a:lnTo>
                  <a:lnTo>
                    <a:pt x="369" y="92"/>
                  </a:lnTo>
                  <a:lnTo>
                    <a:pt x="369" y="98"/>
                  </a:lnTo>
                  <a:lnTo>
                    <a:pt x="376" y="98"/>
                  </a:lnTo>
                  <a:lnTo>
                    <a:pt x="376" y="112"/>
                  </a:lnTo>
                  <a:lnTo>
                    <a:pt x="383" y="112"/>
                  </a:lnTo>
                  <a:lnTo>
                    <a:pt x="383" y="122"/>
                  </a:lnTo>
                  <a:lnTo>
                    <a:pt x="397" y="122"/>
                  </a:lnTo>
                  <a:lnTo>
                    <a:pt x="397" y="153"/>
                  </a:lnTo>
                  <a:lnTo>
                    <a:pt x="403" y="153"/>
                  </a:lnTo>
                  <a:lnTo>
                    <a:pt x="403" y="173"/>
                  </a:lnTo>
                  <a:lnTo>
                    <a:pt x="407" y="173"/>
                  </a:lnTo>
                  <a:lnTo>
                    <a:pt x="407" y="214"/>
                  </a:lnTo>
                  <a:lnTo>
                    <a:pt x="414" y="214"/>
                  </a:lnTo>
                  <a:lnTo>
                    <a:pt x="414" y="244"/>
                  </a:lnTo>
                  <a:lnTo>
                    <a:pt x="420" y="244"/>
                  </a:lnTo>
                  <a:lnTo>
                    <a:pt x="420" y="275"/>
                  </a:lnTo>
                  <a:lnTo>
                    <a:pt x="427" y="275"/>
                  </a:lnTo>
                  <a:lnTo>
                    <a:pt x="427" y="312"/>
                  </a:lnTo>
                  <a:lnTo>
                    <a:pt x="434" y="312"/>
                  </a:lnTo>
                  <a:lnTo>
                    <a:pt x="434" y="390"/>
                  </a:lnTo>
                  <a:lnTo>
                    <a:pt x="441" y="390"/>
                  </a:lnTo>
                  <a:lnTo>
                    <a:pt x="441" y="434"/>
                  </a:lnTo>
                  <a:lnTo>
                    <a:pt x="444" y="434"/>
                  </a:lnTo>
                  <a:lnTo>
                    <a:pt x="444" y="458"/>
                  </a:lnTo>
                  <a:lnTo>
                    <a:pt x="451" y="458"/>
                  </a:lnTo>
                  <a:lnTo>
                    <a:pt x="451" y="475"/>
                  </a:lnTo>
                  <a:lnTo>
                    <a:pt x="464" y="475"/>
                  </a:lnTo>
                  <a:lnTo>
                    <a:pt x="464" y="489"/>
                  </a:lnTo>
                  <a:lnTo>
                    <a:pt x="471" y="489"/>
                  </a:lnTo>
                  <a:lnTo>
                    <a:pt x="471" y="506"/>
                  </a:lnTo>
                  <a:lnTo>
                    <a:pt x="475" y="506"/>
                  </a:lnTo>
                  <a:lnTo>
                    <a:pt x="475" y="512"/>
                  </a:lnTo>
                  <a:lnTo>
                    <a:pt x="481" y="512"/>
                  </a:lnTo>
                  <a:lnTo>
                    <a:pt x="481" y="522"/>
                  </a:lnTo>
                  <a:lnTo>
                    <a:pt x="488" y="522"/>
                  </a:lnTo>
                  <a:lnTo>
                    <a:pt x="488" y="543"/>
                  </a:lnTo>
                  <a:lnTo>
                    <a:pt x="495" y="543"/>
                  </a:lnTo>
                  <a:lnTo>
                    <a:pt x="495" y="553"/>
                  </a:lnTo>
                  <a:lnTo>
                    <a:pt x="519" y="553"/>
                  </a:lnTo>
                  <a:lnTo>
                    <a:pt x="519" y="560"/>
                  </a:lnTo>
                  <a:lnTo>
                    <a:pt x="526" y="560"/>
                  </a:lnTo>
                  <a:lnTo>
                    <a:pt x="526" y="567"/>
                  </a:lnTo>
                  <a:lnTo>
                    <a:pt x="539" y="567"/>
                  </a:lnTo>
                  <a:lnTo>
                    <a:pt x="539" y="577"/>
                  </a:lnTo>
                  <a:lnTo>
                    <a:pt x="570" y="577"/>
                  </a:lnTo>
                  <a:lnTo>
                    <a:pt x="570" y="590"/>
                  </a:lnTo>
                  <a:lnTo>
                    <a:pt x="576" y="590"/>
                  </a:lnTo>
                  <a:lnTo>
                    <a:pt x="576" y="601"/>
                  </a:lnTo>
                  <a:lnTo>
                    <a:pt x="580" y="601"/>
                  </a:lnTo>
                  <a:lnTo>
                    <a:pt x="580" y="607"/>
                  </a:lnTo>
                  <a:lnTo>
                    <a:pt x="593" y="607"/>
                  </a:lnTo>
                  <a:lnTo>
                    <a:pt x="600" y="607"/>
                  </a:lnTo>
                  <a:lnTo>
                    <a:pt x="600" y="621"/>
                  </a:lnTo>
                  <a:lnTo>
                    <a:pt x="624" y="621"/>
                  </a:lnTo>
                  <a:lnTo>
                    <a:pt x="624" y="631"/>
                  </a:lnTo>
                  <a:lnTo>
                    <a:pt x="682" y="631"/>
                  </a:lnTo>
                  <a:lnTo>
                    <a:pt x="682" y="638"/>
                  </a:lnTo>
                  <a:lnTo>
                    <a:pt x="685" y="638"/>
                  </a:lnTo>
                  <a:lnTo>
                    <a:pt x="685" y="645"/>
                  </a:lnTo>
                  <a:lnTo>
                    <a:pt x="692" y="645"/>
                  </a:lnTo>
                  <a:lnTo>
                    <a:pt x="698" y="645"/>
                  </a:lnTo>
                  <a:lnTo>
                    <a:pt x="698" y="655"/>
                  </a:lnTo>
                  <a:lnTo>
                    <a:pt x="705" y="655"/>
                  </a:lnTo>
                  <a:lnTo>
                    <a:pt x="705" y="662"/>
                  </a:lnTo>
                  <a:lnTo>
                    <a:pt x="712" y="662"/>
                  </a:lnTo>
                  <a:lnTo>
                    <a:pt x="712" y="668"/>
                  </a:lnTo>
                  <a:lnTo>
                    <a:pt x="719" y="668"/>
                  </a:lnTo>
                  <a:lnTo>
                    <a:pt x="719" y="679"/>
                  </a:lnTo>
                  <a:lnTo>
                    <a:pt x="722" y="679"/>
                  </a:lnTo>
                  <a:lnTo>
                    <a:pt x="722" y="685"/>
                  </a:lnTo>
                  <a:lnTo>
                    <a:pt x="736" y="685"/>
                  </a:lnTo>
                  <a:lnTo>
                    <a:pt x="743" y="685"/>
                  </a:lnTo>
                  <a:lnTo>
                    <a:pt x="743" y="692"/>
                  </a:lnTo>
                  <a:lnTo>
                    <a:pt x="756" y="692"/>
                  </a:lnTo>
                  <a:lnTo>
                    <a:pt x="756" y="709"/>
                  </a:lnTo>
                  <a:lnTo>
                    <a:pt x="760" y="709"/>
                  </a:lnTo>
                  <a:lnTo>
                    <a:pt x="780" y="709"/>
                  </a:lnTo>
                  <a:lnTo>
                    <a:pt x="780" y="726"/>
                  </a:lnTo>
                  <a:lnTo>
                    <a:pt x="787" y="726"/>
                  </a:lnTo>
                  <a:lnTo>
                    <a:pt x="787" y="733"/>
                  </a:lnTo>
                  <a:lnTo>
                    <a:pt x="793" y="733"/>
                  </a:lnTo>
                  <a:lnTo>
                    <a:pt x="793" y="750"/>
                  </a:lnTo>
                  <a:lnTo>
                    <a:pt x="797" y="750"/>
                  </a:lnTo>
                  <a:lnTo>
                    <a:pt x="797" y="767"/>
                  </a:lnTo>
                  <a:lnTo>
                    <a:pt x="804" y="767"/>
                  </a:lnTo>
                  <a:lnTo>
                    <a:pt x="804" y="774"/>
                  </a:lnTo>
                  <a:lnTo>
                    <a:pt x="810" y="774"/>
                  </a:lnTo>
                  <a:lnTo>
                    <a:pt x="810" y="780"/>
                  </a:lnTo>
                  <a:lnTo>
                    <a:pt x="817" y="780"/>
                  </a:lnTo>
                  <a:lnTo>
                    <a:pt x="817" y="790"/>
                  </a:lnTo>
                  <a:lnTo>
                    <a:pt x="824" y="790"/>
                  </a:lnTo>
                  <a:lnTo>
                    <a:pt x="824" y="797"/>
                  </a:lnTo>
                  <a:lnTo>
                    <a:pt x="827" y="797"/>
                  </a:lnTo>
                  <a:lnTo>
                    <a:pt x="827" y="807"/>
                  </a:lnTo>
                  <a:lnTo>
                    <a:pt x="834" y="807"/>
                  </a:lnTo>
                  <a:lnTo>
                    <a:pt x="834" y="824"/>
                  </a:lnTo>
                  <a:lnTo>
                    <a:pt x="841" y="824"/>
                  </a:lnTo>
                  <a:lnTo>
                    <a:pt x="841" y="831"/>
                  </a:lnTo>
                  <a:lnTo>
                    <a:pt x="855" y="831"/>
                  </a:lnTo>
                  <a:lnTo>
                    <a:pt x="855" y="838"/>
                  </a:lnTo>
                  <a:lnTo>
                    <a:pt x="861" y="838"/>
                  </a:lnTo>
                  <a:lnTo>
                    <a:pt x="861" y="848"/>
                  </a:lnTo>
                  <a:lnTo>
                    <a:pt x="871" y="848"/>
                  </a:lnTo>
                  <a:lnTo>
                    <a:pt x="871" y="855"/>
                  </a:lnTo>
                  <a:lnTo>
                    <a:pt x="878" y="855"/>
                  </a:lnTo>
                  <a:lnTo>
                    <a:pt x="878" y="865"/>
                  </a:lnTo>
                  <a:lnTo>
                    <a:pt x="909" y="865"/>
                  </a:lnTo>
                  <a:lnTo>
                    <a:pt x="909" y="872"/>
                  </a:lnTo>
                  <a:lnTo>
                    <a:pt x="929" y="872"/>
                  </a:lnTo>
                  <a:lnTo>
                    <a:pt x="929" y="882"/>
                  </a:lnTo>
                  <a:lnTo>
                    <a:pt x="946" y="882"/>
                  </a:lnTo>
                  <a:lnTo>
                    <a:pt x="946" y="899"/>
                  </a:lnTo>
                  <a:lnTo>
                    <a:pt x="970" y="899"/>
                  </a:lnTo>
                  <a:lnTo>
                    <a:pt x="970" y="916"/>
                  </a:lnTo>
                  <a:lnTo>
                    <a:pt x="990" y="916"/>
                  </a:lnTo>
                  <a:lnTo>
                    <a:pt x="990" y="923"/>
                  </a:lnTo>
                  <a:lnTo>
                    <a:pt x="1000" y="923"/>
                  </a:lnTo>
                  <a:lnTo>
                    <a:pt x="1000" y="933"/>
                  </a:lnTo>
                  <a:lnTo>
                    <a:pt x="1044" y="933"/>
                  </a:lnTo>
                  <a:lnTo>
                    <a:pt x="1044" y="940"/>
                  </a:lnTo>
                  <a:lnTo>
                    <a:pt x="1075" y="940"/>
                  </a:lnTo>
                  <a:lnTo>
                    <a:pt x="1075" y="946"/>
                  </a:lnTo>
                  <a:lnTo>
                    <a:pt x="1082" y="946"/>
                  </a:lnTo>
                  <a:lnTo>
                    <a:pt x="1082" y="957"/>
                  </a:lnTo>
                  <a:lnTo>
                    <a:pt x="1089" y="957"/>
                  </a:lnTo>
                  <a:lnTo>
                    <a:pt x="1089" y="963"/>
                  </a:lnTo>
                  <a:lnTo>
                    <a:pt x="1095" y="963"/>
                  </a:lnTo>
                  <a:lnTo>
                    <a:pt x="1095" y="974"/>
                  </a:lnTo>
                  <a:lnTo>
                    <a:pt x="1102" y="974"/>
                  </a:lnTo>
                  <a:lnTo>
                    <a:pt x="1102" y="980"/>
                  </a:lnTo>
                  <a:lnTo>
                    <a:pt x="1106" y="980"/>
                  </a:lnTo>
                  <a:lnTo>
                    <a:pt x="1106" y="991"/>
                  </a:lnTo>
                  <a:lnTo>
                    <a:pt x="1112" y="991"/>
                  </a:lnTo>
                  <a:lnTo>
                    <a:pt x="1112" y="997"/>
                  </a:lnTo>
                  <a:lnTo>
                    <a:pt x="1119" y="997"/>
                  </a:lnTo>
                  <a:lnTo>
                    <a:pt x="1126" y="997"/>
                  </a:lnTo>
                  <a:lnTo>
                    <a:pt x="1126" y="1008"/>
                  </a:lnTo>
                  <a:lnTo>
                    <a:pt x="1133" y="1008"/>
                  </a:lnTo>
                  <a:lnTo>
                    <a:pt x="1133" y="1025"/>
                  </a:lnTo>
                  <a:lnTo>
                    <a:pt x="1139" y="1025"/>
                  </a:lnTo>
                  <a:lnTo>
                    <a:pt x="1139" y="1041"/>
                  </a:lnTo>
                  <a:lnTo>
                    <a:pt x="1143" y="1041"/>
                  </a:lnTo>
                  <a:lnTo>
                    <a:pt x="1143" y="1052"/>
                  </a:lnTo>
                  <a:lnTo>
                    <a:pt x="1156" y="1052"/>
                  </a:lnTo>
                  <a:lnTo>
                    <a:pt x="1156" y="1069"/>
                  </a:lnTo>
                  <a:lnTo>
                    <a:pt x="1170" y="1069"/>
                  </a:lnTo>
                  <a:lnTo>
                    <a:pt x="1170" y="1075"/>
                  </a:lnTo>
                  <a:lnTo>
                    <a:pt x="1177" y="1075"/>
                  </a:lnTo>
                  <a:lnTo>
                    <a:pt x="1177" y="1086"/>
                  </a:lnTo>
                  <a:lnTo>
                    <a:pt x="1187" y="1086"/>
                  </a:lnTo>
                  <a:lnTo>
                    <a:pt x="1187" y="1092"/>
                  </a:lnTo>
                  <a:lnTo>
                    <a:pt x="1194" y="1092"/>
                  </a:lnTo>
                  <a:lnTo>
                    <a:pt x="1207" y="1092"/>
                  </a:lnTo>
                  <a:lnTo>
                    <a:pt x="1207" y="1103"/>
                  </a:lnTo>
                  <a:lnTo>
                    <a:pt x="1245" y="1103"/>
                  </a:lnTo>
                  <a:lnTo>
                    <a:pt x="1245" y="1113"/>
                  </a:lnTo>
                  <a:lnTo>
                    <a:pt x="1248" y="1113"/>
                  </a:lnTo>
                  <a:lnTo>
                    <a:pt x="1248" y="1119"/>
                  </a:lnTo>
                  <a:lnTo>
                    <a:pt x="1262" y="1119"/>
                  </a:lnTo>
                  <a:lnTo>
                    <a:pt x="1292" y="1119"/>
                  </a:lnTo>
                  <a:lnTo>
                    <a:pt x="1292" y="1136"/>
                  </a:lnTo>
                  <a:lnTo>
                    <a:pt x="1323" y="1136"/>
                  </a:lnTo>
                  <a:lnTo>
                    <a:pt x="1323" y="1147"/>
                  </a:lnTo>
                  <a:lnTo>
                    <a:pt x="1329" y="1147"/>
                  </a:lnTo>
                  <a:lnTo>
                    <a:pt x="1329" y="1157"/>
                  </a:lnTo>
                  <a:lnTo>
                    <a:pt x="1350" y="1157"/>
                  </a:lnTo>
                  <a:lnTo>
                    <a:pt x="1373" y="1157"/>
                  </a:lnTo>
                  <a:lnTo>
                    <a:pt x="1373" y="1164"/>
                  </a:lnTo>
                  <a:lnTo>
                    <a:pt x="1424" y="1164"/>
                  </a:lnTo>
                  <a:lnTo>
                    <a:pt x="1424" y="1174"/>
                  </a:lnTo>
                  <a:lnTo>
                    <a:pt x="1458" y="1174"/>
                  </a:lnTo>
                  <a:lnTo>
                    <a:pt x="1458" y="1181"/>
                  </a:lnTo>
                  <a:lnTo>
                    <a:pt x="1465" y="1181"/>
                  </a:lnTo>
                  <a:lnTo>
                    <a:pt x="1465" y="1191"/>
                  </a:lnTo>
                  <a:lnTo>
                    <a:pt x="1472" y="1191"/>
                  </a:lnTo>
                  <a:lnTo>
                    <a:pt x="1472" y="1201"/>
                  </a:lnTo>
                  <a:lnTo>
                    <a:pt x="1485" y="1201"/>
                  </a:lnTo>
                  <a:lnTo>
                    <a:pt x="1485" y="1208"/>
                  </a:lnTo>
                  <a:lnTo>
                    <a:pt x="1492" y="1208"/>
                  </a:lnTo>
                  <a:lnTo>
                    <a:pt x="1492" y="1218"/>
                  </a:lnTo>
                  <a:lnTo>
                    <a:pt x="1496" y="1218"/>
                  </a:lnTo>
                  <a:lnTo>
                    <a:pt x="1496" y="1228"/>
                  </a:lnTo>
                  <a:lnTo>
                    <a:pt x="1516" y="1228"/>
                  </a:lnTo>
                  <a:lnTo>
                    <a:pt x="1516" y="1235"/>
                  </a:lnTo>
                  <a:lnTo>
                    <a:pt x="1546" y="1235"/>
                  </a:lnTo>
                  <a:lnTo>
                    <a:pt x="1546" y="1245"/>
                  </a:lnTo>
                  <a:lnTo>
                    <a:pt x="1553" y="1245"/>
                  </a:lnTo>
                  <a:lnTo>
                    <a:pt x="1553" y="1252"/>
                  </a:lnTo>
                  <a:lnTo>
                    <a:pt x="1570" y="1252"/>
                  </a:lnTo>
                  <a:lnTo>
                    <a:pt x="1570" y="1272"/>
                  </a:lnTo>
                  <a:lnTo>
                    <a:pt x="1577" y="1272"/>
                  </a:lnTo>
                  <a:lnTo>
                    <a:pt x="1577" y="1279"/>
                  </a:lnTo>
                  <a:lnTo>
                    <a:pt x="1584" y="1279"/>
                  </a:lnTo>
                  <a:lnTo>
                    <a:pt x="1601" y="1279"/>
                  </a:lnTo>
                  <a:lnTo>
                    <a:pt x="1601" y="1326"/>
                  </a:lnTo>
                  <a:lnTo>
                    <a:pt x="1607" y="1326"/>
                  </a:lnTo>
                  <a:lnTo>
                    <a:pt x="1607" y="1343"/>
                  </a:lnTo>
                  <a:lnTo>
                    <a:pt x="1614" y="1343"/>
                  </a:lnTo>
                  <a:lnTo>
                    <a:pt x="1614" y="1371"/>
                  </a:lnTo>
                  <a:lnTo>
                    <a:pt x="1621" y="1371"/>
                  </a:lnTo>
                  <a:lnTo>
                    <a:pt x="1621" y="1381"/>
                  </a:lnTo>
                  <a:lnTo>
                    <a:pt x="1628" y="1381"/>
                  </a:lnTo>
                  <a:lnTo>
                    <a:pt x="1628" y="1387"/>
                  </a:lnTo>
                  <a:lnTo>
                    <a:pt x="1631" y="1387"/>
                  </a:lnTo>
                  <a:lnTo>
                    <a:pt x="1631" y="1398"/>
                  </a:lnTo>
                  <a:lnTo>
                    <a:pt x="1638" y="1398"/>
                  </a:lnTo>
                  <a:lnTo>
                    <a:pt x="1638" y="1408"/>
                  </a:lnTo>
                  <a:lnTo>
                    <a:pt x="1645" y="1408"/>
                  </a:lnTo>
                  <a:lnTo>
                    <a:pt x="1645" y="1425"/>
                  </a:lnTo>
                  <a:lnTo>
                    <a:pt x="1652" y="1425"/>
                  </a:lnTo>
                  <a:lnTo>
                    <a:pt x="1652" y="1462"/>
                  </a:lnTo>
                  <a:lnTo>
                    <a:pt x="1658" y="1462"/>
                  </a:lnTo>
                  <a:lnTo>
                    <a:pt x="1658" y="1479"/>
                  </a:lnTo>
                  <a:lnTo>
                    <a:pt x="1665" y="1479"/>
                  </a:lnTo>
                  <a:lnTo>
                    <a:pt x="1675" y="1479"/>
                  </a:lnTo>
                  <a:lnTo>
                    <a:pt x="1675" y="1489"/>
                  </a:lnTo>
                  <a:lnTo>
                    <a:pt x="1689" y="1489"/>
                  </a:lnTo>
                  <a:lnTo>
                    <a:pt x="1689" y="1499"/>
                  </a:lnTo>
                  <a:lnTo>
                    <a:pt x="1696" y="1499"/>
                  </a:lnTo>
                  <a:lnTo>
                    <a:pt x="1696" y="1516"/>
                  </a:lnTo>
                  <a:lnTo>
                    <a:pt x="1702" y="1516"/>
                  </a:lnTo>
                  <a:lnTo>
                    <a:pt x="1726" y="1516"/>
                  </a:lnTo>
                  <a:lnTo>
                    <a:pt x="1736" y="1516"/>
                  </a:lnTo>
                  <a:lnTo>
                    <a:pt x="1808" y="1516"/>
                  </a:lnTo>
                  <a:lnTo>
                    <a:pt x="1838" y="1516"/>
                  </a:lnTo>
                  <a:lnTo>
                    <a:pt x="1838" y="1527"/>
                  </a:lnTo>
                  <a:lnTo>
                    <a:pt x="1899" y="1527"/>
                  </a:lnTo>
                  <a:lnTo>
                    <a:pt x="1899" y="1537"/>
                  </a:lnTo>
                  <a:lnTo>
                    <a:pt x="1913" y="1537"/>
                  </a:lnTo>
                  <a:lnTo>
                    <a:pt x="1913" y="1557"/>
                  </a:lnTo>
                  <a:lnTo>
                    <a:pt x="1930" y="1557"/>
                  </a:lnTo>
                  <a:lnTo>
                    <a:pt x="1967" y="1557"/>
                  </a:lnTo>
                  <a:lnTo>
                    <a:pt x="1967" y="1567"/>
                  </a:lnTo>
                  <a:lnTo>
                    <a:pt x="1974" y="1567"/>
                  </a:lnTo>
                  <a:lnTo>
                    <a:pt x="1974" y="1574"/>
                  </a:lnTo>
                  <a:lnTo>
                    <a:pt x="1984" y="1574"/>
                  </a:lnTo>
                  <a:lnTo>
                    <a:pt x="1984" y="1605"/>
                  </a:lnTo>
                  <a:lnTo>
                    <a:pt x="1991" y="1605"/>
                  </a:lnTo>
                  <a:lnTo>
                    <a:pt x="1991" y="1615"/>
                  </a:lnTo>
                  <a:lnTo>
                    <a:pt x="2004" y="1615"/>
                  </a:lnTo>
                  <a:lnTo>
                    <a:pt x="2004" y="1625"/>
                  </a:lnTo>
                  <a:lnTo>
                    <a:pt x="2028" y="1625"/>
                  </a:lnTo>
                  <a:lnTo>
                    <a:pt x="2035" y="1625"/>
                  </a:lnTo>
                  <a:lnTo>
                    <a:pt x="2035" y="1635"/>
                  </a:lnTo>
                  <a:lnTo>
                    <a:pt x="2042" y="1635"/>
                  </a:lnTo>
                  <a:lnTo>
                    <a:pt x="2042" y="1645"/>
                  </a:lnTo>
                  <a:lnTo>
                    <a:pt x="2048" y="1645"/>
                  </a:lnTo>
                  <a:lnTo>
                    <a:pt x="2052" y="1645"/>
                  </a:lnTo>
                  <a:lnTo>
                    <a:pt x="2052" y="1652"/>
                  </a:lnTo>
                  <a:lnTo>
                    <a:pt x="2079" y="1652"/>
                  </a:lnTo>
                  <a:lnTo>
                    <a:pt x="2079" y="1672"/>
                  </a:lnTo>
                  <a:lnTo>
                    <a:pt x="2096" y="1672"/>
                  </a:lnTo>
                  <a:lnTo>
                    <a:pt x="2096" y="1703"/>
                  </a:lnTo>
                  <a:lnTo>
                    <a:pt x="2103" y="1703"/>
                  </a:lnTo>
                  <a:lnTo>
                    <a:pt x="2103" y="1723"/>
                  </a:lnTo>
                  <a:lnTo>
                    <a:pt x="2109" y="1723"/>
                  </a:lnTo>
                  <a:lnTo>
                    <a:pt x="2109" y="1733"/>
                  </a:lnTo>
                  <a:lnTo>
                    <a:pt x="2123" y="1733"/>
                  </a:lnTo>
                  <a:lnTo>
                    <a:pt x="2123" y="1764"/>
                  </a:lnTo>
                  <a:lnTo>
                    <a:pt x="2126" y="1764"/>
                  </a:lnTo>
                  <a:lnTo>
                    <a:pt x="2126" y="1771"/>
                  </a:lnTo>
                  <a:lnTo>
                    <a:pt x="2140" y="1771"/>
                  </a:lnTo>
                  <a:lnTo>
                    <a:pt x="2140" y="1781"/>
                  </a:lnTo>
                  <a:lnTo>
                    <a:pt x="2147" y="1781"/>
                  </a:lnTo>
                  <a:lnTo>
                    <a:pt x="2147" y="1801"/>
                  </a:lnTo>
                  <a:lnTo>
                    <a:pt x="2154" y="1801"/>
                  </a:lnTo>
                  <a:lnTo>
                    <a:pt x="2154" y="1822"/>
                  </a:lnTo>
                  <a:lnTo>
                    <a:pt x="2157" y="1822"/>
                  </a:lnTo>
                  <a:lnTo>
                    <a:pt x="2157" y="1842"/>
                  </a:lnTo>
                  <a:lnTo>
                    <a:pt x="2171" y="1842"/>
                  </a:lnTo>
                  <a:lnTo>
                    <a:pt x="2171" y="1852"/>
                  </a:lnTo>
                  <a:lnTo>
                    <a:pt x="2177" y="1852"/>
                  </a:lnTo>
                  <a:lnTo>
                    <a:pt x="2177" y="1862"/>
                  </a:lnTo>
                  <a:lnTo>
                    <a:pt x="2201" y="1862"/>
                  </a:lnTo>
                  <a:lnTo>
                    <a:pt x="2201" y="1883"/>
                  </a:lnTo>
                  <a:lnTo>
                    <a:pt x="2215" y="1883"/>
                  </a:lnTo>
                  <a:lnTo>
                    <a:pt x="2228" y="1883"/>
                  </a:lnTo>
                  <a:lnTo>
                    <a:pt x="2228" y="1893"/>
                  </a:lnTo>
                  <a:lnTo>
                    <a:pt x="2252" y="1893"/>
                  </a:lnTo>
                  <a:lnTo>
                    <a:pt x="2252" y="1903"/>
                  </a:lnTo>
                  <a:lnTo>
                    <a:pt x="2259" y="1903"/>
                  </a:lnTo>
                  <a:lnTo>
                    <a:pt x="2262" y="1903"/>
                  </a:lnTo>
                  <a:lnTo>
                    <a:pt x="2262" y="1917"/>
                  </a:lnTo>
                  <a:lnTo>
                    <a:pt x="2296" y="1917"/>
                  </a:lnTo>
                  <a:lnTo>
                    <a:pt x="2299" y="1917"/>
                  </a:lnTo>
                  <a:lnTo>
                    <a:pt x="2299" y="1927"/>
                  </a:lnTo>
                  <a:lnTo>
                    <a:pt x="2381" y="1927"/>
                  </a:lnTo>
                  <a:lnTo>
                    <a:pt x="2381" y="1937"/>
                  </a:lnTo>
                  <a:lnTo>
                    <a:pt x="2432" y="1937"/>
                  </a:lnTo>
                  <a:lnTo>
                    <a:pt x="2432" y="1947"/>
                  </a:lnTo>
                  <a:lnTo>
                    <a:pt x="2449" y="1947"/>
                  </a:lnTo>
                  <a:lnTo>
                    <a:pt x="2449" y="1957"/>
                  </a:lnTo>
                  <a:lnTo>
                    <a:pt x="2479" y="1957"/>
                  </a:lnTo>
                  <a:lnTo>
                    <a:pt x="2479" y="1971"/>
                  </a:lnTo>
                  <a:lnTo>
                    <a:pt x="2537" y="1971"/>
                  </a:lnTo>
                  <a:lnTo>
                    <a:pt x="2537" y="1981"/>
                  </a:lnTo>
                  <a:lnTo>
                    <a:pt x="2561" y="1981"/>
                  </a:lnTo>
                  <a:lnTo>
                    <a:pt x="2598" y="1981"/>
                  </a:lnTo>
                  <a:lnTo>
                    <a:pt x="2598" y="2001"/>
                  </a:lnTo>
                  <a:lnTo>
                    <a:pt x="2611" y="2001"/>
                  </a:lnTo>
                  <a:lnTo>
                    <a:pt x="2611" y="2015"/>
                  </a:lnTo>
                  <a:lnTo>
                    <a:pt x="2622" y="2015"/>
                  </a:lnTo>
                  <a:lnTo>
                    <a:pt x="2628" y="2015"/>
                  </a:lnTo>
                  <a:lnTo>
                    <a:pt x="2628" y="2035"/>
                  </a:lnTo>
                  <a:lnTo>
                    <a:pt x="2642" y="2035"/>
                  </a:lnTo>
                  <a:lnTo>
                    <a:pt x="2649" y="2035"/>
                  </a:lnTo>
                  <a:lnTo>
                    <a:pt x="2652" y="2035"/>
                  </a:lnTo>
                  <a:lnTo>
                    <a:pt x="2652" y="2049"/>
                  </a:lnTo>
                  <a:lnTo>
                    <a:pt x="2659" y="2049"/>
                  </a:lnTo>
                  <a:lnTo>
                    <a:pt x="2659" y="2059"/>
                  </a:lnTo>
                  <a:lnTo>
                    <a:pt x="2666" y="2059"/>
                  </a:lnTo>
                  <a:lnTo>
                    <a:pt x="2672" y="2059"/>
                  </a:lnTo>
                  <a:lnTo>
                    <a:pt x="2672" y="2073"/>
                  </a:lnTo>
                  <a:lnTo>
                    <a:pt x="2683" y="2073"/>
                  </a:lnTo>
                  <a:lnTo>
                    <a:pt x="2689" y="2073"/>
                  </a:lnTo>
                  <a:lnTo>
                    <a:pt x="2689" y="2086"/>
                  </a:lnTo>
                  <a:lnTo>
                    <a:pt x="2710" y="2086"/>
                  </a:lnTo>
                  <a:lnTo>
                    <a:pt x="2710" y="2100"/>
                  </a:lnTo>
                  <a:lnTo>
                    <a:pt x="2717" y="2100"/>
                  </a:lnTo>
                  <a:lnTo>
                    <a:pt x="2717" y="2113"/>
                  </a:lnTo>
                  <a:lnTo>
                    <a:pt x="2720" y="2113"/>
                  </a:lnTo>
                  <a:lnTo>
                    <a:pt x="2747" y="2113"/>
                  </a:lnTo>
                  <a:lnTo>
                    <a:pt x="2747" y="2127"/>
                  </a:lnTo>
                  <a:lnTo>
                    <a:pt x="2801" y="2127"/>
                  </a:lnTo>
                  <a:lnTo>
                    <a:pt x="2862" y="2127"/>
                  </a:lnTo>
                  <a:lnTo>
                    <a:pt x="2876" y="2127"/>
                  </a:lnTo>
                  <a:lnTo>
                    <a:pt x="3049" y="2127"/>
                  </a:lnTo>
                  <a:lnTo>
                    <a:pt x="3049" y="2141"/>
                  </a:lnTo>
                  <a:lnTo>
                    <a:pt x="3080" y="2141"/>
                  </a:lnTo>
                  <a:lnTo>
                    <a:pt x="3086" y="2141"/>
                  </a:lnTo>
                  <a:lnTo>
                    <a:pt x="3130" y="2141"/>
                  </a:lnTo>
                  <a:lnTo>
                    <a:pt x="3154" y="2141"/>
                  </a:lnTo>
                  <a:lnTo>
                    <a:pt x="3174" y="2141"/>
                  </a:lnTo>
                  <a:lnTo>
                    <a:pt x="3185" y="2141"/>
                  </a:lnTo>
                  <a:lnTo>
                    <a:pt x="3198" y="2141"/>
                  </a:lnTo>
                  <a:lnTo>
                    <a:pt x="3198" y="2157"/>
                  </a:lnTo>
                  <a:lnTo>
                    <a:pt x="3205" y="2157"/>
                  </a:lnTo>
                  <a:lnTo>
                    <a:pt x="3205" y="2178"/>
                  </a:lnTo>
                  <a:lnTo>
                    <a:pt x="3208" y="2178"/>
                  </a:lnTo>
                  <a:lnTo>
                    <a:pt x="3208" y="2198"/>
                  </a:lnTo>
                  <a:lnTo>
                    <a:pt x="3215" y="2198"/>
                  </a:lnTo>
                  <a:lnTo>
                    <a:pt x="3222" y="2198"/>
                  </a:lnTo>
                  <a:lnTo>
                    <a:pt x="3242" y="2198"/>
                  </a:lnTo>
                  <a:lnTo>
                    <a:pt x="3246" y="2198"/>
                  </a:lnTo>
                  <a:lnTo>
                    <a:pt x="3273" y="2198"/>
                  </a:lnTo>
                  <a:lnTo>
                    <a:pt x="3273" y="2225"/>
                  </a:lnTo>
                  <a:lnTo>
                    <a:pt x="3310" y="2225"/>
                  </a:lnTo>
                  <a:lnTo>
                    <a:pt x="3310" y="2252"/>
                  </a:lnTo>
                  <a:lnTo>
                    <a:pt x="3314" y="2252"/>
                  </a:lnTo>
                  <a:lnTo>
                    <a:pt x="3432" y="2252"/>
                  </a:lnTo>
                  <a:lnTo>
                    <a:pt x="3453" y="2252"/>
                  </a:lnTo>
                  <a:lnTo>
                    <a:pt x="3544" y="2252"/>
                  </a:lnTo>
                  <a:lnTo>
                    <a:pt x="3636" y="2252"/>
                  </a:lnTo>
                  <a:lnTo>
                    <a:pt x="3636" y="2286"/>
                  </a:lnTo>
                  <a:lnTo>
                    <a:pt x="3643" y="2286"/>
                  </a:lnTo>
                  <a:lnTo>
                    <a:pt x="3643" y="2320"/>
                  </a:lnTo>
                  <a:lnTo>
                    <a:pt x="3673" y="2320"/>
                  </a:lnTo>
                  <a:lnTo>
                    <a:pt x="3704" y="2320"/>
                  </a:lnTo>
                  <a:lnTo>
                    <a:pt x="3704" y="2354"/>
                  </a:lnTo>
                  <a:lnTo>
                    <a:pt x="3710" y="2354"/>
                  </a:lnTo>
                  <a:lnTo>
                    <a:pt x="3724" y="2354"/>
                  </a:lnTo>
                  <a:lnTo>
                    <a:pt x="3731" y="2354"/>
                  </a:lnTo>
                  <a:lnTo>
                    <a:pt x="3734" y="2354"/>
                  </a:lnTo>
                  <a:lnTo>
                    <a:pt x="3748" y="2354"/>
                  </a:lnTo>
                  <a:lnTo>
                    <a:pt x="3768" y="2354"/>
                  </a:lnTo>
                  <a:lnTo>
                    <a:pt x="3822" y="2354"/>
                  </a:lnTo>
                  <a:lnTo>
                    <a:pt x="3829" y="2354"/>
                  </a:lnTo>
                  <a:lnTo>
                    <a:pt x="3829" y="2480"/>
                  </a:lnTo>
                  <a:lnTo>
                    <a:pt x="3873" y="2480"/>
                  </a:lnTo>
                  <a:lnTo>
                    <a:pt x="3873" y="2602"/>
                  </a:lnTo>
                  <a:lnTo>
                    <a:pt x="3890" y="2602"/>
                  </a:lnTo>
                  <a:lnTo>
                    <a:pt x="4250" y="2602"/>
                  </a:lnTo>
                </a:path>
              </a:pathLst>
            </a:custGeom>
            <a:noFill/>
            <a:ln w="22225">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757" name="Freeform 707">
              <a:extLst>
                <a:ext uri="{FF2B5EF4-FFF2-40B4-BE49-F238E27FC236}">
                  <a16:creationId xmlns:a16="http://schemas.microsoft.com/office/drawing/2014/main" id="{6B7E8425-46DB-4240-8E9B-840632863BC1}"/>
                </a:ext>
              </a:extLst>
            </p:cNvPr>
            <p:cNvSpPr>
              <a:spLocks/>
            </p:cNvSpPr>
            <p:nvPr/>
          </p:nvSpPr>
          <p:spPr bwMode="auto">
            <a:xfrm>
              <a:off x="1294176" y="924517"/>
              <a:ext cx="3910438" cy="1871134"/>
            </a:xfrm>
            <a:custGeom>
              <a:avLst/>
              <a:gdLst>
                <a:gd name="T0" fmla="*/ 51 w 3724"/>
                <a:gd name="T1" fmla="*/ 0 h 2476"/>
                <a:gd name="T2" fmla="*/ 105 w 3724"/>
                <a:gd name="T3" fmla="*/ 37 h 2476"/>
                <a:gd name="T4" fmla="*/ 193 w 3724"/>
                <a:gd name="T5" fmla="*/ 58 h 2476"/>
                <a:gd name="T6" fmla="*/ 210 w 3724"/>
                <a:gd name="T7" fmla="*/ 95 h 2476"/>
                <a:gd name="T8" fmla="*/ 261 w 3724"/>
                <a:gd name="T9" fmla="*/ 115 h 2476"/>
                <a:gd name="T10" fmla="*/ 285 w 3724"/>
                <a:gd name="T11" fmla="*/ 132 h 2476"/>
                <a:gd name="T12" fmla="*/ 308 w 3724"/>
                <a:gd name="T13" fmla="*/ 190 h 2476"/>
                <a:gd name="T14" fmla="*/ 329 w 3724"/>
                <a:gd name="T15" fmla="*/ 210 h 2476"/>
                <a:gd name="T16" fmla="*/ 336 w 3724"/>
                <a:gd name="T17" fmla="*/ 268 h 2476"/>
                <a:gd name="T18" fmla="*/ 346 w 3724"/>
                <a:gd name="T19" fmla="*/ 309 h 2476"/>
                <a:gd name="T20" fmla="*/ 366 w 3724"/>
                <a:gd name="T21" fmla="*/ 349 h 2476"/>
                <a:gd name="T22" fmla="*/ 369 w 3724"/>
                <a:gd name="T23" fmla="*/ 448 h 2476"/>
                <a:gd name="T24" fmla="*/ 383 w 3724"/>
                <a:gd name="T25" fmla="*/ 509 h 2476"/>
                <a:gd name="T26" fmla="*/ 390 w 3724"/>
                <a:gd name="T27" fmla="*/ 692 h 2476"/>
                <a:gd name="T28" fmla="*/ 403 w 3724"/>
                <a:gd name="T29" fmla="*/ 774 h 2476"/>
                <a:gd name="T30" fmla="*/ 407 w 3724"/>
                <a:gd name="T31" fmla="*/ 885 h 2476"/>
                <a:gd name="T32" fmla="*/ 420 w 3724"/>
                <a:gd name="T33" fmla="*/ 906 h 2476"/>
                <a:gd name="T34" fmla="*/ 427 w 3724"/>
                <a:gd name="T35" fmla="*/ 977 h 2476"/>
                <a:gd name="T36" fmla="*/ 441 w 3724"/>
                <a:gd name="T37" fmla="*/ 1025 h 2476"/>
                <a:gd name="T38" fmla="*/ 444 w 3724"/>
                <a:gd name="T39" fmla="*/ 1119 h 2476"/>
                <a:gd name="T40" fmla="*/ 458 w 3724"/>
                <a:gd name="T41" fmla="*/ 1147 h 2476"/>
                <a:gd name="T42" fmla="*/ 464 w 3724"/>
                <a:gd name="T43" fmla="*/ 1221 h 2476"/>
                <a:gd name="T44" fmla="*/ 488 w 3724"/>
                <a:gd name="T45" fmla="*/ 1248 h 2476"/>
                <a:gd name="T46" fmla="*/ 549 w 3724"/>
                <a:gd name="T47" fmla="*/ 1276 h 2476"/>
                <a:gd name="T48" fmla="*/ 580 w 3724"/>
                <a:gd name="T49" fmla="*/ 1299 h 2476"/>
                <a:gd name="T50" fmla="*/ 631 w 3724"/>
                <a:gd name="T51" fmla="*/ 1354 h 2476"/>
                <a:gd name="T52" fmla="*/ 651 w 3724"/>
                <a:gd name="T53" fmla="*/ 1408 h 2476"/>
                <a:gd name="T54" fmla="*/ 654 w 3724"/>
                <a:gd name="T55" fmla="*/ 1462 h 2476"/>
                <a:gd name="T56" fmla="*/ 685 w 3724"/>
                <a:gd name="T57" fmla="*/ 1489 h 2476"/>
                <a:gd name="T58" fmla="*/ 698 w 3724"/>
                <a:gd name="T59" fmla="*/ 1513 h 2476"/>
                <a:gd name="T60" fmla="*/ 712 w 3724"/>
                <a:gd name="T61" fmla="*/ 1543 h 2476"/>
                <a:gd name="T62" fmla="*/ 729 w 3724"/>
                <a:gd name="T63" fmla="*/ 1628 h 2476"/>
                <a:gd name="T64" fmla="*/ 749 w 3724"/>
                <a:gd name="T65" fmla="*/ 1659 h 2476"/>
                <a:gd name="T66" fmla="*/ 756 w 3724"/>
                <a:gd name="T67" fmla="*/ 1781 h 2476"/>
                <a:gd name="T68" fmla="*/ 804 w 3724"/>
                <a:gd name="T69" fmla="*/ 1811 h 2476"/>
                <a:gd name="T70" fmla="*/ 871 w 3724"/>
                <a:gd name="T71" fmla="*/ 1876 h 2476"/>
                <a:gd name="T72" fmla="*/ 902 w 3724"/>
                <a:gd name="T73" fmla="*/ 1910 h 2476"/>
                <a:gd name="T74" fmla="*/ 946 w 3724"/>
                <a:gd name="T75" fmla="*/ 1981 h 2476"/>
                <a:gd name="T76" fmla="*/ 1044 w 3724"/>
                <a:gd name="T77" fmla="*/ 2015 h 2476"/>
                <a:gd name="T78" fmla="*/ 1126 w 3724"/>
                <a:gd name="T79" fmla="*/ 2015 h 2476"/>
                <a:gd name="T80" fmla="*/ 1156 w 3724"/>
                <a:gd name="T81" fmla="*/ 2056 h 2476"/>
                <a:gd name="T82" fmla="*/ 1306 w 3724"/>
                <a:gd name="T83" fmla="*/ 2100 h 2476"/>
                <a:gd name="T84" fmla="*/ 1584 w 3724"/>
                <a:gd name="T85" fmla="*/ 2151 h 2476"/>
                <a:gd name="T86" fmla="*/ 2004 w 3724"/>
                <a:gd name="T87" fmla="*/ 2249 h 2476"/>
                <a:gd name="T88" fmla="*/ 2109 w 3724"/>
                <a:gd name="T89" fmla="*/ 2303 h 2476"/>
                <a:gd name="T90" fmla="*/ 2252 w 3724"/>
                <a:gd name="T91" fmla="*/ 2303 h 2476"/>
                <a:gd name="T92" fmla="*/ 2717 w 3724"/>
                <a:gd name="T93" fmla="*/ 2381 h 2476"/>
                <a:gd name="T94" fmla="*/ 2944 w 3724"/>
                <a:gd name="T95" fmla="*/ 2476 h 2476"/>
                <a:gd name="T96" fmla="*/ 3724 w 3724"/>
                <a:gd name="T97" fmla="*/ 2476 h 2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24" h="2476">
                  <a:moveTo>
                    <a:pt x="0" y="0"/>
                  </a:moveTo>
                  <a:lnTo>
                    <a:pt x="7" y="0"/>
                  </a:lnTo>
                  <a:lnTo>
                    <a:pt x="51" y="0"/>
                  </a:lnTo>
                  <a:lnTo>
                    <a:pt x="51" y="20"/>
                  </a:lnTo>
                  <a:lnTo>
                    <a:pt x="105" y="20"/>
                  </a:lnTo>
                  <a:lnTo>
                    <a:pt x="105" y="37"/>
                  </a:lnTo>
                  <a:lnTo>
                    <a:pt x="163" y="37"/>
                  </a:lnTo>
                  <a:lnTo>
                    <a:pt x="163" y="58"/>
                  </a:lnTo>
                  <a:lnTo>
                    <a:pt x="193" y="58"/>
                  </a:lnTo>
                  <a:lnTo>
                    <a:pt x="193" y="75"/>
                  </a:lnTo>
                  <a:lnTo>
                    <a:pt x="210" y="75"/>
                  </a:lnTo>
                  <a:lnTo>
                    <a:pt x="210" y="95"/>
                  </a:lnTo>
                  <a:lnTo>
                    <a:pt x="247" y="95"/>
                  </a:lnTo>
                  <a:lnTo>
                    <a:pt x="247" y="115"/>
                  </a:lnTo>
                  <a:lnTo>
                    <a:pt x="261" y="115"/>
                  </a:lnTo>
                  <a:lnTo>
                    <a:pt x="278" y="115"/>
                  </a:lnTo>
                  <a:lnTo>
                    <a:pt x="278" y="132"/>
                  </a:lnTo>
                  <a:lnTo>
                    <a:pt x="285" y="132"/>
                  </a:lnTo>
                  <a:lnTo>
                    <a:pt x="285" y="153"/>
                  </a:lnTo>
                  <a:lnTo>
                    <a:pt x="308" y="153"/>
                  </a:lnTo>
                  <a:lnTo>
                    <a:pt x="308" y="190"/>
                  </a:lnTo>
                  <a:lnTo>
                    <a:pt x="315" y="190"/>
                  </a:lnTo>
                  <a:lnTo>
                    <a:pt x="315" y="210"/>
                  </a:lnTo>
                  <a:lnTo>
                    <a:pt x="329" y="210"/>
                  </a:lnTo>
                  <a:lnTo>
                    <a:pt x="329" y="251"/>
                  </a:lnTo>
                  <a:lnTo>
                    <a:pt x="336" y="251"/>
                  </a:lnTo>
                  <a:lnTo>
                    <a:pt x="336" y="268"/>
                  </a:lnTo>
                  <a:lnTo>
                    <a:pt x="339" y="268"/>
                  </a:lnTo>
                  <a:lnTo>
                    <a:pt x="346" y="268"/>
                  </a:lnTo>
                  <a:lnTo>
                    <a:pt x="346" y="309"/>
                  </a:lnTo>
                  <a:lnTo>
                    <a:pt x="359" y="309"/>
                  </a:lnTo>
                  <a:lnTo>
                    <a:pt x="359" y="349"/>
                  </a:lnTo>
                  <a:lnTo>
                    <a:pt x="366" y="349"/>
                  </a:lnTo>
                  <a:lnTo>
                    <a:pt x="366" y="366"/>
                  </a:lnTo>
                  <a:lnTo>
                    <a:pt x="369" y="366"/>
                  </a:lnTo>
                  <a:lnTo>
                    <a:pt x="369" y="448"/>
                  </a:lnTo>
                  <a:lnTo>
                    <a:pt x="376" y="448"/>
                  </a:lnTo>
                  <a:lnTo>
                    <a:pt x="376" y="509"/>
                  </a:lnTo>
                  <a:lnTo>
                    <a:pt x="383" y="509"/>
                  </a:lnTo>
                  <a:lnTo>
                    <a:pt x="383" y="611"/>
                  </a:lnTo>
                  <a:lnTo>
                    <a:pt x="390" y="611"/>
                  </a:lnTo>
                  <a:lnTo>
                    <a:pt x="390" y="692"/>
                  </a:lnTo>
                  <a:lnTo>
                    <a:pt x="397" y="692"/>
                  </a:lnTo>
                  <a:lnTo>
                    <a:pt x="397" y="774"/>
                  </a:lnTo>
                  <a:lnTo>
                    <a:pt x="403" y="774"/>
                  </a:lnTo>
                  <a:lnTo>
                    <a:pt x="403" y="841"/>
                  </a:lnTo>
                  <a:lnTo>
                    <a:pt x="407" y="841"/>
                  </a:lnTo>
                  <a:lnTo>
                    <a:pt x="407" y="885"/>
                  </a:lnTo>
                  <a:lnTo>
                    <a:pt x="414" y="885"/>
                  </a:lnTo>
                  <a:lnTo>
                    <a:pt x="414" y="906"/>
                  </a:lnTo>
                  <a:lnTo>
                    <a:pt x="420" y="906"/>
                  </a:lnTo>
                  <a:lnTo>
                    <a:pt x="420" y="953"/>
                  </a:lnTo>
                  <a:lnTo>
                    <a:pt x="427" y="953"/>
                  </a:lnTo>
                  <a:lnTo>
                    <a:pt x="427" y="977"/>
                  </a:lnTo>
                  <a:lnTo>
                    <a:pt x="434" y="977"/>
                  </a:lnTo>
                  <a:lnTo>
                    <a:pt x="434" y="1025"/>
                  </a:lnTo>
                  <a:lnTo>
                    <a:pt x="441" y="1025"/>
                  </a:lnTo>
                  <a:lnTo>
                    <a:pt x="441" y="1048"/>
                  </a:lnTo>
                  <a:lnTo>
                    <a:pt x="444" y="1048"/>
                  </a:lnTo>
                  <a:lnTo>
                    <a:pt x="444" y="1119"/>
                  </a:lnTo>
                  <a:lnTo>
                    <a:pt x="451" y="1119"/>
                  </a:lnTo>
                  <a:lnTo>
                    <a:pt x="451" y="1147"/>
                  </a:lnTo>
                  <a:lnTo>
                    <a:pt x="458" y="1147"/>
                  </a:lnTo>
                  <a:lnTo>
                    <a:pt x="458" y="1170"/>
                  </a:lnTo>
                  <a:lnTo>
                    <a:pt x="464" y="1170"/>
                  </a:lnTo>
                  <a:lnTo>
                    <a:pt x="464" y="1221"/>
                  </a:lnTo>
                  <a:lnTo>
                    <a:pt x="481" y="1221"/>
                  </a:lnTo>
                  <a:lnTo>
                    <a:pt x="488" y="1221"/>
                  </a:lnTo>
                  <a:lnTo>
                    <a:pt x="488" y="1248"/>
                  </a:lnTo>
                  <a:lnTo>
                    <a:pt x="509" y="1248"/>
                  </a:lnTo>
                  <a:lnTo>
                    <a:pt x="509" y="1276"/>
                  </a:lnTo>
                  <a:lnTo>
                    <a:pt x="549" y="1276"/>
                  </a:lnTo>
                  <a:lnTo>
                    <a:pt x="549" y="1299"/>
                  </a:lnTo>
                  <a:lnTo>
                    <a:pt x="563" y="1299"/>
                  </a:lnTo>
                  <a:lnTo>
                    <a:pt x="580" y="1299"/>
                  </a:lnTo>
                  <a:lnTo>
                    <a:pt x="580" y="1326"/>
                  </a:lnTo>
                  <a:lnTo>
                    <a:pt x="631" y="1326"/>
                  </a:lnTo>
                  <a:lnTo>
                    <a:pt x="631" y="1354"/>
                  </a:lnTo>
                  <a:lnTo>
                    <a:pt x="644" y="1354"/>
                  </a:lnTo>
                  <a:lnTo>
                    <a:pt x="644" y="1408"/>
                  </a:lnTo>
                  <a:lnTo>
                    <a:pt x="651" y="1408"/>
                  </a:lnTo>
                  <a:lnTo>
                    <a:pt x="651" y="1435"/>
                  </a:lnTo>
                  <a:lnTo>
                    <a:pt x="654" y="1435"/>
                  </a:lnTo>
                  <a:lnTo>
                    <a:pt x="654" y="1462"/>
                  </a:lnTo>
                  <a:lnTo>
                    <a:pt x="675" y="1462"/>
                  </a:lnTo>
                  <a:lnTo>
                    <a:pt x="675" y="1489"/>
                  </a:lnTo>
                  <a:lnTo>
                    <a:pt x="685" y="1489"/>
                  </a:lnTo>
                  <a:lnTo>
                    <a:pt x="685" y="1513"/>
                  </a:lnTo>
                  <a:lnTo>
                    <a:pt x="692" y="1513"/>
                  </a:lnTo>
                  <a:lnTo>
                    <a:pt x="698" y="1513"/>
                  </a:lnTo>
                  <a:lnTo>
                    <a:pt x="705" y="1513"/>
                  </a:lnTo>
                  <a:lnTo>
                    <a:pt x="705" y="1543"/>
                  </a:lnTo>
                  <a:lnTo>
                    <a:pt x="712" y="1543"/>
                  </a:lnTo>
                  <a:lnTo>
                    <a:pt x="712" y="1571"/>
                  </a:lnTo>
                  <a:lnTo>
                    <a:pt x="729" y="1571"/>
                  </a:lnTo>
                  <a:lnTo>
                    <a:pt x="729" y="1628"/>
                  </a:lnTo>
                  <a:lnTo>
                    <a:pt x="743" y="1628"/>
                  </a:lnTo>
                  <a:lnTo>
                    <a:pt x="743" y="1659"/>
                  </a:lnTo>
                  <a:lnTo>
                    <a:pt x="749" y="1659"/>
                  </a:lnTo>
                  <a:lnTo>
                    <a:pt x="749" y="1720"/>
                  </a:lnTo>
                  <a:lnTo>
                    <a:pt x="756" y="1720"/>
                  </a:lnTo>
                  <a:lnTo>
                    <a:pt x="756" y="1781"/>
                  </a:lnTo>
                  <a:lnTo>
                    <a:pt x="787" y="1781"/>
                  </a:lnTo>
                  <a:lnTo>
                    <a:pt x="787" y="1811"/>
                  </a:lnTo>
                  <a:lnTo>
                    <a:pt x="804" y="1811"/>
                  </a:lnTo>
                  <a:lnTo>
                    <a:pt x="810" y="1811"/>
                  </a:lnTo>
                  <a:lnTo>
                    <a:pt x="810" y="1876"/>
                  </a:lnTo>
                  <a:lnTo>
                    <a:pt x="871" y="1876"/>
                  </a:lnTo>
                  <a:lnTo>
                    <a:pt x="871" y="1910"/>
                  </a:lnTo>
                  <a:lnTo>
                    <a:pt x="885" y="1910"/>
                  </a:lnTo>
                  <a:lnTo>
                    <a:pt x="902" y="1910"/>
                  </a:lnTo>
                  <a:lnTo>
                    <a:pt x="902" y="1947"/>
                  </a:lnTo>
                  <a:lnTo>
                    <a:pt x="946" y="1947"/>
                  </a:lnTo>
                  <a:lnTo>
                    <a:pt x="946" y="1981"/>
                  </a:lnTo>
                  <a:lnTo>
                    <a:pt x="1007" y="1981"/>
                  </a:lnTo>
                  <a:lnTo>
                    <a:pt x="1044" y="1981"/>
                  </a:lnTo>
                  <a:lnTo>
                    <a:pt x="1044" y="2015"/>
                  </a:lnTo>
                  <a:lnTo>
                    <a:pt x="1051" y="2015"/>
                  </a:lnTo>
                  <a:lnTo>
                    <a:pt x="1082" y="2015"/>
                  </a:lnTo>
                  <a:lnTo>
                    <a:pt x="1126" y="2015"/>
                  </a:lnTo>
                  <a:lnTo>
                    <a:pt x="1126" y="2056"/>
                  </a:lnTo>
                  <a:lnTo>
                    <a:pt x="1133" y="2056"/>
                  </a:lnTo>
                  <a:lnTo>
                    <a:pt x="1156" y="2056"/>
                  </a:lnTo>
                  <a:lnTo>
                    <a:pt x="1156" y="2100"/>
                  </a:lnTo>
                  <a:lnTo>
                    <a:pt x="1224" y="2100"/>
                  </a:lnTo>
                  <a:lnTo>
                    <a:pt x="1306" y="2100"/>
                  </a:lnTo>
                  <a:lnTo>
                    <a:pt x="1312" y="2100"/>
                  </a:lnTo>
                  <a:lnTo>
                    <a:pt x="1312" y="2151"/>
                  </a:lnTo>
                  <a:lnTo>
                    <a:pt x="1584" y="2151"/>
                  </a:lnTo>
                  <a:lnTo>
                    <a:pt x="1584" y="2202"/>
                  </a:lnTo>
                  <a:lnTo>
                    <a:pt x="2004" y="2202"/>
                  </a:lnTo>
                  <a:lnTo>
                    <a:pt x="2004" y="2249"/>
                  </a:lnTo>
                  <a:lnTo>
                    <a:pt x="2028" y="2249"/>
                  </a:lnTo>
                  <a:lnTo>
                    <a:pt x="2109" y="2249"/>
                  </a:lnTo>
                  <a:lnTo>
                    <a:pt x="2109" y="2303"/>
                  </a:lnTo>
                  <a:lnTo>
                    <a:pt x="2157" y="2303"/>
                  </a:lnTo>
                  <a:lnTo>
                    <a:pt x="2171" y="2303"/>
                  </a:lnTo>
                  <a:lnTo>
                    <a:pt x="2252" y="2303"/>
                  </a:lnTo>
                  <a:lnTo>
                    <a:pt x="2703" y="2303"/>
                  </a:lnTo>
                  <a:lnTo>
                    <a:pt x="2703" y="2381"/>
                  </a:lnTo>
                  <a:lnTo>
                    <a:pt x="2717" y="2381"/>
                  </a:lnTo>
                  <a:lnTo>
                    <a:pt x="2815" y="2381"/>
                  </a:lnTo>
                  <a:lnTo>
                    <a:pt x="2815" y="2476"/>
                  </a:lnTo>
                  <a:lnTo>
                    <a:pt x="2944" y="2476"/>
                  </a:lnTo>
                  <a:lnTo>
                    <a:pt x="3242" y="2476"/>
                  </a:lnTo>
                  <a:lnTo>
                    <a:pt x="3693" y="2476"/>
                  </a:lnTo>
                  <a:lnTo>
                    <a:pt x="3724" y="2476"/>
                  </a:lnTo>
                </a:path>
              </a:pathLst>
            </a:custGeom>
            <a:noFill/>
            <a:ln w="22225">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758" name="Line 708">
              <a:extLst>
                <a:ext uri="{FF2B5EF4-FFF2-40B4-BE49-F238E27FC236}">
                  <a16:creationId xmlns:a16="http://schemas.microsoft.com/office/drawing/2014/main" id="{D39C4C28-46FB-EF46-B095-D1CB6C4FA6E7}"/>
                </a:ext>
              </a:extLst>
            </p:cNvPr>
            <p:cNvSpPr>
              <a:spLocks noChangeShapeType="1"/>
            </p:cNvSpPr>
            <p:nvPr/>
          </p:nvSpPr>
          <p:spPr bwMode="auto">
            <a:xfrm>
              <a:off x="1273004" y="929862"/>
              <a:ext cx="57163"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759" name="Line 709">
              <a:extLst>
                <a:ext uri="{FF2B5EF4-FFF2-40B4-BE49-F238E27FC236}">
                  <a16:creationId xmlns:a16="http://schemas.microsoft.com/office/drawing/2014/main" id="{A72DE56E-8612-DE49-AFE7-D48E4BD460CB}"/>
                </a:ext>
              </a:extLst>
            </p:cNvPr>
            <p:cNvSpPr>
              <a:spLocks noChangeShapeType="1"/>
            </p:cNvSpPr>
            <p:nvPr/>
          </p:nvSpPr>
          <p:spPr bwMode="auto">
            <a:xfrm>
              <a:off x="1302644" y="908478"/>
              <a:ext cx="0" cy="42769"/>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760" name="Line 710">
              <a:extLst>
                <a:ext uri="{FF2B5EF4-FFF2-40B4-BE49-F238E27FC236}">
                  <a16:creationId xmlns:a16="http://schemas.microsoft.com/office/drawing/2014/main" id="{6D1DE6DD-7438-624A-B3B6-972A533FD3D6}"/>
                </a:ext>
              </a:extLst>
            </p:cNvPr>
            <p:cNvSpPr>
              <a:spLocks noChangeShapeType="1"/>
            </p:cNvSpPr>
            <p:nvPr/>
          </p:nvSpPr>
          <p:spPr bwMode="auto">
            <a:xfrm>
              <a:off x="1273004" y="929862"/>
              <a:ext cx="57163"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761" name="Line 711">
              <a:extLst>
                <a:ext uri="{FF2B5EF4-FFF2-40B4-BE49-F238E27FC236}">
                  <a16:creationId xmlns:a16="http://schemas.microsoft.com/office/drawing/2014/main" id="{B0D89F71-3DE6-044F-9C3F-5DD37B51F11B}"/>
                </a:ext>
              </a:extLst>
            </p:cNvPr>
            <p:cNvSpPr>
              <a:spLocks noChangeShapeType="1"/>
            </p:cNvSpPr>
            <p:nvPr/>
          </p:nvSpPr>
          <p:spPr bwMode="auto">
            <a:xfrm>
              <a:off x="1302644" y="908478"/>
              <a:ext cx="0" cy="42769"/>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762" name="Line 712">
              <a:extLst>
                <a:ext uri="{FF2B5EF4-FFF2-40B4-BE49-F238E27FC236}">
                  <a16:creationId xmlns:a16="http://schemas.microsoft.com/office/drawing/2014/main" id="{9C110905-648A-9A40-A0DC-C464DB46C52E}"/>
                </a:ext>
              </a:extLst>
            </p:cNvPr>
            <p:cNvSpPr>
              <a:spLocks noChangeShapeType="1"/>
            </p:cNvSpPr>
            <p:nvPr/>
          </p:nvSpPr>
          <p:spPr bwMode="auto">
            <a:xfrm>
              <a:off x="1273004" y="929862"/>
              <a:ext cx="57163"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763" name="Line 713">
              <a:extLst>
                <a:ext uri="{FF2B5EF4-FFF2-40B4-BE49-F238E27FC236}">
                  <a16:creationId xmlns:a16="http://schemas.microsoft.com/office/drawing/2014/main" id="{4CEDF6D7-CC4B-D34A-A7F1-6034C35B8ABE}"/>
                </a:ext>
              </a:extLst>
            </p:cNvPr>
            <p:cNvSpPr>
              <a:spLocks noChangeShapeType="1"/>
            </p:cNvSpPr>
            <p:nvPr/>
          </p:nvSpPr>
          <p:spPr bwMode="auto">
            <a:xfrm>
              <a:off x="1302644" y="908478"/>
              <a:ext cx="0" cy="42769"/>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764" name="Line 714">
              <a:extLst>
                <a:ext uri="{FF2B5EF4-FFF2-40B4-BE49-F238E27FC236}">
                  <a16:creationId xmlns:a16="http://schemas.microsoft.com/office/drawing/2014/main" id="{8C7A120F-4FB7-7E48-BE57-D48B15F7495E}"/>
                </a:ext>
              </a:extLst>
            </p:cNvPr>
            <p:cNvSpPr>
              <a:spLocks noChangeShapeType="1"/>
            </p:cNvSpPr>
            <p:nvPr/>
          </p:nvSpPr>
          <p:spPr bwMode="auto">
            <a:xfrm>
              <a:off x="1273004" y="929862"/>
              <a:ext cx="57163"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765" name="Line 715">
              <a:extLst>
                <a:ext uri="{FF2B5EF4-FFF2-40B4-BE49-F238E27FC236}">
                  <a16:creationId xmlns:a16="http://schemas.microsoft.com/office/drawing/2014/main" id="{5D78522F-6D4A-9647-8C3D-FF6D65F051FE}"/>
                </a:ext>
              </a:extLst>
            </p:cNvPr>
            <p:cNvSpPr>
              <a:spLocks noChangeShapeType="1"/>
            </p:cNvSpPr>
            <p:nvPr/>
          </p:nvSpPr>
          <p:spPr bwMode="auto">
            <a:xfrm>
              <a:off x="1302644" y="908478"/>
              <a:ext cx="0" cy="42769"/>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766" name="Line 716">
              <a:extLst>
                <a:ext uri="{FF2B5EF4-FFF2-40B4-BE49-F238E27FC236}">
                  <a16:creationId xmlns:a16="http://schemas.microsoft.com/office/drawing/2014/main" id="{A4E4EA1D-4B99-024B-960F-4E54BED967D9}"/>
                </a:ext>
              </a:extLst>
            </p:cNvPr>
            <p:cNvSpPr>
              <a:spLocks noChangeShapeType="1"/>
            </p:cNvSpPr>
            <p:nvPr/>
          </p:nvSpPr>
          <p:spPr bwMode="auto">
            <a:xfrm>
              <a:off x="1273004" y="929862"/>
              <a:ext cx="57163"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767" name="Line 717">
              <a:extLst>
                <a:ext uri="{FF2B5EF4-FFF2-40B4-BE49-F238E27FC236}">
                  <a16:creationId xmlns:a16="http://schemas.microsoft.com/office/drawing/2014/main" id="{0D2F8D57-5B05-DA4F-AB60-C8E64B974CD0}"/>
                </a:ext>
              </a:extLst>
            </p:cNvPr>
            <p:cNvSpPr>
              <a:spLocks noChangeShapeType="1"/>
            </p:cNvSpPr>
            <p:nvPr/>
          </p:nvSpPr>
          <p:spPr bwMode="auto">
            <a:xfrm>
              <a:off x="1302644" y="908478"/>
              <a:ext cx="0" cy="42769"/>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768" name="Line 718">
              <a:extLst>
                <a:ext uri="{FF2B5EF4-FFF2-40B4-BE49-F238E27FC236}">
                  <a16:creationId xmlns:a16="http://schemas.microsoft.com/office/drawing/2014/main" id="{3102810D-D8C9-5146-AD36-C162832A16E7}"/>
                </a:ext>
              </a:extLst>
            </p:cNvPr>
            <p:cNvSpPr>
              <a:spLocks noChangeShapeType="1"/>
            </p:cNvSpPr>
            <p:nvPr/>
          </p:nvSpPr>
          <p:spPr bwMode="auto">
            <a:xfrm>
              <a:off x="1273004" y="929862"/>
              <a:ext cx="57163"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769" name="Line 719">
              <a:extLst>
                <a:ext uri="{FF2B5EF4-FFF2-40B4-BE49-F238E27FC236}">
                  <a16:creationId xmlns:a16="http://schemas.microsoft.com/office/drawing/2014/main" id="{86588AE2-BA77-C345-A518-4A7A74218CEA}"/>
                </a:ext>
              </a:extLst>
            </p:cNvPr>
            <p:cNvSpPr>
              <a:spLocks noChangeShapeType="1"/>
            </p:cNvSpPr>
            <p:nvPr/>
          </p:nvSpPr>
          <p:spPr bwMode="auto">
            <a:xfrm>
              <a:off x="1302644" y="908478"/>
              <a:ext cx="0" cy="42769"/>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770" name="Line 720">
              <a:extLst>
                <a:ext uri="{FF2B5EF4-FFF2-40B4-BE49-F238E27FC236}">
                  <a16:creationId xmlns:a16="http://schemas.microsoft.com/office/drawing/2014/main" id="{864E9970-49D3-2244-ACDE-E62309C30F10}"/>
                </a:ext>
              </a:extLst>
            </p:cNvPr>
            <p:cNvSpPr>
              <a:spLocks noChangeShapeType="1"/>
            </p:cNvSpPr>
            <p:nvPr/>
          </p:nvSpPr>
          <p:spPr bwMode="auto">
            <a:xfrm>
              <a:off x="1273004" y="929862"/>
              <a:ext cx="57163"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771" name="Line 721">
              <a:extLst>
                <a:ext uri="{FF2B5EF4-FFF2-40B4-BE49-F238E27FC236}">
                  <a16:creationId xmlns:a16="http://schemas.microsoft.com/office/drawing/2014/main" id="{66C409EC-27D0-6947-A7B6-EC633E7448F7}"/>
                </a:ext>
              </a:extLst>
            </p:cNvPr>
            <p:cNvSpPr>
              <a:spLocks noChangeShapeType="1"/>
            </p:cNvSpPr>
            <p:nvPr/>
          </p:nvSpPr>
          <p:spPr bwMode="auto">
            <a:xfrm>
              <a:off x="1302644" y="908478"/>
              <a:ext cx="0" cy="42769"/>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772" name="Line 722">
              <a:extLst>
                <a:ext uri="{FF2B5EF4-FFF2-40B4-BE49-F238E27FC236}">
                  <a16:creationId xmlns:a16="http://schemas.microsoft.com/office/drawing/2014/main" id="{45B888DF-89AD-614D-88E0-6DD31578685C}"/>
                </a:ext>
              </a:extLst>
            </p:cNvPr>
            <p:cNvSpPr>
              <a:spLocks noChangeShapeType="1"/>
            </p:cNvSpPr>
            <p:nvPr/>
          </p:nvSpPr>
          <p:spPr bwMode="auto">
            <a:xfrm>
              <a:off x="1273004" y="929862"/>
              <a:ext cx="57163"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773" name="Line 723">
              <a:extLst>
                <a:ext uri="{FF2B5EF4-FFF2-40B4-BE49-F238E27FC236}">
                  <a16:creationId xmlns:a16="http://schemas.microsoft.com/office/drawing/2014/main" id="{719B239A-EF69-6743-8AC2-DCFEAE2A12CC}"/>
                </a:ext>
              </a:extLst>
            </p:cNvPr>
            <p:cNvSpPr>
              <a:spLocks noChangeShapeType="1"/>
            </p:cNvSpPr>
            <p:nvPr/>
          </p:nvSpPr>
          <p:spPr bwMode="auto">
            <a:xfrm>
              <a:off x="1302644" y="908478"/>
              <a:ext cx="0" cy="42769"/>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774" name="Line 724">
              <a:extLst>
                <a:ext uri="{FF2B5EF4-FFF2-40B4-BE49-F238E27FC236}">
                  <a16:creationId xmlns:a16="http://schemas.microsoft.com/office/drawing/2014/main" id="{F5C4C475-5C72-6B48-9313-C8D79F41374F}"/>
                </a:ext>
              </a:extLst>
            </p:cNvPr>
            <p:cNvSpPr>
              <a:spLocks noChangeShapeType="1"/>
            </p:cNvSpPr>
            <p:nvPr/>
          </p:nvSpPr>
          <p:spPr bwMode="auto">
            <a:xfrm>
              <a:off x="1649862" y="992234"/>
              <a:ext cx="57163"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775" name="Line 725">
              <a:extLst>
                <a:ext uri="{FF2B5EF4-FFF2-40B4-BE49-F238E27FC236}">
                  <a16:creationId xmlns:a16="http://schemas.microsoft.com/office/drawing/2014/main" id="{EE16EC6A-7DDF-2D4F-BCB3-1967E893DF58}"/>
                </a:ext>
              </a:extLst>
            </p:cNvPr>
            <p:cNvSpPr>
              <a:spLocks noChangeShapeType="1"/>
            </p:cNvSpPr>
            <p:nvPr/>
          </p:nvSpPr>
          <p:spPr bwMode="auto">
            <a:xfrm>
              <a:off x="1679503" y="974414"/>
              <a:ext cx="0" cy="37422"/>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776" name="Line 726">
              <a:extLst>
                <a:ext uri="{FF2B5EF4-FFF2-40B4-BE49-F238E27FC236}">
                  <a16:creationId xmlns:a16="http://schemas.microsoft.com/office/drawing/2014/main" id="{ED741497-FF00-A24D-A6AB-5F084AB01604}"/>
                </a:ext>
              </a:extLst>
            </p:cNvPr>
            <p:cNvSpPr>
              <a:spLocks noChangeShapeType="1"/>
            </p:cNvSpPr>
            <p:nvPr/>
          </p:nvSpPr>
          <p:spPr bwMode="auto">
            <a:xfrm>
              <a:off x="1658331" y="999362"/>
              <a:ext cx="52929"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777" name="Line 727">
              <a:extLst>
                <a:ext uri="{FF2B5EF4-FFF2-40B4-BE49-F238E27FC236}">
                  <a16:creationId xmlns:a16="http://schemas.microsoft.com/office/drawing/2014/main" id="{ACCAB566-F79E-6D44-B650-F8C2B7D9A016}"/>
                </a:ext>
              </a:extLst>
            </p:cNvPr>
            <p:cNvSpPr>
              <a:spLocks noChangeShapeType="1"/>
            </p:cNvSpPr>
            <p:nvPr/>
          </p:nvSpPr>
          <p:spPr bwMode="auto">
            <a:xfrm>
              <a:off x="1681620" y="977978"/>
              <a:ext cx="0" cy="42769"/>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778" name="Line 728">
              <a:extLst>
                <a:ext uri="{FF2B5EF4-FFF2-40B4-BE49-F238E27FC236}">
                  <a16:creationId xmlns:a16="http://schemas.microsoft.com/office/drawing/2014/main" id="{A89E1AB2-DF57-D945-A65F-793FD8BB4B97}"/>
                </a:ext>
              </a:extLst>
            </p:cNvPr>
            <p:cNvSpPr>
              <a:spLocks noChangeShapeType="1"/>
            </p:cNvSpPr>
            <p:nvPr/>
          </p:nvSpPr>
          <p:spPr bwMode="auto">
            <a:xfrm>
              <a:off x="1690088" y="1054604"/>
              <a:ext cx="5293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779" name="Line 729">
              <a:extLst>
                <a:ext uri="{FF2B5EF4-FFF2-40B4-BE49-F238E27FC236}">
                  <a16:creationId xmlns:a16="http://schemas.microsoft.com/office/drawing/2014/main" id="{C15F8B6C-A97E-D64A-92C2-B520ACA243A9}"/>
                </a:ext>
              </a:extLst>
            </p:cNvPr>
            <p:cNvSpPr>
              <a:spLocks noChangeShapeType="1"/>
            </p:cNvSpPr>
            <p:nvPr/>
          </p:nvSpPr>
          <p:spPr bwMode="auto">
            <a:xfrm>
              <a:off x="1717612" y="1035003"/>
              <a:ext cx="0" cy="40986"/>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780" name="Line 730">
              <a:extLst>
                <a:ext uri="{FF2B5EF4-FFF2-40B4-BE49-F238E27FC236}">
                  <a16:creationId xmlns:a16="http://schemas.microsoft.com/office/drawing/2014/main" id="{3DB8725A-D3E7-5441-9D3A-A8B900B4F5B9}"/>
                </a:ext>
              </a:extLst>
            </p:cNvPr>
            <p:cNvSpPr>
              <a:spLocks noChangeShapeType="1"/>
            </p:cNvSpPr>
            <p:nvPr/>
          </p:nvSpPr>
          <p:spPr bwMode="auto">
            <a:xfrm>
              <a:off x="1690088" y="1054604"/>
              <a:ext cx="5293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781" name="Line 731">
              <a:extLst>
                <a:ext uri="{FF2B5EF4-FFF2-40B4-BE49-F238E27FC236}">
                  <a16:creationId xmlns:a16="http://schemas.microsoft.com/office/drawing/2014/main" id="{A062541A-81F0-7843-AB46-0721DED56433}"/>
                </a:ext>
              </a:extLst>
            </p:cNvPr>
            <p:cNvSpPr>
              <a:spLocks noChangeShapeType="1"/>
            </p:cNvSpPr>
            <p:nvPr/>
          </p:nvSpPr>
          <p:spPr bwMode="auto">
            <a:xfrm>
              <a:off x="1717612" y="1035003"/>
              <a:ext cx="0" cy="40986"/>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782" name="Line 732">
              <a:extLst>
                <a:ext uri="{FF2B5EF4-FFF2-40B4-BE49-F238E27FC236}">
                  <a16:creationId xmlns:a16="http://schemas.microsoft.com/office/drawing/2014/main" id="{E9432FF1-C65D-6643-BDD5-36A91EC7F527}"/>
                </a:ext>
              </a:extLst>
            </p:cNvPr>
            <p:cNvSpPr>
              <a:spLocks noChangeShapeType="1"/>
            </p:cNvSpPr>
            <p:nvPr/>
          </p:nvSpPr>
          <p:spPr bwMode="auto">
            <a:xfrm>
              <a:off x="1690088" y="1054604"/>
              <a:ext cx="5293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783" name="Line 733">
              <a:extLst>
                <a:ext uri="{FF2B5EF4-FFF2-40B4-BE49-F238E27FC236}">
                  <a16:creationId xmlns:a16="http://schemas.microsoft.com/office/drawing/2014/main" id="{4AE1C215-A8F5-9746-B410-7B7F2222A79C}"/>
                </a:ext>
              </a:extLst>
            </p:cNvPr>
            <p:cNvSpPr>
              <a:spLocks noChangeShapeType="1"/>
            </p:cNvSpPr>
            <p:nvPr/>
          </p:nvSpPr>
          <p:spPr bwMode="auto">
            <a:xfrm>
              <a:off x="1717612" y="1035003"/>
              <a:ext cx="0" cy="40986"/>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784" name="Line 734">
              <a:extLst>
                <a:ext uri="{FF2B5EF4-FFF2-40B4-BE49-F238E27FC236}">
                  <a16:creationId xmlns:a16="http://schemas.microsoft.com/office/drawing/2014/main" id="{804211D3-D8D4-BF43-9AE3-CC519007E10F}"/>
                </a:ext>
              </a:extLst>
            </p:cNvPr>
            <p:cNvSpPr>
              <a:spLocks noChangeShapeType="1"/>
            </p:cNvSpPr>
            <p:nvPr/>
          </p:nvSpPr>
          <p:spPr bwMode="auto">
            <a:xfrm>
              <a:off x="1700675" y="1109848"/>
              <a:ext cx="57163"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785" name="Line 735">
              <a:extLst>
                <a:ext uri="{FF2B5EF4-FFF2-40B4-BE49-F238E27FC236}">
                  <a16:creationId xmlns:a16="http://schemas.microsoft.com/office/drawing/2014/main" id="{4D514F48-87E6-8747-8663-EA862DEA0F9A}"/>
                </a:ext>
              </a:extLst>
            </p:cNvPr>
            <p:cNvSpPr>
              <a:spLocks noChangeShapeType="1"/>
            </p:cNvSpPr>
            <p:nvPr/>
          </p:nvSpPr>
          <p:spPr bwMode="auto">
            <a:xfrm>
              <a:off x="1728198" y="1088464"/>
              <a:ext cx="0" cy="37422"/>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786" name="Line 736">
              <a:extLst>
                <a:ext uri="{FF2B5EF4-FFF2-40B4-BE49-F238E27FC236}">
                  <a16:creationId xmlns:a16="http://schemas.microsoft.com/office/drawing/2014/main" id="{C96A196A-616D-A347-A9E7-4CADCE2CCFE2}"/>
                </a:ext>
              </a:extLst>
            </p:cNvPr>
            <p:cNvSpPr>
              <a:spLocks noChangeShapeType="1"/>
            </p:cNvSpPr>
            <p:nvPr/>
          </p:nvSpPr>
          <p:spPr bwMode="auto">
            <a:xfrm>
              <a:off x="1707026" y="1133014"/>
              <a:ext cx="57165"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787" name="Line 737">
              <a:extLst>
                <a:ext uri="{FF2B5EF4-FFF2-40B4-BE49-F238E27FC236}">
                  <a16:creationId xmlns:a16="http://schemas.microsoft.com/office/drawing/2014/main" id="{D623D950-8D07-354B-B901-79CBB4524E50}"/>
                </a:ext>
              </a:extLst>
            </p:cNvPr>
            <p:cNvSpPr>
              <a:spLocks noChangeShapeType="1"/>
            </p:cNvSpPr>
            <p:nvPr/>
          </p:nvSpPr>
          <p:spPr bwMode="auto">
            <a:xfrm>
              <a:off x="1734550" y="1111629"/>
              <a:ext cx="0" cy="37423"/>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788" name="Line 738">
              <a:extLst>
                <a:ext uri="{FF2B5EF4-FFF2-40B4-BE49-F238E27FC236}">
                  <a16:creationId xmlns:a16="http://schemas.microsoft.com/office/drawing/2014/main" id="{8D004A40-AAB1-C647-ADFA-769F14933384}"/>
                </a:ext>
              </a:extLst>
            </p:cNvPr>
            <p:cNvSpPr>
              <a:spLocks noChangeShapeType="1"/>
            </p:cNvSpPr>
            <p:nvPr/>
          </p:nvSpPr>
          <p:spPr bwMode="auto">
            <a:xfrm>
              <a:off x="1728198" y="1250628"/>
              <a:ext cx="5293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789" name="Line 739">
              <a:extLst>
                <a:ext uri="{FF2B5EF4-FFF2-40B4-BE49-F238E27FC236}">
                  <a16:creationId xmlns:a16="http://schemas.microsoft.com/office/drawing/2014/main" id="{2D0438DE-5888-B548-B6C6-44C0ADAC5365}"/>
                </a:ext>
              </a:extLst>
            </p:cNvPr>
            <p:cNvSpPr>
              <a:spLocks noChangeShapeType="1"/>
            </p:cNvSpPr>
            <p:nvPr/>
          </p:nvSpPr>
          <p:spPr bwMode="auto">
            <a:xfrm>
              <a:off x="1757838" y="1234590"/>
              <a:ext cx="0" cy="37422"/>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790" name="Line 740">
              <a:extLst>
                <a:ext uri="{FF2B5EF4-FFF2-40B4-BE49-F238E27FC236}">
                  <a16:creationId xmlns:a16="http://schemas.microsoft.com/office/drawing/2014/main" id="{0533F882-82A9-9C45-BF64-A8408467F508}"/>
                </a:ext>
              </a:extLst>
            </p:cNvPr>
            <p:cNvSpPr>
              <a:spLocks noChangeShapeType="1"/>
            </p:cNvSpPr>
            <p:nvPr/>
          </p:nvSpPr>
          <p:spPr bwMode="auto">
            <a:xfrm>
              <a:off x="1734550" y="1270231"/>
              <a:ext cx="55047"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791" name="Line 741">
              <a:extLst>
                <a:ext uri="{FF2B5EF4-FFF2-40B4-BE49-F238E27FC236}">
                  <a16:creationId xmlns:a16="http://schemas.microsoft.com/office/drawing/2014/main" id="{4AC60566-14D8-7440-B157-FD19AD4CDADA}"/>
                </a:ext>
              </a:extLst>
            </p:cNvPr>
            <p:cNvSpPr>
              <a:spLocks noChangeShapeType="1"/>
            </p:cNvSpPr>
            <p:nvPr/>
          </p:nvSpPr>
          <p:spPr bwMode="auto">
            <a:xfrm>
              <a:off x="1759956" y="1248847"/>
              <a:ext cx="0" cy="42769"/>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792" name="Line 742">
              <a:extLst>
                <a:ext uri="{FF2B5EF4-FFF2-40B4-BE49-F238E27FC236}">
                  <a16:creationId xmlns:a16="http://schemas.microsoft.com/office/drawing/2014/main" id="{EDB3E7E0-C582-4C4E-98A2-3443EBDEDA3B}"/>
                </a:ext>
              </a:extLst>
            </p:cNvPr>
            <p:cNvSpPr>
              <a:spLocks noChangeShapeType="1"/>
            </p:cNvSpPr>
            <p:nvPr/>
          </p:nvSpPr>
          <p:spPr bwMode="auto">
            <a:xfrm>
              <a:off x="1753604" y="1293397"/>
              <a:ext cx="57165"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793" name="Line 743">
              <a:extLst>
                <a:ext uri="{FF2B5EF4-FFF2-40B4-BE49-F238E27FC236}">
                  <a16:creationId xmlns:a16="http://schemas.microsoft.com/office/drawing/2014/main" id="{2BF0AFE5-AFE0-F34E-9E68-BA4571B62B09}"/>
                </a:ext>
              </a:extLst>
            </p:cNvPr>
            <p:cNvSpPr>
              <a:spLocks noChangeShapeType="1"/>
            </p:cNvSpPr>
            <p:nvPr/>
          </p:nvSpPr>
          <p:spPr bwMode="auto">
            <a:xfrm>
              <a:off x="1781128" y="1277359"/>
              <a:ext cx="0" cy="37422"/>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794" name="Line 744">
              <a:extLst>
                <a:ext uri="{FF2B5EF4-FFF2-40B4-BE49-F238E27FC236}">
                  <a16:creationId xmlns:a16="http://schemas.microsoft.com/office/drawing/2014/main" id="{3E45CD1E-8E3F-424B-972F-8DC50A9FAD2A}"/>
                </a:ext>
              </a:extLst>
            </p:cNvPr>
            <p:cNvSpPr>
              <a:spLocks noChangeShapeType="1"/>
            </p:cNvSpPr>
            <p:nvPr/>
          </p:nvSpPr>
          <p:spPr bwMode="auto">
            <a:xfrm>
              <a:off x="1889104" y="1382498"/>
              <a:ext cx="57165"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795" name="Line 745">
              <a:extLst>
                <a:ext uri="{FF2B5EF4-FFF2-40B4-BE49-F238E27FC236}">
                  <a16:creationId xmlns:a16="http://schemas.microsoft.com/office/drawing/2014/main" id="{ADA413AF-DB44-8849-BDEE-0CAEF290AC72}"/>
                </a:ext>
              </a:extLst>
            </p:cNvPr>
            <p:cNvSpPr>
              <a:spLocks noChangeShapeType="1"/>
            </p:cNvSpPr>
            <p:nvPr/>
          </p:nvSpPr>
          <p:spPr bwMode="auto">
            <a:xfrm>
              <a:off x="1916628" y="1362897"/>
              <a:ext cx="0" cy="40986"/>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796" name="Line 746">
              <a:extLst>
                <a:ext uri="{FF2B5EF4-FFF2-40B4-BE49-F238E27FC236}">
                  <a16:creationId xmlns:a16="http://schemas.microsoft.com/office/drawing/2014/main" id="{02F37B76-5B74-8D4A-BD2E-F132BB16A807}"/>
                </a:ext>
              </a:extLst>
            </p:cNvPr>
            <p:cNvSpPr>
              <a:spLocks noChangeShapeType="1"/>
            </p:cNvSpPr>
            <p:nvPr/>
          </p:nvSpPr>
          <p:spPr bwMode="auto">
            <a:xfrm>
              <a:off x="1992846" y="1412793"/>
              <a:ext cx="57163"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797" name="Line 747">
              <a:extLst>
                <a:ext uri="{FF2B5EF4-FFF2-40B4-BE49-F238E27FC236}">
                  <a16:creationId xmlns:a16="http://schemas.microsoft.com/office/drawing/2014/main" id="{B751333C-7DC6-5A4B-A1C2-6490709EDF84}"/>
                </a:ext>
              </a:extLst>
            </p:cNvPr>
            <p:cNvSpPr>
              <a:spLocks noChangeShapeType="1"/>
            </p:cNvSpPr>
            <p:nvPr/>
          </p:nvSpPr>
          <p:spPr bwMode="auto">
            <a:xfrm>
              <a:off x="2020369" y="1393191"/>
              <a:ext cx="0" cy="37423"/>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798" name="Line 748">
              <a:extLst>
                <a:ext uri="{FF2B5EF4-FFF2-40B4-BE49-F238E27FC236}">
                  <a16:creationId xmlns:a16="http://schemas.microsoft.com/office/drawing/2014/main" id="{321D6A47-76BF-1E42-A54C-FB64F4A86C85}"/>
                </a:ext>
              </a:extLst>
            </p:cNvPr>
            <p:cNvSpPr>
              <a:spLocks noChangeShapeType="1"/>
            </p:cNvSpPr>
            <p:nvPr/>
          </p:nvSpPr>
          <p:spPr bwMode="auto">
            <a:xfrm>
              <a:off x="2039424" y="1441306"/>
              <a:ext cx="55047"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799" name="Line 749">
              <a:extLst>
                <a:ext uri="{FF2B5EF4-FFF2-40B4-BE49-F238E27FC236}">
                  <a16:creationId xmlns:a16="http://schemas.microsoft.com/office/drawing/2014/main" id="{809715A5-0489-0C49-83A6-117D72D064DF}"/>
                </a:ext>
              </a:extLst>
            </p:cNvPr>
            <p:cNvSpPr>
              <a:spLocks noChangeShapeType="1"/>
            </p:cNvSpPr>
            <p:nvPr/>
          </p:nvSpPr>
          <p:spPr bwMode="auto">
            <a:xfrm>
              <a:off x="2066947" y="1419922"/>
              <a:ext cx="0" cy="42769"/>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00" name="Line 750">
              <a:extLst>
                <a:ext uri="{FF2B5EF4-FFF2-40B4-BE49-F238E27FC236}">
                  <a16:creationId xmlns:a16="http://schemas.microsoft.com/office/drawing/2014/main" id="{47565046-70D1-7046-A0B3-812C24016265}"/>
                </a:ext>
              </a:extLst>
            </p:cNvPr>
            <p:cNvSpPr>
              <a:spLocks noChangeShapeType="1"/>
            </p:cNvSpPr>
            <p:nvPr/>
          </p:nvSpPr>
          <p:spPr bwMode="auto">
            <a:xfrm>
              <a:off x="2039424" y="1441306"/>
              <a:ext cx="55047"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01" name="Line 751">
              <a:extLst>
                <a:ext uri="{FF2B5EF4-FFF2-40B4-BE49-F238E27FC236}">
                  <a16:creationId xmlns:a16="http://schemas.microsoft.com/office/drawing/2014/main" id="{F7B14C16-A132-9048-A87C-B101D11B140E}"/>
                </a:ext>
              </a:extLst>
            </p:cNvPr>
            <p:cNvSpPr>
              <a:spLocks noChangeShapeType="1"/>
            </p:cNvSpPr>
            <p:nvPr/>
          </p:nvSpPr>
          <p:spPr bwMode="auto">
            <a:xfrm>
              <a:off x="2066947" y="1419922"/>
              <a:ext cx="0" cy="42769"/>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02" name="Line 752">
              <a:extLst>
                <a:ext uri="{FF2B5EF4-FFF2-40B4-BE49-F238E27FC236}">
                  <a16:creationId xmlns:a16="http://schemas.microsoft.com/office/drawing/2014/main" id="{EC3DB61C-ED3A-6E46-923F-CDBC89DDF033}"/>
                </a:ext>
              </a:extLst>
            </p:cNvPr>
            <p:cNvSpPr>
              <a:spLocks noChangeShapeType="1"/>
            </p:cNvSpPr>
            <p:nvPr/>
          </p:nvSpPr>
          <p:spPr bwMode="auto">
            <a:xfrm>
              <a:off x="2045775" y="1448434"/>
              <a:ext cx="57165"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03" name="Line 753">
              <a:extLst>
                <a:ext uri="{FF2B5EF4-FFF2-40B4-BE49-F238E27FC236}">
                  <a16:creationId xmlns:a16="http://schemas.microsoft.com/office/drawing/2014/main" id="{A1F97B59-3F8C-A14E-911A-13DC071D9EF5}"/>
                </a:ext>
              </a:extLst>
            </p:cNvPr>
            <p:cNvSpPr>
              <a:spLocks noChangeShapeType="1"/>
            </p:cNvSpPr>
            <p:nvPr/>
          </p:nvSpPr>
          <p:spPr bwMode="auto">
            <a:xfrm>
              <a:off x="2075416" y="1427050"/>
              <a:ext cx="0" cy="40986"/>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04" name="Line 754">
              <a:extLst>
                <a:ext uri="{FF2B5EF4-FFF2-40B4-BE49-F238E27FC236}">
                  <a16:creationId xmlns:a16="http://schemas.microsoft.com/office/drawing/2014/main" id="{0A3D8E9D-3474-E34B-A250-6016E5656958}"/>
                </a:ext>
              </a:extLst>
            </p:cNvPr>
            <p:cNvSpPr>
              <a:spLocks noChangeShapeType="1"/>
            </p:cNvSpPr>
            <p:nvPr/>
          </p:nvSpPr>
          <p:spPr bwMode="auto">
            <a:xfrm>
              <a:off x="2060596" y="1460908"/>
              <a:ext cx="52929"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05" name="Line 755">
              <a:extLst>
                <a:ext uri="{FF2B5EF4-FFF2-40B4-BE49-F238E27FC236}">
                  <a16:creationId xmlns:a16="http://schemas.microsoft.com/office/drawing/2014/main" id="{D93030C0-776A-4E45-854D-79D650670067}"/>
                </a:ext>
              </a:extLst>
            </p:cNvPr>
            <p:cNvSpPr>
              <a:spLocks noChangeShapeType="1"/>
            </p:cNvSpPr>
            <p:nvPr/>
          </p:nvSpPr>
          <p:spPr bwMode="auto">
            <a:xfrm>
              <a:off x="2088119" y="1439523"/>
              <a:ext cx="0" cy="40987"/>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06" name="Line 756">
              <a:extLst>
                <a:ext uri="{FF2B5EF4-FFF2-40B4-BE49-F238E27FC236}">
                  <a16:creationId xmlns:a16="http://schemas.microsoft.com/office/drawing/2014/main" id="{81648362-14CC-C44D-AFE6-00B53022A812}"/>
                </a:ext>
              </a:extLst>
            </p:cNvPr>
            <p:cNvSpPr>
              <a:spLocks noChangeShapeType="1"/>
            </p:cNvSpPr>
            <p:nvPr/>
          </p:nvSpPr>
          <p:spPr bwMode="auto">
            <a:xfrm>
              <a:off x="2066947" y="1460908"/>
              <a:ext cx="5293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07" name="Line 757">
              <a:extLst>
                <a:ext uri="{FF2B5EF4-FFF2-40B4-BE49-F238E27FC236}">
                  <a16:creationId xmlns:a16="http://schemas.microsoft.com/office/drawing/2014/main" id="{DEC4BB8C-38B9-E148-88CA-2B27E0CF561D}"/>
                </a:ext>
              </a:extLst>
            </p:cNvPr>
            <p:cNvSpPr>
              <a:spLocks noChangeShapeType="1"/>
            </p:cNvSpPr>
            <p:nvPr/>
          </p:nvSpPr>
          <p:spPr bwMode="auto">
            <a:xfrm>
              <a:off x="2092353" y="1439523"/>
              <a:ext cx="0" cy="40987"/>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08" name="Line 758">
              <a:extLst>
                <a:ext uri="{FF2B5EF4-FFF2-40B4-BE49-F238E27FC236}">
                  <a16:creationId xmlns:a16="http://schemas.microsoft.com/office/drawing/2014/main" id="{AC641AB2-9B0F-8B44-8A3E-43DC379649C4}"/>
                </a:ext>
              </a:extLst>
            </p:cNvPr>
            <p:cNvSpPr>
              <a:spLocks noChangeShapeType="1"/>
            </p:cNvSpPr>
            <p:nvPr/>
          </p:nvSpPr>
          <p:spPr bwMode="auto">
            <a:xfrm>
              <a:off x="2086002" y="1473383"/>
              <a:ext cx="55047"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09" name="Line 759">
              <a:extLst>
                <a:ext uri="{FF2B5EF4-FFF2-40B4-BE49-F238E27FC236}">
                  <a16:creationId xmlns:a16="http://schemas.microsoft.com/office/drawing/2014/main" id="{E88A956D-E0F5-7340-96D8-9BA2294D1175}"/>
                </a:ext>
              </a:extLst>
            </p:cNvPr>
            <p:cNvSpPr>
              <a:spLocks noChangeShapeType="1"/>
            </p:cNvSpPr>
            <p:nvPr/>
          </p:nvSpPr>
          <p:spPr bwMode="auto">
            <a:xfrm>
              <a:off x="2113525" y="1451998"/>
              <a:ext cx="0" cy="39205"/>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10" name="Line 760">
              <a:extLst>
                <a:ext uri="{FF2B5EF4-FFF2-40B4-BE49-F238E27FC236}">
                  <a16:creationId xmlns:a16="http://schemas.microsoft.com/office/drawing/2014/main" id="{DDB760C8-E83E-D64A-8FFB-C68B8B584685}"/>
                </a:ext>
              </a:extLst>
            </p:cNvPr>
            <p:cNvSpPr>
              <a:spLocks noChangeShapeType="1"/>
            </p:cNvSpPr>
            <p:nvPr/>
          </p:nvSpPr>
          <p:spPr bwMode="auto">
            <a:xfrm>
              <a:off x="2086002" y="1473383"/>
              <a:ext cx="55047"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11" name="Line 761">
              <a:extLst>
                <a:ext uri="{FF2B5EF4-FFF2-40B4-BE49-F238E27FC236}">
                  <a16:creationId xmlns:a16="http://schemas.microsoft.com/office/drawing/2014/main" id="{54838767-8D88-EF46-82A6-AFCD321D00B8}"/>
                </a:ext>
              </a:extLst>
            </p:cNvPr>
            <p:cNvSpPr>
              <a:spLocks noChangeShapeType="1"/>
            </p:cNvSpPr>
            <p:nvPr/>
          </p:nvSpPr>
          <p:spPr bwMode="auto">
            <a:xfrm>
              <a:off x="2113525" y="1451998"/>
              <a:ext cx="0" cy="39205"/>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12" name="Line 762">
              <a:extLst>
                <a:ext uri="{FF2B5EF4-FFF2-40B4-BE49-F238E27FC236}">
                  <a16:creationId xmlns:a16="http://schemas.microsoft.com/office/drawing/2014/main" id="{28AF0A95-72E0-1E4C-9191-374BC9588E0E}"/>
                </a:ext>
              </a:extLst>
            </p:cNvPr>
            <p:cNvSpPr>
              <a:spLocks noChangeShapeType="1"/>
            </p:cNvSpPr>
            <p:nvPr/>
          </p:nvSpPr>
          <p:spPr bwMode="auto">
            <a:xfrm>
              <a:off x="2086002" y="1473383"/>
              <a:ext cx="55047"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13" name="Line 763">
              <a:extLst>
                <a:ext uri="{FF2B5EF4-FFF2-40B4-BE49-F238E27FC236}">
                  <a16:creationId xmlns:a16="http://schemas.microsoft.com/office/drawing/2014/main" id="{E12B9FAD-2E10-BD4B-AF93-504DA8F908D6}"/>
                </a:ext>
              </a:extLst>
            </p:cNvPr>
            <p:cNvSpPr>
              <a:spLocks noChangeShapeType="1"/>
            </p:cNvSpPr>
            <p:nvPr/>
          </p:nvSpPr>
          <p:spPr bwMode="auto">
            <a:xfrm>
              <a:off x="2113525" y="1451998"/>
              <a:ext cx="0" cy="39205"/>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14" name="Line 764">
              <a:extLst>
                <a:ext uri="{FF2B5EF4-FFF2-40B4-BE49-F238E27FC236}">
                  <a16:creationId xmlns:a16="http://schemas.microsoft.com/office/drawing/2014/main" id="{7289F2B3-9C5D-3C4A-AC8C-FA31EDBB38A3}"/>
                </a:ext>
              </a:extLst>
            </p:cNvPr>
            <p:cNvSpPr>
              <a:spLocks noChangeShapeType="1"/>
            </p:cNvSpPr>
            <p:nvPr/>
          </p:nvSpPr>
          <p:spPr bwMode="auto">
            <a:xfrm>
              <a:off x="2092353" y="1476947"/>
              <a:ext cx="57165"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15" name="Line 765">
              <a:extLst>
                <a:ext uri="{FF2B5EF4-FFF2-40B4-BE49-F238E27FC236}">
                  <a16:creationId xmlns:a16="http://schemas.microsoft.com/office/drawing/2014/main" id="{29952E8E-1489-1B4B-9BF7-0BC27934AE4D}"/>
                </a:ext>
              </a:extLst>
            </p:cNvPr>
            <p:cNvSpPr>
              <a:spLocks noChangeShapeType="1"/>
            </p:cNvSpPr>
            <p:nvPr/>
          </p:nvSpPr>
          <p:spPr bwMode="auto">
            <a:xfrm>
              <a:off x="2119877" y="1459126"/>
              <a:ext cx="0" cy="39205"/>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16" name="Line 766">
              <a:extLst>
                <a:ext uri="{FF2B5EF4-FFF2-40B4-BE49-F238E27FC236}">
                  <a16:creationId xmlns:a16="http://schemas.microsoft.com/office/drawing/2014/main" id="{C94E14BC-121D-B94D-AC74-14E881F1E08D}"/>
                </a:ext>
              </a:extLst>
            </p:cNvPr>
            <p:cNvSpPr>
              <a:spLocks noChangeShapeType="1"/>
            </p:cNvSpPr>
            <p:nvPr/>
          </p:nvSpPr>
          <p:spPr bwMode="auto">
            <a:xfrm>
              <a:off x="2098705" y="1491203"/>
              <a:ext cx="52929"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17" name="Line 767">
              <a:extLst>
                <a:ext uri="{FF2B5EF4-FFF2-40B4-BE49-F238E27FC236}">
                  <a16:creationId xmlns:a16="http://schemas.microsoft.com/office/drawing/2014/main" id="{0CFAB716-157D-BD4E-B07B-DDF99CFB73B6}"/>
                </a:ext>
              </a:extLst>
            </p:cNvPr>
            <p:cNvSpPr>
              <a:spLocks noChangeShapeType="1"/>
            </p:cNvSpPr>
            <p:nvPr/>
          </p:nvSpPr>
          <p:spPr bwMode="auto">
            <a:xfrm>
              <a:off x="2126228" y="1471600"/>
              <a:ext cx="0" cy="40987"/>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18" name="Line 768">
              <a:extLst>
                <a:ext uri="{FF2B5EF4-FFF2-40B4-BE49-F238E27FC236}">
                  <a16:creationId xmlns:a16="http://schemas.microsoft.com/office/drawing/2014/main" id="{1AA006D7-CD32-0B4B-8511-E3AB6EB06D94}"/>
                </a:ext>
              </a:extLst>
            </p:cNvPr>
            <p:cNvSpPr>
              <a:spLocks noChangeShapeType="1"/>
            </p:cNvSpPr>
            <p:nvPr/>
          </p:nvSpPr>
          <p:spPr bwMode="auto">
            <a:xfrm>
              <a:off x="2105056" y="1503677"/>
              <a:ext cx="55047"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19" name="Line 769">
              <a:extLst>
                <a:ext uri="{FF2B5EF4-FFF2-40B4-BE49-F238E27FC236}">
                  <a16:creationId xmlns:a16="http://schemas.microsoft.com/office/drawing/2014/main" id="{459647C6-46DE-474E-88AA-6E86C4BDC4AF}"/>
                </a:ext>
              </a:extLst>
            </p:cNvPr>
            <p:cNvSpPr>
              <a:spLocks noChangeShapeType="1"/>
            </p:cNvSpPr>
            <p:nvPr/>
          </p:nvSpPr>
          <p:spPr bwMode="auto">
            <a:xfrm>
              <a:off x="2130463" y="1484075"/>
              <a:ext cx="0" cy="37422"/>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20" name="Line 770">
              <a:extLst>
                <a:ext uri="{FF2B5EF4-FFF2-40B4-BE49-F238E27FC236}">
                  <a16:creationId xmlns:a16="http://schemas.microsoft.com/office/drawing/2014/main" id="{FFFF8EAD-62E2-7843-8B3D-C9F9986A2917}"/>
                </a:ext>
              </a:extLst>
            </p:cNvPr>
            <p:cNvSpPr>
              <a:spLocks noChangeShapeType="1"/>
            </p:cNvSpPr>
            <p:nvPr/>
          </p:nvSpPr>
          <p:spPr bwMode="auto">
            <a:xfrm>
              <a:off x="2109291" y="1509023"/>
              <a:ext cx="57165"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21" name="Line 771">
              <a:extLst>
                <a:ext uri="{FF2B5EF4-FFF2-40B4-BE49-F238E27FC236}">
                  <a16:creationId xmlns:a16="http://schemas.microsoft.com/office/drawing/2014/main" id="{DBF182CF-C3A1-B949-AB90-9D1994F27B61}"/>
                </a:ext>
              </a:extLst>
            </p:cNvPr>
            <p:cNvSpPr>
              <a:spLocks noChangeShapeType="1"/>
            </p:cNvSpPr>
            <p:nvPr/>
          </p:nvSpPr>
          <p:spPr bwMode="auto">
            <a:xfrm>
              <a:off x="2138931" y="1487639"/>
              <a:ext cx="0" cy="42769"/>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22" name="Line 772">
              <a:extLst>
                <a:ext uri="{FF2B5EF4-FFF2-40B4-BE49-F238E27FC236}">
                  <a16:creationId xmlns:a16="http://schemas.microsoft.com/office/drawing/2014/main" id="{AD1D155F-8F93-B14C-959C-96A02043512A}"/>
                </a:ext>
              </a:extLst>
            </p:cNvPr>
            <p:cNvSpPr>
              <a:spLocks noChangeShapeType="1"/>
            </p:cNvSpPr>
            <p:nvPr/>
          </p:nvSpPr>
          <p:spPr bwMode="auto">
            <a:xfrm>
              <a:off x="2124112" y="1521497"/>
              <a:ext cx="57163"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23" name="Line 773">
              <a:extLst>
                <a:ext uri="{FF2B5EF4-FFF2-40B4-BE49-F238E27FC236}">
                  <a16:creationId xmlns:a16="http://schemas.microsoft.com/office/drawing/2014/main" id="{8DE832B0-3506-9741-8B41-725D62DB8989}"/>
                </a:ext>
              </a:extLst>
            </p:cNvPr>
            <p:cNvSpPr>
              <a:spLocks noChangeShapeType="1"/>
            </p:cNvSpPr>
            <p:nvPr/>
          </p:nvSpPr>
          <p:spPr bwMode="auto">
            <a:xfrm>
              <a:off x="2151634" y="1501895"/>
              <a:ext cx="0" cy="40986"/>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24" name="Line 774">
              <a:extLst>
                <a:ext uri="{FF2B5EF4-FFF2-40B4-BE49-F238E27FC236}">
                  <a16:creationId xmlns:a16="http://schemas.microsoft.com/office/drawing/2014/main" id="{9D394DE8-8771-6744-B687-7E30797DFB55}"/>
                </a:ext>
              </a:extLst>
            </p:cNvPr>
            <p:cNvSpPr>
              <a:spLocks noChangeShapeType="1"/>
            </p:cNvSpPr>
            <p:nvPr/>
          </p:nvSpPr>
          <p:spPr bwMode="auto">
            <a:xfrm>
              <a:off x="2138931" y="1535753"/>
              <a:ext cx="5293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25" name="Line 775">
              <a:extLst>
                <a:ext uri="{FF2B5EF4-FFF2-40B4-BE49-F238E27FC236}">
                  <a16:creationId xmlns:a16="http://schemas.microsoft.com/office/drawing/2014/main" id="{C32E6EB9-07F4-934C-9C0B-5C99782D05E9}"/>
                </a:ext>
              </a:extLst>
            </p:cNvPr>
            <p:cNvSpPr>
              <a:spLocks noChangeShapeType="1"/>
            </p:cNvSpPr>
            <p:nvPr/>
          </p:nvSpPr>
          <p:spPr bwMode="auto">
            <a:xfrm>
              <a:off x="2162221" y="1514369"/>
              <a:ext cx="0" cy="37423"/>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26" name="Line 776">
              <a:extLst>
                <a:ext uri="{FF2B5EF4-FFF2-40B4-BE49-F238E27FC236}">
                  <a16:creationId xmlns:a16="http://schemas.microsoft.com/office/drawing/2014/main" id="{B9C1CF1F-7287-774E-BC7D-0E7EBC97443F}"/>
                </a:ext>
              </a:extLst>
            </p:cNvPr>
            <p:cNvSpPr>
              <a:spLocks noChangeShapeType="1"/>
            </p:cNvSpPr>
            <p:nvPr/>
          </p:nvSpPr>
          <p:spPr bwMode="auto">
            <a:xfrm>
              <a:off x="2138931" y="1535753"/>
              <a:ext cx="5293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27" name="Line 777">
              <a:extLst>
                <a:ext uri="{FF2B5EF4-FFF2-40B4-BE49-F238E27FC236}">
                  <a16:creationId xmlns:a16="http://schemas.microsoft.com/office/drawing/2014/main" id="{21EA77F7-3650-C142-9FBE-A9B0319E4C44}"/>
                </a:ext>
              </a:extLst>
            </p:cNvPr>
            <p:cNvSpPr>
              <a:spLocks noChangeShapeType="1"/>
            </p:cNvSpPr>
            <p:nvPr/>
          </p:nvSpPr>
          <p:spPr bwMode="auto">
            <a:xfrm>
              <a:off x="2162221" y="1514369"/>
              <a:ext cx="0" cy="37423"/>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28" name="Line 778">
              <a:extLst>
                <a:ext uri="{FF2B5EF4-FFF2-40B4-BE49-F238E27FC236}">
                  <a16:creationId xmlns:a16="http://schemas.microsoft.com/office/drawing/2014/main" id="{08D9F640-86CF-504F-845F-7C1694AA15D4}"/>
                </a:ext>
              </a:extLst>
            </p:cNvPr>
            <p:cNvSpPr>
              <a:spLocks noChangeShapeType="1"/>
            </p:cNvSpPr>
            <p:nvPr/>
          </p:nvSpPr>
          <p:spPr bwMode="auto">
            <a:xfrm>
              <a:off x="2181275" y="1571394"/>
              <a:ext cx="57165"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29" name="Line 779">
              <a:extLst>
                <a:ext uri="{FF2B5EF4-FFF2-40B4-BE49-F238E27FC236}">
                  <a16:creationId xmlns:a16="http://schemas.microsoft.com/office/drawing/2014/main" id="{0DC63014-801B-9B45-821F-B8B0B6F0CC85}"/>
                </a:ext>
              </a:extLst>
            </p:cNvPr>
            <p:cNvSpPr>
              <a:spLocks noChangeShapeType="1"/>
            </p:cNvSpPr>
            <p:nvPr/>
          </p:nvSpPr>
          <p:spPr bwMode="auto">
            <a:xfrm>
              <a:off x="2208799" y="1551792"/>
              <a:ext cx="0" cy="37422"/>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30" name="Line 780">
              <a:extLst>
                <a:ext uri="{FF2B5EF4-FFF2-40B4-BE49-F238E27FC236}">
                  <a16:creationId xmlns:a16="http://schemas.microsoft.com/office/drawing/2014/main" id="{61EF9CD6-9115-4649-80E7-00C54C2E7D4D}"/>
                </a:ext>
              </a:extLst>
            </p:cNvPr>
            <p:cNvSpPr>
              <a:spLocks noChangeShapeType="1"/>
            </p:cNvSpPr>
            <p:nvPr/>
          </p:nvSpPr>
          <p:spPr bwMode="auto">
            <a:xfrm>
              <a:off x="2187627" y="1576740"/>
              <a:ext cx="57163"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31" name="Line 781">
              <a:extLst>
                <a:ext uri="{FF2B5EF4-FFF2-40B4-BE49-F238E27FC236}">
                  <a16:creationId xmlns:a16="http://schemas.microsoft.com/office/drawing/2014/main" id="{FA703FBE-634E-E048-9CFA-8A3E94791164}"/>
                </a:ext>
              </a:extLst>
            </p:cNvPr>
            <p:cNvSpPr>
              <a:spLocks noChangeShapeType="1"/>
            </p:cNvSpPr>
            <p:nvPr/>
          </p:nvSpPr>
          <p:spPr bwMode="auto">
            <a:xfrm>
              <a:off x="2215150" y="1558920"/>
              <a:ext cx="0" cy="39205"/>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32" name="Line 782">
              <a:extLst>
                <a:ext uri="{FF2B5EF4-FFF2-40B4-BE49-F238E27FC236}">
                  <a16:creationId xmlns:a16="http://schemas.microsoft.com/office/drawing/2014/main" id="{927BFF62-D630-5E49-B27E-4DEB53345675}"/>
                </a:ext>
              </a:extLst>
            </p:cNvPr>
            <p:cNvSpPr>
              <a:spLocks noChangeShapeType="1"/>
            </p:cNvSpPr>
            <p:nvPr/>
          </p:nvSpPr>
          <p:spPr bwMode="auto">
            <a:xfrm>
              <a:off x="2401462" y="1648022"/>
              <a:ext cx="57165"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grpSp>
          <p:nvGrpSpPr>
            <p:cNvPr id="67816" name="Group 984">
              <a:extLst>
                <a:ext uri="{FF2B5EF4-FFF2-40B4-BE49-F238E27FC236}">
                  <a16:creationId xmlns:a16="http://schemas.microsoft.com/office/drawing/2014/main" id="{1005D640-5826-FE49-B8D5-B1E0176A4E15}"/>
                </a:ext>
              </a:extLst>
            </p:cNvPr>
            <p:cNvGrpSpPr>
              <a:grpSpLocks/>
            </p:cNvGrpSpPr>
            <p:nvPr/>
          </p:nvGrpSpPr>
          <p:grpSpPr bwMode="auto">
            <a:xfrm>
              <a:off x="1272338" y="903678"/>
              <a:ext cx="4512392" cy="2008131"/>
              <a:chOff x="1930" y="291"/>
              <a:chExt cx="4298" cy="2656"/>
            </a:xfrm>
          </p:grpSpPr>
          <p:sp>
            <p:nvSpPr>
              <p:cNvPr id="937" name="Line 784">
                <a:extLst>
                  <a:ext uri="{FF2B5EF4-FFF2-40B4-BE49-F238E27FC236}">
                    <a16:creationId xmlns:a16="http://schemas.microsoft.com/office/drawing/2014/main" id="{3BDF2734-3A85-4B4D-8D88-CC65FF7BEB66}"/>
                  </a:ext>
                </a:extLst>
              </p:cNvPr>
              <p:cNvSpPr>
                <a:spLocks noChangeShapeType="1"/>
              </p:cNvSpPr>
              <p:nvPr/>
            </p:nvSpPr>
            <p:spPr bwMode="auto">
              <a:xfrm>
                <a:off x="3034" y="1250"/>
                <a:ext cx="0" cy="52"/>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38" name="Line 785">
                <a:extLst>
                  <a:ext uri="{FF2B5EF4-FFF2-40B4-BE49-F238E27FC236}">
                    <a16:creationId xmlns:a16="http://schemas.microsoft.com/office/drawing/2014/main" id="{8D433F16-5DC8-424F-832D-1F3FFC4C8026}"/>
                  </a:ext>
                </a:extLst>
              </p:cNvPr>
              <p:cNvSpPr>
                <a:spLocks noChangeShapeType="1"/>
              </p:cNvSpPr>
              <p:nvPr/>
            </p:nvSpPr>
            <p:spPr bwMode="auto">
              <a:xfrm>
                <a:off x="3005" y="1273"/>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39" name="Line 786">
                <a:extLst>
                  <a:ext uri="{FF2B5EF4-FFF2-40B4-BE49-F238E27FC236}">
                    <a16:creationId xmlns:a16="http://schemas.microsoft.com/office/drawing/2014/main" id="{A506CE16-5C0D-3641-9B1B-35F06A984CED}"/>
                  </a:ext>
                </a:extLst>
              </p:cNvPr>
              <p:cNvSpPr>
                <a:spLocks noChangeShapeType="1"/>
              </p:cNvSpPr>
              <p:nvPr/>
            </p:nvSpPr>
            <p:spPr bwMode="auto">
              <a:xfrm>
                <a:off x="3034" y="1250"/>
                <a:ext cx="0" cy="52"/>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40" name="Line 787">
                <a:extLst>
                  <a:ext uri="{FF2B5EF4-FFF2-40B4-BE49-F238E27FC236}">
                    <a16:creationId xmlns:a16="http://schemas.microsoft.com/office/drawing/2014/main" id="{485D46C1-9018-1841-8320-291CB27CD0D6}"/>
                  </a:ext>
                </a:extLst>
              </p:cNvPr>
              <p:cNvSpPr>
                <a:spLocks noChangeShapeType="1"/>
              </p:cNvSpPr>
              <p:nvPr/>
            </p:nvSpPr>
            <p:spPr bwMode="auto">
              <a:xfrm>
                <a:off x="3005" y="1273"/>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41" name="Line 788">
                <a:extLst>
                  <a:ext uri="{FF2B5EF4-FFF2-40B4-BE49-F238E27FC236}">
                    <a16:creationId xmlns:a16="http://schemas.microsoft.com/office/drawing/2014/main" id="{6F83956D-7D3A-5744-9288-94AB425C9268}"/>
                  </a:ext>
                </a:extLst>
              </p:cNvPr>
              <p:cNvSpPr>
                <a:spLocks noChangeShapeType="1"/>
              </p:cNvSpPr>
              <p:nvPr/>
            </p:nvSpPr>
            <p:spPr bwMode="auto">
              <a:xfrm>
                <a:off x="3034" y="1250"/>
                <a:ext cx="0" cy="52"/>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42" name="Line 789">
                <a:extLst>
                  <a:ext uri="{FF2B5EF4-FFF2-40B4-BE49-F238E27FC236}">
                    <a16:creationId xmlns:a16="http://schemas.microsoft.com/office/drawing/2014/main" id="{9F37D4B8-5DC8-0F49-907B-3B3034B63FC3}"/>
                  </a:ext>
                </a:extLst>
              </p:cNvPr>
              <p:cNvSpPr>
                <a:spLocks noChangeShapeType="1"/>
              </p:cNvSpPr>
              <p:nvPr/>
            </p:nvSpPr>
            <p:spPr bwMode="auto">
              <a:xfrm>
                <a:off x="3020" y="1290"/>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43" name="Line 790">
                <a:extLst>
                  <a:ext uri="{FF2B5EF4-FFF2-40B4-BE49-F238E27FC236}">
                    <a16:creationId xmlns:a16="http://schemas.microsoft.com/office/drawing/2014/main" id="{9FCA6D4F-B556-CB43-8422-B6B3E167614A}"/>
                  </a:ext>
                </a:extLst>
              </p:cNvPr>
              <p:cNvSpPr>
                <a:spLocks noChangeShapeType="1"/>
              </p:cNvSpPr>
              <p:nvPr/>
            </p:nvSpPr>
            <p:spPr bwMode="auto">
              <a:xfrm>
                <a:off x="3046" y="1261"/>
                <a:ext cx="0" cy="57"/>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44" name="Line 791">
                <a:extLst>
                  <a:ext uri="{FF2B5EF4-FFF2-40B4-BE49-F238E27FC236}">
                    <a16:creationId xmlns:a16="http://schemas.microsoft.com/office/drawing/2014/main" id="{890AF5DC-DBD2-2841-90C8-3FCD414DB788}"/>
                  </a:ext>
                </a:extLst>
              </p:cNvPr>
              <p:cNvSpPr>
                <a:spLocks noChangeShapeType="1"/>
              </p:cNvSpPr>
              <p:nvPr/>
            </p:nvSpPr>
            <p:spPr bwMode="auto">
              <a:xfrm>
                <a:off x="3044" y="1313"/>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45" name="Line 792">
                <a:extLst>
                  <a:ext uri="{FF2B5EF4-FFF2-40B4-BE49-F238E27FC236}">
                    <a16:creationId xmlns:a16="http://schemas.microsoft.com/office/drawing/2014/main" id="{FCA00642-2C55-9041-9742-10EA59A5E80A}"/>
                  </a:ext>
                </a:extLst>
              </p:cNvPr>
              <p:cNvSpPr>
                <a:spLocks noChangeShapeType="1"/>
              </p:cNvSpPr>
              <p:nvPr/>
            </p:nvSpPr>
            <p:spPr bwMode="auto">
              <a:xfrm>
                <a:off x="3070" y="1290"/>
                <a:ext cx="0" cy="52"/>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46" name="Line 793">
                <a:extLst>
                  <a:ext uri="{FF2B5EF4-FFF2-40B4-BE49-F238E27FC236}">
                    <a16:creationId xmlns:a16="http://schemas.microsoft.com/office/drawing/2014/main" id="{735FAFA0-BBE2-744A-B71A-5CCF8503D7D3}"/>
                  </a:ext>
                </a:extLst>
              </p:cNvPr>
              <p:cNvSpPr>
                <a:spLocks noChangeShapeType="1"/>
              </p:cNvSpPr>
              <p:nvPr/>
            </p:nvSpPr>
            <p:spPr bwMode="auto">
              <a:xfrm>
                <a:off x="3064" y="1358"/>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47" name="Line 794">
                <a:extLst>
                  <a:ext uri="{FF2B5EF4-FFF2-40B4-BE49-F238E27FC236}">
                    <a16:creationId xmlns:a16="http://schemas.microsoft.com/office/drawing/2014/main" id="{721F67D6-F459-484C-9106-B9E7F81C0D6E}"/>
                  </a:ext>
                </a:extLst>
              </p:cNvPr>
              <p:cNvSpPr>
                <a:spLocks noChangeShapeType="1"/>
              </p:cNvSpPr>
              <p:nvPr/>
            </p:nvSpPr>
            <p:spPr bwMode="auto">
              <a:xfrm>
                <a:off x="3090" y="1332"/>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48" name="Line 795">
                <a:extLst>
                  <a:ext uri="{FF2B5EF4-FFF2-40B4-BE49-F238E27FC236}">
                    <a16:creationId xmlns:a16="http://schemas.microsoft.com/office/drawing/2014/main" id="{B54ADE20-7E21-F349-9860-07F52937D9FF}"/>
                  </a:ext>
                </a:extLst>
              </p:cNvPr>
              <p:cNvSpPr>
                <a:spLocks noChangeShapeType="1"/>
              </p:cNvSpPr>
              <p:nvPr/>
            </p:nvSpPr>
            <p:spPr bwMode="auto">
              <a:xfrm>
                <a:off x="3064" y="1358"/>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49" name="Line 796">
                <a:extLst>
                  <a:ext uri="{FF2B5EF4-FFF2-40B4-BE49-F238E27FC236}">
                    <a16:creationId xmlns:a16="http://schemas.microsoft.com/office/drawing/2014/main" id="{D25AB4E9-1535-7E44-9F39-2E5B63329772}"/>
                  </a:ext>
                </a:extLst>
              </p:cNvPr>
              <p:cNvSpPr>
                <a:spLocks noChangeShapeType="1"/>
              </p:cNvSpPr>
              <p:nvPr/>
            </p:nvSpPr>
            <p:spPr bwMode="auto">
              <a:xfrm>
                <a:off x="3090" y="1332"/>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50" name="Line 797">
                <a:extLst>
                  <a:ext uri="{FF2B5EF4-FFF2-40B4-BE49-F238E27FC236}">
                    <a16:creationId xmlns:a16="http://schemas.microsoft.com/office/drawing/2014/main" id="{1544A6EF-1DED-E049-A880-9CC7B90C822F}"/>
                  </a:ext>
                </a:extLst>
              </p:cNvPr>
              <p:cNvSpPr>
                <a:spLocks noChangeShapeType="1"/>
              </p:cNvSpPr>
              <p:nvPr/>
            </p:nvSpPr>
            <p:spPr bwMode="auto">
              <a:xfrm>
                <a:off x="3112" y="1407"/>
                <a:ext cx="52"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51" name="Line 798">
                <a:extLst>
                  <a:ext uri="{FF2B5EF4-FFF2-40B4-BE49-F238E27FC236}">
                    <a16:creationId xmlns:a16="http://schemas.microsoft.com/office/drawing/2014/main" id="{C0ABA9FE-872E-4F4D-8C02-A5C4FE5418C6}"/>
                  </a:ext>
                </a:extLst>
              </p:cNvPr>
              <p:cNvSpPr>
                <a:spLocks noChangeShapeType="1"/>
              </p:cNvSpPr>
              <p:nvPr/>
            </p:nvSpPr>
            <p:spPr bwMode="auto">
              <a:xfrm>
                <a:off x="3139" y="1386"/>
                <a:ext cx="0" cy="47"/>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52" name="Line 799">
                <a:extLst>
                  <a:ext uri="{FF2B5EF4-FFF2-40B4-BE49-F238E27FC236}">
                    <a16:creationId xmlns:a16="http://schemas.microsoft.com/office/drawing/2014/main" id="{8AD899C2-0EE2-504B-850B-FBA233F75021}"/>
                  </a:ext>
                </a:extLst>
              </p:cNvPr>
              <p:cNvSpPr>
                <a:spLocks noChangeShapeType="1"/>
              </p:cNvSpPr>
              <p:nvPr/>
            </p:nvSpPr>
            <p:spPr bwMode="auto">
              <a:xfrm>
                <a:off x="3118" y="1407"/>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53" name="Line 800">
                <a:extLst>
                  <a:ext uri="{FF2B5EF4-FFF2-40B4-BE49-F238E27FC236}">
                    <a16:creationId xmlns:a16="http://schemas.microsoft.com/office/drawing/2014/main" id="{A67CE2E5-D1B0-754F-9215-96E7C3A95203}"/>
                  </a:ext>
                </a:extLst>
              </p:cNvPr>
              <p:cNvSpPr>
                <a:spLocks noChangeShapeType="1"/>
              </p:cNvSpPr>
              <p:nvPr/>
            </p:nvSpPr>
            <p:spPr bwMode="auto">
              <a:xfrm>
                <a:off x="3145" y="1386"/>
                <a:ext cx="0" cy="47"/>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54" name="Line 801">
                <a:extLst>
                  <a:ext uri="{FF2B5EF4-FFF2-40B4-BE49-F238E27FC236}">
                    <a16:creationId xmlns:a16="http://schemas.microsoft.com/office/drawing/2014/main" id="{6AEE2FF7-4442-684F-8CEE-650EE8554B7A}"/>
                  </a:ext>
                </a:extLst>
              </p:cNvPr>
              <p:cNvSpPr>
                <a:spLocks noChangeShapeType="1"/>
              </p:cNvSpPr>
              <p:nvPr/>
            </p:nvSpPr>
            <p:spPr bwMode="auto">
              <a:xfrm>
                <a:off x="3131" y="1419"/>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55" name="Line 802">
                <a:extLst>
                  <a:ext uri="{FF2B5EF4-FFF2-40B4-BE49-F238E27FC236}">
                    <a16:creationId xmlns:a16="http://schemas.microsoft.com/office/drawing/2014/main" id="{0FDDB45A-1C93-2645-9EFD-58FD25FF22D2}"/>
                  </a:ext>
                </a:extLst>
              </p:cNvPr>
              <p:cNvSpPr>
                <a:spLocks noChangeShapeType="1"/>
              </p:cNvSpPr>
              <p:nvPr/>
            </p:nvSpPr>
            <p:spPr bwMode="auto">
              <a:xfrm>
                <a:off x="3159" y="1391"/>
                <a:ext cx="0" cy="57"/>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56" name="Line 803">
                <a:extLst>
                  <a:ext uri="{FF2B5EF4-FFF2-40B4-BE49-F238E27FC236}">
                    <a16:creationId xmlns:a16="http://schemas.microsoft.com/office/drawing/2014/main" id="{7AEEDDC1-5EBA-D445-A6FA-9257E5D4587F}"/>
                  </a:ext>
                </a:extLst>
              </p:cNvPr>
              <p:cNvSpPr>
                <a:spLocks noChangeShapeType="1"/>
              </p:cNvSpPr>
              <p:nvPr/>
            </p:nvSpPr>
            <p:spPr bwMode="auto">
              <a:xfrm>
                <a:off x="3185" y="1436"/>
                <a:ext cx="56"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57" name="Line 804">
                <a:extLst>
                  <a:ext uri="{FF2B5EF4-FFF2-40B4-BE49-F238E27FC236}">
                    <a16:creationId xmlns:a16="http://schemas.microsoft.com/office/drawing/2014/main" id="{248D2ED0-978A-7C4B-ADBF-E5F5ADB86165}"/>
                  </a:ext>
                </a:extLst>
              </p:cNvPr>
              <p:cNvSpPr>
                <a:spLocks noChangeShapeType="1"/>
              </p:cNvSpPr>
              <p:nvPr/>
            </p:nvSpPr>
            <p:spPr bwMode="auto">
              <a:xfrm>
                <a:off x="3213" y="1407"/>
                <a:ext cx="0" cy="57"/>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58" name="Line 805">
                <a:extLst>
                  <a:ext uri="{FF2B5EF4-FFF2-40B4-BE49-F238E27FC236}">
                    <a16:creationId xmlns:a16="http://schemas.microsoft.com/office/drawing/2014/main" id="{9DC75902-C6F5-DA4B-840E-A7CFE967580F}"/>
                  </a:ext>
                </a:extLst>
              </p:cNvPr>
              <p:cNvSpPr>
                <a:spLocks noChangeShapeType="1"/>
              </p:cNvSpPr>
              <p:nvPr/>
            </p:nvSpPr>
            <p:spPr bwMode="auto">
              <a:xfrm>
                <a:off x="3274" y="1476"/>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59" name="Line 806">
                <a:extLst>
                  <a:ext uri="{FF2B5EF4-FFF2-40B4-BE49-F238E27FC236}">
                    <a16:creationId xmlns:a16="http://schemas.microsoft.com/office/drawing/2014/main" id="{DB10A328-E701-3E4D-BA08-DD3F1EDF3B94}"/>
                  </a:ext>
                </a:extLst>
              </p:cNvPr>
              <p:cNvSpPr>
                <a:spLocks noChangeShapeType="1"/>
              </p:cNvSpPr>
              <p:nvPr/>
            </p:nvSpPr>
            <p:spPr bwMode="auto">
              <a:xfrm>
                <a:off x="3302" y="1448"/>
                <a:ext cx="0" cy="49"/>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60" name="Line 807">
                <a:extLst>
                  <a:ext uri="{FF2B5EF4-FFF2-40B4-BE49-F238E27FC236}">
                    <a16:creationId xmlns:a16="http://schemas.microsoft.com/office/drawing/2014/main" id="{9884F5CE-AC7A-1D49-8713-B4BEE99A9E63}"/>
                  </a:ext>
                </a:extLst>
              </p:cNvPr>
              <p:cNvSpPr>
                <a:spLocks noChangeShapeType="1"/>
              </p:cNvSpPr>
              <p:nvPr/>
            </p:nvSpPr>
            <p:spPr bwMode="auto">
              <a:xfrm>
                <a:off x="3387" y="1499"/>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61" name="Line 808">
                <a:extLst>
                  <a:ext uri="{FF2B5EF4-FFF2-40B4-BE49-F238E27FC236}">
                    <a16:creationId xmlns:a16="http://schemas.microsoft.com/office/drawing/2014/main" id="{512F7982-F7A6-EF40-82E1-F5AF1F3360F9}"/>
                  </a:ext>
                </a:extLst>
              </p:cNvPr>
              <p:cNvSpPr>
                <a:spLocks noChangeShapeType="1"/>
              </p:cNvSpPr>
              <p:nvPr/>
            </p:nvSpPr>
            <p:spPr bwMode="auto">
              <a:xfrm>
                <a:off x="3409" y="1476"/>
                <a:ext cx="0" cy="49"/>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62" name="Line 809">
                <a:extLst>
                  <a:ext uri="{FF2B5EF4-FFF2-40B4-BE49-F238E27FC236}">
                    <a16:creationId xmlns:a16="http://schemas.microsoft.com/office/drawing/2014/main" id="{94EF8A5A-EB1D-BB41-A18D-7A5164124221}"/>
                  </a:ext>
                </a:extLst>
              </p:cNvPr>
              <p:cNvSpPr>
                <a:spLocks noChangeShapeType="1"/>
              </p:cNvSpPr>
              <p:nvPr/>
            </p:nvSpPr>
            <p:spPr bwMode="auto">
              <a:xfrm>
                <a:off x="3493" y="1591"/>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63" name="Line 810">
                <a:extLst>
                  <a:ext uri="{FF2B5EF4-FFF2-40B4-BE49-F238E27FC236}">
                    <a16:creationId xmlns:a16="http://schemas.microsoft.com/office/drawing/2014/main" id="{40D17703-C47F-3C43-8DDF-07B2EB380A7C}"/>
                  </a:ext>
                </a:extLst>
              </p:cNvPr>
              <p:cNvSpPr>
                <a:spLocks noChangeShapeType="1"/>
              </p:cNvSpPr>
              <p:nvPr/>
            </p:nvSpPr>
            <p:spPr bwMode="auto">
              <a:xfrm>
                <a:off x="3522" y="1563"/>
                <a:ext cx="0" cy="52"/>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64" name="Line 811">
                <a:extLst>
                  <a:ext uri="{FF2B5EF4-FFF2-40B4-BE49-F238E27FC236}">
                    <a16:creationId xmlns:a16="http://schemas.microsoft.com/office/drawing/2014/main" id="{D46D5EC9-369B-4B46-AF96-904DEAB43E2B}"/>
                  </a:ext>
                </a:extLst>
              </p:cNvPr>
              <p:cNvSpPr>
                <a:spLocks noChangeShapeType="1"/>
              </p:cNvSpPr>
              <p:nvPr/>
            </p:nvSpPr>
            <p:spPr bwMode="auto">
              <a:xfrm>
                <a:off x="3508" y="1596"/>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65" name="Line 812">
                <a:extLst>
                  <a:ext uri="{FF2B5EF4-FFF2-40B4-BE49-F238E27FC236}">
                    <a16:creationId xmlns:a16="http://schemas.microsoft.com/office/drawing/2014/main" id="{AF0659D2-34ED-DC46-B2A0-7C59383AD7D2}"/>
                  </a:ext>
                </a:extLst>
              </p:cNvPr>
              <p:cNvSpPr>
                <a:spLocks noChangeShapeType="1"/>
              </p:cNvSpPr>
              <p:nvPr/>
            </p:nvSpPr>
            <p:spPr bwMode="auto">
              <a:xfrm>
                <a:off x="3536" y="1572"/>
                <a:ext cx="0" cy="52"/>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66" name="Line 813">
                <a:extLst>
                  <a:ext uri="{FF2B5EF4-FFF2-40B4-BE49-F238E27FC236}">
                    <a16:creationId xmlns:a16="http://schemas.microsoft.com/office/drawing/2014/main" id="{8586E551-CC8E-5C40-88B5-208B462281BE}"/>
                  </a:ext>
                </a:extLst>
              </p:cNvPr>
              <p:cNvSpPr>
                <a:spLocks noChangeShapeType="1"/>
              </p:cNvSpPr>
              <p:nvPr/>
            </p:nvSpPr>
            <p:spPr bwMode="auto">
              <a:xfrm>
                <a:off x="3532" y="1660"/>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67" name="Line 814">
                <a:extLst>
                  <a:ext uri="{FF2B5EF4-FFF2-40B4-BE49-F238E27FC236}">
                    <a16:creationId xmlns:a16="http://schemas.microsoft.com/office/drawing/2014/main" id="{76C9006B-75A2-1244-9D5F-8AE748426BD2}"/>
                  </a:ext>
                </a:extLst>
              </p:cNvPr>
              <p:cNvSpPr>
                <a:spLocks noChangeShapeType="1"/>
              </p:cNvSpPr>
              <p:nvPr/>
            </p:nvSpPr>
            <p:spPr bwMode="auto">
              <a:xfrm>
                <a:off x="3558" y="1631"/>
                <a:ext cx="0" cy="57"/>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68" name="Line 815">
                <a:extLst>
                  <a:ext uri="{FF2B5EF4-FFF2-40B4-BE49-F238E27FC236}">
                    <a16:creationId xmlns:a16="http://schemas.microsoft.com/office/drawing/2014/main" id="{FA79EE38-1CC5-E841-BC58-12D3C07A8DA9}"/>
                  </a:ext>
                </a:extLst>
              </p:cNvPr>
              <p:cNvSpPr>
                <a:spLocks noChangeShapeType="1"/>
              </p:cNvSpPr>
              <p:nvPr/>
            </p:nvSpPr>
            <p:spPr bwMode="auto">
              <a:xfrm>
                <a:off x="3538" y="1688"/>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69" name="Line 816">
                <a:extLst>
                  <a:ext uri="{FF2B5EF4-FFF2-40B4-BE49-F238E27FC236}">
                    <a16:creationId xmlns:a16="http://schemas.microsoft.com/office/drawing/2014/main" id="{158055E7-1236-534B-BA13-966D239C13C3}"/>
                  </a:ext>
                </a:extLst>
              </p:cNvPr>
              <p:cNvSpPr>
                <a:spLocks noChangeShapeType="1"/>
              </p:cNvSpPr>
              <p:nvPr/>
            </p:nvSpPr>
            <p:spPr bwMode="auto">
              <a:xfrm>
                <a:off x="3566" y="1660"/>
                <a:ext cx="0" cy="57"/>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70" name="Line 817">
                <a:extLst>
                  <a:ext uri="{FF2B5EF4-FFF2-40B4-BE49-F238E27FC236}">
                    <a16:creationId xmlns:a16="http://schemas.microsoft.com/office/drawing/2014/main" id="{BB13F395-4B6A-314E-B5F1-EBC0693EF1EF}"/>
                  </a:ext>
                </a:extLst>
              </p:cNvPr>
              <p:cNvSpPr>
                <a:spLocks noChangeShapeType="1"/>
              </p:cNvSpPr>
              <p:nvPr/>
            </p:nvSpPr>
            <p:spPr bwMode="auto">
              <a:xfrm>
                <a:off x="3546" y="1700"/>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71" name="Line 818">
                <a:extLst>
                  <a:ext uri="{FF2B5EF4-FFF2-40B4-BE49-F238E27FC236}">
                    <a16:creationId xmlns:a16="http://schemas.microsoft.com/office/drawing/2014/main" id="{803C9CDB-64A0-2847-B695-E07CED18CA0A}"/>
                  </a:ext>
                </a:extLst>
              </p:cNvPr>
              <p:cNvSpPr>
                <a:spLocks noChangeShapeType="1"/>
              </p:cNvSpPr>
              <p:nvPr/>
            </p:nvSpPr>
            <p:spPr bwMode="auto">
              <a:xfrm>
                <a:off x="3572" y="1671"/>
                <a:ext cx="0" cy="47"/>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72" name="Line 819">
                <a:extLst>
                  <a:ext uri="{FF2B5EF4-FFF2-40B4-BE49-F238E27FC236}">
                    <a16:creationId xmlns:a16="http://schemas.microsoft.com/office/drawing/2014/main" id="{FE6A634B-B78B-884E-97FE-699D49F0B381}"/>
                  </a:ext>
                </a:extLst>
              </p:cNvPr>
              <p:cNvSpPr>
                <a:spLocks noChangeShapeType="1"/>
              </p:cNvSpPr>
              <p:nvPr/>
            </p:nvSpPr>
            <p:spPr bwMode="auto">
              <a:xfrm>
                <a:off x="3590" y="1796"/>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73" name="Line 820">
                <a:extLst>
                  <a:ext uri="{FF2B5EF4-FFF2-40B4-BE49-F238E27FC236}">
                    <a16:creationId xmlns:a16="http://schemas.microsoft.com/office/drawing/2014/main" id="{0B280C76-03CC-A241-AF9A-2A551018650F}"/>
                  </a:ext>
                </a:extLst>
              </p:cNvPr>
              <p:cNvSpPr>
                <a:spLocks noChangeShapeType="1"/>
              </p:cNvSpPr>
              <p:nvPr/>
            </p:nvSpPr>
            <p:spPr bwMode="auto">
              <a:xfrm>
                <a:off x="3617" y="1773"/>
                <a:ext cx="0" cy="49"/>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74" name="Line 821">
                <a:extLst>
                  <a:ext uri="{FF2B5EF4-FFF2-40B4-BE49-F238E27FC236}">
                    <a16:creationId xmlns:a16="http://schemas.microsoft.com/office/drawing/2014/main" id="{18DD339F-4983-8D41-AD08-639EB3E02BB2}"/>
                  </a:ext>
                </a:extLst>
              </p:cNvPr>
              <p:cNvSpPr>
                <a:spLocks noChangeShapeType="1"/>
              </p:cNvSpPr>
              <p:nvPr/>
            </p:nvSpPr>
            <p:spPr bwMode="auto">
              <a:xfrm>
                <a:off x="3627" y="1834"/>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75" name="Line 822">
                <a:extLst>
                  <a:ext uri="{FF2B5EF4-FFF2-40B4-BE49-F238E27FC236}">
                    <a16:creationId xmlns:a16="http://schemas.microsoft.com/office/drawing/2014/main" id="{DC58611F-715E-534E-B3FA-90CB0799BB4B}"/>
                  </a:ext>
                </a:extLst>
              </p:cNvPr>
              <p:cNvSpPr>
                <a:spLocks noChangeShapeType="1"/>
              </p:cNvSpPr>
              <p:nvPr/>
            </p:nvSpPr>
            <p:spPr bwMode="auto">
              <a:xfrm>
                <a:off x="3653" y="1811"/>
                <a:ext cx="0" cy="49"/>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76" name="Line 823">
                <a:extLst>
                  <a:ext uri="{FF2B5EF4-FFF2-40B4-BE49-F238E27FC236}">
                    <a16:creationId xmlns:a16="http://schemas.microsoft.com/office/drawing/2014/main" id="{342E09E5-89A1-2345-9331-A5D2C8E2A8CE}"/>
                  </a:ext>
                </a:extLst>
              </p:cNvPr>
              <p:cNvSpPr>
                <a:spLocks noChangeShapeType="1"/>
              </p:cNvSpPr>
              <p:nvPr/>
            </p:nvSpPr>
            <p:spPr bwMode="auto">
              <a:xfrm>
                <a:off x="3651" y="1834"/>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77" name="Line 824">
                <a:extLst>
                  <a:ext uri="{FF2B5EF4-FFF2-40B4-BE49-F238E27FC236}">
                    <a16:creationId xmlns:a16="http://schemas.microsoft.com/office/drawing/2014/main" id="{D5C46263-C6AC-9F4E-9E30-71DFE0387C10}"/>
                  </a:ext>
                </a:extLst>
              </p:cNvPr>
              <p:cNvSpPr>
                <a:spLocks noChangeShapeType="1"/>
              </p:cNvSpPr>
              <p:nvPr/>
            </p:nvSpPr>
            <p:spPr bwMode="auto">
              <a:xfrm>
                <a:off x="3677" y="1811"/>
                <a:ext cx="0" cy="49"/>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78" name="Line 825">
                <a:extLst>
                  <a:ext uri="{FF2B5EF4-FFF2-40B4-BE49-F238E27FC236}">
                    <a16:creationId xmlns:a16="http://schemas.microsoft.com/office/drawing/2014/main" id="{160EB6D9-BD0B-EC43-8D33-2AD6A4E1FC1C}"/>
                  </a:ext>
                </a:extLst>
              </p:cNvPr>
              <p:cNvSpPr>
                <a:spLocks noChangeShapeType="1"/>
              </p:cNvSpPr>
              <p:nvPr/>
            </p:nvSpPr>
            <p:spPr bwMode="auto">
              <a:xfrm>
                <a:off x="3651" y="1834"/>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79" name="Line 826">
                <a:extLst>
                  <a:ext uri="{FF2B5EF4-FFF2-40B4-BE49-F238E27FC236}">
                    <a16:creationId xmlns:a16="http://schemas.microsoft.com/office/drawing/2014/main" id="{D29E984B-582C-3743-ADF1-E18C96F7C80A}"/>
                  </a:ext>
                </a:extLst>
              </p:cNvPr>
              <p:cNvSpPr>
                <a:spLocks noChangeShapeType="1"/>
              </p:cNvSpPr>
              <p:nvPr/>
            </p:nvSpPr>
            <p:spPr bwMode="auto">
              <a:xfrm>
                <a:off x="3677" y="1811"/>
                <a:ext cx="0" cy="49"/>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80" name="Line 827">
                <a:extLst>
                  <a:ext uri="{FF2B5EF4-FFF2-40B4-BE49-F238E27FC236}">
                    <a16:creationId xmlns:a16="http://schemas.microsoft.com/office/drawing/2014/main" id="{BC2A95D4-8740-714E-BD40-0CB8BF0DA6A8}"/>
                  </a:ext>
                </a:extLst>
              </p:cNvPr>
              <p:cNvSpPr>
                <a:spLocks noChangeShapeType="1"/>
              </p:cNvSpPr>
              <p:nvPr/>
            </p:nvSpPr>
            <p:spPr bwMode="auto">
              <a:xfrm>
                <a:off x="3665" y="1834"/>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81" name="Line 828">
                <a:extLst>
                  <a:ext uri="{FF2B5EF4-FFF2-40B4-BE49-F238E27FC236}">
                    <a16:creationId xmlns:a16="http://schemas.microsoft.com/office/drawing/2014/main" id="{113BA4A4-E0A2-3842-9D5E-A44E10545173}"/>
                  </a:ext>
                </a:extLst>
              </p:cNvPr>
              <p:cNvSpPr>
                <a:spLocks noChangeShapeType="1"/>
              </p:cNvSpPr>
              <p:nvPr/>
            </p:nvSpPr>
            <p:spPr bwMode="auto">
              <a:xfrm>
                <a:off x="3687" y="1811"/>
                <a:ext cx="0" cy="49"/>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82" name="Line 829">
                <a:extLst>
                  <a:ext uri="{FF2B5EF4-FFF2-40B4-BE49-F238E27FC236}">
                    <a16:creationId xmlns:a16="http://schemas.microsoft.com/office/drawing/2014/main" id="{620CB7A2-C267-0C4E-B8A2-0FC0521757BC}"/>
                  </a:ext>
                </a:extLst>
              </p:cNvPr>
              <p:cNvSpPr>
                <a:spLocks noChangeShapeType="1"/>
              </p:cNvSpPr>
              <p:nvPr/>
            </p:nvSpPr>
            <p:spPr bwMode="auto">
              <a:xfrm>
                <a:off x="3665" y="1834"/>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83" name="Line 830">
                <a:extLst>
                  <a:ext uri="{FF2B5EF4-FFF2-40B4-BE49-F238E27FC236}">
                    <a16:creationId xmlns:a16="http://schemas.microsoft.com/office/drawing/2014/main" id="{C4AA0B60-C63C-5D48-827A-116542B025BD}"/>
                  </a:ext>
                </a:extLst>
              </p:cNvPr>
              <p:cNvSpPr>
                <a:spLocks noChangeShapeType="1"/>
              </p:cNvSpPr>
              <p:nvPr/>
            </p:nvSpPr>
            <p:spPr bwMode="auto">
              <a:xfrm>
                <a:off x="3687" y="1811"/>
                <a:ext cx="0" cy="49"/>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84" name="Line 831">
                <a:extLst>
                  <a:ext uri="{FF2B5EF4-FFF2-40B4-BE49-F238E27FC236}">
                    <a16:creationId xmlns:a16="http://schemas.microsoft.com/office/drawing/2014/main" id="{ECF02EE7-A8B4-864E-8153-5AF51A6122AA}"/>
                  </a:ext>
                </a:extLst>
              </p:cNvPr>
              <p:cNvSpPr>
                <a:spLocks noChangeShapeType="1"/>
              </p:cNvSpPr>
              <p:nvPr/>
            </p:nvSpPr>
            <p:spPr bwMode="auto">
              <a:xfrm>
                <a:off x="3731" y="1834"/>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85" name="Line 832">
                <a:extLst>
                  <a:ext uri="{FF2B5EF4-FFF2-40B4-BE49-F238E27FC236}">
                    <a16:creationId xmlns:a16="http://schemas.microsoft.com/office/drawing/2014/main" id="{AF9A1331-E5B0-624B-880C-BA87391FABD9}"/>
                  </a:ext>
                </a:extLst>
              </p:cNvPr>
              <p:cNvSpPr>
                <a:spLocks noChangeShapeType="1"/>
              </p:cNvSpPr>
              <p:nvPr/>
            </p:nvSpPr>
            <p:spPr bwMode="auto">
              <a:xfrm>
                <a:off x="3760" y="1811"/>
                <a:ext cx="0" cy="49"/>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86" name="Line 833">
                <a:extLst>
                  <a:ext uri="{FF2B5EF4-FFF2-40B4-BE49-F238E27FC236}">
                    <a16:creationId xmlns:a16="http://schemas.microsoft.com/office/drawing/2014/main" id="{3BEBC2FF-CF68-CB47-837A-EFA8DB61833B}"/>
                  </a:ext>
                </a:extLst>
              </p:cNvPr>
              <p:cNvSpPr>
                <a:spLocks noChangeShapeType="1"/>
              </p:cNvSpPr>
              <p:nvPr/>
            </p:nvSpPr>
            <p:spPr bwMode="auto">
              <a:xfrm>
                <a:off x="3854" y="1874"/>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87" name="Line 834">
                <a:extLst>
                  <a:ext uri="{FF2B5EF4-FFF2-40B4-BE49-F238E27FC236}">
                    <a16:creationId xmlns:a16="http://schemas.microsoft.com/office/drawing/2014/main" id="{D49A1FA7-2030-754C-A337-F4CF226D2397}"/>
                  </a:ext>
                </a:extLst>
              </p:cNvPr>
              <p:cNvSpPr>
                <a:spLocks noChangeShapeType="1"/>
              </p:cNvSpPr>
              <p:nvPr/>
            </p:nvSpPr>
            <p:spPr bwMode="auto">
              <a:xfrm>
                <a:off x="3881" y="1848"/>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88" name="Line 835">
                <a:extLst>
                  <a:ext uri="{FF2B5EF4-FFF2-40B4-BE49-F238E27FC236}">
                    <a16:creationId xmlns:a16="http://schemas.microsoft.com/office/drawing/2014/main" id="{560400EE-9A8E-DD45-B0D4-C041F1A13758}"/>
                  </a:ext>
                </a:extLst>
              </p:cNvPr>
              <p:cNvSpPr>
                <a:spLocks noChangeShapeType="1"/>
              </p:cNvSpPr>
              <p:nvPr/>
            </p:nvSpPr>
            <p:spPr bwMode="auto">
              <a:xfrm>
                <a:off x="3953" y="1943"/>
                <a:ext cx="52"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89" name="Line 836">
                <a:extLst>
                  <a:ext uri="{FF2B5EF4-FFF2-40B4-BE49-F238E27FC236}">
                    <a16:creationId xmlns:a16="http://schemas.microsoft.com/office/drawing/2014/main" id="{F9F41269-75E8-D94B-8FA9-99329E35B74B}"/>
                  </a:ext>
                </a:extLst>
              </p:cNvPr>
              <p:cNvSpPr>
                <a:spLocks noChangeShapeType="1"/>
              </p:cNvSpPr>
              <p:nvPr/>
            </p:nvSpPr>
            <p:spPr bwMode="auto">
              <a:xfrm>
                <a:off x="3979" y="1917"/>
                <a:ext cx="0" cy="52"/>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90" name="Line 837">
                <a:extLst>
                  <a:ext uri="{FF2B5EF4-FFF2-40B4-BE49-F238E27FC236}">
                    <a16:creationId xmlns:a16="http://schemas.microsoft.com/office/drawing/2014/main" id="{97861EF8-F4A5-AB43-B5FD-2882EF262B34}"/>
                  </a:ext>
                </a:extLst>
              </p:cNvPr>
              <p:cNvSpPr>
                <a:spLocks noChangeShapeType="1"/>
              </p:cNvSpPr>
              <p:nvPr/>
            </p:nvSpPr>
            <p:spPr bwMode="auto">
              <a:xfrm>
                <a:off x="3971" y="1964"/>
                <a:ext cx="52"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91" name="Line 838">
                <a:extLst>
                  <a:ext uri="{FF2B5EF4-FFF2-40B4-BE49-F238E27FC236}">
                    <a16:creationId xmlns:a16="http://schemas.microsoft.com/office/drawing/2014/main" id="{1A67D129-5153-FC4F-9A4C-F8724B25029A}"/>
                  </a:ext>
                </a:extLst>
              </p:cNvPr>
              <p:cNvSpPr>
                <a:spLocks noChangeShapeType="1"/>
              </p:cNvSpPr>
              <p:nvPr/>
            </p:nvSpPr>
            <p:spPr bwMode="auto">
              <a:xfrm>
                <a:off x="4000" y="1935"/>
                <a:ext cx="0" cy="47"/>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92" name="Line 839">
                <a:extLst>
                  <a:ext uri="{FF2B5EF4-FFF2-40B4-BE49-F238E27FC236}">
                    <a16:creationId xmlns:a16="http://schemas.microsoft.com/office/drawing/2014/main" id="{5677B99F-3B61-1B4F-98C1-B93C6BB70745}"/>
                  </a:ext>
                </a:extLst>
              </p:cNvPr>
              <p:cNvSpPr>
                <a:spLocks noChangeShapeType="1"/>
              </p:cNvSpPr>
              <p:nvPr/>
            </p:nvSpPr>
            <p:spPr bwMode="auto">
              <a:xfrm>
                <a:off x="4078" y="2140"/>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93" name="Line 840">
                <a:extLst>
                  <a:ext uri="{FF2B5EF4-FFF2-40B4-BE49-F238E27FC236}">
                    <a16:creationId xmlns:a16="http://schemas.microsoft.com/office/drawing/2014/main" id="{3F8AD1A0-9965-F948-9409-412B03C33E9E}"/>
                  </a:ext>
                </a:extLst>
              </p:cNvPr>
              <p:cNvSpPr>
                <a:spLocks noChangeShapeType="1"/>
              </p:cNvSpPr>
              <p:nvPr/>
            </p:nvSpPr>
            <p:spPr bwMode="auto">
              <a:xfrm>
                <a:off x="4105" y="2112"/>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94" name="Line 841">
                <a:extLst>
                  <a:ext uri="{FF2B5EF4-FFF2-40B4-BE49-F238E27FC236}">
                    <a16:creationId xmlns:a16="http://schemas.microsoft.com/office/drawing/2014/main" id="{DDAF8142-3A0B-FE4F-9ADC-E493DB6A5571}"/>
                  </a:ext>
                </a:extLst>
              </p:cNvPr>
              <p:cNvSpPr>
                <a:spLocks noChangeShapeType="1"/>
              </p:cNvSpPr>
              <p:nvPr/>
            </p:nvSpPr>
            <p:spPr bwMode="auto">
              <a:xfrm>
                <a:off x="4078" y="2140"/>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95" name="Line 842">
                <a:extLst>
                  <a:ext uri="{FF2B5EF4-FFF2-40B4-BE49-F238E27FC236}">
                    <a16:creationId xmlns:a16="http://schemas.microsoft.com/office/drawing/2014/main" id="{2F22A9F9-4863-564B-996E-8E62CD74C563}"/>
                  </a:ext>
                </a:extLst>
              </p:cNvPr>
              <p:cNvSpPr>
                <a:spLocks noChangeShapeType="1"/>
              </p:cNvSpPr>
              <p:nvPr/>
            </p:nvSpPr>
            <p:spPr bwMode="auto">
              <a:xfrm>
                <a:off x="4105" y="2112"/>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96" name="Line 843">
                <a:extLst>
                  <a:ext uri="{FF2B5EF4-FFF2-40B4-BE49-F238E27FC236}">
                    <a16:creationId xmlns:a16="http://schemas.microsoft.com/office/drawing/2014/main" id="{911218B3-DC1F-9044-BC37-2BE04F46FDBA}"/>
                  </a:ext>
                </a:extLst>
              </p:cNvPr>
              <p:cNvSpPr>
                <a:spLocks noChangeShapeType="1"/>
              </p:cNvSpPr>
              <p:nvPr/>
            </p:nvSpPr>
            <p:spPr bwMode="auto">
              <a:xfrm>
                <a:off x="4084" y="2159"/>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97" name="Line 844">
                <a:extLst>
                  <a:ext uri="{FF2B5EF4-FFF2-40B4-BE49-F238E27FC236}">
                    <a16:creationId xmlns:a16="http://schemas.microsoft.com/office/drawing/2014/main" id="{E587D30C-A172-1042-B810-467A282194A9}"/>
                  </a:ext>
                </a:extLst>
              </p:cNvPr>
              <p:cNvSpPr>
                <a:spLocks noChangeShapeType="1"/>
              </p:cNvSpPr>
              <p:nvPr/>
            </p:nvSpPr>
            <p:spPr bwMode="auto">
              <a:xfrm>
                <a:off x="4109" y="2131"/>
                <a:ext cx="0" cy="57"/>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98" name="Line 845">
                <a:extLst>
                  <a:ext uri="{FF2B5EF4-FFF2-40B4-BE49-F238E27FC236}">
                    <a16:creationId xmlns:a16="http://schemas.microsoft.com/office/drawing/2014/main" id="{6FA331B0-A749-7E47-ACCB-7B3C9CF239A2}"/>
                  </a:ext>
                </a:extLst>
              </p:cNvPr>
              <p:cNvSpPr>
                <a:spLocks noChangeShapeType="1"/>
              </p:cNvSpPr>
              <p:nvPr/>
            </p:nvSpPr>
            <p:spPr bwMode="auto">
              <a:xfrm>
                <a:off x="4084" y="2159"/>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99" name="Line 846">
                <a:extLst>
                  <a:ext uri="{FF2B5EF4-FFF2-40B4-BE49-F238E27FC236}">
                    <a16:creationId xmlns:a16="http://schemas.microsoft.com/office/drawing/2014/main" id="{18FEE992-3CC5-7545-B6D5-2E9D42CD4DFF}"/>
                  </a:ext>
                </a:extLst>
              </p:cNvPr>
              <p:cNvSpPr>
                <a:spLocks noChangeShapeType="1"/>
              </p:cNvSpPr>
              <p:nvPr/>
            </p:nvSpPr>
            <p:spPr bwMode="auto">
              <a:xfrm>
                <a:off x="4109" y="2131"/>
                <a:ext cx="0" cy="57"/>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00" name="Line 847">
                <a:extLst>
                  <a:ext uri="{FF2B5EF4-FFF2-40B4-BE49-F238E27FC236}">
                    <a16:creationId xmlns:a16="http://schemas.microsoft.com/office/drawing/2014/main" id="{5ADB08C4-15CD-524F-AB90-717D070F0830}"/>
                  </a:ext>
                </a:extLst>
              </p:cNvPr>
              <p:cNvSpPr>
                <a:spLocks noChangeShapeType="1"/>
              </p:cNvSpPr>
              <p:nvPr/>
            </p:nvSpPr>
            <p:spPr bwMode="auto">
              <a:xfrm>
                <a:off x="4100" y="2178"/>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01" name="Line 848">
                <a:extLst>
                  <a:ext uri="{FF2B5EF4-FFF2-40B4-BE49-F238E27FC236}">
                    <a16:creationId xmlns:a16="http://schemas.microsoft.com/office/drawing/2014/main" id="{5D59F13F-67EE-724D-9744-0847B46A6DB5}"/>
                  </a:ext>
                </a:extLst>
              </p:cNvPr>
              <p:cNvSpPr>
                <a:spLocks noChangeShapeType="1"/>
              </p:cNvSpPr>
              <p:nvPr/>
            </p:nvSpPr>
            <p:spPr bwMode="auto">
              <a:xfrm>
                <a:off x="4129" y="2155"/>
                <a:ext cx="0" cy="52"/>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02" name="Line 849">
                <a:extLst>
                  <a:ext uri="{FF2B5EF4-FFF2-40B4-BE49-F238E27FC236}">
                    <a16:creationId xmlns:a16="http://schemas.microsoft.com/office/drawing/2014/main" id="{80D0735F-D9D0-2A41-B539-7ABC3DF586BD}"/>
                  </a:ext>
                </a:extLst>
              </p:cNvPr>
              <p:cNvSpPr>
                <a:spLocks noChangeShapeType="1"/>
              </p:cNvSpPr>
              <p:nvPr/>
            </p:nvSpPr>
            <p:spPr bwMode="auto">
              <a:xfrm>
                <a:off x="4139" y="2202"/>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03" name="Line 850">
                <a:extLst>
                  <a:ext uri="{FF2B5EF4-FFF2-40B4-BE49-F238E27FC236}">
                    <a16:creationId xmlns:a16="http://schemas.microsoft.com/office/drawing/2014/main" id="{C0B1C559-5DBF-7042-8214-065A515C3D1B}"/>
                  </a:ext>
                </a:extLst>
              </p:cNvPr>
              <p:cNvSpPr>
                <a:spLocks noChangeShapeType="1"/>
              </p:cNvSpPr>
              <p:nvPr/>
            </p:nvSpPr>
            <p:spPr bwMode="auto">
              <a:xfrm>
                <a:off x="4167" y="2173"/>
                <a:ext cx="0" cy="52"/>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04" name="Line 851">
                <a:extLst>
                  <a:ext uri="{FF2B5EF4-FFF2-40B4-BE49-F238E27FC236}">
                    <a16:creationId xmlns:a16="http://schemas.microsoft.com/office/drawing/2014/main" id="{59B83A95-AC13-DB45-B8AA-14FA5CDC2223}"/>
                  </a:ext>
                </a:extLst>
              </p:cNvPr>
              <p:cNvSpPr>
                <a:spLocks noChangeShapeType="1"/>
              </p:cNvSpPr>
              <p:nvPr/>
            </p:nvSpPr>
            <p:spPr bwMode="auto">
              <a:xfrm>
                <a:off x="4139" y="2202"/>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05" name="Line 852">
                <a:extLst>
                  <a:ext uri="{FF2B5EF4-FFF2-40B4-BE49-F238E27FC236}">
                    <a16:creationId xmlns:a16="http://schemas.microsoft.com/office/drawing/2014/main" id="{4830F475-9CEE-EE47-B132-EBFF3B26996D}"/>
                  </a:ext>
                </a:extLst>
              </p:cNvPr>
              <p:cNvSpPr>
                <a:spLocks noChangeShapeType="1"/>
              </p:cNvSpPr>
              <p:nvPr/>
            </p:nvSpPr>
            <p:spPr bwMode="auto">
              <a:xfrm>
                <a:off x="4167" y="2173"/>
                <a:ext cx="0" cy="52"/>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06" name="Line 853">
                <a:extLst>
                  <a:ext uri="{FF2B5EF4-FFF2-40B4-BE49-F238E27FC236}">
                    <a16:creationId xmlns:a16="http://schemas.microsoft.com/office/drawing/2014/main" id="{0D262ACB-9621-FF4F-8BAE-514F5A0B1FFE}"/>
                  </a:ext>
                </a:extLst>
              </p:cNvPr>
              <p:cNvSpPr>
                <a:spLocks noChangeShapeType="1"/>
              </p:cNvSpPr>
              <p:nvPr/>
            </p:nvSpPr>
            <p:spPr bwMode="auto">
              <a:xfrm>
                <a:off x="4183" y="2221"/>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07" name="Line 854">
                <a:extLst>
                  <a:ext uri="{FF2B5EF4-FFF2-40B4-BE49-F238E27FC236}">
                    <a16:creationId xmlns:a16="http://schemas.microsoft.com/office/drawing/2014/main" id="{B5100DE3-92EA-E743-8F43-7F971B9D4A63}"/>
                  </a:ext>
                </a:extLst>
              </p:cNvPr>
              <p:cNvSpPr>
                <a:spLocks noChangeShapeType="1"/>
              </p:cNvSpPr>
              <p:nvPr/>
            </p:nvSpPr>
            <p:spPr bwMode="auto">
              <a:xfrm>
                <a:off x="4209" y="2195"/>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08" name="Line 855">
                <a:extLst>
                  <a:ext uri="{FF2B5EF4-FFF2-40B4-BE49-F238E27FC236}">
                    <a16:creationId xmlns:a16="http://schemas.microsoft.com/office/drawing/2014/main" id="{D3E3EC3E-C775-414F-A05F-24DC98F89CC6}"/>
                  </a:ext>
                </a:extLst>
              </p:cNvPr>
              <p:cNvSpPr>
                <a:spLocks noChangeShapeType="1"/>
              </p:cNvSpPr>
              <p:nvPr/>
            </p:nvSpPr>
            <p:spPr bwMode="auto">
              <a:xfrm>
                <a:off x="4219" y="2235"/>
                <a:ext cx="52"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09" name="Line 856">
                <a:extLst>
                  <a:ext uri="{FF2B5EF4-FFF2-40B4-BE49-F238E27FC236}">
                    <a16:creationId xmlns:a16="http://schemas.microsoft.com/office/drawing/2014/main" id="{A5BF4114-B1C3-AD4C-BB09-AF9A33E08046}"/>
                  </a:ext>
                </a:extLst>
              </p:cNvPr>
              <p:cNvSpPr>
                <a:spLocks noChangeShapeType="1"/>
              </p:cNvSpPr>
              <p:nvPr/>
            </p:nvSpPr>
            <p:spPr bwMode="auto">
              <a:xfrm>
                <a:off x="4248" y="2206"/>
                <a:ext cx="0" cy="47"/>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10" name="Line 857">
                <a:extLst>
                  <a:ext uri="{FF2B5EF4-FFF2-40B4-BE49-F238E27FC236}">
                    <a16:creationId xmlns:a16="http://schemas.microsoft.com/office/drawing/2014/main" id="{FD6C11F0-EA93-6943-BF9D-1A6624A32CA6}"/>
                  </a:ext>
                </a:extLst>
              </p:cNvPr>
              <p:cNvSpPr>
                <a:spLocks noChangeShapeType="1"/>
              </p:cNvSpPr>
              <p:nvPr/>
            </p:nvSpPr>
            <p:spPr bwMode="auto">
              <a:xfrm>
                <a:off x="4373" y="2272"/>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11" name="Line 858">
                <a:extLst>
                  <a:ext uri="{FF2B5EF4-FFF2-40B4-BE49-F238E27FC236}">
                    <a16:creationId xmlns:a16="http://schemas.microsoft.com/office/drawing/2014/main" id="{BBE9DB44-C8A3-4147-8BE9-1E78209481F2}"/>
                  </a:ext>
                </a:extLst>
              </p:cNvPr>
              <p:cNvSpPr>
                <a:spLocks noChangeShapeType="1"/>
              </p:cNvSpPr>
              <p:nvPr/>
            </p:nvSpPr>
            <p:spPr bwMode="auto">
              <a:xfrm>
                <a:off x="4401" y="2251"/>
                <a:ext cx="0" cy="47"/>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12" name="Line 859">
                <a:extLst>
                  <a:ext uri="{FF2B5EF4-FFF2-40B4-BE49-F238E27FC236}">
                    <a16:creationId xmlns:a16="http://schemas.microsoft.com/office/drawing/2014/main" id="{2CE65E4B-9087-F141-ADDC-4F1918C60D5A}"/>
                  </a:ext>
                </a:extLst>
              </p:cNvPr>
              <p:cNvSpPr>
                <a:spLocks noChangeShapeType="1"/>
              </p:cNvSpPr>
              <p:nvPr/>
            </p:nvSpPr>
            <p:spPr bwMode="auto">
              <a:xfrm>
                <a:off x="4484" y="2298"/>
                <a:ext cx="56"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13" name="Line 860">
                <a:extLst>
                  <a:ext uri="{FF2B5EF4-FFF2-40B4-BE49-F238E27FC236}">
                    <a16:creationId xmlns:a16="http://schemas.microsoft.com/office/drawing/2014/main" id="{1BC16B4E-34EE-C64C-938E-F3DDB6766D50}"/>
                  </a:ext>
                </a:extLst>
              </p:cNvPr>
              <p:cNvSpPr>
                <a:spLocks noChangeShapeType="1"/>
              </p:cNvSpPr>
              <p:nvPr/>
            </p:nvSpPr>
            <p:spPr bwMode="auto">
              <a:xfrm>
                <a:off x="4512" y="2272"/>
                <a:ext cx="0" cy="52"/>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14" name="Line 861">
                <a:extLst>
                  <a:ext uri="{FF2B5EF4-FFF2-40B4-BE49-F238E27FC236}">
                    <a16:creationId xmlns:a16="http://schemas.microsoft.com/office/drawing/2014/main" id="{C9383187-7829-E642-9BC0-F96EE0A95108}"/>
                  </a:ext>
                </a:extLst>
              </p:cNvPr>
              <p:cNvSpPr>
                <a:spLocks noChangeShapeType="1"/>
              </p:cNvSpPr>
              <p:nvPr/>
            </p:nvSpPr>
            <p:spPr bwMode="auto">
              <a:xfrm>
                <a:off x="4536" y="2331"/>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15" name="Line 862">
                <a:extLst>
                  <a:ext uri="{FF2B5EF4-FFF2-40B4-BE49-F238E27FC236}">
                    <a16:creationId xmlns:a16="http://schemas.microsoft.com/office/drawing/2014/main" id="{73AE37F5-B356-9349-A57C-916750446732}"/>
                  </a:ext>
                </a:extLst>
              </p:cNvPr>
              <p:cNvSpPr>
                <a:spLocks noChangeShapeType="1"/>
              </p:cNvSpPr>
              <p:nvPr/>
            </p:nvSpPr>
            <p:spPr bwMode="auto">
              <a:xfrm>
                <a:off x="4562" y="2305"/>
                <a:ext cx="0" cy="52"/>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16" name="Line 863">
                <a:extLst>
                  <a:ext uri="{FF2B5EF4-FFF2-40B4-BE49-F238E27FC236}">
                    <a16:creationId xmlns:a16="http://schemas.microsoft.com/office/drawing/2014/main" id="{3787BBA7-1625-9E46-A980-047F84C184E6}"/>
                  </a:ext>
                </a:extLst>
              </p:cNvPr>
              <p:cNvSpPr>
                <a:spLocks noChangeShapeType="1"/>
              </p:cNvSpPr>
              <p:nvPr/>
            </p:nvSpPr>
            <p:spPr bwMode="auto">
              <a:xfrm>
                <a:off x="4546" y="2331"/>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17" name="Line 864">
                <a:extLst>
                  <a:ext uri="{FF2B5EF4-FFF2-40B4-BE49-F238E27FC236}">
                    <a16:creationId xmlns:a16="http://schemas.microsoft.com/office/drawing/2014/main" id="{ACC86C45-D0DA-494A-B36F-892DE35EF8DB}"/>
                  </a:ext>
                </a:extLst>
              </p:cNvPr>
              <p:cNvSpPr>
                <a:spLocks noChangeShapeType="1"/>
              </p:cNvSpPr>
              <p:nvPr/>
            </p:nvSpPr>
            <p:spPr bwMode="auto">
              <a:xfrm>
                <a:off x="4572" y="2305"/>
                <a:ext cx="0" cy="52"/>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18" name="Line 865">
                <a:extLst>
                  <a:ext uri="{FF2B5EF4-FFF2-40B4-BE49-F238E27FC236}">
                    <a16:creationId xmlns:a16="http://schemas.microsoft.com/office/drawing/2014/main" id="{E543DCCC-A3A1-ED4B-B988-F168BBE85A63}"/>
                  </a:ext>
                </a:extLst>
              </p:cNvPr>
              <p:cNvSpPr>
                <a:spLocks noChangeShapeType="1"/>
              </p:cNvSpPr>
              <p:nvPr/>
            </p:nvSpPr>
            <p:spPr bwMode="auto">
              <a:xfrm>
                <a:off x="4566" y="2353"/>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19" name="Line 866">
                <a:extLst>
                  <a:ext uri="{FF2B5EF4-FFF2-40B4-BE49-F238E27FC236}">
                    <a16:creationId xmlns:a16="http://schemas.microsoft.com/office/drawing/2014/main" id="{859047C7-EFE4-164A-8FF2-9FDA330094D6}"/>
                  </a:ext>
                </a:extLst>
              </p:cNvPr>
              <p:cNvSpPr>
                <a:spLocks noChangeShapeType="1"/>
              </p:cNvSpPr>
              <p:nvPr/>
            </p:nvSpPr>
            <p:spPr bwMode="auto">
              <a:xfrm>
                <a:off x="4593" y="2331"/>
                <a:ext cx="0" cy="47"/>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20" name="Line 867">
                <a:extLst>
                  <a:ext uri="{FF2B5EF4-FFF2-40B4-BE49-F238E27FC236}">
                    <a16:creationId xmlns:a16="http://schemas.microsoft.com/office/drawing/2014/main" id="{7B9104B6-E257-0941-8289-7C83FA9C4F85}"/>
                  </a:ext>
                </a:extLst>
              </p:cNvPr>
              <p:cNvSpPr>
                <a:spLocks noChangeShapeType="1"/>
              </p:cNvSpPr>
              <p:nvPr/>
            </p:nvSpPr>
            <p:spPr bwMode="auto">
              <a:xfrm>
                <a:off x="4572" y="2353"/>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21" name="Line 868">
                <a:extLst>
                  <a:ext uri="{FF2B5EF4-FFF2-40B4-BE49-F238E27FC236}">
                    <a16:creationId xmlns:a16="http://schemas.microsoft.com/office/drawing/2014/main" id="{1975AA1A-C213-FB4C-8E1B-8D7D9CA05B4C}"/>
                  </a:ext>
                </a:extLst>
              </p:cNvPr>
              <p:cNvSpPr>
                <a:spLocks noChangeShapeType="1"/>
              </p:cNvSpPr>
              <p:nvPr/>
            </p:nvSpPr>
            <p:spPr bwMode="auto">
              <a:xfrm>
                <a:off x="4601" y="2331"/>
                <a:ext cx="0" cy="47"/>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22" name="Line 869">
                <a:extLst>
                  <a:ext uri="{FF2B5EF4-FFF2-40B4-BE49-F238E27FC236}">
                    <a16:creationId xmlns:a16="http://schemas.microsoft.com/office/drawing/2014/main" id="{858E7149-2917-5E46-9121-9735DC5ED82C}"/>
                  </a:ext>
                </a:extLst>
              </p:cNvPr>
              <p:cNvSpPr>
                <a:spLocks noChangeShapeType="1"/>
              </p:cNvSpPr>
              <p:nvPr/>
            </p:nvSpPr>
            <p:spPr bwMode="auto">
              <a:xfrm>
                <a:off x="4578" y="2367"/>
                <a:ext cx="52"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23" name="Line 870">
                <a:extLst>
                  <a:ext uri="{FF2B5EF4-FFF2-40B4-BE49-F238E27FC236}">
                    <a16:creationId xmlns:a16="http://schemas.microsoft.com/office/drawing/2014/main" id="{EA25858D-65F2-714C-90A8-7B47570F73E1}"/>
                  </a:ext>
                </a:extLst>
              </p:cNvPr>
              <p:cNvSpPr>
                <a:spLocks noChangeShapeType="1"/>
              </p:cNvSpPr>
              <p:nvPr/>
            </p:nvSpPr>
            <p:spPr bwMode="auto">
              <a:xfrm>
                <a:off x="4603" y="2338"/>
                <a:ext cx="0" cy="57"/>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24" name="Line 871">
                <a:extLst>
                  <a:ext uri="{FF2B5EF4-FFF2-40B4-BE49-F238E27FC236}">
                    <a16:creationId xmlns:a16="http://schemas.microsoft.com/office/drawing/2014/main" id="{43E064DE-BE12-DC49-8A30-96E8E810C4B3}"/>
                  </a:ext>
                </a:extLst>
              </p:cNvPr>
              <p:cNvSpPr>
                <a:spLocks noChangeShapeType="1"/>
              </p:cNvSpPr>
              <p:nvPr/>
            </p:nvSpPr>
            <p:spPr bwMode="auto">
              <a:xfrm>
                <a:off x="4578" y="2367"/>
                <a:ext cx="52"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25" name="Line 872">
                <a:extLst>
                  <a:ext uri="{FF2B5EF4-FFF2-40B4-BE49-F238E27FC236}">
                    <a16:creationId xmlns:a16="http://schemas.microsoft.com/office/drawing/2014/main" id="{8B95ECAD-E548-1648-9594-F8976E88E504}"/>
                  </a:ext>
                </a:extLst>
              </p:cNvPr>
              <p:cNvSpPr>
                <a:spLocks noChangeShapeType="1"/>
              </p:cNvSpPr>
              <p:nvPr/>
            </p:nvSpPr>
            <p:spPr bwMode="auto">
              <a:xfrm>
                <a:off x="4603" y="2338"/>
                <a:ext cx="0" cy="57"/>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26" name="Line 873">
                <a:extLst>
                  <a:ext uri="{FF2B5EF4-FFF2-40B4-BE49-F238E27FC236}">
                    <a16:creationId xmlns:a16="http://schemas.microsoft.com/office/drawing/2014/main" id="{09926FEB-10A5-0945-99FD-486D226AE825}"/>
                  </a:ext>
                </a:extLst>
              </p:cNvPr>
              <p:cNvSpPr>
                <a:spLocks noChangeShapeType="1"/>
              </p:cNvSpPr>
              <p:nvPr/>
            </p:nvSpPr>
            <p:spPr bwMode="auto">
              <a:xfrm>
                <a:off x="4591" y="2379"/>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27" name="Line 874">
                <a:extLst>
                  <a:ext uri="{FF2B5EF4-FFF2-40B4-BE49-F238E27FC236}">
                    <a16:creationId xmlns:a16="http://schemas.microsoft.com/office/drawing/2014/main" id="{F5AE30F6-DDEE-E841-9861-34219FCCB4BF}"/>
                  </a:ext>
                </a:extLst>
              </p:cNvPr>
              <p:cNvSpPr>
                <a:spLocks noChangeShapeType="1"/>
              </p:cNvSpPr>
              <p:nvPr/>
            </p:nvSpPr>
            <p:spPr bwMode="auto">
              <a:xfrm>
                <a:off x="4617" y="2353"/>
                <a:ext cx="0" cy="49"/>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28" name="Line 875">
                <a:extLst>
                  <a:ext uri="{FF2B5EF4-FFF2-40B4-BE49-F238E27FC236}">
                    <a16:creationId xmlns:a16="http://schemas.microsoft.com/office/drawing/2014/main" id="{12C87C57-FBB8-CC49-B314-E037AC224712}"/>
                  </a:ext>
                </a:extLst>
              </p:cNvPr>
              <p:cNvSpPr>
                <a:spLocks noChangeShapeType="1"/>
              </p:cNvSpPr>
              <p:nvPr/>
            </p:nvSpPr>
            <p:spPr bwMode="auto">
              <a:xfrm>
                <a:off x="4591" y="2379"/>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29" name="Line 876">
                <a:extLst>
                  <a:ext uri="{FF2B5EF4-FFF2-40B4-BE49-F238E27FC236}">
                    <a16:creationId xmlns:a16="http://schemas.microsoft.com/office/drawing/2014/main" id="{F996A882-8D44-6345-B8A6-7C258A27CF04}"/>
                  </a:ext>
                </a:extLst>
              </p:cNvPr>
              <p:cNvSpPr>
                <a:spLocks noChangeShapeType="1"/>
              </p:cNvSpPr>
              <p:nvPr/>
            </p:nvSpPr>
            <p:spPr bwMode="auto">
              <a:xfrm>
                <a:off x="4617" y="2353"/>
                <a:ext cx="0" cy="49"/>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30" name="Line 877">
                <a:extLst>
                  <a:ext uri="{FF2B5EF4-FFF2-40B4-BE49-F238E27FC236}">
                    <a16:creationId xmlns:a16="http://schemas.microsoft.com/office/drawing/2014/main" id="{AEC0EBC5-9520-5543-9FD3-433B0F93CC16}"/>
                  </a:ext>
                </a:extLst>
              </p:cNvPr>
              <p:cNvSpPr>
                <a:spLocks noChangeShapeType="1"/>
              </p:cNvSpPr>
              <p:nvPr/>
            </p:nvSpPr>
            <p:spPr bwMode="auto">
              <a:xfrm>
                <a:off x="4611" y="2393"/>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31" name="Line 878">
                <a:extLst>
                  <a:ext uri="{FF2B5EF4-FFF2-40B4-BE49-F238E27FC236}">
                    <a16:creationId xmlns:a16="http://schemas.microsoft.com/office/drawing/2014/main" id="{8F6C178A-F07D-084D-9090-346246825177}"/>
                  </a:ext>
                </a:extLst>
              </p:cNvPr>
              <p:cNvSpPr>
                <a:spLocks noChangeShapeType="1"/>
              </p:cNvSpPr>
              <p:nvPr/>
            </p:nvSpPr>
            <p:spPr bwMode="auto">
              <a:xfrm>
                <a:off x="4635" y="2364"/>
                <a:ext cx="0" cy="52"/>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32" name="Line 879">
                <a:extLst>
                  <a:ext uri="{FF2B5EF4-FFF2-40B4-BE49-F238E27FC236}">
                    <a16:creationId xmlns:a16="http://schemas.microsoft.com/office/drawing/2014/main" id="{F35405E2-67FF-3940-8753-A15CFBDBDA8C}"/>
                  </a:ext>
                </a:extLst>
              </p:cNvPr>
              <p:cNvSpPr>
                <a:spLocks noChangeShapeType="1"/>
              </p:cNvSpPr>
              <p:nvPr/>
            </p:nvSpPr>
            <p:spPr bwMode="auto">
              <a:xfrm>
                <a:off x="4611" y="2393"/>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33" name="Line 880">
                <a:extLst>
                  <a:ext uri="{FF2B5EF4-FFF2-40B4-BE49-F238E27FC236}">
                    <a16:creationId xmlns:a16="http://schemas.microsoft.com/office/drawing/2014/main" id="{B56EDFC8-7F7B-374D-8D01-7096D647B804}"/>
                  </a:ext>
                </a:extLst>
              </p:cNvPr>
              <p:cNvSpPr>
                <a:spLocks noChangeShapeType="1"/>
              </p:cNvSpPr>
              <p:nvPr/>
            </p:nvSpPr>
            <p:spPr bwMode="auto">
              <a:xfrm>
                <a:off x="4635" y="2364"/>
                <a:ext cx="0" cy="52"/>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34" name="Line 881">
                <a:extLst>
                  <a:ext uri="{FF2B5EF4-FFF2-40B4-BE49-F238E27FC236}">
                    <a16:creationId xmlns:a16="http://schemas.microsoft.com/office/drawing/2014/main" id="{D3552B63-7F3F-AF40-9388-1A3CE755216A}"/>
                  </a:ext>
                </a:extLst>
              </p:cNvPr>
              <p:cNvSpPr>
                <a:spLocks noChangeShapeType="1"/>
              </p:cNvSpPr>
              <p:nvPr/>
            </p:nvSpPr>
            <p:spPr bwMode="auto">
              <a:xfrm>
                <a:off x="4613" y="2402"/>
                <a:ext cx="56"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35" name="Line 882">
                <a:extLst>
                  <a:ext uri="{FF2B5EF4-FFF2-40B4-BE49-F238E27FC236}">
                    <a16:creationId xmlns:a16="http://schemas.microsoft.com/office/drawing/2014/main" id="{AD1D6323-C2A9-434E-8DB9-E87FEE3E1D5A}"/>
                  </a:ext>
                </a:extLst>
              </p:cNvPr>
              <p:cNvSpPr>
                <a:spLocks noChangeShapeType="1"/>
              </p:cNvSpPr>
              <p:nvPr/>
            </p:nvSpPr>
            <p:spPr bwMode="auto">
              <a:xfrm>
                <a:off x="4641" y="2379"/>
                <a:ext cx="0" cy="52"/>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36" name="Line 883">
                <a:extLst>
                  <a:ext uri="{FF2B5EF4-FFF2-40B4-BE49-F238E27FC236}">
                    <a16:creationId xmlns:a16="http://schemas.microsoft.com/office/drawing/2014/main" id="{EFC5A4D7-0163-1B4A-85CF-F6E9F74DF403}"/>
                  </a:ext>
                </a:extLst>
              </p:cNvPr>
              <p:cNvSpPr>
                <a:spLocks noChangeShapeType="1"/>
              </p:cNvSpPr>
              <p:nvPr/>
            </p:nvSpPr>
            <p:spPr bwMode="auto">
              <a:xfrm>
                <a:off x="4613" y="2402"/>
                <a:ext cx="56"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37" name="Line 884">
                <a:extLst>
                  <a:ext uri="{FF2B5EF4-FFF2-40B4-BE49-F238E27FC236}">
                    <a16:creationId xmlns:a16="http://schemas.microsoft.com/office/drawing/2014/main" id="{8494FC2B-4FCE-DE47-8B67-6F30733EE8E5}"/>
                  </a:ext>
                </a:extLst>
              </p:cNvPr>
              <p:cNvSpPr>
                <a:spLocks noChangeShapeType="1"/>
              </p:cNvSpPr>
              <p:nvPr/>
            </p:nvSpPr>
            <p:spPr bwMode="auto">
              <a:xfrm>
                <a:off x="4641" y="2379"/>
                <a:ext cx="0" cy="52"/>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38" name="Line 885">
                <a:extLst>
                  <a:ext uri="{FF2B5EF4-FFF2-40B4-BE49-F238E27FC236}">
                    <a16:creationId xmlns:a16="http://schemas.microsoft.com/office/drawing/2014/main" id="{77CB9A3B-C5F0-5A49-8EC8-B55A6A076BA4}"/>
                  </a:ext>
                </a:extLst>
              </p:cNvPr>
              <p:cNvSpPr>
                <a:spLocks noChangeShapeType="1"/>
              </p:cNvSpPr>
              <p:nvPr/>
            </p:nvSpPr>
            <p:spPr bwMode="auto">
              <a:xfrm>
                <a:off x="4641" y="2430"/>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39" name="Line 886">
                <a:extLst>
                  <a:ext uri="{FF2B5EF4-FFF2-40B4-BE49-F238E27FC236}">
                    <a16:creationId xmlns:a16="http://schemas.microsoft.com/office/drawing/2014/main" id="{63465451-5DA5-4744-845A-33F6540D00E0}"/>
                  </a:ext>
                </a:extLst>
              </p:cNvPr>
              <p:cNvSpPr>
                <a:spLocks noChangeShapeType="1"/>
              </p:cNvSpPr>
              <p:nvPr/>
            </p:nvSpPr>
            <p:spPr bwMode="auto">
              <a:xfrm>
                <a:off x="4669" y="2402"/>
                <a:ext cx="0" cy="57"/>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40" name="Line 887">
                <a:extLst>
                  <a:ext uri="{FF2B5EF4-FFF2-40B4-BE49-F238E27FC236}">
                    <a16:creationId xmlns:a16="http://schemas.microsoft.com/office/drawing/2014/main" id="{3B654C45-BF1B-974A-82AE-BEFF691F1B85}"/>
                  </a:ext>
                </a:extLst>
              </p:cNvPr>
              <p:cNvSpPr>
                <a:spLocks noChangeShapeType="1"/>
              </p:cNvSpPr>
              <p:nvPr/>
            </p:nvSpPr>
            <p:spPr bwMode="auto">
              <a:xfrm>
                <a:off x="4647" y="2430"/>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41" name="Line 888">
                <a:extLst>
                  <a:ext uri="{FF2B5EF4-FFF2-40B4-BE49-F238E27FC236}">
                    <a16:creationId xmlns:a16="http://schemas.microsoft.com/office/drawing/2014/main" id="{E2CAF0A7-1A36-F645-8941-5B4D52B4E473}"/>
                  </a:ext>
                </a:extLst>
              </p:cNvPr>
              <p:cNvSpPr>
                <a:spLocks noChangeShapeType="1"/>
              </p:cNvSpPr>
              <p:nvPr/>
            </p:nvSpPr>
            <p:spPr bwMode="auto">
              <a:xfrm>
                <a:off x="4671" y="2402"/>
                <a:ext cx="0" cy="57"/>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42" name="Line 889">
                <a:extLst>
                  <a:ext uri="{FF2B5EF4-FFF2-40B4-BE49-F238E27FC236}">
                    <a16:creationId xmlns:a16="http://schemas.microsoft.com/office/drawing/2014/main" id="{5A157799-E83F-DD44-A444-B20C664C07B1}"/>
                  </a:ext>
                </a:extLst>
              </p:cNvPr>
              <p:cNvSpPr>
                <a:spLocks noChangeShapeType="1"/>
              </p:cNvSpPr>
              <p:nvPr/>
            </p:nvSpPr>
            <p:spPr bwMode="auto">
              <a:xfrm>
                <a:off x="4726" y="2445"/>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43" name="Line 890">
                <a:extLst>
                  <a:ext uri="{FF2B5EF4-FFF2-40B4-BE49-F238E27FC236}">
                    <a16:creationId xmlns:a16="http://schemas.microsoft.com/office/drawing/2014/main" id="{821F6998-A017-6C40-B202-BB578787DC34}"/>
                  </a:ext>
                </a:extLst>
              </p:cNvPr>
              <p:cNvSpPr>
                <a:spLocks noChangeShapeType="1"/>
              </p:cNvSpPr>
              <p:nvPr/>
            </p:nvSpPr>
            <p:spPr bwMode="auto">
              <a:xfrm>
                <a:off x="4752" y="2416"/>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44" name="Line 891">
                <a:extLst>
                  <a:ext uri="{FF2B5EF4-FFF2-40B4-BE49-F238E27FC236}">
                    <a16:creationId xmlns:a16="http://schemas.microsoft.com/office/drawing/2014/main" id="{58319308-1333-154B-8E4A-9A8266382BA4}"/>
                  </a:ext>
                </a:extLst>
              </p:cNvPr>
              <p:cNvSpPr>
                <a:spLocks noChangeShapeType="1"/>
              </p:cNvSpPr>
              <p:nvPr/>
            </p:nvSpPr>
            <p:spPr bwMode="auto">
              <a:xfrm>
                <a:off x="4790" y="2445"/>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45" name="Line 892">
                <a:extLst>
                  <a:ext uri="{FF2B5EF4-FFF2-40B4-BE49-F238E27FC236}">
                    <a16:creationId xmlns:a16="http://schemas.microsoft.com/office/drawing/2014/main" id="{BC4A3A9B-03C0-2745-AB34-677A25194E5D}"/>
                  </a:ext>
                </a:extLst>
              </p:cNvPr>
              <p:cNvSpPr>
                <a:spLocks noChangeShapeType="1"/>
              </p:cNvSpPr>
              <p:nvPr/>
            </p:nvSpPr>
            <p:spPr bwMode="auto">
              <a:xfrm>
                <a:off x="4812" y="2416"/>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46" name="Line 893">
                <a:extLst>
                  <a:ext uri="{FF2B5EF4-FFF2-40B4-BE49-F238E27FC236}">
                    <a16:creationId xmlns:a16="http://schemas.microsoft.com/office/drawing/2014/main" id="{E4C550CF-5B4C-6B42-B498-76D95A34A3DA}"/>
                  </a:ext>
                </a:extLst>
              </p:cNvPr>
              <p:cNvSpPr>
                <a:spLocks noChangeShapeType="1"/>
              </p:cNvSpPr>
              <p:nvPr/>
            </p:nvSpPr>
            <p:spPr bwMode="auto">
              <a:xfrm>
                <a:off x="4800" y="2445"/>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47" name="Line 894">
                <a:extLst>
                  <a:ext uri="{FF2B5EF4-FFF2-40B4-BE49-F238E27FC236}">
                    <a16:creationId xmlns:a16="http://schemas.microsoft.com/office/drawing/2014/main" id="{D15A4022-E253-654A-AEBC-45394587B9B8}"/>
                  </a:ext>
                </a:extLst>
              </p:cNvPr>
              <p:cNvSpPr>
                <a:spLocks noChangeShapeType="1"/>
              </p:cNvSpPr>
              <p:nvPr/>
            </p:nvSpPr>
            <p:spPr bwMode="auto">
              <a:xfrm>
                <a:off x="4826" y="2416"/>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48" name="Line 895">
                <a:extLst>
                  <a:ext uri="{FF2B5EF4-FFF2-40B4-BE49-F238E27FC236}">
                    <a16:creationId xmlns:a16="http://schemas.microsoft.com/office/drawing/2014/main" id="{770D0A42-3F70-994A-9DF8-D2A02174D6BF}"/>
                  </a:ext>
                </a:extLst>
              </p:cNvPr>
              <p:cNvSpPr>
                <a:spLocks noChangeShapeType="1"/>
              </p:cNvSpPr>
              <p:nvPr/>
            </p:nvSpPr>
            <p:spPr bwMode="auto">
              <a:xfrm>
                <a:off x="5004" y="2459"/>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49" name="Line 896">
                <a:extLst>
                  <a:ext uri="{FF2B5EF4-FFF2-40B4-BE49-F238E27FC236}">
                    <a16:creationId xmlns:a16="http://schemas.microsoft.com/office/drawing/2014/main" id="{1EC43BF8-4E7B-3C41-82C2-DE66303AF7D7}"/>
                  </a:ext>
                </a:extLst>
              </p:cNvPr>
              <p:cNvSpPr>
                <a:spLocks noChangeShapeType="1"/>
              </p:cNvSpPr>
              <p:nvPr/>
            </p:nvSpPr>
            <p:spPr bwMode="auto">
              <a:xfrm>
                <a:off x="5032" y="2430"/>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50" name="Line 897">
                <a:extLst>
                  <a:ext uri="{FF2B5EF4-FFF2-40B4-BE49-F238E27FC236}">
                    <a16:creationId xmlns:a16="http://schemas.microsoft.com/office/drawing/2014/main" id="{1031EFC8-123E-BC46-A108-5531482E98EC}"/>
                  </a:ext>
                </a:extLst>
              </p:cNvPr>
              <p:cNvSpPr>
                <a:spLocks noChangeShapeType="1"/>
              </p:cNvSpPr>
              <p:nvPr/>
            </p:nvSpPr>
            <p:spPr bwMode="auto">
              <a:xfrm>
                <a:off x="5010" y="2459"/>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51" name="Line 898">
                <a:extLst>
                  <a:ext uri="{FF2B5EF4-FFF2-40B4-BE49-F238E27FC236}">
                    <a16:creationId xmlns:a16="http://schemas.microsoft.com/office/drawing/2014/main" id="{A46B6E9D-F540-B64D-983D-B7CF87F7EF39}"/>
                  </a:ext>
                </a:extLst>
              </p:cNvPr>
              <p:cNvSpPr>
                <a:spLocks noChangeShapeType="1"/>
              </p:cNvSpPr>
              <p:nvPr/>
            </p:nvSpPr>
            <p:spPr bwMode="auto">
              <a:xfrm>
                <a:off x="5036" y="2430"/>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52" name="Line 899">
                <a:extLst>
                  <a:ext uri="{FF2B5EF4-FFF2-40B4-BE49-F238E27FC236}">
                    <a16:creationId xmlns:a16="http://schemas.microsoft.com/office/drawing/2014/main" id="{01C26579-6C82-774F-87F2-AF5A95679C94}"/>
                  </a:ext>
                </a:extLst>
              </p:cNvPr>
              <p:cNvSpPr>
                <a:spLocks noChangeShapeType="1"/>
              </p:cNvSpPr>
              <p:nvPr/>
            </p:nvSpPr>
            <p:spPr bwMode="auto">
              <a:xfrm>
                <a:off x="5010" y="2459"/>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53" name="Line 900">
                <a:extLst>
                  <a:ext uri="{FF2B5EF4-FFF2-40B4-BE49-F238E27FC236}">
                    <a16:creationId xmlns:a16="http://schemas.microsoft.com/office/drawing/2014/main" id="{7375AF7A-37F0-9D49-850C-319C6B2BFC08}"/>
                  </a:ext>
                </a:extLst>
              </p:cNvPr>
              <p:cNvSpPr>
                <a:spLocks noChangeShapeType="1"/>
              </p:cNvSpPr>
              <p:nvPr/>
            </p:nvSpPr>
            <p:spPr bwMode="auto">
              <a:xfrm>
                <a:off x="5036" y="2430"/>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54" name="Line 901">
                <a:extLst>
                  <a:ext uri="{FF2B5EF4-FFF2-40B4-BE49-F238E27FC236}">
                    <a16:creationId xmlns:a16="http://schemas.microsoft.com/office/drawing/2014/main" id="{DF6E8230-70BA-104E-A5DD-15756237FB4B}"/>
                  </a:ext>
                </a:extLst>
              </p:cNvPr>
              <p:cNvSpPr>
                <a:spLocks noChangeShapeType="1"/>
              </p:cNvSpPr>
              <p:nvPr/>
            </p:nvSpPr>
            <p:spPr bwMode="auto">
              <a:xfrm>
                <a:off x="5054" y="2459"/>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55" name="Line 902">
                <a:extLst>
                  <a:ext uri="{FF2B5EF4-FFF2-40B4-BE49-F238E27FC236}">
                    <a16:creationId xmlns:a16="http://schemas.microsoft.com/office/drawing/2014/main" id="{DE28F278-B0EC-A44A-9EAB-6E1CF877AD5A}"/>
                  </a:ext>
                </a:extLst>
              </p:cNvPr>
              <p:cNvSpPr>
                <a:spLocks noChangeShapeType="1"/>
              </p:cNvSpPr>
              <p:nvPr/>
            </p:nvSpPr>
            <p:spPr bwMode="auto">
              <a:xfrm>
                <a:off x="5081" y="2430"/>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56" name="Line 903">
                <a:extLst>
                  <a:ext uri="{FF2B5EF4-FFF2-40B4-BE49-F238E27FC236}">
                    <a16:creationId xmlns:a16="http://schemas.microsoft.com/office/drawing/2014/main" id="{606F7902-BFFB-2245-A118-1E93D6C9FA2D}"/>
                  </a:ext>
                </a:extLst>
              </p:cNvPr>
              <p:cNvSpPr>
                <a:spLocks noChangeShapeType="1"/>
              </p:cNvSpPr>
              <p:nvPr/>
            </p:nvSpPr>
            <p:spPr bwMode="auto">
              <a:xfrm>
                <a:off x="5079" y="2459"/>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57" name="Line 904">
                <a:extLst>
                  <a:ext uri="{FF2B5EF4-FFF2-40B4-BE49-F238E27FC236}">
                    <a16:creationId xmlns:a16="http://schemas.microsoft.com/office/drawing/2014/main" id="{470BF67C-D2BA-EC48-A22E-D34FA1C46284}"/>
                  </a:ext>
                </a:extLst>
              </p:cNvPr>
              <p:cNvSpPr>
                <a:spLocks noChangeShapeType="1"/>
              </p:cNvSpPr>
              <p:nvPr/>
            </p:nvSpPr>
            <p:spPr bwMode="auto">
              <a:xfrm>
                <a:off x="5105" y="2430"/>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58" name="Line 905">
                <a:extLst>
                  <a:ext uri="{FF2B5EF4-FFF2-40B4-BE49-F238E27FC236}">
                    <a16:creationId xmlns:a16="http://schemas.microsoft.com/office/drawing/2014/main" id="{A11AFD4A-AF09-9A4E-8ECA-0BF471C16B1A}"/>
                  </a:ext>
                </a:extLst>
              </p:cNvPr>
              <p:cNvSpPr>
                <a:spLocks noChangeShapeType="1"/>
              </p:cNvSpPr>
              <p:nvPr/>
            </p:nvSpPr>
            <p:spPr bwMode="auto">
              <a:xfrm>
                <a:off x="5099" y="2459"/>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59" name="Line 906">
                <a:extLst>
                  <a:ext uri="{FF2B5EF4-FFF2-40B4-BE49-F238E27FC236}">
                    <a16:creationId xmlns:a16="http://schemas.microsoft.com/office/drawing/2014/main" id="{EEF38E95-5EC0-2546-A980-6BFDCABD1B80}"/>
                  </a:ext>
                </a:extLst>
              </p:cNvPr>
              <p:cNvSpPr>
                <a:spLocks noChangeShapeType="1"/>
              </p:cNvSpPr>
              <p:nvPr/>
            </p:nvSpPr>
            <p:spPr bwMode="auto">
              <a:xfrm>
                <a:off x="5125" y="2430"/>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60" name="Line 907">
                <a:extLst>
                  <a:ext uri="{FF2B5EF4-FFF2-40B4-BE49-F238E27FC236}">
                    <a16:creationId xmlns:a16="http://schemas.microsoft.com/office/drawing/2014/main" id="{105A498C-9F2F-7346-B2A3-3A624B226B54}"/>
                  </a:ext>
                </a:extLst>
              </p:cNvPr>
              <p:cNvSpPr>
                <a:spLocks noChangeShapeType="1"/>
              </p:cNvSpPr>
              <p:nvPr/>
            </p:nvSpPr>
            <p:spPr bwMode="auto">
              <a:xfrm>
                <a:off x="5109" y="2459"/>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61" name="Line 908">
                <a:extLst>
                  <a:ext uri="{FF2B5EF4-FFF2-40B4-BE49-F238E27FC236}">
                    <a16:creationId xmlns:a16="http://schemas.microsoft.com/office/drawing/2014/main" id="{84F8A0AA-6ED7-B142-92D0-371B0F3CDAE7}"/>
                  </a:ext>
                </a:extLst>
              </p:cNvPr>
              <p:cNvSpPr>
                <a:spLocks noChangeShapeType="1"/>
              </p:cNvSpPr>
              <p:nvPr/>
            </p:nvSpPr>
            <p:spPr bwMode="auto">
              <a:xfrm>
                <a:off x="5137" y="2430"/>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62" name="Line 909">
                <a:extLst>
                  <a:ext uri="{FF2B5EF4-FFF2-40B4-BE49-F238E27FC236}">
                    <a16:creationId xmlns:a16="http://schemas.microsoft.com/office/drawing/2014/main" id="{79E88D44-8B77-DF4F-82EA-24A5E9D8A915}"/>
                  </a:ext>
                </a:extLst>
              </p:cNvPr>
              <p:cNvSpPr>
                <a:spLocks noChangeShapeType="1"/>
              </p:cNvSpPr>
              <p:nvPr/>
            </p:nvSpPr>
            <p:spPr bwMode="auto">
              <a:xfrm>
                <a:off x="5123" y="2475"/>
                <a:ext cx="52"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63" name="Line 910">
                <a:extLst>
                  <a:ext uri="{FF2B5EF4-FFF2-40B4-BE49-F238E27FC236}">
                    <a16:creationId xmlns:a16="http://schemas.microsoft.com/office/drawing/2014/main" id="{FF27D4E1-3B7E-F742-AC63-D80AC0E52C1D}"/>
                  </a:ext>
                </a:extLst>
              </p:cNvPr>
              <p:cNvSpPr>
                <a:spLocks noChangeShapeType="1"/>
              </p:cNvSpPr>
              <p:nvPr/>
            </p:nvSpPr>
            <p:spPr bwMode="auto">
              <a:xfrm>
                <a:off x="5149" y="2452"/>
                <a:ext cx="0" cy="52"/>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64" name="Line 911">
                <a:extLst>
                  <a:ext uri="{FF2B5EF4-FFF2-40B4-BE49-F238E27FC236}">
                    <a16:creationId xmlns:a16="http://schemas.microsoft.com/office/drawing/2014/main" id="{755B1EDF-1570-C44F-A213-CE2A3BB4DC5A}"/>
                  </a:ext>
                </a:extLst>
              </p:cNvPr>
              <p:cNvSpPr>
                <a:spLocks noChangeShapeType="1"/>
              </p:cNvSpPr>
              <p:nvPr/>
            </p:nvSpPr>
            <p:spPr bwMode="auto">
              <a:xfrm>
                <a:off x="5123" y="2475"/>
                <a:ext cx="52"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65" name="Line 912">
                <a:extLst>
                  <a:ext uri="{FF2B5EF4-FFF2-40B4-BE49-F238E27FC236}">
                    <a16:creationId xmlns:a16="http://schemas.microsoft.com/office/drawing/2014/main" id="{E9A53349-2F4C-0548-B5D3-7B7D5233B753}"/>
                  </a:ext>
                </a:extLst>
              </p:cNvPr>
              <p:cNvSpPr>
                <a:spLocks noChangeShapeType="1"/>
              </p:cNvSpPr>
              <p:nvPr/>
            </p:nvSpPr>
            <p:spPr bwMode="auto">
              <a:xfrm>
                <a:off x="5149" y="2452"/>
                <a:ext cx="0" cy="52"/>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66" name="Line 913">
                <a:extLst>
                  <a:ext uri="{FF2B5EF4-FFF2-40B4-BE49-F238E27FC236}">
                    <a16:creationId xmlns:a16="http://schemas.microsoft.com/office/drawing/2014/main" id="{D83BE246-C5DD-EF43-801C-9815023D5D54}"/>
                  </a:ext>
                </a:extLst>
              </p:cNvPr>
              <p:cNvSpPr>
                <a:spLocks noChangeShapeType="1"/>
              </p:cNvSpPr>
              <p:nvPr/>
            </p:nvSpPr>
            <p:spPr bwMode="auto">
              <a:xfrm>
                <a:off x="5123" y="2475"/>
                <a:ext cx="52"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67" name="Line 914">
                <a:extLst>
                  <a:ext uri="{FF2B5EF4-FFF2-40B4-BE49-F238E27FC236}">
                    <a16:creationId xmlns:a16="http://schemas.microsoft.com/office/drawing/2014/main" id="{65254DCD-302A-0E4D-8AAA-F37D475EC38C}"/>
                  </a:ext>
                </a:extLst>
              </p:cNvPr>
              <p:cNvSpPr>
                <a:spLocks noChangeShapeType="1"/>
              </p:cNvSpPr>
              <p:nvPr/>
            </p:nvSpPr>
            <p:spPr bwMode="auto">
              <a:xfrm>
                <a:off x="5149" y="2452"/>
                <a:ext cx="0" cy="52"/>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68" name="Line 915">
                <a:extLst>
                  <a:ext uri="{FF2B5EF4-FFF2-40B4-BE49-F238E27FC236}">
                    <a16:creationId xmlns:a16="http://schemas.microsoft.com/office/drawing/2014/main" id="{F4062BE0-12F8-C645-BBEC-22F5A11DD5EA}"/>
                  </a:ext>
                </a:extLst>
              </p:cNvPr>
              <p:cNvSpPr>
                <a:spLocks noChangeShapeType="1"/>
              </p:cNvSpPr>
              <p:nvPr/>
            </p:nvSpPr>
            <p:spPr bwMode="auto">
              <a:xfrm>
                <a:off x="5129" y="2496"/>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69" name="Line 916">
                <a:extLst>
                  <a:ext uri="{FF2B5EF4-FFF2-40B4-BE49-F238E27FC236}">
                    <a16:creationId xmlns:a16="http://schemas.microsoft.com/office/drawing/2014/main" id="{8A83C145-F64E-7A45-B265-3E2F94CD75DB}"/>
                  </a:ext>
                </a:extLst>
              </p:cNvPr>
              <p:cNvSpPr>
                <a:spLocks noChangeShapeType="1"/>
              </p:cNvSpPr>
              <p:nvPr/>
            </p:nvSpPr>
            <p:spPr bwMode="auto">
              <a:xfrm>
                <a:off x="5155" y="2468"/>
                <a:ext cx="0" cy="57"/>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70" name="Line 917">
                <a:extLst>
                  <a:ext uri="{FF2B5EF4-FFF2-40B4-BE49-F238E27FC236}">
                    <a16:creationId xmlns:a16="http://schemas.microsoft.com/office/drawing/2014/main" id="{05D56E40-E51A-3F4B-AD0F-9AEE3DF142D1}"/>
                  </a:ext>
                </a:extLst>
              </p:cNvPr>
              <p:cNvSpPr>
                <a:spLocks noChangeShapeType="1"/>
              </p:cNvSpPr>
              <p:nvPr/>
            </p:nvSpPr>
            <p:spPr bwMode="auto">
              <a:xfrm>
                <a:off x="5129" y="2496"/>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71" name="Line 918">
                <a:extLst>
                  <a:ext uri="{FF2B5EF4-FFF2-40B4-BE49-F238E27FC236}">
                    <a16:creationId xmlns:a16="http://schemas.microsoft.com/office/drawing/2014/main" id="{A5A886E8-23B8-7545-A74F-F6927D438E61}"/>
                  </a:ext>
                </a:extLst>
              </p:cNvPr>
              <p:cNvSpPr>
                <a:spLocks noChangeShapeType="1"/>
              </p:cNvSpPr>
              <p:nvPr/>
            </p:nvSpPr>
            <p:spPr bwMode="auto">
              <a:xfrm>
                <a:off x="5155" y="2468"/>
                <a:ext cx="0" cy="57"/>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72" name="Line 919">
                <a:extLst>
                  <a:ext uri="{FF2B5EF4-FFF2-40B4-BE49-F238E27FC236}">
                    <a16:creationId xmlns:a16="http://schemas.microsoft.com/office/drawing/2014/main" id="{24A5E521-5840-954B-96C6-D4661F6774E6}"/>
                  </a:ext>
                </a:extLst>
              </p:cNvPr>
              <p:cNvSpPr>
                <a:spLocks noChangeShapeType="1"/>
              </p:cNvSpPr>
              <p:nvPr/>
            </p:nvSpPr>
            <p:spPr bwMode="auto">
              <a:xfrm>
                <a:off x="5129" y="2496"/>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73" name="Line 920">
                <a:extLst>
                  <a:ext uri="{FF2B5EF4-FFF2-40B4-BE49-F238E27FC236}">
                    <a16:creationId xmlns:a16="http://schemas.microsoft.com/office/drawing/2014/main" id="{CBDD943E-5CC5-8E47-8185-B18445F729B1}"/>
                  </a:ext>
                </a:extLst>
              </p:cNvPr>
              <p:cNvSpPr>
                <a:spLocks noChangeShapeType="1"/>
              </p:cNvSpPr>
              <p:nvPr/>
            </p:nvSpPr>
            <p:spPr bwMode="auto">
              <a:xfrm>
                <a:off x="5155" y="2468"/>
                <a:ext cx="0" cy="57"/>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74" name="Line 921">
                <a:extLst>
                  <a:ext uri="{FF2B5EF4-FFF2-40B4-BE49-F238E27FC236}">
                    <a16:creationId xmlns:a16="http://schemas.microsoft.com/office/drawing/2014/main" id="{B0687988-2692-904D-9137-CABB20F21A15}"/>
                  </a:ext>
                </a:extLst>
              </p:cNvPr>
              <p:cNvSpPr>
                <a:spLocks noChangeShapeType="1"/>
              </p:cNvSpPr>
              <p:nvPr/>
            </p:nvSpPr>
            <p:spPr bwMode="auto">
              <a:xfrm>
                <a:off x="5129" y="2496"/>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75" name="Line 922">
                <a:extLst>
                  <a:ext uri="{FF2B5EF4-FFF2-40B4-BE49-F238E27FC236}">
                    <a16:creationId xmlns:a16="http://schemas.microsoft.com/office/drawing/2014/main" id="{844B8AE3-07FF-6144-883D-BC91FEBC2A98}"/>
                  </a:ext>
                </a:extLst>
              </p:cNvPr>
              <p:cNvSpPr>
                <a:spLocks noChangeShapeType="1"/>
              </p:cNvSpPr>
              <p:nvPr/>
            </p:nvSpPr>
            <p:spPr bwMode="auto">
              <a:xfrm>
                <a:off x="5155" y="2468"/>
                <a:ext cx="0" cy="57"/>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76" name="Line 923">
                <a:extLst>
                  <a:ext uri="{FF2B5EF4-FFF2-40B4-BE49-F238E27FC236}">
                    <a16:creationId xmlns:a16="http://schemas.microsoft.com/office/drawing/2014/main" id="{85412D91-95DD-F94D-8C93-33305D0439BA}"/>
                  </a:ext>
                </a:extLst>
              </p:cNvPr>
              <p:cNvSpPr>
                <a:spLocks noChangeShapeType="1"/>
              </p:cNvSpPr>
              <p:nvPr/>
            </p:nvSpPr>
            <p:spPr bwMode="auto">
              <a:xfrm>
                <a:off x="5129" y="2496"/>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77" name="Line 924">
                <a:extLst>
                  <a:ext uri="{FF2B5EF4-FFF2-40B4-BE49-F238E27FC236}">
                    <a16:creationId xmlns:a16="http://schemas.microsoft.com/office/drawing/2014/main" id="{B4E042C0-1854-904C-8405-A598F5E93071}"/>
                  </a:ext>
                </a:extLst>
              </p:cNvPr>
              <p:cNvSpPr>
                <a:spLocks noChangeShapeType="1"/>
              </p:cNvSpPr>
              <p:nvPr/>
            </p:nvSpPr>
            <p:spPr bwMode="auto">
              <a:xfrm>
                <a:off x="5155" y="2468"/>
                <a:ext cx="0" cy="57"/>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78" name="Line 925">
                <a:extLst>
                  <a:ext uri="{FF2B5EF4-FFF2-40B4-BE49-F238E27FC236}">
                    <a16:creationId xmlns:a16="http://schemas.microsoft.com/office/drawing/2014/main" id="{DBA28F91-F104-1242-8B0E-E257047FA22B}"/>
                  </a:ext>
                </a:extLst>
              </p:cNvPr>
              <p:cNvSpPr>
                <a:spLocks noChangeShapeType="1"/>
              </p:cNvSpPr>
              <p:nvPr/>
            </p:nvSpPr>
            <p:spPr bwMode="auto">
              <a:xfrm>
                <a:off x="5137" y="2515"/>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79" name="Line 926">
                <a:extLst>
                  <a:ext uri="{FF2B5EF4-FFF2-40B4-BE49-F238E27FC236}">
                    <a16:creationId xmlns:a16="http://schemas.microsoft.com/office/drawing/2014/main" id="{06C6CE9E-7910-3C4F-9A07-B1C182B823FA}"/>
                  </a:ext>
                </a:extLst>
              </p:cNvPr>
              <p:cNvSpPr>
                <a:spLocks noChangeShapeType="1"/>
              </p:cNvSpPr>
              <p:nvPr/>
            </p:nvSpPr>
            <p:spPr bwMode="auto">
              <a:xfrm>
                <a:off x="5159" y="2489"/>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80" name="Line 927">
                <a:extLst>
                  <a:ext uri="{FF2B5EF4-FFF2-40B4-BE49-F238E27FC236}">
                    <a16:creationId xmlns:a16="http://schemas.microsoft.com/office/drawing/2014/main" id="{BC930372-2306-CB43-84AB-5641D712A6A0}"/>
                  </a:ext>
                </a:extLst>
              </p:cNvPr>
              <p:cNvSpPr>
                <a:spLocks noChangeShapeType="1"/>
              </p:cNvSpPr>
              <p:nvPr/>
            </p:nvSpPr>
            <p:spPr bwMode="auto">
              <a:xfrm>
                <a:off x="5139" y="2515"/>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81" name="Line 928">
                <a:extLst>
                  <a:ext uri="{FF2B5EF4-FFF2-40B4-BE49-F238E27FC236}">
                    <a16:creationId xmlns:a16="http://schemas.microsoft.com/office/drawing/2014/main" id="{F4C59D20-72CE-BC42-80B4-AF1976E31008}"/>
                  </a:ext>
                </a:extLst>
              </p:cNvPr>
              <p:cNvSpPr>
                <a:spLocks noChangeShapeType="1"/>
              </p:cNvSpPr>
              <p:nvPr/>
            </p:nvSpPr>
            <p:spPr bwMode="auto">
              <a:xfrm>
                <a:off x="5165" y="2489"/>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82" name="Line 929">
                <a:extLst>
                  <a:ext uri="{FF2B5EF4-FFF2-40B4-BE49-F238E27FC236}">
                    <a16:creationId xmlns:a16="http://schemas.microsoft.com/office/drawing/2014/main" id="{D9A4170A-1564-C841-AC6B-0D11840D3FCD}"/>
                  </a:ext>
                </a:extLst>
              </p:cNvPr>
              <p:cNvSpPr>
                <a:spLocks noChangeShapeType="1"/>
              </p:cNvSpPr>
              <p:nvPr/>
            </p:nvSpPr>
            <p:spPr bwMode="auto">
              <a:xfrm>
                <a:off x="5147" y="2515"/>
                <a:ext cx="52"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83" name="Line 930">
                <a:extLst>
                  <a:ext uri="{FF2B5EF4-FFF2-40B4-BE49-F238E27FC236}">
                    <a16:creationId xmlns:a16="http://schemas.microsoft.com/office/drawing/2014/main" id="{B1A8BCD5-C512-EE43-BA66-26A07F7E6F34}"/>
                  </a:ext>
                </a:extLst>
              </p:cNvPr>
              <p:cNvSpPr>
                <a:spLocks noChangeShapeType="1"/>
              </p:cNvSpPr>
              <p:nvPr/>
            </p:nvSpPr>
            <p:spPr bwMode="auto">
              <a:xfrm>
                <a:off x="5173" y="2489"/>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84" name="Line 931">
                <a:extLst>
                  <a:ext uri="{FF2B5EF4-FFF2-40B4-BE49-F238E27FC236}">
                    <a16:creationId xmlns:a16="http://schemas.microsoft.com/office/drawing/2014/main" id="{71092291-271D-2F41-8490-B22617007195}"/>
                  </a:ext>
                </a:extLst>
              </p:cNvPr>
              <p:cNvSpPr>
                <a:spLocks noChangeShapeType="1"/>
              </p:cNvSpPr>
              <p:nvPr/>
            </p:nvSpPr>
            <p:spPr bwMode="auto">
              <a:xfrm>
                <a:off x="5165" y="2515"/>
                <a:ext cx="52"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85" name="Line 932">
                <a:extLst>
                  <a:ext uri="{FF2B5EF4-FFF2-40B4-BE49-F238E27FC236}">
                    <a16:creationId xmlns:a16="http://schemas.microsoft.com/office/drawing/2014/main" id="{F60FA37F-E45F-C44C-A600-D28D2244C1B5}"/>
                  </a:ext>
                </a:extLst>
              </p:cNvPr>
              <p:cNvSpPr>
                <a:spLocks noChangeShapeType="1"/>
              </p:cNvSpPr>
              <p:nvPr/>
            </p:nvSpPr>
            <p:spPr bwMode="auto">
              <a:xfrm>
                <a:off x="5193" y="2489"/>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86" name="Line 933">
                <a:extLst>
                  <a:ext uri="{FF2B5EF4-FFF2-40B4-BE49-F238E27FC236}">
                    <a16:creationId xmlns:a16="http://schemas.microsoft.com/office/drawing/2014/main" id="{E8EDA1CF-0EC8-F247-BC98-E491E9BECDBD}"/>
                  </a:ext>
                </a:extLst>
              </p:cNvPr>
              <p:cNvSpPr>
                <a:spLocks noChangeShapeType="1"/>
              </p:cNvSpPr>
              <p:nvPr/>
            </p:nvSpPr>
            <p:spPr bwMode="auto">
              <a:xfrm>
                <a:off x="5165" y="2515"/>
                <a:ext cx="52"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87" name="Line 934">
                <a:extLst>
                  <a:ext uri="{FF2B5EF4-FFF2-40B4-BE49-F238E27FC236}">
                    <a16:creationId xmlns:a16="http://schemas.microsoft.com/office/drawing/2014/main" id="{991B8CE0-06BA-B24B-8897-F7898B26380A}"/>
                  </a:ext>
                </a:extLst>
              </p:cNvPr>
              <p:cNvSpPr>
                <a:spLocks noChangeShapeType="1"/>
              </p:cNvSpPr>
              <p:nvPr/>
            </p:nvSpPr>
            <p:spPr bwMode="auto">
              <a:xfrm>
                <a:off x="5193" y="2489"/>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88" name="Line 935">
                <a:extLst>
                  <a:ext uri="{FF2B5EF4-FFF2-40B4-BE49-F238E27FC236}">
                    <a16:creationId xmlns:a16="http://schemas.microsoft.com/office/drawing/2014/main" id="{969270BE-0AF7-5643-8056-7E62EF8817A7}"/>
                  </a:ext>
                </a:extLst>
              </p:cNvPr>
              <p:cNvSpPr>
                <a:spLocks noChangeShapeType="1"/>
              </p:cNvSpPr>
              <p:nvPr/>
            </p:nvSpPr>
            <p:spPr bwMode="auto">
              <a:xfrm>
                <a:off x="5173" y="2515"/>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89" name="Line 936">
                <a:extLst>
                  <a:ext uri="{FF2B5EF4-FFF2-40B4-BE49-F238E27FC236}">
                    <a16:creationId xmlns:a16="http://schemas.microsoft.com/office/drawing/2014/main" id="{99AF63B1-96E2-BE40-A5AA-E851C64CE8FB}"/>
                  </a:ext>
                </a:extLst>
              </p:cNvPr>
              <p:cNvSpPr>
                <a:spLocks noChangeShapeType="1"/>
              </p:cNvSpPr>
              <p:nvPr/>
            </p:nvSpPr>
            <p:spPr bwMode="auto">
              <a:xfrm>
                <a:off x="5198" y="2489"/>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90" name="Line 937">
                <a:extLst>
                  <a:ext uri="{FF2B5EF4-FFF2-40B4-BE49-F238E27FC236}">
                    <a16:creationId xmlns:a16="http://schemas.microsoft.com/office/drawing/2014/main" id="{1D4A6E50-4C6A-804B-876B-BDB7D0D6E04D}"/>
                  </a:ext>
                </a:extLst>
              </p:cNvPr>
              <p:cNvSpPr>
                <a:spLocks noChangeShapeType="1"/>
              </p:cNvSpPr>
              <p:nvPr/>
            </p:nvSpPr>
            <p:spPr bwMode="auto">
              <a:xfrm>
                <a:off x="5242" y="2569"/>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91" name="Line 938">
                <a:extLst>
                  <a:ext uri="{FF2B5EF4-FFF2-40B4-BE49-F238E27FC236}">
                    <a16:creationId xmlns:a16="http://schemas.microsoft.com/office/drawing/2014/main" id="{75D3A855-2B18-DF44-A5B1-B0DA9DF086C8}"/>
                  </a:ext>
                </a:extLst>
              </p:cNvPr>
              <p:cNvSpPr>
                <a:spLocks noChangeShapeType="1"/>
              </p:cNvSpPr>
              <p:nvPr/>
            </p:nvSpPr>
            <p:spPr bwMode="auto">
              <a:xfrm>
                <a:off x="5266" y="2544"/>
                <a:ext cx="0" cy="52"/>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92" name="Line 939">
                <a:extLst>
                  <a:ext uri="{FF2B5EF4-FFF2-40B4-BE49-F238E27FC236}">
                    <a16:creationId xmlns:a16="http://schemas.microsoft.com/office/drawing/2014/main" id="{391A481F-91C2-9C45-BC3C-EFA55029B302}"/>
                  </a:ext>
                </a:extLst>
              </p:cNvPr>
              <p:cNvSpPr>
                <a:spLocks noChangeShapeType="1"/>
              </p:cNvSpPr>
              <p:nvPr/>
            </p:nvSpPr>
            <p:spPr bwMode="auto">
              <a:xfrm>
                <a:off x="5357" y="2569"/>
                <a:ext cx="52"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93" name="Line 940">
                <a:extLst>
                  <a:ext uri="{FF2B5EF4-FFF2-40B4-BE49-F238E27FC236}">
                    <a16:creationId xmlns:a16="http://schemas.microsoft.com/office/drawing/2014/main" id="{11892E07-B973-B84A-9B86-F0339C20E7CE}"/>
                  </a:ext>
                </a:extLst>
              </p:cNvPr>
              <p:cNvSpPr>
                <a:spLocks noChangeShapeType="1"/>
              </p:cNvSpPr>
              <p:nvPr/>
            </p:nvSpPr>
            <p:spPr bwMode="auto">
              <a:xfrm>
                <a:off x="5383" y="2544"/>
                <a:ext cx="0" cy="52"/>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94" name="Line 941">
                <a:extLst>
                  <a:ext uri="{FF2B5EF4-FFF2-40B4-BE49-F238E27FC236}">
                    <a16:creationId xmlns:a16="http://schemas.microsoft.com/office/drawing/2014/main" id="{AE4F2741-13EC-E646-A4E4-A38FDB1C57BE}"/>
                  </a:ext>
                </a:extLst>
              </p:cNvPr>
              <p:cNvSpPr>
                <a:spLocks noChangeShapeType="1"/>
              </p:cNvSpPr>
              <p:nvPr/>
            </p:nvSpPr>
            <p:spPr bwMode="auto">
              <a:xfrm>
                <a:off x="5377" y="2569"/>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95" name="Line 942">
                <a:extLst>
                  <a:ext uri="{FF2B5EF4-FFF2-40B4-BE49-F238E27FC236}">
                    <a16:creationId xmlns:a16="http://schemas.microsoft.com/office/drawing/2014/main" id="{6AAF9DF2-CEA7-B94F-9986-34DD266AE16E}"/>
                  </a:ext>
                </a:extLst>
              </p:cNvPr>
              <p:cNvSpPr>
                <a:spLocks noChangeShapeType="1"/>
              </p:cNvSpPr>
              <p:nvPr/>
            </p:nvSpPr>
            <p:spPr bwMode="auto">
              <a:xfrm>
                <a:off x="5403" y="2544"/>
                <a:ext cx="0" cy="52"/>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96" name="Line 943">
                <a:extLst>
                  <a:ext uri="{FF2B5EF4-FFF2-40B4-BE49-F238E27FC236}">
                    <a16:creationId xmlns:a16="http://schemas.microsoft.com/office/drawing/2014/main" id="{A9D65535-B74B-064B-B726-EFF6223DCB63}"/>
                  </a:ext>
                </a:extLst>
              </p:cNvPr>
              <p:cNvSpPr>
                <a:spLocks noChangeShapeType="1"/>
              </p:cNvSpPr>
              <p:nvPr/>
            </p:nvSpPr>
            <p:spPr bwMode="auto">
              <a:xfrm>
                <a:off x="5468" y="2569"/>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97" name="Line 944">
                <a:extLst>
                  <a:ext uri="{FF2B5EF4-FFF2-40B4-BE49-F238E27FC236}">
                    <a16:creationId xmlns:a16="http://schemas.microsoft.com/office/drawing/2014/main" id="{20BE8A54-B108-FF45-B741-53AADC3B410D}"/>
                  </a:ext>
                </a:extLst>
              </p:cNvPr>
              <p:cNvSpPr>
                <a:spLocks noChangeShapeType="1"/>
              </p:cNvSpPr>
              <p:nvPr/>
            </p:nvSpPr>
            <p:spPr bwMode="auto">
              <a:xfrm>
                <a:off x="5496" y="2544"/>
                <a:ext cx="0" cy="52"/>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98" name="Line 945">
                <a:extLst>
                  <a:ext uri="{FF2B5EF4-FFF2-40B4-BE49-F238E27FC236}">
                    <a16:creationId xmlns:a16="http://schemas.microsoft.com/office/drawing/2014/main" id="{D7D340B1-A124-F348-ADB3-7C50704B0009}"/>
                  </a:ext>
                </a:extLst>
              </p:cNvPr>
              <p:cNvSpPr>
                <a:spLocks noChangeShapeType="1"/>
              </p:cNvSpPr>
              <p:nvPr/>
            </p:nvSpPr>
            <p:spPr bwMode="auto">
              <a:xfrm>
                <a:off x="5597" y="2638"/>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099" name="Line 946">
                <a:extLst>
                  <a:ext uri="{FF2B5EF4-FFF2-40B4-BE49-F238E27FC236}">
                    <a16:creationId xmlns:a16="http://schemas.microsoft.com/office/drawing/2014/main" id="{00CFE3CA-CDC1-E140-8E9D-D12D6FE9B1EA}"/>
                  </a:ext>
                </a:extLst>
              </p:cNvPr>
              <p:cNvSpPr>
                <a:spLocks noChangeShapeType="1"/>
              </p:cNvSpPr>
              <p:nvPr/>
            </p:nvSpPr>
            <p:spPr bwMode="auto">
              <a:xfrm>
                <a:off x="5625" y="2610"/>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100" name="Line 947">
                <a:extLst>
                  <a:ext uri="{FF2B5EF4-FFF2-40B4-BE49-F238E27FC236}">
                    <a16:creationId xmlns:a16="http://schemas.microsoft.com/office/drawing/2014/main" id="{65C568A8-7081-B746-B43A-6122C429F3BA}"/>
                  </a:ext>
                </a:extLst>
              </p:cNvPr>
              <p:cNvSpPr>
                <a:spLocks noChangeShapeType="1"/>
              </p:cNvSpPr>
              <p:nvPr/>
            </p:nvSpPr>
            <p:spPr bwMode="auto">
              <a:xfrm>
                <a:off x="5631" y="2671"/>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101" name="Line 948">
                <a:extLst>
                  <a:ext uri="{FF2B5EF4-FFF2-40B4-BE49-F238E27FC236}">
                    <a16:creationId xmlns:a16="http://schemas.microsoft.com/office/drawing/2014/main" id="{68FD320A-AEA9-4247-92A9-678076838250}"/>
                  </a:ext>
                </a:extLst>
              </p:cNvPr>
              <p:cNvSpPr>
                <a:spLocks noChangeShapeType="1"/>
              </p:cNvSpPr>
              <p:nvPr/>
            </p:nvSpPr>
            <p:spPr bwMode="auto">
              <a:xfrm>
                <a:off x="5655" y="2643"/>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102" name="Line 949">
                <a:extLst>
                  <a:ext uri="{FF2B5EF4-FFF2-40B4-BE49-F238E27FC236}">
                    <a16:creationId xmlns:a16="http://schemas.microsoft.com/office/drawing/2014/main" id="{27687045-9632-A74A-A77E-54DD75F9AA4F}"/>
                  </a:ext>
                </a:extLst>
              </p:cNvPr>
              <p:cNvSpPr>
                <a:spLocks noChangeShapeType="1"/>
              </p:cNvSpPr>
              <p:nvPr/>
            </p:nvSpPr>
            <p:spPr bwMode="auto">
              <a:xfrm>
                <a:off x="5633" y="2671"/>
                <a:ext cx="56"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103" name="Line 950">
                <a:extLst>
                  <a:ext uri="{FF2B5EF4-FFF2-40B4-BE49-F238E27FC236}">
                    <a16:creationId xmlns:a16="http://schemas.microsoft.com/office/drawing/2014/main" id="{5AAF756F-EB1B-B749-861D-A9B7775B0C3F}"/>
                  </a:ext>
                </a:extLst>
              </p:cNvPr>
              <p:cNvSpPr>
                <a:spLocks noChangeShapeType="1"/>
              </p:cNvSpPr>
              <p:nvPr/>
            </p:nvSpPr>
            <p:spPr bwMode="auto">
              <a:xfrm>
                <a:off x="5661" y="2643"/>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104" name="Line 951">
                <a:extLst>
                  <a:ext uri="{FF2B5EF4-FFF2-40B4-BE49-F238E27FC236}">
                    <a16:creationId xmlns:a16="http://schemas.microsoft.com/office/drawing/2014/main" id="{551C3AB4-1829-4D42-AB78-6F149BC4C63C}"/>
                  </a:ext>
                </a:extLst>
              </p:cNvPr>
              <p:cNvSpPr>
                <a:spLocks noChangeShapeType="1"/>
              </p:cNvSpPr>
              <p:nvPr/>
            </p:nvSpPr>
            <p:spPr bwMode="auto">
              <a:xfrm>
                <a:off x="5633" y="2671"/>
                <a:ext cx="56"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105" name="Line 952">
                <a:extLst>
                  <a:ext uri="{FF2B5EF4-FFF2-40B4-BE49-F238E27FC236}">
                    <a16:creationId xmlns:a16="http://schemas.microsoft.com/office/drawing/2014/main" id="{43EEB239-F518-1047-B4ED-CF0CD2681450}"/>
                  </a:ext>
                </a:extLst>
              </p:cNvPr>
              <p:cNvSpPr>
                <a:spLocks noChangeShapeType="1"/>
              </p:cNvSpPr>
              <p:nvPr/>
            </p:nvSpPr>
            <p:spPr bwMode="auto">
              <a:xfrm>
                <a:off x="5661" y="2643"/>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106" name="Line 953">
                <a:extLst>
                  <a:ext uri="{FF2B5EF4-FFF2-40B4-BE49-F238E27FC236}">
                    <a16:creationId xmlns:a16="http://schemas.microsoft.com/office/drawing/2014/main" id="{2840D88B-5376-A346-9638-A502011E9B71}"/>
                  </a:ext>
                </a:extLst>
              </p:cNvPr>
              <p:cNvSpPr>
                <a:spLocks noChangeShapeType="1"/>
              </p:cNvSpPr>
              <p:nvPr/>
            </p:nvSpPr>
            <p:spPr bwMode="auto">
              <a:xfrm>
                <a:off x="5633" y="2671"/>
                <a:ext cx="56"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107" name="Line 954">
                <a:extLst>
                  <a:ext uri="{FF2B5EF4-FFF2-40B4-BE49-F238E27FC236}">
                    <a16:creationId xmlns:a16="http://schemas.microsoft.com/office/drawing/2014/main" id="{BD072B00-AA46-F741-B641-FAB94AF57BC5}"/>
                  </a:ext>
                </a:extLst>
              </p:cNvPr>
              <p:cNvSpPr>
                <a:spLocks noChangeShapeType="1"/>
              </p:cNvSpPr>
              <p:nvPr/>
            </p:nvSpPr>
            <p:spPr bwMode="auto">
              <a:xfrm>
                <a:off x="5661" y="2643"/>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108" name="Line 955">
                <a:extLst>
                  <a:ext uri="{FF2B5EF4-FFF2-40B4-BE49-F238E27FC236}">
                    <a16:creationId xmlns:a16="http://schemas.microsoft.com/office/drawing/2014/main" id="{54A36EA0-CDEF-E74B-B874-9B1B9EF758AA}"/>
                  </a:ext>
                </a:extLst>
              </p:cNvPr>
              <p:cNvSpPr>
                <a:spLocks noChangeShapeType="1"/>
              </p:cNvSpPr>
              <p:nvPr/>
            </p:nvSpPr>
            <p:spPr bwMode="auto">
              <a:xfrm>
                <a:off x="5647" y="2671"/>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109" name="Line 956">
                <a:extLst>
                  <a:ext uri="{FF2B5EF4-FFF2-40B4-BE49-F238E27FC236}">
                    <a16:creationId xmlns:a16="http://schemas.microsoft.com/office/drawing/2014/main" id="{671BECF8-1225-F24F-8D2B-1A6B749C7FF0}"/>
                  </a:ext>
                </a:extLst>
              </p:cNvPr>
              <p:cNvSpPr>
                <a:spLocks noChangeShapeType="1"/>
              </p:cNvSpPr>
              <p:nvPr/>
            </p:nvSpPr>
            <p:spPr bwMode="auto">
              <a:xfrm>
                <a:off x="5675" y="2643"/>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110" name="Line 957">
                <a:extLst>
                  <a:ext uri="{FF2B5EF4-FFF2-40B4-BE49-F238E27FC236}">
                    <a16:creationId xmlns:a16="http://schemas.microsoft.com/office/drawing/2014/main" id="{33EAF83C-588E-D54F-A9A3-8AC498BA790C}"/>
                  </a:ext>
                </a:extLst>
              </p:cNvPr>
              <p:cNvSpPr>
                <a:spLocks noChangeShapeType="1"/>
              </p:cNvSpPr>
              <p:nvPr/>
            </p:nvSpPr>
            <p:spPr bwMode="auto">
              <a:xfrm>
                <a:off x="5655" y="2671"/>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111" name="Line 958">
                <a:extLst>
                  <a:ext uri="{FF2B5EF4-FFF2-40B4-BE49-F238E27FC236}">
                    <a16:creationId xmlns:a16="http://schemas.microsoft.com/office/drawing/2014/main" id="{E56E3686-2304-9243-B510-04A4D4E9FC4C}"/>
                  </a:ext>
                </a:extLst>
              </p:cNvPr>
              <p:cNvSpPr>
                <a:spLocks noChangeShapeType="1"/>
              </p:cNvSpPr>
              <p:nvPr/>
            </p:nvSpPr>
            <p:spPr bwMode="auto">
              <a:xfrm>
                <a:off x="5681" y="2643"/>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112" name="Line 959">
                <a:extLst>
                  <a:ext uri="{FF2B5EF4-FFF2-40B4-BE49-F238E27FC236}">
                    <a16:creationId xmlns:a16="http://schemas.microsoft.com/office/drawing/2014/main" id="{C43F41E1-20C8-884A-B827-F4377E51D926}"/>
                  </a:ext>
                </a:extLst>
              </p:cNvPr>
              <p:cNvSpPr>
                <a:spLocks noChangeShapeType="1"/>
              </p:cNvSpPr>
              <p:nvPr/>
            </p:nvSpPr>
            <p:spPr bwMode="auto">
              <a:xfrm>
                <a:off x="5661" y="2671"/>
                <a:ext cx="50"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113" name="Line 960">
                <a:extLst>
                  <a:ext uri="{FF2B5EF4-FFF2-40B4-BE49-F238E27FC236}">
                    <a16:creationId xmlns:a16="http://schemas.microsoft.com/office/drawing/2014/main" id="{818CD167-39CC-2D4C-825A-056B784B8B15}"/>
                  </a:ext>
                </a:extLst>
              </p:cNvPr>
              <p:cNvSpPr>
                <a:spLocks noChangeShapeType="1"/>
              </p:cNvSpPr>
              <p:nvPr/>
            </p:nvSpPr>
            <p:spPr bwMode="auto">
              <a:xfrm>
                <a:off x="5686" y="2643"/>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114" name="Line 961">
                <a:extLst>
                  <a:ext uri="{FF2B5EF4-FFF2-40B4-BE49-F238E27FC236}">
                    <a16:creationId xmlns:a16="http://schemas.microsoft.com/office/drawing/2014/main" id="{448B3AE5-8F03-BB4E-8B7E-C350AEDF84D2}"/>
                  </a:ext>
                </a:extLst>
              </p:cNvPr>
              <p:cNvSpPr>
                <a:spLocks noChangeShapeType="1"/>
              </p:cNvSpPr>
              <p:nvPr/>
            </p:nvSpPr>
            <p:spPr bwMode="auto">
              <a:xfrm>
                <a:off x="5671" y="2671"/>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115" name="Line 962">
                <a:extLst>
                  <a:ext uri="{FF2B5EF4-FFF2-40B4-BE49-F238E27FC236}">
                    <a16:creationId xmlns:a16="http://schemas.microsoft.com/office/drawing/2014/main" id="{C5900C09-16F1-F64F-A7D4-15AFCFCD5625}"/>
                  </a:ext>
                </a:extLst>
              </p:cNvPr>
              <p:cNvSpPr>
                <a:spLocks noChangeShapeType="1"/>
              </p:cNvSpPr>
              <p:nvPr/>
            </p:nvSpPr>
            <p:spPr bwMode="auto">
              <a:xfrm>
                <a:off x="5700" y="2643"/>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116" name="Line 963">
                <a:extLst>
                  <a:ext uri="{FF2B5EF4-FFF2-40B4-BE49-F238E27FC236}">
                    <a16:creationId xmlns:a16="http://schemas.microsoft.com/office/drawing/2014/main" id="{2C8B45E9-2D02-D34F-A463-F7C9550572D9}"/>
                  </a:ext>
                </a:extLst>
              </p:cNvPr>
              <p:cNvSpPr>
                <a:spLocks noChangeShapeType="1"/>
              </p:cNvSpPr>
              <p:nvPr/>
            </p:nvSpPr>
            <p:spPr bwMode="auto">
              <a:xfrm>
                <a:off x="5692" y="2671"/>
                <a:ext cx="52"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117" name="Line 964">
                <a:extLst>
                  <a:ext uri="{FF2B5EF4-FFF2-40B4-BE49-F238E27FC236}">
                    <a16:creationId xmlns:a16="http://schemas.microsoft.com/office/drawing/2014/main" id="{4369D6DA-BAFA-8E44-ADF0-E8FB9E52FA09}"/>
                  </a:ext>
                </a:extLst>
              </p:cNvPr>
              <p:cNvSpPr>
                <a:spLocks noChangeShapeType="1"/>
              </p:cNvSpPr>
              <p:nvPr/>
            </p:nvSpPr>
            <p:spPr bwMode="auto">
              <a:xfrm>
                <a:off x="5720" y="2643"/>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118" name="Line 965">
                <a:extLst>
                  <a:ext uri="{FF2B5EF4-FFF2-40B4-BE49-F238E27FC236}">
                    <a16:creationId xmlns:a16="http://schemas.microsoft.com/office/drawing/2014/main" id="{7557DE93-AFFB-9949-ACD2-501BB3CECCB9}"/>
                  </a:ext>
                </a:extLst>
              </p:cNvPr>
              <p:cNvSpPr>
                <a:spLocks noChangeShapeType="1"/>
              </p:cNvSpPr>
              <p:nvPr/>
            </p:nvSpPr>
            <p:spPr bwMode="auto">
              <a:xfrm>
                <a:off x="5746" y="2671"/>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119" name="Line 966">
                <a:extLst>
                  <a:ext uri="{FF2B5EF4-FFF2-40B4-BE49-F238E27FC236}">
                    <a16:creationId xmlns:a16="http://schemas.microsoft.com/office/drawing/2014/main" id="{A796E38F-94F6-4348-B446-09A5BB78C736}"/>
                  </a:ext>
                </a:extLst>
              </p:cNvPr>
              <p:cNvSpPr>
                <a:spLocks noChangeShapeType="1"/>
              </p:cNvSpPr>
              <p:nvPr/>
            </p:nvSpPr>
            <p:spPr bwMode="auto">
              <a:xfrm>
                <a:off x="5772" y="2643"/>
                <a:ext cx="0" cy="54"/>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120" name="Line 967">
                <a:extLst>
                  <a:ext uri="{FF2B5EF4-FFF2-40B4-BE49-F238E27FC236}">
                    <a16:creationId xmlns:a16="http://schemas.microsoft.com/office/drawing/2014/main" id="{D3E45715-B490-8541-B869-C076397411E4}"/>
                  </a:ext>
                </a:extLst>
              </p:cNvPr>
              <p:cNvSpPr>
                <a:spLocks noChangeShapeType="1"/>
              </p:cNvSpPr>
              <p:nvPr/>
            </p:nvSpPr>
            <p:spPr bwMode="auto">
              <a:xfrm>
                <a:off x="5815" y="2918"/>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121" name="Line 968">
                <a:extLst>
                  <a:ext uri="{FF2B5EF4-FFF2-40B4-BE49-F238E27FC236}">
                    <a16:creationId xmlns:a16="http://schemas.microsoft.com/office/drawing/2014/main" id="{C80A0FB0-F451-3A40-B8F8-4014CBDEE9CF}"/>
                  </a:ext>
                </a:extLst>
              </p:cNvPr>
              <p:cNvSpPr>
                <a:spLocks noChangeShapeType="1"/>
              </p:cNvSpPr>
              <p:nvPr/>
            </p:nvSpPr>
            <p:spPr bwMode="auto">
              <a:xfrm>
                <a:off x="5841" y="2895"/>
                <a:ext cx="0" cy="52"/>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122" name="Line 969">
                <a:extLst>
                  <a:ext uri="{FF2B5EF4-FFF2-40B4-BE49-F238E27FC236}">
                    <a16:creationId xmlns:a16="http://schemas.microsoft.com/office/drawing/2014/main" id="{CD61B5F1-2D53-F14B-9C87-FBF55FE969A0}"/>
                  </a:ext>
                </a:extLst>
              </p:cNvPr>
              <p:cNvSpPr>
                <a:spLocks noChangeShapeType="1"/>
              </p:cNvSpPr>
              <p:nvPr/>
            </p:nvSpPr>
            <p:spPr bwMode="auto">
              <a:xfrm>
                <a:off x="6174" y="2918"/>
                <a:ext cx="54"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123" name="Line 970">
                <a:extLst>
                  <a:ext uri="{FF2B5EF4-FFF2-40B4-BE49-F238E27FC236}">
                    <a16:creationId xmlns:a16="http://schemas.microsoft.com/office/drawing/2014/main" id="{F38FB2BE-D0AC-264A-B796-2E2A1D6ED3FC}"/>
                  </a:ext>
                </a:extLst>
              </p:cNvPr>
              <p:cNvSpPr>
                <a:spLocks noChangeShapeType="1"/>
              </p:cNvSpPr>
              <p:nvPr/>
            </p:nvSpPr>
            <p:spPr bwMode="auto">
              <a:xfrm>
                <a:off x="6202" y="2895"/>
                <a:ext cx="0" cy="52"/>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124" name="Freeform 971">
                <a:extLst>
                  <a:ext uri="{FF2B5EF4-FFF2-40B4-BE49-F238E27FC236}">
                    <a16:creationId xmlns:a16="http://schemas.microsoft.com/office/drawing/2014/main" id="{41B014AD-7AFD-1A4E-B555-F2C5601B6544}"/>
                  </a:ext>
                </a:extLst>
              </p:cNvPr>
              <p:cNvSpPr>
                <a:spLocks/>
              </p:cNvSpPr>
              <p:nvPr/>
            </p:nvSpPr>
            <p:spPr bwMode="auto">
              <a:xfrm>
                <a:off x="1931" y="290"/>
                <a:ext cx="54" cy="52"/>
              </a:xfrm>
              <a:custGeom>
                <a:avLst/>
                <a:gdLst>
                  <a:gd name="T0" fmla="*/ 55 w 55"/>
                  <a:gd name="T1" fmla="*/ 27 h 54"/>
                  <a:gd name="T2" fmla="*/ 55 w 55"/>
                  <a:gd name="T3" fmla="*/ 27 h 54"/>
                  <a:gd name="T4" fmla="*/ 51 w 55"/>
                  <a:gd name="T5" fmla="*/ 20 h 54"/>
                  <a:gd name="T6" fmla="*/ 48 w 55"/>
                  <a:gd name="T7" fmla="*/ 10 h 54"/>
                  <a:gd name="T8" fmla="*/ 45 w 55"/>
                  <a:gd name="T9" fmla="*/ 7 h 54"/>
                  <a:gd name="T10" fmla="*/ 34 w 55"/>
                  <a:gd name="T11" fmla="*/ 3 h 54"/>
                  <a:gd name="T12" fmla="*/ 34 w 55"/>
                  <a:gd name="T13" fmla="*/ 3 h 54"/>
                  <a:gd name="T14" fmla="*/ 28 w 55"/>
                  <a:gd name="T15" fmla="*/ 0 h 54"/>
                  <a:gd name="T16" fmla="*/ 17 w 55"/>
                  <a:gd name="T17" fmla="*/ 3 h 54"/>
                  <a:gd name="T18" fmla="*/ 11 w 55"/>
                  <a:gd name="T19" fmla="*/ 7 h 54"/>
                  <a:gd name="T20" fmla="*/ 7 w 55"/>
                  <a:gd name="T21" fmla="*/ 10 h 54"/>
                  <a:gd name="T22" fmla="*/ 7 w 55"/>
                  <a:gd name="T23" fmla="*/ 10 h 54"/>
                  <a:gd name="T24" fmla="*/ 0 w 55"/>
                  <a:gd name="T25" fmla="*/ 20 h 54"/>
                  <a:gd name="T26" fmla="*/ 0 w 55"/>
                  <a:gd name="T27" fmla="*/ 27 h 54"/>
                  <a:gd name="T28" fmla="*/ 0 w 55"/>
                  <a:gd name="T29" fmla="*/ 34 h 54"/>
                  <a:gd name="T30" fmla="*/ 7 w 55"/>
                  <a:gd name="T31" fmla="*/ 44 h 54"/>
                  <a:gd name="T32" fmla="*/ 7 w 55"/>
                  <a:gd name="T33" fmla="*/ 44 h 54"/>
                  <a:gd name="T34" fmla="*/ 11 w 55"/>
                  <a:gd name="T35" fmla="*/ 47 h 54"/>
                  <a:gd name="T36" fmla="*/ 17 w 55"/>
                  <a:gd name="T37" fmla="*/ 51 h 54"/>
                  <a:gd name="T38" fmla="*/ 28 w 55"/>
                  <a:gd name="T39" fmla="*/ 54 h 54"/>
                  <a:gd name="T40" fmla="*/ 34 w 55"/>
                  <a:gd name="T41" fmla="*/ 51 h 54"/>
                  <a:gd name="T42" fmla="*/ 34 w 55"/>
                  <a:gd name="T43" fmla="*/ 51 h 54"/>
                  <a:gd name="T44" fmla="*/ 45 w 55"/>
                  <a:gd name="T45" fmla="*/ 47 h 54"/>
                  <a:gd name="T46" fmla="*/ 48 w 55"/>
                  <a:gd name="T47" fmla="*/ 44 h 54"/>
                  <a:gd name="T48" fmla="*/ 51 w 55"/>
                  <a:gd name="T49" fmla="*/ 34 h 54"/>
                  <a:gd name="T50" fmla="*/ 55 w 55"/>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4">
                    <a:moveTo>
                      <a:pt x="55" y="27"/>
                    </a:moveTo>
                    <a:lnTo>
                      <a:pt x="55" y="27"/>
                    </a:lnTo>
                    <a:lnTo>
                      <a:pt x="51" y="20"/>
                    </a:lnTo>
                    <a:lnTo>
                      <a:pt x="48" y="10"/>
                    </a:lnTo>
                    <a:lnTo>
                      <a:pt x="45" y="7"/>
                    </a:lnTo>
                    <a:lnTo>
                      <a:pt x="34" y="3"/>
                    </a:lnTo>
                    <a:lnTo>
                      <a:pt x="34" y="3"/>
                    </a:lnTo>
                    <a:lnTo>
                      <a:pt x="28" y="0"/>
                    </a:lnTo>
                    <a:lnTo>
                      <a:pt x="17" y="3"/>
                    </a:lnTo>
                    <a:lnTo>
                      <a:pt x="11" y="7"/>
                    </a:lnTo>
                    <a:lnTo>
                      <a:pt x="7" y="10"/>
                    </a:lnTo>
                    <a:lnTo>
                      <a:pt x="7" y="10"/>
                    </a:lnTo>
                    <a:lnTo>
                      <a:pt x="0" y="20"/>
                    </a:lnTo>
                    <a:lnTo>
                      <a:pt x="0" y="27"/>
                    </a:lnTo>
                    <a:lnTo>
                      <a:pt x="0" y="34"/>
                    </a:lnTo>
                    <a:lnTo>
                      <a:pt x="7" y="44"/>
                    </a:lnTo>
                    <a:lnTo>
                      <a:pt x="7" y="44"/>
                    </a:lnTo>
                    <a:lnTo>
                      <a:pt x="11" y="47"/>
                    </a:lnTo>
                    <a:lnTo>
                      <a:pt x="17" y="51"/>
                    </a:lnTo>
                    <a:lnTo>
                      <a:pt x="28" y="54"/>
                    </a:lnTo>
                    <a:lnTo>
                      <a:pt x="34" y="51"/>
                    </a:lnTo>
                    <a:lnTo>
                      <a:pt x="34" y="51"/>
                    </a:lnTo>
                    <a:lnTo>
                      <a:pt x="45" y="47"/>
                    </a:lnTo>
                    <a:lnTo>
                      <a:pt x="48" y="44"/>
                    </a:lnTo>
                    <a:lnTo>
                      <a:pt x="51" y="34"/>
                    </a:lnTo>
                    <a:lnTo>
                      <a:pt x="55"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125" name="Freeform 972">
                <a:extLst>
                  <a:ext uri="{FF2B5EF4-FFF2-40B4-BE49-F238E27FC236}">
                    <a16:creationId xmlns:a16="http://schemas.microsoft.com/office/drawing/2014/main" id="{79A91D15-38F9-CF4C-B36B-C1D0DC90C04C}"/>
                  </a:ext>
                </a:extLst>
              </p:cNvPr>
              <p:cNvSpPr>
                <a:spLocks/>
              </p:cNvSpPr>
              <p:nvPr/>
            </p:nvSpPr>
            <p:spPr bwMode="auto">
              <a:xfrm>
                <a:off x="1931" y="290"/>
                <a:ext cx="54" cy="52"/>
              </a:xfrm>
              <a:custGeom>
                <a:avLst/>
                <a:gdLst>
                  <a:gd name="T0" fmla="*/ 55 w 55"/>
                  <a:gd name="T1" fmla="*/ 27 h 54"/>
                  <a:gd name="T2" fmla="*/ 55 w 55"/>
                  <a:gd name="T3" fmla="*/ 27 h 54"/>
                  <a:gd name="T4" fmla="*/ 51 w 55"/>
                  <a:gd name="T5" fmla="*/ 20 h 54"/>
                  <a:gd name="T6" fmla="*/ 48 w 55"/>
                  <a:gd name="T7" fmla="*/ 10 h 54"/>
                  <a:gd name="T8" fmla="*/ 45 w 55"/>
                  <a:gd name="T9" fmla="*/ 7 h 54"/>
                  <a:gd name="T10" fmla="*/ 34 w 55"/>
                  <a:gd name="T11" fmla="*/ 3 h 54"/>
                  <a:gd name="T12" fmla="*/ 34 w 55"/>
                  <a:gd name="T13" fmla="*/ 3 h 54"/>
                  <a:gd name="T14" fmla="*/ 28 w 55"/>
                  <a:gd name="T15" fmla="*/ 0 h 54"/>
                  <a:gd name="T16" fmla="*/ 17 w 55"/>
                  <a:gd name="T17" fmla="*/ 3 h 54"/>
                  <a:gd name="T18" fmla="*/ 11 w 55"/>
                  <a:gd name="T19" fmla="*/ 7 h 54"/>
                  <a:gd name="T20" fmla="*/ 7 w 55"/>
                  <a:gd name="T21" fmla="*/ 10 h 54"/>
                  <a:gd name="T22" fmla="*/ 7 w 55"/>
                  <a:gd name="T23" fmla="*/ 10 h 54"/>
                  <a:gd name="T24" fmla="*/ 0 w 55"/>
                  <a:gd name="T25" fmla="*/ 20 h 54"/>
                  <a:gd name="T26" fmla="*/ 0 w 55"/>
                  <a:gd name="T27" fmla="*/ 27 h 54"/>
                  <a:gd name="T28" fmla="*/ 0 w 55"/>
                  <a:gd name="T29" fmla="*/ 34 h 54"/>
                  <a:gd name="T30" fmla="*/ 7 w 55"/>
                  <a:gd name="T31" fmla="*/ 44 h 54"/>
                  <a:gd name="T32" fmla="*/ 7 w 55"/>
                  <a:gd name="T33" fmla="*/ 44 h 54"/>
                  <a:gd name="T34" fmla="*/ 11 w 55"/>
                  <a:gd name="T35" fmla="*/ 47 h 54"/>
                  <a:gd name="T36" fmla="*/ 17 w 55"/>
                  <a:gd name="T37" fmla="*/ 51 h 54"/>
                  <a:gd name="T38" fmla="*/ 28 w 55"/>
                  <a:gd name="T39" fmla="*/ 54 h 54"/>
                  <a:gd name="T40" fmla="*/ 34 w 55"/>
                  <a:gd name="T41" fmla="*/ 51 h 54"/>
                  <a:gd name="T42" fmla="*/ 34 w 55"/>
                  <a:gd name="T43" fmla="*/ 51 h 54"/>
                  <a:gd name="T44" fmla="*/ 45 w 55"/>
                  <a:gd name="T45" fmla="*/ 47 h 54"/>
                  <a:gd name="T46" fmla="*/ 48 w 55"/>
                  <a:gd name="T47" fmla="*/ 44 h 54"/>
                  <a:gd name="T48" fmla="*/ 51 w 55"/>
                  <a:gd name="T49" fmla="*/ 34 h 54"/>
                  <a:gd name="T50" fmla="*/ 55 w 55"/>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4">
                    <a:moveTo>
                      <a:pt x="55" y="27"/>
                    </a:moveTo>
                    <a:lnTo>
                      <a:pt x="55" y="27"/>
                    </a:lnTo>
                    <a:lnTo>
                      <a:pt x="51" y="20"/>
                    </a:lnTo>
                    <a:lnTo>
                      <a:pt x="48" y="10"/>
                    </a:lnTo>
                    <a:lnTo>
                      <a:pt x="45" y="7"/>
                    </a:lnTo>
                    <a:lnTo>
                      <a:pt x="34" y="3"/>
                    </a:lnTo>
                    <a:lnTo>
                      <a:pt x="34" y="3"/>
                    </a:lnTo>
                    <a:lnTo>
                      <a:pt x="28" y="0"/>
                    </a:lnTo>
                    <a:lnTo>
                      <a:pt x="17" y="3"/>
                    </a:lnTo>
                    <a:lnTo>
                      <a:pt x="11" y="7"/>
                    </a:lnTo>
                    <a:lnTo>
                      <a:pt x="7" y="10"/>
                    </a:lnTo>
                    <a:lnTo>
                      <a:pt x="7" y="10"/>
                    </a:lnTo>
                    <a:lnTo>
                      <a:pt x="0" y="20"/>
                    </a:lnTo>
                    <a:lnTo>
                      <a:pt x="0" y="27"/>
                    </a:lnTo>
                    <a:lnTo>
                      <a:pt x="0" y="34"/>
                    </a:lnTo>
                    <a:lnTo>
                      <a:pt x="7" y="44"/>
                    </a:lnTo>
                    <a:lnTo>
                      <a:pt x="7" y="44"/>
                    </a:lnTo>
                    <a:lnTo>
                      <a:pt x="11" y="47"/>
                    </a:lnTo>
                    <a:lnTo>
                      <a:pt x="17" y="51"/>
                    </a:lnTo>
                    <a:lnTo>
                      <a:pt x="28" y="54"/>
                    </a:lnTo>
                    <a:lnTo>
                      <a:pt x="34" y="51"/>
                    </a:lnTo>
                    <a:lnTo>
                      <a:pt x="34" y="51"/>
                    </a:lnTo>
                    <a:lnTo>
                      <a:pt x="45" y="47"/>
                    </a:lnTo>
                    <a:lnTo>
                      <a:pt x="48" y="44"/>
                    </a:lnTo>
                    <a:lnTo>
                      <a:pt x="51" y="34"/>
                    </a:lnTo>
                    <a:lnTo>
                      <a:pt x="55"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126" name="Freeform 973">
                <a:extLst>
                  <a:ext uri="{FF2B5EF4-FFF2-40B4-BE49-F238E27FC236}">
                    <a16:creationId xmlns:a16="http://schemas.microsoft.com/office/drawing/2014/main" id="{E1B5D5C1-4E27-B340-AFFE-F5B0DDB32CED}"/>
                  </a:ext>
                </a:extLst>
              </p:cNvPr>
              <p:cNvSpPr>
                <a:spLocks/>
              </p:cNvSpPr>
              <p:nvPr/>
            </p:nvSpPr>
            <p:spPr bwMode="auto">
              <a:xfrm>
                <a:off x="1931" y="290"/>
                <a:ext cx="54" cy="52"/>
              </a:xfrm>
              <a:custGeom>
                <a:avLst/>
                <a:gdLst>
                  <a:gd name="T0" fmla="*/ 55 w 55"/>
                  <a:gd name="T1" fmla="*/ 27 h 54"/>
                  <a:gd name="T2" fmla="*/ 55 w 55"/>
                  <a:gd name="T3" fmla="*/ 27 h 54"/>
                  <a:gd name="T4" fmla="*/ 51 w 55"/>
                  <a:gd name="T5" fmla="*/ 20 h 54"/>
                  <a:gd name="T6" fmla="*/ 48 w 55"/>
                  <a:gd name="T7" fmla="*/ 10 h 54"/>
                  <a:gd name="T8" fmla="*/ 45 w 55"/>
                  <a:gd name="T9" fmla="*/ 7 h 54"/>
                  <a:gd name="T10" fmla="*/ 34 w 55"/>
                  <a:gd name="T11" fmla="*/ 3 h 54"/>
                  <a:gd name="T12" fmla="*/ 34 w 55"/>
                  <a:gd name="T13" fmla="*/ 3 h 54"/>
                  <a:gd name="T14" fmla="*/ 28 w 55"/>
                  <a:gd name="T15" fmla="*/ 0 h 54"/>
                  <a:gd name="T16" fmla="*/ 17 w 55"/>
                  <a:gd name="T17" fmla="*/ 3 h 54"/>
                  <a:gd name="T18" fmla="*/ 11 w 55"/>
                  <a:gd name="T19" fmla="*/ 7 h 54"/>
                  <a:gd name="T20" fmla="*/ 7 w 55"/>
                  <a:gd name="T21" fmla="*/ 10 h 54"/>
                  <a:gd name="T22" fmla="*/ 7 w 55"/>
                  <a:gd name="T23" fmla="*/ 10 h 54"/>
                  <a:gd name="T24" fmla="*/ 0 w 55"/>
                  <a:gd name="T25" fmla="*/ 20 h 54"/>
                  <a:gd name="T26" fmla="*/ 0 w 55"/>
                  <a:gd name="T27" fmla="*/ 27 h 54"/>
                  <a:gd name="T28" fmla="*/ 0 w 55"/>
                  <a:gd name="T29" fmla="*/ 34 h 54"/>
                  <a:gd name="T30" fmla="*/ 7 w 55"/>
                  <a:gd name="T31" fmla="*/ 44 h 54"/>
                  <a:gd name="T32" fmla="*/ 7 w 55"/>
                  <a:gd name="T33" fmla="*/ 44 h 54"/>
                  <a:gd name="T34" fmla="*/ 11 w 55"/>
                  <a:gd name="T35" fmla="*/ 47 h 54"/>
                  <a:gd name="T36" fmla="*/ 17 w 55"/>
                  <a:gd name="T37" fmla="*/ 51 h 54"/>
                  <a:gd name="T38" fmla="*/ 28 w 55"/>
                  <a:gd name="T39" fmla="*/ 54 h 54"/>
                  <a:gd name="T40" fmla="*/ 34 w 55"/>
                  <a:gd name="T41" fmla="*/ 51 h 54"/>
                  <a:gd name="T42" fmla="*/ 34 w 55"/>
                  <a:gd name="T43" fmla="*/ 51 h 54"/>
                  <a:gd name="T44" fmla="*/ 45 w 55"/>
                  <a:gd name="T45" fmla="*/ 47 h 54"/>
                  <a:gd name="T46" fmla="*/ 48 w 55"/>
                  <a:gd name="T47" fmla="*/ 44 h 54"/>
                  <a:gd name="T48" fmla="*/ 51 w 55"/>
                  <a:gd name="T49" fmla="*/ 34 h 54"/>
                  <a:gd name="T50" fmla="*/ 55 w 55"/>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4">
                    <a:moveTo>
                      <a:pt x="55" y="27"/>
                    </a:moveTo>
                    <a:lnTo>
                      <a:pt x="55" y="27"/>
                    </a:lnTo>
                    <a:lnTo>
                      <a:pt x="51" y="20"/>
                    </a:lnTo>
                    <a:lnTo>
                      <a:pt x="48" y="10"/>
                    </a:lnTo>
                    <a:lnTo>
                      <a:pt x="45" y="7"/>
                    </a:lnTo>
                    <a:lnTo>
                      <a:pt x="34" y="3"/>
                    </a:lnTo>
                    <a:lnTo>
                      <a:pt x="34" y="3"/>
                    </a:lnTo>
                    <a:lnTo>
                      <a:pt x="28" y="0"/>
                    </a:lnTo>
                    <a:lnTo>
                      <a:pt x="17" y="3"/>
                    </a:lnTo>
                    <a:lnTo>
                      <a:pt x="11" y="7"/>
                    </a:lnTo>
                    <a:lnTo>
                      <a:pt x="7" y="10"/>
                    </a:lnTo>
                    <a:lnTo>
                      <a:pt x="7" y="10"/>
                    </a:lnTo>
                    <a:lnTo>
                      <a:pt x="0" y="20"/>
                    </a:lnTo>
                    <a:lnTo>
                      <a:pt x="0" y="27"/>
                    </a:lnTo>
                    <a:lnTo>
                      <a:pt x="0" y="34"/>
                    </a:lnTo>
                    <a:lnTo>
                      <a:pt x="7" y="44"/>
                    </a:lnTo>
                    <a:lnTo>
                      <a:pt x="7" y="44"/>
                    </a:lnTo>
                    <a:lnTo>
                      <a:pt x="11" y="47"/>
                    </a:lnTo>
                    <a:lnTo>
                      <a:pt x="17" y="51"/>
                    </a:lnTo>
                    <a:lnTo>
                      <a:pt x="28" y="54"/>
                    </a:lnTo>
                    <a:lnTo>
                      <a:pt x="34" y="51"/>
                    </a:lnTo>
                    <a:lnTo>
                      <a:pt x="34" y="51"/>
                    </a:lnTo>
                    <a:lnTo>
                      <a:pt x="45" y="47"/>
                    </a:lnTo>
                    <a:lnTo>
                      <a:pt x="48" y="44"/>
                    </a:lnTo>
                    <a:lnTo>
                      <a:pt x="51" y="34"/>
                    </a:lnTo>
                    <a:lnTo>
                      <a:pt x="55"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127" name="Freeform 974">
                <a:extLst>
                  <a:ext uri="{FF2B5EF4-FFF2-40B4-BE49-F238E27FC236}">
                    <a16:creationId xmlns:a16="http://schemas.microsoft.com/office/drawing/2014/main" id="{07B6DD22-A0C6-D44E-94FA-70678E976DB7}"/>
                  </a:ext>
                </a:extLst>
              </p:cNvPr>
              <p:cNvSpPr>
                <a:spLocks/>
              </p:cNvSpPr>
              <p:nvPr/>
            </p:nvSpPr>
            <p:spPr bwMode="auto">
              <a:xfrm>
                <a:off x="1931" y="290"/>
                <a:ext cx="54" cy="52"/>
              </a:xfrm>
              <a:custGeom>
                <a:avLst/>
                <a:gdLst>
                  <a:gd name="T0" fmla="*/ 55 w 55"/>
                  <a:gd name="T1" fmla="*/ 27 h 54"/>
                  <a:gd name="T2" fmla="*/ 55 w 55"/>
                  <a:gd name="T3" fmla="*/ 27 h 54"/>
                  <a:gd name="T4" fmla="*/ 51 w 55"/>
                  <a:gd name="T5" fmla="*/ 20 h 54"/>
                  <a:gd name="T6" fmla="*/ 48 w 55"/>
                  <a:gd name="T7" fmla="*/ 10 h 54"/>
                  <a:gd name="T8" fmla="*/ 45 w 55"/>
                  <a:gd name="T9" fmla="*/ 7 h 54"/>
                  <a:gd name="T10" fmla="*/ 34 w 55"/>
                  <a:gd name="T11" fmla="*/ 3 h 54"/>
                  <a:gd name="T12" fmla="*/ 34 w 55"/>
                  <a:gd name="T13" fmla="*/ 3 h 54"/>
                  <a:gd name="T14" fmla="*/ 28 w 55"/>
                  <a:gd name="T15" fmla="*/ 0 h 54"/>
                  <a:gd name="T16" fmla="*/ 17 w 55"/>
                  <a:gd name="T17" fmla="*/ 3 h 54"/>
                  <a:gd name="T18" fmla="*/ 11 w 55"/>
                  <a:gd name="T19" fmla="*/ 7 h 54"/>
                  <a:gd name="T20" fmla="*/ 7 w 55"/>
                  <a:gd name="T21" fmla="*/ 10 h 54"/>
                  <a:gd name="T22" fmla="*/ 7 w 55"/>
                  <a:gd name="T23" fmla="*/ 10 h 54"/>
                  <a:gd name="T24" fmla="*/ 0 w 55"/>
                  <a:gd name="T25" fmla="*/ 20 h 54"/>
                  <a:gd name="T26" fmla="*/ 0 w 55"/>
                  <a:gd name="T27" fmla="*/ 27 h 54"/>
                  <a:gd name="T28" fmla="*/ 0 w 55"/>
                  <a:gd name="T29" fmla="*/ 34 h 54"/>
                  <a:gd name="T30" fmla="*/ 7 w 55"/>
                  <a:gd name="T31" fmla="*/ 44 h 54"/>
                  <a:gd name="T32" fmla="*/ 7 w 55"/>
                  <a:gd name="T33" fmla="*/ 44 h 54"/>
                  <a:gd name="T34" fmla="*/ 11 w 55"/>
                  <a:gd name="T35" fmla="*/ 47 h 54"/>
                  <a:gd name="T36" fmla="*/ 17 w 55"/>
                  <a:gd name="T37" fmla="*/ 51 h 54"/>
                  <a:gd name="T38" fmla="*/ 28 w 55"/>
                  <a:gd name="T39" fmla="*/ 54 h 54"/>
                  <a:gd name="T40" fmla="*/ 34 w 55"/>
                  <a:gd name="T41" fmla="*/ 51 h 54"/>
                  <a:gd name="T42" fmla="*/ 34 w 55"/>
                  <a:gd name="T43" fmla="*/ 51 h 54"/>
                  <a:gd name="T44" fmla="*/ 45 w 55"/>
                  <a:gd name="T45" fmla="*/ 47 h 54"/>
                  <a:gd name="T46" fmla="*/ 48 w 55"/>
                  <a:gd name="T47" fmla="*/ 44 h 54"/>
                  <a:gd name="T48" fmla="*/ 51 w 55"/>
                  <a:gd name="T49" fmla="*/ 34 h 54"/>
                  <a:gd name="T50" fmla="*/ 55 w 55"/>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4">
                    <a:moveTo>
                      <a:pt x="55" y="27"/>
                    </a:moveTo>
                    <a:lnTo>
                      <a:pt x="55" y="27"/>
                    </a:lnTo>
                    <a:lnTo>
                      <a:pt x="51" y="20"/>
                    </a:lnTo>
                    <a:lnTo>
                      <a:pt x="48" y="10"/>
                    </a:lnTo>
                    <a:lnTo>
                      <a:pt x="45" y="7"/>
                    </a:lnTo>
                    <a:lnTo>
                      <a:pt x="34" y="3"/>
                    </a:lnTo>
                    <a:lnTo>
                      <a:pt x="34" y="3"/>
                    </a:lnTo>
                    <a:lnTo>
                      <a:pt x="28" y="0"/>
                    </a:lnTo>
                    <a:lnTo>
                      <a:pt x="17" y="3"/>
                    </a:lnTo>
                    <a:lnTo>
                      <a:pt x="11" y="7"/>
                    </a:lnTo>
                    <a:lnTo>
                      <a:pt x="7" y="10"/>
                    </a:lnTo>
                    <a:lnTo>
                      <a:pt x="7" y="10"/>
                    </a:lnTo>
                    <a:lnTo>
                      <a:pt x="0" y="20"/>
                    </a:lnTo>
                    <a:lnTo>
                      <a:pt x="0" y="27"/>
                    </a:lnTo>
                    <a:lnTo>
                      <a:pt x="0" y="34"/>
                    </a:lnTo>
                    <a:lnTo>
                      <a:pt x="7" y="44"/>
                    </a:lnTo>
                    <a:lnTo>
                      <a:pt x="7" y="44"/>
                    </a:lnTo>
                    <a:lnTo>
                      <a:pt x="11" y="47"/>
                    </a:lnTo>
                    <a:lnTo>
                      <a:pt x="17" y="51"/>
                    </a:lnTo>
                    <a:lnTo>
                      <a:pt x="28" y="54"/>
                    </a:lnTo>
                    <a:lnTo>
                      <a:pt x="34" y="51"/>
                    </a:lnTo>
                    <a:lnTo>
                      <a:pt x="34" y="51"/>
                    </a:lnTo>
                    <a:lnTo>
                      <a:pt x="45" y="47"/>
                    </a:lnTo>
                    <a:lnTo>
                      <a:pt x="48" y="44"/>
                    </a:lnTo>
                    <a:lnTo>
                      <a:pt x="51" y="34"/>
                    </a:lnTo>
                    <a:lnTo>
                      <a:pt x="55"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128" name="Freeform 975">
                <a:extLst>
                  <a:ext uri="{FF2B5EF4-FFF2-40B4-BE49-F238E27FC236}">
                    <a16:creationId xmlns:a16="http://schemas.microsoft.com/office/drawing/2014/main" id="{B0843FF2-2275-D943-8FFC-407147F1C8D4}"/>
                  </a:ext>
                </a:extLst>
              </p:cNvPr>
              <p:cNvSpPr>
                <a:spLocks/>
              </p:cNvSpPr>
              <p:nvPr/>
            </p:nvSpPr>
            <p:spPr bwMode="auto">
              <a:xfrm>
                <a:off x="1931" y="290"/>
                <a:ext cx="54" cy="52"/>
              </a:xfrm>
              <a:custGeom>
                <a:avLst/>
                <a:gdLst>
                  <a:gd name="T0" fmla="*/ 55 w 55"/>
                  <a:gd name="T1" fmla="*/ 27 h 54"/>
                  <a:gd name="T2" fmla="*/ 55 w 55"/>
                  <a:gd name="T3" fmla="*/ 27 h 54"/>
                  <a:gd name="T4" fmla="*/ 51 w 55"/>
                  <a:gd name="T5" fmla="*/ 20 h 54"/>
                  <a:gd name="T6" fmla="*/ 48 w 55"/>
                  <a:gd name="T7" fmla="*/ 10 h 54"/>
                  <a:gd name="T8" fmla="*/ 45 w 55"/>
                  <a:gd name="T9" fmla="*/ 7 h 54"/>
                  <a:gd name="T10" fmla="*/ 34 w 55"/>
                  <a:gd name="T11" fmla="*/ 3 h 54"/>
                  <a:gd name="T12" fmla="*/ 34 w 55"/>
                  <a:gd name="T13" fmla="*/ 3 h 54"/>
                  <a:gd name="T14" fmla="*/ 28 w 55"/>
                  <a:gd name="T15" fmla="*/ 0 h 54"/>
                  <a:gd name="T16" fmla="*/ 17 w 55"/>
                  <a:gd name="T17" fmla="*/ 3 h 54"/>
                  <a:gd name="T18" fmla="*/ 11 w 55"/>
                  <a:gd name="T19" fmla="*/ 7 h 54"/>
                  <a:gd name="T20" fmla="*/ 7 w 55"/>
                  <a:gd name="T21" fmla="*/ 10 h 54"/>
                  <a:gd name="T22" fmla="*/ 7 w 55"/>
                  <a:gd name="T23" fmla="*/ 10 h 54"/>
                  <a:gd name="T24" fmla="*/ 0 w 55"/>
                  <a:gd name="T25" fmla="*/ 20 h 54"/>
                  <a:gd name="T26" fmla="*/ 0 w 55"/>
                  <a:gd name="T27" fmla="*/ 27 h 54"/>
                  <a:gd name="T28" fmla="*/ 0 w 55"/>
                  <a:gd name="T29" fmla="*/ 34 h 54"/>
                  <a:gd name="T30" fmla="*/ 7 w 55"/>
                  <a:gd name="T31" fmla="*/ 44 h 54"/>
                  <a:gd name="T32" fmla="*/ 7 w 55"/>
                  <a:gd name="T33" fmla="*/ 44 h 54"/>
                  <a:gd name="T34" fmla="*/ 11 w 55"/>
                  <a:gd name="T35" fmla="*/ 47 h 54"/>
                  <a:gd name="T36" fmla="*/ 17 w 55"/>
                  <a:gd name="T37" fmla="*/ 51 h 54"/>
                  <a:gd name="T38" fmla="*/ 28 w 55"/>
                  <a:gd name="T39" fmla="*/ 54 h 54"/>
                  <a:gd name="T40" fmla="*/ 34 w 55"/>
                  <a:gd name="T41" fmla="*/ 51 h 54"/>
                  <a:gd name="T42" fmla="*/ 34 w 55"/>
                  <a:gd name="T43" fmla="*/ 51 h 54"/>
                  <a:gd name="T44" fmla="*/ 45 w 55"/>
                  <a:gd name="T45" fmla="*/ 47 h 54"/>
                  <a:gd name="T46" fmla="*/ 48 w 55"/>
                  <a:gd name="T47" fmla="*/ 44 h 54"/>
                  <a:gd name="T48" fmla="*/ 51 w 55"/>
                  <a:gd name="T49" fmla="*/ 34 h 54"/>
                  <a:gd name="T50" fmla="*/ 55 w 55"/>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4">
                    <a:moveTo>
                      <a:pt x="55" y="27"/>
                    </a:moveTo>
                    <a:lnTo>
                      <a:pt x="55" y="27"/>
                    </a:lnTo>
                    <a:lnTo>
                      <a:pt x="51" y="20"/>
                    </a:lnTo>
                    <a:lnTo>
                      <a:pt x="48" y="10"/>
                    </a:lnTo>
                    <a:lnTo>
                      <a:pt x="45" y="7"/>
                    </a:lnTo>
                    <a:lnTo>
                      <a:pt x="34" y="3"/>
                    </a:lnTo>
                    <a:lnTo>
                      <a:pt x="34" y="3"/>
                    </a:lnTo>
                    <a:lnTo>
                      <a:pt x="28" y="0"/>
                    </a:lnTo>
                    <a:lnTo>
                      <a:pt x="17" y="3"/>
                    </a:lnTo>
                    <a:lnTo>
                      <a:pt x="11" y="7"/>
                    </a:lnTo>
                    <a:lnTo>
                      <a:pt x="7" y="10"/>
                    </a:lnTo>
                    <a:lnTo>
                      <a:pt x="7" y="10"/>
                    </a:lnTo>
                    <a:lnTo>
                      <a:pt x="0" y="20"/>
                    </a:lnTo>
                    <a:lnTo>
                      <a:pt x="0" y="27"/>
                    </a:lnTo>
                    <a:lnTo>
                      <a:pt x="0" y="34"/>
                    </a:lnTo>
                    <a:lnTo>
                      <a:pt x="7" y="44"/>
                    </a:lnTo>
                    <a:lnTo>
                      <a:pt x="7" y="44"/>
                    </a:lnTo>
                    <a:lnTo>
                      <a:pt x="11" y="47"/>
                    </a:lnTo>
                    <a:lnTo>
                      <a:pt x="17" y="51"/>
                    </a:lnTo>
                    <a:lnTo>
                      <a:pt x="28" y="54"/>
                    </a:lnTo>
                    <a:lnTo>
                      <a:pt x="34" y="51"/>
                    </a:lnTo>
                    <a:lnTo>
                      <a:pt x="34" y="51"/>
                    </a:lnTo>
                    <a:lnTo>
                      <a:pt x="45" y="47"/>
                    </a:lnTo>
                    <a:lnTo>
                      <a:pt x="48" y="44"/>
                    </a:lnTo>
                    <a:lnTo>
                      <a:pt x="51" y="34"/>
                    </a:lnTo>
                    <a:lnTo>
                      <a:pt x="55"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129" name="Freeform 976">
                <a:extLst>
                  <a:ext uri="{FF2B5EF4-FFF2-40B4-BE49-F238E27FC236}">
                    <a16:creationId xmlns:a16="http://schemas.microsoft.com/office/drawing/2014/main" id="{165BD9A9-FCF0-7B42-8765-E0AF2C135658}"/>
                  </a:ext>
                </a:extLst>
              </p:cNvPr>
              <p:cNvSpPr>
                <a:spLocks/>
              </p:cNvSpPr>
              <p:nvPr/>
            </p:nvSpPr>
            <p:spPr bwMode="auto">
              <a:xfrm>
                <a:off x="1931" y="290"/>
                <a:ext cx="54" cy="52"/>
              </a:xfrm>
              <a:custGeom>
                <a:avLst/>
                <a:gdLst>
                  <a:gd name="T0" fmla="*/ 55 w 55"/>
                  <a:gd name="T1" fmla="*/ 27 h 54"/>
                  <a:gd name="T2" fmla="*/ 55 w 55"/>
                  <a:gd name="T3" fmla="*/ 27 h 54"/>
                  <a:gd name="T4" fmla="*/ 51 w 55"/>
                  <a:gd name="T5" fmla="*/ 20 h 54"/>
                  <a:gd name="T6" fmla="*/ 48 w 55"/>
                  <a:gd name="T7" fmla="*/ 10 h 54"/>
                  <a:gd name="T8" fmla="*/ 45 w 55"/>
                  <a:gd name="T9" fmla="*/ 7 h 54"/>
                  <a:gd name="T10" fmla="*/ 34 w 55"/>
                  <a:gd name="T11" fmla="*/ 3 h 54"/>
                  <a:gd name="T12" fmla="*/ 34 w 55"/>
                  <a:gd name="T13" fmla="*/ 3 h 54"/>
                  <a:gd name="T14" fmla="*/ 28 w 55"/>
                  <a:gd name="T15" fmla="*/ 0 h 54"/>
                  <a:gd name="T16" fmla="*/ 17 w 55"/>
                  <a:gd name="T17" fmla="*/ 3 h 54"/>
                  <a:gd name="T18" fmla="*/ 11 w 55"/>
                  <a:gd name="T19" fmla="*/ 7 h 54"/>
                  <a:gd name="T20" fmla="*/ 7 w 55"/>
                  <a:gd name="T21" fmla="*/ 10 h 54"/>
                  <a:gd name="T22" fmla="*/ 7 w 55"/>
                  <a:gd name="T23" fmla="*/ 10 h 54"/>
                  <a:gd name="T24" fmla="*/ 0 w 55"/>
                  <a:gd name="T25" fmla="*/ 20 h 54"/>
                  <a:gd name="T26" fmla="*/ 0 w 55"/>
                  <a:gd name="T27" fmla="*/ 27 h 54"/>
                  <a:gd name="T28" fmla="*/ 0 w 55"/>
                  <a:gd name="T29" fmla="*/ 34 h 54"/>
                  <a:gd name="T30" fmla="*/ 7 w 55"/>
                  <a:gd name="T31" fmla="*/ 44 h 54"/>
                  <a:gd name="T32" fmla="*/ 7 w 55"/>
                  <a:gd name="T33" fmla="*/ 44 h 54"/>
                  <a:gd name="T34" fmla="*/ 11 w 55"/>
                  <a:gd name="T35" fmla="*/ 47 h 54"/>
                  <a:gd name="T36" fmla="*/ 17 w 55"/>
                  <a:gd name="T37" fmla="*/ 51 h 54"/>
                  <a:gd name="T38" fmla="*/ 28 w 55"/>
                  <a:gd name="T39" fmla="*/ 54 h 54"/>
                  <a:gd name="T40" fmla="*/ 34 w 55"/>
                  <a:gd name="T41" fmla="*/ 51 h 54"/>
                  <a:gd name="T42" fmla="*/ 34 w 55"/>
                  <a:gd name="T43" fmla="*/ 51 h 54"/>
                  <a:gd name="T44" fmla="*/ 45 w 55"/>
                  <a:gd name="T45" fmla="*/ 47 h 54"/>
                  <a:gd name="T46" fmla="*/ 48 w 55"/>
                  <a:gd name="T47" fmla="*/ 44 h 54"/>
                  <a:gd name="T48" fmla="*/ 51 w 55"/>
                  <a:gd name="T49" fmla="*/ 34 h 54"/>
                  <a:gd name="T50" fmla="*/ 55 w 55"/>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4">
                    <a:moveTo>
                      <a:pt x="55" y="27"/>
                    </a:moveTo>
                    <a:lnTo>
                      <a:pt x="55" y="27"/>
                    </a:lnTo>
                    <a:lnTo>
                      <a:pt x="51" y="20"/>
                    </a:lnTo>
                    <a:lnTo>
                      <a:pt x="48" y="10"/>
                    </a:lnTo>
                    <a:lnTo>
                      <a:pt x="45" y="7"/>
                    </a:lnTo>
                    <a:lnTo>
                      <a:pt x="34" y="3"/>
                    </a:lnTo>
                    <a:lnTo>
                      <a:pt x="34" y="3"/>
                    </a:lnTo>
                    <a:lnTo>
                      <a:pt x="28" y="0"/>
                    </a:lnTo>
                    <a:lnTo>
                      <a:pt x="17" y="3"/>
                    </a:lnTo>
                    <a:lnTo>
                      <a:pt x="11" y="7"/>
                    </a:lnTo>
                    <a:lnTo>
                      <a:pt x="7" y="10"/>
                    </a:lnTo>
                    <a:lnTo>
                      <a:pt x="7" y="10"/>
                    </a:lnTo>
                    <a:lnTo>
                      <a:pt x="0" y="20"/>
                    </a:lnTo>
                    <a:lnTo>
                      <a:pt x="0" y="27"/>
                    </a:lnTo>
                    <a:lnTo>
                      <a:pt x="0" y="34"/>
                    </a:lnTo>
                    <a:lnTo>
                      <a:pt x="7" y="44"/>
                    </a:lnTo>
                    <a:lnTo>
                      <a:pt x="7" y="44"/>
                    </a:lnTo>
                    <a:lnTo>
                      <a:pt x="11" y="47"/>
                    </a:lnTo>
                    <a:lnTo>
                      <a:pt x="17" y="51"/>
                    </a:lnTo>
                    <a:lnTo>
                      <a:pt x="28" y="54"/>
                    </a:lnTo>
                    <a:lnTo>
                      <a:pt x="34" y="51"/>
                    </a:lnTo>
                    <a:lnTo>
                      <a:pt x="34" y="51"/>
                    </a:lnTo>
                    <a:lnTo>
                      <a:pt x="45" y="47"/>
                    </a:lnTo>
                    <a:lnTo>
                      <a:pt x="48" y="44"/>
                    </a:lnTo>
                    <a:lnTo>
                      <a:pt x="51" y="34"/>
                    </a:lnTo>
                    <a:lnTo>
                      <a:pt x="55"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130" name="Freeform 977">
                <a:extLst>
                  <a:ext uri="{FF2B5EF4-FFF2-40B4-BE49-F238E27FC236}">
                    <a16:creationId xmlns:a16="http://schemas.microsoft.com/office/drawing/2014/main" id="{CD5E1628-AE07-2448-95E9-0397B5F01BD5}"/>
                  </a:ext>
                </a:extLst>
              </p:cNvPr>
              <p:cNvSpPr>
                <a:spLocks/>
              </p:cNvSpPr>
              <p:nvPr/>
            </p:nvSpPr>
            <p:spPr bwMode="auto">
              <a:xfrm>
                <a:off x="1931" y="290"/>
                <a:ext cx="54" cy="52"/>
              </a:xfrm>
              <a:custGeom>
                <a:avLst/>
                <a:gdLst>
                  <a:gd name="T0" fmla="*/ 55 w 55"/>
                  <a:gd name="T1" fmla="*/ 27 h 54"/>
                  <a:gd name="T2" fmla="*/ 55 w 55"/>
                  <a:gd name="T3" fmla="*/ 27 h 54"/>
                  <a:gd name="T4" fmla="*/ 51 w 55"/>
                  <a:gd name="T5" fmla="*/ 20 h 54"/>
                  <a:gd name="T6" fmla="*/ 48 w 55"/>
                  <a:gd name="T7" fmla="*/ 10 h 54"/>
                  <a:gd name="T8" fmla="*/ 45 w 55"/>
                  <a:gd name="T9" fmla="*/ 7 h 54"/>
                  <a:gd name="T10" fmla="*/ 34 w 55"/>
                  <a:gd name="T11" fmla="*/ 3 h 54"/>
                  <a:gd name="T12" fmla="*/ 34 w 55"/>
                  <a:gd name="T13" fmla="*/ 3 h 54"/>
                  <a:gd name="T14" fmla="*/ 28 w 55"/>
                  <a:gd name="T15" fmla="*/ 0 h 54"/>
                  <a:gd name="T16" fmla="*/ 17 w 55"/>
                  <a:gd name="T17" fmla="*/ 3 h 54"/>
                  <a:gd name="T18" fmla="*/ 11 w 55"/>
                  <a:gd name="T19" fmla="*/ 7 h 54"/>
                  <a:gd name="T20" fmla="*/ 7 w 55"/>
                  <a:gd name="T21" fmla="*/ 10 h 54"/>
                  <a:gd name="T22" fmla="*/ 7 w 55"/>
                  <a:gd name="T23" fmla="*/ 10 h 54"/>
                  <a:gd name="T24" fmla="*/ 0 w 55"/>
                  <a:gd name="T25" fmla="*/ 20 h 54"/>
                  <a:gd name="T26" fmla="*/ 0 w 55"/>
                  <a:gd name="T27" fmla="*/ 27 h 54"/>
                  <a:gd name="T28" fmla="*/ 0 w 55"/>
                  <a:gd name="T29" fmla="*/ 34 h 54"/>
                  <a:gd name="T30" fmla="*/ 7 w 55"/>
                  <a:gd name="T31" fmla="*/ 44 h 54"/>
                  <a:gd name="T32" fmla="*/ 7 w 55"/>
                  <a:gd name="T33" fmla="*/ 44 h 54"/>
                  <a:gd name="T34" fmla="*/ 11 w 55"/>
                  <a:gd name="T35" fmla="*/ 47 h 54"/>
                  <a:gd name="T36" fmla="*/ 17 w 55"/>
                  <a:gd name="T37" fmla="*/ 51 h 54"/>
                  <a:gd name="T38" fmla="*/ 28 w 55"/>
                  <a:gd name="T39" fmla="*/ 54 h 54"/>
                  <a:gd name="T40" fmla="*/ 34 w 55"/>
                  <a:gd name="T41" fmla="*/ 51 h 54"/>
                  <a:gd name="T42" fmla="*/ 34 w 55"/>
                  <a:gd name="T43" fmla="*/ 51 h 54"/>
                  <a:gd name="T44" fmla="*/ 45 w 55"/>
                  <a:gd name="T45" fmla="*/ 47 h 54"/>
                  <a:gd name="T46" fmla="*/ 48 w 55"/>
                  <a:gd name="T47" fmla="*/ 44 h 54"/>
                  <a:gd name="T48" fmla="*/ 51 w 55"/>
                  <a:gd name="T49" fmla="*/ 34 h 54"/>
                  <a:gd name="T50" fmla="*/ 55 w 55"/>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4">
                    <a:moveTo>
                      <a:pt x="55" y="27"/>
                    </a:moveTo>
                    <a:lnTo>
                      <a:pt x="55" y="27"/>
                    </a:lnTo>
                    <a:lnTo>
                      <a:pt x="51" y="20"/>
                    </a:lnTo>
                    <a:lnTo>
                      <a:pt x="48" y="10"/>
                    </a:lnTo>
                    <a:lnTo>
                      <a:pt x="45" y="7"/>
                    </a:lnTo>
                    <a:lnTo>
                      <a:pt x="34" y="3"/>
                    </a:lnTo>
                    <a:lnTo>
                      <a:pt x="34" y="3"/>
                    </a:lnTo>
                    <a:lnTo>
                      <a:pt x="28" y="0"/>
                    </a:lnTo>
                    <a:lnTo>
                      <a:pt x="17" y="3"/>
                    </a:lnTo>
                    <a:lnTo>
                      <a:pt x="11" y="7"/>
                    </a:lnTo>
                    <a:lnTo>
                      <a:pt x="7" y="10"/>
                    </a:lnTo>
                    <a:lnTo>
                      <a:pt x="7" y="10"/>
                    </a:lnTo>
                    <a:lnTo>
                      <a:pt x="0" y="20"/>
                    </a:lnTo>
                    <a:lnTo>
                      <a:pt x="0" y="27"/>
                    </a:lnTo>
                    <a:lnTo>
                      <a:pt x="0" y="34"/>
                    </a:lnTo>
                    <a:lnTo>
                      <a:pt x="7" y="44"/>
                    </a:lnTo>
                    <a:lnTo>
                      <a:pt x="7" y="44"/>
                    </a:lnTo>
                    <a:lnTo>
                      <a:pt x="11" y="47"/>
                    </a:lnTo>
                    <a:lnTo>
                      <a:pt x="17" y="51"/>
                    </a:lnTo>
                    <a:lnTo>
                      <a:pt x="28" y="54"/>
                    </a:lnTo>
                    <a:lnTo>
                      <a:pt x="34" y="51"/>
                    </a:lnTo>
                    <a:lnTo>
                      <a:pt x="34" y="51"/>
                    </a:lnTo>
                    <a:lnTo>
                      <a:pt x="45" y="47"/>
                    </a:lnTo>
                    <a:lnTo>
                      <a:pt x="48" y="44"/>
                    </a:lnTo>
                    <a:lnTo>
                      <a:pt x="51" y="34"/>
                    </a:lnTo>
                    <a:lnTo>
                      <a:pt x="55"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131" name="Freeform 978">
                <a:extLst>
                  <a:ext uri="{FF2B5EF4-FFF2-40B4-BE49-F238E27FC236}">
                    <a16:creationId xmlns:a16="http://schemas.microsoft.com/office/drawing/2014/main" id="{F8823B5A-7A01-FE43-B360-C0F04986ECEF}"/>
                  </a:ext>
                </a:extLst>
              </p:cNvPr>
              <p:cNvSpPr>
                <a:spLocks/>
              </p:cNvSpPr>
              <p:nvPr/>
            </p:nvSpPr>
            <p:spPr bwMode="auto">
              <a:xfrm>
                <a:off x="1931" y="290"/>
                <a:ext cx="54" cy="52"/>
              </a:xfrm>
              <a:custGeom>
                <a:avLst/>
                <a:gdLst>
                  <a:gd name="T0" fmla="*/ 55 w 55"/>
                  <a:gd name="T1" fmla="*/ 27 h 54"/>
                  <a:gd name="T2" fmla="*/ 55 w 55"/>
                  <a:gd name="T3" fmla="*/ 27 h 54"/>
                  <a:gd name="T4" fmla="*/ 51 w 55"/>
                  <a:gd name="T5" fmla="*/ 20 h 54"/>
                  <a:gd name="T6" fmla="*/ 48 w 55"/>
                  <a:gd name="T7" fmla="*/ 10 h 54"/>
                  <a:gd name="T8" fmla="*/ 45 w 55"/>
                  <a:gd name="T9" fmla="*/ 7 h 54"/>
                  <a:gd name="T10" fmla="*/ 34 w 55"/>
                  <a:gd name="T11" fmla="*/ 3 h 54"/>
                  <a:gd name="T12" fmla="*/ 34 w 55"/>
                  <a:gd name="T13" fmla="*/ 3 h 54"/>
                  <a:gd name="T14" fmla="*/ 28 w 55"/>
                  <a:gd name="T15" fmla="*/ 0 h 54"/>
                  <a:gd name="T16" fmla="*/ 17 w 55"/>
                  <a:gd name="T17" fmla="*/ 3 h 54"/>
                  <a:gd name="T18" fmla="*/ 11 w 55"/>
                  <a:gd name="T19" fmla="*/ 7 h 54"/>
                  <a:gd name="T20" fmla="*/ 7 w 55"/>
                  <a:gd name="T21" fmla="*/ 10 h 54"/>
                  <a:gd name="T22" fmla="*/ 7 w 55"/>
                  <a:gd name="T23" fmla="*/ 10 h 54"/>
                  <a:gd name="T24" fmla="*/ 0 w 55"/>
                  <a:gd name="T25" fmla="*/ 20 h 54"/>
                  <a:gd name="T26" fmla="*/ 0 w 55"/>
                  <a:gd name="T27" fmla="*/ 27 h 54"/>
                  <a:gd name="T28" fmla="*/ 0 w 55"/>
                  <a:gd name="T29" fmla="*/ 34 h 54"/>
                  <a:gd name="T30" fmla="*/ 7 w 55"/>
                  <a:gd name="T31" fmla="*/ 44 h 54"/>
                  <a:gd name="T32" fmla="*/ 7 w 55"/>
                  <a:gd name="T33" fmla="*/ 44 h 54"/>
                  <a:gd name="T34" fmla="*/ 11 w 55"/>
                  <a:gd name="T35" fmla="*/ 47 h 54"/>
                  <a:gd name="T36" fmla="*/ 17 w 55"/>
                  <a:gd name="T37" fmla="*/ 51 h 54"/>
                  <a:gd name="T38" fmla="*/ 28 w 55"/>
                  <a:gd name="T39" fmla="*/ 54 h 54"/>
                  <a:gd name="T40" fmla="*/ 34 w 55"/>
                  <a:gd name="T41" fmla="*/ 51 h 54"/>
                  <a:gd name="T42" fmla="*/ 34 w 55"/>
                  <a:gd name="T43" fmla="*/ 51 h 54"/>
                  <a:gd name="T44" fmla="*/ 45 w 55"/>
                  <a:gd name="T45" fmla="*/ 47 h 54"/>
                  <a:gd name="T46" fmla="*/ 48 w 55"/>
                  <a:gd name="T47" fmla="*/ 44 h 54"/>
                  <a:gd name="T48" fmla="*/ 51 w 55"/>
                  <a:gd name="T49" fmla="*/ 34 h 54"/>
                  <a:gd name="T50" fmla="*/ 55 w 55"/>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4">
                    <a:moveTo>
                      <a:pt x="55" y="27"/>
                    </a:moveTo>
                    <a:lnTo>
                      <a:pt x="55" y="27"/>
                    </a:lnTo>
                    <a:lnTo>
                      <a:pt x="51" y="20"/>
                    </a:lnTo>
                    <a:lnTo>
                      <a:pt x="48" y="10"/>
                    </a:lnTo>
                    <a:lnTo>
                      <a:pt x="45" y="7"/>
                    </a:lnTo>
                    <a:lnTo>
                      <a:pt x="34" y="3"/>
                    </a:lnTo>
                    <a:lnTo>
                      <a:pt x="34" y="3"/>
                    </a:lnTo>
                    <a:lnTo>
                      <a:pt x="28" y="0"/>
                    </a:lnTo>
                    <a:lnTo>
                      <a:pt x="17" y="3"/>
                    </a:lnTo>
                    <a:lnTo>
                      <a:pt x="11" y="7"/>
                    </a:lnTo>
                    <a:lnTo>
                      <a:pt x="7" y="10"/>
                    </a:lnTo>
                    <a:lnTo>
                      <a:pt x="7" y="10"/>
                    </a:lnTo>
                    <a:lnTo>
                      <a:pt x="0" y="20"/>
                    </a:lnTo>
                    <a:lnTo>
                      <a:pt x="0" y="27"/>
                    </a:lnTo>
                    <a:lnTo>
                      <a:pt x="0" y="34"/>
                    </a:lnTo>
                    <a:lnTo>
                      <a:pt x="7" y="44"/>
                    </a:lnTo>
                    <a:lnTo>
                      <a:pt x="7" y="44"/>
                    </a:lnTo>
                    <a:lnTo>
                      <a:pt x="11" y="47"/>
                    </a:lnTo>
                    <a:lnTo>
                      <a:pt x="17" y="51"/>
                    </a:lnTo>
                    <a:lnTo>
                      <a:pt x="28" y="54"/>
                    </a:lnTo>
                    <a:lnTo>
                      <a:pt x="34" y="51"/>
                    </a:lnTo>
                    <a:lnTo>
                      <a:pt x="34" y="51"/>
                    </a:lnTo>
                    <a:lnTo>
                      <a:pt x="45" y="47"/>
                    </a:lnTo>
                    <a:lnTo>
                      <a:pt x="48" y="44"/>
                    </a:lnTo>
                    <a:lnTo>
                      <a:pt x="51" y="34"/>
                    </a:lnTo>
                    <a:lnTo>
                      <a:pt x="55"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132" name="Freeform 979">
                <a:extLst>
                  <a:ext uri="{FF2B5EF4-FFF2-40B4-BE49-F238E27FC236}">
                    <a16:creationId xmlns:a16="http://schemas.microsoft.com/office/drawing/2014/main" id="{7B224AB9-F10B-334E-9E00-953284DF32EC}"/>
                  </a:ext>
                </a:extLst>
              </p:cNvPr>
              <p:cNvSpPr>
                <a:spLocks/>
              </p:cNvSpPr>
              <p:nvPr/>
            </p:nvSpPr>
            <p:spPr bwMode="auto">
              <a:xfrm>
                <a:off x="1931" y="290"/>
                <a:ext cx="54" cy="52"/>
              </a:xfrm>
              <a:custGeom>
                <a:avLst/>
                <a:gdLst>
                  <a:gd name="T0" fmla="*/ 55 w 55"/>
                  <a:gd name="T1" fmla="*/ 27 h 54"/>
                  <a:gd name="T2" fmla="*/ 55 w 55"/>
                  <a:gd name="T3" fmla="*/ 27 h 54"/>
                  <a:gd name="T4" fmla="*/ 51 w 55"/>
                  <a:gd name="T5" fmla="*/ 20 h 54"/>
                  <a:gd name="T6" fmla="*/ 48 w 55"/>
                  <a:gd name="T7" fmla="*/ 10 h 54"/>
                  <a:gd name="T8" fmla="*/ 45 w 55"/>
                  <a:gd name="T9" fmla="*/ 7 h 54"/>
                  <a:gd name="T10" fmla="*/ 34 w 55"/>
                  <a:gd name="T11" fmla="*/ 3 h 54"/>
                  <a:gd name="T12" fmla="*/ 34 w 55"/>
                  <a:gd name="T13" fmla="*/ 3 h 54"/>
                  <a:gd name="T14" fmla="*/ 28 w 55"/>
                  <a:gd name="T15" fmla="*/ 0 h 54"/>
                  <a:gd name="T16" fmla="*/ 17 w 55"/>
                  <a:gd name="T17" fmla="*/ 3 h 54"/>
                  <a:gd name="T18" fmla="*/ 11 w 55"/>
                  <a:gd name="T19" fmla="*/ 7 h 54"/>
                  <a:gd name="T20" fmla="*/ 7 w 55"/>
                  <a:gd name="T21" fmla="*/ 10 h 54"/>
                  <a:gd name="T22" fmla="*/ 7 w 55"/>
                  <a:gd name="T23" fmla="*/ 10 h 54"/>
                  <a:gd name="T24" fmla="*/ 0 w 55"/>
                  <a:gd name="T25" fmla="*/ 20 h 54"/>
                  <a:gd name="T26" fmla="*/ 0 w 55"/>
                  <a:gd name="T27" fmla="*/ 27 h 54"/>
                  <a:gd name="T28" fmla="*/ 0 w 55"/>
                  <a:gd name="T29" fmla="*/ 34 h 54"/>
                  <a:gd name="T30" fmla="*/ 7 w 55"/>
                  <a:gd name="T31" fmla="*/ 44 h 54"/>
                  <a:gd name="T32" fmla="*/ 7 w 55"/>
                  <a:gd name="T33" fmla="*/ 44 h 54"/>
                  <a:gd name="T34" fmla="*/ 11 w 55"/>
                  <a:gd name="T35" fmla="*/ 47 h 54"/>
                  <a:gd name="T36" fmla="*/ 17 w 55"/>
                  <a:gd name="T37" fmla="*/ 51 h 54"/>
                  <a:gd name="T38" fmla="*/ 28 w 55"/>
                  <a:gd name="T39" fmla="*/ 54 h 54"/>
                  <a:gd name="T40" fmla="*/ 34 w 55"/>
                  <a:gd name="T41" fmla="*/ 51 h 54"/>
                  <a:gd name="T42" fmla="*/ 34 w 55"/>
                  <a:gd name="T43" fmla="*/ 51 h 54"/>
                  <a:gd name="T44" fmla="*/ 45 w 55"/>
                  <a:gd name="T45" fmla="*/ 47 h 54"/>
                  <a:gd name="T46" fmla="*/ 48 w 55"/>
                  <a:gd name="T47" fmla="*/ 44 h 54"/>
                  <a:gd name="T48" fmla="*/ 51 w 55"/>
                  <a:gd name="T49" fmla="*/ 34 h 54"/>
                  <a:gd name="T50" fmla="*/ 55 w 55"/>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4">
                    <a:moveTo>
                      <a:pt x="55" y="27"/>
                    </a:moveTo>
                    <a:lnTo>
                      <a:pt x="55" y="27"/>
                    </a:lnTo>
                    <a:lnTo>
                      <a:pt x="51" y="20"/>
                    </a:lnTo>
                    <a:lnTo>
                      <a:pt x="48" y="10"/>
                    </a:lnTo>
                    <a:lnTo>
                      <a:pt x="45" y="7"/>
                    </a:lnTo>
                    <a:lnTo>
                      <a:pt x="34" y="3"/>
                    </a:lnTo>
                    <a:lnTo>
                      <a:pt x="34" y="3"/>
                    </a:lnTo>
                    <a:lnTo>
                      <a:pt x="28" y="0"/>
                    </a:lnTo>
                    <a:lnTo>
                      <a:pt x="17" y="3"/>
                    </a:lnTo>
                    <a:lnTo>
                      <a:pt x="11" y="7"/>
                    </a:lnTo>
                    <a:lnTo>
                      <a:pt x="7" y="10"/>
                    </a:lnTo>
                    <a:lnTo>
                      <a:pt x="7" y="10"/>
                    </a:lnTo>
                    <a:lnTo>
                      <a:pt x="0" y="20"/>
                    </a:lnTo>
                    <a:lnTo>
                      <a:pt x="0" y="27"/>
                    </a:lnTo>
                    <a:lnTo>
                      <a:pt x="0" y="34"/>
                    </a:lnTo>
                    <a:lnTo>
                      <a:pt x="7" y="44"/>
                    </a:lnTo>
                    <a:lnTo>
                      <a:pt x="7" y="44"/>
                    </a:lnTo>
                    <a:lnTo>
                      <a:pt x="11" y="47"/>
                    </a:lnTo>
                    <a:lnTo>
                      <a:pt x="17" y="51"/>
                    </a:lnTo>
                    <a:lnTo>
                      <a:pt x="28" y="54"/>
                    </a:lnTo>
                    <a:lnTo>
                      <a:pt x="34" y="51"/>
                    </a:lnTo>
                    <a:lnTo>
                      <a:pt x="34" y="51"/>
                    </a:lnTo>
                    <a:lnTo>
                      <a:pt x="45" y="47"/>
                    </a:lnTo>
                    <a:lnTo>
                      <a:pt x="48" y="44"/>
                    </a:lnTo>
                    <a:lnTo>
                      <a:pt x="51" y="34"/>
                    </a:lnTo>
                    <a:lnTo>
                      <a:pt x="55"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133" name="Freeform 980">
                <a:extLst>
                  <a:ext uri="{FF2B5EF4-FFF2-40B4-BE49-F238E27FC236}">
                    <a16:creationId xmlns:a16="http://schemas.microsoft.com/office/drawing/2014/main" id="{4D0F07F7-07B9-D341-BAE5-7DF0F38C64D8}"/>
                  </a:ext>
                </a:extLst>
              </p:cNvPr>
              <p:cNvSpPr>
                <a:spLocks/>
              </p:cNvSpPr>
              <p:nvPr/>
            </p:nvSpPr>
            <p:spPr bwMode="auto">
              <a:xfrm>
                <a:off x="1931" y="290"/>
                <a:ext cx="54" cy="52"/>
              </a:xfrm>
              <a:custGeom>
                <a:avLst/>
                <a:gdLst>
                  <a:gd name="T0" fmla="*/ 55 w 55"/>
                  <a:gd name="T1" fmla="*/ 27 h 54"/>
                  <a:gd name="T2" fmla="*/ 55 w 55"/>
                  <a:gd name="T3" fmla="*/ 27 h 54"/>
                  <a:gd name="T4" fmla="*/ 51 w 55"/>
                  <a:gd name="T5" fmla="*/ 20 h 54"/>
                  <a:gd name="T6" fmla="*/ 48 w 55"/>
                  <a:gd name="T7" fmla="*/ 10 h 54"/>
                  <a:gd name="T8" fmla="*/ 45 w 55"/>
                  <a:gd name="T9" fmla="*/ 7 h 54"/>
                  <a:gd name="T10" fmla="*/ 34 w 55"/>
                  <a:gd name="T11" fmla="*/ 3 h 54"/>
                  <a:gd name="T12" fmla="*/ 34 w 55"/>
                  <a:gd name="T13" fmla="*/ 3 h 54"/>
                  <a:gd name="T14" fmla="*/ 28 w 55"/>
                  <a:gd name="T15" fmla="*/ 0 h 54"/>
                  <a:gd name="T16" fmla="*/ 17 w 55"/>
                  <a:gd name="T17" fmla="*/ 3 h 54"/>
                  <a:gd name="T18" fmla="*/ 11 w 55"/>
                  <a:gd name="T19" fmla="*/ 7 h 54"/>
                  <a:gd name="T20" fmla="*/ 7 w 55"/>
                  <a:gd name="T21" fmla="*/ 10 h 54"/>
                  <a:gd name="T22" fmla="*/ 7 w 55"/>
                  <a:gd name="T23" fmla="*/ 10 h 54"/>
                  <a:gd name="T24" fmla="*/ 0 w 55"/>
                  <a:gd name="T25" fmla="*/ 20 h 54"/>
                  <a:gd name="T26" fmla="*/ 0 w 55"/>
                  <a:gd name="T27" fmla="*/ 27 h 54"/>
                  <a:gd name="T28" fmla="*/ 0 w 55"/>
                  <a:gd name="T29" fmla="*/ 34 h 54"/>
                  <a:gd name="T30" fmla="*/ 7 w 55"/>
                  <a:gd name="T31" fmla="*/ 44 h 54"/>
                  <a:gd name="T32" fmla="*/ 7 w 55"/>
                  <a:gd name="T33" fmla="*/ 44 h 54"/>
                  <a:gd name="T34" fmla="*/ 11 w 55"/>
                  <a:gd name="T35" fmla="*/ 47 h 54"/>
                  <a:gd name="T36" fmla="*/ 17 w 55"/>
                  <a:gd name="T37" fmla="*/ 51 h 54"/>
                  <a:gd name="T38" fmla="*/ 28 w 55"/>
                  <a:gd name="T39" fmla="*/ 54 h 54"/>
                  <a:gd name="T40" fmla="*/ 34 w 55"/>
                  <a:gd name="T41" fmla="*/ 51 h 54"/>
                  <a:gd name="T42" fmla="*/ 34 w 55"/>
                  <a:gd name="T43" fmla="*/ 51 h 54"/>
                  <a:gd name="T44" fmla="*/ 45 w 55"/>
                  <a:gd name="T45" fmla="*/ 47 h 54"/>
                  <a:gd name="T46" fmla="*/ 48 w 55"/>
                  <a:gd name="T47" fmla="*/ 44 h 54"/>
                  <a:gd name="T48" fmla="*/ 51 w 55"/>
                  <a:gd name="T49" fmla="*/ 34 h 54"/>
                  <a:gd name="T50" fmla="*/ 55 w 55"/>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4">
                    <a:moveTo>
                      <a:pt x="55" y="27"/>
                    </a:moveTo>
                    <a:lnTo>
                      <a:pt x="55" y="27"/>
                    </a:lnTo>
                    <a:lnTo>
                      <a:pt x="51" y="20"/>
                    </a:lnTo>
                    <a:lnTo>
                      <a:pt x="48" y="10"/>
                    </a:lnTo>
                    <a:lnTo>
                      <a:pt x="45" y="7"/>
                    </a:lnTo>
                    <a:lnTo>
                      <a:pt x="34" y="3"/>
                    </a:lnTo>
                    <a:lnTo>
                      <a:pt x="34" y="3"/>
                    </a:lnTo>
                    <a:lnTo>
                      <a:pt x="28" y="0"/>
                    </a:lnTo>
                    <a:lnTo>
                      <a:pt x="17" y="3"/>
                    </a:lnTo>
                    <a:lnTo>
                      <a:pt x="11" y="7"/>
                    </a:lnTo>
                    <a:lnTo>
                      <a:pt x="7" y="10"/>
                    </a:lnTo>
                    <a:lnTo>
                      <a:pt x="7" y="10"/>
                    </a:lnTo>
                    <a:lnTo>
                      <a:pt x="0" y="20"/>
                    </a:lnTo>
                    <a:lnTo>
                      <a:pt x="0" y="27"/>
                    </a:lnTo>
                    <a:lnTo>
                      <a:pt x="0" y="34"/>
                    </a:lnTo>
                    <a:lnTo>
                      <a:pt x="7" y="44"/>
                    </a:lnTo>
                    <a:lnTo>
                      <a:pt x="7" y="44"/>
                    </a:lnTo>
                    <a:lnTo>
                      <a:pt x="11" y="47"/>
                    </a:lnTo>
                    <a:lnTo>
                      <a:pt x="17" y="51"/>
                    </a:lnTo>
                    <a:lnTo>
                      <a:pt x="28" y="54"/>
                    </a:lnTo>
                    <a:lnTo>
                      <a:pt x="34" y="51"/>
                    </a:lnTo>
                    <a:lnTo>
                      <a:pt x="34" y="51"/>
                    </a:lnTo>
                    <a:lnTo>
                      <a:pt x="45" y="47"/>
                    </a:lnTo>
                    <a:lnTo>
                      <a:pt x="48" y="44"/>
                    </a:lnTo>
                    <a:lnTo>
                      <a:pt x="51" y="34"/>
                    </a:lnTo>
                    <a:lnTo>
                      <a:pt x="55"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134" name="Freeform 981">
                <a:extLst>
                  <a:ext uri="{FF2B5EF4-FFF2-40B4-BE49-F238E27FC236}">
                    <a16:creationId xmlns:a16="http://schemas.microsoft.com/office/drawing/2014/main" id="{3F2B2168-8582-3F40-90D4-D35EF9FA1DE0}"/>
                  </a:ext>
                </a:extLst>
              </p:cNvPr>
              <p:cNvSpPr>
                <a:spLocks/>
              </p:cNvSpPr>
              <p:nvPr/>
            </p:nvSpPr>
            <p:spPr bwMode="auto">
              <a:xfrm>
                <a:off x="1931" y="290"/>
                <a:ext cx="54" cy="52"/>
              </a:xfrm>
              <a:custGeom>
                <a:avLst/>
                <a:gdLst>
                  <a:gd name="T0" fmla="*/ 55 w 55"/>
                  <a:gd name="T1" fmla="*/ 27 h 54"/>
                  <a:gd name="T2" fmla="*/ 55 w 55"/>
                  <a:gd name="T3" fmla="*/ 27 h 54"/>
                  <a:gd name="T4" fmla="*/ 51 w 55"/>
                  <a:gd name="T5" fmla="*/ 20 h 54"/>
                  <a:gd name="T6" fmla="*/ 48 w 55"/>
                  <a:gd name="T7" fmla="*/ 10 h 54"/>
                  <a:gd name="T8" fmla="*/ 45 w 55"/>
                  <a:gd name="T9" fmla="*/ 7 h 54"/>
                  <a:gd name="T10" fmla="*/ 34 w 55"/>
                  <a:gd name="T11" fmla="*/ 3 h 54"/>
                  <a:gd name="T12" fmla="*/ 34 w 55"/>
                  <a:gd name="T13" fmla="*/ 3 h 54"/>
                  <a:gd name="T14" fmla="*/ 28 w 55"/>
                  <a:gd name="T15" fmla="*/ 0 h 54"/>
                  <a:gd name="T16" fmla="*/ 17 w 55"/>
                  <a:gd name="T17" fmla="*/ 3 h 54"/>
                  <a:gd name="T18" fmla="*/ 11 w 55"/>
                  <a:gd name="T19" fmla="*/ 7 h 54"/>
                  <a:gd name="T20" fmla="*/ 7 w 55"/>
                  <a:gd name="T21" fmla="*/ 10 h 54"/>
                  <a:gd name="T22" fmla="*/ 7 w 55"/>
                  <a:gd name="T23" fmla="*/ 10 h 54"/>
                  <a:gd name="T24" fmla="*/ 0 w 55"/>
                  <a:gd name="T25" fmla="*/ 20 h 54"/>
                  <a:gd name="T26" fmla="*/ 0 w 55"/>
                  <a:gd name="T27" fmla="*/ 27 h 54"/>
                  <a:gd name="T28" fmla="*/ 0 w 55"/>
                  <a:gd name="T29" fmla="*/ 34 h 54"/>
                  <a:gd name="T30" fmla="*/ 7 w 55"/>
                  <a:gd name="T31" fmla="*/ 44 h 54"/>
                  <a:gd name="T32" fmla="*/ 7 w 55"/>
                  <a:gd name="T33" fmla="*/ 44 h 54"/>
                  <a:gd name="T34" fmla="*/ 11 w 55"/>
                  <a:gd name="T35" fmla="*/ 47 h 54"/>
                  <a:gd name="T36" fmla="*/ 17 w 55"/>
                  <a:gd name="T37" fmla="*/ 51 h 54"/>
                  <a:gd name="T38" fmla="*/ 28 w 55"/>
                  <a:gd name="T39" fmla="*/ 54 h 54"/>
                  <a:gd name="T40" fmla="*/ 34 w 55"/>
                  <a:gd name="T41" fmla="*/ 51 h 54"/>
                  <a:gd name="T42" fmla="*/ 34 w 55"/>
                  <a:gd name="T43" fmla="*/ 51 h 54"/>
                  <a:gd name="T44" fmla="*/ 45 w 55"/>
                  <a:gd name="T45" fmla="*/ 47 h 54"/>
                  <a:gd name="T46" fmla="*/ 48 w 55"/>
                  <a:gd name="T47" fmla="*/ 44 h 54"/>
                  <a:gd name="T48" fmla="*/ 51 w 55"/>
                  <a:gd name="T49" fmla="*/ 34 h 54"/>
                  <a:gd name="T50" fmla="*/ 55 w 55"/>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4">
                    <a:moveTo>
                      <a:pt x="55" y="27"/>
                    </a:moveTo>
                    <a:lnTo>
                      <a:pt x="55" y="27"/>
                    </a:lnTo>
                    <a:lnTo>
                      <a:pt x="51" y="20"/>
                    </a:lnTo>
                    <a:lnTo>
                      <a:pt x="48" y="10"/>
                    </a:lnTo>
                    <a:lnTo>
                      <a:pt x="45" y="7"/>
                    </a:lnTo>
                    <a:lnTo>
                      <a:pt x="34" y="3"/>
                    </a:lnTo>
                    <a:lnTo>
                      <a:pt x="34" y="3"/>
                    </a:lnTo>
                    <a:lnTo>
                      <a:pt x="28" y="0"/>
                    </a:lnTo>
                    <a:lnTo>
                      <a:pt x="17" y="3"/>
                    </a:lnTo>
                    <a:lnTo>
                      <a:pt x="11" y="7"/>
                    </a:lnTo>
                    <a:lnTo>
                      <a:pt x="7" y="10"/>
                    </a:lnTo>
                    <a:lnTo>
                      <a:pt x="7" y="10"/>
                    </a:lnTo>
                    <a:lnTo>
                      <a:pt x="0" y="20"/>
                    </a:lnTo>
                    <a:lnTo>
                      <a:pt x="0" y="27"/>
                    </a:lnTo>
                    <a:lnTo>
                      <a:pt x="0" y="34"/>
                    </a:lnTo>
                    <a:lnTo>
                      <a:pt x="7" y="44"/>
                    </a:lnTo>
                    <a:lnTo>
                      <a:pt x="7" y="44"/>
                    </a:lnTo>
                    <a:lnTo>
                      <a:pt x="11" y="47"/>
                    </a:lnTo>
                    <a:lnTo>
                      <a:pt x="17" y="51"/>
                    </a:lnTo>
                    <a:lnTo>
                      <a:pt x="28" y="54"/>
                    </a:lnTo>
                    <a:lnTo>
                      <a:pt x="34" y="51"/>
                    </a:lnTo>
                    <a:lnTo>
                      <a:pt x="34" y="51"/>
                    </a:lnTo>
                    <a:lnTo>
                      <a:pt x="45" y="47"/>
                    </a:lnTo>
                    <a:lnTo>
                      <a:pt x="48" y="44"/>
                    </a:lnTo>
                    <a:lnTo>
                      <a:pt x="51" y="34"/>
                    </a:lnTo>
                    <a:lnTo>
                      <a:pt x="55"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135" name="Freeform 982">
                <a:extLst>
                  <a:ext uri="{FF2B5EF4-FFF2-40B4-BE49-F238E27FC236}">
                    <a16:creationId xmlns:a16="http://schemas.microsoft.com/office/drawing/2014/main" id="{110E5D23-D8D8-7A40-A693-C795016DA6AB}"/>
                  </a:ext>
                </a:extLst>
              </p:cNvPr>
              <p:cNvSpPr>
                <a:spLocks/>
              </p:cNvSpPr>
              <p:nvPr/>
            </p:nvSpPr>
            <p:spPr bwMode="auto">
              <a:xfrm>
                <a:off x="1931" y="290"/>
                <a:ext cx="54" cy="52"/>
              </a:xfrm>
              <a:custGeom>
                <a:avLst/>
                <a:gdLst>
                  <a:gd name="T0" fmla="*/ 55 w 55"/>
                  <a:gd name="T1" fmla="*/ 27 h 54"/>
                  <a:gd name="T2" fmla="*/ 55 w 55"/>
                  <a:gd name="T3" fmla="*/ 27 h 54"/>
                  <a:gd name="T4" fmla="*/ 51 w 55"/>
                  <a:gd name="T5" fmla="*/ 20 h 54"/>
                  <a:gd name="T6" fmla="*/ 48 w 55"/>
                  <a:gd name="T7" fmla="*/ 10 h 54"/>
                  <a:gd name="T8" fmla="*/ 45 w 55"/>
                  <a:gd name="T9" fmla="*/ 7 h 54"/>
                  <a:gd name="T10" fmla="*/ 34 w 55"/>
                  <a:gd name="T11" fmla="*/ 3 h 54"/>
                  <a:gd name="T12" fmla="*/ 34 w 55"/>
                  <a:gd name="T13" fmla="*/ 3 h 54"/>
                  <a:gd name="T14" fmla="*/ 28 w 55"/>
                  <a:gd name="T15" fmla="*/ 0 h 54"/>
                  <a:gd name="T16" fmla="*/ 17 w 55"/>
                  <a:gd name="T17" fmla="*/ 3 h 54"/>
                  <a:gd name="T18" fmla="*/ 11 w 55"/>
                  <a:gd name="T19" fmla="*/ 7 h 54"/>
                  <a:gd name="T20" fmla="*/ 7 w 55"/>
                  <a:gd name="T21" fmla="*/ 10 h 54"/>
                  <a:gd name="T22" fmla="*/ 7 w 55"/>
                  <a:gd name="T23" fmla="*/ 10 h 54"/>
                  <a:gd name="T24" fmla="*/ 0 w 55"/>
                  <a:gd name="T25" fmla="*/ 20 h 54"/>
                  <a:gd name="T26" fmla="*/ 0 w 55"/>
                  <a:gd name="T27" fmla="*/ 27 h 54"/>
                  <a:gd name="T28" fmla="*/ 0 w 55"/>
                  <a:gd name="T29" fmla="*/ 34 h 54"/>
                  <a:gd name="T30" fmla="*/ 7 w 55"/>
                  <a:gd name="T31" fmla="*/ 44 h 54"/>
                  <a:gd name="T32" fmla="*/ 7 w 55"/>
                  <a:gd name="T33" fmla="*/ 44 h 54"/>
                  <a:gd name="T34" fmla="*/ 11 w 55"/>
                  <a:gd name="T35" fmla="*/ 47 h 54"/>
                  <a:gd name="T36" fmla="*/ 17 w 55"/>
                  <a:gd name="T37" fmla="*/ 51 h 54"/>
                  <a:gd name="T38" fmla="*/ 28 w 55"/>
                  <a:gd name="T39" fmla="*/ 54 h 54"/>
                  <a:gd name="T40" fmla="*/ 34 w 55"/>
                  <a:gd name="T41" fmla="*/ 51 h 54"/>
                  <a:gd name="T42" fmla="*/ 34 w 55"/>
                  <a:gd name="T43" fmla="*/ 51 h 54"/>
                  <a:gd name="T44" fmla="*/ 45 w 55"/>
                  <a:gd name="T45" fmla="*/ 47 h 54"/>
                  <a:gd name="T46" fmla="*/ 48 w 55"/>
                  <a:gd name="T47" fmla="*/ 44 h 54"/>
                  <a:gd name="T48" fmla="*/ 51 w 55"/>
                  <a:gd name="T49" fmla="*/ 34 h 54"/>
                  <a:gd name="T50" fmla="*/ 55 w 55"/>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4">
                    <a:moveTo>
                      <a:pt x="55" y="27"/>
                    </a:moveTo>
                    <a:lnTo>
                      <a:pt x="55" y="27"/>
                    </a:lnTo>
                    <a:lnTo>
                      <a:pt x="51" y="20"/>
                    </a:lnTo>
                    <a:lnTo>
                      <a:pt x="48" y="10"/>
                    </a:lnTo>
                    <a:lnTo>
                      <a:pt x="45" y="7"/>
                    </a:lnTo>
                    <a:lnTo>
                      <a:pt x="34" y="3"/>
                    </a:lnTo>
                    <a:lnTo>
                      <a:pt x="34" y="3"/>
                    </a:lnTo>
                    <a:lnTo>
                      <a:pt x="28" y="0"/>
                    </a:lnTo>
                    <a:lnTo>
                      <a:pt x="17" y="3"/>
                    </a:lnTo>
                    <a:lnTo>
                      <a:pt x="11" y="7"/>
                    </a:lnTo>
                    <a:lnTo>
                      <a:pt x="7" y="10"/>
                    </a:lnTo>
                    <a:lnTo>
                      <a:pt x="7" y="10"/>
                    </a:lnTo>
                    <a:lnTo>
                      <a:pt x="0" y="20"/>
                    </a:lnTo>
                    <a:lnTo>
                      <a:pt x="0" y="27"/>
                    </a:lnTo>
                    <a:lnTo>
                      <a:pt x="0" y="34"/>
                    </a:lnTo>
                    <a:lnTo>
                      <a:pt x="7" y="44"/>
                    </a:lnTo>
                    <a:lnTo>
                      <a:pt x="7" y="44"/>
                    </a:lnTo>
                    <a:lnTo>
                      <a:pt x="11" y="47"/>
                    </a:lnTo>
                    <a:lnTo>
                      <a:pt x="17" y="51"/>
                    </a:lnTo>
                    <a:lnTo>
                      <a:pt x="28" y="54"/>
                    </a:lnTo>
                    <a:lnTo>
                      <a:pt x="34" y="51"/>
                    </a:lnTo>
                    <a:lnTo>
                      <a:pt x="34" y="51"/>
                    </a:lnTo>
                    <a:lnTo>
                      <a:pt x="45" y="47"/>
                    </a:lnTo>
                    <a:lnTo>
                      <a:pt x="48" y="44"/>
                    </a:lnTo>
                    <a:lnTo>
                      <a:pt x="51" y="34"/>
                    </a:lnTo>
                    <a:lnTo>
                      <a:pt x="55"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1136" name="Freeform 983">
                <a:extLst>
                  <a:ext uri="{FF2B5EF4-FFF2-40B4-BE49-F238E27FC236}">
                    <a16:creationId xmlns:a16="http://schemas.microsoft.com/office/drawing/2014/main" id="{4D6FF0A3-D628-244F-93E9-7A87899B45EF}"/>
                  </a:ext>
                </a:extLst>
              </p:cNvPr>
              <p:cNvSpPr>
                <a:spLocks/>
              </p:cNvSpPr>
              <p:nvPr/>
            </p:nvSpPr>
            <p:spPr bwMode="auto">
              <a:xfrm>
                <a:off x="1931" y="290"/>
                <a:ext cx="54" cy="52"/>
              </a:xfrm>
              <a:custGeom>
                <a:avLst/>
                <a:gdLst>
                  <a:gd name="T0" fmla="*/ 55 w 55"/>
                  <a:gd name="T1" fmla="*/ 27 h 54"/>
                  <a:gd name="T2" fmla="*/ 55 w 55"/>
                  <a:gd name="T3" fmla="*/ 27 h 54"/>
                  <a:gd name="T4" fmla="*/ 51 w 55"/>
                  <a:gd name="T5" fmla="*/ 20 h 54"/>
                  <a:gd name="T6" fmla="*/ 48 w 55"/>
                  <a:gd name="T7" fmla="*/ 10 h 54"/>
                  <a:gd name="T8" fmla="*/ 45 w 55"/>
                  <a:gd name="T9" fmla="*/ 7 h 54"/>
                  <a:gd name="T10" fmla="*/ 34 w 55"/>
                  <a:gd name="T11" fmla="*/ 3 h 54"/>
                  <a:gd name="T12" fmla="*/ 34 w 55"/>
                  <a:gd name="T13" fmla="*/ 3 h 54"/>
                  <a:gd name="T14" fmla="*/ 28 w 55"/>
                  <a:gd name="T15" fmla="*/ 0 h 54"/>
                  <a:gd name="T16" fmla="*/ 17 w 55"/>
                  <a:gd name="T17" fmla="*/ 3 h 54"/>
                  <a:gd name="T18" fmla="*/ 11 w 55"/>
                  <a:gd name="T19" fmla="*/ 7 h 54"/>
                  <a:gd name="T20" fmla="*/ 7 w 55"/>
                  <a:gd name="T21" fmla="*/ 10 h 54"/>
                  <a:gd name="T22" fmla="*/ 7 w 55"/>
                  <a:gd name="T23" fmla="*/ 10 h 54"/>
                  <a:gd name="T24" fmla="*/ 0 w 55"/>
                  <a:gd name="T25" fmla="*/ 20 h 54"/>
                  <a:gd name="T26" fmla="*/ 0 w 55"/>
                  <a:gd name="T27" fmla="*/ 27 h 54"/>
                  <a:gd name="T28" fmla="*/ 0 w 55"/>
                  <a:gd name="T29" fmla="*/ 34 h 54"/>
                  <a:gd name="T30" fmla="*/ 7 w 55"/>
                  <a:gd name="T31" fmla="*/ 44 h 54"/>
                  <a:gd name="T32" fmla="*/ 7 w 55"/>
                  <a:gd name="T33" fmla="*/ 44 h 54"/>
                  <a:gd name="T34" fmla="*/ 11 w 55"/>
                  <a:gd name="T35" fmla="*/ 47 h 54"/>
                  <a:gd name="T36" fmla="*/ 17 w 55"/>
                  <a:gd name="T37" fmla="*/ 51 h 54"/>
                  <a:gd name="T38" fmla="*/ 28 w 55"/>
                  <a:gd name="T39" fmla="*/ 54 h 54"/>
                  <a:gd name="T40" fmla="*/ 34 w 55"/>
                  <a:gd name="T41" fmla="*/ 51 h 54"/>
                  <a:gd name="T42" fmla="*/ 34 w 55"/>
                  <a:gd name="T43" fmla="*/ 51 h 54"/>
                  <a:gd name="T44" fmla="*/ 45 w 55"/>
                  <a:gd name="T45" fmla="*/ 47 h 54"/>
                  <a:gd name="T46" fmla="*/ 48 w 55"/>
                  <a:gd name="T47" fmla="*/ 44 h 54"/>
                  <a:gd name="T48" fmla="*/ 51 w 55"/>
                  <a:gd name="T49" fmla="*/ 34 h 54"/>
                  <a:gd name="T50" fmla="*/ 55 w 55"/>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4">
                    <a:moveTo>
                      <a:pt x="55" y="27"/>
                    </a:moveTo>
                    <a:lnTo>
                      <a:pt x="55" y="27"/>
                    </a:lnTo>
                    <a:lnTo>
                      <a:pt x="51" y="20"/>
                    </a:lnTo>
                    <a:lnTo>
                      <a:pt x="48" y="10"/>
                    </a:lnTo>
                    <a:lnTo>
                      <a:pt x="45" y="7"/>
                    </a:lnTo>
                    <a:lnTo>
                      <a:pt x="34" y="3"/>
                    </a:lnTo>
                    <a:lnTo>
                      <a:pt x="34" y="3"/>
                    </a:lnTo>
                    <a:lnTo>
                      <a:pt x="28" y="0"/>
                    </a:lnTo>
                    <a:lnTo>
                      <a:pt x="17" y="3"/>
                    </a:lnTo>
                    <a:lnTo>
                      <a:pt x="11" y="7"/>
                    </a:lnTo>
                    <a:lnTo>
                      <a:pt x="7" y="10"/>
                    </a:lnTo>
                    <a:lnTo>
                      <a:pt x="7" y="10"/>
                    </a:lnTo>
                    <a:lnTo>
                      <a:pt x="0" y="20"/>
                    </a:lnTo>
                    <a:lnTo>
                      <a:pt x="0" y="27"/>
                    </a:lnTo>
                    <a:lnTo>
                      <a:pt x="0" y="34"/>
                    </a:lnTo>
                    <a:lnTo>
                      <a:pt x="7" y="44"/>
                    </a:lnTo>
                    <a:lnTo>
                      <a:pt x="7" y="44"/>
                    </a:lnTo>
                    <a:lnTo>
                      <a:pt x="11" y="47"/>
                    </a:lnTo>
                    <a:lnTo>
                      <a:pt x="17" y="51"/>
                    </a:lnTo>
                    <a:lnTo>
                      <a:pt x="28" y="54"/>
                    </a:lnTo>
                    <a:lnTo>
                      <a:pt x="34" y="51"/>
                    </a:lnTo>
                    <a:lnTo>
                      <a:pt x="34" y="51"/>
                    </a:lnTo>
                    <a:lnTo>
                      <a:pt x="45" y="47"/>
                    </a:lnTo>
                    <a:lnTo>
                      <a:pt x="48" y="44"/>
                    </a:lnTo>
                    <a:lnTo>
                      <a:pt x="51" y="34"/>
                    </a:lnTo>
                    <a:lnTo>
                      <a:pt x="55"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grpSp>
        <p:sp>
          <p:nvSpPr>
            <p:cNvPr id="834" name="Freeform 985">
              <a:extLst>
                <a:ext uri="{FF2B5EF4-FFF2-40B4-BE49-F238E27FC236}">
                  <a16:creationId xmlns:a16="http://schemas.microsoft.com/office/drawing/2014/main" id="{A2A3D492-BDDB-6044-B20A-3CDC7337EF64}"/>
                </a:ext>
              </a:extLst>
            </p:cNvPr>
            <p:cNvSpPr>
              <a:spLocks/>
            </p:cNvSpPr>
            <p:nvPr/>
          </p:nvSpPr>
          <p:spPr bwMode="auto">
            <a:xfrm>
              <a:off x="1273004" y="903132"/>
              <a:ext cx="57163" cy="40986"/>
            </a:xfrm>
            <a:custGeom>
              <a:avLst/>
              <a:gdLst>
                <a:gd name="T0" fmla="*/ 55 w 55"/>
                <a:gd name="T1" fmla="*/ 27 h 54"/>
                <a:gd name="T2" fmla="*/ 55 w 55"/>
                <a:gd name="T3" fmla="*/ 27 h 54"/>
                <a:gd name="T4" fmla="*/ 51 w 55"/>
                <a:gd name="T5" fmla="*/ 20 h 54"/>
                <a:gd name="T6" fmla="*/ 48 w 55"/>
                <a:gd name="T7" fmla="*/ 10 h 54"/>
                <a:gd name="T8" fmla="*/ 45 w 55"/>
                <a:gd name="T9" fmla="*/ 7 h 54"/>
                <a:gd name="T10" fmla="*/ 34 w 55"/>
                <a:gd name="T11" fmla="*/ 3 h 54"/>
                <a:gd name="T12" fmla="*/ 34 w 55"/>
                <a:gd name="T13" fmla="*/ 3 h 54"/>
                <a:gd name="T14" fmla="*/ 28 w 55"/>
                <a:gd name="T15" fmla="*/ 0 h 54"/>
                <a:gd name="T16" fmla="*/ 17 w 55"/>
                <a:gd name="T17" fmla="*/ 3 h 54"/>
                <a:gd name="T18" fmla="*/ 11 w 55"/>
                <a:gd name="T19" fmla="*/ 7 h 54"/>
                <a:gd name="T20" fmla="*/ 7 w 55"/>
                <a:gd name="T21" fmla="*/ 10 h 54"/>
                <a:gd name="T22" fmla="*/ 7 w 55"/>
                <a:gd name="T23" fmla="*/ 10 h 54"/>
                <a:gd name="T24" fmla="*/ 0 w 55"/>
                <a:gd name="T25" fmla="*/ 20 h 54"/>
                <a:gd name="T26" fmla="*/ 0 w 55"/>
                <a:gd name="T27" fmla="*/ 27 h 54"/>
                <a:gd name="T28" fmla="*/ 0 w 55"/>
                <a:gd name="T29" fmla="*/ 34 h 54"/>
                <a:gd name="T30" fmla="*/ 7 w 55"/>
                <a:gd name="T31" fmla="*/ 44 h 54"/>
                <a:gd name="T32" fmla="*/ 7 w 55"/>
                <a:gd name="T33" fmla="*/ 44 h 54"/>
                <a:gd name="T34" fmla="*/ 11 w 55"/>
                <a:gd name="T35" fmla="*/ 47 h 54"/>
                <a:gd name="T36" fmla="*/ 17 w 55"/>
                <a:gd name="T37" fmla="*/ 51 h 54"/>
                <a:gd name="T38" fmla="*/ 28 w 55"/>
                <a:gd name="T39" fmla="*/ 54 h 54"/>
                <a:gd name="T40" fmla="*/ 34 w 55"/>
                <a:gd name="T41" fmla="*/ 51 h 54"/>
                <a:gd name="T42" fmla="*/ 34 w 55"/>
                <a:gd name="T43" fmla="*/ 51 h 54"/>
                <a:gd name="T44" fmla="*/ 45 w 55"/>
                <a:gd name="T45" fmla="*/ 47 h 54"/>
                <a:gd name="T46" fmla="*/ 48 w 55"/>
                <a:gd name="T47" fmla="*/ 44 h 54"/>
                <a:gd name="T48" fmla="*/ 51 w 55"/>
                <a:gd name="T49" fmla="*/ 34 h 54"/>
                <a:gd name="T50" fmla="*/ 55 w 55"/>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4">
                  <a:moveTo>
                    <a:pt x="55" y="27"/>
                  </a:moveTo>
                  <a:lnTo>
                    <a:pt x="55" y="27"/>
                  </a:lnTo>
                  <a:lnTo>
                    <a:pt x="51" y="20"/>
                  </a:lnTo>
                  <a:lnTo>
                    <a:pt x="48" y="10"/>
                  </a:lnTo>
                  <a:lnTo>
                    <a:pt x="45" y="7"/>
                  </a:lnTo>
                  <a:lnTo>
                    <a:pt x="34" y="3"/>
                  </a:lnTo>
                  <a:lnTo>
                    <a:pt x="34" y="3"/>
                  </a:lnTo>
                  <a:lnTo>
                    <a:pt x="28" y="0"/>
                  </a:lnTo>
                  <a:lnTo>
                    <a:pt x="17" y="3"/>
                  </a:lnTo>
                  <a:lnTo>
                    <a:pt x="11" y="7"/>
                  </a:lnTo>
                  <a:lnTo>
                    <a:pt x="7" y="10"/>
                  </a:lnTo>
                  <a:lnTo>
                    <a:pt x="7" y="10"/>
                  </a:lnTo>
                  <a:lnTo>
                    <a:pt x="0" y="20"/>
                  </a:lnTo>
                  <a:lnTo>
                    <a:pt x="0" y="27"/>
                  </a:lnTo>
                  <a:lnTo>
                    <a:pt x="0" y="34"/>
                  </a:lnTo>
                  <a:lnTo>
                    <a:pt x="7" y="44"/>
                  </a:lnTo>
                  <a:lnTo>
                    <a:pt x="7" y="44"/>
                  </a:lnTo>
                  <a:lnTo>
                    <a:pt x="11" y="47"/>
                  </a:lnTo>
                  <a:lnTo>
                    <a:pt x="17" y="51"/>
                  </a:lnTo>
                  <a:lnTo>
                    <a:pt x="28" y="54"/>
                  </a:lnTo>
                  <a:lnTo>
                    <a:pt x="34" y="51"/>
                  </a:lnTo>
                  <a:lnTo>
                    <a:pt x="34" y="51"/>
                  </a:lnTo>
                  <a:lnTo>
                    <a:pt x="45" y="47"/>
                  </a:lnTo>
                  <a:lnTo>
                    <a:pt x="48" y="44"/>
                  </a:lnTo>
                  <a:lnTo>
                    <a:pt x="51" y="34"/>
                  </a:lnTo>
                  <a:lnTo>
                    <a:pt x="55"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35" name="Freeform 986">
              <a:extLst>
                <a:ext uri="{FF2B5EF4-FFF2-40B4-BE49-F238E27FC236}">
                  <a16:creationId xmlns:a16="http://schemas.microsoft.com/office/drawing/2014/main" id="{F4BA5139-846B-184C-9DCA-A9AB198D3564}"/>
                </a:ext>
              </a:extLst>
            </p:cNvPr>
            <p:cNvSpPr>
              <a:spLocks/>
            </p:cNvSpPr>
            <p:nvPr/>
          </p:nvSpPr>
          <p:spPr bwMode="auto">
            <a:xfrm>
              <a:off x="1273004" y="903132"/>
              <a:ext cx="57163" cy="40986"/>
            </a:xfrm>
            <a:custGeom>
              <a:avLst/>
              <a:gdLst>
                <a:gd name="T0" fmla="*/ 55 w 55"/>
                <a:gd name="T1" fmla="*/ 27 h 54"/>
                <a:gd name="T2" fmla="*/ 55 w 55"/>
                <a:gd name="T3" fmla="*/ 27 h 54"/>
                <a:gd name="T4" fmla="*/ 51 w 55"/>
                <a:gd name="T5" fmla="*/ 20 h 54"/>
                <a:gd name="T6" fmla="*/ 48 w 55"/>
                <a:gd name="T7" fmla="*/ 10 h 54"/>
                <a:gd name="T8" fmla="*/ 45 w 55"/>
                <a:gd name="T9" fmla="*/ 7 h 54"/>
                <a:gd name="T10" fmla="*/ 34 w 55"/>
                <a:gd name="T11" fmla="*/ 3 h 54"/>
                <a:gd name="T12" fmla="*/ 34 w 55"/>
                <a:gd name="T13" fmla="*/ 3 h 54"/>
                <a:gd name="T14" fmla="*/ 28 w 55"/>
                <a:gd name="T15" fmla="*/ 0 h 54"/>
                <a:gd name="T16" fmla="*/ 17 w 55"/>
                <a:gd name="T17" fmla="*/ 3 h 54"/>
                <a:gd name="T18" fmla="*/ 11 w 55"/>
                <a:gd name="T19" fmla="*/ 7 h 54"/>
                <a:gd name="T20" fmla="*/ 7 w 55"/>
                <a:gd name="T21" fmla="*/ 10 h 54"/>
                <a:gd name="T22" fmla="*/ 7 w 55"/>
                <a:gd name="T23" fmla="*/ 10 h 54"/>
                <a:gd name="T24" fmla="*/ 0 w 55"/>
                <a:gd name="T25" fmla="*/ 20 h 54"/>
                <a:gd name="T26" fmla="*/ 0 w 55"/>
                <a:gd name="T27" fmla="*/ 27 h 54"/>
                <a:gd name="T28" fmla="*/ 0 w 55"/>
                <a:gd name="T29" fmla="*/ 34 h 54"/>
                <a:gd name="T30" fmla="*/ 7 w 55"/>
                <a:gd name="T31" fmla="*/ 44 h 54"/>
                <a:gd name="T32" fmla="*/ 7 w 55"/>
                <a:gd name="T33" fmla="*/ 44 h 54"/>
                <a:gd name="T34" fmla="*/ 11 w 55"/>
                <a:gd name="T35" fmla="*/ 47 h 54"/>
                <a:gd name="T36" fmla="*/ 17 w 55"/>
                <a:gd name="T37" fmla="*/ 51 h 54"/>
                <a:gd name="T38" fmla="*/ 28 w 55"/>
                <a:gd name="T39" fmla="*/ 54 h 54"/>
                <a:gd name="T40" fmla="*/ 34 w 55"/>
                <a:gd name="T41" fmla="*/ 51 h 54"/>
                <a:gd name="T42" fmla="*/ 34 w 55"/>
                <a:gd name="T43" fmla="*/ 51 h 54"/>
                <a:gd name="T44" fmla="*/ 45 w 55"/>
                <a:gd name="T45" fmla="*/ 47 h 54"/>
                <a:gd name="T46" fmla="*/ 48 w 55"/>
                <a:gd name="T47" fmla="*/ 44 h 54"/>
                <a:gd name="T48" fmla="*/ 51 w 55"/>
                <a:gd name="T49" fmla="*/ 34 h 54"/>
                <a:gd name="T50" fmla="*/ 55 w 55"/>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4">
                  <a:moveTo>
                    <a:pt x="55" y="27"/>
                  </a:moveTo>
                  <a:lnTo>
                    <a:pt x="55" y="27"/>
                  </a:lnTo>
                  <a:lnTo>
                    <a:pt x="51" y="20"/>
                  </a:lnTo>
                  <a:lnTo>
                    <a:pt x="48" y="10"/>
                  </a:lnTo>
                  <a:lnTo>
                    <a:pt x="45" y="7"/>
                  </a:lnTo>
                  <a:lnTo>
                    <a:pt x="34" y="3"/>
                  </a:lnTo>
                  <a:lnTo>
                    <a:pt x="34" y="3"/>
                  </a:lnTo>
                  <a:lnTo>
                    <a:pt x="28" y="0"/>
                  </a:lnTo>
                  <a:lnTo>
                    <a:pt x="17" y="3"/>
                  </a:lnTo>
                  <a:lnTo>
                    <a:pt x="11" y="7"/>
                  </a:lnTo>
                  <a:lnTo>
                    <a:pt x="7" y="10"/>
                  </a:lnTo>
                  <a:lnTo>
                    <a:pt x="7" y="10"/>
                  </a:lnTo>
                  <a:lnTo>
                    <a:pt x="0" y="20"/>
                  </a:lnTo>
                  <a:lnTo>
                    <a:pt x="0" y="27"/>
                  </a:lnTo>
                  <a:lnTo>
                    <a:pt x="0" y="34"/>
                  </a:lnTo>
                  <a:lnTo>
                    <a:pt x="7" y="44"/>
                  </a:lnTo>
                  <a:lnTo>
                    <a:pt x="7" y="44"/>
                  </a:lnTo>
                  <a:lnTo>
                    <a:pt x="11" y="47"/>
                  </a:lnTo>
                  <a:lnTo>
                    <a:pt x="17" y="51"/>
                  </a:lnTo>
                  <a:lnTo>
                    <a:pt x="28" y="54"/>
                  </a:lnTo>
                  <a:lnTo>
                    <a:pt x="34" y="51"/>
                  </a:lnTo>
                  <a:lnTo>
                    <a:pt x="34" y="51"/>
                  </a:lnTo>
                  <a:lnTo>
                    <a:pt x="45" y="47"/>
                  </a:lnTo>
                  <a:lnTo>
                    <a:pt x="48" y="44"/>
                  </a:lnTo>
                  <a:lnTo>
                    <a:pt x="51" y="34"/>
                  </a:lnTo>
                  <a:lnTo>
                    <a:pt x="55"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36" name="Freeform 987">
              <a:extLst>
                <a:ext uri="{FF2B5EF4-FFF2-40B4-BE49-F238E27FC236}">
                  <a16:creationId xmlns:a16="http://schemas.microsoft.com/office/drawing/2014/main" id="{96BCDE97-3B0A-CD43-B777-15BBD4FDE893}"/>
                </a:ext>
              </a:extLst>
            </p:cNvPr>
            <p:cNvSpPr>
              <a:spLocks/>
            </p:cNvSpPr>
            <p:nvPr/>
          </p:nvSpPr>
          <p:spPr bwMode="auto">
            <a:xfrm>
              <a:off x="1273004" y="903132"/>
              <a:ext cx="57163" cy="40986"/>
            </a:xfrm>
            <a:custGeom>
              <a:avLst/>
              <a:gdLst>
                <a:gd name="T0" fmla="*/ 55 w 55"/>
                <a:gd name="T1" fmla="*/ 27 h 54"/>
                <a:gd name="T2" fmla="*/ 55 w 55"/>
                <a:gd name="T3" fmla="*/ 27 h 54"/>
                <a:gd name="T4" fmla="*/ 51 w 55"/>
                <a:gd name="T5" fmla="*/ 20 h 54"/>
                <a:gd name="T6" fmla="*/ 48 w 55"/>
                <a:gd name="T7" fmla="*/ 10 h 54"/>
                <a:gd name="T8" fmla="*/ 45 w 55"/>
                <a:gd name="T9" fmla="*/ 7 h 54"/>
                <a:gd name="T10" fmla="*/ 34 w 55"/>
                <a:gd name="T11" fmla="*/ 3 h 54"/>
                <a:gd name="T12" fmla="*/ 34 w 55"/>
                <a:gd name="T13" fmla="*/ 3 h 54"/>
                <a:gd name="T14" fmla="*/ 28 w 55"/>
                <a:gd name="T15" fmla="*/ 0 h 54"/>
                <a:gd name="T16" fmla="*/ 17 w 55"/>
                <a:gd name="T17" fmla="*/ 3 h 54"/>
                <a:gd name="T18" fmla="*/ 11 w 55"/>
                <a:gd name="T19" fmla="*/ 7 h 54"/>
                <a:gd name="T20" fmla="*/ 7 w 55"/>
                <a:gd name="T21" fmla="*/ 10 h 54"/>
                <a:gd name="T22" fmla="*/ 7 w 55"/>
                <a:gd name="T23" fmla="*/ 10 h 54"/>
                <a:gd name="T24" fmla="*/ 0 w 55"/>
                <a:gd name="T25" fmla="*/ 20 h 54"/>
                <a:gd name="T26" fmla="*/ 0 w 55"/>
                <a:gd name="T27" fmla="*/ 27 h 54"/>
                <a:gd name="T28" fmla="*/ 0 w 55"/>
                <a:gd name="T29" fmla="*/ 34 h 54"/>
                <a:gd name="T30" fmla="*/ 7 w 55"/>
                <a:gd name="T31" fmla="*/ 44 h 54"/>
                <a:gd name="T32" fmla="*/ 7 w 55"/>
                <a:gd name="T33" fmla="*/ 44 h 54"/>
                <a:gd name="T34" fmla="*/ 11 w 55"/>
                <a:gd name="T35" fmla="*/ 47 h 54"/>
                <a:gd name="T36" fmla="*/ 17 w 55"/>
                <a:gd name="T37" fmla="*/ 51 h 54"/>
                <a:gd name="T38" fmla="*/ 28 w 55"/>
                <a:gd name="T39" fmla="*/ 54 h 54"/>
                <a:gd name="T40" fmla="*/ 34 w 55"/>
                <a:gd name="T41" fmla="*/ 51 h 54"/>
                <a:gd name="T42" fmla="*/ 34 w 55"/>
                <a:gd name="T43" fmla="*/ 51 h 54"/>
                <a:gd name="T44" fmla="*/ 45 w 55"/>
                <a:gd name="T45" fmla="*/ 47 h 54"/>
                <a:gd name="T46" fmla="*/ 48 w 55"/>
                <a:gd name="T47" fmla="*/ 44 h 54"/>
                <a:gd name="T48" fmla="*/ 51 w 55"/>
                <a:gd name="T49" fmla="*/ 34 h 54"/>
                <a:gd name="T50" fmla="*/ 55 w 55"/>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4">
                  <a:moveTo>
                    <a:pt x="55" y="27"/>
                  </a:moveTo>
                  <a:lnTo>
                    <a:pt x="55" y="27"/>
                  </a:lnTo>
                  <a:lnTo>
                    <a:pt x="51" y="20"/>
                  </a:lnTo>
                  <a:lnTo>
                    <a:pt x="48" y="10"/>
                  </a:lnTo>
                  <a:lnTo>
                    <a:pt x="45" y="7"/>
                  </a:lnTo>
                  <a:lnTo>
                    <a:pt x="34" y="3"/>
                  </a:lnTo>
                  <a:lnTo>
                    <a:pt x="34" y="3"/>
                  </a:lnTo>
                  <a:lnTo>
                    <a:pt x="28" y="0"/>
                  </a:lnTo>
                  <a:lnTo>
                    <a:pt x="17" y="3"/>
                  </a:lnTo>
                  <a:lnTo>
                    <a:pt x="11" y="7"/>
                  </a:lnTo>
                  <a:lnTo>
                    <a:pt x="7" y="10"/>
                  </a:lnTo>
                  <a:lnTo>
                    <a:pt x="7" y="10"/>
                  </a:lnTo>
                  <a:lnTo>
                    <a:pt x="0" y="20"/>
                  </a:lnTo>
                  <a:lnTo>
                    <a:pt x="0" y="27"/>
                  </a:lnTo>
                  <a:lnTo>
                    <a:pt x="0" y="34"/>
                  </a:lnTo>
                  <a:lnTo>
                    <a:pt x="7" y="44"/>
                  </a:lnTo>
                  <a:lnTo>
                    <a:pt x="7" y="44"/>
                  </a:lnTo>
                  <a:lnTo>
                    <a:pt x="11" y="47"/>
                  </a:lnTo>
                  <a:lnTo>
                    <a:pt x="17" y="51"/>
                  </a:lnTo>
                  <a:lnTo>
                    <a:pt x="28" y="54"/>
                  </a:lnTo>
                  <a:lnTo>
                    <a:pt x="34" y="51"/>
                  </a:lnTo>
                  <a:lnTo>
                    <a:pt x="34" y="51"/>
                  </a:lnTo>
                  <a:lnTo>
                    <a:pt x="45" y="47"/>
                  </a:lnTo>
                  <a:lnTo>
                    <a:pt x="48" y="44"/>
                  </a:lnTo>
                  <a:lnTo>
                    <a:pt x="51" y="34"/>
                  </a:lnTo>
                  <a:lnTo>
                    <a:pt x="55"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37" name="Freeform 988">
              <a:extLst>
                <a:ext uri="{FF2B5EF4-FFF2-40B4-BE49-F238E27FC236}">
                  <a16:creationId xmlns:a16="http://schemas.microsoft.com/office/drawing/2014/main" id="{FD047832-517A-114E-A4A6-BCA294B1602C}"/>
                </a:ext>
              </a:extLst>
            </p:cNvPr>
            <p:cNvSpPr>
              <a:spLocks/>
            </p:cNvSpPr>
            <p:nvPr/>
          </p:nvSpPr>
          <p:spPr bwMode="auto">
            <a:xfrm>
              <a:off x="1273004" y="903132"/>
              <a:ext cx="57163" cy="40986"/>
            </a:xfrm>
            <a:custGeom>
              <a:avLst/>
              <a:gdLst>
                <a:gd name="T0" fmla="*/ 55 w 55"/>
                <a:gd name="T1" fmla="*/ 27 h 54"/>
                <a:gd name="T2" fmla="*/ 55 w 55"/>
                <a:gd name="T3" fmla="*/ 27 h 54"/>
                <a:gd name="T4" fmla="*/ 51 w 55"/>
                <a:gd name="T5" fmla="*/ 20 h 54"/>
                <a:gd name="T6" fmla="*/ 48 w 55"/>
                <a:gd name="T7" fmla="*/ 10 h 54"/>
                <a:gd name="T8" fmla="*/ 45 w 55"/>
                <a:gd name="T9" fmla="*/ 7 h 54"/>
                <a:gd name="T10" fmla="*/ 34 w 55"/>
                <a:gd name="T11" fmla="*/ 3 h 54"/>
                <a:gd name="T12" fmla="*/ 34 w 55"/>
                <a:gd name="T13" fmla="*/ 3 h 54"/>
                <a:gd name="T14" fmla="*/ 28 w 55"/>
                <a:gd name="T15" fmla="*/ 0 h 54"/>
                <a:gd name="T16" fmla="*/ 17 w 55"/>
                <a:gd name="T17" fmla="*/ 3 h 54"/>
                <a:gd name="T18" fmla="*/ 11 w 55"/>
                <a:gd name="T19" fmla="*/ 7 h 54"/>
                <a:gd name="T20" fmla="*/ 7 w 55"/>
                <a:gd name="T21" fmla="*/ 10 h 54"/>
                <a:gd name="T22" fmla="*/ 7 w 55"/>
                <a:gd name="T23" fmla="*/ 10 h 54"/>
                <a:gd name="T24" fmla="*/ 0 w 55"/>
                <a:gd name="T25" fmla="*/ 20 h 54"/>
                <a:gd name="T26" fmla="*/ 0 w 55"/>
                <a:gd name="T27" fmla="*/ 27 h 54"/>
                <a:gd name="T28" fmla="*/ 0 w 55"/>
                <a:gd name="T29" fmla="*/ 34 h 54"/>
                <a:gd name="T30" fmla="*/ 7 w 55"/>
                <a:gd name="T31" fmla="*/ 44 h 54"/>
                <a:gd name="T32" fmla="*/ 7 w 55"/>
                <a:gd name="T33" fmla="*/ 44 h 54"/>
                <a:gd name="T34" fmla="*/ 11 w 55"/>
                <a:gd name="T35" fmla="*/ 47 h 54"/>
                <a:gd name="T36" fmla="*/ 17 w 55"/>
                <a:gd name="T37" fmla="*/ 51 h 54"/>
                <a:gd name="T38" fmla="*/ 28 w 55"/>
                <a:gd name="T39" fmla="*/ 54 h 54"/>
                <a:gd name="T40" fmla="*/ 34 w 55"/>
                <a:gd name="T41" fmla="*/ 51 h 54"/>
                <a:gd name="T42" fmla="*/ 34 w 55"/>
                <a:gd name="T43" fmla="*/ 51 h 54"/>
                <a:gd name="T44" fmla="*/ 45 w 55"/>
                <a:gd name="T45" fmla="*/ 47 h 54"/>
                <a:gd name="T46" fmla="*/ 48 w 55"/>
                <a:gd name="T47" fmla="*/ 44 h 54"/>
                <a:gd name="T48" fmla="*/ 51 w 55"/>
                <a:gd name="T49" fmla="*/ 34 h 54"/>
                <a:gd name="T50" fmla="*/ 55 w 55"/>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4">
                  <a:moveTo>
                    <a:pt x="55" y="27"/>
                  </a:moveTo>
                  <a:lnTo>
                    <a:pt x="55" y="27"/>
                  </a:lnTo>
                  <a:lnTo>
                    <a:pt x="51" y="20"/>
                  </a:lnTo>
                  <a:lnTo>
                    <a:pt x="48" y="10"/>
                  </a:lnTo>
                  <a:lnTo>
                    <a:pt x="45" y="7"/>
                  </a:lnTo>
                  <a:lnTo>
                    <a:pt x="34" y="3"/>
                  </a:lnTo>
                  <a:lnTo>
                    <a:pt x="34" y="3"/>
                  </a:lnTo>
                  <a:lnTo>
                    <a:pt x="28" y="0"/>
                  </a:lnTo>
                  <a:lnTo>
                    <a:pt x="17" y="3"/>
                  </a:lnTo>
                  <a:lnTo>
                    <a:pt x="11" y="7"/>
                  </a:lnTo>
                  <a:lnTo>
                    <a:pt x="7" y="10"/>
                  </a:lnTo>
                  <a:lnTo>
                    <a:pt x="7" y="10"/>
                  </a:lnTo>
                  <a:lnTo>
                    <a:pt x="0" y="20"/>
                  </a:lnTo>
                  <a:lnTo>
                    <a:pt x="0" y="27"/>
                  </a:lnTo>
                  <a:lnTo>
                    <a:pt x="0" y="34"/>
                  </a:lnTo>
                  <a:lnTo>
                    <a:pt x="7" y="44"/>
                  </a:lnTo>
                  <a:lnTo>
                    <a:pt x="7" y="44"/>
                  </a:lnTo>
                  <a:lnTo>
                    <a:pt x="11" y="47"/>
                  </a:lnTo>
                  <a:lnTo>
                    <a:pt x="17" y="51"/>
                  </a:lnTo>
                  <a:lnTo>
                    <a:pt x="28" y="54"/>
                  </a:lnTo>
                  <a:lnTo>
                    <a:pt x="34" y="51"/>
                  </a:lnTo>
                  <a:lnTo>
                    <a:pt x="34" y="51"/>
                  </a:lnTo>
                  <a:lnTo>
                    <a:pt x="45" y="47"/>
                  </a:lnTo>
                  <a:lnTo>
                    <a:pt x="48" y="44"/>
                  </a:lnTo>
                  <a:lnTo>
                    <a:pt x="51" y="34"/>
                  </a:lnTo>
                  <a:lnTo>
                    <a:pt x="55"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38" name="Freeform 989">
              <a:extLst>
                <a:ext uri="{FF2B5EF4-FFF2-40B4-BE49-F238E27FC236}">
                  <a16:creationId xmlns:a16="http://schemas.microsoft.com/office/drawing/2014/main" id="{70B849AA-484C-1C4D-A50A-06A045B4F588}"/>
                </a:ext>
              </a:extLst>
            </p:cNvPr>
            <p:cNvSpPr>
              <a:spLocks/>
            </p:cNvSpPr>
            <p:nvPr/>
          </p:nvSpPr>
          <p:spPr bwMode="auto">
            <a:xfrm>
              <a:off x="1273004" y="903132"/>
              <a:ext cx="57163" cy="40986"/>
            </a:xfrm>
            <a:custGeom>
              <a:avLst/>
              <a:gdLst>
                <a:gd name="T0" fmla="*/ 55 w 55"/>
                <a:gd name="T1" fmla="*/ 27 h 54"/>
                <a:gd name="T2" fmla="*/ 55 w 55"/>
                <a:gd name="T3" fmla="*/ 27 h 54"/>
                <a:gd name="T4" fmla="*/ 51 w 55"/>
                <a:gd name="T5" fmla="*/ 20 h 54"/>
                <a:gd name="T6" fmla="*/ 48 w 55"/>
                <a:gd name="T7" fmla="*/ 10 h 54"/>
                <a:gd name="T8" fmla="*/ 45 w 55"/>
                <a:gd name="T9" fmla="*/ 7 h 54"/>
                <a:gd name="T10" fmla="*/ 34 w 55"/>
                <a:gd name="T11" fmla="*/ 3 h 54"/>
                <a:gd name="T12" fmla="*/ 34 w 55"/>
                <a:gd name="T13" fmla="*/ 3 h 54"/>
                <a:gd name="T14" fmla="*/ 28 w 55"/>
                <a:gd name="T15" fmla="*/ 0 h 54"/>
                <a:gd name="T16" fmla="*/ 17 w 55"/>
                <a:gd name="T17" fmla="*/ 3 h 54"/>
                <a:gd name="T18" fmla="*/ 11 w 55"/>
                <a:gd name="T19" fmla="*/ 7 h 54"/>
                <a:gd name="T20" fmla="*/ 7 w 55"/>
                <a:gd name="T21" fmla="*/ 10 h 54"/>
                <a:gd name="T22" fmla="*/ 7 w 55"/>
                <a:gd name="T23" fmla="*/ 10 h 54"/>
                <a:gd name="T24" fmla="*/ 0 w 55"/>
                <a:gd name="T25" fmla="*/ 20 h 54"/>
                <a:gd name="T26" fmla="*/ 0 w 55"/>
                <a:gd name="T27" fmla="*/ 27 h 54"/>
                <a:gd name="T28" fmla="*/ 0 w 55"/>
                <a:gd name="T29" fmla="*/ 34 h 54"/>
                <a:gd name="T30" fmla="*/ 7 w 55"/>
                <a:gd name="T31" fmla="*/ 44 h 54"/>
                <a:gd name="T32" fmla="*/ 7 w 55"/>
                <a:gd name="T33" fmla="*/ 44 h 54"/>
                <a:gd name="T34" fmla="*/ 11 w 55"/>
                <a:gd name="T35" fmla="*/ 47 h 54"/>
                <a:gd name="T36" fmla="*/ 17 w 55"/>
                <a:gd name="T37" fmla="*/ 51 h 54"/>
                <a:gd name="T38" fmla="*/ 28 w 55"/>
                <a:gd name="T39" fmla="*/ 54 h 54"/>
                <a:gd name="T40" fmla="*/ 34 w 55"/>
                <a:gd name="T41" fmla="*/ 51 h 54"/>
                <a:gd name="T42" fmla="*/ 34 w 55"/>
                <a:gd name="T43" fmla="*/ 51 h 54"/>
                <a:gd name="T44" fmla="*/ 45 w 55"/>
                <a:gd name="T45" fmla="*/ 47 h 54"/>
                <a:gd name="T46" fmla="*/ 48 w 55"/>
                <a:gd name="T47" fmla="*/ 44 h 54"/>
                <a:gd name="T48" fmla="*/ 51 w 55"/>
                <a:gd name="T49" fmla="*/ 34 h 54"/>
                <a:gd name="T50" fmla="*/ 55 w 55"/>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4">
                  <a:moveTo>
                    <a:pt x="55" y="27"/>
                  </a:moveTo>
                  <a:lnTo>
                    <a:pt x="55" y="27"/>
                  </a:lnTo>
                  <a:lnTo>
                    <a:pt x="51" y="20"/>
                  </a:lnTo>
                  <a:lnTo>
                    <a:pt x="48" y="10"/>
                  </a:lnTo>
                  <a:lnTo>
                    <a:pt x="45" y="7"/>
                  </a:lnTo>
                  <a:lnTo>
                    <a:pt x="34" y="3"/>
                  </a:lnTo>
                  <a:lnTo>
                    <a:pt x="34" y="3"/>
                  </a:lnTo>
                  <a:lnTo>
                    <a:pt x="28" y="0"/>
                  </a:lnTo>
                  <a:lnTo>
                    <a:pt x="17" y="3"/>
                  </a:lnTo>
                  <a:lnTo>
                    <a:pt x="11" y="7"/>
                  </a:lnTo>
                  <a:lnTo>
                    <a:pt x="7" y="10"/>
                  </a:lnTo>
                  <a:lnTo>
                    <a:pt x="7" y="10"/>
                  </a:lnTo>
                  <a:lnTo>
                    <a:pt x="0" y="20"/>
                  </a:lnTo>
                  <a:lnTo>
                    <a:pt x="0" y="27"/>
                  </a:lnTo>
                  <a:lnTo>
                    <a:pt x="0" y="34"/>
                  </a:lnTo>
                  <a:lnTo>
                    <a:pt x="7" y="44"/>
                  </a:lnTo>
                  <a:lnTo>
                    <a:pt x="7" y="44"/>
                  </a:lnTo>
                  <a:lnTo>
                    <a:pt x="11" y="47"/>
                  </a:lnTo>
                  <a:lnTo>
                    <a:pt x="17" y="51"/>
                  </a:lnTo>
                  <a:lnTo>
                    <a:pt x="28" y="54"/>
                  </a:lnTo>
                  <a:lnTo>
                    <a:pt x="34" y="51"/>
                  </a:lnTo>
                  <a:lnTo>
                    <a:pt x="34" y="51"/>
                  </a:lnTo>
                  <a:lnTo>
                    <a:pt x="45" y="47"/>
                  </a:lnTo>
                  <a:lnTo>
                    <a:pt x="48" y="44"/>
                  </a:lnTo>
                  <a:lnTo>
                    <a:pt x="51" y="34"/>
                  </a:lnTo>
                  <a:lnTo>
                    <a:pt x="55"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39" name="Freeform 990">
              <a:extLst>
                <a:ext uri="{FF2B5EF4-FFF2-40B4-BE49-F238E27FC236}">
                  <a16:creationId xmlns:a16="http://schemas.microsoft.com/office/drawing/2014/main" id="{95244153-677D-E94F-9E52-A5E9E16EA913}"/>
                </a:ext>
              </a:extLst>
            </p:cNvPr>
            <p:cNvSpPr>
              <a:spLocks/>
            </p:cNvSpPr>
            <p:nvPr/>
          </p:nvSpPr>
          <p:spPr bwMode="auto">
            <a:xfrm>
              <a:off x="1273004" y="903132"/>
              <a:ext cx="57163" cy="40986"/>
            </a:xfrm>
            <a:custGeom>
              <a:avLst/>
              <a:gdLst>
                <a:gd name="T0" fmla="*/ 55 w 55"/>
                <a:gd name="T1" fmla="*/ 27 h 54"/>
                <a:gd name="T2" fmla="*/ 55 w 55"/>
                <a:gd name="T3" fmla="*/ 27 h 54"/>
                <a:gd name="T4" fmla="*/ 51 w 55"/>
                <a:gd name="T5" fmla="*/ 20 h 54"/>
                <a:gd name="T6" fmla="*/ 48 w 55"/>
                <a:gd name="T7" fmla="*/ 10 h 54"/>
                <a:gd name="T8" fmla="*/ 45 w 55"/>
                <a:gd name="T9" fmla="*/ 7 h 54"/>
                <a:gd name="T10" fmla="*/ 34 w 55"/>
                <a:gd name="T11" fmla="*/ 3 h 54"/>
                <a:gd name="T12" fmla="*/ 34 w 55"/>
                <a:gd name="T13" fmla="*/ 3 h 54"/>
                <a:gd name="T14" fmla="*/ 28 w 55"/>
                <a:gd name="T15" fmla="*/ 0 h 54"/>
                <a:gd name="T16" fmla="*/ 17 w 55"/>
                <a:gd name="T17" fmla="*/ 3 h 54"/>
                <a:gd name="T18" fmla="*/ 11 w 55"/>
                <a:gd name="T19" fmla="*/ 7 h 54"/>
                <a:gd name="T20" fmla="*/ 7 w 55"/>
                <a:gd name="T21" fmla="*/ 10 h 54"/>
                <a:gd name="T22" fmla="*/ 7 w 55"/>
                <a:gd name="T23" fmla="*/ 10 h 54"/>
                <a:gd name="T24" fmla="*/ 0 w 55"/>
                <a:gd name="T25" fmla="*/ 20 h 54"/>
                <a:gd name="T26" fmla="*/ 0 w 55"/>
                <a:gd name="T27" fmla="*/ 27 h 54"/>
                <a:gd name="T28" fmla="*/ 0 w 55"/>
                <a:gd name="T29" fmla="*/ 34 h 54"/>
                <a:gd name="T30" fmla="*/ 7 w 55"/>
                <a:gd name="T31" fmla="*/ 44 h 54"/>
                <a:gd name="T32" fmla="*/ 7 w 55"/>
                <a:gd name="T33" fmla="*/ 44 h 54"/>
                <a:gd name="T34" fmla="*/ 11 w 55"/>
                <a:gd name="T35" fmla="*/ 47 h 54"/>
                <a:gd name="T36" fmla="*/ 17 w 55"/>
                <a:gd name="T37" fmla="*/ 51 h 54"/>
                <a:gd name="T38" fmla="*/ 28 w 55"/>
                <a:gd name="T39" fmla="*/ 54 h 54"/>
                <a:gd name="T40" fmla="*/ 34 w 55"/>
                <a:gd name="T41" fmla="*/ 51 h 54"/>
                <a:gd name="T42" fmla="*/ 34 w 55"/>
                <a:gd name="T43" fmla="*/ 51 h 54"/>
                <a:gd name="T44" fmla="*/ 45 w 55"/>
                <a:gd name="T45" fmla="*/ 47 h 54"/>
                <a:gd name="T46" fmla="*/ 48 w 55"/>
                <a:gd name="T47" fmla="*/ 44 h 54"/>
                <a:gd name="T48" fmla="*/ 51 w 55"/>
                <a:gd name="T49" fmla="*/ 34 h 54"/>
                <a:gd name="T50" fmla="*/ 55 w 55"/>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4">
                  <a:moveTo>
                    <a:pt x="55" y="27"/>
                  </a:moveTo>
                  <a:lnTo>
                    <a:pt x="55" y="27"/>
                  </a:lnTo>
                  <a:lnTo>
                    <a:pt x="51" y="20"/>
                  </a:lnTo>
                  <a:lnTo>
                    <a:pt x="48" y="10"/>
                  </a:lnTo>
                  <a:lnTo>
                    <a:pt x="45" y="7"/>
                  </a:lnTo>
                  <a:lnTo>
                    <a:pt x="34" y="3"/>
                  </a:lnTo>
                  <a:lnTo>
                    <a:pt x="34" y="3"/>
                  </a:lnTo>
                  <a:lnTo>
                    <a:pt x="28" y="0"/>
                  </a:lnTo>
                  <a:lnTo>
                    <a:pt x="17" y="3"/>
                  </a:lnTo>
                  <a:lnTo>
                    <a:pt x="11" y="7"/>
                  </a:lnTo>
                  <a:lnTo>
                    <a:pt x="7" y="10"/>
                  </a:lnTo>
                  <a:lnTo>
                    <a:pt x="7" y="10"/>
                  </a:lnTo>
                  <a:lnTo>
                    <a:pt x="0" y="20"/>
                  </a:lnTo>
                  <a:lnTo>
                    <a:pt x="0" y="27"/>
                  </a:lnTo>
                  <a:lnTo>
                    <a:pt x="0" y="34"/>
                  </a:lnTo>
                  <a:lnTo>
                    <a:pt x="7" y="44"/>
                  </a:lnTo>
                  <a:lnTo>
                    <a:pt x="7" y="44"/>
                  </a:lnTo>
                  <a:lnTo>
                    <a:pt x="11" y="47"/>
                  </a:lnTo>
                  <a:lnTo>
                    <a:pt x="17" y="51"/>
                  </a:lnTo>
                  <a:lnTo>
                    <a:pt x="28" y="54"/>
                  </a:lnTo>
                  <a:lnTo>
                    <a:pt x="34" y="51"/>
                  </a:lnTo>
                  <a:lnTo>
                    <a:pt x="34" y="51"/>
                  </a:lnTo>
                  <a:lnTo>
                    <a:pt x="45" y="47"/>
                  </a:lnTo>
                  <a:lnTo>
                    <a:pt x="48" y="44"/>
                  </a:lnTo>
                  <a:lnTo>
                    <a:pt x="51" y="34"/>
                  </a:lnTo>
                  <a:lnTo>
                    <a:pt x="55"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40" name="Freeform 991">
              <a:extLst>
                <a:ext uri="{FF2B5EF4-FFF2-40B4-BE49-F238E27FC236}">
                  <a16:creationId xmlns:a16="http://schemas.microsoft.com/office/drawing/2014/main" id="{612F58AB-77CC-224A-99B1-453B5FC288AB}"/>
                </a:ext>
              </a:extLst>
            </p:cNvPr>
            <p:cNvSpPr>
              <a:spLocks/>
            </p:cNvSpPr>
            <p:nvPr/>
          </p:nvSpPr>
          <p:spPr bwMode="auto">
            <a:xfrm>
              <a:off x="1273004" y="903132"/>
              <a:ext cx="57163" cy="40986"/>
            </a:xfrm>
            <a:custGeom>
              <a:avLst/>
              <a:gdLst>
                <a:gd name="T0" fmla="*/ 55 w 55"/>
                <a:gd name="T1" fmla="*/ 27 h 54"/>
                <a:gd name="T2" fmla="*/ 55 w 55"/>
                <a:gd name="T3" fmla="*/ 27 h 54"/>
                <a:gd name="T4" fmla="*/ 51 w 55"/>
                <a:gd name="T5" fmla="*/ 20 h 54"/>
                <a:gd name="T6" fmla="*/ 48 w 55"/>
                <a:gd name="T7" fmla="*/ 10 h 54"/>
                <a:gd name="T8" fmla="*/ 45 w 55"/>
                <a:gd name="T9" fmla="*/ 7 h 54"/>
                <a:gd name="T10" fmla="*/ 34 w 55"/>
                <a:gd name="T11" fmla="*/ 3 h 54"/>
                <a:gd name="T12" fmla="*/ 34 w 55"/>
                <a:gd name="T13" fmla="*/ 3 h 54"/>
                <a:gd name="T14" fmla="*/ 28 w 55"/>
                <a:gd name="T15" fmla="*/ 0 h 54"/>
                <a:gd name="T16" fmla="*/ 17 w 55"/>
                <a:gd name="T17" fmla="*/ 3 h 54"/>
                <a:gd name="T18" fmla="*/ 11 w 55"/>
                <a:gd name="T19" fmla="*/ 7 h 54"/>
                <a:gd name="T20" fmla="*/ 7 w 55"/>
                <a:gd name="T21" fmla="*/ 10 h 54"/>
                <a:gd name="T22" fmla="*/ 7 w 55"/>
                <a:gd name="T23" fmla="*/ 10 h 54"/>
                <a:gd name="T24" fmla="*/ 0 w 55"/>
                <a:gd name="T25" fmla="*/ 20 h 54"/>
                <a:gd name="T26" fmla="*/ 0 w 55"/>
                <a:gd name="T27" fmla="*/ 27 h 54"/>
                <a:gd name="T28" fmla="*/ 0 w 55"/>
                <a:gd name="T29" fmla="*/ 34 h 54"/>
                <a:gd name="T30" fmla="*/ 7 w 55"/>
                <a:gd name="T31" fmla="*/ 44 h 54"/>
                <a:gd name="T32" fmla="*/ 7 w 55"/>
                <a:gd name="T33" fmla="*/ 44 h 54"/>
                <a:gd name="T34" fmla="*/ 11 w 55"/>
                <a:gd name="T35" fmla="*/ 47 h 54"/>
                <a:gd name="T36" fmla="*/ 17 w 55"/>
                <a:gd name="T37" fmla="*/ 51 h 54"/>
                <a:gd name="T38" fmla="*/ 28 w 55"/>
                <a:gd name="T39" fmla="*/ 54 h 54"/>
                <a:gd name="T40" fmla="*/ 34 w 55"/>
                <a:gd name="T41" fmla="*/ 51 h 54"/>
                <a:gd name="T42" fmla="*/ 34 w 55"/>
                <a:gd name="T43" fmla="*/ 51 h 54"/>
                <a:gd name="T44" fmla="*/ 45 w 55"/>
                <a:gd name="T45" fmla="*/ 47 h 54"/>
                <a:gd name="T46" fmla="*/ 48 w 55"/>
                <a:gd name="T47" fmla="*/ 44 h 54"/>
                <a:gd name="T48" fmla="*/ 51 w 55"/>
                <a:gd name="T49" fmla="*/ 34 h 54"/>
                <a:gd name="T50" fmla="*/ 55 w 55"/>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4">
                  <a:moveTo>
                    <a:pt x="55" y="27"/>
                  </a:moveTo>
                  <a:lnTo>
                    <a:pt x="55" y="27"/>
                  </a:lnTo>
                  <a:lnTo>
                    <a:pt x="51" y="20"/>
                  </a:lnTo>
                  <a:lnTo>
                    <a:pt x="48" y="10"/>
                  </a:lnTo>
                  <a:lnTo>
                    <a:pt x="45" y="7"/>
                  </a:lnTo>
                  <a:lnTo>
                    <a:pt x="34" y="3"/>
                  </a:lnTo>
                  <a:lnTo>
                    <a:pt x="34" y="3"/>
                  </a:lnTo>
                  <a:lnTo>
                    <a:pt x="28" y="0"/>
                  </a:lnTo>
                  <a:lnTo>
                    <a:pt x="17" y="3"/>
                  </a:lnTo>
                  <a:lnTo>
                    <a:pt x="11" y="7"/>
                  </a:lnTo>
                  <a:lnTo>
                    <a:pt x="7" y="10"/>
                  </a:lnTo>
                  <a:lnTo>
                    <a:pt x="7" y="10"/>
                  </a:lnTo>
                  <a:lnTo>
                    <a:pt x="0" y="20"/>
                  </a:lnTo>
                  <a:lnTo>
                    <a:pt x="0" y="27"/>
                  </a:lnTo>
                  <a:lnTo>
                    <a:pt x="0" y="34"/>
                  </a:lnTo>
                  <a:lnTo>
                    <a:pt x="7" y="44"/>
                  </a:lnTo>
                  <a:lnTo>
                    <a:pt x="7" y="44"/>
                  </a:lnTo>
                  <a:lnTo>
                    <a:pt x="11" y="47"/>
                  </a:lnTo>
                  <a:lnTo>
                    <a:pt x="17" y="51"/>
                  </a:lnTo>
                  <a:lnTo>
                    <a:pt x="28" y="54"/>
                  </a:lnTo>
                  <a:lnTo>
                    <a:pt x="34" y="51"/>
                  </a:lnTo>
                  <a:lnTo>
                    <a:pt x="34" y="51"/>
                  </a:lnTo>
                  <a:lnTo>
                    <a:pt x="45" y="47"/>
                  </a:lnTo>
                  <a:lnTo>
                    <a:pt x="48" y="44"/>
                  </a:lnTo>
                  <a:lnTo>
                    <a:pt x="51" y="34"/>
                  </a:lnTo>
                  <a:lnTo>
                    <a:pt x="55"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41" name="Freeform 992">
              <a:extLst>
                <a:ext uri="{FF2B5EF4-FFF2-40B4-BE49-F238E27FC236}">
                  <a16:creationId xmlns:a16="http://schemas.microsoft.com/office/drawing/2014/main" id="{4EBFBF07-0185-5C4D-8FCE-F370976E6E1B}"/>
                </a:ext>
              </a:extLst>
            </p:cNvPr>
            <p:cNvSpPr>
              <a:spLocks/>
            </p:cNvSpPr>
            <p:nvPr/>
          </p:nvSpPr>
          <p:spPr bwMode="auto">
            <a:xfrm>
              <a:off x="1273004" y="903132"/>
              <a:ext cx="57163" cy="40986"/>
            </a:xfrm>
            <a:custGeom>
              <a:avLst/>
              <a:gdLst>
                <a:gd name="T0" fmla="*/ 55 w 55"/>
                <a:gd name="T1" fmla="*/ 27 h 54"/>
                <a:gd name="T2" fmla="*/ 55 w 55"/>
                <a:gd name="T3" fmla="*/ 27 h 54"/>
                <a:gd name="T4" fmla="*/ 51 w 55"/>
                <a:gd name="T5" fmla="*/ 20 h 54"/>
                <a:gd name="T6" fmla="*/ 48 w 55"/>
                <a:gd name="T7" fmla="*/ 10 h 54"/>
                <a:gd name="T8" fmla="*/ 45 w 55"/>
                <a:gd name="T9" fmla="*/ 7 h 54"/>
                <a:gd name="T10" fmla="*/ 34 w 55"/>
                <a:gd name="T11" fmla="*/ 3 h 54"/>
                <a:gd name="T12" fmla="*/ 34 w 55"/>
                <a:gd name="T13" fmla="*/ 3 h 54"/>
                <a:gd name="T14" fmla="*/ 28 w 55"/>
                <a:gd name="T15" fmla="*/ 0 h 54"/>
                <a:gd name="T16" fmla="*/ 17 w 55"/>
                <a:gd name="T17" fmla="*/ 3 h 54"/>
                <a:gd name="T18" fmla="*/ 11 w 55"/>
                <a:gd name="T19" fmla="*/ 7 h 54"/>
                <a:gd name="T20" fmla="*/ 7 w 55"/>
                <a:gd name="T21" fmla="*/ 10 h 54"/>
                <a:gd name="T22" fmla="*/ 7 w 55"/>
                <a:gd name="T23" fmla="*/ 10 h 54"/>
                <a:gd name="T24" fmla="*/ 0 w 55"/>
                <a:gd name="T25" fmla="*/ 20 h 54"/>
                <a:gd name="T26" fmla="*/ 0 w 55"/>
                <a:gd name="T27" fmla="*/ 27 h 54"/>
                <a:gd name="T28" fmla="*/ 0 w 55"/>
                <a:gd name="T29" fmla="*/ 34 h 54"/>
                <a:gd name="T30" fmla="*/ 7 w 55"/>
                <a:gd name="T31" fmla="*/ 44 h 54"/>
                <a:gd name="T32" fmla="*/ 7 w 55"/>
                <a:gd name="T33" fmla="*/ 44 h 54"/>
                <a:gd name="T34" fmla="*/ 11 w 55"/>
                <a:gd name="T35" fmla="*/ 47 h 54"/>
                <a:gd name="T36" fmla="*/ 17 w 55"/>
                <a:gd name="T37" fmla="*/ 51 h 54"/>
                <a:gd name="T38" fmla="*/ 28 w 55"/>
                <a:gd name="T39" fmla="*/ 54 h 54"/>
                <a:gd name="T40" fmla="*/ 34 w 55"/>
                <a:gd name="T41" fmla="*/ 51 h 54"/>
                <a:gd name="T42" fmla="*/ 34 w 55"/>
                <a:gd name="T43" fmla="*/ 51 h 54"/>
                <a:gd name="T44" fmla="*/ 45 w 55"/>
                <a:gd name="T45" fmla="*/ 47 h 54"/>
                <a:gd name="T46" fmla="*/ 48 w 55"/>
                <a:gd name="T47" fmla="*/ 44 h 54"/>
                <a:gd name="T48" fmla="*/ 51 w 55"/>
                <a:gd name="T49" fmla="*/ 34 h 54"/>
                <a:gd name="T50" fmla="*/ 55 w 55"/>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4">
                  <a:moveTo>
                    <a:pt x="55" y="27"/>
                  </a:moveTo>
                  <a:lnTo>
                    <a:pt x="55" y="27"/>
                  </a:lnTo>
                  <a:lnTo>
                    <a:pt x="51" y="20"/>
                  </a:lnTo>
                  <a:lnTo>
                    <a:pt x="48" y="10"/>
                  </a:lnTo>
                  <a:lnTo>
                    <a:pt x="45" y="7"/>
                  </a:lnTo>
                  <a:lnTo>
                    <a:pt x="34" y="3"/>
                  </a:lnTo>
                  <a:lnTo>
                    <a:pt x="34" y="3"/>
                  </a:lnTo>
                  <a:lnTo>
                    <a:pt x="28" y="0"/>
                  </a:lnTo>
                  <a:lnTo>
                    <a:pt x="17" y="3"/>
                  </a:lnTo>
                  <a:lnTo>
                    <a:pt x="11" y="7"/>
                  </a:lnTo>
                  <a:lnTo>
                    <a:pt x="7" y="10"/>
                  </a:lnTo>
                  <a:lnTo>
                    <a:pt x="7" y="10"/>
                  </a:lnTo>
                  <a:lnTo>
                    <a:pt x="0" y="20"/>
                  </a:lnTo>
                  <a:lnTo>
                    <a:pt x="0" y="27"/>
                  </a:lnTo>
                  <a:lnTo>
                    <a:pt x="0" y="34"/>
                  </a:lnTo>
                  <a:lnTo>
                    <a:pt x="7" y="44"/>
                  </a:lnTo>
                  <a:lnTo>
                    <a:pt x="7" y="44"/>
                  </a:lnTo>
                  <a:lnTo>
                    <a:pt x="11" y="47"/>
                  </a:lnTo>
                  <a:lnTo>
                    <a:pt x="17" y="51"/>
                  </a:lnTo>
                  <a:lnTo>
                    <a:pt x="28" y="54"/>
                  </a:lnTo>
                  <a:lnTo>
                    <a:pt x="34" y="51"/>
                  </a:lnTo>
                  <a:lnTo>
                    <a:pt x="34" y="51"/>
                  </a:lnTo>
                  <a:lnTo>
                    <a:pt x="45" y="47"/>
                  </a:lnTo>
                  <a:lnTo>
                    <a:pt x="48" y="44"/>
                  </a:lnTo>
                  <a:lnTo>
                    <a:pt x="51" y="34"/>
                  </a:lnTo>
                  <a:lnTo>
                    <a:pt x="55"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42" name="Freeform 993">
              <a:extLst>
                <a:ext uri="{FF2B5EF4-FFF2-40B4-BE49-F238E27FC236}">
                  <a16:creationId xmlns:a16="http://schemas.microsoft.com/office/drawing/2014/main" id="{9BE443DC-B027-E64F-B039-56FC71AB7E58}"/>
                </a:ext>
              </a:extLst>
            </p:cNvPr>
            <p:cNvSpPr>
              <a:spLocks/>
            </p:cNvSpPr>
            <p:nvPr/>
          </p:nvSpPr>
          <p:spPr bwMode="auto">
            <a:xfrm>
              <a:off x="1273004" y="903132"/>
              <a:ext cx="57163" cy="40986"/>
            </a:xfrm>
            <a:custGeom>
              <a:avLst/>
              <a:gdLst>
                <a:gd name="T0" fmla="*/ 55 w 55"/>
                <a:gd name="T1" fmla="*/ 27 h 54"/>
                <a:gd name="T2" fmla="*/ 55 w 55"/>
                <a:gd name="T3" fmla="*/ 27 h 54"/>
                <a:gd name="T4" fmla="*/ 51 w 55"/>
                <a:gd name="T5" fmla="*/ 20 h 54"/>
                <a:gd name="T6" fmla="*/ 48 w 55"/>
                <a:gd name="T7" fmla="*/ 10 h 54"/>
                <a:gd name="T8" fmla="*/ 45 w 55"/>
                <a:gd name="T9" fmla="*/ 7 h 54"/>
                <a:gd name="T10" fmla="*/ 34 w 55"/>
                <a:gd name="T11" fmla="*/ 3 h 54"/>
                <a:gd name="T12" fmla="*/ 34 w 55"/>
                <a:gd name="T13" fmla="*/ 3 h 54"/>
                <a:gd name="T14" fmla="*/ 28 w 55"/>
                <a:gd name="T15" fmla="*/ 0 h 54"/>
                <a:gd name="T16" fmla="*/ 17 w 55"/>
                <a:gd name="T17" fmla="*/ 3 h 54"/>
                <a:gd name="T18" fmla="*/ 11 w 55"/>
                <a:gd name="T19" fmla="*/ 7 h 54"/>
                <a:gd name="T20" fmla="*/ 7 w 55"/>
                <a:gd name="T21" fmla="*/ 10 h 54"/>
                <a:gd name="T22" fmla="*/ 7 w 55"/>
                <a:gd name="T23" fmla="*/ 10 h 54"/>
                <a:gd name="T24" fmla="*/ 0 w 55"/>
                <a:gd name="T25" fmla="*/ 20 h 54"/>
                <a:gd name="T26" fmla="*/ 0 w 55"/>
                <a:gd name="T27" fmla="*/ 27 h 54"/>
                <a:gd name="T28" fmla="*/ 0 w 55"/>
                <a:gd name="T29" fmla="*/ 34 h 54"/>
                <a:gd name="T30" fmla="*/ 7 w 55"/>
                <a:gd name="T31" fmla="*/ 44 h 54"/>
                <a:gd name="T32" fmla="*/ 7 w 55"/>
                <a:gd name="T33" fmla="*/ 44 h 54"/>
                <a:gd name="T34" fmla="*/ 11 w 55"/>
                <a:gd name="T35" fmla="*/ 47 h 54"/>
                <a:gd name="T36" fmla="*/ 17 w 55"/>
                <a:gd name="T37" fmla="*/ 51 h 54"/>
                <a:gd name="T38" fmla="*/ 28 w 55"/>
                <a:gd name="T39" fmla="*/ 54 h 54"/>
                <a:gd name="T40" fmla="*/ 34 w 55"/>
                <a:gd name="T41" fmla="*/ 51 h 54"/>
                <a:gd name="T42" fmla="*/ 34 w 55"/>
                <a:gd name="T43" fmla="*/ 51 h 54"/>
                <a:gd name="T44" fmla="*/ 45 w 55"/>
                <a:gd name="T45" fmla="*/ 47 h 54"/>
                <a:gd name="T46" fmla="*/ 48 w 55"/>
                <a:gd name="T47" fmla="*/ 44 h 54"/>
                <a:gd name="T48" fmla="*/ 51 w 55"/>
                <a:gd name="T49" fmla="*/ 34 h 54"/>
                <a:gd name="T50" fmla="*/ 55 w 55"/>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4">
                  <a:moveTo>
                    <a:pt x="55" y="27"/>
                  </a:moveTo>
                  <a:lnTo>
                    <a:pt x="55" y="27"/>
                  </a:lnTo>
                  <a:lnTo>
                    <a:pt x="51" y="20"/>
                  </a:lnTo>
                  <a:lnTo>
                    <a:pt x="48" y="10"/>
                  </a:lnTo>
                  <a:lnTo>
                    <a:pt x="45" y="7"/>
                  </a:lnTo>
                  <a:lnTo>
                    <a:pt x="34" y="3"/>
                  </a:lnTo>
                  <a:lnTo>
                    <a:pt x="34" y="3"/>
                  </a:lnTo>
                  <a:lnTo>
                    <a:pt x="28" y="0"/>
                  </a:lnTo>
                  <a:lnTo>
                    <a:pt x="17" y="3"/>
                  </a:lnTo>
                  <a:lnTo>
                    <a:pt x="11" y="7"/>
                  </a:lnTo>
                  <a:lnTo>
                    <a:pt x="7" y="10"/>
                  </a:lnTo>
                  <a:lnTo>
                    <a:pt x="7" y="10"/>
                  </a:lnTo>
                  <a:lnTo>
                    <a:pt x="0" y="20"/>
                  </a:lnTo>
                  <a:lnTo>
                    <a:pt x="0" y="27"/>
                  </a:lnTo>
                  <a:lnTo>
                    <a:pt x="0" y="34"/>
                  </a:lnTo>
                  <a:lnTo>
                    <a:pt x="7" y="44"/>
                  </a:lnTo>
                  <a:lnTo>
                    <a:pt x="7" y="44"/>
                  </a:lnTo>
                  <a:lnTo>
                    <a:pt x="11" y="47"/>
                  </a:lnTo>
                  <a:lnTo>
                    <a:pt x="17" y="51"/>
                  </a:lnTo>
                  <a:lnTo>
                    <a:pt x="28" y="54"/>
                  </a:lnTo>
                  <a:lnTo>
                    <a:pt x="34" y="51"/>
                  </a:lnTo>
                  <a:lnTo>
                    <a:pt x="34" y="51"/>
                  </a:lnTo>
                  <a:lnTo>
                    <a:pt x="45" y="47"/>
                  </a:lnTo>
                  <a:lnTo>
                    <a:pt x="48" y="44"/>
                  </a:lnTo>
                  <a:lnTo>
                    <a:pt x="51" y="34"/>
                  </a:lnTo>
                  <a:lnTo>
                    <a:pt x="55"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43" name="Freeform 994">
              <a:extLst>
                <a:ext uri="{FF2B5EF4-FFF2-40B4-BE49-F238E27FC236}">
                  <a16:creationId xmlns:a16="http://schemas.microsoft.com/office/drawing/2014/main" id="{B7287E1B-39A3-3A4A-AC9F-AFF3BE514CBE}"/>
                </a:ext>
              </a:extLst>
            </p:cNvPr>
            <p:cNvSpPr>
              <a:spLocks/>
            </p:cNvSpPr>
            <p:nvPr/>
          </p:nvSpPr>
          <p:spPr bwMode="auto">
            <a:xfrm>
              <a:off x="1273004" y="903132"/>
              <a:ext cx="57163" cy="40986"/>
            </a:xfrm>
            <a:custGeom>
              <a:avLst/>
              <a:gdLst>
                <a:gd name="T0" fmla="*/ 55 w 55"/>
                <a:gd name="T1" fmla="*/ 27 h 54"/>
                <a:gd name="T2" fmla="*/ 55 w 55"/>
                <a:gd name="T3" fmla="*/ 27 h 54"/>
                <a:gd name="T4" fmla="*/ 51 w 55"/>
                <a:gd name="T5" fmla="*/ 20 h 54"/>
                <a:gd name="T6" fmla="*/ 48 w 55"/>
                <a:gd name="T7" fmla="*/ 10 h 54"/>
                <a:gd name="T8" fmla="*/ 45 w 55"/>
                <a:gd name="T9" fmla="*/ 7 h 54"/>
                <a:gd name="T10" fmla="*/ 34 w 55"/>
                <a:gd name="T11" fmla="*/ 3 h 54"/>
                <a:gd name="T12" fmla="*/ 34 w 55"/>
                <a:gd name="T13" fmla="*/ 3 h 54"/>
                <a:gd name="T14" fmla="*/ 28 w 55"/>
                <a:gd name="T15" fmla="*/ 0 h 54"/>
                <a:gd name="T16" fmla="*/ 17 w 55"/>
                <a:gd name="T17" fmla="*/ 3 h 54"/>
                <a:gd name="T18" fmla="*/ 11 w 55"/>
                <a:gd name="T19" fmla="*/ 7 h 54"/>
                <a:gd name="T20" fmla="*/ 7 w 55"/>
                <a:gd name="T21" fmla="*/ 10 h 54"/>
                <a:gd name="T22" fmla="*/ 7 w 55"/>
                <a:gd name="T23" fmla="*/ 10 h 54"/>
                <a:gd name="T24" fmla="*/ 0 w 55"/>
                <a:gd name="T25" fmla="*/ 20 h 54"/>
                <a:gd name="T26" fmla="*/ 0 w 55"/>
                <a:gd name="T27" fmla="*/ 27 h 54"/>
                <a:gd name="T28" fmla="*/ 0 w 55"/>
                <a:gd name="T29" fmla="*/ 34 h 54"/>
                <a:gd name="T30" fmla="*/ 7 w 55"/>
                <a:gd name="T31" fmla="*/ 44 h 54"/>
                <a:gd name="T32" fmla="*/ 7 w 55"/>
                <a:gd name="T33" fmla="*/ 44 h 54"/>
                <a:gd name="T34" fmla="*/ 11 w 55"/>
                <a:gd name="T35" fmla="*/ 47 h 54"/>
                <a:gd name="T36" fmla="*/ 17 w 55"/>
                <a:gd name="T37" fmla="*/ 51 h 54"/>
                <a:gd name="T38" fmla="*/ 28 w 55"/>
                <a:gd name="T39" fmla="*/ 54 h 54"/>
                <a:gd name="T40" fmla="*/ 34 w 55"/>
                <a:gd name="T41" fmla="*/ 51 h 54"/>
                <a:gd name="T42" fmla="*/ 34 w 55"/>
                <a:gd name="T43" fmla="*/ 51 h 54"/>
                <a:gd name="T44" fmla="*/ 45 w 55"/>
                <a:gd name="T45" fmla="*/ 47 h 54"/>
                <a:gd name="T46" fmla="*/ 48 w 55"/>
                <a:gd name="T47" fmla="*/ 44 h 54"/>
                <a:gd name="T48" fmla="*/ 51 w 55"/>
                <a:gd name="T49" fmla="*/ 34 h 54"/>
                <a:gd name="T50" fmla="*/ 55 w 55"/>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4">
                  <a:moveTo>
                    <a:pt x="55" y="27"/>
                  </a:moveTo>
                  <a:lnTo>
                    <a:pt x="55" y="27"/>
                  </a:lnTo>
                  <a:lnTo>
                    <a:pt x="51" y="20"/>
                  </a:lnTo>
                  <a:lnTo>
                    <a:pt x="48" y="10"/>
                  </a:lnTo>
                  <a:lnTo>
                    <a:pt x="45" y="7"/>
                  </a:lnTo>
                  <a:lnTo>
                    <a:pt x="34" y="3"/>
                  </a:lnTo>
                  <a:lnTo>
                    <a:pt x="34" y="3"/>
                  </a:lnTo>
                  <a:lnTo>
                    <a:pt x="28" y="0"/>
                  </a:lnTo>
                  <a:lnTo>
                    <a:pt x="17" y="3"/>
                  </a:lnTo>
                  <a:lnTo>
                    <a:pt x="11" y="7"/>
                  </a:lnTo>
                  <a:lnTo>
                    <a:pt x="7" y="10"/>
                  </a:lnTo>
                  <a:lnTo>
                    <a:pt x="7" y="10"/>
                  </a:lnTo>
                  <a:lnTo>
                    <a:pt x="0" y="20"/>
                  </a:lnTo>
                  <a:lnTo>
                    <a:pt x="0" y="27"/>
                  </a:lnTo>
                  <a:lnTo>
                    <a:pt x="0" y="34"/>
                  </a:lnTo>
                  <a:lnTo>
                    <a:pt x="7" y="44"/>
                  </a:lnTo>
                  <a:lnTo>
                    <a:pt x="7" y="44"/>
                  </a:lnTo>
                  <a:lnTo>
                    <a:pt x="11" y="47"/>
                  </a:lnTo>
                  <a:lnTo>
                    <a:pt x="17" y="51"/>
                  </a:lnTo>
                  <a:lnTo>
                    <a:pt x="28" y="54"/>
                  </a:lnTo>
                  <a:lnTo>
                    <a:pt x="34" y="51"/>
                  </a:lnTo>
                  <a:lnTo>
                    <a:pt x="34" y="51"/>
                  </a:lnTo>
                  <a:lnTo>
                    <a:pt x="45" y="47"/>
                  </a:lnTo>
                  <a:lnTo>
                    <a:pt x="48" y="44"/>
                  </a:lnTo>
                  <a:lnTo>
                    <a:pt x="51" y="34"/>
                  </a:lnTo>
                  <a:lnTo>
                    <a:pt x="55"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44" name="Freeform 995">
              <a:extLst>
                <a:ext uri="{FF2B5EF4-FFF2-40B4-BE49-F238E27FC236}">
                  <a16:creationId xmlns:a16="http://schemas.microsoft.com/office/drawing/2014/main" id="{DD3299C1-8327-664E-A3D2-517E93E59598}"/>
                </a:ext>
              </a:extLst>
            </p:cNvPr>
            <p:cNvSpPr>
              <a:spLocks/>
            </p:cNvSpPr>
            <p:nvPr/>
          </p:nvSpPr>
          <p:spPr bwMode="auto">
            <a:xfrm>
              <a:off x="1273004" y="903132"/>
              <a:ext cx="57163" cy="40986"/>
            </a:xfrm>
            <a:custGeom>
              <a:avLst/>
              <a:gdLst>
                <a:gd name="T0" fmla="*/ 55 w 55"/>
                <a:gd name="T1" fmla="*/ 27 h 54"/>
                <a:gd name="T2" fmla="*/ 55 w 55"/>
                <a:gd name="T3" fmla="*/ 27 h 54"/>
                <a:gd name="T4" fmla="*/ 51 w 55"/>
                <a:gd name="T5" fmla="*/ 20 h 54"/>
                <a:gd name="T6" fmla="*/ 48 w 55"/>
                <a:gd name="T7" fmla="*/ 10 h 54"/>
                <a:gd name="T8" fmla="*/ 45 w 55"/>
                <a:gd name="T9" fmla="*/ 7 h 54"/>
                <a:gd name="T10" fmla="*/ 34 w 55"/>
                <a:gd name="T11" fmla="*/ 3 h 54"/>
                <a:gd name="T12" fmla="*/ 34 w 55"/>
                <a:gd name="T13" fmla="*/ 3 h 54"/>
                <a:gd name="T14" fmla="*/ 28 w 55"/>
                <a:gd name="T15" fmla="*/ 0 h 54"/>
                <a:gd name="T16" fmla="*/ 17 w 55"/>
                <a:gd name="T17" fmla="*/ 3 h 54"/>
                <a:gd name="T18" fmla="*/ 11 w 55"/>
                <a:gd name="T19" fmla="*/ 7 h 54"/>
                <a:gd name="T20" fmla="*/ 7 w 55"/>
                <a:gd name="T21" fmla="*/ 10 h 54"/>
                <a:gd name="T22" fmla="*/ 7 w 55"/>
                <a:gd name="T23" fmla="*/ 10 h 54"/>
                <a:gd name="T24" fmla="*/ 0 w 55"/>
                <a:gd name="T25" fmla="*/ 20 h 54"/>
                <a:gd name="T26" fmla="*/ 0 w 55"/>
                <a:gd name="T27" fmla="*/ 27 h 54"/>
                <a:gd name="T28" fmla="*/ 0 w 55"/>
                <a:gd name="T29" fmla="*/ 34 h 54"/>
                <a:gd name="T30" fmla="*/ 7 w 55"/>
                <a:gd name="T31" fmla="*/ 44 h 54"/>
                <a:gd name="T32" fmla="*/ 7 w 55"/>
                <a:gd name="T33" fmla="*/ 44 h 54"/>
                <a:gd name="T34" fmla="*/ 11 w 55"/>
                <a:gd name="T35" fmla="*/ 47 h 54"/>
                <a:gd name="T36" fmla="*/ 17 w 55"/>
                <a:gd name="T37" fmla="*/ 51 h 54"/>
                <a:gd name="T38" fmla="*/ 28 w 55"/>
                <a:gd name="T39" fmla="*/ 54 h 54"/>
                <a:gd name="T40" fmla="*/ 34 w 55"/>
                <a:gd name="T41" fmla="*/ 51 h 54"/>
                <a:gd name="T42" fmla="*/ 34 w 55"/>
                <a:gd name="T43" fmla="*/ 51 h 54"/>
                <a:gd name="T44" fmla="*/ 45 w 55"/>
                <a:gd name="T45" fmla="*/ 47 h 54"/>
                <a:gd name="T46" fmla="*/ 48 w 55"/>
                <a:gd name="T47" fmla="*/ 44 h 54"/>
                <a:gd name="T48" fmla="*/ 51 w 55"/>
                <a:gd name="T49" fmla="*/ 34 h 54"/>
                <a:gd name="T50" fmla="*/ 55 w 55"/>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4">
                  <a:moveTo>
                    <a:pt x="55" y="27"/>
                  </a:moveTo>
                  <a:lnTo>
                    <a:pt x="55" y="27"/>
                  </a:lnTo>
                  <a:lnTo>
                    <a:pt x="51" y="20"/>
                  </a:lnTo>
                  <a:lnTo>
                    <a:pt x="48" y="10"/>
                  </a:lnTo>
                  <a:lnTo>
                    <a:pt x="45" y="7"/>
                  </a:lnTo>
                  <a:lnTo>
                    <a:pt x="34" y="3"/>
                  </a:lnTo>
                  <a:lnTo>
                    <a:pt x="34" y="3"/>
                  </a:lnTo>
                  <a:lnTo>
                    <a:pt x="28" y="0"/>
                  </a:lnTo>
                  <a:lnTo>
                    <a:pt x="17" y="3"/>
                  </a:lnTo>
                  <a:lnTo>
                    <a:pt x="11" y="7"/>
                  </a:lnTo>
                  <a:lnTo>
                    <a:pt x="7" y="10"/>
                  </a:lnTo>
                  <a:lnTo>
                    <a:pt x="7" y="10"/>
                  </a:lnTo>
                  <a:lnTo>
                    <a:pt x="0" y="20"/>
                  </a:lnTo>
                  <a:lnTo>
                    <a:pt x="0" y="27"/>
                  </a:lnTo>
                  <a:lnTo>
                    <a:pt x="0" y="34"/>
                  </a:lnTo>
                  <a:lnTo>
                    <a:pt x="7" y="44"/>
                  </a:lnTo>
                  <a:lnTo>
                    <a:pt x="7" y="44"/>
                  </a:lnTo>
                  <a:lnTo>
                    <a:pt x="11" y="47"/>
                  </a:lnTo>
                  <a:lnTo>
                    <a:pt x="17" y="51"/>
                  </a:lnTo>
                  <a:lnTo>
                    <a:pt x="28" y="54"/>
                  </a:lnTo>
                  <a:lnTo>
                    <a:pt x="34" y="51"/>
                  </a:lnTo>
                  <a:lnTo>
                    <a:pt x="34" y="51"/>
                  </a:lnTo>
                  <a:lnTo>
                    <a:pt x="45" y="47"/>
                  </a:lnTo>
                  <a:lnTo>
                    <a:pt x="48" y="44"/>
                  </a:lnTo>
                  <a:lnTo>
                    <a:pt x="51" y="34"/>
                  </a:lnTo>
                  <a:lnTo>
                    <a:pt x="55"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45" name="Freeform 996">
              <a:extLst>
                <a:ext uri="{FF2B5EF4-FFF2-40B4-BE49-F238E27FC236}">
                  <a16:creationId xmlns:a16="http://schemas.microsoft.com/office/drawing/2014/main" id="{55826F2E-5535-5642-8226-D1A4E899EF65}"/>
                </a:ext>
              </a:extLst>
            </p:cNvPr>
            <p:cNvSpPr>
              <a:spLocks/>
            </p:cNvSpPr>
            <p:nvPr/>
          </p:nvSpPr>
          <p:spPr bwMode="auto">
            <a:xfrm>
              <a:off x="1273004" y="903132"/>
              <a:ext cx="57163" cy="40986"/>
            </a:xfrm>
            <a:custGeom>
              <a:avLst/>
              <a:gdLst>
                <a:gd name="T0" fmla="*/ 55 w 55"/>
                <a:gd name="T1" fmla="*/ 27 h 54"/>
                <a:gd name="T2" fmla="*/ 55 w 55"/>
                <a:gd name="T3" fmla="*/ 27 h 54"/>
                <a:gd name="T4" fmla="*/ 51 w 55"/>
                <a:gd name="T5" fmla="*/ 20 h 54"/>
                <a:gd name="T6" fmla="*/ 48 w 55"/>
                <a:gd name="T7" fmla="*/ 10 h 54"/>
                <a:gd name="T8" fmla="*/ 45 w 55"/>
                <a:gd name="T9" fmla="*/ 7 h 54"/>
                <a:gd name="T10" fmla="*/ 34 w 55"/>
                <a:gd name="T11" fmla="*/ 3 h 54"/>
                <a:gd name="T12" fmla="*/ 34 w 55"/>
                <a:gd name="T13" fmla="*/ 3 h 54"/>
                <a:gd name="T14" fmla="*/ 28 w 55"/>
                <a:gd name="T15" fmla="*/ 0 h 54"/>
                <a:gd name="T16" fmla="*/ 17 w 55"/>
                <a:gd name="T17" fmla="*/ 3 h 54"/>
                <a:gd name="T18" fmla="*/ 11 w 55"/>
                <a:gd name="T19" fmla="*/ 7 h 54"/>
                <a:gd name="T20" fmla="*/ 7 w 55"/>
                <a:gd name="T21" fmla="*/ 10 h 54"/>
                <a:gd name="T22" fmla="*/ 7 w 55"/>
                <a:gd name="T23" fmla="*/ 10 h 54"/>
                <a:gd name="T24" fmla="*/ 0 w 55"/>
                <a:gd name="T25" fmla="*/ 20 h 54"/>
                <a:gd name="T26" fmla="*/ 0 w 55"/>
                <a:gd name="T27" fmla="*/ 27 h 54"/>
                <a:gd name="T28" fmla="*/ 0 w 55"/>
                <a:gd name="T29" fmla="*/ 34 h 54"/>
                <a:gd name="T30" fmla="*/ 7 w 55"/>
                <a:gd name="T31" fmla="*/ 44 h 54"/>
                <a:gd name="T32" fmla="*/ 7 w 55"/>
                <a:gd name="T33" fmla="*/ 44 h 54"/>
                <a:gd name="T34" fmla="*/ 11 w 55"/>
                <a:gd name="T35" fmla="*/ 47 h 54"/>
                <a:gd name="T36" fmla="*/ 17 w 55"/>
                <a:gd name="T37" fmla="*/ 51 h 54"/>
                <a:gd name="T38" fmla="*/ 28 w 55"/>
                <a:gd name="T39" fmla="*/ 54 h 54"/>
                <a:gd name="T40" fmla="*/ 34 w 55"/>
                <a:gd name="T41" fmla="*/ 51 h 54"/>
                <a:gd name="T42" fmla="*/ 34 w 55"/>
                <a:gd name="T43" fmla="*/ 51 h 54"/>
                <a:gd name="T44" fmla="*/ 45 w 55"/>
                <a:gd name="T45" fmla="*/ 47 h 54"/>
                <a:gd name="T46" fmla="*/ 48 w 55"/>
                <a:gd name="T47" fmla="*/ 44 h 54"/>
                <a:gd name="T48" fmla="*/ 51 w 55"/>
                <a:gd name="T49" fmla="*/ 34 h 54"/>
                <a:gd name="T50" fmla="*/ 55 w 55"/>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4">
                  <a:moveTo>
                    <a:pt x="55" y="27"/>
                  </a:moveTo>
                  <a:lnTo>
                    <a:pt x="55" y="27"/>
                  </a:lnTo>
                  <a:lnTo>
                    <a:pt x="51" y="20"/>
                  </a:lnTo>
                  <a:lnTo>
                    <a:pt x="48" y="10"/>
                  </a:lnTo>
                  <a:lnTo>
                    <a:pt x="45" y="7"/>
                  </a:lnTo>
                  <a:lnTo>
                    <a:pt x="34" y="3"/>
                  </a:lnTo>
                  <a:lnTo>
                    <a:pt x="34" y="3"/>
                  </a:lnTo>
                  <a:lnTo>
                    <a:pt x="28" y="0"/>
                  </a:lnTo>
                  <a:lnTo>
                    <a:pt x="17" y="3"/>
                  </a:lnTo>
                  <a:lnTo>
                    <a:pt x="11" y="7"/>
                  </a:lnTo>
                  <a:lnTo>
                    <a:pt x="7" y="10"/>
                  </a:lnTo>
                  <a:lnTo>
                    <a:pt x="7" y="10"/>
                  </a:lnTo>
                  <a:lnTo>
                    <a:pt x="0" y="20"/>
                  </a:lnTo>
                  <a:lnTo>
                    <a:pt x="0" y="27"/>
                  </a:lnTo>
                  <a:lnTo>
                    <a:pt x="0" y="34"/>
                  </a:lnTo>
                  <a:lnTo>
                    <a:pt x="7" y="44"/>
                  </a:lnTo>
                  <a:lnTo>
                    <a:pt x="7" y="44"/>
                  </a:lnTo>
                  <a:lnTo>
                    <a:pt x="11" y="47"/>
                  </a:lnTo>
                  <a:lnTo>
                    <a:pt x="17" y="51"/>
                  </a:lnTo>
                  <a:lnTo>
                    <a:pt x="28" y="54"/>
                  </a:lnTo>
                  <a:lnTo>
                    <a:pt x="34" y="51"/>
                  </a:lnTo>
                  <a:lnTo>
                    <a:pt x="34" y="51"/>
                  </a:lnTo>
                  <a:lnTo>
                    <a:pt x="45" y="47"/>
                  </a:lnTo>
                  <a:lnTo>
                    <a:pt x="48" y="44"/>
                  </a:lnTo>
                  <a:lnTo>
                    <a:pt x="51" y="34"/>
                  </a:lnTo>
                  <a:lnTo>
                    <a:pt x="55"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46" name="Freeform 997">
              <a:extLst>
                <a:ext uri="{FF2B5EF4-FFF2-40B4-BE49-F238E27FC236}">
                  <a16:creationId xmlns:a16="http://schemas.microsoft.com/office/drawing/2014/main" id="{75B00D26-04F3-8B46-9F26-C06A5CB4D088}"/>
                </a:ext>
              </a:extLst>
            </p:cNvPr>
            <p:cNvSpPr>
              <a:spLocks/>
            </p:cNvSpPr>
            <p:nvPr/>
          </p:nvSpPr>
          <p:spPr bwMode="auto">
            <a:xfrm>
              <a:off x="1273004" y="903132"/>
              <a:ext cx="57163" cy="40986"/>
            </a:xfrm>
            <a:custGeom>
              <a:avLst/>
              <a:gdLst>
                <a:gd name="T0" fmla="*/ 55 w 55"/>
                <a:gd name="T1" fmla="*/ 27 h 54"/>
                <a:gd name="T2" fmla="*/ 55 w 55"/>
                <a:gd name="T3" fmla="*/ 27 h 54"/>
                <a:gd name="T4" fmla="*/ 51 w 55"/>
                <a:gd name="T5" fmla="*/ 20 h 54"/>
                <a:gd name="T6" fmla="*/ 48 w 55"/>
                <a:gd name="T7" fmla="*/ 10 h 54"/>
                <a:gd name="T8" fmla="*/ 45 w 55"/>
                <a:gd name="T9" fmla="*/ 7 h 54"/>
                <a:gd name="T10" fmla="*/ 34 w 55"/>
                <a:gd name="T11" fmla="*/ 3 h 54"/>
                <a:gd name="T12" fmla="*/ 34 w 55"/>
                <a:gd name="T13" fmla="*/ 3 h 54"/>
                <a:gd name="T14" fmla="*/ 28 w 55"/>
                <a:gd name="T15" fmla="*/ 0 h 54"/>
                <a:gd name="T16" fmla="*/ 17 w 55"/>
                <a:gd name="T17" fmla="*/ 3 h 54"/>
                <a:gd name="T18" fmla="*/ 11 w 55"/>
                <a:gd name="T19" fmla="*/ 7 h 54"/>
                <a:gd name="T20" fmla="*/ 7 w 55"/>
                <a:gd name="T21" fmla="*/ 10 h 54"/>
                <a:gd name="T22" fmla="*/ 7 w 55"/>
                <a:gd name="T23" fmla="*/ 10 h 54"/>
                <a:gd name="T24" fmla="*/ 0 w 55"/>
                <a:gd name="T25" fmla="*/ 20 h 54"/>
                <a:gd name="T26" fmla="*/ 0 w 55"/>
                <a:gd name="T27" fmla="*/ 27 h 54"/>
                <a:gd name="T28" fmla="*/ 0 w 55"/>
                <a:gd name="T29" fmla="*/ 34 h 54"/>
                <a:gd name="T30" fmla="*/ 7 w 55"/>
                <a:gd name="T31" fmla="*/ 44 h 54"/>
                <a:gd name="T32" fmla="*/ 7 w 55"/>
                <a:gd name="T33" fmla="*/ 44 h 54"/>
                <a:gd name="T34" fmla="*/ 11 w 55"/>
                <a:gd name="T35" fmla="*/ 47 h 54"/>
                <a:gd name="T36" fmla="*/ 17 w 55"/>
                <a:gd name="T37" fmla="*/ 51 h 54"/>
                <a:gd name="T38" fmla="*/ 28 w 55"/>
                <a:gd name="T39" fmla="*/ 54 h 54"/>
                <a:gd name="T40" fmla="*/ 34 w 55"/>
                <a:gd name="T41" fmla="*/ 51 h 54"/>
                <a:gd name="T42" fmla="*/ 34 w 55"/>
                <a:gd name="T43" fmla="*/ 51 h 54"/>
                <a:gd name="T44" fmla="*/ 45 w 55"/>
                <a:gd name="T45" fmla="*/ 47 h 54"/>
                <a:gd name="T46" fmla="*/ 48 w 55"/>
                <a:gd name="T47" fmla="*/ 44 h 54"/>
                <a:gd name="T48" fmla="*/ 51 w 55"/>
                <a:gd name="T49" fmla="*/ 34 h 54"/>
                <a:gd name="T50" fmla="*/ 55 w 55"/>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4">
                  <a:moveTo>
                    <a:pt x="55" y="27"/>
                  </a:moveTo>
                  <a:lnTo>
                    <a:pt x="55" y="27"/>
                  </a:lnTo>
                  <a:lnTo>
                    <a:pt x="51" y="20"/>
                  </a:lnTo>
                  <a:lnTo>
                    <a:pt x="48" y="10"/>
                  </a:lnTo>
                  <a:lnTo>
                    <a:pt x="45" y="7"/>
                  </a:lnTo>
                  <a:lnTo>
                    <a:pt x="34" y="3"/>
                  </a:lnTo>
                  <a:lnTo>
                    <a:pt x="34" y="3"/>
                  </a:lnTo>
                  <a:lnTo>
                    <a:pt x="28" y="0"/>
                  </a:lnTo>
                  <a:lnTo>
                    <a:pt x="17" y="3"/>
                  </a:lnTo>
                  <a:lnTo>
                    <a:pt x="11" y="7"/>
                  </a:lnTo>
                  <a:lnTo>
                    <a:pt x="7" y="10"/>
                  </a:lnTo>
                  <a:lnTo>
                    <a:pt x="7" y="10"/>
                  </a:lnTo>
                  <a:lnTo>
                    <a:pt x="0" y="20"/>
                  </a:lnTo>
                  <a:lnTo>
                    <a:pt x="0" y="27"/>
                  </a:lnTo>
                  <a:lnTo>
                    <a:pt x="0" y="34"/>
                  </a:lnTo>
                  <a:lnTo>
                    <a:pt x="7" y="44"/>
                  </a:lnTo>
                  <a:lnTo>
                    <a:pt x="7" y="44"/>
                  </a:lnTo>
                  <a:lnTo>
                    <a:pt x="11" y="47"/>
                  </a:lnTo>
                  <a:lnTo>
                    <a:pt x="17" y="51"/>
                  </a:lnTo>
                  <a:lnTo>
                    <a:pt x="28" y="54"/>
                  </a:lnTo>
                  <a:lnTo>
                    <a:pt x="34" y="51"/>
                  </a:lnTo>
                  <a:lnTo>
                    <a:pt x="34" y="51"/>
                  </a:lnTo>
                  <a:lnTo>
                    <a:pt x="45" y="47"/>
                  </a:lnTo>
                  <a:lnTo>
                    <a:pt x="48" y="44"/>
                  </a:lnTo>
                  <a:lnTo>
                    <a:pt x="51" y="34"/>
                  </a:lnTo>
                  <a:lnTo>
                    <a:pt x="55"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47" name="Freeform 998">
              <a:extLst>
                <a:ext uri="{FF2B5EF4-FFF2-40B4-BE49-F238E27FC236}">
                  <a16:creationId xmlns:a16="http://schemas.microsoft.com/office/drawing/2014/main" id="{6B48B4C4-E3C3-DB48-AEDD-22F02BA826AA}"/>
                </a:ext>
              </a:extLst>
            </p:cNvPr>
            <p:cNvSpPr>
              <a:spLocks/>
            </p:cNvSpPr>
            <p:nvPr/>
          </p:nvSpPr>
          <p:spPr bwMode="auto">
            <a:xfrm>
              <a:off x="1273004" y="903132"/>
              <a:ext cx="57163" cy="40986"/>
            </a:xfrm>
            <a:custGeom>
              <a:avLst/>
              <a:gdLst>
                <a:gd name="T0" fmla="*/ 55 w 55"/>
                <a:gd name="T1" fmla="*/ 27 h 54"/>
                <a:gd name="T2" fmla="*/ 55 w 55"/>
                <a:gd name="T3" fmla="*/ 27 h 54"/>
                <a:gd name="T4" fmla="*/ 51 w 55"/>
                <a:gd name="T5" fmla="*/ 20 h 54"/>
                <a:gd name="T6" fmla="*/ 48 w 55"/>
                <a:gd name="T7" fmla="*/ 10 h 54"/>
                <a:gd name="T8" fmla="*/ 45 w 55"/>
                <a:gd name="T9" fmla="*/ 7 h 54"/>
                <a:gd name="T10" fmla="*/ 34 w 55"/>
                <a:gd name="T11" fmla="*/ 3 h 54"/>
                <a:gd name="T12" fmla="*/ 34 w 55"/>
                <a:gd name="T13" fmla="*/ 3 h 54"/>
                <a:gd name="T14" fmla="*/ 28 w 55"/>
                <a:gd name="T15" fmla="*/ 0 h 54"/>
                <a:gd name="T16" fmla="*/ 17 w 55"/>
                <a:gd name="T17" fmla="*/ 3 h 54"/>
                <a:gd name="T18" fmla="*/ 11 w 55"/>
                <a:gd name="T19" fmla="*/ 7 h 54"/>
                <a:gd name="T20" fmla="*/ 7 w 55"/>
                <a:gd name="T21" fmla="*/ 10 h 54"/>
                <a:gd name="T22" fmla="*/ 7 w 55"/>
                <a:gd name="T23" fmla="*/ 10 h 54"/>
                <a:gd name="T24" fmla="*/ 0 w 55"/>
                <a:gd name="T25" fmla="*/ 20 h 54"/>
                <a:gd name="T26" fmla="*/ 0 w 55"/>
                <a:gd name="T27" fmla="*/ 27 h 54"/>
                <a:gd name="T28" fmla="*/ 0 w 55"/>
                <a:gd name="T29" fmla="*/ 34 h 54"/>
                <a:gd name="T30" fmla="*/ 7 w 55"/>
                <a:gd name="T31" fmla="*/ 44 h 54"/>
                <a:gd name="T32" fmla="*/ 7 w 55"/>
                <a:gd name="T33" fmla="*/ 44 h 54"/>
                <a:gd name="T34" fmla="*/ 11 w 55"/>
                <a:gd name="T35" fmla="*/ 47 h 54"/>
                <a:gd name="T36" fmla="*/ 17 w 55"/>
                <a:gd name="T37" fmla="*/ 51 h 54"/>
                <a:gd name="T38" fmla="*/ 28 w 55"/>
                <a:gd name="T39" fmla="*/ 54 h 54"/>
                <a:gd name="T40" fmla="*/ 34 w 55"/>
                <a:gd name="T41" fmla="*/ 51 h 54"/>
                <a:gd name="T42" fmla="*/ 34 w 55"/>
                <a:gd name="T43" fmla="*/ 51 h 54"/>
                <a:gd name="T44" fmla="*/ 45 w 55"/>
                <a:gd name="T45" fmla="*/ 47 h 54"/>
                <a:gd name="T46" fmla="*/ 48 w 55"/>
                <a:gd name="T47" fmla="*/ 44 h 54"/>
                <a:gd name="T48" fmla="*/ 51 w 55"/>
                <a:gd name="T49" fmla="*/ 34 h 54"/>
                <a:gd name="T50" fmla="*/ 55 w 55"/>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4">
                  <a:moveTo>
                    <a:pt x="55" y="27"/>
                  </a:moveTo>
                  <a:lnTo>
                    <a:pt x="55" y="27"/>
                  </a:lnTo>
                  <a:lnTo>
                    <a:pt x="51" y="20"/>
                  </a:lnTo>
                  <a:lnTo>
                    <a:pt x="48" y="10"/>
                  </a:lnTo>
                  <a:lnTo>
                    <a:pt x="45" y="7"/>
                  </a:lnTo>
                  <a:lnTo>
                    <a:pt x="34" y="3"/>
                  </a:lnTo>
                  <a:lnTo>
                    <a:pt x="34" y="3"/>
                  </a:lnTo>
                  <a:lnTo>
                    <a:pt x="28" y="0"/>
                  </a:lnTo>
                  <a:lnTo>
                    <a:pt x="17" y="3"/>
                  </a:lnTo>
                  <a:lnTo>
                    <a:pt x="11" y="7"/>
                  </a:lnTo>
                  <a:lnTo>
                    <a:pt x="7" y="10"/>
                  </a:lnTo>
                  <a:lnTo>
                    <a:pt x="7" y="10"/>
                  </a:lnTo>
                  <a:lnTo>
                    <a:pt x="0" y="20"/>
                  </a:lnTo>
                  <a:lnTo>
                    <a:pt x="0" y="27"/>
                  </a:lnTo>
                  <a:lnTo>
                    <a:pt x="0" y="34"/>
                  </a:lnTo>
                  <a:lnTo>
                    <a:pt x="7" y="44"/>
                  </a:lnTo>
                  <a:lnTo>
                    <a:pt x="7" y="44"/>
                  </a:lnTo>
                  <a:lnTo>
                    <a:pt x="11" y="47"/>
                  </a:lnTo>
                  <a:lnTo>
                    <a:pt x="17" y="51"/>
                  </a:lnTo>
                  <a:lnTo>
                    <a:pt x="28" y="54"/>
                  </a:lnTo>
                  <a:lnTo>
                    <a:pt x="34" y="51"/>
                  </a:lnTo>
                  <a:lnTo>
                    <a:pt x="34" y="51"/>
                  </a:lnTo>
                  <a:lnTo>
                    <a:pt x="45" y="47"/>
                  </a:lnTo>
                  <a:lnTo>
                    <a:pt x="48" y="44"/>
                  </a:lnTo>
                  <a:lnTo>
                    <a:pt x="51" y="34"/>
                  </a:lnTo>
                  <a:lnTo>
                    <a:pt x="55"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48" name="Freeform 999">
              <a:extLst>
                <a:ext uri="{FF2B5EF4-FFF2-40B4-BE49-F238E27FC236}">
                  <a16:creationId xmlns:a16="http://schemas.microsoft.com/office/drawing/2014/main" id="{B6CE7806-A912-DC4E-82C7-E40A12BC0996}"/>
                </a:ext>
              </a:extLst>
            </p:cNvPr>
            <p:cNvSpPr>
              <a:spLocks/>
            </p:cNvSpPr>
            <p:nvPr/>
          </p:nvSpPr>
          <p:spPr bwMode="auto">
            <a:xfrm>
              <a:off x="1273004" y="903132"/>
              <a:ext cx="57163" cy="40986"/>
            </a:xfrm>
            <a:custGeom>
              <a:avLst/>
              <a:gdLst>
                <a:gd name="T0" fmla="*/ 55 w 55"/>
                <a:gd name="T1" fmla="*/ 27 h 54"/>
                <a:gd name="T2" fmla="*/ 55 w 55"/>
                <a:gd name="T3" fmla="*/ 27 h 54"/>
                <a:gd name="T4" fmla="*/ 51 w 55"/>
                <a:gd name="T5" fmla="*/ 20 h 54"/>
                <a:gd name="T6" fmla="*/ 48 w 55"/>
                <a:gd name="T7" fmla="*/ 10 h 54"/>
                <a:gd name="T8" fmla="*/ 45 w 55"/>
                <a:gd name="T9" fmla="*/ 7 h 54"/>
                <a:gd name="T10" fmla="*/ 34 w 55"/>
                <a:gd name="T11" fmla="*/ 3 h 54"/>
                <a:gd name="T12" fmla="*/ 34 w 55"/>
                <a:gd name="T13" fmla="*/ 3 h 54"/>
                <a:gd name="T14" fmla="*/ 28 w 55"/>
                <a:gd name="T15" fmla="*/ 0 h 54"/>
                <a:gd name="T16" fmla="*/ 17 w 55"/>
                <a:gd name="T17" fmla="*/ 3 h 54"/>
                <a:gd name="T18" fmla="*/ 11 w 55"/>
                <a:gd name="T19" fmla="*/ 7 h 54"/>
                <a:gd name="T20" fmla="*/ 7 w 55"/>
                <a:gd name="T21" fmla="*/ 10 h 54"/>
                <a:gd name="T22" fmla="*/ 7 w 55"/>
                <a:gd name="T23" fmla="*/ 10 h 54"/>
                <a:gd name="T24" fmla="*/ 0 w 55"/>
                <a:gd name="T25" fmla="*/ 20 h 54"/>
                <a:gd name="T26" fmla="*/ 0 w 55"/>
                <a:gd name="T27" fmla="*/ 27 h 54"/>
                <a:gd name="T28" fmla="*/ 0 w 55"/>
                <a:gd name="T29" fmla="*/ 34 h 54"/>
                <a:gd name="T30" fmla="*/ 7 w 55"/>
                <a:gd name="T31" fmla="*/ 44 h 54"/>
                <a:gd name="T32" fmla="*/ 7 w 55"/>
                <a:gd name="T33" fmla="*/ 44 h 54"/>
                <a:gd name="T34" fmla="*/ 11 w 55"/>
                <a:gd name="T35" fmla="*/ 47 h 54"/>
                <a:gd name="T36" fmla="*/ 17 w 55"/>
                <a:gd name="T37" fmla="*/ 51 h 54"/>
                <a:gd name="T38" fmla="*/ 28 w 55"/>
                <a:gd name="T39" fmla="*/ 54 h 54"/>
                <a:gd name="T40" fmla="*/ 34 w 55"/>
                <a:gd name="T41" fmla="*/ 51 h 54"/>
                <a:gd name="T42" fmla="*/ 34 w 55"/>
                <a:gd name="T43" fmla="*/ 51 h 54"/>
                <a:gd name="T44" fmla="*/ 45 w 55"/>
                <a:gd name="T45" fmla="*/ 47 h 54"/>
                <a:gd name="T46" fmla="*/ 48 w 55"/>
                <a:gd name="T47" fmla="*/ 44 h 54"/>
                <a:gd name="T48" fmla="*/ 51 w 55"/>
                <a:gd name="T49" fmla="*/ 34 h 54"/>
                <a:gd name="T50" fmla="*/ 55 w 55"/>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4">
                  <a:moveTo>
                    <a:pt x="55" y="27"/>
                  </a:moveTo>
                  <a:lnTo>
                    <a:pt x="55" y="27"/>
                  </a:lnTo>
                  <a:lnTo>
                    <a:pt x="51" y="20"/>
                  </a:lnTo>
                  <a:lnTo>
                    <a:pt x="48" y="10"/>
                  </a:lnTo>
                  <a:lnTo>
                    <a:pt x="45" y="7"/>
                  </a:lnTo>
                  <a:lnTo>
                    <a:pt x="34" y="3"/>
                  </a:lnTo>
                  <a:lnTo>
                    <a:pt x="34" y="3"/>
                  </a:lnTo>
                  <a:lnTo>
                    <a:pt x="28" y="0"/>
                  </a:lnTo>
                  <a:lnTo>
                    <a:pt x="17" y="3"/>
                  </a:lnTo>
                  <a:lnTo>
                    <a:pt x="11" y="7"/>
                  </a:lnTo>
                  <a:lnTo>
                    <a:pt x="7" y="10"/>
                  </a:lnTo>
                  <a:lnTo>
                    <a:pt x="7" y="10"/>
                  </a:lnTo>
                  <a:lnTo>
                    <a:pt x="0" y="20"/>
                  </a:lnTo>
                  <a:lnTo>
                    <a:pt x="0" y="27"/>
                  </a:lnTo>
                  <a:lnTo>
                    <a:pt x="0" y="34"/>
                  </a:lnTo>
                  <a:lnTo>
                    <a:pt x="7" y="44"/>
                  </a:lnTo>
                  <a:lnTo>
                    <a:pt x="7" y="44"/>
                  </a:lnTo>
                  <a:lnTo>
                    <a:pt x="11" y="47"/>
                  </a:lnTo>
                  <a:lnTo>
                    <a:pt x="17" y="51"/>
                  </a:lnTo>
                  <a:lnTo>
                    <a:pt x="28" y="54"/>
                  </a:lnTo>
                  <a:lnTo>
                    <a:pt x="34" y="51"/>
                  </a:lnTo>
                  <a:lnTo>
                    <a:pt x="34" y="51"/>
                  </a:lnTo>
                  <a:lnTo>
                    <a:pt x="45" y="47"/>
                  </a:lnTo>
                  <a:lnTo>
                    <a:pt x="48" y="44"/>
                  </a:lnTo>
                  <a:lnTo>
                    <a:pt x="51" y="34"/>
                  </a:lnTo>
                  <a:lnTo>
                    <a:pt x="55"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49" name="Freeform 1000">
              <a:extLst>
                <a:ext uri="{FF2B5EF4-FFF2-40B4-BE49-F238E27FC236}">
                  <a16:creationId xmlns:a16="http://schemas.microsoft.com/office/drawing/2014/main" id="{24C3473F-5F1C-3E47-8CAD-91ED17D74424}"/>
                </a:ext>
              </a:extLst>
            </p:cNvPr>
            <p:cNvSpPr>
              <a:spLocks/>
            </p:cNvSpPr>
            <p:nvPr/>
          </p:nvSpPr>
          <p:spPr bwMode="auto">
            <a:xfrm>
              <a:off x="1273004" y="903132"/>
              <a:ext cx="57163" cy="40986"/>
            </a:xfrm>
            <a:custGeom>
              <a:avLst/>
              <a:gdLst>
                <a:gd name="T0" fmla="*/ 55 w 55"/>
                <a:gd name="T1" fmla="*/ 27 h 54"/>
                <a:gd name="T2" fmla="*/ 55 w 55"/>
                <a:gd name="T3" fmla="*/ 27 h 54"/>
                <a:gd name="T4" fmla="*/ 51 w 55"/>
                <a:gd name="T5" fmla="*/ 20 h 54"/>
                <a:gd name="T6" fmla="*/ 48 w 55"/>
                <a:gd name="T7" fmla="*/ 10 h 54"/>
                <a:gd name="T8" fmla="*/ 45 w 55"/>
                <a:gd name="T9" fmla="*/ 7 h 54"/>
                <a:gd name="T10" fmla="*/ 34 w 55"/>
                <a:gd name="T11" fmla="*/ 3 h 54"/>
                <a:gd name="T12" fmla="*/ 34 w 55"/>
                <a:gd name="T13" fmla="*/ 3 h 54"/>
                <a:gd name="T14" fmla="*/ 28 w 55"/>
                <a:gd name="T15" fmla="*/ 0 h 54"/>
                <a:gd name="T16" fmla="*/ 17 w 55"/>
                <a:gd name="T17" fmla="*/ 3 h 54"/>
                <a:gd name="T18" fmla="*/ 11 w 55"/>
                <a:gd name="T19" fmla="*/ 7 h 54"/>
                <a:gd name="T20" fmla="*/ 7 w 55"/>
                <a:gd name="T21" fmla="*/ 10 h 54"/>
                <a:gd name="T22" fmla="*/ 7 w 55"/>
                <a:gd name="T23" fmla="*/ 10 h 54"/>
                <a:gd name="T24" fmla="*/ 0 w 55"/>
                <a:gd name="T25" fmla="*/ 20 h 54"/>
                <a:gd name="T26" fmla="*/ 0 w 55"/>
                <a:gd name="T27" fmla="*/ 27 h 54"/>
                <a:gd name="T28" fmla="*/ 0 w 55"/>
                <a:gd name="T29" fmla="*/ 34 h 54"/>
                <a:gd name="T30" fmla="*/ 7 w 55"/>
                <a:gd name="T31" fmla="*/ 44 h 54"/>
                <a:gd name="T32" fmla="*/ 7 w 55"/>
                <a:gd name="T33" fmla="*/ 44 h 54"/>
                <a:gd name="T34" fmla="*/ 11 w 55"/>
                <a:gd name="T35" fmla="*/ 47 h 54"/>
                <a:gd name="T36" fmla="*/ 17 w 55"/>
                <a:gd name="T37" fmla="*/ 51 h 54"/>
                <a:gd name="T38" fmla="*/ 28 w 55"/>
                <a:gd name="T39" fmla="*/ 54 h 54"/>
                <a:gd name="T40" fmla="*/ 34 w 55"/>
                <a:gd name="T41" fmla="*/ 51 h 54"/>
                <a:gd name="T42" fmla="*/ 34 w 55"/>
                <a:gd name="T43" fmla="*/ 51 h 54"/>
                <a:gd name="T44" fmla="*/ 45 w 55"/>
                <a:gd name="T45" fmla="*/ 47 h 54"/>
                <a:gd name="T46" fmla="*/ 48 w 55"/>
                <a:gd name="T47" fmla="*/ 44 h 54"/>
                <a:gd name="T48" fmla="*/ 51 w 55"/>
                <a:gd name="T49" fmla="*/ 34 h 54"/>
                <a:gd name="T50" fmla="*/ 55 w 55"/>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4">
                  <a:moveTo>
                    <a:pt x="55" y="27"/>
                  </a:moveTo>
                  <a:lnTo>
                    <a:pt x="55" y="27"/>
                  </a:lnTo>
                  <a:lnTo>
                    <a:pt x="51" y="20"/>
                  </a:lnTo>
                  <a:lnTo>
                    <a:pt x="48" y="10"/>
                  </a:lnTo>
                  <a:lnTo>
                    <a:pt x="45" y="7"/>
                  </a:lnTo>
                  <a:lnTo>
                    <a:pt x="34" y="3"/>
                  </a:lnTo>
                  <a:lnTo>
                    <a:pt x="34" y="3"/>
                  </a:lnTo>
                  <a:lnTo>
                    <a:pt x="28" y="0"/>
                  </a:lnTo>
                  <a:lnTo>
                    <a:pt x="17" y="3"/>
                  </a:lnTo>
                  <a:lnTo>
                    <a:pt x="11" y="7"/>
                  </a:lnTo>
                  <a:lnTo>
                    <a:pt x="7" y="10"/>
                  </a:lnTo>
                  <a:lnTo>
                    <a:pt x="7" y="10"/>
                  </a:lnTo>
                  <a:lnTo>
                    <a:pt x="0" y="20"/>
                  </a:lnTo>
                  <a:lnTo>
                    <a:pt x="0" y="27"/>
                  </a:lnTo>
                  <a:lnTo>
                    <a:pt x="0" y="34"/>
                  </a:lnTo>
                  <a:lnTo>
                    <a:pt x="7" y="44"/>
                  </a:lnTo>
                  <a:lnTo>
                    <a:pt x="7" y="44"/>
                  </a:lnTo>
                  <a:lnTo>
                    <a:pt x="11" y="47"/>
                  </a:lnTo>
                  <a:lnTo>
                    <a:pt x="17" y="51"/>
                  </a:lnTo>
                  <a:lnTo>
                    <a:pt x="28" y="54"/>
                  </a:lnTo>
                  <a:lnTo>
                    <a:pt x="34" y="51"/>
                  </a:lnTo>
                  <a:lnTo>
                    <a:pt x="34" y="51"/>
                  </a:lnTo>
                  <a:lnTo>
                    <a:pt x="45" y="47"/>
                  </a:lnTo>
                  <a:lnTo>
                    <a:pt x="48" y="44"/>
                  </a:lnTo>
                  <a:lnTo>
                    <a:pt x="51" y="34"/>
                  </a:lnTo>
                  <a:lnTo>
                    <a:pt x="55"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50" name="Freeform 1001">
              <a:extLst>
                <a:ext uri="{FF2B5EF4-FFF2-40B4-BE49-F238E27FC236}">
                  <a16:creationId xmlns:a16="http://schemas.microsoft.com/office/drawing/2014/main" id="{EADEA0B7-B862-2246-9015-D07D3A4860CD}"/>
                </a:ext>
              </a:extLst>
            </p:cNvPr>
            <p:cNvSpPr>
              <a:spLocks/>
            </p:cNvSpPr>
            <p:nvPr/>
          </p:nvSpPr>
          <p:spPr bwMode="auto">
            <a:xfrm>
              <a:off x="1273004" y="903132"/>
              <a:ext cx="57163" cy="40986"/>
            </a:xfrm>
            <a:custGeom>
              <a:avLst/>
              <a:gdLst>
                <a:gd name="T0" fmla="*/ 55 w 55"/>
                <a:gd name="T1" fmla="*/ 27 h 54"/>
                <a:gd name="T2" fmla="*/ 55 w 55"/>
                <a:gd name="T3" fmla="*/ 27 h 54"/>
                <a:gd name="T4" fmla="*/ 51 w 55"/>
                <a:gd name="T5" fmla="*/ 20 h 54"/>
                <a:gd name="T6" fmla="*/ 48 w 55"/>
                <a:gd name="T7" fmla="*/ 10 h 54"/>
                <a:gd name="T8" fmla="*/ 45 w 55"/>
                <a:gd name="T9" fmla="*/ 7 h 54"/>
                <a:gd name="T10" fmla="*/ 34 w 55"/>
                <a:gd name="T11" fmla="*/ 3 h 54"/>
                <a:gd name="T12" fmla="*/ 34 w 55"/>
                <a:gd name="T13" fmla="*/ 3 h 54"/>
                <a:gd name="T14" fmla="*/ 28 w 55"/>
                <a:gd name="T15" fmla="*/ 0 h 54"/>
                <a:gd name="T16" fmla="*/ 17 w 55"/>
                <a:gd name="T17" fmla="*/ 3 h 54"/>
                <a:gd name="T18" fmla="*/ 11 w 55"/>
                <a:gd name="T19" fmla="*/ 7 h 54"/>
                <a:gd name="T20" fmla="*/ 7 w 55"/>
                <a:gd name="T21" fmla="*/ 10 h 54"/>
                <a:gd name="T22" fmla="*/ 7 w 55"/>
                <a:gd name="T23" fmla="*/ 10 h 54"/>
                <a:gd name="T24" fmla="*/ 0 w 55"/>
                <a:gd name="T25" fmla="*/ 20 h 54"/>
                <a:gd name="T26" fmla="*/ 0 w 55"/>
                <a:gd name="T27" fmla="*/ 27 h 54"/>
                <a:gd name="T28" fmla="*/ 0 w 55"/>
                <a:gd name="T29" fmla="*/ 34 h 54"/>
                <a:gd name="T30" fmla="*/ 7 w 55"/>
                <a:gd name="T31" fmla="*/ 44 h 54"/>
                <a:gd name="T32" fmla="*/ 7 w 55"/>
                <a:gd name="T33" fmla="*/ 44 h 54"/>
                <a:gd name="T34" fmla="*/ 11 w 55"/>
                <a:gd name="T35" fmla="*/ 47 h 54"/>
                <a:gd name="T36" fmla="*/ 17 w 55"/>
                <a:gd name="T37" fmla="*/ 51 h 54"/>
                <a:gd name="T38" fmla="*/ 28 w 55"/>
                <a:gd name="T39" fmla="*/ 54 h 54"/>
                <a:gd name="T40" fmla="*/ 34 w 55"/>
                <a:gd name="T41" fmla="*/ 51 h 54"/>
                <a:gd name="T42" fmla="*/ 34 w 55"/>
                <a:gd name="T43" fmla="*/ 51 h 54"/>
                <a:gd name="T44" fmla="*/ 45 w 55"/>
                <a:gd name="T45" fmla="*/ 47 h 54"/>
                <a:gd name="T46" fmla="*/ 48 w 55"/>
                <a:gd name="T47" fmla="*/ 44 h 54"/>
                <a:gd name="T48" fmla="*/ 51 w 55"/>
                <a:gd name="T49" fmla="*/ 34 h 54"/>
                <a:gd name="T50" fmla="*/ 55 w 55"/>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4">
                  <a:moveTo>
                    <a:pt x="55" y="27"/>
                  </a:moveTo>
                  <a:lnTo>
                    <a:pt x="55" y="27"/>
                  </a:lnTo>
                  <a:lnTo>
                    <a:pt x="51" y="20"/>
                  </a:lnTo>
                  <a:lnTo>
                    <a:pt x="48" y="10"/>
                  </a:lnTo>
                  <a:lnTo>
                    <a:pt x="45" y="7"/>
                  </a:lnTo>
                  <a:lnTo>
                    <a:pt x="34" y="3"/>
                  </a:lnTo>
                  <a:lnTo>
                    <a:pt x="34" y="3"/>
                  </a:lnTo>
                  <a:lnTo>
                    <a:pt x="28" y="0"/>
                  </a:lnTo>
                  <a:lnTo>
                    <a:pt x="17" y="3"/>
                  </a:lnTo>
                  <a:lnTo>
                    <a:pt x="11" y="7"/>
                  </a:lnTo>
                  <a:lnTo>
                    <a:pt x="7" y="10"/>
                  </a:lnTo>
                  <a:lnTo>
                    <a:pt x="7" y="10"/>
                  </a:lnTo>
                  <a:lnTo>
                    <a:pt x="0" y="20"/>
                  </a:lnTo>
                  <a:lnTo>
                    <a:pt x="0" y="27"/>
                  </a:lnTo>
                  <a:lnTo>
                    <a:pt x="0" y="34"/>
                  </a:lnTo>
                  <a:lnTo>
                    <a:pt x="7" y="44"/>
                  </a:lnTo>
                  <a:lnTo>
                    <a:pt x="7" y="44"/>
                  </a:lnTo>
                  <a:lnTo>
                    <a:pt x="11" y="47"/>
                  </a:lnTo>
                  <a:lnTo>
                    <a:pt x="17" y="51"/>
                  </a:lnTo>
                  <a:lnTo>
                    <a:pt x="28" y="54"/>
                  </a:lnTo>
                  <a:lnTo>
                    <a:pt x="34" y="51"/>
                  </a:lnTo>
                  <a:lnTo>
                    <a:pt x="34" y="51"/>
                  </a:lnTo>
                  <a:lnTo>
                    <a:pt x="45" y="47"/>
                  </a:lnTo>
                  <a:lnTo>
                    <a:pt x="48" y="44"/>
                  </a:lnTo>
                  <a:lnTo>
                    <a:pt x="51" y="34"/>
                  </a:lnTo>
                  <a:lnTo>
                    <a:pt x="55"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51" name="Freeform 1002">
              <a:extLst>
                <a:ext uri="{FF2B5EF4-FFF2-40B4-BE49-F238E27FC236}">
                  <a16:creationId xmlns:a16="http://schemas.microsoft.com/office/drawing/2014/main" id="{4A5AF016-9232-BA46-A60A-A6369CAA982B}"/>
                </a:ext>
              </a:extLst>
            </p:cNvPr>
            <p:cNvSpPr>
              <a:spLocks/>
            </p:cNvSpPr>
            <p:nvPr/>
          </p:nvSpPr>
          <p:spPr bwMode="auto">
            <a:xfrm>
              <a:off x="1273004" y="903132"/>
              <a:ext cx="57163" cy="40986"/>
            </a:xfrm>
            <a:custGeom>
              <a:avLst/>
              <a:gdLst>
                <a:gd name="T0" fmla="*/ 55 w 55"/>
                <a:gd name="T1" fmla="*/ 27 h 54"/>
                <a:gd name="T2" fmla="*/ 55 w 55"/>
                <a:gd name="T3" fmla="*/ 27 h 54"/>
                <a:gd name="T4" fmla="*/ 51 w 55"/>
                <a:gd name="T5" fmla="*/ 20 h 54"/>
                <a:gd name="T6" fmla="*/ 48 w 55"/>
                <a:gd name="T7" fmla="*/ 10 h 54"/>
                <a:gd name="T8" fmla="*/ 45 w 55"/>
                <a:gd name="T9" fmla="*/ 7 h 54"/>
                <a:gd name="T10" fmla="*/ 34 w 55"/>
                <a:gd name="T11" fmla="*/ 3 h 54"/>
                <a:gd name="T12" fmla="*/ 34 w 55"/>
                <a:gd name="T13" fmla="*/ 3 h 54"/>
                <a:gd name="T14" fmla="*/ 28 w 55"/>
                <a:gd name="T15" fmla="*/ 0 h 54"/>
                <a:gd name="T16" fmla="*/ 17 w 55"/>
                <a:gd name="T17" fmla="*/ 3 h 54"/>
                <a:gd name="T18" fmla="*/ 11 w 55"/>
                <a:gd name="T19" fmla="*/ 7 h 54"/>
                <a:gd name="T20" fmla="*/ 7 w 55"/>
                <a:gd name="T21" fmla="*/ 10 h 54"/>
                <a:gd name="T22" fmla="*/ 7 w 55"/>
                <a:gd name="T23" fmla="*/ 10 h 54"/>
                <a:gd name="T24" fmla="*/ 0 w 55"/>
                <a:gd name="T25" fmla="*/ 20 h 54"/>
                <a:gd name="T26" fmla="*/ 0 w 55"/>
                <a:gd name="T27" fmla="*/ 27 h 54"/>
                <a:gd name="T28" fmla="*/ 0 w 55"/>
                <a:gd name="T29" fmla="*/ 34 h 54"/>
                <a:gd name="T30" fmla="*/ 7 w 55"/>
                <a:gd name="T31" fmla="*/ 44 h 54"/>
                <a:gd name="T32" fmla="*/ 7 w 55"/>
                <a:gd name="T33" fmla="*/ 44 h 54"/>
                <a:gd name="T34" fmla="*/ 11 w 55"/>
                <a:gd name="T35" fmla="*/ 47 h 54"/>
                <a:gd name="T36" fmla="*/ 17 w 55"/>
                <a:gd name="T37" fmla="*/ 51 h 54"/>
                <a:gd name="T38" fmla="*/ 28 w 55"/>
                <a:gd name="T39" fmla="*/ 54 h 54"/>
                <a:gd name="T40" fmla="*/ 34 w 55"/>
                <a:gd name="T41" fmla="*/ 51 h 54"/>
                <a:gd name="T42" fmla="*/ 34 w 55"/>
                <a:gd name="T43" fmla="*/ 51 h 54"/>
                <a:gd name="T44" fmla="*/ 45 w 55"/>
                <a:gd name="T45" fmla="*/ 47 h 54"/>
                <a:gd name="T46" fmla="*/ 48 w 55"/>
                <a:gd name="T47" fmla="*/ 44 h 54"/>
                <a:gd name="T48" fmla="*/ 51 w 55"/>
                <a:gd name="T49" fmla="*/ 34 h 54"/>
                <a:gd name="T50" fmla="*/ 55 w 55"/>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4">
                  <a:moveTo>
                    <a:pt x="55" y="27"/>
                  </a:moveTo>
                  <a:lnTo>
                    <a:pt x="55" y="27"/>
                  </a:lnTo>
                  <a:lnTo>
                    <a:pt x="51" y="20"/>
                  </a:lnTo>
                  <a:lnTo>
                    <a:pt x="48" y="10"/>
                  </a:lnTo>
                  <a:lnTo>
                    <a:pt x="45" y="7"/>
                  </a:lnTo>
                  <a:lnTo>
                    <a:pt x="34" y="3"/>
                  </a:lnTo>
                  <a:lnTo>
                    <a:pt x="34" y="3"/>
                  </a:lnTo>
                  <a:lnTo>
                    <a:pt x="28" y="0"/>
                  </a:lnTo>
                  <a:lnTo>
                    <a:pt x="17" y="3"/>
                  </a:lnTo>
                  <a:lnTo>
                    <a:pt x="11" y="7"/>
                  </a:lnTo>
                  <a:lnTo>
                    <a:pt x="7" y="10"/>
                  </a:lnTo>
                  <a:lnTo>
                    <a:pt x="7" y="10"/>
                  </a:lnTo>
                  <a:lnTo>
                    <a:pt x="0" y="20"/>
                  </a:lnTo>
                  <a:lnTo>
                    <a:pt x="0" y="27"/>
                  </a:lnTo>
                  <a:lnTo>
                    <a:pt x="0" y="34"/>
                  </a:lnTo>
                  <a:lnTo>
                    <a:pt x="7" y="44"/>
                  </a:lnTo>
                  <a:lnTo>
                    <a:pt x="7" y="44"/>
                  </a:lnTo>
                  <a:lnTo>
                    <a:pt x="11" y="47"/>
                  </a:lnTo>
                  <a:lnTo>
                    <a:pt x="17" y="51"/>
                  </a:lnTo>
                  <a:lnTo>
                    <a:pt x="28" y="54"/>
                  </a:lnTo>
                  <a:lnTo>
                    <a:pt x="34" y="51"/>
                  </a:lnTo>
                  <a:lnTo>
                    <a:pt x="34" y="51"/>
                  </a:lnTo>
                  <a:lnTo>
                    <a:pt x="45" y="47"/>
                  </a:lnTo>
                  <a:lnTo>
                    <a:pt x="48" y="44"/>
                  </a:lnTo>
                  <a:lnTo>
                    <a:pt x="51" y="34"/>
                  </a:lnTo>
                  <a:lnTo>
                    <a:pt x="55"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52" name="Freeform 1003">
              <a:extLst>
                <a:ext uri="{FF2B5EF4-FFF2-40B4-BE49-F238E27FC236}">
                  <a16:creationId xmlns:a16="http://schemas.microsoft.com/office/drawing/2014/main" id="{FCB4BCB1-72E1-E843-8274-EB365C755893}"/>
                </a:ext>
              </a:extLst>
            </p:cNvPr>
            <p:cNvSpPr>
              <a:spLocks/>
            </p:cNvSpPr>
            <p:nvPr/>
          </p:nvSpPr>
          <p:spPr bwMode="auto">
            <a:xfrm>
              <a:off x="1273004" y="903132"/>
              <a:ext cx="57163" cy="40986"/>
            </a:xfrm>
            <a:custGeom>
              <a:avLst/>
              <a:gdLst>
                <a:gd name="T0" fmla="*/ 55 w 55"/>
                <a:gd name="T1" fmla="*/ 27 h 54"/>
                <a:gd name="T2" fmla="*/ 55 w 55"/>
                <a:gd name="T3" fmla="*/ 27 h 54"/>
                <a:gd name="T4" fmla="*/ 51 w 55"/>
                <a:gd name="T5" fmla="*/ 20 h 54"/>
                <a:gd name="T6" fmla="*/ 48 w 55"/>
                <a:gd name="T7" fmla="*/ 10 h 54"/>
                <a:gd name="T8" fmla="*/ 45 w 55"/>
                <a:gd name="T9" fmla="*/ 7 h 54"/>
                <a:gd name="T10" fmla="*/ 34 w 55"/>
                <a:gd name="T11" fmla="*/ 3 h 54"/>
                <a:gd name="T12" fmla="*/ 34 w 55"/>
                <a:gd name="T13" fmla="*/ 3 h 54"/>
                <a:gd name="T14" fmla="*/ 28 w 55"/>
                <a:gd name="T15" fmla="*/ 0 h 54"/>
                <a:gd name="T16" fmla="*/ 17 w 55"/>
                <a:gd name="T17" fmla="*/ 3 h 54"/>
                <a:gd name="T18" fmla="*/ 11 w 55"/>
                <a:gd name="T19" fmla="*/ 7 h 54"/>
                <a:gd name="T20" fmla="*/ 7 w 55"/>
                <a:gd name="T21" fmla="*/ 10 h 54"/>
                <a:gd name="T22" fmla="*/ 7 w 55"/>
                <a:gd name="T23" fmla="*/ 10 h 54"/>
                <a:gd name="T24" fmla="*/ 0 w 55"/>
                <a:gd name="T25" fmla="*/ 20 h 54"/>
                <a:gd name="T26" fmla="*/ 0 w 55"/>
                <a:gd name="T27" fmla="*/ 27 h 54"/>
                <a:gd name="T28" fmla="*/ 0 w 55"/>
                <a:gd name="T29" fmla="*/ 34 h 54"/>
                <a:gd name="T30" fmla="*/ 7 w 55"/>
                <a:gd name="T31" fmla="*/ 44 h 54"/>
                <a:gd name="T32" fmla="*/ 7 w 55"/>
                <a:gd name="T33" fmla="*/ 44 h 54"/>
                <a:gd name="T34" fmla="*/ 11 w 55"/>
                <a:gd name="T35" fmla="*/ 47 h 54"/>
                <a:gd name="T36" fmla="*/ 17 w 55"/>
                <a:gd name="T37" fmla="*/ 51 h 54"/>
                <a:gd name="T38" fmla="*/ 28 w 55"/>
                <a:gd name="T39" fmla="*/ 54 h 54"/>
                <a:gd name="T40" fmla="*/ 34 w 55"/>
                <a:gd name="T41" fmla="*/ 51 h 54"/>
                <a:gd name="T42" fmla="*/ 34 w 55"/>
                <a:gd name="T43" fmla="*/ 51 h 54"/>
                <a:gd name="T44" fmla="*/ 45 w 55"/>
                <a:gd name="T45" fmla="*/ 47 h 54"/>
                <a:gd name="T46" fmla="*/ 48 w 55"/>
                <a:gd name="T47" fmla="*/ 44 h 54"/>
                <a:gd name="T48" fmla="*/ 51 w 55"/>
                <a:gd name="T49" fmla="*/ 34 h 54"/>
                <a:gd name="T50" fmla="*/ 55 w 55"/>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4">
                  <a:moveTo>
                    <a:pt x="55" y="27"/>
                  </a:moveTo>
                  <a:lnTo>
                    <a:pt x="55" y="27"/>
                  </a:lnTo>
                  <a:lnTo>
                    <a:pt x="51" y="20"/>
                  </a:lnTo>
                  <a:lnTo>
                    <a:pt x="48" y="10"/>
                  </a:lnTo>
                  <a:lnTo>
                    <a:pt x="45" y="7"/>
                  </a:lnTo>
                  <a:lnTo>
                    <a:pt x="34" y="3"/>
                  </a:lnTo>
                  <a:lnTo>
                    <a:pt x="34" y="3"/>
                  </a:lnTo>
                  <a:lnTo>
                    <a:pt x="28" y="0"/>
                  </a:lnTo>
                  <a:lnTo>
                    <a:pt x="17" y="3"/>
                  </a:lnTo>
                  <a:lnTo>
                    <a:pt x="11" y="7"/>
                  </a:lnTo>
                  <a:lnTo>
                    <a:pt x="7" y="10"/>
                  </a:lnTo>
                  <a:lnTo>
                    <a:pt x="7" y="10"/>
                  </a:lnTo>
                  <a:lnTo>
                    <a:pt x="0" y="20"/>
                  </a:lnTo>
                  <a:lnTo>
                    <a:pt x="0" y="27"/>
                  </a:lnTo>
                  <a:lnTo>
                    <a:pt x="0" y="34"/>
                  </a:lnTo>
                  <a:lnTo>
                    <a:pt x="7" y="44"/>
                  </a:lnTo>
                  <a:lnTo>
                    <a:pt x="7" y="44"/>
                  </a:lnTo>
                  <a:lnTo>
                    <a:pt x="11" y="47"/>
                  </a:lnTo>
                  <a:lnTo>
                    <a:pt x="17" y="51"/>
                  </a:lnTo>
                  <a:lnTo>
                    <a:pt x="28" y="54"/>
                  </a:lnTo>
                  <a:lnTo>
                    <a:pt x="34" y="51"/>
                  </a:lnTo>
                  <a:lnTo>
                    <a:pt x="34" y="51"/>
                  </a:lnTo>
                  <a:lnTo>
                    <a:pt x="45" y="47"/>
                  </a:lnTo>
                  <a:lnTo>
                    <a:pt x="48" y="44"/>
                  </a:lnTo>
                  <a:lnTo>
                    <a:pt x="51" y="34"/>
                  </a:lnTo>
                  <a:lnTo>
                    <a:pt x="55"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53" name="Freeform 1004">
              <a:extLst>
                <a:ext uri="{FF2B5EF4-FFF2-40B4-BE49-F238E27FC236}">
                  <a16:creationId xmlns:a16="http://schemas.microsoft.com/office/drawing/2014/main" id="{63E5FB05-70F9-C84B-85DC-5FC2684B1501}"/>
                </a:ext>
              </a:extLst>
            </p:cNvPr>
            <p:cNvSpPr>
              <a:spLocks/>
            </p:cNvSpPr>
            <p:nvPr/>
          </p:nvSpPr>
          <p:spPr bwMode="auto">
            <a:xfrm>
              <a:off x="1273004" y="903132"/>
              <a:ext cx="57163" cy="40986"/>
            </a:xfrm>
            <a:custGeom>
              <a:avLst/>
              <a:gdLst>
                <a:gd name="T0" fmla="*/ 55 w 55"/>
                <a:gd name="T1" fmla="*/ 27 h 54"/>
                <a:gd name="T2" fmla="*/ 55 w 55"/>
                <a:gd name="T3" fmla="*/ 27 h 54"/>
                <a:gd name="T4" fmla="*/ 51 w 55"/>
                <a:gd name="T5" fmla="*/ 20 h 54"/>
                <a:gd name="T6" fmla="*/ 48 w 55"/>
                <a:gd name="T7" fmla="*/ 10 h 54"/>
                <a:gd name="T8" fmla="*/ 45 w 55"/>
                <a:gd name="T9" fmla="*/ 7 h 54"/>
                <a:gd name="T10" fmla="*/ 34 w 55"/>
                <a:gd name="T11" fmla="*/ 3 h 54"/>
                <a:gd name="T12" fmla="*/ 34 w 55"/>
                <a:gd name="T13" fmla="*/ 3 h 54"/>
                <a:gd name="T14" fmla="*/ 28 w 55"/>
                <a:gd name="T15" fmla="*/ 0 h 54"/>
                <a:gd name="T16" fmla="*/ 17 w 55"/>
                <a:gd name="T17" fmla="*/ 3 h 54"/>
                <a:gd name="T18" fmla="*/ 11 w 55"/>
                <a:gd name="T19" fmla="*/ 7 h 54"/>
                <a:gd name="T20" fmla="*/ 7 w 55"/>
                <a:gd name="T21" fmla="*/ 10 h 54"/>
                <a:gd name="T22" fmla="*/ 7 w 55"/>
                <a:gd name="T23" fmla="*/ 10 h 54"/>
                <a:gd name="T24" fmla="*/ 0 w 55"/>
                <a:gd name="T25" fmla="*/ 20 h 54"/>
                <a:gd name="T26" fmla="*/ 0 w 55"/>
                <a:gd name="T27" fmla="*/ 27 h 54"/>
                <a:gd name="T28" fmla="*/ 0 w 55"/>
                <a:gd name="T29" fmla="*/ 34 h 54"/>
                <a:gd name="T30" fmla="*/ 7 w 55"/>
                <a:gd name="T31" fmla="*/ 44 h 54"/>
                <a:gd name="T32" fmla="*/ 7 w 55"/>
                <a:gd name="T33" fmla="*/ 44 h 54"/>
                <a:gd name="T34" fmla="*/ 11 w 55"/>
                <a:gd name="T35" fmla="*/ 47 h 54"/>
                <a:gd name="T36" fmla="*/ 17 w 55"/>
                <a:gd name="T37" fmla="*/ 51 h 54"/>
                <a:gd name="T38" fmla="*/ 28 w 55"/>
                <a:gd name="T39" fmla="*/ 54 h 54"/>
                <a:gd name="T40" fmla="*/ 34 w 55"/>
                <a:gd name="T41" fmla="*/ 51 h 54"/>
                <a:gd name="T42" fmla="*/ 34 w 55"/>
                <a:gd name="T43" fmla="*/ 51 h 54"/>
                <a:gd name="T44" fmla="*/ 45 w 55"/>
                <a:gd name="T45" fmla="*/ 47 h 54"/>
                <a:gd name="T46" fmla="*/ 48 w 55"/>
                <a:gd name="T47" fmla="*/ 44 h 54"/>
                <a:gd name="T48" fmla="*/ 51 w 55"/>
                <a:gd name="T49" fmla="*/ 34 h 54"/>
                <a:gd name="T50" fmla="*/ 55 w 55"/>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4">
                  <a:moveTo>
                    <a:pt x="55" y="27"/>
                  </a:moveTo>
                  <a:lnTo>
                    <a:pt x="55" y="27"/>
                  </a:lnTo>
                  <a:lnTo>
                    <a:pt x="51" y="20"/>
                  </a:lnTo>
                  <a:lnTo>
                    <a:pt x="48" y="10"/>
                  </a:lnTo>
                  <a:lnTo>
                    <a:pt x="45" y="7"/>
                  </a:lnTo>
                  <a:lnTo>
                    <a:pt x="34" y="3"/>
                  </a:lnTo>
                  <a:lnTo>
                    <a:pt x="34" y="3"/>
                  </a:lnTo>
                  <a:lnTo>
                    <a:pt x="28" y="0"/>
                  </a:lnTo>
                  <a:lnTo>
                    <a:pt x="17" y="3"/>
                  </a:lnTo>
                  <a:lnTo>
                    <a:pt x="11" y="7"/>
                  </a:lnTo>
                  <a:lnTo>
                    <a:pt x="7" y="10"/>
                  </a:lnTo>
                  <a:lnTo>
                    <a:pt x="7" y="10"/>
                  </a:lnTo>
                  <a:lnTo>
                    <a:pt x="0" y="20"/>
                  </a:lnTo>
                  <a:lnTo>
                    <a:pt x="0" y="27"/>
                  </a:lnTo>
                  <a:lnTo>
                    <a:pt x="0" y="34"/>
                  </a:lnTo>
                  <a:lnTo>
                    <a:pt x="7" y="44"/>
                  </a:lnTo>
                  <a:lnTo>
                    <a:pt x="7" y="44"/>
                  </a:lnTo>
                  <a:lnTo>
                    <a:pt x="11" y="47"/>
                  </a:lnTo>
                  <a:lnTo>
                    <a:pt x="17" y="51"/>
                  </a:lnTo>
                  <a:lnTo>
                    <a:pt x="28" y="54"/>
                  </a:lnTo>
                  <a:lnTo>
                    <a:pt x="34" y="51"/>
                  </a:lnTo>
                  <a:lnTo>
                    <a:pt x="34" y="51"/>
                  </a:lnTo>
                  <a:lnTo>
                    <a:pt x="45" y="47"/>
                  </a:lnTo>
                  <a:lnTo>
                    <a:pt x="48" y="44"/>
                  </a:lnTo>
                  <a:lnTo>
                    <a:pt x="51" y="34"/>
                  </a:lnTo>
                  <a:lnTo>
                    <a:pt x="55"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54" name="Freeform 1005">
              <a:extLst>
                <a:ext uri="{FF2B5EF4-FFF2-40B4-BE49-F238E27FC236}">
                  <a16:creationId xmlns:a16="http://schemas.microsoft.com/office/drawing/2014/main" id="{F5EF0DA4-36AA-2F47-A54B-569DA75353AB}"/>
                </a:ext>
              </a:extLst>
            </p:cNvPr>
            <p:cNvSpPr>
              <a:spLocks/>
            </p:cNvSpPr>
            <p:nvPr/>
          </p:nvSpPr>
          <p:spPr bwMode="auto">
            <a:xfrm>
              <a:off x="1273004" y="903132"/>
              <a:ext cx="57163" cy="40986"/>
            </a:xfrm>
            <a:custGeom>
              <a:avLst/>
              <a:gdLst>
                <a:gd name="T0" fmla="*/ 55 w 55"/>
                <a:gd name="T1" fmla="*/ 27 h 54"/>
                <a:gd name="T2" fmla="*/ 55 w 55"/>
                <a:gd name="T3" fmla="*/ 27 h 54"/>
                <a:gd name="T4" fmla="*/ 51 w 55"/>
                <a:gd name="T5" fmla="*/ 20 h 54"/>
                <a:gd name="T6" fmla="*/ 48 w 55"/>
                <a:gd name="T7" fmla="*/ 10 h 54"/>
                <a:gd name="T8" fmla="*/ 45 w 55"/>
                <a:gd name="T9" fmla="*/ 7 h 54"/>
                <a:gd name="T10" fmla="*/ 34 w 55"/>
                <a:gd name="T11" fmla="*/ 3 h 54"/>
                <a:gd name="T12" fmla="*/ 34 w 55"/>
                <a:gd name="T13" fmla="*/ 3 h 54"/>
                <a:gd name="T14" fmla="*/ 28 w 55"/>
                <a:gd name="T15" fmla="*/ 0 h 54"/>
                <a:gd name="T16" fmla="*/ 17 w 55"/>
                <a:gd name="T17" fmla="*/ 3 h 54"/>
                <a:gd name="T18" fmla="*/ 11 w 55"/>
                <a:gd name="T19" fmla="*/ 7 h 54"/>
                <a:gd name="T20" fmla="*/ 7 w 55"/>
                <a:gd name="T21" fmla="*/ 10 h 54"/>
                <a:gd name="T22" fmla="*/ 7 w 55"/>
                <a:gd name="T23" fmla="*/ 10 h 54"/>
                <a:gd name="T24" fmla="*/ 0 w 55"/>
                <a:gd name="T25" fmla="*/ 20 h 54"/>
                <a:gd name="T26" fmla="*/ 0 w 55"/>
                <a:gd name="T27" fmla="*/ 27 h 54"/>
                <a:gd name="T28" fmla="*/ 0 w 55"/>
                <a:gd name="T29" fmla="*/ 34 h 54"/>
                <a:gd name="T30" fmla="*/ 7 w 55"/>
                <a:gd name="T31" fmla="*/ 44 h 54"/>
                <a:gd name="T32" fmla="*/ 7 w 55"/>
                <a:gd name="T33" fmla="*/ 44 h 54"/>
                <a:gd name="T34" fmla="*/ 11 w 55"/>
                <a:gd name="T35" fmla="*/ 47 h 54"/>
                <a:gd name="T36" fmla="*/ 17 w 55"/>
                <a:gd name="T37" fmla="*/ 51 h 54"/>
                <a:gd name="T38" fmla="*/ 28 w 55"/>
                <a:gd name="T39" fmla="*/ 54 h 54"/>
                <a:gd name="T40" fmla="*/ 34 w 55"/>
                <a:gd name="T41" fmla="*/ 51 h 54"/>
                <a:gd name="T42" fmla="*/ 34 w 55"/>
                <a:gd name="T43" fmla="*/ 51 h 54"/>
                <a:gd name="T44" fmla="*/ 45 w 55"/>
                <a:gd name="T45" fmla="*/ 47 h 54"/>
                <a:gd name="T46" fmla="*/ 48 w 55"/>
                <a:gd name="T47" fmla="*/ 44 h 54"/>
                <a:gd name="T48" fmla="*/ 51 w 55"/>
                <a:gd name="T49" fmla="*/ 34 h 54"/>
                <a:gd name="T50" fmla="*/ 55 w 55"/>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4">
                  <a:moveTo>
                    <a:pt x="55" y="27"/>
                  </a:moveTo>
                  <a:lnTo>
                    <a:pt x="55" y="27"/>
                  </a:lnTo>
                  <a:lnTo>
                    <a:pt x="51" y="20"/>
                  </a:lnTo>
                  <a:lnTo>
                    <a:pt x="48" y="10"/>
                  </a:lnTo>
                  <a:lnTo>
                    <a:pt x="45" y="7"/>
                  </a:lnTo>
                  <a:lnTo>
                    <a:pt x="34" y="3"/>
                  </a:lnTo>
                  <a:lnTo>
                    <a:pt x="34" y="3"/>
                  </a:lnTo>
                  <a:lnTo>
                    <a:pt x="28" y="0"/>
                  </a:lnTo>
                  <a:lnTo>
                    <a:pt x="17" y="3"/>
                  </a:lnTo>
                  <a:lnTo>
                    <a:pt x="11" y="7"/>
                  </a:lnTo>
                  <a:lnTo>
                    <a:pt x="7" y="10"/>
                  </a:lnTo>
                  <a:lnTo>
                    <a:pt x="7" y="10"/>
                  </a:lnTo>
                  <a:lnTo>
                    <a:pt x="0" y="20"/>
                  </a:lnTo>
                  <a:lnTo>
                    <a:pt x="0" y="27"/>
                  </a:lnTo>
                  <a:lnTo>
                    <a:pt x="0" y="34"/>
                  </a:lnTo>
                  <a:lnTo>
                    <a:pt x="7" y="44"/>
                  </a:lnTo>
                  <a:lnTo>
                    <a:pt x="7" y="44"/>
                  </a:lnTo>
                  <a:lnTo>
                    <a:pt x="11" y="47"/>
                  </a:lnTo>
                  <a:lnTo>
                    <a:pt x="17" y="51"/>
                  </a:lnTo>
                  <a:lnTo>
                    <a:pt x="28" y="54"/>
                  </a:lnTo>
                  <a:lnTo>
                    <a:pt x="34" y="51"/>
                  </a:lnTo>
                  <a:lnTo>
                    <a:pt x="34" y="51"/>
                  </a:lnTo>
                  <a:lnTo>
                    <a:pt x="45" y="47"/>
                  </a:lnTo>
                  <a:lnTo>
                    <a:pt x="48" y="44"/>
                  </a:lnTo>
                  <a:lnTo>
                    <a:pt x="51" y="34"/>
                  </a:lnTo>
                  <a:lnTo>
                    <a:pt x="55"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55" name="Freeform 1006">
              <a:extLst>
                <a:ext uri="{FF2B5EF4-FFF2-40B4-BE49-F238E27FC236}">
                  <a16:creationId xmlns:a16="http://schemas.microsoft.com/office/drawing/2014/main" id="{25992FF3-763B-3848-A85E-3DC0BAE2BB6B}"/>
                </a:ext>
              </a:extLst>
            </p:cNvPr>
            <p:cNvSpPr>
              <a:spLocks/>
            </p:cNvSpPr>
            <p:nvPr/>
          </p:nvSpPr>
          <p:spPr bwMode="auto">
            <a:xfrm>
              <a:off x="1273004" y="903132"/>
              <a:ext cx="57163" cy="40986"/>
            </a:xfrm>
            <a:custGeom>
              <a:avLst/>
              <a:gdLst>
                <a:gd name="T0" fmla="*/ 55 w 55"/>
                <a:gd name="T1" fmla="*/ 27 h 54"/>
                <a:gd name="T2" fmla="*/ 55 w 55"/>
                <a:gd name="T3" fmla="*/ 27 h 54"/>
                <a:gd name="T4" fmla="*/ 51 w 55"/>
                <a:gd name="T5" fmla="*/ 20 h 54"/>
                <a:gd name="T6" fmla="*/ 48 w 55"/>
                <a:gd name="T7" fmla="*/ 10 h 54"/>
                <a:gd name="T8" fmla="*/ 45 w 55"/>
                <a:gd name="T9" fmla="*/ 7 h 54"/>
                <a:gd name="T10" fmla="*/ 34 w 55"/>
                <a:gd name="T11" fmla="*/ 3 h 54"/>
                <a:gd name="T12" fmla="*/ 34 w 55"/>
                <a:gd name="T13" fmla="*/ 3 h 54"/>
                <a:gd name="T14" fmla="*/ 28 w 55"/>
                <a:gd name="T15" fmla="*/ 0 h 54"/>
                <a:gd name="T16" fmla="*/ 17 w 55"/>
                <a:gd name="T17" fmla="*/ 3 h 54"/>
                <a:gd name="T18" fmla="*/ 11 w 55"/>
                <a:gd name="T19" fmla="*/ 7 h 54"/>
                <a:gd name="T20" fmla="*/ 7 w 55"/>
                <a:gd name="T21" fmla="*/ 10 h 54"/>
                <a:gd name="T22" fmla="*/ 7 w 55"/>
                <a:gd name="T23" fmla="*/ 10 h 54"/>
                <a:gd name="T24" fmla="*/ 0 w 55"/>
                <a:gd name="T25" fmla="*/ 20 h 54"/>
                <a:gd name="T26" fmla="*/ 0 w 55"/>
                <a:gd name="T27" fmla="*/ 27 h 54"/>
                <a:gd name="T28" fmla="*/ 0 w 55"/>
                <a:gd name="T29" fmla="*/ 34 h 54"/>
                <a:gd name="T30" fmla="*/ 7 w 55"/>
                <a:gd name="T31" fmla="*/ 44 h 54"/>
                <a:gd name="T32" fmla="*/ 7 w 55"/>
                <a:gd name="T33" fmla="*/ 44 h 54"/>
                <a:gd name="T34" fmla="*/ 11 w 55"/>
                <a:gd name="T35" fmla="*/ 47 h 54"/>
                <a:gd name="T36" fmla="*/ 17 w 55"/>
                <a:gd name="T37" fmla="*/ 51 h 54"/>
                <a:gd name="T38" fmla="*/ 28 w 55"/>
                <a:gd name="T39" fmla="*/ 54 h 54"/>
                <a:gd name="T40" fmla="*/ 34 w 55"/>
                <a:gd name="T41" fmla="*/ 51 h 54"/>
                <a:gd name="T42" fmla="*/ 34 w 55"/>
                <a:gd name="T43" fmla="*/ 51 h 54"/>
                <a:gd name="T44" fmla="*/ 45 w 55"/>
                <a:gd name="T45" fmla="*/ 47 h 54"/>
                <a:gd name="T46" fmla="*/ 48 w 55"/>
                <a:gd name="T47" fmla="*/ 44 h 54"/>
                <a:gd name="T48" fmla="*/ 51 w 55"/>
                <a:gd name="T49" fmla="*/ 34 h 54"/>
                <a:gd name="T50" fmla="*/ 55 w 55"/>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4">
                  <a:moveTo>
                    <a:pt x="55" y="27"/>
                  </a:moveTo>
                  <a:lnTo>
                    <a:pt x="55" y="27"/>
                  </a:lnTo>
                  <a:lnTo>
                    <a:pt x="51" y="20"/>
                  </a:lnTo>
                  <a:lnTo>
                    <a:pt x="48" y="10"/>
                  </a:lnTo>
                  <a:lnTo>
                    <a:pt x="45" y="7"/>
                  </a:lnTo>
                  <a:lnTo>
                    <a:pt x="34" y="3"/>
                  </a:lnTo>
                  <a:lnTo>
                    <a:pt x="34" y="3"/>
                  </a:lnTo>
                  <a:lnTo>
                    <a:pt x="28" y="0"/>
                  </a:lnTo>
                  <a:lnTo>
                    <a:pt x="17" y="3"/>
                  </a:lnTo>
                  <a:lnTo>
                    <a:pt x="11" y="7"/>
                  </a:lnTo>
                  <a:lnTo>
                    <a:pt x="7" y="10"/>
                  </a:lnTo>
                  <a:lnTo>
                    <a:pt x="7" y="10"/>
                  </a:lnTo>
                  <a:lnTo>
                    <a:pt x="0" y="20"/>
                  </a:lnTo>
                  <a:lnTo>
                    <a:pt x="0" y="27"/>
                  </a:lnTo>
                  <a:lnTo>
                    <a:pt x="0" y="34"/>
                  </a:lnTo>
                  <a:lnTo>
                    <a:pt x="7" y="44"/>
                  </a:lnTo>
                  <a:lnTo>
                    <a:pt x="7" y="44"/>
                  </a:lnTo>
                  <a:lnTo>
                    <a:pt x="11" y="47"/>
                  </a:lnTo>
                  <a:lnTo>
                    <a:pt x="17" y="51"/>
                  </a:lnTo>
                  <a:lnTo>
                    <a:pt x="28" y="54"/>
                  </a:lnTo>
                  <a:lnTo>
                    <a:pt x="34" y="51"/>
                  </a:lnTo>
                  <a:lnTo>
                    <a:pt x="34" y="51"/>
                  </a:lnTo>
                  <a:lnTo>
                    <a:pt x="45" y="47"/>
                  </a:lnTo>
                  <a:lnTo>
                    <a:pt x="48" y="44"/>
                  </a:lnTo>
                  <a:lnTo>
                    <a:pt x="51" y="34"/>
                  </a:lnTo>
                  <a:lnTo>
                    <a:pt x="55"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56" name="Freeform 1007">
              <a:extLst>
                <a:ext uri="{FF2B5EF4-FFF2-40B4-BE49-F238E27FC236}">
                  <a16:creationId xmlns:a16="http://schemas.microsoft.com/office/drawing/2014/main" id="{2A28925E-3693-5547-9F88-9E59811D71E3}"/>
                </a:ext>
              </a:extLst>
            </p:cNvPr>
            <p:cNvSpPr>
              <a:spLocks/>
            </p:cNvSpPr>
            <p:nvPr/>
          </p:nvSpPr>
          <p:spPr bwMode="auto">
            <a:xfrm>
              <a:off x="1273004" y="903132"/>
              <a:ext cx="57163" cy="40986"/>
            </a:xfrm>
            <a:custGeom>
              <a:avLst/>
              <a:gdLst>
                <a:gd name="T0" fmla="*/ 55 w 55"/>
                <a:gd name="T1" fmla="*/ 27 h 54"/>
                <a:gd name="T2" fmla="*/ 55 w 55"/>
                <a:gd name="T3" fmla="*/ 27 h 54"/>
                <a:gd name="T4" fmla="*/ 51 w 55"/>
                <a:gd name="T5" fmla="*/ 20 h 54"/>
                <a:gd name="T6" fmla="*/ 48 w 55"/>
                <a:gd name="T7" fmla="*/ 10 h 54"/>
                <a:gd name="T8" fmla="*/ 45 w 55"/>
                <a:gd name="T9" fmla="*/ 7 h 54"/>
                <a:gd name="T10" fmla="*/ 34 w 55"/>
                <a:gd name="T11" fmla="*/ 3 h 54"/>
                <a:gd name="T12" fmla="*/ 34 w 55"/>
                <a:gd name="T13" fmla="*/ 3 h 54"/>
                <a:gd name="T14" fmla="*/ 28 w 55"/>
                <a:gd name="T15" fmla="*/ 0 h 54"/>
                <a:gd name="T16" fmla="*/ 17 w 55"/>
                <a:gd name="T17" fmla="*/ 3 h 54"/>
                <a:gd name="T18" fmla="*/ 11 w 55"/>
                <a:gd name="T19" fmla="*/ 7 h 54"/>
                <a:gd name="T20" fmla="*/ 7 w 55"/>
                <a:gd name="T21" fmla="*/ 10 h 54"/>
                <a:gd name="T22" fmla="*/ 7 w 55"/>
                <a:gd name="T23" fmla="*/ 10 h 54"/>
                <a:gd name="T24" fmla="*/ 0 w 55"/>
                <a:gd name="T25" fmla="*/ 20 h 54"/>
                <a:gd name="T26" fmla="*/ 0 w 55"/>
                <a:gd name="T27" fmla="*/ 27 h 54"/>
                <a:gd name="T28" fmla="*/ 0 w 55"/>
                <a:gd name="T29" fmla="*/ 34 h 54"/>
                <a:gd name="T30" fmla="*/ 7 w 55"/>
                <a:gd name="T31" fmla="*/ 44 h 54"/>
                <a:gd name="T32" fmla="*/ 7 w 55"/>
                <a:gd name="T33" fmla="*/ 44 h 54"/>
                <a:gd name="T34" fmla="*/ 11 w 55"/>
                <a:gd name="T35" fmla="*/ 47 h 54"/>
                <a:gd name="T36" fmla="*/ 17 w 55"/>
                <a:gd name="T37" fmla="*/ 51 h 54"/>
                <a:gd name="T38" fmla="*/ 28 w 55"/>
                <a:gd name="T39" fmla="*/ 54 h 54"/>
                <a:gd name="T40" fmla="*/ 34 w 55"/>
                <a:gd name="T41" fmla="*/ 51 h 54"/>
                <a:gd name="T42" fmla="*/ 34 w 55"/>
                <a:gd name="T43" fmla="*/ 51 h 54"/>
                <a:gd name="T44" fmla="*/ 45 w 55"/>
                <a:gd name="T45" fmla="*/ 47 h 54"/>
                <a:gd name="T46" fmla="*/ 48 w 55"/>
                <a:gd name="T47" fmla="*/ 44 h 54"/>
                <a:gd name="T48" fmla="*/ 51 w 55"/>
                <a:gd name="T49" fmla="*/ 34 h 54"/>
                <a:gd name="T50" fmla="*/ 55 w 55"/>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4">
                  <a:moveTo>
                    <a:pt x="55" y="27"/>
                  </a:moveTo>
                  <a:lnTo>
                    <a:pt x="55" y="27"/>
                  </a:lnTo>
                  <a:lnTo>
                    <a:pt x="51" y="20"/>
                  </a:lnTo>
                  <a:lnTo>
                    <a:pt x="48" y="10"/>
                  </a:lnTo>
                  <a:lnTo>
                    <a:pt x="45" y="7"/>
                  </a:lnTo>
                  <a:lnTo>
                    <a:pt x="34" y="3"/>
                  </a:lnTo>
                  <a:lnTo>
                    <a:pt x="34" y="3"/>
                  </a:lnTo>
                  <a:lnTo>
                    <a:pt x="28" y="0"/>
                  </a:lnTo>
                  <a:lnTo>
                    <a:pt x="17" y="3"/>
                  </a:lnTo>
                  <a:lnTo>
                    <a:pt x="11" y="7"/>
                  </a:lnTo>
                  <a:lnTo>
                    <a:pt x="7" y="10"/>
                  </a:lnTo>
                  <a:lnTo>
                    <a:pt x="7" y="10"/>
                  </a:lnTo>
                  <a:lnTo>
                    <a:pt x="0" y="20"/>
                  </a:lnTo>
                  <a:lnTo>
                    <a:pt x="0" y="27"/>
                  </a:lnTo>
                  <a:lnTo>
                    <a:pt x="0" y="34"/>
                  </a:lnTo>
                  <a:lnTo>
                    <a:pt x="7" y="44"/>
                  </a:lnTo>
                  <a:lnTo>
                    <a:pt x="7" y="44"/>
                  </a:lnTo>
                  <a:lnTo>
                    <a:pt x="11" y="47"/>
                  </a:lnTo>
                  <a:lnTo>
                    <a:pt x="17" y="51"/>
                  </a:lnTo>
                  <a:lnTo>
                    <a:pt x="28" y="54"/>
                  </a:lnTo>
                  <a:lnTo>
                    <a:pt x="34" y="51"/>
                  </a:lnTo>
                  <a:lnTo>
                    <a:pt x="34" y="51"/>
                  </a:lnTo>
                  <a:lnTo>
                    <a:pt x="45" y="47"/>
                  </a:lnTo>
                  <a:lnTo>
                    <a:pt x="48" y="44"/>
                  </a:lnTo>
                  <a:lnTo>
                    <a:pt x="51" y="34"/>
                  </a:lnTo>
                  <a:lnTo>
                    <a:pt x="55"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57" name="Freeform 1008">
              <a:extLst>
                <a:ext uri="{FF2B5EF4-FFF2-40B4-BE49-F238E27FC236}">
                  <a16:creationId xmlns:a16="http://schemas.microsoft.com/office/drawing/2014/main" id="{597DE69D-9376-6549-A4F0-AB49D0218949}"/>
                </a:ext>
              </a:extLst>
            </p:cNvPr>
            <p:cNvSpPr>
              <a:spLocks/>
            </p:cNvSpPr>
            <p:nvPr/>
          </p:nvSpPr>
          <p:spPr bwMode="auto">
            <a:xfrm>
              <a:off x="1273004" y="903132"/>
              <a:ext cx="57163" cy="40986"/>
            </a:xfrm>
            <a:custGeom>
              <a:avLst/>
              <a:gdLst>
                <a:gd name="T0" fmla="*/ 55 w 55"/>
                <a:gd name="T1" fmla="*/ 27 h 54"/>
                <a:gd name="T2" fmla="*/ 55 w 55"/>
                <a:gd name="T3" fmla="*/ 27 h 54"/>
                <a:gd name="T4" fmla="*/ 51 w 55"/>
                <a:gd name="T5" fmla="*/ 20 h 54"/>
                <a:gd name="T6" fmla="*/ 48 w 55"/>
                <a:gd name="T7" fmla="*/ 10 h 54"/>
                <a:gd name="T8" fmla="*/ 45 w 55"/>
                <a:gd name="T9" fmla="*/ 7 h 54"/>
                <a:gd name="T10" fmla="*/ 34 w 55"/>
                <a:gd name="T11" fmla="*/ 3 h 54"/>
                <a:gd name="T12" fmla="*/ 34 w 55"/>
                <a:gd name="T13" fmla="*/ 3 h 54"/>
                <a:gd name="T14" fmla="*/ 28 w 55"/>
                <a:gd name="T15" fmla="*/ 0 h 54"/>
                <a:gd name="T16" fmla="*/ 17 w 55"/>
                <a:gd name="T17" fmla="*/ 3 h 54"/>
                <a:gd name="T18" fmla="*/ 11 w 55"/>
                <a:gd name="T19" fmla="*/ 7 h 54"/>
                <a:gd name="T20" fmla="*/ 7 w 55"/>
                <a:gd name="T21" fmla="*/ 10 h 54"/>
                <a:gd name="T22" fmla="*/ 7 w 55"/>
                <a:gd name="T23" fmla="*/ 10 h 54"/>
                <a:gd name="T24" fmla="*/ 0 w 55"/>
                <a:gd name="T25" fmla="*/ 20 h 54"/>
                <a:gd name="T26" fmla="*/ 0 w 55"/>
                <a:gd name="T27" fmla="*/ 27 h 54"/>
                <a:gd name="T28" fmla="*/ 0 w 55"/>
                <a:gd name="T29" fmla="*/ 34 h 54"/>
                <a:gd name="T30" fmla="*/ 7 w 55"/>
                <a:gd name="T31" fmla="*/ 44 h 54"/>
                <a:gd name="T32" fmla="*/ 7 w 55"/>
                <a:gd name="T33" fmla="*/ 44 h 54"/>
                <a:gd name="T34" fmla="*/ 11 w 55"/>
                <a:gd name="T35" fmla="*/ 47 h 54"/>
                <a:gd name="T36" fmla="*/ 17 w 55"/>
                <a:gd name="T37" fmla="*/ 51 h 54"/>
                <a:gd name="T38" fmla="*/ 28 w 55"/>
                <a:gd name="T39" fmla="*/ 54 h 54"/>
                <a:gd name="T40" fmla="*/ 34 w 55"/>
                <a:gd name="T41" fmla="*/ 51 h 54"/>
                <a:gd name="T42" fmla="*/ 34 w 55"/>
                <a:gd name="T43" fmla="*/ 51 h 54"/>
                <a:gd name="T44" fmla="*/ 45 w 55"/>
                <a:gd name="T45" fmla="*/ 47 h 54"/>
                <a:gd name="T46" fmla="*/ 48 w 55"/>
                <a:gd name="T47" fmla="*/ 44 h 54"/>
                <a:gd name="T48" fmla="*/ 51 w 55"/>
                <a:gd name="T49" fmla="*/ 34 h 54"/>
                <a:gd name="T50" fmla="*/ 55 w 55"/>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4">
                  <a:moveTo>
                    <a:pt x="55" y="27"/>
                  </a:moveTo>
                  <a:lnTo>
                    <a:pt x="55" y="27"/>
                  </a:lnTo>
                  <a:lnTo>
                    <a:pt x="51" y="20"/>
                  </a:lnTo>
                  <a:lnTo>
                    <a:pt x="48" y="10"/>
                  </a:lnTo>
                  <a:lnTo>
                    <a:pt x="45" y="7"/>
                  </a:lnTo>
                  <a:lnTo>
                    <a:pt x="34" y="3"/>
                  </a:lnTo>
                  <a:lnTo>
                    <a:pt x="34" y="3"/>
                  </a:lnTo>
                  <a:lnTo>
                    <a:pt x="28" y="0"/>
                  </a:lnTo>
                  <a:lnTo>
                    <a:pt x="17" y="3"/>
                  </a:lnTo>
                  <a:lnTo>
                    <a:pt x="11" y="7"/>
                  </a:lnTo>
                  <a:lnTo>
                    <a:pt x="7" y="10"/>
                  </a:lnTo>
                  <a:lnTo>
                    <a:pt x="7" y="10"/>
                  </a:lnTo>
                  <a:lnTo>
                    <a:pt x="0" y="20"/>
                  </a:lnTo>
                  <a:lnTo>
                    <a:pt x="0" y="27"/>
                  </a:lnTo>
                  <a:lnTo>
                    <a:pt x="0" y="34"/>
                  </a:lnTo>
                  <a:lnTo>
                    <a:pt x="7" y="44"/>
                  </a:lnTo>
                  <a:lnTo>
                    <a:pt x="7" y="44"/>
                  </a:lnTo>
                  <a:lnTo>
                    <a:pt x="11" y="47"/>
                  </a:lnTo>
                  <a:lnTo>
                    <a:pt x="17" y="51"/>
                  </a:lnTo>
                  <a:lnTo>
                    <a:pt x="28" y="54"/>
                  </a:lnTo>
                  <a:lnTo>
                    <a:pt x="34" y="51"/>
                  </a:lnTo>
                  <a:lnTo>
                    <a:pt x="34" y="51"/>
                  </a:lnTo>
                  <a:lnTo>
                    <a:pt x="45" y="47"/>
                  </a:lnTo>
                  <a:lnTo>
                    <a:pt x="48" y="44"/>
                  </a:lnTo>
                  <a:lnTo>
                    <a:pt x="51" y="34"/>
                  </a:lnTo>
                  <a:lnTo>
                    <a:pt x="55"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58" name="Freeform 1009">
              <a:extLst>
                <a:ext uri="{FF2B5EF4-FFF2-40B4-BE49-F238E27FC236}">
                  <a16:creationId xmlns:a16="http://schemas.microsoft.com/office/drawing/2014/main" id="{A1D85984-A40A-2043-9C8C-4AE6DCA198DD}"/>
                </a:ext>
              </a:extLst>
            </p:cNvPr>
            <p:cNvSpPr>
              <a:spLocks/>
            </p:cNvSpPr>
            <p:nvPr/>
          </p:nvSpPr>
          <p:spPr bwMode="auto">
            <a:xfrm>
              <a:off x="1273004" y="903132"/>
              <a:ext cx="57163" cy="40986"/>
            </a:xfrm>
            <a:custGeom>
              <a:avLst/>
              <a:gdLst>
                <a:gd name="T0" fmla="*/ 55 w 55"/>
                <a:gd name="T1" fmla="*/ 27 h 54"/>
                <a:gd name="T2" fmla="*/ 55 w 55"/>
                <a:gd name="T3" fmla="*/ 27 h 54"/>
                <a:gd name="T4" fmla="*/ 51 w 55"/>
                <a:gd name="T5" fmla="*/ 20 h 54"/>
                <a:gd name="T6" fmla="*/ 48 w 55"/>
                <a:gd name="T7" fmla="*/ 10 h 54"/>
                <a:gd name="T8" fmla="*/ 45 w 55"/>
                <a:gd name="T9" fmla="*/ 7 h 54"/>
                <a:gd name="T10" fmla="*/ 34 w 55"/>
                <a:gd name="T11" fmla="*/ 3 h 54"/>
                <a:gd name="T12" fmla="*/ 34 w 55"/>
                <a:gd name="T13" fmla="*/ 3 h 54"/>
                <a:gd name="T14" fmla="*/ 28 w 55"/>
                <a:gd name="T15" fmla="*/ 0 h 54"/>
                <a:gd name="T16" fmla="*/ 17 w 55"/>
                <a:gd name="T17" fmla="*/ 3 h 54"/>
                <a:gd name="T18" fmla="*/ 11 w 55"/>
                <a:gd name="T19" fmla="*/ 7 h 54"/>
                <a:gd name="T20" fmla="*/ 7 w 55"/>
                <a:gd name="T21" fmla="*/ 10 h 54"/>
                <a:gd name="T22" fmla="*/ 7 w 55"/>
                <a:gd name="T23" fmla="*/ 10 h 54"/>
                <a:gd name="T24" fmla="*/ 0 w 55"/>
                <a:gd name="T25" fmla="*/ 20 h 54"/>
                <a:gd name="T26" fmla="*/ 0 w 55"/>
                <a:gd name="T27" fmla="*/ 27 h 54"/>
                <a:gd name="T28" fmla="*/ 0 w 55"/>
                <a:gd name="T29" fmla="*/ 34 h 54"/>
                <a:gd name="T30" fmla="*/ 7 w 55"/>
                <a:gd name="T31" fmla="*/ 44 h 54"/>
                <a:gd name="T32" fmla="*/ 7 w 55"/>
                <a:gd name="T33" fmla="*/ 44 h 54"/>
                <a:gd name="T34" fmla="*/ 11 w 55"/>
                <a:gd name="T35" fmla="*/ 47 h 54"/>
                <a:gd name="T36" fmla="*/ 17 w 55"/>
                <a:gd name="T37" fmla="*/ 51 h 54"/>
                <a:gd name="T38" fmla="*/ 28 w 55"/>
                <a:gd name="T39" fmla="*/ 54 h 54"/>
                <a:gd name="T40" fmla="*/ 34 w 55"/>
                <a:gd name="T41" fmla="*/ 51 h 54"/>
                <a:gd name="T42" fmla="*/ 34 w 55"/>
                <a:gd name="T43" fmla="*/ 51 h 54"/>
                <a:gd name="T44" fmla="*/ 45 w 55"/>
                <a:gd name="T45" fmla="*/ 47 h 54"/>
                <a:gd name="T46" fmla="*/ 48 w 55"/>
                <a:gd name="T47" fmla="*/ 44 h 54"/>
                <a:gd name="T48" fmla="*/ 51 w 55"/>
                <a:gd name="T49" fmla="*/ 34 h 54"/>
                <a:gd name="T50" fmla="*/ 55 w 55"/>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4">
                  <a:moveTo>
                    <a:pt x="55" y="27"/>
                  </a:moveTo>
                  <a:lnTo>
                    <a:pt x="55" y="27"/>
                  </a:lnTo>
                  <a:lnTo>
                    <a:pt x="51" y="20"/>
                  </a:lnTo>
                  <a:lnTo>
                    <a:pt x="48" y="10"/>
                  </a:lnTo>
                  <a:lnTo>
                    <a:pt x="45" y="7"/>
                  </a:lnTo>
                  <a:lnTo>
                    <a:pt x="34" y="3"/>
                  </a:lnTo>
                  <a:lnTo>
                    <a:pt x="34" y="3"/>
                  </a:lnTo>
                  <a:lnTo>
                    <a:pt x="28" y="0"/>
                  </a:lnTo>
                  <a:lnTo>
                    <a:pt x="17" y="3"/>
                  </a:lnTo>
                  <a:lnTo>
                    <a:pt x="11" y="7"/>
                  </a:lnTo>
                  <a:lnTo>
                    <a:pt x="7" y="10"/>
                  </a:lnTo>
                  <a:lnTo>
                    <a:pt x="7" y="10"/>
                  </a:lnTo>
                  <a:lnTo>
                    <a:pt x="0" y="20"/>
                  </a:lnTo>
                  <a:lnTo>
                    <a:pt x="0" y="27"/>
                  </a:lnTo>
                  <a:lnTo>
                    <a:pt x="0" y="34"/>
                  </a:lnTo>
                  <a:lnTo>
                    <a:pt x="7" y="44"/>
                  </a:lnTo>
                  <a:lnTo>
                    <a:pt x="7" y="44"/>
                  </a:lnTo>
                  <a:lnTo>
                    <a:pt x="11" y="47"/>
                  </a:lnTo>
                  <a:lnTo>
                    <a:pt x="17" y="51"/>
                  </a:lnTo>
                  <a:lnTo>
                    <a:pt x="28" y="54"/>
                  </a:lnTo>
                  <a:lnTo>
                    <a:pt x="34" y="51"/>
                  </a:lnTo>
                  <a:lnTo>
                    <a:pt x="34" y="51"/>
                  </a:lnTo>
                  <a:lnTo>
                    <a:pt x="45" y="47"/>
                  </a:lnTo>
                  <a:lnTo>
                    <a:pt x="48" y="44"/>
                  </a:lnTo>
                  <a:lnTo>
                    <a:pt x="51" y="34"/>
                  </a:lnTo>
                  <a:lnTo>
                    <a:pt x="55"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59" name="Freeform 1010">
              <a:extLst>
                <a:ext uri="{FF2B5EF4-FFF2-40B4-BE49-F238E27FC236}">
                  <a16:creationId xmlns:a16="http://schemas.microsoft.com/office/drawing/2014/main" id="{21419030-6A7D-B242-809D-CE747E332360}"/>
                </a:ext>
              </a:extLst>
            </p:cNvPr>
            <p:cNvSpPr>
              <a:spLocks/>
            </p:cNvSpPr>
            <p:nvPr/>
          </p:nvSpPr>
          <p:spPr bwMode="auto">
            <a:xfrm>
              <a:off x="1273004" y="903132"/>
              <a:ext cx="57163" cy="40986"/>
            </a:xfrm>
            <a:custGeom>
              <a:avLst/>
              <a:gdLst>
                <a:gd name="T0" fmla="*/ 55 w 55"/>
                <a:gd name="T1" fmla="*/ 27 h 54"/>
                <a:gd name="T2" fmla="*/ 55 w 55"/>
                <a:gd name="T3" fmla="*/ 27 h 54"/>
                <a:gd name="T4" fmla="*/ 51 w 55"/>
                <a:gd name="T5" fmla="*/ 20 h 54"/>
                <a:gd name="T6" fmla="*/ 48 w 55"/>
                <a:gd name="T7" fmla="*/ 10 h 54"/>
                <a:gd name="T8" fmla="*/ 45 w 55"/>
                <a:gd name="T9" fmla="*/ 7 h 54"/>
                <a:gd name="T10" fmla="*/ 34 w 55"/>
                <a:gd name="T11" fmla="*/ 3 h 54"/>
                <a:gd name="T12" fmla="*/ 34 w 55"/>
                <a:gd name="T13" fmla="*/ 3 h 54"/>
                <a:gd name="T14" fmla="*/ 28 w 55"/>
                <a:gd name="T15" fmla="*/ 0 h 54"/>
                <a:gd name="T16" fmla="*/ 17 w 55"/>
                <a:gd name="T17" fmla="*/ 3 h 54"/>
                <a:gd name="T18" fmla="*/ 11 w 55"/>
                <a:gd name="T19" fmla="*/ 7 h 54"/>
                <a:gd name="T20" fmla="*/ 7 w 55"/>
                <a:gd name="T21" fmla="*/ 10 h 54"/>
                <a:gd name="T22" fmla="*/ 7 w 55"/>
                <a:gd name="T23" fmla="*/ 10 h 54"/>
                <a:gd name="T24" fmla="*/ 0 w 55"/>
                <a:gd name="T25" fmla="*/ 20 h 54"/>
                <a:gd name="T26" fmla="*/ 0 w 55"/>
                <a:gd name="T27" fmla="*/ 27 h 54"/>
                <a:gd name="T28" fmla="*/ 0 w 55"/>
                <a:gd name="T29" fmla="*/ 34 h 54"/>
                <a:gd name="T30" fmla="*/ 7 w 55"/>
                <a:gd name="T31" fmla="*/ 44 h 54"/>
                <a:gd name="T32" fmla="*/ 7 w 55"/>
                <a:gd name="T33" fmla="*/ 44 h 54"/>
                <a:gd name="T34" fmla="*/ 11 w 55"/>
                <a:gd name="T35" fmla="*/ 47 h 54"/>
                <a:gd name="T36" fmla="*/ 17 w 55"/>
                <a:gd name="T37" fmla="*/ 51 h 54"/>
                <a:gd name="T38" fmla="*/ 28 w 55"/>
                <a:gd name="T39" fmla="*/ 54 h 54"/>
                <a:gd name="T40" fmla="*/ 34 w 55"/>
                <a:gd name="T41" fmla="*/ 51 h 54"/>
                <a:gd name="T42" fmla="*/ 34 w 55"/>
                <a:gd name="T43" fmla="*/ 51 h 54"/>
                <a:gd name="T44" fmla="*/ 45 w 55"/>
                <a:gd name="T45" fmla="*/ 47 h 54"/>
                <a:gd name="T46" fmla="*/ 48 w 55"/>
                <a:gd name="T47" fmla="*/ 44 h 54"/>
                <a:gd name="T48" fmla="*/ 51 w 55"/>
                <a:gd name="T49" fmla="*/ 34 h 54"/>
                <a:gd name="T50" fmla="*/ 55 w 55"/>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4">
                  <a:moveTo>
                    <a:pt x="55" y="27"/>
                  </a:moveTo>
                  <a:lnTo>
                    <a:pt x="55" y="27"/>
                  </a:lnTo>
                  <a:lnTo>
                    <a:pt x="51" y="20"/>
                  </a:lnTo>
                  <a:lnTo>
                    <a:pt x="48" y="10"/>
                  </a:lnTo>
                  <a:lnTo>
                    <a:pt x="45" y="7"/>
                  </a:lnTo>
                  <a:lnTo>
                    <a:pt x="34" y="3"/>
                  </a:lnTo>
                  <a:lnTo>
                    <a:pt x="34" y="3"/>
                  </a:lnTo>
                  <a:lnTo>
                    <a:pt x="28" y="0"/>
                  </a:lnTo>
                  <a:lnTo>
                    <a:pt x="17" y="3"/>
                  </a:lnTo>
                  <a:lnTo>
                    <a:pt x="11" y="7"/>
                  </a:lnTo>
                  <a:lnTo>
                    <a:pt x="7" y="10"/>
                  </a:lnTo>
                  <a:lnTo>
                    <a:pt x="7" y="10"/>
                  </a:lnTo>
                  <a:lnTo>
                    <a:pt x="0" y="20"/>
                  </a:lnTo>
                  <a:lnTo>
                    <a:pt x="0" y="27"/>
                  </a:lnTo>
                  <a:lnTo>
                    <a:pt x="0" y="34"/>
                  </a:lnTo>
                  <a:lnTo>
                    <a:pt x="7" y="44"/>
                  </a:lnTo>
                  <a:lnTo>
                    <a:pt x="7" y="44"/>
                  </a:lnTo>
                  <a:lnTo>
                    <a:pt x="11" y="47"/>
                  </a:lnTo>
                  <a:lnTo>
                    <a:pt x="17" y="51"/>
                  </a:lnTo>
                  <a:lnTo>
                    <a:pt x="28" y="54"/>
                  </a:lnTo>
                  <a:lnTo>
                    <a:pt x="34" y="51"/>
                  </a:lnTo>
                  <a:lnTo>
                    <a:pt x="34" y="51"/>
                  </a:lnTo>
                  <a:lnTo>
                    <a:pt x="45" y="47"/>
                  </a:lnTo>
                  <a:lnTo>
                    <a:pt x="48" y="44"/>
                  </a:lnTo>
                  <a:lnTo>
                    <a:pt x="51" y="34"/>
                  </a:lnTo>
                  <a:lnTo>
                    <a:pt x="55"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60" name="Freeform 1011">
              <a:extLst>
                <a:ext uri="{FF2B5EF4-FFF2-40B4-BE49-F238E27FC236}">
                  <a16:creationId xmlns:a16="http://schemas.microsoft.com/office/drawing/2014/main" id="{0263E7EB-94F9-024D-89BD-1E41FD021626}"/>
                </a:ext>
              </a:extLst>
            </p:cNvPr>
            <p:cNvSpPr>
              <a:spLocks/>
            </p:cNvSpPr>
            <p:nvPr/>
          </p:nvSpPr>
          <p:spPr bwMode="auto">
            <a:xfrm>
              <a:off x="1273004" y="903132"/>
              <a:ext cx="57163" cy="40986"/>
            </a:xfrm>
            <a:custGeom>
              <a:avLst/>
              <a:gdLst>
                <a:gd name="T0" fmla="*/ 55 w 55"/>
                <a:gd name="T1" fmla="*/ 27 h 54"/>
                <a:gd name="T2" fmla="*/ 55 w 55"/>
                <a:gd name="T3" fmla="*/ 27 h 54"/>
                <a:gd name="T4" fmla="*/ 51 w 55"/>
                <a:gd name="T5" fmla="*/ 20 h 54"/>
                <a:gd name="T6" fmla="*/ 48 w 55"/>
                <a:gd name="T7" fmla="*/ 10 h 54"/>
                <a:gd name="T8" fmla="*/ 45 w 55"/>
                <a:gd name="T9" fmla="*/ 7 h 54"/>
                <a:gd name="T10" fmla="*/ 34 w 55"/>
                <a:gd name="T11" fmla="*/ 3 h 54"/>
                <a:gd name="T12" fmla="*/ 34 w 55"/>
                <a:gd name="T13" fmla="*/ 3 h 54"/>
                <a:gd name="T14" fmla="*/ 28 w 55"/>
                <a:gd name="T15" fmla="*/ 0 h 54"/>
                <a:gd name="T16" fmla="*/ 17 w 55"/>
                <a:gd name="T17" fmla="*/ 3 h 54"/>
                <a:gd name="T18" fmla="*/ 11 w 55"/>
                <a:gd name="T19" fmla="*/ 7 h 54"/>
                <a:gd name="T20" fmla="*/ 7 w 55"/>
                <a:gd name="T21" fmla="*/ 10 h 54"/>
                <a:gd name="T22" fmla="*/ 7 w 55"/>
                <a:gd name="T23" fmla="*/ 10 h 54"/>
                <a:gd name="T24" fmla="*/ 0 w 55"/>
                <a:gd name="T25" fmla="*/ 20 h 54"/>
                <a:gd name="T26" fmla="*/ 0 w 55"/>
                <a:gd name="T27" fmla="*/ 27 h 54"/>
                <a:gd name="T28" fmla="*/ 0 w 55"/>
                <a:gd name="T29" fmla="*/ 34 h 54"/>
                <a:gd name="T30" fmla="*/ 7 w 55"/>
                <a:gd name="T31" fmla="*/ 44 h 54"/>
                <a:gd name="T32" fmla="*/ 7 w 55"/>
                <a:gd name="T33" fmla="*/ 44 h 54"/>
                <a:gd name="T34" fmla="*/ 11 w 55"/>
                <a:gd name="T35" fmla="*/ 47 h 54"/>
                <a:gd name="T36" fmla="*/ 17 w 55"/>
                <a:gd name="T37" fmla="*/ 51 h 54"/>
                <a:gd name="T38" fmla="*/ 28 w 55"/>
                <a:gd name="T39" fmla="*/ 54 h 54"/>
                <a:gd name="T40" fmla="*/ 34 w 55"/>
                <a:gd name="T41" fmla="*/ 51 h 54"/>
                <a:gd name="T42" fmla="*/ 34 w 55"/>
                <a:gd name="T43" fmla="*/ 51 h 54"/>
                <a:gd name="T44" fmla="*/ 45 w 55"/>
                <a:gd name="T45" fmla="*/ 47 h 54"/>
                <a:gd name="T46" fmla="*/ 48 w 55"/>
                <a:gd name="T47" fmla="*/ 44 h 54"/>
                <a:gd name="T48" fmla="*/ 51 w 55"/>
                <a:gd name="T49" fmla="*/ 34 h 54"/>
                <a:gd name="T50" fmla="*/ 55 w 55"/>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4">
                  <a:moveTo>
                    <a:pt x="55" y="27"/>
                  </a:moveTo>
                  <a:lnTo>
                    <a:pt x="55" y="27"/>
                  </a:lnTo>
                  <a:lnTo>
                    <a:pt x="51" y="20"/>
                  </a:lnTo>
                  <a:lnTo>
                    <a:pt x="48" y="10"/>
                  </a:lnTo>
                  <a:lnTo>
                    <a:pt x="45" y="7"/>
                  </a:lnTo>
                  <a:lnTo>
                    <a:pt x="34" y="3"/>
                  </a:lnTo>
                  <a:lnTo>
                    <a:pt x="34" y="3"/>
                  </a:lnTo>
                  <a:lnTo>
                    <a:pt x="28" y="0"/>
                  </a:lnTo>
                  <a:lnTo>
                    <a:pt x="17" y="3"/>
                  </a:lnTo>
                  <a:lnTo>
                    <a:pt x="11" y="7"/>
                  </a:lnTo>
                  <a:lnTo>
                    <a:pt x="7" y="10"/>
                  </a:lnTo>
                  <a:lnTo>
                    <a:pt x="7" y="10"/>
                  </a:lnTo>
                  <a:lnTo>
                    <a:pt x="0" y="20"/>
                  </a:lnTo>
                  <a:lnTo>
                    <a:pt x="0" y="27"/>
                  </a:lnTo>
                  <a:lnTo>
                    <a:pt x="0" y="34"/>
                  </a:lnTo>
                  <a:lnTo>
                    <a:pt x="7" y="44"/>
                  </a:lnTo>
                  <a:lnTo>
                    <a:pt x="7" y="44"/>
                  </a:lnTo>
                  <a:lnTo>
                    <a:pt x="11" y="47"/>
                  </a:lnTo>
                  <a:lnTo>
                    <a:pt x="17" y="51"/>
                  </a:lnTo>
                  <a:lnTo>
                    <a:pt x="28" y="54"/>
                  </a:lnTo>
                  <a:lnTo>
                    <a:pt x="34" y="51"/>
                  </a:lnTo>
                  <a:lnTo>
                    <a:pt x="34" y="51"/>
                  </a:lnTo>
                  <a:lnTo>
                    <a:pt x="45" y="47"/>
                  </a:lnTo>
                  <a:lnTo>
                    <a:pt x="48" y="44"/>
                  </a:lnTo>
                  <a:lnTo>
                    <a:pt x="51" y="34"/>
                  </a:lnTo>
                  <a:lnTo>
                    <a:pt x="55"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61" name="Freeform 1012">
              <a:extLst>
                <a:ext uri="{FF2B5EF4-FFF2-40B4-BE49-F238E27FC236}">
                  <a16:creationId xmlns:a16="http://schemas.microsoft.com/office/drawing/2014/main" id="{257550CE-3381-D745-A329-6D3314F085DD}"/>
                </a:ext>
              </a:extLst>
            </p:cNvPr>
            <p:cNvSpPr>
              <a:spLocks/>
            </p:cNvSpPr>
            <p:nvPr/>
          </p:nvSpPr>
          <p:spPr bwMode="auto">
            <a:xfrm>
              <a:off x="1273004" y="903132"/>
              <a:ext cx="57163" cy="40986"/>
            </a:xfrm>
            <a:custGeom>
              <a:avLst/>
              <a:gdLst>
                <a:gd name="T0" fmla="*/ 55 w 55"/>
                <a:gd name="T1" fmla="*/ 27 h 54"/>
                <a:gd name="T2" fmla="*/ 55 w 55"/>
                <a:gd name="T3" fmla="*/ 27 h 54"/>
                <a:gd name="T4" fmla="*/ 51 w 55"/>
                <a:gd name="T5" fmla="*/ 20 h 54"/>
                <a:gd name="T6" fmla="*/ 48 w 55"/>
                <a:gd name="T7" fmla="*/ 10 h 54"/>
                <a:gd name="T8" fmla="*/ 45 w 55"/>
                <a:gd name="T9" fmla="*/ 7 h 54"/>
                <a:gd name="T10" fmla="*/ 34 w 55"/>
                <a:gd name="T11" fmla="*/ 3 h 54"/>
                <a:gd name="T12" fmla="*/ 34 w 55"/>
                <a:gd name="T13" fmla="*/ 3 h 54"/>
                <a:gd name="T14" fmla="*/ 28 w 55"/>
                <a:gd name="T15" fmla="*/ 0 h 54"/>
                <a:gd name="T16" fmla="*/ 17 w 55"/>
                <a:gd name="T17" fmla="*/ 3 h 54"/>
                <a:gd name="T18" fmla="*/ 11 w 55"/>
                <a:gd name="T19" fmla="*/ 7 h 54"/>
                <a:gd name="T20" fmla="*/ 7 w 55"/>
                <a:gd name="T21" fmla="*/ 10 h 54"/>
                <a:gd name="T22" fmla="*/ 7 w 55"/>
                <a:gd name="T23" fmla="*/ 10 h 54"/>
                <a:gd name="T24" fmla="*/ 0 w 55"/>
                <a:gd name="T25" fmla="*/ 20 h 54"/>
                <a:gd name="T26" fmla="*/ 0 w 55"/>
                <a:gd name="T27" fmla="*/ 27 h 54"/>
                <a:gd name="T28" fmla="*/ 0 w 55"/>
                <a:gd name="T29" fmla="*/ 34 h 54"/>
                <a:gd name="T30" fmla="*/ 7 w 55"/>
                <a:gd name="T31" fmla="*/ 44 h 54"/>
                <a:gd name="T32" fmla="*/ 7 w 55"/>
                <a:gd name="T33" fmla="*/ 44 h 54"/>
                <a:gd name="T34" fmla="*/ 11 w 55"/>
                <a:gd name="T35" fmla="*/ 47 h 54"/>
                <a:gd name="T36" fmla="*/ 17 w 55"/>
                <a:gd name="T37" fmla="*/ 51 h 54"/>
                <a:gd name="T38" fmla="*/ 28 w 55"/>
                <a:gd name="T39" fmla="*/ 54 h 54"/>
                <a:gd name="T40" fmla="*/ 34 w 55"/>
                <a:gd name="T41" fmla="*/ 51 h 54"/>
                <a:gd name="T42" fmla="*/ 34 w 55"/>
                <a:gd name="T43" fmla="*/ 51 h 54"/>
                <a:gd name="T44" fmla="*/ 45 w 55"/>
                <a:gd name="T45" fmla="*/ 47 h 54"/>
                <a:gd name="T46" fmla="*/ 48 w 55"/>
                <a:gd name="T47" fmla="*/ 44 h 54"/>
                <a:gd name="T48" fmla="*/ 51 w 55"/>
                <a:gd name="T49" fmla="*/ 34 h 54"/>
                <a:gd name="T50" fmla="*/ 55 w 55"/>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4">
                  <a:moveTo>
                    <a:pt x="55" y="27"/>
                  </a:moveTo>
                  <a:lnTo>
                    <a:pt x="55" y="27"/>
                  </a:lnTo>
                  <a:lnTo>
                    <a:pt x="51" y="20"/>
                  </a:lnTo>
                  <a:lnTo>
                    <a:pt x="48" y="10"/>
                  </a:lnTo>
                  <a:lnTo>
                    <a:pt x="45" y="7"/>
                  </a:lnTo>
                  <a:lnTo>
                    <a:pt x="34" y="3"/>
                  </a:lnTo>
                  <a:lnTo>
                    <a:pt x="34" y="3"/>
                  </a:lnTo>
                  <a:lnTo>
                    <a:pt x="28" y="0"/>
                  </a:lnTo>
                  <a:lnTo>
                    <a:pt x="17" y="3"/>
                  </a:lnTo>
                  <a:lnTo>
                    <a:pt x="11" y="7"/>
                  </a:lnTo>
                  <a:lnTo>
                    <a:pt x="7" y="10"/>
                  </a:lnTo>
                  <a:lnTo>
                    <a:pt x="7" y="10"/>
                  </a:lnTo>
                  <a:lnTo>
                    <a:pt x="0" y="20"/>
                  </a:lnTo>
                  <a:lnTo>
                    <a:pt x="0" y="27"/>
                  </a:lnTo>
                  <a:lnTo>
                    <a:pt x="0" y="34"/>
                  </a:lnTo>
                  <a:lnTo>
                    <a:pt x="7" y="44"/>
                  </a:lnTo>
                  <a:lnTo>
                    <a:pt x="7" y="44"/>
                  </a:lnTo>
                  <a:lnTo>
                    <a:pt x="11" y="47"/>
                  </a:lnTo>
                  <a:lnTo>
                    <a:pt x="17" y="51"/>
                  </a:lnTo>
                  <a:lnTo>
                    <a:pt x="28" y="54"/>
                  </a:lnTo>
                  <a:lnTo>
                    <a:pt x="34" y="51"/>
                  </a:lnTo>
                  <a:lnTo>
                    <a:pt x="34" y="51"/>
                  </a:lnTo>
                  <a:lnTo>
                    <a:pt x="45" y="47"/>
                  </a:lnTo>
                  <a:lnTo>
                    <a:pt x="48" y="44"/>
                  </a:lnTo>
                  <a:lnTo>
                    <a:pt x="51" y="34"/>
                  </a:lnTo>
                  <a:lnTo>
                    <a:pt x="55"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62" name="Freeform 1013">
              <a:extLst>
                <a:ext uri="{FF2B5EF4-FFF2-40B4-BE49-F238E27FC236}">
                  <a16:creationId xmlns:a16="http://schemas.microsoft.com/office/drawing/2014/main" id="{864DC1D8-C97D-AC44-AE7E-F88C1B2EFA97}"/>
                </a:ext>
              </a:extLst>
            </p:cNvPr>
            <p:cNvSpPr>
              <a:spLocks/>
            </p:cNvSpPr>
            <p:nvPr/>
          </p:nvSpPr>
          <p:spPr bwMode="auto">
            <a:xfrm>
              <a:off x="1273004" y="903132"/>
              <a:ext cx="57163" cy="40986"/>
            </a:xfrm>
            <a:custGeom>
              <a:avLst/>
              <a:gdLst>
                <a:gd name="T0" fmla="*/ 55 w 55"/>
                <a:gd name="T1" fmla="*/ 27 h 54"/>
                <a:gd name="T2" fmla="*/ 55 w 55"/>
                <a:gd name="T3" fmla="*/ 27 h 54"/>
                <a:gd name="T4" fmla="*/ 51 w 55"/>
                <a:gd name="T5" fmla="*/ 20 h 54"/>
                <a:gd name="T6" fmla="*/ 48 w 55"/>
                <a:gd name="T7" fmla="*/ 10 h 54"/>
                <a:gd name="T8" fmla="*/ 45 w 55"/>
                <a:gd name="T9" fmla="*/ 7 h 54"/>
                <a:gd name="T10" fmla="*/ 34 w 55"/>
                <a:gd name="T11" fmla="*/ 3 h 54"/>
                <a:gd name="T12" fmla="*/ 34 w 55"/>
                <a:gd name="T13" fmla="*/ 3 h 54"/>
                <a:gd name="T14" fmla="*/ 28 w 55"/>
                <a:gd name="T15" fmla="*/ 0 h 54"/>
                <a:gd name="T16" fmla="*/ 17 w 55"/>
                <a:gd name="T17" fmla="*/ 3 h 54"/>
                <a:gd name="T18" fmla="*/ 11 w 55"/>
                <a:gd name="T19" fmla="*/ 7 h 54"/>
                <a:gd name="T20" fmla="*/ 7 w 55"/>
                <a:gd name="T21" fmla="*/ 10 h 54"/>
                <a:gd name="T22" fmla="*/ 7 w 55"/>
                <a:gd name="T23" fmla="*/ 10 h 54"/>
                <a:gd name="T24" fmla="*/ 0 w 55"/>
                <a:gd name="T25" fmla="*/ 20 h 54"/>
                <a:gd name="T26" fmla="*/ 0 w 55"/>
                <a:gd name="T27" fmla="*/ 27 h 54"/>
                <a:gd name="T28" fmla="*/ 0 w 55"/>
                <a:gd name="T29" fmla="*/ 34 h 54"/>
                <a:gd name="T30" fmla="*/ 7 w 55"/>
                <a:gd name="T31" fmla="*/ 44 h 54"/>
                <a:gd name="T32" fmla="*/ 7 w 55"/>
                <a:gd name="T33" fmla="*/ 44 h 54"/>
                <a:gd name="T34" fmla="*/ 11 w 55"/>
                <a:gd name="T35" fmla="*/ 47 h 54"/>
                <a:gd name="T36" fmla="*/ 17 w 55"/>
                <a:gd name="T37" fmla="*/ 51 h 54"/>
                <a:gd name="T38" fmla="*/ 28 w 55"/>
                <a:gd name="T39" fmla="*/ 54 h 54"/>
                <a:gd name="T40" fmla="*/ 34 w 55"/>
                <a:gd name="T41" fmla="*/ 51 h 54"/>
                <a:gd name="T42" fmla="*/ 34 w 55"/>
                <a:gd name="T43" fmla="*/ 51 h 54"/>
                <a:gd name="T44" fmla="*/ 45 w 55"/>
                <a:gd name="T45" fmla="*/ 47 h 54"/>
                <a:gd name="T46" fmla="*/ 48 w 55"/>
                <a:gd name="T47" fmla="*/ 44 h 54"/>
                <a:gd name="T48" fmla="*/ 51 w 55"/>
                <a:gd name="T49" fmla="*/ 34 h 54"/>
                <a:gd name="T50" fmla="*/ 55 w 55"/>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4">
                  <a:moveTo>
                    <a:pt x="55" y="27"/>
                  </a:moveTo>
                  <a:lnTo>
                    <a:pt x="55" y="27"/>
                  </a:lnTo>
                  <a:lnTo>
                    <a:pt x="51" y="20"/>
                  </a:lnTo>
                  <a:lnTo>
                    <a:pt x="48" y="10"/>
                  </a:lnTo>
                  <a:lnTo>
                    <a:pt x="45" y="7"/>
                  </a:lnTo>
                  <a:lnTo>
                    <a:pt x="34" y="3"/>
                  </a:lnTo>
                  <a:lnTo>
                    <a:pt x="34" y="3"/>
                  </a:lnTo>
                  <a:lnTo>
                    <a:pt x="28" y="0"/>
                  </a:lnTo>
                  <a:lnTo>
                    <a:pt x="17" y="3"/>
                  </a:lnTo>
                  <a:lnTo>
                    <a:pt x="11" y="7"/>
                  </a:lnTo>
                  <a:lnTo>
                    <a:pt x="7" y="10"/>
                  </a:lnTo>
                  <a:lnTo>
                    <a:pt x="7" y="10"/>
                  </a:lnTo>
                  <a:lnTo>
                    <a:pt x="0" y="20"/>
                  </a:lnTo>
                  <a:lnTo>
                    <a:pt x="0" y="27"/>
                  </a:lnTo>
                  <a:lnTo>
                    <a:pt x="0" y="34"/>
                  </a:lnTo>
                  <a:lnTo>
                    <a:pt x="7" y="44"/>
                  </a:lnTo>
                  <a:lnTo>
                    <a:pt x="7" y="44"/>
                  </a:lnTo>
                  <a:lnTo>
                    <a:pt x="11" y="47"/>
                  </a:lnTo>
                  <a:lnTo>
                    <a:pt x="17" y="51"/>
                  </a:lnTo>
                  <a:lnTo>
                    <a:pt x="28" y="54"/>
                  </a:lnTo>
                  <a:lnTo>
                    <a:pt x="34" y="51"/>
                  </a:lnTo>
                  <a:lnTo>
                    <a:pt x="34" y="51"/>
                  </a:lnTo>
                  <a:lnTo>
                    <a:pt x="45" y="47"/>
                  </a:lnTo>
                  <a:lnTo>
                    <a:pt x="48" y="44"/>
                  </a:lnTo>
                  <a:lnTo>
                    <a:pt x="51" y="34"/>
                  </a:lnTo>
                  <a:lnTo>
                    <a:pt x="55"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63" name="Freeform 1014">
              <a:extLst>
                <a:ext uri="{FF2B5EF4-FFF2-40B4-BE49-F238E27FC236}">
                  <a16:creationId xmlns:a16="http://schemas.microsoft.com/office/drawing/2014/main" id="{D7CE66C0-F77E-2646-B04C-057F38701AE0}"/>
                </a:ext>
              </a:extLst>
            </p:cNvPr>
            <p:cNvSpPr>
              <a:spLocks/>
            </p:cNvSpPr>
            <p:nvPr/>
          </p:nvSpPr>
          <p:spPr bwMode="auto">
            <a:xfrm>
              <a:off x="1273004" y="903132"/>
              <a:ext cx="57163" cy="40986"/>
            </a:xfrm>
            <a:custGeom>
              <a:avLst/>
              <a:gdLst>
                <a:gd name="T0" fmla="*/ 55 w 55"/>
                <a:gd name="T1" fmla="*/ 27 h 54"/>
                <a:gd name="T2" fmla="*/ 55 w 55"/>
                <a:gd name="T3" fmla="*/ 27 h 54"/>
                <a:gd name="T4" fmla="*/ 51 w 55"/>
                <a:gd name="T5" fmla="*/ 20 h 54"/>
                <a:gd name="T6" fmla="*/ 48 w 55"/>
                <a:gd name="T7" fmla="*/ 10 h 54"/>
                <a:gd name="T8" fmla="*/ 45 w 55"/>
                <a:gd name="T9" fmla="*/ 7 h 54"/>
                <a:gd name="T10" fmla="*/ 34 w 55"/>
                <a:gd name="T11" fmla="*/ 3 h 54"/>
                <a:gd name="T12" fmla="*/ 34 w 55"/>
                <a:gd name="T13" fmla="*/ 3 h 54"/>
                <a:gd name="T14" fmla="*/ 28 w 55"/>
                <a:gd name="T15" fmla="*/ 0 h 54"/>
                <a:gd name="T16" fmla="*/ 17 w 55"/>
                <a:gd name="T17" fmla="*/ 3 h 54"/>
                <a:gd name="T18" fmla="*/ 11 w 55"/>
                <a:gd name="T19" fmla="*/ 7 h 54"/>
                <a:gd name="T20" fmla="*/ 7 w 55"/>
                <a:gd name="T21" fmla="*/ 10 h 54"/>
                <a:gd name="T22" fmla="*/ 7 w 55"/>
                <a:gd name="T23" fmla="*/ 10 h 54"/>
                <a:gd name="T24" fmla="*/ 0 w 55"/>
                <a:gd name="T25" fmla="*/ 20 h 54"/>
                <a:gd name="T26" fmla="*/ 0 w 55"/>
                <a:gd name="T27" fmla="*/ 27 h 54"/>
                <a:gd name="T28" fmla="*/ 0 w 55"/>
                <a:gd name="T29" fmla="*/ 34 h 54"/>
                <a:gd name="T30" fmla="*/ 7 w 55"/>
                <a:gd name="T31" fmla="*/ 44 h 54"/>
                <a:gd name="T32" fmla="*/ 7 w 55"/>
                <a:gd name="T33" fmla="*/ 44 h 54"/>
                <a:gd name="T34" fmla="*/ 11 w 55"/>
                <a:gd name="T35" fmla="*/ 47 h 54"/>
                <a:gd name="T36" fmla="*/ 17 w 55"/>
                <a:gd name="T37" fmla="*/ 51 h 54"/>
                <a:gd name="T38" fmla="*/ 28 w 55"/>
                <a:gd name="T39" fmla="*/ 54 h 54"/>
                <a:gd name="T40" fmla="*/ 34 w 55"/>
                <a:gd name="T41" fmla="*/ 51 h 54"/>
                <a:gd name="T42" fmla="*/ 34 w 55"/>
                <a:gd name="T43" fmla="*/ 51 h 54"/>
                <a:gd name="T44" fmla="*/ 45 w 55"/>
                <a:gd name="T45" fmla="*/ 47 h 54"/>
                <a:gd name="T46" fmla="*/ 48 w 55"/>
                <a:gd name="T47" fmla="*/ 44 h 54"/>
                <a:gd name="T48" fmla="*/ 51 w 55"/>
                <a:gd name="T49" fmla="*/ 34 h 54"/>
                <a:gd name="T50" fmla="*/ 55 w 55"/>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4">
                  <a:moveTo>
                    <a:pt x="55" y="27"/>
                  </a:moveTo>
                  <a:lnTo>
                    <a:pt x="55" y="27"/>
                  </a:lnTo>
                  <a:lnTo>
                    <a:pt x="51" y="20"/>
                  </a:lnTo>
                  <a:lnTo>
                    <a:pt x="48" y="10"/>
                  </a:lnTo>
                  <a:lnTo>
                    <a:pt x="45" y="7"/>
                  </a:lnTo>
                  <a:lnTo>
                    <a:pt x="34" y="3"/>
                  </a:lnTo>
                  <a:lnTo>
                    <a:pt x="34" y="3"/>
                  </a:lnTo>
                  <a:lnTo>
                    <a:pt x="28" y="0"/>
                  </a:lnTo>
                  <a:lnTo>
                    <a:pt x="17" y="3"/>
                  </a:lnTo>
                  <a:lnTo>
                    <a:pt x="11" y="7"/>
                  </a:lnTo>
                  <a:lnTo>
                    <a:pt x="7" y="10"/>
                  </a:lnTo>
                  <a:lnTo>
                    <a:pt x="7" y="10"/>
                  </a:lnTo>
                  <a:lnTo>
                    <a:pt x="0" y="20"/>
                  </a:lnTo>
                  <a:lnTo>
                    <a:pt x="0" y="27"/>
                  </a:lnTo>
                  <a:lnTo>
                    <a:pt x="0" y="34"/>
                  </a:lnTo>
                  <a:lnTo>
                    <a:pt x="7" y="44"/>
                  </a:lnTo>
                  <a:lnTo>
                    <a:pt x="7" y="44"/>
                  </a:lnTo>
                  <a:lnTo>
                    <a:pt x="11" y="47"/>
                  </a:lnTo>
                  <a:lnTo>
                    <a:pt x="17" y="51"/>
                  </a:lnTo>
                  <a:lnTo>
                    <a:pt x="28" y="54"/>
                  </a:lnTo>
                  <a:lnTo>
                    <a:pt x="34" y="51"/>
                  </a:lnTo>
                  <a:lnTo>
                    <a:pt x="34" y="51"/>
                  </a:lnTo>
                  <a:lnTo>
                    <a:pt x="45" y="47"/>
                  </a:lnTo>
                  <a:lnTo>
                    <a:pt x="48" y="44"/>
                  </a:lnTo>
                  <a:lnTo>
                    <a:pt x="51" y="34"/>
                  </a:lnTo>
                  <a:lnTo>
                    <a:pt x="55"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64" name="Freeform 1015">
              <a:extLst>
                <a:ext uri="{FF2B5EF4-FFF2-40B4-BE49-F238E27FC236}">
                  <a16:creationId xmlns:a16="http://schemas.microsoft.com/office/drawing/2014/main" id="{3C9F2363-0BBA-9947-B595-56735419566C}"/>
                </a:ext>
              </a:extLst>
            </p:cNvPr>
            <p:cNvSpPr>
              <a:spLocks/>
            </p:cNvSpPr>
            <p:nvPr/>
          </p:nvSpPr>
          <p:spPr bwMode="auto">
            <a:xfrm>
              <a:off x="1273004" y="903132"/>
              <a:ext cx="57163" cy="40986"/>
            </a:xfrm>
            <a:custGeom>
              <a:avLst/>
              <a:gdLst>
                <a:gd name="T0" fmla="*/ 55 w 55"/>
                <a:gd name="T1" fmla="*/ 27 h 54"/>
                <a:gd name="T2" fmla="*/ 55 w 55"/>
                <a:gd name="T3" fmla="*/ 27 h 54"/>
                <a:gd name="T4" fmla="*/ 51 w 55"/>
                <a:gd name="T5" fmla="*/ 20 h 54"/>
                <a:gd name="T6" fmla="*/ 48 w 55"/>
                <a:gd name="T7" fmla="*/ 10 h 54"/>
                <a:gd name="T8" fmla="*/ 45 w 55"/>
                <a:gd name="T9" fmla="*/ 7 h 54"/>
                <a:gd name="T10" fmla="*/ 34 w 55"/>
                <a:gd name="T11" fmla="*/ 3 h 54"/>
                <a:gd name="T12" fmla="*/ 34 w 55"/>
                <a:gd name="T13" fmla="*/ 3 h 54"/>
                <a:gd name="T14" fmla="*/ 28 w 55"/>
                <a:gd name="T15" fmla="*/ 0 h 54"/>
                <a:gd name="T16" fmla="*/ 17 w 55"/>
                <a:gd name="T17" fmla="*/ 3 h 54"/>
                <a:gd name="T18" fmla="*/ 11 w 55"/>
                <a:gd name="T19" fmla="*/ 7 h 54"/>
                <a:gd name="T20" fmla="*/ 7 w 55"/>
                <a:gd name="T21" fmla="*/ 10 h 54"/>
                <a:gd name="T22" fmla="*/ 7 w 55"/>
                <a:gd name="T23" fmla="*/ 10 h 54"/>
                <a:gd name="T24" fmla="*/ 0 w 55"/>
                <a:gd name="T25" fmla="*/ 20 h 54"/>
                <a:gd name="T26" fmla="*/ 0 w 55"/>
                <a:gd name="T27" fmla="*/ 27 h 54"/>
                <a:gd name="T28" fmla="*/ 0 w 55"/>
                <a:gd name="T29" fmla="*/ 34 h 54"/>
                <a:gd name="T30" fmla="*/ 7 w 55"/>
                <a:gd name="T31" fmla="*/ 44 h 54"/>
                <a:gd name="T32" fmla="*/ 7 w 55"/>
                <a:gd name="T33" fmla="*/ 44 h 54"/>
                <a:gd name="T34" fmla="*/ 11 w 55"/>
                <a:gd name="T35" fmla="*/ 47 h 54"/>
                <a:gd name="T36" fmla="*/ 17 w 55"/>
                <a:gd name="T37" fmla="*/ 51 h 54"/>
                <a:gd name="T38" fmla="*/ 28 w 55"/>
                <a:gd name="T39" fmla="*/ 54 h 54"/>
                <a:gd name="T40" fmla="*/ 34 w 55"/>
                <a:gd name="T41" fmla="*/ 51 h 54"/>
                <a:gd name="T42" fmla="*/ 34 w 55"/>
                <a:gd name="T43" fmla="*/ 51 h 54"/>
                <a:gd name="T44" fmla="*/ 45 w 55"/>
                <a:gd name="T45" fmla="*/ 47 h 54"/>
                <a:gd name="T46" fmla="*/ 48 w 55"/>
                <a:gd name="T47" fmla="*/ 44 h 54"/>
                <a:gd name="T48" fmla="*/ 51 w 55"/>
                <a:gd name="T49" fmla="*/ 34 h 54"/>
                <a:gd name="T50" fmla="*/ 55 w 55"/>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4">
                  <a:moveTo>
                    <a:pt x="55" y="27"/>
                  </a:moveTo>
                  <a:lnTo>
                    <a:pt x="55" y="27"/>
                  </a:lnTo>
                  <a:lnTo>
                    <a:pt x="51" y="20"/>
                  </a:lnTo>
                  <a:lnTo>
                    <a:pt x="48" y="10"/>
                  </a:lnTo>
                  <a:lnTo>
                    <a:pt x="45" y="7"/>
                  </a:lnTo>
                  <a:lnTo>
                    <a:pt x="34" y="3"/>
                  </a:lnTo>
                  <a:lnTo>
                    <a:pt x="34" y="3"/>
                  </a:lnTo>
                  <a:lnTo>
                    <a:pt x="28" y="0"/>
                  </a:lnTo>
                  <a:lnTo>
                    <a:pt x="17" y="3"/>
                  </a:lnTo>
                  <a:lnTo>
                    <a:pt x="11" y="7"/>
                  </a:lnTo>
                  <a:lnTo>
                    <a:pt x="7" y="10"/>
                  </a:lnTo>
                  <a:lnTo>
                    <a:pt x="7" y="10"/>
                  </a:lnTo>
                  <a:lnTo>
                    <a:pt x="0" y="20"/>
                  </a:lnTo>
                  <a:lnTo>
                    <a:pt x="0" y="27"/>
                  </a:lnTo>
                  <a:lnTo>
                    <a:pt x="0" y="34"/>
                  </a:lnTo>
                  <a:lnTo>
                    <a:pt x="7" y="44"/>
                  </a:lnTo>
                  <a:lnTo>
                    <a:pt x="7" y="44"/>
                  </a:lnTo>
                  <a:lnTo>
                    <a:pt x="11" y="47"/>
                  </a:lnTo>
                  <a:lnTo>
                    <a:pt x="17" y="51"/>
                  </a:lnTo>
                  <a:lnTo>
                    <a:pt x="28" y="54"/>
                  </a:lnTo>
                  <a:lnTo>
                    <a:pt x="34" y="51"/>
                  </a:lnTo>
                  <a:lnTo>
                    <a:pt x="34" y="51"/>
                  </a:lnTo>
                  <a:lnTo>
                    <a:pt x="45" y="47"/>
                  </a:lnTo>
                  <a:lnTo>
                    <a:pt x="48" y="44"/>
                  </a:lnTo>
                  <a:lnTo>
                    <a:pt x="51" y="34"/>
                  </a:lnTo>
                  <a:lnTo>
                    <a:pt x="55"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65" name="Freeform 1016">
              <a:extLst>
                <a:ext uri="{FF2B5EF4-FFF2-40B4-BE49-F238E27FC236}">
                  <a16:creationId xmlns:a16="http://schemas.microsoft.com/office/drawing/2014/main" id="{A7B23768-09B1-4749-BEF2-3743DE7A32F8}"/>
                </a:ext>
              </a:extLst>
            </p:cNvPr>
            <p:cNvSpPr>
              <a:spLocks/>
            </p:cNvSpPr>
            <p:nvPr/>
          </p:nvSpPr>
          <p:spPr bwMode="auto">
            <a:xfrm>
              <a:off x="1273004" y="903132"/>
              <a:ext cx="57163" cy="40986"/>
            </a:xfrm>
            <a:custGeom>
              <a:avLst/>
              <a:gdLst>
                <a:gd name="T0" fmla="*/ 55 w 55"/>
                <a:gd name="T1" fmla="*/ 27 h 54"/>
                <a:gd name="T2" fmla="*/ 55 w 55"/>
                <a:gd name="T3" fmla="*/ 27 h 54"/>
                <a:gd name="T4" fmla="*/ 51 w 55"/>
                <a:gd name="T5" fmla="*/ 20 h 54"/>
                <a:gd name="T6" fmla="*/ 48 w 55"/>
                <a:gd name="T7" fmla="*/ 10 h 54"/>
                <a:gd name="T8" fmla="*/ 45 w 55"/>
                <a:gd name="T9" fmla="*/ 7 h 54"/>
                <a:gd name="T10" fmla="*/ 34 w 55"/>
                <a:gd name="T11" fmla="*/ 3 h 54"/>
                <a:gd name="T12" fmla="*/ 34 w 55"/>
                <a:gd name="T13" fmla="*/ 3 h 54"/>
                <a:gd name="T14" fmla="*/ 28 w 55"/>
                <a:gd name="T15" fmla="*/ 0 h 54"/>
                <a:gd name="T16" fmla="*/ 17 w 55"/>
                <a:gd name="T17" fmla="*/ 3 h 54"/>
                <a:gd name="T18" fmla="*/ 11 w 55"/>
                <a:gd name="T19" fmla="*/ 7 h 54"/>
                <a:gd name="T20" fmla="*/ 7 w 55"/>
                <a:gd name="T21" fmla="*/ 10 h 54"/>
                <a:gd name="T22" fmla="*/ 7 w 55"/>
                <a:gd name="T23" fmla="*/ 10 h 54"/>
                <a:gd name="T24" fmla="*/ 0 w 55"/>
                <a:gd name="T25" fmla="*/ 20 h 54"/>
                <a:gd name="T26" fmla="*/ 0 w 55"/>
                <a:gd name="T27" fmla="*/ 27 h 54"/>
                <a:gd name="T28" fmla="*/ 0 w 55"/>
                <a:gd name="T29" fmla="*/ 34 h 54"/>
                <a:gd name="T30" fmla="*/ 7 w 55"/>
                <a:gd name="T31" fmla="*/ 44 h 54"/>
                <a:gd name="T32" fmla="*/ 7 w 55"/>
                <a:gd name="T33" fmla="*/ 44 h 54"/>
                <a:gd name="T34" fmla="*/ 11 w 55"/>
                <a:gd name="T35" fmla="*/ 47 h 54"/>
                <a:gd name="T36" fmla="*/ 17 w 55"/>
                <a:gd name="T37" fmla="*/ 51 h 54"/>
                <a:gd name="T38" fmla="*/ 28 w 55"/>
                <a:gd name="T39" fmla="*/ 54 h 54"/>
                <a:gd name="T40" fmla="*/ 34 w 55"/>
                <a:gd name="T41" fmla="*/ 51 h 54"/>
                <a:gd name="T42" fmla="*/ 34 w 55"/>
                <a:gd name="T43" fmla="*/ 51 h 54"/>
                <a:gd name="T44" fmla="*/ 45 w 55"/>
                <a:gd name="T45" fmla="*/ 47 h 54"/>
                <a:gd name="T46" fmla="*/ 48 w 55"/>
                <a:gd name="T47" fmla="*/ 44 h 54"/>
                <a:gd name="T48" fmla="*/ 51 w 55"/>
                <a:gd name="T49" fmla="*/ 34 h 54"/>
                <a:gd name="T50" fmla="*/ 55 w 55"/>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4">
                  <a:moveTo>
                    <a:pt x="55" y="27"/>
                  </a:moveTo>
                  <a:lnTo>
                    <a:pt x="55" y="27"/>
                  </a:lnTo>
                  <a:lnTo>
                    <a:pt x="51" y="20"/>
                  </a:lnTo>
                  <a:lnTo>
                    <a:pt x="48" y="10"/>
                  </a:lnTo>
                  <a:lnTo>
                    <a:pt x="45" y="7"/>
                  </a:lnTo>
                  <a:lnTo>
                    <a:pt x="34" y="3"/>
                  </a:lnTo>
                  <a:lnTo>
                    <a:pt x="34" y="3"/>
                  </a:lnTo>
                  <a:lnTo>
                    <a:pt x="28" y="0"/>
                  </a:lnTo>
                  <a:lnTo>
                    <a:pt x="17" y="3"/>
                  </a:lnTo>
                  <a:lnTo>
                    <a:pt x="11" y="7"/>
                  </a:lnTo>
                  <a:lnTo>
                    <a:pt x="7" y="10"/>
                  </a:lnTo>
                  <a:lnTo>
                    <a:pt x="7" y="10"/>
                  </a:lnTo>
                  <a:lnTo>
                    <a:pt x="0" y="20"/>
                  </a:lnTo>
                  <a:lnTo>
                    <a:pt x="0" y="27"/>
                  </a:lnTo>
                  <a:lnTo>
                    <a:pt x="0" y="34"/>
                  </a:lnTo>
                  <a:lnTo>
                    <a:pt x="7" y="44"/>
                  </a:lnTo>
                  <a:lnTo>
                    <a:pt x="7" y="44"/>
                  </a:lnTo>
                  <a:lnTo>
                    <a:pt x="11" y="47"/>
                  </a:lnTo>
                  <a:lnTo>
                    <a:pt x="17" y="51"/>
                  </a:lnTo>
                  <a:lnTo>
                    <a:pt x="28" y="54"/>
                  </a:lnTo>
                  <a:lnTo>
                    <a:pt x="34" y="51"/>
                  </a:lnTo>
                  <a:lnTo>
                    <a:pt x="34" y="51"/>
                  </a:lnTo>
                  <a:lnTo>
                    <a:pt x="45" y="47"/>
                  </a:lnTo>
                  <a:lnTo>
                    <a:pt x="48" y="44"/>
                  </a:lnTo>
                  <a:lnTo>
                    <a:pt x="51" y="34"/>
                  </a:lnTo>
                  <a:lnTo>
                    <a:pt x="55"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66" name="Freeform 1017">
              <a:extLst>
                <a:ext uri="{FF2B5EF4-FFF2-40B4-BE49-F238E27FC236}">
                  <a16:creationId xmlns:a16="http://schemas.microsoft.com/office/drawing/2014/main" id="{52DEE0AD-7566-3041-A61A-4693946BBA78}"/>
                </a:ext>
              </a:extLst>
            </p:cNvPr>
            <p:cNvSpPr>
              <a:spLocks/>
            </p:cNvSpPr>
            <p:nvPr/>
          </p:nvSpPr>
          <p:spPr bwMode="auto">
            <a:xfrm>
              <a:off x="1273004" y="903132"/>
              <a:ext cx="57163" cy="40986"/>
            </a:xfrm>
            <a:custGeom>
              <a:avLst/>
              <a:gdLst>
                <a:gd name="T0" fmla="*/ 55 w 55"/>
                <a:gd name="T1" fmla="*/ 27 h 54"/>
                <a:gd name="T2" fmla="*/ 55 w 55"/>
                <a:gd name="T3" fmla="*/ 27 h 54"/>
                <a:gd name="T4" fmla="*/ 51 w 55"/>
                <a:gd name="T5" fmla="*/ 20 h 54"/>
                <a:gd name="T6" fmla="*/ 48 w 55"/>
                <a:gd name="T7" fmla="*/ 10 h 54"/>
                <a:gd name="T8" fmla="*/ 45 w 55"/>
                <a:gd name="T9" fmla="*/ 7 h 54"/>
                <a:gd name="T10" fmla="*/ 34 w 55"/>
                <a:gd name="T11" fmla="*/ 3 h 54"/>
                <a:gd name="T12" fmla="*/ 34 w 55"/>
                <a:gd name="T13" fmla="*/ 3 h 54"/>
                <a:gd name="T14" fmla="*/ 28 w 55"/>
                <a:gd name="T15" fmla="*/ 0 h 54"/>
                <a:gd name="T16" fmla="*/ 17 w 55"/>
                <a:gd name="T17" fmla="*/ 3 h 54"/>
                <a:gd name="T18" fmla="*/ 11 w 55"/>
                <a:gd name="T19" fmla="*/ 7 h 54"/>
                <a:gd name="T20" fmla="*/ 7 w 55"/>
                <a:gd name="T21" fmla="*/ 10 h 54"/>
                <a:gd name="T22" fmla="*/ 7 w 55"/>
                <a:gd name="T23" fmla="*/ 10 h 54"/>
                <a:gd name="T24" fmla="*/ 0 w 55"/>
                <a:gd name="T25" fmla="*/ 20 h 54"/>
                <a:gd name="T26" fmla="*/ 0 w 55"/>
                <a:gd name="T27" fmla="*/ 27 h 54"/>
                <a:gd name="T28" fmla="*/ 0 w 55"/>
                <a:gd name="T29" fmla="*/ 34 h 54"/>
                <a:gd name="T30" fmla="*/ 7 w 55"/>
                <a:gd name="T31" fmla="*/ 44 h 54"/>
                <a:gd name="T32" fmla="*/ 7 w 55"/>
                <a:gd name="T33" fmla="*/ 44 h 54"/>
                <a:gd name="T34" fmla="*/ 11 w 55"/>
                <a:gd name="T35" fmla="*/ 47 h 54"/>
                <a:gd name="T36" fmla="*/ 17 w 55"/>
                <a:gd name="T37" fmla="*/ 51 h 54"/>
                <a:gd name="T38" fmla="*/ 28 w 55"/>
                <a:gd name="T39" fmla="*/ 54 h 54"/>
                <a:gd name="T40" fmla="*/ 34 w 55"/>
                <a:gd name="T41" fmla="*/ 51 h 54"/>
                <a:gd name="T42" fmla="*/ 34 w 55"/>
                <a:gd name="T43" fmla="*/ 51 h 54"/>
                <a:gd name="T44" fmla="*/ 45 w 55"/>
                <a:gd name="T45" fmla="*/ 47 h 54"/>
                <a:gd name="T46" fmla="*/ 48 w 55"/>
                <a:gd name="T47" fmla="*/ 44 h 54"/>
                <a:gd name="T48" fmla="*/ 51 w 55"/>
                <a:gd name="T49" fmla="*/ 34 h 54"/>
                <a:gd name="T50" fmla="*/ 55 w 55"/>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4">
                  <a:moveTo>
                    <a:pt x="55" y="27"/>
                  </a:moveTo>
                  <a:lnTo>
                    <a:pt x="55" y="27"/>
                  </a:lnTo>
                  <a:lnTo>
                    <a:pt x="51" y="20"/>
                  </a:lnTo>
                  <a:lnTo>
                    <a:pt x="48" y="10"/>
                  </a:lnTo>
                  <a:lnTo>
                    <a:pt x="45" y="7"/>
                  </a:lnTo>
                  <a:lnTo>
                    <a:pt x="34" y="3"/>
                  </a:lnTo>
                  <a:lnTo>
                    <a:pt x="34" y="3"/>
                  </a:lnTo>
                  <a:lnTo>
                    <a:pt x="28" y="0"/>
                  </a:lnTo>
                  <a:lnTo>
                    <a:pt x="17" y="3"/>
                  </a:lnTo>
                  <a:lnTo>
                    <a:pt x="11" y="7"/>
                  </a:lnTo>
                  <a:lnTo>
                    <a:pt x="7" y="10"/>
                  </a:lnTo>
                  <a:lnTo>
                    <a:pt x="7" y="10"/>
                  </a:lnTo>
                  <a:lnTo>
                    <a:pt x="0" y="20"/>
                  </a:lnTo>
                  <a:lnTo>
                    <a:pt x="0" y="27"/>
                  </a:lnTo>
                  <a:lnTo>
                    <a:pt x="0" y="34"/>
                  </a:lnTo>
                  <a:lnTo>
                    <a:pt x="7" y="44"/>
                  </a:lnTo>
                  <a:lnTo>
                    <a:pt x="7" y="44"/>
                  </a:lnTo>
                  <a:lnTo>
                    <a:pt x="11" y="47"/>
                  </a:lnTo>
                  <a:lnTo>
                    <a:pt x="17" y="51"/>
                  </a:lnTo>
                  <a:lnTo>
                    <a:pt x="28" y="54"/>
                  </a:lnTo>
                  <a:lnTo>
                    <a:pt x="34" y="51"/>
                  </a:lnTo>
                  <a:lnTo>
                    <a:pt x="34" y="51"/>
                  </a:lnTo>
                  <a:lnTo>
                    <a:pt x="45" y="47"/>
                  </a:lnTo>
                  <a:lnTo>
                    <a:pt x="48" y="44"/>
                  </a:lnTo>
                  <a:lnTo>
                    <a:pt x="51" y="34"/>
                  </a:lnTo>
                  <a:lnTo>
                    <a:pt x="55"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67" name="Freeform 1018">
              <a:extLst>
                <a:ext uri="{FF2B5EF4-FFF2-40B4-BE49-F238E27FC236}">
                  <a16:creationId xmlns:a16="http://schemas.microsoft.com/office/drawing/2014/main" id="{521D7EC7-2D9E-AA47-BFD1-FD3C208983EE}"/>
                </a:ext>
              </a:extLst>
            </p:cNvPr>
            <p:cNvSpPr>
              <a:spLocks/>
            </p:cNvSpPr>
            <p:nvPr/>
          </p:nvSpPr>
          <p:spPr bwMode="auto">
            <a:xfrm>
              <a:off x="1273004" y="903132"/>
              <a:ext cx="57163" cy="40986"/>
            </a:xfrm>
            <a:custGeom>
              <a:avLst/>
              <a:gdLst>
                <a:gd name="T0" fmla="*/ 55 w 55"/>
                <a:gd name="T1" fmla="*/ 27 h 54"/>
                <a:gd name="T2" fmla="*/ 55 w 55"/>
                <a:gd name="T3" fmla="*/ 27 h 54"/>
                <a:gd name="T4" fmla="*/ 51 w 55"/>
                <a:gd name="T5" fmla="*/ 20 h 54"/>
                <a:gd name="T6" fmla="*/ 48 w 55"/>
                <a:gd name="T7" fmla="*/ 10 h 54"/>
                <a:gd name="T8" fmla="*/ 45 w 55"/>
                <a:gd name="T9" fmla="*/ 7 h 54"/>
                <a:gd name="T10" fmla="*/ 34 w 55"/>
                <a:gd name="T11" fmla="*/ 3 h 54"/>
                <a:gd name="T12" fmla="*/ 34 w 55"/>
                <a:gd name="T13" fmla="*/ 3 h 54"/>
                <a:gd name="T14" fmla="*/ 28 w 55"/>
                <a:gd name="T15" fmla="*/ 0 h 54"/>
                <a:gd name="T16" fmla="*/ 17 w 55"/>
                <a:gd name="T17" fmla="*/ 3 h 54"/>
                <a:gd name="T18" fmla="*/ 11 w 55"/>
                <a:gd name="T19" fmla="*/ 7 h 54"/>
                <a:gd name="T20" fmla="*/ 7 w 55"/>
                <a:gd name="T21" fmla="*/ 10 h 54"/>
                <a:gd name="T22" fmla="*/ 7 w 55"/>
                <a:gd name="T23" fmla="*/ 10 h 54"/>
                <a:gd name="T24" fmla="*/ 0 w 55"/>
                <a:gd name="T25" fmla="*/ 20 h 54"/>
                <a:gd name="T26" fmla="*/ 0 w 55"/>
                <a:gd name="T27" fmla="*/ 27 h 54"/>
                <a:gd name="T28" fmla="*/ 0 w 55"/>
                <a:gd name="T29" fmla="*/ 34 h 54"/>
                <a:gd name="T30" fmla="*/ 7 w 55"/>
                <a:gd name="T31" fmla="*/ 44 h 54"/>
                <a:gd name="T32" fmla="*/ 7 w 55"/>
                <a:gd name="T33" fmla="*/ 44 h 54"/>
                <a:gd name="T34" fmla="*/ 11 w 55"/>
                <a:gd name="T35" fmla="*/ 47 h 54"/>
                <a:gd name="T36" fmla="*/ 17 w 55"/>
                <a:gd name="T37" fmla="*/ 51 h 54"/>
                <a:gd name="T38" fmla="*/ 28 w 55"/>
                <a:gd name="T39" fmla="*/ 54 h 54"/>
                <a:gd name="T40" fmla="*/ 34 w 55"/>
                <a:gd name="T41" fmla="*/ 51 h 54"/>
                <a:gd name="T42" fmla="*/ 34 w 55"/>
                <a:gd name="T43" fmla="*/ 51 h 54"/>
                <a:gd name="T44" fmla="*/ 45 w 55"/>
                <a:gd name="T45" fmla="*/ 47 h 54"/>
                <a:gd name="T46" fmla="*/ 48 w 55"/>
                <a:gd name="T47" fmla="*/ 44 h 54"/>
                <a:gd name="T48" fmla="*/ 51 w 55"/>
                <a:gd name="T49" fmla="*/ 34 h 54"/>
                <a:gd name="T50" fmla="*/ 55 w 55"/>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4">
                  <a:moveTo>
                    <a:pt x="55" y="27"/>
                  </a:moveTo>
                  <a:lnTo>
                    <a:pt x="55" y="27"/>
                  </a:lnTo>
                  <a:lnTo>
                    <a:pt x="51" y="20"/>
                  </a:lnTo>
                  <a:lnTo>
                    <a:pt x="48" y="10"/>
                  </a:lnTo>
                  <a:lnTo>
                    <a:pt x="45" y="7"/>
                  </a:lnTo>
                  <a:lnTo>
                    <a:pt x="34" y="3"/>
                  </a:lnTo>
                  <a:lnTo>
                    <a:pt x="34" y="3"/>
                  </a:lnTo>
                  <a:lnTo>
                    <a:pt x="28" y="0"/>
                  </a:lnTo>
                  <a:lnTo>
                    <a:pt x="17" y="3"/>
                  </a:lnTo>
                  <a:lnTo>
                    <a:pt x="11" y="7"/>
                  </a:lnTo>
                  <a:lnTo>
                    <a:pt x="7" y="10"/>
                  </a:lnTo>
                  <a:lnTo>
                    <a:pt x="7" y="10"/>
                  </a:lnTo>
                  <a:lnTo>
                    <a:pt x="0" y="20"/>
                  </a:lnTo>
                  <a:lnTo>
                    <a:pt x="0" y="27"/>
                  </a:lnTo>
                  <a:lnTo>
                    <a:pt x="0" y="34"/>
                  </a:lnTo>
                  <a:lnTo>
                    <a:pt x="7" y="44"/>
                  </a:lnTo>
                  <a:lnTo>
                    <a:pt x="7" y="44"/>
                  </a:lnTo>
                  <a:lnTo>
                    <a:pt x="11" y="47"/>
                  </a:lnTo>
                  <a:lnTo>
                    <a:pt x="17" y="51"/>
                  </a:lnTo>
                  <a:lnTo>
                    <a:pt x="28" y="54"/>
                  </a:lnTo>
                  <a:lnTo>
                    <a:pt x="34" y="51"/>
                  </a:lnTo>
                  <a:lnTo>
                    <a:pt x="34" y="51"/>
                  </a:lnTo>
                  <a:lnTo>
                    <a:pt x="45" y="47"/>
                  </a:lnTo>
                  <a:lnTo>
                    <a:pt x="48" y="44"/>
                  </a:lnTo>
                  <a:lnTo>
                    <a:pt x="51" y="34"/>
                  </a:lnTo>
                  <a:lnTo>
                    <a:pt x="55"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68" name="Freeform 1019">
              <a:extLst>
                <a:ext uri="{FF2B5EF4-FFF2-40B4-BE49-F238E27FC236}">
                  <a16:creationId xmlns:a16="http://schemas.microsoft.com/office/drawing/2014/main" id="{BAB9FCB1-3B1D-EC4C-B1C1-A8D066E8A3F2}"/>
                </a:ext>
              </a:extLst>
            </p:cNvPr>
            <p:cNvSpPr>
              <a:spLocks/>
            </p:cNvSpPr>
            <p:nvPr/>
          </p:nvSpPr>
          <p:spPr bwMode="auto">
            <a:xfrm>
              <a:off x="1539769" y="992234"/>
              <a:ext cx="57163" cy="40986"/>
            </a:xfrm>
            <a:custGeom>
              <a:avLst/>
              <a:gdLst>
                <a:gd name="T0" fmla="*/ 54 w 54"/>
                <a:gd name="T1" fmla="*/ 23 h 51"/>
                <a:gd name="T2" fmla="*/ 54 w 54"/>
                <a:gd name="T3" fmla="*/ 23 h 51"/>
                <a:gd name="T4" fmla="*/ 51 w 54"/>
                <a:gd name="T5" fmla="*/ 17 h 51"/>
                <a:gd name="T6" fmla="*/ 47 w 54"/>
                <a:gd name="T7" fmla="*/ 10 h 51"/>
                <a:gd name="T8" fmla="*/ 44 w 54"/>
                <a:gd name="T9" fmla="*/ 3 h 51"/>
                <a:gd name="T10" fmla="*/ 34 w 54"/>
                <a:gd name="T11" fmla="*/ 0 h 51"/>
                <a:gd name="T12" fmla="*/ 34 w 54"/>
                <a:gd name="T13" fmla="*/ 0 h 51"/>
                <a:gd name="T14" fmla="*/ 27 w 54"/>
                <a:gd name="T15" fmla="*/ 0 h 51"/>
                <a:gd name="T16" fmla="*/ 20 w 54"/>
                <a:gd name="T17" fmla="*/ 0 h 51"/>
                <a:gd name="T18" fmla="*/ 10 w 54"/>
                <a:gd name="T19" fmla="*/ 3 h 51"/>
                <a:gd name="T20" fmla="*/ 7 w 54"/>
                <a:gd name="T21" fmla="*/ 10 h 51"/>
                <a:gd name="T22" fmla="*/ 7 w 54"/>
                <a:gd name="T23" fmla="*/ 10 h 51"/>
                <a:gd name="T24" fmla="*/ 3 w 54"/>
                <a:gd name="T25" fmla="*/ 17 h 51"/>
                <a:gd name="T26" fmla="*/ 0 w 54"/>
                <a:gd name="T27" fmla="*/ 23 h 51"/>
                <a:gd name="T28" fmla="*/ 3 w 54"/>
                <a:gd name="T29" fmla="*/ 34 h 51"/>
                <a:gd name="T30" fmla="*/ 7 w 54"/>
                <a:gd name="T31" fmla="*/ 40 h 51"/>
                <a:gd name="T32" fmla="*/ 7 w 54"/>
                <a:gd name="T33" fmla="*/ 40 h 51"/>
                <a:gd name="T34" fmla="*/ 10 w 54"/>
                <a:gd name="T35" fmla="*/ 47 h 51"/>
                <a:gd name="T36" fmla="*/ 20 w 54"/>
                <a:gd name="T37" fmla="*/ 51 h 51"/>
                <a:gd name="T38" fmla="*/ 27 w 54"/>
                <a:gd name="T39" fmla="*/ 51 h 51"/>
                <a:gd name="T40" fmla="*/ 34 w 54"/>
                <a:gd name="T41" fmla="*/ 51 h 51"/>
                <a:gd name="T42" fmla="*/ 34 w 54"/>
                <a:gd name="T43" fmla="*/ 51 h 51"/>
                <a:gd name="T44" fmla="*/ 44 w 54"/>
                <a:gd name="T45" fmla="*/ 47 h 51"/>
                <a:gd name="T46" fmla="*/ 47 w 54"/>
                <a:gd name="T47" fmla="*/ 40 h 51"/>
                <a:gd name="T48" fmla="*/ 51 w 54"/>
                <a:gd name="T49" fmla="*/ 34 h 51"/>
                <a:gd name="T50" fmla="*/ 54 w 54"/>
                <a:gd name="T51" fmla="*/ 2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1">
                  <a:moveTo>
                    <a:pt x="54" y="23"/>
                  </a:moveTo>
                  <a:lnTo>
                    <a:pt x="54" y="23"/>
                  </a:lnTo>
                  <a:lnTo>
                    <a:pt x="51" y="17"/>
                  </a:lnTo>
                  <a:lnTo>
                    <a:pt x="47" y="10"/>
                  </a:lnTo>
                  <a:lnTo>
                    <a:pt x="44" y="3"/>
                  </a:lnTo>
                  <a:lnTo>
                    <a:pt x="34" y="0"/>
                  </a:lnTo>
                  <a:lnTo>
                    <a:pt x="34" y="0"/>
                  </a:lnTo>
                  <a:lnTo>
                    <a:pt x="27" y="0"/>
                  </a:lnTo>
                  <a:lnTo>
                    <a:pt x="20" y="0"/>
                  </a:lnTo>
                  <a:lnTo>
                    <a:pt x="10" y="3"/>
                  </a:lnTo>
                  <a:lnTo>
                    <a:pt x="7" y="10"/>
                  </a:lnTo>
                  <a:lnTo>
                    <a:pt x="7" y="10"/>
                  </a:lnTo>
                  <a:lnTo>
                    <a:pt x="3" y="17"/>
                  </a:lnTo>
                  <a:lnTo>
                    <a:pt x="0" y="23"/>
                  </a:lnTo>
                  <a:lnTo>
                    <a:pt x="3" y="34"/>
                  </a:lnTo>
                  <a:lnTo>
                    <a:pt x="7" y="40"/>
                  </a:lnTo>
                  <a:lnTo>
                    <a:pt x="7" y="40"/>
                  </a:lnTo>
                  <a:lnTo>
                    <a:pt x="10" y="47"/>
                  </a:lnTo>
                  <a:lnTo>
                    <a:pt x="20" y="51"/>
                  </a:lnTo>
                  <a:lnTo>
                    <a:pt x="27" y="51"/>
                  </a:lnTo>
                  <a:lnTo>
                    <a:pt x="34" y="51"/>
                  </a:lnTo>
                  <a:lnTo>
                    <a:pt x="34" y="51"/>
                  </a:lnTo>
                  <a:lnTo>
                    <a:pt x="44" y="47"/>
                  </a:lnTo>
                  <a:lnTo>
                    <a:pt x="47" y="40"/>
                  </a:lnTo>
                  <a:lnTo>
                    <a:pt x="51" y="34"/>
                  </a:lnTo>
                  <a:lnTo>
                    <a:pt x="54" y="23"/>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69" name="Freeform 1020">
              <a:extLst>
                <a:ext uri="{FF2B5EF4-FFF2-40B4-BE49-F238E27FC236}">
                  <a16:creationId xmlns:a16="http://schemas.microsoft.com/office/drawing/2014/main" id="{103B3BCC-AD25-7E46-922B-FC4C45EF4768}"/>
                </a:ext>
              </a:extLst>
            </p:cNvPr>
            <p:cNvSpPr>
              <a:spLocks/>
            </p:cNvSpPr>
            <p:nvPr/>
          </p:nvSpPr>
          <p:spPr bwMode="auto">
            <a:xfrm>
              <a:off x="1596932" y="1065297"/>
              <a:ext cx="57165" cy="39205"/>
            </a:xfrm>
            <a:custGeom>
              <a:avLst/>
              <a:gdLst>
                <a:gd name="T0" fmla="*/ 54 w 54"/>
                <a:gd name="T1" fmla="*/ 27 h 51"/>
                <a:gd name="T2" fmla="*/ 54 w 54"/>
                <a:gd name="T3" fmla="*/ 27 h 51"/>
                <a:gd name="T4" fmla="*/ 51 w 54"/>
                <a:gd name="T5" fmla="*/ 17 h 51"/>
                <a:gd name="T6" fmla="*/ 48 w 54"/>
                <a:gd name="T7" fmla="*/ 10 h 51"/>
                <a:gd name="T8" fmla="*/ 41 w 54"/>
                <a:gd name="T9" fmla="*/ 3 h 51"/>
                <a:gd name="T10" fmla="*/ 34 w 54"/>
                <a:gd name="T11" fmla="*/ 0 h 51"/>
                <a:gd name="T12" fmla="*/ 34 w 54"/>
                <a:gd name="T13" fmla="*/ 0 h 51"/>
                <a:gd name="T14" fmla="*/ 27 w 54"/>
                <a:gd name="T15" fmla="*/ 0 h 51"/>
                <a:gd name="T16" fmla="*/ 17 w 54"/>
                <a:gd name="T17" fmla="*/ 0 h 51"/>
                <a:gd name="T18" fmla="*/ 10 w 54"/>
                <a:gd name="T19" fmla="*/ 3 h 51"/>
                <a:gd name="T20" fmla="*/ 3 w 54"/>
                <a:gd name="T21" fmla="*/ 10 h 51"/>
                <a:gd name="T22" fmla="*/ 3 w 54"/>
                <a:gd name="T23" fmla="*/ 10 h 51"/>
                <a:gd name="T24" fmla="*/ 0 w 54"/>
                <a:gd name="T25" fmla="*/ 17 h 51"/>
                <a:gd name="T26" fmla="*/ 0 w 54"/>
                <a:gd name="T27" fmla="*/ 23 h 51"/>
                <a:gd name="T28" fmla="*/ 0 w 54"/>
                <a:gd name="T29" fmla="*/ 34 h 51"/>
                <a:gd name="T30" fmla="*/ 3 w 54"/>
                <a:gd name="T31" fmla="*/ 40 h 51"/>
                <a:gd name="T32" fmla="*/ 3 w 54"/>
                <a:gd name="T33" fmla="*/ 40 h 51"/>
                <a:gd name="T34" fmla="*/ 10 w 54"/>
                <a:gd name="T35" fmla="*/ 47 h 51"/>
                <a:gd name="T36" fmla="*/ 17 w 54"/>
                <a:gd name="T37" fmla="*/ 51 h 51"/>
                <a:gd name="T38" fmla="*/ 27 w 54"/>
                <a:gd name="T39" fmla="*/ 51 h 51"/>
                <a:gd name="T40" fmla="*/ 34 w 54"/>
                <a:gd name="T41" fmla="*/ 51 h 51"/>
                <a:gd name="T42" fmla="*/ 34 w 54"/>
                <a:gd name="T43" fmla="*/ 51 h 51"/>
                <a:gd name="T44" fmla="*/ 41 w 54"/>
                <a:gd name="T45" fmla="*/ 47 h 51"/>
                <a:gd name="T46" fmla="*/ 48 w 54"/>
                <a:gd name="T47" fmla="*/ 40 h 51"/>
                <a:gd name="T48" fmla="*/ 51 w 54"/>
                <a:gd name="T49" fmla="*/ 34 h 51"/>
                <a:gd name="T50" fmla="*/ 54 w 54"/>
                <a:gd name="T51" fmla="*/ 2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1">
                  <a:moveTo>
                    <a:pt x="54" y="27"/>
                  </a:moveTo>
                  <a:lnTo>
                    <a:pt x="54" y="27"/>
                  </a:lnTo>
                  <a:lnTo>
                    <a:pt x="51" y="17"/>
                  </a:lnTo>
                  <a:lnTo>
                    <a:pt x="48" y="10"/>
                  </a:lnTo>
                  <a:lnTo>
                    <a:pt x="41" y="3"/>
                  </a:lnTo>
                  <a:lnTo>
                    <a:pt x="34" y="0"/>
                  </a:lnTo>
                  <a:lnTo>
                    <a:pt x="34" y="0"/>
                  </a:lnTo>
                  <a:lnTo>
                    <a:pt x="27" y="0"/>
                  </a:lnTo>
                  <a:lnTo>
                    <a:pt x="17" y="0"/>
                  </a:lnTo>
                  <a:lnTo>
                    <a:pt x="10" y="3"/>
                  </a:lnTo>
                  <a:lnTo>
                    <a:pt x="3" y="10"/>
                  </a:lnTo>
                  <a:lnTo>
                    <a:pt x="3" y="10"/>
                  </a:lnTo>
                  <a:lnTo>
                    <a:pt x="0" y="17"/>
                  </a:lnTo>
                  <a:lnTo>
                    <a:pt x="0" y="23"/>
                  </a:lnTo>
                  <a:lnTo>
                    <a:pt x="0" y="34"/>
                  </a:lnTo>
                  <a:lnTo>
                    <a:pt x="3" y="40"/>
                  </a:lnTo>
                  <a:lnTo>
                    <a:pt x="3" y="40"/>
                  </a:lnTo>
                  <a:lnTo>
                    <a:pt x="10" y="47"/>
                  </a:lnTo>
                  <a:lnTo>
                    <a:pt x="17" y="51"/>
                  </a:lnTo>
                  <a:lnTo>
                    <a:pt x="27" y="51"/>
                  </a:lnTo>
                  <a:lnTo>
                    <a:pt x="34" y="51"/>
                  </a:lnTo>
                  <a:lnTo>
                    <a:pt x="34" y="51"/>
                  </a:lnTo>
                  <a:lnTo>
                    <a:pt x="41" y="47"/>
                  </a:lnTo>
                  <a:lnTo>
                    <a:pt x="48" y="40"/>
                  </a:lnTo>
                  <a:lnTo>
                    <a:pt x="51" y="34"/>
                  </a:lnTo>
                  <a:lnTo>
                    <a:pt x="54"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70" name="Freeform 1021">
              <a:extLst>
                <a:ext uri="{FF2B5EF4-FFF2-40B4-BE49-F238E27FC236}">
                  <a16:creationId xmlns:a16="http://schemas.microsoft.com/office/drawing/2014/main" id="{A16EFC39-80A0-024A-B116-F85F9BC9BF23}"/>
                </a:ext>
              </a:extLst>
            </p:cNvPr>
            <p:cNvSpPr>
              <a:spLocks/>
            </p:cNvSpPr>
            <p:nvPr/>
          </p:nvSpPr>
          <p:spPr bwMode="auto">
            <a:xfrm>
              <a:off x="1613870" y="1093809"/>
              <a:ext cx="55047" cy="39205"/>
            </a:xfrm>
            <a:custGeom>
              <a:avLst/>
              <a:gdLst>
                <a:gd name="T0" fmla="*/ 51 w 51"/>
                <a:gd name="T1" fmla="*/ 24 h 51"/>
                <a:gd name="T2" fmla="*/ 51 w 51"/>
                <a:gd name="T3" fmla="*/ 24 h 51"/>
                <a:gd name="T4" fmla="*/ 51 w 51"/>
                <a:gd name="T5" fmla="*/ 17 h 51"/>
                <a:gd name="T6" fmla="*/ 48 w 51"/>
                <a:gd name="T7" fmla="*/ 10 h 51"/>
                <a:gd name="T8" fmla="*/ 41 w 51"/>
                <a:gd name="T9" fmla="*/ 3 h 51"/>
                <a:gd name="T10" fmla="*/ 34 w 51"/>
                <a:gd name="T11" fmla="*/ 0 h 51"/>
                <a:gd name="T12" fmla="*/ 34 w 51"/>
                <a:gd name="T13" fmla="*/ 0 h 51"/>
                <a:gd name="T14" fmla="*/ 24 w 51"/>
                <a:gd name="T15" fmla="*/ 0 h 51"/>
                <a:gd name="T16" fmla="*/ 17 w 51"/>
                <a:gd name="T17" fmla="*/ 0 h 51"/>
                <a:gd name="T18" fmla="*/ 10 w 51"/>
                <a:gd name="T19" fmla="*/ 3 h 51"/>
                <a:gd name="T20" fmla="*/ 3 w 51"/>
                <a:gd name="T21" fmla="*/ 10 h 51"/>
                <a:gd name="T22" fmla="*/ 3 w 51"/>
                <a:gd name="T23" fmla="*/ 10 h 51"/>
                <a:gd name="T24" fmla="*/ 0 w 51"/>
                <a:gd name="T25" fmla="*/ 17 h 51"/>
                <a:gd name="T26" fmla="*/ 0 w 51"/>
                <a:gd name="T27" fmla="*/ 24 h 51"/>
                <a:gd name="T28" fmla="*/ 0 w 51"/>
                <a:gd name="T29" fmla="*/ 34 h 51"/>
                <a:gd name="T30" fmla="*/ 3 w 51"/>
                <a:gd name="T31" fmla="*/ 41 h 51"/>
                <a:gd name="T32" fmla="*/ 3 w 51"/>
                <a:gd name="T33" fmla="*/ 41 h 51"/>
                <a:gd name="T34" fmla="*/ 10 w 51"/>
                <a:gd name="T35" fmla="*/ 47 h 51"/>
                <a:gd name="T36" fmla="*/ 17 w 51"/>
                <a:gd name="T37" fmla="*/ 51 h 51"/>
                <a:gd name="T38" fmla="*/ 24 w 51"/>
                <a:gd name="T39" fmla="*/ 51 h 51"/>
                <a:gd name="T40" fmla="*/ 34 w 51"/>
                <a:gd name="T41" fmla="*/ 51 h 51"/>
                <a:gd name="T42" fmla="*/ 34 w 51"/>
                <a:gd name="T43" fmla="*/ 51 h 51"/>
                <a:gd name="T44" fmla="*/ 41 w 51"/>
                <a:gd name="T45" fmla="*/ 47 h 51"/>
                <a:gd name="T46" fmla="*/ 48 w 51"/>
                <a:gd name="T47" fmla="*/ 41 h 51"/>
                <a:gd name="T48" fmla="*/ 51 w 51"/>
                <a:gd name="T49" fmla="*/ 34 h 51"/>
                <a:gd name="T50" fmla="*/ 51 w 51"/>
                <a:gd name="T51" fmla="*/ 2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51">
                  <a:moveTo>
                    <a:pt x="51" y="24"/>
                  </a:moveTo>
                  <a:lnTo>
                    <a:pt x="51" y="24"/>
                  </a:lnTo>
                  <a:lnTo>
                    <a:pt x="51" y="17"/>
                  </a:lnTo>
                  <a:lnTo>
                    <a:pt x="48" y="10"/>
                  </a:lnTo>
                  <a:lnTo>
                    <a:pt x="41" y="3"/>
                  </a:lnTo>
                  <a:lnTo>
                    <a:pt x="34" y="0"/>
                  </a:lnTo>
                  <a:lnTo>
                    <a:pt x="34" y="0"/>
                  </a:lnTo>
                  <a:lnTo>
                    <a:pt x="24" y="0"/>
                  </a:lnTo>
                  <a:lnTo>
                    <a:pt x="17" y="0"/>
                  </a:lnTo>
                  <a:lnTo>
                    <a:pt x="10" y="3"/>
                  </a:lnTo>
                  <a:lnTo>
                    <a:pt x="3" y="10"/>
                  </a:lnTo>
                  <a:lnTo>
                    <a:pt x="3" y="10"/>
                  </a:lnTo>
                  <a:lnTo>
                    <a:pt x="0" y="17"/>
                  </a:lnTo>
                  <a:lnTo>
                    <a:pt x="0" y="24"/>
                  </a:lnTo>
                  <a:lnTo>
                    <a:pt x="0" y="34"/>
                  </a:lnTo>
                  <a:lnTo>
                    <a:pt x="3" y="41"/>
                  </a:lnTo>
                  <a:lnTo>
                    <a:pt x="3" y="41"/>
                  </a:lnTo>
                  <a:lnTo>
                    <a:pt x="10" y="47"/>
                  </a:lnTo>
                  <a:lnTo>
                    <a:pt x="17" y="51"/>
                  </a:lnTo>
                  <a:lnTo>
                    <a:pt x="24" y="51"/>
                  </a:lnTo>
                  <a:lnTo>
                    <a:pt x="34" y="51"/>
                  </a:lnTo>
                  <a:lnTo>
                    <a:pt x="34" y="51"/>
                  </a:lnTo>
                  <a:lnTo>
                    <a:pt x="41" y="47"/>
                  </a:lnTo>
                  <a:lnTo>
                    <a:pt x="48" y="41"/>
                  </a:lnTo>
                  <a:lnTo>
                    <a:pt x="51" y="34"/>
                  </a:lnTo>
                  <a:lnTo>
                    <a:pt x="51" y="24"/>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71" name="Freeform 1022">
              <a:extLst>
                <a:ext uri="{FF2B5EF4-FFF2-40B4-BE49-F238E27FC236}">
                  <a16:creationId xmlns:a16="http://schemas.microsoft.com/office/drawing/2014/main" id="{7EFF5CF7-8ED0-D24E-9F66-CA37B1D25CA3}"/>
                </a:ext>
              </a:extLst>
            </p:cNvPr>
            <p:cNvSpPr>
              <a:spLocks/>
            </p:cNvSpPr>
            <p:nvPr/>
          </p:nvSpPr>
          <p:spPr bwMode="auto">
            <a:xfrm>
              <a:off x="1624456" y="1109848"/>
              <a:ext cx="55047" cy="39205"/>
            </a:xfrm>
            <a:custGeom>
              <a:avLst/>
              <a:gdLst>
                <a:gd name="T0" fmla="*/ 51 w 51"/>
                <a:gd name="T1" fmla="*/ 27 h 55"/>
                <a:gd name="T2" fmla="*/ 51 w 51"/>
                <a:gd name="T3" fmla="*/ 27 h 55"/>
                <a:gd name="T4" fmla="*/ 51 w 51"/>
                <a:gd name="T5" fmla="*/ 17 h 55"/>
                <a:gd name="T6" fmla="*/ 48 w 51"/>
                <a:gd name="T7" fmla="*/ 11 h 55"/>
                <a:gd name="T8" fmla="*/ 41 w 51"/>
                <a:gd name="T9" fmla="*/ 4 h 55"/>
                <a:gd name="T10" fmla="*/ 34 w 51"/>
                <a:gd name="T11" fmla="*/ 0 h 55"/>
                <a:gd name="T12" fmla="*/ 34 w 51"/>
                <a:gd name="T13" fmla="*/ 0 h 55"/>
                <a:gd name="T14" fmla="*/ 27 w 51"/>
                <a:gd name="T15" fmla="*/ 0 h 55"/>
                <a:gd name="T16" fmla="*/ 17 w 51"/>
                <a:gd name="T17" fmla="*/ 0 h 55"/>
                <a:gd name="T18" fmla="*/ 10 w 51"/>
                <a:gd name="T19" fmla="*/ 4 h 55"/>
                <a:gd name="T20" fmla="*/ 4 w 51"/>
                <a:gd name="T21" fmla="*/ 11 h 55"/>
                <a:gd name="T22" fmla="*/ 4 w 51"/>
                <a:gd name="T23" fmla="*/ 11 h 55"/>
                <a:gd name="T24" fmla="*/ 0 w 51"/>
                <a:gd name="T25" fmla="*/ 17 h 55"/>
                <a:gd name="T26" fmla="*/ 0 w 51"/>
                <a:gd name="T27" fmla="*/ 27 h 55"/>
                <a:gd name="T28" fmla="*/ 0 w 51"/>
                <a:gd name="T29" fmla="*/ 34 h 55"/>
                <a:gd name="T30" fmla="*/ 4 w 51"/>
                <a:gd name="T31" fmla="*/ 41 h 55"/>
                <a:gd name="T32" fmla="*/ 4 w 51"/>
                <a:gd name="T33" fmla="*/ 41 h 55"/>
                <a:gd name="T34" fmla="*/ 10 w 51"/>
                <a:gd name="T35" fmla="*/ 48 h 55"/>
                <a:gd name="T36" fmla="*/ 17 w 51"/>
                <a:gd name="T37" fmla="*/ 51 h 55"/>
                <a:gd name="T38" fmla="*/ 27 w 51"/>
                <a:gd name="T39" fmla="*/ 55 h 55"/>
                <a:gd name="T40" fmla="*/ 34 w 51"/>
                <a:gd name="T41" fmla="*/ 51 h 55"/>
                <a:gd name="T42" fmla="*/ 34 w 51"/>
                <a:gd name="T43" fmla="*/ 51 h 55"/>
                <a:gd name="T44" fmla="*/ 41 w 51"/>
                <a:gd name="T45" fmla="*/ 48 h 55"/>
                <a:gd name="T46" fmla="*/ 48 w 51"/>
                <a:gd name="T47" fmla="*/ 41 h 55"/>
                <a:gd name="T48" fmla="*/ 51 w 51"/>
                <a:gd name="T49" fmla="*/ 34 h 55"/>
                <a:gd name="T50" fmla="*/ 51 w 51"/>
                <a:gd name="T51"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55">
                  <a:moveTo>
                    <a:pt x="51" y="27"/>
                  </a:moveTo>
                  <a:lnTo>
                    <a:pt x="51" y="27"/>
                  </a:lnTo>
                  <a:lnTo>
                    <a:pt x="51" y="17"/>
                  </a:lnTo>
                  <a:lnTo>
                    <a:pt x="48" y="11"/>
                  </a:lnTo>
                  <a:lnTo>
                    <a:pt x="41" y="4"/>
                  </a:lnTo>
                  <a:lnTo>
                    <a:pt x="34" y="0"/>
                  </a:lnTo>
                  <a:lnTo>
                    <a:pt x="34" y="0"/>
                  </a:lnTo>
                  <a:lnTo>
                    <a:pt x="27" y="0"/>
                  </a:lnTo>
                  <a:lnTo>
                    <a:pt x="17" y="0"/>
                  </a:lnTo>
                  <a:lnTo>
                    <a:pt x="10" y="4"/>
                  </a:lnTo>
                  <a:lnTo>
                    <a:pt x="4" y="11"/>
                  </a:lnTo>
                  <a:lnTo>
                    <a:pt x="4" y="11"/>
                  </a:lnTo>
                  <a:lnTo>
                    <a:pt x="0" y="17"/>
                  </a:lnTo>
                  <a:lnTo>
                    <a:pt x="0" y="27"/>
                  </a:lnTo>
                  <a:lnTo>
                    <a:pt x="0" y="34"/>
                  </a:lnTo>
                  <a:lnTo>
                    <a:pt x="4" y="41"/>
                  </a:lnTo>
                  <a:lnTo>
                    <a:pt x="4" y="41"/>
                  </a:lnTo>
                  <a:lnTo>
                    <a:pt x="10" y="48"/>
                  </a:lnTo>
                  <a:lnTo>
                    <a:pt x="17" y="51"/>
                  </a:lnTo>
                  <a:lnTo>
                    <a:pt x="27" y="55"/>
                  </a:lnTo>
                  <a:lnTo>
                    <a:pt x="34" y="51"/>
                  </a:lnTo>
                  <a:lnTo>
                    <a:pt x="34" y="51"/>
                  </a:lnTo>
                  <a:lnTo>
                    <a:pt x="41" y="48"/>
                  </a:lnTo>
                  <a:lnTo>
                    <a:pt x="48" y="41"/>
                  </a:lnTo>
                  <a:lnTo>
                    <a:pt x="51" y="34"/>
                  </a:lnTo>
                  <a:lnTo>
                    <a:pt x="51"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72" name="Freeform 1023">
              <a:extLst>
                <a:ext uri="{FF2B5EF4-FFF2-40B4-BE49-F238E27FC236}">
                  <a16:creationId xmlns:a16="http://schemas.microsoft.com/office/drawing/2014/main" id="{81B2F9C2-49B8-2E42-9CC0-2158274B891A}"/>
                </a:ext>
              </a:extLst>
            </p:cNvPr>
            <p:cNvSpPr>
              <a:spLocks/>
            </p:cNvSpPr>
            <p:nvPr/>
          </p:nvSpPr>
          <p:spPr bwMode="auto">
            <a:xfrm>
              <a:off x="1639276" y="1168654"/>
              <a:ext cx="57165" cy="40987"/>
            </a:xfrm>
            <a:custGeom>
              <a:avLst/>
              <a:gdLst>
                <a:gd name="T0" fmla="*/ 54 w 54"/>
                <a:gd name="T1" fmla="*/ 27 h 55"/>
                <a:gd name="T2" fmla="*/ 54 w 54"/>
                <a:gd name="T3" fmla="*/ 27 h 55"/>
                <a:gd name="T4" fmla="*/ 54 w 54"/>
                <a:gd name="T5" fmla="*/ 21 h 55"/>
                <a:gd name="T6" fmla="*/ 51 w 54"/>
                <a:gd name="T7" fmla="*/ 14 h 55"/>
                <a:gd name="T8" fmla="*/ 44 w 54"/>
                <a:gd name="T9" fmla="*/ 7 h 55"/>
                <a:gd name="T10" fmla="*/ 37 w 54"/>
                <a:gd name="T11" fmla="*/ 4 h 55"/>
                <a:gd name="T12" fmla="*/ 37 w 54"/>
                <a:gd name="T13" fmla="*/ 4 h 55"/>
                <a:gd name="T14" fmla="*/ 27 w 54"/>
                <a:gd name="T15" fmla="*/ 0 h 55"/>
                <a:gd name="T16" fmla="*/ 20 w 54"/>
                <a:gd name="T17" fmla="*/ 4 h 55"/>
                <a:gd name="T18" fmla="*/ 13 w 54"/>
                <a:gd name="T19" fmla="*/ 7 h 55"/>
                <a:gd name="T20" fmla="*/ 7 w 54"/>
                <a:gd name="T21" fmla="*/ 14 h 55"/>
                <a:gd name="T22" fmla="*/ 7 w 54"/>
                <a:gd name="T23" fmla="*/ 14 h 55"/>
                <a:gd name="T24" fmla="*/ 3 w 54"/>
                <a:gd name="T25" fmla="*/ 21 h 55"/>
                <a:gd name="T26" fmla="*/ 0 w 54"/>
                <a:gd name="T27" fmla="*/ 27 h 55"/>
                <a:gd name="T28" fmla="*/ 3 w 54"/>
                <a:gd name="T29" fmla="*/ 38 h 55"/>
                <a:gd name="T30" fmla="*/ 7 w 54"/>
                <a:gd name="T31" fmla="*/ 44 h 55"/>
                <a:gd name="T32" fmla="*/ 7 w 54"/>
                <a:gd name="T33" fmla="*/ 44 h 55"/>
                <a:gd name="T34" fmla="*/ 13 w 54"/>
                <a:gd name="T35" fmla="*/ 48 h 55"/>
                <a:gd name="T36" fmla="*/ 20 w 54"/>
                <a:gd name="T37" fmla="*/ 55 h 55"/>
                <a:gd name="T38" fmla="*/ 27 w 54"/>
                <a:gd name="T39" fmla="*/ 55 h 55"/>
                <a:gd name="T40" fmla="*/ 37 w 54"/>
                <a:gd name="T41" fmla="*/ 55 h 55"/>
                <a:gd name="T42" fmla="*/ 37 w 54"/>
                <a:gd name="T43" fmla="*/ 55 h 55"/>
                <a:gd name="T44" fmla="*/ 44 w 54"/>
                <a:gd name="T45" fmla="*/ 48 h 55"/>
                <a:gd name="T46" fmla="*/ 51 w 54"/>
                <a:gd name="T47" fmla="*/ 44 h 55"/>
                <a:gd name="T48" fmla="*/ 54 w 54"/>
                <a:gd name="T49" fmla="*/ 38 h 55"/>
                <a:gd name="T50" fmla="*/ 54 w 54"/>
                <a:gd name="T51"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5">
                  <a:moveTo>
                    <a:pt x="54" y="27"/>
                  </a:moveTo>
                  <a:lnTo>
                    <a:pt x="54" y="27"/>
                  </a:lnTo>
                  <a:lnTo>
                    <a:pt x="54" y="21"/>
                  </a:lnTo>
                  <a:lnTo>
                    <a:pt x="51" y="14"/>
                  </a:lnTo>
                  <a:lnTo>
                    <a:pt x="44" y="7"/>
                  </a:lnTo>
                  <a:lnTo>
                    <a:pt x="37" y="4"/>
                  </a:lnTo>
                  <a:lnTo>
                    <a:pt x="37" y="4"/>
                  </a:lnTo>
                  <a:lnTo>
                    <a:pt x="27" y="0"/>
                  </a:lnTo>
                  <a:lnTo>
                    <a:pt x="20" y="4"/>
                  </a:lnTo>
                  <a:lnTo>
                    <a:pt x="13" y="7"/>
                  </a:lnTo>
                  <a:lnTo>
                    <a:pt x="7" y="14"/>
                  </a:lnTo>
                  <a:lnTo>
                    <a:pt x="7" y="14"/>
                  </a:lnTo>
                  <a:lnTo>
                    <a:pt x="3" y="21"/>
                  </a:lnTo>
                  <a:lnTo>
                    <a:pt x="0" y="27"/>
                  </a:lnTo>
                  <a:lnTo>
                    <a:pt x="3" y="38"/>
                  </a:lnTo>
                  <a:lnTo>
                    <a:pt x="7" y="44"/>
                  </a:lnTo>
                  <a:lnTo>
                    <a:pt x="7" y="44"/>
                  </a:lnTo>
                  <a:lnTo>
                    <a:pt x="13" y="48"/>
                  </a:lnTo>
                  <a:lnTo>
                    <a:pt x="20" y="55"/>
                  </a:lnTo>
                  <a:lnTo>
                    <a:pt x="27" y="55"/>
                  </a:lnTo>
                  <a:lnTo>
                    <a:pt x="37" y="55"/>
                  </a:lnTo>
                  <a:lnTo>
                    <a:pt x="37" y="55"/>
                  </a:lnTo>
                  <a:lnTo>
                    <a:pt x="44" y="48"/>
                  </a:lnTo>
                  <a:lnTo>
                    <a:pt x="51" y="44"/>
                  </a:lnTo>
                  <a:lnTo>
                    <a:pt x="54" y="38"/>
                  </a:lnTo>
                  <a:lnTo>
                    <a:pt x="54"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73" name="Freeform 1024">
              <a:extLst>
                <a:ext uri="{FF2B5EF4-FFF2-40B4-BE49-F238E27FC236}">
                  <a16:creationId xmlns:a16="http://schemas.microsoft.com/office/drawing/2014/main" id="{D2534494-B5EE-B54D-80A5-28E207D84EB8}"/>
                </a:ext>
              </a:extLst>
            </p:cNvPr>
            <p:cNvSpPr>
              <a:spLocks/>
            </p:cNvSpPr>
            <p:nvPr/>
          </p:nvSpPr>
          <p:spPr bwMode="auto">
            <a:xfrm>
              <a:off x="1658331" y="1238154"/>
              <a:ext cx="55047" cy="42769"/>
            </a:xfrm>
            <a:custGeom>
              <a:avLst/>
              <a:gdLst>
                <a:gd name="T0" fmla="*/ 54 w 54"/>
                <a:gd name="T1" fmla="*/ 27 h 55"/>
                <a:gd name="T2" fmla="*/ 54 w 54"/>
                <a:gd name="T3" fmla="*/ 27 h 55"/>
                <a:gd name="T4" fmla="*/ 51 w 54"/>
                <a:gd name="T5" fmla="*/ 21 h 55"/>
                <a:gd name="T6" fmla="*/ 47 w 54"/>
                <a:gd name="T7" fmla="*/ 14 h 55"/>
                <a:gd name="T8" fmla="*/ 44 w 54"/>
                <a:gd name="T9" fmla="*/ 7 h 55"/>
                <a:gd name="T10" fmla="*/ 34 w 54"/>
                <a:gd name="T11" fmla="*/ 4 h 55"/>
                <a:gd name="T12" fmla="*/ 34 w 54"/>
                <a:gd name="T13" fmla="*/ 4 h 55"/>
                <a:gd name="T14" fmla="*/ 27 w 54"/>
                <a:gd name="T15" fmla="*/ 0 h 55"/>
                <a:gd name="T16" fmla="*/ 20 w 54"/>
                <a:gd name="T17" fmla="*/ 4 h 55"/>
                <a:gd name="T18" fmla="*/ 10 w 54"/>
                <a:gd name="T19" fmla="*/ 7 h 55"/>
                <a:gd name="T20" fmla="*/ 7 w 54"/>
                <a:gd name="T21" fmla="*/ 14 h 55"/>
                <a:gd name="T22" fmla="*/ 7 w 54"/>
                <a:gd name="T23" fmla="*/ 14 h 55"/>
                <a:gd name="T24" fmla="*/ 0 w 54"/>
                <a:gd name="T25" fmla="*/ 21 h 55"/>
                <a:gd name="T26" fmla="*/ 0 w 54"/>
                <a:gd name="T27" fmla="*/ 27 h 55"/>
                <a:gd name="T28" fmla="*/ 0 w 54"/>
                <a:gd name="T29" fmla="*/ 38 h 55"/>
                <a:gd name="T30" fmla="*/ 7 w 54"/>
                <a:gd name="T31" fmla="*/ 44 h 55"/>
                <a:gd name="T32" fmla="*/ 7 w 54"/>
                <a:gd name="T33" fmla="*/ 44 h 55"/>
                <a:gd name="T34" fmla="*/ 10 w 54"/>
                <a:gd name="T35" fmla="*/ 51 h 55"/>
                <a:gd name="T36" fmla="*/ 20 w 54"/>
                <a:gd name="T37" fmla="*/ 55 h 55"/>
                <a:gd name="T38" fmla="*/ 27 w 54"/>
                <a:gd name="T39" fmla="*/ 55 h 55"/>
                <a:gd name="T40" fmla="*/ 34 w 54"/>
                <a:gd name="T41" fmla="*/ 55 h 55"/>
                <a:gd name="T42" fmla="*/ 34 w 54"/>
                <a:gd name="T43" fmla="*/ 55 h 55"/>
                <a:gd name="T44" fmla="*/ 44 w 54"/>
                <a:gd name="T45" fmla="*/ 51 h 55"/>
                <a:gd name="T46" fmla="*/ 47 w 54"/>
                <a:gd name="T47" fmla="*/ 44 h 55"/>
                <a:gd name="T48" fmla="*/ 51 w 54"/>
                <a:gd name="T49" fmla="*/ 38 h 55"/>
                <a:gd name="T50" fmla="*/ 54 w 54"/>
                <a:gd name="T51"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5">
                  <a:moveTo>
                    <a:pt x="54" y="27"/>
                  </a:moveTo>
                  <a:lnTo>
                    <a:pt x="54" y="27"/>
                  </a:lnTo>
                  <a:lnTo>
                    <a:pt x="51" y="21"/>
                  </a:lnTo>
                  <a:lnTo>
                    <a:pt x="47" y="14"/>
                  </a:lnTo>
                  <a:lnTo>
                    <a:pt x="44" y="7"/>
                  </a:lnTo>
                  <a:lnTo>
                    <a:pt x="34" y="4"/>
                  </a:lnTo>
                  <a:lnTo>
                    <a:pt x="34" y="4"/>
                  </a:lnTo>
                  <a:lnTo>
                    <a:pt x="27" y="0"/>
                  </a:lnTo>
                  <a:lnTo>
                    <a:pt x="20" y="4"/>
                  </a:lnTo>
                  <a:lnTo>
                    <a:pt x="10" y="7"/>
                  </a:lnTo>
                  <a:lnTo>
                    <a:pt x="7" y="14"/>
                  </a:lnTo>
                  <a:lnTo>
                    <a:pt x="7" y="14"/>
                  </a:lnTo>
                  <a:lnTo>
                    <a:pt x="0" y="21"/>
                  </a:lnTo>
                  <a:lnTo>
                    <a:pt x="0" y="27"/>
                  </a:lnTo>
                  <a:lnTo>
                    <a:pt x="0" y="38"/>
                  </a:lnTo>
                  <a:lnTo>
                    <a:pt x="7" y="44"/>
                  </a:lnTo>
                  <a:lnTo>
                    <a:pt x="7" y="44"/>
                  </a:lnTo>
                  <a:lnTo>
                    <a:pt x="10" y="51"/>
                  </a:lnTo>
                  <a:lnTo>
                    <a:pt x="20" y="55"/>
                  </a:lnTo>
                  <a:lnTo>
                    <a:pt x="27" y="55"/>
                  </a:lnTo>
                  <a:lnTo>
                    <a:pt x="34" y="55"/>
                  </a:lnTo>
                  <a:lnTo>
                    <a:pt x="34" y="55"/>
                  </a:lnTo>
                  <a:lnTo>
                    <a:pt x="44" y="51"/>
                  </a:lnTo>
                  <a:lnTo>
                    <a:pt x="47" y="44"/>
                  </a:lnTo>
                  <a:lnTo>
                    <a:pt x="51" y="38"/>
                  </a:lnTo>
                  <a:lnTo>
                    <a:pt x="54"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74" name="Freeform 1025">
              <a:extLst>
                <a:ext uri="{FF2B5EF4-FFF2-40B4-BE49-F238E27FC236}">
                  <a16:creationId xmlns:a16="http://schemas.microsoft.com/office/drawing/2014/main" id="{99FEC2D9-75D6-1D49-A316-222101DDEEEF}"/>
                </a:ext>
              </a:extLst>
            </p:cNvPr>
            <p:cNvSpPr>
              <a:spLocks/>
            </p:cNvSpPr>
            <p:nvPr/>
          </p:nvSpPr>
          <p:spPr bwMode="auto">
            <a:xfrm>
              <a:off x="1658331" y="1238154"/>
              <a:ext cx="55047" cy="42769"/>
            </a:xfrm>
            <a:custGeom>
              <a:avLst/>
              <a:gdLst>
                <a:gd name="T0" fmla="*/ 54 w 54"/>
                <a:gd name="T1" fmla="*/ 27 h 55"/>
                <a:gd name="T2" fmla="*/ 54 w 54"/>
                <a:gd name="T3" fmla="*/ 27 h 55"/>
                <a:gd name="T4" fmla="*/ 51 w 54"/>
                <a:gd name="T5" fmla="*/ 21 h 55"/>
                <a:gd name="T6" fmla="*/ 47 w 54"/>
                <a:gd name="T7" fmla="*/ 14 h 55"/>
                <a:gd name="T8" fmla="*/ 44 w 54"/>
                <a:gd name="T9" fmla="*/ 7 h 55"/>
                <a:gd name="T10" fmla="*/ 34 w 54"/>
                <a:gd name="T11" fmla="*/ 4 h 55"/>
                <a:gd name="T12" fmla="*/ 34 w 54"/>
                <a:gd name="T13" fmla="*/ 4 h 55"/>
                <a:gd name="T14" fmla="*/ 27 w 54"/>
                <a:gd name="T15" fmla="*/ 0 h 55"/>
                <a:gd name="T16" fmla="*/ 20 w 54"/>
                <a:gd name="T17" fmla="*/ 4 h 55"/>
                <a:gd name="T18" fmla="*/ 10 w 54"/>
                <a:gd name="T19" fmla="*/ 7 h 55"/>
                <a:gd name="T20" fmla="*/ 7 w 54"/>
                <a:gd name="T21" fmla="*/ 14 h 55"/>
                <a:gd name="T22" fmla="*/ 7 w 54"/>
                <a:gd name="T23" fmla="*/ 14 h 55"/>
                <a:gd name="T24" fmla="*/ 0 w 54"/>
                <a:gd name="T25" fmla="*/ 21 h 55"/>
                <a:gd name="T26" fmla="*/ 0 w 54"/>
                <a:gd name="T27" fmla="*/ 27 h 55"/>
                <a:gd name="T28" fmla="*/ 0 w 54"/>
                <a:gd name="T29" fmla="*/ 38 h 55"/>
                <a:gd name="T30" fmla="*/ 7 w 54"/>
                <a:gd name="T31" fmla="*/ 44 h 55"/>
                <a:gd name="T32" fmla="*/ 7 w 54"/>
                <a:gd name="T33" fmla="*/ 44 h 55"/>
                <a:gd name="T34" fmla="*/ 10 w 54"/>
                <a:gd name="T35" fmla="*/ 51 h 55"/>
                <a:gd name="T36" fmla="*/ 20 w 54"/>
                <a:gd name="T37" fmla="*/ 55 h 55"/>
                <a:gd name="T38" fmla="*/ 27 w 54"/>
                <a:gd name="T39" fmla="*/ 55 h 55"/>
                <a:gd name="T40" fmla="*/ 34 w 54"/>
                <a:gd name="T41" fmla="*/ 55 h 55"/>
                <a:gd name="T42" fmla="*/ 34 w 54"/>
                <a:gd name="T43" fmla="*/ 55 h 55"/>
                <a:gd name="T44" fmla="*/ 44 w 54"/>
                <a:gd name="T45" fmla="*/ 51 h 55"/>
                <a:gd name="T46" fmla="*/ 47 w 54"/>
                <a:gd name="T47" fmla="*/ 44 h 55"/>
                <a:gd name="T48" fmla="*/ 51 w 54"/>
                <a:gd name="T49" fmla="*/ 38 h 55"/>
                <a:gd name="T50" fmla="*/ 54 w 54"/>
                <a:gd name="T51"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5">
                  <a:moveTo>
                    <a:pt x="54" y="27"/>
                  </a:moveTo>
                  <a:lnTo>
                    <a:pt x="54" y="27"/>
                  </a:lnTo>
                  <a:lnTo>
                    <a:pt x="51" y="21"/>
                  </a:lnTo>
                  <a:lnTo>
                    <a:pt x="47" y="14"/>
                  </a:lnTo>
                  <a:lnTo>
                    <a:pt x="44" y="7"/>
                  </a:lnTo>
                  <a:lnTo>
                    <a:pt x="34" y="4"/>
                  </a:lnTo>
                  <a:lnTo>
                    <a:pt x="34" y="4"/>
                  </a:lnTo>
                  <a:lnTo>
                    <a:pt x="27" y="0"/>
                  </a:lnTo>
                  <a:lnTo>
                    <a:pt x="20" y="4"/>
                  </a:lnTo>
                  <a:lnTo>
                    <a:pt x="10" y="7"/>
                  </a:lnTo>
                  <a:lnTo>
                    <a:pt x="7" y="14"/>
                  </a:lnTo>
                  <a:lnTo>
                    <a:pt x="7" y="14"/>
                  </a:lnTo>
                  <a:lnTo>
                    <a:pt x="0" y="21"/>
                  </a:lnTo>
                  <a:lnTo>
                    <a:pt x="0" y="27"/>
                  </a:lnTo>
                  <a:lnTo>
                    <a:pt x="0" y="38"/>
                  </a:lnTo>
                  <a:lnTo>
                    <a:pt x="7" y="44"/>
                  </a:lnTo>
                  <a:lnTo>
                    <a:pt x="7" y="44"/>
                  </a:lnTo>
                  <a:lnTo>
                    <a:pt x="10" y="51"/>
                  </a:lnTo>
                  <a:lnTo>
                    <a:pt x="20" y="55"/>
                  </a:lnTo>
                  <a:lnTo>
                    <a:pt x="27" y="55"/>
                  </a:lnTo>
                  <a:lnTo>
                    <a:pt x="34" y="55"/>
                  </a:lnTo>
                  <a:lnTo>
                    <a:pt x="34" y="55"/>
                  </a:lnTo>
                  <a:lnTo>
                    <a:pt x="44" y="51"/>
                  </a:lnTo>
                  <a:lnTo>
                    <a:pt x="47" y="44"/>
                  </a:lnTo>
                  <a:lnTo>
                    <a:pt x="51" y="38"/>
                  </a:lnTo>
                  <a:lnTo>
                    <a:pt x="54"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75" name="Freeform 1026">
              <a:extLst>
                <a:ext uri="{FF2B5EF4-FFF2-40B4-BE49-F238E27FC236}">
                  <a16:creationId xmlns:a16="http://schemas.microsoft.com/office/drawing/2014/main" id="{58310590-BBF0-A842-83C0-5B14E556B51E}"/>
                </a:ext>
              </a:extLst>
            </p:cNvPr>
            <p:cNvSpPr>
              <a:spLocks/>
            </p:cNvSpPr>
            <p:nvPr/>
          </p:nvSpPr>
          <p:spPr bwMode="auto">
            <a:xfrm>
              <a:off x="1664682" y="1289833"/>
              <a:ext cx="52930" cy="39205"/>
            </a:xfrm>
            <a:custGeom>
              <a:avLst/>
              <a:gdLst>
                <a:gd name="T0" fmla="*/ 50 w 50"/>
                <a:gd name="T1" fmla="*/ 27 h 54"/>
                <a:gd name="T2" fmla="*/ 50 w 50"/>
                <a:gd name="T3" fmla="*/ 27 h 54"/>
                <a:gd name="T4" fmla="*/ 50 w 50"/>
                <a:gd name="T5" fmla="*/ 20 h 54"/>
                <a:gd name="T6" fmla="*/ 47 w 50"/>
                <a:gd name="T7" fmla="*/ 10 h 54"/>
                <a:gd name="T8" fmla="*/ 40 w 50"/>
                <a:gd name="T9" fmla="*/ 7 h 54"/>
                <a:gd name="T10" fmla="*/ 33 w 50"/>
                <a:gd name="T11" fmla="*/ 3 h 54"/>
                <a:gd name="T12" fmla="*/ 33 w 50"/>
                <a:gd name="T13" fmla="*/ 3 h 54"/>
                <a:gd name="T14" fmla="*/ 23 w 50"/>
                <a:gd name="T15" fmla="*/ 0 h 54"/>
                <a:gd name="T16" fmla="*/ 16 w 50"/>
                <a:gd name="T17" fmla="*/ 3 h 54"/>
                <a:gd name="T18" fmla="*/ 10 w 50"/>
                <a:gd name="T19" fmla="*/ 7 h 54"/>
                <a:gd name="T20" fmla="*/ 3 w 50"/>
                <a:gd name="T21" fmla="*/ 10 h 54"/>
                <a:gd name="T22" fmla="*/ 3 w 50"/>
                <a:gd name="T23" fmla="*/ 10 h 54"/>
                <a:gd name="T24" fmla="*/ 0 w 50"/>
                <a:gd name="T25" fmla="*/ 20 h 54"/>
                <a:gd name="T26" fmla="*/ 0 w 50"/>
                <a:gd name="T27" fmla="*/ 27 h 54"/>
                <a:gd name="T28" fmla="*/ 0 w 50"/>
                <a:gd name="T29" fmla="*/ 34 h 54"/>
                <a:gd name="T30" fmla="*/ 3 w 50"/>
                <a:gd name="T31" fmla="*/ 44 h 54"/>
                <a:gd name="T32" fmla="*/ 3 w 50"/>
                <a:gd name="T33" fmla="*/ 44 h 54"/>
                <a:gd name="T34" fmla="*/ 10 w 50"/>
                <a:gd name="T35" fmla="*/ 47 h 54"/>
                <a:gd name="T36" fmla="*/ 16 w 50"/>
                <a:gd name="T37" fmla="*/ 51 h 54"/>
                <a:gd name="T38" fmla="*/ 23 w 50"/>
                <a:gd name="T39" fmla="*/ 54 h 54"/>
                <a:gd name="T40" fmla="*/ 33 w 50"/>
                <a:gd name="T41" fmla="*/ 51 h 54"/>
                <a:gd name="T42" fmla="*/ 33 w 50"/>
                <a:gd name="T43" fmla="*/ 51 h 54"/>
                <a:gd name="T44" fmla="*/ 40 w 50"/>
                <a:gd name="T45" fmla="*/ 47 h 54"/>
                <a:gd name="T46" fmla="*/ 47 w 50"/>
                <a:gd name="T47" fmla="*/ 44 h 54"/>
                <a:gd name="T48" fmla="*/ 50 w 50"/>
                <a:gd name="T49" fmla="*/ 34 h 54"/>
                <a:gd name="T50" fmla="*/ 50 w 50"/>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54">
                  <a:moveTo>
                    <a:pt x="50" y="27"/>
                  </a:moveTo>
                  <a:lnTo>
                    <a:pt x="50" y="27"/>
                  </a:lnTo>
                  <a:lnTo>
                    <a:pt x="50" y="20"/>
                  </a:lnTo>
                  <a:lnTo>
                    <a:pt x="47" y="10"/>
                  </a:lnTo>
                  <a:lnTo>
                    <a:pt x="40" y="7"/>
                  </a:lnTo>
                  <a:lnTo>
                    <a:pt x="33" y="3"/>
                  </a:lnTo>
                  <a:lnTo>
                    <a:pt x="33" y="3"/>
                  </a:lnTo>
                  <a:lnTo>
                    <a:pt x="23" y="0"/>
                  </a:lnTo>
                  <a:lnTo>
                    <a:pt x="16" y="3"/>
                  </a:lnTo>
                  <a:lnTo>
                    <a:pt x="10" y="7"/>
                  </a:lnTo>
                  <a:lnTo>
                    <a:pt x="3" y="10"/>
                  </a:lnTo>
                  <a:lnTo>
                    <a:pt x="3" y="10"/>
                  </a:lnTo>
                  <a:lnTo>
                    <a:pt x="0" y="20"/>
                  </a:lnTo>
                  <a:lnTo>
                    <a:pt x="0" y="27"/>
                  </a:lnTo>
                  <a:lnTo>
                    <a:pt x="0" y="34"/>
                  </a:lnTo>
                  <a:lnTo>
                    <a:pt x="3" y="44"/>
                  </a:lnTo>
                  <a:lnTo>
                    <a:pt x="3" y="44"/>
                  </a:lnTo>
                  <a:lnTo>
                    <a:pt x="10" y="47"/>
                  </a:lnTo>
                  <a:lnTo>
                    <a:pt x="16" y="51"/>
                  </a:lnTo>
                  <a:lnTo>
                    <a:pt x="23" y="54"/>
                  </a:lnTo>
                  <a:lnTo>
                    <a:pt x="33" y="51"/>
                  </a:lnTo>
                  <a:lnTo>
                    <a:pt x="33" y="51"/>
                  </a:lnTo>
                  <a:lnTo>
                    <a:pt x="40" y="47"/>
                  </a:lnTo>
                  <a:lnTo>
                    <a:pt x="47" y="44"/>
                  </a:lnTo>
                  <a:lnTo>
                    <a:pt x="50" y="34"/>
                  </a:lnTo>
                  <a:lnTo>
                    <a:pt x="50"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76" name="Freeform 1027">
              <a:extLst>
                <a:ext uri="{FF2B5EF4-FFF2-40B4-BE49-F238E27FC236}">
                  <a16:creationId xmlns:a16="http://schemas.microsoft.com/office/drawing/2014/main" id="{3432E9BA-7ECA-0E41-B119-6A8E88890817}"/>
                </a:ext>
              </a:extLst>
            </p:cNvPr>
            <p:cNvSpPr>
              <a:spLocks/>
            </p:cNvSpPr>
            <p:nvPr/>
          </p:nvSpPr>
          <p:spPr bwMode="auto">
            <a:xfrm>
              <a:off x="1668916" y="1364678"/>
              <a:ext cx="55047" cy="40987"/>
            </a:xfrm>
            <a:custGeom>
              <a:avLst/>
              <a:gdLst>
                <a:gd name="T0" fmla="*/ 54 w 54"/>
                <a:gd name="T1" fmla="*/ 27 h 54"/>
                <a:gd name="T2" fmla="*/ 54 w 54"/>
                <a:gd name="T3" fmla="*/ 27 h 54"/>
                <a:gd name="T4" fmla="*/ 51 w 54"/>
                <a:gd name="T5" fmla="*/ 17 h 54"/>
                <a:gd name="T6" fmla="*/ 47 w 54"/>
                <a:gd name="T7" fmla="*/ 10 h 54"/>
                <a:gd name="T8" fmla="*/ 44 w 54"/>
                <a:gd name="T9" fmla="*/ 3 h 54"/>
                <a:gd name="T10" fmla="*/ 37 w 54"/>
                <a:gd name="T11" fmla="*/ 0 h 54"/>
                <a:gd name="T12" fmla="*/ 37 w 54"/>
                <a:gd name="T13" fmla="*/ 0 h 54"/>
                <a:gd name="T14" fmla="*/ 27 w 54"/>
                <a:gd name="T15" fmla="*/ 0 h 54"/>
                <a:gd name="T16" fmla="*/ 20 w 54"/>
                <a:gd name="T17" fmla="*/ 0 h 54"/>
                <a:gd name="T18" fmla="*/ 10 w 54"/>
                <a:gd name="T19" fmla="*/ 3 h 54"/>
                <a:gd name="T20" fmla="*/ 7 w 54"/>
                <a:gd name="T21" fmla="*/ 10 h 54"/>
                <a:gd name="T22" fmla="*/ 7 w 54"/>
                <a:gd name="T23" fmla="*/ 10 h 54"/>
                <a:gd name="T24" fmla="*/ 3 w 54"/>
                <a:gd name="T25" fmla="*/ 17 h 54"/>
                <a:gd name="T26" fmla="*/ 0 w 54"/>
                <a:gd name="T27" fmla="*/ 27 h 54"/>
                <a:gd name="T28" fmla="*/ 3 w 54"/>
                <a:gd name="T29" fmla="*/ 33 h 54"/>
                <a:gd name="T30" fmla="*/ 7 w 54"/>
                <a:gd name="T31" fmla="*/ 40 h 54"/>
                <a:gd name="T32" fmla="*/ 7 w 54"/>
                <a:gd name="T33" fmla="*/ 40 h 54"/>
                <a:gd name="T34" fmla="*/ 10 w 54"/>
                <a:gd name="T35" fmla="*/ 47 h 54"/>
                <a:gd name="T36" fmla="*/ 20 w 54"/>
                <a:gd name="T37" fmla="*/ 50 h 54"/>
                <a:gd name="T38" fmla="*/ 27 w 54"/>
                <a:gd name="T39" fmla="*/ 54 h 54"/>
                <a:gd name="T40" fmla="*/ 37 w 54"/>
                <a:gd name="T41" fmla="*/ 50 h 54"/>
                <a:gd name="T42" fmla="*/ 37 w 54"/>
                <a:gd name="T43" fmla="*/ 50 h 54"/>
                <a:gd name="T44" fmla="*/ 44 w 54"/>
                <a:gd name="T45" fmla="*/ 47 h 54"/>
                <a:gd name="T46" fmla="*/ 47 w 54"/>
                <a:gd name="T47" fmla="*/ 40 h 54"/>
                <a:gd name="T48" fmla="*/ 51 w 54"/>
                <a:gd name="T49" fmla="*/ 33 h 54"/>
                <a:gd name="T50" fmla="*/ 54 w 54"/>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4">
                  <a:moveTo>
                    <a:pt x="54" y="27"/>
                  </a:moveTo>
                  <a:lnTo>
                    <a:pt x="54" y="27"/>
                  </a:lnTo>
                  <a:lnTo>
                    <a:pt x="51" y="17"/>
                  </a:lnTo>
                  <a:lnTo>
                    <a:pt x="47" y="10"/>
                  </a:lnTo>
                  <a:lnTo>
                    <a:pt x="44" y="3"/>
                  </a:lnTo>
                  <a:lnTo>
                    <a:pt x="37" y="0"/>
                  </a:lnTo>
                  <a:lnTo>
                    <a:pt x="37" y="0"/>
                  </a:lnTo>
                  <a:lnTo>
                    <a:pt x="27" y="0"/>
                  </a:lnTo>
                  <a:lnTo>
                    <a:pt x="20" y="0"/>
                  </a:lnTo>
                  <a:lnTo>
                    <a:pt x="10" y="3"/>
                  </a:lnTo>
                  <a:lnTo>
                    <a:pt x="7" y="10"/>
                  </a:lnTo>
                  <a:lnTo>
                    <a:pt x="7" y="10"/>
                  </a:lnTo>
                  <a:lnTo>
                    <a:pt x="3" y="17"/>
                  </a:lnTo>
                  <a:lnTo>
                    <a:pt x="0" y="27"/>
                  </a:lnTo>
                  <a:lnTo>
                    <a:pt x="3" y="33"/>
                  </a:lnTo>
                  <a:lnTo>
                    <a:pt x="7" y="40"/>
                  </a:lnTo>
                  <a:lnTo>
                    <a:pt x="7" y="40"/>
                  </a:lnTo>
                  <a:lnTo>
                    <a:pt x="10" y="47"/>
                  </a:lnTo>
                  <a:lnTo>
                    <a:pt x="20" y="50"/>
                  </a:lnTo>
                  <a:lnTo>
                    <a:pt x="27" y="54"/>
                  </a:lnTo>
                  <a:lnTo>
                    <a:pt x="37" y="50"/>
                  </a:lnTo>
                  <a:lnTo>
                    <a:pt x="37" y="50"/>
                  </a:lnTo>
                  <a:lnTo>
                    <a:pt x="44" y="47"/>
                  </a:lnTo>
                  <a:lnTo>
                    <a:pt x="47" y="40"/>
                  </a:lnTo>
                  <a:lnTo>
                    <a:pt x="51" y="33"/>
                  </a:lnTo>
                  <a:lnTo>
                    <a:pt x="54"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77" name="Freeform 1028">
              <a:extLst>
                <a:ext uri="{FF2B5EF4-FFF2-40B4-BE49-F238E27FC236}">
                  <a16:creationId xmlns:a16="http://schemas.microsoft.com/office/drawing/2014/main" id="{4ADF67C9-08BB-6945-BB47-CDF802D7335C}"/>
                </a:ext>
              </a:extLst>
            </p:cNvPr>
            <p:cNvSpPr>
              <a:spLocks/>
            </p:cNvSpPr>
            <p:nvPr/>
          </p:nvSpPr>
          <p:spPr bwMode="auto">
            <a:xfrm>
              <a:off x="1675269" y="1425267"/>
              <a:ext cx="52929" cy="39205"/>
            </a:xfrm>
            <a:custGeom>
              <a:avLst/>
              <a:gdLst>
                <a:gd name="T0" fmla="*/ 51 w 51"/>
                <a:gd name="T1" fmla="*/ 27 h 54"/>
                <a:gd name="T2" fmla="*/ 51 w 51"/>
                <a:gd name="T3" fmla="*/ 27 h 54"/>
                <a:gd name="T4" fmla="*/ 51 w 51"/>
                <a:gd name="T5" fmla="*/ 20 h 54"/>
                <a:gd name="T6" fmla="*/ 47 w 51"/>
                <a:gd name="T7" fmla="*/ 13 h 54"/>
                <a:gd name="T8" fmla="*/ 40 w 51"/>
                <a:gd name="T9" fmla="*/ 6 h 54"/>
                <a:gd name="T10" fmla="*/ 34 w 51"/>
                <a:gd name="T11" fmla="*/ 3 h 54"/>
                <a:gd name="T12" fmla="*/ 34 w 51"/>
                <a:gd name="T13" fmla="*/ 3 h 54"/>
                <a:gd name="T14" fmla="*/ 27 w 51"/>
                <a:gd name="T15" fmla="*/ 0 h 54"/>
                <a:gd name="T16" fmla="*/ 17 w 51"/>
                <a:gd name="T17" fmla="*/ 3 h 54"/>
                <a:gd name="T18" fmla="*/ 10 w 51"/>
                <a:gd name="T19" fmla="*/ 6 h 54"/>
                <a:gd name="T20" fmla="*/ 3 w 51"/>
                <a:gd name="T21" fmla="*/ 13 h 54"/>
                <a:gd name="T22" fmla="*/ 3 w 51"/>
                <a:gd name="T23" fmla="*/ 13 h 54"/>
                <a:gd name="T24" fmla="*/ 0 w 51"/>
                <a:gd name="T25" fmla="*/ 20 h 54"/>
                <a:gd name="T26" fmla="*/ 0 w 51"/>
                <a:gd name="T27" fmla="*/ 27 h 54"/>
                <a:gd name="T28" fmla="*/ 0 w 51"/>
                <a:gd name="T29" fmla="*/ 37 h 54"/>
                <a:gd name="T30" fmla="*/ 3 w 51"/>
                <a:gd name="T31" fmla="*/ 44 h 54"/>
                <a:gd name="T32" fmla="*/ 3 w 51"/>
                <a:gd name="T33" fmla="*/ 44 h 54"/>
                <a:gd name="T34" fmla="*/ 10 w 51"/>
                <a:gd name="T35" fmla="*/ 50 h 54"/>
                <a:gd name="T36" fmla="*/ 17 w 51"/>
                <a:gd name="T37" fmla="*/ 54 h 54"/>
                <a:gd name="T38" fmla="*/ 27 w 51"/>
                <a:gd name="T39" fmla="*/ 54 h 54"/>
                <a:gd name="T40" fmla="*/ 34 w 51"/>
                <a:gd name="T41" fmla="*/ 54 h 54"/>
                <a:gd name="T42" fmla="*/ 34 w 51"/>
                <a:gd name="T43" fmla="*/ 54 h 54"/>
                <a:gd name="T44" fmla="*/ 40 w 51"/>
                <a:gd name="T45" fmla="*/ 50 h 54"/>
                <a:gd name="T46" fmla="*/ 47 w 51"/>
                <a:gd name="T47" fmla="*/ 44 h 54"/>
                <a:gd name="T48" fmla="*/ 51 w 51"/>
                <a:gd name="T49" fmla="*/ 37 h 54"/>
                <a:gd name="T50" fmla="*/ 51 w 51"/>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54">
                  <a:moveTo>
                    <a:pt x="51" y="27"/>
                  </a:moveTo>
                  <a:lnTo>
                    <a:pt x="51" y="27"/>
                  </a:lnTo>
                  <a:lnTo>
                    <a:pt x="51" y="20"/>
                  </a:lnTo>
                  <a:lnTo>
                    <a:pt x="47" y="13"/>
                  </a:lnTo>
                  <a:lnTo>
                    <a:pt x="40" y="6"/>
                  </a:lnTo>
                  <a:lnTo>
                    <a:pt x="34" y="3"/>
                  </a:lnTo>
                  <a:lnTo>
                    <a:pt x="34" y="3"/>
                  </a:lnTo>
                  <a:lnTo>
                    <a:pt x="27" y="0"/>
                  </a:lnTo>
                  <a:lnTo>
                    <a:pt x="17" y="3"/>
                  </a:lnTo>
                  <a:lnTo>
                    <a:pt x="10" y="6"/>
                  </a:lnTo>
                  <a:lnTo>
                    <a:pt x="3" y="13"/>
                  </a:lnTo>
                  <a:lnTo>
                    <a:pt x="3" y="13"/>
                  </a:lnTo>
                  <a:lnTo>
                    <a:pt x="0" y="20"/>
                  </a:lnTo>
                  <a:lnTo>
                    <a:pt x="0" y="27"/>
                  </a:lnTo>
                  <a:lnTo>
                    <a:pt x="0" y="37"/>
                  </a:lnTo>
                  <a:lnTo>
                    <a:pt x="3" y="44"/>
                  </a:lnTo>
                  <a:lnTo>
                    <a:pt x="3" y="44"/>
                  </a:lnTo>
                  <a:lnTo>
                    <a:pt x="10" y="50"/>
                  </a:lnTo>
                  <a:lnTo>
                    <a:pt x="17" y="54"/>
                  </a:lnTo>
                  <a:lnTo>
                    <a:pt x="27" y="54"/>
                  </a:lnTo>
                  <a:lnTo>
                    <a:pt x="34" y="54"/>
                  </a:lnTo>
                  <a:lnTo>
                    <a:pt x="34" y="54"/>
                  </a:lnTo>
                  <a:lnTo>
                    <a:pt x="40" y="50"/>
                  </a:lnTo>
                  <a:lnTo>
                    <a:pt x="47" y="44"/>
                  </a:lnTo>
                  <a:lnTo>
                    <a:pt x="51" y="37"/>
                  </a:lnTo>
                  <a:lnTo>
                    <a:pt x="51"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78" name="Freeform 1029">
              <a:extLst>
                <a:ext uri="{FF2B5EF4-FFF2-40B4-BE49-F238E27FC236}">
                  <a16:creationId xmlns:a16="http://schemas.microsoft.com/office/drawing/2014/main" id="{E4B3C0AF-6127-FC47-A276-DC12EB4D4424}"/>
                </a:ext>
              </a:extLst>
            </p:cNvPr>
            <p:cNvSpPr>
              <a:spLocks/>
            </p:cNvSpPr>
            <p:nvPr/>
          </p:nvSpPr>
          <p:spPr bwMode="auto">
            <a:xfrm>
              <a:off x="1679503" y="1487639"/>
              <a:ext cx="55047" cy="42769"/>
            </a:xfrm>
            <a:custGeom>
              <a:avLst/>
              <a:gdLst>
                <a:gd name="T0" fmla="*/ 54 w 54"/>
                <a:gd name="T1" fmla="*/ 28 h 55"/>
                <a:gd name="T2" fmla="*/ 54 w 54"/>
                <a:gd name="T3" fmla="*/ 28 h 55"/>
                <a:gd name="T4" fmla="*/ 54 w 54"/>
                <a:gd name="T5" fmla="*/ 21 h 55"/>
                <a:gd name="T6" fmla="*/ 51 w 54"/>
                <a:gd name="T7" fmla="*/ 14 h 55"/>
                <a:gd name="T8" fmla="*/ 44 w 54"/>
                <a:gd name="T9" fmla="*/ 7 h 55"/>
                <a:gd name="T10" fmla="*/ 37 w 54"/>
                <a:gd name="T11" fmla="*/ 4 h 55"/>
                <a:gd name="T12" fmla="*/ 37 w 54"/>
                <a:gd name="T13" fmla="*/ 4 h 55"/>
                <a:gd name="T14" fmla="*/ 27 w 54"/>
                <a:gd name="T15" fmla="*/ 0 h 55"/>
                <a:gd name="T16" fmla="*/ 20 w 54"/>
                <a:gd name="T17" fmla="*/ 4 h 55"/>
                <a:gd name="T18" fmla="*/ 14 w 54"/>
                <a:gd name="T19" fmla="*/ 7 h 55"/>
                <a:gd name="T20" fmla="*/ 7 w 54"/>
                <a:gd name="T21" fmla="*/ 14 h 55"/>
                <a:gd name="T22" fmla="*/ 7 w 54"/>
                <a:gd name="T23" fmla="*/ 14 h 55"/>
                <a:gd name="T24" fmla="*/ 3 w 54"/>
                <a:gd name="T25" fmla="*/ 21 h 55"/>
                <a:gd name="T26" fmla="*/ 0 w 54"/>
                <a:gd name="T27" fmla="*/ 28 h 55"/>
                <a:gd name="T28" fmla="*/ 3 w 54"/>
                <a:gd name="T29" fmla="*/ 38 h 55"/>
                <a:gd name="T30" fmla="*/ 7 w 54"/>
                <a:gd name="T31" fmla="*/ 44 h 55"/>
                <a:gd name="T32" fmla="*/ 7 w 54"/>
                <a:gd name="T33" fmla="*/ 44 h 55"/>
                <a:gd name="T34" fmla="*/ 14 w 54"/>
                <a:gd name="T35" fmla="*/ 51 h 55"/>
                <a:gd name="T36" fmla="*/ 20 w 54"/>
                <a:gd name="T37" fmla="*/ 55 h 55"/>
                <a:gd name="T38" fmla="*/ 27 w 54"/>
                <a:gd name="T39" fmla="*/ 55 h 55"/>
                <a:gd name="T40" fmla="*/ 37 w 54"/>
                <a:gd name="T41" fmla="*/ 55 h 55"/>
                <a:gd name="T42" fmla="*/ 37 w 54"/>
                <a:gd name="T43" fmla="*/ 55 h 55"/>
                <a:gd name="T44" fmla="*/ 44 w 54"/>
                <a:gd name="T45" fmla="*/ 51 h 55"/>
                <a:gd name="T46" fmla="*/ 51 w 54"/>
                <a:gd name="T47" fmla="*/ 44 h 55"/>
                <a:gd name="T48" fmla="*/ 54 w 54"/>
                <a:gd name="T49" fmla="*/ 38 h 55"/>
                <a:gd name="T50" fmla="*/ 54 w 54"/>
                <a:gd name="T51"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5">
                  <a:moveTo>
                    <a:pt x="54" y="28"/>
                  </a:moveTo>
                  <a:lnTo>
                    <a:pt x="54" y="28"/>
                  </a:lnTo>
                  <a:lnTo>
                    <a:pt x="54" y="21"/>
                  </a:lnTo>
                  <a:lnTo>
                    <a:pt x="51" y="14"/>
                  </a:lnTo>
                  <a:lnTo>
                    <a:pt x="44" y="7"/>
                  </a:lnTo>
                  <a:lnTo>
                    <a:pt x="37" y="4"/>
                  </a:lnTo>
                  <a:lnTo>
                    <a:pt x="37" y="4"/>
                  </a:lnTo>
                  <a:lnTo>
                    <a:pt x="27" y="0"/>
                  </a:lnTo>
                  <a:lnTo>
                    <a:pt x="20" y="4"/>
                  </a:lnTo>
                  <a:lnTo>
                    <a:pt x="14" y="7"/>
                  </a:lnTo>
                  <a:lnTo>
                    <a:pt x="7" y="14"/>
                  </a:lnTo>
                  <a:lnTo>
                    <a:pt x="7" y="14"/>
                  </a:lnTo>
                  <a:lnTo>
                    <a:pt x="3" y="21"/>
                  </a:lnTo>
                  <a:lnTo>
                    <a:pt x="0" y="28"/>
                  </a:lnTo>
                  <a:lnTo>
                    <a:pt x="3" y="38"/>
                  </a:lnTo>
                  <a:lnTo>
                    <a:pt x="7" y="44"/>
                  </a:lnTo>
                  <a:lnTo>
                    <a:pt x="7" y="44"/>
                  </a:lnTo>
                  <a:lnTo>
                    <a:pt x="14" y="51"/>
                  </a:lnTo>
                  <a:lnTo>
                    <a:pt x="20" y="55"/>
                  </a:lnTo>
                  <a:lnTo>
                    <a:pt x="27" y="55"/>
                  </a:lnTo>
                  <a:lnTo>
                    <a:pt x="37" y="55"/>
                  </a:lnTo>
                  <a:lnTo>
                    <a:pt x="37" y="55"/>
                  </a:lnTo>
                  <a:lnTo>
                    <a:pt x="44" y="51"/>
                  </a:lnTo>
                  <a:lnTo>
                    <a:pt x="51" y="44"/>
                  </a:lnTo>
                  <a:lnTo>
                    <a:pt x="54" y="38"/>
                  </a:lnTo>
                  <a:lnTo>
                    <a:pt x="54" y="28"/>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79" name="Freeform 1030">
              <a:extLst>
                <a:ext uri="{FF2B5EF4-FFF2-40B4-BE49-F238E27FC236}">
                  <a16:creationId xmlns:a16="http://schemas.microsoft.com/office/drawing/2014/main" id="{3FB300FC-AA0D-094B-9FD9-DCAED9513689}"/>
                </a:ext>
              </a:extLst>
            </p:cNvPr>
            <p:cNvSpPr>
              <a:spLocks/>
            </p:cNvSpPr>
            <p:nvPr/>
          </p:nvSpPr>
          <p:spPr bwMode="auto">
            <a:xfrm>
              <a:off x="1679503" y="1487639"/>
              <a:ext cx="55047" cy="42769"/>
            </a:xfrm>
            <a:custGeom>
              <a:avLst/>
              <a:gdLst>
                <a:gd name="T0" fmla="*/ 54 w 54"/>
                <a:gd name="T1" fmla="*/ 28 h 55"/>
                <a:gd name="T2" fmla="*/ 54 w 54"/>
                <a:gd name="T3" fmla="*/ 28 h 55"/>
                <a:gd name="T4" fmla="*/ 54 w 54"/>
                <a:gd name="T5" fmla="*/ 21 h 55"/>
                <a:gd name="T6" fmla="*/ 51 w 54"/>
                <a:gd name="T7" fmla="*/ 14 h 55"/>
                <a:gd name="T8" fmla="*/ 44 w 54"/>
                <a:gd name="T9" fmla="*/ 7 h 55"/>
                <a:gd name="T10" fmla="*/ 37 w 54"/>
                <a:gd name="T11" fmla="*/ 4 h 55"/>
                <a:gd name="T12" fmla="*/ 37 w 54"/>
                <a:gd name="T13" fmla="*/ 4 h 55"/>
                <a:gd name="T14" fmla="*/ 27 w 54"/>
                <a:gd name="T15" fmla="*/ 0 h 55"/>
                <a:gd name="T16" fmla="*/ 20 w 54"/>
                <a:gd name="T17" fmla="*/ 4 h 55"/>
                <a:gd name="T18" fmla="*/ 14 w 54"/>
                <a:gd name="T19" fmla="*/ 7 h 55"/>
                <a:gd name="T20" fmla="*/ 7 w 54"/>
                <a:gd name="T21" fmla="*/ 14 h 55"/>
                <a:gd name="T22" fmla="*/ 7 w 54"/>
                <a:gd name="T23" fmla="*/ 14 h 55"/>
                <a:gd name="T24" fmla="*/ 3 w 54"/>
                <a:gd name="T25" fmla="*/ 21 h 55"/>
                <a:gd name="T26" fmla="*/ 0 w 54"/>
                <a:gd name="T27" fmla="*/ 28 h 55"/>
                <a:gd name="T28" fmla="*/ 3 w 54"/>
                <a:gd name="T29" fmla="*/ 38 h 55"/>
                <a:gd name="T30" fmla="*/ 7 w 54"/>
                <a:gd name="T31" fmla="*/ 44 h 55"/>
                <a:gd name="T32" fmla="*/ 7 w 54"/>
                <a:gd name="T33" fmla="*/ 44 h 55"/>
                <a:gd name="T34" fmla="*/ 14 w 54"/>
                <a:gd name="T35" fmla="*/ 51 h 55"/>
                <a:gd name="T36" fmla="*/ 20 w 54"/>
                <a:gd name="T37" fmla="*/ 55 h 55"/>
                <a:gd name="T38" fmla="*/ 27 w 54"/>
                <a:gd name="T39" fmla="*/ 55 h 55"/>
                <a:gd name="T40" fmla="*/ 37 w 54"/>
                <a:gd name="T41" fmla="*/ 55 h 55"/>
                <a:gd name="T42" fmla="*/ 37 w 54"/>
                <a:gd name="T43" fmla="*/ 55 h 55"/>
                <a:gd name="T44" fmla="*/ 44 w 54"/>
                <a:gd name="T45" fmla="*/ 51 h 55"/>
                <a:gd name="T46" fmla="*/ 51 w 54"/>
                <a:gd name="T47" fmla="*/ 44 h 55"/>
                <a:gd name="T48" fmla="*/ 54 w 54"/>
                <a:gd name="T49" fmla="*/ 38 h 55"/>
                <a:gd name="T50" fmla="*/ 54 w 54"/>
                <a:gd name="T51"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5">
                  <a:moveTo>
                    <a:pt x="54" y="28"/>
                  </a:moveTo>
                  <a:lnTo>
                    <a:pt x="54" y="28"/>
                  </a:lnTo>
                  <a:lnTo>
                    <a:pt x="54" y="21"/>
                  </a:lnTo>
                  <a:lnTo>
                    <a:pt x="51" y="14"/>
                  </a:lnTo>
                  <a:lnTo>
                    <a:pt x="44" y="7"/>
                  </a:lnTo>
                  <a:lnTo>
                    <a:pt x="37" y="4"/>
                  </a:lnTo>
                  <a:lnTo>
                    <a:pt x="37" y="4"/>
                  </a:lnTo>
                  <a:lnTo>
                    <a:pt x="27" y="0"/>
                  </a:lnTo>
                  <a:lnTo>
                    <a:pt x="20" y="4"/>
                  </a:lnTo>
                  <a:lnTo>
                    <a:pt x="14" y="7"/>
                  </a:lnTo>
                  <a:lnTo>
                    <a:pt x="7" y="14"/>
                  </a:lnTo>
                  <a:lnTo>
                    <a:pt x="7" y="14"/>
                  </a:lnTo>
                  <a:lnTo>
                    <a:pt x="3" y="21"/>
                  </a:lnTo>
                  <a:lnTo>
                    <a:pt x="0" y="28"/>
                  </a:lnTo>
                  <a:lnTo>
                    <a:pt x="3" y="38"/>
                  </a:lnTo>
                  <a:lnTo>
                    <a:pt x="7" y="44"/>
                  </a:lnTo>
                  <a:lnTo>
                    <a:pt x="7" y="44"/>
                  </a:lnTo>
                  <a:lnTo>
                    <a:pt x="14" y="51"/>
                  </a:lnTo>
                  <a:lnTo>
                    <a:pt x="20" y="55"/>
                  </a:lnTo>
                  <a:lnTo>
                    <a:pt x="27" y="55"/>
                  </a:lnTo>
                  <a:lnTo>
                    <a:pt x="37" y="55"/>
                  </a:lnTo>
                  <a:lnTo>
                    <a:pt x="37" y="55"/>
                  </a:lnTo>
                  <a:lnTo>
                    <a:pt x="44" y="51"/>
                  </a:lnTo>
                  <a:lnTo>
                    <a:pt x="51" y="44"/>
                  </a:lnTo>
                  <a:lnTo>
                    <a:pt x="54" y="38"/>
                  </a:lnTo>
                  <a:lnTo>
                    <a:pt x="54" y="28"/>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80" name="Freeform 1031">
              <a:extLst>
                <a:ext uri="{FF2B5EF4-FFF2-40B4-BE49-F238E27FC236}">
                  <a16:creationId xmlns:a16="http://schemas.microsoft.com/office/drawing/2014/main" id="{15C5442E-FB7D-064A-84E1-D614FBB3E110}"/>
                </a:ext>
              </a:extLst>
            </p:cNvPr>
            <p:cNvSpPr>
              <a:spLocks/>
            </p:cNvSpPr>
            <p:nvPr/>
          </p:nvSpPr>
          <p:spPr bwMode="auto">
            <a:xfrm>
              <a:off x="1679503" y="1487639"/>
              <a:ext cx="55047" cy="42769"/>
            </a:xfrm>
            <a:custGeom>
              <a:avLst/>
              <a:gdLst>
                <a:gd name="T0" fmla="*/ 54 w 54"/>
                <a:gd name="T1" fmla="*/ 28 h 55"/>
                <a:gd name="T2" fmla="*/ 54 w 54"/>
                <a:gd name="T3" fmla="*/ 28 h 55"/>
                <a:gd name="T4" fmla="*/ 54 w 54"/>
                <a:gd name="T5" fmla="*/ 21 h 55"/>
                <a:gd name="T6" fmla="*/ 51 w 54"/>
                <a:gd name="T7" fmla="*/ 14 h 55"/>
                <a:gd name="T8" fmla="*/ 44 w 54"/>
                <a:gd name="T9" fmla="*/ 7 h 55"/>
                <a:gd name="T10" fmla="*/ 37 w 54"/>
                <a:gd name="T11" fmla="*/ 4 h 55"/>
                <a:gd name="T12" fmla="*/ 37 w 54"/>
                <a:gd name="T13" fmla="*/ 4 h 55"/>
                <a:gd name="T14" fmla="*/ 27 w 54"/>
                <a:gd name="T15" fmla="*/ 0 h 55"/>
                <a:gd name="T16" fmla="*/ 20 w 54"/>
                <a:gd name="T17" fmla="*/ 4 h 55"/>
                <a:gd name="T18" fmla="*/ 14 w 54"/>
                <a:gd name="T19" fmla="*/ 7 h 55"/>
                <a:gd name="T20" fmla="*/ 7 w 54"/>
                <a:gd name="T21" fmla="*/ 14 h 55"/>
                <a:gd name="T22" fmla="*/ 7 w 54"/>
                <a:gd name="T23" fmla="*/ 14 h 55"/>
                <a:gd name="T24" fmla="*/ 3 w 54"/>
                <a:gd name="T25" fmla="*/ 21 h 55"/>
                <a:gd name="T26" fmla="*/ 0 w 54"/>
                <a:gd name="T27" fmla="*/ 28 h 55"/>
                <a:gd name="T28" fmla="*/ 3 w 54"/>
                <a:gd name="T29" fmla="*/ 38 h 55"/>
                <a:gd name="T30" fmla="*/ 7 w 54"/>
                <a:gd name="T31" fmla="*/ 44 h 55"/>
                <a:gd name="T32" fmla="*/ 7 w 54"/>
                <a:gd name="T33" fmla="*/ 44 h 55"/>
                <a:gd name="T34" fmla="*/ 14 w 54"/>
                <a:gd name="T35" fmla="*/ 51 h 55"/>
                <a:gd name="T36" fmla="*/ 20 w 54"/>
                <a:gd name="T37" fmla="*/ 55 h 55"/>
                <a:gd name="T38" fmla="*/ 27 w 54"/>
                <a:gd name="T39" fmla="*/ 55 h 55"/>
                <a:gd name="T40" fmla="*/ 37 w 54"/>
                <a:gd name="T41" fmla="*/ 55 h 55"/>
                <a:gd name="T42" fmla="*/ 37 w 54"/>
                <a:gd name="T43" fmla="*/ 55 h 55"/>
                <a:gd name="T44" fmla="*/ 44 w 54"/>
                <a:gd name="T45" fmla="*/ 51 h 55"/>
                <a:gd name="T46" fmla="*/ 51 w 54"/>
                <a:gd name="T47" fmla="*/ 44 h 55"/>
                <a:gd name="T48" fmla="*/ 54 w 54"/>
                <a:gd name="T49" fmla="*/ 38 h 55"/>
                <a:gd name="T50" fmla="*/ 54 w 54"/>
                <a:gd name="T51"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5">
                  <a:moveTo>
                    <a:pt x="54" y="28"/>
                  </a:moveTo>
                  <a:lnTo>
                    <a:pt x="54" y="28"/>
                  </a:lnTo>
                  <a:lnTo>
                    <a:pt x="54" y="21"/>
                  </a:lnTo>
                  <a:lnTo>
                    <a:pt x="51" y="14"/>
                  </a:lnTo>
                  <a:lnTo>
                    <a:pt x="44" y="7"/>
                  </a:lnTo>
                  <a:lnTo>
                    <a:pt x="37" y="4"/>
                  </a:lnTo>
                  <a:lnTo>
                    <a:pt x="37" y="4"/>
                  </a:lnTo>
                  <a:lnTo>
                    <a:pt x="27" y="0"/>
                  </a:lnTo>
                  <a:lnTo>
                    <a:pt x="20" y="4"/>
                  </a:lnTo>
                  <a:lnTo>
                    <a:pt x="14" y="7"/>
                  </a:lnTo>
                  <a:lnTo>
                    <a:pt x="7" y="14"/>
                  </a:lnTo>
                  <a:lnTo>
                    <a:pt x="7" y="14"/>
                  </a:lnTo>
                  <a:lnTo>
                    <a:pt x="3" y="21"/>
                  </a:lnTo>
                  <a:lnTo>
                    <a:pt x="0" y="28"/>
                  </a:lnTo>
                  <a:lnTo>
                    <a:pt x="3" y="38"/>
                  </a:lnTo>
                  <a:lnTo>
                    <a:pt x="7" y="44"/>
                  </a:lnTo>
                  <a:lnTo>
                    <a:pt x="7" y="44"/>
                  </a:lnTo>
                  <a:lnTo>
                    <a:pt x="14" y="51"/>
                  </a:lnTo>
                  <a:lnTo>
                    <a:pt x="20" y="55"/>
                  </a:lnTo>
                  <a:lnTo>
                    <a:pt x="27" y="55"/>
                  </a:lnTo>
                  <a:lnTo>
                    <a:pt x="37" y="55"/>
                  </a:lnTo>
                  <a:lnTo>
                    <a:pt x="37" y="55"/>
                  </a:lnTo>
                  <a:lnTo>
                    <a:pt x="44" y="51"/>
                  </a:lnTo>
                  <a:lnTo>
                    <a:pt x="51" y="44"/>
                  </a:lnTo>
                  <a:lnTo>
                    <a:pt x="54" y="38"/>
                  </a:lnTo>
                  <a:lnTo>
                    <a:pt x="54" y="28"/>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81" name="Freeform 1032">
              <a:extLst>
                <a:ext uri="{FF2B5EF4-FFF2-40B4-BE49-F238E27FC236}">
                  <a16:creationId xmlns:a16="http://schemas.microsoft.com/office/drawing/2014/main" id="{5FF527A4-EACE-3A4A-9D82-1A5DE5D0EDE6}"/>
                </a:ext>
              </a:extLst>
            </p:cNvPr>
            <p:cNvSpPr>
              <a:spLocks/>
            </p:cNvSpPr>
            <p:nvPr/>
          </p:nvSpPr>
          <p:spPr bwMode="auto">
            <a:xfrm>
              <a:off x="1679503" y="1487639"/>
              <a:ext cx="55047" cy="42769"/>
            </a:xfrm>
            <a:custGeom>
              <a:avLst/>
              <a:gdLst>
                <a:gd name="T0" fmla="*/ 54 w 54"/>
                <a:gd name="T1" fmla="*/ 28 h 55"/>
                <a:gd name="T2" fmla="*/ 54 w 54"/>
                <a:gd name="T3" fmla="*/ 28 h 55"/>
                <a:gd name="T4" fmla="*/ 54 w 54"/>
                <a:gd name="T5" fmla="*/ 21 h 55"/>
                <a:gd name="T6" fmla="*/ 51 w 54"/>
                <a:gd name="T7" fmla="*/ 14 h 55"/>
                <a:gd name="T8" fmla="*/ 44 w 54"/>
                <a:gd name="T9" fmla="*/ 7 h 55"/>
                <a:gd name="T10" fmla="*/ 37 w 54"/>
                <a:gd name="T11" fmla="*/ 4 h 55"/>
                <a:gd name="T12" fmla="*/ 37 w 54"/>
                <a:gd name="T13" fmla="*/ 4 h 55"/>
                <a:gd name="T14" fmla="*/ 27 w 54"/>
                <a:gd name="T15" fmla="*/ 0 h 55"/>
                <a:gd name="T16" fmla="*/ 20 w 54"/>
                <a:gd name="T17" fmla="*/ 4 h 55"/>
                <a:gd name="T18" fmla="*/ 14 w 54"/>
                <a:gd name="T19" fmla="*/ 7 h 55"/>
                <a:gd name="T20" fmla="*/ 7 w 54"/>
                <a:gd name="T21" fmla="*/ 14 h 55"/>
                <a:gd name="T22" fmla="*/ 7 w 54"/>
                <a:gd name="T23" fmla="*/ 14 h 55"/>
                <a:gd name="T24" fmla="*/ 3 w 54"/>
                <a:gd name="T25" fmla="*/ 21 h 55"/>
                <a:gd name="T26" fmla="*/ 0 w 54"/>
                <a:gd name="T27" fmla="*/ 28 h 55"/>
                <a:gd name="T28" fmla="*/ 3 w 54"/>
                <a:gd name="T29" fmla="*/ 38 h 55"/>
                <a:gd name="T30" fmla="*/ 7 w 54"/>
                <a:gd name="T31" fmla="*/ 44 h 55"/>
                <a:gd name="T32" fmla="*/ 7 w 54"/>
                <a:gd name="T33" fmla="*/ 44 h 55"/>
                <a:gd name="T34" fmla="*/ 14 w 54"/>
                <a:gd name="T35" fmla="*/ 51 h 55"/>
                <a:gd name="T36" fmla="*/ 20 w 54"/>
                <a:gd name="T37" fmla="*/ 55 h 55"/>
                <a:gd name="T38" fmla="*/ 27 w 54"/>
                <a:gd name="T39" fmla="*/ 55 h 55"/>
                <a:gd name="T40" fmla="*/ 37 w 54"/>
                <a:gd name="T41" fmla="*/ 55 h 55"/>
                <a:gd name="T42" fmla="*/ 37 w 54"/>
                <a:gd name="T43" fmla="*/ 55 h 55"/>
                <a:gd name="T44" fmla="*/ 44 w 54"/>
                <a:gd name="T45" fmla="*/ 51 h 55"/>
                <a:gd name="T46" fmla="*/ 51 w 54"/>
                <a:gd name="T47" fmla="*/ 44 h 55"/>
                <a:gd name="T48" fmla="*/ 54 w 54"/>
                <a:gd name="T49" fmla="*/ 38 h 55"/>
                <a:gd name="T50" fmla="*/ 54 w 54"/>
                <a:gd name="T51"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5">
                  <a:moveTo>
                    <a:pt x="54" y="28"/>
                  </a:moveTo>
                  <a:lnTo>
                    <a:pt x="54" y="28"/>
                  </a:lnTo>
                  <a:lnTo>
                    <a:pt x="54" y="21"/>
                  </a:lnTo>
                  <a:lnTo>
                    <a:pt x="51" y="14"/>
                  </a:lnTo>
                  <a:lnTo>
                    <a:pt x="44" y="7"/>
                  </a:lnTo>
                  <a:lnTo>
                    <a:pt x="37" y="4"/>
                  </a:lnTo>
                  <a:lnTo>
                    <a:pt x="37" y="4"/>
                  </a:lnTo>
                  <a:lnTo>
                    <a:pt x="27" y="0"/>
                  </a:lnTo>
                  <a:lnTo>
                    <a:pt x="20" y="4"/>
                  </a:lnTo>
                  <a:lnTo>
                    <a:pt x="14" y="7"/>
                  </a:lnTo>
                  <a:lnTo>
                    <a:pt x="7" y="14"/>
                  </a:lnTo>
                  <a:lnTo>
                    <a:pt x="7" y="14"/>
                  </a:lnTo>
                  <a:lnTo>
                    <a:pt x="3" y="21"/>
                  </a:lnTo>
                  <a:lnTo>
                    <a:pt x="0" y="28"/>
                  </a:lnTo>
                  <a:lnTo>
                    <a:pt x="3" y="38"/>
                  </a:lnTo>
                  <a:lnTo>
                    <a:pt x="7" y="44"/>
                  </a:lnTo>
                  <a:lnTo>
                    <a:pt x="7" y="44"/>
                  </a:lnTo>
                  <a:lnTo>
                    <a:pt x="14" y="51"/>
                  </a:lnTo>
                  <a:lnTo>
                    <a:pt x="20" y="55"/>
                  </a:lnTo>
                  <a:lnTo>
                    <a:pt x="27" y="55"/>
                  </a:lnTo>
                  <a:lnTo>
                    <a:pt x="37" y="55"/>
                  </a:lnTo>
                  <a:lnTo>
                    <a:pt x="37" y="55"/>
                  </a:lnTo>
                  <a:lnTo>
                    <a:pt x="44" y="51"/>
                  </a:lnTo>
                  <a:lnTo>
                    <a:pt x="51" y="44"/>
                  </a:lnTo>
                  <a:lnTo>
                    <a:pt x="54" y="38"/>
                  </a:lnTo>
                  <a:lnTo>
                    <a:pt x="54" y="28"/>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82" name="Freeform 1033">
              <a:extLst>
                <a:ext uri="{FF2B5EF4-FFF2-40B4-BE49-F238E27FC236}">
                  <a16:creationId xmlns:a16="http://schemas.microsoft.com/office/drawing/2014/main" id="{EDEA577C-8D07-9949-9C88-19DB85F3B564}"/>
                </a:ext>
              </a:extLst>
            </p:cNvPr>
            <p:cNvSpPr>
              <a:spLocks/>
            </p:cNvSpPr>
            <p:nvPr/>
          </p:nvSpPr>
          <p:spPr bwMode="auto">
            <a:xfrm>
              <a:off x="1679503" y="1487639"/>
              <a:ext cx="55047" cy="42769"/>
            </a:xfrm>
            <a:custGeom>
              <a:avLst/>
              <a:gdLst>
                <a:gd name="T0" fmla="*/ 54 w 54"/>
                <a:gd name="T1" fmla="*/ 28 h 55"/>
                <a:gd name="T2" fmla="*/ 54 w 54"/>
                <a:gd name="T3" fmla="*/ 28 h 55"/>
                <a:gd name="T4" fmla="*/ 54 w 54"/>
                <a:gd name="T5" fmla="*/ 21 h 55"/>
                <a:gd name="T6" fmla="*/ 51 w 54"/>
                <a:gd name="T7" fmla="*/ 14 h 55"/>
                <a:gd name="T8" fmla="*/ 44 w 54"/>
                <a:gd name="T9" fmla="*/ 7 h 55"/>
                <a:gd name="T10" fmla="*/ 37 w 54"/>
                <a:gd name="T11" fmla="*/ 4 h 55"/>
                <a:gd name="T12" fmla="*/ 37 w 54"/>
                <a:gd name="T13" fmla="*/ 4 h 55"/>
                <a:gd name="T14" fmla="*/ 27 w 54"/>
                <a:gd name="T15" fmla="*/ 0 h 55"/>
                <a:gd name="T16" fmla="*/ 20 w 54"/>
                <a:gd name="T17" fmla="*/ 4 h 55"/>
                <a:gd name="T18" fmla="*/ 14 w 54"/>
                <a:gd name="T19" fmla="*/ 7 h 55"/>
                <a:gd name="T20" fmla="*/ 7 w 54"/>
                <a:gd name="T21" fmla="*/ 14 h 55"/>
                <a:gd name="T22" fmla="*/ 7 w 54"/>
                <a:gd name="T23" fmla="*/ 14 h 55"/>
                <a:gd name="T24" fmla="*/ 3 w 54"/>
                <a:gd name="T25" fmla="*/ 21 h 55"/>
                <a:gd name="T26" fmla="*/ 0 w 54"/>
                <a:gd name="T27" fmla="*/ 28 h 55"/>
                <a:gd name="T28" fmla="*/ 3 w 54"/>
                <a:gd name="T29" fmla="*/ 38 h 55"/>
                <a:gd name="T30" fmla="*/ 7 w 54"/>
                <a:gd name="T31" fmla="*/ 44 h 55"/>
                <a:gd name="T32" fmla="*/ 7 w 54"/>
                <a:gd name="T33" fmla="*/ 44 h 55"/>
                <a:gd name="T34" fmla="*/ 14 w 54"/>
                <a:gd name="T35" fmla="*/ 51 h 55"/>
                <a:gd name="T36" fmla="*/ 20 w 54"/>
                <a:gd name="T37" fmla="*/ 55 h 55"/>
                <a:gd name="T38" fmla="*/ 27 w 54"/>
                <a:gd name="T39" fmla="*/ 55 h 55"/>
                <a:gd name="T40" fmla="*/ 37 w 54"/>
                <a:gd name="T41" fmla="*/ 55 h 55"/>
                <a:gd name="T42" fmla="*/ 37 w 54"/>
                <a:gd name="T43" fmla="*/ 55 h 55"/>
                <a:gd name="T44" fmla="*/ 44 w 54"/>
                <a:gd name="T45" fmla="*/ 51 h 55"/>
                <a:gd name="T46" fmla="*/ 51 w 54"/>
                <a:gd name="T47" fmla="*/ 44 h 55"/>
                <a:gd name="T48" fmla="*/ 54 w 54"/>
                <a:gd name="T49" fmla="*/ 38 h 55"/>
                <a:gd name="T50" fmla="*/ 54 w 54"/>
                <a:gd name="T51"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5">
                  <a:moveTo>
                    <a:pt x="54" y="28"/>
                  </a:moveTo>
                  <a:lnTo>
                    <a:pt x="54" y="28"/>
                  </a:lnTo>
                  <a:lnTo>
                    <a:pt x="54" y="21"/>
                  </a:lnTo>
                  <a:lnTo>
                    <a:pt x="51" y="14"/>
                  </a:lnTo>
                  <a:lnTo>
                    <a:pt x="44" y="7"/>
                  </a:lnTo>
                  <a:lnTo>
                    <a:pt x="37" y="4"/>
                  </a:lnTo>
                  <a:lnTo>
                    <a:pt x="37" y="4"/>
                  </a:lnTo>
                  <a:lnTo>
                    <a:pt x="27" y="0"/>
                  </a:lnTo>
                  <a:lnTo>
                    <a:pt x="20" y="4"/>
                  </a:lnTo>
                  <a:lnTo>
                    <a:pt x="14" y="7"/>
                  </a:lnTo>
                  <a:lnTo>
                    <a:pt x="7" y="14"/>
                  </a:lnTo>
                  <a:lnTo>
                    <a:pt x="7" y="14"/>
                  </a:lnTo>
                  <a:lnTo>
                    <a:pt x="3" y="21"/>
                  </a:lnTo>
                  <a:lnTo>
                    <a:pt x="0" y="28"/>
                  </a:lnTo>
                  <a:lnTo>
                    <a:pt x="3" y="38"/>
                  </a:lnTo>
                  <a:lnTo>
                    <a:pt x="7" y="44"/>
                  </a:lnTo>
                  <a:lnTo>
                    <a:pt x="7" y="44"/>
                  </a:lnTo>
                  <a:lnTo>
                    <a:pt x="14" y="51"/>
                  </a:lnTo>
                  <a:lnTo>
                    <a:pt x="20" y="55"/>
                  </a:lnTo>
                  <a:lnTo>
                    <a:pt x="27" y="55"/>
                  </a:lnTo>
                  <a:lnTo>
                    <a:pt x="37" y="55"/>
                  </a:lnTo>
                  <a:lnTo>
                    <a:pt x="37" y="55"/>
                  </a:lnTo>
                  <a:lnTo>
                    <a:pt x="44" y="51"/>
                  </a:lnTo>
                  <a:lnTo>
                    <a:pt x="51" y="44"/>
                  </a:lnTo>
                  <a:lnTo>
                    <a:pt x="54" y="38"/>
                  </a:lnTo>
                  <a:lnTo>
                    <a:pt x="54" y="28"/>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83" name="Freeform 1034">
              <a:extLst>
                <a:ext uri="{FF2B5EF4-FFF2-40B4-BE49-F238E27FC236}">
                  <a16:creationId xmlns:a16="http://schemas.microsoft.com/office/drawing/2014/main" id="{512F5A6F-A84E-A240-8A8D-4E27C3F54AE9}"/>
                </a:ext>
              </a:extLst>
            </p:cNvPr>
            <p:cNvSpPr>
              <a:spLocks/>
            </p:cNvSpPr>
            <p:nvPr/>
          </p:nvSpPr>
          <p:spPr bwMode="auto">
            <a:xfrm>
              <a:off x="1690088" y="1537536"/>
              <a:ext cx="57165" cy="39205"/>
            </a:xfrm>
            <a:custGeom>
              <a:avLst/>
              <a:gdLst>
                <a:gd name="T0" fmla="*/ 55 w 55"/>
                <a:gd name="T1" fmla="*/ 27 h 54"/>
                <a:gd name="T2" fmla="*/ 55 w 55"/>
                <a:gd name="T3" fmla="*/ 27 h 54"/>
                <a:gd name="T4" fmla="*/ 55 w 55"/>
                <a:gd name="T5" fmla="*/ 20 h 54"/>
                <a:gd name="T6" fmla="*/ 51 w 55"/>
                <a:gd name="T7" fmla="*/ 10 h 54"/>
                <a:gd name="T8" fmla="*/ 44 w 55"/>
                <a:gd name="T9" fmla="*/ 7 h 54"/>
                <a:gd name="T10" fmla="*/ 38 w 55"/>
                <a:gd name="T11" fmla="*/ 3 h 54"/>
                <a:gd name="T12" fmla="*/ 38 w 55"/>
                <a:gd name="T13" fmla="*/ 3 h 54"/>
                <a:gd name="T14" fmla="*/ 27 w 55"/>
                <a:gd name="T15" fmla="*/ 0 h 54"/>
                <a:gd name="T16" fmla="*/ 21 w 55"/>
                <a:gd name="T17" fmla="*/ 3 h 54"/>
                <a:gd name="T18" fmla="*/ 14 w 55"/>
                <a:gd name="T19" fmla="*/ 7 h 54"/>
                <a:gd name="T20" fmla="*/ 7 w 55"/>
                <a:gd name="T21" fmla="*/ 10 h 54"/>
                <a:gd name="T22" fmla="*/ 7 w 55"/>
                <a:gd name="T23" fmla="*/ 10 h 54"/>
                <a:gd name="T24" fmla="*/ 4 w 55"/>
                <a:gd name="T25" fmla="*/ 20 h 54"/>
                <a:gd name="T26" fmla="*/ 0 w 55"/>
                <a:gd name="T27" fmla="*/ 27 h 54"/>
                <a:gd name="T28" fmla="*/ 4 w 55"/>
                <a:gd name="T29" fmla="*/ 34 h 54"/>
                <a:gd name="T30" fmla="*/ 7 w 55"/>
                <a:gd name="T31" fmla="*/ 44 h 54"/>
                <a:gd name="T32" fmla="*/ 7 w 55"/>
                <a:gd name="T33" fmla="*/ 44 h 54"/>
                <a:gd name="T34" fmla="*/ 14 w 55"/>
                <a:gd name="T35" fmla="*/ 47 h 54"/>
                <a:gd name="T36" fmla="*/ 21 w 55"/>
                <a:gd name="T37" fmla="*/ 51 h 54"/>
                <a:gd name="T38" fmla="*/ 27 w 55"/>
                <a:gd name="T39" fmla="*/ 54 h 54"/>
                <a:gd name="T40" fmla="*/ 38 w 55"/>
                <a:gd name="T41" fmla="*/ 51 h 54"/>
                <a:gd name="T42" fmla="*/ 38 w 55"/>
                <a:gd name="T43" fmla="*/ 51 h 54"/>
                <a:gd name="T44" fmla="*/ 44 w 55"/>
                <a:gd name="T45" fmla="*/ 47 h 54"/>
                <a:gd name="T46" fmla="*/ 51 w 55"/>
                <a:gd name="T47" fmla="*/ 44 h 54"/>
                <a:gd name="T48" fmla="*/ 55 w 55"/>
                <a:gd name="T49" fmla="*/ 34 h 54"/>
                <a:gd name="T50" fmla="*/ 55 w 55"/>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4">
                  <a:moveTo>
                    <a:pt x="55" y="27"/>
                  </a:moveTo>
                  <a:lnTo>
                    <a:pt x="55" y="27"/>
                  </a:lnTo>
                  <a:lnTo>
                    <a:pt x="55" y="20"/>
                  </a:lnTo>
                  <a:lnTo>
                    <a:pt x="51" y="10"/>
                  </a:lnTo>
                  <a:lnTo>
                    <a:pt x="44" y="7"/>
                  </a:lnTo>
                  <a:lnTo>
                    <a:pt x="38" y="3"/>
                  </a:lnTo>
                  <a:lnTo>
                    <a:pt x="38" y="3"/>
                  </a:lnTo>
                  <a:lnTo>
                    <a:pt x="27" y="0"/>
                  </a:lnTo>
                  <a:lnTo>
                    <a:pt x="21" y="3"/>
                  </a:lnTo>
                  <a:lnTo>
                    <a:pt x="14" y="7"/>
                  </a:lnTo>
                  <a:lnTo>
                    <a:pt x="7" y="10"/>
                  </a:lnTo>
                  <a:lnTo>
                    <a:pt x="7" y="10"/>
                  </a:lnTo>
                  <a:lnTo>
                    <a:pt x="4" y="20"/>
                  </a:lnTo>
                  <a:lnTo>
                    <a:pt x="0" y="27"/>
                  </a:lnTo>
                  <a:lnTo>
                    <a:pt x="4" y="34"/>
                  </a:lnTo>
                  <a:lnTo>
                    <a:pt x="7" y="44"/>
                  </a:lnTo>
                  <a:lnTo>
                    <a:pt x="7" y="44"/>
                  </a:lnTo>
                  <a:lnTo>
                    <a:pt x="14" y="47"/>
                  </a:lnTo>
                  <a:lnTo>
                    <a:pt x="21" y="51"/>
                  </a:lnTo>
                  <a:lnTo>
                    <a:pt x="27" y="54"/>
                  </a:lnTo>
                  <a:lnTo>
                    <a:pt x="38" y="51"/>
                  </a:lnTo>
                  <a:lnTo>
                    <a:pt x="38" y="51"/>
                  </a:lnTo>
                  <a:lnTo>
                    <a:pt x="44" y="47"/>
                  </a:lnTo>
                  <a:lnTo>
                    <a:pt x="51" y="44"/>
                  </a:lnTo>
                  <a:lnTo>
                    <a:pt x="55" y="34"/>
                  </a:lnTo>
                  <a:lnTo>
                    <a:pt x="55"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84" name="Freeform 1035">
              <a:extLst>
                <a:ext uri="{FF2B5EF4-FFF2-40B4-BE49-F238E27FC236}">
                  <a16:creationId xmlns:a16="http://schemas.microsoft.com/office/drawing/2014/main" id="{E05765D3-EC05-A04F-B150-5F2BF4CB28C8}"/>
                </a:ext>
              </a:extLst>
            </p:cNvPr>
            <p:cNvSpPr>
              <a:spLocks/>
            </p:cNvSpPr>
            <p:nvPr/>
          </p:nvSpPr>
          <p:spPr bwMode="auto">
            <a:xfrm>
              <a:off x="1696440" y="1573176"/>
              <a:ext cx="57163" cy="40986"/>
            </a:xfrm>
            <a:custGeom>
              <a:avLst/>
              <a:gdLst>
                <a:gd name="T0" fmla="*/ 54 w 54"/>
                <a:gd name="T1" fmla="*/ 27 h 55"/>
                <a:gd name="T2" fmla="*/ 54 w 54"/>
                <a:gd name="T3" fmla="*/ 27 h 55"/>
                <a:gd name="T4" fmla="*/ 51 w 54"/>
                <a:gd name="T5" fmla="*/ 21 h 55"/>
                <a:gd name="T6" fmla="*/ 48 w 54"/>
                <a:gd name="T7" fmla="*/ 10 h 55"/>
                <a:gd name="T8" fmla="*/ 44 w 54"/>
                <a:gd name="T9" fmla="*/ 7 h 55"/>
                <a:gd name="T10" fmla="*/ 34 w 54"/>
                <a:gd name="T11" fmla="*/ 4 h 55"/>
                <a:gd name="T12" fmla="*/ 34 w 54"/>
                <a:gd name="T13" fmla="*/ 4 h 55"/>
                <a:gd name="T14" fmla="*/ 27 w 54"/>
                <a:gd name="T15" fmla="*/ 0 h 55"/>
                <a:gd name="T16" fmla="*/ 17 w 54"/>
                <a:gd name="T17" fmla="*/ 4 h 55"/>
                <a:gd name="T18" fmla="*/ 10 w 54"/>
                <a:gd name="T19" fmla="*/ 7 h 55"/>
                <a:gd name="T20" fmla="*/ 7 w 54"/>
                <a:gd name="T21" fmla="*/ 10 h 55"/>
                <a:gd name="T22" fmla="*/ 7 w 54"/>
                <a:gd name="T23" fmla="*/ 10 h 55"/>
                <a:gd name="T24" fmla="*/ 0 w 54"/>
                <a:gd name="T25" fmla="*/ 21 h 55"/>
                <a:gd name="T26" fmla="*/ 0 w 54"/>
                <a:gd name="T27" fmla="*/ 27 h 55"/>
                <a:gd name="T28" fmla="*/ 0 w 54"/>
                <a:gd name="T29" fmla="*/ 34 h 55"/>
                <a:gd name="T30" fmla="*/ 7 w 54"/>
                <a:gd name="T31" fmla="*/ 44 h 55"/>
                <a:gd name="T32" fmla="*/ 7 w 54"/>
                <a:gd name="T33" fmla="*/ 44 h 55"/>
                <a:gd name="T34" fmla="*/ 10 w 54"/>
                <a:gd name="T35" fmla="*/ 48 h 55"/>
                <a:gd name="T36" fmla="*/ 17 w 54"/>
                <a:gd name="T37" fmla="*/ 51 h 55"/>
                <a:gd name="T38" fmla="*/ 27 w 54"/>
                <a:gd name="T39" fmla="*/ 55 h 55"/>
                <a:gd name="T40" fmla="*/ 34 w 54"/>
                <a:gd name="T41" fmla="*/ 51 h 55"/>
                <a:gd name="T42" fmla="*/ 34 w 54"/>
                <a:gd name="T43" fmla="*/ 51 h 55"/>
                <a:gd name="T44" fmla="*/ 44 w 54"/>
                <a:gd name="T45" fmla="*/ 48 h 55"/>
                <a:gd name="T46" fmla="*/ 48 w 54"/>
                <a:gd name="T47" fmla="*/ 44 h 55"/>
                <a:gd name="T48" fmla="*/ 51 w 54"/>
                <a:gd name="T49" fmla="*/ 34 h 55"/>
                <a:gd name="T50" fmla="*/ 54 w 54"/>
                <a:gd name="T51"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5">
                  <a:moveTo>
                    <a:pt x="54" y="27"/>
                  </a:moveTo>
                  <a:lnTo>
                    <a:pt x="54" y="27"/>
                  </a:lnTo>
                  <a:lnTo>
                    <a:pt x="51" y="21"/>
                  </a:lnTo>
                  <a:lnTo>
                    <a:pt x="48" y="10"/>
                  </a:lnTo>
                  <a:lnTo>
                    <a:pt x="44" y="7"/>
                  </a:lnTo>
                  <a:lnTo>
                    <a:pt x="34" y="4"/>
                  </a:lnTo>
                  <a:lnTo>
                    <a:pt x="34" y="4"/>
                  </a:lnTo>
                  <a:lnTo>
                    <a:pt x="27" y="0"/>
                  </a:lnTo>
                  <a:lnTo>
                    <a:pt x="17" y="4"/>
                  </a:lnTo>
                  <a:lnTo>
                    <a:pt x="10" y="7"/>
                  </a:lnTo>
                  <a:lnTo>
                    <a:pt x="7" y="10"/>
                  </a:lnTo>
                  <a:lnTo>
                    <a:pt x="7" y="10"/>
                  </a:lnTo>
                  <a:lnTo>
                    <a:pt x="0" y="21"/>
                  </a:lnTo>
                  <a:lnTo>
                    <a:pt x="0" y="27"/>
                  </a:lnTo>
                  <a:lnTo>
                    <a:pt x="0" y="34"/>
                  </a:lnTo>
                  <a:lnTo>
                    <a:pt x="7" y="44"/>
                  </a:lnTo>
                  <a:lnTo>
                    <a:pt x="7" y="44"/>
                  </a:lnTo>
                  <a:lnTo>
                    <a:pt x="10" y="48"/>
                  </a:lnTo>
                  <a:lnTo>
                    <a:pt x="17" y="51"/>
                  </a:lnTo>
                  <a:lnTo>
                    <a:pt x="27" y="55"/>
                  </a:lnTo>
                  <a:lnTo>
                    <a:pt x="34" y="51"/>
                  </a:lnTo>
                  <a:lnTo>
                    <a:pt x="34" y="51"/>
                  </a:lnTo>
                  <a:lnTo>
                    <a:pt x="44" y="48"/>
                  </a:lnTo>
                  <a:lnTo>
                    <a:pt x="48" y="44"/>
                  </a:lnTo>
                  <a:lnTo>
                    <a:pt x="51" y="34"/>
                  </a:lnTo>
                  <a:lnTo>
                    <a:pt x="54"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85" name="Freeform 1036">
              <a:extLst>
                <a:ext uri="{FF2B5EF4-FFF2-40B4-BE49-F238E27FC236}">
                  <a16:creationId xmlns:a16="http://schemas.microsoft.com/office/drawing/2014/main" id="{BBEF6F21-EFE0-E143-BA15-582C987C1FE0}"/>
                </a:ext>
              </a:extLst>
            </p:cNvPr>
            <p:cNvSpPr>
              <a:spLocks/>
            </p:cNvSpPr>
            <p:nvPr/>
          </p:nvSpPr>
          <p:spPr bwMode="auto">
            <a:xfrm>
              <a:off x="1696440" y="1573176"/>
              <a:ext cx="57163" cy="40986"/>
            </a:xfrm>
            <a:custGeom>
              <a:avLst/>
              <a:gdLst>
                <a:gd name="T0" fmla="*/ 54 w 54"/>
                <a:gd name="T1" fmla="*/ 27 h 55"/>
                <a:gd name="T2" fmla="*/ 54 w 54"/>
                <a:gd name="T3" fmla="*/ 27 h 55"/>
                <a:gd name="T4" fmla="*/ 51 w 54"/>
                <a:gd name="T5" fmla="*/ 21 h 55"/>
                <a:gd name="T6" fmla="*/ 48 w 54"/>
                <a:gd name="T7" fmla="*/ 10 h 55"/>
                <a:gd name="T8" fmla="*/ 44 w 54"/>
                <a:gd name="T9" fmla="*/ 7 h 55"/>
                <a:gd name="T10" fmla="*/ 34 w 54"/>
                <a:gd name="T11" fmla="*/ 4 h 55"/>
                <a:gd name="T12" fmla="*/ 34 w 54"/>
                <a:gd name="T13" fmla="*/ 4 h 55"/>
                <a:gd name="T14" fmla="*/ 27 w 54"/>
                <a:gd name="T15" fmla="*/ 0 h 55"/>
                <a:gd name="T16" fmla="*/ 17 w 54"/>
                <a:gd name="T17" fmla="*/ 4 h 55"/>
                <a:gd name="T18" fmla="*/ 10 w 54"/>
                <a:gd name="T19" fmla="*/ 7 h 55"/>
                <a:gd name="T20" fmla="*/ 7 w 54"/>
                <a:gd name="T21" fmla="*/ 10 h 55"/>
                <a:gd name="T22" fmla="*/ 7 w 54"/>
                <a:gd name="T23" fmla="*/ 10 h 55"/>
                <a:gd name="T24" fmla="*/ 0 w 54"/>
                <a:gd name="T25" fmla="*/ 21 h 55"/>
                <a:gd name="T26" fmla="*/ 0 w 54"/>
                <a:gd name="T27" fmla="*/ 27 h 55"/>
                <a:gd name="T28" fmla="*/ 0 w 54"/>
                <a:gd name="T29" fmla="*/ 34 h 55"/>
                <a:gd name="T30" fmla="*/ 7 w 54"/>
                <a:gd name="T31" fmla="*/ 44 h 55"/>
                <a:gd name="T32" fmla="*/ 7 w 54"/>
                <a:gd name="T33" fmla="*/ 44 h 55"/>
                <a:gd name="T34" fmla="*/ 10 w 54"/>
                <a:gd name="T35" fmla="*/ 48 h 55"/>
                <a:gd name="T36" fmla="*/ 17 w 54"/>
                <a:gd name="T37" fmla="*/ 51 h 55"/>
                <a:gd name="T38" fmla="*/ 27 w 54"/>
                <a:gd name="T39" fmla="*/ 55 h 55"/>
                <a:gd name="T40" fmla="*/ 34 w 54"/>
                <a:gd name="T41" fmla="*/ 51 h 55"/>
                <a:gd name="T42" fmla="*/ 34 w 54"/>
                <a:gd name="T43" fmla="*/ 51 h 55"/>
                <a:gd name="T44" fmla="*/ 44 w 54"/>
                <a:gd name="T45" fmla="*/ 48 h 55"/>
                <a:gd name="T46" fmla="*/ 48 w 54"/>
                <a:gd name="T47" fmla="*/ 44 h 55"/>
                <a:gd name="T48" fmla="*/ 51 w 54"/>
                <a:gd name="T49" fmla="*/ 34 h 55"/>
                <a:gd name="T50" fmla="*/ 54 w 54"/>
                <a:gd name="T51"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5">
                  <a:moveTo>
                    <a:pt x="54" y="27"/>
                  </a:moveTo>
                  <a:lnTo>
                    <a:pt x="54" y="27"/>
                  </a:lnTo>
                  <a:lnTo>
                    <a:pt x="51" y="21"/>
                  </a:lnTo>
                  <a:lnTo>
                    <a:pt x="48" y="10"/>
                  </a:lnTo>
                  <a:lnTo>
                    <a:pt x="44" y="7"/>
                  </a:lnTo>
                  <a:lnTo>
                    <a:pt x="34" y="4"/>
                  </a:lnTo>
                  <a:lnTo>
                    <a:pt x="34" y="4"/>
                  </a:lnTo>
                  <a:lnTo>
                    <a:pt x="27" y="0"/>
                  </a:lnTo>
                  <a:lnTo>
                    <a:pt x="17" y="4"/>
                  </a:lnTo>
                  <a:lnTo>
                    <a:pt x="10" y="7"/>
                  </a:lnTo>
                  <a:lnTo>
                    <a:pt x="7" y="10"/>
                  </a:lnTo>
                  <a:lnTo>
                    <a:pt x="7" y="10"/>
                  </a:lnTo>
                  <a:lnTo>
                    <a:pt x="0" y="21"/>
                  </a:lnTo>
                  <a:lnTo>
                    <a:pt x="0" y="27"/>
                  </a:lnTo>
                  <a:lnTo>
                    <a:pt x="0" y="34"/>
                  </a:lnTo>
                  <a:lnTo>
                    <a:pt x="7" y="44"/>
                  </a:lnTo>
                  <a:lnTo>
                    <a:pt x="7" y="44"/>
                  </a:lnTo>
                  <a:lnTo>
                    <a:pt x="10" y="48"/>
                  </a:lnTo>
                  <a:lnTo>
                    <a:pt x="17" y="51"/>
                  </a:lnTo>
                  <a:lnTo>
                    <a:pt x="27" y="55"/>
                  </a:lnTo>
                  <a:lnTo>
                    <a:pt x="34" y="51"/>
                  </a:lnTo>
                  <a:lnTo>
                    <a:pt x="34" y="51"/>
                  </a:lnTo>
                  <a:lnTo>
                    <a:pt x="44" y="48"/>
                  </a:lnTo>
                  <a:lnTo>
                    <a:pt x="48" y="44"/>
                  </a:lnTo>
                  <a:lnTo>
                    <a:pt x="51" y="34"/>
                  </a:lnTo>
                  <a:lnTo>
                    <a:pt x="54"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86" name="Freeform 1037">
              <a:extLst>
                <a:ext uri="{FF2B5EF4-FFF2-40B4-BE49-F238E27FC236}">
                  <a16:creationId xmlns:a16="http://schemas.microsoft.com/office/drawing/2014/main" id="{AF4E37DC-3CE8-5B44-94A0-7A0BF5AB500B}"/>
                </a:ext>
              </a:extLst>
            </p:cNvPr>
            <p:cNvSpPr>
              <a:spLocks/>
            </p:cNvSpPr>
            <p:nvPr/>
          </p:nvSpPr>
          <p:spPr bwMode="auto">
            <a:xfrm>
              <a:off x="1702791" y="1587433"/>
              <a:ext cx="55047" cy="42769"/>
            </a:xfrm>
            <a:custGeom>
              <a:avLst/>
              <a:gdLst>
                <a:gd name="T0" fmla="*/ 51 w 51"/>
                <a:gd name="T1" fmla="*/ 27 h 54"/>
                <a:gd name="T2" fmla="*/ 51 w 51"/>
                <a:gd name="T3" fmla="*/ 27 h 54"/>
                <a:gd name="T4" fmla="*/ 51 w 51"/>
                <a:gd name="T5" fmla="*/ 20 h 54"/>
                <a:gd name="T6" fmla="*/ 47 w 51"/>
                <a:gd name="T7" fmla="*/ 13 h 54"/>
                <a:gd name="T8" fmla="*/ 41 w 51"/>
                <a:gd name="T9" fmla="*/ 6 h 54"/>
                <a:gd name="T10" fmla="*/ 34 w 51"/>
                <a:gd name="T11" fmla="*/ 3 h 54"/>
                <a:gd name="T12" fmla="*/ 34 w 51"/>
                <a:gd name="T13" fmla="*/ 3 h 54"/>
                <a:gd name="T14" fmla="*/ 24 w 51"/>
                <a:gd name="T15" fmla="*/ 0 h 54"/>
                <a:gd name="T16" fmla="*/ 17 w 51"/>
                <a:gd name="T17" fmla="*/ 3 h 54"/>
                <a:gd name="T18" fmla="*/ 10 w 51"/>
                <a:gd name="T19" fmla="*/ 6 h 54"/>
                <a:gd name="T20" fmla="*/ 3 w 51"/>
                <a:gd name="T21" fmla="*/ 13 h 54"/>
                <a:gd name="T22" fmla="*/ 3 w 51"/>
                <a:gd name="T23" fmla="*/ 13 h 54"/>
                <a:gd name="T24" fmla="*/ 0 w 51"/>
                <a:gd name="T25" fmla="*/ 20 h 54"/>
                <a:gd name="T26" fmla="*/ 0 w 51"/>
                <a:gd name="T27" fmla="*/ 27 h 54"/>
                <a:gd name="T28" fmla="*/ 0 w 51"/>
                <a:gd name="T29" fmla="*/ 37 h 54"/>
                <a:gd name="T30" fmla="*/ 3 w 51"/>
                <a:gd name="T31" fmla="*/ 44 h 54"/>
                <a:gd name="T32" fmla="*/ 3 w 51"/>
                <a:gd name="T33" fmla="*/ 44 h 54"/>
                <a:gd name="T34" fmla="*/ 10 w 51"/>
                <a:gd name="T35" fmla="*/ 51 h 54"/>
                <a:gd name="T36" fmla="*/ 17 w 51"/>
                <a:gd name="T37" fmla="*/ 54 h 54"/>
                <a:gd name="T38" fmla="*/ 24 w 51"/>
                <a:gd name="T39" fmla="*/ 54 h 54"/>
                <a:gd name="T40" fmla="*/ 34 w 51"/>
                <a:gd name="T41" fmla="*/ 54 h 54"/>
                <a:gd name="T42" fmla="*/ 34 w 51"/>
                <a:gd name="T43" fmla="*/ 54 h 54"/>
                <a:gd name="T44" fmla="*/ 41 w 51"/>
                <a:gd name="T45" fmla="*/ 51 h 54"/>
                <a:gd name="T46" fmla="*/ 47 w 51"/>
                <a:gd name="T47" fmla="*/ 44 h 54"/>
                <a:gd name="T48" fmla="*/ 51 w 51"/>
                <a:gd name="T49" fmla="*/ 37 h 54"/>
                <a:gd name="T50" fmla="*/ 51 w 51"/>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54">
                  <a:moveTo>
                    <a:pt x="51" y="27"/>
                  </a:moveTo>
                  <a:lnTo>
                    <a:pt x="51" y="27"/>
                  </a:lnTo>
                  <a:lnTo>
                    <a:pt x="51" y="20"/>
                  </a:lnTo>
                  <a:lnTo>
                    <a:pt x="47" y="13"/>
                  </a:lnTo>
                  <a:lnTo>
                    <a:pt x="41" y="6"/>
                  </a:lnTo>
                  <a:lnTo>
                    <a:pt x="34" y="3"/>
                  </a:lnTo>
                  <a:lnTo>
                    <a:pt x="34" y="3"/>
                  </a:lnTo>
                  <a:lnTo>
                    <a:pt x="24" y="0"/>
                  </a:lnTo>
                  <a:lnTo>
                    <a:pt x="17" y="3"/>
                  </a:lnTo>
                  <a:lnTo>
                    <a:pt x="10" y="6"/>
                  </a:lnTo>
                  <a:lnTo>
                    <a:pt x="3" y="13"/>
                  </a:lnTo>
                  <a:lnTo>
                    <a:pt x="3" y="13"/>
                  </a:lnTo>
                  <a:lnTo>
                    <a:pt x="0" y="20"/>
                  </a:lnTo>
                  <a:lnTo>
                    <a:pt x="0" y="27"/>
                  </a:lnTo>
                  <a:lnTo>
                    <a:pt x="0" y="37"/>
                  </a:lnTo>
                  <a:lnTo>
                    <a:pt x="3" y="44"/>
                  </a:lnTo>
                  <a:lnTo>
                    <a:pt x="3" y="44"/>
                  </a:lnTo>
                  <a:lnTo>
                    <a:pt x="10" y="51"/>
                  </a:lnTo>
                  <a:lnTo>
                    <a:pt x="17" y="54"/>
                  </a:lnTo>
                  <a:lnTo>
                    <a:pt x="24" y="54"/>
                  </a:lnTo>
                  <a:lnTo>
                    <a:pt x="34" y="54"/>
                  </a:lnTo>
                  <a:lnTo>
                    <a:pt x="34" y="54"/>
                  </a:lnTo>
                  <a:lnTo>
                    <a:pt x="41" y="51"/>
                  </a:lnTo>
                  <a:lnTo>
                    <a:pt x="47" y="44"/>
                  </a:lnTo>
                  <a:lnTo>
                    <a:pt x="51" y="37"/>
                  </a:lnTo>
                  <a:lnTo>
                    <a:pt x="51"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87" name="Freeform 1038">
              <a:extLst>
                <a:ext uri="{FF2B5EF4-FFF2-40B4-BE49-F238E27FC236}">
                  <a16:creationId xmlns:a16="http://schemas.microsoft.com/office/drawing/2014/main" id="{A03FBDF2-0914-1846-9422-E2EBFBB54FF9}"/>
                </a:ext>
              </a:extLst>
            </p:cNvPr>
            <p:cNvSpPr>
              <a:spLocks/>
            </p:cNvSpPr>
            <p:nvPr/>
          </p:nvSpPr>
          <p:spPr bwMode="auto">
            <a:xfrm>
              <a:off x="1702791" y="1587433"/>
              <a:ext cx="55047" cy="42769"/>
            </a:xfrm>
            <a:custGeom>
              <a:avLst/>
              <a:gdLst>
                <a:gd name="T0" fmla="*/ 51 w 51"/>
                <a:gd name="T1" fmla="*/ 27 h 54"/>
                <a:gd name="T2" fmla="*/ 51 w 51"/>
                <a:gd name="T3" fmla="*/ 27 h 54"/>
                <a:gd name="T4" fmla="*/ 51 w 51"/>
                <a:gd name="T5" fmla="*/ 20 h 54"/>
                <a:gd name="T6" fmla="*/ 47 w 51"/>
                <a:gd name="T7" fmla="*/ 13 h 54"/>
                <a:gd name="T8" fmla="*/ 41 w 51"/>
                <a:gd name="T9" fmla="*/ 6 h 54"/>
                <a:gd name="T10" fmla="*/ 34 w 51"/>
                <a:gd name="T11" fmla="*/ 3 h 54"/>
                <a:gd name="T12" fmla="*/ 34 w 51"/>
                <a:gd name="T13" fmla="*/ 3 h 54"/>
                <a:gd name="T14" fmla="*/ 24 w 51"/>
                <a:gd name="T15" fmla="*/ 0 h 54"/>
                <a:gd name="T16" fmla="*/ 17 w 51"/>
                <a:gd name="T17" fmla="*/ 3 h 54"/>
                <a:gd name="T18" fmla="*/ 10 w 51"/>
                <a:gd name="T19" fmla="*/ 6 h 54"/>
                <a:gd name="T20" fmla="*/ 3 w 51"/>
                <a:gd name="T21" fmla="*/ 13 h 54"/>
                <a:gd name="T22" fmla="*/ 3 w 51"/>
                <a:gd name="T23" fmla="*/ 13 h 54"/>
                <a:gd name="T24" fmla="*/ 0 w 51"/>
                <a:gd name="T25" fmla="*/ 20 h 54"/>
                <a:gd name="T26" fmla="*/ 0 w 51"/>
                <a:gd name="T27" fmla="*/ 27 h 54"/>
                <a:gd name="T28" fmla="*/ 0 w 51"/>
                <a:gd name="T29" fmla="*/ 37 h 54"/>
                <a:gd name="T30" fmla="*/ 3 w 51"/>
                <a:gd name="T31" fmla="*/ 44 h 54"/>
                <a:gd name="T32" fmla="*/ 3 w 51"/>
                <a:gd name="T33" fmla="*/ 44 h 54"/>
                <a:gd name="T34" fmla="*/ 10 w 51"/>
                <a:gd name="T35" fmla="*/ 51 h 54"/>
                <a:gd name="T36" fmla="*/ 17 w 51"/>
                <a:gd name="T37" fmla="*/ 54 h 54"/>
                <a:gd name="T38" fmla="*/ 24 w 51"/>
                <a:gd name="T39" fmla="*/ 54 h 54"/>
                <a:gd name="T40" fmla="*/ 34 w 51"/>
                <a:gd name="T41" fmla="*/ 54 h 54"/>
                <a:gd name="T42" fmla="*/ 34 w 51"/>
                <a:gd name="T43" fmla="*/ 54 h 54"/>
                <a:gd name="T44" fmla="*/ 41 w 51"/>
                <a:gd name="T45" fmla="*/ 51 h 54"/>
                <a:gd name="T46" fmla="*/ 47 w 51"/>
                <a:gd name="T47" fmla="*/ 44 h 54"/>
                <a:gd name="T48" fmla="*/ 51 w 51"/>
                <a:gd name="T49" fmla="*/ 37 h 54"/>
                <a:gd name="T50" fmla="*/ 51 w 51"/>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54">
                  <a:moveTo>
                    <a:pt x="51" y="27"/>
                  </a:moveTo>
                  <a:lnTo>
                    <a:pt x="51" y="27"/>
                  </a:lnTo>
                  <a:lnTo>
                    <a:pt x="51" y="20"/>
                  </a:lnTo>
                  <a:lnTo>
                    <a:pt x="47" y="13"/>
                  </a:lnTo>
                  <a:lnTo>
                    <a:pt x="41" y="6"/>
                  </a:lnTo>
                  <a:lnTo>
                    <a:pt x="34" y="3"/>
                  </a:lnTo>
                  <a:lnTo>
                    <a:pt x="34" y="3"/>
                  </a:lnTo>
                  <a:lnTo>
                    <a:pt x="24" y="0"/>
                  </a:lnTo>
                  <a:lnTo>
                    <a:pt x="17" y="3"/>
                  </a:lnTo>
                  <a:lnTo>
                    <a:pt x="10" y="6"/>
                  </a:lnTo>
                  <a:lnTo>
                    <a:pt x="3" y="13"/>
                  </a:lnTo>
                  <a:lnTo>
                    <a:pt x="3" y="13"/>
                  </a:lnTo>
                  <a:lnTo>
                    <a:pt x="0" y="20"/>
                  </a:lnTo>
                  <a:lnTo>
                    <a:pt x="0" y="27"/>
                  </a:lnTo>
                  <a:lnTo>
                    <a:pt x="0" y="37"/>
                  </a:lnTo>
                  <a:lnTo>
                    <a:pt x="3" y="44"/>
                  </a:lnTo>
                  <a:lnTo>
                    <a:pt x="3" y="44"/>
                  </a:lnTo>
                  <a:lnTo>
                    <a:pt x="10" y="51"/>
                  </a:lnTo>
                  <a:lnTo>
                    <a:pt x="17" y="54"/>
                  </a:lnTo>
                  <a:lnTo>
                    <a:pt x="24" y="54"/>
                  </a:lnTo>
                  <a:lnTo>
                    <a:pt x="34" y="54"/>
                  </a:lnTo>
                  <a:lnTo>
                    <a:pt x="34" y="54"/>
                  </a:lnTo>
                  <a:lnTo>
                    <a:pt x="41" y="51"/>
                  </a:lnTo>
                  <a:lnTo>
                    <a:pt x="47" y="44"/>
                  </a:lnTo>
                  <a:lnTo>
                    <a:pt x="51" y="37"/>
                  </a:lnTo>
                  <a:lnTo>
                    <a:pt x="51"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88" name="Freeform 1039">
              <a:extLst>
                <a:ext uri="{FF2B5EF4-FFF2-40B4-BE49-F238E27FC236}">
                  <a16:creationId xmlns:a16="http://schemas.microsoft.com/office/drawing/2014/main" id="{19475D9D-9E23-CF43-9CCE-53DB1123AF73}"/>
                </a:ext>
              </a:extLst>
            </p:cNvPr>
            <p:cNvSpPr>
              <a:spLocks/>
            </p:cNvSpPr>
            <p:nvPr/>
          </p:nvSpPr>
          <p:spPr bwMode="auto">
            <a:xfrm>
              <a:off x="1713378" y="1642675"/>
              <a:ext cx="55047" cy="39205"/>
            </a:xfrm>
            <a:custGeom>
              <a:avLst/>
              <a:gdLst>
                <a:gd name="T0" fmla="*/ 51 w 51"/>
                <a:gd name="T1" fmla="*/ 27 h 51"/>
                <a:gd name="T2" fmla="*/ 51 w 51"/>
                <a:gd name="T3" fmla="*/ 27 h 51"/>
                <a:gd name="T4" fmla="*/ 51 w 51"/>
                <a:gd name="T5" fmla="*/ 17 h 51"/>
                <a:gd name="T6" fmla="*/ 48 w 51"/>
                <a:gd name="T7" fmla="*/ 10 h 51"/>
                <a:gd name="T8" fmla="*/ 41 w 51"/>
                <a:gd name="T9" fmla="*/ 3 h 51"/>
                <a:gd name="T10" fmla="*/ 34 w 51"/>
                <a:gd name="T11" fmla="*/ 0 h 51"/>
                <a:gd name="T12" fmla="*/ 34 w 51"/>
                <a:gd name="T13" fmla="*/ 0 h 51"/>
                <a:gd name="T14" fmla="*/ 27 w 51"/>
                <a:gd name="T15" fmla="*/ 0 h 51"/>
                <a:gd name="T16" fmla="*/ 17 w 51"/>
                <a:gd name="T17" fmla="*/ 0 h 51"/>
                <a:gd name="T18" fmla="*/ 10 w 51"/>
                <a:gd name="T19" fmla="*/ 3 h 51"/>
                <a:gd name="T20" fmla="*/ 3 w 51"/>
                <a:gd name="T21" fmla="*/ 10 h 51"/>
                <a:gd name="T22" fmla="*/ 3 w 51"/>
                <a:gd name="T23" fmla="*/ 10 h 51"/>
                <a:gd name="T24" fmla="*/ 0 w 51"/>
                <a:gd name="T25" fmla="*/ 17 h 51"/>
                <a:gd name="T26" fmla="*/ 0 w 51"/>
                <a:gd name="T27" fmla="*/ 27 h 51"/>
                <a:gd name="T28" fmla="*/ 0 w 51"/>
                <a:gd name="T29" fmla="*/ 34 h 51"/>
                <a:gd name="T30" fmla="*/ 3 w 51"/>
                <a:gd name="T31" fmla="*/ 41 h 51"/>
                <a:gd name="T32" fmla="*/ 3 w 51"/>
                <a:gd name="T33" fmla="*/ 41 h 51"/>
                <a:gd name="T34" fmla="*/ 10 w 51"/>
                <a:gd name="T35" fmla="*/ 47 h 51"/>
                <a:gd name="T36" fmla="*/ 17 w 51"/>
                <a:gd name="T37" fmla="*/ 51 h 51"/>
                <a:gd name="T38" fmla="*/ 27 w 51"/>
                <a:gd name="T39" fmla="*/ 51 h 51"/>
                <a:gd name="T40" fmla="*/ 34 w 51"/>
                <a:gd name="T41" fmla="*/ 51 h 51"/>
                <a:gd name="T42" fmla="*/ 34 w 51"/>
                <a:gd name="T43" fmla="*/ 51 h 51"/>
                <a:gd name="T44" fmla="*/ 41 w 51"/>
                <a:gd name="T45" fmla="*/ 47 h 51"/>
                <a:gd name="T46" fmla="*/ 48 w 51"/>
                <a:gd name="T47" fmla="*/ 41 h 51"/>
                <a:gd name="T48" fmla="*/ 51 w 51"/>
                <a:gd name="T49" fmla="*/ 34 h 51"/>
                <a:gd name="T50" fmla="*/ 51 w 51"/>
                <a:gd name="T51" fmla="*/ 2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51">
                  <a:moveTo>
                    <a:pt x="51" y="27"/>
                  </a:moveTo>
                  <a:lnTo>
                    <a:pt x="51" y="27"/>
                  </a:lnTo>
                  <a:lnTo>
                    <a:pt x="51" y="17"/>
                  </a:lnTo>
                  <a:lnTo>
                    <a:pt x="48" y="10"/>
                  </a:lnTo>
                  <a:lnTo>
                    <a:pt x="41" y="3"/>
                  </a:lnTo>
                  <a:lnTo>
                    <a:pt x="34" y="0"/>
                  </a:lnTo>
                  <a:lnTo>
                    <a:pt x="34" y="0"/>
                  </a:lnTo>
                  <a:lnTo>
                    <a:pt x="27" y="0"/>
                  </a:lnTo>
                  <a:lnTo>
                    <a:pt x="17" y="0"/>
                  </a:lnTo>
                  <a:lnTo>
                    <a:pt x="10" y="3"/>
                  </a:lnTo>
                  <a:lnTo>
                    <a:pt x="3" y="10"/>
                  </a:lnTo>
                  <a:lnTo>
                    <a:pt x="3" y="10"/>
                  </a:lnTo>
                  <a:lnTo>
                    <a:pt x="0" y="17"/>
                  </a:lnTo>
                  <a:lnTo>
                    <a:pt x="0" y="27"/>
                  </a:lnTo>
                  <a:lnTo>
                    <a:pt x="0" y="34"/>
                  </a:lnTo>
                  <a:lnTo>
                    <a:pt x="3" y="41"/>
                  </a:lnTo>
                  <a:lnTo>
                    <a:pt x="3" y="41"/>
                  </a:lnTo>
                  <a:lnTo>
                    <a:pt x="10" y="47"/>
                  </a:lnTo>
                  <a:lnTo>
                    <a:pt x="17" y="51"/>
                  </a:lnTo>
                  <a:lnTo>
                    <a:pt x="27" y="51"/>
                  </a:lnTo>
                  <a:lnTo>
                    <a:pt x="34" y="51"/>
                  </a:lnTo>
                  <a:lnTo>
                    <a:pt x="34" y="51"/>
                  </a:lnTo>
                  <a:lnTo>
                    <a:pt x="41" y="47"/>
                  </a:lnTo>
                  <a:lnTo>
                    <a:pt x="48" y="41"/>
                  </a:lnTo>
                  <a:lnTo>
                    <a:pt x="51" y="34"/>
                  </a:lnTo>
                  <a:lnTo>
                    <a:pt x="51"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89" name="Freeform 1040">
              <a:extLst>
                <a:ext uri="{FF2B5EF4-FFF2-40B4-BE49-F238E27FC236}">
                  <a16:creationId xmlns:a16="http://schemas.microsoft.com/office/drawing/2014/main" id="{895E4CA8-F55C-C14A-A25F-CF0C2DB034F8}"/>
                </a:ext>
              </a:extLst>
            </p:cNvPr>
            <p:cNvSpPr>
              <a:spLocks/>
            </p:cNvSpPr>
            <p:nvPr/>
          </p:nvSpPr>
          <p:spPr bwMode="auto">
            <a:xfrm>
              <a:off x="1717612" y="1676534"/>
              <a:ext cx="57163" cy="42769"/>
            </a:xfrm>
            <a:custGeom>
              <a:avLst/>
              <a:gdLst>
                <a:gd name="T0" fmla="*/ 55 w 55"/>
                <a:gd name="T1" fmla="*/ 28 h 55"/>
                <a:gd name="T2" fmla="*/ 55 w 55"/>
                <a:gd name="T3" fmla="*/ 28 h 55"/>
                <a:gd name="T4" fmla="*/ 55 w 55"/>
                <a:gd name="T5" fmla="*/ 17 h 55"/>
                <a:gd name="T6" fmla="*/ 48 w 55"/>
                <a:gd name="T7" fmla="*/ 11 h 55"/>
                <a:gd name="T8" fmla="*/ 45 w 55"/>
                <a:gd name="T9" fmla="*/ 4 h 55"/>
                <a:gd name="T10" fmla="*/ 38 w 55"/>
                <a:gd name="T11" fmla="*/ 0 h 55"/>
                <a:gd name="T12" fmla="*/ 38 w 55"/>
                <a:gd name="T13" fmla="*/ 0 h 55"/>
                <a:gd name="T14" fmla="*/ 28 w 55"/>
                <a:gd name="T15" fmla="*/ 0 h 55"/>
                <a:gd name="T16" fmla="*/ 21 w 55"/>
                <a:gd name="T17" fmla="*/ 0 h 55"/>
                <a:gd name="T18" fmla="*/ 14 w 55"/>
                <a:gd name="T19" fmla="*/ 4 h 55"/>
                <a:gd name="T20" fmla="*/ 7 w 55"/>
                <a:gd name="T21" fmla="*/ 11 h 55"/>
                <a:gd name="T22" fmla="*/ 7 w 55"/>
                <a:gd name="T23" fmla="*/ 11 h 55"/>
                <a:gd name="T24" fmla="*/ 4 w 55"/>
                <a:gd name="T25" fmla="*/ 17 h 55"/>
                <a:gd name="T26" fmla="*/ 0 w 55"/>
                <a:gd name="T27" fmla="*/ 28 h 55"/>
                <a:gd name="T28" fmla="*/ 4 w 55"/>
                <a:gd name="T29" fmla="*/ 34 h 55"/>
                <a:gd name="T30" fmla="*/ 7 w 55"/>
                <a:gd name="T31" fmla="*/ 41 h 55"/>
                <a:gd name="T32" fmla="*/ 7 w 55"/>
                <a:gd name="T33" fmla="*/ 41 h 55"/>
                <a:gd name="T34" fmla="*/ 14 w 55"/>
                <a:gd name="T35" fmla="*/ 48 h 55"/>
                <a:gd name="T36" fmla="*/ 21 w 55"/>
                <a:gd name="T37" fmla="*/ 51 h 55"/>
                <a:gd name="T38" fmla="*/ 28 w 55"/>
                <a:gd name="T39" fmla="*/ 55 h 55"/>
                <a:gd name="T40" fmla="*/ 38 w 55"/>
                <a:gd name="T41" fmla="*/ 51 h 55"/>
                <a:gd name="T42" fmla="*/ 38 w 55"/>
                <a:gd name="T43" fmla="*/ 51 h 55"/>
                <a:gd name="T44" fmla="*/ 45 w 55"/>
                <a:gd name="T45" fmla="*/ 48 h 55"/>
                <a:gd name="T46" fmla="*/ 48 w 55"/>
                <a:gd name="T47" fmla="*/ 41 h 55"/>
                <a:gd name="T48" fmla="*/ 55 w 55"/>
                <a:gd name="T49" fmla="*/ 34 h 55"/>
                <a:gd name="T50" fmla="*/ 55 w 55"/>
                <a:gd name="T51"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5">
                  <a:moveTo>
                    <a:pt x="55" y="28"/>
                  </a:moveTo>
                  <a:lnTo>
                    <a:pt x="55" y="28"/>
                  </a:lnTo>
                  <a:lnTo>
                    <a:pt x="55" y="17"/>
                  </a:lnTo>
                  <a:lnTo>
                    <a:pt x="48" y="11"/>
                  </a:lnTo>
                  <a:lnTo>
                    <a:pt x="45" y="4"/>
                  </a:lnTo>
                  <a:lnTo>
                    <a:pt x="38" y="0"/>
                  </a:lnTo>
                  <a:lnTo>
                    <a:pt x="38" y="0"/>
                  </a:lnTo>
                  <a:lnTo>
                    <a:pt x="28" y="0"/>
                  </a:lnTo>
                  <a:lnTo>
                    <a:pt x="21" y="0"/>
                  </a:lnTo>
                  <a:lnTo>
                    <a:pt x="14" y="4"/>
                  </a:lnTo>
                  <a:lnTo>
                    <a:pt x="7" y="11"/>
                  </a:lnTo>
                  <a:lnTo>
                    <a:pt x="7" y="11"/>
                  </a:lnTo>
                  <a:lnTo>
                    <a:pt x="4" y="17"/>
                  </a:lnTo>
                  <a:lnTo>
                    <a:pt x="0" y="28"/>
                  </a:lnTo>
                  <a:lnTo>
                    <a:pt x="4" y="34"/>
                  </a:lnTo>
                  <a:lnTo>
                    <a:pt x="7" y="41"/>
                  </a:lnTo>
                  <a:lnTo>
                    <a:pt x="7" y="41"/>
                  </a:lnTo>
                  <a:lnTo>
                    <a:pt x="14" y="48"/>
                  </a:lnTo>
                  <a:lnTo>
                    <a:pt x="21" y="51"/>
                  </a:lnTo>
                  <a:lnTo>
                    <a:pt x="28" y="55"/>
                  </a:lnTo>
                  <a:lnTo>
                    <a:pt x="38" y="51"/>
                  </a:lnTo>
                  <a:lnTo>
                    <a:pt x="38" y="51"/>
                  </a:lnTo>
                  <a:lnTo>
                    <a:pt x="45" y="48"/>
                  </a:lnTo>
                  <a:lnTo>
                    <a:pt x="48" y="41"/>
                  </a:lnTo>
                  <a:lnTo>
                    <a:pt x="55" y="34"/>
                  </a:lnTo>
                  <a:lnTo>
                    <a:pt x="55" y="28"/>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90" name="Freeform 1041">
              <a:extLst>
                <a:ext uri="{FF2B5EF4-FFF2-40B4-BE49-F238E27FC236}">
                  <a16:creationId xmlns:a16="http://schemas.microsoft.com/office/drawing/2014/main" id="{0D57F438-C2D7-6147-ABC8-C834B566F18A}"/>
                </a:ext>
              </a:extLst>
            </p:cNvPr>
            <p:cNvSpPr>
              <a:spLocks/>
            </p:cNvSpPr>
            <p:nvPr/>
          </p:nvSpPr>
          <p:spPr bwMode="auto">
            <a:xfrm>
              <a:off x="1717612" y="1676534"/>
              <a:ext cx="57163" cy="42769"/>
            </a:xfrm>
            <a:custGeom>
              <a:avLst/>
              <a:gdLst>
                <a:gd name="T0" fmla="*/ 55 w 55"/>
                <a:gd name="T1" fmla="*/ 28 h 55"/>
                <a:gd name="T2" fmla="*/ 55 w 55"/>
                <a:gd name="T3" fmla="*/ 28 h 55"/>
                <a:gd name="T4" fmla="*/ 55 w 55"/>
                <a:gd name="T5" fmla="*/ 17 h 55"/>
                <a:gd name="T6" fmla="*/ 48 w 55"/>
                <a:gd name="T7" fmla="*/ 11 h 55"/>
                <a:gd name="T8" fmla="*/ 45 w 55"/>
                <a:gd name="T9" fmla="*/ 4 h 55"/>
                <a:gd name="T10" fmla="*/ 38 w 55"/>
                <a:gd name="T11" fmla="*/ 0 h 55"/>
                <a:gd name="T12" fmla="*/ 38 w 55"/>
                <a:gd name="T13" fmla="*/ 0 h 55"/>
                <a:gd name="T14" fmla="*/ 28 w 55"/>
                <a:gd name="T15" fmla="*/ 0 h 55"/>
                <a:gd name="T16" fmla="*/ 21 w 55"/>
                <a:gd name="T17" fmla="*/ 0 h 55"/>
                <a:gd name="T18" fmla="*/ 14 w 55"/>
                <a:gd name="T19" fmla="*/ 4 h 55"/>
                <a:gd name="T20" fmla="*/ 7 w 55"/>
                <a:gd name="T21" fmla="*/ 11 h 55"/>
                <a:gd name="T22" fmla="*/ 7 w 55"/>
                <a:gd name="T23" fmla="*/ 11 h 55"/>
                <a:gd name="T24" fmla="*/ 4 w 55"/>
                <a:gd name="T25" fmla="*/ 17 h 55"/>
                <a:gd name="T26" fmla="*/ 0 w 55"/>
                <a:gd name="T27" fmla="*/ 28 h 55"/>
                <a:gd name="T28" fmla="*/ 4 w 55"/>
                <a:gd name="T29" fmla="*/ 34 h 55"/>
                <a:gd name="T30" fmla="*/ 7 w 55"/>
                <a:gd name="T31" fmla="*/ 41 h 55"/>
                <a:gd name="T32" fmla="*/ 7 w 55"/>
                <a:gd name="T33" fmla="*/ 41 h 55"/>
                <a:gd name="T34" fmla="*/ 14 w 55"/>
                <a:gd name="T35" fmla="*/ 48 h 55"/>
                <a:gd name="T36" fmla="*/ 21 w 55"/>
                <a:gd name="T37" fmla="*/ 51 h 55"/>
                <a:gd name="T38" fmla="*/ 28 w 55"/>
                <a:gd name="T39" fmla="*/ 55 h 55"/>
                <a:gd name="T40" fmla="*/ 38 w 55"/>
                <a:gd name="T41" fmla="*/ 51 h 55"/>
                <a:gd name="T42" fmla="*/ 38 w 55"/>
                <a:gd name="T43" fmla="*/ 51 h 55"/>
                <a:gd name="T44" fmla="*/ 45 w 55"/>
                <a:gd name="T45" fmla="*/ 48 h 55"/>
                <a:gd name="T46" fmla="*/ 48 w 55"/>
                <a:gd name="T47" fmla="*/ 41 h 55"/>
                <a:gd name="T48" fmla="*/ 55 w 55"/>
                <a:gd name="T49" fmla="*/ 34 h 55"/>
                <a:gd name="T50" fmla="*/ 55 w 55"/>
                <a:gd name="T51"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5">
                  <a:moveTo>
                    <a:pt x="55" y="28"/>
                  </a:moveTo>
                  <a:lnTo>
                    <a:pt x="55" y="28"/>
                  </a:lnTo>
                  <a:lnTo>
                    <a:pt x="55" y="17"/>
                  </a:lnTo>
                  <a:lnTo>
                    <a:pt x="48" y="11"/>
                  </a:lnTo>
                  <a:lnTo>
                    <a:pt x="45" y="4"/>
                  </a:lnTo>
                  <a:lnTo>
                    <a:pt x="38" y="0"/>
                  </a:lnTo>
                  <a:lnTo>
                    <a:pt x="38" y="0"/>
                  </a:lnTo>
                  <a:lnTo>
                    <a:pt x="28" y="0"/>
                  </a:lnTo>
                  <a:lnTo>
                    <a:pt x="21" y="0"/>
                  </a:lnTo>
                  <a:lnTo>
                    <a:pt x="14" y="4"/>
                  </a:lnTo>
                  <a:lnTo>
                    <a:pt x="7" y="11"/>
                  </a:lnTo>
                  <a:lnTo>
                    <a:pt x="7" y="11"/>
                  </a:lnTo>
                  <a:lnTo>
                    <a:pt x="4" y="17"/>
                  </a:lnTo>
                  <a:lnTo>
                    <a:pt x="0" y="28"/>
                  </a:lnTo>
                  <a:lnTo>
                    <a:pt x="4" y="34"/>
                  </a:lnTo>
                  <a:lnTo>
                    <a:pt x="7" y="41"/>
                  </a:lnTo>
                  <a:lnTo>
                    <a:pt x="7" y="41"/>
                  </a:lnTo>
                  <a:lnTo>
                    <a:pt x="14" y="48"/>
                  </a:lnTo>
                  <a:lnTo>
                    <a:pt x="21" y="51"/>
                  </a:lnTo>
                  <a:lnTo>
                    <a:pt x="28" y="55"/>
                  </a:lnTo>
                  <a:lnTo>
                    <a:pt x="38" y="51"/>
                  </a:lnTo>
                  <a:lnTo>
                    <a:pt x="38" y="51"/>
                  </a:lnTo>
                  <a:lnTo>
                    <a:pt x="45" y="48"/>
                  </a:lnTo>
                  <a:lnTo>
                    <a:pt x="48" y="41"/>
                  </a:lnTo>
                  <a:lnTo>
                    <a:pt x="55" y="34"/>
                  </a:lnTo>
                  <a:lnTo>
                    <a:pt x="55" y="28"/>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91" name="Freeform 1042">
              <a:extLst>
                <a:ext uri="{FF2B5EF4-FFF2-40B4-BE49-F238E27FC236}">
                  <a16:creationId xmlns:a16="http://schemas.microsoft.com/office/drawing/2014/main" id="{C548A0F6-CDFA-E547-9CEF-BCAE88824EA6}"/>
                </a:ext>
              </a:extLst>
            </p:cNvPr>
            <p:cNvSpPr>
              <a:spLocks/>
            </p:cNvSpPr>
            <p:nvPr/>
          </p:nvSpPr>
          <p:spPr bwMode="auto">
            <a:xfrm>
              <a:off x="1728198" y="1694355"/>
              <a:ext cx="57165" cy="39205"/>
            </a:xfrm>
            <a:custGeom>
              <a:avLst/>
              <a:gdLst>
                <a:gd name="T0" fmla="*/ 54 w 54"/>
                <a:gd name="T1" fmla="*/ 27 h 54"/>
                <a:gd name="T2" fmla="*/ 54 w 54"/>
                <a:gd name="T3" fmla="*/ 27 h 54"/>
                <a:gd name="T4" fmla="*/ 54 w 54"/>
                <a:gd name="T5" fmla="*/ 20 h 54"/>
                <a:gd name="T6" fmla="*/ 50 w 54"/>
                <a:gd name="T7" fmla="*/ 10 h 54"/>
                <a:gd name="T8" fmla="*/ 44 w 54"/>
                <a:gd name="T9" fmla="*/ 7 h 54"/>
                <a:gd name="T10" fmla="*/ 37 w 54"/>
                <a:gd name="T11" fmla="*/ 3 h 54"/>
                <a:gd name="T12" fmla="*/ 37 w 54"/>
                <a:gd name="T13" fmla="*/ 3 h 54"/>
                <a:gd name="T14" fmla="*/ 27 w 54"/>
                <a:gd name="T15" fmla="*/ 0 h 54"/>
                <a:gd name="T16" fmla="*/ 20 w 54"/>
                <a:gd name="T17" fmla="*/ 3 h 54"/>
                <a:gd name="T18" fmla="*/ 13 w 54"/>
                <a:gd name="T19" fmla="*/ 7 h 54"/>
                <a:gd name="T20" fmla="*/ 6 w 54"/>
                <a:gd name="T21" fmla="*/ 10 h 54"/>
                <a:gd name="T22" fmla="*/ 6 w 54"/>
                <a:gd name="T23" fmla="*/ 10 h 54"/>
                <a:gd name="T24" fmla="*/ 3 w 54"/>
                <a:gd name="T25" fmla="*/ 20 h 54"/>
                <a:gd name="T26" fmla="*/ 0 w 54"/>
                <a:gd name="T27" fmla="*/ 27 h 54"/>
                <a:gd name="T28" fmla="*/ 3 w 54"/>
                <a:gd name="T29" fmla="*/ 34 h 54"/>
                <a:gd name="T30" fmla="*/ 6 w 54"/>
                <a:gd name="T31" fmla="*/ 44 h 54"/>
                <a:gd name="T32" fmla="*/ 6 w 54"/>
                <a:gd name="T33" fmla="*/ 44 h 54"/>
                <a:gd name="T34" fmla="*/ 13 w 54"/>
                <a:gd name="T35" fmla="*/ 47 h 54"/>
                <a:gd name="T36" fmla="*/ 20 w 54"/>
                <a:gd name="T37" fmla="*/ 51 h 54"/>
                <a:gd name="T38" fmla="*/ 27 w 54"/>
                <a:gd name="T39" fmla="*/ 54 h 54"/>
                <a:gd name="T40" fmla="*/ 37 w 54"/>
                <a:gd name="T41" fmla="*/ 51 h 54"/>
                <a:gd name="T42" fmla="*/ 37 w 54"/>
                <a:gd name="T43" fmla="*/ 51 h 54"/>
                <a:gd name="T44" fmla="*/ 44 w 54"/>
                <a:gd name="T45" fmla="*/ 47 h 54"/>
                <a:gd name="T46" fmla="*/ 50 w 54"/>
                <a:gd name="T47" fmla="*/ 44 h 54"/>
                <a:gd name="T48" fmla="*/ 54 w 54"/>
                <a:gd name="T49" fmla="*/ 34 h 54"/>
                <a:gd name="T50" fmla="*/ 54 w 54"/>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4">
                  <a:moveTo>
                    <a:pt x="54" y="27"/>
                  </a:moveTo>
                  <a:lnTo>
                    <a:pt x="54" y="27"/>
                  </a:lnTo>
                  <a:lnTo>
                    <a:pt x="54" y="20"/>
                  </a:lnTo>
                  <a:lnTo>
                    <a:pt x="50" y="10"/>
                  </a:lnTo>
                  <a:lnTo>
                    <a:pt x="44" y="7"/>
                  </a:lnTo>
                  <a:lnTo>
                    <a:pt x="37" y="3"/>
                  </a:lnTo>
                  <a:lnTo>
                    <a:pt x="37" y="3"/>
                  </a:lnTo>
                  <a:lnTo>
                    <a:pt x="27" y="0"/>
                  </a:lnTo>
                  <a:lnTo>
                    <a:pt x="20" y="3"/>
                  </a:lnTo>
                  <a:lnTo>
                    <a:pt x="13" y="7"/>
                  </a:lnTo>
                  <a:lnTo>
                    <a:pt x="6" y="10"/>
                  </a:lnTo>
                  <a:lnTo>
                    <a:pt x="6" y="10"/>
                  </a:lnTo>
                  <a:lnTo>
                    <a:pt x="3" y="20"/>
                  </a:lnTo>
                  <a:lnTo>
                    <a:pt x="0" y="27"/>
                  </a:lnTo>
                  <a:lnTo>
                    <a:pt x="3" y="34"/>
                  </a:lnTo>
                  <a:lnTo>
                    <a:pt x="6" y="44"/>
                  </a:lnTo>
                  <a:lnTo>
                    <a:pt x="6" y="44"/>
                  </a:lnTo>
                  <a:lnTo>
                    <a:pt x="13" y="47"/>
                  </a:lnTo>
                  <a:lnTo>
                    <a:pt x="20" y="51"/>
                  </a:lnTo>
                  <a:lnTo>
                    <a:pt x="27" y="54"/>
                  </a:lnTo>
                  <a:lnTo>
                    <a:pt x="37" y="51"/>
                  </a:lnTo>
                  <a:lnTo>
                    <a:pt x="37" y="51"/>
                  </a:lnTo>
                  <a:lnTo>
                    <a:pt x="44" y="47"/>
                  </a:lnTo>
                  <a:lnTo>
                    <a:pt x="50" y="44"/>
                  </a:lnTo>
                  <a:lnTo>
                    <a:pt x="54" y="34"/>
                  </a:lnTo>
                  <a:lnTo>
                    <a:pt x="54"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92" name="Freeform 1043">
              <a:extLst>
                <a:ext uri="{FF2B5EF4-FFF2-40B4-BE49-F238E27FC236}">
                  <a16:creationId xmlns:a16="http://schemas.microsoft.com/office/drawing/2014/main" id="{143E0D33-323C-C241-8CC5-21DB4A149F06}"/>
                </a:ext>
              </a:extLst>
            </p:cNvPr>
            <p:cNvSpPr>
              <a:spLocks/>
            </p:cNvSpPr>
            <p:nvPr/>
          </p:nvSpPr>
          <p:spPr bwMode="auto">
            <a:xfrm>
              <a:off x="1728198" y="1694355"/>
              <a:ext cx="57165" cy="39205"/>
            </a:xfrm>
            <a:custGeom>
              <a:avLst/>
              <a:gdLst>
                <a:gd name="T0" fmla="*/ 54 w 54"/>
                <a:gd name="T1" fmla="*/ 27 h 54"/>
                <a:gd name="T2" fmla="*/ 54 w 54"/>
                <a:gd name="T3" fmla="*/ 27 h 54"/>
                <a:gd name="T4" fmla="*/ 54 w 54"/>
                <a:gd name="T5" fmla="*/ 20 h 54"/>
                <a:gd name="T6" fmla="*/ 50 w 54"/>
                <a:gd name="T7" fmla="*/ 10 h 54"/>
                <a:gd name="T8" fmla="*/ 44 w 54"/>
                <a:gd name="T9" fmla="*/ 7 h 54"/>
                <a:gd name="T10" fmla="*/ 37 w 54"/>
                <a:gd name="T11" fmla="*/ 3 h 54"/>
                <a:gd name="T12" fmla="*/ 37 w 54"/>
                <a:gd name="T13" fmla="*/ 3 h 54"/>
                <a:gd name="T14" fmla="*/ 27 w 54"/>
                <a:gd name="T15" fmla="*/ 0 h 54"/>
                <a:gd name="T16" fmla="*/ 20 w 54"/>
                <a:gd name="T17" fmla="*/ 3 h 54"/>
                <a:gd name="T18" fmla="*/ 13 w 54"/>
                <a:gd name="T19" fmla="*/ 7 h 54"/>
                <a:gd name="T20" fmla="*/ 6 w 54"/>
                <a:gd name="T21" fmla="*/ 10 h 54"/>
                <a:gd name="T22" fmla="*/ 6 w 54"/>
                <a:gd name="T23" fmla="*/ 10 h 54"/>
                <a:gd name="T24" fmla="*/ 3 w 54"/>
                <a:gd name="T25" fmla="*/ 20 h 54"/>
                <a:gd name="T26" fmla="*/ 0 w 54"/>
                <a:gd name="T27" fmla="*/ 27 h 54"/>
                <a:gd name="T28" fmla="*/ 3 w 54"/>
                <a:gd name="T29" fmla="*/ 34 h 54"/>
                <a:gd name="T30" fmla="*/ 6 w 54"/>
                <a:gd name="T31" fmla="*/ 44 h 54"/>
                <a:gd name="T32" fmla="*/ 6 w 54"/>
                <a:gd name="T33" fmla="*/ 44 h 54"/>
                <a:gd name="T34" fmla="*/ 13 w 54"/>
                <a:gd name="T35" fmla="*/ 47 h 54"/>
                <a:gd name="T36" fmla="*/ 20 w 54"/>
                <a:gd name="T37" fmla="*/ 51 h 54"/>
                <a:gd name="T38" fmla="*/ 27 w 54"/>
                <a:gd name="T39" fmla="*/ 54 h 54"/>
                <a:gd name="T40" fmla="*/ 37 w 54"/>
                <a:gd name="T41" fmla="*/ 51 h 54"/>
                <a:gd name="T42" fmla="*/ 37 w 54"/>
                <a:gd name="T43" fmla="*/ 51 h 54"/>
                <a:gd name="T44" fmla="*/ 44 w 54"/>
                <a:gd name="T45" fmla="*/ 47 h 54"/>
                <a:gd name="T46" fmla="*/ 50 w 54"/>
                <a:gd name="T47" fmla="*/ 44 h 54"/>
                <a:gd name="T48" fmla="*/ 54 w 54"/>
                <a:gd name="T49" fmla="*/ 34 h 54"/>
                <a:gd name="T50" fmla="*/ 54 w 54"/>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4">
                  <a:moveTo>
                    <a:pt x="54" y="27"/>
                  </a:moveTo>
                  <a:lnTo>
                    <a:pt x="54" y="27"/>
                  </a:lnTo>
                  <a:lnTo>
                    <a:pt x="54" y="20"/>
                  </a:lnTo>
                  <a:lnTo>
                    <a:pt x="50" y="10"/>
                  </a:lnTo>
                  <a:lnTo>
                    <a:pt x="44" y="7"/>
                  </a:lnTo>
                  <a:lnTo>
                    <a:pt x="37" y="3"/>
                  </a:lnTo>
                  <a:lnTo>
                    <a:pt x="37" y="3"/>
                  </a:lnTo>
                  <a:lnTo>
                    <a:pt x="27" y="0"/>
                  </a:lnTo>
                  <a:lnTo>
                    <a:pt x="20" y="3"/>
                  </a:lnTo>
                  <a:lnTo>
                    <a:pt x="13" y="7"/>
                  </a:lnTo>
                  <a:lnTo>
                    <a:pt x="6" y="10"/>
                  </a:lnTo>
                  <a:lnTo>
                    <a:pt x="6" y="10"/>
                  </a:lnTo>
                  <a:lnTo>
                    <a:pt x="3" y="20"/>
                  </a:lnTo>
                  <a:lnTo>
                    <a:pt x="0" y="27"/>
                  </a:lnTo>
                  <a:lnTo>
                    <a:pt x="3" y="34"/>
                  </a:lnTo>
                  <a:lnTo>
                    <a:pt x="6" y="44"/>
                  </a:lnTo>
                  <a:lnTo>
                    <a:pt x="6" y="44"/>
                  </a:lnTo>
                  <a:lnTo>
                    <a:pt x="13" y="47"/>
                  </a:lnTo>
                  <a:lnTo>
                    <a:pt x="20" y="51"/>
                  </a:lnTo>
                  <a:lnTo>
                    <a:pt x="27" y="54"/>
                  </a:lnTo>
                  <a:lnTo>
                    <a:pt x="37" y="51"/>
                  </a:lnTo>
                  <a:lnTo>
                    <a:pt x="37" y="51"/>
                  </a:lnTo>
                  <a:lnTo>
                    <a:pt x="44" y="47"/>
                  </a:lnTo>
                  <a:lnTo>
                    <a:pt x="50" y="44"/>
                  </a:lnTo>
                  <a:lnTo>
                    <a:pt x="54" y="34"/>
                  </a:lnTo>
                  <a:lnTo>
                    <a:pt x="54"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93" name="Freeform 1044">
              <a:extLst>
                <a:ext uri="{FF2B5EF4-FFF2-40B4-BE49-F238E27FC236}">
                  <a16:creationId xmlns:a16="http://schemas.microsoft.com/office/drawing/2014/main" id="{442F8751-1467-B14F-B1C9-B3F974B47FD1}"/>
                </a:ext>
              </a:extLst>
            </p:cNvPr>
            <p:cNvSpPr>
              <a:spLocks/>
            </p:cNvSpPr>
            <p:nvPr/>
          </p:nvSpPr>
          <p:spPr bwMode="auto">
            <a:xfrm>
              <a:off x="1734550" y="1749597"/>
              <a:ext cx="59281" cy="40987"/>
            </a:xfrm>
            <a:custGeom>
              <a:avLst/>
              <a:gdLst>
                <a:gd name="T0" fmla="*/ 55 w 55"/>
                <a:gd name="T1" fmla="*/ 27 h 55"/>
                <a:gd name="T2" fmla="*/ 55 w 55"/>
                <a:gd name="T3" fmla="*/ 27 h 55"/>
                <a:gd name="T4" fmla="*/ 51 w 55"/>
                <a:gd name="T5" fmla="*/ 17 h 55"/>
                <a:gd name="T6" fmla="*/ 48 w 55"/>
                <a:gd name="T7" fmla="*/ 11 h 55"/>
                <a:gd name="T8" fmla="*/ 41 w 55"/>
                <a:gd name="T9" fmla="*/ 7 h 55"/>
                <a:gd name="T10" fmla="*/ 34 w 55"/>
                <a:gd name="T11" fmla="*/ 0 h 55"/>
                <a:gd name="T12" fmla="*/ 34 w 55"/>
                <a:gd name="T13" fmla="*/ 0 h 55"/>
                <a:gd name="T14" fmla="*/ 28 w 55"/>
                <a:gd name="T15" fmla="*/ 0 h 55"/>
                <a:gd name="T16" fmla="*/ 17 w 55"/>
                <a:gd name="T17" fmla="*/ 0 h 55"/>
                <a:gd name="T18" fmla="*/ 11 w 55"/>
                <a:gd name="T19" fmla="*/ 4 h 55"/>
                <a:gd name="T20" fmla="*/ 7 w 55"/>
                <a:gd name="T21" fmla="*/ 11 h 55"/>
                <a:gd name="T22" fmla="*/ 7 w 55"/>
                <a:gd name="T23" fmla="*/ 11 h 55"/>
                <a:gd name="T24" fmla="*/ 0 w 55"/>
                <a:gd name="T25" fmla="*/ 17 h 55"/>
                <a:gd name="T26" fmla="*/ 0 w 55"/>
                <a:gd name="T27" fmla="*/ 27 h 55"/>
                <a:gd name="T28" fmla="*/ 0 w 55"/>
                <a:gd name="T29" fmla="*/ 34 h 55"/>
                <a:gd name="T30" fmla="*/ 7 w 55"/>
                <a:gd name="T31" fmla="*/ 41 h 55"/>
                <a:gd name="T32" fmla="*/ 7 w 55"/>
                <a:gd name="T33" fmla="*/ 41 h 55"/>
                <a:gd name="T34" fmla="*/ 11 w 55"/>
                <a:gd name="T35" fmla="*/ 48 h 55"/>
                <a:gd name="T36" fmla="*/ 17 w 55"/>
                <a:gd name="T37" fmla="*/ 51 h 55"/>
                <a:gd name="T38" fmla="*/ 28 w 55"/>
                <a:gd name="T39" fmla="*/ 55 h 55"/>
                <a:gd name="T40" fmla="*/ 34 w 55"/>
                <a:gd name="T41" fmla="*/ 51 h 55"/>
                <a:gd name="T42" fmla="*/ 34 w 55"/>
                <a:gd name="T43" fmla="*/ 51 h 55"/>
                <a:gd name="T44" fmla="*/ 41 w 55"/>
                <a:gd name="T45" fmla="*/ 48 h 55"/>
                <a:gd name="T46" fmla="*/ 48 w 55"/>
                <a:gd name="T47" fmla="*/ 41 h 55"/>
                <a:gd name="T48" fmla="*/ 51 w 55"/>
                <a:gd name="T49" fmla="*/ 34 h 55"/>
                <a:gd name="T50" fmla="*/ 55 w 55"/>
                <a:gd name="T51"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5">
                  <a:moveTo>
                    <a:pt x="55" y="27"/>
                  </a:moveTo>
                  <a:lnTo>
                    <a:pt x="55" y="27"/>
                  </a:lnTo>
                  <a:lnTo>
                    <a:pt x="51" y="17"/>
                  </a:lnTo>
                  <a:lnTo>
                    <a:pt x="48" y="11"/>
                  </a:lnTo>
                  <a:lnTo>
                    <a:pt x="41" y="7"/>
                  </a:lnTo>
                  <a:lnTo>
                    <a:pt x="34" y="0"/>
                  </a:lnTo>
                  <a:lnTo>
                    <a:pt x="34" y="0"/>
                  </a:lnTo>
                  <a:lnTo>
                    <a:pt x="28" y="0"/>
                  </a:lnTo>
                  <a:lnTo>
                    <a:pt x="17" y="0"/>
                  </a:lnTo>
                  <a:lnTo>
                    <a:pt x="11" y="4"/>
                  </a:lnTo>
                  <a:lnTo>
                    <a:pt x="7" y="11"/>
                  </a:lnTo>
                  <a:lnTo>
                    <a:pt x="7" y="11"/>
                  </a:lnTo>
                  <a:lnTo>
                    <a:pt x="0" y="17"/>
                  </a:lnTo>
                  <a:lnTo>
                    <a:pt x="0" y="27"/>
                  </a:lnTo>
                  <a:lnTo>
                    <a:pt x="0" y="34"/>
                  </a:lnTo>
                  <a:lnTo>
                    <a:pt x="7" y="41"/>
                  </a:lnTo>
                  <a:lnTo>
                    <a:pt x="7" y="41"/>
                  </a:lnTo>
                  <a:lnTo>
                    <a:pt x="11" y="48"/>
                  </a:lnTo>
                  <a:lnTo>
                    <a:pt x="17" y="51"/>
                  </a:lnTo>
                  <a:lnTo>
                    <a:pt x="28" y="55"/>
                  </a:lnTo>
                  <a:lnTo>
                    <a:pt x="34" y="51"/>
                  </a:lnTo>
                  <a:lnTo>
                    <a:pt x="34" y="51"/>
                  </a:lnTo>
                  <a:lnTo>
                    <a:pt x="41" y="48"/>
                  </a:lnTo>
                  <a:lnTo>
                    <a:pt x="48" y="41"/>
                  </a:lnTo>
                  <a:lnTo>
                    <a:pt x="51" y="34"/>
                  </a:lnTo>
                  <a:lnTo>
                    <a:pt x="55"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94" name="Freeform 1045">
              <a:extLst>
                <a:ext uri="{FF2B5EF4-FFF2-40B4-BE49-F238E27FC236}">
                  <a16:creationId xmlns:a16="http://schemas.microsoft.com/office/drawing/2014/main" id="{5A1F00DD-AF35-4B4A-B595-ED1A16B7A1C8}"/>
                </a:ext>
              </a:extLst>
            </p:cNvPr>
            <p:cNvSpPr>
              <a:spLocks/>
            </p:cNvSpPr>
            <p:nvPr/>
          </p:nvSpPr>
          <p:spPr bwMode="auto">
            <a:xfrm>
              <a:off x="1747253" y="1790584"/>
              <a:ext cx="57163" cy="39205"/>
            </a:xfrm>
            <a:custGeom>
              <a:avLst/>
              <a:gdLst>
                <a:gd name="T0" fmla="*/ 54 w 54"/>
                <a:gd name="T1" fmla="*/ 27 h 51"/>
                <a:gd name="T2" fmla="*/ 54 w 54"/>
                <a:gd name="T3" fmla="*/ 27 h 51"/>
                <a:gd name="T4" fmla="*/ 50 w 54"/>
                <a:gd name="T5" fmla="*/ 17 h 51"/>
                <a:gd name="T6" fmla="*/ 47 w 54"/>
                <a:gd name="T7" fmla="*/ 10 h 51"/>
                <a:gd name="T8" fmla="*/ 44 w 54"/>
                <a:gd name="T9" fmla="*/ 3 h 51"/>
                <a:gd name="T10" fmla="*/ 33 w 54"/>
                <a:gd name="T11" fmla="*/ 0 h 51"/>
                <a:gd name="T12" fmla="*/ 33 w 54"/>
                <a:gd name="T13" fmla="*/ 0 h 51"/>
                <a:gd name="T14" fmla="*/ 27 w 54"/>
                <a:gd name="T15" fmla="*/ 0 h 51"/>
                <a:gd name="T16" fmla="*/ 20 w 54"/>
                <a:gd name="T17" fmla="*/ 0 h 51"/>
                <a:gd name="T18" fmla="*/ 10 w 54"/>
                <a:gd name="T19" fmla="*/ 3 h 51"/>
                <a:gd name="T20" fmla="*/ 6 w 54"/>
                <a:gd name="T21" fmla="*/ 10 h 51"/>
                <a:gd name="T22" fmla="*/ 6 w 54"/>
                <a:gd name="T23" fmla="*/ 10 h 51"/>
                <a:gd name="T24" fmla="*/ 3 w 54"/>
                <a:gd name="T25" fmla="*/ 17 h 51"/>
                <a:gd name="T26" fmla="*/ 0 w 54"/>
                <a:gd name="T27" fmla="*/ 23 h 51"/>
                <a:gd name="T28" fmla="*/ 3 w 54"/>
                <a:gd name="T29" fmla="*/ 34 h 51"/>
                <a:gd name="T30" fmla="*/ 6 w 54"/>
                <a:gd name="T31" fmla="*/ 40 h 51"/>
                <a:gd name="T32" fmla="*/ 6 w 54"/>
                <a:gd name="T33" fmla="*/ 40 h 51"/>
                <a:gd name="T34" fmla="*/ 10 w 54"/>
                <a:gd name="T35" fmla="*/ 47 h 51"/>
                <a:gd name="T36" fmla="*/ 20 w 54"/>
                <a:gd name="T37" fmla="*/ 51 h 51"/>
                <a:gd name="T38" fmla="*/ 27 w 54"/>
                <a:gd name="T39" fmla="*/ 51 h 51"/>
                <a:gd name="T40" fmla="*/ 33 w 54"/>
                <a:gd name="T41" fmla="*/ 51 h 51"/>
                <a:gd name="T42" fmla="*/ 33 w 54"/>
                <a:gd name="T43" fmla="*/ 51 h 51"/>
                <a:gd name="T44" fmla="*/ 44 w 54"/>
                <a:gd name="T45" fmla="*/ 47 h 51"/>
                <a:gd name="T46" fmla="*/ 47 w 54"/>
                <a:gd name="T47" fmla="*/ 40 h 51"/>
                <a:gd name="T48" fmla="*/ 50 w 54"/>
                <a:gd name="T49" fmla="*/ 34 h 51"/>
                <a:gd name="T50" fmla="*/ 54 w 54"/>
                <a:gd name="T51" fmla="*/ 2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1">
                  <a:moveTo>
                    <a:pt x="54" y="27"/>
                  </a:moveTo>
                  <a:lnTo>
                    <a:pt x="54" y="27"/>
                  </a:lnTo>
                  <a:lnTo>
                    <a:pt x="50" y="17"/>
                  </a:lnTo>
                  <a:lnTo>
                    <a:pt x="47" y="10"/>
                  </a:lnTo>
                  <a:lnTo>
                    <a:pt x="44" y="3"/>
                  </a:lnTo>
                  <a:lnTo>
                    <a:pt x="33" y="0"/>
                  </a:lnTo>
                  <a:lnTo>
                    <a:pt x="33" y="0"/>
                  </a:lnTo>
                  <a:lnTo>
                    <a:pt x="27" y="0"/>
                  </a:lnTo>
                  <a:lnTo>
                    <a:pt x="20" y="0"/>
                  </a:lnTo>
                  <a:lnTo>
                    <a:pt x="10" y="3"/>
                  </a:lnTo>
                  <a:lnTo>
                    <a:pt x="6" y="10"/>
                  </a:lnTo>
                  <a:lnTo>
                    <a:pt x="6" y="10"/>
                  </a:lnTo>
                  <a:lnTo>
                    <a:pt x="3" y="17"/>
                  </a:lnTo>
                  <a:lnTo>
                    <a:pt x="0" y="23"/>
                  </a:lnTo>
                  <a:lnTo>
                    <a:pt x="3" y="34"/>
                  </a:lnTo>
                  <a:lnTo>
                    <a:pt x="6" y="40"/>
                  </a:lnTo>
                  <a:lnTo>
                    <a:pt x="6" y="40"/>
                  </a:lnTo>
                  <a:lnTo>
                    <a:pt x="10" y="47"/>
                  </a:lnTo>
                  <a:lnTo>
                    <a:pt x="20" y="51"/>
                  </a:lnTo>
                  <a:lnTo>
                    <a:pt x="27" y="51"/>
                  </a:lnTo>
                  <a:lnTo>
                    <a:pt x="33" y="51"/>
                  </a:lnTo>
                  <a:lnTo>
                    <a:pt x="33" y="51"/>
                  </a:lnTo>
                  <a:lnTo>
                    <a:pt x="44" y="47"/>
                  </a:lnTo>
                  <a:lnTo>
                    <a:pt x="47" y="40"/>
                  </a:lnTo>
                  <a:lnTo>
                    <a:pt x="50" y="34"/>
                  </a:lnTo>
                  <a:lnTo>
                    <a:pt x="54"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95" name="Freeform 1046">
              <a:extLst>
                <a:ext uri="{FF2B5EF4-FFF2-40B4-BE49-F238E27FC236}">
                  <a16:creationId xmlns:a16="http://schemas.microsoft.com/office/drawing/2014/main" id="{6F8E09D1-AF8E-1F4B-AC86-402B21740752}"/>
                </a:ext>
              </a:extLst>
            </p:cNvPr>
            <p:cNvSpPr>
              <a:spLocks/>
            </p:cNvSpPr>
            <p:nvPr/>
          </p:nvSpPr>
          <p:spPr bwMode="auto">
            <a:xfrm>
              <a:off x="1774776" y="1828006"/>
              <a:ext cx="57165" cy="37423"/>
            </a:xfrm>
            <a:custGeom>
              <a:avLst/>
              <a:gdLst>
                <a:gd name="T0" fmla="*/ 54 w 54"/>
                <a:gd name="T1" fmla="*/ 27 h 51"/>
                <a:gd name="T2" fmla="*/ 54 w 54"/>
                <a:gd name="T3" fmla="*/ 27 h 51"/>
                <a:gd name="T4" fmla="*/ 51 w 54"/>
                <a:gd name="T5" fmla="*/ 17 h 51"/>
                <a:gd name="T6" fmla="*/ 47 w 54"/>
                <a:gd name="T7" fmla="*/ 10 h 51"/>
                <a:gd name="T8" fmla="*/ 40 w 54"/>
                <a:gd name="T9" fmla="*/ 4 h 51"/>
                <a:gd name="T10" fmla="*/ 34 w 54"/>
                <a:gd name="T11" fmla="*/ 0 h 51"/>
                <a:gd name="T12" fmla="*/ 34 w 54"/>
                <a:gd name="T13" fmla="*/ 0 h 51"/>
                <a:gd name="T14" fmla="*/ 27 w 54"/>
                <a:gd name="T15" fmla="*/ 0 h 51"/>
                <a:gd name="T16" fmla="*/ 17 w 54"/>
                <a:gd name="T17" fmla="*/ 0 h 51"/>
                <a:gd name="T18" fmla="*/ 10 w 54"/>
                <a:gd name="T19" fmla="*/ 4 h 51"/>
                <a:gd name="T20" fmla="*/ 3 w 54"/>
                <a:gd name="T21" fmla="*/ 10 h 51"/>
                <a:gd name="T22" fmla="*/ 3 w 54"/>
                <a:gd name="T23" fmla="*/ 10 h 51"/>
                <a:gd name="T24" fmla="*/ 0 w 54"/>
                <a:gd name="T25" fmla="*/ 17 h 51"/>
                <a:gd name="T26" fmla="*/ 0 w 54"/>
                <a:gd name="T27" fmla="*/ 27 h 51"/>
                <a:gd name="T28" fmla="*/ 0 w 54"/>
                <a:gd name="T29" fmla="*/ 34 h 51"/>
                <a:gd name="T30" fmla="*/ 3 w 54"/>
                <a:gd name="T31" fmla="*/ 41 h 51"/>
                <a:gd name="T32" fmla="*/ 3 w 54"/>
                <a:gd name="T33" fmla="*/ 41 h 51"/>
                <a:gd name="T34" fmla="*/ 10 w 54"/>
                <a:gd name="T35" fmla="*/ 48 h 51"/>
                <a:gd name="T36" fmla="*/ 17 w 54"/>
                <a:gd name="T37" fmla="*/ 51 h 51"/>
                <a:gd name="T38" fmla="*/ 27 w 54"/>
                <a:gd name="T39" fmla="*/ 51 h 51"/>
                <a:gd name="T40" fmla="*/ 34 w 54"/>
                <a:gd name="T41" fmla="*/ 51 h 51"/>
                <a:gd name="T42" fmla="*/ 34 w 54"/>
                <a:gd name="T43" fmla="*/ 51 h 51"/>
                <a:gd name="T44" fmla="*/ 40 w 54"/>
                <a:gd name="T45" fmla="*/ 48 h 51"/>
                <a:gd name="T46" fmla="*/ 47 w 54"/>
                <a:gd name="T47" fmla="*/ 41 h 51"/>
                <a:gd name="T48" fmla="*/ 51 w 54"/>
                <a:gd name="T49" fmla="*/ 34 h 51"/>
                <a:gd name="T50" fmla="*/ 54 w 54"/>
                <a:gd name="T51" fmla="*/ 2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1">
                  <a:moveTo>
                    <a:pt x="54" y="27"/>
                  </a:moveTo>
                  <a:lnTo>
                    <a:pt x="54" y="27"/>
                  </a:lnTo>
                  <a:lnTo>
                    <a:pt x="51" y="17"/>
                  </a:lnTo>
                  <a:lnTo>
                    <a:pt x="47" y="10"/>
                  </a:lnTo>
                  <a:lnTo>
                    <a:pt x="40" y="4"/>
                  </a:lnTo>
                  <a:lnTo>
                    <a:pt x="34" y="0"/>
                  </a:lnTo>
                  <a:lnTo>
                    <a:pt x="34" y="0"/>
                  </a:lnTo>
                  <a:lnTo>
                    <a:pt x="27" y="0"/>
                  </a:lnTo>
                  <a:lnTo>
                    <a:pt x="17" y="0"/>
                  </a:lnTo>
                  <a:lnTo>
                    <a:pt x="10" y="4"/>
                  </a:lnTo>
                  <a:lnTo>
                    <a:pt x="3" y="10"/>
                  </a:lnTo>
                  <a:lnTo>
                    <a:pt x="3" y="10"/>
                  </a:lnTo>
                  <a:lnTo>
                    <a:pt x="0" y="17"/>
                  </a:lnTo>
                  <a:lnTo>
                    <a:pt x="0" y="27"/>
                  </a:lnTo>
                  <a:lnTo>
                    <a:pt x="0" y="34"/>
                  </a:lnTo>
                  <a:lnTo>
                    <a:pt x="3" y="41"/>
                  </a:lnTo>
                  <a:lnTo>
                    <a:pt x="3" y="41"/>
                  </a:lnTo>
                  <a:lnTo>
                    <a:pt x="10" y="48"/>
                  </a:lnTo>
                  <a:lnTo>
                    <a:pt x="17" y="51"/>
                  </a:lnTo>
                  <a:lnTo>
                    <a:pt x="27" y="51"/>
                  </a:lnTo>
                  <a:lnTo>
                    <a:pt x="34" y="51"/>
                  </a:lnTo>
                  <a:lnTo>
                    <a:pt x="34" y="51"/>
                  </a:lnTo>
                  <a:lnTo>
                    <a:pt x="40" y="48"/>
                  </a:lnTo>
                  <a:lnTo>
                    <a:pt x="47" y="41"/>
                  </a:lnTo>
                  <a:lnTo>
                    <a:pt x="51" y="34"/>
                  </a:lnTo>
                  <a:lnTo>
                    <a:pt x="54"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96" name="Freeform 1047">
              <a:extLst>
                <a:ext uri="{FF2B5EF4-FFF2-40B4-BE49-F238E27FC236}">
                  <a16:creationId xmlns:a16="http://schemas.microsoft.com/office/drawing/2014/main" id="{0E69885E-4B38-5F4B-BDDA-97D9FE58ECA7}"/>
                </a:ext>
              </a:extLst>
            </p:cNvPr>
            <p:cNvSpPr>
              <a:spLocks/>
            </p:cNvSpPr>
            <p:nvPr/>
          </p:nvSpPr>
          <p:spPr bwMode="auto">
            <a:xfrm>
              <a:off x="1774776" y="1828006"/>
              <a:ext cx="57165" cy="37423"/>
            </a:xfrm>
            <a:custGeom>
              <a:avLst/>
              <a:gdLst>
                <a:gd name="T0" fmla="*/ 54 w 54"/>
                <a:gd name="T1" fmla="*/ 27 h 51"/>
                <a:gd name="T2" fmla="*/ 54 w 54"/>
                <a:gd name="T3" fmla="*/ 27 h 51"/>
                <a:gd name="T4" fmla="*/ 51 w 54"/>
                <a:gd name="T5" fmla="*/ 17 h 51"/>
                <a:gd name="T6" fmla="*/ 47 w 54"/>
                <a:gd name="T7" fmla="*/ 10 h 51"/>
                <a:gd name="T8" fmla="*/ 40 w 54"/>
                <a:gd name="T9" fmla="*/ 4 h 51"/>
                <a:gd name="T10" fmla="*/ 34 w 54"/>
                <a:gd name="T11" fmla="*/ 0 h 51"/>
                <a:gd name="T12" fmla="*/ 34 w 54"/>
                <a:gd name="T13" fmla="*/ 0 h 51"/>
                <a:gd name="T14" fmla="*/ 27 w 54"/>
                <a:gd name="T15" fmla="*/ 0 h 51"/>
                <a:gd name="T16" fmla="*/ 17 w 54"/>
                <a:gd name="T17" fmla="*/ 0 h 51"/>
                <a:gd name="T18" fmla="*/ 10 w 54"/>
                <a:gd name="T19" fmla="*/ 4 h 51"/>
                <a:gd name="T20" fmla="*/ 3 w 54"/>
                <a:gd name="T21" fmla="*/ 10 h 51"/>
                <a:gd name="T22" fmla="*/ 3 w 54"/>
                <a:gd name="T23" fmla="*/ 10 h 51"/>
                <a:gd name="T24" fmla="*/ 0 w 54"/>
                <a:gd name="T25" fmla="*/ 17 h 51"/>
                <a:gd name="T26" fmla="*/ 0 w 54"/>
                <a:gd name="T27" fmla="*/ 27 h 51"/>
                <a:gd name="T28" fmla="*/ 0 w 54"/>
                <a:gd name="T29" fmla="*/ 34 h 51"/>
                <a:gd name="T30" fmla="*/ 3 w 54"/>
                <a:gd name="T31" fmla="*/ 41 h 51"/>
                <a:gd name="T32" fmla="*/ 3 w 54"/>
                <a:gd name="T33" fmla="*/ 41 h 51"/>
                <a:gd name="T34" fmla="*/ 10 w 54"/>
                <a:gd name="T35" fmla="*/ 48 h 51"/>
                <a:gd name="T36" fmla="*/ 17 w 54"/>
                <a:gd name="T37" fmla="*/ 51 h 51"/>
                <a:gd name="T38" fmla="*/ 27 w 54"/>
                <a:gd name="T39" fmla="*/ 51 h 51"/>
                <a:gd name="T40" fmla="*/ 34 w 54"/>
                <a:gd name="T41" fmla="*/ 51 h 51"/>
                <a:gd name="T42" fmla="*/ 34 w 54"/>
                <a:gd name="T43" fmla="*/ 51 h 51"/>
                <a:gd name="T44" fmla="*/ 40 w 54"/>
                <a:gd name="T45" fmla="*/ 48 h 51"/>
                <a:gd name="T46" fmla="*/ 47 w 54"/>
                <a:gd name="T47" fmla="*/ 41 h 51"/>
                <a:gd name="T48" fmla="*/ 51 w 54"/>
                <a:gd name="T49" fmla="*/ 34 h 51"/>
                <a:gd name="T50" fmla="*/ 54 w 54"/>
                <a:gd name="T51" fmla="*/ 2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1">
                  <a:moveTo>
                    <a:pt x="54" y="27"/>
                  </a:moveTo>
                  <a:lnTo>
                    <a:pt x="54" y="27"/>
                  </a:lnTo>
                  <a:lnTo>
                    <a:pt x="51" y="17"/>
                  </a:lnTo>
                  <a:lnTo>
                    <a:pt x="47" y="10"/>
                  </a:lnTo>
                  <a:lnTo>
                    <a:pt x="40" y="4"/>
                  </a:lnTo>
                  <a:lnTo>
                    <a:pt x="34" y="0"/>
                  </a:lnTo>
                  <a:lnTo>
                    <a:pt x="34" y="0"/>
                  </a:lnTo>
                  <a:lnTo>
                    <a:pt x="27" y="0"/>
                  </a:lnTo>
                  <a:lnTo>
                    <a:pt x="17" y="0"/>
                  </a:lnTo>
                  <a:lnTo>
                    <a:pt x="10" y="4"/>
                  </a:lnTo>
                  <a:lnTo>
                    <a:pt x="3" y="10"/>
                  </a:lnTo>
                  <a:lnTo>
                    <a:pt x="3" y="10"/>
                  </a:lnTo>
                  <a:lnTo>
                    <a:pt x="0" y="17"/>
                  </a:lnTo>
                  <a:lnTo>
                    <a:pt x="0" y="27"/>
                  </a:lnTo>
                  <a:lnTo>
                    <a:pt x="0" y="34"/>
                  </a:lnTo>
                  <a:lnTo>
                    <a:pt x="3" y="41"/>
                  </a:lnTo>
                  <a:lnTo>
                    <a:pt x="3" y="41"/>
                  </a:lnTo>
                  <a:lnTo>
                    <a:pt x="10" y="48"/>
                  </a:lnTo>
                  <a:lnTo>
                    <a:pt x="17" y="51"/>
                  </a:lnTo>
                  <a:lnTo>
                    <a:pt x="27" y="51"/>
                  </a:lnTo>
                  <a:lnTo>
                    <a:pt x="34" y="51"/>
                  </a:lnTo>
                  <a:lnTo>
                    <a:pt x="34" y="51"/>
                  </a:lnTo>
                  <a:lnTo>
                    <a:pt x="40" y="48"/>
                  </a:lnTo>
                  <a:lnTo>
                    <a:pt x="47" y="41"/>
                  </a:lnTo>
                  <a:lnTo>
                    <a:pt x="51" y="34"/>
                  </a:lnTo>
                  <a:lnTo>
                    <a:pt x="54"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97" name="Freeform 1048">
              <a:extLst>
                <a:ext uri="{FF2B5EF4-FFF2-40B4-BE49-F238E27FC236}">
                  <a16:creationId xmlns:a16="http://schemas.microsoft.com/office/drawing/2014/main" id="{2D42BE81-E083-5941-BDB1-8CE39446B298}"/>
                </a:ext>
              </a:extLst>
            </p:cNvPr>
            <p:cNvSpPr>
              <a:spLocks/>
            </p:cNvSpPr>
            <p:nvPr/>
          </p:nvSpPr>
          <p:spPr bwMode="auto">
            <a:xfrm>
              <a:off x="1857346" y="1886814"/>
              <a:ext cx="57163" cy="39205"/>
            </a:xfrm>
            <a:custGeom>
              <a:avLst/>
              <a:gdLst>
                <a:gd name="T0" fmla="*/ 54 w 54"/>
                <a:gd name="T1" fmla="*/ 27 h 54"/>
                <a:gd name="T2" fmla="*/ 54 w 54"/>
                <a:gd name="T3" fmla="*/ 27 h 54"/>
                <a:gd name="T4" fmla="*/ 54 w 54"/>
                <a:gd name="T5" fmla="*/ 20 h 54"/>
                <a:gd name="T6" fmla="*/ 51 w 54"/>
                <a:gd name="T7" fmla="*/ 10 h 54"/>
                <a:gd name="T8" fmla="*/ 44 w 54"/>
                <a:gd name="T9" fmla="*/ 7 h 54"/>
                <a:gd name="T10" fmla="*/ 37 w 54"/>
                <a:gd name="T11" fmla="*/ 4 h 54"/>
                <a:gd name="T12" fmla="*/ 37 w 54"/>
                <a:gd name="T13" fmla="*/ 4 h 54"/>
                <a:gd name="T14" fmla="*/ 27 w 54"/>
                <a:gd name="T15" fmla="*/ 0 h 54"/>
                <a:gd name="T16" fmla="*/ 20 w 54"/>
                <a:gd name="T17" fmla="*/ 4 h 54"/>
                <a:gd name="T18" fmla="*/ 13 w 54"/>
                <a:gd name="T19" fmla="*/ 7 h 54"/>
                <a:gd name="T20" fmla="*/ 6 w 54"/>
                <a:gd name="T21" fmla="*/ 10 h 54"/>
                <a:gd name="T22" fmla="*/ 6 w 54"/>
                <a:gd name="T23" fmla="*/ 10 h 54"/>
                <a:gd name="T24" fmla="*/ 3 w 54"/>
                <a:gd name="T25" fmla="*/ 20 h 54"/>
                <a:gd name="T26" fmla="*/ 0 w 54"/>
                <a:gd name="T27" fmla="*/ 27 h 54"/>
                <a:gd name="T28" fmla="*/ 3 w 54"/>
                <a:gd name="T29" fmla="*/ 34 h 54"/>
                <a:gd name="T30" fmla="*/ 6 w 54"/>
                <a:gd name="T31" fmla="*/ 44 h 54"/>
                <a:gd name="T32" fmla="*/ 6 w 54"/>
                <a:gd name="T33" fmla="*/ 44 h 54"/>
                <a:gd name="T34" fmla="*/ 13 w 54"/>
                <a:gd name="T35" fmla="*/ 48 h 54"/>
                <a:gd name="T36" fmla="*/ 20 w 54"/>
                <a:gd name="T37" fmla="*/ 51 h 54"/>
                <a:gd name="T38" fmla="*/ 27 w 54"/>
                <a:gd name="T39" fmla="*/ 54 h 54"/>
                <a:gd name="T40" fmla="*/ 37 w 54"/>
                <a:gd name="T41" fmla="*/ 51 h 54"/>
                <a:gd name="T42" fmla="*/ 37 w 54"/>
                <a:gd name="T43" fmla="*/ 51 h 54"/>
                <a:gd name="T44" fmla="*/ 44 w 54"/>
                <a:gd name="T45" fmla="*/ 48 h 54"/>
                <a:gd name="T46" fmla="*/ 51 w 54"/>
                <a:gd name="T47" fmla="*/ 44 h 54"/>
                <a:gd name="T48" fmla="*/ 54 w 54"/>
                <a:gd name="T49" fmla="*/ 34 h 54"/>
                <a:gd name="T50" fmla="*/ 54 w 54"/>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4">
                  <a:moveTo>
                    <a:pt x="54" y="27"/>
                  </a:moveTo>
                  <a:lnTo>
                    <a:pt x="54" y="27"/>
                  </a:lnTo>
                  <a:lnTo>
                    <a:pt x="54" y="20"/>
                  </a:lnTo>
                  <a:lnTo>
                    <a:pt x="51" y="10"/>
                  </a:lnTo>
                  <a:lnTo>
                    <a:pt x="44" y="7"/>
                  </a:lnTo>
                  <a:lnTo>
                    <a:pt x="37" y="4"/>
                  </a:lnTo>
                  <a:lnTo>
                    <a:pt x="37" y="4"/>
                  </a:lnTo>
                  <a:lnTo>
                    <a:pt x="27" y="0"/>
                  </a:lnTo>
                  <a:lnTo>
                    <a:pt x="20" y="4"/>
                  </a:lnTo>
                  <a:lnTo>
                    <a:pt x="13" y="7"/>
                  </a:lnTo>
                  <a:lnTo>
                    <a:pt x="6" y="10"/>
                  </a:lnTo>
                  <a:lnTo>
                    <a:pt x="6" y="10"/>
                  </a:lnTo>
                  <a:lnTo>
                    <a:pt x="3" y="20"/>
                  </a:lnTo>
                  <a:lnTo>
                    <a:pt x="0" y="27"/>
                  </a:lnTo>
                  <a:lnTo>
                    <a:pt x="3" y="34"/>
                  </a:lnTo>
                  <a:lnTo>
                    <a:pt x="6" y="44"/>
                  </a:lnTo>
                  <a:lnTo>
                    <a:pt x="6" y="44"/>
                  </a:lnTo>
                  <a:lnTo>
                    <a:pt x="13" y="48"/>
                  </a:lnTo>
                  <a:lnTo>
                    <a:pt x="20" y="51"/>
                  </a:lnTo>
                  <a:lnTo>
                    <a:pt x="27" y="54"/>
                  </a:lnTo>
                  <a:lnTo>
                    <a:pt x="37" y="51"/>
                  </a:lnTo>
                  <a:lnTo>
                    <a:pt x="37" y="51"/>
                  </a:lnTo>
                  <a:lnTo>
                    <a:pt x="44" y="48"/>
                  </a:lnTo>
                  <a:lnTo>
                    <a:pt x="51" y="44"/>
                  </a:lnTo>
                  <a:lnTo>
                    <a:pt x="54" y="34"/>
                  </a:lnTo>
                  <a:lnTo>
                    <a:pt x="54"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98" name="Freeform 1049">
              <a:extLst>
                <a:ext uri="{FF2B5EF4-FFF2-40B4-BE49-F238E27FC236}">
                  <a16:creationId xmlns:a16="http://schemas.microsoft.com/office/drawing/2014/main" id="{7BDF4293-7029-C14D-87CC-B0E17E951FAD}"/>
                </a:ext>
              </a:extLst>
            </p:cNvPr>
            <p:cNvSpPr>
              <a:spLocks/>
            </p:cNvSpPr>
            <p:nvPr/>
          </p:nvSpPr>
          <p:spPr bwMode="auto">
            <a:xfrm>
              <a:off x="1992846" y="2048978"/>
              <a:ext cx="57163" cy="40987"/>
            </a:xfrm>
            <a:custGeom>
              <a:avLst/>
              <a:gdLst>
                <a:gd name="T0" fmla="*/ 54 w 54"/>
                <a:gd name="T1" fmla="*/ 27 h 54"/>
                <a:gd name="T2" fmla="*/ 54 w 54"/>
                <a:gd name="T3" fmla="*/ 27 h 54"/>
                <a:gd name="T4" fmla="*/ 50 w 54"/>
                <a:gd name="T5" fmla="*/ 21 h 54"/>
                <a:gd name="T6" fmla="*/ 47 w 54"/>
                <a:gd name="T7" fmla="*/ 14 h 54"/>
                <a:gd name="T8" fmla="*/ 44 w 54"/>
                <a:gd name="T9" fmla="*/ 7 h 54"/>
                <a:gd name="T10" fmla="*/ 33 w 54"/>
                <a:gd name="T11" fmla="*/ 4 h 54"/>
                <a:gd name="T12" fmla="*/ 33 w 54"/>
                <a:gd name="T13" fmla="*/ 4 h 54"/>
                <a:gd name="T14" fmla="*/ 27 w 54"/>
                <a:gd name="T15" fmla="*/ 0 h 54"/>
                <a:gd name="T16" fmla="*/ 17 w 54"/>
                <a:gd name="T17" fmla="*/ 4 h 54"/>
                <a:gd name="T18" fmla="*/ 10 w 54"/>
                <a:gd name="T19" fmla="*/ 7 h 54"/>
                <a:gd name="T20" fmla="*/ 6 w 54"/>
                <a:gd name="T21" fmla="*/ 14 h 54"/>
                <a:gd name="T22" fmla="*/ 6 w 54"/>
                <a:gd name="T23" fmla="*/ 14 h 54"/>
                <a:gd name="T24" fmla="*/ 0 w 54"/>
                <a:gd name="T25" fmla="*/ 21 h 54"/>
                <a:gd name="T26" fmla="*/ 0 w 54"/>
                <a:gd name="T27" fmla="*/ 27 h 54"/>
                <a:gd name="T28" fmla="*/ 0 w 54"/>
                <a:gd name="T29" fmla="*/ 38 h 54"/>
                <a:gd name="T30" fmla="*/ 6 w 54"/>
                <a:gd name="T31" fmla="*/ 44 h 54"/>
                <a:gd name="T32" fmla="*/ 6 w 54"/>
                <a:gd name="T33" fmla="*/ 44 h 54"/>
                <a:gd name="T34" fmla="*/ 10 w 54"/>
                <a:gd name="T35" fmla="*/ 48 h 54"/>
                <a:gd name="T36" fmla="*/ 17 w 54"/>
                <a:gd name="T37" fmla="*/ 54 h 54"/>
                <a:gd name="T38" fmla="*/ 27 w 54"/>
                <a:gd name="T39" fmla="*/ 54 h 54"/>
                <a:gd name="T40" fmla="*/ 33 w 54"/>
                <a:gd name="T41" fmla="*/ 54 h 54"/>
                <a:gd name="T42" fmla="*/ 33 w 54"/>
                <a:gd name="T43" fmla="*/ 54 h 54"/>
                <a:gd name="T44" fmla="*/ 44 w 54"/>
                <a:gd name="T45" fmla="*/ 48 h 54"/>
                <a:gd name="T46" fmla="*/ 47 w 54"/>
                <a:gd name="T47" fmla="*/ 44 h 54"/>
                <a:gd name="T48" fmla="*/ 50 w 54"/>
                <a:gd name="T49" fmla="*/ 38 h 54"/>
                <a:gd name="T50" fmla="*/ 54 w 54"/>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4">
                  <a:moveTo>
                    <a:pt x="54" y="27"/>
                  </a:moveTo>
                  <a:lnTo>
                    <a:pt x="54" y="27"/>
                  </a:lnTo>
                  <a:lnTo>
                    <a:pt x="50" y="21"/>
                  </a:lnTo>
                  <a:lnTo>
                    <a:pt x="47" y="14"/>
                  </a:lnTo>
                  <a:lnTo>
                    <a:pt x="44" y="7"/>
                  </a:lnTo>
                  <a:lnTo>
                    <a:pt x="33" y="4"/>
                  </a:lnTo>
                  <a:lnTo>
                    <a:pt x="33" y="4"/>
                  </a:lnTo>
                  <a:lnTo>
                    <a:pt x="27" y="0"/>
                  </a:lnTo>
                  <a:lnTo>
                    <a:pt x="17" y="4"/>
                  </a:lnTo>
                  <a:lnTo>
                    <a:pt x="10" y="7"/>
                  </a:lnTo>
                  <a:lnTo>
                    <a:pt x="6" y="14"/>
                  </a:lnTo>
                  <a:lnTo>
                    <a:pt x="6" y="14"/>
                  </a:lnTo>
                  <a:lnTo>
                    <a:pt x="0" y="21"/>
                  </a:lnTo>
                  <a:lnTo>
                    <a:pt x="0" y="27"/>
                  </a:lnTo>
                  <a:lnTo>
                    <a:pt x="0" y="38"/>
                  </a:lnTo>
                  <a:lnTo>
                    <a:pt x="6" y="44"/>
                  </a:lnTo>
                  <a:lnTo>
                    <a:pt x="6" y="44"/>
                  </a:lnTo>
                  <a:lnTo>
                    <a:pt x="10" y="48"/>
                  </a:lnTo>
                  <a:lnTo>
                    <a:pt x="17" y="54"/>
                  </a:lnTo>
                  <a:lnTo>
                    <a:pt x="27" y="54"/>
                  </a:lnTo>
                  <a:lnTo>
                    <a:pt x="33" y="54"/>
                  </a:lnTo>
                  <a:lnTo>
                    <a:pt x="33" y="54"/>
                  </a:lnTo>
                  <a:lnTo>
                    <a:pt x="44" y="48"/>
                  </a:lnTo>
                  <a:lnTo>
                    <a:pt x="47" y="44"/>
                  </a:lnTo>
                  <a:lnTo>
                    <a:pt x="50" y="38"/>
                  </a:lnTo>
                  <a:lnTo>
                    <a:pt x="54"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899" name="Freeform 1050">
              <a:extLst>
                <a:ext uri="{FF2B5EF4-FFF2-40B4-BE49-F238E27FC236}">
                  <a16:creationId xmlns:a16="http://schemas.microsoft.com/office/drawing/2014/main" id="{C5CB4B92-9B8B-EA4A-9FBD-381683551B23}"/>
                </a:ext>
              </a:extLst>
            </p:cNvPr>
            <p:cNvSpPr>
              <a:spLocks/>
            </p:cNvSpPr>
            <p:nvPr/>
          </p:nvSpPr>
          <p:spPr bwMode="auto">
            <a:xfrm>
              <a:off x="1999197" y="2048978"/>
              <a:ext cx="52930" cy="40987"/>
            </a:xfrm>
            <a:custGeom>
              <a:avLst/>
              <a:gdLst>
                <a:gd name="T0" fmla="*/ 51 w 51"/>
                <a:gd name="T1" fmla="*/ 27 h 54"/>
                <a:gd name="T2" fmla="*/ 51 w 51"/>
                <a:gd name="T3" fmla="*/ 27 h 54"/>
                <a:gd name="T4" fmla="*/ 51 w 51"/>
                <a:gd name="T5" fmla="*/ 21 h 54"/>
                <a:gd name="T6" fmla="*/ 48 w 51"/>
                <a:gd name="T7" fmla="*/ 14 h 54"/>
                <a:gd name="T8" fmla="*/ 41 w 51"/>
                <a:gd name="T9" fmla="*/ 7 h 54"/>
                <a:gd name="T10" fmla="*/ 34 w 51"/>
                <a:gd name="T11" fmla="*/ 4 h 54"/>
                <a:gd name="T12" fmla="*/ 34 w 51"/>
                <a:gd name="T13" fmla="*/ 4 h 54"/>
                <a:gd name="T14" fmla="*/ 24 w 51"/>
                <a:gd name="T15" fmla="*/ 0 h 54"/>
                <a:gd name="T16" fmla="*/ 17 w 51"/>
                <a:gd name="T17" fmla="*/ 4 h 54"/>
                <a:gd name="T18" fmla="*/ 11 w 51"/>
                <a:gd name="T19" fmla="*/ 7 h 54"/>
                <a:gd name="T20" fmla="*/ 4 w 51"/>
                <a:gd name="T21" fmla="*/ 14 h 54"/>
                <a:gd name="T22" fmla="*/ 4 w 51"/>
                <a:gd name="T23" fmla="*/ 14 h 54"/>
                <a:gd name="T24" fmla="*/ 0 w 51"/>
                <a:gd name="T25" fmla="*/ 21 h 54"/>
                <a:gd name="T26" fmla="*/ 0 w 51"/>
                <a:gd name="T27" fmla="*/ 27 h 54"/>
                <a:gd name="T28" fmla="*/ 0 w 51"/>
                <a:gd name="T29" fmla="*/ 38 h 54"/>
                <a:gd name="T30" fmla="*/ 4 w 51"/>
                <a:gd name="T31" fmla="*/ 44 h 54"/>
                <a:gd name="T32" fmla="*/ 4 w 51"/>
                <a:gd name="T33" fmla="*/ 44 h 54"/>
                <a:gd name="T34" fmla="*/ 11 w 51"/>
                <a:gd name="T35" fmla="*/ 48 h 54"/>
                <a:gd name="T36" fmla="*/ 17 w 51"/>
                <a:gd name="T37" fmla="*/ 54 h 54"/>
                <a:gd name="T38" fmla="*/ 24 w 51"/>
                <a:gd name="T39" fmla="*/ 54 h 54"/>
                <a:gd name="T40" fmla="*/ 34 w 51"/>
                <a:gd name="T41" fmla="*/ 54 h 54"/>
                <a:gd name="T42" fmla="*/ 34 w 51"/>
                <a:gd name="T43" fmla="*/ 54 h 54"/>
                <a:gd name="T44" fmla="*/ 41 w 51"/>
                <a:gd name="T45" fmla="*/ 48 h 54"/>
                <a:gd name="T46" fmla="*/ 48 w 51"/>
                <a:gd name="T47" fmla="*/ 44 h 54"/>
                <a:gd name="T48" fmla="*/ 51 w 51"/>
                <a:gd name="T49" fmla="*/ 38 h 54"/>
                <a:gd name="T50" fmla="*/ 51 w 51"/>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54">
                  <a:moveTo>
                    <a:pt x="51" y="27"/>
                  </a:moveTo>
                  <a:lnTo>
                    <a:pt x="51" y="27"/>
                  </a:lnTo>
                  <a:lnTo>
                    <a:pt x="51" y="21"/>
                  </a:lnTo>
                  <a:lnTo>
                    <a:pt x="48" y="14"/>
                  </a:lnTo>
                  <a:lnTo>
                    <a:pt x="41" y="7"/>
                  </a:lnTo>
                  <a:lnTo>
                    <a:pt x="34" y="4"/>
                  </a:lnTo>
                  <a:lnTo>
                    <a:pt x="34" y="4"/>
                  </a:lnTo>
                  <a:lnTo>
                    <a:pt x="24" y="0"/>
                  </a:lnTo>
                  <a:lnTo>
                    <a:pt x="17" y="4"/>
                  </a:lnTo>
                  <a:lnTo>
                    <a:pt x="11" y="7"/>
                  </a:lnTo>
                  <a:lnTo>
                    <a:pt x="4" y="14"/>
                  </a:lnTo>
                  <a:lnTo>
                    <a:pt x="4" y="14"/>
                  </a:lnTo>
                  <a:lnTo>
                    <a:pt x="0" y="21"/>
                  </a:lnTo>
                  <a:lnTo>
                    <a:pt x="0" y="27"/>
                  </a:lnTo>
                  <a:lnTo>
                    <a:pt x="0" y="38"/>
                  </a:lnTo>
                  <a:lnTo>
                    <a:pt x="4" y="44"/>
                  </a:lnTo>
                  <a:lnTo>
                    <a:pt x="4" y="44"/>
                  </a:lnTo>
                  <a:lnTo>
                    <a:pt x="11" y="48"/>
                  </a:lnTo>
                  <a:lnTo>
                    <a:pt x="17" y="54"/>
                  </a:lnTo>
                  <a:lnTo>
                    <a:pt x="24" y="54"/>
                  </a:lnTo>
                  <a:lnTo>
                    <a:pt x="34" y="54"/>
                  </a:lnTo>
                  <a:lnTo>
                    <a:pt x="34" y="54"/>
                  </a:lnTo>
                  <a:lnTo>
                    <a:pt x="41" y="48"/>
                  </a:lnTo>
                  <a:lnTo>
                    <a:pt x="48" y="44"/>
                  </a:lnTo>
                  <a:lnTo>
                    <a:pt x="51" y="38"/>
                  </a:lnTo>
                  <a:lnTo>
                    <a:pt x="51"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00" name="Freeform 1051">
              <a:extLst>
                <a:ext uri="{FF2B5EF4-FFF2-40B4-BE49-F238E27FC236}">
                  <a16:creationId xmlns:a16="http://schemas.microsoft.com/office/drawing/2014/main" id="{84D24113-95E4-2D4B-A1E2-ED44CB3E0EF0}"/>
                </a:ext>
              </a:extLst>
            </p:cNvPr>
            <p:cNvSpPr>
              <a:spLocks/>
            </p:cNvSpPr>
            <p:nvPr/>
          </p:nvSpPr>
          <p:spPr bwMode="auto">
            <a:xfrm>
              <a:off x="2009784" y="2070363"/>
              <a:ext cx="52929" cy="40987"/>
            </a:xfrm>
            <a:custGeom>
              <a:avLst/>
              <a:gdLst>
                <a:gd name="T0" fmla="*/ 50 w 50"/>
                <a:gd name="T1" fmla="*/ 27 h 55"/>
                <a:gd name="T2" fmla="*/ 50 w 50"/>
                <a:gd name="T3" fmla="*/ 27 h 55"/>
                <a:gd name="T4" fmla="*/ 50 w 50"/>
                <a:gd name="T5" fmla="*/ 17 h 55"/>
                <a:gd name="T6" fmla="*/ 47 w 50"/>
                <a:gd name="T7" fmla="*/ 11 h 55"/>
                <a:gd name="T8" fmla="*/ 40 w 50"/>
                <a:gd name="T9" fmla="*/ 7 h 55"/>
                <a:gd name="T10" fmla="*/ 33 w 50"/>
                <a:gd name="T11" fmla="*/ 0 h 55"/>
                <a:gd name="T12" fmla="*/ 33 w 50"/>
                <a:gd name="T13" fmla="*/ 0 h 55"/>
                <a:gd name="T14" fmla="*/ 27 w 50"/>
                <a:gd name="T15" fmla="*/ 0 h 55"/>
                <a:gd name="T16" fmla="*/ 16 w 50"/>
                <a:gd name="T17" fmla="*/ 0 h 55"/>
                <a:gd name="T18" fmla="*/ 10 w 50"/>
                <a:gd name="T19" fmla="*/ 7 h 55"/>
                <a:gd name="T20" fmla="*/ 3 w 50"/>
                <a:gd name="T21" fmla="*/ 11 h 55"/>
                <a:gd name="T22" fmla="*/ 3 w 50"/>
                <a:gd name="T23" fmla="*/ 11 h 55"/>
                <a:gd name="T24" fmla="*/ 0 w 50"/>
                <a:gd name="T25" fmla="*/ 21 h 55"/>
                <a:gd name="T26" fmla="*/ 0 w 50"/>
                <a:gd name="T27" fmla="*/ 27 h 55"/>
                <a:gd name="T28" fmla="*/ 0 w 50"/>
                <a:gd name="T29" fmla="*/ 34 h 55"/>
                <a:gd name="T30" fmla="*/ 3 w 50"/>
                <a:gd name="T31" fmla="*/ 44 h 55"/>
                <a:gd name="T32" fmla="*/ 3 w 50"/>
                <a:gd name="T33" fmla="*/ 44 h 55"/>
                <a:gd name="T34" fmla="*/ 10 w 50"/>
                <a:gd name="T35" fmla="*/ 48 h 55"/>
                <a:gd name="T36" fmla="*/ 16 w 50"/>
                <a:gd name="T37" fmla="*/ 51 h 55"/>
                <a:gd name="T38" fmla="*/ 27 w 50"/>
                <a:gd name="T39" fmla="*/ 55 h 55"/>
                <a:gd name="T40" fmla="*/ 33 w 50"/>
                <a:gd name="T41" fmla="*/ 51 h 55"/>
                <a:gd name="T42" fmla="*/ 33 w 50"/>
                <a:gd name="T43" fmla="*/ 51 h 55"/>
                <a:gd name="T44" fmla="*/ 40 w 50"/>
                <a:gd name="T45" fmla="*/ 48 h 55"/>
                <a:gd name="T46" fmla="*/ 47 w 50"/>
                <a:gd name="T47" fmla="*/ 44 h 55"/>
                <a:gd name="T48" fmla="*/ 50 w 50"/>
                <a:gd name="T49" fmla="*/ 34 h 55"/>
                <a:gd name="T50" fmla="*/ 50 w 50"/>
                <a:gd name="T51"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55">
                  <a:moveTo>
                    <a:pt x="50" y="27"/>
                  </a:moveTo>
                  <a:lnTo>
                    <a:pt x="50" y="27"/>
                  </a:lnTo>
                  <a:lnTo>
                    <a:pt x="50" y="17"/>
                  </a:lnTo>
                  <a:lnTo>
                    <a:pt x="47" y="11"/>
                  </a:lnTo>
                  <a:lnTo>
                    <a:pt x="40" y="7"/>
                  </a:lnTo>
                  <a:lnTo>
                    <a:pt x="33" y="0"/>
                  </a:lnTo>
                  <a:lnTo>
                    <a:pt x="33" y="0"/>
                  </a:lnTo>
                  <a:lnTo>
                    <a:pt x="27" y="0"/>
                  </a:lnTo>
                  <a:lnTo>
                    <a:pt x="16" y="0"/>
                  </a:lnTo>
                  <a:lnTo>
                    <a:pt x="10" y="7"/>
                  </a:lnTo>
                  <a:lnTo>
                    <a:pt x="3" y="11"/>
                  </a:lnTo>
                  <a:lnTo>
                    <a:pt x="3" y="11"/>
                  </a:lnTo>
                  <a:lnTo>
                    <a:pt x="0" y="21"/>
                  </a:lnTo>
                  <a:lnTo>
                    <a:pt x="0" y="27"/>
                  </a:lnTo>
                  <a:lnTo>
                    <a:pt x="0" y="34"/>
                  </a:lnTo>
                  <a:lnTo>
                    <a:pt x="3" y="44"/>
                  </a:lnTo>
                  <a:lnTo>
                    <a:pt x="3" y="44"/>
                  </a:lnTo>
                  <a:lnTo>
                    <a:pt x="10" y="48"/>
                  </a:lnTo>
                  <a:lnTo>
                    <a:pt x="16" y="51"/>
                  </a:lnTo>
                  <a:lnTo>
                    <a:pt x="27" y="55"/>
                  </a:lnTo>
                  <a:lnTo>
                    <a:pt x="33" y="51"/>
                  </a:lnTo>
                  <a:lnTo>
                    <a:pt x="33" y="51"/>
                  </a:lnTo>
                  <a:lnTo>
                    <a:pt x="40" y="48"/>
                  </a:lnTo>
                  <a:lnTo>
                    <a:pt x="47" y="44"/>
                  </a:lnTo>
                  <a:lnTo>
                    <a:pt x="50" y="34"/>
                  </a:lnTo>
                  <a:lnTo>
                    <a:pt x="50"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01" name="Freeform 1052">
              <a:extLst>
                <a:ext uri="{FF2B5EF4-FFF2-40B4-BE49-F238E27FC236}">
                  <a16:creationId xmlns:a16="http://schemas.microsoft.com/office/drawing/2014/main" id="{AC66D16C-5553-3849-8487-B89BAE3EAF47}"/>
                </a:ext>
              </a:extLst>
            </p:cNvPr>
            <p:cNvSpPr>
              <a:spLocks/>
            </p:cNvSpPr>
            <p:nvPr/>
          </p:nvSpPr>
          <p:spPr bwMode="auto">
            <a:xfrm>
              <a:off x="2030956" y="2134516"/>
              <a:ext cx="57163" cy="39205"/>
            </a:xfrm>
            <a:custGeom>
              <a:avLst/>
              <a:gdLst>
                <a:gd name="T0" fmla="*/ 54 w 54"/>
                <a:gd name="T1" fmla="*/ 27 h 54"/>
                <a:gd name="T2" fmla="*/ 54 w 54"/>
                <a:gd name="T3" fmla="*/ 27 h 54"/>
                <a:gd name="T4" fmla="*/ 51 w 54"/>
                <a:gd name="T5" fmla="*/ 21 h 54"/>
                <a:gd name="T6" fmla="*/ 47 w 54"/>
                <a:gd name="T7" fmla="*/ 10 h 54"/>
                <a:gd name="T8" fmla="*/ 41 w 54"/>
                <a:gd name="T9" fmla="*/ 7 h 54"/>
                <a:gd name="T10" fmla="*/ 34 w 54"/>
                <a:gd name="T11" fmla="*/ 4 h 54"/>
                <a:gd name="T12" fmla="*/ 34 w 54"/>
                <a:gd name="T13" fmla="*/ 4 h 54"/>
                <a:gd name="T14" fmla="*/ 27 w 54"/>
                <a:gd name="T15" fmla="*/ 0 h 54"/>
                <a:gd name="T16" fmla="*/ 17 w 54"/>
                <a:gd name="T17" fmla="*/ 4 h 54"/>
                <a:gd name="T18" fmla="*/ 10 w 54"/>
                <a:gd name="T19" fmla="*/ 7 h 54"/>
                <a:gd name="T20" fmla="*/ 7 w 54"/>
                <a:gd name="T21" fmla="*/ 10 h 54"/>
                <a:gd name="T22" fmla="*/ 7 w 54"/>
                <a:gd name="T23" fmla="*/ 10 h 54"/>
                <a:gd name="T24" fmla="*/ 0 w 54"/>
                <a:gd name="T25" fmla="*/ 21 h 54"/>
                <a:gd name="T26" fmla="*/ 0 w 54"/>
                <a:gd name="T27" fmla="*/ 27 h 54"/>
                <a:gd name="T28" fmla="*/ 0 w 54"/>
                <a:gd name="T29" fmla="*/ 34 h 54"/>
                <a:gd name="T30" fmla="*/ 7 w 54"/>
                <a:gd name="T31" fmla="*/ 44 h 54"/>
                <a:gd name="T32" fmla="*/ 7 w 54"/>
                <a:gd name="T33" fmla="*/ 44 h 54"/>
                <a:gd name="T34" fmla="*/ 10 w 54"/>
                <a:gd name="T35" fmla="*/ 48 h 54"/>
                <a:gd name="T36" fmla="*/ 17 w 54"/>
                <a:gd name="T37" fmla="*/ 51 h 54"/>
                <a:gd name="T38" fmla="*/ 27 w 54"/>
                <a:gd name="T39" fmla="*/ 54 h 54"/>
                <a:gd name="T40" fmla="*/ 34 w 54"/>
                <a:gd name="T41" fmla="*/ 51 h 54"/>
                <a:gd name="T42" fmla="*/ 34 w 54"/>
                <a:gd name="T43" fmla="*/ 51 h 54"/>
                <a:gd name="T44" fmla="*/ 41 w 54"/>
                <a:gd name="T45" fmla="*/ 48 h 54"/>
                <a:gd name="T46" fmla="*/ 47 w 54"/>
                <a:gd name="T47" fmla="*/ 44 h 54"/>
                <a:gd name="T48" fmla="*/ 51 w 54"/>
                <a:gd name="T49" fmla="*/ 34 h 54"/>
                <a:gd name="T50" fmla="*/ 54 w 54"/>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4">
                  <a:moveTo>
                    <a:pt x="54" y="27"/>
                  </a:moveTo>
                  <a:lnTo>
                    <a:pt x="54" y="27"/>
                  </a:lnTo>
                  <a:lnTo>
                    <a:pt x="51" y="21"/>
                  </a:lnTo>
                  <a:lnTo>
                    <a:pt x="47" y="10"/>
                  </a:lnTo>
                  <a:lnTo>
                    <a:pt x="41" y="7"/>
                  </a:lnTo>
                  <a:lnTo>
                    <a:pt x="34" y="4"/>
                  </a:lnTo>
                  <a:lnTo>
                    <a:pt x="34" y="4"/>
                  </a:lnTo>
                  <a:lnTo>
                    <a:pt x="27" y="0"/>
                  </a:lnTo>
                  <a:lnTo>
                    <a:pt x="17" y="4"/>
                  </a:lnTo>
                  <a:lnTo>
                    <a:pt x="10" y="7"/>
                  </a:lnTo>
                  <a:lnTo>
                    <a:pt x="7" y="10"/>
                  </a:lnTo>
                  <a:lnTo>
                    <a:pt x="7" y="10"/>
                  </a:lnTo>
                  <a:lnTo>
                    <a:pt x="0" y="21"/>
                  </a:lnTo>
                  <a:lnTo>
                    <a:pt x="0" y="27"/>
                  </a:lnTo>
                  <a:lnTo>
                    <a:pt x="0" y="34"/>
                  </a:lnTo>
                  <a:lnTo>
                    <a:pt x="7" y="44"/>
                  </a:lnTo>
                  <a:lnTo>
                    <a:pt x="7" y="44"/>
                  </a:lnTo>
                  <a:lnTo>
                    <a:pt x="10" y="48"/>
                  </a:lnTo>
                  <a:lnTo>
                    <a:pt x="17" y="51"/>
                  </a:lnTo>
                  <a:lnTo>
                    <a:pt x="27" y="54"/>
                  </a:lnTo>
                  <a:lnTo>
                    <a:pt x="34" y="51"/>
                  </a:lnTo>
                  <a:lnTo>
                    <a:pt x="34" y="51"/>
                  </a:lnTo>
                  <a:lnTo>
                    <a:pt x="41" y="48"/>
                  </a:lnTo>
                  <a:lnTo>
                    <a:pt x="47" y="44"/>
                  </a:lnTo>
                  <a:lnTo>
                    <a:pt x="51" y="34"/>
                  </a:lnTo>
                  <a:lnTo>
                    <a:pt x="54"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02" name="Freeform 1053">
              <a:extLst>
                <a:ext uri="{FF2B5EF4-FFF2-40B4-BE49-F238E27FC236}">
                  <a16:creationId xmlns:a16="http://schemas.microsoft.com/office/drawing/2014/main" id="{7EE751D7-6424-6E4F-AF6E-C4D016F09F18}"/>
                </a:ext>
              </a:extLst>
            </p:cNvPr>
            <p:cNvSpPr>
              <a:spLocks/>
            </p:cNvSpPr>
            <p:nvPr/>
          </p:nvSpPr>
          <p:spPr bwMode="auto">
            <a:xfrm>
              <a:off x="2030956" y="2134516"/>
              <a:ext cx="57163" cy="39205"/>
            </a:xfrm>
            <a:custGeom>
              <a:avLst/>
              <a:gdLst>
                <a:gd name="T0" fmla="*/ 54 w 54"/>
                <a:gd name="T1" fmla="*/ 27 h 54"/>
                <a:gd name="T2" fmla="*/ 54 w 54"/>
                <a:gd name="T3" fmla="*/ 27 h 54"/>
                <a:gd name="T4" fmla="*/ 51 w 54"/>
                <a:gd name="T5" fmla="*/ 21 h 54"/>
                <a:gd name="T6" fmla="*/ 47 w 54"/>
                <a:gd name="T7" fmla="*/ 10 h 54"/>
                <a:gd name="T8" fmla="*/ 41 w 54"/>
                <a:gd name="T9" fmla="*/ 7 h 54"/>
                <a:gd name="T10" fmla="*/ 34 w 54"/>
                <a:gd name="T11" fmla="*/ 4 h 54"/>
                <a:gd name="T12" fmla="*/ 34 w 54"/>
                <a:gd name="T13" fmla="*/ 4 h 54"/>
                <a:gd name="T14" fmla="*/ 27 w 54"/>
                <a:gd name="T15" fmla="*/ 0 h 54"/>
                <a:gd name="T16" fmla="*/ 17 w 54"/>
                <a:gd name="T17" fmla="*/ 4 h 54"/>
                <a:gd name="T18" fmla="*/ 10 w 54"/>
                <a:gd name="T19" fmla="*/ 7 h 54"/>
                <a:gd name="T20" fmla="*/ 7 w 54"/>
                <a:gd name="T21" fmla="*/ 10 h 54"/>
                <a:gd name="T22" fmla="*/ 7 w 54"/>
                <a:gd name="T23" fmla="*/ 10 h 54"/>
                <a:gd name="T24" fmla="*/ 0 w 54"/>
                <a:gd name="T25" fmla="*/ 21 h 54"/>
                <a:gd name="T26" fmla="*/ 0 w 54"/>
                <a:gd name="T27" fmla="*/ 27 h 54"/>
                <a:gd name="T28" fmla="*/ 0 w 54"/>
                <a:gd name="T29" fmla="*/ 34 h 54"/>
                <a:gd name="T30" fmla="*/ 7 w 54"/>
                <a:gd name="T31" fmla="*/ 44 h 54"/>
                <a:gd name="T32" fmla="*/ 7 w 54"/>
                <a:gd name="T33" fmla="*/ 44 h 54"/>
                <a:gd name="T34" fmla="*/ 10 w 54"/>
                <a:gd name="T35" fmla="*/ 48 h 54"/>
                <a:gd name="T36" fmla="*/ 17 w 54"/>
                <a:gd name="T37" fmla="*/ 51 h 54"/>
                <a:gd name="T38" fmla="*/ 27 w 54"/>
                <a:gd name="T39" fmla="*/ 54 h 54"/>
                <a:gd name="T40" fmla="*/ 34 w 54"/>
                <a:gd name="T41" fmla="*/ 51 h 54"/>
                <a:gd name="T42" fmla="*/ 34 w 54"/>
                <a:gd name="T43" fmla="*/ 51 h 54"/>
                <a:gd name="T44" fmla="*/ 41 w 54"/>
                <a:gd name="T45" fmla="*/ 48 h 54"/>
                <a:gd name="T46" fmla="*/ 47 w 54"/>
                <a:gd name="T47" fmla="*/ 44 h 54"/>
                <a:gd name="T48" fmla="*/ 51 w 54"/>
                <a:gd name="T49" fmla="*/ 34 h 54"/>
                <a:gd name="T50" fmla="*/ 54 w 54"/>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4">
                  <a:moveTo>
                    <a:pt x="54" y="27"/>
                  </a:moveTo>
                  <a:lnTo>
                    <a:pt x="54" y="27"/>
                  </a:lnTo>
                  <a:lnTo>
                    <a:pt x="51" y="21"/>
                  </a:lnTo>
                  <a:lnTo>
                    <a:pt x="47" y="10"/>
                  </a:lnTo>
                  <a:lnTo>
                    <a:pt x="41" y="7"/>
                  </a:lnTo>
                  <a:lnTo>
                    <a:pt x="34" y="4"/>
                  </a:lnTo>
                  <a:lnTo>
                    <a:pt x="34" y="4"/>
                  </a:lnTo>
                  <a:lnTo>
                    <a:pt x="27" y="0"/>
                  </a:lnTo>
                  <a:lnTo>
                    <a:pt x="17" y="4"/>
                  </a:lnTo>
                  <a:lnTo>
                    <a:pt x="10" y="7"/>
                  </a:lnTo>
                  <a:lnTo>
                    <a:pt x="7" y="10"/>
                  </a:lnTo>
                  <a:lnTo>
                    <a:pt x="7" y="10"/>
                  </a:lnTo>
                  <a:lnTo>
                    <a:pt x="0" y="21"/>
                  </a:lnTo>
                  <a:lnTo>
                    <a:pt x="0" y="27"/>
                  </a:lnTo>
                  <a:lnTo>
                    <a:pt x="0" y="34"/>
                  </a:lnTo>
                  <a:lnTo>
                    <a:pt x="7" y="44"/>
                  </a:lnTo>
                  <a:lnTo>
                    <a:pt x="7" y="44"/>
                  </a:lnTo>
                  <a:lnTo>
                    <a:pt x="10" y="48"/>
                  </a:lnTo>
                  <a:lnTo>
                    <a:pt x="17" y="51"/>
                  </a:lnTo>
                  <a:lnTo>
                    <a:pt x="27" y="54"/>
                  </a:lnTo>
                  <a:lnTo>
                    <a:pt x="34" y="51"/>
                  </a:lnTo>
                  <a:lnTo>
                    <a:pt x="34" y="51"/>
                  </a:lnTo>
                  <a:lnTo>
                    <a:pt x="41" y="48"/>
                  </a:lnTo>
                  <a:lnTo>
                    <a:pt x="47" y="44"/>
                  </a:lnTo>
                  <a:lnTo>
                    <a:pt x="51" y="34"/>
                  </a:lnTo>
                  <a:lnTo>
                    <a:pt x="54"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03" name="Freeform 1054">
              <a:extLst>
                <a:ext uri="{FF2B5EF4-FFF2-40B4-BE49-F238E27FC236}">
                  <a16:creationId xmlns:a16="http://schemas.microsoft.com/office/drawing/2014/main" id="{24D18E32-1EF7-6A48-8F79-37FBA412A76F}"/>
                </a:ext>
              </a:extLst>
            </p:cNvPr>
            <p:cNvSpPr>
              <a:spLocks/>
            </p:cNvSpPr>
            <p:nvPr/>
          </p:nvSpPr>
          <p:spPr bwMode="auto">
            <a:xfrm>
              <a:off x="2050010" y="2155900"/>
              <a:ext cx="52930" cy="39205"/>
            </a:xfrm>
            <a:custGeom>
              <a:avLst/>
              <a:gdLst>
                <a:gd name="T0" fmla="*/ 51 w 51"/>
                <a:gd name="T1" fmla="*/ 27 h 55"/>
                <a:gd name="T2" fmla="*/ 51 w 51"/>
                <a:gd name="T3" fmla="*/ 27 h 55"/>
                <a:gd name="T4" fmla="*/ 51 w 51"/>
                <a:gd name="T5" fmla="*/ 17 h 55"/>
                <a:gd name="T6" fmla="*/ 47 w 51"/>
                <a:gd name="T7" fmla="*/ 10 h 55"/>
                <a:gd name="T8" fmla="*/ 41 w 51"/>
                <a:gd name="T9" fmla="*/ 4 h 55"/>
                <a:gd name="T10" fmla="*/ 34 w 51"/>
                <a:gd name="T11" fmla="*/ 0 h 55"/>
                <a:gd name="T12" fmla="*/ 34 w 51"/>
                <a:gd name="T13" fmla="*/ 0 h 55"/>
                <a:gd name="T14" fmla="*/ 27 w 51"/>
                <a:gd name="T15" fmla="*/ 0 h 55"/>
                <a:gd name="T16" fmla="*/ 17 w 51"/>
                <a:gd name="T17" fmla="*/ 0 h 55"/>
                <a:gd name="T18" fmla="*/ 10 w 51"/>
                <a:gd name="T19" fmla="*/ 4 h 55"/>
                <a:gd name="T20" fmla="*/ 3 w 51"/>
                <a:gd name="T21" fmla="*/ 10 h 55"/>
                <a:gd name="T22" fmla="*/ 3 w 51"/>
                <a:gd name="T23" fmla="*/ 10 h 55"/>
                <a:gd name="T24" fmla="*/ 0 w 51"/>
                <a:gd name="T25" fmla="*/ 17 h 55"/>
                <a:gd name="T26" fmla="*/ 0 w 51"/>
                <a:gd name="T27" fmla="*/ 27 h 55"/>
                <a:gd name="T28" fmla="*/ 0 w 51"/>
                <a:gd name="T29" fmla="*/ 34 h 55"/>
                <a:gd name="T30" fmla="*/ 3 w 51"/>
                <a:gd name="T31" fmla="*/ 41 h 55"/>
                <a:gd name="T32" fmla="*/ 3 w 51"/>
                <a:gd name="T33" fmla="*/ 41 h 55"/>
                <a:gd name="T34" fmla="*/ 10 w 51"/>
                <a:gd name="T35" fmla="*/ 48 h 55"/>
                <a:gd name="T36" fmla="*/ 17 w 51"/>
                <a:gd name="T37" fmla="*/ 51 h 55"/>
                <a:gd name="T38" fmla="*/ 27 w 51"/>
                <a:gd name="T39" fmla="*/ 55 h 55"/>
                <a:gd name="T40" fmla="*/ 34 w 51"/>
                <a:gd name="T41" fmla="*/ 51 h 55"/>
                <a:gd name="T42" fmla="*/ 34 w 51"/>
                <a:gd name="T43" fmla="*/ 51 h 55"/>
                <a:gd name="T44" fmla="*/ 41 w 51"/>
                <a:gd name="T45" fmla="*/ 48 h 55"/>
                <a:gd name="T46" fmla="*/ 47 w 51"/>
                <a:gd name="T47" fmla="*/ 41 h 55"/>
                <a:gd name="T48" fmla="*/ 51 w 51"/>
                <a:gd name="T49" fmla="*/ 34 h 55"/>
                <a:gd name="T50" fmla="*/ 51 w 51"/>
                <a:gd name="T51"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55">
                  <a:moveTo>
                    <a:pt x="51" y="27"/>
                  </a:moveTo>
                  <a:lnTo>
                    <a:pt x="51" y="27"/>
                  </a:lnTo>
                  <a:lnTo>
                    <a:pt x="51" y="17"/>
                  </a:lnTo>
                  <a:lnTo>
                    <a:pt x="47" y="10"/>
                  </a:lnTo>
                  <a:lnTo>
                    <a:pt x="41" y="4"/>
                  </a:lnTo>
                  <a:lnTo>
                    <a:pt x="34" y="0"/>
                  </a:lnTo>
                  <a:lnTo>
                    <a:pt x="34" y="0"/>
                  </a:lnTo>
                  <a:lnTo>
                    <a:pt x="27" y="0"/>
                  </a:lnTo>
                  <a:lnTo>
                    <a:pt x="17" y="0"/>
                  </a:lnTo>
                  <a:lnTo>
                    <a:pt x="10" y="4"/>
                  </a:lnTo>
                  <a:lnTo>
                    <a:pt x="3" y="10"/>
                  </a:lnTo>
                  <a:lnTo>
                    <a:pt x="3" y="10"/>
                  </a:lnTo>
                  <a:lnTo>
                    <a:pt x="0" y="17"/>
                  </a:lnTo>
                  <a:lnTo>
                    <a:pt x="0" y="27"/>
                  </a:lnTo>
                  <a:lnTo>
                    <a:pt x="0" y="34"/>
                  </a:lnTo>
                  <a:lnTo>
                    <a:pt x="3" y="41"/>
                  </a:lnTo>
                  <a:lnTo>
                    <a:pt x="3" y="41"/>
                  </a:lnTo>
                  <a:lnTo>
                    <a:pt x="10" y="48"/>
                  </a:lnTo>
                  <a:lnTo>
                    <a:pt x="17" y="51"/>
                  </a:lnTo>
                  <a:lnTo>
                    <a:pt x="27" y="55"/>
                  </a:lnTo>
                  <a:lnTo>
                    <a:pt x="34" y="51"/>
                  </a:lnTo>
                  <a:lnTo>
                    <a:pt x="34" y="51"/>
                  </a:lnTo>
                  <a:lnTo>
                    <a:pt x="41" y="48"/>
                  </a:lnTo>
                  <a:lnTo>
                    <a:pt x="47" y="41"/>
                  </a:lnTo>
                  <a:lnTo>
                    <a:pt x="51" y="34"/>
                  </a:lnTo>
                  <a:lnTo>
                    <a:pt x="51"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04" name="Freeform 1055">
              <a:extLst>
                <a:ext uri="{FF2B5EF4-FFF2-40B4-BE49-F238E27FC236}">
                  <a16:creationId xmlns:a16="http://schemas.microsoft.com/office/drawing/2014/main" id="{51816052-4209-B34E-BBE8-0E962EDAF822}"/>
                </a:ext>
              </a:extLst>
            </p:cNvPr>
            <p:cNvSpPr>
              <a:spLocks/>
            </p:cNvSpPr>
            <p:nvPr/>
          </p:nvSpPr>
          <p:spPr bwMode="auto">
            <a:xfrm>
              <a:off x="2052127" y="2204016"/>
              <a:ext cx="57163" cy="39205"/>
            </a:xfrm>
            <a:custGeom>
              <a:avLst/>
              <a:gdLst>
                <a:gd name="T0" fmla="*/ 55 w 55"/>
                <a:gd name="T1" fmla="*/ 27 h 51"/>
                <a:gd name="T2" fmla="*/ 55 w 55"/>
                <a:gd name="T3" fmla="*/ 27 h 51"/>
                <a:gd name="T4" fmla="*/ 55 w 55"/>
                <a:gd name="T5" fmla="*/ 17 h 51"/>
                <a:gd name="T6" fmla="*/ 48 w 55"/>
                <a:gd name="T7" fmla="*/ 10 h 51"/>
                <a:gd name="T8" fmla="*/ 44 w 55"/>
                <a:gd name="T9" fmla="*/ 3 h 51"/>
                <a:gd name="T10" fmla="*/ 38 w 55"/>
                <a:gd name="T11" fmla="*/ 0 h 51"/>
                <a:gd name="T12" fmla="*/ 38 w 55"/>
                <a:gd name="T13" fmla="*/ 0 h 51"/>
                <a:gd name="T14" fmla="*/ 27 w 55"/>
                <a:gd name="T15" fmla="*/ 0 h 51"/>
                <a:gd name="T16" fmla="*/ 21 w 55"/>
                <a:gd name="T17" fmla="*/ 0 h 51"/>
                <a:gd name="T18" fmla="*/ 14 w 55"/>
                <a:gd name="T19" fmla="*/ 3 h 51"/>
                <a:gd name="T20" fmla="*/ 7 w 55"/>
                <a:gd name="T21" fmla="*/ 10 h 51"/>
                <a:gd name="T22" fmla="*/ 7 w 55"/>
                <a:gd name="T23" fmla="*/ 10 h 51"/>
                <a:gd name="T24" fmla="*/ 4 w 55"/>
                <a:gd name="T25" fmla="*/ 17 h 51"/>
                <a:gd name="T26" fmla="*/ 0 w 55"/>
                <a:gd name="T27" fmla="*/ 27 h 51"/>
                <a:gd name="T28" fmla="*/ 4 w 55"/>
                <a:gd name="T29" fmla="*/ 34 h 51"/>
                <a:gd name="T30" fmla="*/ 7 w 55"/>
                <a:gd name="T31" fmla="*/ 40 h 51"/>
                <a:gd name="T32" fmla="*/ 7 w 55"/>
                <a:gd name="T33" fmla="*/ 40 h 51"/>
                <a:gd name="T34" fmla="*/ 14 w 55"/>
                <a:gd name="T35" fmla="*/ 47 h 51"/>
                <a:gd name="T36" fmla="*/ 21 w 55"/>
                <a:gd name="T37" fmla="*/ 51 h 51"/>
                <a:gd name="T38" fmla="*/ 27 w 55"/>
                <a:gd name="T39" fmla="*/ 51 h 51"/>
                <a:gd name="T40" fmla="*/ 38 w 55"/>
                <a:gd name="T41" fmla="*/ 51 h 51"/>
                <a:gd name="T42" fmla="*/ 38 w 55"/>
                <a:gd name="T43" fmla="*/ 51 h 51"/>
                <a:gd name="T44" fmla="*/ 44 w 55"/>
                <a:gd name="T45" fmla="*/ 47 h 51"/>
                <a:gd name="T46" fmla="*/ 48 w 55"/>
                <a:gd name="T47" fmla="*/ 40 h 51"/>
                <a:gd name="T48" fmla="*/ 55 w 55"/>
                <a:gd name="T49" fmla="*/ 34 h 51"/>
                <a:gd name="T50" fmla="*/ 55 w 55"/>
                <a:gd name="T51" fmla="*/ 2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1">
                  <a:moveTo>
                    <a:pt x="55" y="27"/>
                  </a:moveTo>
                  <a:lnTo>
                    <a:pt x="55" y="27"/>
                  </a:lnTo>
                  <a:lnTo>
                    <a:pt x="55" y="17"/>
                  </a:lnTo>
                  <a:lnTo>
                    <a:pt x="48" y="10"/>
                  </a:lnTo>
                  <a:lnTo>
                    <a:pt x="44" y="3"/>
                  </a:lnTo>
                  <a:lnTo>
                    <a:pt x="38" y="0"/>
                  </a:lnTo>
                  <a:lnTo>
                    <a:pt x="38" y="0"/>
                  </a:lnTo>
                  <a:lnTo>
                    <a:pt x="27" y="0"/>
                  </a:lnTo>
                  <a:lnTo>
                    <a:pt x="21" y="0"/>
                  </a:lnTo>
                  <a:lnTo>
                    <a:pt x="14" y="3"/>
                  </a:lnTo>
                  <a:lnTo>
                    <a:pt x="7" y="10"/>
                  </a:lnTo>
                  <a:lnTo>
                    <a:pt x="7" y="10"/>
                  </a:lnTo>
                  <a:lnTo>
                    <a:pt x="4" y="17"/>
                  </a:lnTo>
                  <a:lnTo>
                    <a:pt x="0" y="27"/>
                  </a:lnTo>
                  <a:lnTo>
                    <a:pt x="4" y="34"/>
                  </a:lnTo>
                  <a:lnTo>
                    <a:pt x="7" y="40"/>
                  </a:lnTo>
                  <a:lnTo>
                    <a:pt x="7" y="40"/>
                  </a:lnTo>
                  <a:lnTo>
                    <a:pt x="14" y="47"/>
                  </a:lnTo>
                  <a:lnTo>
                    <a:pt x="21" y="51"/>
                  </a:lnTo>
                  <a:lnTo>
                    <a:pt x="27" y="51"/>
                  </a:lnTo>
                  <a:lnTo>
                    <a:pt x="38" y="51"/>
                  </a:lnTo>
                  <a:lnTo>
                    <a:pt x="38" y="51"/>
                  </a:lnTo>
                  <a:lnTo>
                    <a:pt x="44" y="47"/>
                  </a:lnTo>
                  <a:lnTo>
                    <a:pt x="48" y="40"/>
                  </a:lnTo>
                  <a:lnTo>
                    <a:pt x="55" y="34"/>
                  </a:lnTo>
                  <a:lnTo>
                    <a:pt x="55"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05" name="Freeform 1056">
              <a:extLst>
                <a:ext uri="{FF2B5EF4-FFF2-40B4-BE49-F238E27FC236}">
                  <a16:creationId xmlns:a16="http://schemas.microsoft.com/office/drawing/2014/main" id="{027C5590-7547-6845-8D5B-CDC70AAC1855}"/>
                </a:ext>
              </a:extLst>
            </p:cNvPr>
            <p:cNvSpPr>
              <a:spLocks/>
            </p:cNvSpPr>
            <p:nvPr/>
          </p:nvSpPr>
          <p:spPr bwMode="auto">
            <a:xfrm>
              <a:off x="2109291" y="2277078"/>
              <a:ext cx="57165" cy="39205"/>
            </a:xfrm>
            <a:custGeom>
              <a:avLst/>
              <a:gdLst>
                <a:gd name="T0" fmla="*/ 54 w 54"/>
                <a:gd name="T1" fmla="*/ 27 h 54"/>
                <a:gd name="T2" fmla="*/ 54 w 54"/>
                <a:gd name="T3" fmla="*/ 27 h 54"/>
                <a:gd name="T4" fmla="*/ 50 w 54"/>
                <a:gd name="T5" fmla="*/ 17 h 54"/>
                <a:gd name="T6" fmla="*/ 47 w 54"/>
                <a:gd name="T7" fmla="*/ 10 h 54"/>
                <a:gd name="T8" fmla="*/ 40 w 54"/>
                <a:gd name="T9" fmla="*/ 3 h 54"/>
                <a:gd name="T10" fmla="*/ 33 w 54"/>
                <a:gd name="T11" fmla="*/ 0 h 54"/>
                <a:gd name="T12" fmla="*/ 33 w 54"/>
                <a:gd name="T13" fmla="*/ 0 h 54"/>
                <a:gd name="T14" fmla="*/ 27 w 54"/>
                <a:gd name="T15" fmla="*/ 0 h 54"/>
                <a:gd name="T16" fmla="*/ 16 w 54"/>
                <a:gd name="T17" fmla="*/ 0 h 54"/>
                <a:gd name="T18" fmla="*/ 10 w 54"/>
                <a:gd name="T19" fmla="*/ 3 h 54"/>
                <a:gd name="T20" fmla="*/ 3 w 54"/>
                <a:gd name="T21" fmla="*/ 10 h 54"/>
                <a:gd name="T22" fmla="*/ 3 w 54"/>
                <a:gd name="T23" fmla="*/ 10 h 54"/>
                <a:gd name="T24" fmla="*/ 0 w 54"/>
                <a:gd name="T25" fmla="*/ 17 h 54"/>
                <a:gd name="T26" fmla="*/ 0 w 54"/>
                <a:gd name="T27" fmla="*/ 27 h 54"/>
                <a:gd name="T28" fmla="*/ 0 w 54"/>
                <a:gd name="T29" fmla="*/ 34 h 54"/>
                <a:gd name="T30" fmla="*/ 3 w 54"/>
                <a:gd name="T31" fmla="*/ 40 h 54"/>
                <a:gd name="T32" fmla="*/ 3 w 54"/>
                <a:gd name="T33" fmla="*/ 40 h 54"/>
                <a:gd name="T34" fmla="*/ 10 w 54"/>
                <a:gd name="T35" fmla="*/ 47 h 54"/>
                <a:gd name="T36" fmla="*/ 16 w 54"/>
                <a:gd name="T37" fmla="*/ 51 h 54"/>
                <a:gd name="T38" fmla="*/ 27 w 54"/>
                <a:gd name="T39" fmla="*/ 54 h 54"/>
                <a:gd name="T40" fmla="*/ 33 w 54"/>
                <a:gd name="T41" fmla="*/ 51 h 54"/>
                <a:gd name="T42" fmla="*/ 33 w 54"/>
                <a:gd name="T43" fmla="*/ 51 h 54"/>
                <a:gd name="T44" fmla="*/ 40 w 54"/>
                <a:gd name="T45" fmla="*/ 47 h 54"/>
                <a:gd name="T46" fmla="*/ 47 w 54"/>
                <a:gd name="T47" fmla="*/ 40 h 54"/>
                <a:gd name="T48" fmla="*/ 50 w 54"/>
                <a:gd name="T49" fmla="*/ 34 h 54"/>
                <a:gd name="T50" fmla="*/ 54 w 54"/>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4">
                  <a:moveTo>
                    <a:pt x="54" y="27"/>
                  </a:moveTo>
                  <a:lnTo>
                    <a:pt x="54" y="27"/>
                  </a:lnTo>
                  <a:lnTo>
                    <a:pt x="50" y="17"/>
                  </a:lnTo>
                  <a:lnTo>
                    <a:pt x="47" y="10"/>
                  </a:lnTo>
                  <a:lnTo>
                    <a:pt x="40" y="3"/>
                  </a:lnTo>
                  <a:lnTo>
                    <a:pt x="33" y="0"/>
                  </a:lnTo>
                  <a:lnTo>
                    <a:pt x="33" y="0"/>
                  </a:lnTo>
                  <a:lnTo>
                    <a:pt x="27" y="0"/>
                  </a:lnTo>
                  <a:lnTo>
                    <a:pt x="16" y="0"/>
                  </a:lnTo>
                  <a:lnTo>
                    <a:pt x="10" y="3"/>
                  </a:lnTo>
                  <a:lnTo>
                    <a:pt x="3" y="10"/>
                  </a:lnTo>
                  <a:lnTo>
                    <a:pt x="3" y="10"/>
                  </a:lnTo>
                  <a:lnTo>
                    <a:pt x="0" y="17"/>
                  </a:lnTo>
                  <a:lnTo>
                    <a:pt x="0" y="27"/>
                  </a:lnTo>
                  <a:lnTo>
                    <a:pt x="0" y="34"/>
                  </a:lnTo>
                  <a:lnTo>
                    <a:pt x="3" y="40"/>
                  </a:lnTo>
                  <a:lnTo>
                    <a:pt x="3" y="40"/>
                  </a:lnTo>
                  <a:lnTo>
                    <a:pt x="10" y="47"/>
                  </a:lnTo>
                  <a:lnTo>
                    <a:pt x="16" y="51"/>
                  </a:lnTo>
                  <a:lnTo>
                    <a:pt x="27" y="54"/>
                  </a:lnTo>
                  <a:lnTo>
                    <a:pt x="33" y="51"/>
                  </a:lnTo>
                  <a:lnTo>
                    <a:pt x="33" y="51"/>
                  </a:lnTo>
                  <a:lnTo>
                    <a:pt x="40" y="47"/>
                  </a:lnTo>
                  <a:lnTo>
                    <a:pt x="47" y="40"/>
                  </a:lnTo>
                  <a:lnTo>
                    <a:pt x="50" y="34"/>
                  </a:lnTo>
                  <a:lnTo>
                    <a:pt x="54"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06" name="Freeform 1057">
              <a:extLst>
                <a:ext uri="{FF2B5EF4-FFF2-40B4-BE49-F238E27FC236}">
                  <a16:creationId xmlns:a16="http://schemas.microsoft.com/office/drawing/2014/main" id="{B083704D-1CF2-444D-867B-D19DBBC36F3E}"/>
                </a:ext>
              </a:extLst>
            </p:cNvPr>
            <p:cNvSpPr>
              <a:spLocks/>
            </p:cNvSpPr>
            <p:nvPr/>
          </p:nvSpPr>
          <p:spPr bwMode="auto">
            <a:xfrm>
              <a:off x="2115643" y="2325194"/>
              <a:ext cx="55047" cy="37422"/>
            </a:xfrm>
            <a:custGeom>
              <a:avLst/>
              <a:gdLst>
                <a:gd name="T0" fmla="*/ 51 w 51"/>
                <a:gd name="T1" fmla="*/ 24 h 51"/>
                <a:gd name="T2" fmla="*/ 51 w 51"/>
                <a:gd name="T3" fmla="*/ 24 h 51"/>
                <a:gd name="T4" fmla="*/ 51 w 51"/>
                <a:gd name="T5" fmla="*/ 17 h 51"/>
                <a:gd name="T6" fmla="*/ 48 w 51"/>
                <a:gd name="T7" fmla="*/ 10 h 51"/>
                <a:gd name="T8" fmla="*/ 41 w 51"/>
                <a:gd name="T9" fmla="*/ 4 h 51"/>
                <a:gd name="T10" fmla="*/ 34 w 51"/>
                <a:gd name="T11" fmla="*/ 0 h 51"/>
                <a:gd name="T12" fmla="*/ 34 w 51"/>
                <a:gd name="T13" fmla="*/ 0 h 51"/>
                <a:gd name="T14" fmla="*/ 24 w 51"/>
                <a:gd name="T15" fmla="*/ 0 h 51"/>
                <a:gd name="T16" fmla="*/ 17 w 51"/>
                <a:gd name="T17" fmla="*/ 0 h 51"/>
                <a:gd name="T18" fmla="*/ 10 w 51"/>
                <a:gd name="T19" fmla="*/ 4 h 51"/>
                <a:gd name="T20" fmla="*/ 4 w 51"/>
                <a:gd name="T21" fmla="*/ 10 h 51"/>
                <a:gd name="T22" fmla="*/ 4 w 51"/>
                <a:gd name="T23" fmla="*/ 10 h 51"/>
                <a:gd name="T24" fmla="*/ 0 w 51"/>
                <a:gd name="T25" fmla="*/ 17 h 51"/>
                <a:gd name="T26" fmla="*/ 0 w 51"/>
                <a:gd name="T27" fmla="*/ 24 h 51"/>
                <a:gd name="T28" fmla="*/ 0 w 51"/>
                <a:gd name="T29" fmla="*/ 34 h 51"/>
                <a:gd name="T30" fmla="*/ 4 w 51"/>
                <a:gd name="T31" fmla="*/ 41 h 51"/>
                <a:gd name="T32" fmla="*/ 4 w 51"/>
                <a:gd name="T33" fmla="*/ 41 h 51"/>
                <a:gd name="T34" fmla="*/ 10 w 51"/>
                <a:gd name="T35" fmla="*/ 48 h 51"/>
                <a:gd name="T36" fmla="*/ 17 w 51"/>
                <a:gd name="T37" fmla="*/ 51 h 51"/>
                <a:gd name="T38" fmla="*/ 24 w 51"/>
                <a:gd name="T39" fmla="*/ 51 h 51"/>
                <a:gd name="T40" fmla="*/ 34 w 51"/>
                <a:gd name="T41" fmla="*/ 51 h 51"/>
                <a:gd name="T42" fmla="*/ 34 w 51"/>
                <a:gd name="T43" fmla="*/ 51 h 51"/>
                <a:gd name="T44" fmla="*/ 41 w 51"/>
                <a:gd name="T45" fmla="*/ 48 h 51"/>
                <a:gd name="T46" fmla="*/ 48 w 51"/>
                <a:gd name="T47" fmla="*/ 41 h 51"/>
                <a:gd name="T48" fmla="*/ 51 w 51"/>
                <a:gd name="T49" fmla="*/ 34 h 51"/>
                <a:gd name="T50" fmla="*/ 51 w 51"/>
                <a:gd name="T51" fmla="*/ 2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51">
                  <a:moveTo>
                    <a:pt x="51" y="24"/>
                  </a:moveTo>
                  <a:lnTo>
                    <a:pt x="51" y="24"/>
                  </a:lnTo>
                  <a:lnTo>
                    <a:pt x="51" y="17"/>
                  </a:lnTo>
                  <a:lnTo>
                    <a:pt x="48" y="10"/>
                  </a:lnTo>
                  <a:lnTo>
                    <a:pt x="41" y="4"/>
                  </a:lnTo>
                  <a:lnTo>
                    <a:pt x="34" y="0"/>
                  </a:lnTo>
                  <a:lnTo>
                    <a:pt x="34" y="0"/>
                  </a:lnTo>
                  <a:lnTo>
                    <a:pt x="24" y="0"/>
                  </a:lnTo>
                  <a:lnTo>
                    <a:pt x="17" y="0"/>
                  </a:lnTo>
                  <a:lnTo>
                    <a:pt x="10" y="4"/>
                  </a:lnTo>
                  <a:lnTo>
                    <a:pt x="4" y="10"/>
                  </a:lnTo>
                  <a:lnTo>
                    <a:pt x="4" y="10"/>
                  </a:lnTo>
                  <a:lnTo>
                    <a:pt x="0" y="17"/>
                  </a:lnTo>
                  <a:lnTo>
                    <a:pt x="0" y="24"/>
                  </a:lnTo>
                  <a:lnTo>
                    <a:pt x="0" y="34"/>
                  </a:lnTo>
                  <a:lnTo>
                    <a:pt x="4" y="41"/>
                  </a:lnTo>
                  <a:lnTo>
                    <a:pt x="4" y="41"/>
                  </a:lnTo>
                  <a:lnTo>
                    <a:pt x="10" y="48"/>
                  </a:lnTo>
                  <a:lnTo>
                    <a:pt x="17" y="51"/>
                  </a:lnTo>
                  <a:lnTo>
                    <a:pt x="24" y="51"/>
                  </a:lnTo>
                  <a:lnTo>
                    <a:pt x="34" y="51"/>
                  </a:lnTo>
                  <a:lnTo>
                    <a:pt x="34" y="51"/>
                  </a:lnTo>
                  <a:lnTo>
                    <a:pt x="41" y="48"/>
                  </a:lnTo>
                  <a:lnTo>
                    <a:pt x="48" y="41"/>
                  </a:lnTo>
                  <a:lnTo>
                    <a:pt x="51" y="34"/>
                  </a:lnTo>
                  <a:lnTo>
                    <a:pt x="51" y="24"/>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07" name="Freeform 1058">
              <a:extLst>
                <a:ext uri="{FF2B5EF4-FFF2-40B4-BE49-F238E27FC236}">
                  <a16:creationId xmlns:a16="http://schemas.microsoft.com/office/drawing/2014/main" id="{EE087159-C977-5D45-8F06-3E70EFDA207B}"/>
                </a:ext>
              </a:extLst>
            </p:cNvPr>
            <p:cNvSpPr>
              <a:spLocks/>
            </p:cNvSpPr>
            <p:nvPr/>
          </p:nvSpPr>
          <p:spPr bwMode="auto">
            <a:xfrm>
              <a:off x="2191862" y="2348360"/>
              <a:ext cx="57163" cy="40987"/>
            </a:xfrm>
            <a:custGeom>
              <a:avLst/>
              <a:gdLst>
                <a:gd name="T0" fmla="*/ 54 w 54"/>
                <a:gd name="T1" fmla="*/ 27 h 54"/>
                <a:gd name="T2" fmla="*/ 54 w 54"/>
                <a:gd name="T3" fmla="*/ 27 h 54"/>
                <a:gd name="T4" fmla="*/ 54 w 54"/>
                <a:gd name="T5" fmla="*/ 17 h 54"/>
                <a:gd name="T6" fmla="*/ 50 w 54"/>
                <a:gd name="T7" fmla="*/ 10 h 54"/>
                <a:gd name="T8" fmla="*/ 44 w 54"/>
                <a:gd name="T9" fmla="*/ 6 h 54"/>
                <a:gd name="T10" fmla="*/ 37 w 54"/>
                <a:gd name="T11" fmla="*/ 0 h 54"/>
                <a:gd name="T12" fmla="*/ 37 w 54"/>
                <a:gd name="T13" fmla="*/ 0 h 54"/>
                <a:gd name="T14" fmla="*/ 27 w 54"/>
                <a:gd name="T15" fmla="*/ 0 h 54"/>
                <a:gd name="T16" fmla="*/ 20 w 54"/>
                <a:gd name="T17" fmla="*/ 0 h 54"/>
                <a:gd name="T18" fmla="*/ 13 w 54"/>
                <a:gd name="T19" fmla="*/ 3 h 54"/>
                <a:gd name="T20" fmla="*/ 6 w 54"/>
                <a:gd name="T21" fmla="*/ 10 h 54"/>
                <a:gd name="T22" fmla="*/ 6 w 54"/>
                <a:gd name="T23" fmla="*/ 10 h 54"/>
                <a:gd name="T24" fmla="*/ 3 w 54"/>
                <a:gd name="T25" fmla="*/ 17 h 54"/>
                <a:gd name="T26" fmla="*/ 0 w 54"/>
                <a:gd name="T27" fmla="*/ 27 h 54"/>
                <a:gd name="T28" fmla="*/ 3 w 54"/>
                <a:gd name="T29" fmla="*/ 34 h 54"/>
                <a:gd name="T30" fmla="*/ 6 w 54"/>
                <a:gd name="T31" fmla="*/ 40 h 54"/>
                <a:gd name="T32" fmla="*/ 6 w 54"/>
                <a:gd name="T33" fmla="*/ 40 h 54"/>
                <a:gd name="T34" fmla="*/ 13 w 54"/>
                <a:gd name="T35" fmla="*/ 47 h 54"/>
                <a:gd name="T36" fmla="*/ 20 w 54"/>
                <a:gd name="T37" fmla="*/ 51 h 54"/>
                <a:gd name="T38" fmla="*/ 27 w 54"/>
                <a:gd name="T39" fmla="*/ 54 h 54"/>
                <a:gd name="T40" fmla="*/ 37 w 54"/>
                <a:gd name="T41" fmla="*/ 51 h 54"/>
                <a:gd name="T42" fmla="*/ 37 w 54"/>
                <a:gd name="T43" fmla="*/ 51 h 54"/>
                <a:gd name="T44" fmla="*/ 44 w 54"/>
                <a:gd name="T45" fmla="*/ 47 h 54"/>
                <a:gd name="T46" fmla="*/ 50 w 54"/>
                <a:gd name="T47" fmla="*/ 40 h 54"/>
                <a:gd name="T48" fmla="*/ 54 w 54"/>
                <a:gd name="T49" fmla="*/ 34 h 54"/>
                <a:gd name="T50" fmla="*/ 54 w 54"/>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4">
                  <a:moveTo>
                    <a:pt x="54" y="27"/>
                  </a:moveTo>
                  <a:lnTo>
                    <a:pt x="54" y="27"/>
                  </a:lnTo>
                  <a:lnTo>
                    <a:pt x="54" y="17"/>
                  </a:lnTo>
                  <a:lnTo>
                    <a:pt x="50" y="10"/>
                  </a:lnTo>
                  <a:lnTo>
                    <a:pt x="44" y="6"/>
                  </a:lnTo>
                  <a:lnTo>
                    <a:pt x="37" y="0"/>
                  </a:lnTo>
                  <a:lnTo>
                    <a:pt x="37" y="0"/>
                  </a:lnTo>
                  <a:lnTo>
                    <a:pt x="27" y="0"/>
                  </a:lnTo>
                  <a:lnTo>
                    <a:pt x="20" y="0"/>
                  </a:lnTo>
                  <a:lnTo>
                    <a:pt x="13" y="3"/>
                  </a:lnTo>
                  <a:lnTo>
                    <a:pt x="6" y="10"/>
                  </a:lnTo>
                  <a:lnTo>
                    <a:pt x="6" y="10"/>
                  </a:lnTo>
                  <a:lnTo>
                    <a:pt x="3" y="17"/>
                  </a:lnTo>
                  <a:lnTo>
                    <a:pt x="0" y="27"/>
                  </a:lnTo>
                  <a:lnTo>
                    <a:pt x="3" y="34"/>
                  </a:lnTo>
                  <a:lnTo>
                    <a:pt x="6" y="40"/>
                  </a:lnTo>
                  <a:lnTo>
                    <a:pt x="6" y="40"/>
                  </a:lnTo>
                  <a:lnTo>
                    <a:pt x="13" y="47"/>
                  </a:lnTo>
                  <a:lnTo>
                    <a:pt x="20" y="51"/>
                  </a:lnTo>
                  <a:lnTo>
                    <a:pt x="27" y="54"/>
                  </a:lnTo>
                  <a:lnTo>
                    <a:pt x="37" y="51"/>
                  </a:lnTo>
                  <a:lnTo>
                    <a:pt x="37" y="51"/>
                  </a:lnTo>
                  <a:lnTo>
                    <a:pt x="44" y="47"/>
                  </a:lnTo>
                  <a:lnTo>
                    <a:pt x="50" y="40"/>
                  </a:lnTo>
                  <a:lnTo>
                    <a:pt x="54" y="34"/>
                  </a:lnTo>
                  <a:lnTo>
                    <a:pt x="54"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08" name="Freeform 1059">
              <a:extLst>
                <a:ext uri="{FF2B5EF4-FFF2-40B4-BE49-F238E27FC236}">
                  <a16:creationId xmlns:a16="http://schemas.microsoft.com/office/drawing/2014/main" id="{D050D413-5062-1A4D-A80E-A0DD00449A93}"/>
                </a:ext>
              </a:extLst>
            </p:cNvPr>
            <p:cNvSpPr>
              <a:spLocks/>
            </p:cNvSpPr>
            <p:nvPr/>
          </p:nvSpPr>
          <p:spPr bwMode="auto">
            <a:xfrm>
              <a:off x="2327361" y="2398257"/>
              <a:ext cx="57163" cy="40987"/>
            </a:xfrm>
            <a:custGeom>
              <a:avLst/>
              <a:gdLst>
                <a:gd name="T0" fmla="*/ 55 w 55"/>
                <a:gd name="T1" fmla="*/ 27 h 54"/>
                <a:gd name="T2" fmla="*/ 55 w 55"/>
                <a:gd name="T3" fmla="*/ 27 h 54"/>
                <a:gd name="T4" fmla="*/ 51 w 55"/>
                <a:gd name="T5" fmla="*/ 20 h 54"/>
                <a:gd name="T6" fmla="*/ 48 w 55"/>
                <a:gd name="T7" fmla="*/ 13 h 54"/>
                <a:gd name="T8" fmla="*/ 41 w 55"/>
                <a:gd name="T9" fmla="*/ 6 h 54"/>
                <a:gd name="T10" fmla="*/ 34 w 55"/>
                <a:gd name="T11" fmla="*/ 3 h 54"/>
                <a:gd name="T12" fmla="*/ 34 w 55"/>
                <a:gd name="T13" fmla="*/ 3 h 54"/>
                <a:gd name="T14" fmla="*/ 28 w 55"/>
                <a:gd name="T15" fmla="*/ 0 h 54"/>
                <a:gd name="T16" fmla="*/ 17 w 55"/>
                <a:gd name="T17" fmla="*/ 3 h 54"/>
                <a:gd name="T18" fmla="*/ 11 w 55"/>
                <a:gd name="T19" fmla="*/ 6 h 54"/>
                <a:gd name="T20" fmla="*/ 7 w 55"/>
                <a:gd name="T21" fmla="*/ 13 h 54"/>
                <a:gd name="T22" fmla="*/ 7 w 55"/>
                <a:gd name="T23" fmla="*/ 13 h 54"/>
                <a:gd name="T24" fmla="*/ 0 w 55"/>
                <a:gd name="T25" fmla="*/ 20 h 54"/>
                <a:gd name="T26" fmla="*/ 0 w 55"/>
                <a:gd name="T27" fmla="*/ 27 h 54"/>
                <a:gd name="T28" fmla="*/ 0 w 55"/>
                <a:gd name="T29" fmla="*/ 37 h 54"/>
                <a:gd name="T30" fmla="*/ 7 w 55"/>
                <a:gd name="T31" fmla="*/ 44 h 54"/>
                <a:gd name="T32" fmla="*/ 7 w 55"/>
                <a:gd name="T33" fmla="*/ 44 h 54"/>
                <a:gd name="T34" fmla="*/ 11 w 55"/>
                <a:gd name="T35" fmla="*/ 47 h 54"/>
                <a:gd name="T36" fmla="*/ 17 w 55"/>
                <a:gd name="T37" fmla="*/ 54 h 54"/>
                <a:gd name="T38" fmla="*/ 28 w 55"/>
                <a:gd name="T39" fmla="*/ 54 h 54"/>
                <a:gd name="T40" fmla="*/ 34 w 55"/>
                <a:gd name="T41" fmla="*/ 54 h 54"/>
                <a:gd name="T42" fmla="*/ 34 w 55"/>
                <a:gd name="T43" fmla="*/ 54 h 54"/>
                <a:gd name="T44" fmla="*/ 41 w 55"/>
                <a:gd name="T45" fmla="*/ 47 h 54"/>
                <a:gd name="T46" fmla="*/ 48 w 55"/>
                <a:gd name="T47" fmla="*/ 44 h 54"/>
                <a:gd name="T48" fmla="*/ 51 w 55"/>
                <a:gd name="T49" fmla="*/ 37 h 54"/>
                <a:gd name="T50" fmla="*/ 55 w 55"/>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4">
                  <a:moveTo>
                    <a:pt x="55" y="27"/>
                  </a:moveTo>
                  <a:lnTo>
                    <a:pt x="55" y="27"/>
                  </a:lnTo>
                  <a:lnTo>
                    <a:pt x="51" y="20"/>
                  </a:lnTo>
                  <a:lnTo>
                    <a:pt x="48" y="13"/>
                  </a:lnTo>
                  <a:lnTo>
                    <a:pt x="41" y="6"/>
                  </a:lnTo>
                  <a:lnTo>
                    <a:pt x="34" y="3"/>
                  </a:lnTo>
                  <a:lnTo>
                    <a:pt x="34" y="3"/>
                  </a:lnTo>
                  <a:lnTo>
                    <a:pt x="28" y="0"/>
                  </a:lnTo>
                  <a:lnTo>
                    <a:pt x="17" y="3"/>
                  </a:lnTo>
                  <a:lnTo>
                    <a:pt x="11" y="6"/>
                  </a:lnTo>
                  <a:lnTo>
                    <a:pt x="7" y="13"/>
                  </a:lnTo>
                  <a:lnTo>
                    <a:pt x="7" y="13"/>
                  </a:lnTo>
                  <a:lnTo>
                    <a:pt x="0" y="20"/>
                  </a:lnTo>
                  <a:lnTo>
                    <a:pt x="0" y="27"/>
                  </a:lnTo>
                  <a:lnTo>
                    <a:pt x="0" y="37"/>
                  </a:lnTo>
                  <a:lnTo>
                    <a:pt x="7" y="44"/>
                  </a:lnTo>
                  <a:lnTo>
                    <a:pt x="7" y="44"/>
                  </a:lnTo>
                  <a:lnTo>
                    <a:pt x="11" y="47"/>
                  </a:lnTo>
                  <a:lnTo>
                    <a:pt x="17" y="54"/>
                  </a:lnTo>
                  <a:lnTo>
                    <a:pt x="28" y="54"/>
                  </a:lnTo>
                  <a:lnTo>
                    <a:pt x="34" y="54"/>
                  </a:lnTo>
                  <a:lnTo>
                    <a:pt x="34" y="54"/>
                  </a:lnTo>
                  <a:lnTo>
                    <a:pt x="41" y="47"/>
                  </a:lnTo>
                  <a:lnTo>
                    <a:pt x="48" y="44"/>
                  </a:lnTo>
                  <a:lnTo>
                    <a:pt x="51" y="37"/>
                  </a:lnTo>
                  <a:lnTo>
                    <a:pt x="55"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09" name="Freeform 1060">
              <a:extLst>
                <a:ext uri="{FF2B5EF4-FFF2-40B4-BE49-F238E27FC236}">
                  <a16:creationId xmlns:a16="http://schemas.microsoft.com/office/drawing/2014/main" id="{F46A8CB1-EE9C-1142-B9F6-2C1FCFC49041}"/>
                </a:ext>
              </a:extLst>
            </p:cNvPr>
            <p:cNvSpPr>
              <a:spLocks/>
            </p:cNvSpPr>
            <p:nvPr/>
          </p:nvSpPr>
          <p:spPr bwMode="auto">
            <a:xfrm>
              <a:off x="2371822" y="2426769"/>
              <a:ext cx="55047" cy="42769"/>
            </a:xfrm>
            <a:custGeom>
              <a:avLst/>
              <a:gdLst>
                <a:gd name="T0" fmla="*/ 51 w 51"/>
                <a:gd name="T1" fmla="*/ 27 h 54"/>
                <a:gd name="T2" fmla="*/ 51 w 51"/>
                <a:gd name="T3" fmla="*/ 27 h 54"/>
                <a:gd name="T4" fmla="*/ 51 w 51"/>
                <a:gd name="T5" fmla="*/ 20 h 54"/>
                <a:gd name="T6" fmla="*/ 48 w 51"/>
                <a:gd name="T7" fmla="*/ 10 h 54"/>
                <a:gd name="T8" fmla="*/ 41 w 51"/>
                <a:gd name="T9" fmla="*/ 7 h 54"/>
                <a:gd name="T10" fmla="*/ 34 w 51"/>
                <a:gd name="T11" fmla="*/ 3 h 54"/>
                <a:gd name="T12" fmla="*/ 34 w 51"/>
                <a:gd name="T13" fmla="*/ 3 h 54"/>
                <a:gd name="T14" fmla="*/ 24 w 51"/>
                <a:gd name="T15" fmla="*/ 0 h 54"/>
                <a:gd name="T16" fmla="*/ 17 w 51"/>
                <a:gd name="T17" fmla="*/ 3 h 54"/>
                <a:gd name="T18" fmla="*/ 11 w 51"/>
                <a:gd name="T19" fmla="*/ 7 h 54"/>
                <a:gd name="T20" fmla="*/ 4 w 51"/>
                <a:gd name="T21" fmla="*/ 10 h 54"/>
                <a:gd name="T22" fmla="*/ 4 w 51"/>
                <a:gd name="T23" fmla="*/ 10 h 54"/>
                <a:gd name="T24" fmla="*/ 0 w 51"/>
                <a:gd name="T25" fmla="*/ 20 h 54"/>
                <a:gd name="T26" fmla="*/ 0 w 51"/>
                <a:gd name="T27" fmla="*/ 27 h 54"/>
                <a:gd name="T28" fmla="*/ 0 w 51"/>
                <a:gd name="T29" fmla="*/ 34 h 54"/>
                <a:gd name="T30" fmla="*/ 4 w 51"/>
                <a:gd name="T31" fmla="*/ 44 h 54"/>
                <a:gd name="T32" fmla="*/ 4 w 51"/>
                <a:gd name="T33" fmla="*/ 44 h 54"/>
                <a:gd name="T34" fmla="*/ 11 w 51"/>
                <a:gd name="T35" fmla="*/ 47 h 54"/>
                <a:gd name="T36" fmla="*/ 17 w 51"/>
                <a:gd name="T37" fmla="*/ 54 h 54"/>
                <a:gd name="T38" fmla="*/ 24 w 51"/>
                <a:gd name="T39" fmla="*/ 54 h 54"/>
                <a:gd name="T40" fmla="*/ 34 w 51"/>
                <a:gd name="T41" fmla="*/ 54 h 54"/>
                <a:gd name="T42" fmla="*/ 34 w 51"/>
                <a:gd name="T43" fmla="*/ 54 h 54"/>
                <a:gd name="T44" fmla="*/ 41 w 51"/>
                <a:gd name="T45" fmla="*/ 47 h 54"/>
                <a:gd name="T46" fmla="*/ 48 w 51"/>
                <a:gd name="T47" fmla="*/ 44 h 54"/>
                <a:gd name="T48" fmla="*/ 51 w 51"/>
                <a:gd name="T49" fmla="*/ 37 h 54"/>
                <a:gd name="T50" fmla="*/ 51 w 51"/>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54">
                  <a:moveTo>
                    <a:pt x="51" y="27"/>
                  </a:moveTo>
                  <a:lnTo>
                    <a:pt x="51" y="27"/>
                  </a:lnTo>
                  <a:lnTo>
                    <a:pt x="51" y="20"/>
                  </a:lnTo>
                  <a:lnTo>
                    <a:pt x="48" y="10"/>
                  </a:lnTo>
                  <a:lnTo>
                    <a:pt x="41" y="7"/>
                  </a:lnTo>
                  <a:lnTo>
                    <a:pt x="34" y="3"/>
                  </a:lnTo>
                  <a:lnTo>
                    <a:pt x="34" y="3"/>
                  </a:lnTo>
                  <a:lnTo>
                    <a:pt x="24" y="0"/>
                  </a:lnTo>
                  <a:lnTo>
                    <a:pt x="17" y="3"/>
                  </a:lnTo>
                  <a:lnTo>
                    <a:pt x="11" y="7"/>
                  </a:lnTo>
                  <a:lnTo>
                    <a:pt x="4" y="10"/>
                  </a:lnTo>
                  <a:lnTo>
                    <a:pt x="4" y="10"/>
                  </a:lnTo>
                  <a:lnTo>
                    <a:pt x="0" y="20"/>
                  </a:lnTo>
                  <a:lnTo>
                    <a:pt x="0" y="27"/>
                  </a:lnTo>
                  <a:lnTo>
                    <a:pt x="0" y="34"/>
                  </a:lnTo>
                  <a:lnTo>
                    <a:pt x="4" y="44"/>
                  </a:lnTo>
                  <a:lnTo>
                    <a:pt x="4" y="44"/>
                  </a:lnTo>
                  <a:lnTo>
                    <a:pt x="11" y="47"/>
                  </a:lnTo>
                  <a:lnTo>
                    <a:pt x="17" y="54"/>
                  </a:lnTo>
                  <a:lnTo>
                    <a:pt x="24" y="54"/>
                  </a:lnTo>
                  <a:lnTo>
                    <a:pt x="34" y="54"/>
                  </a:lnTo>
                  <a:lnTo>
                    <a:pt x="34" y="54"/>
                  </a:lnTo>
                  <a:lnTo>
                    <a:pt x="41" y="47"/>
                  </a:lnTo>
                  <a:lnTo>
                    <a:pt x="48" y="44"/>
                  </a:lnTo>
                  <a:lnTo>
                    <a:pt x="51" y="37"/>
                  </a:lnTo>
                  <a:lnTo>
                    <a:pt x="51"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10" name="Freeform 1061">
              <a:extLst>
                <a:ext uri="{FF2B5EF4-FFF2-40B4-BE49-F238E27FC236}">
                  <a16:creationId xmlns:a16="http://schemas.microsoft.com/office/drawing/2014/main" id="{E30C17E6-09CC-614A-97E4-D14DC99A86F8}"/>
                </a:ext>
              </a:extLst>
            </p:cNvPr>
            <p:cNvSpPr>
              <a:spLocks/>
            </p:cNvSpPr>
            <p:nvPr/>
          </p:nvSpPr>
          <p:spPr bwMode="auto">
            <a:xfrm>
              <a:off x="2405696" y="2426769"/>
              <a:ext cx="57165" cy="42769"/>
            </a:xfrm>
            <a:custGeom>
              <a:avLst/>
              <a:gdLst>
                <a:gd name="T0" fmla="*/ 54 w 54"/>
                <a:gd name="T1" fmla="*/ 27 h 54"/>
                <a:gd name="T2" fmla="*/ 54 w 54"/>
                <a:gd name="T3" fmla="*/ 27 h 54"/>
                <a:gd name="T4" fmla="*/ 51 w 54"/>
                <a:gd name="T5" fmla="*/ 20 h 54"/>
                <a:gd name="T6" fmla="*/ 48 w 54"/>
                <a:gd name="T7" fmla="*/ 10 h 54"/>
                <a:gd name="T8" fmla="*/ 41 w 54"/>
                <a:gd name="T9" fmla="*/ 7 h 54"/>
                <a:gd name="T10" fmla="*/ 34 w 54"/>
                <a:gd name="T11" fmla="*/ 3 h 54"/>
                <a:gd name="T12" fmla="*/ 34 w 54"/>
                <a:gd name="T13" fmla="*/ 3 h 54"/>
                <a:gd name="T14" fmla="*/ 27 w 54"/>
                <a:gd name="T15" fmla="*/ 0 h 54"/>
                <a:gd name="T16" fmla="*/ 17 w 54"/>
                <a:gd name="T17" fmla="*/ 3 h 54"/>
                <a:gd name="T18" fmla="*/ 10 w 54"/>
                <a:gd name="T19" fmla="*/ 7 h 54"/>
                <a:gd name="T20" fmla="*/ 3 w 54"/>
                <a:gd name="T21" fmla="*/ 10 h 54"/>
                <a:gd name="T22" fmla="*/ 3 w 54"/>
                <a:gd name="T23" fmla="*/ 10 h 54"/>
                <a:gd name="T24" fmla="*/ 0 w 54"/>
                <a:gd name="T25" fmla="*/ 20 h 54"/>
                <a:gd name="T26" fmla="*/ 0 w 54"/>
                <a:gd name="T27" fmla="*/ 27 h 54"/>
                <a:gd name="T28" fmla="*/ 0 w 54"/>
                <a:gd name="T29" fmla="*/ 34 h 54"/>
                <a:gd name="T30" fmla="*/ 3 w 54"/>
                <a:gd name="T31" fmla="*/ 44 h 54"/>
                <a:gd name="T32" fmla="*/ 3 w 54"/>
                <a:gd name="T33" fmla="*/ 44 h 54"/>
                <a:gd name="T34" fmla="*/ 10 w 54"/>
                <a:gd name="T35" fmla="*/ 47 h 54"/>
                <a:gd name="T36" fmla="*/ 17 w 54"/>
                <a:gd name="T37" fmla="*/ 54 h 54"/>
                <a:gd name="T38" fmla="*/ 27 w 54"/>
                <a:gd name="T39" fmla="*/ 54 h 54"/>
                <a:gd name="T40" fmla="*/ 34 w 54"/>
                <a:gd name="T41" fmla="*/ 54 h 54"/>
                <a:gd name="T42" fmla="*/ 34 w 54"/>
                <a:gd name="T43" fmla="*/ 54 h 54"/>
                <a:gd name="T44" fmla="*/ 41 w 54"/>
                <a:gd name="T45" fmla="*/ 47 h 54"/>
                <a:gd name="T46" fmla="*/ 48 w 54"/>
                <a:gd name="T47" fmla="*/ 44 h 54"/>
                <a:gd name="T48" fmla="*/ 51 w 54"/>
                <a:gd name="T49" fmla="*/ 37 h 54"/>
                <a:gd name="T50" fmla="*/ 54 w 54"/>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4">
                  <a:moveTo>
                    <a:pt x="54" y="27"/>
                  </a:moveTo>
                  <a:lnTo>
                    <a:pt x="54" y="27"/>
                  </a:lnTo>
                  <a:lnTo>
                    <a:pt x="51" y="20"/>
                  </a:lnTo>
                  <a:lnTo>
                    <a:pt x="48" y="10"/>
                  </a:lnTo>
                  <a:lnTo>
                    <a:pt x="41" y="7"/>
                  </a:lnTo>
                  <a:lnTo>
                    <a:pt x="34" y="3"/>
                  </a:lnTo>
                  <a:lnTo>
                    <a:pt x="34" y="3"/>
                  </a:lnTo>
                  <a:lnTo>
                    <a:pt x="27" y="0"/>
                  </a:lnTo>
                  <a:lnTo>
                    <a:pt x="17" y="3"/>
                  </a:lnTo>
                  <a:lnTo>
                    <a:pt x="10" y="7"/>
                  </a:lnTo>
                  <a:lnTo>
                    <a:pt x="3" y="10"/>
                  </a:lnTo>
                  <a:lnTo>
                    <a:pt x="3" y="10"/>
                  </a:lnTo>
                  <a:lnTo>
                    <a:pt x="0" y="20"/>
                  </a:lnTo>
                  <a:lnTo>
                    <a:pt x="0" y="27"/>
                  </a:lnTo>
                  <a:lnTo>
                    <a:pt x="0" y="34"/>
                  </a:lnTo>
                  <a:lnTo>
                    <a:pt x="3" y="44"/>
                  </a:lnTo>
                  <a:lnTo>
                    <a:pt x="3" y="44"/>
                  </a:lnTo>
                  <a:lnTo>
                    <a:pt x="10" y="47"/>
                  </a:lnTo>
                  <a:lnTo>
                    <a:pt x="17" y="54"/>
                  </a:lnTo>
                  <a:lnTo>
                    <a:pt x="27" y="54"/>
                  </a:lnTo>
                  <a:lnTo>
                    <a:pt x="34" y="54"/>
                  </a:lnTo>
                  <a:lnTo>
                    <a:pt x="34" y="54"/>
                  </a:lnTo>
                  <a:lnTo>
                    <a:pt x="41" y="47"/>
                  </a:lnTo>
                  <a:lnTo>
                    <a:pt x="48" y="44"/>
                  </a:lnTo>
                  <a:lnTo>
                    <a:pt x="51" y="37"/>
                  </a:lnTo>
                  <a:lnTo>
                    <a:pt x="54"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11" name="Freeform 1062">
              <a:extLst>
                <a:ext uri="{FF2B5EF4-FFF2-40B4-BE49-F238E27FC236}">
                  <a16:creationId xmlns:a16="http://schemas.microsoft.com/office/drawing/2014/main" id="{79181FC8-E7D7-3849-B8AF-64882CC197FF}"/>
                </a:ext>
              </a:extLst>
            </p:cNvPr>
            <p:cNvSpPr>
              <a:spLocks/>
            </p:cNvSpPr>
            <p:nvPr/>
          </p:nvSpPr>
          <p:spPr bwMode="auto">
            <a:xfrm>
              <a:off x="2448040" y="2460628"/>
              <a:ext cx="57165" cy="37422"/>
            </a:xfrm>
            <a:custGeom>
              <a:avLst/>
              <a:gdLst>
                <a:gd name="T0" fmla="*/ 54 w 54"/>
                <a:gd name="T1" fmla="*/ 27 h 51"/>
                <a:gd name="T2" fmla="*/ 54 w 54"/>
                <a:gd name="T3" fmla="*/ 27 h 51"/>
                <a:gd name="T4" fmla="*/ 54 w 54"/>
                <a:gd name="T5" fmla="*/ 17 h 51"/>
                <a:gd name="T6" fmla="*/ 51 w 54"/>
                <a:gd name="T7" fmla="*/ 10 h 51"/>
                <a:gd name="T8" fmla="*/ 44 w 54"/>
                <a:gd name="T9" fmla="*/ 3 h 51"/>
                <a:gd name="T10" fmla="*/ 37 w 54"/>
                <a:gd name="T11" fmla="*/ 0 h 51"/>
                <a:gd name="T12" fmla="*/ 37 w 54"/>
                <a:gd name="T13" fmla="*/ 0 h 51"/>
                <a:gd name="T14" fmla="*/ 27 w 54"/>
                <a:gd name="T15" fmla="*/ 0 h 51"/>
                <a:gd name="T16" fmla="*/ 20 w 54"/>
                <a:gd name="T17" fmla="*/ 0 h 51"/>
                <a:gd name="T18" fmla="*/ 13 w 54"/>
                <a:gd name="T19" fmla="*/ 3 h 51"/>
                <a:gd name="T20" fmla="*/ 7 w 54"/>
                <a:gd name="T21" fmla="*/ 10 h 51"/>
                <a:gd name="T22" fmla="*/ 7 w 54"/>
                <a:gd name="T23" fmla="*/ 10 h 51"/>
                <a:gd name="T24" fmla="*/ 3 w 54"/>
                <a:gd name="T25" fmla="*/ 17 h 51"/>
                <a:gd name="T26" fmla="*/ 0 w 54"/>
                <a:gd name="T27" fmla="*/ 27 h 51"/>
                <a:gd name="T28" fmla="*/ 3 w 54"/>
                <a:gd name="T29" fmla="*/ 34 h 51"/>
                <a:gd name="T30" fmla="*/ 7 w 54"/>
                <a:gd name="T31" fmla="*/ 41 h 51"/>
                <a:gd name="T32" fmla="*/ 7 w 54"/>
                <a:gd name="T33" fmla="*/ 41 h 51"/>
                <a:gd name="T34" fmla="*/ 13 w 54"/>
                <a:gd name="T35" fmla="*/ 47 h 51"/>
                <a:gd name="T36" fmla="*/ 20 w 54"/>
                <a:gd name="T37" fmla="*/ 51 h 51"/>
                <a:gd name="T38" fmla="*/ 27 w 54"/>
                <a:gd name="T39" fmla="*/ 51 h 51"/>
                <a:gd name="T40" fmla="*/ 37 w 54"/>
                <a:gd name="T41" fmla="*/ 51 h 51"/>
                <a:gd name="T42" fmla="*/ 37 w 54"/>
                <a:gd name="T43" fmla="*/ 51 h 51"/>
                <a:gd name="T44" fmla="*/ 44 w 54"/>
                <a:gd name="T45" fmla="*/ 47 h 51"/>
                <a:gd name="T46" fmla="*/ 51 w 54"/>
                <a:gd name="T47" fmla="*/ 41 h 51"/>
                <a:gd name="T48" fmla="*/ 54 w 54"/>
                <a:gd name="T49" fmla="*/ 34 h 51"/>
                <a:gd name="T50" fmla="*/ 54 w 54"/>
                <a:gd name="T51" fmla="*/ 2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1">
                  <a:moveTo>
                    <a:pt x="54" y="27"/>
                  </a:moveTo>
                  <a:lnTo>
                    <a:pt x="54" y="27"/>
                  </a:lnTo>
                  <a:lnTo>
                    <a:pt x="54" y="17"/>
                  </a:lnTo>
                  <a:lnTo>
                    <a:pt x="51" y="10"/>
                  </a:lnTo>
                  <a:lnTo>
                    <a:pt x="44" y="3"/>
                  </a:lnTo>
                  <a:lnTo>
                    <a:pt x="37" y="0"/>
                  </a:lnTo>
                  <a:lnTo>
                    <a:pt x="37" y="0"/>
                  </a:lnTo>
                  <a:lnTo>
                    <a:pt x="27" y="0"/>
                  </a:lnTo>
                  <a:lnTo>
                    <a:pt x="20" y="0"/>
                  </a:lnTo>
                  <a:lnTo>
                    <a:pt x="13" y="3"/>
                  </a:lnTo>
                  <a:lnTo>
                    <a:pt x="7" y="10"/>
                  </a:lnTo>
                  <a:lnTo>
                    <a:pt x="7" y="10"/>
                  </a:lnTo>
                  <a:lnTo>
                    <a:pt x="3" y="17"/>
                  </a:lnTo>
                  <a:lnTo>
                    <a:pt x="0" y="27"/>
                  </a:lnTo>
                  <a:lnTo>
                    <a:pt x="3" y="34"/>
                  </a:lnTo>
                  <a:lnTo>
                    <a:pt x="7" y="41"/>
                  </a:lnTo>
                  <a:lnTo>
                    <a:pt x="7" y="41"/>
                  </a:lnTo>
                  <a:lnTo>
                    <a:pt x="13" y="47"/>
                  </a:lnTo>
                  <a:lnTo>
                    <a:pt x="20" y="51"/>
                  </a:lnTo>
                  <a:lnTo>
                    <a:pt x="27" y="51"/>
                  </a:lnTo>
                  <a:lnTo>
                    <a:pt x="37" y="51"/>
                  </a:lnTo>
                  <a:lnTo>
                    <a:pt x="37" y="51"/>
                  </a:lnTo>
                  <a:lnTo>
                    <a:pt x="44" y="47"/>
                  </a:lnTo>
                  <a:lnTo>
                    <a:pt x="51" y="41"/>
                  </a:lnTo>
                  <a:lnTo>
                    <a:pt x="54" y="34"/>
                  </a:lnTo>
                  <a:lnTo>
                    <a:pt x="54"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12" name="Freeform 1063">
              <a:extLst>
                <a:ext uri="{FF2B5EF4-FFF2-40B4-BE49-F238E27FC236}">
                  <a16:creationId xmlns:a16="http://schemas.microsoft.com/office/drawing/2014/main" id="{67974139-B207-F645-B8F7-35870D022413}"/>
                </a:ext>
              </a:extLst>
            </p:cNvPr>
            <p:cNvSpPr>
              <a:spLocks/>
            </p:cNvSpPr>
            <p:nvPr/>
          </p:nvSpPr>
          <p:spPr bwMode="auto">
            <a:xfrm>
              <a:off x="2456509" y="2460628"/>
              <a:ext cx="55047" cy="37422"/>
            </a:xfrm>
            <a:custGeom>
              <a:avLst/>
              <a:gdLst>
                <a:gd name="T0" fmla="*/ 54 w 54"/>
                <a:gd name="T1" fmla="*/ 27 h 51"/>
                <a:gd name="T2" fmla="*/ 54 w 54"/>
                <a:gd name="T3" fmla="*/ 27 h 51"/>
                <a:gd name="T4" fmla="*/ 50 w 54"/>
                <a:gd name="T5" fmla="*/ 17 h 51"/>
                <a:gd name="T6" fmla="*/ 47 w 54"/>
                <a:gd name="T7" fmla="*/ 10 h 51"/>
                <a:gd name="T8" fmla="*/ 44 w 54"/>
                <a:gd name="T9" fmla="*/ 3 h 51"/>
                <a:gd name="T10" fmla="*/ 33 w 54"/>
                <a:gd name="T11" fmla="*/ 0 h 51"/>
                <a:gd name="T12" fmla="*/ 33 w 54"/>
                <a:gd name="T13" fmla="*/ 0 h 51"/>
                <a:gd name="T14" fmla="*/ 27 w 54"/>
                <a:gd name="T15" fmla="*/ 0 h 51"/>
                <a:gd name="T16" fmla="*/ 16 w 54"/>
                <a:gd name="T17" fmla="*/ 0 h 51"/>
                <a:gd name="T18" fmla="*/ 10 w 54"/>
                <a:gd name="T19" fmla="*/ 3 h 51"/>
                <a:gd name="T20" fmla="*/ 6 w 54"/>
                <a:gd name="T21" fmla="*/ 10 h 51"/>
                <a:gd name="T22" fmla="*/ 6 w 54"/>
                <a:gd name="T23" fmla="*/ 10 h 51"/>
                <a:gd name="T24" fmla="*/ 0 w 54"/>
                <a:gd name="T25" fmla="*/ 17 h 51"/>
                <a:gd name="T26" fmla="*/ 0 w 54"/>
                <a:gd name="T27" fmla="*/ 27 h 51"/>
                <a:gd name="T28" fmla="*/ 0 w 54"/>
                <a:gd name="T29" fmla="*/ 34 h 51"/>
                <a:gd name="T30" fmla="*/ 6 w 54"/>
                <a:gd name="T31" fmla="*/ 41 h 51"/>
                <a:gd name="T32" fmla="*/ 6 w 54"/>
                <a:gd name="T33" fmla="*/ 41 h 51"/>
                <a:gd name="T34" fmla="*/ 10 w 54"/>
                <a:gd name="T35" fmla="*/ 47 h 51"/>
                <a:gd name="T36" fmla="*/ 16 w 54"/>
                <a:gd name="T37" fmla="*/ 51 h 51"/>
                <a:gd name="T38" fmla="*/ 27 w 54"/>
                <a:gd name="T39" fmla="*/ 51 h 51"/>
                <a:gd name="T40" fmla="*/ 33 w 54"/>
                <a:gd name="T41" fmla="*/ 51 h 51"/>
                <a:gd name="T42" fmla="*/ 33 w 54"/>
                <a:gd name="T43" fmla="*/ 51 h 51"/>
                <a:gd name="T44" fmla="*/ 44 w 54"/>
                <a:gd name="T45" fmla="*/ 47 h 51"/>
                <a:gd name="T46" fmla="*/ 47 w 54"/>
                <a:gd name="T47" fmla="*/ 41 h 51"/>
                <a:gd name="T48" fmla="*/ 50 w 54"/>
                <a:gd name="T49" fmla="*/ 34 h 51"/>
                <a:gd name="T50" fmla="*/ 54 w 54"/>
                <a:gd name="T51" fmla="*/ 2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1">
                  <a:moveTo>
                    <a:pt x="54" y="27"/>
                  </a:moveTo>
                  <a:lnTo>
                    <a:pt x="54" y="27"/>
                  </a:lnTo>
                  <a:lnTo>
                    <a:pt x="50" y="17"/>
                  </a:lnTo>
                  <a:lnTo>
                    <a:pt x="47" y="10"/>
                  </a:lnTo>
                  <a:lnTo>
                    <a:pt x="44" y="3"/>
                  </a:lnTo>
                  <a:lnTo>
                    <a:pt x="33" y="0"/>
                  </a:lnTo>
                  <a:lnTo>
                    <a:pt x="33" y="0"/>
                  </a:lnTo>
                  <a:lnTo>
                    <a:pt x="27" y="0"/>
                  </a:lnTo>
                  <a:lnTo>
                    <a:pt x="16" y="0"/>
                  </a:lnTo>
                  <a:lnTo>
                    <a:pt x="10" y="3"/>
                  </a:lnTo>
                  <a:lnTo>
                    <a:pt x="6" y="10"/>
                  </a:lnTo>
                  <a:lnTo>
                    <a:pt x="6" y="10"/>
                  </a:lnTo>
                  <a:lnTo>
                    <a:pt x="0" y="17"/>
                  </a:lnTo>
                  <a:lnTo>
                    <a:pt x="0" y="27"/>
                  </a:lnTo>
                  <a:lnTo>
                    <a:pt x="0" y="34"/>
                  </a:lnTo>
                  <a:lnTo>
                    <a:pt x="6" y="41"/>
                  </a:lnTo>
                  <a:lnTo>
                    <a:pt x="6" y="41"/>
                  </a:lnTo>
                  <a:lnTo>
                    <a:pt x="10" y="47"/>
                  </a:lnTo>
                  <a:lnTo>
                    <a:pt x="16" y="51"/>
                  </a:lnTo>
                  <a:lnTo>
                    <a:pt x="27" y="51"/>
                  </a:lnTo>
                  <a:lnTo>
                    <a:pt x="33" y="51"/>
                  </a:lnTo>
                  <a:lnTo>
                    <a:pt x="33" y="51"/>
                  </a:lnTo>
                  <a:lnTo>
                    <a:pt x="44" y="47"/>
                  </a:lnTo>
                  <a:lnTo>
                    <a:pt x="47" y="41"/>
                  </a:lnTo>
                  <a:lnTo>
                    <a:pt x="50" y="34"/>
                  </a:lnTo>
                  <a:lnTo>
                    <a:pt x="54"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13" name="Freeform 1064">
              <a:extLst>
                <a:ext uri="{FF2B5EF4-FFF2-40B4-BE49-F238E27FC236}">
                  <a16:creationId xmlns:a16="http://schemas.microsoft.com/office/drawing/2014/main" id="{F8B57EA1-B00A-854A-B07A-589DB09931AF}"/>
                </a:ext>
              </a:extLst>
            </p:cNvPr>
            <p:cNvSpPr>
              <a:spLocks/>
            </p:cNvSpPr>
            <p:nvPr/>
          </p:nvSpPr>
          <p:spPr bwMode="auto">
            <a:xfrm>
              <a:off x="2551783" y="2492705"/>
              <a:ext cx="52929" cy="39205"/>
            </a:xfrm>
            <a:custGeom>
              <a:avLst/>
              <a:gdLst>
                <a:gd name="T0" fmla="*/ 51 w 51"/>
                <a:gd name="T1" fmla="*/ 27 h 54"/>
                <a:gd name="T2" fmla="*/ 51 w 51"/>
                <a:gd name="T3" fmla="*/ 27 h 54"/>
                <a:gd name="T4" fmla="*/ 51 w 51"/>
                <a:gd name="T5" fmla="*/ 20 h 54"/>
                <a:gd name="T6" fmla="*/ 48 w 51"/>
                <a:gd name="T7" fmla="*/ 13 h 54"/>
                <a:gd name="T8" fmla="*/ 41 w 51"/>
                <a:gd name="T9" fmla="*/ 6 h 54"/>
                <a:gd name="T10" fmla="*/ 34 w 51"/>
                <a:gd name="T11" fmla="*/ 3 h 54"/>
                <a:gd name="T12" fmla="*/ 34 w 51"/>
                <a:gd name="T13" fmla="*/ 3 h 54"/>
                <a:gd name="T14" fmla="*/ 24 w 51"/>
                <a:gd name="T15" fmla="*/ 0 h 54"/>
                <a:gd name="T16" fmla="*/ 17 w 51"/>
                <a:gd name="T17" fmla="*/ 3 h 54"/>
                <a:gd name="T18" fmla="*/ 10 w 51"/>
                <a:gd name="T19" fmla="*/ 6 h 54"/>
                <a:gd name="T20" fmla="*/ 3 w 51"/>
                <a:gd name="T21" fmla="*/ 10 h 54"/>
                <a:gd name="T22" fmla="*/ 3 w 51"/>
                <a:gd name="T23" fmla="*/ 10 h 54"/>
                <a:gd name="T24" fmla="*/ 0 w 51"/>
                <a:gd name="T25" fmla="*/ 20 h 54"/>
                <a:gd name="T26" fmla="*/ 0 w 51"/>
                <a:gd name="T27" fmla="*/ 27 h 54"/>
                <a:gd name="T28" fmla="*/ 0 w 51"/>
                <a:gd name="T29" fmla="*/ 34 h 54"/>
                <a:gd name="T30" fmla="*/ 3 w 51"/>
                <a:gd name="T31" fmla="*/ 44 h 54"/>
                <a:gd name="T32" fmla="*/ 3 w 51"/>
                <a:gd name="T33" fmla="*/ 44 h 54"/>
                <a:gd name="T34" fmla="*/ 10 w 51"/>
                <a:gd name="T35" fmla="*/ 47 h 54"/>
                <a:gd name="T36" fmla="*/ 17 w 51"/>
                <a:gd name="T37" fmla="*/ 54 h 54"/>
                <a:gd name="T38" fmla="*/ 24 w 51"/>
                <a:gd name="T39" fmla="*/ 54 h 54"/>
                <a:gd name="T40" fmla="*/ 34 w 51"/>
                <a:gd name="T41" fmla="*/ 54 h 54"/>
                <a:gd name="T42" fmla="*/ 34 w 51"/>
                <a:gd name="T43" fmla="*/ 54 h 54"/>
                <a:gd name="T44" fmla="*/ 41 w 51"/>
                <a:gd name="T45" fmla="*/ 47 h 54"/>
                <a:gd name="T46" fmla="*/ 48 w 51"/>
                <a:gd name="T47" fmla="*/ 44 h 54"/>
                <a:gd name="T48" fmla="*/ 51 w 51"/>
                <a:gd name="T49" fmla="*/ 37 h 54"/>
                <a:gd name="T50" fmla="*/ 51 w 51"/>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54">
                  <a:moveTo>
                    <a:pt x="51" y="27"/>
                  </a:moveTo>
                  <a:lnTo>
                    <a:pt x="51" y="27"/>
                  </a:lnTo>
                  <a:lnTo>
                    <a:pt x="51" y="20"/>
                  </a:lnTo>
                  <a:lnTo>
                    <a:pt x="48" y="13"/>
                  </a:lnTo>
                  <a:lnTo>
                    <a:pt x="41" y="6"/>
                  </a:lnTo>
                  <a:lnTo>
                    <a:pt x="34" y="3"/>
                  </a:lnTo>
                  <a:lnTo>
                    <a:pt x="34" y="3"/>
                  </a:lnTo>
                  <a:lnTo>
                    <a:pt x="24" y="0"/>
                  </a:lnTo>
                  <a:lnTo>
                    <a:pt x="17" y="3"/>
                  </a:lnTo>
                  <a:lnTo>
                    <a:pt x="10" y="6"/>
                  </a:lnTo>
                  <a:lnTo>
                    <a:pt x="3" y="10"/>
                  </a:lnTo>
                  <a:lnTo>
                    <a:pt x="3" y="10"/>
                  </a:lnTo>
                  <a:lnTo>
                    <a:pt x="0" y="20"/>
                  </a:lnTo>
                  <a:lnTo>
                    <a:pt x="0" y="27"/>
                  </a:lnTo>
                  <a:lnTo>
                    <a:pt x="0" y="34"/>
                  </a:lnTo>
                  <a:lnTo>
                    <a:pt x="3" y="44"/>
                  </a:lnTo>
                  <a:lnTo>
                    <a:pt x="3" y="44"/>
                  </a:lnTo>
                  <a:lnTo>
                    <a:pt x="10" y="47"/>
                  </a:lnTo>
                  <a:lnTo>
                    <a:pt x="17" y="54"/>
                  </a:lnTo>
                  <a:lnTo>
                    <a:pt x="24" y="54"/>
                  </a:lnTo>
                  <a:lnTo>
                    <a:pt x="34" y="54"/>
                  </a:lnTo>
                  <a:lnTo>
                    <a:pt x="34" y="54"/>
                  </a:lnTo>
                  <a:lnTo>
                    <a:pt x="41" y="47"/>
                  </a:lnTo>
                  <a:lnTo>
                    <a:pt x="48" y="44"/>
                  </a:lnTo>
                  <a:lnTo>
                    <a:pt x="51" y="37"/>
                  </a:lnTo>
                  <a:lnTo>
                    <a:pt x="51"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14" name="Freeform 1065">
              <a:extLst>
                <a:ext uri="{FF2B5EF4-FFF2-40B4-BE49-F238E27FC236}">
                  <a16:creationId xmlns:a16="http://schemas.microsoft.com/office/drawing/2014/main" id="{71C61EC4-899B-324C-99D4-054DDA73B9DF}"/>
                </a:ext>
              </a:extLst>
            </p:cNvPr>
            <p:cNvSpPr>
              <a:spLocks/>
            </p:cNvSpPr>
            <p:nvPr/>
          </p:nvSpPr>
          <p:spPr bwMode="auto">
            <a:xfrm>
              <a:off x="2640705" y="2492705"/>
              <a:ext cx="52929" cy="39205"/>
            </a:xfrm>
            <a:custGeom>
              <a:avLst/>
              <a:gdLst>
                <a:gd name="T0" fmla="*/ 51 w 51"/>
                <a:gd name="T1" fmla="*/ 27 h 54"/>
                <a:gd name="T2" fmla="*/ 51 w 51"/>
                <a:gd name="T3" fmla="*/ 27 h 54"/>
                <a:gd name="T4" fmla="*/ 51 w 51"/>
                <a:gd name="T5" fmla="*/ 20 h 54"/>
                <a:gd name="T6" fmla="*/ 47 w 51"/>
                <a:gd name="T7" fmla="*/ 13 h 54"/>
                <a:gd name="T8" fmla="*/ 41 w 51"/>
                <a:gd name="T9" fmla="*/ 6 h 54"/>
                <a:gd name="T10" fmla="*/ 34 w 51"/>
                <a:gd name="T11" fmla="*/ 3 h 54"/>
                <a:gd name="T12" fmla="*/ 34 w 51"/>
                <a:gd name="T13" fmla="*/ 3 h 54"/>
                <a:gd name="T14" fmla="*/ 27 w 51"/>
                <a:gd name="T15" fmla="*/ 0 h 54"/>
                <a:gd name="T16" fmla="*/ 17 w 51"/>
                <a:gd name="T17" fmla="*/ 3 h 54"/>
                <a:gd name="T18" fmla="*/ 10 w 51"/>
                <a:gd name="T19" fmla="*/ 6 h 54"/>
                <a:gd name="T20" fmla="*/ 3 w 51"/>
                <a:gd name="T21" fmla="*/ 10 h 54"/>
                <a:gd name="T22" fmla="*/ 3 w 51"/>
                <a:gd name="T23" fmla="*/ 10 h 54"/>
                <a:gd name="T24" fmla="*/ 0 w 51"/>
                <a:gd name="T25" fmla="*/ 20 h 54"/>
                <a:gd name="T26" fmla="*/ 0 w 51"/>
                <a:gd name="T27" fmla="*/ 27 h 54"/>
                <a:gd name="T28" fmla="*/ 0 w 51"/>
                <a:gd name="T29" fmla="*/ 34 h 54"/>
                <a:gd name="T30" fmla="*/ 3 w 51"/>
                <a:gd name="T31" fmla="*/ 44 h 54"/>
                <a:gd name="T32" fmla="*/ 3 w 51"/>
                <a:gd name="T33" fmla="*/ 44 h 54"/>
                <a:gd name="T34" fmla="*/ 10 w 51"/>
                <a:gd name="T35" fmla="*/ 47 h 54"/>
                <a:gd name="T36" fmla="*/ 17 w 51"/>
                <a:gd name="T37" fmla="*/ 54 h 54"/>
                <a:gd name="T38" fmla="*/ 27 w 51"/>
                <a:gd name="T39" fmla="*/ 54 h 54"/>
                <a:gd name="T40" fmla="*/ 34 w 51"/>
                <a:gd name="T41" fmla="*/ 54 h 54"/>
                <a:gd name="T42" fmla="*/ 34 w 51"/>
                <a:gd name="T43" fmla="*/ 54 h 54"/>
                <a:gd name="T44" fmla="*/ 41 w 51"/>
                <a:gd name="T45" fmla="*/ 47 h 54"/>
                <a:gd name="T46" fmla="*/ 47 w 51"/>
                <a:gd name="T47" fmla="*/ 44 h 54"/>
                <a:gd name="T48" fmla="*/ 51 w 51"/>
                <a:gd name="T49" fmla="*/ 37 h 54"/>
                <a:gd name="T50" fmla="*/ 51 w 51"/>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54">
                  <a:moveTo>
                    <a:pt x="51" y="27"/>
                  </a:moveTo>
                  <a:lnTo>
                    <a:pt x="51" y="27"/>
                  </a:lnTo>
                  <a:lnTo>
                    <a:pt x="51" y="20"/>
                  </a:lnTo>
                  <a:lnTo>
                    <a:pt x="47" y="13"/>
                  </a:lnTo>
                  <a:lnTo>
                    <a:pt x="41" y="6"/>
                  </a:lnTo>
                  <a:lnTo>
                    <a:pt x="34" y="3"/>
                  </a:lnTo>
                  <a:lnTo>
                    <a:pt x="34" y="3"/>
                  </a:lnTo>
                  <a:lnTo>
                    <a:pt x="27" y="0"/>
                  </a:lnTo>
                  <a:lnTo>
                    <a:pt x="17" y="3"/>
                  </a:lnTo>
                  <a:lnTo>
                    <a:pt x="10" y="6"/>
                  </a:lnTo>
                  <a:lnTo>
                    <a:pt x="3" y="10"/>
                  </a:lnTo>
                  <a:lnTo>
                    <a:pt x="3" y="10"/>
                  </a:lnTo>
                  <a:lnTo>
                    <a:pt x="0" y="20"/>
                  </a:lnTo>
                  <a:lnTo>
                    <a:pt x="0" y="27"/>
                  </a:lnTo>
                  <a:lnTo>
                    <a:pt x="0" y="34"/>
                  </a:lnTo>
                  <a:lnTo>
                    <a:pt x="3" y="44"/>
                  </a:lnTo>
                  <a:lnTo>
                    <a:pt x="3" y="44"/>
                  </a:lnTo>
                  <a:lnTo>
                    <a:pt x="10" y="47"/>
                  </a:lnTo>
                  <a:lnTo>
                    <a:pt x="17" y="54"/>
                  </a:lnTo>
                  <a:lnTo>
                    <a:pt x="27" y="54"/>
                  </a:lnTo>
                  <a:lnTo>
                    <a:pt x="34" y="54"/>
                  </a:lnTo>
                  <a:lnTo>
                    <a:pt x="34" y="54"/>
                  </a:lnTo>
                  <a:lnTo>
                    <a:pt x="41" y="47"/>
                  </a:lnTo>
                  <a:lnTo>
                    <a:pt x="47" y="44"/>
                  </a:lnTo>
                  <a:lnTo>
                    <a:pt x="51" y="37"/>
                  </a:lnTo>
                  <a:lnTo>
                    <a:pt x="51"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15" name="Freeform 1066">
              <a:extLst>
                <a:ext uri="{FF2B5EF4-FFF2-40B4-BE49-F238E27FC236}">
                  <a16:creationId xmlns:a16="http://schemas.microsoft.com/office/drawing/2014/main" id="{4CEA2FC3-C2D0-1340-9465-1B67D0AEE411}"/>
                </a:ext>
              </a:extLst>
            </p:cNvPr>
            <p:cNvSpPr>
              <a:spLocks/>
            </p:cNvSpPr>
            <p:nvPr/>
          </p:nvSpPr>
          <p:spPr bwMode="auto">
            <a:xfrm>
              <a:off x="3398656" y="2604972"/>
              <a:ext cx="52929" cy="39205"/>
            </a:xfrm>
            <a:custGeom>
              <a:avLst/>
              <a:gdLst>
                <a:gd name="T0" fmla="*/ 51 w 51"/>
                <a:gd name="T1" fmla="*/ 27 h 54"/>
                <a:gd name="T2" fmla="*/ 51 w 51"/>
                <a:gd name="T3" fmla="*/ 27 h 54"/>
                <a:gd name="T4" fmla="*/ 51 w 51"/>
                <a:gd name="T5" fmla="*/ 17 h 54"/>
                <a:gd name="T6" fmla="*/ 48 w 51"/>
                <a:gd name="T7" fmla="*/ 10 h 54"/>
                <a:gd name="T8" fmla="*/ 41 w 51"/>
                <a:gd name="T9" fmla="*/ 7 h 54"/>
                <a:gd name="T10" fmla="*/ 34 w 51"/>
                <a:gd name="T11" fmla="*/ 0 h 54"/>
                <a:gd name="T12" fmla="*/ 34 w 51"/>
                <a:gd name="T13" fmla="*/ 0 h 54"/>
                <a:gd name="T14" fmla="*/ 27 w 51"/>
                <a:gd name="T15" fmla="*/ 0 h 54"/>
                <a:gd name="T16" fmla="*/ 17 w 51"/>
                <a:gd name="T17" fmla="*/ 0 h 54"/>
                <a:gd name="T18" fmla="*/ 10 w 51"/>
                <a:gd name="T19" fmla="*/ 7 h 54"/>
                <a:gd name="T20" fmla="*/ 4 w 51"/>
                <a:gd name="T21" fmla="*/ 10 h 54"/>
                <a:gd name="T22" fmla="*/ 4 w 51"/>
                <a:gd name="T23" fmla="*/ 10 h 54"/>
                <a:gd name="T24" fmla="*/ 0 w 51"/>
                <a:gd name="T25" fmla="*/ 17 h 54"/>
                <a:gd name="T26" fmla="*/ 0 w 51"/>
                <a:gd name="T27" fmla="*/ 27 h 54"/>
                <a:gd name="T28" fmla="*/ 0 w 51"/>
                <a:gd name="T29" fmla="*/ 34 h 54"/>
                <a:gd name="T30" fmla="*/ 4 w 51"/>
                <a:gd name="T31" fmla="*/ 41 h 54"/>
                <a:gd name="T32" fmla="*/ 4 w 51"/>
                <a:gd name="T33" fmla="*/ 41 h 54"/>
                <a:gd name="T34" fmla="*/ 10 w 51"/>
                <a:gd name="T35" fmla="*/ 47 h 54"/>
                <a:gd name="T36" fmla="*/ 17 w 51"/>
                <a:gd name="T37" fmla="*/ 51 h 54"/>
                <a:gd name="T38" fmla="*/ 27 w 51"/>
                <a:gd name="T39" fmla="*/ 54 h 54"/>
                <a:gd name="T40" fmla="*/ 34 w 51"/>
                <a:gd name="T41" fmla="*/ 51 h 54"/>
                <a:gd name="T42" fmla="*/ 34 w 51"/>
                <a:gd name="T43" fmla="*/ 51 h 54"/>
                <a:gd name="T44" fmla="*/ 41 w 51"/>
                <a:gd name="T45" fmla="*/ 47 h 54"/>
                <a:gd name="T46" fmla="*/ 48 w 51"/>
                <a:gd name="T47" fmla="*/ 41 h 54"/>
                <a:gd name="T48" fmla="*/ 51 w 51"/>
                <a:gd name="T49" fmla="*/ 34 h 54"/>
                <a:gd name="T50" fmla="*/ 51 w 51"/>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54">
                  <a:moveTo>
                    <a:pt x="51" y="27"/>
                  </a:moveTo>
                  <a:lnTo>
                    <a:pt x="51" y="27"/>
                  </a:lnTo>
                  <a:lnTo>
                    <a:pt x="51" y="17"/>
                  </a:lnTo>
                  <a:lnTo>
                    <a:pt x="48" y="10"/>
                  </a:lnTo>
                  <a:lnTo>
                    <a:pt x="41" y="7"/>
                  </a:lnTo>
                  <a:lnTo>
                    <a:pt x="34" y="0"/>
                  </a:lnTo>
                  <a:lnTo>
                    <a:pt x="34" y="0"/>
                  </a:lnTo>
                  <a:lnTo>
                    <a:pt x="27" y="0"/>
                  </a:lnTo>
                  <a:lnTo>
                    <a:pt x="17" y="0"/>
                  </a:lnTo>
                  <a:lnTo>
                    <a:pt x="10" y="7"/>
                  </a:lnTo>
                  <a:lnTo>
                    <a:pt x="4" y="10"/>
                  </a:lnTo>
                  <a:lnTo>
                    <a:pt x="4" y="10"/>
                  </a:lnTo>
                  <a:lnTo>
                    <a:pt x="0" y="17"/>
                  </a:lnTo>
                  <a:lnTo>
                    <a:pt x="0" y="27"/>
                  </a:lnTo>
                  <a:lnTo>
                    <a:pt x="0" y="34"/>
                  </a:lnTo>
                  <a:lnTo>
                    <a:pt x="4" y="41"/>
                  </a:lnTo>
                  <a:lnTo>
                    <a:pt x="4" y="41"/>
                  </a:lnTo>
                  <a:lnTo>
                    <a:pt x="10" y="47"/>
                  </a:lnTo>
                  <a:lnTo>
                    <a:pt x="17" y="51"/>
                  </a:lnTo>
                  <a:lnTo>
                    <a:pt x="27" y="54"/>
                  </a:lnTo>
                  <a:lnTo>
                    <a:pt x="34" y="51"/>
                  </a:lnTo>
                  <a:lnTo>
                    <a:pt x="34" y="51"/>
                  </a:lnTo>
                  <a:lnTo>
                    <a:pt x="41" y="47"/>
                  </a:lnTo>
                  <a:lnTo>
                    <a:pt x="48" y="41"/>
                  </a:lnTo>
                  <a:lnTo>
                    <a:pt x="51" y="34"/>
                  </a:lnTo>
                  <a:lnTo>
                    <a:pt x="51"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16" name="Freeform 1067">
              <a:extLst>
                <a:ext uri="{FF2B5EF4-FFF2-40B4-BE49-F238E27FC236}">
                  <a16:creationId xmlns:a16="http://schemas.microsoft.com/office/drawing/2014/main" id="{F5E798F8-36EB-964A-941B-8911E2C69D1E}"/>
                </a:ext>
              </a:extLst>
            </p:cNvPr>
            <p:cNvSpPr>
              <a:spLocks/>
            </p:cNvSpPr>
            <p:nvPr/>
          </p:nvSpPr>
          <p:spPr bwMode="auto">
            <a:xfrm>
              <a:off x="3529922" y="2647741"/>
              <a:ext cx="57163" cy="40987"/>
            </a:xfrm>
            <a:custGeom>
              <a:avLst/>
              <a:gdLst>
                <a:gd name="T0" fmla="*/ 54 w 54"/>
                <a:gd name="T1" fmla="*/ 27 h 54"/>
                <a:gd name="T2" fmla="*/ 54 w 54"/>
                <a:gd name="T3" fmla="*/ 27 h 54"/>
                <a:gd name="T4" fmla="*/ 54 w 54"/>
                <a:gd name="T5" fmla="*/ 20 h 54"/>
                <a:gd name="T6" fmla="*/ 47 w 54"/>
                <a:gd name="T7" fmla="*/ 10 h 54"/>
                <a:gd name="T8" fmla="*/ 44 w 54"/>
                <a:gd name="T9" fmla="*/ 6 h 54"/>
                <a:gd name="T10" fmla="*/ 37 w 54"/>
                <a:gd name="T11" fmla="*/ 3 h 54"/>
                <a:gd name="T12" fmla="*/ 37 w 54"/>
                <a:gd name="T13" fmla="*/ 3 h 54"/>
                <a:gd name="T14" fmla="*/ 27 w 54"/>
                <a:gd name="T15" fmla="*/ 0 h 54"/>
                <a:gd name="T16" fmla="*/ 20 w 54"/>
                <a:gd name="T17" fmla="*/ 3 h 54"/>
                <a:gd name="T18" fmla="*/ 13 w 54"/>
                <a:gd name="T19" fmla="*/ 6 h 54"/>
                <a:gd name="T20" fmla="*/ 7 w 54"/>
                <a:gd name="T21" fmla="*/ 10 h 54"/>
                <a:gd name="T22" fmla="*/ 7 w 54"/>
                <a:gd name="T23" fmla="*/ 10 h 54"/>
                <a:gd name="T24" fmla="*/ 3 w 54"/>
                <a:gd name="T25" fmla="*/ 20 h 54"/>
                <a:gd name="T26" fmla="*/ 0 w 54"/>
                <a:gd name="T27" fmla="*/ 27 h 54"/>
                <a:gd name="T28" fmla="*/ 3 w 54"/>
                <a:gd name="T29" fmla="*/ 33 h 54"/>
                <a:gd name="T30" fmla="*/ 7 w 54"/>
                <a:gd name="T31" fmla="*/ 44 h 54"/>
                <a:gd name="T32" fmla="*/ 7 w 54"/>
                <a:gd name="T33" fmla="*/ 44 h 54"/>
                <a:gd name="T34" fmla="*/ 13 w 54"/>
                <a:gd name="T35" fmla="*/ 47 h 54"/>
                <a:gd name="T36" fmla="*/ 20 w 54"/>
                <a:gd name="T37" fmla="*/ 54 h 54"/>
                <a:gd name="T38" fmla="*/ 27 w 54"/>
                <a:gd name="T39" fmla="*/ 54 h 54"/>
                <a:gd name="T40" fmla="*/ 37 w 54"/>
                <a:gd name="T41" fmla="*/ 54 h 54"/>
                <a:gd name="T42" fmla="*/ 37 w 54"/>
                <a:gd name="T43" fmla="*/ 54 h 54"/>
                <a:gd name="T44" fmla="*/ 44 w 54"/>
                <a:gd name="T45" fmla="*/ 47 h 54"/>
                <a:gd name="T46" fmla="*/ 47 w 54"/>
                <a:gd name="T47" fmla="*/ 44 h 54"/>
                <a:gd name="T48" fmla="*/ 54 w 54"/>
                <a:gd name="T49" fmla="*/ 37 h 54"/>
                <a:gd name="T50" fmla="*/ 54 w 54"/>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4">
                  <a:moveTo>
                    <a:pt x="54" y="27"/>
                  </a:moveTo>
                  <a:lnTo>
                    <a:pt x="54" y="27"/>
                  </a:lnTo>
                  <a:lnTo>
                    <a:pt x="54" y="20"/>
                  </a:lnTo>
                  <a:lnTo>
                    <a:pt x="47" y="10"/>
                  </a:lnTo>
                  <a:lnTo>
                    <a:pt x="44" y="6"/>
                  </a:lnTo>
                  <a:lnTo>
                    <a:pt x="37" y="3"/>
                  </a:lnTo>
                  <a:lnTo>
                    <a:pt x="37" y="3"/>
                  </a:lnTo>
                  <a:lnTo>
                    <a:pt x="27" y="0"/>
                  </a:lnTo>
                  <a:lnTo>
                    <a:pt x="20" y="3"/>
                  </a:lnTo>
                  <a:lnTo>
                    <a:pt x="13" y="6"/>
                  </a:lnTo>
                  <a:lnTo>
                    <a:pt x="7" y="10"/>
                  </a:lnTo>
                  <a:lnTo>
                    <a:pt x="7" y="10"/>
                  </a:lnTo>
                  <a:lnTo>
                    <a:pt x="3" y="20"/>
                  </a:lnTo>
                  <a:lnTo>
                    <a:pt x="0" y="27"/>
                  </a:lnTo>
                  <a:lnTo>
                    <a:pt x="3" y="33"/>
                  </a:lnTo>
                  <a:lnTo>
                    <a:pt x="7" y="44"/>
                  </a:lnTo>
                  <a:lnTo>
                    <a:pt x="7" y="44"/>
                  </a:lnTo>
                  <a:lnTo>
                    <a:pt x="13" y="47"/>
                  </a:lnTo>
                  <a:lnTo>
                    <a:pt x="20" y="54"/>
                  </a:lnTo>
                  <a:lnTo>
                    <a:pt x="27" y="54"/>
                  </a:lnTo>
                  <a:lnTo>
                    <a:pt x="37" y="54"/>
                  </a:lnTo>
                  <a:lnTo>
                    <a:pt x="37" y="54"/>
                  </a:lnTo>
                  <a:lnTo>
                    <a:pt x="44" y="47"/>
                  </a:lnTo>
                  <a:lnTo>
                    <a:pt x="47" y="44"/>
                  </a:lnTo>
                  <a:lnTo>
                    <a:pt x="54" y="37"/>
                  </a:lnTo>
                  <a:lnTo>
                    <a:pt x="54"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17" name="Freeform 1068">
              <a:extLst>
                <a:ext uri="{FF2B5EF4-FFF2-40B4-BE49-F238E27FC236}">
                  <a16:creationId xmlns:a16="http://schemas.microsoft.com/office/drawing/2014/main" id="{F82E14F7-CFFF-F140-947A-FA30A29DCA3E}"/>
                </a:ext>
              </a:extLst>
            </p:cNvPr>
            <p:cNvSpPr>
              <a:spLocks/>
            </p:cNvSpPr>
            <p:nvPr/>
          </p:nvSpPr>
          <p:spPr bwMode="auto">
            <a:xfrm>
              <a:off x="3548976" y="2647741"/>
              <a:ext cx="57165" cy="40987"/>
            </a:xfrm>
            <a:custGeom>
              <a:avLst/>
              <a:gdLst>
                <a:gd name="T0" fmla="*/ 54 w 54"/>
                <a:gd name="T1" fmla="*/ 27 h 54"/>
                <a:gd name="T2" fmla="*/ 54 w 54"/>
                <a:gd name="T3" fmla="*/ 27 h 54"/>
                <a:gd name="T4" fmla="*/ 51 w 54"/>
                <a:gd name="T5" fmla="*/ 20 h 54"/>
                <a:gd name="T6" fmla="*/ 47 w 54"/>
                <a:gd name="T7" fmla="*/ 10 h 54"/>
                <a:gd name="T8" fmla="*/ 40 w 54"/>
                <a:gd name="T9" fmla="*/ 6 h 54"/>
                <a:gd name="T10" fmla="*/ 34 w 54"/>
                <a:gd name="T11" fmla="*/ 3 h 54"/>
                <a:gd name="T12" fmla="*/ 34 w 54"/>
                <a:gd name="T13" fmla="*/ 3 h 54"/>
                <a:gd name="T14" fmla="*/ 27 w 54"/>
                <a:gd name="T15" fmla="*/ 0 h 54"/>
                <a:gd name="T16" fmla="*/ 17 w 54"/>
                <a:gd name="T17" fmla="*/ 3 h 54"/>
                <a:gd name="T18" fmla="*/ 10 w 54"/>
                <a:gd name="T19" fmla="*/ 6 h 54"/>
                <a:gd name="T20" fmla="*/ 3 w 54"/>
                <a:gd name="T21" fmla="*/ 10 h 54"/>
                <a:gd name="T22" fmla="*/ 3 w 54"/>
                <a:gd name="T23" fmla="*/ 10 h 54"/>
                <a:gd name="T24" fmla="*/ 0 w 54"/>
                <a:gd name="T25" fmla="*/ 20 h 54"/>
                <a:gd name="T26" fmla="*/ 0 w 54"/>
                <a:gd name="T27" fmla="*/ 27 h 54"/>
                <a:gd name="T28" fmla="*/ 0 w 54"/>
                <a:gd name="T29" fmla="*/ 33 h 54"/>
                <a:gd name="T30" fmla="*/ 3 w 54"/>
                <a:gd name="T31" fmla="*/ 44 h 54"/>
                <a:gd name="T32" fmla="*/ 3 w 54"/>
                <a:gd name="T33" fmla="*/ 44 h 54"/>
                <a:gd name="T34" fmla="*/ 10 w 54"/>
                <a:gd name="T35" fmla="*/ 47 h 54"/>
                <a:gd name="T36" fmla="*/ 17 w 54"/>
                <a:gd name="T37" fmla="*/ 54 h 54"/>
                <a:gd name="T38" fmla="*/ 27 w 54"/>
                <a:gd name="T39" fmla="*/ 54 h 54"/>
                <a:gd name="T40" fmla="*/ 34 w 54"/>
                <a:gd name="T41" fmla="*/ 54 h 54"/>
                <a:gd name="T42" fmla="*/ 34 w 54"/>
                <a:gd name="T43" fmla="*/ 54 h 54"/>
                <a:gd name="T44" fmla="*/ 40 w 54"/>
                <a:gd name="T45" fmla="*/ 47 h 54"/>
                <a:gd name="T46" fmla="*/ 47 w 54"/>
                <a:gd name="T47" fmla="*/ 44 h 54"/>
                <a:gd name="T48" fmla="*/ 51 w 54"/>
                <a:gd name="T49" fmla="*/ 37 h 54"/>
                <a:gd name="T50" fmla="*/ 54 w 54"/>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4">
                  <a:moveTo>
                    <a:pt x="54" y="27"/>
                  </a:moveTo>
                  <a:lnTo>
                    <a:pt x="54" y="27"/>
                  </a:lnTo>
                  <a:lnTo>
                    <a:pt x="51" y="20"/>
                  </a:lnTo>
                  <a:lnTo>
                    <a:pt x="47" y="10"/>
                  </a:lnTo>
                  <a:lnTo>
                    <a:pt x="40" y="6"/>
                  </a:lnTo>
                  <a:lnTo>
                    <a:pt x="34" y="3"/>
                  </a:lnTo>
                  <a:lnTo>
                    <a:pt x="34" y="3"/>
                  </a:lnTo>
                  <a:lnTo>
                    <a:pt x="27" y="0"/>
                  </a:lnTo>
                  <a:lnTo>
                    <a:pt x="17" y="3"/>
                  </a:lnTo>
                  <a:lnTo>
                    <a:pt x="10" y="6"/>
                  </a:lnTo>
                  <a:lnTo>
                    <a:pt x="3" y="10"/>
                  </a:lnTo>
                  <a:lnTo>
                    <a:pt x="3" y="10"/>
                  </a:lnTo>
                  <a:lnTo>
                    <a:pt x="0" y="20"/>
                  </a:lnTo>
                  <a:lnTo>
                    <a:pt x="0" y="27"/>
                  </a:lnTo>
                  <a:lnTo>
                    <a:pt x="0" y="33"/>
                  </a:lnTo>
                  <a:lnTo>
                    <a:pt x="3" y="44"/>
                  </a:lnTo>
                  <a:lnTo>
                    <a:pt x="3" y="44"/>
                  </a:lnTo>
                  <a:lnTo>
                    <a:pt x="10" y="47"/>
                  </a:lnTo>
                  <a:lnTo>
                    <a:pt x="17" y="54"/>
                  </a:lnTo>
                  <a:lnTo>
                    <a:pt x="27" y="54"/>
                  </a:lnTo>
                  <a:lnTo>
                    <a:pt x="34" y="54"/>
                  </a:lnTo>
                  <a:lnTo>
                    <a:pt x="34" y="54"/>
                  </a:lnTo>
                  <a:lnTo>
                    <a:pt x="40" y="47"/>
                  </a:lnTo>
                  <a:lnTo>
                    <a:pt x="47" y="44"/>
                  </a:lnTo>
                  <a:lnTo>
                    <a:pt x="51" y="37"/>
                  </a:lnTo>
                  <a:lnTo>
                    <a:pt x="54"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18" name="Freeform 1069">
              <a:extLst>
                <a:ext uri="{FF2B5EF4-FFF2-40B4-BE49-F238E27FC236}">
                  <a16:creationId xmlns:a16="http://schemas.microsoft.com/office/drawing/2014/main" id="{76D17F58-EEBE-BC48-A839-99CDD5C69E4C}"/>
                </a:ext>
              </a:extLst>
            </p:cNvPr>
            <p:cNvSpPr>
              <a:spLocks/>
            </p:cNvSpPr>
            <p:nvPr/>
          </p:nvSpPr>
          <p:spPr bwMode="auto">
            <a:xfrm>
              <a:off x="3629429" y="2647741"/>
              <a:ext cx="57165" cy="40987"/>
            </a:xfrm>
            <a:custGeom>
              <a:avLst/>
              <a:gdLst>
                <a:gd name="T0" fmla="*/ 54 w 54"/>
                <a:gd name="T1" fmla="*/ 27 h 54"/>
                <a:gd name="T2" fmla="*/ 54 w 54"/>
                <a:gd name="T3" fmla="*/ 27 h 54"/>
                <a:gd name="T4" fmla="*/ 54 w 54"/>
                <a:gd name="T5" fmla="*/ 20 h 54"/>
                <a:gd name="T6" fmla="*/ 51 w 54"/>
                <a:gd name="T7" fmla="*/ 10 h 54"/>
                <a:gd name="T8" fmla="*/ 44 w 54"/>
                <a:gd name="T9" fmla="*/ 6 h 54"/>
                <a:gd name="T10" fmla="*/ 37 w 54"/>
                <a:gd name="T11" fmla="*/ 3 h 54"/>
                <a:gd name="T12" fmla="*/ 37 w 54"/>
                <a:gd name="T13" fmla="*/ 3 h 54"/>
                <a:gd name="T14" fmla="*/ 27 w 54"/>
                <a:gd name="T15" fmla="*/ 0 h 54"/>
                <a:gd name="T16" fmla="*/ 20 w 54"/>
                <a:gd name="T17" fmla="*/ 3 h 54"/>
                <a:gd name="T18" fmla="*/ 13 w 54"/>
                <a:gd name="T19" fmla="*/ 6 h 54"/>
                <a:gd name="T20" fmla="*/ 7 w 54"/>
                <a:gd name="T21" fmla="*/ 10 h 54"/>
                <a:gd name="T22" fmla="*/ 7 w 54"/>
                <a:gd name="T23" fmla="*/ 10 h 54"/>
                <a:gd name="T24" fmla="*/ 3 w 54"/>
                <a:gd name="T25" fmla="*/ 20 h 54"/>
                <a:gd name="T26" fmla="*/ 0 w 54"/>
                <a:gd name="T27" fmla="*/ 27 h 54"/>
                <a:gd name="T28" fmla="*/ 3 w 54"/>
                <a:gd name="T29" fmla="*/ 33 h 54"/>
                <a:gd name="T30" fmla="*/ 7 w 54"/>
                <a:gd name="T31" fmla="*/ 44 h 54"/>
                <a:gd name="T32" fmla="*/ 7 w 54"/>
                <a:gd name="T33" fmla="*/ 44 h 54"/>
                <a:gd name="T34" fmla="*/ 13 w 54"/>
                <a:gd name="T35" fmla="*/ 47 h 54"/>
                <a:gd name="T36" fmla="*/ 20 w 54"/>
                <a:gd name="T37" fmla="*/ 54 h 54"/>
                <a:gd name="T38" fmla="*/ 27 w 54"/>
                <a:gd name="T39" fmla="*/ 54 h 54"/>
                <a:gd name="T40" fmla="*/ 37 w 54"/>
                <a:gd name="T41" fmla="*/ 54 h 54"/>
                <a:gd name="T42" fmla="*/ 37 w 54"/>
                <a:gd name="T43" fmla="*/ 54 h 54"/>
                <a:gd name="T44" fmla="*/ 44 w 54"/>
                <a:gd name="T45" fmla="*/ 47 h 54"/>
                <a:gd name="T46" fmla="*/ 51 w 54"/>
                <a:gd name="T47" fmla="*/ 44 h 54"/>
                <a:gd name="T48" fmla="*/ 54 w 54"/>
                <a:gd name="T49" fmla="*/ 37 h 54"/>
                <a:gd name="T50" fmla="*/ 54 w 54"/>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4">
                  <a:moveTo>
                    <a:pt x="54" y="27"/>
                  </a:moveTo>
                  <a:lnTo>
                    <a:pt x="54" y="27"/>
                  </a:lnTo>
                  <a:lnTo>
                    <a:pt x="54" y="20"/>
                  </a:lnTo>
                  <a:lnTo>
                    <a:pt x="51" y="10"/>
                  </a:lnTo>
                  <a:lnTo>
                    <a:pt x="44" y="6"/>
                  </a:lnTo>
                  <a:lnTo>
                    <a:pt x="37" y="3"/>
                  </a:lnTo>
                  <a:lnTo>
                    <a:pt x="37" y="3"/>
                  </a:lnTo>
                  <a:lnTo>
                    <a:pt x="27" y="0"/>
                  </a:lnTo>
                  <a:lnTo>
                    <a:pt x="20" y="3"/>
                  </a:lnTo>
                  <a:lnTo>
                    <a:pt x="13" y="6"/>
                  </a:lnTo>
                  <a:lnTo>
                    <a:pt x="7" y="10"/>
                  </a:lnTo>
                  <a:lnTo>
                    <a:pt x="7" y="10"/>
                  </a:lnTo>
                  <a:lnTo>
                    <a:pt x="3" y="20"/>
                  </a:lnTo>
                  <a:lnTo>
                    <a:pt x="0" y="27"/>
                  </a:lnTo>
                  <a:lnTo>
                    <a:pt x="3" y="33"/>
                  </a:lnTo>
                  <a:lnTo>
                    <a:pt x="7" y="44"/>
                  </a:lnTo>
                  <a:lnTo>
                    <a:pt x="7" y="44"/>
                  </a:lnTo>
                  <a:lnTo>
                    <a:pt x="13" y="47"/>
                  </a:lnTo>
                  <a:lnTo>
                    <a:pt x="20" y="54"/>
                  </a:lnTo>
                  <a:lnTo>
                    <a:pt x="27" y="54"/>
                  </a:lnTo>
                  <a:lnTo>
                    <a:pt x="37" y="54"/>
                  </a:lnTo>
                  <a:lnTo>
                    <a:pt x="37" y="54"/>
                  </a:lnTo>
                  <a:lnTo>
                    <a:pt x="44" y="47"/>
                  </a:lnTo>
                  <a:lnTo>
                    <a:pt x="51" y="44"/>
                  </a:lnTo>
                  <a:lnTo>
                    <a:pt x="54" y="37"/>
                  </a:lnTo>
                  <a:lnTo>
                    <a:pt x="54"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19" name="Freeform 1070">
              <a:extLst>
                <a:ext uri="{FF2B5EF4-FFF2-40B4-BE49-F238E27FC236}">
                  <a16:creationId xmlns:a16="http://schemas.microsoft.com/office/drawing/2014/main" id="{F4C296F7-BC12-7E44-A48F-0099F7B07B17}"/>
                </a:ext>
              </a:extLst>
            </p:cNvPr>
            <p:cNvSpPr>
              <a:spLocks/>
            </p:cNvSpPr>
            <p:nvPr/>
          </p:nvSpPr>
          <p:spPr bwMode="auto">
            <a:xfrm>
              <a:off x="4118499" y="2704766"/>
              <a:ext cx="52929" cy="39205"/>
            </a:xfrm>
            <a:custGeom>
              <a:avLst/>
              <a:gdLst>
                <a:gd name="T0" fmla="*/ 51 w 51"/>
                <a:gd name="T1" fmla="*/ 27 h 54"/>
                <a:gd name="T2" fmla="*/ 51 w 51"/>
                <a:gd name="T3" fmla="*/ 27 h 54"/>
                <a:gd name="T4" fmla="*/ 51 w 51"/>
                <a:gd name="T5" fmla="*/ 21 h 54"/>
                <a:gd name="T6" fmla="*/ 48 w 51"/>
                <a:gd name="T7" fmla="*/ 10 h 54"/>
                <a:gd name="T8" fmla="*/ 41 w 51"/>
                <a:gd name="T9" fmla="*/ 7 h 54"/>
                <a:gd name="T10" fmla="*/ 34 w 51"/>
                <a:gd name="T11" fmla="*/ 4 h 54"/>
                <a:gd name="T12" fmla="*/ 34 w 51"/>
                <a:gd name="T13" fmla="*/ 4 h 54"/>
                <a:gd name="T14" fmla="*/ 28 w 51"/>
                <a:gd name="T15" fmla="*/ 0 h 54"/>
                <a:gd name="T16" fmla="*/ 17 w 51"/>
                <a:gd name="T17" fmla="*/ 4 h 54"/>
                <a:gd name="T18" fmla="*/ 11 w 51"/>
                <a:gd name="T19" fmla="*/ 7 h 54"/>
                <a:gd name="T20" fmla="*/ 4 w 51"/>
                <a:gd name="T21" fmla="*/ 10 h 54"/>
                <a:gd name="T22" fmla="*/ 4 w 51"/>
                <a:gd name="T23" fmla="*/ 10 h 54"/>
                <a:gd name="T24" fmla="*/ 0 w 51"/>
                <a:gd name="T25" fmla="*/ 21 h 54"/>
                <a:gd name="T26" fmla="*/ 0 w 51"/>
                <a:gd name="T27" fmla="*/ 27 h 54"/>
                <a:gd name="T28" fmla="*/ 0 w 51"/>
                <a:gd name="T29" fmla="*/ 34 h 54"/>
                <a:gd name="T30" fmla="*/ 4 w 51"/>
                <a:gd name="T31" fmla="*/ 44 h 54"/>
                <a:gd name="T32" fmla="*/ 4 w 51"/>
                <a:gd name="T33" fmla="*/ 44 h 54"/>
                <a:gd name="T34" fmla="*/ 11 w 51"/>
                <a:gd name="T35" fmla="*/ 48 h 54"/>
                <a:gd name="T36" fmla="*/ 17 w 51"/>
                <a:gd name="T37" fmla="*/ 51 h 54"/>
                <a:gd name="T38" fmla="*/ 28 w 51"/>
                <a:gd name="T39" fmla="*/ 54 h 54"/>
                <a:gd name="T40" fmla="*/ 34 w 51"/>
                <a:gd name="T41" fmla="*/ 51 h 54"/>
                <a:gd name="T42" fmla="*/ 34 w 51"/>
                <a:gd name="T43" fmla="*/ 51 h 54"/>
                <a:gd name="T44" fmla="*/ 41 w 51"/>
                <a:gd name="T45" fmla="*/ 48 h 54"/>
                <a:gd name="T46" fmla="*/ 48 w 51"/>
                <a:gd name="T47" fmla="*/ 44 h 54"/>
                <a:gd name="T48" fmla="*/ 51 w 51"/>
                <a:gd name="T49" fmla="*/ 34 h 54"/>
                <a:gd name="T50" fmla="*/ 51 w 51"/>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54">
                  <a:moveTo>
                    <a:pt x="51" y="27"/>
                  </a:moveTo>
                  <a:lnTo>
                    <a:pt x="51" y="27"/>
                  </a:lnTo>
                  <a:lnTo>
                    <a:pt x="51" y="21"/>
                  </a:lnTo>
                  <a:lnTo>
                    <a:pt x="48" y="10"/>
                  </a:lnTo>
                  <a:lnTo>
                    <a:pt x="41" y="7"/>
                  </a:lnTo>
                  <a:lnTo>
                    <a:pt x="34" y="4"/>
                  </a:lnTo>
                  <a:lnTo>
                    <a:pt x="34" y="4"/>
                  </a:lnTo>
                  <a:lnTo>
                    <a:pt x="28" y="0"/>
                  </a:lnTo>
                  <a:lnTo>
                    <a:pt x="17" y="4"/>
                  </a:lnTo>
                  <a:lnTo>
                    <a:pt x="11" y="7"/>
                  </a:lnTo>
                  <a:lnTo>
                    <a:pt x="4" y="10"/>
                  </a:lnTo>
                  <a:lnTo>
                    <a:pt x="4" y="10"/>
                  </a:lnTo>
                  <a:lnTo>
                    <a:pt x="0" y="21"/>
                  </a:lnTo>
                  <a:lnTo>
                    <a:pt x="0" y="27"/>
                  </a:lnTo>
                  <a:lnTo>
                    <a:pt x="0" y="34"/>
                  </a:lnTo>
                  <a:lnTo>
                    <a:pt x="4" y="44"/>
                  </a:lnTo>
                  <a:lnTo>
                    <a:pt x="4" y="44"/>
                  </a:lnTo>
                  <a:lnTo>
                    <a:pt x="11" y="48"/>
                  </a:lnTo>
                  <a:lnTo>
                    <a:pt x="17" y="51"/>
                  </a:lnTo>
                  <a:lnTo>
                    <a:pt x="28" y="54"/>
                  </a:lnTo>
                  <a:lnTo>
                    <a:pt x="34" y="51"/>
                  </a:lnTo>
                  <a:lnTo>
                    <a:pt x="34" y="51"/>
                  </a:lnTo>
                  <a:lnTo>
                    <a:pt x="41" y="48"/>
                  </a:lnTo>
                  <a:lnTo>
                    <a:pt x="48" y="44"/>
                  </a:lnTo>
                  <a:lnTo>
                    <a:pt x="51" y="34"/>
                  </a:lnTo>
                  <a:lnTo>
                    <a:pt x="51"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20" name="Freeform 1071">
              <a:extLst>
                <a:ext uri="{FF2B5EF4-FFF2-40B4-BE49-F238E27FC236}">
                  <a16:creationId xmlns:a16="http://schemas.microsoft.com/office/drawing/2014/main" id="{FE37EBB0-14B7-7C4F-B1D4-AC1B890A6729}"/>
                </a:ext>
              </a:extLst>
            </p:cNvPr>
            <p:cNvSpPr>
              <a:spLocks/>
            </p:cNvSpPr>
            <p:nvPr/>
          </p:nvSpPr>
          <p:spPr bwMode="auto">
            <a:xfrm>
              <a:off x="4357740" y="2776047"/>
              <a:ext cx="55047" cy="40987"/>
            </a:xfrm>
            <a:custGeom>
              <a:avLst/>
              <a:gdLst>
                <a:gd name="T0" fmla="*/ 54 w 54"/>
                <a:gd name="T1" fmla="*/ 27 h 54"/>
                <a:gd name="T2" fmla="*/ 54 w 54"/>
                <a:gd name="T3" fmla="*/ 27 h 54"/>
                <a:gd name="T4" fmla="*/ 51 w 54"/>
                <a:gd name="T5" fmla="*/ 21 h 54"/>
                <a:gd name="T6" fmla="*/ 47 w 54"/>
                <a:gd name="T7" fmla="*/ 14 h 54"/>
                <a:gd name="T8" fmla="*/ 44 w 54"/>
                <a:gd name="T9" fmla="*/ 7 h 54"/>
                <a:gd name="T10" fmla="*/ 34 w 54"/>
                <a:gd name="T11" fmla="*/ 4 h 54"/>
                <a:gd name="T12" fmla="*/ 34 w 54"/>
                <a:gd name="T13" fmla="*/ 4 h 54"/>
                <a:gd name="T14" fmla="*/ 27 w 54"/>
                <a:gd name="T15" fmla="*/ 0 h 54"/>
                <a:gd name="T16" fmla="*/ 17 w 54"/>
                <a:gd name="T17" fmla="*/ 4 h 54"/>
                <a:gd name="T18" fmla="*/ 10 w 54"/>
                <a:gd name="T19" fmla="*/ 7 h 54"/>
                <a:gd name="T20" fmla="*/ 6 w 54"/>
                <a:gd name="T21" fmla="*/ 14 h 54"/>
                <a:gd name="T22" fmla="*/ 6 w 54"/>
                <a:gd name="T23" fmla="*/ 14 h 54"/>
                <a:gd name="T24" fmla="*/ 0 w 54"/>
                <a:gd name="T25" fmla="*/ 21 h 54"/>
                <a:gd name="T26" fmla="*/ 0 w 54"/>
                <a:gd name="T27" fmla="*/ 27 h 54"/>
                <a:gd name="T28" fmla="*/ 0 w 54"/>
                <a:gd name="T29" fmla="*/ 37 h 54"/>
                <a:gd name="T30" fmla="*/ 6 w 54"/>
                <a:gd name="T31" fmla="*/ 44 h 54"/>
                <a:gd name="T32" fmla="*/ 6 w 54"/>
                <a:gd name="T33" fmla="*/ 44 h 54"/>
                <a:gd name="T34" fmla="*/ 10 w 54"/>
                <a:gd name="T35" fmla="*/ 48 h 54"/>
                <a:gd name="T36" fmla="*/ 17 w 54"/>
                <a:gd name="T37" fmla="*/ 54 h 54"/>
                <a:gd name="T38" fmla="*/ 27 w 54"/>
                <a:gd name="T39" fmla="*/ 54 h 54"/>
                <a:gd name="T40" fmla="*/ 34 w 54"/>
                <a:gd name="T41" fmla="*/ 54 h 54"/>
                <a:gd name="T42" fmla="*/ 34 w 54"/>
                <a:gd name="T43" fmla="*/ 54 h 54"/>
                <a:gd name="T44" fmla="*/ 44 w 54"/>
                <a:gd name="T45" fmla="*/ 48 h 54"/>
                <a:gd name="T46" fmla="*/ 47 w 54"/>
                <a:gd name="T47" fmla="*/ 44 h 54"/>
                <a:gd name="T48" fmla="*/ 51 w 54"/>
                <a:gd name="T49" fmla="*/ 37 h 54"/>
                <a:gd name="T50" fmla="*/ 54 w 54"/>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4">
                  <a:moveTo>
                    <a:pt x="54" y="27"/>
                  </a:moveTo>
                  <a:lnTo>
                    <a:pt x="54" y="27"/>
                  </a:lnTo>
                  <a:lnTo>
                    <a:pt x="51" y="21"/>
                  </a:lnTo>
                  <a:lnTo>
                    <a:pt x="47" y="14"/>
                  </a:lnTo>
                  <a:lnTo>
                    <a:pt x="44" y="7"/>
                  </a:lnTo>
                  <a:lnTo>
                    <a:pt x="34" y="4"/>
                  </a:lnTo>
                  <a:lnTo>
                    <a:pt x="34" y="4"/>
                  </a:lnTo>
                  <a:lnTo>
                    <a:pt x="27" y="0"/>
                  </a:lnTo>
                  <a:lnTo>
                    <a:pt x="17" y="4"/>
                  </a:lnTo>
                  <a:lnTo>
                    <a:pt x="10" y="7"/>
                  </a:lnTo>
                  <a:lnTo>
                    <a:pt x="6" y="14"/>
                  </a:lnTo>
                  <a:lnTo>
                    <a:pt x="6" y="14"/>
                  </a:lnTo>
                  <a:lnTo>
                    <a:pt x="0" y="21"/>
                  </a:lnTo>
                  <a:lnTo>
                    <a:pt x="0" y="27"/>
                  </a:lnTo>
                  <a:lnTo>
                    <a:pt x="0" y="37"/>
                  </a:lnTo>
                  <a:lnTo>
                    <a:pt x="6" y="44"/>
                  </a:lnTo>
                  <a:lnTo>
                    <a:pt x="6" y="44"/>
                  </a:lnTo>
                  <a:lnTo>
                    <a:pt x="10" y="48"/>
                  </a:lnTo>
                  <a:lnTo>
                    <a:pt x="17" y="54"/>
                  </a:lnTo>
                  <a:lnTo>
                    <a:pt x="27" y="54"/>
                  </a:lnTo>
                  <a:lnTo>
                    <a:pt x="34" y="54"/>
                  </a:lnTo>
                  <a:lnTo>
                    <a:pt x="34" y="54"/>
                  </a:lnTo>
                  <a:lnTo>
                    <a:pt x="44" y="48"/>
                  </a:lnTo>
                  <a:lnTo>
                    <a:pt x="47" y="44"/>
                  </a:lnTo>
                  <a:lnTo>
                    <a:pt x="51" y="37"/>
                  </a:lnTo>
                  <a:lnTo>
                    <a:pt x="54"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21" name="Freeform 1072">
              <a:extLst>
                <a:ext uri="{FF2B5EF4-FFF2-40B4-BE49-F238E27FC236}">
                  <a16:creationId xmlns:a16="http://schemas.microsoft.com/office/drawing/2014/main" id="{B0E4935D-4A4F-D248-B750-89D936D8670D}"/>
                </a:ext>
              </a:extLst>
            </p:cNvPr>
            <p:cNvSpPr>
              <a:spLocks/>
            </p:cNvSpPr>
            <p:nvPr/>
          </p:nvSpPr>
          <p:spPr bwMode="auto">
            <a:xfrm>
              <a:off x="4668967" y="2776047"/>
              <a:ext cx="55047" cy="40987"/>
            </a:xfrm>
            <a:custGeom>
              <a:avLst/>
              <a:gdLst>
                <a:gd name="T0" fmla="*/ 51 w 51"/>
                <a:gd name="T1" fmla="*/ 27 h 54"/>
                <a:gd name="T2" fmla="*/ 51 w 51"/>
                <a:gd name="T3" fmla="*/ 27 h 54"/>
                <a:gd name="T4" fmla="*/ 51 w 51"/>
                <a:gd name="T5" fmla="*/ 21 h 54"/>
                <a:gd name="T6" fmla="*/ 48 w 51"/>
                <a:gd name="T7" fmla="*/ 14 h 54"/>
                <a:gd name="T8" fmla="*/ 41 w 51"/>
                <a:gd name="T9" fmla="*/ 7 h 54"/>
                <a:gd name="T10" fmla="*/ 34 w 51"/>
                <a:gd name="T11" fmla="*/ 4 h 54"/>
                <a:gd name="T12" fmla="*/ 34 w 51"/>
                <a:gd name="T13" fmla="*/ 4 h 54"/>
                <a:gd name="T14" fmla="*/ 27 w 51"/>
                <a:gd name="T15" fmla="*/ 0 h 54"/>
                <a:gd name="T16" fmla="*/ 17 w 51"/>
                <a:gd name="T17" fmla="*/ 4 h 54"/>
                <a:gd name="T18" fmla="*/ 10 w 51"/>
                <a:gd name="T19" fmla="*/ 7 h 54"/>
                <a:gd name="T20" fmla="*/ 4 w 51"/>
                <a:gd name="T21" fmla="*/ 14 h 54"/>
                <a:gd name="T22" fmla="*/ 4 w 51"/>
                <a:gd name="T23" fmla="*/ 14 h 54"/>
                <a:gd name="T24" fmla="*/ 0 w 51"/>
                <a:gd name="T25" fmla="*/ 21 h 54"/>
                <a:gd name="T26" fmla="*/ 0 w 51"/>
                <a:gd name="T27" fmla="*/ 27 h 54"/>
                <a:gd name="T28" fmla="*/ 0 w 51"/>
                <a:gd name="T29" fmla="*/ 37 h 54"/>
                <a:gd name="T30" fmla="*/ 4 w 51"/>
                <a:gd name="T31" fmla="*/ 44 h 54"/>
                <a:gd name="T32" fmla="*/ 4 w 51"/>
                <a:gd name="T33" fmla="*/ 44 h 54"/>
                <a:gd name="T34" fmla="*/ 10 w 51"/>
                <a:gd name="T35" fmla="*/ 48 h 54"/>
                <a:gd name="T36" fmla="*/ 17 w 51"/>
                <a:gd name="T37" fmla="*/ 54 h 54"/>
                <a:gd name="T38" fmla="*/ 27 w 51"/>
                <a:gd name="T39" fmla="*/ 54 h 54"/>
                <a:gd name="T40" fmla="*/ 34 w 51"/>
                <a:gd name="T41" fmla="*/ 54 h 54"/>
                <a:gd name="T42" fmla="*/ 34 w 51"/>
                <a:gd name="T43" fmla="*/ 54 h 54"/>
                <a:gd name="T44" fmla="*/ 41 w 51"/>
                <a:gd name="T45" fmla="*/ 48 h 54"/>
                <a:gd name="T46" fmla="*/ 48 w 51"/>
                <a:gd name="T47" fmla="*/ 44 h 54"/>
                <a:gd name="T48" fmla="*/ 51 w 51"/>
                <a:gd name="T49" fmla="*/ 37 h 54"/>
                <a:gd name="T50" fmla="*/ 51 w 51"/>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54">
                  <a:moveTo>
                    <a:pt x="51" y="27"/>
                  </a:moveTo>
                  <a:lnTo>
                    <a:pt x="51" y="27"/>
                  </a:lnTo>
                  <a:lnTo>
                    <a:pt x="51" y="21"/>
                  </a:lnTo>
                  <a:lnTo>
                    <a:pt x="48" y="14"/>
                  </a:lnTo>
                  <a:lnTo>
                    <a:pt x="41" y="7"/>
                  </a:lnTo>
                  <a:lnTo>
                    <a:pt x="34" y="4"/>
                  </a:lnTo>
                  <a:lnTo>
                    <a:pt x="34" y="4"/>
                  </a:lnTo>
                  <a:lnTo>
                    <a:pt x="27" y="0"/>
                  </a:lnTo>
                  <a:lnTo>
                    <a:pt x="17" y="4"/>
                  </a:lnTo>
                  <a:lnTo>
                    <a:pt x="10" y="7"/>
                  </a:lnTo>
                  <a:lnTo>
                    <a:pt x="4" y="14"/>
                  </a:lnTo>
                  <a:lnTo>
                    <a:pt x="4" y="14"/>
                  </a:lnTo>
                  <a:lnTo>
                    <a:pt x="0" y="21"/>
                  </a:lnTo>
                  <a:lnTo>
                    <a:pt x="0" y="27"/>
                  </a:lnTo>
                  <a:lnTo>
                    <a:pt x="0" y="37"/>
                  </a:lnTo>
                  <a:lnTo>
                    <a:pt x="4" y="44"/>
                  </a:lnTo>
                  <a:lnTo>
                    <a:pt x="4" y="44"/>
                  </a:lnTo>
                  <a:lnTo>
                    <a:pt x="10" y="48"/>
                  </a:lnTo>
                  <a:lnTo>
                    <a:pt x="17" y="54"/>
                  </a:lnTo>
                  <a:lnTo>
                    <a:pt x="27" y="54"/>
                  </a:lnTo>
                  <a:lnTo>
                    <a:pt x="34" y="54"/>
                  </a:lnTo>
                  <a:lnTo>
                    <a:pt x="34" y="54"/>
                  </a:lnTo>
                  <a:lnTo>
                    <a:pt x="41" y="48"/>
                  </a:lnTo>
                  <a:lnTo>
                    <a:pt x="48" y="44"/>
                  </a:lnTo>
                  <a:lnTo>
                    <a:pt x="51" y="37"/>
                  </a:lnTo>
                  <a:lnTo>
                    <a:pt x="51"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22" name="Freeform 1073">
              <a:extLst>
                <a:ext uri="{FF2B5EF4-FFF2-40B4-BE49-F238E27FC236}">
                  <a16:creationId xmlns:a16="http://schemas.microsoft.com/office/drawing/2014/main" id="{80E18931-AAA1-2348-98E4-A5311B71D097}"/>
                </a:ext>
              </a:extLst>
            </p:cNvPr>
            <p:cNvSpPr>
              <a:spLocks/>
            </p:cNvSpPr>
            <p:nvPr/>
          </p:nvSpPr>
          <p:spPr bwMode="auto">
            <a:xfrm>
              <a:off x="5143216" y="2776047"/>
              <a:ext cx="57163" cy="40987"/>
            </a:xfrm>
            <a:custGeom>
              <a:avLst/>
              <a:gdLst>
                <a:gd name="T0" fmla="*/ 55 w 55"/>
                <a:gd name="T1" fmla="*/ 27 h 54"/>
                <a:gd name="T2" fmla="*/ 55 w 55"/>
                <a:gd name="T3" fmla="*/ 27 h 54"/>
                <a:gd name="T4" fmla="*/ 51 w 55"/>
                <a:gd name="T5" fmla="*/ 21 h 54"/>
                <a:gd name="T6" fmla="*/ 48 w 55"/>
                <a:gd name="T7" fmla="*/ 14 h 54"/>
                <a:gd name="T8" fmla="*/ 41 w 55"/>
                <a:gd name="T9" fmla="*/ 7 h 54"/>
                <a:gd name="T10" fmla="*/ 34 w 55"/>
                <a:gd name="T11" fmla="*/ 4 h 54"/>
                <a:gd name="T12" fmla="*/ 34 w 55"/>
                <a:gd name="T13" fmla="*/ 4 h 54"/>
                <a:gd name="T14" fmla="*/ 27 w 55"/>
                <a:gd name="T15" fmla="*/ 0 h 54"/>
                <a:gd name="T16" fmla="*/ 17 w 55"/>
                <a:gd name="T17" fmla="*/ 4 h 54"/>
                <a:gd name="T18" fmla="*/ 10 w 55"/>
                <a:gd name="T19" fmla="*/ 7 h 54"/>
                <a:gd name="T20" fmla="*/ 4 w 55"/>
                <a:gd name="T21" fmla="*/ 14 h 54"/>
                <a:gd name="T22" fmla="*/ 4 w 55"/>
                <a:gd name="T23" fmla="*/ 14 h 54"/>
                <a:gd name="T24" fmla="*/ 0 w 55"/>
                <a:gd name="T25" fmla="*/ 21 h 54"/>
                <a:gd name="T26" fmla="*/ 0 w 55"/>
                <a:gd name="T27" fmla="*/ 27 h 54"/>
                <a:gd name="T28" fmla="*/ 0 w 55"/>
                <a:gd name="T29" fmla="*/ 37 h 54"/>
                <a:gd name="T30" fmla="*/ 4 w 55"/>
                <a:gd name="T31" fmla="*/ 44 h 54"/>
                <a:gd name="T32" fmla="*/ 4 w 55"/>
                <a:gd name="T33" fmla="*/ 44 h 54"/>
                <a:gd name="T34" fmla="*/ 10 w 55"/>
                <a:gd name="T35" fmla="*/ 48 h 54"/>
                <a:gd name="T36" fmla="*/ 17 w 55"/>
                <a:gd name="T37" fmla="*/ 54 h 54"/>
                <a:gd name="T38" fmla="*/ 27 w 55"/>
                <a:gd name="T39" fmla="*/ 54 h 54"/>
                <a:gd name="T40" fmla="*/ 34 w 55"/>
                <a:gd name="T41" fmla="*/ 54 h 54"/>
                <a:gd name="T42" fmla="*/ 34 w 55"/>
                <a:gd name="T43" fmla="*/ 54 h 54"/>
                <a:gd name="T44" fmla="*/ 41 w 55"/>
                <a:gd name="T45" fmla="*/ 48 h 54"/>
                <a:gd name="T46" fmla="*/ 48 w 55"/>
                <a:gd name="T47" fmla="*/ 44 h 54"/>
                <a:gd name="T48" fmla="*/ 51 w 55"/>
                <a:gd name="T49" fmla="*/ 37 h 54"/>
                <a:gd name="T50" fmla="*/ 55 w 55"/>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4">
                  <a:moveTo>
                    <a:pt x="55" y="27"/>
                  </a:moveTo>
                  <a:lnTo>
                    <a:pt x="55" y="27"/>
                  </a:lnTo>
                  <a:lnTo>
                    <a:pt x="51" y="21"/>
                  </a:lnTo>
                  <a:lnTo>
                    <a:pt x="48" y="14"/>
                  </a:lnTo>
                  <a:lnTo>
                    <a:pt x="41" y="7"/>
                  </a:lnTo>
                  <a:lnTo>
                    <a:pt x="34" y="4"/>
                  </a:lnTo>
                  <a:lnTo>
                    <a:pt x="34" y="4"/>
                  </a:lnTo>
                  <a:lnTo>
                    <a:pt x="27" y="0"/>
                  </a:lnTo>
                  <a:lnTo>
                    <a:pt x="17" y="4"/>
                  </a:lnTo>
                  <a:lnTo>
                    <a:pt x="10" y="7"/>
                  </a:lnTo>
                  <a:lnTo>
                    <a:pt x="4" y="14"/>
                  </a:lnTo>
                  <a:lnTo>
                    <a:pt x="4" y="14"/>
                  </a:lnTo>
                  <a:lnTo>
                    <a:pt x="0" y="21"/>
                  </a:lnTo>
                  <a:lnTo>
                    <a:pt x="0" y="27"/>
                  </a:lnTo>
                  <a:lnTo>
                    <a:pt x="0" y="37"/>
                  </a:lnTo>
                  <a:lnTo>
                    <a:pt x="4" y="44"/>
                  </a:lnTo>
                  <a:lnTo>
                    <a:pt x="4" y="44"/>
                  </a:lnTo>
                  <a:lnTo>
                    <a:pt x="10" y="48"/>
                  </a:lnTo>
                  <a:lnTo>
                    <a:pt x="17" y="54"/>
                  </a:lnTo>
                  <a:lnTo>
                    <a:pt x="27" y="54"/>
                  </a:lnTo>
                  <a:lnTo>
                    <a:pt x="34" y="54"/>
                  </a:lnTo>
                  <a:lnTo>
                    <a:pt x="34" y="54"/>
                  </a:lnTo>
                  <a:lnTo>
                    <a:pt x="41" y="48"/>
                  </a:lnTo>
                  <a:lnTo>
                    <a:pt x="48" y="44"/>
                  </a:lnTo>
                  <a:lnTo>
                    <a:pt x="51" y="37"/>
                  </a:lnTo>
                  <a:lnTo>
                    <a:pt x="55"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23" name="Freeform 1074">
              <a:extLst>
                <a:ext uri="{FF2B5EF4-FFF2-40B4-BE49-F238E27FC236}">
                  <a16:creationId xmlns:a16="http://schemas.microsoft.com/office/drawing/2014/main" id="{8C0EF099-7578-244D-AB70-D0C0D297D20A}"/>
                </a:ext>
              </a:extLst>
            </p:cNvPr>
            <p:cNvSpPr>
              <a:spLocks/>
            </p:cNvSpPr>
            <p:nvPr/>
          </p:nvSpPr>
          <p:spPr bwMode="auto">
            <a:xfrm>
              <a:off x="5174973" y="2776047"/>
              <a:ext cx="57165" cy="40987"/>
            </a:xfrm>
            <a:custGeom>
              <a:avLst/>
              <a:gdLst>
                <a:gd name="T0" fmla="*/ 54 w 54"/>
                <a:gd name="T1" fmla="*/ 27 h 54"/>
                <a:gd name="T2" fmla="*/ 54 w 54"/>
                <a:gd name="T3" fmla="*/ 27 h 54"/>
                <a:gd name="T4" fmla="*/ 54 w 54"/>
                <a:gd name="T5" fmla="*/ 21 h 54"/>
                <a:gd name="T6" fmla="*/ 47 w 54"/>
                <a:gd name="T7" fmla="*/ 14 h 54"/>
                <a:gd name="T8" fmla="*/ 44 w 54"/>
                <a:gd name="T9" fmla="*/ 7 h 54"/>
                <a:gd name="T10" fmla="*/ 37 w 54"/>
                <a:gd name="T11" fmla="*/ 4 h 54"/>
                <a:gd name="T12" fmla="*/ 37 w 54"/>
                <a:gd name="T13" fmla="*/ 4 h 54"/>
                <a:gd name="T14" fmla="*/ 27 w 54"/>
                <a:gd name="T15" fmla="*/ 0 h 54"/>
                <a:gd name="T16" fmla="*/ 20 w 54"/>
                <a:gd name="T17" fmla="*/ 4 h 54"/>
                <a:gd name="T18" fmla="*/ 10 w 54"/>
                <a:gd name="T19" fmla="*/ 7 h 54"/>
                <a:gd name="T20" fmla="*/ 7 w 54"/>
                <a:gd name="T21" fmla="*/ 14 h 54"/>
                <a:gd name="T22" fmla="*/ 7 w 54"/>
                <a:gd name="T23" fmla="*/ 14 h 54"/>
                <a:gd name="T24" fmla="*/ 3 w 54"/>
                <a:gd name="T25" fmla="*/ 21 h 54"/>
                <a:gd name="T26" fmla="*/ 0 w 54"/>
                <a:gd name="T27" fmla="*/ 27 h 54"/>
                <a:gd name="T28" fmla="*/ 3 w 54"/>
                <a:gd name="T29" fmla="*/ 37 h 54"/>
                <a:gd name="T30" fmla="*/ 7 w 54"/>
                <a:gd name="T31" fmla="*/ 44 h 54"/>
                <a:gd name="T32" fmla="*/ 7 w 54"/>
                <a:gd name="T33" fmla="*/ 44 h 54"/>
                <a:gd name="T34" fmla="*/ 10 w 54"/>
                <a:gd name="T35" fmla="*/ 48 h 54"/>
                <a:gd name="T36" fmla="*/ 20 w 54"/>
                <a:gd name="T37" fmla="*/ 54 h 54"/>
                <a:gd name="T38" fmla="*/ 27 w 54"/>
                <a:gd name="T39" fmla="*/ 54 h 54"/>
                <a:gd name="T40" fmla="*/ 37 w 54"/>
                <a:gd name="T41" fmla="*/ 54 h 54"/>
                <a:gd name="T42" fmla="*/ 37 w 54"/>
                <a:gd name="T43" fmla="*/ 54 h 54"/>
                <a:gd name="T44" fmla="*/ 44 w 54"/>
                <a:gd name="T45" fmla="*/ 48 h 54"/>
                <a:gd name="T46" fmla="*/ 47 w 54"/>
                <a:gd name="T47" fmla="*/ 44 h 54"/>
                <a:gd name="T48" fmla="*/ 54 w 54"/>
                <a:gd name="T49" fmla="*/ 37 h 54"/>
                <a:gd name="T50" fmla="*/ 54 w 54"/>
                <a:gd name="T51"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4">
                  <a:moveTo>
                    <a:pt x="54" y="27"/>
                  </a:moveTo>
                  <a:lnTo>
                    <a:pt x="54" y="27"/>
                  </a:lnTo>
                  <a:lnTo>
                    <a:pt x="54" y="21"/>
                  </a:lnTo>
                  <a:lnTo>
                    <a:pt x="47" y="14"/>
                  </a:lnTo>
                  <a:lnTo>
                    <a:pt x="44" y="7"/>
                  </a:lnTo>
                  <a:lnTo>
                    <a:pt x="37" y="4"/>
                  </a:lnTo>
                  <a:lnTo>
                    <a:pt x="37" y="4"/>
                  </a:lnTo>
                  <a:lnTo>
                    <a:pt x="27" y="0"/>
                  </a:lnTo>
                  <a:lnTo>
                    <a:pt x="20" y="4"/>
                  </a:lnTo>
                  <a:lnTo>
                    <a:pt x="10" y="7"/>
                  </a:lnTo>
                  <a:lnTo>
                    <a:pt x="7" y="14"/>
                  </a:lnTo>
                  <a:lnTo>
                    <a:pt x="7" y="14"/>
                  </a:lnTo>
                  <a:lnTo>
                    <a:pt x="3" y="21"/>
                  </a:lnTo>
                  <a:lnTo>
                    <a:pt x="0" y="27"/>
                  </a:lnTo>
                  <a:lnTo>
                    <a:pt x="3" y="37"/>
                  </a:lnTo>
                  <a:lnTo>
                    <a:pt x="7" y="44"/>
                  </a:lnTo>
                  <a:lnTo>
                    <a:pt x="7" y="44"/>
                  </a:lnTo>
                  <a:lnTo>
                    <a:pt x="10" y="48"/>
                  </a:lnTo>
                  <a:lnTo>
                    <a:pt x="20" y="54"/>
                  </a:lnTo>
                  <a:lnTo>
                    <a:pt x="27" y="54"/>
                  </a:lnTo>
                  <a:lnTo>
                    <a:pt x="37" y="54"/>
                  </a:lnTo>
                  <a:lnTo>
                    <a:pt x="37" y="54"/>
                  </a:lnTo>
                  <a:lnTo>
                    <a:pt x="44" y="48"/>
                  </a:lnTo>
                  <a:lnTo>
                    <a:pt x="47" y="44"/>
                  </a:lnTo>
                  <a:lnTo>
                    <a:pt x="54" y="37"/>
                  </a:lnTo>
                  <a:lnTo>
                    <a:pt x="54" y="27"/>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24" name="Line 1413">
              <a:extLst>
                <a:ext uri="{FF2B5EF4-FFF2-40B4-BE49-F238E27FC236}">
                  <a16:creationId xmlns:a16="http://schemas.microsoft.com/office/drawing/2014/main" id="{B1798493-4F77-5643-A2F9-E97325EDA33D}"/>
                </a:ext>
              </a:extLst>
            </p:cNvPr>
            <p:cNvSpPr>
              <a:spLocks noChangeShapeType="1"/>
            </p:cNvSpPr>
            <p:nvPr/>
          </p:nvSpPr>
          <p:spPr bwMode="auto">
            <a:xfrm>
              <a:off x="1171379" y="2841983"/>
              <a:ext cx="143969" cy="0"/>
            </a:xfrm>
            <a:prstGeom prst="line">
              <a:avLst/>
            </a:prstGeom>
            <a:noFill/>
            <a:ln w="22225">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25" name="Line 1414">
              <a:extLst>
                <a:ext uri="{FF2B5EF4-FFF2-40B4-BE49-F238E27FC236}">
                  <a16:creationId xmlns:a16="http://schemas.microsoft.com/office/drawing/2014/main" id="{37FF5456-2E98-354B-B468-693EDF7E9C80}"/>
                </a:ext>
              </a:extLst>
            </p:cNvPr>
            <p:cNvSpPr>
              <a:spLocks noChangeShapeType="1"/>
            </p:cNvSpPr>
            <p:nvPr/>
          </p:nvSpPr>
          <p:spPr bwMode="auto">
            <a:xfrm>
              <a:off x="1171379" y="2973854"/>
              <a:ext cx="143969" cy="0"/>
            </a:xfrm>
            <a:prstGeom prst="line">
              <a:avLst/>
            </a:prstGeom>
            <a:noFill/>
            <a:ln w="22225">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26" name="Line 1415">
              <a:extLst>
                <a:ext uri="{FF2B5EF4-FFF2-40B4-BE49-F238E27FC236}">
                  <a16:creationId xmlns:a16="http://schemas.microsoft.com/office/drawing/2014/main" id="{2F9018DC-D340-2D4B-944B-C1A6B21BFFA1}"/>
                </a:ext>
              </a:extLst>
            </p:cNvPr>
            <p:cNvSpPr>
              <a:spLocks noChangeShapeType="1"/>
            </p:cNvSpPr>
            <p:nvPr/>
          </p:nvSpPr>
          <p:spPr bwMode="auto">
            <a:xfrm>
              <a:off x="1143855" y="2843765"/>
              <a:ext cx="57165"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27" name="Line 1416">
              <a:extLst>
                <a:ext uri="{FF2B5EF4-FFF2-40B4-BE49-F238E27FC236}">
                  <a16:creationId xmlns:a16="http://schemas.microsoft.com/office/drawing/2014/main" id="{C398531A-750E-3745-9528-6B23809E5D2B}"/>
                </a:ext>
              </a:extLst>
            </p:cNvPr>
            <p:cNvSpPr>
              <a:spLocks noChangeShapeType="1"/>
            </p:cNvSpPr>
            <p:nvPr/>
          </p:nvSpPr>
          <p:spPr bwMode="auto">
            <a:xfrm>
              <a:off x="1171379" y="2820599"/>
              <a:ext cx="0" cy="40986"/>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28" name="Line 1417">
              <a:extLst>
                <a:ext uri="{FF2B5EF4-FFF2-40B4-BE49-F238E27FC236}">
                  <a16:creationId xmlns:a16="http://schemas.microsoft.com/office/drawing/2014/main" id="{C1D70162-7419-B64D-A5E8-A139B0999712}"/>
                </a:ext>
              </a:extLst>
            </p:cNvPr>
            <p:cNvSpPr>
              <a:spLocks noChangeShapeType="1"/>
            </p:cNvSpPr>
            <p:nvPr/>
          </p:nvSpPr>
          <p:spPr bwMode="auto">
            <a:xfrm>
              <a:off x="1285707" y="2841983"/>
              <a:ext cx="55047" cy="0"/>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29" name="Line 1418">
              <a:extLst>
                <a:ext uri="{FF2B5EF4-FFF2-40B4-BE49-F238E27FC236}">
                  <a16:creationId xmlns:a16="http://schemas.microsoft.com/office/drawing/2014/main" id="{EC59DF49-8B45-4A4D-A184-12C3EAB2E91D}"/>
                </a:ext>
              </a:extLst>
            </p:cNvPr>
            <p:cNvSpPr>
              <a:spLocks noChangeShapeType="1"/>
            </p:cNvSpPr>
            <p:nvPr/>
          </p:nvSpPr>
          <p:spPr bwMode="auto">
            <a:xfrm>
              <a:off x="1315347" y="2820599"/>
              <a:ext cx="0" cy="40986"/>
            </a:xfrm>
            <a:prstGeom prst="line">
              <a:avLst/>
            </a:prstGeom>
            <a:noFill/>
            <a:ln w="11113">
              <a:solidFill>
                <a:srgbClr val="0460A9"/>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30" name="Freeform 1419">
              <a:extLst>
                <a:ext uri="{FF2B5EF4-FFF2-40B4-BE49-F238E27FC236}">
                  <a16:creationId xmlns:a16="http://schemas.microsoft.com/office/drawing/2014/main" id="{608F2175-6B5B-3C42-A111-D1557A25DA2B}"/>
                </a:ext>
              </a:extLst>
            </p:cNvPr>
            <p:cNvSpPr>
              <a:spLocks/>
            </p:cNvSpPr>
            <p:nvPr/>
          </p:nvSpPr>
          <p:spPr bwMode="auto">
            <a:xfrm>
              <a:off x="1143855" y="2952469"/>
              <a:ext cx="57165" cy="40986"/>
            </a:xfrm>
            <a:custGeom>
              <a:avLst/>
              <a:gdLst>
                <a:gd name="T0" fmla="*/ 55 w 55"/>
                <a:gd name="T1" fmla="*/ 28 h 55"/>
                <a:gd name="T2" fmla="*/ 55 w 55"/>
                <a:gd name="T3" fmla="*/ 28 h 55"/>
                <a:gd name="T4" fmla="*/ 51 w 55"/>
                <a:gd name="T5" fmla="*/ 21 h 55"/>
                <a:gd name="T6" fmla="*/ 48 w 55"/>
                <a:gd name="T7" fmla="*/ 11 h 55"/>
                <a:gd name="T8" fmla="*/ 44 w 55"/>
                <a:gd name="T9" fmla="*/ 7 h 55"/>
                <a:gd name="T10" fmla="*/ 34 w 55"/>
                <a:gd name="T11" fmla="*/ 4 h 55"/>
                <a:gd name="T12" fmla="*/ 34 w 55"/>
                <a:gd name="T13" fmla="*/ 4 h 55"/>
                <a:gd name="T14" fmla="*/ 27 w 55"/>
                <a:gd name="T15" fmla="*/ 0 h 55"/>
                <a:gd name="T16" fmla="*/ 21 w 55"/>
                <a:gd name="T17" fmla="*/ 4 h 55"/>
                <a:gd name="T18" fmla="*/ 10 w 55"/>
                <a:gd name="T19" fmla="*/ 7 h 55"/>
                <a:gd name="T20" fmla="*/ 7 w 55"/>
                <a:gd name="T21" fmla="*/ 11 h 55"/>
                <a:gd name="T22" fmla="*/ 7 w 55"/>
                <a:gd name="T23" fmla="*/ 11 h 55"/>
                <a:gd name="T24" fmla="*/ 4 w 55"/>
                <a:gd name="T25" fmla="*/ 21 h 55"/>
                <a:gd name="T26" fmla="*/ 0 w 55"/>
                <a:gd name="T27" fmla="*/ 28 h 55"/>
                <a:gd name="T28" fmla="*/ 4 w 55"/>
                <a:gd name="T29" fmla="*/ 34 h 55"/>
                <a:gd name="T30" fmla="*/ 7 w 55"/>
                <a:gd name="T31" fmla="*/ 45 h 55"/>
                <a:gd name="T32" fmla="*/ 7 w 55"/>
                <a:gd name="T33" fmla="*/ 45 h 55"/>
                <a:gd name="T34" fmla="*/ 10 w 55"/>
                <a:gd name="T35" fmla="*/ 48 h 55"/>
                <a:gd name="T36" fmla="*/ 21 w 55"/>
                <a:gd name="T37" fmla="*/ 51 h 55"/>
                <a:gd name="T38" fmla="*/ 27 w 55"/>
                <a:gd name="T39" fmla="*/ 55 h 55"/>
                <a:gd name="T40" fmla="*/ 34 w 55"/>
                <a:gd name="T41" fmla="*/ 51 h 55"/>
                <a:gd name="T42" fmla="*/ 34 w 55"/>
                <a:gd name="T43" fmla="*/ 51 h 55"/>
                <a:gd name="T44" fmla="*/ 44 w 55"/>
                <a:gd name="T45" fmla="*/ 48 h 55"/>
                <a:gd name="T46" fmla="*/ 48 w 55"/>
                <a:gd name="T47" fmla="*/ 45 h 55"/>
                <a:gd name="T48" fmla="*/ 51 w 55"/>
                <a:gd name="T49" fmla="*/ 34 h 55"/>
                <a:gd name="T50" fmla="*/ 55 w 55"/>
                <a:gd name="T51"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5">
                  <a:moveTo>
                    <a:pt x="55" y="28"/>
                  </a:moveTo>
                  <a:lnTo>
                    <a:pt x="55" y="28"/>
                  </a:lnTo>
                  <a:lnTo>
                    <a:pt x="51" y="21"/>
                  </a:lnTo>
                  <a:lnTo>
                    <a:pt x="48" y="11"/>
                  </a:lnTo>
                  <a:lnTo>
                    <a:pt x="44" y="7"/>
                  </a:lnTo>
                  <a:lnTo>
                    <a:pt x="34" y="4"/>
                  </a:lnTo>
                  <a:lnTo>
                    <a:pt x="34" y="4"/>
                  </a:lnTo>
                  <a:lnTo>
                    <a:pt x="27" y="0"/>
                  </a:lnTo>
                  <a:lnTo>
                    <a:pt x="21" y="4"/>
                  </a:lnTo>
                  <a:lnTo>
                    <a:pt x="10" y="7"/>
                  </a:lnTo>
                  <a:lnTo>
                    <a:pt x="7" y="11"/>
                  </a:lnTo>
                  <a:lnTo>
                    <a:pt x="7" y="11"/>
                  </a:lnTo>
                  <a:lnTo>
                    <a:pt x="4" y="21"/>
                  </a:lnTo>
                  <a:lnTo>
                    <a:pt x="0" y="28"/>
                  </a:lnTo>
                  <a:lnTo>
                    <a:pt x="4" y="34"/>
                  </a:lnTo>
                  <a:lnTo>
                    <a:pt x="7" y="45"/>
                  </a:lnTo>
                  <a:lnTo>
                    <a:pt x="7" y="45"/>
                  </a:lnTo>
                  <a:lnTo>
                    <a:pt x="10" y="48"/>
                  </a:lnTo>
                  <a:lnTo>
                    <a:pt x="21" y="51"/>
                  </a:lnTo>
                  <a:lnTo>
                    <a:pt x="27" y="55"/>
                  </a:lnTo>
                  <a:lnTo>
                    <a:pt x="34" y="51"/>
                  </a:lnTo>
                  <a:lnTo>
                    <a:pt x="34" y="51"/>
                  </a:lnTo>
                  <a:lnTo>
                    <a:pt x="44" y="48"/>
                  </a:lnTo>
                  <a:lnTo>
                    <a:pt x="48" y="45"/>
                  </a:lnTo>
                  <a:lnTo>
                    <a:pt x="51" y="34"/>
                  </a:lnTo>
                  <a:lnTo>
                    <a:pt x="55" y="28"/>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31" name="Freeform 1420">
              <a:extLst>
                <a:ext uri="{FF2B5EF4-FFF2-40B4-BE49-F238E27FC236}">
                  <a16:creationId xmlns:a16="http://schemas.microsoft.com/office/drawing/2014/main" id="{70AF0810-4F33-2A42-B312-C8988A282865}"/>
                </a:ext>
              </a:extLst>
            </p:cNvPr>
            <p:cNvSpPr>
              <a:spLocks/>
            </p:cNvSpPr>
            <p:nvPr/>
          </p:nvSpPr>
          <p:spPr bwMode="auto">
            <a:xfrm>
              <a:off x="1283589" y="2952469"/>
              <a:ext cx="57165" cy="40986"/>
            </a:xfrm>
            <a:custGeom>
              <a:avLst/>
              <a:gdLst>
                <a:gd name="T0" fmla="*/ 54 w 54"/>
                <a:gd name="T1" fmla="*/ 28 h 55"/>
                <a:gd name="T2" fmla="*/ 54 w 54"/>
                <a:gd name="T3" fmla="*/ 28 h 55"/>
                <a:gd name="T4" fmla="*/ 54 w 54"/>
                <a:gd name="T5" fmla="*/ 21 h 55"/>
                <a:gd name="T6" fmla="*/ 47 w 54"/>
                <a:gd name="T7" fmla="*/ 11 h 55"/>
                <a:gd name="T8" fmla="*/ 44 w 54"/>
                <a:gd name="T9" fmla="*/ 7 h 55"/>
                <a:gd name="T10" fmla="*/ 37 w 54"/>
                <a:gd name="T11" fmla="*/ 4 h 55"/>
                <a:gd name="T12" fmla="*/ 37 w 54"/>
                <a:gd name="T13" fmla="*/ 4 h 55"/>
                <a:gd name="T14" fmla="*/ 27 w 54"/>
                <a:gd name="T15" fmla="*/ 0 h 55"/>
                <a:gd name="T16" fmla="*/ 20 w 54"/>
                <a:gd name="T17" fmla="*/ 4 h 55"/>
                <a:gd name="T18" fmla="*/ 13 w 54"/>
                <a:gd name="T19" fmla="*/ 7 h 55"/>
                <a:gd name="T20" fmla="*/ 6 w 54"/>
                <a:gd name="T21" fmla="*/ 11 h 55"/>
                <a:gd name="T22" fmla="*/ 6 w 54"/>
                <a:gd name="T23" fmla="*/ 11 h 55"/>
                <a:gd name="T24" fmla="*/ 3 w 54"/>
                <a:gd name="T25" fmla="*/ 21 h 55"/>
                <a:gd name="T26" fmla="*/ 0 w 54"/>
                <a:gd name="T27" fmla="*/ 28 h 55"/>
                <a:gd name="T28" fmla="*/ 3 w 54"/>
                <a:gd name="T29" fmla="*/ 34 h 55"/>
                <a:gd name="T30" fmla="*/ 6 w 54"/>
                <a:gd name="T31" fmla="*/ 45 h 55"/>
                <a:gd name="T32" fmla="*/ 6 w 54"/>
                <a:gd name="T33" fmla="*/ 45 h 55"/>
                <a:gd name="T34" fmla="*/ 13 w 54"/>
                <a:gd name="T35" fmla="*/ 48 h 55"/>
                <a:gd name="T36" fmla="*/ 20 w 54"/>
                <a:gd name="T37" fmla="*/ 51 h 55"/>
                <a:gd name="T38" fmla="*/ 27 w 54"/>
                <a:gd name="T39" fmla="*/ 55 h 55"/>
                <a:gd name="T40" fmla="*/ 37 w 54"/>
                <a:gd name="T41" fmla="*/ 51 h 55"/>
                <a:gd name="T42" fmla="*/ 37 w 54"/>
                <a:gd name="T43" fmla="*/ 51 h 55"/>
                <a:gd name="T44" fmla="*/ 44 w 54"/>
                <a:gd name="T45" fmla="*/ 48 h 55"/>
                <a:gd name="T46" fmla="*/ 47 w 54"/>
                <a:gd name="T47" fmla="*/ 45 h 55"/>
                <a:gd name="T48" fmla="*/ 54 w 54"/>
                <a:gd name="T49" fmla="*/ 34 h 55"/>
                <a:gd name="T50" fmla="*/ 54 w 54"/>
                <a:gd name="T51"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5">
                  <a:moveTo>
                    <a:pt x="54" y="28"/>
                  </a:moveTo>
                  <a:lnTo>
                    <a:pt x="54" y="28"/>
                  </a:lnTo>
                  <a:lnTo>
                    <a:pt x="54" y="21"/>
                  </a:lnTo>
                  <a:lnTo>
                    <a:pt x="47" y="11"/>
                  </a:lnTo>
                  <a:lnTo>
                    <a:pt x="44" y="7"/>
                  </a:lnTo>
                  <a:lnTo>
                    <a:pt x="37" y="4"/>
                  </a:lnTo>
                  <a:lnTo>
                    <a:pt x="37" y="4"/>
                  </a:lnTo>
                  <a:lnTo>
                    <a:pt x="27" y="0"/>
                  </a:lnTo>
                  <a:lnTo>
                    <a:pt x="20" y="4"/>
                  </a:lnTo>
                  <a:lnTo>
                    <a:pt x="13" y="7"/>
                  </a:lnTo>
                  <a:lnTo>
                    <a:pt x="6" y="11"/>
                  </a:lnTo>
                  <a:lnTo>
                    <a:pt x="6" y="11"/>
                  </a:lnTo>
                  <a:lnTo>
                    <a:pt x="3" y="21"/>
                  </a:lnTo>
                  <a:lnTo>
                    <a:pt x="0" y="28"/>
                  </a:lnTo>
                  <a:lnTo>
                    <a:pt x="3" y="34"/>
                  </a:lnTo>
                  <a:lnTo>
                    <a:pt x="6" y="45"/>
                  </a:lnTo>
                  <a:lnTo>
                    <a:pt x="6" y="45"/>
                  </a:lnTo>
                  <a:lnTo>
                    <a:pt x="13" y="48"/>
                  </a:lnTo>
                  <a:lnTo>
                    <a:pt x="20" y="51"/>
                  </a:lnTo>
                  <a:lnTo>
                    <a:pt x="27" y="55"/>
                  </a:lnTo>
                  <a:lnTo>
                    <a:pt x="37" y="51"/>
                  </a:lnTo>
                  <a:lnTo>
                    <a:pt x="37" y="51"/>
                  </a:lnTo>
                  <a:lnTo>
                    <a:pt x="44" y="48"/>
                  </a:lnTo>
                  <a:lnTo>
                    <a:pt x="47" y="45"/>
                  </a:lnTo>
                  <a:lnTo>
                    <a:pt x="54" y="34"/>
                  </a:lnTo>
                  <a:lnTo>
                    <a:pt x="54" y="28"/>
                  </a:lnTo>
                </a:path>
              </a:pathLst>
            </a:custGeom>
            <a:noFill/>
            <a:ln w="11113">
              <a:solidFill>
                <a:srgbClr val="EC9A1E"/>
              </a:solidFill>
              <a:prstDash val="solid"/>
              <a:round/>
              <a:headEnd/>
              <a:tailEnd/>
            </a:ln>
          </p:spPr>
          <p:txBody>
            <a:bodyPr lIns="51435" tIns="25718" rIns="51435" bIns="2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dirty="0">
                <a:ln>
                  <a:noFill/>
                </a:ln>
                <a:solidFill>
                  <a:srgbClr val="000000"/>
                </a:solidFill>
                <a:effectLst/>
                <a:uLnTx/>
                <a:uFillTx/>
                <a:latin typeface="Times New Roman" panose="02020603050405020304" pitchFamily="18" charset="0"/>
                <a:ea typeface="MS PGothic" charset="0"/>
                <a:cs typeface="+mn-cs"/>
              </a:endParaRPr>
            </a:p>
          </p:txBody>
        </p:sp>
        <p:sp>
          <p:nvSpPr>
            <p:cNvPr id="932" name="Rectangle 805">
              <a:extLst>
                <a:ext uri="{FF2B5EF4-FFF2-40B4-BE49-F238E27FC236}">
                  <a16:creationId xmlns:a16="http://schemas.microsoft.com/office/drawing/2014/main" id="{DC1E423C-1520-0340-AB6C-833E7B80FE8C}"/>
                </a:ext>
              </a:extLst>
            </p:cNvPr>
            <p:cNvSpPr>
              <a:spLocks noChangeArrowheads="1"/>
            </p:cNvSpPr>
            <p:nvPr/>
          </p:nvSpPr>
          <p:spPr bwMode="auto">
            <a:xfrm>
              <a:off x="1370394" y="2788522"/>
              <a:ext cx="1983934" cy="116604"/>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675" b="0" i="0" u="none" strike="noStrike" kern="1200" cap="none" spc="0" normalizeH="0" baseline="30000" noProof="0" dirty="0">
                  <a:ln>
                    <a:noFill/>
                  </a:ln>
                  <a:solidFill>
                    <a:srgbClr val="000000"/>
                  </a:solidFill>
                  <a:effectLst/>
                  <a:uLnTx/>
                  <a:uFillTx/>
                  <a:latin typeface="Arial" panose="020B0604020202020204" pitchFamily="34" charset="0"/>
                  <a:ea typeface="MS PGothic" charset="0"/>
                  <a:cs typeface="+mn-cs"/>
                </a:rPr>
                <a:t>177</a:t>
              </a:r>
              <a:r>
                <a:rPr kumimoji="0" lang="en-US" altLang="en-US" sz="675"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n-cs"/>
                </a:rPr>
                <a:t>Lu-PSMA-617 + SoC (n/N=254/385)</a:t>
              </a:r>
            </a:p>
          </p:txBody>
        </p:sp>
        <p:sp>
          <p:nvSpPr>
            <p:cNvPr id="933" name="Rectangle 805">
              <a:extLst>
                <a:ext uri="{FF2B5EF4-FFF2-40B4-BE49-F238E27FC236}">
                  <a16:creationId xmlns:a16="http://schemas.microsoft.com/office/drawing/2014/main" id="{CE751ED5-D2BD-884F-8662-E255AD11A27C}"/>
                </a:ext>
              </a:extLst>
            </p:cNvPr>
            <p:cNvSpPr>
              <a:spLocks noChangeArrowheads="1"/>
            </p:cNvSpPr>
            <p:nvPr/>
          </p:nvSpPr>
          <p:spPr bwMode="auto">
            <a:xfrm>
              <a:off x="1370394" y="2918610"/>
              <a:ext cx="1216443" cy="116604"/>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675" b="0"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n-cs"/>
                </a:rPr>
                <a:t>SoC alone(n/N=93/196)</a:t>
              </a:r>
            </a:p>
          </p:txBody>
        </p:sp>
        <p:sp>
          <p:nvSpPr>
            <p:cNvPr id="934" name="Rectangle 841">
              <a:extLst>
                <a:ext uri="{FF2B5EF4-FFF2-40B4-BE49-F238E27FC236}">
                  <a16:creationId xmlns:a16="http://schemas.microsoft.com/office/drawing/2014/main" id="{DC3C4578-E787-1441-BFB7-D8D51FD07BAC}"/>
                </a:ext>
              </a:extLst>
            </p:cNvPr>
            <p:cNvSpPr>
              <a:spLocks noChangeArrowheads="1"/>
            </p:cNvSpPr>
            <p:nvPr/>
          </p:nvSpPr>
          <p:spPr bwMode="auto">
            <a:xfrm>
              <a:off x="412955" y="3510245"/>
              <a:ext cx="705494" cy="181383"/>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514350" rtl="0" eaLnBrk="0" fontAlgn="base" latinLnBrk="0" hangingPunct="0">
                <a:lnSpc>
                  <a:spcPct val="100000"/>
                </a:lnSpc>
                <a:spcBef>
                  <a:spcPct val="0"/>
                </a:spcBef>
                <a:spcAft>
                  <a:spcPct val="0"/>
                </a:spcAft>
                <a:buClrTx/>
                <a:buSzTx/>
                <a:buFontTx/>
                <a:buNone/>
                <a:tabLst/>
                <a:defRPr/>
              </a:pPr>
              <a:r>
                <a:rPr kumimoji="0" lang="en-US" altLang="en-US" sz="525" b="1" i="0" u="none" strike="noStrike" kern="1200" cap="none" spc="0" normalizeH="0" baseline="30000" noProof="0" dirty="0">
                  <a:ln>
                    <a:noFill/>
                  </a:ln>
                  <a:solidFill>
                    <a:srgbClr val="0460A9"/>
                  </a:solidFill>
                  <a:effectLst/>
                  <a:uLnTx/>
                  <a:uFillTx/>
                  <a:latin typeface="Arial" panose="020B0604020202020204" pitchFamily="34" charset="0"/>
                  <a:ea typeface="MS PGothic" charset="0"/>
                  <a:cs typeface="+mn-cs"/>
                </a:rPr>
                <a:t>177</a:t>
              </a:r>
              <a:r>
                <a:rPr kumimoji="0" lang="en-US" altLang="en-US" sz="525" b="1" i="0" u="none" strike="noStrike" kern="1200" cap="none" spc="0" normalizeH="0" baseline="0" noProof="0" dirty="0">
                  <a:ln>
                    <a:noFill/>
                  </a:ln>
                  <a:solidFill>
                    <a:srgbClr val="0460A9"/>
                  </a:solidFill>
                  <a:effectLst/>
                  <a:uLnTx/>
                  <a:uFillTx/>
                  <a:latin typeface="Arial" panose="020B0604020202020204" pitchFamily="34" charset="0"/>
                  <a:ea typeface="MS PGothic" charset="0"/>
                  <a:cs typeface="+mn-cs"/>
                </a:rPr>
                <a:t>Lu-PSMA-617 </a:t>
              </a:r>
            </a:p>
            <a:p>
              <a:pPr marL="0" marR="0" lvl="0" indent="0" algn="r" defTabSz="514350" rtl="0" eaLnBrk="0" fontAlgn="base" latinLnBrk="0" hangingPunct="0">
                <a:lnSpc>
                  <a:spcPct val="100000"/>
                </a:lnSpc>
                <a:spcBef>
                  <a:spcPct val="0"/>
                </a:spcBef>
                <a:spcAft>
                  <a:spcPct val="0"/>
                </a:spcAft>
                <a:buClrTx/>
                <a:buSzTx/>
                <a:buFontTx/>
                <a:buNone/>
                <a:tabLst/>
                <a:defRPr/>
              </a:pPr>
              <a:r>
                <a:rPr kumimoji="0" lang="en-US" altLang="en-US" sz="525" b="1" i="0" u="none" strike="noStrike" kern="1200" cap="none" spc="0" normalizeH="0" baseline="0" noProof="0" dirty="0">
                  <a:ln>
                    <a:noFill/>
                  </a:ln>
                  <a:solidFill>
                    <a:srgbClr val="0460A9"/>
                  </a:solidFill>
                  <a:effectLst/>
                  <a:uLnTx/>
                  <a:uFillTx/>
                  <a:latin typeface="Arial" panose="020B0604020202020204" pitchFamily="34" charset="0"/>
                  <a:ea typeface="MS PGothic" charset="0"/>
                  <a:cs typeface="+mn-cs"/>
                </a:rPr>
                <a:t>+ SoC</a:t>
              </a:r>
              <a:endParaRPr kumimoji="0" lang="en-US" altLang="en-US" sz="525" b="1"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935" name="Rectangle 858">
              <a:extLst>
                <a:ext uri="{FF2B5EF4-FFF2-40B4-BE49-F238E27FC236}">
                  <a16:creationId xmlns:a16="http://schemas.microsoft.com/office/drawing/2014/main" id="{394AE796-F08A-3C4D-9B85-3AE0E0917DA8}"/>
                </a:ext>
              </a:extLst>
            </p:cNvPr>
            <p:cNvSpPr>
              <a:spLocks noChangeArrowheads="1"/>
            </p:cNvSpPr>
            <p:nvPr/>
          </p:nvSpPr>
          <p:spPr bwMode="auto">
            <a:xfrm>
              <a:off x="682309" y="3697359"/>
              <a:ext cx="440400" cy="90691"/>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525" b="1" i="0" u="none" strike="noStrike" kern="1200" cap="none" spc="0" normalizeH="0" baseline="0" noProof="0" dirty="0">
                  <a:ln>
                    <a:noFill/>
                  </a:ln>
                  <a:solidFill>
                    <a:srgbClr val="EC9A1E"/>
                  </a:solidFill>
                  <a:effectLst/>
                  <a:uLnTx/>
                  <a:uFillTx/>
                  <a:latin typeface="Arial" panose="020B0604020202020204" pitchFamily="34" charset="0"/>
                  <a:ea typeface="MS PGothic" charset="0"/>
                  <a:cs typeface="+mn-cs"/>
                </a:rPr>
                <a:t>SoC alone</a:t>
              </a:r>
              <a:endParaRPr kumimoji="0" lang="en-US" altLang="en-US" sz="525" b="1"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sp>
          <p:nvSpPr>
            <p:cNvPr id="936" name="Rectangle 805">
              <a:extLst>
                <a:ext uri="{FF2B5EF4-FFF2-40B4-BE49-F238E27FC236}">
                  <a16:creationId xmlns:a16="http://schemas.microsoft.com/office/drawing/2014/main" id="{2389FCAC-1A28-AA4C-A076-3F899860E01F}"/>
                </a:ext>
              </a:extLst>
            </p:cNvPr>
            <p:cNvSpPr>
              <a:spLocks noChangeArrowheads="1"/>
            </p:cNvSpPr>
            <p:nvPr/>
          </p:nvSpPr>
          <p:spPr bwMode="auto">
            <a:xfrm>
              <a:off x="491762" y="3362337"/>
              <a:ext cx="1154445" cy="129559"/>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0" lang="en-US" altLang="en-US" sz="750" b="1"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mn-cs"/>
                </a:rPr>
                <a:t>Number still at risk</a:t>
              </a:r>
              <a:endParaRPr kumimoji="0" lang="en-US" altLang="en-US" sz="788" b="0" i="0" u="none" strike="noStrike" kern="1200" cap="none" spc="0" normalizeH="0" baseline="0" noProof="0" dirty="0">
                <a:ln>
                  <a:noFill/>
                </a:ln>
                <a:solidFill>
                  <a:srgbClr val="FFFFFF"/>
                </a:solidFill>
                <a:effectLst/>
                <a:uLnTx/>
                <a:uFillTx/>
                <a:latin typeface="Arial" panose="020B0604020202020204" pitchFamily="34" charset="0"/>
                <a:ea typeface="MS PGothic" charset="0"/>
                <a:cs typeface="+mn-cs"/>
              </a:endParaRPr>
            </a:p>
          </p:txBody>
        </p:sp>
      </p:grpSp>
      <p:graphicFrame>
        <p:nvGraphicFramePr>
          <p:cNvPr id="1137" name="Table 1136">
            <a:extLst>
              <a:ext uri="{FF2B5EF4-FFF2-40B4-BE49-F238E27FC236}">
                <a16:creationId xmlns:a16="http://schemas.microsoft.com/office/drawing/2014/main" id="{470811BD-BB88-FA44-87C0-B43AE6C5C9D9}"/>
              </a:ext>
            </a:extLst>
          </p:cNvPr>
          <p:cNvGraphicFramePr>
            <a:graphicFrameLocks noGrp="1"/>
          </p:cNvGraphicFramePr>
          <p:nvPr/>
        </p:nvGraphicFramePr>
        <p:xfrm>
          <a:off x="8067675" y="2455864"/>
          <a:ext cx="2484438" cy="1019174"/>
        </p:xfrm>
        <a:graphic>
          <a:graphicData uri="http://schemas.openxmlformats.org/drawingml/2006/table">
            <a:tbl>
              <a:tblPr>
                <a:tableStyleId>{2D5ABB26-0587-4C30-8999-92F81FD0307C}</a:tableStyleId>
              </a:tblPr>
              <a:tblGrid>
                <a:gridCol w="1021615">
                  <a:extLst>
                    <a:ext uri="{9D8B030D-6E8A-4147-A177-3AD203B41FA5}">
                      <a16:colId xmlns:a16="http://schemas.microsoft.com/office/drawing/2014/main" val="20000"/>
                    </a:ext>
                  </a:extLst>
                </a:gridCol>
                <a:gridCol w="769161">
                  <a:extLst>
                    <a:ext uri="{9D8B030D-6E8A-4147-A177-3AD203B41FA5}">
                      <a16:colId xmlns:a16="http://schemas.microsoft.com/office/drawing/2014/main" val="20001"/>
                    </a:ext>
                  </a:extLst>
                </a:gridCol>
                <a:gridCol w="693662">
                  <a:extLst>
                    <a:ext uri="{9D8B030D-6E8A-4147-A177-3AD203B41FA5}">
                      <a16:colId xmlns:a16="http://schemas.microsoft.com/office/drawing/2014/main" val="20002"/>
                    </a:ext>
                  </a:extLst>
                </a:gridCol>
              </a:tblGrid>
              <a:tr h="391579">
                <a:tc>
                  <a:txBody>
                    <a:bodyPr/>
                    <a:lstStyle/>
                    <a:p>
                      <a:pPr marL="0" marR="0">
                        <a:lnSpc>
                          <a:spcPct val="107000"/>
                        </a:lnSpc>
                        <a:spcBef>
                          <a:spcPts val="5"/>
                        </a:spcBef>
                        <a:spcAft>
                          <a:spcPts val="5"/>
                        </a:spcAft>
                      </a:pPr>
                      <a:endParaRPr lang="en-US" sz="800" b="1" dirty="0">
                        <a:solidFill>
                          <a:schemeClr val="bg2"/>
                        </a:solidFill>
                        <a:effectLst/>
                        <a:latin typeface="+mn-lt"/>
                        <a:ea typeface="MS Mincho"/>
                      </a:endParaRPr>
                    </a:p>
                  </a:txBody>
                  <a:tcPr marL="357" marR="357" marT="0" marB="0" anchor="ctr"/>
                </a:tc>
                <a:tc>
                  <a:txBody>
                    <a:bodyPr/>
                    <a:lstStyle/>
                    <a:p>
                      <a:pPr marL="0" marR="0" algn="ctr">
                        <a:lnSpc>
                          <a:spcPct val="107000"/>
                        </a:lnSpc>
                        <a:spcBef>
                          <a:spcPts val="5"/>
                        </a:spcBef>
                        <a:spcAft>
                          <a:spcPts val="5"/>
                        </a:spcAft>
                      </a:pPr>
                      <a:r>
                        <a:rPr lang="en-US" sz="800" baseline="30000" dirty="0">
                          <a:solidFill>
                            <a:schemeClr val="tx1"/>
                          </a:solidFill>
                          <a:effectLst/>
                        </a:rPr>
                        <a:t>177</a:t>
                      </a:r>
                      <a:r>
                        <a:rPr lang="en-US" sz="800" dirty="0">
                          <a:solidFill>
                            <a:schemeClr val="tx1"/>
                          </a:solidFill>
                          <a:effectLst/>
                        </a:rPr>
                        <a:t>Lu-PSMA-617 </a:t>
                      </a:r>
                    </a:p>
                    <a:p>
                      <a:pPr marL="0" marR="0" algn="ctr">
                        <a:lnSpc>
                          <a:spcPct val="107000"/>
                        </a:lnSpc>
                        <a:spcBef>
                          <a:spcPts val="5"/>
                        </a:spcBef>
                        <a:spcAft>
                          <a:spcPts val="5"/>
                        </a:spcAft>
                      </a:pPr>
                      <a:r>
                        <a:rPr lang="en-US" sz="800" dirty="0">
                          <a:solidFill>
                            <a:schemeClr val="tx1"/>
                          </a:solidFill>
                          <a:effectLst/>
                        </a:rPr>
                        <a:t>+</a:t>
                      </a:r>
                      <a:r>
                        <a:rPr lang="en-US" sz="800" baseline="0" dirty="0">
                          <a:solidFill>
                            <a:schemeClr val="tx1"/>
                          </a:solidFill>
                          <a:effectLst/>
                        </a:rPr>
                        <a:t> </a:t>
                      </a:r>
                      <a:r>
                        <a:rPr lang="en-US" sz="800" dirty="0">
                          <a:solidFill>
                            <a:schemeClr val="tx1"/>
                          </a:solidFill>
                          <a:effectLst/>
                        </a:rPr>
                        <a:t>SoC </a:t>
                      </a:r>
                    </a:p>
                    <a:p>
                      <a:pPr marL="0" marR="0" algn="ctr">
                        <a:lnSpc>
                          <a:spcPct val="107000"/>
                        </a:lnSpc>
                        <a:spcBef>
                          <a:spcPts val="5"/>
                        </a:spcBef>
                        <a:spcAft>
                          <a:spcPts val="5"/>
                        </a:spcAft>
                      </a:pPr>
                      <a:r>
                        <a:rPr lang="en-US" sz="800" dirty="0">
                          <a:solidFill>
                            <a:schemeClr val="tx1"/>
                          </a:solidFill>
                          <a:effectLst/>
                        </a:rPr>
                        <a:t>(n=385)</a:t>
                      </a:r>
                      <a:endParaRPr lang="en-US" sz="800" b="1" dirty="0">
                        <a:solidFill>
                          <a:schemeClr val="tx1"/>
                        </a:solidFill>
                        <a:effectLst/>
                        <a:latin typeface="+mn-lt"/>
                      </a:endParaRPr>
                    </a:p>
                  </a:txBody>
                  <a:tcPr marL="357" marR="357" marT="0" marB="0" anchor="b">
                    <a:solidFill>
                      <a:srgbClr val="0070C0"/>
                    </a:solidFill>
                  </a:tcPr>
                </a:tc>
                <a:tc>
                  <a:txBody>
                    <a:bodyPr/>
                    <a:lstStyle/>
                    <a:p>
                      <a:pPr marL="0" marR="0" lvl="0" indent="0" algn="ctr" defTabSz="914400" rtl="0" eaLnBrk="1" fontAlgn="auto" latinLnBrk="0" hangingPunct="1">
                        <a:lnSpc>
                          <a:spcPct val="107000"/>
                        </a:lnSpc>
                        <a:spcBef>
                          <a:spcPts val="5"/>
                        </a:spcBef>
                        <a:spcAft>
                          <a:spcPts val="5"/>
                        </a:spcAft>
                        <a:buClrTx/>
                        <a:buSzTx/>
                        <a:buFontTx/>
                        <a:buNone/>
                        <a:tabLst/>
                        <a:defRPr/>
                      </a:pPr>
                      <a:r>
                        <a:rPr lang="en-US" sz="800" dirty="0">
                          <a:solidFill>
                            <a:schemeClr val="bg2"/>
                          </a:solidFill>
                          <a:effectLst/>
                        </a:rPr>
                        <a:t>SoC</a:t>
                      </a:r>
                      <a:endParaRPr lang="en-US" sz="800" baseline="0" dirty="0">
                        <a:solidFill>
                          <a:schemeClr val="bg2"/>
                        </a:solidFill>
                        <a:effectLst/>
                      </a:endParaRPr>
                    </a:p>
                    <a:p>
                      <a:pPr marL="0" marR="0" lvl="0" indent="0" algn="ctr" defTabSz="914400" rtl="0" eaLnBrk="1" fontAlgn="auto" latinLnBrk="0" hangingPunct="1">
                        <a:lnSpc>
                          <a:spcPct val="107000"/>
                        </a:lnSpc>
                        <a:spcBef>
                          <a:spcPts val="5"/>
                        </a:spcBef>
                        <a:spcAft>
                          <a:spcPts val="5"/>
                        </a:spcAft>
                        <a:buClrTx/>
                        <a:buSzTx/>
                        <a:buFontTx/>
                        <a:buNone/>
                        <a:tabLst/>
                        <a:defRPr/>
                      </a:pPr>
                      <a:r>
                        <a:rPr lang="en-US" sz="800" baseline="0" dirty="0">
                          <a:solidFill>
                            <a:schemeClr val="bg2"/>
                          </a:solidFill>
                          <a:effectLst/>
                        </a:rPr>
                        <a:t>alone </a:t>
                      </a:r>
                      <a:endParaRPr lang="en-US" sz="800" dirty="0">
                        <a:solidFill>
                          <a:schemeClr val="bg2"/>
                        </a:solidFill>
                        <a:effectLst/>
                      </a:endParaRPr>
                    </a:p>
                    <a:p>
                      <a:pPr marL="0" marR="0" lvl="0" indent="0" algn="ctr" defTabSz="914400" rtl="0" eaLnBrk="1" fontAlgn="auto" latinLnBrk="0" hangingPunct="1">
                        <a:lnSpc>
                          <a:spcPct val="107000"/>
                        </a:lnSpc>
                        <a:spcBef>
                          <a:spcPts val="5"/>
                        </a:spcBef>
                        <a:spcAft>
                          <a:spcPts val="5"/>
                        </a:spcAft>
                        <a:buClrTx/>
                        <a:buSzTx/>
                        <a:buFontTx/>
                        <a:buNone/>
                        <a:tabLst/>
                        <a:defRPr/>
                      </a:pPr>
                      <a:r>
                        <a:rPr lang="en-US" sz="800" dirty="0">
                          <a:solidFill>
                            <a:schemeClr val="bg2"/>
                          </a:solidFill>
                          <a:effectLst/>
                        </a:rPr>
                        <a:t>(n=186) </a:t>
                      </a:r>
                      <a:endParaRPr lang="en-US" sz="800" b="1" dirty="0">
                        <a:solidFill>
                          <a:schemeClr val="bg2"/>
                        </a:solidFill>
                        <a:effectLst/>
                        <a:latin typeface="+mn-lt"/>
                      </a:endParaRPr>
                    </a:p>
                  </a:txBody>
                  <a:tcPr marL="357" marR="357" marT="0" marB="0" anchor="b">
                    <a:solidFill>
                      <a:schemeClr val="accent1"/>
                    </a:solidFill>
                  </a:tcPr>
                </a:tc>
                <a:extLst>
                  <a:ext uri="{0D108BD9-81ED-4DB2-BD59-A6C34878D82A}">
                    <a16:rowId xmlns:a16="http://schemas.microsoft.com/office/drawing/2014/main" val="10000"/>
                  </a:ext>
                </a:extLst>
              </a:tr>
              <a:tr h="280625">
                <a:tc>
                  <a:txBody>
                    <a:bodyPr/>
                    <a:lstStyle/>
                    <a:p>
                      <a:pPr marL="0" marR="0" algn="r">
                        <a:lnSpc>
                          <a:spcPct val="115000"/>
                        </a:lnSpc>
                        <a:spcBef>
                          <a:spcPts val="0"/>
                        </a:spcBef>
                        <a:spcAft>
                          <a:spcPts val="0"/>
                        </a:spcAft>
                        <a:tabLst/>
                      </a:pPr>
                      <a:r>
                        <a:rPr lang="en-US" sz="800" b="1" dirty="0">
                          <a:solidFill>
                            <a:schemeClr val="bg2"/>
                          </a:solidFill>
                          <a:effectLst/>
                        </a:rPr>
                        <a:t>Median rPFS, months</a:t>
                      </a:r>
                      <a:endParaRPr lang="en-US" sz="800" b="1" dirty="0">
                        <a:solidFill>
                          <a:schemeClr val="bg2"/>
                        </a:solidFill>
                        <a:effectLst/>
                        <a:latin typeface="+mn-lt"/>
                      </a:endParaRPr>
                    </a:p>
                  </a:txBody>
                  <a:tcPr marL="38566" marR="38566" marT="0" marB="0" anchor="ctr"/>
                </a:tc>
                <a:tc>
                  <a:txBody>
                    <a:bodyPr/>
                    <a:lstStyle/>
                    <a:p>
                      <a:pPr algn="ctr"/>
                      <a:r>
                        <a:rPr lang="en-US" sz="800" kern="1200" dirty="0">
                          <a:solidFill>
                            <a:schemeClr val="bg2"/>
                          </a:solidFill>
                          <a:effectLst/>
                        </a:rPr>
                        <a:t>8.7</a:t>
                      </a:r>
                      <a:endParaRPr lang="en-US" sz="800" b="0" kern="1200" baseline="0" dirty="0">
                        <a:solidFill>
                          <a:schemeClr val="bg2"/>
                        </a:solidFill>
                        <a:effectLst/>
                        <a:latin typeface="+mn-lt"/>
                        <a:ea typeface="+mn-ea"/>
                        <a:cs typeface="+mn-cs"/>
                      </a:endParaRPr>
                    </a:p>
                  </a:txBody>
                  <a:tcPr marL="68563" marR="68563" marT="34316" marB="34316" anchor="ctr"/>
                </a:tc>
                <a:tc>
                  <a:txBody>
                    <a:bodyPr/>
                    <a:lstStyle/>
                    <a:p>
                      <a:pPr algn="ctr"/>
                      <a:r>
                        <a:rPr lang="en-US" sz="800" kern="1200" dirty="0">
                          <a:solidFill>
                            <a:schemeClr val="bg2"/>
                          </a:solidFill>
                          <a:effectLst/>
                        </a:rPr>
                        <a:t>3.4 </a:t>
                      </a:r>
                      <a:endParaRPr lang="en-US" sz="800" b="0" kern="1200" dirty="0">
                        <a:solidFill>
                          <a:schemeClr val="bg2"/>
                        </a:solidFill>
                        <a:effectLst/>
                        <a:latin typeface="+mn-lt"/>
                        <a:ea typeface="+mn-ea"/>
                        <a:cs typeface="+mn-cs"/>
                      </a:endParaRPr>
                    </a:p>
                  </a:txBody>
                  <a:tcPr marL="68563" marR="68563" marT="34316" marB="34316" anchor="ctr"/>
                </a:tc>
                <a:extLst>
                  <a:ext uri="{0D108BD9-81ED-4DB2-BD59-A6C34878D82A}">
                    <a16:rowId xmlns:a16="http://schemas.microsoft.com/office/drawing/2014/main" val="10001"/>
                  </a:ext>
                </a:extLst>
              </a:tr>
              <a:tr h="173485">
                <a:tc>
                  <a:txBody>
                    <a:bodyPr/>
                    <a:lstStyle/>
                    <a:p>
                      <a:pPr marL="0" marR="0" algn="r">
                        <a:lnSpc>
                          <a:spcPct val="115000"/>
                        </a:lnSpc>
                        <a:spcBef>
                          <a:spcPts val="0"/>
                        </a:spcBef>
                        <a:spcAft>
                          <a:spcPts val="0"/>
                        </a:spcAft>
                        <a:tabLst/>
                      </a:pPr>
                      <a:r>
                        <a:rPr lang="en-US" sz="800" b="1" dirty="0">
                          <a:solidFill>
                            <a:schemeClr val="bg2"/>
                          </a:solidFill>
                          <a:effectLst/>
                        </a:rPr>
                        <a:t>HR (95% CI)</a:t>
                      </a:r>
                      <a:endParaRPr lang="en-US" sz="800" b="1" dirty="0">
                        <a:solidFill>
                          <a:schemeClr val="bg2"/>
                        </a:solidFill>
                        <a:effectLst/>
                        <a:latin typeface="+mn-lt"/>
                      </a:endParaRPr>
                    </a:p>
                  </a:txBody>
                  <a:tcPr marL="38566" marR="38566" marT="0" marB="0" anchor="ctr"/>
                </a:tc>
                <a:tc gridSpan="2">
                  <a:txBody>
                    <a:bodyPr/>
                    <a:lstStyle/>
                    <a:p>
                      <a:pPr algn="ctr"/>
                      <a:r>
                        <a:rPr lang="en-US" sz="800" dirty="0">
                          <a:solidFill>
                            <a:schemeClr val="bg2"/>
                          </a:solidFill>
                        </a:rPr>
                        <a:t>0.40 (0.29–0.57)</a:t>
                      </a:r>
                      <a:endParaRPr lang="en-US" sz="800" dirty="0">
                        <a:solidFill>
                          <a:schemeClr val="bg2"/>
                        </a:solidFill>
                        <a:latin typeface="+mn-lt"/>
                      </a:endParaRPr>
                    </a:p>
                  </a:txBody>
                  <a:tcPr marL="51422" marR="51422" marT="25737" marB="25737"/>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73485">
                <a:tc>
                  <a:txBody>
                    <a:bodyPr/>
                    <a:lstStyle/>
                    <a:p>
                      <a:pPr marL="0" marR="0" algn="r">
                        <a:lnSpc>
                          <a:spcPct val="115000"/>
                        </a:lnSpc>
                        <a:spcBef>
                          <a:spcPts val="0"/>
                        </a:spcBef>
                        <a:spcAft>
                          <a:spcPts val="0"/>
                        </a:spcAft>
                        <a:tabLst/>
                      </a:pPr>
                      <a:r>
                        <a:rPr lang="en-GB" sz="800" b="1" i="1" dirty="0">
                          <a:solidFill>
                            <a:schemeClr val="bg2"/>
                          </a:solidFill>
                          <a:effectLst/>
                        </a:rPr>
                        <a:t>P</a:t>
                      </a:r>
                      <a:r>
                        <a:rPr lang="en-GB" sz="800" b="1" dirty="0">
                          <a:solidFill>
                            <a:schemeClr val="bg2"/>
                          </a:solidFill>
                          <a:effectLst/>
                        </a:rPr>
                        <a:t> value, one-sided</a:t>
                      </a:r>
                      <a:endParaRPr lang="en-GB" sz="800" b="1" i="1" dirty="0">
                        <a:solidFill>
                          <a:schemeClr val="bg2"/>
                        </a:solidFill>
                        <a:effectLst/>
                        <a:latin typeface="+mn-lt"/>
                      </a:endParaRPr>
                    </a:p>
                  </a:txBody>
                  <a:tcPr marL="38566" marR="38566" marT="0" marB="0" anchor="ctr"/>
                </a:tc>
                <a:tc gridSpan="2">
                  <a:txBody>
                    <a:bodyPr/>
                    <a:lstStyle/>
                    <a:p>
                      <a:pPr algn="ctr"/>
                      <a:r>
                        <a:rPr lang="en-US" sz="800" dirty="0">
                          <a:solidFill>
                            <a:schemeClr val="bg2"/>
                          </a:solidFill>
                        </a:rPr>
                        <a:t>&lt;0.001</a:t>
                      </a:r>
                      <a:endParaRPr lang="en-US" sz="800" dirty="0">
                        <a:solidFill>
                          <a:schemeClr val="bg2"/>
                        </a:solidFill>
                        <a:latin typeface="+mn-lt"/>
                      </a:endParaRPr>
                    </a:p>
                  </a:txBody>
                  <a:tcPr marL="51422" marR="51422" marT="25737" marB="25737"/>
                </a:tc>
                <a:tc hMerge="1">
                  <a:txBody>
                    <a:bodyPr/>
                    <a:lstStyle/>
                    <a:p>
                      <a:endParaRPr lang="en-US" dirty="0"/>
                    </a:p>
                  </a:txBody>
                  <a:tcPr/>
                </a:tc>
                <a:extLst>
                  <a:ext uri="{0D108BD9-81ED-4DB2-BD59-A6C34878D82A}">
                    <a16:rowId xmlns:a16="http://schemas.microsoft.com/office/drawing/2014/main" val="10003"/>
                  </a:ext>
                </a:extLst>
              </a:tr>
            </a:tbl>
          </a:graphicData>
        </a:graphic>
      </p:graphicFrame>
      <p:sp>
        <p:nvSpPr>
          <p:cNvPr id="67616" name="Rectangle 1">
            <a:extLst>
              <a:ext uri="{FF2B5EF4-FFF2-40B4-BE49-F238E27FC236}">
                <a16:creationId xmlns:a16="http://schemas.microsoft.com/office/drawing/2014/main" id="{CF26A76D-73CF-8944-B0D6-E421278CC759}"/>
              </a:ext>
            </a:extLst>
          </p:cNvPr>
          <p:cNvSpPr>
            <a:spLocks noChangeArrowheads="1"/>
          </p:cNvSpPr>
          <p:nvPr/>
        </p:nvSpPr>
        <p:spPr bwMode="auto">
          <a:xfrm>
            <a:off x="1668463" y="5593356"/>
            <a:ext cx="8883650" cy="785813"/>
          </a:xfrm>
          <a:prstGeom prst="rect">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S PGothic" charset="0"/>
                <a:cs typeface="+mn-cs"/>
              </a:rPr>
              <a:t>Note: OS positive (HR 0.63) in </a:t>
            </a:r>
            <a:r>
              <a:rPr kumimoji="0" lang="en-US" alt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S PGothic" charset="0"/>
                <a:cs typeface="+mn-cs"/>
              </a:rPr>
              <a:t>rPFS</a:t>
            </a: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S PGothic" charset="0"/>
                <a:cs typeface="+mn-cs"/>
              </a:rPr>
              <a:t> subset and </a:t>
            </a:r>
            <a:r>
              <a:rPr kumimoji="0" lang="en-US" alt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S PGothic" charset="0"/>
                <a:cs typeface="+mn-cs"/>
              </a:rPr>
              <a:t>rPFS</a:t>
            </a: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S PGothic" charset="0"/>
                <a:cs typeface="+mn-cs"/>
              </a:rPr>
              <a:t> positive</a:t>
            </a:r>
            <a:b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S PGothic" charset="0"/>
                <a:cs typeface="+mn-cs"/>
              </a:rPr>
            </a:b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S PGothic" charset="0"/>
                <a:cs typeface="+mn-cs"/>
              </a:rPr>
              <a:t> (HR 0.43) in OS subset   </a:t>
            </a:r>
          </a:p>
        </p:txBody>
      </p:sp>
      <p:sp>
        <p:nvSpPr>
          <p:cNvPr id="1138" name="TextBox 1137">
            <a:extLst>
              <a:ext uri="{FF2B5EF4-FFF2-40B4-BE49-F238E27FC236}">
                <a16:creationId xmlns:a16="http://schemas.microsoft.com/office/drawing/2014/main" id="{3E5F9AEC-AA6B-C843-9F88-870DDFC1D836}"/>
              </a:ext>
            </a:extLst>
          </p:cNvPr>
          <p:cNvSpPr txBox="1"/>
          <p:nvPr/>
        </p:nvSpPr>
        <p:spPr bwMode="auto">
          <a:xfrm>
            <a:off x="92840" y="6474766"/>
            <a:ext cx="368003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Calibri" panose="020F0502020204030204" pitchFamily="34" charset="0"/>
                <a:ea typeface="MS PGothic" charset="0"/>
                <a:cs typeface="Calibri" panose="020F0502020204030204" pitchFamily="34" charset="0"/>
              </a:rPr>
              <a:t>Courtesy of A Oliver Sartor, MD</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3C758E-51F5-7252-89BF-BAE6E609E22C}"/>
              </a:ext>
            </a:extLst>
          </p:cNvPr>
          <p:cNvSpPr txBox="1"/>
          <p:nvPr/>
        </p:nvSpPr>
        <p:spPr>
          <a:xfrm>
            <a:off x="762000" y="381000"/>
            <a:ext cx="10972800" cy="596060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1200" cap="none" spc="0" normalizeH="0" baseline="30000" noProof="0" dirty="0">
                <a:ln>
                  <a:noFill/>
                </a:ln>
                <a:solidFill>
                  <a:srgbClr val="FFFFFF"/>
                </a:solidFill>
                <a:effectLst/>
                <a:uLnTx/>
                <a:uFillTx/>
                <a:latin typeface="Calibri" panose="020F0502020204030204" pitchFamily="34" charset="0"/>
                <a:ea typeface="MS PGothic" charset="0"/>
                <a:cs typeface="Calibri" panose="020F0502020204030204" pitchFamily="34" charset="0"/>
              </a:rPr>
              <a:t>177</a:t>
            </a:r>
            <a:r>
              <a:rPr kumimoji="0" lang="en-US" sz="2600" b="1" i="0" u="none" strike="noStrike" kern="1200" cap="none" spc="0" normalizeH="0" baseline="0" noProof="0" dirty="0">
                <a:ln>
                  <a:noFill/>
                </a:ln>
                <a:solidFill>
                  <a:srgbClr val="FFFFFF"/>
                </a:solidFill>
                <a:effectLst/>
                <a:uLnTx/>
                <a:uFillTx/>
                <a:latin typeface="Calibri" panose="020F0502020204030204" pitchFamily="34" charset="0"/>
                <a:ea typeface="MS PGothic" charset="0"/>
                <a:cs typeface="Calibri" panose="020F0502020204030204" pitchFamily="34" charset="0"/>
              </a:rPr>
              <a:t>Lu-PSMA-617 shows statistically significant and clinically meaningful radiographic progression-free survival benefit in patients with PSMA-positive metastatic castration-resistant prostate cancer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600" b="0" i="0" u="none" strike="noStrike" kern="1200" cap="none" spc="0" normalizeH="0" baseline="0" noProof="0" dirty="0">
              <a:ln>
                <a:noFill/>
              </a:ln>
              <a:solidFill>
                <a:srgbClr val="FFFFFF"/>
              </a:solidFill>
              <a:effectLst/>
              <a:uLnTx/>
              <a:uFillTx/>
              <a:latin typeface="Calibri" panose="020F0502020204030204" pitchFamily="34" charset="0"/>
              <a:ea typeface="MS PGothic"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0" i="0" u="none" strike="noStrike" kern="1200" cap="none" spc="0" normalizeH="0" baseline="0" noProof="0" dirty="0">
                <a:ln>
                  <a:noFill/>
                </a:ln>
                <a:solidFill>
                  <a:srgbClr val="FFFFFF"/>
                </a:solidFill>
                <a:effectLst/>
                <a:uLnTx/>
                <a:uFillTx/>
                <a:latin typeface="Calibri" panose="020F0502020204030204" pitchFamily="34" charset="0"/>
                <a:ea typeface="MS PGothic" charset="0"/>
                <a:cs typeface="Calibri" panose="020F0502020204030204" pitchFamily="34" charset="0"/>
              </a:rPr>
              <a:t>Dec 05, 2022</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600" b="0" i="0" u="none" strike="noStrike" kern="1200" cap="none" spc="0" normalizeH="0" baseline="0" noProof="0" dirty="0">
              <a:ln>
                <a:noFill/>
              </a:ln>
              <a:solidFill>
                <a:srgbClr val="FFFFFF"/>
              </a:solidFill>
              <a:effectLst/>
              <a:uLnTx/>
              <a:uFillTx/>
              <a:latin typeface="Calibri" panose="020F0502020204030204" pitchFamily="34" charset="0"/>
              <a:ea typeface="MS PGothic"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0" i="0" u="sng" strike="noStrike" kern="1200" cap="none" spc="0" normalizeH="0" baseline="0" noProof="0" dirty="0">
                <a:ln>
                  <a:noFill/>
                </a:ln>
                <a:solidFill>
                  <a:srgbClr val="FFFFFF"/>
                </a:solidFill>
                <a:effectLst/>
                <a:uLnTx/>
                <a:uFillTx/>
                <a:latin typeface="Calibri" panose="020F0502020204030204" pitchFamily="34" charset="0"/>
                <a:ea typeface="MS PGothic" charset="0"/>
                <a:cs typeface="Calibri" panose="020F0502020204030204" pitchFamily="34" charset="0"/>
              </a:rPr>
              <a:t>Ad hoc announcement pursuant to Art.53LR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600" b="0" i="0" u="none" strike="noStrike" kern="1200" cap="none" spc="0" normalizeH="0" baseline="0" noProof="0" dirty="0">
              <a:ln>
                <a:noFill/>
              </a:ln>
              <a:solidFill>
                <a:srgbClr val="FFFFFF"/>
              </a:solidFill>
              <a:effectLst/>
              <a:uLnTx/>
              <a:uFillTx/>
              <a:latin typeface="Calibri" panose="020F0502020204030204" pitchFamily="34" charset="0"/>
              <a:ea typeface="MS PGothic" charset="0"/>
              <a:cs typeface="Calibri" panose="020F050202020403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FFFFFF"/>
                </a:solidFill>
                <a:effectLst/>
                <a:uLnTx/>
                <a:uFillTx/>
                <a:latin typeface="Calibri" panose="020F0502020204030204" pitchFamily="34" charset="0"/>
                <a:ea typeface="MS PGothic" charset="0"/>
                <a:cs typeface="Calibri" panose="020F0502020204030204" pitchFamily="34" charset="0"/>
              </a:rPr>
              <a:t>Phase III </a:t>
            </a:r>
            <a:r>
              <a:rPr kumimoji="0" lang="en-US" sz="2600" b="0" i="0" u="none" strike="noStrike" kern="1200" cap="none" spc="0" normalizeH="0" baseline="0" noProof="0" dirty="0" err="1">
                <a:ln>
                  <a:noFill/>
                </a:ln>
                <a:solidFill>
                  <a:srgbClr val="FFFFFF"/>
                </a:solidFill>
                <a:effectLst/>
                <a:uLnTx/>
                <a:uFillTx/>
                <a:latin typeface="Calibri" panose="020F0502020204030204" pitchFamily="34" charset="0"/>
                <a:ea typeface="MS PGothic" charset="0"/>
                <a:cs typeface="Calibri" panose="020F0502020204030204" pitchFamily="34" charset="0"/>
              </a:rPr>
              <a:t>PSMAfore</a:t>
            </a:r>
            <a:r>
              <a:rPr kumimoji="0" lang="en-US" sz="2600" b="0" i="0" u="none" strike="noStrike" kern="1200" cap="none" spc="0" normalizeH="0" baseline="0" noProof="0" dirty="0">
                <a:ln>
                  <a:noFill/>
                </a:ln>
                <a:solidFill>
                  <a:srgbClr val="FFFFFF"/>
                </a:solidFill>
                <a:effectLst/>
                <a:uLnTx/>
                <a:uFillTx/>
                <a:latin typeface="Calibri" panose="020F0502020204030204" pitchFamily="34" charset="0"/>
                <a:ea typeface="MS PGothic" charset="0"/>
                <a:cs typeface="Calibri" panose="020F0502020204030204" pitchFamily="34" charset="0"/>
              </a:rPr>
              <a:t> trial with </a:t>
            </a:r>
            <a:r>
              <a:rPr kumimoji="0" lang="en-US" sz="2600" b="0" i="0" u="none" strike="noStrike" kern="1200" cap="none" spc="0" normalizeH="0" baseline="30000" noProof="0" dirty="0">
                <a:ln>
                  <a:noFill/>
                </a:ln>
                <a:solidFill>
                  <a:srgbClr val="FFFFFF"/>
                </a:solidFill>
                <a:effectLst/>
                <a:uLnTx/>
                <a:uFillTx/>
                <a:latin typeface="Calibri" panose="020F0502020204030204" pitchFamily="34" charset="0"/>
                <a:ea typeface="MS PGothic" charset="0"/>
                <a:cs typeface="Calibri" panose="020F0502020204030204" pitchFamily="34" charset="0"/>
              </a:rPr>
              <a:t>177</a:t>
            </a:r>
            <a:r>
              <a:rPr kumimoji="0" lang="en-US" sz="2600" b="0" i="0" u="none" strike="noStrike" kern="1200" cap="none" spc="0" normalizeH="0" baseline="0" noProof="0" dirty="0">
                <a:ln>
                  <a:noFill/>
                </a:ln>
                <a:solidFill>
                  <a:srgbClr val="FFFFFF"/>
                </a:solidFill>
                <a:effectLst/>
                <a:uLnTx/>
                <a:uFillTx/>
                <a:latin typeface="Calibri" panose="020F0502020204030204" pitchFamily="34" charset="0"/>
                <a:ea typeface="MS PGothic" charset="0"/>
                <a:cs typeface="Calibri" panose="020F0502020204030204" pitchFamily="34" charset="0"/>
              </a:rPr>
              <a:t>Lu-PSMA-617 met the primary endpoint of radiographic progression-free survival for patients with PSMA-positive </a:t>
            </a:r>
            <a:r>
              <a:rPr kumimoji="0" lang="en-US" sz="2600" b="0" i="0" u="none" strike="noStrike" kern="1200" cap="none" spc="0" normalizeH="0" baseline="0" noProof="0" dirty="0" err="1">
                <a:ln>
                  <a:noFill/>
                </a:ln>
                <a:solidFill>
                  <a:srgbClr val="FFFFFF"/>
                </a:solidFill>
                <a:effectLst/>
                <a:uLnTx/>
                <a:uFillTx/>
                <a:latin typeface="Calibri" panose="020F0502020204030204" pitchFamily="34" charset="0"/>
                <a:ea typeface="MS PGothic" charset="0"/>
                <a:cs typeface="Calibri" panose="020F0502020204030204" pitchFamily="34" charset="0"/>
              </a:rPr>
              <a:t>mCRPC</a:t>
            </a:r>
            <a:r>
              <a:rPr kumimoji="0" lang="en-US" sz="2600" b="0" i="0" u="none" strike="noStrike" kern="1200" cap="none" spc="0" normalizeH="0" baseline="0" noProof="0" dirty="0">
                <a:ln>
                  <a:noFill/>
                </a:ln>
                <a:solidFill>
                  <a:srgbClr val="FFFFFF"/>
                </a:solidFill>
                <a:effectLst/>
                <a:uLnTx/>
                <a:uFillTx/>
                <a:latin typeface="Calibri" panose="020F0502020204030204" pitchFamily="34" charset="0"/>
                <a:ea typeface="MS PGothic" charset="0"/>
                <a:cs typeface="Calibri" panose="020F0502020204030204" pitchFamily="34" charset="0"/>
              </a:rPr>
              <a:t> who have been treated with androgen-receptor inhibitor (ARPI) therapy</a:t>
            </a:r>
            <a:endParaRPr kumimoji="0" lang="en-US" sz="2600" b="0" i="0" u="none" strike="noStrike" kern="1200" cap="none" spc="0" normalizeH="0" baseline="30000" noProof="0" dirty="0">
              <a:ln>
                <a:noFill/>
              </a:ln>
              <a:solidFill>
                <a:srgbClr val="FFFFFF"/>
              </a:solidFill>
              <a:effectLst/>
              <a:uLnTx/>
              <a:uFillTx/>
              <a:latin typeface="Calibri" panose="020F0502020204030204" pitchFamily="34" charset="0"/>
              <a:ea typeface="MS PGothic" charset="0"/>
              <a:cs typeface="Calibri" panose="020F050202020403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2600" b="0" i="0" u="none" strike="noStrike" kern="1200" cap="none" spc="0" normalizeH="0" baseline="30000" noProof="0" dirty="0">
              <a:ln>
                <a:noFill/>
              </a:ln>
              <a:solidFill>
                <a:srgbClr val="FFFFFF"/>
              </a:solidFill>
              <a:effectLst/>
              <a:uLnTx/>
              <a:uFillTx/>
              <a:latin typeface="Calibri" panose="020F0502020204030204" pitchFamily="34" charset="0"/>
              <a:ea typeface="MS PGothic" charset="0"/>
              <a:cs typeface="Calibri" panose="020F050202020403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600" b="0" i="0" u="none" strike="noStrike" kern="1200" cap="none" spc="0" normalizeH="0" baseline="30000" noProof="0" dirty="0">
                <a:ln>
                  <a:noFill/>
                </a:ln>
                <a:solidFill>
                  <a:srgbClr val="FFFFFF"/>
                </a:solidFill>
                <a:effectLst/>
                <a:uLnTx/>
                <a:uFillTx/>
                <a:latin typeface="Calibri" panose="020F0502020204030204" pitchFamily="34" charset="0"/>
                <a:ea typeface="MS PGothic" charset="0"/>
                <a:cs typeface="Calibri" panose="020F0502020204030204" pitchFamily="34" charset="0"/>
              </a:rPr>
              <a:t>177</a:t>
            </a:r>
            <a:r>
              <a:rPr kumimoji="0" lang="en-US" sz="2600" b="0" i="0" u="none" strike="noStrike" kern="1200" cap="none" spc="0" normalizeH="0" baseline="0" noProof="0" dirty="0">
                <a:ln>
                  <a:noFill/>
                </a:ln>
                <a:solidFill>
                  <a:srgbClr val="FFFFFF"/>
                </a:solidFill>
                <a:effectLst/>
                <a:uLnTx/>
                <a:uFillTx/>
                <a:latin typeface="Calibri" panose="020F0502020204030204" pitchFamily="34" charset="0"/>
                <a:ea typeface="MS PGothic" charset="0"/>
                <a:cs typeface="Calibri" panose="020F0502020204030204" pitchFamily="34" charset="0"/>
              </a:rPr>
              <a:t>Lu-PSMA-617</a:t>
            </a:r>
            <a:r>
              <a:rPr kumimoji="0" lang="en-US" sz="2600" b="0" i="0" u="none" strike="noStrike" kern="1200" cap="none" spc="0" normalizeH="0" baseline="30000" noProof="0" dirty="0">
                <a:ln>
                  <a:noFill/>
                </a:ln>
                <a:solidFill>
                  <a:srgbClr val="FFFFFF"/>
                </a:solidFill>
                <a:effectLst/>
                <a:uLnTx/>
                <a:uFillTx/>
                <a:latin typeface="Calibri" panose="020F0502020204030204" pitchFamily="34" charset="0"/>
                <a:ea typeface="MS PGothic" charset="0"/>
                <a:cs typeface="Calibri" panose="020F0502020204030204" pitchFamily="34" charset="0"/>
              </a:rPr>
              <a:t> </a:t>
            </a:r>
            <a:r>
              <a:rPr kumimoji="0" lang="en-US" sz="2600" b="0" i="0" u="none" strike="noStrike" kern="1200" cap="none" spc="0" normalizeH="0" baseline="0" noProof="0" dirty="0">
                <a:ln>
                  <a:noFill/>
                </a:ln>
                <a:solidFill>
                  <a:srgbClr val="FFFFFF"/>
                </a:solidFill>
                <a:effectLst/>
                <a:uLnTx/>
                <a:uFillTx/>
                <a:latin typeface="Calibri" panose="020F0502020204030204" pitchFamily="34" charset="0"/>
                <a:ea typeface="MS PGothic" charset="0"/>
                <a:cs typeface="Calibri" panose="020F0502020204030204" pitchFamily="34" charset="0"/>
              </a:rPr>
              <a:t>becomes the first PSMA-targeted radioligand therapy to demonstrate clinical benefit in </a:t>
            </a:r>
            <a:r>
              <a:rPr kumimoji="0" lang="en-US" sz="2600" b="0" i="0" u="none" strike="noStrike" kern="1200" cap="none" spc="0" normalizeH="0" baseline="0" noProof="0" dirty="0" err="1">
                <a:ln>
                  <a:noFill/>
                </a:ln>
                <a:solidFill>
                  <a:srgbClr val="FFFFFF"/>
                </a:solidFill>
                <a:effectLst/>
                <a:uLnTx/>
                <a:uFillTx/>
                <a:latin typeface="Calibri" panose="020F0502020204030204" pitchFamily="34" charset="0"/>
                <a:ea typeface="MS PGothic" charset="0"/>
                <a:cs typeface="Calibri" panose="020F0502020204030204" pitchFamily="34" charset="0"/>
              </a:rPr>
              <a:t>mCRPC</a:t>
            </a:r>
            <a:r>
              <a:rPr kumimoji="0" lang="en-US" sz="2600" b="0" i="0" u="none" strike="noStrike" kern="1200" cap="none" spc="0" normalizeH="0" baseline="0" noProof="0" dirty="0">
                <a:ln>
                  <a:noFill/>
                </a:ln>
                <a:solidFill>
                  <a:srgbClr val="FFFFFF"/>
                </a:solidFill>
                <a:effectLst/>
                <a:uLnTx/>
                <a:uFillTx/>
                <a:latin typeface="Calibri" panose="020F0502020204030204" pitchFamily="34" charset="0"/>
                <a:ea typeface="MS PGothic" charset="0"/>
                <a:cs typeface="Calibri" panose="020F0502020204030204" pitchFamily="34" charset="0"/>
              </a:rPr>
              <a:t> patients before </a:t>
            </a:r>
            <a:r>
              <a:rPr kumimoji="0" lang="en-US" sz="2600" b="0" i="0" u="none" strike="noStrike" kern="1200" cap="none" spc="0" normalizeH="0" baseline="0" noProof="0" dirty="0" err="1">
                <a:ln>
                  <a:noFill/>
                </a:ln>
                <a:solidFill>
                  <a:srgbClr val="FFFFFF"/>
                </a:solidFill>
                <a:effectLst/>
                <a:uLnTx/>
                <a:uFillTx/>
                <a:latin typeface="Calibri" panose="020F0502020204030204" pitchFamily="34" charset="0"/>
                <a:ea typeface="MS PGothic" charset="0"/>
                <a:cs typeface="Calibri" panose="020F0502020204030204" pitchFamily="34" charset="0"/>
              </a:rPr>
              <a:t>taxane</a:t>
            </a:r>
            <a:r>
              <a:rPr kumimoji="0" lang="en-US" sz="2600" b="0" i="0" u="none" strike="noStrike" kern="1200" cap="none" spc="0" normalizeH="0" baseline="0" noProof="0" dirty="0">
                <a:ln>
                  <a:noFill/>
                </a:ln>
                <a:solidFill>
                  <a:srgbClr val="FFFFFF"/>
                </a:solidFill>
                <a:effectLst/>
                <a:uLnTx/>
                <a:uFillTx/>
                <a:latin typeface="Calibri" panose="020F0502020204030204" pitchFamily="34" charset="0"/>
                <a:ea typeface="MS PGothic" charset="0"/>
                <a:cs typeface="Calibri" panose="020F0502020204030204" pitchFamily="34" charset="0"/>
              </a:rPr>
              <a:t> based chemotherapy,</a:t>
            </a:r>
            <a:r>
              <a:rPr kumimoji="0" lang="en-US" sz="2600" b="0" i="0" u="none" strike="noStrike" kern="1200" cap="none" spc="0" normalizeH="0" baseline="30000" noProof="0" dirty="0">
                <a:ln>
                  <a:noFill/>
                </a:ln>
                <a:solidFill>
                  <a:srgbClr val="FFFFFF"/>
                </a:solidFill>
                <a:effectLst/>
                <a:uLnTx/>
                <a:uFillTx/>
                <a:latin typeface="Calibri" panose="020F0502020204030204" pitchFamily="34" charset="0"/>
                <a:ea typeface="MS PGothic" charset="0"/>
                <a:cs typeface="Calibri" panose="020F0502020204030204" pitchFamily="34" charset="0"/>
              </a:rPr>
              <a:t> </a:t>
            </a:r>
            <a:r>
              <a:rPr kumimoji="0" lang="en-US" sz="2600" b="0" i="0" u="none" strike="noStrike" kern="1200" cap="none" spc="0" normalizeH="0" baseline="0" noProof="0" dirty="0">
                <a:ln>
                  <a:noFill/>
                </a:ln>
                <a:solidFill>
                  <a:srgbClr val="FFFFFF"/>
                </a:solidFill>
                <a:effectLst/>
                <a:uLnTx/>
                <a:uFillTx/>
                <a:latin typeface="Calibri" panose="020F0502020204030204" pitchFamily="34" charset="0"/>
                <a:ea typeface="MS PGothic" charset="0"/>
                <a:cs typeface="Calibri" panose="020F0502020204030204" pitchFamily="34" charset="0"/>
              </a:rPr>
              <a:t>addressing a significant unmet need</a:t>
            </a:r>
            <a:endParaRPr kumimoji="0" lang="en-US" sz="2600" b="0" i="0" u="none" strike="noStrike" kern="1200" cap="none" spc="0" normalizeH="0" baseline="30000" noProof="0" dirty="0">
              <a:ln>
                <a:noFill/>
              </a:ln>
              <a:solidFill>
                <a:srgbClr val="FFFFFF"/>
              </a:solidFill>
              <a:effectLst/>
              <a:uLnTx/>
              <a:uFillTx/>
              <a:latin typeface="Calibri" panose="020F0502020204030204" pitchFamily="34" charset="0"/>
              <a:ea typeface="MS PGothic" charset="0"/>
              <a:cs typeface="Calibri" panose="020F0502020204030204" pitchFamily="34" charset="0"/>
            </a:endParaRPr>
          </a:p>
        </p:txBody>
      </p:sp>
      <p:sp>
        <p:nvSpPr>
          <p:cNvPr id="3" name="TextBox 2">
            <a:extLst>
              <a:ext uri="{FF2B5EF4-FFF2-40B4-BE49-F238E27FC236}">
                <a16:creationId xmlns:a16="http://schemas.microsoft.com/office/drawing/2014/main" id="{7A32F1C3-55E3-DC43-95A8-CF4EA41CF285}"/>
              </a:ext>
            </a:extLst>
          </p:cNvPr>
          <p:cNvSpPr txBox="1"/>
          <p:nvPr/>
        </p:nvSpPr>
        <p:spPr bwMode="auto">
          <a:xfrm>
            <a:off x="92840" y="6474766"/>
            <a:ext cx="368003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Calibri" panose="020F0502020204030204" pitchFamily="34" charset="0"/>
                <a:ea typeface="MS PGothic" charset="0"/>
                <a:cs typeface="Calibri" panose="020F0502020204030204" pitchFamily="34" charset="0"/>
              </a:rPr>
              <a:t>Courtesy of A Oliver Sartor, MD</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Content Placeholder 4">
            <a:extLst>
              <a:ext uri="{FF2B5EF4-FFF2-40B4-BE49-F238E27FC236}">
                <a16:creationId xmlns:a16="http://schemas.microsoft.com/office/drawing/2014/main" id="{D3D02C32-5403-A043-B7AC-D192596F0CD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68539" y="2671763"/>
            <a:ext cx="7654925" cy="3765550"/>
          </a:xfrm>
        </p:spPr>
      </p:pic>
      <p:pic>
        <p:nvPicPr>
          <p:cNvPr id="74755" name="Picture 5">
            <a:extLst>
              <a:ext uri="{FF2B5EF4-FFF2-40B4-BE49-F238E27FC236}">
                <a16:creationId xmlns:a16="http://schemas.microsoft.com/office/drawing/2014/main" id="{80C160A5-CDFA-EB42-95B5-5F413880EE2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57726" y="6477000"/>
            <a:ext cx="3357563"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6" name="Picture 6">
            <a:extLst>
              <a:ext uri="{FF2B5EF4-FFF2-40B4-BE49-F238E27FC236}">
                <a16:creationId xmlns:a16="http://schemas.microsoft.com/office/drawing/2014/main" id="{AD895AE4-37D1-2649-BDDD-FF90E50B4FA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68464" y="228601"/>
            <a:ext cx="8867775"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481CD792-D8A5-D34C-9901-B8093B65268A}"/>
              </a:ext>
            </a:extLst>
          </p:cNvPr>
          <p:cNvSpPr txBox="1"/>
          <p:nvPr/>
        </p:nvSpPr>
        <p:spPr bwMode="auto">
          <a:xfrm>
            <a:off x="92840" y="6474766"/>
            <a:ext cx="368003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Calibri" panose="020F0502020204030204" pitchFamily="34" charset="0"/>
                <a:ea typeface="MS PGothic" charset="0"/>
                <a:cs typeface="Calibri" panose="020F0502020204030204" pitchFamily="34" charset="0"/>
              </a:rPr>
              <a:t>Courtesy of A Oliver Sartor, MD</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F543B-FE55-E9E2-68D1-776DB5E2EDA0}"/>
              </a:ext>
            </a:extLst>
          </p:cNvPr>
          <p:cNvSpPr>
            <a:spLocks noGrp="1"/>
          </p:cNvSpPr>
          <p:nvPr>
            <p:ph type="title"/>
          </p:nvPr>
        </p:nvSpPr>
        <p:spPr>
          <a:xfrm>
            <a:off x="912286" y="2574032"/>
            <a:ext cx="10358967" cy="1143000"/>
          </a:xfrm>
        </p:spPr>
        <p:txBody>
          <a:bodyPr/>
          <a:lstStyle/>
          <a:p>
            <a:r>
              <a:rPr lang="en-US" sz="3200" dirty="0">
                <a:solidFill>
                  <a:srgbClr val="0432FF"/>
                </a:solidFill>
                <a:latin typeface="+mn-lt"/>
              </a:rPr>
              <a:t>Other Therapeutic Approaches </a:t>
            </a:r>
            <a:endParaRPr lang="en-US" dirty="0">
              <a:solidFill>
                <a:srgbClr val="0432FF"/>
              </a:solidFill>
            </a:endParaRPr>
          </a:p>
        </p:txBody>
      </p:sp>
    </p:spTree>
    <p:extLst>
      <p:ext uri="{BB962C8B-B14F-4D97-AF65-F5344CB8AC3E}">
        <p14:creationId xmlns:p14="http://schemas.microsoft.com/office/powerpoint/2010/main" val="192076090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37D8B2B4-1B84-1748-8459-C7E80934E728}"/>
              </a:ext>
            </a:extLst>
          </p:cNvPr>
          <p:cNvSpPr>
            <a:spLocks noGrp="1" noChangeArrowheads="1"/>
          </p:cNvSpPr>
          <p:nvPr>
            <p:ph type="title"/>
          </p:nvPr>
        </p:nvSpPr>
        <p:spPr>
          <a:xfrm>
            <a:off x="914400" y="228600"/>
            <a:ext cx="10363200" cy="1143000"/>
          </a:xfrm>
        </p:spPr>
        <p:txBody>
          <a:bodyPr/>
          <a:lstStyle/>
          <a:p>
            <a:r>
              <a:rPr lang="en-US" altLang="en-US" sz="3600" b="1" dirty="0" err="1"/>
              <a:t>Cabasty</a:t>
            </a:r>
            <a:r>
              <a:rPr lang="en-US" altLang="en-US" sz="3600" b="1" dirty="0"/>
              <a:t> Trial</a:t>
            </a:r>
            <a:br>
              <a:rPr lang="en-US" altLang="en-US" sz="3600" b="1" dirty="0"/>
            </a:br>
            <a:r>
              <a:rPr lang="en-US" altLang="en-US" sz="2000" b="1" dirty="0" err="1"/>
              <a:t>Oudard</a:t>
            </a:r>
            <a:r>
              <a:rPr lang="en-US" altLang="en-US" sz="2000" b="1" dirty="0"/>
              <a:t> et al. </a:t>
            </a:r>
            <a:r>
              <a:rPr lang="en-US" altLang="en-US" sz="2000" b="1"/>
              <a:t>ESMO 2022</a:t>
            </a:r>
            <a:endParaRPr lang="en-US" altLang="en-US" sz="2000" b="1" dirty="0"/>
          </a:p>
        </p:txBody>
      </p:sp>
      <p:pic>
        <p:nvPicPr>
          <p:cNvPr id="90115" name="Content Placeholder 4">
            <a:extLst>
              <a:ext uri="{FF2B5EF4-FFF2-40B4-BE49-F238E27FC236}">
                <a16:creationId xmlns:a16="http://schemas.microsoft.com/office/drawing/2014/main" id="{6ADA61F3-4D9D-D142-80CF-262BF26AD11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1697567"/>
            <a:ext cx="10363200" cy="4682066"/>
          </a:xfrm>
        </p:spPr>
      </p:pic>
      <p:sp>
        <p:nvSpPr>
          <p:cNvPr id="4" name="TextBox 3">
            <a:extLst>
              <a:ext uri="{FF2B5EF4-FFF2-40B4-BE49-F238E27FC236}">
                <a16:creationId xmlns:a16="http://schemas.microsoft.com/office/drawing/2014/main" id="{AC672FD1-72CF-0547-963B-1DC88A3B4DDD}"/>
              </a:ext>
            </a:extLst>
          </p:cNvPr>
          <p:cNvSpPr txBox="1"/>
          <p:nvPr/>
        </p:nvSpPr>
        <p:spPr bwMode="auto">
          <a:xfrm>
            <a:off x="8328248" y="6493815"/>
            <a:ext cx="368003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r" defTabSz="457200" fontAlgn="auto">
              <a:spcBef>
                <a:spcPts val="0"/>
              </a:spcBef>
              <a:spcAft>
                <a:spcPts val="0"/>
              </a:spcAft>
              <a:defRPr/>
            </a:pPr>
            <a:r>
              <a:rPr kumimoji="0" lang="en-US" sz="1500" b="0" i="0" u="none" strike="noStrike" kern="1200" cap="none" spc="0" normalizeH="0" baseline="0" noProof="0" dirty="0">
                <a:ln>
                  <a:noFill/>
                </a:ln>
                <a:solidFill>
                  <a:schemeClr val="tx1"/>
                </a:solidFill>
                <a:effectLst/>
                <a:uLnTx/>
                <a:uFillTx/>
                <a:latin typeface="Calibri" panose="020F0502020204030204" pitchFamily="34" charset="0"/>
                <a:ea typeface="MS PGothic" charset="0"/>
                <a:cs typeface="Calibri" panose="020F0502020204030204" pitchFamily="34" charset="0"/>
              </a:rPr>
              <a:t>Courtesy of A Oliver Sartor, MD</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B3CFAA-45C6-F34F-A469-70AAC8BBDE16}"/>
              </a:ext>
            </a:extLst>
          </p:cNvPr>
          <p:cNvSpPr>
            <a:spLocks noGrp="1"/>
          </p:cNvSpPr>
          <p:nvPr>
            <p:ph type="title"/>
          </p:nvPr>
        </p:nvSpPr>
        <p:spPr>
          <a:xfrm>
            <a:off x="912286" y="0"/>
            <a:ext cx="10358967" cy="971600"/>
          </a:xfrm>
        </p:spPr>
        <p:txBody>
          <a:bodyPr/>
          <a:lstStyle/>
          <a:p>
            <a:r>
              <a:rPr lang="en-US" dirty="0"/>
              <a:t>Key Data Sets</a:t>
            </a:r>
            <a:endParaRPr lang="en-US" dirty="0">
              <a:solidFill>
                <a:srgbClr val="FF40FF"/>
              </a:solidFill>
            </a:endParaRPr>
          </a:p>
        </p:txBody>
      </p:sp>
      <p:sp>
        <p:nvSpPr>
          <p:cNvPr id="4" name="Content Placeholder 3">
            <a:extLst>
              <a:ext uri="{FF2B5EF4-FFF2-40B4-BE49-F238E27FC236}">
                <a16:creationId xmlns:a16="http://schemas.microsoft.com/office/drawing/2014/main" id="{9786D615-E8D9-9848-A0F4-C37D0219992B}"/>
              </a:ext>
            </a:extLst>
          </p:cNvPr>
          <p:cNvSpPr>
            <a:spLocks noGrp="1"/>
          </p:cNvSpPr>
          <p:nvPr>
            <p:ph idx="1"/>
          </p:nvPr>
        </p:nvSpPr>
        <p:spPr>
          <a:xfrm>
            <a:off x="772754" y="764704"/>
            <a:ext cx="10219790" cy="5688632"/>
          </a:xfrm>
        </p:spPr>
        <p:txBody>
          <a:bodyPr/>
          <a:lstStyle/>
          <a:p>
            <a:pPr marL="98425" indent="0">
              <a:spcBef>
                <a:spcPts val="600"/>
              </a:spcBef>
              <a:spcAft>
                <a:spcPts val="0"/>
              </a:spcAft>
              <a:buNone/>
            </a:pPr>
            <a:r>
              <a:rPr kumimoji="0" lang="en-US" sz="2400" b="1" i="0" u="none" strike="noStrike" kern="1200" cap="none" spc="0" normalizeH="0" baseline="0" noProof="0" dirty="0">
                <a:ln>
                  <a:noFill/>
                </a:ln>
                <a:solidFill>
                  <a:srgbClr val="0432FF"/>
                </a:solidFill>
                <a:effectLst/>
                <a:uLnTx/>
                <a:uFillTx/>
                <a:latin typeface="Calibri" panose="020F0502020204030204" pitchFamily="34" charset="0"/>
                <a:ea typeface="ＭＳ Ｐゴシック" charset="0"/>
                <a:cs typeface="Calibri" panose="020F0502020204030204" pitchFamily="34" charset="0"/>
              </a:rPr>
              <a:t>Tanya B </a:t>
            </a:r>
            <a:r>
              <a:rPr kumimoji="0" lang="en-US" sz="2400" b="1" i="0" u="none" strike="noStrike" kern="1200" cap="none" spc="0" normalizeH="0" baseline="0" noProof="0" dirty="0" err="1">
                <a:ln>
                  <a:noFill/>
                </a:ln>
                <a:solidFill>
                  <a:srgbClr val="0432FF"/>
                </a:solidFill>
                <a:effectLst/>
                <a:uLnTx/>
                <a:uFillTx/>
                <a:latin typeface="Calibri" panose="020F0502020204030204" pitchFamily="34" charset="0"/>
                <a:ea typeface="ＭＳ Ｐゴシック" charset="0"/>
                <a:cs typeface="Calibri" panose="020F0502020204030204" pitchFamily="34" charset="0"/>
              </a:rPr>
              <a:t>Dorff</a:t>
            </a:r>
            <a:r>
              <a:rPr kumimoji="0" lang="en-US" sz="2400" b="1" i="0" u="none" strike="noStrike" kern="1200" cap="none" spc="0" normalizeH="0" baseline="0" noProof="0" dirty="0">
                <a:ln>
                  <a:noFill/>
                </a:ln>
                <a:solidFill>
                  <a:srgbClr val="0432FF"/>
                </a:solidFill>
                <a:effectLst/>
                <a:uLnTx/>
                <a:uFillTx/>
                <a:latin typeface="Calibri" panose="020F0502020204030204" pitchFamily="34" charset="0"/>
                <a:ea typeface="ＭＳ Ｐゴシック" charset="0"/>
                <a:cs typeface="Calibri" panose="020F0502020204030204" pitchFamily="34" charset="0"/>
              </a:rPr>
              <a:t>, MD</a:t>
            </a:r>
          </a:p>
          <a:p>
            <a:pPr>
              <a:spcBef>
                <a:spcPts val="600"/>
              </a:spcBef>
              <a:spcAft>
                <a:spcPts val="0"/>
              </a:spcAft>
            </a:pPr>
            <a:r>
              <a:rPr lang="en-US" sz="2000" b="0" dirty="0"/>
              <a:t>Aggarwal R et al. PRESTO: A phase III, open-label study of androgen annihilation in patients (pts) with high-risk biochemically relapsed prostate cancer (AFT-19). ESMO 2022;Abstract LBA63.</a:t>
            </a:r>
          </a:p>
          <a:p>
            <a:pPr>
              <a:spcBef>
                <a:spcPts val="600"/>
              </a:spcBef>
              <a:spcAft>
                <a:spcPts val="0"/>
              </a:spcAft>
            </a:pPr>
            <a:r>
              <a:rPr lang="en-US" sz="2000" b="0" dirty="0"/>
              <a:t>Nguyen P et al. FORMULA-509: A multicenter randomized trial of post-operative salvage radiotherapy (SRT) and 6 months of GnRH agonist with or without abiraterone acetate/prednisone (AAP) and apalutamide (</a:t>
            </a:r>
            <a:r>
              <a:rPr lang="en-US" sz="2000" b="0" dirty="0" err="1"/>
              <a:t>Apa</a:t>
            </a:r>
            <a:r>
              <a:rPr lang="en-US" sz="2000" b="0" dirty="0"/>
              <a:t>) post-radical prostatectomy (RP). Genitourinary Cancers Symposium 2023;Abstract 303.</a:t>
            </a:r>
          </a:p>
          <a:p>
            <a:pPr>
              <a:spcBef>
                <a:spcPts val="600"/>
              </a:spcBef>
              <a:spcAft>
                <a:spcPts val="0"/>
              </a:spcAft>
            </a:pPr>
            <a:r>
              <a:rPr lang="en-US" sz="2000" b="0" dirty="0"/>
              <a:t>Saad F et al. Deep prostate-specific antigen response following addition of apalutamide to ongoing androgen deprivation therapy and long-term clinical benefit in SPARTAN. </a:t>
            </a:r>
            <a:r>
              <a:rPr lang="en-US" sz="2000" b="0" i="1" dirty="0"/>
              <a:t>Eur </a:t>
            </a:r>
            <a:r>
              <a:rPr lang="en-US" sz="2000" b="0" i="1" dirty="0" err="1"/>
              <a:t>Urol</a:t>
            </a:r>
            <a:r>
              <a:rPr lang="en-US" sz="2000" b="0" i="1" dirty="0"/>
              <a:t> </a:t>
            </a:r>
            <a:r>
              <a:rPr lang="en-US" sz="2000" b="0" dirty="0"/>
              <a:t>2022;81(2):184-92.</a:t>
            </a:r>
          </a:p>
          <a:p>
            <a:pPr>
              <a:spcBef>
                <a:spcPts val="600"/>
              </a:spcBef>
              <a:spcAft>
                <a:spcPts val="0"/>
              </a:spcAft>
            </a:pPr>
            <a:r>
              <a:rPr lang="en-US" sz="2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Pan A et al. Dermatological adverse events in prostate cancer patients treated with the androgen receptor inhibitor apalutamide. </a:t>
            </a:r>
            <a:r>
              <a:rPr lang="en-US" sz="2000" b="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 </a:t>
            </a:r>
            <a:r>
              <a:rPr lang="en-US" sz="2000" b="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Urol</a:t>
            </a:r>
            <a:r>
              <a:rPr lang="en-US" sz="2000" b="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2022;207(5):1010-9.</a:t>
            </a:r>
          </a:p>
          <a:p>
            <a:pPr>
              <a:spcBef>
                <a:spcPts val="600"/>
              </a:spcBef>
              <a:spcAft>
                <a:spcPts val="0"/>
              </a:spcAft>
            </a:pPr>
            <a:r>
              <a:rPr lang="en-US" sz="2000" b="0" dirty="0" err="1"/>
              <a:t>T'jollyn</a:t>
            </a:r>
            <a:r>
              <a:rPr lang="en-US" sz="2000" b="0" dirty="0"/>
              <a:t> H et al. Efficacy and safety exposure-response relationships of apalutamide in patients with metastatic castration-sensitive prostate cancer: Results from the phase 3 TITAN study. </a:t>
            </a:r>
            <a:r>
              <a:rPr lang="en-US" sz="2000" b="0" i="1" dirty="0"/>
              <a:t>Cancer </a:t>
            </a:r>
            <a:r>
              <a:rPr lang="en-US" sz="2000" b="0" i="1" dirty="0" err="1"/>
              <a:t>Chemother</a:t>
            </a:r>
            <a:r>
              <a:rPr lang="en-US" sz="2000" b="0" i="1" dirty="0"/>
              <a:t> </a:t>
            </a:r>
            <a:r>
              <a:rPr lang="en-US" sz="2000" b="0" i="1" dirty="0" err="1"/>
              <a:t>Pharmacol</a:t>
            </a:r>
            <a:r>
              <a:rPr lang="en-US" sz="2000" b="0" i="1" dirty="0"/>
              <a:t> </a:t>
            </a:r>
            <a:r>
              <a:rPr lang="en-US" sz="2000" b="0" dirty="0"/>
              <a:t>2022;89(5):629-41.</a:t>
            </a:r>
          </a:p>
          <a:p>
            <a:pPr>
              <a:spcBef>
                <a:spcPts val="600"/>
              </a:spcBef>
              <a:spcAft>
                <a:spcPts val="0"/>
              </a:spcAft>
            </a:pPr>
            <a:endParaRPr lang="en-US" sz="2000" b="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5900806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9" name="Content Placeholder 4">
            <a:extLst>
              <a:ext uri="{FF2B5EF4-FFF2-40B4-BE49-F238E27FC236}">
                <a16:creationId xmlns:a16="http://schemas.microsoft.com/office/drawing/2014/main" id="{116EA6BC-BD16-E04F-A897-B54064E9543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57400" y="533400"/>
            <a:ext cx="8001000" cy="5791200"/>
          </a:xfrm>
        </p:spPr>
      </p:pic>
      <p:sp>
        <p:nvSpPr>
          <p:cNvPr id="4" name="TextBox 3">
            <a:extLst>
              <a:ext uri="{FF2B5EF4-FFF2-40B4-BE49-F238E27FC236}">
                <a16:creationId xmlns:a16="http://schemas.microsoft.com/office/drawing/2014/main" id="{F6A4314F-7DE3-0C4C-BFD8-BF6BA5F87EAF}"/>
              </a:ext>
            </a:extLst>
          </p:cNvPr>
          <p:cNvSpPr txBox="1"/>
          <p:nvPr/>
        </p:nvSpPr>
        <p:spPr bwMode="auto">
          <a:xfrm>
            <a:off x="8328248" y="6493815"/>
            <a:ext cx="368003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r" defTabSz="457200" fontAlgn="auto">
              <a:spcBef>
                <a:spcPts val="0"/>
              </a:spcBef>
              <a:spcAft>
                <a:spcPts val="0"/>
              </a:spcAft>
              <a:defRPr/>
            </a:pPr>
            <a:r>
              <a:rPr kumimoji="0" lang="en-US" sz="1500" b="0" i="0" u="none" strike="noStrike" kern="1200" cap="none" spc="0" normalizeH="0" baseline="0" noProof="0" dirty="0">
                <a:ln>
                  <a:noFill/>
                </a:ln>
                <a:solidFill>
                  <a:schemeClr val="tx1"/>
                </a:solidFill>
                <a:effectLst/>
                <a:uLnTx/>
                <a:uFillTx/>
                <a:latin typeface="Calibri" panose="020F0502020204030204" pitchFamily="34" charset="0"/>
                <a:ea typeface="MS PGothic" charset="0"/>
                <a:cs typeface="Calibri" panose="020F0502020204030204" pitchFamily="34" charset="0"/>
              </a:rPr>
              <a:t>Courtesy of A Oliver Sartor, MD</a:t>
            </a: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14F5E2CA-02DA-9148-9FC3-0DFFA8EC333B}"/>
              </a:ext>
            </a:extLst>
          </p:cNvPr>
          <p:cNvSpPr>
            <a:spLocks noGrp="1" noChangeArrowheads="1"/>
          </p:cNvSpPr>
          <p:nvPr>
            <p:ph type="title"/>
          </p:nvPr>
        </p:nvSpPr>
        <p:spPr>
          <a:xfrm>
            <a:off x="914400" y="15240"/>
            <a:ext cx="10363200" cy="1143000"/>
          </a:xfrm>
        </p:spPr>
        <p:txBody>
          <a:bodyPr/>
          <a:lstStyle/>
          <a:p>
            <a:r>
              <a:rPr lang="en-US" altLang="en-US" sz="3600" b="1" dirty="0"/>
              <a:t>Docetaxel +/- Pembrolizumab</a:t>
            </a:r>
            <a:br>
              <a:rPr lang="en-US" altLang="en-US" b="1" dirty="0"/>
            </a:br>
            <a:r>
              <a:rPr lang="en-US" altLang="en-US" sz="1800" b="1" dirty="0" err="1"/>
              <a:t>Petrylak</a:t>
            </a:r>
            <a:r>
              <a:rPr lang="en-US" altLang="en-US" sz="1800" b="1" dirty="0"/>
              <a:t> et al. ASCO GU 2023</a:t>
            </a:r>
          </a:p>
        </p:txBody>
      </p:sp>
      <p:pic>
        <p:nvPicPr>
          <p:cNvPr id="92163" name="Content Placeholder 4">
            <a:extLst>
              <a:ext uri="{FF2B5EF4-FFF2-40B4-BE49-F238E27FC236}">
                <a16:creationId xmlns:a16="http://schemas.microsoft.com/office/drawing/2014/main" id="{BF71EB17-B373-BE45-BD2B-8B0E81A837F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0" y="1177290"/>
            <a:ext cx="7543800" cy="5362460"/>
          </a:xfrm>
        </p:spPr>
      </p:pic>
      <p:sp>
        <p:nvSpPr>
          <p:cNvPr id="3" name="Rounded Rectangle 2">
            <a:extLst>
              <a:ext uri="{FF2B5EF4-FFF2-40B4-BE49-F238E27FC236}">
                <a16:creationId xmlns:a16="http://schemas.microsoft.com/office/drawing/2014/main" id="{6CFBF78F-6B94-1B4C-ABD0-12E1C05F97A4}"/>
              </a:ext>
            </a:extLst>
          </p:cNvPr>
          <p:cNvSpPr/>
          <p:nvPr/>
        </p:nvSpPr>
        <p:spPr bwMode="auto">
          <a:xfrm>
            <a:off x="6062472" y="2660904"/>
            <a:ext cx="3048000" cy="304800"/>
          </a:xfrm>
          <a:prstGeom prst="roundRect">
            <a:avLst>
              <a:gd name="adj" fmla="val 21034"/>
            </a:avLst>
          </a:prstGeom>
          <a:solidFill>
            <a:srgbClr val="EEEEEE"/>
          </a:solidFill>
          <a:ln w="28575" cap="flat" cmpd="sng" algn="ctr">
            <a:solidFill>
              <a:srgbClr val="C9C0A6"/>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Arial" panose="020B0604020202020204" pitchFamily="34" charset="0"/>
              </a:rPr>
              <a:t>HR 0.92 (95% CI 0.78-1.09); </a:t>
            </a:r>
            <a:r>
              <a:rPr kumimoji="0" lang="en-US" sz="1100" b="1" i="1"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Arial" panose="020B0604020202020204" pitchFamily="34" charset="0"/>
              </a:rPr>
              <a:t>P</a:t>
            </a: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S PGothic" charset="0"/>
                <a:cs typeface="Arial" panose="020B0604020202020204" pitchFamily="34" charset="0"/>
              </a:rPr>
              <a:t> = 0.1677</a:t>
            </a:r>
          </a:p>
        </p:txBody>
      </p:sp>
      <p:sp>
        <p:nvSpPr>
          <p:cNvPr id="5" name="TextBox 4">
            <a:extLst>
              <a:ext uri="{FF2B5EF4-FFF2-40B4-BE49-F238E27FC236}">
                <a16:creationId xmlns:a16="http://schemas.microsoft.com/office/drawing/2014/main" id="{4BB85002-8EDF-FD4C-865A-CAE12BAF771C}"/>
              </a:ext>
            </a:extLst>
          </p:cNvPr>
          <p:cNvSpPr txBox="1"/>
          <p:nvPr/>
        </p:nvSpPr>
        <p:spPr bwMode="auto">
          <a:xfrm>
            <a:off x="86032" y="6519595"/>
            <a:ext cx="368003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Calibri" panose="020F0502020204030204" pitchFamily="34" charset="0"/>
                <a:ea typeface="MS PGothic" charset="0"/>
                <a:cs typeface="Calibri" panose="020F0502020204030204" pitchFamily="34" charset="0"/>
              </a:rPr>
              <a:t>Courtesy of A Oliver Sartor, MD</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B3CFAA-45C6-F34F-A469-70AAC8BBDE16}"/>
              </a:ext>
            </a:extLst>
          </p:cNvPr>
          <p:cNvSpPr>
            <a:spLocks noGrp="1"/>
          </p:cNvSpPr>
          <p:nvPr>
            <p:ph type="title"/>
          </p:nvPr>
        </p:nvSpPr>
        <p:spPr>
          <a:xfrm>
            <a:off x="912286" y="0"/>
            <a:ext cx="10358967" cy="971600"/>
          </a:xfrm>
        </p:spPr>
        <p:txBody>
          <a:bodyPr/>
          <a:lstStyle/>
          <a:p>
            <a:r>
              <a:rPr lang="en-US" dirty="0"/>
              <a:t>Key Data Sets</a:t>
            </a:r>
            <a:endParaRPr lang="en-US" dirty="0">
              <a:solidFill>
                <a:srgbClr val="FF40FF"/>
              </a:solidFill>
            </a:endParaRPr>
          </a:p>
        </p:txBody>
      </p:sp>
      <p:sp>
        <p:nvSpPr>
          <p:cNvPr id="4" name="Content Placeholder 3">
            <a:extLst>
              <a:ext uri="{FF2B5EF4-FFF2-40B4-BE49-F238E27FC236}">
                <a16:creationId xmlns:a16="http://schemas.microsoft.com/office/drawing/2014/main" id="{9786D615-E8D9-9848-A0F4-C37D0219992B}"/>
              </a:ext>
            </a:extLst>
          </p:cNvPr>
          <p:cNvSpPr>
            <a:spLocks noGrp="1"/>
          </p:cNvSpPr>
          <p:nvPr>
            <p:ph idx="1"/>
          </p:nvPr>
        </p:nvSpPr>
        <p:spPr>
          <a:xfrm>
            <a:off x="772754" y="971600"/>
            <a:ext cx="10358967" cy="5688632"/>
          </a:xfrm>
        </p:spPr>
        <p:txBody>
          <a:bodyPr/>
          <a:lstStyle/>
          <a:p>
            <a:pPr marL="98425" indent="0">
              <a:spcBef>
                <a:spcPts val="600"/>
              </a:spcBef>
              <a:spcAft>
                <a:spcPts val="0"/>
              </a:spcAft>
              <a:buNone/>
            </a:pPr>
            <a:r>
              <a:rPr kumimoji="0" lang="en-US" sz="2400" b="1" i="0" u="none" strike="noStrike" kern="1200" cap="none" spc="0" normalizeH="0" baseline="0" noProof="0" dirty="0">
                <a:ln>
                  <a:noFill/>
                </a:ln>
                <a:solidFill>
                  <a:srgbClr val="0432FF"/>
                </a:solidFill>
                <a:effectLst/>
                <a:uLnTx/>
                <a:uFillTx/>
                <a:latin typeface="Calibri" panose="020F0502020204030204" pitchFamily="34" charset="0"/>
                <a:ea typeface="ＭＳ Ｐゴシック" charset="0"/>
                <a:cs typeface="Calibri" panose="020F0502020204030204" pitchFamily="34" charset="0"/>
              </a:rPr>
              <a:t>Tanya B </a:t>
            </a:r>
            <a:r>
              <a:rPr kumimoji="0" lang="en-US" sz="2400" b="1" i="0" u="none" strike="noStrike" kern="1200" cap="none" spc="0" normalizeH="0" baseline="0" noProof="0" dirty="0" err="1">
                <a:ln>
                  <a:noFill/>
                </a:ln>
                <a:solidFill>
                  <a:srgbClr val="0432FF"/>
                </a:solidFill>
                <a:effectLst/>
                <a:uLnTx/>
                <a:uFillTx/>
                <a:latin typeface="Calibri" panose="020F0502020204030204" pitchFamily="34" charset="0"/>
                <a:ea typeface="ＭＳ Ｐゴシック" charset="0"/>
                <a:cs typeface="Calibri" panose="020F0502020204030204" pitchFamily="34" charset="0"/>
              </a:rPr>
              <a:t>Dorff</a:t>
            </a:r>
            <a:r>
              <a:rPr kumimoji="0" lang="en-US" sz="2400" b="1" i="0" u="none" strike="noStrike" kern="1200" cap="none" spc="0" normalizeH="0" baseline="0" noProof="0" dirty="0">
                <a:ln>
                  <a:noFill/>
                </a:ln>
                <a:solidFill>
                  <a:srgbClr val="0432FF"/>
                </a:solidFill>
                <a:effectLst/>
                <a:uLnTx/>
                <a:uFillTx/>
                <a:latin typeface="Calibri" panose="020F0502020204030204" pitchFamily="34" charset="0"/>
                <a:ea typeface="ＭＳ Ｐゴシック" charset="0"/>
                <a:cs typeface="Calibri" panose="020F0502020204030204" pitchFamily="34" charset="0"/>
              </a:rPr>
              <a:t>, MD (continued)</a:t>
            </a:r>
            <a:endParaRPr lang="en-US" sz="2000" b="0" dirty="0">
              <a:latin typeface="Calibri" panose="020F0502020204030204" pitchFamily="34" charset="0"/>
              <a:cs typeface="Calibri" panose="020F0502020204030204" pitchFamily="34" charset="0"/>
            </a:endParaRPr>
          </a:p>
          <a:p>
            <a:pPr>
              <a:spcBef>
                <a:spcPts val="600"/>
              </a:spcBef>
              <a:spcAft>
                <a:spcPts val="0"/>
              </a:spcAft>
            </a:pPr>
            <a:r>
              <a:rPr lang="en-US" sz="2000" b="0" dirty="0"/>
              <a:t>Attard G et al. Comparison of abiraterone acetate and prednisolone (AAP) or combination enzalutamide (ENZ) + AAP for metastatic hormone sensitive prostate cancer (</a:t>
            </a:r>
            <a:r>
              <a:rPr lang="en-US" sz="2000" b="0" dirty="0" err="1"/>
              <a:t>mHSPC</a:t>
            </a:r>
            <a:r>
              <a:rPr lang="en-US" sz="2000" b="0" dirty="0"/>
              <a:t>) starting androgen deprivation therapy (ADT): Overall survival (OS) results of 2 </a:t>
            </a:r>
            <a:r>
              <a:rPr lang="en-US" sz="2000" b="0" dirty="0" err="1"/>
              <a:t>randomised</a:t>
            </a:r>
            <a:r>
              <a:rPr lang="en-US" sz="2000" b="0" dirty="0"/>
              <a:t> phase III trials from the STAMPEDE protocol. ESMO 2022;Abstract LBA62.</a:t>
            </a:r>
          </a:p>
          <a:p>
            <a:pPr>
              <a:spcBef>
                <a:spcPts val="600"/>
              </a:spcBef>
              <a:spcAft>
                <a:spcPts val="0"/>
              </a:spcAft>
            </a:pPr>
            <a:r>
              <a:rPr lang="en-US" sz="2000" b="0" dirty="0"/>
              <a:t>Attard G et al. Abiraterone acetate and prednisolone with or without enzalutamide for high-risk non-metastatic prostate cancer: A meta-analysis of primary results from two </a:t>
            </a:r>
            <a:r>
              <a:rPr lang="en-US" sz="2000" b="0" dirty="0" err="1"/>
              <a:t>randomised</a:t>
            </a:r>
            <a:r>
              <a:rPr lang="en-US" sz="2000" b="0" dirty="0"/>
              <a:t> controlled Phase III trials of the STAMPEDE platform protocol. </a:t>
            </a:r>
            <a:r>
              <a:rPr lang="en-US" sz="2000" b="0" i="1" dirty="0"/>
              <a:t>Lancet</a:t>
            </a:r>
            <a:r>
              <a:rPr lang="en-US" sz="2000" b="0" dirty="0"/>
              <a:t> 2022;399(10323):447-60</a:t>
            </a:r>
          </a:p>
          <a:p>
            <a:pPr>
              <a:spcBef>
                <a:spcPts val="600"/>
              </a:spcBef>
              <a:spcAft>
                <a:spcPts val="0"/>
              </a:spcAft>
            </a:pPr>
            <a:r>
              <a:rPr lang="en-US" sz="2000" b="0" dirty="0"/>
              <a:t>Rush HL et al. Quality of life in men with prostate cancer randomly allocated to receive docetaxel or abiraterone in the STAMPEDE trial. </a:t>
            </a:r>
            <a:r>
              <a:rPr lang="en-US" sz="2000" b="0" i="1" dirty="0"/>
              <a:t>J Clin Oncol </a:t>
            </a:r>
            <a:r>
              <a:rPr lang="en-US" sz="2000" b="0" dirty="0"/>
              <a:t>2022;40(8):825-36.</a:t>
            </a:r>
          </a:p>
          <a:p>
            <a:pPr>
              <a:spcBef>
                <a:spcPts val="600"/>
              </a:spcBef>
              <a:spcAft>
                <a:spcPts val="0"/>
              </a:spcAft>
            </a:pPr>
            <a:r>
              <a:rPr lang="en-US" sz="2000" b="0" dirty="0"/>
              <a:t>James ND et al. Abiraterone acetate plus prednisolone for metastatic patients starting hormone therapy: 5-year follow-up results from the STAMPEDE </a:t>
            </a:r>
            <a:r>
              <a:rPr lang="en-US" sz="2000" b="0" dirty="0" err="1"/>
              <a:t>randomised</a:t>
            </a:r>
            <a:r>
              <a:rPr lang="en-US" sz="2000" b="0" dirty="0"/>
              <a:t> trial (NCT00268476). </a:t>
            </a:r>
            <a:r>
              <a:rPr lang="en-US" sz="2000" b="0" i="1" dirty="0"/>
              <a:t>Int J Cancer </a:t>
            </a:r>
            <a:r>
              <a:rPr lang="en-US" sz="2000" b="0" dirty="0"/>
              <a:t>2022;151(3):422-34.</a:t>
            </a:r>
          </a:p>
          <a:p>
            <a:pPr>
              <a:spcBef>
                <a:spcPts val="600"/>
              </a:spcBef>
              <a:spcAft>
                <a:spcPts val="0"/>
              </a:spcAft>
            </a:pPr>
            <a:r>
              <a:rPr lang="en-US" sz="2000" b="0" dirty="0" err="1"/>
              <a:t>Baciarello</a:t>
            </a:r>
            <a:r>
              <a:rPr lang="en-US" sz="2000" b="0" dirty="0"/>
              <a:t> G et al. Impact of abiraterone acetate plus prednisone in patients with castration-sensitive prostate cancer and visceral metastases over four years of follow-up: A post-hoc exploratory analysis of the LATITUDE study. </a:t>
            </a:r>
            <a:r>
              <a:rPr lang="en-US" sz="2000" b="0" i="1" dirty="0" err="1"/>
              <a:t>Eur</a:t>
            </a:r>
            <a:r>
              <a:rPr lang="en-US" sz="2000" b="0" i="1" dirty="0"/>
              <a:t> J Cancer </a:t>
            </a:r>
            <a:r>
              <a:rPr lang="en-US" sz="2000" b="0" dirty="0"/>
              <a:t>2022;162:56-64.</a:t>
            </a:r>
          </a:p>
        </p:txBody>
      </p:sp>
    </p:spTree>
    <p:extLst>
      <p:ext uri="{BB962C8B-B14F-4D97-AF65-F5344CB8AC3E}">
        <p14:creationId xmlns:p14="http://schemas.microsoft.com/office/powerpoint/2010/main" val="29895327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B3CFAA-45C6-F34F-A469-70AAC8BBDE16}"/>
              </a:ext>
            </a:extLst>
          </p:cNvPr>
          <p:cNvSpPr>
            <a:spLocks noGrp="1"/>
          </p:cNvSpPr>
          <p:nvPr>
            <p:ph type="title"/>
          </p:nvPr>
        </p:nvSpPr>
        <p:spPr>
          <a:xfrm>
            <a:off x="912286" y="0"/>
            <a:ext cx="10358967" cy="971600"/>
          </a:xfrm>
        </p:spPr>
        <p:txBody>
          <a:bodyPr/>
          <a:lstStyle/>
          <a:p>
            <a:r>
              <a:rPr lang="en-US" dirty="0"/>
              <a:t>Key Data Sets</a:t>
            </a:r>
            <a:endParaRPr lang="en-US" dirty="0">
              <a:solidFill>
                <a:srgbClr val="FF40FF"/>
              </a:solidFill>
            </a:endParaRPr>
          </a:p>
        </p:txBody>
      </p:sp>
      <p:sp>
        <p:nvSpPr>
          <p:cNvPr id="4" name="Content Placeholder 3">
            <a:extLst>
              <a:ext uri="{FF2B5EF4-FFF2-40B4-BE49-F238E27FC236}">
                <a16:creationId xmlns:a16="http://schemas.microsoft.com/office/drawing/2014/main" id="{9786D615-E8D9-9848-A0F4-C37D0219992B}"/>
              </a:ext>
            </a:extLst>
          </p:cNvPr>
          <p:cNvSpPr>
            <a:spLocks noGrp="1"/>
          </p:cNvSpPr>
          <p:nvPr>
            <p:ph idx="1"/>
          </p:nvPr>
        </p:nvSpPr>
        <p:spPr>
          <a:xfrm>
            <a:off x="772754" y="836712"/>
            <a:ext cx="10638030" cy="5688632"/>
          </a:xfrm>
        </p:spPr>
        <p:txBody>
          <a:bodyPr/>
          <a:lstStyle/>
          <a:p>
            <a:pPr marL="98425" indent="0">
              <a:spcBef>
                <a:spcPts val="800"/>
              </a:spcBef>
              <a:spcAft>
                <a:spcPts val="0"/>
              </a:spcAft>
              <a:buNone/>
            </a:pPr>
            <a:r>
              <a:rPr kumimoji="0" lang="en-US" sz="2400" b="1" i="0" u="none" strike="noStrike" kern="1200" cap="none" spc="0" normalizeH="0" baseline="0" noProof="0" dirty="0">
                <a:ln>
                  <a:noFill/>
                </a:ln>
                <a:solidFill>
                  <a:srgbClr val="0432FF"/>
                </a:solidFill>
                <a:effectLst/>
                <a:uLnTx/>
                <a:uFillTx/>
                <a:latin typeface="Calibri" panose="020F0502020204030204" pitchFamily="34" charset="0"/>
                <a:ea typeface="ＭＳ Ｐゴシック" charset="0"/>
                <a:cs typeface="Calibri" panose="020F0502020204030204" pitchFamily="34" charset="0"/>
              </a:rPr>
              <a:t>Tanya B </a:t>
            </a:r>
            <a:r>
              <a:rPr kumimoji="0" lang="en-US" sz="2400" b="1" i="0" u="none" strike="noStrike" kern="1200" cap="none" spc="0" normalizeH="0" baseline="0" noProof="0" dirty="0" err="1">
                <a:ln>
                  <a:noFill/>
                </a:ln>
                <a:solidFill>
                  <a:srgbClr val="0432FF"/>
                </a:solidFill>
                <a:effectLst/>
                <a:uLnTx/>
                <a:uFillTx/>
                <a:latin typeface="Calibri" panose="020F0502020204030204" pitchFamily="34" charset="0"/>
                <a:ea typeface="ＭＳ Ｐゴシック" charset="0"/>
                <a:cs typeface="Calibri" panose="020F0502020204030204" pitchFamily="34" charset="0"/>
              </a:rPr>
              <a:t>Dorff</a:t>
            </a:r>
            <a:r>
              <a:rPr kumimoji="0" lang="en-US" sz="2400" b="1" i="0" u="none" strike="noStrike" kern="1200" cap="none" spc="0" normalizeH="0" baseline="0" noProof="0" dirty="0">
                <a:ln>
                  <a:noFill/>
                </a:ln>
                <a:solidFill>
                  <a:srgbClr val="0432FF"/>
                </a:solidFill>
                <a:effectLst/>
                <a:uLnTx/>
                <a:uFillTx/>
                <a:latin typeface="Calibri" panose="020F0502020204030204" pitchFamily="34" charset="0"/>
                <a:ea typeface="ＭＳ Ｐゴシック" charset="0"/>
                <a:cs typeface="Calibri" panose="020F0502020204030204" pitchFamily="34" charset="0"/>
              </a:rPr>
              <a:t>, MD (continued)</a:t>
            </a:r>
            <a:endParaRPr lang="en-US" sz="2000" b="0" dirty="0">
              <a:latin typeface="Calibri" panose="020F0502020204030204" pitchFamily="34" charset="0"/>
              <a:cs typeface="Calibri" panose="020F0502020204030204" pitchFamily="34" charset="0"/>
            </a:endParaRPr>
          </a:p>
          <a:p>
            <a:pPr>
              <a:spcBef>
                <a:spcPts val="600"/>
              </a:spcBef>
              <a:spcAft>
                <a:spcPts val="0"/>
              </a:spcAft>
            </a:pPr>
            <a:r>
              <a:rPr lang="en-US" sz="2000" b="0" dirty="0"/>
              <a:t>Davis ID et al. Updated overall survival outcomes in ENZAMET (ANZUP 1304), an international, cooperative group trial of enzalutamide in metastatic hormone-sensitive prostate cancer (</a:t>
            </a:r>
            <a:r>
              <a:rPr lang="en-US" sz="2000" b="0" dirty="0" err="1"/>
              <a:t>mHSPC</a:t>
            </a:r>
            <a:r>
              <a:rPr lang="en-US" sz="2000" b="0" dirty="0"/>
              <a:t>). ASCO 2022;Abstract LBA5004.</a:t>
            </a:r>
          </a:p>
          <a:p>
            <a:pPr>
              <a:spcBef>
                <a:spcPts val="600"/>
              </a:spcBef>
              <a:spcAft>
                <a:spcPts val="0"/>
              </a:spcAft>
            </a:pPr>
            <a:r>
              <a:rPr lang="en-US" sz="2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Armstrong AJ et al. Improved survival with enzalutamide in patients with metastatic hormone- sensitive prostate cancer. </a:t>
            </a:r>
            <a:r>
              <a:rPr lang="en-US" sz="2000" b="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 Clin Oncol </a:t>
            </a:r>
            <a:r>
              <a:rPr lang="en-US" sz="2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2022;40(15):1616-22.</a:t>
            </a:r>
            <a:endParaRPr lang="en-US" sz="2000" b="0" dirty="0"/>
          </a:p>
          <a:p>
            <a:pPr>
              <a:spcBef>
                <a:spcPts val="600"/>
              </a:spcBef>
              <a:spcAft>
                <a:spcPts val="0"/>
              </a:spcAft>
            </a:pPr>
            <a:r>
              <a:rPr lang="en-US" sz="2000" b="0" dirty="0"/>
              <a:t>Smith MR et al. </a:t>
            </a:r>
            <a:r>
              <a:rPr lang="en-US" sz="2000" b="0" dirty="0" err="1"/>
              <a:t>Darolutamide</a:t>
            </a:r>
            <a:r>
              <a:rPr lang="en-US" sz="2000" b="0" dirty="0"/>
              <a:t> and survival in metastatic, hormone-sensitive prostate cancer. </a:t>
            </a:r>
            <a:br>
              <a:rPr lang="en-US" sz="2000" b="0" dirty="0"/>
            </a:br>
            <a:r>
              <a:rPr lang="en-US" sz="2000" b="0" i="1" dirty="0"/>
              <a:t>N </a:t>
            </a:r>
            <a:r>
              <a:rPr lang="en-US" sz="2000" b="0" i="1" dirty="0" err="1"/>
              <a:t>Engl</a:t>
            </a:r>
            <a:r>
              <a:rPr lang="en-US" sz="2000" b="0" i="1" dirty="0"/>
              <a:t> J Med </a:t>
            </a:r>
            <a:r>
              <a:rPr lang="en-US" sz="2000" b="0" dirty="0"/>
              <a:t>2022;386(12):1132-42.</a:t>
            </a:r>
          </a:p>
          <a:p>
            <a:pPr>
              <a:spcBef>
                <a:spcPts val="600"/>
              </a:spcBef>
              <a:spcAft>
                <a:spcPts val="0"/>
              </a:spcAft>
            </a:pPr>
            <a:r>
              <a:rPr lang="en-US" sz="2000" b="0" dirty="0"/>
              <a:t>Hussain MHA et al. Efficacy and safety of </a:t>
            </a:r>
            <a:r>
              <a:rPr lang="en-US" sz="2000" b="0" dirty="0" err="1"/>
              <a:t>darolutamide</a:t>
            </a:r>
            <a:r>
              <a:rPr lang="en-US" sz="2000" b="0" dirty="0"/>
              <a:t> (DARO) in combination with androgen-deprivation therapy (ADT) and docetaxel (DOC) by disease volume and disease risk in the phase 3 ARASENS study. Genitourinary Cancers Symposium 2023;Abstract 15.</a:t>
            </a:r>
          </a:p>
          <a:p>
            <a:pPr>
              <a:spcBef>
                <a:spcPts val="600"/>
              </a:spcBef>
              <a:spcAft>
                <a:spcPts val="0"/>
              </a:spcAft>
            </a:pPr>
            <a:r>
              <a:rPr lang="en-US" sz="2000" b="0" dirty="0" err="1"/>
              <a:t>Fizazi</a:t>
            </a:r>
            <a:r>
              <a:rPr lang="en-US" sz="2000" b="0" dirty="0"/>
              <a:t> K et al. Abiraterone plus prednisone added to androgen deprivation therapy and docetaxel in de novo metastatic castration-sensitive prostate cancer (PEACE-1): A </a:t>
            </a:r>
            <a:r>
              <a:rPr lang="en-US" sz="2000" b="0" dirty="0" err="1"/>
              <a:t>multicentre</a:t>
            </a:r>
            <a:r>
              <a:rPr lang="en-US" sz="2000" b="0" dirty="0"/>
              <a:t>, open-label, </a:t>
            </a:r>
            <a:r>
              <a:rPr lang="en-US" sz="2000" b="0" dirty="0" err="1"/>
              <a:t>randomised</a:t>
            </a:r>
            <a:r>
              <a:rPr lang="en-US" sz="2000" b="0" dirty="0"/>
              <a:t>, phase 3 study with a 2 x 2 factorial design. </a:t>
            </a:r>
            <a:r>
              <a:rPr lang="en-US" sz="2000" b="0" i="1" dirty="0"/>
              <a:t>Lancet </a:t>
            </a:r>
            <a:r>
              <a:rPr lang="en-US" sz="2000" b="0" dirty="0"/>
              <a:t>2022;399(10336):1695-707.</a:t>
            </a:r>
          </a:p>
          <a:p>
            <a:pPr marL="98425" indent="0">
              <a:spcBef>
                <a:spcPts val="800"/>
              </a:spcBef>
              <a:spcAft>
                <a:spcPts val="0"/>
              </a:spcAft>
              <a:buNone/>
            </a:pPr>
            <a:endParaRPr lang="en-US" sz="2000" b="0" dirty="0"/>
          </a:p>
          <a:p>
            <a:pPr>
              <a:spcBef>
                <a:spcPts val="800"/>
              </a:spcBef>
              <a:spcAft>
                <a:spcPts val="0"/>
              </a:spcAft>
            </a:pPr>
            <a:endParaRPr lang="en-US" sz="2000" b="0" dirty="0"/>
          </a:p>
          <a:p>
            <a:pPr>
              <a:spcBef>
                <a:spcPts val="800"/>
              </a:spcBef>
              <a:spcAft>
                <a:spcPts val="0"/>
              </a:spcAft>
            </a:pPr>
            <a:endParaRPr lang="en-US" sz="2000" b="0" dirty="0"/>
          </a:p>
        </p:txBody>
      </p:sp>
    </p:spTree>
    <p:extLst>
      <p:ext uri="{BB962C8B-B14F-4D97-AF65-F5344CB8AC3E}">
        <p14:creationId xmlns:p14="http://schemas.microsoft.com/office/powerpoint/2010/main" val="19633406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PI_CFG_REPOLL" val="true"/>
  <p:tag name="KPI_CFG_RPCLEARS" val="true"/>
  <p:tag name="KPI_CFG_FB_TYPE" val="Tiny Counter"/>
  <p:tag name="KPI_CFG_FB_MONITOR" val="Slide Show Monitor"/>
  <p:tag name="KPI_CFG_FB_POSITION" val="Bottom Right"/>
  <p:tag name="KPI_CFG_INS_CLK" val="false"/>
  <p:tag name="KPI_CFG_UNITS" val="1"/>
  <p:tag name="KPI_CFG_SPEED" val="false"/>
  <p:tag name="KPI_SLIDE_COUNT" val="89"/>
  <p:tag name="KPI_VERSION" val="2.0.10292.1"/>
  <p:tag name="KPI_STORAGE" val="&lt;keypoint&quot;&quot;&lt;roster&quot;&quot;&lt;currentId&quot;200&quot;&gt;&lt;trIndex&quot;&quot;&lt;tr(@tid:1@pid:1)&quot;&quot;&lt;v&quot;1&quot;&gt;&gt;&lt;tr(@tid:1@pid:2)&quot;&quot;&lt;v&quot;2&quot;&gt;&gt;&lt;tr(@tid:1@pid:3)&quot;&quot;&lt;v&quot;3&quot;&gt;&gt;&lt;tr(@tid:1@pid:4)&quot;&quot;&lt;v&quot;4&quot;&gt;&gt;&lt;tr(@tid:1@pid:5)&quot;&quot;&lt;v&quot;5&quot;&gt;&gt;&lt;tr(@tid:1@pid:6)&quot;&quot;&lt;v&quot;6&quot;&gt;&gt;&lt;tr(@tid:1@pid:7)&quot;&quot;&lt;v&quot;7&quot;&gt;&gt;&lt;tr(@tid:1@pid:8)&quot;&quot;&lt;v&quot;8&quot;&gt;&gt;&lt;tr(@tid:1@pid:9)&quot;&quot;&lt;v&quot;9&quot;&gt;&gt;&lt;tr(@tid:1@pid:10)&quot;&quot;&lt;v&quot;10&quot;&gt;&gt;&lt;tr(@tid:1@pid:11)&quot;&quot;&lt;v&quot;11&quot;&gt;&gt;&lt;tr(@tid:1@pid:12)&quot;&quot;&lt;v&quot;12&quot;&gt;&gt;&lt;tr(@tid:1@pid:13)&quot;&quot;&lt;v&quot;13&quot;&gt;&gt;&lt;tr(@tid:1@pid:14)&quot;&quot;&lt;v&quot;14&quot;&gt;&gt;&lt;tr(@tid:1@pid:15)&quot;&quot;&lt;v&quot;15&quot;&gt;&gt;&lt;tr(@tid:1@pid:16)&quot;&quot;&lt;v&quot;16&quot;&gt;&gt;&lt;tr(@tid:1@pid:17)&quot;&quot;&lt;v&quot;17&quot;&gt;&gt;&lt;tr(@tid:1@pid:18)&quot;&quot;&lt;v&quot;18&quot;&gt;&gt;&lt;tr(@tid:1@pid:19)&quot;&quot;&lt;v&quot;19&quot;&gt;&gt;&lt;tr(@tid:1@pid:20)&quot;&quot;&lt;v&quot;20&quot;&gt;&gt;&lt;tr(@tid:1@pid:21)&quot;&quot;&lt;v&quot;21&quot;&gt;&gt;&lt;tr(@tid:1@pid:22)&quot;&quot;&lt;v&quot;22&quot;&gt;&gt;&lt;tr(@tid:1@pid:23)&quot;&quot;&lt;v&quot;23&quot;&gt;&gt;&lt;tr(@tid:1@pid:24)&quot;&quot;&lt;v&quot;24&quot;&gt;&gt;&lt;tr(@tid:1@pid:25)&quot;&quot;&lt;v&quot;25&quot;&gt;&gt;&lt;tr(@tid:1@pid:26)&quot;&quot;&lt;v&quot;26&quot;&gt;&gt;&lt;tr(@tid:1@pid:27)&quot;&quot;&lt;v&quot;27&quot;&gt;&gt;&lt;tr(@tid:1@pid:28)&quot;&quot;&lt;v&quot;28&quot;&gt;&gt;&lt;tr(@tid:1@pid:29)&quot;&quot;&lt;v&quot;29&quot;&gt;&gt;&lt;tr(@tid:1@pid:30)&quot;&quot;&lt;v&quot;30&quot;&gt;&gt;&lt;tr(@tid:1@pid:31)&quot;&quot;&lt;v&quot;31&quot;&gt;&gt;&lt;tr(@tid:1@pid:32)&quot;&quot;&lt;v&quot;32&quot;&gt;&gt;&lt;tr(@tid:1@pid:33)&quot;&quot;&lt;v&quot;33&quot;&gt;&gt;&lt;tr(@tid:1@pid:34)&quot;&quot;&lt;v&quot;34&quot;&gt;&gt;&lt;tr(@tid:1@pid:35)&quot;&quot;&lt;v&quot;35&quot;&gt;&gt;&lt;tr(@tid:1@pid:36)&quot;&quot;&lt;v&quot;36&quot;&gt;&gt;&lt;tr(@tid:1@pid:37)&quot;&quot;&lt;v&quot;37&quot;&gt;&gt;&lt;tr(@tid:1@pid:38)&quot;&quot;&lt;v&quot;38&quot;&gt;&gt;&lt;tr(@tid:1@pid:39)&quot;&quot;&lt;v&quot;39&quot;&gt;&gt;&lt;tr(@tid:1@pid:40)&quot;&quot;&lt;v&quot;40&quot;&gt;&gt;&lt;tr(@tid:1@pid:41)&quot;&quot;&lt;v&quot;41&quot;&gt;&gt;&lt;tr(@tid:1@pid:42)&quot;&quot;&lt;v&quot;42&quot;&gt;&gt;&lt;tr(@tid:1@pid:43)&quot;&quot;&lt;v&quot;43&quot;&gt;&gt;&lt;tr(@tid:1@pid:44)&quot;&quot;&lt;v&quot;44&quot;&gt;&gt;&lt;tr(@tid:1@pid:45)&quot;&quot;&lt;v&quot;45&quot;&gt;&gt;&lt;tr(@tid:1@pid:46)&quot;&quot;&lt;v&quot;46&quot;&gt;&gt;&lt;tr(@tid:1@pid:47)&quot;&quot;&lt;v&quot;47&quot;&gt;&gt;&lt;tr(@tid:1@pid:48)&quot;&quot;&lt;v&quot;48&quot;&gt;&gt;&lt;tr(@tid:1@pid:49)&quot;&quot;&lt;v&quot;49&quot;&gt;&gt;&lt;tr(@tid:1@pid:50)&quot;&quot;&lt;v&quot;50&quot;&gt;&gt;&lt;tr(@tid:1@pid:51)&quot;&quot;&lt;v&quot;51&quot;&gt;&gt;&lt;tr(@tid:1@pid:52)&quot;&quot;&lt;v&quot;52&quot;&gt;&gt;&lt;tr(@tid:1@pid:53)&quot;&quot;&lt;v&quot;53&quot;&gt;&gt;&lt;tr(@tid:1@pid:54)&quot;&quot;&lt;v&quot;54&quot;&gt;&gt;&lt;tr(@tid:1@pid:55)&quot;&quot;&lt;v&quot;55&quot;&gt;&gt;&lt;tr(@tid:1@pid:56)&quot;&quot;&lt;v&quot;56&quot;&gt;&gt;&lt;tr(@tid:1@pid:57)&quot;&quot;&lt;v&quot;57&quot;&gt;&gt;&lt;tr(@tid:1@pid:58)&quot;&quot;&lt;v&quot;58&quot;&gt;&gt;&lt;tr(@tid:1@pid:59)&quot;&quot;&lt;v&quot;59&quot;&gt;&gt;&lt;tr(@tid:1@pid:60)&quot;&quot;&lt;v&quot;60&quot;&gt;&gt;&lt;tr(@tid:1@pid:61)&quot;&quot;&lt;v&quot;61&quot;&gt;&gt;&lt;tr(@tid:1@pid:62)&quot;&quot;&lt;v&quot;62&quot;&gt;&gt;&lt;tr(@tid:1@pid:63)&quot;&quot;&lt;v&quot;63&quot;&gt;&gt;&lt;tr(@tid:1@pid:64)&quot;&quot;&lt;v&quot;64&quot;&gt;&gt;&lt;tr(@tid:1@pid:65)&quot;&quot;&lt;v&quot;65&quot;&gt;&gt;&lt;tr(@tid:1@pid:66)&quot;&quot;&lt;v&quot;66&quot;&gt;&gt;&lt;tr(@tid:1@pid:67)&quot;&quot;&lt;v&quot;67&quot;&gt;&gt;&lt;tr(@tid:1@pid:68)&quot;&quot;&lt;v&quot;68&quot;&gt;&gt;&lt;tr(@tid:1@pid:69)&quot;&quot;&lt;v&quot;69&quot;&gt;&gt;&lt;tr(@tid:1@pid:70)&quot;&quot;&lt;v&quot;70&quot;&gt;&gt;&lt;tr(@tid:1@pid:71)&quot;&quot;&lt;v&quot;71&quot;&gt;&gt;&lt;tr(@tid:1@pid:72)&quot;&quot;&lt;v&quot;72&quot;&gt;&gt;&lt;tr(@tid:1@pid:73)&quot;&quot;&lt;v&quot;73&quot;&gt;&gt;&lt;tr(@tid:1@pid:74)&quot;&quot;&lt;v&quot;74&quot;&gt;&gt;&lt;tr(@tid:1@pid:75)&quot;&quot;&lt;v&quot;75&quot;&gt;&gt;&lt;tr(@tid:1@pid:76)&quot;&quot;&lt;v&quot;76&quot;&gt;&gt;&lt;tr(@tid:1@pid:77)&quot;&quot;&lt;v&quot;77&quot;&gt;&gt;&lt;tr(@tid:1@pid:78)&quot;&quot;&lt;v&quot;78&quot;&gt;&gt;&lt;tr(@tid:1@pid:79)&quot;&quot;&lt;v&quot;79&quot;&gt;&gt;&lt;tr(@tid:1@pid:80)&quot;&quot;&lt;v&quot;80&quot;&gt;&gt;&lt;tr(@tid:1@pid:81)&quot;&quot;&lt;v&quot;81&quot;&gt;&gt;&lt;tr(@tid:1@pid:82)&quot;&quot;&lt;v&quot;82&quot;&gt;&gt;&lt;tr(@tid:1@pid:83)&quot;&quot;&lt;v&quot;83&quot;&gt;&gt;&lt;tr(@tid:1@pid:84)&quot;&quot;&lt;v&quot;84&quot;&gt;&gt;&lt;tr(@tid:1@pid:85)&quot;&quot;&lt;v&quot;85&quot;&gt;&gt;&lt;tr(@tid:1@pid:86)&quot;&quot;&lt;v&quot;86&quot;&gt;&gt;&lt;tr(@tid:1@pid:87)&quot;&quot;&lt;v&quot;87&quot;&gt;&gt;&lt;tr(@tid:1@pid:88)&quot;&quot;&lt;v&quot;88&quot;&gt;&gt;&lt;tr(@tid:1@pid:89)&quot;&quot;&lt;v&quot;89&quot;&gt;&gt;&lt;tr(@tid:1@pid:90)&quot;&quot;&lt;v&quot;90&quot;&gt;&gt;&lt;tr(@tid:1@pid:91)&quot;&quot;&lt;v&quot;91&quot;&gt;&gt;&lt;tr(@tid:1@pid:92)&quot;&quot;&lt;v&quot;92&quot;&gt;&gt;&lt;tr(@tid:1@pid:93)&quot;&quot;&lt;v&quot;93&quot;&gt;&gt;&lt;tr(@tid:1@pid:94)&quot;&quot;&lt;v&quot;94&quot;&gt;&gt;&lt;tr(@tid:1@pid:95)&quot;&quot;&lt;v&quot;95&quot;&gt;&gt;&lt;tr(@tid:1@pid:96)&quot;&quot;&lt;v&quot;96&quot;&gt;&gt;&lt;tr(@tid:1@pid:97)&quot;&quot;&lt;v&quot;97&quot;&gt;&gt;&lt;tr(@tid:1@pid:98)&quot;&quot;&lt;v&quot;98&quot;&gt;&gt;&lt;tr(@tid:1@pid:99)&quot;&quot;&lt;v&quot;99&quot;&gt;&gt;&lt;tr(@tid:1@pid:100)&quot;&quot;&lt;v&quot;100&quot;&gt;&gt;&lt;tr(@tid:2@pid:1)&quot;&quot;&lt;v&quot;101&quot;&gt;&gt;&lt;tr(@tid:2@pid:2)&quot;&quot;&lt;v&quot;102&quot;&gt;&gt;&lt;tr(@tid:2@pid:3)&quot;&quot;&lt;v&quot;103&quot;&gt;&gt;&lt;tr(@tid:2@pid:4)&quot;&quot;&lt;v&quot;104&quot;&gt;&gt;&lt;tr(@tid:2@pid:5)&quot;&quot;&lt;v&quot;105&quot;&gt;&gt;&lt;tr(@tid:2@pid:6)&quot;&quot;&lt;v&quot;106&quot;&gt;&gt;&lt;tr(@tid:2@pid:7)&quot;&quot;&lt;v&quot;107&quot;&gt;&gt;&lt;tr(@tid:2@pid:8)&quot;&quot;&lt;v&quot;108&quot;&gt;&gt;&lt;tr(@tid:2@pid:9)&quot;&quot;&lt;v&quot;109&quot;&gt;&gt;&lt;tr(@tid:2@pid:10)&quot;&quot;&lt;v&quot;110&quot;&gt;&gt;&lt;tr(@tid:2@pid:11)&quot;&quot;&lt;v&quot;111&quot;&gt;&gt;&lt;tr(@tid:2@pid:12)&quot;&quot;&lt;v&quot;112&quot;&gt;&gt;&lt;tr(@tid:2@pid:13)&quot;&quot;&lt;v&quot;113&quot;&gt;&gt;&lt;tr(@tid:2@pid:14)&quot;&quot;&lt;v&quot;114&quot;&gt;&gt;&lt;tr(@tid:2@pid:15)&quot;&quot;&lt;v&quot;115&quot;&gt;&gt;&lt;tr(@tid:2@pid:16)&quot;&quot;&lt;v&quot;116&quot;&gt;&gt;&lt;tr(@tid:2@pid:17)&quot;&quot;&lt;v&quot;117&quot;&gt;&gt;&lt;tr(@tid:2@pid:18)&quot;&quot;&lt;v&quot;118&quot;&gt;&gt;&lt;tr(@tid:2@pid:19)&quot;&quot;&lt;v&quot;119&quot;&gt;&gt;&lt;tr(@tid:2@pid:20)&quot;&quot;&lt;v&quot;120&quot;&gt;&gt;&lt;tr(@tid:2@pid:21)&quot;&quot;&lt;v&quot;121&quot;&gt;&gt;&lt;tr(@tid:2@pid:22)&quot;&quot;&lt;v&quot;122&quot;&gt;&gt;&lt;tr(@tid:2@pid:23)&quot;&quot;&lt;v&quot;123&quot;&gt;&gt;&lt;tr(@tid:2@pid:24)&quot;&quot;&lt;v&quot;124&quot;&gt;&gt;&lt;tr(@tid:2@pid:25)&quot;&quot;&lt;v&quot;125&quot;&gt;&gt;&lt;tr(@tid:2@pid:26)&quot;&quot;&lt;v&quot;126&quot;&gt;&gt;&lt;tr(@tid:2@pid:27)&quot;&quot;&lt;v&quot;127&quot;&gt;&gt;&lt;tr(@tid:2@pid:28)&quot;&quot;&lt;v&quot;128&quot;&gt;&gt;&lt;tr(@tid:2@pid:29)&quot;&quot;&lt;v&quot;129&quot;&gt;&gt;&lt;tr(@tid:2@pid:30)&quot;&quot;&lt;v&quot;130&quot;&gt;&gt;&lt;tr(@tid:2@pid:31)&quot;&quot;&lt;v&quot;131&quot;&gt;&gt;&lt;tr(@tid:2@pid:32)&quot;&quot;&lt;v&quot;132&quot;&gt;&gt;&lt;tr(@tid:2@pid:33)&quot;&quot;&lt;v&quot;133&quot;&gt;&gt;&lt;tr(@tid:2@pid:34)&quot;&quot;&lt;v&quot;134&quot;&gt;&gt;&lt;tr(@tid:2@pid:35)&quot;&quot;&lt;v&quot;135&quot;&gt;&gt;&lt;tr(@tid:2@pid:36)&quot;&quot;&lt;v&quot;136&quot;&gt;&gt;&lt;tr(@tid:2@pid:37)&quot;&quot;&lt;v&quot;137&quot;&gt;&gt;&lt;tr(@tid:2@pid:38)&quot;&quot;&lt;v&quot;138&quot;&gt;&gt;&lt;tr(@tid:2@pid:39)&quot;&quot;&lt;v&quot;139&quot;&gt;&gt;&lt;tr(@tid:2@pid:40)&quot;&quot;&lt;v&quot;140&quot;&gt;&gt;&lt;tr(@tid:2@pid:41)&quot;&quot;&lt;v&quot;141&quot;&gt;&gt;&lt;tr(@tid:2@pid:42)&quot;&quot;&lt;v&quot;142&quot;&gt;&gt;&lt;tr(@tid:2@pid:43)&quot;&quot;&lt;v&quot;143&quot;&gt;&gt;&lt;tr(@tid:2@pid:44)&quot;&quot;&lt;v&quot;144&quot;&gt;&gt;&lt;tr(@tid:2@pid:45)&quot;&quot;&lt;v&quot;145&quot;&gt;&gt;&lt;tr(@tid:2@pid:46)&quot;&quot;&lt;v&quot;146&quot;&gt;&gt;&lt;tr(@tid:2@pid:47)&quot;&quot;&lt;v&quot;147&quot;&gt;&gt;&lt;tr(@tid:2@pid:48)&quot;&quot;&lt;v&quot;148&quot;&gt;&gt;&lt;tr(@tid:2@pid:49)&quot;&quot;&lt;v&quot;149&quot;&gt;&gt;&lt;tr(@tid:2@pid:50)&quot;&quot;&lt;v&quot;150&quot;&gt;&gt;&lt;tr(@tid:2@pid:51)&quot;&quot;&lt;v&quot;151&quot;&gt;&gt;&lt;tr(@tid:2@pid:52)&quot;&quot;&lt;v&quot;152&quot;&gt;&gt;&lt;tr(@tid:2@pid:53)&quot;&quot;&lt;v&quot;153&quot;&gt;&gt;&lt;tr(@tid:2@pid:54)&quot;&quot;&lt;v&quot;154&quot;&gt;&gt;&lt;tr(@tid:2@pid:55)&quot;&quot;&lt;v&quot;155&quot;&gt;&gt;&lt;tr(@tid:2@pid:56)&quot;&quot;&lt;v&quot;156&quot;&gt;&gt;&lt;tr(@tid:2@pid:57)&quot;&quot;&lt;v&quot;157&quot;&gt;&gt;&lt;tr(@tid:2@pid:58)&quot;&quot;&lt;v&quot;158&quot;&gt;&gt;&lt;tr(@tid:2@pid:59)&quot;&quot;&lt;v&quot;159&quot;&gt;&gt;&lt;tr(@tid:2@pid:60)&quot;&quot;&lt;v&quot;160&quot;&gt;&gt;&lt;tr(@tid:2@pid:61)&quot;&quot;&lt;v&quot;161&quot;&gt;&gt;&lt;tr(@tid:2@pid:62)&quot;&quot;&lt;v&quot;162&quot;&gt;&gt;&lt;tr(@tid:2@pid:63)&quot;&quot;&lt;v&quot;163&quot;&gt;&gt;&lt;tr(@tid:2@pid:64)&quot;&quot;&lt;v&quot;164&quot;&gt;&gt;&lt;tr(@tid:2@pid:65)&quot;&quot;&lt;v&quot;165&quot;&gt;&gt;&lt;tr(@tid:2@pid:66)&quot;&quot;&lt;v&quot;166&quot;&gt;&gt;&lt;tr(@tid:2@pid:67)&quot;&quot;&lt;v&quot;167&quot;&gt;&gt;&lt;tr(@tid:2@pid:68)&quot;&quot;&lt;v&quot;168&quot;&gt;&gt;&lt;tr(@tid:2@pid:69)&quot;&quot;&lt;v&quot;169&quot;&gt;&gt;&lt;tr(@tid:2@pid:70)&quot;&quot;&lt;v&quot;170&quot;&gt;&gt;&lt;tr(@tid:2@pid:71)&quot;&quot;&lt;v&quot;171&quot;&gt;&gt;&lt;tr(@tid:2@pid:72)&quot;&quot;&lt;v&quot;172&quot;&gt;&gt;&lt;tr(@tid:2@pid:73)&quot;&quot;&lt;v&quot;173&quot;&gt;&gt;&lt;tr(@tid:2@pid:74)&quot;&quot;&lt;v&quot;174&quot;&gt;&gt;&lt;tr(@tid:2@pid:75)&quot;&quot;&lt;v&quot;175&quot;&gt;&gt;&lt;tr(@tid:2@pid:76)&quot;&quot;&lt;v&quot;176&quot;&gt;&gt;&lt;tr(@tid:2@pid:77)&quot;&quot;&lt;v&quot;177&quot;&gt;&gt;&lt;tr(@tid:2@pid:78)&quot;&quot;&lt;v&quot;178&quot;&gt;&gt;&lt;tr(@tid:2@pid:79)&quot;&quot;&lt;v&quot;179&quot;&gt;&gt;&lt;tr(@tid:2@pid:80)&quot;&quot;&lt;v&quot;180&quot;&gt;&gt;&lt;tr(@tid:2@pid:81)&quot;&quot;&lt;v&quot;181&quot;&gt;&gt;&lt;tr(@tid:2@pid:82)&quot;&quot;&lt;v&quot;182&quot;&gt;&gt;&lt;tr(@tid:2@pid:83)&quot;&quot;&lt;v&quot;183&quot;&gt;&gt;&lt;tr(@tid:2@pid:84)&quot;&quot;&lt;v&quot;184&quot;&gt;&gt;&lt;tr(@tid:2@pid:85)&quot;&quot;&lt;v&quot;185&quot;&gt;&gt;&lt;tr(@tid:2@pid:86)&quot;&quot;&lt;v&quot;186&quot;&gt;&gt;&lt;tr(@tid:2@pid:87)&quot;&quot;&lt;v&quot;187&quot;&gt;&gt;&lt;tr(@tid:2@pid:88)&quot;&quot;&lt;v&quot;188&quot;&gt;&gt;&lt;tr(@tid:2@pid:89)&quot;&quot;&lt;v&quot;189&quot;&gt;&gt;&lt;tr(@tid:2@pid:90)&quot;&quot;&lt;v&quot;190&quot;&gt;&gt;&lt;tr(@tid:2@pid:91)&quot;&quot;&lt;v&quot;191&quot;&gt;&gt;&lt;tr(@tid:2@pid:92)&quot;&quot;&lt;v&quot;192&quot;&gt;&gt;&lt;tr(@tid:2@pid:93)&quot;&quot;&lt;v&quot;193&quot;&gt;&gt;&lt;tr(@tid:2@pid:94)&quot;&quot;&lt;v&quot;194&quot;&gt;&gt;&lt;tr(@tid:2@pid:95)&quot;&quot;&lt;v&quot;195&quot;&gt;&gt;&lt;tr(@tid:2@pid:96)&quot;&quot;&lt;v&quot;196&quot;&gt;&gt;&lt;tr(@tid:2@pid:97)&quot;&quot;&lt;v&quot;197&quot;&gt;&gt;&lt;tr(@tid:2@pid:98)&quot;&quot;&lt;v&quot;198&quot;&gt;&gt;&lt;tr(@tid:2@pid:99)&quot;&quot;&lt;v&quot;199&quot;&gt;&gt;&lt;tr(@tid:2@pid:100)&quot;&quot;&lt;v&quot;200&quot;&gt;&gt;&gt;&lt;people&quot;&quot;&lt;p(@id:101)&quot;&quot;&lt;f(@i:0)&quot;Keypad&quot;&gt;&lt;f(@i:1)&quot;1&quot;&gt;&gt;&lt;p(@id:102)&quot;&quot;&lt;f(@i:0)&quot;Keypad&quot;&gt;&lt;f(@i:1)&quot;2&quot;&gt;&gt;&lt;p(@id:103)&quot;&quot;&lt;f(@i:0)&quot;Keypad&quot;&gt;&lt;f(@i:1)&quot;3&quot;&gt;&gt;&lt;p(@id:104)&quot;&quot;&lt;f(@i:0)&quot;Keypad&quot;&gt;&lt;f(@i:1)&quot;4&quot;&gt;&gt;&lt;p(@id:105)&quot;&quot;&lt;f(@i:0)&quot;Keypad&quot;&gt;&lt;f(@i:1)&quot;5&quot;&gt;&gt;&lt;p(@id:106)&quot;&quot;&lt;f(@i:0)&quot;Keypad&quot;&gt;&lt;f(@i:1)&quot;6&quot;&gt;&gt;&lt;p(@id:107)&quot;&quot;&lt;f(@i:0)&quot;Keypad&quot;&gt;&lt;f(@i:1)&quot;7&quot;&gt;&gt;&lt;p(@id:108)&quot;&quot;&lt;f(@i:0)&quot;Keypad&quot;&gt;&lt;f(@i:1)&quot;8&quot;&gt;&gt;&lt;p(@id:109)&quot;&quot;&lt;f(@i:0)&quot;Keypad&quot;&gt;&lt;f(@i:1)&quot;9&quot;&gt;&gt;&lt;p(@id:110)&quot;&quot;&lt;f(@i:0)&quot;Keypad&quot;&gt;&lt;f(@i:1)&quot;10&quot;&gt;&gt;&lt;p(@id:111)&quot;&quot;&lt;f(@i:0)&quot;Keypad&quot;&gt;&lt;f(@i:1)&quot;11&quot;&gt;&gt;&lt;p(@id:112)&quot;&quot;&lt;f(@i:0)&quot;Keypad&quot;&gt;&lt;f(@i:1)&quot;12&quot;&gt;&gt;&lt;p(@id:113)&quot;&quot;&lt;f(@i:0)&quot;Keypad&quot;&gt;&lt;f(@i:1)&quot;13&quot;&gt;&gt;&lt;p(@id:114)&quot;&quot;&lt;f(@i:0)&quot;Keypad&quot;&gt;&lt;f(@i:1)&quot;14&quot;&gt;&gt;&lt;p(@id:115)&quot;&quot;&lt;f(@i:0)&quot;Keypad&quot;&gt;&lt;f(@i:1)&quot;15&quot;&gt;&gt;&lt;p(@id:116)&quot;&quot;&lt;f(@i:0)&quot;Keypad&quot;&gt;&lt;f(@i:1)&quot;16&quot;&gt;&gt;&lt;p(@id:117)&quot;&quot;&lt;f(@i:0)&quot;Keypad&quot;&gt;&lt;f(@i:1)&quot;17&quot;&gt;&gt;&lt;p(@id:118)&quot;&quot;&lt;f(@i:0)&quot;Keypad&quot;&gt;&lt;f(@i:1)&quot;18&quot;&gt;&gt;&lt;p(@id:119)&quot;&quot;&lt;f(@i:0)&quot;Keypad&quot;&gt;&lt;f(@i:1)&quot;19&quot;&gt;&gt;&lt;p(@id:120)&quot;&quot;&lt;f(@i:0)&quot;Keypad&quot;&gt;&lt;f(@i:1)&quot;20&quot;&gt;&gt;&lt;p(@id:121)&quot;&quot;&lt;f(@i:0)&quot;Keypad&quot;&gt;&lt;f(@i:1)&quot;21&quot;&gt;&gt;&lt;p(@id:122)&quot;&quot;&lt;f(@i:0)&quot;Keypad&quot;&gt;&lt;f(@i:1)&quot;22&quot;&gt;&gt;&lt;p(@id:123)&quot;&quot;&lt;f(@i:0)&quot;Keypad&quot;&gt;&lt;f(@i:1)&quot;23&quot;&gt;&gt;&lt;p(@id:124)&quot;&quot;&lt;f(@i:0)&quot;Keypad&quot;&gt;&lt;f(@i:1)&quot;24&quot;&gt;&gt;&lt;p(@id:125)&quot;&quot;&lt;f(@i:0)&quot;Keypad&quot;&gt;&lt;f(@i:1)&quot;25&quot;&gt;&gt;&lt;p(@id:126)&quot;&quot;&lt;f(@i:0)&quot;Keypad&quot;&gt;&lt;f(@i:1)&quot;26&quot;&gt;&gt;&lt;p(@id:127)&quot;&quot;&lt;f(@i:0)&quot;Keypad&quot;&gt;&lt;f(@i:1)&quot;27&quot;&gt;&gt;&lt;p(@id:128)&quot;&quot;&lt;f(@i:0)&quot;Keypad&quot;&gt;&lt;f(@i:1)&quot;28&quot;&gt;&gt;&lt;p(@id:129)&quot;&quot;&lt;f(@i:0)&quot;Keypad&quot;&gt;&lt;f(@i:1)&quot;29&quot;&gt;&gt;&lt;p(@id:130)&quot;&quot;&lt;f(@i:0)&quot;Keypad&quot;&gt;&lt;f(@i:1)&quot;30&quot;&gt;&gt;&lt;p(@id:131)&quot;&quot;&lt;f(@i:0)&quot;Keypad&quot;&gt;&lt;f(@i:1)&quot;31&quot;&gt;&gt;&lt;p(@id:132)&quot;&quot;&lt;f(@i:0)&quot;Keypad&quot;&gt;&lt;f(@i:1)&quot;32&quot;&gt;&gt;&lt;p(@id:133)&quot;&quot;&lt;f(@i:0)&quot;Keypad&quot;&gt;&lt;f(@i:1)&quot;33&quot;&gt;&gt;&lt;p(@id:134)&quot;&quot;&lt;f(@i:0)&quot;Keypad&quot;&gt;&lt;f(@i:1)&quot;34&quot;&gt;&gt;&lt;p(@id:135)&quot;&quot;&lt;f(@i:0)&quot;Keypad&quot;&gt;&lt;f(@i:1)&quot;35&quot;&gt;&gt;&lt;p(@id:136)&quot;&quot;&lt;f(@i:0)&quot;Keypad&quot;&gt;&lt;f(@i:1)&quot;36&quot;&gt;&gt;&lt;p(@id:137)&quot;&quot;&lt;f(@i:0)&quot;Keypad&quot;&gt;&lt;f(@i:1)&quot;37&quot;&gt;&gt;&lt;p(@id:138)&quot;&quot;&lt;f(@i:0)&quot;Keypad&quot;&gt;&lt;f(@i:1)&quot;38&quot;&gt;&gt;&lt;p(@id:139)&quot;&quot;&lt;f(@i:0)&quot;Keypad&quot;&gt;&lt;f(@i:1)&quot;39&quot;&gt;&gt;&lt;p(@id:140)&quot;&quot;&lt;f(@i:0)&quot;Keypad&quot;&gt;&lt;f(@i:1)&quot;40&quot;&gt;&gt;&lt;p(@id:141)&quot;&quot;&lt;f(@i:0)&quot;Keypad&quot;&gt;&lt;f(@i:1)&quot;41&quot;&gt;&gt;&lt;p(@id:142)&quot;&quot;&lt;f(@i:0)&quot;Keypad&quot;&gt;&lt;f(@i:1)&quot;42&quot;&gt;&gt;&lt;p(@id:143)&quot;&quot;&lt;f(@i:0)&quot;Keypad&quot;&gt;&lt;f(@i:1)&quot;43&quot;&gt;&gt;&lt;p(@id:144)&quot;&quot;&lt;f(@i:0)&quot;Keypad&quot;&gt;&lt;f(@i:1)&quot;44&quot;&gt;&gt;&lt;p(@id:145)&quot;&quot;&lt;f(@i:0)&quot;Keypad&quot;&gt;&lt;f(@i:1)&quot;45&quot;&gt;&gt;&lt;p(@id:146)&quot;&quot;&lt;f(@i:0)&quot;Keypad&quot;&gt;&lt;f(@i:1)&quot;46&quot;&gt;&gt;&lt;p(@id:147)&quot;&quot;&lt;f(@i:0)&quot;Keypad&quot;&gt;&lt;f(@i:1)&quot;47&quot;&gt;&gt;&lt;p(@id:148)&quot;&quot;&lt;f(@i:0)&quot;Keypad&quot;&gt;&lt;f(@i:1)&quot;48&quot;&gt;&gt;&lt;p(@id:149)&quot;&quot;&lt;f(@i:0)&quot;Keypad&quot;&gt;&lt;f(@i:1)&quot;49&quot;&gt;&gt;&lt;p(@id:150)&quot;&quot;&lt;f(@i:0)&quot;Keypad&quot;&gt;&lt;f(@i:1)&quot;50&quot;&gt;&gt;&lt;p(@id:151)&quot;&quot;&lt;f(@i:0)&quot;Keypad&quot;&gt;&lt;f(@i:1)&quot;51&quot;&gt;&gt;&lt;p(@id:152)&quot;&quot;&lt;f(@i:0)&quot;Keypad&quot;&gt;&lt;f(@i:1)&quot;52&quot;&gt;&gt;&lt;p(@id:153)&quot;&quot;&lt;f(@i:0)&quot;Keypad&quot;&gt;&lt;f(@i:1)&quot;53&quot;&gt;&gt;&lt;p(@id:154)&quot;&quot;&lt;f(@i:0)&quot;Keypad&quot;&gt;&lt;f(@i:1)&quot;54&quot;&gt;&gt;&lt;p(@id:155)&quot;&quot;&lt;f(@i:0)&quot;Keypad&quot;&gt;&lt;f(@i:1)&quot;55&quot;&gt;&gt;&lt;p(@id:156)&quot;&quot;&lt;f(@i:0)&quot;Keypad&quot;&gt;&lt;f(@i:1)&quot;56&quot;&gt;&gt;&lt;p(@id:157)&quot;&quot;&lt;f(@i:0)&quot;Keypad&quot;&gt;&lt;f(@i:1)&quot;57&quot;&gt;&gt;&lt;p(@id:158)&quot;&quot;&lt;f(@i:0)&quot;Keypad&quot;&gt;&lt;f(@i:1)&quot;58&quot;&gt;&gt;&lt;p(@id:159)&quot;&quot;&lt;f(@i:0)&quot;Keypad&quot;&gt;&lt;f(@i:1)&quot;59&quot;&gt;&gt;&lt;p(@id:160)&quot;&quot;&lt;f(@i:0)&quot;Keypad&quot;&gt;&lt;f(@i:1)&quot;60&quot;&gt;&gt;&lt;p(@id:161)&quot;&quot;&lt;f(@i:0)&quot;Keypad&quot;&gt;&lt;f(@i:1)&quot;61&quot;&gt;&gt;&lt;p(@id:162)&quot;&quot;&lt;f(@i:0)&quot;Keypad&quot;&gt;&lt;f(@i:1)&quot;62&quot;&gt;&gt;&lt;p(@id:163)&quot;&quot;&lt;f(@i:0)&quot;Keypad&quot;&gt;&lt;f(@i:1)&quot;63&quot;&gt;&gt;&lt;p(@id:164)&quot;&quot;&lt;f(@i:0)&quot;Keypad&quot;&gt;&lt;f(@i:1)&quot;64&quot;&gt;&gt;&lt;p(@id:165)&quot;&quot;&lt;f(@i:0)&quot;Keypad&quot;&gt;&lt;f(@i:1)&quot;65&quot;&gt;&gt;&lt;p(@id:166)&quot;&quot;&lt;f(@i:0)&quot;Keypad&quot;&gt;&lt;f(@i:1)&quot;66&quot;&gt;&gt;&lt;p(@id:167)&quot;&quot;&lt;f(@i:0)&quot;Keypad&quot;&gt;&lt;f(@i:1)&quot;67&quot;&gt;&gt;&lt;p(@id:168)&quot;&quot;&lt;f(@i:0)&quot;Keypad&quot;&gt;&lt;f(@i:1)&quot;68&quot;&gt;&gt;&lt;p(@id:169)&quot;&quot;&lt;f(@i:0)&quot;Keypad&quot;&gt;&lt;f(@i:1)&quot;69&quot;&gt;&gt;&lt;p(@id:170)&quot;&quot;&lt;f(@i:0)&quot;Keypad&quot;&gt;&lt;f(@i:1)&quot;70&quot;&gt;&gt;&lt;p(@id:171)&quot;&quot;&lt;f(@i:0)&quot;Keypad&quot;&gt;&lt;f(@i:1)&quot;71&quot;&gt;&gt;&lt;p(@id:172)&quot;&quot;&lt;f(@i:0)&quot;Keypad&quot;&gt;&lt;f(@i:1)&quot;72&quot;&gt;&gt;&lt;p(@id:173)&quot;&quot;&lt;f(@i:0)&quot;Keypad&quot;&gt;&lt;f(@i:1)&quot;73&quot;&gt;&gt;&lt;p(@id:174)&quot;&quot;&lt;f(@i:0)&quot;Keypad&quot;&gt;&lt;f(@i:1)&quot;74&quot;&gt;&gt;&lt;p(@id:175)&quot;&quot;&lt;f(@i:0)&quot;Keypad&quot;&gt;&lt;f(@i:1)&quot;75&quot;&gt;&gt;&lt;p(@id:176)&quot;&quot;&lt;f(@i:0)&quot;Keypad&quot;&gt;&lt;f(@i:1)&quot;76&quot;&gt;&gt;&lt;p(@id:177)&quot;&quot;&lt;f(@i:0)&quot;Keypad&quot;&gt;&lt;f(@i:1)&quot;77&quot;&gt;&gt;&lt;p(@id:178)&quot;&quot;&lt;f(@i:0)&quot;Keypad&quot;&gt;&lt;f(@i:1)&quot;78&quot;&gt;&gt;&lt;p(@id:179)&quot;&quot;&lt;f(@i:0)&quot;Keypad&quot;&gt;&lt;f(@i:1)&quot;79&quot;&gt;&gt;&lt;p(@id:180)&quot;&quot;&lt;f(@i:0)&quot;Keypad&quot;&gt;&lt;f(@i:1)&quot;80&quot;&gt;&gt;&lt;p(@id:181)&quot;&quot;&lt;f(@i:0)&quot;Keypad&quot;&gt;&lt;f(@i:1)&quot;81&quot;&gt;&gt;&lt;p(@id:182)&quot;&quot;&lt;f(@i:0)&quot;Keypad&quot;&gt;&lt;f(@i:1)&quot;82&quot;&gt;&gt;&lt;p(@id:183)&quot;&quot;&lt;f(@i:0)&quot;Keypad&quot;&gt;&lt;f(@i:1)&quot;83&quot;&gt;&gt;&lt;p(@id:184)&quot;&quot;&lt;f(@i:0)&quot;Keypad&quot;&gt;&lt;f(@i:1)&quot;84&quot;&gt;&gt;&lt;p(@id:185)&quot;&quot;&lt;f(@i:0)&quot;Keypad&quot;&gt;&lt;f(@i:1)&quot;85&quot;&gt;&gt;&lt;p(@id:186)&quot;&quot;&lt;f(@i:0)&quot;Keypad&quot;&gt;&lt;f(@i:1)&quot;86&quot;&gt;&gt;&lt;p(@id:187)&quot;&quot;&lt;f(@i:0)&quot;Keypad&quot;&gt;&lt;f(@i:1)&quot;87&quot;&gt;&gt;&lt;p(@id:188)&quot;&quot;&lt;f(@i:0)&quot;Keypad&quot;&gt;&lt;f(@i:1)&quot;88&quot;&gt;&gt;&lt;p(@id:189)&quot;&quot;&lt;f(@i:0)&quot;Keypad&quot;&gt;&lt;f(@i:1)&quot;89&quot;&gt;&gt;&lt;p(@id:190)&quot;&quot;&lt;f(@i:0)&quot;Keypad&quot;&gt;&lt;f(@i:1)&quot;90&quot;&gt;&gt;&lt;p(@id:191)&quot;&quot;&lt;f(@i:0)&quot;Keypad&quot;&gt;&lt;f(@i:1)&quot;91&quot;&gt;&gt;&lt;p(@id:192)&quot;&quot;&lt;f(@i:0)&quot;Keypad&quot;&gt;&lt;f(@i:1)&quot;92&quot;&gt;&gt;&lt;p(@id:193)&quot;&quot;&lt;f(@i:0)&quot;Keypad&quot;&gt;&lt;f(@i:1)&quot;93&quot;&gt;&gt;&lt;p(@id:194)&quot;&quot;&lt;f(@i:0)&quot;Keypad&quot;&gt;&lt;f(@i:1)&quot;94&quot;&gt;&gt;&lt;p(@id:195)&quot;&quot;&lt;f(@i:0)&quot;Keypad&quot;&gt;&lt;f(@i:1)&quot;95&quot;&gt;&gt;&lt;p(@id:196)&quot;&quot;&lt;f(@i:0)&quot;Keypad&quot;&gt;&lt;f(@i:1)&quot;96&quot;&gt;&gt;&lt;p(@id:197)&quot;&quot;&lt;f(@i:0)&quot;Keypad&quot;&gt;&lt;f(@i:1)&quot;97&quot;&gt;&gt;&lt;p(@id:198)&quot;&quot;&lt;f(@i:0)&quot;Keypad&quot;&gt;&lt;f(@i:1)&quot;98&quot;&gt;&gt;&lt;p(@id:199)&quot;&quot;&lt;f(@i:0)&quot;Keypad&quot;&gt;&lt;f(@i:1)&quot;99&quot;&gt;&gt;&lt;p(@id:200)&quot;&quot;&lt;f(@i:0)&quot;Keypad&quot;&gt;&lt;f(@i:1)&quot;100&quot;&gt;&gt;&gt;&lt;fields&quot;&quot;&lt;fld(@i:0)&quot;&quot;&lt;n&quot;First Name&quot;&gt;&gt;&lt;fld(@i:1)&quot;&quot;&lt;n&quot;Last Name&quot;&gt;&gt;&lt;fld(@i:2)&quot;&quot;&lt;n&quot;Entry Disabled&quot;&gt;&gt;&lt;fld(@i:3)&quot;&quot;&lt;n&quot;Participant Group&quot;&gt;&gt;&lt;fld(@i:4)&quot;&quot;&lt;n&quot;Team&quot;&gt;&gt;&lt;fld(@i:5)&quot;&quot;&lt;n&quot;Voting Weight&quot;&gt;&gt;&gt;&gt;&lt;chart&quot;&quot;&lt;styles&quot;&quot;&gt;&gt;&lt;teams&quot;&quot;&gt;&lt;transceivers&quot;&quot;&lt;t(@id:2@tt:ReplyPlus@n:Transceiver 2)&quot;&quot;&lt;f(@id:c)&quot;3&quot;&gt;&lt;f(@id:comType)&quot;Usb&quot;&gt;&lt;f(@id:com)&quot;[Auto]&quot;&gt;&lt;f(@id:kIdType)&quot;Static&quot;&gt;&lt;f(@id:ac)&quot;false&quot;&gt;&lt;f(@id:bl)&quot;Normal&quot;&gt;&lt;f(@id:dm)&quot;false&quot;&gt;&lt;f(@id:dp)&quot;false&quot;&gt;&lt;f(@id:kMin)&quot;1&quot;&gt;&lt;f(@id:kMax)&quot;250&quot;&gt;&lt;f(@id:pl)&quot;EuMax&quot;&gt;&lt;f(@id:rs)&quot;false&quot;&gt;&lt;f(@id:rr)&quot;false&quot;&gt;&lt;f(@id:sr)&quot;true&quot;&gt;&lt;f(@id:ss)&quot;true&quot;&gt;&lt;f(@id:wa)&quot;Off&quot;&gt;&gt;&gt;&gt;"/>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KPICLOCKTEMPLATE" val="true"/>
  <p:tag name="KPISTOPSPOLLING" val="true"/>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KPICLOCKTEMPLATE" val="true"/>
  <p:tag name="KPISTOPSPOLLING" val="true"/>
</p:tagLst>
</file>

<file path=ppt/tags/tag5.xml><?xml version="1.0" encoding="utf-8"?>
<p:tagLst xmlns:a="http://schemas.openxmlformats.org/drawingml/2006/main" xmlns:r="http://schemas.openxmlformats.org/officeDocument/2006/relationships" xmlns:p="http://schemas.openxmlformats.org/presentationml/2006/main">
  <p:tag name="KPICLOCKTEMPLATE" val="true"/>
  <p:tag name="KPISTOPSPOLLING" val="true"/>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KPI_HAS_CHART" val="false"/>
</p:tagLst>
</file>

<file path=ppt/tags/tag8.xml><?xml version="1.0" encoding="utf-8"?>
<p:tagLst xmlns:a="http://schemas.openxmlformats.org/drawingml/2006/main" xmlns:r="http://schemas.openxmlformats.org/officeDocument/2006/relationships" xmlns:p="http://schemas.openxmlformats.org/presentationml/2006/main">
  <p:tag name="KPI_HAS_CHART" val="false"/>
</p:tagLst>
</file>

<file path=ppt/tags/tag9.xml><?xml version="1.0" encoding="utf-8"?>
<p:tagLst xmlns:a="http://schemas.openxmlformats.org/drawingml/2006/main" xmlns:r="http://schemas.openxmlformats.org/officeDocument/2006/relationships" xmlns:p="http://schemas.openxmlformats.org/presentationml/2006/main">
  <p:tag name="KPI_HAS_CHART" val="false"/>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bg2"/>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bg2"/>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Default Design">
  <a:themeElements>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bg2"/>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bg2"/>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resentation6lightgreencream">
  <a:themeElements>
    <a:clrScheme name="Presentation6lightgreencrea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6lightgreencream">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Presentation6lightgreencrea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6lightgreencrea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6lightgreencrea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6lightgreencrea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6lightgreencrea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6lightgreencrea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6lightgreencream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6lightgreencrea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6lightgreencrea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6lightgreencrea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6lightgreencrea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6lightgreencrea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bg2"/>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bg2"/>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efault Design">
  <a:themeElements>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bg2"/>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bg2"/>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862A45804C7345BFDE61DA2C172BE7" ma:contentTypeVersion="19" ma:contentTypeDescription="Create a new document." ma:contentTypeScope="" ma:versionID="83bf1051954f228ef3dccc82cfc58357">
  <xsd:schema xmlns:xsd="http://www.w3.org/2001/XMLSchema" xmlns:xs="http://www.w3.org/2001/XMLSchema" xmlns:p="http://schemas.microsoft.com/office/2006/metadata/properties" xmlns:ns1="96f1686b-f877-4eb8-89ab-3a67a5dc2612" xmlns:ns3="b4104d5b-b872-4636-a728-507be7308f43" targetNamespace="http://schemas.microsoft.com/office/2006/metadata/properties" ma:root="true" ma:fieldsID="b1f103e14bcb636125a88c7b57b71e20" ns1:_="" ns3:_="">
    <xsd:import namespace="96f1686b-f877-4eb8-89ab-3a67a5dc2612"/>
    <xsd:import namespace="b4104d5b-b872-4636-a728-507be7308f43"/>
    <xsd:element name="properties">
      <xsd:complexType>
        <xsd:sequence>
          <xsd:element name="documentManagement">
            <xsd:complexType>
              <xsd:all>
                <xsd:element ref="ns1:QID" minOccurs="0"/>
                <xsd:element ref="ns1:Status" minOccurs="0"/>
                <xsd:element ref="ns1:MediaServiceMetadata" minOccurs="0"/>
                <xsd:element ref="ns1:MediaServiceFastMetadata" minOccurs="0"/>
                <xsd:element ref="ns1:MediaServiceAutoTags" minOccurs="0"/>
                <xsd:element ref="ns1:MediaServiceOCR" minOccurs="0"/>
                <xsd:element ref="ns1:MediaServiceDateTaken" minOccurs="0"/>
                <xsd:element ref="ns1:MediaServiceLocation" minOccurs="0"/>
                <xsd:element ref="ns3:SharedWithUsers" minOccurs="0"/>
                <xsd:element ref="ns3:SharedWithDetails" minOccurs="0"/>
                <xsd:element ref="ns1:MediaServiceEventHashCode" minOccurs="0"/>
                <xsd:element ref="ns1:MediaServiceGenerationTime" minOccurs="0"/>
                <xsd:element ref="ns3:TaxKeywordTaxHTField" minOccurs="0"/>
                <xsd:element ref="ns3:TaxCatchAll" minOccurs="0"/>
                <xsd:element ref="ns1:MediaServiceAutoKeyPoints" minOccurs="0"/>
                <xsd:element ref="ns1:MediaServiceKeyPoints" minOccurs="0"/>
                <xsd:element ref="ns1: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f1686b-f877-4eb8-89ab-3a67a5dc2612" elementFormDefault="qualified">
    <xsd:import namespace="http://schemas.microsoft.com/office/2006/documentManagement/types"/>
    <xsd:import namespace="http://schemas.microsoft.com/office/infopath/2007/PartnerControls"/>
    <xsd:element name="QID" ma:index="0" nillable="true" ma:displayName="QID" ma:indexed="true" ma:internalName="QID">
      <xsd:simpleType>
        <xsd:restriction base="dms:Number"/>
      </xsd:simpleType>
    </xsd:element>
    <xsd:element name="Status" ma:index="3" nillable="true" ma:displayName="Status" ma:format="Dropdown" ma:internalName="Status">
      <xsd:simpleType>
        <xsd:restriction base="dms:Choice">
          <xsd:enumeration value="Not started"/>
          <xsd:enumeration value="Web Build"/>
          <xsd:enumeration value="In Progress"/>
          <xsd:enumeration value="Launched"/>
          <xsd:enumeration value="Complete"/>
          <xsd:enumeration value="Delayed"/>
        </xsd:restriction>
      </xsd:simpleType>
    </xsd:element>
    <xsd:element name="MediaServiceMetadata" ma:index="6" nillable="true" ma:displayName="MediaServiceMetadata" ma:hidden="true" ma:internalName="MediaServiceMetadata" ma:readOnly="true">
      <xsd:simpleType>
        <xsd:restriction base="dms:Note"/>
      </xsd:simpleType>
    </xsd:element>
    <xsd:element name="MediaServiceFastMetadata" ma:index="7" nillable="true" ma:displayName="MediaServiceFastMetadata" ma:hidden="true" ma:internalName="MediaServiceFastMetadata" ma:readOnly="true">
      <xsd:simpleType>
        <xsd:restriction base="dms:Note"/>
      </xsd:simpleType>
    </xsd:element>
    <xsd:element name="MediaServiceAutoTags" ma:index="8" nillable="true" ma:displayName="MediaServiceAutoTags" ma:internalName="MediaServiceAutoTags" ma:readOnly="true">
      <xsd:simpleType>
        <xsd:restriction base="dms:Text"/>
      </xsd:simpleType>
    </xsd:element>
    <xsd:element name="MediaServiceOCR" ma:index="9" nillable="true" ma:displayName="MediaServiceOCR" ma:internalName="MediaServiceOCR" ma:readOnly="true">
      <xsd:simpleType>
        <xsd:restriction base="dms:Note">
          <xsd:maxLength value="255"/>
        </xsd:restriction>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4c811d1f-5e4a-4ee3-9cfd-88a4fb073ce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4104d5b-b872-4636-a728-507be7308f4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KeywordTaxHTField" ma:index="21"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22" nillable="true" ma:displayName="Taxonomy Catch All Column" ma:hidden="true" ma:list="{d75259b8-d078-43ce-9531-d35c0553c861}" ma:internalName="TaxCatchAll" ma:showField="CatchAllData" ma:web="b4104d5b-b872-4636-a728-507be7308f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96f1686b-f877-4eb8-89ab-3a67a5dc2612" xsi:nil="true"/>
    <TaxCatchAll xmlns="b4104d5b-b872-4636-a728-507be7308f43" xsi:nil="true"/>
    <QID xmlns="96f1686b-f877-4eb8-89ab-3a67a5dc2612" xsi:nil="true"/>
    <lcf76f155ced4ddcb4097134ff3c332f xmlns="96f1686b-f877-4eb8-89ab-3a67a5dc2612">
      <Terms xmlns="http://schemas.microsoft.com/office/infopath/2007/PartnerControls"/>
    </lcf76f155ced4ddcb4097134ff3c332f>
    <TaxKeywordTaxHTField xmlns="b4104d5b-b872-4636-a728-507be7308f43">
      <Terms xmlns="http://schemas.microsoft.com/office/infopath/2007/PartnerControls"/>
    </TaxKeywordTaxHTField>
  </documentManagement>
</p:properties>
</file>

<file path=customXml/itemProps1.xml><?xml version="1.0" encoding="utf-8"?>
<ds:datastoreItem xmlns:ds="http://schemas.openxmlformats.org/officeDocument/2006/customXml" ds:itemID="{C638A6CC-84CA-43DF-9743-91F4BFBF184E}"/>
</file>

<file path=customXml/itemProps2.xml><?xml version="1.0" encoding="utf-8"?>
<ds:datastoreItem xmlns:ds="http://schemas.openxmlformats.org/officeDocument/2006/customXml" ds:itemID="{34D3EC62-1DFA-44C4-95E9-DE8A5F70AA24}"/>
</file>

<file path=customXml/itemProps3.xml><?xml version="1.0" encoding="utf-8"?>
<ds:datastoreItem xmlns:ds="http://schemas.openxmlformats.org/officeDocument/2006/customXml" ds:itemID="{C56B6782-DED3-40D3-ADFA-70CD5ED610E4}"/>
</file>

<file path=docProps/app.xml><?xml version="1.0" encoding="utf-8"?>
<Properties xmlns="http://schemas.openxmlformats.org/officeDocument/2006/extended-properties" xmlns:vt="http://schemas.openxmlformats.org/officeDocument/2006/docPropsVTypes">
  <Template/>
  <TotalTime>7628</TotalTime>
  <Words>6167</Words>
  <Application>Microsoft Macintosh PowerPoint</Application>
  <PresentationFormat>Widescreen</PresentationFormat>
  <Paragraphs>929</Paragraphs>
  <Slides>71</Slides>
  <Notes>28</Notes>
  <HiddenSlides>0</HiddenSlides>
  <MMClips>0</MMClips>
  <ScaleCrop>false</ScaleCrop>
  <HeadingPairs>
    <vt:vector size="6" baseType="variant">
      <vt:variant>
        <vt:lpstr>Fonts Used</vt:lpstr>
      </vt:variant>
      <vt:variant>
        <vt:i4>10</vt:i4>
      </vt:variant>
      <vt:variant>
        <vt:lpstr>Theme</vt:lpstr>
      </vt:variant>
      <vt:variant>
        <vt:i4>9</vt:i4>
      </vt:variant>
      <vt:variant>
        <vt:lpstr>Slide Titles</vt:lpstr>
      </vt:variant>
      <vt:variant>
        <vt:i4>71</vt:i4>
      </vt:variant>
    </vt:vector>
  </HeadingPairs>
  <TitlesOfParts>
    <vt:vector size="90" baseType="lpstr">
      <vt:lpstr>Arial</vt:lpstr>
      <vt:lpstr>Arial Narrow</vt:lpstr>
      <vt:lpstr>Calibri</vt:lpstr>
      <vt:lpstr>Calibri Light</vt:lpstr>
      <vt:lpstr>Noto Sans Symbols</vt:lpstr>
      <vt:lpstr>Open Sans</vt:lpstr>
      <vt:lpstr>Symbol</vt:lpstr>
      <vt:lpstr>Times New Roman</vt:lpstr>
      <vt:lpstr>Verdana</vt:lpstr>
      <vt:lpstr>Wingdings</vt:lpstr>
      <vt:lpstr>1_Default Design</vt:lpstr>
      <vt:lpstr>3_Default Design</vt:lpstr>
      <vt:lpstr>4_Default Design</vt:lpstr>
      <vt:lpstr>Default Design</vt:lpstr>
      <vt:lpstr>7_Default Design</vt:lpstr>
      <vt:lpstr>Presentation6lightgreencream</vt:lpstr>
      <vt:lpstr>5_Default Design</vt:lpstr>
      <vt:lpstr>6_Default Design</vt:lpstr>
      <vt:lpstr>2_Office Theme</vt:lpstr>
      <vt:lpstr>Year in Review: Clinical Investigator  Perspectives on the Most Relevant New Data Sets  and Advances in Oncology   Prostate Cancer  Wednesday, March 1, 2023 5:00 PM – 6:00 PM ET</vt:lpstr>
      <vt:lpstr>Faculty</vt:lpstr>
      <vt:lpstr>Commercial Support</vt:lpstr>
      <vt:lpstr>Dr Dorff — Disclosures</vt:lpstr>
      <vt:lpstr>Dr Sartor — Disclosures</vt:lpstr>
      <vt:lpstr>PowerPoint Presentation</vt:lpstr>
      <vt:lpstr>Key Data Sets</vt:lpstr>
      <vt:lpstr>Key Data Sets</vt:lpstr>
      <vt:lpstr>Key Data Sets</vt:lpstr>
      <vt:lpstr>Key Data Sets</vt:lpstr>
      <vt:lpstr>Key Data Sets</vt:lpstr>
      <vt:lpstr>Key Data Sets</vt:lpstr>
      <vt:lpstr>Key Data Sets</vt:lpstr>
      <vt:lpstr>Agenda</vt:lpstr>
      <vt:lpstr>Agenda</vt:lpstr>
      <vt:lpstr>Key Discussion Questions</vt:lpstr>
      <vt:lpstr>Key Data Sets</vt:lpstr>
      <vt:lpstr>Key Data Sets</vt:lpstr>
      <vt:lpstr>Key Data Sets</vt:lpstr>
      <vt:lpstr>PRESTO: intensified therapy in biochemically recurrent prostate cancer</vt:lpstr>
      <vt:lpstr>FORMULA509: apalutamide (+ abi) with salvage XRT</vt:lpstr>
      <vt:lpstr>Toxicities with intensified therapy in FORMULA509</vt:lpstr>
      <vt:lpstr>Dermatologic AE with apalutamide</vt:lpstr>
      <vt:lpstr>Quality of life with docetaxel or abiraterone in mHSPC (STAMPEDE)</vt:lpstr>
      <vt:lpstr>Up-front intensification: THE new paradigm in mHSPC</vt:lpstr>
      <vt:lpstr>Ongoing mHSPC trials with triplets</vt:lpstr>
      <vt:lpstr>Conclusions</vt:lpstr>
      <vt:lpstr>Agenda</vt:lpstr>
      <vt:lpstr>Key Discussion Questions</vt:lpstr>
      <vt:lpstr>Key Data Sets</vt:lpstr>
      <vt:lpstr>Key Data Sets</vt:lpstr>
      <vt:lpstr>Key Data Sets</vt:lpstr>
      <vt:lpstr>Clovis Oncology Files for Chapter 11 Protection and Enters into Agreement to Sell FAP-2286 Press Release: December 12, 2022</vt:lpstr>
      <vt:lpstr>Combination PARP + AR Pathway Inhibition </vt:lpstr>
      <vt:lpstr>Summary</vt:lpstr>
      <vt:lpstr>Agenda</vt:lpstr>
      <vt:lpstr>Key Discussion Questions</vt:lpstr>
      <vt:lpstr>Manufacturer Halts 177Lu-PSMA-617 New Patient Starts, Struggles with Radiotherapy’s Supply amid Manufacturing Expansion Press Release: May 5, 2022</vt:lpstr>
      <vt:lpstr>Key Data Sets</vt:lpstr>
      <vt:lpstr>PowerPoint Presentation</vt:lpstr>
      <vt:lpstr>Synergistic opportunities with radiopharmaceuticals</vt:lpstr>
      <vt:lpstr>Targeting DNA damage repair pathways in combination with radionuclides</vt:lpstr>
      <vt:lpstr>Antigen release from radiated tumor: Synergy with immunotherapies? Kamrava et al., Molecular Biosystems: 5:1249–1372, 2009</vt:lpstr>
      <vt:lpstr>Radio-conjugates: PSMA targeted alpha emitters (Actinium-225) as 9th line treatment Kratochwil et a. J Nuc Med 57: 1-4, 2016 </vt:lpstr>
      <vt:lpstr>Agenda</vt:lpstr>
      <vt:lpstr>Castration-Sensitive Prostate Cancer</vt:lpstr>
      <vt:lpstr>STAMPEDE meta-analysis in non-metastatic prostate CA</vt:lpstr>
      <vt:lpstr>5 year f/u STAMPEDE Abiraterone</vt:lpstr>
      <vt:lpstr>PEACE-1: ADT +/- abiraterone +/- RT to prostate primary. AND +/- docetaxel</vt:lpstr>
      <vt:lpstr>PEACE-1: ADT +/- abiraterone +/- RT to prostate primary. AND +/- docetaxel</vt:lpstr>
      <vt:lpstr>Exposure-response relationship apalutamide mHSPC</vt:lpstr>
      <vt:lpstr>ARASENS: ADT + doce +/- darolutamide</vt:lpstr>
      <vt:lpstr>PARP Inhibitors in Castration-Resistant Disease</vt:lpstr>
      <vt:lpstr>Improved Survival: Phase III Olaparib Trial (PROfound) in Prostate Cancer Sept 20, 2020</vt:lpstr>
      <vt:lpstr>PowerPoint Presentation</vt:lpstr>
      <vt:lpstr>PowerPoint Presentation</vt:lpstr>
      <vt:lpstr>PROpel: primary rPFS results (DCO1)1</vt:lpstr>
      <vt:lpstr>PROpel: OS at final analysis (DCO3)</vt:lpstr>
      <vt:lpstr>PowerPoint Presentation</vt:lpstr>
      <vt:lpstr>PowerPoint Presentation</vt:lpstr>
      <vt:lpstr>PowerPoint Presentation</vt:lpstr>
      <vt:lpstr>PowerPoint Presentation</vt:lpstr>
      <vt:lpstr>PowerPoint Presentation</vt:lpstr>
      <vt:lpstr>Radiopharmaceuticals</vt:lpstr>
      <vt:lpstr>VISION: 177Lu-PSMA-617 Phase III trial  </vt:lpstr>
      <vt:lpstr>PowerPoint Presentation</vt:lpstr>
      <vt:lpstr>PowerPoint Presentation</vt:lpstr>
      <vt:lpstr>Other Therapeutic Approaches </vt:lpstr>
      <vt:lpstr>Cabasty Trial Oudard et al. ESMO 2022</vt:lpstr>
      <vt:lpstr>PowerPoint Presentation</vt:lpstr>
      <vt:lpstr>Docetaxel +/- Pembrolizumab Petrylak et al. ASCO GU 2023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In Review Prostate Cancer  Wednesday, November 18, 2020 2:00 PM – 3:30 PM ET</dc:title>
  <dc:creator>Rick Kaderman</dc:creator>
  <cp:lastModifiedBy>Silvana Izquierdo</cp:lastModifiedBy>
  <cp:revision>868</cp:revision>
  <cp:lastPrinted>2020-12-08T02:40:56Z</cp:lastPrinted>
  <dcterms:created xsi:type="dcterms:W3CDTF">2020-11-13T19:02:13Z</dcterms:created>
  <dcterms:modified xsi:type="dcterms:W3CDTF">2023-03-02T14:08:47Z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0x01010018862A45804C7345BFDE61DA2C172BE7</vt:lpwstr>
  </property>
</Properties>
</file>