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4"/>
    <p:sldMasterId id="2147483673" r:id="rId5"/>
    <p:sldMasterId id="2147483713" r:id="rId6"/>
    <p:sldMasterId id="2147483742" r:id="rId7"/>
    <p:sldMasterId id="2147483753" r:id="rId8"/>
  </p:sldMasterIdLst>
  <p:notesMasterIdLst>
    <p:notesMasterId r:id="rId68"/>
  </p:notesMasterIdLst>
  <p:handoutMasterIdLst>
    <p:handoutMasterId r:id="rId69"/>
  </p:handoutMasterIdLst>
  <p:sldIdLst>
    <p:sldId id="256" r:id="rId9"/>
    <p:sldId id="2147470557" r:id="rId10"/>
    <p:sldId id="2147470558" r:id="rId11"/>
    <p:sldId id="258" r:id="rId12"/>
    <p:sldId id="2147470559" r:id="rId13"/>
    <p:sldId id="2147470560" r:id="rId14"/>
    <p:sldId id="2147470561" r:id="rId15"/>
    <p:sldId id="2147470562" r:id="rId16"/>
    <p:sldId id="257" r:id="rId17"/>
    <p:sldId id="260" r:id="rId18"/>
    <p:sldId id="261" r:id="rId19"/>
    <p:sldId id="2147470563" r:id="rId20"/>
    <p:sldId id="2147470564" r:id="rId21"/>
    <p:sldId id="2147470565" r:id="rId22"/>
    <p:sldId id="264" r:id="rId23"/>
    <p:sldId id="265" r:id="rId24"/>
    <p:sldId id="266" r:id="rId25"/>
    <p:sldId id="267" r:id="rId26"/>
    <p:sldId id="268" r:id="rId27"/>
    <p:sldId id="2147470569" r:id="rId28"/>
    <p:sldId id="2147470570" r:id="rId29"/>
    <p:sldId id="2147470571" r:id="rId30"/>
    <p:sldId id="2147470572" r:id="rId31"/>
    <p:sldId id="2147470573" r:id="rId32"/>
    <p:sldId id="269" r:id="rId33"/>
    <p:sldId id="2147470574" r:id="rId34"/>
    <p:sldId id="2147470575" r:id="rId35"/>
    <p:sldId id="2147470576" r:id="rId36"/>
    <p:sldId id="270" r:id="rId37"/>
    <p:sldId id="2382" r:id="rId38"/>
    <p:sldId id="2147470579" r:id="rId39"/>
    <p:sldId id="2147470487" r:id="rId40"/>
    <p:sldId id="2147470488" r:id="rId41"/>
    <p:sldId id="2147470489" r:id="rId42"/>
    <p:sldId id="2147470490" r:id="rId43"/>
    <p:sldId id="2147470581" r:id="rId44"/>
    <p:sldId id="2147470582" r:id="rId45"/>
    <p:sldId id="2147470584" r:id="rId46"/>
    <p:sldId id="2147470585" r:id="rId47"/>
    <p:sldId id="2381" r:id="rId48"/>
    <p:sldId id="2377" r:id="rId49"/>
    <p:sldId id="2147470492" r:id="rId50"/>
    <p:sldId id="2147470493" r:id="rId51"/>
    <p:sldId id="2147470494" r:id="rId52"/>
    <p:sldId id="2147470473" r:id="rId53"/>
    <p:sldId id="2147470586" r:id="rId54"/>
    <p:sldId id="2147470587" r:id="rId55"/>
    <p:sldId id="2147470588" r:id="rId56"/>
    <p:sldId id="2147470589" r:id="rId57"/>
    <p:sldId id="2147470495" r:id="rId58"/>
    <p:sldId id="2147470479" r:id="rId59"/>
    <p:sldId id="2147470496" r:id="rId60"/>
    <p:sldId id="405" r:id="rId61"/>
    <p:sldId id="406" r:id="rId62"/>
    <p:sldId id="407" r:id="rId63"/>
    <p:sldId id="408" r:id="rId64"/>
    <p:sldId id="409" r:id="rId65"/>
    <p:sldId id="410" r:id="rId66"/>
    <p:sldId id="346" r:id="rId6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181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362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543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724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5905" algn="l" defTabSz="914362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086" algn="l" defTabSz="914362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266" algn="l" defTabSz="914362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448" algn="l" defTabSz="914362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3840" userDrawn="1">
          <p15:clr>
            <a:srgbClr val="A4A3A4"/>
          </p15:clr>
        </p15:guide>
        <p15:guide id="4" orient="horz" pos="2880" userDrawn="1">
          <p15:clr>
            <a:srgbClr val="A4A3A4"/>
          </p15:clr>
        </p15:guide>
        <p15:guide id="6" orient="horz" userDrawn="1">
          <p15:clr>
            <a:srgbClr val="A4A3A4"/>
          </p15:clr>
        </p15:guide>
        <p15:guide id="8" orient="horz" pos="4248" userDrawn="1">
          <p15:clr>
            <a:srgbClr val="A4A3A4"/>
          </p15:clr>
        </p15:guide>
        <p15:guide id="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Ribisl, Kurt Morgan" initials="RKM" lastIdx="12" clrIdx="6">
    <p:extLst>
      <p:ext uri="{19B8F6BF-5375-455C-9EA6-DF929625EA0E}">
        <p15:presenceInfo xmlns:p15="http://schemas.microsoft.com/office/powerpoint/2012/main" userId="S-1-5-21-344340502-4252695000-2390403120-1205664" providerId="AD"/>
      </p:ext>
    </p:extLst>
  </p:cmAuthor>
  <p:cmAuthor id="1" name="Reuland, Dan" initials="RD" lastIdx="2" clrIdx="0">
    <p:extLst>
      <p:ext uri="{19B8F6BF-5375-455C-9EA6-DF929625EA0E}">
        <p15:presenceInfo xmlns:p15="http://schemas.microsoft.com/office/powerpoint/2012/main" userId="f887c43e-5fde-421d-b112-0b897d653ac1" providerId="Windows Live"/>
      </p:ext>
    </p:extLst>
  </p:cmAuthor>
  <p:cmAuthor id="8" name="Charlot, Marjory" initials="CM [2]" lastIdx="10" clrIdx="7">
    <p:extLst>
      <p:ext uri="{19B8F6BF-5375-455C-9EA6-DF929625EA0E}">
        <p15:presenceInfo xmlns:p15="http://schemas.microsoft.com/office/powerpoint/2012/main" userId="S::marjory@ad.unc.edu::51b1dd0c-abbf-4220-aee9-b81f38b4f499" providerId="AD"/>
      </p:ext>
    </p:extLst>
  </p:cmAuthor>
  <p:cmAuthor id="2" name="Martin, Barbara Alvarez" initials="MBA" lastIdx="31" clrIdx="1">
    <p:extLst>
      <p:ext uri="{19B8F6BF-5375-455C-9EA6-DF929625EA0E}">
        <p15:presenceInfo xmlns:p15="http://schemas.microsoft.com/office/powerpoint/2012/main" userId="a2ef3a4b-9952-41d3-a18b-7d0f42e96a4d" providerId="Windows Live"/>
      </p:ext>
    </p:extLst>
  </p:cmAuthor>
  <p:cmAuthor id="9" name="Ramirez, Joanna P" initials="RP" lastIdx="18" clrIdx="8">
    <p:extLst>
      <p:ext uri="{19B8F6BF-5375-455C-9EA6-DF929625EA0E}">
        <p15:presenceInfo xmlns:p15="http://schemas.microsoft.com/office/powerpoint/2012/main" userId="S::jorami@ad.unc.edu::28556c73-cd13-488d-89b7-99155a564e25" providerId="AD"/>
      </p:ext>
    </p:extLst>
  </p:cmAuthor>
  <p:cmAuthor id="3" name="James, Shynah" initials="JS" lastIdx="11" clrIdx="2">
    <p:extLst>
      <p:ext uri="{19B8F6BF-5375-455C-9EA6-DF929625EA0E}">
        <p15:presenceInfo xmlns:p15="http://schemas.microsoft.com/office/powerpoint/2012/main" userId="S::shynah@ad.unc.edu::20b9ca3a-d392-4b1f-8d31-6c597f5e75d7" providerId="AD"/>
      </p:ext>
    </p:extLst>
  </p:cmAuthor>
  <p:cmAuthor id="10" name="Barbara Martin" initials="BAM" lastIdx="1" clrIdx="9">
    <p:extLst>
      <p:ext uri="{19B8F6BF-5375-455C-9EA6-DF929625EA0E}">
        <p15:presenceInfo xmlns:p15="http://schemas.microsoft.com/office/powerpoint/2012/main" userId="Barbara Martin" providerId="None"/>
      </p:ext>
    </p:extLst>
  </p:cmAuthor>
  <p:cmAuthor id="4" name="Martin, Barbara Alvarez" initials="MBA [2]" lastIdx="227" clrIdx="3">
    <p:extLst>
      <p:ext uri="{19B8F6BF-5375-455C-9EA6-DF929625EA0E}">
        <p15:presenceInfo xmlns:p15="http://schemas.microsoft.com/office/powerpoint/2012/main" userId="S::bamartin@ad.unc.edu::a2ef3a4b-9952-41d3-a18b-7d0f42e96a4d" providerId="AD"/>
      </p:ext>
    </p:extLst>
  </p:cmAuthor>
  <p:cmAuthor id="11" name="Potter, Jennifer" initials="PJ" lastIdx="1" clrIdx="10">
    <p:extLst>
      <p:ext uri="{19B8F6BF-5375-455C-9EA6-DF929625EA0E}">
        <p15:presenceInfo xmlns:p15="http://schemas.microsoft.com/office/powerpoint/2012/main" userId="S::jpotter4@ad.unc.edu::49f708a8-831b-4329-8fbc-5be46cdd0355" providerId="AD"/>
      </p:ext>
    </p:extLst>
  </p:cmAuthor>
  <p:cmAuthor id="5" name="Prentice-Dunn, Hannah" initials="PH" lastIdx="7" clrIdx="4">
    <p:extLst>
      <p:ext uri="{19B8F6BF-5375-455C-9EA6-DF929625EA0E}">
        <p15:presenceInfo xmlns:p15="http://schemas.microsoft.com/office/powerpoint/2012/main" userId="S::hannahpd@ad.unc.edu::9167394f-23d9-4e41-a147-1453a3ad5bb2" providerId="AD"/>
      </p:ext>
    </p:extLst>
  </p:cmAuthor>
  <p:cmAuthor id="6" name="Charlot, Marjory" initials="CM" lastIdx="3" clrIdx="5">
    <p:extLst>
      <p:ext uri="{19B8F6BF-5375-455C-9EA6-DF929625EA0E}">
        <p15:presenceInfo xmlns:p15="http://schemas.microsoft.com/office/powerpoint/2012/main" userId="S-1-5-21-344340502-4252695000-2390403120-168909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4992"/>
    <a:srgbClr val="004E99"/>
    <a:srgbClr val="4B9CD3"/>
    <a:srgbClr val="76D6FF"/>
    <a:srgbClr val="93D7FF"/>
    <a:srgbClr val="0096FF"/>
    <a:srgbClr val="7A81FF"/>
    <a:srgbClr val="009193"/>
    <a:srgbClr val="73FDD6"/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1EB2D5-3697-468B-B3BA-9ACE1E87CB55}" v="2" dt="2023-02-22T19:39:29.4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23" autoAdjust="0"/>
    <p:restoredTop sz="95964" autoAdjust="0"/>
  </p:normalViewPr>
  <p:slideViewPr>
    <p:cSldViewPr snapToGrid="0">
      <p:cViewPr>
        <p:scale>
          <a:sx n="100" d="100"/>
          <a:sy n="100" d="100"/>
        </p:scale>
        <p:origin x="328" y="264"/>
      </p:cViewPr>
      <p:guideLst>
        <p:guide pos="3840"/>
        <p:guide orient="horz" pos="2880"/>
        <p:guide orient="horz"/>
        <p:guide orient="horz" pos="4248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77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handoutMaster" Target="handoutMasters/handout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commentAuthors" Target="commentAuthors.xml"/><Relationship Id="rId75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4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3F626512-9E6D-864D-860D-DFB87653235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0"/>
            <a:ext cx="3240363" cy="459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01298" tIns="100649" rIns="201298" bIns="100649" numCol="1" anchor="t" anchorCtr="0" compatLnSpc="1">
            <a:prstTxWarp prst="textNoShape">
              <a:avLst/>
            </a:prstTxWarp>
          </a:bodyPr>
          <a:lstStyle>
            <a:lvl1pPr>
              <a:defRPr sz="2600"/>
            </a:lvl1pPr>
          </a:lstStyle>
          <a:p>
            <a:endParaRPr lang="en-US" altLang="en-US" dirty="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FEF8CBE8-B7A4-0747-9EC1-405C83C5191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237401" y="0"/>
            <a:ext cx="3240363" cy="459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01298" tIns="100649" rIns="201298" bIns="100649" numCol="1" anchor="t" anchorCtr="0" compatLnSpc="1">
            <a:prstTxWarp prst="textNoShape">
              <a:avLst/>
            </a:prstTxWarp>
          </a:bodyPr>
          <a:lstStyle>
            <a:lvl1pPr algn="r">
              <a:defRPr sz="2600"/>
            </a:lvl1pPr>
          </a:lstStyle>
          <a:p>
            <a:endParaRPr lang="en-US" altLang="en-US" dirty="0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B2D944A9-C553-7545-8DE5-6170AA0D124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" y="87276791"/>
            <a:ext cx="3240363" cy="459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01298" tIns="100649" rIns="201298" bIns="100649" numCol="1" anchor="b" anchorCtr="0" compatLnSpc="1">
            <a:prstTxWarp prst="textNoShape">
              <a:avLst/>
            </a:prstTxWarp>
          </a:bodyPr>
          <a:lstStyle>
            <a:lvl1pPr>
              <a:defRPr sz="2600"/>
            </a:lvl1pPr>
          </a:lstStyle>
          <a:p>
            <a:endParaRPr lang="en-US" altLang="en-US" dirty="0"/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2FCA88AF-B468-9546-83D4-F4DAB1495A6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237401" y="87276791"/>
            <a:ext cx="3240363" cy="459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01298" tIns="100649" rIns="201298" bIns="100649" numCol="1" anchor="b" anchorCtr="0" compatLnSpc="1">
            <a:prstTxWarp prst="textNoShape">
              <a:avLst/>
            </a:prstTxWarp>
          </a:bodyPr>
          <a:lstStyle>
            <a:lvl1pPr algn="r">
              <a:defRPr sz="2600"/>
            </a:lvl1pPr>
          </a:lstStyle>
          <a:p>
            <a:fld id="{AD93BA4E-7999-B441-BA2A-0E9407F4831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240363" cy="4609470"/>
          </a:xfrm>
          <a:prstGeom prst="rect">
            <a:avLst/>
          </a:prstGeom>
        </p:spPr>
        <p:txBody>
          <a:bodyPr vert="horz" lIns="201298" tIns="100649" rIns="201298" bIns="100649" rtlCol="0"/>
          <a:lstStyle>
            <a:lvl1pPr algn="l">
              <a:defRPr sz="26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35669" y="0"/>
            <a:ext cx="3240363" cy="4609470"/>
          </a:xfrm>
          <a:prstGeom prst="rect">
            <a:avLst/>
          </a:prstGeom>
        </p:spPr>
        <p:txBody>
          <a:bodyPr vert="horz" lIns="201298" tIns="100649" rIns="201298" bIns="100649" rtlCol="0"/>
          <a:lstStyle>
            <a:lvl1pPr algn="r">
              <a:defRPr sz="2600"/>
            </a:lvl1pPr>
          </a:lstStyle>
          <a:p>
            <a:fld id="{FFE5D370-4617-BD40-BFD3-3CEA71B098BD}" type="datetimeFigureOut">
              <a:rPr lang="en-US" smtClean="0"/>
              <a:t>2/28/23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3822025" y="11483975"/>
            <a:ext cx="55122763" cy="31007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201298" tIns="100649" rIns="201298" bIns="10064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47777" y="44212587"/>
            <a:ext cx="5982208" cy="36173932"/>
          </a:xfrm>
          <a:prstGeom prst="rect">
            <a:avLst/>
          </a:prstGeom>
        </p:spPr>
        <p:txBody>
          <a:bodyPr vert="horz" lIns="201298" tIns="100649" rIns="201298" bIns="10064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87260852"/>
            <a:ext cx="3240363" cy="4609459"/>
          </a:xfrm>
          <a:prstGeom prst="rect">
            <a:avLst/>
          </a:prstGeom>
        </p:spPr>
        <p:txBody>
          <a:bodyPr vert="horz" lIns="201298" tIns="100649" rIns="201298" bIns="100649" rtlCol="0" anchor="b"/>
          <a:lstStyle>
            <a:lvl1pPr algn="l">
              <a:defRPr sz="26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35669" y="87260852"/>
            <a:ext cx="3240363" cy="4609459"/>
          </a:xfrm>
          <a:prstGeom prst="rect">
            <a:avLst/>
          </a:prstGeom>
        </p:spPr>
        <p:txBody>
          <a:bodyPr vert="horz" lIns="201298" tIns="100649" rIns="201298" bIns="100649" rtlCol="0" anchor="b"/>
          <a:lstStyle>
            <a:lvl1pPr algn="r">
              <a:defRPr sz="2600"/>
            </a:lvl1pPr>
          </a:lstStyle>
          <a:p>
            <a:fld id="{FCDFBB53-4D7B-A34F-A489-6DABF704F1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538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1" algn="l" defTabSz="9143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62" algn="l" defTabSz="9143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43" algn="l" defTabSz="9143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24" algn="l" defTabSz="9143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05" algn="l" defTabSz="9143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86" algn="l" defTabSz="9143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66" algn="l" defTabSz="9143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48" algn="l" defTabSz="9143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9788981/#b6" TargetMode="External"/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ncbi.nlm.nih.gov/pmc/articles/PMC9788981/#b7" TargetMode="Externa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3822025" y="11483975"/>
            <a:ext cx="55122763" cy="31007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FBB53-4D7B-A34F-A489-6DABF704F1A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080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association between high PD-L1 expression and durable CR at 12 months seen (20% with high PD-L1).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DFBB53-4D7B-A34F-A489-6DABF704F1A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871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 rate 75%. All 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DFBB53-4D7B-A34F-A489-6DABF704F1A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5523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Fig. 1. TAR-200, a gemcitabine-releasing intravesical system, forming a “pretzel”-like configuration within the bladder. TAR-200 consists of a small, flexible silicone tube filled with gemcitabine (A), designed to release drug directly inside the bladder over the indwelling period (B), and inserted using a TARIS® urinary placement catheter (benchtop illustration) (C).</a:t>
            </a:r>
          </a:p>
          <a:p>
            <a:pPr marL="0" marR="0" lvl="0" indent="0" algn="l" defTabSz="9143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2E2E2E"/>
              </a:solidFill>
              <a:effectLst/>
              <a:latin typeface="ElsevierGulliver"/>
            </a:endParaRPr>
          </a:p>
          <a:p>
            <a:pPr marL="0" marR="0" lvl="0" indent="0" algn="l" defTabSz="9143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Refused or ineligible to receive CDDP based NAC.</a:t>
            </a:r>
          </a:p>
          <a:p>
            <a:pPr marL="0" marR="0" lvl="0" indent="0" algn="l" defTabSz="9143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Patients received two 7-day cycles of intravesical GEM by </a:t>
            </a:r>
            <a:r>
              <a:rPr lang="en-US" b="0" i="0">
                <a:solidFill>
                  <a:srgbClr val="2E2E2E"/>
                </a:solidFill>
                <a:effectLst/>
                <a:latin typeface="ElsevierGulliver"/>
              </a:rPr>
              <a:t>TAR-200 prior to RC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DFBB53-4D7B-A34F-A489-6DABF704F1A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7383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DFBB53-4D7B-A34F-A489-6DABF704F1A1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8480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EV+P is being further investigated in three ongoing phase 3 trials in 1L la/</a:t>
            </a:r>
            <a:r>
              <a:rPr lang="en-US" dirty="0" err="1">
                <a:solidFill>
                  <a:schemeClr val="tx1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mUC</a:t>
            </a:r>
            <a:r>
              <a:rPr lang="en-US" dirty="0">
                <a:solidFill>
                  <a:schemeClr val="tx1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(EV-302) and MIBC (KN-B15 and KN-905)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DFBB53-4D7B-A34F-A489-6DABF704F1A1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2120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D9E9D-93A9-4E6A-8E42-DC0055A8528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875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DFBB53-4D7B-A34F-A489-6DABF704F1A1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5018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Some of the most common genetic abnormalities in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mUC</a:t>
            </a:r>
            <a:r>
              <a:rPr lang="en-US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are alterations in DNA damage response (DDR) genes, such as mutations in homologous recombination repair (HRR) genes (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eg</a:t>
            </a:r>
            <a:r>
              <a:rPr lang="en-US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, </a:t>
            </a:r>
            <a:r>
              <a:rPr lang="en-US" b="0" i="1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BRCA1</a:t>
            </a:r>
            <a:r>
              <a:rPr lang="en-US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 and </a:t>
            </a:r>
            <a:r>
              <a:rPr lang="en-US" b="0" i="1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BRCA2</a:t>
            </a:r>
            <a:r>
              <a:rPr lang="en-US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),</a:t>
            </a:r>
            <a:r>
              <a:rPr lang="en-US" b="0" i="0" u="sng" baseline="30000" dirty="0">
                <a:solidFill>
                  <a:srgbClr val="376FAA"/>
                </a:solidFill>
                <a:effectLst/>
                <a:latin typeface="Cambria" panose="02040503050406030204" pitchFamily="18" charset="0"/>
                <a:hlinkClick r:id="rId3"/>
              </a:rPr>
              <a:t>6</a:t>
            </a:r>
            <a:r>
              <a:rPr lang="en-US" b="0" i="0" baseline="3000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,</a:t>
            </a:r>
            <a:r>
              <a:rPr lang="en-US" b="0" i="0" u="sng" baseline="30000" dirty="0">
                <a:solidFill>
                  <a:srgbClr val="376FAA"/>
                </a:solidFill>
                <a:effectLst/>
                <a:latin typeface="Cambria" panose="02040503050406030204" pitchFamily="18" charset="0"/>
                <a:hlinkClick r:id="rId4"/>
              </a:rPr>
              <a:t>7</a:t>
            </a:r>
            <a:r>
              <a:rPr lang="en-US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 with an overall mutation frequency of approximately 24%.</a:t>
            </a:r>
          </a:p>
          <a:p>
            <a:endParaRPr lang="en-US" b="0" i="0" dirty="0">
              <a:solidFill>
                <a:srgbClr val="212121"/>
              </a:solidFill>
              <a:effectLst/>
              <a:latin typeface="Cambria" panose="02040503050406030204" pitchFamily="18" charset="0"/>
            </a:endParaRP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Adding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olaparib</a:t>
            </a:r>
            <a:r>
              <a:rPr lang="en-US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to durvalumab did not improve survival outcomes in an unselected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mUC</a:t>
            </a:r>
            <a:r>
              <a:rPr lang="en-US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population. Efficacy outcomes with durvalumab were similar to those reported for other anti–programmed cell death-1/programmed cell death ligand-1 agents. However, the results of secondary analyses suggest a potential role for PARP inhibition in patients with UC harboring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HRRm</a:t>
            </a:r>
            <a:r>
              <a:rPr lang="en-US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DFBB53-4D7B-A34F-A489-6DABF704F1A1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5484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DFBB53-4D7B-A34F-A489-6DABF704F1A1}" type="slidenum"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4143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228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DFBB53-4D7B-A34F-A489-6DABF704F1A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4228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401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BCG-unresponsive disease is defined as being at least one of the following: • Persistent or recurrent CIS alone or with recurrent Ta/T1 (noninvasive papillary disease/tumor invades the subepithelial connective tissue) disease within 12 months of completion of adequate BCG therapy • Recurrent high-grade Ta/T1 disease within 6 months of completion of adequate BCG therapy • T1 high-grade disease at the first evaluation following an induction BCG course (Steinberg et al. 2016) In this context, adequate BCG therapy is defined as at least one of the following: • At least five of six doses of an initial induction course plus at least two of three doses of maintenance therapy • At least five of six doses of an initial induction course plus at least two of six doses of a second induction course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DFBB53-4D7B-A34F-A489-6DABF704F1A1}" type="slidenum"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039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BCG-unresponsive disease is defined as being at least one of the following: • Persistent or recurrent CIS alone or with recurrent Ta/T1 (noninvasive papillary disease/tumor invades the subepithelial connective tissue) disease within 12 months of completion of adequate BCG therapy • Recurrent high-grade Ta/T1 disease within 6 months of completion of adequate BCG therapy • T1 high-grade disease at the first evaluation following an induction BCG course (Steinberg et al. 2016) In this context, adequate BCG therapy is defined as at least one of the following: • At least five of six doses of an initial induction course plus at least two of three doses of maintenance therapy • At least five of six doses of an initial induction course plus at least two of six doses of a second induction course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DFBB53-4D7B-A34F-A489-6DABF704F1A1}" type="slidenum"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70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BCG-unresponsive disease is defined as being at least one of the following: • Persistent or recurrent CIS alone or with recurrent Ta/T1 (noninvasive papillary disease/tumor invades the subepithelial connective tissue) disease within 12 months of completion of adequate BCG therapy • Recurrent high-grade Ta/T1 disease within 6 months of completion of adequate BCG therapy • T1 high-grade disease at the first evaluation following an induction BCG course (Steinberg et al. 2016) In this context, adequate BCG therapy is defined as at least one of the following: • At least five of six doses of an initial induction course plus at least two of three doses of maintenance therapy • At least five of six doses of an initial induction course plus at least two of six doses of a second induction course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DFBB53-4D7B-A34F-A489-6DABF704F1A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693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BCG-unresponsive disease is defined as being at least one of the following: • Persistent or recurrent CIS alone or with recurrent Ta/T1 (noninvasive papillary disease/tumor invades the subepithelial connective tissue) disease within 12 months of completion of adequate BCG therapy • Recurrent high-grade Ta/T1 disease within 6 months of completion of adequate BCG therapy • T1 high-grade disease at the first evaluation following an induction BCG course (Steinberg et al. 2016) In this context, adequate BCG therapy is defined as at least one of the following: • At least five of six doses of an initial induction course plus at least two of three doses of maintenance therapy • At least five of six doses of an initial induction course plus at least two of six doses of a second induction course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DFBB53-4D7B-A34F-A489-6DABF704F1A1}" type="slidenum"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554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BCG-unresponsive disease is defined as being at least one of the following: • Persistent or recurrent CIS alone or with recurrent Ta/T1 (noninvasive papillary disease/tumor invades the subepithelial connective tissue) disease within 12 months of completion of adequate BCG therapy • Recurrent high-grade Ta/T1 disease within 6 months of completion of adequate BCG therapy • T1 high-grade disease at the first evaluation following an induction BCG course (Steinberg et al. 2016) In this context, adequate BCG therapy is defined as at least one of the following: • At least five of six doses of an initial induction course plus at least two of three doses of maintenance therapy • At least five of six doses of an initial induction course plus at least two of six doses of a second induction course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DFBB53-4D7B-A34F-A489-6DABF704F1A1}" type="slidenum"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902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BCG-unresponsive disease is defined as being at least one of the following: • Persistent or recurrent CIS alone or with recurrent Ta/T1 (noninvasive papillary disease/tumor invades the subepithelial connective tissue) disease within 12 months of completion of adequate BCG therapy • Recurrent high-grade Ta/T1 disease within 6 months of completion of adequate BCG therapy • T1 high-grade disease at the first evaluation following an induction BCG course (Steinberg et al. 2016) In this context, adequate BCG therapy is defined as at least one of the following: • At least five of six doses of an initial induction course plus at least two of three doses of maintenance therapy • At least five of six doses of an initial induction course plus at least two of six doses of a second induction course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DFBB53-4D7B-A34F-A489-6DABF704F1A1}" type="slidenum"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658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BCG-unresponsive disease is defined as being at least one of the following: • Persistent or recurrent CIS alone or with recurrent Ta/T1 (noninvasive papillary disease/tumor invades the subepithelial connective tissue) disease within 12 months of completion of adequate BCG therapy • Recurrent high-grade Ta/T1 disease within 6 months of completion of adequate BCG therapy • T1 high-grade disease at the first evaluation following an induction BCG course (Steinberg et al. 2016) In this context, adequate BCG therapy is defined as at least one of the following: • At least five of six doses of an initial induction course plus at least two of three doses of maintenance therapy • At least five of six doses of an initial induction course plus at least two of six doses of a second induction course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DFBB53-4D7B-A34F-A489-6DABF704F1A1}" type="slidenum"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008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AdvGulliv-R"/>
              </a:rPr>
              <a:t>All patients received 1120 mg of D intravenously every 3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dvGulliv-R"/>
              </a:rPr>
              <a:t>wk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dvGulliv-R"/>
              </a:rPr>
              <a:t> for a maximum of eight cycles. D + BCG patients received concurrent full dose (50 mg wet weight, 8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dvP4C4E74"/>
              </a:rPr>
              <a:t>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dvGulliv-R"/>
              </a:rPr>
              <a:t>108 colony forming units) intravesical TICE strain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AdvGulliv-R"/>
              </a:rPr>
              <a:t>BCG weekly for the first 6 consecutive weeks. Maintenance BCG treatments according to the SWOG 8507 schedule were strongly recommended but not mandated </a:t>
            </a:r>
            <a:r>
              <a:rPr lang="en-US" sz="1800" b="0" i="0" u="none" strike="noStrike" baseline="0" dirty="0">
                <a:solidFill>
                  <a:srgbClr val="0080AE"/>
                </a:solidFill>
                <a:latin typeface="AdvGulliv-R"/>
              </a:rPr>
              <a:t>[16]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dvGulliv-R"/>
              </a:rPr>
              <a:t>. D + EBRT patients received concurrent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AdvGulliv-R"/>
              </a:rPr>
              <a:t>EBRT to the bladder only (pelvic nodes excluded) consisting of 6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dvGulliv-R"/>
              </a:rPr>
              <a:t>Gy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dvGulliv-R"/>
              </a:rPr>
              <a:t> fractions delivered on days 1, 3, and 5 during the first cycle of therapy only.</a:t>
            </a:r>
          </a:p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AdvGulliv-R"/>
            </a:endParaRPr>
          </a:p>
          <a:p>
            <a:pPr algn="l"/>
            <a:r>
              <a:rPr lang="en-US" dirty="0"/>
              <a:t>For the purposes of this guidance, BCG-unresponsive disease is defined as being at least one of the following: • Persistent or recurrent CIS alone or with recurrent Ta/T1 (noninvasive papillary disease/tumor invades the subepithelial connective tissue) disease within 12 months of completion of adequate BCG therapy • Recurrent high-grade Ta/T1 disease within 6 months of completion of adequate BCG therapy • T1 high-grade disease at the first evaluation following an induction BCG course (Steinberg et al. 2016) In this context, adequate BCG therapy is defined as at least one of the following: • At least five of six doses of an initial induction course plus at least two of three doses of maintenance therapy • At least five of six doses of an initial induction course plus at least two of six doses of a second induction course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DFBB53-4D7B-A34F-A489-6DABF704F1A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39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Relationship Id="rId4" Type="http://schemas.microsoft.com/office/2007/relationships/hdphoto" Target="../media/hdphoto2.wdp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6">
            <a:extLst>
              <a:ext uri="{FF2B5EF4-FFF2-40B4-BE49-F238E27FC236}">
                <a16:creationId xmlns:a16="http://schemas.microsoft.com/office/drawing/2014/main" id="{4198E395-51D9-CF48-8F0F-3997E9986EA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705600"/>
            <a:ext cx="12192000" cy="152400"/>
          </a:xfrm>
          <a:prstGeom prst="rect">
            <a:avLst/>
          </a:prstGeom>
          <a:solidFill>
            <a:srgbClr val="66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6699CC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35E6B1-A451-5647-9DA3-C7362276F3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68" y="192024"/>
            <a:ext cx="4025900" cy="4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86C211-B98C-A949-9398-4C59127D1B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4435" y="173736"/>
            <a:ext cx="1703833" cy="594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746892-13D8-AE4B-BA5A-CA74ABB5BF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  <a:duotone>
              <a:prstClr val="black"/>
              <a:srgbClr val="4B9CD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2000"/>
                    </a14:imgEffect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  <a14:imgEffect>
                      <a14:brightnessContrast bright="10000" contrast="-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804" y="5579992"/>
            <a:ext cx="12207240" cy="113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071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55BCAD1-B2C4-4556-B676-0AB35285D9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7" y="6527256"/>
            <a:ext cx="4058674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404994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6">
            <a:extLst>
              <a:ext uri="{FF2B5EF4-FFF2-40B4-BE49-F238E27FC236}">
                <a16:creationId xmlns:a16="http://schemas.microsoft.com/office/drawing/2014/main" id="{4198E395-51D9-CF48-8F0F-3997E9986EA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705600"/>
            <a:ext cx="12192000" cy="152400"/>
          </a:xfrm>
          <a:prstGeom prst="rect">
            <a:avLst/>
          </a:prstGeom>
          <a:solidFill>
            <a:srgbClr val="66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6699CC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35E6B1-A451-5647-9DA3-C7362276F3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7942" y="911113"/>
            <a:ext cx="4025900" cy="4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86C211-B98C-A949-9398-4C59127D1B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4435" y="842533"/>
            <a:ext cx="1703833" cy="5943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CC0FC8-C418-B348-AE9B-D40DD265A5A5}"/>
              </a:ext>
            </a:extLst>
          </p:cNvPr>
          <p:cNvSpPr/>
          <p:nvPr userDrawn="1"/>
        </p:nvSpPr>
        <p:spPr>
          <a:xfrm>
            <a:off x="1" y="0"/>
            <a:ext cx="12192000" cy="640080"/>
          </a:xfrm>
          <a:prstGeom prst="rect">
            <a:avLst/>
          </a:prstGeom>
          <a:solidFill>
            <a:srgbClr val="4B9C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F71FFD-361E-C645-86F9-302FC56710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562600"/>
            <a:ext cx="12192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473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189" y="548640"/>
            <a:ext cx="10515600" cy="548640"/>
          </a:xfrm>
        </p:spPr>
        <p:txBody>
          <a:bodyPr>
            <a:normAutofit/>
          </a:bodyPr>
          <a:lstStyle>
            <a:lvl1pPr marL="0" indent="0" algn="l">
              <a:tabLst>
                <a:tab pos="1019175" algn="l"/>
              </a:tabLst>
              <a:defRPr sz="3600" b="1" i="0" baseline="0">
                <a:solidFill>
                  <a:srgbClr val="4B9CD3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189" y="1825625"/>
            <a:ext cx="10515600" cy="4351338"/>
          </a:xfrm>
        </p:spPr>
        <p:txBody>
          <a:bodyPr/>
          <a:lstStyle>
            <a:lvl1pPr>
              <a:defRPr b="1" i="0" baseline="0">
                <a:latin typeface="Calibri" panose="020F0502020204030204" pitchFamily="34" charset="0"/>
              </a:defRPr>
            </a:lvl1pPr>
            <a:lvl2pPr>
              <a:defRPr b="1" i="0">
                <a:latin typeface="Whitney Semibold" pitchFamily="2" charset="77"/>
              </a:defRPr>
            </a:lvl2pPr>
            <a:lvl3pPr>
              <a:defRPr b="1" i="0">
                <a:latin typeface="Whitney Semibold" pitchFamily="2" charset="77"/>
              </a:defRPr>
            </a:lvl3pPr>
            <a:lvl4pPr>
              <a:defRPr b="1" i="0">
                <a:latin typeface="Whitney Semibold" pitchFamily="2" charset="77"/>
              </a:defRPr>
            </a:lvl4pPr>
            <a:lvl5pPr>
              <a:defRPr b="1" i="0">
                <a:latin typeface="Whitney Semibold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7346D53-BB2D-A844-BB7F-34A5DB26A9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0" y="6356350"/>
            <a:ext cx="9381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BF3A2D6-92B5-BA45-BCE4-CE93C663E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2800" y="6356350"/>
            <a:ext cx="381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F2262F8-F1F9-314B-816A-C32127FF62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91466" y="6356350"/>
            <a:ext cx="4809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8D493-9D1A-5E47-80BE-EDA6678EBF5F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D7C8228-38F2-D14B-A9E8-96FC9A78A7DD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0" y="1115568"/>
            <a:ext cx="12192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6699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76590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C7A4AC2-E283-B943-BE14-B2307E6CAD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207C3B6-CEC4-204B-A401-D7C70647C7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95666" y="6356350"/>
            <a:ext cx="43671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596B22F-783B-BD4B-8B38-3D07EA435E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91466" y="6356350"/>
            <a:ext cx="4809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8D493-9D1A-5E47-80BE-EDA6678EBF5F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8D143D-F383-F446-A121-D24944A6351D}"/>
              </a:ext>
            </a:extLst>
          </p:cNvPr>
          <p:cNvSpPr txBox="1"/>
          <p:nvPr userDrawn="1"/>
        </p:nvSpPr>
        <p:spPr>
          <a:xfrm>
            <a:off x="1288473" y="19396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DF1D16-3064-8242-B2EA-5C3969E6DC1C}"/>
              </a:ext>
            </a:extLst>
          </p:cNvPr>
          <p:cNvSpPr/>
          <p:nvPr userDrawn="1"/>
        </p:nvSpPr>
        <p:spPr>
          <a:xfrm>
            <a:off x="1" y="-41565"/>
            <a:ext cx="12192000" cy="193964"/>
          </a:xfrm>
          <a:prstGeom prst="rect">
            <a:avLst/>
          </a:prstGeom>
          <a:solidFill>
            <a:srgbClr val="4B9C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191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0" i="0">
                <a:solidFill>
                  <a:srgbClr val="003366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3FAC088-B232-AD44-BF73-18B5B7F8D7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2D29CA8-7ACA-C048-B601-94DD111ADE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95666" y="6356350"/>
            <a:ext cx="43671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CAD1054-ED6B-B94B-8A82-75CF3C1A45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91466" y="6356350"/>
            <a:ext cx="4809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8D493-9D1A-5E47-80BE-EDA6678EBF5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4760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5DCB86C-350A-8C44-B2EF-4C649A6BC6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E93F3F2-E6B3-E84C-8BD9-247FA79B0F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95666" y="6356350"/>
            <a:ext cx="43671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BB1F0C1-A70C-6E43-A972-C57EE9AF40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91466" y="6356350"/>
            <a:ext cx="4809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8D493-9D1A-5E47-80BE-EDA6678EBF5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5137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93838"/>
          </a:xfrm>
        </p:spPr>
        <p:txBody>
          <a:bodyPr anchor="b">
            <a:noAutofit/>
          </a:bodyPr>
          <a:lstStyle>
            <a:lvl1pPr>
              <a:defRPr sz="4000" b="0" i="0">
                <a:solidFill>
                  <a:srgbClr val="003366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951038"/>
            <a:ext cx="3932237" cy="3917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8742A4D-0341-E04F-A24A-5B0167AA7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CA75AA4-5886-4E4B-921F-23D8F165C1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95666" y="6356350"/>
            <a:ext cx="43671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214684B-BEE2-7A4C-B95B-9A2F4B24B9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91466" y="6356350"/>
            <a:ext cx="4809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8D493-9D1A-5E47-80BE-EDA6678EBF5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6669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524000"/>
          </a:xfrm>
        </p:spPr>
        <p:txBody>
          <a:bodyPr anchor="b">
            <a:normAutofit/>
          </a:bodyPr>
          <a:lstStyle>
            <a:lvl1pPr>
              <a:defRPr sz="4000" b="0" i="0">
                <a:solidFill>
                  <a:srgbClr val="003366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5D14827-294E-604F-BB5E-3DD2F9DBE3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5301BE5-236D-894B-8754-461F63DE91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95666" y="6356350"/>
            <a:ext cx="43671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98CD80B-B445-8847-832F-67AC58E6BE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91466" y="6356350"/>
            <a:ext cx="4809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8D493-9D1A-5E47-80BE-EDA6678EBF5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3934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5321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AE58E787-B19B-5F63-6A9C-C9D7E26722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3662363"/>
            <a:ext cx="60785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A picture containing colorful, elephant&#10;&#10;Description automatically generated">
            <a:extLst>
              <a:ext uri="{FF2B5EF4-FFF2-40B4-BE49-F238E27FC236}">
                <a16:creationId xmlns:a16="http://schemas.microsoft.com/office/drawing/2014/main" id="{42618052-3F3E-85AA-F15E-B2C4198A6D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3678238"/>
            <a:ext cx="60864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05EAE67-25B4-958D-9B2D-CDCDB8671363}"/>
              </a:ext>
            </a:extLst>
          </p:cNvPr>
          <p:cNvSpPr/>
          <p:nvPr/>
        </p:nvSpPr>
        <p:spPr>
          <a:xfrm>
            <a:off x="0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b="1" dirty="0">
              <a:solidFill>
                <a:srgbClr val="FFFFFF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3C2215-90BF-1AB4-61ED-049736DE5F8A}"/>
              </a:ext>
            </a:extLst>
          </p:cNvPr>
          <p:cNvCxnSpPr/>
          <p:nvPr/>
        </p:nvCxnSpPr>
        <p:spPr bwMode="auto">
          <a:xfrm>
            <a:off x="-14288" y="1620838"/>
            <a:ext cx="12214226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4C65218-983C-A616-1CAB-5B89F7FE1B48}"/>
              </a:ext>
            </a:extLst>
          </p:cNvPr>
          <p:cNvCxnSpPr/>
          <p:nvPr/>
        </p:nvCxnSpPr>
        <p:spPr bwMode="auto">
          <a:xfrm>
            <a:off x="-14288" y="3662363"/>
            <a:ext cx="12214226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90D0930-1357-B4E2-5DBA-CB72F2F422C1}"/>
              </a:ext>
            </a:extLst>
          </p:cNvPr>
          <p:cNvSpPr/>
          <p:nvPr userDrawn="1"/>
        </p:nvSpPr>
        <p:spPr>
          <a:xfrm>
            <a:off x="0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b="1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01447FD-E370-695A-F696-DE9F0B0AF32A}"/>
              </a:ext>
            </a:extLst>
          </p:cNvPr>
          <p:cNvCxnSpPr/>
          <p:nvPr userDrawn="1"/>
        </p:nvCxnSpPr>
        <p:spPr bwMode="auto">
          <a:xfrm>
            <a:off x="-14288" y="1620838"/>
            <a:ext cx="12214226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157E03-BDFF-88A8-AF85-6A0E2C6644F3}"/>
              </a:ext>
            </a:extLst>
          </p:cNvPr>
          <p:cNvCxnSpPr/>
          <p:nvPr userDrawn="1"/>
        </p:nvCxnSpPr>
        <p:spPr bwMode="auto">
          <a:xfrm>
            <a:off x="-14288" y="3662363"/>
            <a:ext cx="12214226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1" name="Picture 14">
            <a:extLst>
              <a:ext uri="{FF2B5EF4-FFF2-40B4-BE49-F238E27FC236}">
                <a16:creationId xmlns:a16="http://schemas.microsoft.com/office/drawing/2014/main" id="{ADDEB5C6-1E30-4824-87AA-4EAC6BD659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613" y="328613"/>
            <a:ext cx="1741487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Rectangle 55"/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39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138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320"/>
            <a:ext cx="10515600" cy="54864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tabLst>
                <a:tab pos="1019175" algn="l"/>
              </a:tabLst>
              <a:defRPr sz="2800" b="1" i="0" baseline="0">
                <a:solidFill>
                  <a:srgbClr val="4B9CD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189" y="1825625"/>
            <a:ext cx="10515600" cy="4351338"/>
          </a:xfrm>
        </p:spPr>
        <p:txBody>
          <a:bodyPr/>
          <a:lstStyle>
            <a:lvl1pPr>
              <a:defRPr b="1" i="0">
                <a:latin typeface="+mn-lt"/>
                <a:cs typeface="Arial" panose="020B0604020202020204" pitchFamily="34" charset="0"/>
              </a:defRPr>
            </a:lvl1pPr>
            <a:lvl2pPr>
              <a:defRPr b="1" i="0">
                <a:latin typeface="+mn-lt"/>
                <a:cs typeface="Arial" panose="020B0604020202020204" pitchFamily="34" charset="0"/>
              </a:defRPr>
            </a:lvl2pPr>
            <a:lvl3pPr>
              <a:defRPr b="1" i="0">
                <a:latin typeface="+mn-lt"/>
                <a:cs typeface="Arial" panose="020B0604020202020204" pitchFamily="34" charset="0"/>
              </a:defRPr>
            </a:lvl3pPr>
            <a:lvl4pPr>
              <a:defRPr b="1" i="0">
                <a:latin typeface="+mn-lt"/>
                <a:cs typeface="Arial" panose="020B0604020202020204" pitchFamily="34" charset="0"/>
              </a:defRPr>
            </a:lvl4pPr>
            <a:lvl5pPr>
              <a:defRPr b="1" i="0"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7346D53-BB2D-A844-BB7F-34A5DB26A9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0" y="6356350"/>
            <a:ext cx="9381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BF3A2D6-92B5-BA45-BCE4-CE93C663E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2800" y="6356350"/>
            <a:ext cx="381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F2262F8-F1F9-314B-816A-C32127FF62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290635"/>
            <a:ext cx="4809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8D493-9D1A-5E47-80BE-EDA6678EBF5F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D7C8228-38F2-D14B-A9E8-96FC9A78A7DD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0" y="804672"/>
            <a:ext cx="12192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6699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099577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5266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C33969-2F0E-7B35-42A1-70DC97D96946}"/>
              </a:ext>
            </a:extLst>
          </p:cNvPr>
          <p:cNvSpPr/>
          <p:nvPr userDrawn="1"/>
        </p:nvSpPr>
        <p:spPr>
          <a:xfrm>
            <a:off x="0" y="6589713"/>
            <a:ext cx="12192000" cy="268287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1" dirty="0">
              <a:solidFill>
                <a:srgbClr val="FFFFFF"/>
              </a:solidFill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608E7BC5-BF17-FA9F-4D89-C2D0D4A28E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538" y="5345113"/>
            <a:ext cx="3827462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2B3E3F1-9AE5-7253-CBEF-EEEC43E03CD5}"/>
              </a:ext>
            </a:extLst>
          </p:cNvPr>
          <p:cNvCxnSpPr/>
          <p:nvPr userDrawn="1"/>
        </p:nvCxnSpPr>
        <p:spPr>
          <a:xfrm>
            <a:off x="0" y="6589713"/>
            <a:ext cx="12192000" cy="0"/>
          </a:xfrm>
          <a:prstGeom prst="line">
            <a:avLst/>
          </a:prstGeom>
          <a:ln w="19050">
            <a:solidFill>
              <a:srgbClr val="7F3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5148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2696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181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3730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16803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B93301D8-B3A6-AEA5-7F9B-C2D8ACA8BD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363" y="3355975"/>
            <a:ext cx="3827462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7E319AF-D98A-DC2F-5296-4E16F1FD26EE}"/>
              </a:ext>
            </a:extLst>
          </p:cNvPr>
          <p:cNvCxnSpPr/>
          <p:nvPr userDrawn="1"/>
        </p:nvCxnSpPr>
        <p:spPr bwMode="auto">
          <a:xfrm>
            <a:off x="-22225" y="4605338"/>
            <a:ext cx="12214225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5" name="Picture 5" descr="CCO_ONC_RGB.jpg">
            <a:extLst>
              <a:ext uri="{FF2B5EF4-FFF2-40B4-BE49-F238E27FC236}">
                <a16:creationId xmlns:a16="http://schemas.microsoft.com/office/drawing/2014/main" id="{AB7567DF-A160-25AC-4ECE-0B85EC4DD9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/>
          <a:stretch>
            <a:fillRect/>
          </a:stretch>
        </p:blipFill>
        <p:spPr bwMode="auto">
          <a:xfrm>
            <a:off x="8150225" y="5876925"/>
            <a:ext cx="36734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8B3D9A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91860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 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1342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552122"/>
            <a:ext cx="7006269" cy="553999"/>
          </a:xfrm>
        </p:spPr>
        <p:txBody>
          <a:bodyPr anchor="b">
            <a:noAutofit/>
          </a:bodyPr>
          <a:lstStyle>
            <a:lvl1pPr>
              <a:defRPr sz="24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20000" y="1080002"/>
            <a:ext cx="7006269" cy="488795"/>
          </a:xfrm>
        </p:spPr>
        <p:txBody>
          <a:bodyPr>
            <a:no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20000" y="2112963"/>
            <a:ext cx="10742400" cy="4020208"/>
          </a:xfrm>
        </p:spPr>
        <p:txBody>
          <a:bodyPr>
            <a:no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BC407F0-CD14-99CB-6D87-F07CB8E53A4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3F1A917-5831-45AF-BF0E-03653F22B9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2192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811F168-5851-4164-A476-942919F07F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3662363"/>
            <a:ext cx="60785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C33664-ACD6-44A3-95A5-32325CBC9685}"/>
              </a:ext>
            </a:extLst>
          </p:cNvPr>
          <p:cNvSpPr/>
          <p:nvPr userDrawn="1"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ECCBFD-9ED3-4167-961B-65218739F1A5}"/>
              </a:ext>
            </a:extLst>
          </p:cNvPr>
          <p:cNvCxnSpPr/>
          <p:nvPr userDrawn="1"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FA66A9F5-09EF-41DA-9109-8000D4A9FF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289" y="328613"/>
            <a:ext cx="1740838" cy="9386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F01851-6410-4F07-AA3C-0193B0E0EF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25" y="3662363"/>
            <a:ext cx="6086475" cy="32004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5A2832-7EB2-44CE-B43D-FCA9D107E325}"/>
              </a:ext>
            </a:extLst>
          </p:cNvPr>
          <p:cNvCxnSpPr/>
          <p:nvPr userDrawn="1"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320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4B9CD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C7A4AC2-E283-B943-BE14-B2307E6CAD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207C3B6-CEC4-204B-A401-D7C70647C7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95666" y="6356350"/>
            <a:ext cx="43671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596B22F-783B-BD4B-8B38-3D07EA435E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91466" y="6356350"/>
            <a:ext cx="4809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8D493-9D1A-5E47-80BE-EDA6678EBF5F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7300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3485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293BAA-8C62-4F73-8124-D4D6BEBF8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81" y="5345430"/>
            <a:ext cx="3827419" cy="124741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E97A50-08EF-437E-A636-931428B27154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7F3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90438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4316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94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2328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55248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8B3D9A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DCE80E-A528-4F84-999C-167B7BD87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06" y="3355525"/>
            <a:ext cx="3827419" cy="124741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" name="Picture 5" descr="CCO_ONC_RGB.jpg">
            <a:extLst>
              <a:ext uri="{FF2B5EF4-FFF2-40B4-BE49-F238E27FC236}">
                <a16:creationId xmlns:a16="http://schemas.microsoft.com/office/drawing/2014/main" id="{A8FCC512-B9D6-45E5-83A8-5B1B4BEE14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/>
          <a:stretch>
            <a:fillRect/>
          </a:stretch>
        </p:blipFill>
        <p:spPr bwMode="auto">
          <a:xfrm>
            <a:off x="8150225" y="5876925"/>
            <a:ext cx="36734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42830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529168" y="6311903"/>
            <a:ext cx="5465232" cy="390525"/>
          </a:xfr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Footnotes</a:t>
            </a:r>
            <a:endParaRPr lang="en-GB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197601" y="6311903"/>
            <a:ext cx="5465232" cy="390525"/>
          </a:xfr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References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737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506140" y="446485"/>
            <a:ext cx="9167813" cy="4161235"/>
          </a:xfrm>
          <a:prstGeom prst="rect">
            <a:avLst/>
          </a:prstGeom>
        </p:spPr>
        <p:txBody>
          <a:bodyPr lIns="68579" tIns="34289" rIns="68579" bIns="34289" anchor="t">
            <a:noAutofit/>
          </a:bodyPr>
          <a:lstStyle/>
          <a:p>
            <a:endParaRPr dirty="0"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190626" y="4723806"/>
            <a:ext cx="9810751" cy="10001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190626" y="5759650"/>
            <a:ext cx="9810751" cy="79474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67"/>
            </a:lvl1pPr>
            <a:lvl2pPr marL="0" indent="160725" algn="ctr">
              <a:spcBef>
                <a:spcPts val="0"/>
              </a:spcBef>
              <a:buSzTx/>
              <a:buNone/>
              <a:defRPr sz="2267"/>
            </a:lvl2pPr>
            <a:lvl3pPr marL="0" indent="321449" algn="ctr">
              <a:spcBef>
                <a:spcPts val="0"/>
              </a:spcBef>
              <a:buSzTx/>
              <a:buNone/>
              <a:defRPr sz="2267"/>
            </a:lvl3pPr>
            <a:lvl4pPr marL="0" indent="482175" algn="ctr">
              <a:spcBef>
                <a:spcPts val="0"/>
              </a:spcBef>
              <a:buSzTx/>
              <a:buNone/>
              <a:defRPr sz="2267"/>
            </a:lvl4pPr>
            <a:lvl5pPr marL="0" indent="642899" algn="ctr">
              <a:spcBef>
                <a:spcPts val="0"/>
              </a:spcBef>
              <a:buSzTx/>
              <a:buNone/>
              <a:defRPr sz="2267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5917312" y="6500813"/>
            <a:ext cx="345473" cy="267891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091483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304800" y="1253037"/>
            <a:ext cx="11582400" cy="4830763"/>
          </a:xfrm>
          <a:prstGeom prst="rect">
            <a:avLst/>
          </a:prstGeom>
        </p:spPr>
        <p:txBody>
          <a:bodyPr>
            <a:noAutofit/>
          </a:bodyPr>
          <a:lstStyle>
            <a:lvl1pPr marL="315376" indent="-315376">
              <a:lnSpc>
                <a:spcPct val="100000"/>
              </a:lnSpc>
              <a:buFont typeface="Arial" panose="020B0604020202020204" pitchFamily="34" charset="0"/>
              <a:buChar char="•"/>
              <a:defRPr sz="3200" baseline="0"/>
            </a:lvl1pPr>
            <a:lvl2pPr marL="920728" indent="-311143">
              <a:lnSpc>
                <a:spcPct val="100000"/>
              </a:lnSpc>
              <a:buFont typeface="Arial" panose="020B0604020202020204" pitchFamily="34" charset="0"/>
              <a:buChar char="–"/>
              <a:defRPr sz="3200"/>
            </a:lvl2pPr>
            <a:lvl3pPr marL="1530312" indent="-311143">
              <a:lnSpc>
                <a:spcPct val="100000"/>
              </a:lnSpc>
              <a:buSzPct val="70000"/>
              <a:buFont typeface="Wingdings" panose="05000000000000000000" pitchFamily="2" charset="2"/>
              <a:buChar char="Ø"/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126568" y="6419014"/>
            <a:ext cx="10265664" cy="365125"/>
          </a:xfrm>
        </p:spPr>
        <p:txBody>
          <a:bodyPr lIns="45720" tIns="45720" bIns="45720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062633"/>
            <a:ext cx="12192000" cy="0"/>
          </a:xfrm>
          <a:prstGeom prst="line">
            <a:avLst/>
          </a:prstGeom>
          <a:ln>
            <a:solidFill>
              <a:srgbClr val="09345A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5967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0" i="0">
                <a:solidFill>
                  <a:srgbClr val="4B9CD3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4C45ACC-BFF7-2E4D-9696-AF49FADD15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7CF5088-F718-6643-B690-BE3F2C98FA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95666" y="6356350"/>
            <a:ext cx="43671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379E373-12E2-CD4D-9BFD-330C73686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91466" y="6356350"/>
            <a:ext cx="4809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8D493-9D1A-5E47-80BE-EDA6678EBF5F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528668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126568" y="6419014"/>
            <a:ext cx="10265664" cy="365125"/>
          </a:xfrm>
        </p:spPr>
        <p:txBody>
          <a:bodyPr lIns="45720" tIns="45720" bIns="45720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062633"/>
            <a:ext cx="12192000" cy="0"/>
          </a:xfrm>
          <a:prstGeom prst="line">
            <a:avLst/>
          </a:prstGeom>
          <a:ln>
            <a:solidFill>
              <a:srgbClr val="09345A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6116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60767"/>
            <a:ext cx="5608320" cy="4754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260767"/>
            <a:ext cx="5608320" cy="4754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126568" y="6419014"/>
            <a:ext cx="10265664" cy="365125"/>
          </a:xfrm>
        </p:spPr>
        <p:txBody>
          <a:bodyPr lIns="45720" tIns="45720" bIns="45720"/>
          <a:lstStyle/>
          <a:p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1062633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536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345113"/>
            <a:ext cx="5608320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667" b="1">
                <a:solidFill>
                  <a:schemeClr val="accent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984875"/>
            <a:ext cx="5608320" cy="3951288"/>
          </a:xfrm>
          <a:prstGeom prst="rect">
            <a:avLst/>
          </a:prstGeom>
        </p:spPr>
        <p:txBody>
          <a:bodyPr>
            <a:noAutofit/>
          </a:bodyPr>
          <a:lstStyle>
            <a:lvl1pPr marL="311143" indent="-311143">
              <a:buFont typeface="Arial" panose="020B0604020202020204" pitchFamily="34" charset="0"/>
              <a:buChar char="•"/>
              <a:defRPr sz="2667"/>
            </a:lvl1pPr>
            <a:lvl2pPr marL="920728" indent="-311143">
              <a:defRPr sz="2400"/>
            </a:lvl2pPr>
            <a:lvl3pPr marL="1530312" indent="-311143">
              <a:buFont typeface="Wingdings" panose="05000000000000000000" pitchFamily="2" charset="2"/>
              <a:buChar char="Ø"/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345113"/>
            <a:ext cx="5608320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667" b="1">
                <a:solidFill>
                  <a:schemeClr val="accent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1984875"/>
            <a:ext cx="5608320" cy="3951288"/>
          </a:xfrm>
          <a:prstGeom prst="rect">
            <a:avLst/>
          </a:prstGeom>
        </p:spPr>
        <p:txBody>
          <a:bodyPr>
            <a:noAutofit/>
          </a:bodyPr>
          <a:lstStyle>
            <a:lvl1pPr marL="311143" indent="-311143">
              <a:buFont typeface="Arial" panose="020B0604020202020204" pitchFamily="34" charset="0"/>
              <a:buChar char="•"/>
              <a:defRPr sz="2667"/>
            </a:lvl1pPr>
            <a:lvl2pPr marL="920728" indent="-311143">
              <a:defRPr sz="2400"/>
            </a:lvl2pPr>
            <a:lvl3pPr marL="1530312" indent="-311143">
              <a:buFont typeface="Wingdings" panose="05000000000000000000" pitchFamily="2" charset="2"/>
              <a:buChar char="Ø"/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126568" y="6419014"/>
            <a:ext cx="10265664" cy="365125"/>
          </a:xfrm>
        </p:spPr>
        <p:txBody>
          <a:bodyPr lIns="45720" tIns="45720" bIns="45720"/>
          <a:lstStyle/>
          <a:p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062633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3200">
                <a:solidFill>
                  <a:srgbClr val="09345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86876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126568" y="6419014"/>
            <a:ext cx="10265664" cy="365125"/>
          </a:xfrm>
        </p:spPr>
        <p:txBody>
          <a:bodyPr lIns="45720" tIns="45720" bIns="45720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6903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5B5D67-6067-6685-7AD4-168043C2A4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6499" y="0"/>
            <a:ext cx="7265501" cy="6863439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-9113"/>
            <a:ext cx="9448800" cy="6900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09615" y="533401"/>
            <a:ext cx="8029575" cy="5101815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0"/>
              </a:spcBef>
              <a:spcAft>
                <a:spcPts val="800"/>
              </a:spcAft>
              <a:defRPr lang="en-US" sz="2133" b="1" i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400" b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Theme/Title (Can be on 3 lines)</a:t>
            </a:r>
          </a:p>
          <a:p>
            <a:r>
              <a:rPr lang="en-US" sz="4800" b="1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Subtitle (Can be on 3 Lines)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0297" y="5847080"/>
            <a:ext cx="2228212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37722"/>
      </p:ext>
    </p:extLst>
  </p:cSld>
  <p:clrMapOvr>
    <a:masterClrMapping/>
  </p:clrMapOvr>
  <p:hf sldNum="0"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D_The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66D55D-D2F0-9BB6-5716-5DBDFC8C0B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6499" y="0"/>
            <a:ext cx="7265501" cy="6863439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-9113"/>
            <a:ext cx="9448800" cy="6900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284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osure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9113"/>
            <a:ext cx="12192000" cy="6900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71600"/>
            <a:ext cx="5608320" cy="4754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371600"/>
            <a:ext cx="5608320" cy="4754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3840" y="57151"/>
            <a:ext cx="11704320" cy="990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243840" y="6356351"/>
            <a:ext cx="9997440" cy="365125"/>
          </a:xfrm>
        </p:spPr>
        <p:txBody>
          <a:bodyPr lIns="45720" bIns="0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5184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9113"/>
            <a:ext cx="12192000" cy="687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3585"/>
            <a:ext cx="12192000" cy="6900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14272" y="914400"/>
            <a:ext cx="9363456" cy="40386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none"/>
        </p:style>
        <p:txBody>
          <a:bodyPr anchor="t">
            <a:noAutofit/>
          </a:bodyPr>
          <a:lstStyle>
            <a:lvl1pPr>
              <a:defRPr sz="5333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895" y="5847080"/>
            <a:ext cx="2228212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50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Pad Po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895" y="5847080"/>
            <a:ext cx="2228212" cy="720000"/>
          </a:xfrm>
          <a:prstGeom prst="rect">
            <a:avLst/>
          </a:prstGeom>
        </p:spPr>
      </p:pic>
      <p:sp>
        <p:nvSpPr>
          <p:cNvPr id="2" name="Text Box 11">
            <a:extLst>
              <a:ext uri="{FF2B5EF4-FFF2-40B4-BE49-F238E27FC236}">
                <a16:creationId xmlns:a16="http://schemas.microsoft.com/office/drawing/2014/main" id="{7636A13A-6C2E-6823-4F45-98DF9D20652B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28136" y="482601"/>
            <a:ext cx="6018105" cy="630239"/>
          </a:xfrm>
          <a:prstGeom prst="roundRect">
            <a:avLst>
              <a:gd name="adj" fmla="val 16667"/>
            </a:avLst>
          </a:prstGeom>
          <a:solidFill>
            <a:srgbClr val="F3C430"/>
          </a:solidFill>
          <a:ln>
            <a:noFill/>
          </a:ln>
        </p:spPr>
        <p:txBody>
          <a:bodyPr tIns="243840" bIns="243840" anchor="ctr"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04F4D"/>
              </a:buClr>
              <a:buSzTx/>
              <a:buFontTx/>
              <a:buNone/>
              <a:tabLst/>
              <a:defRPr/>
            </a:pPr>
            <a:r>
              <a:rPr kumimoji="0" lang="en-CA" altLang="en-US" sz="34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ヒラギノ角ゴ Pro W3" pitchFamily="2" charset="-128"/>
                <a:cs typeface="Arial"/>
                <a:sym typeface="Arial"/>
              </a:rPr>
              <a:t>On Your iPad &amp; Virtually</a:t>
            </a:r>
          </a:p>
        </p:txBody>
      </p:sp>
      <p:sp>
        <p:nvSpPr>
          <p:cNvPr id="3" name="Text Box 11">
            <a:extLst>
              <a:ext uri="{FF2B5EF4-FFF2-40B4-BE49-F238E27FC236}">
                <a16:creationId xmlns:a16="http://schemas.microsoft.com/office/drawing/2014/main" id="{D2ABFC3A-5D34-E9CE-B89A-D0EDF1BA626E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31234" y="6231467"/>
            <a:ext cx="1561089" cy="459052"/>
          </a:xfrm>
          <a:prstGeom prst="roundRect">
            <a:avLst>
              <a:gd name="adj" fmla="val 16667"/>
            </a:avLst>
          </a:prstGeom>
          <a:solidFill>
            <a:srgbClr val="F3C430"/>
          </a:solidFill>
          <a:ln>
            <a:noFill/>
          </a:ln>
        </p:spPr>
        <p:txBody>
          <a:bodyPr tIns="243840" bIns="243840" anchor="ctr"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04F4D"/>
              </a:buClr>
              <a:buSzTx/>
              <a:buFontTx/>
              <a:buNone/>
              <a:tabLst/>
              <a:defRPr/>
            </a:pPr>
            <a:endParaRPr kumimoji="0" lang="en-CA" altLang="en-US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ヒラギノ角ゴ Pro W3" pitchFamily="2" charset="-128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CA718C9-EA02-7CCB-E5D2-5D12828A9B1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432800" y="1660280"/>
            <a:ext cx="2449243" cy="3048000"/>
            <a:chOff x="6109259" y="1276350"/>
            <a:chExt cx="2069099" cy="25749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4AD95DA-9E9E-9D22-DE8D-AF8AD5EAF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9259" y="1276350"/>
              <a:ext cx="2069099" cy="257492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4F53FE1-2D08-38A4-2CB0-5131890FFF9F}"/>
                </a:ext>
              </a:extLst>
            </p:cNvPr>
            <p:cNvSpPr/>
            <p:nvPr/>
          </p:nvSpPr>
          <p:spPr bwMode="auto">
            <a:xfrm>
              <a:off x="6364345" y="1501298"/>
              <a:ext cx="1558925" cy="2125027"/>
            </a:xfrm>
            <a:prstGeom prst="rect">
              <a:avLst/>
            </a:prstGeom>
            <a:solidFill>
              <a:srgbClr val="14141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ヒラギノ角ゴ Pro W3" charset="0"/>
                <a:sym typeface="Arial"/>
              </a:endParaRPr>
            </a:p>
          </p:txBody>
        </p:sp>
        <p:pic>
          <p:nvPicPr>
            <p:cNvPr id="7" name="Picture 2" descr="Related image">
              <a:extLst>
                <a:ext uri="{FF2B5EF4-FFF2-40B4-BE49-F238E27FC236}">
                  <a16:creationId xmlns:a16="http://schemas.microsoft.com/office/drawing/2014/main" id="{4B7E0604-7C5D-0CB3-A10D-EED6FE8330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5452" y="2393609"/>
              <a:ext cx="908842" cy="908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Image result for question icon">
              <a:extLst>
                <a:ext uri="{FF2B5EF4-FFF2-40B4-BE49-F238E27FC236}">
                  <a16:creationId xmlns:a16="http://schemas.microsoft.com/office/drawing/2014/main" id="{9AB73641-87A8-155B-185E-EFF2ED4BB6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0352" y="1918607"/>
              <a:ext cx="799521" cy="906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35E033D-3C2F-9259-4670-F281CD8002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234" y="6231467"/>
            <a:ext cx="1562100" cy="459317"/>
          </a:xfrm>
        </p:spPr>
        <p:txBody>
          <a:bodyPr anchor="ctr"/>
          <a:lstStyle>
            <a:lvl1pPr algn="ctr">
              <a:defRPr sz="1867" b="1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PQ [X]/L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BF04B4-BAC6-ACD8-507B-8F83FC0140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8133" y="1528234"/>
            <a:ext cx="7569200" cy="3494617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3C43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/>
                <a:sym typeface="Arial"/>
              </a:rPr>
              <a:t>Answer [This/These] Question[s]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/>
                <a:sym typeface="Arial"/>
              </a:rPr>
              <a:t>[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/>
                <a:sym typeface="Arial"/>
              </a:rPr>
              <a:t>Before we move on, please take a moment to answer…]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C6D78C-16BF-F6BA-306C-C5E71F37CF73}"/>
              </a:ext>
            </a:extLst>
          </p:cNvPr>
          <p:cNvSpPr txBox="1"/>
          <p:nvPr userDrawn="1"/>
        </p:nvSpPr>
        <p:spPr>
          <a:xfrm>
            <a:off x="-5957931" y="907654"/>
            <a:ext cx="302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Example: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3715D5-40DF-3773-7764-C6E4FD9D33F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8609906" y="737393"/>
            <a:ext cx="8245839" cy="468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83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RS Po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895" y="5847080"/>
            <a:ext cx="2228212" cy="720000"/>
          </a:xfrm>
          <a:prstGeom prst="rect">
            <a:avLst/>
          </a:prstGeom>
        </p:spPr>
      </p:pic>
      <p:sp>
        <p:nvSpPr>
          <p:cNvPr id="3" name="Text Box 11">
            <a:extLst>
              <a:ext uri="{FF2B5EF4-FFF2-40B4-BE49-F238E27FC236}">
                <a16:creationId xmlns:a16="http://schemas.microsoft.com/office/drawing/2014/main" id="{D2ABFC3A-5D34-E9CE-B89A-D0EDF1BA626E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31234" y="6231467"/>
            <a:ext cx="1561089" cy="459052"/>
          </a:xfrm>
          <a:prstGeom prst="roundRect">
            <a:avLst>
              <a:gd name="adj" fmla="val 16667"/>
            </a:avLst>
          </a:prstGeom>
          <a:solidFill>
            <a:srgbClr val="F3C430"/>
          </a:solidFill>
          <a:ln>
            <a:noFill/>
          </a:ln>
        </p:spPr>
        <p:txBody>
          <a:bodyPr tIns="243840" bIns="243840" anchor="ctr"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04F4D"/>
              </a:buClr>
              <a:buSzTx/>
              <a:buFontTx/>
              <a:buNone/>
              <a:tabLst/>
              <a:defRPr/>
            </a:pPr>
            <a:endParaRPr kumimoji="0" lang="en-CA" altLang="en-US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ヒラギノ角ゴ Pro W3" pitchFamily="2" charset="-128"/>
              <a:cs typeface="Arial"/>
              <a:sym typeface="Arial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35E033D-3C2F-9259-4670-F281CD8002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234" y="6231467"/>
            <a:ext cx="1562100" cy="459317"/>
          </a:xfrm>
        </p:spPr>
        <p:txBody>
          <a:bodyPr anchor="ctr"/>
          <a:lstStyle>
            <a:lvl1pPr algn="ctr">
              <a:defRPr sz="1867" b="1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PQ [X]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C6D78C-16BF-F6BA-306C-C5E71F37CF73}"/>
              </a:ext>
            </a:extLst>
          </p:cNvPr>
          <p:cNvSpPr txBox="1"/>
          <p:nvPr userDrawn="1"/>
        </p:nvSpPr>
        <p:spPr>
          <a:xfrm>
            <a:off x="-5957931" y="907654"/>
            <a:ext cx="302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Example: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409B26-3E8D-03B3-7C87-9B32E1BB6B64}"/>
              </a:ext>
            </a:extLst>
          </p:cNvPr>
          <p:cNvSpPr txBox="1"/>
          <p:nvPr userDrawn="1"/>
        </p:nvSpPr>
        <p:spPr>
          <a:xfrm>
            <a:off x="10773758" y="1311003"/>
            <a:ext cx="1018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1CDC2A8-974C-FD9B-EF31-94F8403D7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53037"/>
            <a:ext cx="11582400" cy="4830763"/>
          </a:xfrm>
          <a:prstGeom prst="rect">
            <a:avLst/>
          </a:prstGeom>
        </p:spPr>
        <p:txBody>
          <a:bodyPr>
            <a:noAutofit/>
          </a:bodyPr>
          <a:lstStyle>
            <a:lvl1pPr marL="315376" indent="-315376">
              <a:lnSpc>
                <a:spcPct val="100000"/>
              </a:lnSpc>
              <a:buFont typeface="Arial" panose="020B0604020202020204" pitchFamily="34" charset="0"/>
              <a:buChar char="•"/>
              <a:defRPr sz="3200" baseline="0">
                <a:solidFill>
                  <a:schemeClr val="bg1"/>
                </a:solidFill>
              </a:defRPr>
            </a:lvl1pPr>
            <a:lvl2pPr marL="920728" indent="-311143">
              <a:lnSpc>
                <a:spcPct val="100000"/>
              </a:lnSpc>
              <a:buFont typeface="Arial" panose="020B0604020202020204" pitchFamily="34" charset="0"/>
              <a:buChar char="–"/>
              <a:defRPr sz="3200">
                <a:solidFill>
                  <a:schemeClr val="bg1"/>
                </a:solidFill>
              </a:defRPr>
            </a:lvl2pPr>
            <a:lvl3pPr marL="1530312" indent="-311143">
              <a:lnSpc>
                <a:spcPct val="100000"/>
              </a:lnSpc>
              <a:buSzPct val="70000"/>
              <a:buFont typeface="Wingdings" panose="05000000000000000000" pitchFamily="2" charset="2"/>
              <a:buChar char="Ø"/>
              <a:defRPr sz="3200">
                <a:solidFill>
                  <a:schemeClr val="bg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C645EAD-E04E-71FF-0299-118B7F752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4EB1BD0-C62F-5CBF-B2B9-BCBEA9C9AAF5}"/>
              </a:ext>
            </a:extLst>
          </p:cNvPr>
          <p:cNvCxnSpPr/>
          <p:nvPr userDrawn="1"/>
        </p:nvCxnSpPr>
        <p:spPr>
          <a:xfrm>
            <a:off x="0" y="1062633"/>
            <a:ext cx="12192000" cy="0"/>
          </a:xfrm>
          <a:prstGeom prst="line">
            <a:avLst/>
          </a:prstGeom>
          <a:ln>
            <a:solidFill>
              <a:srgbClr val="09345A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FC85771E-650C-E02E-718E-5601FAD3C5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382933" y="438702"/>
            <a:ext cx="7078133" cy="420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868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0" i="0">
                <a:solidFill>
                  <a:srgbClr val="4B9CD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3FAC088-B232-AD44-BF73-18B5B7F8D7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2D29CA8-7ACA-C048-B601-94DD111ADE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95666" y="6356350"/>
            <a:ext cx="43671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CAD1054-ED6B-B94B-8A82-75CF3C1A45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91466" y="6356350"/>
            <a:ext cx="4809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8D493-9D1A-5E47-80BE-EDA6678EBF5F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27094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S 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895" y="5847080"/>
            <a:ext cx="2228212" cy="720000"/>
          </a:xfrm>
          <a:prstGeom prst="rect">
            <a:avLst/>
          </a:prstGeom>
        </p:spPr>
      </p:pic>
      <p:sp>
        <p:nvSpPr>
          <p:cNvPr id="3" name="Text Box 11">
            <a:extLst>
              <a:ext uri="{FF2B5EF4-FFF2-40B4-BE49-F238E27FC236}">
                <a16:creationId xmlns:a16="http://schemas.microsoft.com/office/drawing/2014/main" id="{D2ABFC3A-5D34-E9CE-B89A-D0EDF1BA626E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31234" y="6231467"/>
            <a:ext cx="1561089" cy="459052"/>
          </a:xfrm>
          <a:prstGeom prst="roundRect">
            <a:avLst>
              <a:gd name="adj" fmla="val 16667"/>
            </a:avLst>
          </a:prstGeom>
          <a:solidFill>
            <a:srgbClr val="F3C430"/>
          </a:solidFill>
          <a:ln>
            <a:noFill/>
          </a:ln>
        </p:spPr>
        <p:txBody>
          <a:bodyPr tIns="243840" bIns="243840" anchor="ctr"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04F4D"/>
              </a:buClr>
              <a:buSzTx/>
              <a:buFontTx/>
              <a:buNone/>
              <a:tabLst/>
              <a:defRPr/>
            </a:pPr>
            <a:endParaRPr kumimoji="0" lang="en-CA" altLang="en-US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ヒラギノ角ゴ Pro W3" pitchFamily="2" charset="-128"/>
              <a:cs typeface="Arial"/>
              <a:sym typeface="Arial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35E033D-3C2F-9259-4670-F281CD8002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234" y="6231467"/>
            <a:ext cx="1562100" cy="459317"/>
          </a:xfrm>
        </p:spPr>
        <p:txBody>
          <a:bodyPr anchor="ctr"/>
          <a:lstStyle>
            <a:lvl1pPr algn="ctr">
              <a:defRPr sz="1867" b="1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37BC400-FC69-5C3C-62DE-55E21C721B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957930" y="1380839"/>
            <a:ext cx="5667263" cy="32039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9C6D78C-16BF-F6BA-306C-C5E71F37CF73}"/>
              </a:ext>
            </a:extLst>
          </p:cNvPr>
          <p:cNvSpPr txBox="1"/>
          <p:nvPr userDrawn="1"/>
        </p:nvSpPr>
        <p:spPr>
          <a:xfrm>
            <a:off x="-5957931" y="907654"/>
            <a:ext cx="302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Example: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1CC1C3-EE29-B2DF-B5E3-BAF92256FDF9}"/>
              </a:ext>
            </a:extLst>
          </p:cNvPr>
          <p:cNvGrpSpPr/>
          <p:nvPr userDrawn="1"/>
        </p:nvGrpSpPr>
        <p:grpSpPr>
          <a:xfrm>
            <a:off x="7001933" y="1608665"/>
            <a:ext cx="4023360" cy="3048000"/>
            <a:chOff x="5251450" y="1384299"/>
            <a:chExt cx="3017520" cy="2286000"/>
          </a:xfrm>
        </p:grpSpPr>
        <p:sp>
          <p:nvSpPr>
            <p:cNvPr id="5" name="Google Shape;350;p25">
              <a:extLst>
                <a:ext uri="{FF2B5EF4-FFF2-40B4-BE49-F238E27FC236}">
                  <a16:creationId xmlns:a16="http://schemas.microsoft.com/office/drawing/2014/main" id="{88DC3C5B-72F4-98A3-78C7-2DCC9BDA79A2}"/>
                </a:ext>
              </a:extLst>
            </p:cNvPr>
            <p:cNvSpPr/>
            <p:nvPr/>
          </p:nvSpPr>
          <p:spPr>
            <a:xfrm>
              <a:off x="5251450" y="1384299"/>
              <a:ext cx="3017520" cy="22860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rgbClr val="F3C4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" name="Google Shape;351;p25" descr="https://www.iorg.ca/wp-content/uploads/2016/08/icon1-1.png">
              <a:extLst>
                <a:ext uri="{FF2B5EF4-FFF2-40B4-BE49-F238E27FC236}">
                  <a16:creationId xmlns:a16="http://schemas.microsoft.com/office/drawing/2014/main" id="{CA3A3DD6-EDDD-EC64-17FA-145CC2269CF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284" r="1"/>
            <a:stretch/>
          </p:blipFill>
          <p:spPr>
            <a:xfrm>
              <a:off x="5407025" y="1501489"/>
              <a:ext cx="2663092" cy="20473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57D5DEE3-5263-37D0-8892-156975955F23}"/>
              </a:ext>
            </a:extLst>
          </p:cNvPr>
          <p:cNvSpPr/>
          <p:nvPr userDrawn="1"/>
        </p:nvSpPr>
        <p:spPr>
          <a:xfrm>
            <a:off x="653142" y="1656632"/>
            <a:ext cx="5771147" cy="294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586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Audience Q&amp;A</a:t>
            </a:r>
            <a:endParaRPr lang="en-US" sz="5867" b="1"/>
          </a:p>
        </p:txBody>
      </p:sp>
    </p:spTree>
    <p:extLst>
      <p:ext uri="{BB962C8B-B14F-4D97-AF65-F5344CB8AC3E}">
        <p14:creationId xmlns:p14="http://schemas.microsoft.com/office/powerpoint/2010/main" val="28014086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presentation/Subsection 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-9113"/>
            <a:ext cx="12192000" cy="687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584"/>
            <a:ext cx="12192000" cy="6900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7600" y="2362200"/>
            <a:ext cx="7416800" cy="566739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7600" y="3140870"/>
            <a:ext cx="74168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solidFill>
                  <a:schemeClr val="bg2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85712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usekeep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9113"/>
            <a:ext cx="12192000" cy="6900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625600" y="1371600"/>
            <a:ext cx="9245600" cy="29718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Text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895" y="5847080"/>
            <a:ext cx="2228212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70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" y="1238691"/>
            <a:ext cx="11948160" cy="4998720"/>
          </a:xfrm>
          <a:prstGeom prst="rect">
            <a:avLst/>
          </a:prstGeom>
        </p:spPr>
        <p:txBody>
          <a:bodyPr>
            <a:noAutofit/>
          </a:bodyPr>
          <a:lstStyle>
            <a:lvl1pPr marL="311143" indent="-311143">
              <a:lnSpc>
                <a:spcPct val="100000"/>
              </a:lnSpc>
              <a:buClrTx/>
              <a:buFont typeface="Arial" panose="020B0604020202020204" pitchFamily="34" charset="0"/>
              <a:buChar char="•"/>
              <a:defRPr sz="2933" baseline="0"/>
            </a:lvl1pPr>
            <a:lvl2pPr marL="920728" indent="-311143">
              <a:lnSpc>
                <a:spcPct val="100000"/>
              </a:lnSpc>
              <a:buClrTx/>
              <a:buFont typeface="Arial" panose="020B0604020202020204" pitchFamily="34" charset="0"/>
              <a:buChar char="–"/>
              <a:defRPr sz="2933"/>
            </a:lvl2pPr>
            <a:lvl3pPr marL="1530312" indent="-311143">
              <a:lnSpc>
                <a:spcPct val="100000"/>
              </a:lnSpc>
              <a:buClrTx/>
              <a:buSzPct val="70000"/>
              <a:buFont typeface="Wingdings" panose="05000000000000000000" pitchFamily="2" charset="2"/>
              <a:buChar char="Ø"/>
              <a:defRPr sz="2933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81280" y="6437636"/>
            <a:ext cx="10363200" cy="323849"/>
          </a:xfrm>
          <a:prstGeom prst="rect">
            <a:avLst/>
          </a:prstGeom>
        </p:spPr>
        <p:txBody>
          <a:bodyPr lIns="45720" bIns="0"/>
          <a:lstStyle>
            <a:lvl1pPr>
              <a:defRPr sz="1067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062633"/>
            <a:ext cx="12192000" cy="0"/>
          </a:xfrm>
          <a:prstGeom prst="line">
            <a:avLst/>
          </a:prstGeom>
          <a:ln>
            <a:solidFill>
              <a:srgbClr val="09345A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858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5DCB86C-350A-8C44-B2EF-4C649A6BC6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E93F3F2-E6B3-E84C-8BD9-247FA79B0F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95666" y="6356350"/>
            <a:ext cx="43671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BB1F0C1-A70C-6E43-A972-C57EE9AF40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91466" y="6356350"/>
            <a:ext cx="4809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8D493-9D1A-5E47-80BE-EDA6678EBF5F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8895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93838"/>
          </a:xfrm>
        </p:spPr>
        <p:txBody>
          <a:bodyPr anchor="b">
            <a:noAutofit/>
          </a:bodyPr>
          <a:lstStyle>
            <a:lvl1pPr>
              <a:defRPr sz="4000" b="0" i="0">
                <a:solidFill>
                  <a:srgbClr val="4B9CD3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951038"/>
            <a:ext cx="3932237" cy="3917950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8742A4D-0341-E04F-A24A-5B0167AA7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CA75AA4-5886-4E4B-921F-23D8F165C1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95666" y="6356350"/>
            <a:ext cx="43671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214684B-BEE2-7A4C-B95B-9A2F4B24B9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91466" y="6356350"/>
            <a:ext cx="4809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8D493-9D1A-5E47-80BE-EDA6678EBF5F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60903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524000"/>
          </a:xfrm>
        </p:spPr>
        <p:txBody>
          <a:bodyPr anchor="b">
            <a:normAutofit/>
          </a:bodyPr>
          <a:lstStyle>
            <a:lvl1pPr>
              <a:defRPr sz="4000" b="0" i="0">
                <a:solidFill>
                  <a:srgbClr val="4B9CD3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5D14827-294E-604F-BB5E-3DD2F9DBE3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5301BE5-236D-894B-8754-461F63DE91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95666" y="6356350"/>
            <a:ext cx="43671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98CD80B-B445-8847-832F-67AC58E6BE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91466" y="6356350"/>
            <a:ext cx="4809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8D493-9D1A-5E47-80BE-EDA6678EBF5F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89591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solidFill>
                  <a:srgbClr val="4B9CD3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26067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40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79778" y="6340300"/>
            <a:ext cx="12429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63989" y="6356350"/>
            <a:ext cx="3886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85160" y="6356350"/>
            <a:ext cx="4809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8D493-9D1A-5E47-80BE-EDA6678EBF5F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8651B098-8FCE-BE42-B80A-F26ADE4399B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781800"/>
            <a:ext cx="12192000" cy="76200"/>
          </a:xfrm>
          <a:prstGeom prst="rect">
            <a:avLst/>
          </a:prstGeom>
          <a:solidFill>
            <a:srgbClr val="78AAD6"/>
          </a:solidFill>
          <a:ln>
            <a:noFill/>
          </a:ln>
        </p:spPr>
        <p:txBody>
          <a:bodyPr wrap="none" anchor="ctr"/>
          <a:lstStyle/>
          <a:p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B6796B-DAF4-6D42-A638-1C8E51405B91}"/>
              </a:ext>
            </a:extLst>
          </p:cNvPr>
          <p:cNvSpPr txBox="1"/>
          <p:nvPr userDrawn="1"/>
        </p:nvSpPr>
        <p:spPr>
          <a:xfrm>
            <a:off x="914400" y="-223353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9DC5F3-4307-E54D-B3A0-81462CEAEB8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0" y="6319428"/>
            <a:ext cx="3375285" cy="3833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071A07-ACD4-D049-AFDC-EF796916B91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11" y="6245541"/>
            <a:ext cx="21651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1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2" r:id="rId9"/>
    <p:sldLayoutId id="2147483684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baseline="0">
          <a:solidFill>
            <a:srgbClr val="4B9CD3"/>
          </a:solidFill>
          <a:latin typeface="Calibri" panose="020F0502020204030204" pitchFamily="34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79778" y="6340300"/>
            <a:ext cx="12429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63989" y="6356350"/>
            <a:ext cx="3886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85160" y="6356350"/>
            <a:ext cx="4809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8D493-9D1A-5E47-80BE-EDA6678EBF5F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8651B098-8FCE-BE42-B80A-F26ADE4399B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781800"/>
            <a:ext cx="12192000" cy="76200"/>
          </a:xfrm>
          <a:prstGeom prst="rect">
            <a:avLst/>
          </a:prstGeom>
          <a:solidFill>
            <a:srgbClr val="78AAD6"/>
          </a:solidFill>
          <a:ln>
            <a:noFill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B6796B-DAF4-6D42-A638-1C8E51405B91}"/>
              </a:ext>
            </a:extLst>
          </p:cNvPr>
          <p:cNvSpPr txBox="1"/>
          <p:nvPr userDrawn="1"/>
        </p:nvSpPr>
        <p:spPr>
          <a:xfrm>
            <a:off x="914400" y="-223353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9DC5F3-4307-E54D-B3A0-81462CEAEB8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0" y="6319428"/>
            <a:ext cx="3375285" cy="3833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071A07-ACD4-D049-AFDC-EF796916B91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11" y="6245541"/>
            <a:ext cx="21651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194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baseline="0">
          <a:solidFill>
            <a:srgbClr val="003366"/>
          </a:solidFill>
          <a:latin typeface="Calibri" panose="020F0502020204030204" pitchFamily="34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 baseline="0">
          <a:solidFill>
            <a:schemeClr val="tx1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6">
            <a:extLst>
              <a:ext uri="{FF2B5EF4-FFF2-40B4-BE49-F238E27FC236}">
                <a16:creationId xmlns:a16="http://schemas.microsoft.com/office/drawing/2014/main" id="{E84E4383-135D-099B-132A-FDA8749DE40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38125"/>
            <a:ext cx="10872788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7411" name="Text Placeholder 7">
            <a:extLst>
              <a:ext uri="{FF2B5EF4-FFF2-40B4-BE49-F238E27FC236}">
                <a16:creationId xmlns:a16="http://schemas.microsoft.com/office/drawing/2014/main" id="{366241D2-7417-DF4A-01F6-0E66BCCD50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075" y="1517650"/>
            <a:ext cx="10882313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AC6DF8-D678-9DE7-8CCA-E015506A0B10}"/>
              </a:ext>
            </a:extLst>
          </p:cNvPr>
          <p:cNvSpPr/>
          <p:nvPr/>
        </p:nvSpPr>
        <p:spPr>
          <a:xfrm>
            <a:off x="0" y="0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1" dirty="0">
              <a:solidFill>
                <a:srgbClr val="FFFFFF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126F33A-49B8-0D56-0FBF-98B96DE8693B}"/>
              </a:ext>
            </a:extLst>
          </p:cNvPr>
          <p:cNvCxnSpPr/>
          <p:nvPr/>
        </p:nvCxnSpPr>
        <p:spPr>
          <a:xfrm>
            <a:off x="0" y="6745288"/>
            <a:ext cx="121920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E43151BC-9917-A79D-7818-8DC2314045C7}"/>
              </a:ext>
            </a:extLst>
          </p:cNvPr>
          <p:cNvSpPr/>
          <p:nvPr userDrawn="1"/>
        </p:nvSpPr>
        <p:spPr>
          <a:xfrm>
            <a:off x="0" y="0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00761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43CC73-466D-4F58-8CB4-E7D562EE94BD}"/>
              </a:ext>
            </a:extLst>
          </p:cNvPr>
          <p:cNvCxnSpPr/>
          <p:nvPr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60498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04800" y="6356351"/>
            <a:ext cx="9997440" cy="365125"/>
          </a:xfrm>
          <a:prstGeom prst="rect">
            <a:avLst/>
          </a:prstGeom>
        </p:spPr>
        <p:txBody>
          <a:bodyPr vert="horz" lIns="45720" tIns="45720" rIns="91440" bIns="45720" rtlCol="0" anchor="b"/>
          <a:lstStyle>
            <a:lvl1pPr algn="l"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 descr="PeerView.com-RGB@2x.png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5021" y="6366691"/>
            <a:ext cx="1865376" cy="487680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idx="1"/>
          </p:nvPr>
        </p:nvSpPr>
        <p:spPr>
          <a:xfrm>
            <a:off x="304800" y="1382974"/>
            <a:ext cx="11582400" cy="4720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21920" y="101763"/>
            <a:ext cx="11948160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2594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</p:sldLayoutIdLst>
  <p:txStyles>
    <p:titleStyle>
      <a:lvl1pPr algn="ctr" defTabSz="1219170" rtl="0" eaLnBrk="1" latinLnBrk="0" hangingPunct="1">
        <a:spcBef>
          <a:spcPct val="0"/>
        </a:spcBef>
        <a:buNone/>
        <a:defRPr sz="3200" b="1" kern="1200" baseline="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1219170" rtl="0" eaLnBrk="1" latinLnBrk="0" hangingPunct="1"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66773" indent="-457189" algn="l" defTabSz="1219170" rtl="0" eaLnBrk="1" latinLnBrk="0" hangingPunct="1">
        <a:spcBef>
          <a:spcPts val="0"/>
        </a:spcBef>
        <a:spcAft>
          <a:spcPts val="800"/>
        </a:spcAft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676358" marR="0" indent="-457189" algn="l" defTabSz="1219170" rtl="0" eaLnBrk="1" fontAlgn="auto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SzPct val="70000"/>
        <a:buFont typeface="Wingdings 2" panose="05020102010507070707" pitchFamily="18" charset="2"/>
        <a:buChar char="®"/>
        <a:tabLst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133547" indent="-304792" algn="l" defTabSz="1219170" rtl="0" eaLnBrk="1" latinLnBrk="0" hangingPunct="1">
        <a:spcBef>
          <a:spcPts val="0"/>
        </a:spcBef>
        <a:spcAft>
          <a:spcPts val="800"/>
        </a:spcAft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743131" indent="-304792" algn="l" defTabSz="1219170" rtl="0" eaLnBrk="1" latinLnBrk="0" hangingPunct="1">
        <a:spcBef>
          <a:spcPts val="0"/>
        </a:spcBef>
        <a:spcAft>
          <a:spcPts val="800"/>
        </a:spcAft>
        <a:buFont typeface="Arial" panose="020B0604020202020204" pitchFamily="34" charset="0"/>
        <a:buChar char="»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395B060-7328-0948-BFC3-6B13AEF7DA63}"/>
              </a:ext>
            </a:extLst>
          </p:cNvPr>
          <p:cNvSpPr/>
          <p:nvPr/>
        </p:nvSpPr>
        <p:spPr>
          <a:xfrm>
            <a:off x="563671" y="1659285"/>
            <a:ext cx="1103543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/>
            <a:endParaRPr lang="en-US" sz="3200" b="1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ctr"/>
            <a:r>
              <a:rPr lang="en-US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Clinical Investigator Perspectives on the Most Relevant New Datasets and Advances in Oncology: </a:t>
            </a:r>
          </a:p>
          <a:p>
            <a:pPr marL="0" marR="0" algn="ctr"/>
            <a:r>
              <a:rPr lang="en-US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Bladder Cancer Edition</a:t>
            </a:r>
            <a:endParaRPr lang="en-US" sz="3200" b="1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ctr"/>
            <a:endParaRPr lang="en-US" sz="3200" b="1" dirty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0" marR="0" algn="ctr"/>
            <a:endParaRPr lang="en-US" sz="2800" dirty="0">
              <a:solidFill>
                <a:schemeClr val="bg1"/>
              </a:solidFill>
              <a:latin typeface="+mn-lt"/>
              <a:ea typeface="Times New Roman" panose="02020603050405020304" pitchFamily="18" charset="0"/>
            </a:endParaRPr>
          </a:p>
          <a:p>
            <a:pPr marL="0" marR="0" algn="ctr"/>
            <a:r>
              <a:rPr lang="en-US" sz="200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Matthew Milowsky, MD</a:t>
            </a:r>
          </a:p>
          <a:p>
            <a:pPr algn="ctr"/>
            <a:r>
              <a:rPr lang="en-US" sz="20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George </a:t>
            </a:r>
            <a:r>
              <a:rPr lang="en-US" sz="20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George</a:t>
            </a:r>
            <a:r>
              <a:rPr lang="en-US" sz="20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Gabriel and Frances Gable </a:t>
            </a:r>
            <a:r>
              <a:rPr lang="en-US" sz="20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Villere</a:t>
            </a:r>
            <a:r>
              <a:rPr lang="en-US" sz="20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Distinguished Professor</a:t>
            </a:r>
            <a:endParaRPr lang="en-US" sz="20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/>
            <a:r>
              <a:rPr lang="en-US" sz="200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Section Chief, Genitourinary Oncology</a:t>
            </a:r>
          </a:p>
          <a:p>
            <a:pPr marL="0" marR="0" algn="ctr"/>
            <a:endParaRPr lang="en-US" sz="2800" b="1" dirty="0">
              <a:solidFill>
                <a:srgbClr val="4B9CD3"/>
              </a:solidFill>
              <a:latin typeface="+mn-lt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4B9CD3"/>
              </a:solidFill>
              <a:latin typeface="+mn-lt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C3261-E2C4-C0EC-AC6E-00C22A556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Toxicity and Efficacy</a:t>
            </a:r>
          </a:p>
        </p:txBody>
      </p:sp>
      <p:pic>
        <p:nvPicPr>
          <p:cNvPr id="5" name="Picture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FDEBB97B-2044-7B53-BB75-6FD09DFB4D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820" t="36460" r="10000" b="36650"/>
          <a:stretch/>
        </p:blipFill>
        <p:spPr bwMode="auto">
          <a:xfrm>
            <a:off x="240467" y="4578696"/>
            <a:ext cx="7673682" cy="18037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F161CDF2-AFFA-3C09-C9A4-10F089D317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077" t="28712" r="9103" b="17509"/>
          <a:stretch/>
        </p:blipFill>
        <p:spPr bwMode="auto">
          <a:xfrm>
            <a:off x="0" y="822960"/>
            <a:ext cx="8078761" cy="37238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34E92F-E12A-A310-4EC7-4CBDEF33663F}"/>
              </a:ext>
            </a:extLst>
          </p:cNvPr>
          <p:cNvSpPr txBox="1"/>
          <p:nvPr/>
        </p:nvSpPr>
        <p:spPr>
          <a:xfrm>
            <a:off x="7980591" y="1371600"/>
            <a:ext cx="42114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- 8 (29%) pts across all cohorts </a:t>
            </a:r>
          </a:p>
          <a:p>
            <a:r>
              <a:rPr lang="en-US" sz="1800" b="1" dirty="0"/>
              <a:t>experienced grade 3-4 events</a:t>
            </a:r>
          </a:p>
          <a:p>
            <a:r>
              <a:rPr lang="en-US" sz="1800" b="1" dirty="0"/>
              <a:t>- 4 (14%) pts with dose delays due to</a:t>
            </a:r>
          </a:p>
          <a:p>
            <a:r>
              <a:rPr lang="en-US" sz="1800" b="1" dirty="0"/>
              <a:t>toxicity</a:t>
            </a:r>
          </a:p>
          <a:p>
            <a:pPr marL="285750" indent="-285750">
              <a:buFontTx/>
              <a:buChar char="-"/>
            </a:pPr>
            <a:r>
              <a:rPr lang="en-US" sz="1800" b="1" dirty="0"/>
              <a:t>4 (14%) discontinued D due to tox</a:t>
            </a:r>
          </a:p>
          <a:p>
            <a:r>
              <a:rPr lang="en-US" sz="1800" b="1" dirty="0"/>
              <a:t>prior to completion of all cycles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EDA566-E0FB-6062-BF7D-CBFAC2E3407F}"/>
              </a:ext>
            </a:extLst>
          </p:cNvPr>
          <p:cNvSpPr txBox="1"/>
          <p:nvPr/>
        </p:nvSpPr>
        <p:spPr>
          <a:xfrm>
            <a:off x="7980591" y="4842188"/>
            <a:ext cx="40318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- CRs in nearly 2/3 pts across both </a:t>
            </a:r>
          </a:p>
          <a:p>
            <a:r>
              <a:rPr lang="en-US" sz="1800" b="1" dirty="0"/>
              <a:t>combination therapy cohorts</a:t>
            </a:r>
          </a:p>
          <a:p>
            <a:r>
              <a:rPr lang="en-US" sz="1800" b="1" dirty="0"/>
              <a:t>- 12-mo CR 73% in D + BCG cohort</a:t>
            </a:r>
          </a:p>
          <a:p>
            <a:endParaRPr lang="en-US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F49B40-0B6A-9D67-F08A-4715B8CEC6AD}"/>
              </a:ext>
            </a:extLst>
          </p:cNvPr>
          <p:cNvSpPr txBox="1"/>
          <p:nvPr/>
        </p:nvSpPr>
        <p:spPr>
          <a:xfrm>
            <a:off x="780386" y="6473197"/>
            <a:ext cx="3794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cs typeface="Arial" panose="020B0604020202020204" pitchFamily="34" charset="0"/>
              </a:rPr>
              <a:t>Hahn NM et al. </a:t>
            </a:r>
            <a:r>
              <a:rPr lang="en-US" sz="1200" dirty="0" err="1">
                <a:cs typeface="Arial" panose="020B0604020202020204" pitchFamily="34" charset="0"/>
              </a:rPr>
              <a:t>Eur</a:t>
            </a:r>
            <a:r>
              <a:rPr lang="en-US" sz="1200" dirty="0">
                <a:cs typeface="Arial" panose="020B0604020202020204" pitchFamily="34" charset="0"/>
              </a:rPr>
              <a:t> </a:t>
            </a:r>
            <a:r>
              <a:rPr lang="en-US" sz="1200" dirty="0" err="1">
                <a:cs typeface="Arial" panose="020B0604020202020204" pitchFamily="34" charset="0"/>
              </a:rPr>
              <a:t>Urol</a:t>
            </a:r>
            <a:r>
              <a:rPr lang="en-US" sz="1200" dirty="0">
                <a:cs typeface="Arial" panose="020B0604020202020204" pitchFamily="34" charset="0"/>
              </a:rPr>
              <a:t>, 2023. Online ahead of print.</a:t>
            </a:r>
          </a:p>
        </p:txBody>
      </p:sp>
    </p:spTree>
    <p:extLst>
      <p:ext uri="{BB962C8B-B14F-4D97-AF65-F5344CB8AC3E}">
        <p14:creationId xmlns:p14="http://schemas.microsoft.com/office/powerpoint/2010/main" val="3289846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81B8C-B95F-2ED0-0069-1ACD71BA2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Feasible, safe in BCG-unresponsive NMIBC</a:t>
            </a:r>
          </a:p>
          <a:p>
            <a:r>
              <a:rPr lang="en-US" dirty="0"/>
              <a:t>Encouraging preliminary efficacy seen</a:t>
            </a:r>
          </a:p>
          <a:p>
            <a:r>
              <a:rPr lang="en-US" dirty="0"/>
              <a:t>Novel MA-MS ADAPT-BLADDER trial design facilitates rapid evaluation of novel therapies</a:t>
            </a:r>
          </a:p>
          <a:p>
            <a:r>
              <a:rPr lang="en-US" dirty="0"/>
              <a:t>Justification for further study of combination approaches to BCG-unresponsive NMIBC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4DFD66-A864-33FE-2829-8FD52D430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8750"/>
            <a:ext cx="10515600" cy="547688"/>
          </a:xfrm>
        </p:spPr>
        <p:txBody>
          <a:bodyPr>
            <a:noAutofit/>
          </a:bodyPr>
          <a:lstStyle/>
          <a:p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Conclusions: ADAPT BLADDER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93BE05-F94F-82D3-01E1-3441EC399360}"/>
              </a:ext>
            </a:extLst>
          </p:cNvPr>
          <p:cNvSpPr txBox="1"/>
          <p:nvPr/>
        </p:nvSpPr>
        <p:spPr>
          <a:xfrm>
            <a:off x="780386" y="6473197"/>
            <a:ext cx="3794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cs typeface="Arial" panose="020B0604020202020204" pitchFamily="34" charset="0"/>
              </a:rPr>
              <a:t>Hahn NM et al. </a:t>
            </a:r>
            <a:r>
              <a:rPr lang="en-US" sz="1200" dirty="0" err="1">
                <a:cs typeface="Arial" panose="020B0604020202020204" pitchFamily="34" charset="0"/>
              </a:rPr>
              <a:t>Eur</a:t>
            </a:r>
            <a:r>
              <a:rPr lang="en-US" sz="1200" dirty="0">
                <a:cs typeface="Arial" panose="020B0604020202020204" pitchFamily="34" charset="0"/>
              </a:rPr>
              <a:t> </a:t>
            </a:r>
            <a:r>
              <a:rPr lang="en-US" sz="1200" dirty="0" err="1">
                <a:cs typeface="Arial" panose="020B0604020202020204" pitchFamily="34" charset="0"/>
              </a:rPr>
              <a:t>Urol</a:t>
            </a:r>
            <a:r>
              <a:rPr lang="en-US" sz="1200" dirty="0">
                <a:cs typeface="Arial" panose="020B0604020202020204" pitchFamily="34" charset="0"/>
              </a:rPr>
              <a:t>, 2023. Online ahead of print.</a:t>
            </a:r>
          </a:p>
        </p:txBody>
      </p:sp>
    </p:spTree>
    <p:extLst>
      <p:ext uri="{BB962C8B-B14F-4D97-AF65-F5344CB8AC3E}">
        <p14:creationId xmlns:p14="http://schemas.microsoft.com/office/powerpoint/2010/main" val="1293061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7DE56-7498-83AA-8601-D714C80EB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THOR-2 Cohort 2 Interim Analyses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F81262-0DBB-5E0E-86EA-56F91A4834EF}"/>
              </a:ext>
            </a:extLst>
          </p:cNvPr>
          <p:cNvSpPr txBox="1"/>
          <p:nvPr/>
        </p:nvSpPr>
        <p:spPr>
          <a:xfrm>
            <a:off x="747224" y="6424927"/>
            <a:ext cx="5320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Catto J et al. Genitourinary Cancers Symposium 2023;Abstract 503.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4F34BC-9FC7-ADF8-3DED-830808F8B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5095"/>
            <a:ext cx="6003875" cy="476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4EB8A7C-E497-6A48-1786-B06D85D3D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055" y="1792835"/>
            <a:ext cx="5491146" cy="352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BD14895-1BB2-8864-C541-A4CC7D658D5B}"/>
              </a:ext>
            </a:extLst>
          </p:cNvPr>
          <p:cNvSpPr/>
          <p:nvPr/>
        </p:nvSpPr>
        <p:spPr>
          <a:xfrm>
            <a:off x="1979629" y="2809188"/>
            <a:ext cx="3629319" cy="1074655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170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7DE56-7498-83AA-8601-D714C80EB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THOR-2 Cohort 2 Interim Analyses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F81262-0DBB-5E0E-86EA-56F91A4834EF}"/>
              </a:ext>
            </a:extLst>
          </p:cNvPr>
          <p:cNvSpPr txBox="1"/>
          <p:nvPr/>
        </p:nvSpPr>
        <p:spPr>
          <a:xfrm>
            <a:off x="775504" y="6424927"/>
            <a:ext cx="5320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Catto J et al. Genitourinary Cancers Symposium 2023;Abstract 503.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D091A7F-9908-B9FB-CE5C-5BFF05682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34" y="957356"/>
            <a:ext cx="4296298" cy="519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7B318A-42A7-ABBA-5B22-9BB11133ACC1}"/>
              </a:ext>
            </a:extLst>
          </p:cNvPr>
          <p:cNvSpPr txBox="1"/>
          <p:nvPr/>
        </p:nvSpPr>
        <p:spPr>
          <a:xfrm>
            <a:off x="5222450" y="2413262"/>
            <a:ext cx="658468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Efficacy observed with erdafitinib in patients </a:t>
            </a:r>
          </a:p>
          <a:p>
            <a:r>
              <a:rPr lang="en-US" dirty="0"/>
              <a:t>    with HR-NMIBC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Toxicity c/w known side effect profile of </a:t>
            </a:r>
          </a:p>
          <a:p>
            <a:r>
              <a:rPr lang="en-US" dirty="0"/>
              <a:t>    erdafitinib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Risk/benefit in NMIBC c/w more advanced </a:t>
            </a:r>
          </a:p>
          <a:p>
            <a:r>
              <a:rPr lang="en-US" dirty="0"/>
              <a:t>    disease</a:t>
            </a:r>
          </a:p>
        </p:txBody>
      </p:sp>
    </p:spTree>
    <p:extLst>
      <p:ext uri="{BB962C8B-B14F-4D97-AF65-F5344CB8AC3E}">
        <p14:creationId xmlns:p14="http://schemas.microsoft.com/office/powerpoint/2010/main" val="3868232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7DE56-7498-83AA-8601-D714C80EB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THOR-2 Cohort 3 Interim Analyses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F81262-0DBB-5E0E-86EA-56F91A4834EF}"/>
              </a:ext>
            </a:extLst>
          </p:cNvPr>
          <p:cNvSpPr txBox="1"/>
          <p:nvPr/>
        </p:nvSpPr>
        <p:spPr>
          <a:xfrm>
            <a:off x="775504" y="6290635"/>
            <a:ext cx="5320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Daneshmad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et al. Genitourinary Cancers Symposium 2023;Abstract 504.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A7AC0F-1D61-0AAD-C09F-8380D70C0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931006"/>
            <a:ext cx="5998984" cy="47613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B5C039-33FC-A8F5-E203-45EC4AC91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165" y="3469642"/>
            <a:ext cx="3676207" cy="11217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044AC7-809B-7CC8-E817-13D6926CC3E0}"/>
              </a:ext>
            </a:extLst>
          </p:cNvPr>
          <p:cNvSpPr txBox="1"/>
          <p:nvPr/>
        </p:nvSpPr>
        <p:spPr>
          <a:xfrm>
            <a:off x="228600" y="5692395"/>
            <a:ext cx="6400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Recurrent IR, all prior tumors low grade (G1-2),</a:t>
            </a:r>
          </a:p>
          <a:p>
            <a:r>
              <a:rPr lang="en-US" sz="1600" dirty="0"/>
              <a:t>Ta/T1, no prior CIS, progression prob &lt; 5%, recurrence prob &gt; 50%. 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A67484-4C2C-8BA8-A3EF-31439F685D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8881" y="948727"/>
            <a:ext cx="3043954" cy="532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89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3088F2-1E77-F8AF-165D-155270458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670" y="1142802"/>
            <a:ext cx="11662659" cy="457239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B299B70-49E2-1156-29F4-1B442B49E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467" y="149837"/>
            <a:ext cx="10515600" cy="547687"/>
          </a:xfrm>
        </p:spPr>
        <p:txBody>
          <a:bodyPr>
            <a:noAutofit/>
          </a:bodyPr>
          <a:lstStyle/>
          <a:p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Safety, tolerability, and efficacy of a neoadjuvant gemcitabine intravesical drug delivery system (TAR-200) in MIBC: A phase I trial.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01969A-AF75-AF4A-B997-3A8475EA4210}"/>
              </a:ext>
            </a:extLst>
          </p:cNvPr>
          <p:cNvSpPr txBox="1"/>
          <p:nvPr/>
        </p:nvSpPr>
        <p:spPr>
          <a:xfrm>
            <a:off x="708939" y="6473197"/>
            <a:ext cx="41585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cs typeface="Arial" panose="020B0604020202020204" pitchFamily="34" charset="0"/>
              </a:rPr>
              <a:t>Daneshmad</a:t>
            </a:r>
            <a:r>
              <a:rPr lang="en-US" sz="1200" dirty="0">
                <a:cs typeface="Arial" panose="020B0604020202020204" pitchFamily="34" charset="0"/>
              </a:rPr>
              <a:t> S et al. </a:t>
            </a:r>
            <a:r>
              <a:rPr lang="en-US" sz="1200" dirty="0" err="1">
                <a:cs typeface="Arial" panose="020B0604020202020204" pitchFamily="34" charset="0"/>
              </a:rPr>
              <a:t>Urol</a:t>
            </a:r>
            <a:r>
              <a:rPr lang="en-US" sz="1200" dirty="0">
                <a:cs typeface="Arial" panose="020B0604020202020204" pitchFamily="34" charset="0"/>
              </a:rPr>
              <a:t> Oncol. 2022;40(7):344.e1-344.e9</a:t>
            </a:r>
          </a:p>
        </p:txBody>
      </p:sp>
    </p:spTree>
    <p:extLst>
      <p:ext uri="{BB962C8B-B14F-4D97-AF65-F5344CB8AC3E}">
        <p14:creationId xmlns:p14="http://schemas.microsoft.com/office/powerpoint/2010/main" val="2746084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C7A84-B3EE-0C08-5EC5-0525B06FA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467" y="202240"/>
            <a:ext cx="10515600" cy="54864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Conclusions: Phase I Study of TAR-200 in MIBC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153A1-1D8A-9C7F-9D1F-56A5EE1B0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 treatments for MIBC are underutilized</a:t>
            </a:r>
          </a:p>
          <a:p>
            <a:r>
              <a:rPr lang="en-US" dirty="0"/>
              <a:t>TAR-200 is a novel intravesical gemcitabine delivery system</a:t>
            </a:r>
          </a:p>
          <a:p>
            <a:r>
              <a:rPr lang="en-US" dirty="0"/>
              <a:t>TAR-200 is safe and well tolerated in patients with MIBC prior to radical cystectomy</a:t>
            </a:r>
          </a:p>
          <a:p>
            <a:r>
              <a:rPr lang="en-US" dirty="0"/>
              <a:t>Neoadjuvant TAR-200 demonstrated antitumor activity in this phase I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6BC644-9BA9-5B0A-B41E-54BA81C1163E}"/>
              </a:ext>
            </a:extLst>
          </p:cNvPr>
          <p:cNvSpPr txBox="1"/>
          <p:nvPr/>
        </p:nvSpPr>
        <p:spPr>
          <a:xfrm>
            <a:off x="708939" y="6473197"/>
            <a:ext cx="41585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cs typeface="Arial" panose="020B0604020202020204" pitchFamily="34" charset="0"/>
              </a:rPr>
              <a:t>Daneshmad</a:t>
            </a:r>
            <a:r>
              <a:rPr lang="en-US" sz="1200" dirty="0">
                <a:cs typeface="Arial" panose="020B0604020202020204" pitchFamily="34" charset="0"/>
              </a:rPr>
              <a:t> S et al. </a:t>
            </a:r>
            <a:r>
              <a:rPr lang="en-US" sz="1200" dirty="0" err="1">
                <a:cs typeface="Arial" panose="020B0604020202020204" pitchFamily="34" charset="0"/>
              </a:rPr>
              <a:t>Urol</a:t>
            </a:r>
            <a:r>
              <a:rPr lang="en-US" sz="1200" dirty="0">
                <a:cs typeface="Arial" panose="020B0604020202020204" pitchFamily="34" charset="0"/>
              </a:rPr>
              <a:t> Oncol. 2022;40(7):344.e1-344.e9</a:t>
            </a:r>
          </a:p>
        </p:txBody>
      </p:sp>
    </p:spTree>
    <p:extLst>
      <p:ext uri="{BB962C8B-B14F-4D97-AF65-F5344CB8AC3E}">
        <p14:creationId xmlns:p14="http://schemas.microsoft.com/office/powerpoint/2010/main" val="2708505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7ED85-3274-E826-E7C0-63B50E677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TPS: Neoadjuvant TAR-200 plus </a:t>
            </a:r>
            <a:r>
              <a:rPr lang="en-US" sz="2400" dirty="0" err="1">
                <a:latin typeface="Arial" panose="020B0604020202020204" pitchFamily="34" charset="0"/>
              </a:rPr>
              <a:t>cetrelimab</a:t>
            </a:r>
            <a:r>
              <a:rPr lang="en-US" sz="2400" dirty="0">
                <a:latin typeface="Arial" panose="020B0604020202020204" pitchFamily="34" charset="0"/>
              </a:rPr>
              <a:t> or </a:t>
            </a:r>
            <a:r>
              <a:rPr lang="en-US" sz="2400" dirty="0" err="1">
                <a:latin typeface="Arial" panose="020B0604020202020204" pitchFamily="34" charset="0"/>
              </a:rPr>
              <a:t>cetrelimab</a:t>
            </a:r>
            <a:r>
              <a:rPr lang="en-US" sz="2400" dirty="0">
                <a:latin typeface="Arial" panose="020B0604020202020204" pitchFamily="34" charset="0"/>
              </a:rPr>
              <a:t> alone for MIBC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031131-2810-DBD9-85B9-170B1DD1D769}"/>
              </a:ext>
            </a:extLst>
          </p:cNvPr>
          <p:cNvSpPr txBox="1"/>
          <p:nvPr/>
        </p:nvSpPr>
        <p:spPr>
          <a:xfrm>
            <a:off x="682907" y="6501928"/>
            <a:ext cx="5320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Psutka S et al. Genitourinary Cancers Symposium 2023;Abstract TPS584.</a:t>
            </a:r>
            <a:endParaRPr lang="en-US" sz="12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02188E-BC02-F87C-0B84-3B9BBFACB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322" y="1328751"/>
            <a:ext cx="8510754" cy="13107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DCE819-7BB6-A8D2-E64E-5B279C44A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322" y="2825527"/>
            <a:ext cx="11383625" cy="283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43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EE38E-2D38-414A-36BF-1D4B76B24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TPS: Safety and efficacy of TAR-210 (Erdafitinib) in NMIBC/MIBC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2763A7-F68E-13FF-6FAA-1717A9E0C6DD}"/>
              </a:ext>
            </a:extLst>
          </p:cNvPr>
          <p:cNvSpPr txBox="1"/>
          <p:nvPr/>
        </p:nvSpPr>
        <p:spPr>
          <a:xfrm>
            <a:off x="682907" y="6501928"/>
            <a:ext cx="5320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Vilaseca et al. Genitourinary Cancers Symposium 2023;Abstract TPS583.</a:t>
            </a:r>
            <a:endParaRPr lang="en-US" sz="12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F2F79F-D10F-FCE8-C72E-4148EFA6A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43751"/>
            <a:ext cx="10373263" cy="13373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02374E-B64E-9F12-4F4B-2E0E1F2E07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705"/>
          <a:stretch/>
        </p:blipFill>
        <p:spPr>
          <a:xfrm>
            <a:off x="228600" y="2725977"/>
            <a:ext cx="6296735" cy="22183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16BAF4-6AC8-07F3-9FEC-E09130345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331" y="2491253"/>
            <a:ext cx="5414572" cy="305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13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F9C2F-2ED8-8F63-4177-AB4F24DE6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Extended follow up results from </a:t>
            </a:r>
            <a:r>
              <a:rPr lang="en-US" sz="2400" dirty="0" err="1">
                <a:latin typeface="Arial" panose="020B0604020202020204" pitchFamily="34" charset="0"/>
              </a:rPr>
              <a:t>CheckMate</a:t>
            </a:r>
            <a:r>
              <a:rPr lang="en-US" sz="2400" dirty="0">
                <a:latin typeface="Arial" panose="020B0604020202020204" pitchFamily="34" charset="0"/>
              </a:rPr>
              <a:t> 274 trial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71A880-816C-A51A-BC34-694B9447B18F}"/>
              </a:ext>
            </a:extLst>
          </p:cNvPr>
          <p:cNvSpPr txBox="1"/>
          <p:nvPr/>
        </p:nvSpPr>
        <p:spPr>
          <a:xfrm>
            <a:off x="682907" y="6501928"/>
            <a:ext cx="5320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Galsky et al. Genitourinary Cancers Symposium 2023;Abstract LBA443.</a:t>
            </a:r>
            <a:endParaRPr lang="en-US" sz="12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9830A0-655A-4704-9484-BBFCF16B54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63"/>
          <a:stretch/>
        </p:blipFill>
        <p:spPr>
          <a:xfrm>
            <a:off x="228600" y="877857"/>
            <a:ext cx="7899444" cy="37737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4E78A6-3346-2BF4-834A-B77FDE3EB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092" y="4651585"/>
            <a:ext cx="9316966" cy="168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41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AA864-F88C-7B7C-7AA8-FF452A490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8678"/>
            <a:ext cx="11380808" cy="548640"/>
          </a:xfrm>
        </p:spPr>
        <p:txBody>
          <a:bodyPr>
            <a:noAutofit/>
          </a:bodyPr>
          <a:lstStyle/>
          <a:p>
            <a:r>
              <a:rPr lang="en-US" sz="2400" dirty="0" err="1">
                <a:latin typeface="Arial" panose="020B0604020202020204" pitchFamily="34" charset="0"/>
              </a:rPr>
              <a:t>Pembro</a:t>
            </a:r>
            <a:r>
              <a:rPr lang="en-US" sz="2400" dirty="0">
                <a:latin typeface="Arial" panose="020B0604020202020204" pitchFamily="34" charset="0"/>
              </a:rPr>
              <a:t> for BCG-unresponsive HR NMIBC: Cohort B results (KEYNOTE-057)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73F2AF-A8D3-9861-20D2-E693B5136309}"/>
              </a:ext>
            </a:extLst>
          </p:cNvPr>
          <p:cNvSpPr txBox="1"/>
          <p:nvPr/>
        </p:nvSpPr>
        <p:spPr>
          <a:xfrm>
            <a:off x="682907" y="6501928"/>
            <a:ext cx="5320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Necchi A et al. Genitourinary Cancers Symposium 2023;Abstract LBA442.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8E8DAB-F37A-1500-426F-F5B66E9765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"/>
          <a:stretch/>
        </p:blipFill>
        <p:spPr bwMode="auto">
          <a:xfrm>
            <a:off x="1006949" y="927100"/>
            <a:ext cx="10178102" cy="5287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1342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F9C2F-2ED8-8F63-4177-AB4F24DE6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Extended follow up results from </a:t>
            </a:r>
            <a:r>
              <a:rPr lang="en-US" sz="2400" dirty="0" err="1">
                <a:latin typeface="Arial" panose="020B0604020202020204" pitchFamily="34" charset="0"/>
              </a:rPr>
              <a:t>CheckMate</a:t>
            </a:r>
            <a:r>
              <a:rPr lang="en-US" sz="2400" dirty="0">
                <a:latin typeface="Arial" panose="020B0604020202020204" pitchFamily="34" charset="0"/>
              </a:rPr>
              <a:t> 274 trial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71A880-816C-A51A-BC34-694B9447B18F}"/>
              </a:ext>
            </a:extLst>
          </p:cNvPr>
          <p:cNvSpPr txBox="1"/>
          <p:nvPr/>
        </p:nvSpPr>
        <p:spPr>
          <a:xfrm>
            <a:off x="682907" y="6501928"/>
            <a:ext cx="5320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Galsky et al. Genitourinary Cancers Symposium 2023;Abstract LBA443.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6B8F7F-7AD3-029D-040C-E28FFAC5A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214" y="822960"/>
            <a:ext cx="9491059" cy="5343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61965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F9C2F-2ED8-8F63-4177-AB4F24DE6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Extended follow up results from </a:t>
            </a:r>
            <a:r>
              <a:rPr lang="en-US" sz="2400" dirty="0" err="1">
                <a:latin typeface="Arial" panose="020B0604020202020204" pitchFamily="34" charset="0"/>
              </a:rPr>
              <a:t>CheckMate</a:t>
            </a:r>
            <a:r>
              <a:rPr lang="en-US" sz="2400" dirty="0">
                <a:latin typeface="Arial" panose="020B0604020202020204" pitchFamily="34" charset="0"/>
              </a:rPr>
              <a:t> 274 trial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71A880-816C-A51A-BC34-694B9447B18F}"/>
              </a:ext>
            </a:extLst>
          </p:cNvPr>
          <p:cNvSpPr txBox="1"/>
          <p:nvPr/>
        </p:nvSpPr>
        <p:spPr>
          <a:xfrm>
            <a:off x="682907" y="6501928"/>
            <a:ext cx="5320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Galsky et al. Genitourinary Cancers Symposium 2023;Abstract LBA443.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6613D4-6A77-830A-9C2E-710A894B7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6597"/>
            <a:ext cx="6221314" cy="3501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C9C402-06CE-F5A5-890C-3C8213D6C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314" y="1778609"/>
            <a:ext cx="5947794" cy="334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181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F9C2F-2ED8-8F63-4177-AB4F24DE6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Extended follow up results from </a:t>
            </a:r>
            <a:r>
              <a:rPr lang="en-US" sz="2400" dirty="0" err="1">
                <a:latin typeface="Arial" panose="020B0604020202020204" pitchFamily="34" charset="0"/>
              </a:rPr>
              <a:t>CheckMate</a:t>
            </a:r>
            <a:r>
              <a:rPr lang="en-US" sz="2400" dirty="0">
                <a:latin typeface="Arial" panose="020B0604020202020204" pitchFamily="34" charset="0"/>
              </a:rPr>
              <a:t> 274 trial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71A880-816C-A51A-BC34-694B9447B18F}"/>
              </a:ext>
            </a:extLst>
          </p:cNvPr>
          <p:cNvSpPr txBox="1"/>
          <p:nvPr/>
        </p:nvSpPr>
        <p:spPr>
          <a:xfrm>
            <a:off x="682907" y="6501928"/>
            <a:ext cx="5320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Galsky et al. Genitourinary Cancers Symposium 2023;Abstract LBA443.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A1F80E-09DB-9EA3-A07D-23EFA77AD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64" y="1798099"/>
            <a:ext cx="5871239" cy="33061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DB8A54-F456-3D68-4236-516CF54FC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598" y="1798100"/>
            <a:ext cx="5871239" cy="330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64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F9C2F-2ED8-8F63-4177-AB4F24DE6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Extended follow up results from </a:t>
            </a:r>
            <a:r>
              <a:rPr lang="en-US" sz="2400" dirty="0" err="1">
                <a:latin typeface="Arial" panose="020B0604020202020204" pitchFamily="34" charset="0"/>
              </a:rPr>
              <a:t>CheckMate</a:t>
            </a:r>
            <a:r>
              <a:rPr lang="en-US" sz="2400" dirty="0">
                <a:latin typeface="Arial" panose="020B0604020202020204" pitchFamily="34" charset="0"/>
              </a:rPr>
              <a:t> 274 trial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71A880-816C-A51A-BC34-694B9447B18F}"/>
              </a:ext>
            </a:extLst>
          </p:cNvPr>
          <p:cNvSpPr txBox="1"/>
          <p:nvPr/>
        </p:nvSpPr>
        <p:spPr>
          <a:xfrm>
            <a:off x="682907" y="6501928"/>
            <a:ext cx="5320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Galsky et al. Genitourinary Cancers Symposium 2023;Abstract LBA443.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14C3FC-F5FE-7676-F617-FF473A4FE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044" y="822960"/>
            <a:ext cx="9498156" cy="534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41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F9C2F-2ED8-8F63-4177-AB4F24DE6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Extended follow up results from </a:t>
            </a:r>
            <a:r>
              <a:rPr lang="en-US" sz="2400" dirty="0" err="1">
                <a:latin typeface="Arial" panose="020B0604020202020204" pitchFamily="34" charset="0"/>
              </a:rPr>
              <a:t>CheckMate</a:t>
            </a:r>
            <a:r>
              <a:rPr lang="en-US" sz="2400" dirty="0">
                <a:latin typeface="Arial" panose="020B0604020202020204" pitchFamily="34" charset="0"/>
              </a:rPr>
              <a:t> 274 trial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71A880-816C-A51A-BC34-694B9447B18F}"/>
              </a:ext>
            </a:extLst>
          </p:cNvPr>
          <p:cNvSpPr txBox="1"/>
          <p:nvPr/>
        </p:nvSpPr>
        <p:spPr>
          <a:xfrm>
            <a:off x="682907" y="6501928"/>
            <a:ext cx="5320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Galsky et al. Genitourinary Cancers Symposium 2023;Abstract LBA443.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CA7276-DE43-8B67-E236-CECFD9F98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537" y="836928"/>
            <a:ext cx="9685121" cy="545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062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C33B7-000F-182F-1B4C-9C87719E4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IMvigor130 study: Final OS analysis of </a:t>
            </a:r>
            <a:r>
              <a:rPr lang="en-US" sz="2400" dirty="0" err="1">
                <a:latin typeface="Arial" panose="020B0604020202020204" pitchFamily="34" charset="0"/>
              </a:rPr>
              <a:t>Atezo</a:t>
            </a:r>
            <a:r>
              <a:rPr lang="en-US" sz="2400" dirty="0">
                <a:latin typeface="Arial" panose="020B0604020202020204" pitchFamily="34" charset="0"/>
              </a:rPr>
              <a:t> vs chemo in untreated la/</a:t>
            </a:r>
            <a:r>
              <a:rPr lang="en-US" sz="2400" dirty="0" err="1">
                <a:latin typeface="Arial" panose="020B0604020202020204" pitchFamily="34" charset="0"/>
              </a:rPr>
              <a:t>mUC</a:t>
            </a:r>
            <a:endParaRPr lang="en-US" sz="2400" dirty="0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957D3F-4407-9338-7E13-F09DAA370F2E}"/>
              </a:ext>
            </a:extLst>
          </p:cNvPr>
          <p:cNvSpPr txBox="1"/>
          <p:nvPr/>
        </p:nvSpPr>
        <p:spPr>
          <a:xfrm>
            <a:off x="682907" y="6501928"/>
            <a:ext cx="5320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Bamias</a:t>
            </a:r>
            <a:r>
              <a:rPr lang="en-US" sz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et al. Genitourinary Cancers Symposium 2023;Abstract LBA441.</a:t>
            </a:r>
            <a:endParaRPr lang="en-US" sz="12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D233B5-923F-B9FD-832C-8E5DC46D9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346" y="940964"/>
            <a:ext cx="9482854" cy="53341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3E7B6D-7CA5-04E9-1CE5-B0FBB159B365}"/>
              </a:ext>
            </a:extLst>
          </p:cNvPr>
          <p:cNvSpPr txBox="1"/>
          <p:nvPr/>
        </p:nvSpPr>
        <p:spPr>
          <a:xfrm>
            <a:off x="3755036" y="6063521"/>
            <a:ext cx="3057994" cy="1499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5357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C33B7-000F-182F-1B4C-9C87719E4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IMvigor130 study: Final OS analysis of </a:t>
            </a:r>
            <a:r>
              <a:rPr lang="en-US" sz="2400" dirty="0" err="1">
                <a:latin typeface="Arial" panose="020B0604020202020204" pitchFamily="34" charset="0"/>
              </a:rPr>
              <a:t>Atezo</a:t>
            </a:r>
            <a:r>
              <a:rPr lang="en-US" sz="2400" dirty="0">
                <a:latin typeface="Arial" panose="020B0604020202020204" pitchFamily="34" charset="0"/>
              </a:rPr>
              <a:t> vs chemo in untreated la/</a:t>
            </a:r>
            <a:r>
              <a:rPr lang="en-US" sz="2400" dirty="0" err="1">
                <a:latin typeface="Arial" panose="020B0604020202020204" pitchFamily="34" charset="0"/>
              </a:rPr>
              <a:t>mUC</a:t>
            </a:r>
            <a:endParaRPr lang="en-US" sz="2400" dirty="0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957D3F-4407-9338-7E13-F09DAA370F2E}"/>
              </a:ext>
            </a:extLst>
          </p:cNvPr>
          <p:cNvSpPr txBox="1"/>
          <p:nvPr/>
        </p:nvSpPr>
        <p:spPr>
          <a:xfrm>
            <a:off x="682907" y="6501928"/>
            <a:ext cx="5320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Bamias et al. Genitourinary Cancers Symposium 2023;Abstract LBA441.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A4B165-FBE4-30EF-A4AB-188174ECC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584" y="922531"/>
            <a:ext cx="9400286" cy="52876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A3555B-1053-6B4F-D00F-D3979F2D67CA}"/>
              </a:ext>
            </a:extLst>
          </p:cNvPr>
          <p:cNvSpPr txBox="1"/>
          <p:nvPr/>
        </p:nvSpPr>
        <p:spPr>
          <a:xfrm>
            <a:off x="3507699" y="5988570"/>
            <a:ext cx="3057994" cy="1499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6841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C33B7-000F-182F-1B4C-9C87719E4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IMvigor130 study: Final OS analysis of </a:t>
            </a:r>
            <a:r>
              <a:rPr lang="en-US" sz="2400" dirty="0" err="1">
                <a:latin typeface="Arial" panose="020B0604020202020204" pitchFamily="34" charset="0"/>
              </a:rPr>
              <a:t>Atezo</a:t>
            </a:r>
            <a:r>
              <a:rPr lang="en-US" sz="2400" dirty="0">
                <a:latin typeface="Arial" panose="020B0604020202020204" pitchFamily="34" charset="0"/>
              </a:rPr>
              <a:t> vs chemo in untreated la/</a:t>
            </a:r>
            <a:r>
              <a:rPr lang="en-US" sz="2400" dirty="0" err="1">
                <a:latin typeface="Arial" panose="020B0604020202020204" pitchFamily="34" charset="0"/>
              </a:rPr>
              <a:t>mUC</a:t>
            </a:r>
            <a:endParaRPr lang="en-US" sz="2400" dirty="0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957D3F-4407-9338-7E13-F09DAA370F2E}"/>
              </a:ext>
            </a:extLst>
          </p:cNvPr>
          <p:cNvSpPr txBox="1"/>
          <p:nvPr/>
        </p:nvSpPr>
        <p:spPr>
          <a:xfrm>
            <a:off x="682907" y="6501928"/>
            <a:ext cx="5320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Bamias et al. Genitourinary Cancers Symposium 2023;Abstract LBA441.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7E76AB-E9C5-9902-975C-434ACF3CE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827" y="908104"/>
            <a:ext cx="9419353" cy="52983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B510E2-416F-CD04-9C34-48440DCB7E79}"/>
              </a:ext>
            </a:extLst>
          </p:cNvPr>
          <p:cNvSpPr txBox="1"/>
          <p:nvPr/>
        </p:nvSpPr>
        <p:spPr>
          <a:xfrm>
            <a:off x="3657600" y="5949896"/>
            <a:ext cx="3057994" cy="1499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7934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C33B7-000F-182F-1B4C-9C87719E4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IMvigor130 study: Final OS analysis of </a:t>
            </a:r>
            <a:r>
              <a:rPr lang="en-US" sz="2400" dirty="0" err="1">
                <a:latin typeface="Arial" panose="020B0604020202020204" pitchFamily="34" charset="0"/>
              </a:rPr>
              <a:t>Atezo</a:t>
            </a:r>
            <a:r>
              <a:rPr lang="en-US" sz="2400" dirty="0">
                <a:latin typeface="Arial" panose="020B0604020202020204" pitchFamily="34" charset="0"/>
              </a:rPr>
              <a:t> vs chemo in untreated la/</a:t>
            </a:r>
            <a:r>
              <a:rPr lang="en-US" sz="2400" dirty="0" err="1">
                <a:latin typeface="Arial" panose="020B0604020202020204" pitchFamily="34" charset="0"/>
              </a:rPr>
              <a:t>mUC</a:t>
            </a:r>
            <a:endParaRPr lang="en-US" sz="2400" dirty="0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957D3F-4407-9338-7E13-F09DAA370F2E}"/>
              </a:ext>
            </a:extLst>
          </p:cNvPr>
          <p:cNvSpPr txBox="1"/>
          <p:nvPr/>
        </p:nvSpPr>
        <p:spPr>
          <a:xfrm>
            <a:off x="682907" y="6501928"/>
            <a:ext cx="5320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Bamias et al. Genitourinary Cancers Symposium 2023;Abstract LBA441.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1A39E2-1C05-185C-134C-1EB25A996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176" y="907826"/>
            <a:ext cx="9480573" cy="53328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9B9707-68A5-59E7-950B-A113B2E10E9E}"/>
              </a:ext>
            </a:extLst>
          </p:cNvPr>
          <p:cNvSpPr txBox="1"/>
          <p:nvPr/>
        </p:nvSpPr>
        <p:spPr>
          <a:xfrm>
            <a:off x="3575154" y="6032342"/>
            <a:ext cx="3057994" cy="1499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1274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D27D4-8365-F6F4-8A21-F298A54D9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64" y="139367"/>
            <a:ext cx="10515600" cy="548640"/>
          </a:xfrm>
        </p:spPr>
        <p:txBody>
          <a:bodyPr>
            <a:noAutofit/>
          </a:bodyPr>
          <a:lstStyle/>
          <a:p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Enfortumab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vedotin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plus pembrolizumab in previously untreated advanced urothelial cancer (EV-103  Cohort A). 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210334-AA89-A720-6E94-F1F6F3383F6E}"/>
              </a:ext>
            </a:extLst>
          </p:cNvPr>
          <p:cNvSpPr txBox="1"/>
          <p:nvPr/>
        </p:nvSpPr>
        <p:spPr>
          <a:xfrm>
            <a:off x="766812" y="6499744"/>
            <a:ext cx="3486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cs typeface="Arial" panose="020B0604020202020204" pitchFamily="34" charset="0"/>
              </a:rPr>
              <a:t>Hoimes CJ et al. J Clin Oncol. 2023;41(1):22-31.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1AF5A3-22E2-5348-365C-25FB2A684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060" y="3549503"/>
            <a:ext cx="4809804" cy="27411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B5C3BC-0454-A8B1-0D73-966900ED2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657" y="977401"/>
            <a:ext cx="5455082" cy="26527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8C97A6-39D3-75E6-A36A-72588DA9C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487" y="3717581"/>
            <a:ext cx="5455082" cy="30119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EE6BCD-A6D0-DA96-C16B-AA7CA4391F33}"/>
              </a:ext>
            </a:extLst>
          </p:cNvPr>
          <p:cNvSpPr txBox="1"/>
          <p:nvPr/>
        </p:nvSpPr>
        <p:spPr>
          <a:xfrm>
            <a:off x="240467" y="1246394"/>
            <a:ext cx="53830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b="1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Phase </a:t>
            </a:r>
            <a:r>
              <a:rPr lang="en-US" sz="1600" b="1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Ib</a:t>
            </a:r>
            <a:r>
              <a:rPr lang="en-US" sz="1600" b="1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/II, multicenter, open-label study, 1L cisplatin-ineligible patients with la/</a:t>
            </a:r>
            <a:r>
              <a:rPr lang="en-US" sz="1600" b="1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mUC</a:t>
            </a:r>
            <a:r>
              <a:rPr lang="en-US" sz="1600" b="1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</a:p>
          <a:p>
            <a:pPr marL="742931" lvl="1" indent="-285750">
              <a:buFontTx/>
              <a:buChar char="-"/>
            </a:pPr>
            <a:r>
              <a:rPr lang="en-US" sz="1600" b="1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EV 1.25 mg/kg once daily on days 1 and 8 and P 200 mg (day 1) IV once daily in 3-wk cycles. </a:t>
            </a:r>
          </a:p>
          <a:p>
            <a:pPr marL="742931" lvl="1" indent="-285750">
              <a:buFontTx/>
              <a:buChar char="-"/>
            </a:pPr>
            <a:r>
              <a:rPr lang="en-US" sz="1600" b="1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Primary end point was safety. </a:t>
            </a:r>
          </a:p>
          <a:p>
            <a:pPr marL="742931" lvl="1" indent="-285750">
              <a:buFontTx/>
              <a:buChar char="-"/>
            </a:pPr>
            <a:r>
              <a:rPr lang="en-US" sz="1600" b="1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Key secondary end points included </a:t>
            </a:r>
            <a:r>
              <a:rPr lang="en-US" sz="1600" b="1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cORR</a:t>
            </a:r>
            <a:r>
              <a:rPr lang="en-US" sz="1600" b="1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, DOR, and OS.</a:t>
            </a:r>
            <a:endParaRPr lang="en-US" sz="1600" b="1" dirty="0"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8809F0-6832-6D4D-678A-90D76DDB9AF2}"/>
              </a:ext>
            </a:extLst>
          </p:cNvPr>
          <p:cNvSpPr txBox="1"/>
          <p:nvPr/>
        </p:nvSpPr>
        <p:spPr>
          <a:xfrm>
            <a:off x="2453833" y="3630112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/>
              <a:t>cORR</a:t>
            </a:r>
            <a:r>
              <a:rPr lang="en-US" sz="1800" b="1" dirty="0"/>
              <a:t> 73.3% (CR 15.6%)</a:t>
            </a:r>
          </a:p>
        </p:txBody>
      </p:sp>
    </p:spTree>
    <p:extLst>
      <p:ext uri="{BB962C8B-B14F-4D97-AF65-F5344CB8AC3E}">
        <p14:creationId xmlns:p14="http://schemas.microsoft.com/office/powerpoint/2010/main" val="4148220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AA864-F88C-7B7C-7AA8-FF452A490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8678"/>
            <a:ext cx="11380808" cy="548640"/>
          </a:xfrm>
        </p:spPr>
        <p:txBody>
          <a:bodyPr>
            <a:noAutofit/>
          </a:bodyPr>
          <a:lstStyle/>
          <a:p>
            <a:r>
              <a:rPr lang="en-US" sz="2400" dirty="0" err="1">
                <a:latin typeface="Arial" panose="020B0604020202020204" pitchFamily="34" charset="0"/>
              </a:rPr>
              <a:t>Pembro</a:t>
            </a:r>
            <a:r>
              <a:rPr lang="en-US" sz="2400" dirty="0">
                <a:latin typeface="Arial" panose="020B0604020202020204" pitchFamily="34" charset="0"/>
              </a:rPr>
              <a:t> for BCG-unresponsive HR NMIBC: Cohort B results (KEYNOTE-057)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73F2AF-A8D3-9861-20D2-E693B5136309}"/>
              </a:ext>
            </a:extLst>
          </p:cNvPr>
          <p:cNvSpPr txBox="1"/>
          <p:nvPr/>
        </p:nvSpPr>
        <p:spPr>
          <a:xfrm>
            <a:off x="682907" y="6501928"/>
            <a:ext cx="5320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Necchi A et al. Genitourinary Cancers Symposium 2023;Abstract LBA442.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7336A5A-44E2-B699-12A2-D000EA4B15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0"/>
          <a:stretch/>
        </p:blipFill>
        <p:spPr bwMode="auto">
          <a:xfrm>
            <a:off x="1071672" y="1054101"/>
            <a:ext cx="10048655" cy="5173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58351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D582E8D-6C0A-396E-7899-61FBEF2C2384}"/>
              </a:ext>
            </a:extLst>
          </p:cNvPr>
          <p:cNvSpPr txBox="1"/>
          <p:nvPr/>
        </p:nvSpPr>
        <p:spPr>
          <a:xfrm>
            <a:off x="697364" y="6468515"/>
            <a:ext cx="3486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cs typeface="Arial" panose="020B0604020202020204" pitchFamily="34" charset="0"/>
              </a:rPr>
              <a:t>Hoimes CJ et al. J Clin Oncol. 2023;41(1):22-31.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2EA358-F72D-D861-3E67-5ED399D183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026"/>
          <a:stretch/>
        </p:blipFill>
        <p:spPr>
          <a:xfrm>
            <a:off x="847834" y="1071566"/>
            <a:ext cx="4146041" cy="23380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F76E00-963A-1D87-9D82-934DE422F5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755" b="32152"/>
          <a:stretch/>
        </p:blipFill>
        <p:spPr>
          <a:xfrm>
            <a:off x="786022" y="3640052"/>
            <a:ext cx="4207853" cy="23812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64C6EB-B935-9208-A079-90EE5F704A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907"/>
          <a:stretch/>
        </p:blipFill>
        <p:spPr>
          <a:xfrm>
            <a:off x="6403033" y="1071566"/>
            <a:ext cx="4131553" cy="23380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D4740C-CDCA-9DA7-1C23-3754E5169764}"/>
              </a:ext>
            </a:extLst>
          </p:cNvPr>
          <p:cNvSpPr txBox="1"/>
          <p:nvPr/>
        </p:nvSpPr>
        <p:spPr>
          <a:xfrm>
            <a:off x="6269621" y="3683230"/>
            <a:ext cx="53099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Most common treatment-related adverse events (TRAEs): peripheral sensory neuropathy (55.6%), fatigue (51.1%), and alopecia (48.9%). </a:t>
            </a:r>
          </a:p>
          <a:p>
            <a:r>
              <a:rPr lang="en-US" sz="2000" b="1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Twenty-nine patients (64.4%) had grade 3 or higher TRAEs; the most common were increased lipase (17.8%), maculopapular rash (11.1%), and fatigue (11.1%). </a:t>
            </a:r>
            <a:endParaRPr lang="en-US" sz="2000" b="1" dirty="0"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E202E90-F584-91A1-33A0-6FC7AC450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64" y="139367"/>
            <a:ext cx="10515600" cy="548640"/>
          </a:xfrm>
        </p:spPr>
        <p:txBody>
          <a:bodyPr>
            <a:noAutofit/>
          </a:bodyPr>
          <a:lstStyle/>
          <a:p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Enfortumab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vedotin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plus pembrolizumab in previously untreated advanced urothelial cancer (EV-103  Cohort A).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319047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15D55-FFF0-9C7E-FACD-0EF4D4D59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EV-103 Cohort K: Subgroup analysis of </a:t>
            </a:r>
            <a:r>
              <a:rPr lang="en-US" sz="2400" dirty="0" err="1">
                <a:latin typeface="Arial" panose="020B0604020202020204" pitchFamily="34" charset="0"/>
              </a:rPr>
              <a:t>cORR</a:t>
            </a:r>
            <a:endParaRPr lang="en-US" sz="24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28260-73F6-30DE-1782-E0D52E2D2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8D493-9D1A-5E47-80BE-EDA6678EBF5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4DC91E-8D2D-BF24-55C7-97F2416B3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9220" y="845725"/>
            <a:ext cx="9292110" cy="52268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C60BF5-5635-89BD-1540-46C77EDEEF59}"/>
              </a:ext>
            </a:extLst>
          </p:cNvPr>
          <p:cNvSpPr txBox="1"/>
          <p:nvPr/>
        </p:nvSpPr>
        <p:spPr>
          <a:xfrm>
            <a:off x="766812" y="6499744"/>
            <a:ext cx="5109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Milowsky M et al.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Genitourinary Cancers Symposium 2023;Abstract 439.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B747F5-789C-C7B8-153C-2DDDE4BD9522}"/>
              </a:ext>
            </a:extLst>
          </p:cNvPr>
          <p:cNvSpPr txBox="1"/>
          <p:nvPr/>
        </p:nvSpPr>
        <p:spPr>
          <a:xfrm>
            <a:off x="3740046" y="5878884"/>
            <a:ext cx="3057994" cy="1499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EFC4D3-BB88-E467-6185-9D8C0EA56D7B}"/>
              </a:ext>
            </a:extLst>
          </p:cNvPr>
          <p:cNvSpPr txBox="1"/>
          <p:nvPr/>
        </p:nvSpPr>
        <p:spPr>
          <a:xfrm>
            <a:off x="1792360" y="4893089"/>
            <a:ext cx="8363476" cy="6982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1040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AFDC1-F2A9-1FDB-4E51-0817E89F9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39" y="160648"/>
            <a:ext cx="10515600" cy="54864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</a:rPr>
              <a:t>EV-103 Cohort K: EV mono or EV+P in previously untreated cisplatin-ineligible pts with la/</a:t>
            </a:r>
            <a:r>
              <a:rPr lang="en-US" dirty="0" err="1">
                <a:latin typeface="Arial" panose="020B0604020202020204" pitchFamily="34" charset="0"/>
              </a:rPr>
              <a:t>mUC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45" name="Title 1">
            <a:extLst>
              <a:ext uri="{FF2B5EF4-FFF2-40B4-BE49-F238E27FC236}">
                <a16:creationId xmlns:a16="http://schemas.microsoft.com/office/drawing/2014/main" id="{2CD253B4-DAB1-03E7-46D4-4933D7992449}"/>
              </a:ext>
            </a:extLst>
          </p:cNvPr>
          <p:cNvSpPr txBox="1">
            <a:spLocks/>
          </p:cNvSpPr>
          <p:nvPr/>
        </p:nvSpPr>
        <p:spPr>
          <a:xfrm>
            <a:off x="640080" y="538745"/>
            <a:ext cx="10972800" cy="60941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25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55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46" name="Text Placeholder 5">
            <a:extLst>
              <a:ext uri="{FF2B5EF4-FFF2-40B4-BE49-F238E27FC236}">
                <a16:creationId xmlns:a16="http://schemas.microsoft.com/office/drawing/2014/main" id="{1914A69C-6302-9F5C-4467-5AB97CC201B9}"/>
              </a:ext>
            </a:extLst>
          </p:cNvPr>
          <p:cNvSpPr txBox="1">
            <a:spLocks/>
          </p:cNvSpPr>
          <p:nvPr/>
        </p:nvSpPr>
        <p:spPr>
          <a:xfrm>
            <a:off x="639763" y="5075960"/>
            <a:ext cx="6053345" cy="66807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2557"/>
              </a:buClr>
              <a:buFont typeface="Arial" panose="020B0604020202020204" pitchFamily="34" charset="0"/>
              <a:buChar char="•"/>
              <a:defRPr lang="en-US" sz="600" kern="1200" smtClean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2557"/>
              </a:buClr>
              <a:buFont typeface="Arial" panose="020B0604020202020204" pitchFamily="34" charset="0"/>
              <a:buChar char="–"/>
              <a:defRPr lang="en-US" sz="900" kern="1200" smtClean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Courier New" panose="02070309020205020404" pitchFamily="49" charset="0"/>
              <a:buNone/>
              <a:defRPr lang="en-US" sz="900" kern="1200" smtClean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lang="en-US" sz="900" kern="1200" smtClean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300"/>
              </a:spcBef>
              <a:spcAft>
                <a:spcPts val="10"/>
              </a:spcAft>
              <a:buClrTx/>
              <a:buFont typeface="Arial" panose="020B0604020202020204" pitchFamily="34" charset="0"/>
              <a:buNone/>
              <a:defRPr/>
            </a:pPr>
            <a:r>
              <a:rPr lang="en-GB" dirty="0">
                <a:latin typeface="Arial" panose="020B0604020202020204"/>
                <a:cs typeface="+mn-cs"/>
              </a:rPr>
              <a:t>Data </a:t>
            </a:r>
            <a:r>
              <a:rPr lang="en-GB" dirty="0" err="1">
                <a:latin typeface="Arial" panose="020B0604020202020204"/>
                <a:cs typeface="+mn-cs"/>
              </a:rPr>
              <a:t>cutoff</a:t>
            </a:r>
            <a:r>
              <a:rPr lang="en-GB" dirty="0">
                <a:latin typeface="Arial" panose="020B0604020202020204"/>
                <a:cs typeface="+mn-cs"/>
              </a:rPr>
              <a:t>: 10 Jun 2022.</a:t>
            </a:r>
          </a:p>
          <a:p>
            <a:pPr marL="0" indent="0" fontAlgn="auto">
              <a:spcBef>
                <a:spcPts val="300"/>
              </a:spcBef>
              <a:spcAft>
                <a:spcPts val="10"/>
              </a:spcAft>
              <a:buClrTx/>
              <a:buFont typeface="Arial" panose="020B0604020202020204" pitchFamily="34" charset="0"/>
              <a:buNone/>
              <a:defRPr/>
            </a:pPr>
            <a:r>
              <a:rPr lang="en-GB" baseline="30000" dirty="0" err="1">
                <a:latin typeface="Arial" panose="020B0604020202020204"/>
                <a:cs typeface="+mn-cs"/>
              </a:rPr>
              <a:t>a</a:t>
            </a:r>
            <a:r>
              <a:rPr lang="en-GB" dirty="0" err="1">
                <a:latin typeface="Arial" panose="020B0604020202020204"/>
                <a:cs typeface="+mn-cs"/>
              </a:rPr>
              <a:t>Of</a:t>
            </a:r>
            <a:r>
              <a:rPr lang="en-GB" dirty="0">
                <a:latin typeface="Arial" panose="020B0604020202020204"/>
                <a:cs typeface="+mn-cs"/>
              </a:rPr>
              <a:t> 76 patients in the EV+P arm, seven patients were not assessable due to non-measurable disease (n=4), post-baseline assessment that was not evaluable (n=2), and lack of post-baseline assessment (n=1).</a:t>
            </a:r>
          </a:p>
          <a:p>
            <a:pPr marL="0" indent="0" fontAlgn="auto">
              <a:spcBef>
                <a:spcPts val="300"/>
              </a:spcBef>
              <a:spcAft>
                <a:spcPts val="10"/>
              </a:spcAft>
              <a:buFont typeface="Arial" panose="020B0604020202020204" pitchFamily="34" charset="0"/>
              <a:buNone/>
              <a:defRPr/>
            </a:pPr>
            <a:r>
              <a:rPr lang="en-GB" b="1" baseline="30000" dirty="0" err="1">
                <a:latin typeface="Arial" panose="020B0604020202020204"/>
                <a:cs typeface="+mn-cs"/>
              </a:rPr>
              <a:t>b</a:t>
            </a:r>
            <a:r>
              <a:rPr lang="en-GB" b="1" dirty="0" err="1">
                <a:latin typeface="Arial" panose="020B0604020202020204"/>
                <a:cs typeface="+mn-cs"/>
              </a:rPr>
              <a:t>There</a:t>
            </a:r>
            <a:r>
              <a:rPr lang="en-GB" b="1" dirty="0">
                <a:latin typeface="Arial" panose="020B0604020202020204"/>
                <a:cs typeface="+mn-cs"/>
              </a:rPr>
              <a:t> were </a:t>
            </a:r>
            <a:r>
              <a:rPr lang="en-GB" b="1" dirty="0">
                <a:latin typeface="Arial" panose="020B0604020202020204"/>
              </a:rPr>
              <a:t>no formal statistical comparisons between treatment arms</a:t>
            </a:r>
            <a:r>
              <a:rPr lang="en-GB" dirty="0">
                <a:latin typeface="Arial" panose="020B0604020202020204"/>
              </a:rPr>
              <a:t>.</a:t>
            </a:r>
            <a:endParaRPr lang="en-GB" dirty="0">
              <a:latin typeface="Arial" panose="020B0604020202020204"/>
              <a:cs typeface="+mn-cs"/>
            </a:endParaRPr>
          </a:p>
          <a:p>
            <a:pPr marL="0" indent="0" fontAlgn="auto">
              <a:spcBef>
                <a:spcPts val="300"/>
              </a:spcBef>
              <a:spcAft>
                <a:spcPts val="10"/>
              </a:spcAft>
              <a:buClrTx/>
              <a:buFont typeface="Arial" panose="020B0604020202020204" pitchFamily="34" charset="0"/>
              <a:buNone/>
              <a:defRPr/>
            </a:pPr>
            <a:r>
              <a:rPr lang="en-GB" dirty="0">
                <a:latin typeface="Arial" panose="020B0604020202020204"/>
                <a:cs typeface="+mn-cs"/>
              </a:rPr>
              <a:t>2L, second-line; AEs, adverse events; BICR, blinded independent central review; CI, confidence interval; </a:t>
            </a:r>
            <a:r>
              <a:rPr lang="en-GB" dirty="0" err="1">
                <a:latin typeface="Arial" panose="020B0604020202020204"/>
                <a:cs typeface="+mn-cs"/>
              </a:rPr>
              <a:t>cORR</a:t>
            </a:r>
            <a:r>
              <a:rPr lang="en-GB" dirty="0">
                <a:latin typeface="Arial" panose="020B0604020202020204"/>
                <a:cs typeface="+mn-cs"/>
              </a:rPr>
              <a:t>: confirmed objective response rate; CPS, combined positive score; CR, complete response; EV, </a:t>
            </a:r>
            <a:r>
              <a:rPr lang="en-GB" dirty="0" err="1">
                <a:latin typeface="Arial" panose="020B0604020202020204"/>
                <a:cs typeface="+mn-cs"/>
              </a:rPr>
              <a:t>enfortumab</a:t>
            </a:r>
            <a:r>
              <a:rPr lang="en-GB" dirty="0">
                <a:latin typeface="Arial" panose="020B0604020202020204"/>
                <a:cs typeface="+mn-cs"/>
              </a:rPr>
              <a:t> </a:t>
            </a:r>
            <a:r>
              <a:rPr lang="en-GB" dirty="0" err="1">
                <a:latin typeface="Arial" panose="020B0604020202020204"/>
                <a:cs typeface="+mn-cs"/>
              </a:rPr>
              <a:t>vedotin</a:t>
            </a:r>
            <a:r>
              <a:rPr lang="en-GB" dirty="0">
                <a:latin typeface="Arial" panose="020B0604020202020204"/>
                <a:cs typeface="+mn-cs"/>
              </a:rPr>
              <a:t>; la/</a:t>
            </a:r>
            <a:r>
              <a:rPr lang="en-GB" dirty="0" err="1">
                <a:latin typeface="Arial" panose="020B0604020202020204"/>
                <a:cs typeface="+mn-cs"/>
              </a:rPr>
              <a:t>mUC</a:t>
            </a:r>
            <a:r>
              <a:rPr lang="en-GB" dirty="0">
                <a:latin typeface="Arial" panose="020B0604020202020204"/>
                <a:cs typeface="+mn-cs"/>
              </a:rPr>
              <a:t>, locally advanced/metastatic urothelial cancer; mono, monotherapy; NR, not reached; P, pembrolizumab; PD-L1, programmed death-ligand-1; PR, partial response; TRAEs, treatment-related adverse events.</a:t>
            </a:r>
          </a:p>
        </p:txBody>
      </p:sp>
      <p:graphicFrame>
        <p:nvGraphicFramePr>
          <p:cNvPr id="348" name="Content Placeholder 4">
            <a:extLst>
              <a:ext uri="{FF2B5EF4-FFF2-40B4-BE49-F238E27FC236}">
                <a16:creationId xmlns:a16="http://schemas.microsoft.com/office/drawing/2014/main" id="{8F4E6578-1E61-6D93-7A85-53D9994F6A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1709687"/>
              </p:ext>
            </p:extLst>
          </p:nvPr>
        </p:nvGraphicFramePr>
        <p:xfrm>
          <a:off x="7213230" y="1255885"/>
          <a:ext cx="4549044" cy="1528832"/>
        </p:xfrm>
        <a:graphic>
          <a:graphicData uri="http://schemas.openxmlformats.org/drawingml/2006/table">
            <a:tbl>
              <a:tblPr firstRow="1" bandRow="1"/>
              <a:tblGrid>
                <a:gridCol w="2137642">
                  <a:extLst>
                    <a:ext uri="{9D8B030D-6E8A-4147-A177-3AD203B41FA5}">
                      <a16:colId xmlns:a16="http://schemas.microsoft.com/office/drawing/2014/main" val="2567539824"/>
                    </a:ext>
                  </a:extLst>
                </a:gridCol>
                <a:gridCol w="1192301">
                  <a:extLst>
                    <a:ext uri="{9D8B030D-6E8A-4147-A177-3AD203B41FA5}">
                      <a16:colId xmlns:a16="http://schemas.microsoft.com/office/drawing/2014/main" val="3126315464"/>
                    </a:ext>
                  </a:extLst>
                </a:gridCol>
                <a:gridCol w="1219101">
                  <a:extLst>
                    <a:ext uri="{9D8B030D-6E8A-4147-A177-3AD203B41FA5}">
                      <a16:colId xmlns:a16="http://schemas.microsoft.com/office/drawing/2014/main" val="3477083043"/>
                    </a:ext>
                  </a:extLst>
                </a:gridCol>
              </a:tblGrid>
              <a:tr h="3629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ctr"/>
                      <a:endParaRPr lang="en-US" sz="1200" b="1" i="0" u="none" strike="noStrike" dirty="0">
                        <a:solidFill>
                          <a:srgbClr val="00255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B9BD5"/>
                      </a:solidFill>
                    </a:lnT>
                    <a:lnB w="12700" cmpd="sng">
                      <a:solidFill>
                        <a:srgbClr val="5B9B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EV+P</a:t>
                      </a:r>
                      <a:r>
                        <a:rPr lang="en-US" sz="1200" b="1" u="none" strike="noStrike" baseline="30000" dirty="0" err="1">
                          <a:solidFill>
                            <a:schemeClr val="bg1"/>
                          </a:solidFill>
                          <a:effectLst/>
                        </a:rPr>
                        <a:t>b</a:t>
                      </a:r>
                      <a:r>
                        <a:rPr lang="en-US" sz="1200" b="1" u="none" strike="noStrike" baseline="30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</a:p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(n=76)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B9BD5"/>
                      </a:solidFill>
                    </a:lnT>
                    <a:lnB w="12700" cmpd="sng">
                      <a:solidFill>
                        <a:srgbClr val="5B9B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6A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EV </a:t>
                      </a:r>
                      <a:r>
                        <a:rPr lang="en-US" sz="12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mono</a:t>
                      </a:r>
                      <a:r>
                        <a:rPr lang="en-US" sz="1200" b="1" u="none" strike="noStrike" baseline="30000" dirty="0" err="1">
                          <a:solidFill>
                            <a:schemeClr val="bg1"/>
                          </a:solidFill>
                          <a:effectLst/>
                        </a:rPr>
                        <a:t>b</a:t>
                      </a:r>
                      <a:endParaRPr lang="en-US" sz="1200" b="1" u="none" strike="noStrike" baseline="300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(n=73)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B9BD5"/>
                      </a:solidFill>
                    </a:lnT>
                    <a:lnB w="12700" cmpd="sng">
                      <a:solidFill>
                        <a:srgbClr val="5B9B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6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229429"/>
                  </a:ext>
                </a:extLst>
              </a:tr>
              <a:tr h="4029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u="none" strike="noStrike" dirty="0" err="1">
                          <a:solidFill>
                            <a:srgbClr val="002557"/>
                          </a:solidFill>
                          <a:effectLst/>
                        </a:rPr>
                        <a:t>cORR</a:t>
                      </a:r>
                      <a:r>
                        <a:rPr lang="en-US" sz="1200" b="1" u="none" strike="noStrike" dirty="0">
                          <a:solidFill>
                            <a:srgbClr val="002557"/>
                          </a:solidFill>
                          <a:effectLst/>
                        </a:rPr>
                        <a:t>, n (% )</a:t>
                      </a:r>
                    </a:p>
                    <a:p>
                      <a:pPr algn="l" fontAlgn="ctr"/>
                      <a:r>
                        <a:rPr lang="en-US" sz="1200" b="1" u="none" strike="noStrike" dirty="0">
                          <a:solidFill>
                            <a:srgbClr val="002557"/>
                          </a:solidFill>
                          <a:effectLst/>
                        </a:rPr>
                        <a:t>(95% CI)</a:t>
                      </a:r>
                      <a:endParaRPr lang="en-US" sz="1200" b="1" i="0" u="none" strike="noStrike" dirty="0">
                        <a:solidFill>
                          <a:srgbClr val="00255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B9BD5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n-US" sz="1200" u="none" strike="noStrike" dirty="0">
                          <a:solidFill>
                            <a:srgbClr val="002557"/>
                          </a:solidFill>
                          <a:effectLst/>
                        </a:rPr>
                        <a:t>49 (</a:t>
                      </a:r>
                      <a:r>
                        <a:rPr lang="en-US" sz="1200" b="0" u="none" strike="noStrike" dirty="0">
                          <a:solidFill>
                            <a:srgbClr val="002557"/>
                          </a:solidFill>
                          <a:effectLst/>
                        </a:rPr>
                        <a:t>64.5</a:t>
                      </a:r>
                      <a:r>
                        <a:rPr lang="en-US" sz="1200" u="none" strike="noStrike" dirty="0">
                          <a:solidFill>
                            <a:srgbClr val="002557"/>
                          </a:solidFill>
                          <a:effectLst/>
                        </a:rPr>
                        <a:t>) </a:t>
                      </a:r>
                    </a:p>
                    <a:p>
                      <a:pPr algn="ctr" fontAlgn="ctr"/>
                      <a:r>
                        <a:rPr lang="en-US" sz="1200" u="none" strike="noStrike" dirty="0">
                          <a:solidFill>
                            <a:srgbClr val="002557"/>
                          </a:solidFill>
                          <a:effectLst/>
                        </a:rPr>
                        <a:t>(52.7-75.1) </a:t>
                      </a:r>
                      <a:endParaRPr lang="en-US" sz="1200" b="0" i="0" u="none" strike="noStrike" dirty="0">
                        <a:solidFill>
                          <a:srgbClr val="00255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B9BD5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n-US" sz="1200" u="none" strike="noStrike">
                          <a:solidFill>
                            <a:srgbClr val="002557"/>
                          </a:solidFill>
                          <a:effectLst/>
                        </a:rPr>
                        <a:t>33 (</a:t>
                      </a:r>
                      <a:r>
                        <a:rPr lang="en-US" sz="1200" b="0" u="none" strike="noStrike">
                          <a:solidFill>
                            <a:srgbClr val="002557"/>
                          </a:solidFill>
                          <a:effectLst/>
                        </a:rPr>
                        <a:t>45.2</a:t>
                      </a:r>
                      <a:r>
                        <a:rPr lang="en-US" sz="1200" u="none" strike="noStrike">
                          <a:solidFill>
                            <a:srgbClr val="002557"/>
                          </a:solidFill>
                          <a:effectLst/>
                        </a:rPr>
                        <a:t>)</a:t>
                      </a:r>
                    </a:p>
                    <a:p>
                      <a:pPr algn="ctr" fontAlgn="ctr"/>
                      <a:r>
                        <a:rPr lang="en-US" sz="1200" u="none" strike="noStrike">
                          <a:solidFill>
                            <a:srgbClr val="002557"/>
                          </a:solidFill>
                          <a:effectLst/>
                        </a:rPr>
                        <a:t>(33.5-57.3)</a:t>
                      </a:r>
                      <a:endParaRPr lang="en-US" sz="1200" b="0" i="0" u="none" strike="noStrike">
                        <a:solidFill>
                          <a:srgbClr val="00255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B9BD5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031396"/>
                  </a:ext>
                </a:extLst>
              </a:tr>
              <a:tr h="3476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lvl="0" algn="l">
                        <a:buNone/>
                      </a:pPr>
                      <a:r>
                        <a:rPr lang="en-US" sz="1200" b="1" i="0" u="none" strike="noStrike" noProof="0" dirty="0">
                          <a:solidFill>
                            <a:srgbClr val="002557"/>
                          </a:solidFill>
                          <a:effectLst/>
                        </a:rPr>
                        <a:t>Median </a:t>
                      </a:r>
                      <a:r>
                        <a:rPr lang="en-US" sz="1200" b="1" i="0" u="none" strike="noStrike" dirty="0">
                          <a:solidFill>
                            <a:srgbClr val="002557"/>
                          </a:solidFill>
                          <a:effectLst/>
                          <a:latin typeface="+mn-lt"/>
                        </a:rPr>
                        <a:t>time to objective response </a:t>
                      </a:r>
                      <a:r>
                        <a:rPr lang="en-US" sz="1200" b="1" i="0" u="none" strike="noStrike" noProof="0" dirty="0">
                          <a:solidFill>
                            <a:srgbClr val="002557"/>
                          </a:solidFill>
                          <a:effectLst/>
                        </a:rPr>
                        <a:t>(range), </a:t>
                      </a:r>
                      <a:r>
                        <a:rPr lang="en-US" sz="1200" b="1" i="0" u="none" strike="noStrike" dirty="0" err="1">
                          <a:solidFill>
                            <a:srgbClr val="002557"/>
                          </a:solidFill>
                          <a:effectLst/>
                          <a:latin typeface="+mn-lt"/>
                        </a:rPr>
                        <a:t>mo</a:t>
                      </a:r>
                      <a:r>
                        <a:rPr lang="en-US" sz="1200" b="1" i="0" u="none" strike="noStrike" dirty="0">
                          <a:solidFill>
                            <a:srgbClr val="002557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200" dirty="0">
                        <a:solidFill>
                          <a:srgbClr val="002557"/>
                        </a:solidFill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2557"/>
                          </a:solidFill>
                          <a:effectLst/>
                          <a:latin typeface="+mn-lt"/>
                        </a:rPr>
                        <a:t>2.07 (1.1-6.6)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2557"/>
                          </a:solidFill>
                          <a:effectLst/>
                          <a:latin typeface="+mn-lt"/>
                        </a:rPr>
                        <a:t>2.07 (1.9-15.4)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9413903"/>
                  </a:ext>
                </a:extLst>
              </a:tr>
              <a:tr h="3476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2557"/>
                          </a:solidFill>
                          <a:effectLst/>
                          <a:latin typeface="+mn-lt"/>
                        </a:rPr>
                        <a:t>Median number of treatment cycles (range)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5B9B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2557"/>
                          </a:solidFill>
                          <a:effectLst/>
                          <a:latin typeface="+mn-lt"/>
                        </a:rPr>
                        <a:t>11.0 (1-29)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5B9B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2557"/>
                          </a:solidFill>
                          <a:effectLst/>
                          <a:latin typeface="+mn-lt"/>
                        </a:rPr>
                        <a:t>8.0 (1-33)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5B9B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981488"/>
                  </a:ext>
                </a:extLst>
              </a:tr>
            </a:tbl>
          </a:graphicData>
        </a:graphic>
      </p:graphicFrame>
      <p:sp>
        <p:nvSpPr>
          <p:cNvPr id="349" name="TextBox 348">
            <a:extLst>
              <a:ext uri="{FF2B5EF4-FFF2-40B4-BE49-F238E27FC236}">
                <a16:creationId xmlns:a16="http://schemas.microsoft.com/office/drawing/2014/main" id="{0FF1F1F5-B941-9370-8A92-4613089A0CE6}"/>
              </a:ext>
            </a:extLst>
          </p:cNvPr>
          <p:cNvSpPr txBox="1"/>
          <p:nvPr/>
        </p:nvSpPr>
        <p:spPr>
          <a:xfrm>
            <a:off x="7131723" y="2963361"/>
            <a:ext cx="4701066" cy="228261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eaLnBrk="1" fontAlgn="auto" hangingPunct="1">
              <a:spcBef>
                <a:spcPts val="800"/>
              </a:spcBef>
              <a:spcAft>
                <a:spcPts val="10"/>
              </a:spcAft>
            </a:pPr>
            <a:r>
              <a:rPr lang="en-US" sz="1400" b="1" dirty="0">
                <a:solidFill>
                  <a:srgbClr val="002557"/>
                </a:solidFill>
                <a:latin typeface="Arial" panose="020B0604020202020204"/>
                <a:ea typeface="+mn-ea"/>
              </a:rPr>
              <a:t>EV+P</a:t>
            </a:r>
          </a:p>
          <a:p>
            <a:pPr marL="285750" indent="-285750" eaLnBrk="1" fontAlgn="auto" hangingPunct="1">
              <a:spcBef>
                <a:spcPts val="800"/>
              </a:spcBef>
              <a:spcAft>
                <a:spcPts val="1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557"/>
                </a:solidFill>
                <a:latin typeface="Arial" panose="020B0604020202020204"/>
                <a:ea typeface="+mn-ea"/>
              </a:rPr>
              <a:t>42/49 (85.7%) of responses observed at first assessment (week 9±1 week)</a:t>
            </a:r>
          </a:p>
          <a:p>
            <a:pPr marL="285750" lvl="1" indent="-285750" eaLnBrk="1" fontAlgn="auto" hangingPunct="1">
              <a:spcBef>
                <a:spcPts val="800"/>
              </a:spcBef>
              <a:spcAft>
                <a:spcPts val="1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557"/>
                </a:solidFill>
                <a:latin typeface="Arial" panose="020B0604020202020204"/>
                <a:ea typeface="+mn-ea"/>
              </a:rPr>
              <a:t>Most common AEs were fatigue, peripheral sensory neuropathy, alopecia, and maculopapular rash</a:t>
            </a:r>
          </a:p>
          <a:p>
            <a:pPr eaLnBrk="1" fontAlgn="auto" hangingPunct="1">
              <a:spcBef>
                <a:spcPts val="800"/>
              </a:spcBef>
              <a:spcAft>
                <a:spcPts val="10"/>
              </a:spcAft>
            </a:pPr>
            <a:r>
              <a:rPr lang="en-US" sz="1400" b="1" dirty="0">
                <a:solidFill>
                  <a:srgbClr val="002557"/>
                </a:solidFill>
                <a:latin typeface="Arial" panose="020B0604020202020204"/>
                <a:ea typeface="+mn-ea"/>
              </a:rPr>
              <a:t>EV mono</a:t>
            </a:r>
          </a:p>
          <a:p>
            <a:pPr marL="285750" indent="-285750" eaLnBrk="1" fontAlgn="auto" hangingPunct="1">
              <a:spcBef>
                <a:spcPts val="800"/>
              </a:spcBef>
              <a:spcAft>
                <a:spcPts val="1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557"/>
                </a:solidFill>
                <a:latin typeface="Arial" panose="020B0604020202020204"/>
                <a:ea typeface="+mn-ea"/>
              </a:rPr>
              <a:t>Activity is consistent with prior results in 2L+ la/</a:t>
            </a:r>
            <a:r>
              <a:rPr lang="en-US" sz="1400" dirty="0" err="1">
                <a:solidFill>
                  <a:srgbClr val="002557"/>
                </a:solidFill>
                <a:latin typeface="Arial" panose="020B0604020202020204"/>
                <a:ea typeface="+mn-ea"/>
              </a:rPr>
              <a:t>mUC</a:t>
            </a:r>
            <a:endParaRPr lang="en-US" sz="1400" dirty="0">
              <a:solidFill>
                <a:srgbClr val="002557"/>
              </a:solidFill>
              <a:latin typeface="Arial" panose="020B0604020202020204"/>
              <a:ea typeface="+mn-ea"/>
            </a:endParaRPr>
          </a:p>
          <a:p>
            <a:pPr marL="285750" indent="-285750" eaLnBrk="1" fontAlgn="auto" hangingPunct="1">
              <a:spcBef>
                <a:spcPts val="800"/>
              </a:spcBef>
              <a:spcAft>
                <a:spcPts val="1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557"/>
                </a:solidFill>
                <a:latin typeface="Arial" panose="020B0604020202020204"/>
                <a:ea typeface="+mn-ea"/>
              </a:rPr>
              <a:t>Safety profile consistent with previous studies</a:t>
            </a:r>
          </a:p>
        </p:txBody>
      </p:sp>
      <p:sp>
        <p:nvSpPr>
          <p:cNvPr id="350" name="Text Placeholder 5">
            <a:extLst>
              <a:ext uri="{FF2B5EF4-FFF2-40B4-BE49-F238E27FC236}">
                <a16:creationId xmlns:a16="http://schemas.microsoft.com/office/drawing/2014/main" id="{628945ED-F6B9-89B8-D69A-D1D640564A1C}"/>
              </a:ext>
            </a:extLst>
          </p:cNvPr>
          <p:cNvSpPr txBox="1">
            <a:spLocks/>
          </p:cNvSpPr>
          <p:nvPr/>
        </p:nvSpPr>
        <p:spPr>
          <a:xfrm>
            <a:off x="7177177" y="5282074"/>
            <a:ext cx="4443323" cy="46196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2557"/>
              </a:buClr>
              <a:buFont typeface="Arial" panose="020B0604020202020204" pitchFamily="34" charset="0"/>
              <a:buChar char="•"/>
              <a:defRPr lang="en-US" sz="600" kern="1200" smtClean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2557"/>
              </a:buClr>
              <a:buFont typeface="Arial" panose="020B0604020202020204" pitchFamily="34" charset="0"/>
              <a:buChar char="–"/>
              <a:defRPr lang="en-US" sz="900" kern="1200" smtClean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Courier New" panose="02070309020205020404" pitchFamily="49" charset="0"/>
              <a:buNone/>
              <a:defRPr lang="en-US" sz="900" kern="1200" smtClean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lang="en-US" sz="900" kern="1200" smtClean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lang="en-US" sz="9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0"/>
              </a:spcAft>
              <a:buClr>
                <a:srgbClr val="002557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" b="0" i="1" u="none" strike="noStrike" kern="1200" cap="none" spc="0" normalizeH="0" baseline="0" noProof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Previously presented at ESMO 2022, Rosenberg et al. Study EV-103 Cohort K: Antitumor activity of </a:t>
            </a:r>
            <a:r>
              <a:rPr kumimoji="0" lang="en-US" sz="600" b="0" i="1" u="none" strike="noStrike" kern="1200" cap="none" spc="0" normalizeH="0" baseline="0" noProof="0" err="1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enfortumab</a:t>
            </a:r>
            <a:r>
              <a:rPr kumimoji="0" lang="en-US" sz="600" b="0" i="1" u="none" strike="noStrike" kern="1200" cap="none" spc="0" normalizeH="0" baseline="0" noProof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" b="0" i="1" u="none" strike="noStrike" kern="1200" cap="none" spc="0" normalizeH="0" baseline="0" noProof="0" err="1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vedotin</a:t>
            </a:r>
            <a:r>
              <a:rPr kumimoji="0" lang="en-US" sz="600" b="0" i="1" u="none" strike="noStrike" kern="1200" cap="none" spc="0" normalizeH="0" baseline="0" noProof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(EV) monotherapy or in combination with pembrolizumab (P) in previously untreated cisplatin-ineligible patients (pts) with locally advanced or metastatic urothelial cancer (la/</a:t>
            </a:r>
            <a:r>
              <a:rPr kumimoji="0" lang="en-US" sz="600" b="0" i="1" u="none" strike="noStrike" kern="1200" cap="none" spc="0" normalizeH="0" baseline="0" noProof="0" err="1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mUC</a:t>
            </a:r>
            <a:r>
              <a:rPr kumimoji="0" lang="en-US" sz="600" b="0" i="1" u="none" strike="noStrike" kern="1200" cap="none" spc="0" normalizeH="0" baseline="0" noProof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</a:p>
        </p:txBody>
      </p:sp>
      <p:grpSp>
        <p:nvGrpSpPr>
          <p:cNvPr id="351" name="Group 350">
            <a:extLst>
              <a:ext uri="{FF2B5EF4-FFF2-40B4-BE49-F238E27FC236}">
                <a16:creationId xmlns:a16="http://schemas.microsoft.com/office/drawing/2014/main" id="{36567438-10C8-C979-107C-715431E47381}"/>
              </a:ext>
            </a:extLst>
          </p:cNvPr>
          <p:cNvGrpSpPr/>
          <p:nvPr/>
        </p:nvGrpSpPr>
        <p:grpSpPr>
          <a:xfrm>
            <a:off x="607224" y="1412180"/>
            <a:ext cx="6327834" cy="3490098"/>
            <a:chOff x="538948" y="1845106"/>
            <a:chExt cx="6327834" cy="3490098"/>
          </a:xfrm>
        </p:grpSpPr>
        <p:sp>
          <p:nvSpPr>
            <p:cNvPr id="352" name="TextBox 351">
              <a:extLst>
                <a:ext uri="{FF2B5EF4-FFF2-40B4-BE49-F238E27FC236}">
                  <a16:creationId xmlns:a16="http://schemas.microsoft.com/office/drawing/2014/main" id="{781AF033-ED6B-A39E-6945-1AC298C4D658}"/>
                </a:ext>
              </a:extLst>
            </p:cNvPr>
            <p:cNvSpPr txBox="1"/>
            <p:nvPr/>
          </p:nvSpPr>
          <p:spPr>
            <a:xfrm rot="16200000">
              <a:off x="-753172" y="3377016"/>
              <a:ext cx="2767059" cy="18282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2557"/>
                  </a:solidFill>
                  <a:effectLst/>
                  <a:uLnTx/>
                  <a:uFillTx/>
                  <a:latin typeface="Arial" panose="020B0604020202020204"/>
                  <a:ea typeface="+mn-ea"/>
                </a:rPr>
                <a:t>Tumor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2557"/>
                  </a:solidFill>
                  <a:effectLst/>
                  <a:uLnTx/>
                  <a:uFillTx/>
                  <a:latin typeface="Arial" panose="020B0604020202020204"/>
                  <a:ea typeface="+mn-ea"/>
                </a:rPr>
                <a:t> size (% change from baseline)</a:t>
              </a:r>
            </a:p>
          </p:txBody>
        </p:sp>
        <p:sp>
          <p:nvSpPr>
            <p:cNvPr id="353" name="TextBox 352">
              <a:extLst>
                <a:ext uri="{FF2B5EF4-FFF2-40B4-BE49-F238E27FC236}">
                  <a16:creationId xmlns:a16="http://schemas.microsoft.com/office/drawing/2014/main" id="{598BBBFD-88FF-9054-DCC5-24C6D0EB9DDB}"/>
                </a:ext>
              </a:extLst>
            </p:cNvPr>
            <p:cNvSpPr txBox="1"/>
            <p:nvPr/>
          </p:nvSpPr>
          <p:spPr>
            <a:xfrm>
              <a:off x="1386094" y="2690900"/>
              <a:ext cx="4179361" cy="182820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 b="0" i="0" u="none" strike="noStrike" kern="1200" spc="0" baseline="0">
                  <a:solidFill>
                    <a:srgbClr val="0025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97.1% of assessable patients had tumor reduction</a:t>
              </a:r>
            </a:p>
          </p:txBody>
        </p:sp>
        <p:grpSp>
          <p:nvGrpSpPr>
            <p:cNvPr id="354" name="Group 353">
              <a:extLst>
                <a:ext uri="{FF2B5EF4-FFF2-40B4-BE49-F238E27FC236}">
                  <a16:creationId xmlns:a16="http://schemas.microsoft.com/office/drawing/2014/main" id="{154A53BC-BD65-3F23-34FE-9C618313C06A}"/>
                </a:ext>
              </a:extLst>
            </p:cNvPr>
            <p:cNvGrpSpPr/>
            <p:nvPr/>
          </p:nvGrpSpPr>
          <p:grpSpPr>
            <a:xfrm>
              <a:off x="5351883" y="1888174"/>
              <a:ext cx="1215388" cy="818306"/>
              <a:chOff x="5088367" y="2467513"/>
              <a:chExt cx="1215388" cy="818306"/>
            </a:xfrm>
          </p:grpSpPr>
          <p:sp>
            <p:nvSpPr>
              <p:cNvPr id="505" name="TextBox 504">
                <a:extLst>
                  <a:ext uri="{FF2B5EF4-FFF2-40B4-BE49-F238E27FC236}">
                    <a16:creationId xmlns:a16="http://schemas.microsoft.com/office/drawing/2014/main" id="{44777D21-DA99-0FA4-73D4-DC7E2273F14F}"/>
                  </a:ext>
                </a:extLst>
              </p:cNvPr>
              <p:cNvSpPr txBox="1"/>
              <p:nvPr/>
            </p:nvSpPr>
            <p:spPr>
              <a:xfrm>
                <a:off x="5204645" y="2615755"/>
                <a:ext cx="956357" cy="10735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2557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</a:rPr>
                  <a:t>High (CPS ≥10)</a:t>
                </a:r>
              </a:p>
            </p:txBody>
          </p:sp>
          <p:sp>
            <p:nvSpPr>
              <p:cNvPr id="506" name="TextBox 505">
                <a:extLst>
                  <a:ext uri="{FF2B5EF4-FFF2-40B4-BE49-F238E27FC236}">
                    <a16:creationId xmlns:a16="http://schemas.microsoft.com/office/drawing/2014/main" id="{D3032CE0-0890-E914-83C3-510090BD7667}"/>
                  </a:ext>
                </a:extLst>
              </p:cNvPr>
              <p:cNvSpPr txBox="1"/>
              <p:nvPr/>
            </p:nvSpPr>
            <p:spPr>
              <a:xfrm>
                <a:off x="5089956" y="2467513"/>
                <a:ext cx="956357" cy="1073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2557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</a:rPr>
                  <a:t>PD-L1 Score</a:t>
                </a:r>
              </a:p>
            </p:txBody>
          </p:sp>
          <p:sp>
            <p:nvSpPr>
              <p:cNvPr id="507" name="TextBox 506">
                <a:extLst>
                  <a:ext uri="{FF2B5EF4-FFF2-40B4-BE49-F238E27FC236}">
                    <a16:creationId xmlns:a16="http://schemas.microsoft.com/office/drawing/2014/main" id="{5B280307-E61D-6460-745B-4CA42F5589F0}"/>
                  </a:ext>
                </a:extLst>
              </p:cNvPr>
              <p:cNvSpPr txBox="1"/>
              <p:nvPr/>
            </p:nvSpPr>
            <p:spPr>
              <a:xfrm>
                <a:off x="5191470" y="2756432"/>
                <a:ext cx="956357" cy="10735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2557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</a:rPr>
                  <a:t>Low (CPS &lt;10)</a:t>
                </a:r>
              </a:p>
            </p:txBody>
          </p:sp>
          <p:sp>
            <p:nvSpPr>
              <p:cNvPr id="508" name="TextBox 507">
                <a:extLst>
                  <a:ext uri="{FF2B5EF4-FFF2-40B4-BE49-F238E27FC236}">
                    <a16:creationId xmlns:a16="http://schemas.microsoft.com/office/drawing/2014/main" id="{AC58E3D2-749A-C3FC-3FF7-15820482CF7C}"/>
                  </a:ext>
                </a:extLst>
              </p:cNvPr>
              <p:cNvSpPr txBox="1"/>
              <p:nvPr/>
            </p:nvSpPr>
            <p:spPr>
              <a:xfrm>
                <a:off x="5191470" y="2897109"/>
                <a:ext cx="956357" cy="10735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2557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</a:rPr>
                  <a:t>Not evaluable</a:t>
                </a:r>
              </a:p>
            </p:txBody>
          </p:sp>
          <p:sp>
            <p:nvSpPr>
              <p:cNvPr id="509" name="TextBox 508">
                <a:extLst>
                  <a:ext uri="{FF2B5EF4-FFF2-40B4-BE49-F238E27FC236}">
                    <a16:creationId xmlns:a16="http://schemas.microsoft.com/office/drawing/2014/main" id="{110694DF-04E1-EB78-93B8-7A51539664E8}"/>
                  </a:ext>
                </a:extLst>
              </p:cNvPr>
              <p:cNvSpPr txBox="1"/>
              <p:nvPr/>
            </p:nvSpPr>
            <p:spPr>
              <a:xfrm>
                <a:off x="5115049" y="3037786"/>
                <a:ext cx="1188706" cy="10735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2557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</a:rPr>
                  <a:t>Best overall response</a:t>
                </a:r>
              </a:p>
            </p:txBody>
          </p:sp>
          <p:sp>
            <p:nvSpPr>
              <p:cNvPr id="510" name="TextBox 509">
                <a:extLst>
                  <a:ext uri="{FF2B5EF4-FFF2-40B4-BE49-F238E27FC236}">
                    <a16:creationId xmlns:a16="http://schemas.microsoft.com/office/drawing/2014/main" id="{1989C953-4014-457E-D956-398B2084A9F1}"/>
                  </a:ext>
                </a:extLst>
              </p:cNvPr>
              <p:cNvSpPr txBox="1"/>
              <p:nvPr/>
            </p:nvSpPr>
            <p:spPr>
              <a:xfrm>
                <a:off x="5191470" y="3178463"/>
                <a:ext cx="956357" cy="10735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2557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</a:rPr>
                  <a:t>Confirmed CR/PR</a:t>
                </a:r>
              </a:p>
            </p:txBody>
          </p:sp>
          <p:sp>
            <p:nvSpPr>
              <p:cNvPr id="511" name="Rectangle 510">
                <a:extLst>
                  <a:ext uri="{FF2B5EF4-FFF2-40B4-BE49-F238E27FC236}">
                    <a16:creationId xmlns:a16="http://schemas.microsoft.com/office/drawing/2014/main" id="{57D475E7-D979-7358-91DD-0F799BBC1C6B}"/>
                  </a:ext>
                </a:extLst>
              </p:cNvPr>
              <p:cNvSpPr/>
              <p:nvPr/>
            </p:nvSpPr>
            <p:spPr>
              <a:xfrm>
                <a:off x="5089956" y="2625474"/>
                <a:ext cx="87918" cy="87918"/>
              </a:xfrm>
              <a:prstGeom prst="rect">
                <a:avLst/>
              </a:prstGeom>
              <a:solidFill>
                <a:srgbClr val="ED7D3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12" name="Rectangle 511">
                <a:extLst>
                  <a:ext uri="{FF2B5EF4-FFF2-40B4-BE49-F238E27FC236}">
                    <a16:creationId xmlns:a16="http://schemas.microsoft.com/office/drawing/2014/main" id="{E84016B6-E872-C95F-0EEA-E0EEF097D8A3}"/>
                  </a:ext>
                </a:extLst>
              </p:cNvPr>
              <p:cNvSpPr/>
              <p:nvPr/>
            </p:nvSpPr>
            <p:spPr>
              <a:xfrm>
                <a:off x="5089956" y="2766151"/>
                <a:ext cx="87918" cy="87918"/>
              </a:xfrm>
              <a:prstGeom prst="rect">
                <a:avLst/>
              </a:prstGeom>
              <a:solidFill>
                <a:srgbClr val="4472C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13" name="Rectangle 512">
                <a:extLst>
                  <a:ext uri="{FF2B5EF4-FFF2-40B4-BE49-F238E27FC236}">
                    <a16:creationId xmlns:a16="http://schemas.microsoft.com/office/drawing/2014/main" id="{B227AE41-2621-EA60-115B-B70DA4A98C04}"/>
                  </a:ext>
                </a:extLst>
              </p:cNvPr>
              <p:cNvSpPr/>
              <p:nvPr/>
            </p:nvSpPr>
            <p:spPr>
              <a:xfrm>
                <a:off x="5088367" y="2914905"/>
                <a:ext cx="87918" cy="87918"/>
              </a:xfrm>
              <a:prstGeom prst="rect">
                <a:avLst/>
              </a:prstGeom>
              <a:solidFill>
                <a:srgbClr val="A5A5A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14" name="Diamond 513">
                <a:extLst>
                  <a:ext uri="{FF2B5EF4-FFF2-40B4-BE49-F238E27FC236}">
                    <a16:creationId xmlns:a16="http://schemas.microsoft.com/office/drawing/2014/main" id="{666745A9-3A01-BB9C-D364-326EFAA3530A}"/>
                  </a:ext>
                </a:extLst>
              </p:cNvPr>
              <p:cNvSpPr/>
              <p:nvPr/>
            </p:nvSpPr>
            <p:spPr>
              <a:xfrm>
                <a:off x="5095310" y="3194105"/>
                <a:ext cx="87918" cy="87918"/>
              </a:xfrm>
              <a:prstGeom prst="diamond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355" name="Diamond 354">
              <a:extLst>
                <a:ext uri="{FF2B5EF4-FFF2-40B4-BE49-F238E27FC236}">
                  <a16:creationId xmlns:a16="http://schemas.microsoft.com/office/drawing/2014/main" id="{24CE2168-51D8-7D32-6345-283EB7CAB256}"/>
                </a:ext>
              </a:extLst>
            </p:cNvPr>
            <p:cNvSpPr/>
            <p:nvPr/>
          </p:nvSpPr>
          <p:spPr>
            <a:xfrm>
              <a:off x="3322068" y="4231238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356" name="Group 355">
              <a:extLst>
                <a:ext uri="{FF2B5EF4-FFF2-40B4-BE49-F238E27FC236}">
                  <a16:creationId xmlns:a16="http://schemas.microsoft.com/office/drawing/2014/main" id="{F380BA01-CD37-C411-18C4-0DFA29EBD73D}"/>
                </a:ext>
              </a:extLst>
            </p:cNvPr>
            <p:cNvGrpSpPr/>
            <p:nvPr/>
          </p:nvGrpSpPr>
          <p:grpSpPr>
            <a:xfrm>
              <a:off x="1164566" y="2840380"/>
              <a:ext cx="5702216" cy="2143632"/>
              <a:chOff x="1164566" y="2840380"/>
              <a:chExt cx="5702216" cy="2143632"/>
            </a:xfrm>
          </p:grpSpPr>
          <p:sp>
            <p:nvSpPr>
              <p:cNvPr id="436" name="Rectangle 9">
                <a:extLst>
                  <a:ext uri="{FF2B5EF4-FFF2-40B4-BE49-F238E27FC236}">
                    <a16:creationId xmlns:a16="http://schemas.microsoft.com/office/drawing/2014/main" id="{C59A8BF9-B6F4-5DD4-4C0B-4728C3BBBE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6523" y="3460264"/>
                <a:ext cx="75879" cy="1523748"/>
              </a:xfrm>
              <a:prstGeom prst="rect">
                <a:avLst/>
              </a:prstGeom>
              <a:solidFill>
                <a:srgbClr val="007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37" name="Rectangle 10">
                <a:extLst>
                  <a:ext uri="{FF2B5EF4-FFF2-40B4-BE49-F238E27FC236}">
                    <a16:creationId xmlns:a16="http://schemas.microsoft.com/office/drawing/2014/main" id="{EC34E17E-D0EE-8A92-4069-927CA77922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4804" y="3460264"/>
                <a:ext cx="75879" cy="1285206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38" name="Rectangle 11">
                <a:extLst>
                  <a:ext uri="{FF2B5EF4-FFF2-40B4-BE49-F238E27FC236}">
                    <a16:creationId xmlns:a16="http://schemas.microsoft.com/office/drawing/2014/main" id="{39D6084E-61D8-9C22-12F1-D446574E4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4296" y="3460264"/>
                <a:ext cx="72650" cy="1255997"/>
              </a:xfrm>
              <a:prstGeom prst="rect">
                <a:avLst/>
              </a:prstGeom>
              <a:solidFill>
                <a:srgbClr val="007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39" name="Rectangle 12">
                <a:extLst>
                  <a:ext uri="{FF2B5EF4-FFF2-40B4-BE49-F238E27FC236}">
                    <a16:creationId xmlns:a16="http://schemas.microsoft.com/office/drawing/2014/main" id="{EC534A71-F3D5-D580-3AE5-F972F08C00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788" y="3460264"/>
                <a:ext cx="72650" cy="1247883"/>
              </a:xfrm>
              <a:prstGeom prst="rect">
                <a:avLst/>
              </a:prstGeom>
              <a:solidFill>
                <a:srgbClr val="007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40" name="Rectangle 13">
                <a:extLst>
                  <a:ext uri="{FF2B5EF4-FFF2-40B4-BE49-F238E27FC236}">
                    <a16:creationId xmlns:a16="http://schemas.microsoft.com/office/drawing/2014/main" id="{E4733DB1-E739-5117-07B7-12E69DF8BF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20051" y="3460264"/>
                <a:ext cx="75879" cy="1234902"/>
              </a:xfrm>
              <a:prstGeom prst="rect">
                <a:avLst/>
              </a:prstGeom>
              <a:solidFill>
                <a:srgbClr val="007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41" name="Rectangle 14">
                <a:extLst>
                  <a:ext uri="{FF2B5EF4-FFF2-40B4-BE49-F238E27FC236}">
                    <a16:creationId xmlns:a16="http://schemas.microsoft.com/office/drawing/2014/main" id="{38CF12D9-0EC4-DD3F-4362-C0BBFDAABE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7824" y="3460264"/>
                <a:ext cx="75879" cy="1155387"/>
              </a:xfrm>
              <a:prstGeom prst="rect">
                <a:avLst/>
              </a:prstGeom>
              <a:solidFill>
                <a:srgbClr val="007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42" name="Rectangle 15">
                <a:extLst>
                  <a:ext uri="{FF2B5EF4-FFF2-40B4-BE49-F238E27FC236}">
                    <a16:creationId xmlns:a16="http://schemas.microsoft.com/office/drawing/2014/main" id="{2EAF0B2F-9FC5-944F-F6B2-252E8452CF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36314" y="3460264"/>
                <a:ext cx="75879" cy="1221920"/>
              </a:xfrm>
              <a:prstGeom prst="rect">
                <a:avLst/>
              </a:prstGeom>
              <a:solidFill>
                <a:srgbClr val="007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43" name="Rectangle 16">
                <a:extLst>
                  <a:ext uri="{FF2B5EF4-FFF2-40B4-BE49-F238E27FC236}">
                    <a16:creationId xmlns:a16="http://schemas.microsoft.com/office/drawing/2014/main" id="{DDC7368F-54A8-A82B-5B2F-8D8445CB4D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5806" y="3460264"/>
                <a:ext cx="72650" cy="1184596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44" name="Rectangle 17">
                <a:extLst>
                  <a:ext uri="{FF2B5EF4-FFF2-40B4-BE49-F238E27FC236}">
                    <a16:creationId xmlns:a16="http://schemas.microsoft.com/office/drawing/2014/main" id="{319273B0-CBCA-8CB4-49C2-270C96F548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2069" y="3460264"/>
                <a:ext cx="75879" cy="1184596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45" name="Rectangle 18">
                <a:extLst>
                  <a:ext uri="{FF2B5EF4-FFF2-40B4-BE49-F238E27FC236}">
                    <a16:creationId xmlns:a16="http://schemas.microsoft.com/office/drawing/2014/main" id="{96ACB6E1-E15C-4696-3D5E-97F5F9AE8F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91561" y="3460264"/>
                <a:ext cx="72650" cy="1184596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46" name="Rectangle 19">
                <a:extLst>
                  <a:ext uri="{FF2B5EF4-FFF2-40B4-BE49-F238E27FC236}">
                    <a16:creationId xmlns:a16="http://schemas.microsoft.com/office/drawing/2014/main" id="{124EE0DE-34BC-290C-D4C7-E4FE4CC8A5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4087" y="3460264"/>
                <a:ext cx="75879" cy="1135914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47" name="Rectangle 20">
                <a:extLst>
                  <a:ext uri="{FF2B5EF4-FFF2-40B4-BE49-F238E27FC236}">
                    <a16:creationId xmlns:a16="http://schemas.microsoft.com/office/drawing/2014/main" id="{CA656C05-7426-E24A-D9AB-B4E89719E8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2368" y="3460264"/>
                <a:ext cx="75879" cy="1088855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48" name="Rectangle 21">
                <a:extLst>
                  <a:ext uri="{FF2B5EF4-FFF2-40B4-BE49-F238E27FC236}">
                    <a16:creationId xmlns:a16="http://schemas.microsoft.com/office/drawing/2014/main" id="{466DBAFA-5C8A-0F32-4115-E95E6D12A6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8123" y="3460264"/>
                <a:ext cx="75879" cy="1075874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49" name="Rectangle 22">
                <a:extLst>
                  <a:ext uri="{FF2B5EF4-FFF2-40B4-BE49-F238E27FC236}">
                    <a16:creationId xmlns:a16="http://schemas.microsoft.com/office/drawing/2014/main" id="{982AE38B-3BA8-4574-2C1D-5612C8E7D4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0649" y="3460264"/>
                <a:ext cx="75879" cy="1038550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50" name="Rectangle 23">
                <a:extLst>
                  <a:ext uri="{FF2B5EF4-FFF2-40B4-BE49-F238E27FC236}">
                    <a16:creationId xmlns:a16="http://schemas.microsoft.com/office/drawing/2014/main" id="{2C17D1BA-7CF7-7A98-E46F-C31CB94305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6912" y="3460264"/>
                <a:ext cx="75879" cy="1028814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51" name="Rectangle 24">
                <a:extLst>
                  <a:ext uri="{FF2B5EF4-FFF2-40B4-BE49-F238E27FC236}">
                    <a16:creationId xmlns:a16="http://schemas.microsoft.com/office/drawing/2014/main" id="{BEE59359-9249-AE78-AD66-4E0CCCB6DB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6404" y="3460264"/>
                <a:ext cx="72650" cy="1015832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52" name="Rectangle 25">
                <a:extLst>
                  <a:ext uri="{FF2B5EF4-FFF2-40B4-BE49-F238E27FC236}">
                    <a16:creationId xmlns:a16="http://schemas.microsoft.com/office/drawing/2014/main" id="{665D167E-859B-D928-6700-A3D5E4CDC0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7211" y="3460264"/>
                <a:ext cx="75879" cy="889259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53" name="Rectangle 26">
                <a:extLst>
                  <a:ext uri="{FF2B5EF4-FFF2-40B4-BE49-F238E27FC236}">
                    <a16:creationId xmlns:a16="http://schemas.microsoft.com/office/drawing/2014/main" id="{F6AA9A2F-0881-CA0F-089F-B1AFD4495B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966" y="3460264"/>
                <a:ext cx="75879" cy="882768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54" name="Rectangle 27">
                <a:extLst>
                  <a:ext uri="{FF2B5EF4-FFF2-40B4-BE49-F238E27FC236}">
                    <a16:creationId xmlns:a16="http://schemas.microsoft.com/office/drawing/2014/main" id="{88CDACB8-D60F-76E9-3D10-0B34A9A9F9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1755" y="3460264"/>
                <a:ext cx="75879" cy="787027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55" name="Rectangle 28">
                <a:extLst>
                  <a:ext uri="{FF2B5EF4-FFF2-40B4-BE49-F238E27FC236}">
                    <a16:creationId xmlns:a16="http://schemas.microsoft.com/office/drawing/2014/main" id="{637D4248-A409-5C61-6968-8273EA88BE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1247" y="3460264"/>
                <a:ext cx="72650" cy="777290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56" name="Rectangle 29">
                <a:extLst>
                  <a:ext uri="{FF2B5EF4-FFF2-40B4-BE49-F238E27FC236}">
                    <a16:creationId xmlns:a16="http://schemas.microsoft.com/office/drawing/2014/main" id="{D55544DD-3D72-27F2-7A27-F7BF8F04A0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5492" y="3460264"/>
                <a:ext cx="75879" cy="822727"/>
              </a:xfrm>
              <a:prstGeom prst="rect">
                <a:avLst/>
              </a:prstGeom>
              <a:solidFill>
                <a:srgbClr val="007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57" name="Rectangle 30">
                <a:extLst>
                  <a:ext uri="{FF2B5EF4-FFF2-40B4-BE49-F238E27FC236}">
                    <a16:creationId xmlns:a16="http://schemas.microsoft.com/office/drawing/2014/main" id="{A29F2E49-7C95-E01B-BAC0-EEF028913F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7510" y="3460264"/>
                <a:ext cx="75879" cy="736722"/>
              </a:xfrm>
              <a:prstGeom prst="rect">
                <a:avLst/>
              </a:prstGeom>
              <a:solidFill>
                <a:srgbClr val="007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58" name="Rectangle 31">
                <a:extLst>
                  <a:ext uri="{FF2B5EF4-FFF2-40B4-BE49-F238E27FC236}">
                    <a16:creationId xmlns:a16="http://schemas.microsoft.com/office/drawing/2014/main" id="{FB46DBBC-002A-CDAC-A970-4B96CE39E8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7002" y="3460264"/>
                <a:ext cx="72650" cy="720494"/>
              </a:xfrm>
              <a:prstGeom prst="rect">
                <a:avLst/>
              </a:prstGeom>
              <a:solidFill>
                <a:srgbClr val="007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59" name="Rectangle 32">
                <a:extLst>
                  <a:ext uri="{FF2B5EF4-FFF2-40B4-BE49-F238E27FC236}">
                    <a16:creationId xmlns:a16="http://schemas.microsoft.com/office/drawing/2014/main" id="{C4E8838D-CF15-60DB-8C9E-99C4862AA8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9528" y="3460264"/>
                <a:ext cx="75879" cy="720494"/>
              </a:xfrm>
              <a:prstGeom prst="rect">
                <a:avLst/>
              </a:prstGeom>
              <a:solidFill>
                <a:srgbClr val="007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60" name="Rectangle 33">
                <a:extLst>
                  <a:ext uri="{FF2B5EF4-FFF2-40B4-BE49-F238E27FC236}">
                    <a16:creationId xmlns:a16="http://schemas.microsoft.com/office/drawing/2014/main" id="{5E5EDDD0-F486-5385-38BA-02E27B72C7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2054" y="3460264"/>
                <a:ext cx="75879" cy="678303"/>
              </a:xfrm>
              <a:prstGeom prst="rect">
                <a:avLst/>
              </a:prstGeom>
              <a:solidFill>
                <a:srgbClr val="007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61" name="Rectangle 34">
                <a:extLst>
                  <a:ext uri="{FF2B5EF4-FFF2-40B4-BE49-F238E27FC236}">
                    <a16:creationId xmlns:a16="http://schemas.microsoft.com/office/drawing/2014/main" id="{17558C6B-C39F-7DB4-DA32-E45DFD3770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1546" y="3460264"/>
                <a:ext cx="72650" cy="670190"/>
              </a:xfrm>
              <a:prstGeom prst="rect">
                <a:avLst/>
              </a:prstGeom>
              <a:solidFill>
                <a:srgbClr val="007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62" name="Rectangle 35">
                <a:extLst>
                  <a:ext uri="{FF2B5EF4-FFF2-40B4-BE49-F238E27FC236}">
                    <a16:creationId xmlns:a16="http://schemas.microsoft.com/office/drawing/2014/main" id="{D7D31F53-77AD-3E61-0378-2A2959D584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7809" y="3460264"/>
                <a:ext cx="75879" cy="608526"/>
              </a:xfrm>
              <a:prstGeom prst="rect">
                <a:avLst/>
              </a:prstGeom>
              <a:solidFill>
                <a:srgbClr val="007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63" name="Rectangle 36">
                <a:extLst>
                  <a:ext uri="{FF2B5EF4-FFF2-40B4-BE49-F238E27FC236}">
                    <a16:creationId xmlns:a16="http://schemas.microsoft.com/office/drawing/2014/main" id="{724986D0-879D-9AC1-3594-610552292B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7301" y="3457019"/>
                <a:ext cx="72650" cy="577694"/>
              </a:xfrm>
              <a:prstGeom prst="rect">
                <a:avLst/>
              </a:prstGeom>
              <a:solidFill>
                <a:srgbClr val="007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64" name="Rectangle 37">
                <a:extLst>
                  <a:ext uri="{FF2B5EF4-FFF2-40B4-BE49-F238E27FC236}">
                    <a16:creationId xmlns:a16="http://schemas.microsoft.com/office/drawing/2014/main" id="{F50F27BB-CCA3-EDE6-18CC-97843779BA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3564" y="3457019"/>
                <a:ext cx="75879" cy="571203"/>
              </a:xfrm>
              <a:prstGeom prst="rect">
                <a:avLst/>
              </a:prstGeom>
              <a:solidFill>
                <a:srgbClr val="007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65" name="Rectangle 38">
                <a:extLst>
                  <a:ext uri="{FF2B5EF4-FFF2-40B4-BE49-F238E27FC236}">
                    <a16:creationId xmlns:a16="http://schemas.microsoft.com/office/drawing/2014/main" id="{EFE11EC6-1E48-5A22-8993-3149CADE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9827" y="3457019"/>
                <a:ext cx="75879" cy="567957"/>
              </a:xfrm>
              <a:prstGeom prst="rect">
                <a:avLst/>
              </a:prstGeom>
              <a:solidFill>
                <a:srgbClr val="007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66" name="Rectangle 39">
                <a:extLst>
                  <a:ext uri="{FF2B5EF4-FFF2-40B4-BE49-F238E27FC236}">
                    <a16:creationId xmlns:a16="http://schemas.microsoft.com/office/drawing/2014/main" id="{62E5561D-1431-D411-EEBA-1790D13FF3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2353" y="3457019"/>
                <a:ext cx="75879" cy="551730"/>
              </a:xfrm>
              <a:prstGeom prst="rect">
                <a:avLst/>
              </a:prstGeom>
              <a:solidFill>
                <a:srgbClr val="007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67" name="Rectangle 40">
                <a:extLst>
                  <a:ext uri="{FF2B5EF4-FFF2-40B4-BE49-F238E27FC236}">
                    <a16:creationId xmlns:a16="http://schemas.microsoft.com/office/drawing/2014/main" id="{F36529B3-DA93-8416-EDBF-5B3E88BC51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1845" y="3457019"/>
                <a:ext cx="72650" cy="538748"/>
              </a:xfrm>
              <a:prstGeom prst="rect">
                <a:avLst/>
              </a:prstGeom>
              <a:solidFill>
                <a:srgbClr val="007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68" name="Rectangle 41">
                <a:extLst>
                  <a:ext uri="{FF2B5EF4-FFF2-40B4-BE49-F238E27FC236}">
                    <a16:creationId xmlns:a16="http://schemas.microsoft.com/office/drawing/2014/main" id="{B2C577B5-7C6C-8446-C284-EFCFF52D91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5986" y="3457019"/>
                <a:ext cx="74264" cy="465725"/>
              </a:xfrm>
              <a:prstGeom prst="rect">
                <a:avLst/>
              </a:prstGeom>
              <a:solidFill>
                <a:srgbClr val="007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69" name="Rectangle 42">
                <a:extLst>
                  <a:ext uri="{FF2B5EF4-FFF2-40B4-BE49-F238E27FC236}">
                    <a16:creationId xmlns:a16="http://schemas.microsoft.com/office/drawing/2014/main" id="{380CDFB5-A95A-DD3F-C7E5-579E588447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2249" y="3457019"/>
                <a:ext cx="75879" cy="378098"/>
              </a:xfrm>
              <a:prstGeom prst="rect">
                <a:avLst/>
              </a:prstGeom>
              <a:solidFill>
                <a:srgbClr val="007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70" name="Rectangle 43">
                <a:extLst>
                  <a:ext uri="{FF2B5EF4-FFF2-40B4-BE49-F238E27FC236}">
                    <a16:creationId xmlns:a16="http://schemas.microsoft.com/office/drawing/2014/main" id="{BECB3052-70CC-AE4A-DB12-79E8F53F4D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8512" y="3457019"/>
                <a:ext cx="75879" cy="288847"/>
              </a:xfrm>
              <a:prstGeom prst="rect">
                <a:avLst/>
              </a:prstGeom>
              <a:solidFill>
                <a:srgbClr val="007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71" name="Rectangle 44">
                <a:extLst>
                  <a:ext uri="{FF2B5EF4-FFF2-40B4-BE49-F238E27FC236}">
                    <a16:creationId xmlns:a16="http://schemas.microsoft.com/office/drawing/2014/main" id="{E50DB346-BFCD-58A5-3E18-B29FB135FA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8004" y="3457019"/>
                <a:ext cx="72650" cy="206088"/>
              </a:xfrm>
              <a:prstGeom prst="rect">
                <a:avLst/>
              </a:prstGeom>
              <a:solidFill>
                <a:srgbClr val="007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72" name="Rectangle 45">
                <a:extLst>
                  <a:ext uri="{FF2B5EF4-FFF2-40B4-BE49-F238E27FC236}">
                    <a16:creationId xmlns:a16="http://schemas.microsoft.com/office/drawing/2014/main" id="{A42F4B22-E717-716F-EB7F-2C23A989B8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4267" y="3457019"/>
                <a:ext cx="75879" cy="186615"/>
              </a:xfrm>
              <a:prstGeom prst="rect">
                <a:avLst/>
              </a:prstGeom>
              <a:solidFill>
                <a:srgbClr val="007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73" name="Rectangle 46">
                <a:extLst>
                  <a:ext uri="{FF2B5EF4-FFF2-40B4-BE49-F238E27FC236}">
                    <a16:creationId xmlns:a16="http://schemas.microsoft.com/office/drawing/2014/main" id="{CFF31E4E-C0AC-0B7A-98CC-F17C93695D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3759" y="3457019"/>
                <a:ext cx="72650" cy="53551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74" name="Rectangle 47">
                <a:extLst>
                  <a:ext uri="{FF2B5EF4-FFF2-40B4-BE49-F238E27FC236}">
                    <a16:creationId xmlns:a16="http://schemas.microsoft.com/office/drawing/2014/main" id="{458A7931-B216-4B00-CACE-B3012E298F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0022" y="3457019"/>
                <a:ext cx="75879" cy="47060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75" name="Rectangle 48">
                <a:extLst>
                  <a:ext uri="{FF2B5EF4-FFF2-40B4-BE49-F238E27FC236}">
                    <a16:creationId xmlns:a16="http://schemas.microsoft.com/office/drawing/2014/main" id="{7F068898-077D-66C0-09B5-7C4AE5F29C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2548" y="3457019"/>
                <a:ext cx="75879" cy="34078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76" name="Rectangle 49">
                <a:extLst>
                  <a:ext uri="{FF2B5EF4-FFF2-40B4-BE49-F238E27FC236}">
                    <a16:creationId xmlns:a16="http://schemas.microsoft.com/office/drawing/2014/main" id="{0457C743-EB04-D39B-45E5-AE345AE742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811" y="3457019"/>
                <a:ext cx="75879" cy="12982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77" name="Rectangle 50">
                <a:extLst>
                  <a:ext uri="{FF2B5EF4-FFF2-40B4-BE49-F238E27FC236}">
                    <a16:creationId xmlns:a16="http://schemas.microsoft.com/office/drawing/2014/main" id="{8872387E-905D-7EC5-18D6-9D4D180DD8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303" y="3437546"/>
                <a:ext cx="72650" cy="16227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78" name="Rectangle 51">
                <a:extLst>
                  <a:ext uri="{FF2B5EF4-FFF2-40B4-BE49-F238E27FC236}">
                    <a16:creationId xmlns:a16="http://schemas.microsoft.com/office/drawing/2014/main" id="{2D9F0AD5-F33B-C354-4556-5FE0890F9B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4566" y="2840380"/>
                <a:ext cx="75879" cy="613394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79" name="Rectangle 52">
                <a:extLst>
                  <a:ext uri="{FF2B5EF4-FFF2-40B4-BE49-F238E27FC236}">
                    <a16:creationId xmlns:a16="http://schemas.microsoft.com/office/drawing/2014/main" id="{6AFF1DB6-61A0-A434-AAD4-2CDB679FA4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6285" y="3457019"/>
                <a:ext cx="75879" cy="40569"/>
              </a:xfrm>
              <a:prstGeom prst="rect">
                <a:avLst/>
              </a:prstGeom>
              <a:solidFill>
                <a:srgbClr val="007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80" name="Rectangle 53">
                <a:extLst>
                  <a:ext uri="{FF2B5EF4-FFF2-40B4-BE49-F238E27FC236}">
                    <a16:creationId xmlns:a16="http://schemas.microsoft.com/office/drawing/2014/main" id="{44D7B23F-CE98-29A6-E82E-A8310C47C3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6090" y="3457019"/>
                <a:ext cx="75879" cy="567957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81" name="Rectangle 54">
                <a:extLst>
                  <a:ext uri="{FF2B5EF4-FFF2-40B4-BE49-F238E27FC236}">
                    <a16:creationId xmlns:a16="http://schemas.microsoft.com/office/drawing/2014/main" id="{617DD617-2BAE-D260-F952-D83B8AEE28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8108" y="3457019"/>
                <a:ext cx="75879" cy="491689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82" name="Rectangle 55">
                <a:extLst>
                  <a:ext uri="{FF2B5EF4-FFF2-40B4-BE49-F238E27FC236}">
                    <a16:creationId xmlns:a16="http://schemas.microsoft.com/office/drawing/2014/main" id="{4A5D2FD2-29C4-273C-58FF-BC4D379FC5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3265" y="3460264"/>
                <a:ext cx="75879" cy="720494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83" name="Rectangle 56">
                <a:extLst>
                  <a:ext uri="{FF2B5EF4-FFF2-40B4-BE49-F238E27FC236}">
                    <a16:creationId xmlns:a16="http://schemas.microsoft.com/office/drawing/2014/main" id="{993AEBEA-2900-513A-54C5-228EE01C95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5791" y="3460264"/>
                <a:ext cx="75879" cy="681549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84" name="Rectangle 57">
                <a:extLst>
                  <a:ext uri="{FF2B5EF4-FFF2-40B4-BE49-F238E27FC236}">
                    <a16:creationId xmlns:a16="http://schemas.microsoft.com/office/drawing/2014/main" id="{6D868CB7-466D-31B8-84AA-8D0746AD66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6105" y="3460264"/>
                <a:ext cx="72650" cy="1105083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85" name="Rectangle 58">
                <a:extLst>
                  <a:ext uri="{FF2B5EF4-FFF2-40B4-BE49-F238E27FC236}">
                    <a16:creationId xmlns:a16="http://schemas.microsoft.com/office/drawing/2014/main" id="{9E215377-B5AC-AB01-FF39-FC39F9DAC6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40350" y="3460264"/>
                <a:ext cx="75879" cy="1119687"/>
              </a:xfrm>
              <a:prstGeom prst="rect">
                <a:avLst/>
              </a:prstGeom>
              <a:solidFill>
                <a:srgbClr val="007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86" name="Rectangle 59">
                <a:extLst>
                  <a:ext uri="{FF2B5EF4-FFF2-40B4-BE49-F238E27FC236}">
                    <a16:creationId xmlns:a16="http://schemas.microsoft.com/office/drawing/2014/main" id="{ADACB6F9-8517-9F66-7D2C-AEF06BF7E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11860" y="3460264"/>
                <a:ext cx="72650" cy="1082365"/>
              </a:xfrm>
              <a:prstGeom prst="rect">
                <a:avLst/>
              </a:prstGeom>
              <a:solidFill>
                <a:srgbClr val="007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87" name="Rectangle 60">
                <a:extLst>
                  <a:ext uri="{FF2B5EF4-FFF2-40B4-BE49-F238E27FC236}">
                    <a16:creationId xmlns:a16="http://schemas.microsoft.com/office/drawing/2014/main" id="{16E54AD9-17C1-84B4-BA12-2C00CE6FD5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4386" y="3460264"/>
                <a:ext cx="75879" cy="1069383"/>
              </a:xfrm>
              <a:prstGeom prst="rect">
                <a:avLst/>
              </a:prstGeom>
              <a:solidFill>
                <a:srgbClr val="007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88" name="Rectangle 61">
                <a:extLst>
                  <a:ext uri="{FF2B5EF4-FFF2-40B4-BE49-F238E27FC236}">
                    <a16:creationId xmlns:a16="http://schemas.microsoft.com/office/drawing/2014/main" id="{694E0F3A-3599-D461-C89B-A39C3F74FA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2667" y="3460264"/>
                <a:ext cx="75879" cy="993114"/>
              </a:xfrm>
              <a:prstGeom prst="rect">
                <a:avLst/>
              </a:prstGeom>
              <a:solidFill>
                <a:srgbClr val="007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89" name="Rectangle 62">
                <a:extLst>
                  <a:ext uri="{FF2B5EF4-FFF2-40B4-BE49-F238E27FC236}">
                    <a16:creationId xmlns:a16="http://schemas.microsoft.com/office/drawing/2014/main" id="{D002FC3D-63CB-35CC-CE36-BBCCEE15B7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2159" y="3460264"/>
                <a:ext cx="72650" cy="952546"/>
              </a:xfrm>
              <a:prstGeom prst="rect">
                <a:avLst/>
              </a:prstGeom>
              <a:solidFill>
                <a:srgbClr val="007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90" name="Rectangle 63">
                <a:extLst>
                  <a:ext uri="{FF2B5EF4-FFF2-40B4-BE49-F238E27FC236}">
                    <a16:creationId xmlns:a16="http://schemas.microsoft.com/office/drawing/2014/main" id="{26898FB3-E442-F495-839F-F521CC0E2F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8422" y="3460264"/>
                <a:ext cx="75879" cy="923337"/>
              </a:xfrm>
              <a:prstGeom prst="rect">
                <a:avLst/>
              </a:prstGeom>
              <a:solidFill>
                <a:srgbClr val="007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91" name="Rectangle 64">
                <a:extLst>
                  <a:ext uri="{FF2B5EF4-FFF2-40B4-BE49-F238E27FC236}">
                    <a16:creationId xmlns:a16="http://schemas.microsoft.com/office/drawing/2014/main" id="{1FBEC894-A935-82F4-54E6-97805C0742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4685" y="3460264"/>
                <a:ext cx="75879" cy="907109"/>
              </a:xfrm>
              <a:prstGeom prst="rect">
                <a:avLst/>
              </a:prstGeom>
              <a:solidFill>
                <a:srgbClr val="007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92" name="Rectangle 65">
                <a:extLst>
                  <a:ext uri="{FF2B5EF4-FFF2-40B4-BE49-F238E27FC236}">
                    <a16:creationId xmlns:a16="http://schemas.microsoft.com/office/drawing/2014/main" id="{4B0D7462-335A-B49A-672A-971C5083AE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0948" y="3460264"/>
                <a:ext cx="75879" cy="894127"/>
              </a:xfrm>
              <a:prstGeom prst="rect">
                <a:avLst/>
              </a:prstGeom>
              <a:solidFill>
                <a:srgbClr val="007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93" name="Rectangle 66">
                <a:extLst>
                  <a:ext uri="{FF2B5EF4-FFF2-40B4-BE49-F238E27FC236}">
                    <a16:creationId xmlns:a16="http://schemas.microsoft.com/office/drawing/2014/main" id="{AB350A06-B8C5-8941-CD48-834F4B7F7B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6703" y="3460264"/>
                <a:ext cx="72650" cy="882768"/>
              </a:xfrm>
              <a:prstGeom prst="rect">
                <a:avLst/>
              </a:prstGeom>
              <a:solidFill>
                <a:srgbClr val="007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94" name="Rectangle 67">
                <a:extLst>
                  <a:ext uri="{FF2B5EF4-FFF2-40B4-BE49-F238E27FC236}">
                    <a16:creationId xmlns:a16="http://schemas.microsoft.com/office/drawing/2014/main" id="{6FB5AC4F-79A0-6B4B-150A-5BA29BAC06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9229" y="3460264"/>
                <a:ext cx="75879" cy="866540"/>
              </a:xfrm>
              <a:prstGeom prst="rect">
                <a:avLst/>
              </a:prstGeom>
              <a:solidFill>
                <a:srgbClr val="007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95" name="Rectangle 68">
                <a:extLst>
                  <a:ext uri="{FF2B5EF4-FFF2-40B4-BE49-F238E27FC236}">
                    <a16:creationId xmlns:a16="http://schemas.microsoft.com/office/drawing/2014/main" id="{92E24C56-7645-B25F-9BE1-CE97FAB172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6613" y="3460264"/>
                <a:ext cx="75879" cy="1113196"/>
              </a:xfrm>
              <a:prstGeom prst="rect">
                <a:avLst/>
              </a:prstGeom>
              <a:solidFill>
                <a:srgbClr val="007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96" name="Rectangle 69">
                <a:extLst>
                  <a:ext uri="{FF2B5EF4-FFF2-40B4-BE49-F238E27FC236}">
                    <a16:creationId xmlns:a16="http://schemas.microsoft.com/office/drawing/2014/main" id="{3CE9BB05-21F1-A171-2673-863E7C319A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8541" y="3460264"/>
                <a:ext cx="72650" cy="1285206"/>
              </a:xfrm>
              <a:prstGeom prst="rect">
                <a:avLst/>
              </a:prstGeom>
              <a:solidFill>
                <a:srgbClr val="007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97" name="Rectangle 70">
                <a:extLst>
                  <a:ext uri="{FF2B5EF4-FFF2-40B4-BE49-F238E27FC236}">
                    <a16:creationId xmlns:a16="http://schemas.microsoft.com/office/drawing/2014/main" id="{298BF399-386D-389F-AA27-59201F9C9D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9049" y="3460264"/>
                <a:ext cx="75879" cy="1285206"/>
              </a:xfrm>
              <a:prstGeom prst="rect">
                <a:avLst/>
              </a:prstGeom>
              <a:solidFill>
                <a:srgbClr val="007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98" name="Rectangle 71">
                <a:extLst>
                  <a:ext uri="{FF2B5EF4-FFF2-40B4-BE49-F238E27FC236}">
                    <a16:creationId xmlns:a16="http://schemas.microsoft.com/office/drawing/2014/main" id="{8BAD482C-D024-BEF9-D9DF-E4AB08A631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80260" y="3460264"/>
                <a:ext cx="75879" cy="1523748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499" name="Rectangle 72">
                <a:extLst>
                  <a:ext uri="{FF2B5EF4-FFF2-40B4-BE49-F238E27FC236}">
                    <a16:creationId xmlns:a16="http://schemas.microsoft.com/office/drawing/2014/main" id="{0A136F31-323D-A63B-93BE-3EFCF53514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4505" y="3460264"/>
                <a:ext cx="74264" cy="1523748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500" name="Rectangle 73">
                <a:extLst>
                  <a:ext uri="{FF2B5EF4-FFF2-40B4-BE49-F238E27FC236}">
                    <a16:creationId xmlns:a16="http://schemas.microsoft.com/office/drawing/2014/main" id="{4CF83A72-3E8E-ABA3-6B88-4417E09AE0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6627" y="3460264"/>
                <a:ext cx="72650" cy="1523748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501" name="Rectangle 74">
                <a:extLst>
                  <a:ext uri="{FF2B5EF4-FFF2-40B4-BE49-F238E27FC236}">
                    <a16:creationId xmlns:a16="http://schemas.microsoft.com/office/drawing/2014/main" id="{C41F05EE-7460-92AD-2524-4D51E00F59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07135" y="3460264"/>
                <a:ext cx="75879" cy="1523748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502" name="Rectangle 75">
                <a:extLst>
                  <a:ext uri="{FF2B5EF4-FFF2-40B4-BE49-F238E27FC236}">
                    <a16:creationId xmlns:a16="http://schemas.microsoft.com/office/drawing/2014/main" id="{8998AE2B-27B7-2B68-2D5E-C0EF6C30D8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63997" y="3460264"/>
                <a:ext cx="72650" cy="1523748"/>
              </a:xfrm>
              <a:prstGeom prst="rect">
                <a:avLst/>
              </a:prstGeom>
              <a:solidFill>
                <a:srgbClr val="007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503" name="Rectangle 76">
                <a:extLst>
                  <a:ext uri="{FF2B5EF4-FFF2-40B4-BE49-F238E27FC236}">
                    <a16:creationId xmlns:a16="http://schemas.microsoft.com/office/drawing/2014/main" id="{A4D8C618-540A-1CDF-E2E7-C78073F779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90903" y="3460264"/>
                <a:ext cx="75879" cy="1523748"/>
              </a:xfrm>
              <a:prstGeom prst="rect">
                <a:avLst/>
              </a:prstGeom>
              <a:solidFill>
                <a:srgbClr val="007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sp>
            <p:nvSpPr>
              <p:cNvPr id="504" name="Rectangle 77">
                <a:extLst>
                  <a:ext uri="{FF2B5EF4-FFF2-40B4-BE49-F238E27FC236}">
                    <a16:creationId xmlns:a16="http://schemas.microsoft.com/office/drawing/2014/main" id="{83927F9B-5625-2848-FA97-34C0A64BB8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12786" y="3460264"/>
                <a:ext cx="75879" cy="1400421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</p:grpSp>
        <p:sp>
          <p:nvSpPr>
            <p:cNvPr id="357" name="Line 87">
              <a:extLst>
                <a:ext uri="{FF2B5EF4-FFF2-40B4-BE49-F238E27FC236}">
                  <a16:creationId xmlns:a16="http://schemas.microsoft.com/office/drawing/2014/main" id="{A7456FF6-DCB8-C408-8BC1-C3B4F28DB9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4518" y="3151945"/>
              <a:ext cx="5752264" cy="0"/>
            </a:xfrm>
            <a:prstGeom prst="line">
              <a:avLst/>
            </a:prstGeom>
            <a:noFill/>
            <a:ln w="9525">
              <a:solidFill>
                <a:srgbClr val="7F7F7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endParaRPr>
            </a:p>
          </p:txBody>
        </p:sp>
        <p:sp>
          <p:nvSpPr>
            <p:cNvPr id="358" name="Line 88">
              <a:extLst>
                <a:ext uri="{FF2B5EF4-FFF2-40B4-BE49-F238E27FC236}">
                  <a16:creationId xmlns:a16="http://schemas.microsoft.com/office/drawing/2014/main" id="{920C458E-75DC-FFA1-CE96-7919B6E5D6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4518" y="3917876"/>
              <a:ext cx="5752264" cy="0"/>
            </a:xfrm>
            <a:prstGeom prst="line">
              <a:avLst/>
            </a:prstGeom>
            <a:noFill/>
            <a:ln w="9525">
              <a:solidFill>
                <a:srgbClr val="7F7F7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endParaRPr>
            </a:p>
          </p:txBody>
        </p:sp>
        <p:sp>
          <p:nvSpPr>
            <p:cNvPr id="359" name="Line 89">
              <a:extLst>
                <a:ext uri="{FF2B5EF4-FFF2-40B4-BE49-F238E27FC236}">
                  <a16:creationId xmlns:a16="http://schemas.microsoft.com/office/drawing/2014/main" id="{74D0D3B4-3F97-7786-599C-5D1A83DD25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2781" y="2949102"/>
              <a:ext cx="5544000" cy="0"/>
            </a:xfrm>
            <a:prstGeom prst="line">
              <a:avLst/>
            </a:prstGeom>
            <a:noFill/>
            <a:ln w="19050">
              <a:solidFill>
                <a:srgbClr val="5B9BD5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endParaRPr>
            </a:p>
          </p:txBody>
        </p:sp>
        <p:grpSp>
          <p:nvGrpSpPr>
            <p:cNvPr id="360" name="Group 359">
              <a:extLst>
                <a:ext uri="{FF2B5EF4-FFF2-40B4-BE49-F238E27FC236}">
                  <a16:creationId xmlns:a16="http://schemas.microsoft.com/office/drawing/2014/main" id="{8601FBE5-242B-B80C-6A6C-AE32FF8D4A4F}"/>
                </a:ext>
              </a:extLst>
            </p:cNvPr>
            <p:cNvGrpSpPr/>
            <p:nvPr/>
          </p:nvGrpSpPr>
          <p:grpSpPr>
            <a:xfrm>
              <a:off x="1063912" y="1936516"/>
              <a:ext cx="5802869" cy="3174069"/>
              <a:chOff x="1063912" y="1936516"/>
              <a:chExt cx="5802869" cy="3174069"/>
            </a:xfrm>
          </p:grpSpPr>
          <p:sp>
            <p:nvSpPr>
              <p:cNvPr id="422" name="Line 80">
                <a:extLst>
                  <a:ext uri="{FF2B5EF4-FFF2-40B4-BE49-F238E27FC236}">
                    <a16:creationId xmlns:a16="http://schemas.microsoft.com/office/drawing/2014/main" id="{DA82D846-9101-B9EE-582E-8CFEB81915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14518" y="1936516"/>
                <a:ext cx="0" cy="3096000"/>
              </a:xfrm>
              <a:prstGeom prst="line">
                <a:avLst/>
              </a:prstGeom>
              <a:noFill/>
              <a:ln w="19050">
                <a:solidFill>
                  <a:srgbClr val="7F7F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  <p:grpSp>
            <p:nvGrpSpPr>
              <p:cNvPr id="423" name="Group 422">
                <a:extLst>
                  <a:ext uri="{FF2B5EF4-FFF2-40B4-BE49-F238E27FC236}">
                    <a16:creationId xmlns:a16="http://schemas.microsoft.com/office/drawing/2014/main" id="{C38C7835-EFE4-63CC-A065-2DC927AC58EA}"/>
                  </a:ext>
                </a:extLst>
              </p:cNvPr>
              <p:cNvGrpSpPr/>
              <p:nvPr/>
            </p:nvGrpSpPr>
            <p:grpSpPr>
              <a:xfrm>
                <a:off x="1063912" y="1936516"/>
                <a:ext cx="5802869" cy="3044250"/>
                <a:chOff x="1063912" y="1936516"/>
                <a:chExt cx="5802869" cy="3044250"/>
              </a:xfrm>
            </p:grpSpPr>
            <p:sp>
              <p:nvSpPr>
                <p:cNvPr id="425" name="Line 81">
                  <a:extLst>
                    <a:ext uri="{FF2B5EF4-FFF2-40B4-BE49-F238E27FC236}">
                      <a16:creationId xmlns:a16="http://schemas.microsoft.com/office/drawing/2014/main" id="{B3DE039D-65CC-D5D1-90B1-3B00437C18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63912" y="1936516"/>
                  <a:ext cx="50048" cy="0"/>
                </a:xfrm>
                <a:prstGeom prst="line">
                  <a:avLst/>
                </a:prstGeom>
                <a:noFill/>
                <a:ln w="19050" cap="sq">
                  <a:solidFill>
                    <a:srgbClr val="7F7F7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</a:endParaRPr>
                </a:p>
              </p:txBody>
            </p:sp>
            <p:sp>
              <p:nvSpPr>
                <p:cNvPr id="426" name="Line 82">
                  <a:extLst>
                    <a:ext uri="{FF2B5EF4-FFF2-40B4-BE49-F238E27FC236}">
                      <a16:creationId xmlns:a16="http://schemas.microsoft.com/office/drawing/2014/main" id="{8F9DD259-7FE0-786D-80FC-F0788B3A47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64470" y="2241590"/>
                  <a:ext cx="50048" cy="0"/>
                </a:xfrm>
                <a:prstGeom prst="line">
                  <a:avLst/>
                </a:prstGeom>
                <a:noFill/>
                <a:ln w="19050">
                  <a:solidFill>
                    <a:srgbClr val="7F7F7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</a:endParaRPr>
                </a:p>
              </p:txBody>
            </p:sp>
            <p:sp>
              <p:nvSpPr>
                <p:cNvPr id="427" name="Line 83">
                  <a:extLst>
                    <a:ext uri="{FF2B5EF4-FFF2-40B4-BE49-F238E27FC236}">
                      <a16:creationId xmlns:a16="http://schemas.microsoft.com/office/drawing/2014/main" id="{737E4522-6696-7B12-5981-9BFB7887D6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64470" y="2543419"/>
                  <a:ext cx="50048" cy="0"/>
                </a:xfrm>
                <a:prstGeom prst="line">
                  <a:avLst/>
                </a:prstGeom>
                <a:noFill/>
                <a:ln w="19050">
                  <a:solidFill>
                    <a:srgbClr val="7F7F7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</a:endParaRPr>
                </a:p>
              </p:txBody>
            </p:sp>
            <p:sp>
              <p:nvSpPr>
                <p:cNvPr id="428" name="Line 84">
                  <a:extLst>
                    <a:ext uri="{FF2B5EF4-FFF2-40B4-BE49-F238E27FC236}">
                      <a16:creationId xmlns:a16="http://schemas.microsoft.com/office/drawing/2014/main" id="{23231ACB-9095-DFB7-4541-9481EFE1B7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64470" y="2846871"/>
                  <a:ext cx="50048" cy="0"/>
                </a:xfrm>
                <a:prstGeom prst="line">
                  <a:avLst/>
                </a:prstGeom>
                <a:noFill/>
                <a:ln w="19050">
                  <a:solidFill>
                    <a:srgbClr val="7F7F7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</a:endParaRPr>
                </a:p>
              </p:txBody>
            </p:sp>
            <p:sp>
              <p:nvSpPr>
                <p:cNvPr id="429" name="Line 85">
                  <a:extLst>
                    <a:ext uri="{FF2B5EF4-FFF2-40B4-BE49-F238E27FC236}">
                      <a16:creationId xmlns:a16="http://schemas.microsoft.com/office/drawing/2014/main" id="{B56F9C56-E8F6-9DFB-B173-5AF55D874D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64470" y="3151945"/>
                  <a:ext cx="50048" cy="0"/>
                </a:xfrm>
                <a:prstGeom prst="line">
                  <a:avLst/>
                </a:prstGeom>
                <a:noFill/>
                <a:ln w="19050">
                  <a:solidFill>
                    <a:srgbClr val="7F7F7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</a:endParaRPr>
                </a:p>
              </p:txBody>
            </p:sp>
            <p:sp>
              <p:nvSpPr>
                <p:cNvPr id="430" name="Line 86">
                  <a:extLst>
                    <a:ext uri="{FF2B5EF4-FFF2-40B4-BE49-F238E27FC236}">
                      <a16:creationId xmlns:a16="http://schemas.microsoft.com/office/drawing/2014/main" id="{F34E5286-9CD0-2301-E200-0116468C2A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64470" y="3457019"/>
                  <a:ext cx="5802311" cy="0"/>
                </a:xfrm>
                <a:prstGeom prst="line">
                  <a:avLst/>
                </a:prstGeom>
                <a:noFill/>
                <a:ln w="19050">
                  <a:solidFill>
                    <a:srgbClr val="7F7F7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</a:endParaRPr>
                </a:p>
              </p:txBody>
            </p:sp>
            <p:sp>
              <p:nvSpPr>
                <p:cNvPr id="431" name="Line 90">
                  <a:extLst>
                    <a:ext uri="{FF2B5EF4-FFF2-40B4-BE49-F238E27FC236}">
                      <a16:creationId xmlns:a16="http://schemas.microsoft.com/office/drawing/2014/main" id="{38BE3EE8-A0EC-871C-3935-793F05B871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64470" y="3762093"/>
                  <a:ext cx="50048" cy="0"/>
                </a:xfrm>
                <a:prstGeom prst="line">
                  <a:avLst/>
                </a:prstGeom>
                <a:noFill/>
                <a:ln w="19050">
                  <a:solidFill>
                    <a:srgbClr val="7F7F7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</a:endParaRPr>
                </a:p>
              </p:txBody>
            </p:sp>
            <p:sp>
              <p:nvSpPr>
                <p:cNvPr id="432" name="Line 91">
                  <a:extLst>
                    <a:ext uri="{FF2B5EF4-FFF2-40B4-BE49-F238E27FC236}">
                      <a16:creationId xmlns:a16="http://schemas.microsoft.com/office/drawing/2014/main" id="{55E4C784-5448-BD16-59DA-DCB68990CC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64470" y="4065544"/>
                  <a:ext cx="50048" cy="0"/>
                </a:xfrm>
                <a:prstGeom prst="line">
                  <a:avLst/>
                </a:prstGeom>
                <a:noFill/>
                <a:ln w="19050">
                  <a:solidFill>
                    <a:srgbClr val="7F7F7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</a:endParaRPr>
                </a:p>
              </p:txBody>
            </p:sp>
            <p:sp>
              <p:nvSpPr>
                <p:cNvPr id="433" name="Line 92">
                  <a:extLst>
                    <a:ext uri="{FF2B5EF4-FFF2-40B4-BE49-F238E27FC236}">
                      <a16:creationId xmlns:a16="http://schemas.microsoft.com/office/drawing/2014/main" id="{E90E0F87-8B01-6B04-07A0-4E4006412A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64470" y="4675692"/>
                  <a:ext cx="50048" cy="0"/>
                </a:xfrm>
                <a:prstGeom prst="line">
                  <a:avLst/>
                </a:prstGeom>
                <a:noFill/>
                <a:ln w="19050">
                  <a:solidFill>
                    <a:srgbClr val="7F7F7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</a:endParaRPr>
                </a:p>
              </p:txBody>
            </p:sp>
            <p:sp>
              <p:nvSpPr>
                <p:cNvPr id="434" name="Line 93">
                  <a:extLst>
                    <a:ext uri="{FF2B5EF4-FFF2-40B4-BE49-F238E27FC236}">
                      <a16:creationId xmlns:a16="http://schemas.microsoft.com/office/drawing/2014/main" id="{AC910A38-0DD0-0423-5CC9-A1FE810D67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64470" y="4370618"/>
                  <a:ext cx="50048" cy="0"/>
                </a:xfrm>
                <a:prstGeom prst="line">
                  <a:avLst/>
                </a:prstGeom>
                <a:noFill/>
                <a:ln w="19050">
                  <a:solidFill>
                    <a:srgbClr val="7F7F7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</a:endParaRPr>
                </a:p>
              </p:txBody>
            </p:sp>
            <p:sp>
              <p:nvSpPr>
                <p:cNvPr id="435" name="Line 94">
                  <a:extLst>
                    <a:ext uri="{FF2B5EF4-FFF2-40B4-BE49-F238E27FC236}">
                      <a16:creationId xmlns:a16="http://schemas.microsoft.com/office/drawing/2014/main" id="{E88F0936-4890-2B9B-E854-6B7A96B467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64470" y="4980766"/>
                  <a:ext cx="50048" cy="0"/>
                </a:xfrm>
                <a:prstGeom prst="line">
                  <a:avLst/>
                </a:prstGeom>
                <a:noFill/>
                <a:ln w="19050">
                  <a:solidFill>
                    <a:srgbClr val="7F7F7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</a:endParaRPr>
                </a:p>
              </p:txBody>
            </p:sp>
          </p:grpSp>
          <p:sp>
            <p:nvSpPr>
              <p:cNvPr id="424" name="Line 145">
                <a:extLst>
                  <a:ext uri="{FF2B5EF4-FFF2-40B4-BE49-F238E27FC236}">
                    <a16:creationId xmlns:a16="http://schemas.microsoft.com/office/drawing/2014/main" id="{30A0F0BC-DE59-A7E3-E3BF-CC7770F2A6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26010" y="1936516"/>
                <a:ext cx="0" cy="3174069"/>
              </a:xfrm>
              <a:prstGeom prst="line">
                <a:avLst/>
              </a:prstGeom>
              <a:noFill/>
              <a:ln w="19050">
                <a:solidFill>
                  <a:srgbClr val="5B9BD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</a:endParaRPr>
              </a:p>
            </p:txBody>
          </p:sp>
        </p:grp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EA9C6160-213F-7A68-49D4-6D5534E8771F}"/>
                </a:ext>
              </a:extLst>
            </p:cNvPr>
            <p:cNvSpPr txBox="1"/>
            <p:nvPr/>
          </p:nvSpPr>
          <p:spPr>
            <a:xfrm>
              <a:off x="2603244" y="5152384"/>
              <a:ext cx="2767059" cy="18282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2557"/>
                  </a:solidFill>
                  <a:effectLst/>
                  <a:uLnTx/>
                  <a:uFillTx/>
                  <a:latin typeface="Arial" panose="020B0604020202020204"/>
                  <a:ea typeface="+mn-ea"/>
                </a:rPr>
                <a:t>EV+P (n=69)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02557"/>
                  </a:solidFill>
                  <a:effectLst/>
                  <a:uLnTx/>
                  <a:uFillTx/>
                  <a:latin typeface="Arial" panose="020B0604020202020204"/>
                  <a:ea typeface="+mn-ea"/>
                </a:rPr>
                <a:t>a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+mn-ea"/>
              </a:endParaRPr>
            </a:p>
          </p:txBody>
        </p:sp>
        <p:grpSp>
          <p:nvGrpSpPr>
            <p:cNvPr id="362" name="Group 361">
              <a:extLst>
                <a:ext uri="{FF2B5EF4-FFF2-40B4-BE49-F238E27FC236}">
                  <a16:creationId xmlns:a16="http://schemas.microsoft.com/office/drawing/2014/main" id="{C2162950-4923-8FF1-2D2D-CE485A0A80B3}"/>
                </a:ext>
              </a:extLst>
            </p:cNvPr>
            <p:cNvGrpSpPr/>
            <p:nvPr/>
          </p:nvGrpSpPr>
          <p:grpSpPr>
            <a:xfrm>
              <a:off x="659771" y="1845106"/>
              <a:ext cx="388013" cy="3203437"/>
              <a:chOff x="555402" y="1845106"/>
              <a:chExt cx="492383" cy="3203437"/>
            </a:xfrm>
          </p:grpSpPr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1E333DED-809A-D182-369C-BEA8408077A0}"/>
                  </a:ext>
                </a:extLst>
              </p:cNvPr>
              <p:cNvSpPr txBox="1"/>
              <p:nvPr/>
            </p:nvSpPr>
            <p:spPr>
              <a:xfrm>
                <a:off x="702828" y="1845106"/>
                <a:ext cx="344957" cy="18282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2557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</a:rPr>
                  <a:t>100</a:t>
                </a:r>
              </a:p>
            </p:txBody>
          </p:sp>
          <p:sp>
            <p:nvSpPr>
              <p:cNvPr id="412" name="TextBox 411">
                <a:extLst>
                  <a:ext uri="{FF2B5EF4-FFF2-40B4-BE49-F238E27FC236}">
                    <a16:creationId xmlns:a16="http://schemas.microsoft.com/office/drawing/2014/main" id="{E715F41A-9577-A987-7DC6-584393CEF9CA}"/>
                  </a:ext>
                </a:extLst>
              </p:cNvPr>
              <p:cNvSpPr txBox="1"/>
              <p:nvPr/>
            </p:nvSpPr>
            <p:spPr>
              <a:xfrm>
                <a:off x="702828" y="2149203"/>
                <a:ext cx="344957" cy="18282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2557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</a:rPr>
                  <a:t>80</a:t>
                </a:r>
              </a:p>
            </p:txBody>
          </p:sp>
          <p:sp>
            <p:nvSpPr>
              <p:cNvPr id="413" name="TextBox 412">
                <a:extLst>
                  <a:ext uri="{FF2B5EF4-FFF2-40B4-BE49-F238E27FC236}">
                    <a16:creationId xmlns:a16="http://schemas.microsoft.com/office/drawing/2014/main" id="{47245921-FE06-81F6-E2CE-6573E59EF7CE}"/>
                  </a:ext>
                </a:extLst>
              </p:cNvPr>
              <p:cNvSpPr txBox="1"/>
              <p:nvPr/>
            </p:nvSpPr>
            <p:spPr>
              <a:xfrm>
                <a:off x="702828" y="2453300"/>
                <a:ext cx="344957" cy="18282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2557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</a:rPr>
                  <a:t>60</a:t>
                </a:r>
              </a:p>
            </p:txBody>
          </p:sp>
          <p:sp>
            <p:nvSpPr>
              <p:cNvPr id="414" name="TextBox 413">
                <a:extLst>
                  <a:ext uri="{FF2B5EF4-FFF2-40B4-BE49-F238E27FC236}">
                    <a16:creationId xmlns:a16="http://schemas.microsoft.com/office/drawing/2014/main" id="{6087067A-FC66-485C-C78B-F56AA595767B}"/>
                  </a:ext>
                </a:extLst>
              </p:cNvPr>
              <p:cNvSpPr txBox="1"/>
              <p:nvPr/>
            </p:nvSpPr>
            <p:spPr>
              <a:xfrm>
                <a:off x="702828" y="2757397"/>
                <a:ext cx="344957" cy="18282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2557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</a:rPr>
                  <a:t>40</a:t>
                </a:r>
              </a:p>
            </p:txBody>
          </p:sp>
          <p:sp>
            <p:nvSpPr>
              <p:cNvPr id="415" name="TextBox 414">
                <a:extLst>
                  <a:ext uri="{FF2B5EF4-FFF2-40B4-BE49-F238E27FC236}">
                    <a16:creationId xmlns:a16="http://schemas.microsoft.com/office/drawing/2014/main" id="{65493B05-9374-3FF6-FA03-F686D77232C5}"/>
                  </a:ext>
                </a:extLst>
              </p:cNvPr>
              <p:cNvSpPr txBox="1"/>
              <p:nvPr/>
            </p:nvSpPr>
            <p:spPr>
              <a:xfrm>
                <a:off x="702828" y="3061494"/>
                <a:ext cx="344957" cy="18282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2557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</a:rPr>
                  <a:t>20</a:t>
                </a:r>
              </a:p>
            </p:txBody>
          </p:sp>
          <p:sp>
            <p:nvSpPr>
              <p:cNvPr id="416" name="TextBox 415">
                <a:extLst>
                  <a:ext uri="{FF2B5EF4-FFF2-40B4-BE49-F238E27FC236}">
                    <a16:creationId xmlns:a16="http://schemas.microsoft.com/office/drawing/2014/main" id="{677E899F-B7AE-7B63-92C8-101943E73C92}"/>
                  </a:ext>
                </a:extLst>
              </p:cNvPr>
              <p:cNvSpPr txBox="1"/>
              <p:nvPr/>
            </p:nvSpPr>
            <p:spPr>
              <a:xfrm>
                <a:off x="702828" y="3365591"/>
                <a:ext cx="344957" cy="18282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2557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</a:rPr>
                  <a:t>0</a:t>
                </a:r>
              </a:p>
            </p:txBody>
          </p:sp>
          <p:sp>
            <p:nvSpPr>
              <p:cNvPr id="417" name="TextBox 416">
                <a:extLst>
                  <a:ext uri="{FF2B5EF4-FFF2-40B4-BE49-F238E27FC236}">
                    <a16:creationId xmlns:a16="http://schemas.microsoft.com/office/drawing/2014/main" id="{48ED7F41-9D0E-5262-2506-A75A7EABDA05}"/>
                  </a:ext>
                </a:extLst>
              </p:cNvPr>
              <p:cNvSpPr txBox="1"/>
              <p:nvPr/>
            </p:nvSpPr>
            <p:spPr>
              <a:xfrm>
                <a:off x="702828" y="3669688"/>
                <a:ext cx="344957" cy="18282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2557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</a:rPr>
                  <a:t>–20</a:t>
                </a:r>
              </a:p>
            </p:txBody>
          </p:sp>
          <p:sp>
            <p:nvSpPr>
              <p:cNvPr id="418" name="TextBox 417">
                <a:extLst>
                  <a:ext uri="{FF2B5EF4-FFF2-40B4-BE49-F238E27FC236}">
                    <a16:creationId xmlns:a16="http://schemas.microsoft.com/office/drawing/2014/main" id="{D5A31E4C-0312-395D-D6F6-0F4CADEA9F54}"/>
                  </a:ext>
                </a:extLst>
              </p:cNvPr>
              <p:cNvSpPr txBox="1"/>
              <p:nvPr/>
            </p:nvSpPr>
            <p:spPr>
              <a:xfrm>
                <a:off x="702828" y="3973785"/>
                <a:ext cx="344957" cy="18282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2557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</a:rPr>
                  <a:t>–40</a:t>
                </a:r>
              </a:p>
            </p:txBody>
          </p:sp>
          <p:sp>
            <p:nvSpPr>
              <p:cNvPr id="419" name="TextBox 418">
                <a:extLst>
                  <a:ext uri="{FF2B5EF4-FFF2-40B4-BE49-F238E27FC236}">
                    <a16:creationId xmlns:a16="http://schemas.microsoft.com/office/drawing/2014/main" id="{8DB84EBA-1519-DBE9-864B-7CFA5B2B7BBD}"/>
                  </a:ext>
                </a:extLst>
              </p:cNvPr>
              <p:cNvSpPr txBox="1"/>
              <p:nvPr/>
            </p:nvSpPr>
            <p:spPr>
              <a:xfrm>
                <a:off x="702828" y="4277882"/>
                <a:ext cx="344957" cy="18282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2557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</a:rPr>
                  <a:t>–60</a:t>
                </a:r>
              </a:p>
            </p:txBody>
          </p:sp>
          <p:sp>
            <p:nvSpPr>
              <p:cNvPr id="420" name="TextBox 419">
                <a:extLst>
                  <a:ext uri="{FF2B5EF4-FFF2-40B4-BE49-F238E27FC236}">
                    <a16:creationId xmlns:a16="http://schemas.microsoft.com/office/drawing/2014/main" id="{2A0CB056-3262-4E6F-B26A-41E8E2CC1895}"/>
                  </a:ext>
                </a:extLst>
              </p:cNvPr>
              <p:cNvSpPr txBox="1"/>
              <p:nvPr/>
            </p:nvSpPr>
            <p:spPr>
              <a:xfrm>
                <a:off x="702828" y="4581979"/>
                <a:ext cx="344957" cy="18282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2557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</a:rPr>
                  <a:t>–80</a:t>
                </a:r>
              </a:p>
            </p:txBody>
          </p:sp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826D4B07-CB9B-38D9-7E09-9FB68B126A37}"/>
                  </a:ext>
                </a:extLst>
              </p:cNvPr>
              <p:cNvSpPr txBox="1"/>
              <p:nvPr/>
            </p:nvSpPr>
            <p:spPr>
              <a:xfrm>
                <a:off x="555402" y="4886073"/>
                <a:ext cx="492383" cy="16247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2557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</a:rPr>
                  <a:t>–100</a:t>
                </a:r>
              </a:p>
            </p:txBody>
          </p:sp>
        </p:grpSp>
        <p:sp>
          <p:nvSpPr>
            <p:cNvPr id="363" name="Diamond 362">
              <a:extLst>
                <a:ext uri="{FF2B5EF4-FFF2-40B4-BE49-F238E27FC236}">
                  <a16:creationId xmlns:a16="http://schemas.microsoft.com/office/drawing/2014/main" id="{7E4374DF-47AF-FBCC-63FB-E2EB6681C5F8}"/>
                </a:ext>
              </a:extLst>
            </p:cNvPr>
            <p:cNvSpPr/>
            <p:nvPr/>
          </p:nvSpPr>
          <p:spPr>
            <a:xfrm>
              <a:off x="3404953" y="4278768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4" name="Diamond 363">
              <a:extLst>
                <a:ext uri="{FF2B5EF4-FFF2-40B4-BE49-F238E27FC236}">
                  <a16:creationId xmlns:a16="http://schemas.microsoft.com/office/drawing/2014/main" id="{68422A4A-3C92-9AD2-81A2-706B8BE99D38}"/>
                </a:ext>
              </a:extLst>
            </p:cNvPr>
            <p:cNvSpPr/>
            <p:nvPr/>
          </p:nvSpPr>
          <p:spPr>
            <a:xfrm>
              <a:off x="3487838" y="4285736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5" name="Diamond 364">
              <a:extLst>
                <a:ext uri="{FF2B5EF4-FFF2-40B4-BE49-F238E27FC236}">
                  <a16:creationId xmlns:a16="http://schemas.microsoft.com/office/drawing/2014/main" id="{83E829F1-51BE-B99F-1CAE-EFBB4C0BB167}"/>
                </a:ext>
              </a:extLst>
            </p:cNvPr>
            <p:cNvSpPr/>
            <p:nvPr/>
          </p:nvSpPr>
          <p:spPr>
            <a:xfrm>
              <a:off x="3570723" y="4309794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6" name="Diamond 365">
              <a:extLst>
                <a:ext uri="{FF2B5EF4-FFF2-40B4-BE49-F238E27FC236}">
                  <a16:creationId xmlns:a16="http://schemas.microsoft.com/office/drawing/2014/main" id="{60778FD0-C34C-DDDC-BA02-34C2139773A1}"/>
                </a:ext>
              </a:extLst>
            </p:cNvPr>
            <p:cNvSpPr/>
            <p:nvPr/>
          </p:nvSpPr>
          <p:spPr>
            <a:xfrm>
              <a:off x="3653608" y="4364590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7" name="Diamond 366">
              <a:extLst>
                <a:ext uri="{FF2B5EF4-FFF2-40B4-BE49-F238E27FC236}">
                  <a16:creationId xmlns:a16="http://schemas.microsoft.com/office/drawing/2014/main" id="{C2DDF258-903C-47A5-03B3-E6F982D233E4}"/>
                </a:ext>
              </a:extLst>
            </p:cNvPr>
            <p:cNvSpPr/>
            <p:nvPr/>
          </p:nvSpPr>
          <p:spPr>
            <a:xfrm>
              <a:off x="3736493" y="4367530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8" name="Diamond 367">
              <a:extLst>
                <a:ext uri="{FF2B5EF4-FFF2-40B4-BE49-F238E27FC236}">
                  <a16:creationId xmlns:a16="http://schemas.microsoft.com/office/drawing/2014/main" id="{1A95C808-C745-551A-0ADA-0570D6A7096A}"/>
                </a:ext>
              </a:extLst>
            </p:cNvPr>
            <p:cNvSpPr/>
            <p:nvPr/>
          </p:nvSpPr>
          <p:spPr>
            <a:xfrm>
              <a:off x="3819378" y="4372577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9" name="Diamond 368">
              <a:extLst>
                <a:ext uri="{FF2B5EF4-FFF2-40B4-BE49-F238E27FC236}">
                  <a16:creationId xmlns:a16="http://schemas.microsoft.com/office/drawing/2014/main" id="{F2B3A92C-1E91-5C8D-D01C-DFD05B6262C3}"/>
                </a:ext>
              </a:extLst>
            </p:cNvPr>
            <p:cNvSpPr/>
            <p:nvPr/>
          </p:nvSpPr>
          <p:spPr>
            <a:xfrm>
              <a:off x="3902263" y="4379335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0" name="Diamond 369">
              <a:extLst>
                <a:ext uri="{FF2B5EF4-FFF2-40B4-BE49-F238E27FC236}">
                  <a16:creationId xmlns:a16="http://schemas.microsoft.com/office/drawing/2014/main" id="{7BCBC530-3647-61E5-DE59-7EC1D21E4BA0}"/>
                </a:ext>
              </a:extLst>
            </p:cNvPr>
            <p:cNvSpPr/>
            <p:nvPr/>
          </p:nvSpPr>
          <p:spPr>
            <a:xfrm>
              <a:off x="3985148" y="4391387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1" name="Diamond 370">
              <a:extLst>
                <a:ext uri="{FF2B5EF4-FFF2-40B4-BE49-F238E27FC236}">
                  <a16:creationId xmlns:a16="http://schemas.microsoft.com/office/drawing/2014/main" id="{785CA279-E9E4-B36A-F56A-725D27DA3948}"/>
                </a:ext>
              </a:extLst>
            </p:cNvPr>
            <p:cNvSpPr/>
            <p:nvPr/>
          </p:nvSpPr>
          <p:spPr>
            <a:xfrm>
              <a:off x="4068035" y="4400404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2" name="Diamond 371">
              <a:extLst>
                <a:ext uri="{FF2B5EF4-FFF2-40B4-BE49-F238E27FC236}">
                  <a16:creationId xmlns:a16="http://schemas.microsoft.com/office/drawing/2014/main" id="{9A7AD148-DA16-E037-2EA3-F5DEDAA3F3BF}"/>
                </a:ext>
              </a:extLst>
            </p:cNvPr>
            <p:cNvSpPr/>
            <p:nvPr/>
          </p:nvSpPr>
          <p:spPr>
            <a:xfrm>
              <a:off x="4231402" y="4442580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3" name="Diamond 372">
              <a:extLst>
                <a:ext uri="{FF2B5EF4-FFF2-40B4-BE49-F238E27FC236}">
                  <a16:creationId xmlns:a16="http://schemas.microsoft.com/office/drawing/2014/main" id="{F761B8D2-4ACF-3898-39DE-50D7D4321C46}"/>
                </a:ext>
              </a:extLst>
            </p:cNvPr>
            <p:cNvSpPr/>
            <p:nvPr/>
          </p:nvSpPr>
          <p:spPr>
            <a:xfrm>
              <a:off x="4314639" y="4488805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4" name="Diamond 373">
              <a:extLst>
                <a:ext uri="{FF2B5EF4-FFF2-40B4-BE49-F238E27FC236}">
                  <a16:creationId xmlns:a16="http://schemas.microsoft.com/office/drawing/2014/main" id="{57F37692-C8E0-F6E2-D8FB-089648A41F1C}"/>
                </a:ext>
              </a:extLst>
            </p:cNvPr>
            <p:cNvSpPr/>
            <p:nvPr/>
          </p:nvSpPr>
          <p:spPr>
            <a:xfrm>
              <a:off x="4397876" y="4510626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5" name="Diamond 374">
              <a:extLst>
                <a:ext uri="{FF2B5EF4-FFF2-40B4-BE49-F238E27FC236}">
                  <a16:creationId xmlns:a16="http://schemas.microsoft.com/office/drawing/2014/main" id="{8B3E5067-34FC-F704-B630-388F7F88291B}"/>
                </a:ext>
              </a:extLst>
            </p:cNvPr>
            <p:cNvSpPr/>
            <p:nvPr/>
          </p:nvSpPr>
          <p:spPr>
            <a:xfrm>
              <a:off x="4481113" y="4528402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6" name="Diamond 375">
              <a:extLst>
                <a:ext uri="{FF2B5EF4-FFF2-40B4-BE49-F238E27FC236}">
                  <a16:creationId xmlns:a16="http://schemas.microsoft.com/office/drawing/2014/main" id="{6B838843-E7B6-93E1-B6D2-BC61E9BD4D7A}"/>
                </a:ext>
              </a:extLst>
            </p:cNvPr>
            <p:cNvSpPr/>
            <p:nvPr/>
          </p:nvSpPr>
          <p:spPr>
            <a:xfrm>
              <a:off x="4564350" y="4527454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7" name="Diamond 376">
              <a:extLst>
                <a:ext uri="{FF2B5EF4-FFF2-40B4-BE49-F238E27FC236}">
                  <a16:creationId xmlns:a16="http://schemas.microsoft.com/office/drawing/2014/main" id="{A0E167F2-9906-555D-D8AC-0F877D8CA186}"/>
                </a:ext>
              </a:extLst>
            </p:cNvPr>
            <p:cNvSpPr/>
            <p:nvPr/>
          </p:nvSpPr>
          <p:spPr>
            <a:xfrm>
              <a:off x="4647587" y="4560685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8" name="Diamond 377">
              <a:extLst>
                <a:ext uri="{FF2B5EF4-FFF2-40B4-BE49-F238E27FC236}">
                  <a16:creationId xmlns:a16="http://schemas.microsoft.com/office/drawing/2014/main" id="{CBD12CE9-99F4-D131-0EBE-7DDB6B13CEFB}"/>
                </a:ext>
              </a:extLst>
            </p:cNvPr>
            <p:cNvSpPr/>
            <p:nvPr/>
          </p:nvSpPr>
          <p:spPr>
            <a:xfrm>
              <a:off x="4730824" y="4566259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9" name="Diamond 378">
              <a:extLst>
                <a:ext uri="{FF2B5EF4-FFF2-40B4-BE49-F238E27FC236}">
                  <a16:creationId xmlns:a16="http://schemas.microsoft.com/office/drawing/2014/main" id="{F14747E2-EFD0-3BFF-97BD-F78720DBD981}"/>
                </a:ext>
              </a:extLst>
            </p:cNvPr>
            <p:cNvSpPr/>
            <p:nvPr/>
          </p:nvSpPr>
          <p:spPr>
            <a:xfrm>
              <a:off x="4814061" y="4569777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0" name="Diamond 379">
              <a:extLst>
                <a:ext uri="{FF2B5EF4-FFF2-40B4-BE49-F238E27FC236}">
                  <a16:creationId xmlns:a16="http://schemas.microsoft.com/office/drawing/2014/main" id="{080DE1D8-9B0D-719D-682A-9FABCF5954D7}"/>
                </a:ext>
              </a:extLst>
            </p:cNvPr>
            <p:cNvSpPr/>
            <p:nvPr/>
          </p:nvSpPr>
          <p:spPr>
            <a:xfrm>
              <a:off x="4897298" y="4578161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1" name="Diamond 380">
              <a:extLst>
                <a:ext uri="{FF2B5EF4-FFF2-40B4-BE49-F238E27FC236}">
                  <a16:creationId xmlns:a16="http://schemas.microsoft.com/office/drawing/2014/main" id="{C0C8D6D2-1285-D026-1737-7F0CE6353660}"/>
                </a:ext>
              </a:extLst>
            </p:cNvPr>
            <p:cNvSpPr/>
            <p:nvPr/>
          </p:nvSpPr>
          <p:spPr>
            <a:xfrm>
              <a:off x="5399983" y="4668353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2" name="Diamond 381">
              <a:extLst>
                <a:ext uri="{FF2B5EF4-FFF2-40B4-BE49-F238E27FC236}">
                  <a16:creationId xmlns:a16="http://schemas.microsoft.com/office/drawing/2014/main" id="{BA58FCEF-6A14-25CE-019B-D5A7339BEEBF}"/>
                </a:ext>
              </a:extLst>
            </p:cNvPr>
            <p:cNvSpPr/>
            <p:nvPr/>
          </p:nvSpPr>
          <p:spPr>
            <a:xfrm>
              <a:off x="5482359" y="4675321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3" name="Diamond 382">
              <a:extLst>
                <a:ext uri="{FF2B5EF4-FFF2-40B4-BE49-F238E27FC236}">
                  <a16:creationId xmlns:a16="http://schemas.microsoft.com/office/drawing/2014/main" id="{F95046BC-9330-0042-71BE-2491B7A5BDCE}"/>
                </a:ext>
              </a:extLst>
            </p:cNvPr>
            <p:cNvSpPr/>
            <p:nvPr/>
          </p:nvSpPr>
          <p:spPr>
            <a:xfrm>
              <a:off x="5564735" y="4667918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4" name="Diamond 383">
              <a:extLst>
                <a:ext uri="{FF2B5EF4-FFF2-40B4-BE49-F238E27FC236}">
                  <a16:creationId xmlns:a16="http://schemas.microsoft.com/office/drawing/2014/main" id="{FEBD45B8-0F66-E913-FCDF-2FA2259933D7}"/>
                </a:ext>
              </a:extLst>
            </p:cNvPr>
            <p:cNvSpPr/>
            <p:nvPr/>
          </p:nvSpPr>
          <p:spPr>
            <a:xfrm>
              <a:off x="5647111" y="4707682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5" name="Diamond 384">
              <a:extLst>
                <a:ext uri="{FF2B5EF4-FFF2-40B4-BE49-F238E27FC236}">
                  <a16:creationId xmlns:a16="http://schemas.microsoft.com/office/drawing/2014/main" id="{9A395ECE-2DE4-33F7-C1B3-2A6F0991DF51}"/>
                </a:ext>
              </a:extLst>
            </p:cNvPr>
            <p:cNvSpPr/>
            <p:nvPr/>
          </p:nvSpPr>
          <p:spPr>
            <a:xfrm>
              <a:off x="5729487" y="4721230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6" name="Diamond 385">
              <a:extLst>
                <a:ext uri="{FF2B5EF4-FFF2-40B4-BE49-F238E27FC236}">
                  <a16:creationId xmlns:a16="http://schemas.microsoft.com/office/drawing/2014/main" id="{EABE4E62-6318-AA1C-BAB4-A0752813500A}"/>
                </a:ext>
              </a:extLst>
            </p:cNvPr>
            <p:cNvSpPr/>
            <p:nvPr/>
          </p:nvSpPr>
          <p:spPr>
            <a:xfrm>
              <a:off x="5811863" y="4724468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7" name="Diamond 386">
              <a:extLst>
                <a:ext uri="{FF2B5EF4-FFF2-40B4-BE49-F238E27FC236}">
                  <a16:creationId xmlns:a16="http://schemas.microsoft.com/office/drawing/2014/main" id="{7C1F2EA2-BDC6-C0B3-AB38-48C2248520CB}"/>
                </a:ext>
              </a:extLst>
            </p:cNvPr>
            <p:cNvSpPr/>
            <p:nvPr/>
          </p:nvSpPr>
          <p:spPr>
            <a:xfrm>
              <a:off x="5894239" y="4744520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8" name="Diamond 387">
              <a:extLst>
                <a:ext uri="{FF2B5EF4-FFF2-40B4-BE49-F238E27FC236}">
                  <a16:creationId xmlns:a16="http://schemas.microsoft.com/office/drawing/2014/main" id="{2EC204B9-52F1-01E5-C7D1-1F6D3AAC6BF9}"/>
                </a:ext>
              </a:extLst>
            </p:cNvPr>
            <p:cNvSpPr/>
            <p:nvPr/>
          </p:nvSpPr>
          <p:spPr>
            <a:xfrm>
              <a:off x="5976615" y="4759157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9" name="Diamond 388">
              <a:extLst>
                <a:ext uri="{FF2B5EF4-FFF2-40B4-BE49-F238E27FC236}">
                  <a16:creationId xmlns:a16="http://schemas.microsoft.com/office/drawing/2014/main" id="{E1C00138-93AA-1E19-255F-15DCEEFB5EBA}"/>
                </a:ext>
              </a:extLst>
            </p:cNvPr>
            <p:cNvSpPr/>
            <p:nvPr/>
          </p:nvSpPr>
          <p:spPr>
            <a:xfrm>
              <a:off x="6058991" y="4768528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0" name="Diamond 389">
              <a:extLst>
                <a:ext uri="{FF2B5EF4-FFF2-40B4-BE49-F238E27FC236}">
                  <a16:creationId xmlns:a16="http://schemas.microsoft.com/office/drawing/2014/main" id="{ED817F23-078F-F295-9B98-751128ECF6BE}"/>
                </a:ext>
              </a:extLst>
            </p:cNvPr>
            <p:cNvSpPr/>
            <p:nvPr/>
          </p:nvSpPr>
          <p:spPr>
            <a:xfrm>
              <a:off x="5230249" y="4635329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1" name="Diamond 390">
              <a:extLst>
                <a:ext uri="{FF2B5EF4-FFF2-40B4-BE49-F238E27FC236}">
                  <a16:creationId xmlns:a16="http://schemas.microsoft.com/office/drawing/2014/main" id="{0346365C-8AF0-AE1D-DD08-882BBD7B135F}"/>
                </a:ext>
              </a:extLst>
            </p:cNvPr>
            <p:cNvSpPr/>
            <p:nvPr/>
          </p:nvSpPr>
          <p:spPr>
            <a:xfrm>
              <a:off x="5147009" y="4618569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2" name="Diamond 391">
              <a:extLst>
                <a:ext uri="{FF2B5EF4-FFF2-40B4-BE49-F238E27FC236}">
                  <a16:creationId xmlns:a16="http://schemas.microsoft.com/office/drawing/2014/main" id="{D88C339E-1EE5-9D76-99E2-CD342F85793B}"/>
                </a:ext>
              </a:extLst>
            </p:cNvPr>
            <p:cNvSpPr/>
            <p:nvPr/>
          </p:nvSpPr>
          <p:spPr>
            <a:xfrm>
              <a:off x="5063772" y="4606491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3" name="Diamond 392">
              <a:extLst>
                <a:ext uri="{FF2B5EF4-FFF2-40B4-BE49-F238E27FC236}">
                  <a16:creationId xmlns:a16="http://schemas.microsoft.com/office/drawing/2014/main" id="{12913D5B-6988-B5A4-7B67-DF757EDB7F71}"/>
                </a:ext>
              </a:extLst>
            </p:cNvPr>
            <p:cNvSpPr/>
            <p:nvPr/>
          </p:nvSpPr>
          <p:spPr>
            <a:xfrm>
              <a:off x="4980535" y="4601765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4" name="Diamond 393">
              <a:extLst>
                <a:ext uri="{FF2B5EF4-FFF2-40B4-BE49-F238E27FC236}">
                  <a16:creationId xmlns:a16="http://schemas.microsoft.com/office/drawing/2014/main" id="{F604B6EA-FD20-454E-12AC-BC0101FF0E7F}"/>
                </a:ext>
              </a:extLst>
            </p:cNvPr>
            <p:cNvSpPr/>
            <p:nvPr/>
          </p:nvSpPr>
          <p:spPr>
            <a:xfrm>
              <a:off x="2907819" y="4162517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5" name="Diamond 394">
              <a:extLst>
                <a:ext uri="{FF2B5EF4-FFF2-40B4-BE49-F238E27FC236}">
                  <a16:creationId xmlns:a16="http://schemas.microsoft.com/office/drawing/2014/main" id="{5E6D190E-600C-628F-2E4D-0E2F31A708FB}"/>
                </a:ext>
              </a:extLst>
            </p:cNvPr>
            <p:cNvSpPr/>
            <p:nvPr/>
          </p:nvSpPr>
          <p:spPr>
            <a:xfrm>
              <a:off x="2822087" y="4159496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6" name="Diamond 395">
              <a:extLst>
                <a:ext uri="{FF2B5EF4-FFF2-40B4-BE49-F238E27FC236}">
                  <a16:creationId xmlns:a16="http://schemas.microsoft.com/office/drawing/2014/main" id="{B3EC7DF5-C1FC-4420-82CC-24DD9643894F}"/>
                </a:ext>
              </a:extLst>
            </p:cNvPr>
            <p:cNvSpPr/>
            <p:nvPr/>
          </p:nvSpPr>
          <p:spPr>
            <a:xfrm>
              <a:off x="2742827" y="4100592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7" name="Diamond 396">
              <a:extLst>
                <a:ext uri="{FF2B5EF4-FFF2-40B4-BE49-F238E27FC236}">
                  <a16:creationId xmlns:a16="http://schemas.microsoft.com/office/drawing/2014/main" id="{2CCCDD81-5B3E-9CEE-E66A-066DD8211306}"/>
                </a:ext>
              </a:extLst>
            </p:cNvPr>
            <p:cNvSpPr/>
            <p:nvPr/>
          </p:nvSpPr>
          <p:spPr>
            <a:xfrm>
              <a:off x="2403517" y="4051424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8" name="Diamond 397">
              <a:extLst>
                <a:ext uri="{FF2B5EF4-FFF2-40B4-BE49-F238E27FC236}">
                  <a16:creationId xmlns:a16="http://schemas.microsoft.com/office/drawing/2014/main" id="{7F3C2020-5DD7-B75C-F9CF-EBAC7CDA5009}"/>
                </a:ext>
              </a:extLst>
            </p:cNvPr>
            <p:cNvSpPr/>
            <p:nvPr/>
          </p:nvSpPr>
          <p:spPr>
            <a:xfrm>
              <a:off x="2326876" y="4037950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9" name="Diamond 398">
              <a:extLst>
                <a:ext uri="{FF2B5EF4-FFF2-40B4-BE49-F238E27FC236}">
                  <a16:creationId xmlns:a16="http://schemas.microsoft.com/office/drawing/2014/main" id="{C70CA81D-B47C-6390-AE79-F2C618FE7A39}"/>
                </a:ext>
              </a:extLst>
            </p:cNvPr>
            <p:cNvSpPr/>
            <p:nvPr/>
          </p:nvSpPr>
          <p:spPr>
            <a:xfrm>
              <a:off x="6223743" y="4890803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0" name="Diamond 399">
              <a:extLst>
                <a:ext uri="{FF2B5EF4-FFF2-40B4-BE49-F238E27FC236}">
                  <a16:creationId xmlns:a16="http://schemas.microsoft.com/office/drawing/2014/main" id="{1760A9A2-05BC-1457-70CD-B1D5ACF6C9F5}"/>
                </a:ext>
              </a:extLst>
            </p:cNvPr>
            <p:cNvSpPr/>
            <p:nvPr/>
          </p:nvSpPr>
          <p:spPr>
            <a:xfrm>
              <a:off x="6388495" y="5014130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1" name="Diamond 400">
              <a:extLst>
                <a:ext uri="{FF2B5EF4-FFF2-40B4-BE49-F238E27FC236}">
                  <a16:creationId xmlns:a16="http://schemas.microsoft.com/office/drawing/2014/main" id="{E900424E-5A51-B5FC-9C9B-447C2A511301}"/>
                </a:ext>
              </a:extLst>
            </p:cNvPr>
            <p:cNvSpPr/>
            <p:nvPr/>
          </p:nvSpPr>
          <p:spPr>
            <a:xfrm>
              <a:off x="6306119" y="5014130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2" name="Diamond 401">
              <a:extLst>
                <a:ext uri="{FF2B5EF4-FFF2-40B4-BE49-F238E27FC236}">
                  <a16:creationId xmlns:a16="http://schemas.microsoft.com/office/drawing/2014/main" id="{541259CA-BC55-1BC1-8F07-3961709AC3EC}"/>
                </a:ext>
              </a:extLst>
            </p:cNvPr>
            <p:cNvSpPr/>
            <p:nvPr/>
          </p:nvSpPr>
          <p:spPr>
            <a:xfrm>
              <a:off x="6553247" y="5014130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3" name="Diamond 402">
              <a:extLst>
                <a:ext uri="{FF2B5EF4-FFF2-40B4-BE49-F238E27FC236}">
                  <a16:creationId xmlns:a16="http://schemas.microsoft.com/office/drawing/2014/main" id="{C952ADAB-600C-A092-6E8E-EEB9CC777CFC}"/>
                </a:ext>
              </a:extLst>
            </p:cNvPr>
            <p:cNvSpPr/>
            <p:nvPr/>
          </p:nvSpPr>
          <p:spPr>
            <a:xfrm>
              <a:off x="6470871" y="5014130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4" name="Diamond 403">
              <a:extLst>
                <a:ext uri="{FF2B5EF4-FFF2-40B4-BE49-F238E27FC236}">
                  <a16:creationId xmlns:a16="http://schemas.microsoft.com/office/drawing/2014/main" id="{D4BE9FA1-D51B-3602-9865-2209E5AD8B0C}"/>
                </a:ext>
              </a:extLst>
            </p:cNvPr>
            <p:cNvSpPr/>
            <p:nvPr/>
          </p:nvSpPr>
          <p:spPr>
            <a:xfrm>
              <a:off x="6717999" y="5014130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5" name="Diamond 404">
              <a:extLst>
                <a:ext uri="{FF2B5EF4-FFF2-40B4-BE49-F238E27FC236}">
                  <a16:creationId xmlns:a16="http://schemas.microsoft.com/office/drawing/2014/main" id="{ABEBA9E4-8782-CAEB-5F5F-52BE4FB94F9D}"/>
                </a:ext>
              </a:extLst>
            </p:cNvPr>
            <p:cNvSpPr/>
            <p:nvPr/>
          </p:nvSpPr>
          <p:spPr>
            <a:xfrm>
              <a:off x="6635623" y="5014130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6" name="Diamond 405">
              <a:extLst>
                <a:ext uri="{FF2B5EF4-FFF2-40B4-BE49-F238E27FC236}">
                  <a16:creationId xmlns:a16="http://schemas.microsoft.com/office/drawing/2014/main" id="{079AA86B-7AAE-0115-AEDE-BEE0E879715D}"/>
                </a:ext>
              </a:extLst>
            </p:cNvPr>
            <p:cNvSpPr/>
            <p:nvPr/>
          </p:nvSpPr>
          <p:spPr>
            <a:xfrm>
              <a:off x="6800383" y="5014130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7" name="Diamond 406">
              <a:extLst>
                <a:ext uri="{FF2B5EF4-FFF2-40B4-BE49-F238E27FC236}">
                  <a16:creationId xmlns:a16="http://schemas.microsoft.com/office/drawing/2014/main" id="{78B13109-D31C-26EE-C889-6742B6585086}"/>
                </a:ext>
              </a:extLst>
            </p:cNvPr>
            <p:cNvSpPr/>
            <p:nvPr/>
          </p:nvSpPr>
          <p:spPr>
            <a:xfrm>
              <a:off x="6141367" y="4777035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8" name="Diamond 407">
              <a:extLst>
                <a:ext uri="{FF2B5EF4-FFF2-40B4-BE49-F238E27FC236}">
                  <a16:creationId xmlns:a16="http://schemas.microsoft.com/office/drawing/2014/main" id="{E304FD2C-EC1A-9F08-0154-878292C7BBD6}"/>
                </a:ext>
              </a:extLst>
            </p:cNvPr>
            <p:cNvSpPr/>
            <p:nvPr/>
          </p:nvSpPr>
          <p:spPr>
            <a:xfrm>
              <a:off x="3234879" y="4214752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9" name="Diamond 408">
              <a:extLst>
                <a:ext uri="{FF2B5EF4-FFF2-40B4-BE49-F238E27FC236}">
                  <a16:creationId xmlns:a16="http://schemas.microsoft.com/office/drawing/2014/main" id="{865B3471-7589-5940-E013-4AFE927F81B2}"/>
                </a:ext>
              </a:extLst>
            </p:cNvPr>
            <p:cNvSpPr/>
            <p:nvPr/>
          </p:nvSpPr>
          <p:spPr>
            <a:xfrm>
              <a:off x="3163672" y="4210694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10" name="Diamond 409">
              <a:extLst>
                <a:ext uri="{FF2B5EF4-FFF2-40B4-BE49-F238E27FC236}">
                  <a16:creationId xmlns:a16="http://schemas.microsoft.com/office/drawing/2014/main" id="{5910861B-F698-D186-76FD-09C708B7CFE3}"/>
                </a:ext>
              </a:extLst>
            </p:cNvPr>
            <p:cNvSpPr/>
            <p:nvPr/>
          </p:nvSpPr>
          <p:spPr>
            <a:xfrm>
              <a:off x="3072937" y="4210694"/>
              <a:ext cx="53491" cy="73675"/>
            </a:xfrm>
            <a:prstGeom prst="diamond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515" name="TextBox 514">
            <a:extLst>
              <a:ext uri="{FF2B5EF4-FFF2-40B4-BE49-F238E27FC236}">
                <a16:creationId xmlns:a16="http://schemas.microsoft.com/office/drawing/2014/main" id="{AAD5B1DB-FFB3-F372-34DE-F31E683D9F05}"/>
              </a:ext>
            </a:extLst>
          </p:cNvPr>
          <p:cNvSpPr txBox="1"/>
          <p:nvPr/>
        </p:nvSpPr>
        <p:spPr>
          <a:xfrm>
            <a:off x="766812" y="6499744"/>
            <a:ext cx="29001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cs typeface="Arial" panose="020B0604020202020204" pitchFamily="34" charset="0"/>
              </a:rPr>
              <a:t>Rosenberg J et al. ESMO 2022; LBA73.</a:t>
            </a:r>
          </a:p>
        </p:txBody>
      </p:sp>
    </p:spTree>
    <p:extLst>
      <p:ext uri="{BB962C8B-B14F-4D97-AF65-F5344CB8AC3E}">
        <p14:creationId xmlns:p14="http://schemas.microsoft.com/office/powerpoint/2010/main" val="21459723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194D03B-C3BF-30DB-171F-682776E6D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39" y="160648"/>
            <a:ext cx="10515600" cy="54864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</a:rPr>
              <a:t>EV-103 Cohort K: EV mono or EV+P in previously untreated cisplatin-ineligible pts with la/</a:t>
            </a:r>
            <a:r>
              <a:rPr lang="en-US" dirty="0" err="1">
                <a:latin typeface="Arial" panose="020B0604020202020204" pitchFamily="34" charset="0"/>
              </a:rPr>
              <a:t>mUC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Subtitle 9">
            <a:extLst>
              <a:ext uri="{FF2B5EF4-FFF2-40B4-BE49-F238E27FC236}">
                <a16:creationId xmlns:a16="http://schemas.microsoft.com/office/drawing/2014/main" id="{5E5AD8D5-8E30-72C0-56F2-804C478BDF91}"/>
              </a:ext>
            </a:extLst>
          </p:cNvPr>
          <p:cNvSpPr txBox="1">
            <a:spLocks/>
          </p:cNvSpPr>
          <p:nvPr/>
        </p:nvSpPr>
        <p:spPr>
          <a:xfrm>
            <a:off x="575249" y="1298224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tabLst/>
              <a:defRPr/>
            </a:pPr>
            <a:r>
              <a:rPr kumimoji="0" lang="en-US" sz="2667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  <a:sym typeface="Arial Narrow"/>
              </a:rPr>
              <a:t>Median DOR for EV+P was not reached; 65.4% of responders were still responding at 12 months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tabLst/>
              <a:defRPr/>
            </a:pPr>
            <a:endParaRPr kumimoji="0" lang="en-US" sz="2667" b="0" i="0" u="none" strike="noStrike" kern="0" cap="none" spc="0" normalizeH="0" baseline="0" noProof="0" dirty="0">
              <a:ln>
                <a:noFill/>
              </a:ln>
              <a:solidFill>
                <a:srgbClr val="05416B"/>
              </a:solidFill>
              <a:effectLst/>
              <a:uLnTx/>
              <a:uFillTx/>
              <a:latin typeface="Arial Narrow"/>
              <a:sym typeface="Arial Narrow"/>
            </a:endParaRPr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920B6D8C-41CA-B7E0-889D-5618DFB8E6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743938"/>
              </p:ext>
            </p:extLst>
          </p:nvPr>
        </p:nvGraphicFramePr>
        <p:xfrm>
          <a:off x="7169185" y="3070886"/>
          <a:ext cx="4676419" cy="1845245"/>
        </p:xfrm>
        <a:graphic>
          <a:graphicData uri="http://schemas.openxmlformats.org/drawingml/2006/table">
            <a:tbl>
              <a:tblPr firstRow="1" bandRow="1"/>
              <a:tblGrid>
                <a:gridCol w="1850000">
                  <a:extLst>
                    <a:ext uri="{9D8B030D-6E8A-4147-A177-3AD203B41FA5}">
                      <a16:colId xmlns:a16="http://schemas.microsoft.com/office/drawing/2014/main" val="2875656923"/>
                    </a:ext>
                  </a:extLst>
                </a:gridCol>
                <a:gridCol w="1224623">
                  <a:extLst>
                    <a:ext uri="{9D8B030D-6E8A-4147-A177-3AD203B41FA5}">
                      <a16:colId xmlns:a16="http://schemas.microsoft.com/office/drawing/2014/main" val="1863484218"/>
                    </a:ext>
                  </a:extLst>
                </a:gridCol>
                <a:gridCol w="1601796">
                  <a:extLst>
                    <a:ext uri="{9D8B030D-6E8A-4147-A177-3AD203B41FA5}">
                      <a16:colId xmlns:a16="http://schemas.microsoft.com/office/drawing/2014/main" val="2320111630"/>
                    </a:ext>
                  </a:extLst>
                </a:gridCol>
              </a:tblGrid>
              <a:tr h="531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200" b="1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8795A0"/>
                      </a:solidFill>
                    </a:lnT>
                    <a:lnB w="12700" cmpd="sng">
                      <a:solidFill>
                        <a:srgbClr val="879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EV+P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(N=76)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8795A0"/>
                      </a:solidFill>
                    </a:lnT>
                    <a:lnB w="12700" cmpd="sng">
                      <a:solidFill>
                        <a:srgbClr val="879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EV Mono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(N=73)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8795A0"/>
                      </a:solidFill>
                    </a:lnT>
                    <a:lnB w="12700" cmpd="sng">
                      <a:solidFill>
                        <a:srgbClr val="879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9455233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b="1" dirty="0"/>
                        <a:t>Responders, n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8795A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95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49</a:t>
                      </a:r>
                      <a:endParaRPr lang="en-US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1" marR="19051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8795A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95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33</a:t>
                      </a:r>
                      <a:endParaRPr lang="en-US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1" marR="19051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8795A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95A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681692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b="1" dirty="0"/>
                        <a:t>Progression events, 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13</a:t>
                      </a:r>
                      <a:endParaRPr lang="en-US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1" marR="1905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14</a:t>
                      </a:r>
                      <a:endParaRPr lang="en-US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1" marR="1905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7247219"/>
                  </a:ext>
                </a:extLst>
              </a:tr>
              <a:tr h="3824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b="1" dirty="0"/>
                        <a:t>mDOR (95% CI), mos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95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- </a:t>
                      </a:r>
                      <a:b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(10.25, -)</a:t>
                      </a:r>
                      <a:endParaRPr lang="en-US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1" marR="1905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95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13.2 </a:t>
                      </a:r>
                      <a:b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(6.14, 15.97)</a:t>
                      </a:r>
                      <a:endParaRPr lang="en-US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1" marR="1905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95A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5370030"/>
                  </a:ext>
                </a:extLst>
              </a:tr>
              <a:tr h="3824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DOR ≥12 mos, 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879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65.4%</a:t>
                      </a:r>
                      <a:endParaRPr lang="en-US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1" marR="1905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879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56.3%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1" marR="1905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879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7817465"/>
                  </a:ext>
                </a:extLst>
              </a:tr>
            </a:tbl>
          </a:graphicData>
        </a:graphic>
      </p:graphicFrame>
      <p:pic>
        <p:nvPicPr>
          <p:cNvPr id="8" name="Picture 7" descr="A screenshot of a computer screen&#10;&#10;Description automatically generated with medium confidence">
            <a:extLst>
              <a:ext uri="{FF2B5EF4-FFF2-40B4-BE49-F238E27FC236}">
                <a16:creationId xmlns:a16="http://schemas.microsoft.com/office/drawing/2014/main" id="{D82CFD9E-D4FF-848A-9289-964E28F5E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32" y="2582060"/>
            <a:ext cx="6724653" cy="32807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2462CA-9C0E-53AB-66EB-A8A37C906795}"/>
              </a:ext>
            </a:extLst>
          </p:cNvPr>
          <p:cNvSpPr txBox="1"/>
          <p:nvPr/>
        </p:nvSpPr>
        <p:spPr>
          <a:xfrm>
            <a:off x="766812" y="6499744"/>
            <a:ext cx="29001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cs typeface="Arial" panose="020B0604020202020204" pitchFamily="34" charset="0"/>
              </a:rPr>
              <a:t>Rosenberg J et al. ESMO 2022; LBA73.</a:t>
            </a:r>
          </a:p>
        </p:txBody>
      </p:sp>
    </p:spTree>
    <p:extLst>
      <p:ext uri="{BB962C8B-B14F-4D97-AF65-F5344CB8AC3E}">
        <p14:creationId xmlns:p14="http://schemas.microsoft.com/office/powerpoint/2010/main" val="28842554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969C9A1-E1A3-6FF8-0ADB-256175053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39" y="160648"/>
            <a:ext cx="10515600" cy="54864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</a:rPr>
              <a:t>EV-103 Cohort K: EV mono or EV+P in previously untreated cisplatin-ineligible pts with la/</a:t>
            </a:r>
            <a:r>
              <a:rPr lang="en-US" dirty="0" err="1">
                <a:latin typeface="Arial" panose="020B0604020202020204" pitchFamily="34" charset="0"/>
              </a:rPr>
              <a:t>mUC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C51C97-F812-6B7D-A0A4-385F86493C6B}"/>
              </a:ext>
            </a:extLst>
          </p:cNvPr>
          <p:cNvSpPr txBox="1"/>
          <p:nvPr/>
        </p:nvSpPr>
        <p:spPr>
          <a:xfrm>
            <a:off x="766812" y="6499744"/>
            <a:ext cx="29001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cs typeface="Arial" panose="020B0604020202020204" pitchFamily="34" charset="0"/>
              </a:rPr>
              <a:t>Rosenberg J et al. ESMO 2022; LBA73.</a:t>
            </a:r>
          </a:p>
        </p:txBody>
      </p:sp>
      <p:sp>
        <p:nvSpPr>
          <p:cNvPr id="7" name="Subtitle 7">
            <a:extLst>
              <a:ext uri="{FF2B5EF4-FFF2-40B4-BE49-F238E27FC236}">
                <a16:creationId xmlns:a16="http://schemas.microsoft.com/office/drawing/2014/main" id="{53C1876E-BF53-404D-4E9D-8020CFD132A5}"/>
              </a:ext>
            </a:extLst>
          </p:cNvPr>
          <p:cNvSpPr txBox="1">
            <a:spLocks/>
          </p:cNvSpPr>
          <p:nvPr/>
        </p:nvSpPr>
        <p:spPr>
          <a:xfrm>
            <a:off x="489310" y="761682"/>
            <a:ext cx="11481217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tabLst/>
              <a:defRPr/>
            </a:pPr>
            <a:r>
              <a:rPr kumimoji="0" lang="en-US" sz="2667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  <a:sym typeface="Arial Narrow"/>
              </a:rPr>
              <a:t>Encouraging PFS and OS for EV+P with data expected to continue to evolve with follow-up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tabLst/>
              <a:defRPr/>
            </a:pPr>
            <a:endParaRPr kumimoji="0" lang="en-US" sz="2667" b="0" i="0" u="none" strike="noStrike" kern="0" cap="none" spc="0" normalizeH="0" baseline="0" noProof="0" dirty="0">
              <a:ln>
                <a:noFill/>
              </a:ln>
              <a:solidFill>
                <a:srgbClr val="05416B"/>
              </a:solidFill>
              <a:effectLst/>
              <a:uLnTx/>
              <a:uFillTx/>
              <a:latin typeface="Arial Narrow"/>
              <a:sym typeface="Arial Narrow"/>
            </a:endParaRPr>
          </a:p>
        </p:txBody>
      </p:sp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4650DE0A-D8D4-4EC6-DD98-C9374A8CF3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502227"/>
              </p:ext>
            </p:extLst>
          </p:nvPr>
        </p:nvGraphicFramePr>
        <p:xfrm>
          <a:off x="762939" y="4364894"/>
          <a:ext cx="5072117" cy="1502342"/>
        </p:xfrm>
        <a:graphic>
          <a:graphicData uri="http://schemas.openxmlformats.org/drawingml/2006/table">
            <a:tbl>
              <a:tblPr firstRow="1" bandRow="1"/>
              <a:tblGrid>
                <a:gridCol w="2415817">
                  <a:extLst>
                    <a:ext uri="{9D8B030D-6E8A-4147-A177-3AD203B41FA5}">
                      <a16:colId xmlns:a16="http://schemas.microsoft.com/office/drawing/2014/main" val="2875656923"/>
                    </a:ext>
                  </a:extLst>
                </a:gridCol>
                <a:gridCol w="1205824">
                  <a:extLst>
                    <a:ext uri="{9D8B030D-6E8A-4147-A177-3AD203B41FA5}">
                      <a16:colId xmlns:a16="http://schemas.microsoft.com/office/drawing/2014/main" val="1863484218"/>
                    </a:ext>
                  </a:extLst>
                </a:gridCol>
                <a:gridCol w="1450476">
                  <a:extLst>
                    <a:ext uri="{9D8B030D-6E8A-4147-A177-3AD203B41FA5}">
                      <a16:colId xmlns:a16="http://schemas.microsoft.com/office/drawing/2014/main" val="2320111630"/>
                    </a:ext>
                  </a:extLst>
                </a:gridCol>
              </a:tblGrid>
              <a:tr h="457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8795A0"/>
                      </a:solidFill>
                    </a:lnT>
                    <a:lnB w="12700" cmpd="sng">
                      <a:solidFill>
                        <a:srgbClr val="879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EV+P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(N=76)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8795A0"/>
                      </a:solidFill>
                    </a:lnT>
                    <a:lnB w="12700" cmpd="sng">
                      <a:solidFill>
                        <a:srgbClr val="879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EV Mono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(N=73)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8795A0"/>
                      </a:solidFill>
                    </a:lnT>
                    <a:lnB w="12700" cmpd="sng">
                      <a:solidFill>
                        <a:srgbClr val="879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9455233"/>
                  </a:ext>
                </a:extLst>
              </a:tr>
              <a:tr h="2966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b="1" dirty="0"/>
                        <a:t>PFS events, 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8795A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95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31</a:t>
                      </a:r>
                      <a:endParaRPr lang="en-US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1" marR="19051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8795A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95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38</a:t>
                      </a:r>
                      <a:endParaRPr lang="en-US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1" marR="19051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8795A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95A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5973604"/>
                  </a:ext>
                </a:extLst>
              </a:tr>
              <a:tr h="4267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b="1" dirty="0"/>
                        <a:t>mPFS (95% CI), mos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- </a:t>
                      </a:r>
                      <a:b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(8.31, -)</a:t>
                      </a:r>
                      <a:endParaRPr lang="en-US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1" marR="1905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8.0</a:t>
                      </a:r>
                      <a:b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(6.05, 10.35)</a:t>
                      </a:r>
                      <a:endParaRPr lang="en-US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1" marR="1905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370030"/>
                  </a:ext>
                </a:extLst>
              </a:tr>
              <a:tr h="3217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PFS at 12 mos, 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879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95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55.1%</a:t>
                      </a:r>
                      <a:endParaRPr lang="en-US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1" marR="1905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879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95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35.8%</a:t>
                      </a:r>
                      <a:endParaRPr lang="en-US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1" marR="1905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879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95A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817465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38A8F55-1ACD-8D43-5B44-646D7B65EC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178360"/>
              </p:ext>
            </p:extLst>
          </p:nvPr>
        </p:nvGraphicFramePr>
        <p:xfrm>
          <a:off x="6742147" y="4364894"/>
          <a:ext cx="4856773" cy="1946830"/>
        </p:xfrm>
        <a:graphic>
          <a:graphicData uri="http://schemas.openxmlformats.org/drawingml/2006/table">
            <a:tbl>
              <a:tblPr firstRow="1" bandRow="1"/>
              <a:tblGrid>
                <a:gridCol w="2276475">
                  <a:extLst>
                    <a:ext uri="{9D8B030D-6E8A-4147-A177-3AD203B41FA5}">
                      <a16:colId xmlns:a16="http://schemas.microsoft.com/office/drawing/2014/main" val="2875656923"/>
                    </a:ext>
                  </a:extLst>
                </a:gridCol>
                <a:gridCol w="1457325">
                  <a:extLst>
                    <a:ext uri="{9D8B030D-6E8A-4147-A177-3AD203B41FA5}">
                      <a16:colId xmlns:a16="http://schemas.microsoft.com/office/drawing/2014/main" val="1863484218"/>
                    </a:ext>
                  </a:extLst>
                </a:gridCol>
                <a:gridCol w="1122973">
                  <a:extLst>
                    <a:ext uri="{9D8B030D-6E8A-4147-A177-3AD203B41FA5}">
                      <a16:colId xmlns:a16="http://schemas.microsoft.com/office/drawing/2014/main" val="2320111630"/>
                    </a:ext>
                  </a:extLst>
                </a:gridCol>
              </a:tblGrid>
              <a:tr h="457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8795A0"/>
                      </a:solidFill>
                    </a:lnT>
                    <a:lnB w="12700" cmpd="sng">
                      <a:solidFill>
                        <a:srgbClr val="879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EV+P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(N=76)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8795A0"/>
                      </a:solidFill>
                    </a:lnT>
                    <a:lnB w="12700" cmpd="sng">
                      <a:solidFill>
                        <a:srgbClr val="879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EV Mono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(N=73)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8795A0"/>
                      </a:solidFill>
                    </a:lnT>
                    <a:lnB w="12700" cmpd="sng">
                      <a:solidFill>
                        <a:srgbClr val="879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9455233"/>
                  </a:ext>
                </a:extLst>
              </a:tr>
              <a:tr h="3282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b="1" dirty="0"/>
                        <a:t>OS Events, 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8795A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95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endParaRPr lang="en-US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1" marR="19051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8795A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95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26</a:t>
                      </a:r>
                      <a:endParaRPr lang="en-US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1" marR="19051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8795A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95A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128695"/>
                  </a:ext>
                </a:extLst>
              </a:tr>
              <a:tr h="3771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b="1" dirty="0"/>
                        <a:t>mOS (95% CI), mos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22.3</a:t>
                      </a:r>
                      <a:b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(19.09, -)</a:t>
                      </a:r>
                      <a:endParaRPr lang="en-US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1" marR="1905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21.7</a:t>
                      </a:r>
                      <a:b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(15.21, -)</a:t>
                      </a:r>
                      <a:endParaRPr lang="en-US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1" marR="1905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370030"/>
                  </a:ext>
                </a:extLst>
              </a:tr>
              <a:tr h="3282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OS at 12 mos, 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95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80.7%</a:t>
                      </a:r>
                      <a:endParaRPr lang="en-US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1" marR="1905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95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70.7%</a:t>
                      </a:r>
                      <a:endParaRPr lang="en-US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1" marR="1905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95A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817465"/>
                  </a:ext>
                </a:extLst>
              </a:tr>
              <a:tr h="4516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Median follow-up time, mos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879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14.8</a:t>
                      </a:r>
                      <a:endParaRPr lang="en-US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1" marR="1905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879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15.0</a:t>
                      </a:r>
                      <a:endParaRPr lang="en-US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1" marR="1905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879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9973571"/>
                  </a:ext>
                </a:extLst>
              </a:tr>
            </a:tbl>
          </a:graphicData>
        </a:graphic>
      </p:graphicFrame>
      <p:pic>
        <p:nvPicPr>
          <p:cNvPr id="10" name="Picture 9" descr="A screenshot of a computer screen&#10;&#10;Description automatically generated with medium confidence">
            <a:extLst>
              <a:ext uri="{FF2B5EF4-FFF2-40B4-BE49-F238E27FC236}">
                <a16:creationId xmlns:a16="http://schemas.microsoft.com/office/drawing/2014/main" id="{E0C29590-306B-693F-6251-6922262F3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76" y="1407675"/>
            <a:ext cx="5767521" cy="2813827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38B8FFF-0F8B-E644-0EDB-3234C3D14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542" y="1489840"/>
            <a:ext cx="5599985" cy="273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285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15D55-FFF0-9C7E-FACD-0EF4D4D59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EV-103 Cohort K: Subgroup analysis of </a:t>
            </a:r>
            <a:r>
              <a:rPr lang="en-US" sz="2400" dirty="0" err="1">
                <a:latin typeface="Arial" panose="020B0604020202020204" pitchFamily="34" charset="0"/>
              </a:rPr>
              <a:t>cORR</a:t>
            </a:r>
            <a:endParaRPr lang="en-US" sz="2400" dirty="0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9BBD1E-BBE7-3EEC-C7D0-D6F9C9E8B20F}"/>
              </a:ext>
            </a:extLst>
          </p:cNvPr>
          <p:cNvSpPr txBox="1"/>
          <p:nvPr/>
        </p:nvSpPr>
        <p:spPr>
          <a:xfrm>
            <a:off x="766812" y="6499744"/>
            <a:ext cx="5130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cs typeface="Arial" panose="020B0604020202020204" pitchFamily="34" charset="0"/>
              </a:rPr>
              <a:t>O’Donnell P et al. </a:t>
            </a:r>
            <a:r>
              <a:rPr lang="en-US" sz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Genitourinary Cancers Symposium 2023;Abstract 499.</a:t>
            </a:r>
            <a:endParaRPr lang="en-US" sz="1200" dirty="0"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9843B7-AB10-4678-BB77-D23CFDF05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24" y="1266014"/>
            <a:ext cx="11852751" cy="437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181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F3765-8A5F-FC22-632C-543A7D603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EV-103 Cohort K PROs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70FE03-CAF7-25FF-9276-7C8F2DD886D3}"/>
              </a:ext>
            </a:extLst>
          </p:cNvPr>
          <p:cNvSpPr txBox="1"/>
          <p:nvPr/>
        </p:nvSpPr>
        <p:spPr>
          <a:xfrm>
            <a:off x="766812" y="6499744"/>
            <a:ext cx="5109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Milowsky M et al.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Genitourinary Cancers Symposium 2023;Abstract 439.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B34488-ECC2-97CB-A353-1DF3E5CC30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8184"/>
          <a:stretch/>
        </p:blipFill>
        <p:spPr>
          <a:xfrm>
            <a:off x="1040012" y="1068821"/>
            <a:ext cx="9875520" cy="51003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257EB7-B89E-3074-E254-324050D4F0AE}"/>
              </a:ext>
            </a:extLst>
          </p:cNvPr>
          <p:cNvSpPr txBox="1"/>
          <p:nvPr/>
        </p:nvSpPr>
        <p:spPr>
          <a:xfrm>
            <a:off x="3657600" y="5949896"/>
            <a:ext cx="3057994" cy="1499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8A1153-82FB-96FF-6BE9-49CB469D6160}"/>
              </a:ext>
            </a:extLst>
          </p:cNvPr>
          <p:cNvSpPr txBox="1"/>
          <p:nvPr/>
        </p:nvSpPr>
        <p:spPr>
          <a:xfrm>
            <a:off x="1374098" y="5120440"/>
            <a:ext cx="9186472" cy="4988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1487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F3765-8A5F-FC22-632C-543A7D603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EV-103 Cohort K PROs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70FE03-CAF7-25FF-9276-7C8F2DD886D3}"/>
              </a:ext>
            </a:extLst>
          </p:cNvPr>
          <p:cNvSpPr txBox="1"/>
          <p:nvPr/>
        </p:nvSpPr>
        <p:spPr>
          <a:xfrm>
            <a:off x="766812" y="6499744"/>
            <a:ext cx="5109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Milowsky M et al.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Genitourinary Cancers Symposium 2023;Abstract 439.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A48DF4-28EA-9465-4E2E-AF83C4159B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6904"/>
          <a:stretch/>
        </p:blipFill>
        <p:spPr>
          <a:xfrm>
            <a:off x="1039646" y="914400"/>
            <a:ext cx="9964996" cy="52183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6E4FB0-B079-91B4-168B-DEBCF138591C}"/>
              </a:ext>
            </a:extLst>
          </p:cNvPr>
          <p:cNvSpPr txBox="1"/>
          <p:nvPr/>
        </p:nvSpPr>
        <p:spPr>
          <a:xfrm>
            <a:off x="3657600" y="5876144"/>
            <a:ext cx="3140440" cy="1349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7AF395-A3E8-22C2-CFE0-74DECB36CB83}"/>
              </a:ext>
            </a:extLst>
          </p:cNvPr>
          <p:cNvSpPr txBox="1"/>
          <p:nvPr/>
        </p:nvSpPr>
        <p:spPr>
          <a:xfrm>
            <a:off x="1409075" y="5147923"/>
            <a:ext cx="9196466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4409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F3765-8A5F-FC22-632C-543A7D603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EV-103 Cohort K PROs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70FE03-CAF7-25FF-9276-7C8F2DD886D3}"/>
              </a:ext>
            </a:extLst>
          </p:cNvPr>
          <p:cNvSpPr txBox="1"/>
          <p:nvPr/>
        </p:nvSpPr>
        <p:spPr>
          <a:xfrm>
            <a:off x="766812" y="6499744"/>
            <a:ext cx="5109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Milowsky M et al.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Genitourinary Cancers Symposium 2023;Abstract 439.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A3BA9E-A887-18BF-B141-9B6505C75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1" y="822960"/>
            <a:ext cx="6096528" cy="342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862A7B-C271-22BA-D9A4-3BA51FB31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961" y="2751415"/>
            <a:ext cx="6096528" cy="34292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56CD2A-C5F2-6506-974E-AAD77568BE62}"/>
              </a:ext>
            </a:extLst>
          </p:cNvPr>
          <p:cNvSpPr txBox="1"/>
          <p:nvPr/>
        </p:nvSpPr>
        <p:spPr>
          <a:xfrm>
            <a:off x="1638659" y="4126347"/>
            <a:ext cx="2194560" cy="91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848E60-742E-D586-2525-EF9309793C80}"/>
              </a:ext>
            </a:extLst>
          </p:cNvPr>
          <p:cNvSpPr txBox="1"/>
          <p:nvPr/>
        </p:nvSpPr>
        <p:spPr>
          <a:xfrm>
            <a:off x="7622234" y="6059292"/>
            <a:ext cx="2194560" cy="91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8128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F3765-8A5F-FC22-632C-543A7D603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EV-103 Cohort K PROs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70FE03-CAF7-25FF-9276-7C8F2DD886D3}"/>
              </a:ext>
            </a:extLst>
          </p:cNvPr>
          <p:cNvSpPr txBox="1"/>
          <p:nvPr/>
        </p:nvSpPr>
        <p:spPr>
          <a:xfrm>
            <a:off x="766812" y="6499744"/>
            <a:ext cx="5109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Milowsky M et al.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Genitourinary Cancers Symposium 2023;Abstract 439.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C91488-78E2-268A-016C-4F5D679C34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4660"/>
          <a:stretch/>
        </p:blipFill>
        <p:spPr>
          <a:xfrm>
            <a:off x="1188542" y="914400"/>
            <a:ext cx="9374722" cy="52790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4C0514-B1DA-988D-4574-8C51D87E7141}"/>
              </a:ext>
            </a:extLst>
          </p:cNvPr>
          <p:cNvSpPr txBox="1"/>
          <p:nvPr/>
        </p:nvSpPr>
        <p:spPr>
          <a:xfrm>
            <a:off x="3609866" y="6000118"/>
            <a:ext cx="3017520" cy="91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148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AA864-F88C-7B7C-7AA8-FF452A490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8678"/>
            <a:ext cx="11380808" cy="548640"/>
          </a:xfrm>
        </p:spPr>
        <p:txBody>
          <a:bodyPr>
            <a:noAutofit/>
          </a:bodyPr>
          <a:lstStyle/>
          <a:p>
            <a:r>
              <a:rPr lang="en-US" sz="2400" dirty="0" err="1">
                <a:latin typeface="Arial" panose="020B0604020202020204" pitchFamily="34" charset="0"/>
              </a:rPr>
              <a:t>Pembro</a:t>
            </a:r>
            <a:r>
              <a:rPr lang="en-US" sz="2400" dirty="0">
                <a:latin typeface="Arial" panose="020B0604020202020204" pitchFamily="34" charset="0"/>
              </a:rPr>
              <a:t> for BCG-unresponsive HR NMIBC: Cohort B results (KEYNOTE-057)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73F2AF-A8D3-9861-20D2-E693B5136309}"/>
              </a:ext>
            </a:extLst>
          </p:cNvPr>
          <p:cNvSpPr txBox="1"/>
          <p:nvPr/>
        </p:nvSpPr>
        <p:spPr>
          <a:xfrm>
            <a:off x="682907" y="6501928"/>
            <a:ext cx="5320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Necchi A et al. Genitourinary Cancers Symposium 2023;Abstract LBA442.</a:t>
            </a:r>
            <a:endParaRPr lang="en-US" sz="12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53C59AA-1A6D-8CE4-1F8E-C17E6987F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66" y="965964"/>
            <a:ext cx="9616911" cy="540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89C4E6A-0F41-C58E-6831-5ACBBB15C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" t="55355" r="6327" b="16160"/>
          <a:stretch/>
        </p:blipFill>
        <p:spPr bwMode="auto">
          <a:xfrm>
            <a:off x="7359192" y="5470478"/>
            <a:ext cx="4631459" cy="82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51169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39111-A744-7A49-C572-BF6BC8DA0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64" y="161412"/>
            <a:ext cx="11809071" cy="548640"/>
          </a:xfrm>
        </p:spPr>
        <p:txBody>
          <a:bodyPr>
            <a:noAutofit/>
          </a:bodyPr>
          <a:lstStyle/>
          <a:p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Long-term outcomes in EV-301: 24-month findings from the phase 3 trial of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enfortumab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vedotin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versus chemotherapy in previously treated advanced UC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9706C3-9C1C-2D5F-1574-A97140A10E84}"/>
              </a:ext>
            </a:extLst>
          </p:cNvPr>
          <p:cNvSpPr txBox="1"/>
          <p:nvPr/>
        </p:nvSpPr>
        <p:spPr>
          <a:xfrm>
            <a:off x="743662" y="6473197"/>
            <a:ext cx="335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cs typeface="Arial" panose="020B0604020202020204" pitchFamily="34" charset="0"/>
              </a:rPr>
              <a:t>Rosenberg J et al. ASCO 2022; Abstract 4516.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9F8F2E-69D6-AABB-BA91-D77CC8313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47" y="1210576"/>
            <a:ext cx="6356438" cy="17569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4A52E4-5A18-D1FD-F3CC-A610B81E1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47" y="3273730"/>
            <a:ext cx="11356750" cy="214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921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6F1AF8-E502-71C7-CC75-19EB32C8D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85160" y="6472100"/>
            <a:ext cx="480934" cy="365125"/>
          </a:xfrm>
        </p:spPr>
        <p:txBody>
          <a:bodyPr/>
          <a:lstStyle/>
          <a:p>
            <a:fld id="{BE33F7A0-71F0-446B-9DE8-6D75BE64EE0F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C0CC8E-C519-E2B6-79BD-D7680DAA8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244" y="515346"/>
            <a:ext cx="5361009" cy="26834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E89F96-E50D-8428-2949-5EB1364D6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244" y="3420308"/>
            <a:ext cx="5608806" cy="2780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D59761-8C42-EC2C-B43B-8BDE2DBC2D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541" y="3420308"/>
            <a:ext cx="5671459" cy="25525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A62C4B-01B6-9E01-215C-90BB2B7DCC2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5671"/>
          <a:stretch/>
        </p:blipFill>
        <p:spPr>
          <a:xfrm>
            <a:off x="329407" y="515346"/>
            <a:ext cx="5766593" cy="25525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A8B772-F0B5-4E68-582D-DE6C0F7AE252}"/>
              </a:ext>
            </a:extLst>
          </p:cNvPr>
          <p:cNvSpPr txBox="1"/>
          <p:nvPr/>
        </p:nvSpPr>
        <p:spPr>
          <a:xfrm>
            <a:off x="111211" y="5975778"/>
            <a:ext cx="5984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Arial" charset="0"/>
              </a:rPr>
              <a:t>Powles T et al. N </a:t>
            </a:r>
            <a:r>
              <a:rPr lang="en-GB" sz="1200" b="1" dirty="0" err="1">
                <a:solidFill>
                  <a:schemeClr val="bg1"/>
                </a:solidFill>
                <a:latin typeface="Arial" charset="0"/>
              </a:rPr>
              <a:t>Engl</a:t>
            </a:r>
            <a:r>
              <a:rPr lang="en-GB" sz="1200" b="1" dirty="0">
                <a:solidFill>
                  <a:schemeClr val="bg1"/>
                </a:solidFill>
                <a:latin typeface="Arial" charset="0"/>
              </a:rPr>
              <a:t> J Med 2021;384:1125-1135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B98E27-78C6-0422-4EB9-6954FF81172D}"/>
              </a:ext>
            </a:extLst>
          </p:cNvPr>
          <p:cNvSpPr txBox="1"/>
          <p:nvPr/>
        </p:nvSpPr>
        <p:spPr>
          <a:xfrm>
            <a:off x="1157021" y="135566"/>
            <a:ext cx="4425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Median Follow-Up 11.1 months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46975E-6875-FC17-D640-DC26BB2CFE95}"/>
              </a:ext>
            </a:extLst>
          </p:cNvPr>
          <p:cNvSpPr txBox="1"/>
          <p:nvPr/>
        </p:nvSpPr>
        <p:spPr>
          <a:xfrm>
            <a:off x="6925312" y="89399"/>
            <a:ext cx="4456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Median Follow-Up ~ 24 months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291834-D990-1A75-14A8-3DB2B4D51679}"/>
              </a:ext>
            </a:extLst>
          </p:cNvPr>
          <p:cNvSpPr txBox="1"/>
          <p:nvPr/>
        </p:nvSpPr>
        <p:spPr>
          <a:xfrm>
            <a:off x="3532665" y="565561"/>
            <a:ext cx="2502608" cy="116955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Median OS (95% CI) </a:t>
            </a:r>
            <a:r>
              <a:rPr lang="en-US" sz="1400" b="1" dirty="0" err="1"/>
              <a:t>mo</a:t>
            </a:r>
            <a:endParaRPr lang="en-US" sz="1400" b="1" dirty="0"/>
          </a:p>
          <a:p>
            <a:r>
              <a:rPr lang="en-US" sz="1400" b="1" dirty="0">
                <a:highlight>
                  <a:srgbClr val="FFFF00"/>
                </a:highlight>
              </a:rPr>
              <a:t>12.88 (10.58-15.21)</a:t>
            </a:r>
          </a:p>
          <a:p>
            <a:r>
              <a:rPr lang="en-US" sz="1400" b="1" dirty="0">
                <a:highlight>
                  <a:srgbClr val="FFFF00"/>
                </a:highlight>
              </a:rPr>
              <a:t>  8.97 (8.05-10.74)</a:t>
            </a:r>
          </a:p>
          <a:p>
            <a:r>
              <a:rPr lang="en-US" sz="1400" b="1" dirty="0">
                <a:highlight>
                  <a:srgbClr val="FFFF00"/>
                </a:highlight>
              </a:rPr>
              <a:t>HR, 0.70 (95% CI, 0.56-0.89)</a:t>
            </a:r>
          </a:p>
          <a:p>
            <a:r>
              <a:rPr lang="en-US" sz="1400" b="1" dirty="0">
                <a:highlight>
                  <a:srgbClr val="FFFF00"/>
                </a:highlight>
              </a:rPr>
              <a:t>P=0.001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F32F44-CDF3-23EE-F804-FC0D76D6272B}"/>
              </a:ext>
            </a:extLst>
          </p:cNvPr>
          <p:cNvSpPr txBox="1"/>
          <p:nvPr/>
        </p:nvSpPr>
        <p:spPr>
          <a:xfrm>
            <a:off x="3581035" y="3426152"/>
            <a:ext cx="2502608" cy="116955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Median PFS (95% CI) </a:t>
            </a:r>
            <a:r>
              <a:rPr lang="en-US" sz="1400" b="1" dirty="0" err="1"/>
              <a:t>mo</a:t>
            </a:r>
            <a:endParaRPr lang="en-US" sz="1400" b="1" dirty="0"/>
          </a:p>
          <a:p>
            <a:r>
              <a:rPr lang="en-US" sz="1400" b="1" dirty="0">
                <a:highlight>
                  <a:srgbClr val="FFFF00"/>
                </a:highlight>
              </a:rPr>
              <a:t>  5.55 (5.32-5.82)</a:t>
            </a:r>
          </a:p>
          <a:p>
            <a:r>
              <a:rPr lang="en-US" sz="1400" b="1" dirty="0">
                <a:highlight>
                  <a:srgbClr val="FFFF00"/>
                </a:highlight>
              </a:rPr>
              <a:t>  3.71 (3.52-3.94)</a:t>
            </a:r>
          </a:p>
          <a:p>
            <a:r>
              <a:rPr lang="en-US" sz="1400" b="1" dirty="0">
                <a:highlight>
                  <a:srgbClr val="FFFF00"/>
                </a:highlight>
              </a:rPr>
              <a:t>HR, 0.62 (95% CI, 0.51-0.75)</a:t>
            </a:r>
          </a:p>
          <a:p>
            <a:r>
              <a:rPr lang="en-US" sz="1400" b="1" dirty="0">
                <a:highlight>
                  <a:srgbClr val="FFFF00"/>
                </a:highlight>
              </a:rPr>
              <a:t>P&lt;0.001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C0E681-FA16-251B-F909-6FA796DE4307}"/>
              </a:ext>
            </a:extLst>
          </p:cNvPr>
          <p:cNvSpPr txBox="1"/>
          <p:nvPr/>
        </p:nvSpPr>
        <p:spPr>
          <a:xfrm>
            <a:off x="9238531" y="565561"/>
            <a:ext cx="2502608" cy="116955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Median OS (95% CI) </a:t>
            </a:r>
            <a:r>
              <a:rPr lang="en-US" sz="1400" b="1" dirty="0" err="1"/>
              <a:t>mo</a:t>
            </a:r>
            <a:endParaRPr lang="en-US" sz="1400" b="1" dirty="0"/>
          </a:p>
          <a:p>
            <a:r>
              <a:rPr lang="en-US" sz="1400" b="1" dirty="0">
                <a:highlight>
                  <a:srgbClr val="FFFF00"/>
                </a:highlight>
              </a:rPr>
              <a:t>12.91 (11.01-14.92)</a:t>
            </a:r>
          </a:p>
          <a:p>
            <a:r>
              <a:rPr lang="en-US" sz="1400" b="1" dirty="0">
                <a:highlight>
                  <a:srgbClr val="FFFF00"/>
                </a:highlight>
              </a:rPr>
              <a:t>  8.94 (8.25-10.25)</a:t>
            </a:r>
          </a:p>
          <a:p>
            <a:r>
              <a:rPr lang="en-US" sz="1400" b="1" dirty="0">
                <a:highlight>
                  <a:srgbClr val="FFFF00"/>
                </a:highlight>
              </a:rPr>
              <a:t>HR, 0.70 (95% CI, 0.58-0.86)</a:t>
            </a:r>
          </a:p>
          <a:p>
            <a:r>
              <a:rPr lang="en-US" sz="1400" b="1" dirty="0">
                <a:highlight>
                  <a:srgbClr val="FFFF00"/>
                </a:highlight>
              </a:rPr>
              <a:t>P=0.00015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AC9DEE-25B3-5BF2-5F32-0358EE676827}"/>
              </a:ext>
            </a:extLst>
          </p:cNvPr>
          <p:cNvSpPr txBox="1"/>
          <p:nvPr/>
        </p:nvSpPr>
        <p:spPr>
          <a:xfrm>
            <a:off x="9238531" y="3416154"/>
            <a:ext cx="2502608" cy="116955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Median PFS (95% CI) </a:t>
            </a:r>
            <a:r>
              <a:rPr lang="en-US" sz="1400" b="1" dirty="0" err="1"/>
              <a:t>mo</a:t>
            </a:r>
            <a:endParaRPr lang="en-US" sz="1400" b="1" dirty="0"/>
          </a:p>
          <a:p>
            <a:r>
              <a:rPr lang="en-US" sz="1400" b="1" dirty="0">
                <a:highlight>
                  <a:srgbClr val="FFFF00"/>
                </a:highlight>
              </a:rPr>
              <a:t>  5.55 (5.32-6.28)</a:t>
            </a:r>
          </a:p>
          <a:p>
            <a:r>
              <a:rPr lang="en-US" sz="1400" b="1" dirty="0">
                <a:highlight>
                  <a:srgbClr val="FFFF00"/>
                </a:highlight>
              </a:rPr>
              <a:t>  3.71 (3.52-3.94)</a:t>
            </a:r>
          </a:p>
          <a:p>
            <a:r>
              <a:rPr lang="en-US" sz="1400" b="1" dirty="0">
                <a:highlight>
                  <a:srgbClr val="FFFF00"/>
                </a:highlight>
              </a:rPr>
              <a:t>HR, 0.63 (95% CI, 0.53-0.76)</a:t>
            </a:r>
          </a:p>
          <a:p>
            <a:r>
              <a:rPr lang="en-US" sz="1400" b="1" dirty="0">
                <a:highlight>
                  <a:srgbClr val="FFFF00"/>
                </a:highlight>
              </a:rPr>
              <a:t>P=0.00001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53A239-908C-E511-D9A9-771CA97F0634}"/>
              </a:ext>
            </a:extLst>
          </p:cNvPr>
          <p:cNvSpPr txBox="1"/>
          <p:nvPr/>
        </p:nvSpPr>
        <p:spPr>
          <a:xfrm>
            <a:off x="732088" y="6309990"/>
            <a:ext cx="3352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cs typeface="Arial" panose="020B0604020202020204" pitchFamily="34" charset="0"/>
              </a:rPr>
              <a:t>Rosenberg J et al. ASCO 2022; Abstract 4516.</a:t>
            </a:r>
          </a:p>
          <a:p>
            <a:r>
              <a:rPr lang="en-US" sz="1200" dirty="0">
                <a:cs typeface="Arial" panose="020B0604020202020204" pitchFamily="34" charset="0"/>
              </a:rPr>
              <a:t>Powles T et al. N </a:t>
            </a:r>
            <a:r>
              <a:rPr lang="en-US" sz="1200" dirty="0" err="1">
                <a:cs typeface="Arial" panose="020B0604020202020204" pitchFamily="34" charset="0"/>
              </a:rPr>
              <a:t>Engl</a:t>
            </a:r>
            <a:r>
              <a:rPr lang="en-US" sz="1200" dirty="0">
                <a:cs typeface="Arial" panose="020B0604020202020204" pitchFamily="34" charset="0"/>
              </a:rPr>
              <a:t> J Med. 2021</a:t>
            </a:r>
          </a:p>
        </p:txBody>
      </p:sp>
    </p:spTree>
    <p:extLst>
      <p:ext uri="{BB962C8B-B14F-4D97-AF65-F5344CB8AC3E}">
        <p14:creationId xmlns:p14="http://schemas.microsoft.com/office/powerpoint/2010/main" val="28631848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15D55-FFF0-9C7E-FACD-0EF4D4D59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45" y="138262"/>
            <a:ext cx="11704899" cy="548640"/>
          </a:xfrm>
        </p:spPr>
        <p:txBody>
          <a:bodyPr>
            <a:noAutofit/>
          </a:bodyPr>
          <a:lstStyle/>
          <a:p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Efficacy and safety of erdafitinib in patients with locally advanced or metastatic urothelial carcinoma: Long-term follow-up of a phase 2 study</a:t>
            </a:r>
            <a:endParaRPr lang="en-US" sz="2400" dirty="0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9BBD1E-BBE7-3EEC-C7D0-D6F9C9E8B20F}"/>
              </a:ext>
            </a:extLst>
          </p:cNvPr>
          <p:cNvSpPr txBox="1"/>
          <p:nvPr/>
        </p:nvSpPr>
        <p:spPr>
          <a:xfrm>
            <a:off x="720513" y="6205269"/>
            <a:ext cx="39989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Siefker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-Radtke A et al.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Lancet Oncol 2022;23(2):248-58.</a:t>
            </a:r>
          </a:p>
          <a:p>
            <a:r>
              <a:rPr kumimoji="0" lang="it-IT" altLang="en-US" sz="12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Siefker-Radtke. ASCO 2018. Abstr 4503. </a:t>
            </a:r>
          </a:p>
          <a:p>
            <a:r>
              <a:rPr kumimoji="0" lang="it-IT" altLang="en-US" sz="12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Loriot. NEJM. 2019;381:338.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D5DAFC-AA1E-6F74-E0D0-907E396238E8}"/>
              </a:ext>
            </a:extLst>
          </p:cNvPr>
          <p:cNvSpPr txBox="1">
            <a:spLocks/>
          </p:cNvSpPr>
          <p:nvPr/>
        </p:nvSpPr>
        <p:spPr bwMode="auto">
          <a:xfrm>
            <a:off x="416002" y="997572"/>
            <a:ext cx="6800850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Erdafitinib: oral pan-FGFR (1-4) inhibitor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Patients with metastatic UC and </a:t>
            </a:r>
            <a:r>
              <a:rPr kumimoji="0" lang="en-US" altLang="en-US" sz="20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FGFR</a:t>
            </a:r>
            <a:r>
              <a:rPr kumimoji="0" lang="en-US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mutation or fusion (prevalence in metastatic UC: 15% to 20%)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7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At least 1 prior systemic therapy; prior ICI allowed</a:t>
            </a: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45AEB1A-E82D-1294-F5DB-650D28E203C4}"/>
              </a:ext>
            </a:extLst>
          </p:cNvPr>
          <p:cNvSpPr txBox="1">
            <a:spLocks/>
          </p:cNvSpPr>
          <p:nvPr/>
        </p:nvSpPr>
        <p:spPr bwMode="auto">
          <a:xfrm>
            <a:off x="-39610" y="743572"/>
            <a:ext cx="719772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defTabSz="1217613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608013" indent="-242888" defTabSz="1217613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974725" indent="-242888" defTabSz="1217613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339850" indent="-242888" defTabSz="1217613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1584325" indent="-182563" defTabSz="1217613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041525" indent="-182563" defTabSz="1217613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6pPr>
            <a:lvl7pPr marL="2498725" indent="-182563" defTabSz="1217613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7pPr>
            <a:lvl8pPr marL="2955925" indent="-182563" defTabSz="1217613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8pPr>
            <a:lvl9pPr marL="3413125" indent="-182563" defTabSz="1217613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SzPct val="85000"/>
              <a:buFont typeface="Arial" panose="020B0604020202020204" pitchFamily="34" charset="0"/>
              <a:buChar char="•"/>
              <a:defRPr/>
            </a:pPr>
            <a:endParaRPr lang="en-US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09946A-696B-62A0-9FBA-3B9B015B37BB}"/>
              </a:ext>
            </a:extLst>
          </p:cNvPr>
          <p:cNvSpPr/>
          <p:nvPr/>
        </p:nvSpPr>
        <p:spPr>
          <a:xfrm>
            <a:off x="7472440" y="1545259"/>
            <a:ext cx="407193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Median OS: 13.8 mos (95% CI: 9.8-NR)</a:t>
            </a:r>
          </a:p>
        </p:txBody>
      </p:sp>
      <p:cxnSp>
        <p:nvCxnSpPr>
          <p:cNvPr id="9" name="Straight Connector 14">
            <a:extLst>
              <a:ext uri="{FF2B5EF4-FFF2-40B4-BE49-F238E27FC236}">
                <a16:creationId xmlns:a16="http://schemas.microsoft.com/office/drawing/2014/main" id="{84F3C1C3-88C6-025C-083D-536016BBDEE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0965" y="2339009"/>
            <a:ext cx="0" cy="161925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19">
            <a:extLst>
              <a:ext uri="{FF2B5EF4-FFF2-40B4-BE49-F238E27FC236}">
                <a16:creationId xmlns:a16="http://schemas.microsoft.com/office/drawing/2014/main" id="{CBFBE91E-1E6D-1022-A950-B84BF605A2BF}"/>
              </a:ext>
            </a:extLst>
          </p:cNvPr>
          <p:cNvCxnSpPr>
            <a:cxnSpLocks/>
          </p:cNvCxnSpPr>
          <p:nvPr/>
        </p:nvCxnSpPr>
        <p:spPr bwMode="auto">
          <a:xfrm>
            <a:off x="682702" y="2351709"/>
            <a:ext cx="61913" cy="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Connector 24">
            <a:extLst>
              <a:ext uri="{FF2B5EF4-FFF2-40B4-BE49-F238E27FC236}">
                <a16:creationId xmlns:a16="http://schemas.microsoft.com/office/drawing/2014/main" id="{96233624-6A7D-D07E-2470-249FDB69A820}"/>
              </a:ext>
            </a:extLst>
          </p:cNvPr>
          <p:cNvCxnSpPr>
            <a:cxnSpLocks/>
          </p:cNvCxnSpPr>
          <p:nvPr/>
        </p:nvCxnSpPr>
        <p:spPr bwMode="auto">
          <a:xfrm>
            <a:off x="682702" y="4366247"/>
            <a:ext cx="63500" cy="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2" name="Group 10">
            <a:extLst>
              <a:ext uri="{FF2B5EF4-FFF2-40B4-BE49-F238E27FC236}">
                <a16:creationId xmlns:a16="http://schemas.microsoft.com/office/drawing/2014/main" id="{2EBE5572-4B20-99A7-0A73-473DB8FEFB59}"/>
              </a:ext>
            </a:extLst>
          </p:cNvPr>
          <p:cNvGrpSpPr>
            <a:grpSpLocks/>
          </p:cNvGrpSpPr>
          <p:nvPr/>
        </p:nvGrpSpPr>
        <p:grpSpPr bwMode="auto">
          <a:xfrm>
            <a:off x="682702" y="3008934"/>
            <a:ext cx="63500" cy="2716213"/>
            <a:chOff x="985769" y="3390712"/>
            <a:chExt cx="63190" cy="2715695"/>
          </a:xfrm>
        </p:grpSpPr>
        <p:cxnSp>
          <p:nvCxnSpPr>
            <p:cNvPr id="13" name="Straight Connector 22">
              <a:extLst>
                <a:ext uri="{FF2B5EF4-FFF2-40B4-BE49-F238E27FC236}">
                  <a16:creationId xmlns:a16="http://schemas.microsoft.com/office/drawing/2014/main" id="{8C5ABC43-96ED-A4CD-9572-1F79EE86DA2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85769" y="3390712"/>
              <a:ext cx="63190" cy="0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Straight Connector 23">
              <a:extLst>
                <a:ext uri="{FF2B5EF4-FFF2-40B4-BE49-F238E27FC236}">
                  <a16:creationId xmlns:a16="http://schemas.microsoft.com/office/drawing/2014/main" id="{CB2AE225-45BB-D40C-00B9-24E909F4648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85769" y="4069636"/>
              <a:ext cx="63190" cy="0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Straight Connector 25">
              <a:extLst>
                <a:ext uri="{FF2B5EF4-FFF2-40B4-BE49-F238E27FC236}">
                  <a16:creationId xmlns:a16="http://schemas.microsoft.com/office/drawing/2014/main" id="{D1D4E878-00E3-8641-EA3C-F70FE058502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85769" y="5427483"/>
              <a:ext cx="63190" cy="0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Straight Connector 26">
              <a:extLst>
                <a:ext uri="{FF2B5EF4-FFF2-40B4-BE49-F238E27FC236}">
                  <a16:creationId xmlns:a16="http://schemas.microsoft.com/office/drawing/2014/main" id="{E3E31C70-1417-78F7-8A3A-98D7897E259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85769" y="6106407"/>
              <a:ext cx="63190" cy="0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8A8B3EB-34BF-0DFA-A6E2-71A5C85A4783}"/>
              </a:ext>
            </a:extLst>
          </p:cNvPr>
          <p:cNvSpPr txBox="1"/>
          <p:nvPr/>
        </p:nvSpPr>
        <p:spPr bwMode="auto">
          <a:xfrm>
            <a:off x="308052" y="2196134"/>
            <a:ext cx="458788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ct val="50000"/>
              </a:spcBef>
              <a:defRPr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200</a:t>
            </a:r>
          </a:p>
        </p:txBody>
      </p:sp>
      <p:cxnSp>
        <p:nvCxnSpPr>
          <p:cNvPr id="18" name="Straight Connector 31">
            <a:extLst>
              <a:ext uri="{FF2B5EF4-FFF2-40B4-BE49-F238E27FC236}">
                <a16:creationId xmlns:a16="http://schemas.microsoft.com/office/drawing/2014/main" id="{94476D3C-2960-3447-4C5B-D9920C190DE4}"/>
              </a:ext>
            </a:extLst>
          </p:cNvPr>
          <p:cNvCxnSpPr>
            <a:cxnSpLocks/>
          </p:cNvCxnSpPr>
          <p:nvPr/>
        </p:nvCxnSpPr>
        <p:spPr bwMode="auto">
          <a:xfrm>
            <a:off x="692227" y="2572372"/>
            <a:ext cx="217488" cy="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33">
            <a:extLst>
              <a:ext uri="{FF2B5EF4-FFF2-40B4-BE49-F238E27FC236}">
                <a16:creationId xmlns:a16="http://schemas.microsoft.com/office/drawing/2014/main" id="{2CBD4282-4094-3AA2-F959-0E77B9FD7264}"/>
              </a:ext>
            </a:extLst>
          </p:cNvPr>
          <p:cNvCxnSpPr>
            <a:cxnSpLocks/>
          </p:cNvCxnSpPr>
          <p:nvPr/>
        </p:nvCxnSpPr>
        <p:spPr bwMode="auto">
          <a:xfrm>
            <a:off x="692227" y="2505697"/>
            <a:ext cx="219075" cy="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D6D40B1-AA90-88E0-61DB-1B8BEDAC0F13}"/>
              </a:ext>
            </a:extLst>
          </p:cNvPr>
          <p:cNvSpPr txBox="1"/>
          <p:nvPr/>
        </p:nvSpPr>
        <p:spPr bwMode="auto">
          <a:xfrm>
            <a:off x="308052" y="2848597"/>
            <a:ext cx="458788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ct val="50000"/>
              </a:spcBef>
              <a:defRPr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533B8A-AAA5-3DBA-4B80-D1D148DAC7CB}"/>
              </a:ext>
            </a:extLst>
          </p:cNvPr>
          <p:cNvSpPr txBox="1"/>
          <p:nvPr/>
        </p:nvSpPr>
        <p:spPr bwMode="auto">
          <a:xfrm>
            <a:off x="381077" y="3526459"/>
            <a:ext cx="366713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ct val="50000"/>
              </a:spcBef>
              <a:defRPr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01C599-04C0-1422-B84B-83511333E064}"/>
              </a:ext>
            </a:extLst>
          </p:cNvPr>
          <p:cNvSpPr txBox="1"/>
          <p:nvPr/>
        </p:nvSpPr>
        <p:spPr bwMode="auto">
          <a:xfrm>
            <a:off x="479502" y="4223372"/>
            <a:ext cx="276225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ct val="50000"/>
              </a:spcBef>
              <a:defRPr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A1B441-21AF-04C4-1B45-C4F633CF63B0}"/>
              </a:ext>
            </a:extLst>
          </p:cNvPr>
          <p:cNvSpPr txBox="1"/>
          <p:nvPr/>
        </p:nvSpPr>
        <p:spPr bwMode="auto">
          <a:xfrm>
            <a:off x="231852" y="5556872"/>
            <a:ext cx="53340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defRPr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-100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DC2030-2D33-893F-98C6-1208A93BEBD9}"/>
              </a:ext>
            </a:extLst>
          </p:cNvPr>
          <p:cNvSpPr txBox="1"/>
          <p:nvPr/>
        </p:nvSpPr>
        <p:spPr bwMode="auto">
          <a:xfrm>
            <a:off x="331865" y="4888534"/>
            <a:ext cx="422275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ct val="50000"/>
              </a:spcBef>
              <a:defRPr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-50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69085B-34CD-C3A6-3368-C93B9137D714}"/>
              </a:ext>
            </a:extLst>
          </p:cNvPr>
          <p:cNvSpPr txBox="1"/>
          <p:nvPr/>
        </p:nvSpPr>
        <p:spPr bwMode="auto">
          <a:xfrm rot="16200000">
            <a:off x="-1473122" y="3861421"/>
            <a:ext cx="3384550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Maximal Reduction From Baseline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71DCB0-DE86-7834-CF35-059433FAB4C3}"/>
              </a:ext>
            </a:extLst>
          </p:cNvPr>
          <p:cNvSpPr txBox="1"/>
          <p:nvPr/>
        </p:nvSpPr>
        <p:spPr bwMode="auto">
          <a:xfrm>
            <a:off x="765252" y="5721972"/>
            <a:ext cx="594201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Patient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FE8503-A1CF-49FE-9684-F2A7565F34A0}"/>
              </a:ext>
            </a:extLst>
          </p:cNvPr>
          <p:cNvSpPr txBox="1"/>
          <p:nvPr/>
        </p:nvSpPr>
        <p:spPr bwMode="auto">
          <a:xfrm>
            <a:off x="5167390" y="3297859"/>
            <a:ext cx="1425575" cy="5857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ct val="50000"/>
              </a:spcBef>
              <a:defRPr/>
            </a:pPr>
            <a:r>
              <a:rPr lang="en-US" sz="1600" i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FGFR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mutation</a:t>
            </a:r>
            <a:b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600" i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FGFR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fusion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115E86-4020-4079-62F0-591058CBFB79}"/>
              </a:ext>
            </a:extLst>
          </p:cNvPr>
          <p:cNvSpPr/>
          <p:nvPr/>
        </p:nvSpPr>
        <p:spPr bwMode="auto">
          <a:xfrm>
            <a:off x="5076902" y="3404222"/>
            <a:ext cx="128588" cy="128587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5ED6472-1431-D766-4426-D699DA065542}"/>
              </a:ext>
            </a:extLst>
          </p:cNvPr>
          <p:cNvSpPr/>
          <p:nvPr/>
        </p:nvSpPr>
        <p:spPr bwMode="auto">
          <a:xfrm>
            <a:off x="5080077" y="3639172"/>
            <a:ext cx="127000" cy="128587"/>
          </a:xfrm>
          <a:prstGeom prst="rect">
            <a:avLst/>
          </a:prstGeom>
          <a:solidFill>
            <a:srgbClr val="E1471D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0C58CC4-095C-1212-4900-BA7068B41E4B}"/>
              </a:ext>
            </a:extLst>
          </p:cNvPr>
          <p:cNvSpPr/>
          <p:nvPr/>
        </p:nvSpPr>
        <p:spPr bwMode="auto">
          <a:xfrm>
            <a:off x="798590" y="2580309"/>
            <a:ext cx="60325" cy="1782763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7A3C003-3330-B393-5BC8-0E253F2D8749}"/>
              </a:ext>
            </a:extLst>
          </p:cNvPr>
          <p:cNvSpPr/>
          <p:nvPr/>
        </p:nvSpPr>
        <p:spPr bwMode="auto">
          <a:xfrm>
            <a:off x="798590" y="2408859"/>
            <a:ext cx="60325" cy="96838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26FE755-50D9-9BB6-1907-E8598891137F}"/>
              </a:ext>
            </a:extLst>
          </p:cNvPr>
          <p:cNvSpPr/>
          <p:nvPr/>
        </p:nvSpPr>
        <p:spPr bwMode="auto">
          <a:xfrm>
            <a:off x="1035127" y="3950322"/>
            <a:ext cx="58738" cy="411162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FC73F0F-B52C-70BC-412F-B68E54E62502}"/>
              </a:ext>
            </a:extLst>
          </p:cNvPr>
          <p:cNvSpPr/>
          <p:nvPr/>
        </p:nvSpPr>
        <p:spPr bwMode="auto">
          <a:xfrm>
            <a:off x="1093865" y="4058272"/>
            <a:ext cx="60325" cy="304800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1C94570-B2AE-EDE8-D25E-F896D8103BAC}"/>
              </a:ext>
            </a:extLst>
          </p:cNvPr>
          <p:cNvSpPr/>
          <p:nvPr/>
        </p:nvSpPr>
        <p:spPr bwMode="auto">
          <a:xfrm>
            <a:off x="1154190" y="4085259"/>
            <a:ext cx="58737" cy="276225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14F6240-1C63-3D24-B0D3-10A414C8962D}"/>
              </a:ext>
            </a:extLst>
          </p:cNvPr>
          <p:cNvSpPr/>
          <p:nvPr/>
        </p:nvSpPr>
        <p:spPr bwMode="auto">
          <a:xfrm>
            <a:off x="1274840" y="4145584"/>
            <a:ext cx="60325" cy="215900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785E26F-23F0-239A-9EFF-549932FFC70B}"/>
              </a:ext>
            </a:extLst>
          </p:cNvPr>
          <p:cNvSpPr/>
          <p:nvPr/>
        </p:nvSpPr>
        <p:spPr bwMode="auto">
          <a:xfrm>
            <a:off x="1335165" y="4169397"/>
            <a:ext cx="58737" cy="192087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3CA34A5-FB16-6487-98F5-23E340E7AA3B}"/>
              </a:ext>
            </a:extLst>
          </p:cNvPr>
          <p:cNvSpPr/>
          <p:nvPr/>
        </p:nvSpPr>
        <p:spPr bwMode="auto">
          <a:xfrm>
            <a:off x="1512965" y="4259884"/>
            <a:ext cx="60325" cy="103188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B9A4509-D7E1-26F4-FE16-C4CFBEE9AE47}"/>
              </a:ext>
            </a:extLst>
          </p:cNvPr>
          <p:cNvSpPr/>
          <p:nvPr/>
        </p:nvSpPr>
        <p:spPr bwMode="auto">
          <a:xfrm>
            <a:off x="1573290" y="4264647"/>
            <a:ext cx="58737" cy="98425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84740D3-9A9A-3FDB-22C5-A70FC66C7035}"/>
              </a:ext>
            </a:extLst>
          </p:cNvPr>
          <p:cNvSpPr/>
          <p:nvPr/>
        </p:nvSpPr>
        <p:spPr bwMode="auto">
          <a:xfrm>
            <a:off x="1632027" y="4309097"/>
            <a:ext cx="60325" cy="55562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5A8ACCA-92DB-C49F-CBF9-13B6235C4426}"/>
              </a:ext>
            </a:extLst>
          </p:cNvPr>
          <p:cNvSpPr/>
          <p:nvPr/>
        </p:nvSpPr>
        <p:spPr bwMode="auto">
          <a:xfrm>
            <a:off x="1692352" y="4332909"/>
            <a:ext cx="58738" cy="26988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91E6923-8EE4-DA5F-01C3-D23B7F362DEB}"/>
              </a:ext>
            </a:extLst>
          </p:cNvPr>
          <p:cNvSpPr/>
          <p:nvPr/>
        </p:nvSpPr>
        <p:spPr bwMode="auto">
          <a:xfrm>
            <a:off x="2170190" y="4367834"/>
            <a:ext cx="60325" cy="68263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3544BC5-DD24-AC78-DE2A-DC31F2CF7A86}"/>
              </a:ext>
            </a:extLst>
          </p:cNvPr>
          <p:cNvSpPr/>
          <p:nvPr/>
        </p:nvSpPr>
        <p:spPr bwMode="auto">
          <a:xfrm>
            <a:off x="2292427" y="4372597"/>
            <a:ext cx="58738" cy="76200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5DEDE44-D22A-B326-6728-9B09B883A6FC}"/>
              </a:ext>
            </a:extLst>
          </p:cNvPr>
          <p:cNvSpPr/>
          <p:nvPr/>
        </p:nvSpPr>
        <p:spPr bwMode="auto">
          <a:xfrm>
            <a:off x="2351165" y="4369422"/>
            <a:ext cx="60325" cy="85725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567A16C-DE53-C261-B53B-75E93DAC5EDD}"/>
              </a:ext>
            </a:extLst>
          </p:cNvPr>
          <p:cNvSpPr/>
          <p:nvPr/>
        </p:nvSpPr>
        <p:spPr bwMode="auto">
          <a:xfrm>
            <a:off x="2411490" y="4372597"/>
            <a:ext cx="58737" cy="101600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68E875A-6972-B810-F769-60594ADF9903}"/>
              </a:ext>
            </a:extLst>
          </p:cNvPr>
          <p:cNvSpPr/>
          <p:nvPr/>
        </p:nvSpPr>
        <p:spPr bwMode="auto">
          <a:xfrm>
            <a:off x="2470227" y="4372597"/>
            <a:ext cx="60325" cy="144462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6D5F3BC-328B-D72B-1C02-4688F2CC14CD}"/>
              </a:ext>
            </a:extLst>
          </p:cNvPr>
          <p:cNvSpPr/>
          <p:nvPr/>
        </p:nvSpPr>
        <p:spPr bwMode="auto">
          <a:xfrm>
            <a:off x="2592465" y="4372597"/>
            <a:ext cx="58737" cy="173037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B5167DA-AEAD-B03F-8BE3-BFF7B0A9C3EF}"/>
              </a:ext>
            </a:extLst>
          </p:cNvPr>
          <p:cNvSpPr/>
          <p:nvPr/>
        </p:nvSpPr>
        <p:spPr bwMode="auto">
          <a:xfrm>
            <a:off x="2651202" y="4372597"/>
            <a:ext cx="60325" cy="190500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9769B04-6DA1-5D2E-6D16-8F2CF71E86FF}"/>
              </a:ext>
            </a:extLst>
          </p:cNvPr>
          <p:cNvSpPr/>
          <p:nvPr/>
        </p:nvSpPr>
        <p:spPr bwMode="auto">
          <a:xfrm>
            <a:off x="2830590" y="4367834"/>
            <a:ext cx="58737" cy="230188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8DECD69-3BBD-A5EB-7685-D04CBFB8DF4C}"/>
              </a:ext>
            </a:extLst>
          </p:cNvPr>
          <p:cNvSpPr/>
          <p:nvPr/>
        </p:nvSpPr>
        <p:spPr bwMode="auto">
          <a:xfrm>
            <a:off x="2889327" y="4367834"/>
            <a:ext cx="60325" cy="230188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27D98D8-FF88-EA9C-D5EE-44281376DC69}"/>
              </a:ext>
            </a:extLst>
          </p:cNvPr>
          <p:cNvSpPr/>
          <p:nvPr/>
        </p:nvSpPr>
        <p:spPr bwMode="auto">
          <a:xfrm>
            <a:off x="3011565" y="4369422"/>
            <a:ext cx="58737" cy="265112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B3242FE-706C-EFF4-8A73-BD756F2976A6}"/>
              </a:ext>
            </a:extLst>
          </p:cNvPr>
          <p:cNvSpPr/>
          <p:nvPr/>
        </p:nvSpPr>
        <p:spPr bwMode="auto">
          <a:xfrm>
            <a:off x="3070302" y="4369422"/>
            <a:ext cx="60325" cy="265112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C324EE1-F753-9310-41F4-171FD5F7859A}"/>
              </a:ext>
            </a:extLst>
          </p:cNvPr>
          <p:cNvSpPr/>
          <p:nvPr/>
        </p:nvSpPr>
        <p:spPr bwMode="auto">
          <a:xfrm>
            <a:off x="3130627" y="4369422"/>
            <a:ext cx="58738" cy="269875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DA34F2E-FA79-A2EC-C3DD-C9DE3FC9D8E6}"/>
              </a:ext>
            </a:extLst>
          </p:cNvPr>
          <p:cNvSpPr/>
          <p:nvPr/>
        </p:nvSpPr>
        <p:spPr bwMode="auto">
          <a:xfrm>
            <a:off x="3189365" y="4369422"/>
            <a:ext cx="60325" cy="279400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11D4550-50E5-5E53-17C2-0C29BB2AAECD}"/>
              </a:ext>
            </a:extLst>
          </p:cNvPr>
          <p:cNvSpPr/>
          <p:nvPr/>
        </p:nvSpPr>
        <p:spPr bwMode="auto">
          <a:xfrm>
            <a:off x="3305252" y="4369422"/>
            <a:ext cx="58738" cy="303212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9EDE799-DF58-5DC6-E0EB-27CC63A952C7}"/>
              </a:ext>
            </a:extLst>
          </p:cNvPr>
          <p:cNvSpPr/>
          <p:nvPr/>
        </p:nvSpPr>
        <p:spPr bwMode="auto">
          <a:xfrm>
            <a:off x="3363990" y="4369422"/>
            <a:ext cx="60325" cy="309562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109623A-DF4E-04B1-F661-B96E291E6A81}"/>
              </a:ext>
            </a:extLst>
          </p:cNvPr>
          <p:cNvSpPr/>
          <p:nvPr/>
        </p:nvSpPr>
        <p:spPr bwMode="auto">
          <a:xfrm>
            <a:off x="3424315" y="4369422"/>
            <a:ext cx="58737" cy="322262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6B161E0-F09D-81D3-7F46-7964246CC8AD}"/>
              </a:ext>
            </a:extLst>
          </p:cNvPr>
          <p:cNvSpPr/>
          <p:nvPr/>
        </p:nvSpPr>
        <p:spPr bwMode="auto">
          <a:xfrm>
            <a:off x="3543377" y="4369422"/>
            <a:ext cx="58738" cy="379412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52D3174-48F9-BFF1-F597-95D4A2877638}"/>
              </a:ext>
            </a:extLst>
          </p:cNvPr>
          <p:cNvSpPr/>
          <p:nvPr/>
        </p:nvSpPr>
        <p:spPr bwMode="auto">
          <a:xfrm>
            <a:off x="3602115" y="4369422"/>
            <a:ext cx="60325" cy="393700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A7288D2-52F6-2A21-2D47-45C865510174}"/>
              </a:ext>
            </a:extLst>
          </p:cNvPr>
          <p:cNvSpPr/>
          <p:nvPr/>
        </p:nvSpPr>
        <p:spPr bwMode="auto">
          <a:xfrm>
            <a:off x="3662440" y="4369422"/>
            <a:ext cx="58737" cy="412750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05662DE-0D74-D77E-3CE4-77AF325DF3AF}"/>
              </a:ext>
            </a:extLst>
          </p:cNvPr>
          <p:cNvSpPr/>
          <p:nvPr/>
        </p:nvSpPr>
        <p:spPr bwMode="auto">
          <a:xfrm>
            <a:off x="3724352" y="4369422"/>
            <a:ext cx="58738" cy="414337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72B5153-3CFB-95FD-BBEC-6038F03301F6}"/>
              </a:ext>
            </a:extLst>
          </p:cNvPr>
          <p:cNvSpPr/>
          <p:nvPr/>
        </p:nvSpPr>
        <p:spPr bwMode="auto">
          <a:xfrm>
            <a:off x="3783090" y="4369422"/>
            <a:ext cx="60325" cy="428625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4745DC4-EF0E-21A0-975C-007B3BBD461E}"/>
              </a:ext>
            </a:extLst>
          </p:cNvPr>
          <p:cNvSpPr/>
          <p:nvPr/>
        </p:nvSpPr>
        <p:spPr bwMode="auto">
          <a:xfrm>
            <a:off x="3902152" y="4358309"/>
            <a:ext cx="60325" cy="452438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615C575-8CCE-4F0C-28DE-42C9DB98F779}"/>
              </a:ext>
            </a:extLst>
          </p:cNvPr>
          <p:cNvSpPr/>
          <p:nvPr/>
        </p:nvSpPr>
        <p:spPr bwMode="auto">
          <a:xfrm>
            <a:off x="3968827" y="4358309"/>
            <a:ext cx="60325" cy="515938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EE98169-92BE-F944-C112-C3F0FC6B67FF}"/>
              </a:ext>
            </a:extLst>
          </p:cNvPr>
          <p:cNvSpPr/>
          <p:nvPr/>
        </p:nvSpPr>
        <p:spPr bwMode="auto">
          <a:xfrm>
            <a:off x="4029152" y="4358309"/>
            <a:ext cx="60325" cy="538163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28D56F7-9CA0-EC77-9DE2-7850816B6B00}"/>
              </a:ext>
            </a:extLst>
          </p:cNvPr>
          <p:cNvSpPr/>
          <p:nvPr/>
        </p:nvSpPr>
        <p:spPr bwMode="auto">
          <a:xfrm>
            <a:off x="4089477" y="4358309"/>
            <a:ext cx="60325" cy="539750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3414471-DA98-82EA-0C12-CE8EB3B9DBFE}"/>
              </a:ext>
            </a:extLst>
          </p:cNvPr>
          <p:cNvSpPr/>
          <p:nvPr/>
        </p:nvSpPr>
        <p:spPr bwMode="auto">
          <a:xfrm>
            <a:off x="4149802" y="4358309"/>
            <a:ext cx="60325" cy="568325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1D15820-E8A2-8492-25A8-8005C1C31038}"/>
              </a:ext>
            </a:extLst>
          </p:cNvPr>
          <p:cNvSpPr/>
          <p:nvPr/>
        </p:nvSpPr>
        <p:spPr bwMode="auto">
          <a:xfrm>
            <a:off x="4210127" y="4355134"/>
            <a:ext cx="60325" cy="571500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8E2C6BC-5BE4-58FD-7363-F9D0F34E6315}"/>
              </a:ext>
            </a:extLst>
          </p:cNvPr>
          <p:cNvSpPr/>
          <p:nvPr/>
        </p:nvSpPr>
        <p:spPr bwMode="auto">
          <a:xfrm>
            <a:off x="4270452" y="4355134"/>
            <a:ext cx="60325" cy="590550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3C2CFB4-861C-B6C2-7521-78ECACBD5F5E}"/>
              </a:ext>
            </a:extLst>
          </p:cNvPr>
          <p:cNvSpPr/>
          <p:nvPr/>
        </p:nvSpPr>
        <p:spPr bwMode="auto">
          <a:xfrm>
            <a:off x="4330777" y="4355134"/>
            <a:ext cx="58738" cy="619125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3D8A0DD-D5D5-7C56-36F3-24A8B9B831EB}"/>
              </a:ext>
            </a:extLst>
          </p:cNvPr>
          <p:cNvSpPr/>
          <p:nvPr/>
        </p:nvSpPr>
        <p:spPr bwMode="auto">
          <a:xfrm>
            <a:off x="4446665" y="4363072"/>
            <a:ext cx="60325" cy="630237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52542B5-07A6-684A-9403-EE95E4C6DC83}"/>
              </a:ext>
            </a:extLst>
          </p:cNvPr>
          <p:cNvSpPr/>
          <p:nvPr/>
        </p:nvSpPr>
        <p:spPr bwMode="auto">
          <a:xfrm>
            <a:off x="4506990" y="4363072"/>
            <a:ext cx="60325" cy="647700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DFC2BCB-6611-15B8-B0B0-C6A8F6E16F51}"/>
              </a:ext>
            </a:extLst>
          </p:cNvPr>
          <p:cNvSpPr/>
          <p:nvPr/>
        </p:nvSpPr>
        <p:spPr bwMode="auto">
          <a:xfrm>
            <a:off x="4567315" y="4363072"/>
            <a:ext cx="60325" cy="658812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8A77767-747D-E038-490A-ABEC8321F440}"/>
              </a:ext>
            </a:extLst>
          </p:cNvPr>
          <p:cNvSpPr/>
          <p:nvPr/>
        </p:nvSpPr>
        <p:spPr bwMode="auto">
          <a:xfrm>
            <a:off x="4627640" y="4363072"/>
            <a:ext cx="60325" cy="673100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8618135-3797-1802-0EAB-FD2F77B413FD}"/>
              </a:ext>
            </a:extLst>
          </p:cNvPr>
          <p:cNvSpPr/>
          <p:nvPr/>
        </p:nvSpPr>
        <p:spPr bwMode="auto">
          <a:xfrm>
            <a:off x="4687965" y="4363072"/>
            <a:ext cx="60325" cy="681037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2ACD862-1ABD-AEB0-D28A-A2C20BFF82B4}"/>
              </a:ext>
            </a:extLst>
          </p:cNvPr>
          <p:cNvSpPr/>
          <p:nvPr/>
        </p:nvSpPr>
        <p:spPr bwMode="auto">
          <a:xfrm>
            <a:off x="4748290" y="4359897"/>
            <a:ext cx="60325" cy="717550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4638289-CFCA-C26D-FC15-174220113910}"/>
              </a:ext>
            </a:extLst>
          </p:cNvPr>
          <p:cNvSpPr/>
          <p:nvPr/>
        </p:nvSpPr>
        <p:spPr bwMode="auto">
          <a:xfrm>
            <a:off x="4808615" y="4359897"/>
            <a:ext cx="60325" cy="728662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EF201FE3-D097-E0A7-C5E9-EDEA9C6F742F}"/>
              </a:ext>
            </a:extLst>
          </p:cNvPr>
          <p:cNvSpPr/>
          <p:nvPr/>
        </p:nvSpPr>
        <p:spPr bwMode="auto">
          <a:xfrm>
            <a:off x="4868940" y="4359897"/>
            <a:ext cx="58737" cy="741362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FCDA998-BD50-0459-FC9B-0C990A4008B3}"/>
              </a:ext>
            </a:extLst>
          </p:cNvPr>
          <p:cNvSpPr/>
          <p:nvPr/>
        </p:nvSpPr>
        <p:spPr bwMode="auto">
          <a:xfrm>
            <a:off x="4988002" y="4359897"/>
            <a:ext cx="58738" cy="765175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85C9BDF-3023-CB6E-FB1D-9CABBBF26EAA}"/>
              </a:ext>
            </a:extLst>
          </p:cNvPr>
          <p:cNvSpPr/>
          <p:nvPr/>
        </p:nvSpPr>
        <p:spPr bwMode="auto">
          <a:xfrm>
            <a:off x="5048327" y="4359897"/>
            <a:ext cx="58738" cy="781050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F2D0D875-FE4C-CFEF-142B-2E67F7BFD627}"/>
              </a:ext>
            </a:extLst>
          </p:cNvPr>
          <p:cNvSpPr/>
          <p:nvPr/>
        </p:nvSpPr>
        <p:spPr bwMode="auto">
          <a:xfrm>
            <a:off x="5108652" y="4358309"/>
            <a:ext cx="58738" cy="790575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E56557E-4B81-B374-C601-9323A5EB1DBD}"/>
              </a:ext>
            </a:extLst>
          </p:cNvPr>
          <p:cNvSpPr/>
          <p:nvPr/>
        </p:nvSpPr>
        <p:spPr bwMode="auto">
          <a:xfrm>
            <a:off x="5167390" y="4358309"/>
            <a:ext cx="60325" cy="790575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09F7813-02FB-98A0-C5B7-DF0F20B763AC}"/>
              </a:ext>
            </a:extLst>
          </p:cNvPr>
          <p:cNvSpPr/>
          <p:nvPr/>
        </p:nvSpPr>
        <p:spPr bwMode="auto">
          <a:xfrm>
            <a:off x="5227715" y="4358309"/>
            <a:ext cx="60325" cy="801688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28D1004-57F3-88E0-5EBB-96F47AE546F0}"/>
              </a:ext>
            </a:extLst>
          </p:cNvPr>
          <p:cNvSpPr/>
          <p:nvPr/>
        </p:nvSpPr>
        <p:spPr bwMode="auto">
          <a:xfrm>
            <a:off x="5345190" y="4359897"/>
            <a:ext cx="58737" cy="823912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D60C8E2-C71A-EF53-7C02-B45A86538162}"/>
              </a:ext>
            </a:extLst>
          </p:cNvPr>
          <p:cNvSpPr/>
          <p:nvPr/>
        </p:nvSpPr>
        <p:spPr bwMode="auto">
          <a:xfrm>
            <a:off x="5405515" y="4359897"/>
            <a:ext cx="58737" cy="838200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C60F34B4-A99E-7E91-20E8-081DABE6E8AA}"/>
              </a:ext>
            </a:extLst>
          </p:cNvPr>
          <p:cNvSpPr/>
          <p:nvPr/>
        </p:nvSpPr>
        <p:spPr bwMode="auto">
          <a:xfrm>
            <a:off x="5465840" y="4358309"/>
            <a:ext cx="58737" cy="862013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D7AB25A8-9787-906E-5887-824A3AD9C96A}"/>
              </a:ext>
            </a:extLst>
          </p:cNvPr>
          <p:cNvSpPr/>
          <p:nvPr/>
        </p:nvSpPr>
        <p:spPr bwMode="auto">
          <a:xfrm>
            <a:off x="5524577" y="4358309"/>
            <a:ext cx="60325" cy="923925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48B7EAD-1190-C469-DAA6-7611F10FC070}"/>
              </a:ext>
            </a:extLst>
          </p:cNvPr>
          <p:cNvSpPr/>
          <p:nvPr/>
        </p:nvSpPr>
        <p:spPr bwMode="auto">
          <a:xfrm>
            <a:off x="5584902" y="4358309"/>
            <a:ext cx="60325" cy="919163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B2A0F91-F8D0-7E41-1EC0-F5906CE81DD4}"/>
              </a:ext>
            </a:extLst>
          </p:cNvPr>
          <p:cNvSpPr/>
          <p:nvPr/>
        </p:nvSpPr>
        <p:spPr bwMode="auto">
          <a:xfrm>
            <a:off x="5708727" y="4363072"/>
            <a:ext cx="60325" cy="930275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C6E0E40E-D346-01AF-431B-BA4DD28994AD}"/>
              </a:ext>
            </a:extLst>
          </p:cNvPr>
          <p:cNvSpPr/>
          <p:nvPr/>
        </p:nvSpPr>
        <p:spPr bwMode="auto">
          <a:xfrm>
            <a:off x="5769052" y="4363072"/>
            <a:ext cx="60325" cy="938212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E0F51B5-AB27-E205-0022-09AAC9A29597}"/>
              </a:ext>
            </a:extLst>
          </p:cNvPr>
          <p:cNvSpPr/>
          <p:nvPr/>
        </p:nvSpPr>
        <p:spPr bwMode="auto">
          <a:xfrm>
            <a:off x="5829377" y="4359897"/>
            <a:ext cx="60325" cy="952500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E139CBF-9FC0-2E17-AC87-3EB23B229521}"/>
              </a:ext>
            </a:extLst>
          </p:cNvPr>
          <p:cNvSpPr/>
          <p:nvPr/>
        </p:nvSpPr>
        <p:spPr bwMode="auto">
          <a:xfrm>
            <a:off x="5889702" y="4359897"/>
            <a:ext cx="60325" cy="962025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25468A1-7033-F4C1-E506-0523DE58D663}"/>
              </a:ext>
            </a:extLst>
          </p:cNvPr>
          <p:cNvSpPr/>
          <p:nvPr/>
        </p:nvSpPr>
        <p:spPr bwMode="auto">
          <a:xfrm>
            <a:off x="5950027" y="4359897"/>
            <a:ext cx="58738" cy="965200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ADBCE818-A0EA-2269-B790-5FF3B6FC3523}"/>
              </a:ext>
            </a:extLst>
          </p:cNvPr>
          <p:cNvSpPr/>
          <p:nvPr/>
        </p:nvSpPr>
        <p:spPr bwMode="auto">
          <a:xfrm>
            <a:off x="6010352" y="4359897"/>
            <a:ext cx="60325" cy="1062037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E57FFA35-825A-68FA-17DD-DE50D9535CD5}"/>
              </a:ext>
            </a:extLst>
          </p:cNvPr>
          <p:cNvSpPr/>
          <p:nvPr/>
        </p:nvSpPr>
        <p:spPr bwMode="auto">
          <a:xfrm>
            <a:off x="6070677" y="4359897"/>
            <a:ext cx="60325" cy="1069975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52FD6C3A-C456-90BD-D947-07AAC8881A39}"/>
              </a:ext>
            </a:extLst>
          </p:cNvPr>
          <p:cNvSpPr/>
          <p:nvPr/>
        </p:nvSpPr>
        <p:spPr bwMode="auto">
          <a:xfrm>
            <a:off x="6131002" y="4359897"/>
            <a:ext cx="58738" cy="1138237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47B52F02-4FC2-5B61-A9BF-57D5530EC1EC}"/>
              </a:ext>
            </a:extLst>
          </p:cNvPr>
          <p:cNvSpPr/>
          <p:nvPr/>
        </p:nvSpPr>
        <p:spPr bwMode="auto">
          <a:xfrm>
            <a:off x="6310390" y="4359897"/>
            <a:ext cx="60325" cy="1179512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03B3851-4B7E-BC4B-5582-534B860C68A9}"/>
              </a:ext>
            </a:extLst>
          </p:cNvPr>
          <p:cNvSpPr/>
          <p:nvPr/>
        </p:nvSpPr>
        <p:spPr bwMode="auto">
          <a:xfrm>
            <a:off x="6370715" y="4359897"/>
            <a:ext cx="60325" cy="1262062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86447E26-B3E4-5CD0-E079-A3E5B078DBA4}"/>
              </a:ext>
            </a:extLst>
          </p:cNvPr>
          <p:cNvSpPr/>
          <p:nvPr/>
        </p:nvSpPr>
        <p:spPr bwMode="auto">
          <a:xfrm>
            <a:off x="6431040" y="4359897"/>
            <a:ext cx="60325" cy="1355725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80308EA0-41D4-E11F-A492-CFA7DEF547E5}"/>
              </a:ext>
            </a:extLst>
          </p:cNvPr>
          <p:cNvSpPr/>
          <p:nvPr/>
        </p:nvSpPr>
        <p:spPr bwMode="auto">
          <a:xfrm>
            <a:off x="6491365" y="4359897"/>
            <a:ext cx="60325" cy="1357312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CF50E6A3-7BBE-E0C3-07D2-6259617D565B}"/>
              </a:ext>
            </a:extLst>
          </p:cNvPr>
          <p:cNvSpPr/>
          <p:nvPr/>
        </p:nvSpPr>
        <p:spPr bwMode="auto">
          <a:xfrm>
            <a:off x="6545340" y="4359897"/>
            <a:ext cx="58737" cy="1355725"/>
          </a:xfrm>
          <a:prstGeom prst="rect">
            <a:avLst/>
          </a:prstGeom>
          <a:solidFill>
            <a:srgbClr val="01587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3D370CE8-DA60-F93F-D59F-76D60D33A389}"/>
              </a:ext>
            </a:extLst>
          </p:cNvPr>
          <p:cNvSpPr/>
          <p:nvPr/>
        </p:nvSpPr>
        <p:spPr bwMode="auto">
          <a:xfrm>
            <a:off x="855740" y="2824784"/>
            <a:ext cx="60325" cy="1535113"/>
          </a:xfrm>
          <a:prstGeom prst="rect">
            <a:avLst/>
          </a:prstGeom>
          <a:solidFill>
            <a:srgbClr val="E1471D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851C82B-C1C6-1B1C-35D3-BCCB3B882D39}"/>
              </a:ext>
            </a:extLst>
          </p:cNvPr>
          <p:cNvSpPr/>
          <p:nvPr/>
        </p:nvSpPr>
        <p:spPr bwMode="auto">
          <a:xfrm>
            <a:off x="916065" y="3616947"/>
            <a:ext cx="58737" cy="742950"/>
          </a:xfrm>
          <a:prstGeom prst="rect">
            <a:avLst/>
          </a:prstGeom>
          <a:solidFill>
            <a:srgbClr val="E1471D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7C95AF0-C324-53F8-7C6D-6CAA054DF0FA}"/>
              </a:ext>
            </a:extLst>
          </p:cNvPr>
          <p:cNvSpPr/>
          <p:nvPr/>
        </p:nvSpPr>
        <p:spPr bwMode="auto">
          <a:xfrm>
            <a:off x="974802" y="3915397"/>
            <a:ext cx="60325" cy="442912"/>
          </a:xfrm>
          <a:prstGeom prst="rect">
            <a:avLst/>
          </a:prstGeom>
          <a:solidFill>
            <a:srgbClr val="E1471D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E7221FF4-D0CB-FF0B-2AF2-F2A9D2067D99}"/>
              </a:ext>
            </a:extLst>
          </p:cNvPr>
          <p:cNvSpPr/>
          <p:nvPr/>
        </p:nvSpPr>
        <p:spPr bwMode="auto">
          <a:xfrm>
            <a:off x="1216102" y="4083672"/>
            <a:ext cx="58738" cy="273050"/>
          </a:xfrm>
          <a:prstGeom prst="rect">
            <a:avLst/>
          </a:prstGeom>
          <a:solidFill>
            <a:srgbClr val="E1471D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67421D9F-BDE9-EE6B-E990-1125EC45BA3C}"/>
              </a:ext>
            </a:extLst>
          </p:cNvPr>
          <p:cNvSpPr/>
          <p:nvPr/>
        </p:nvSpPr>
        <p:spPr bwMode="auto">
          <a:xfrm>
            <a:off x="1393902" y="4175747"/>
            <a:ext cx="60325" cy="184150"/>
          </a:xfrm>
          <a:prstGeom prst="rect">
            <a:avLst/>
          </a:prstGeom>
          <a:solidFill>
            <a:srgbClr val="E1471D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3DA632E-4066-2C5C-898D-26DDD9194459}"/>
              </a:ext>
            </a:extLst>
          </p:cNvPr>
          <p:cNvSpPr/>
          <p:nvPr/>
        </p:nvSpPr>
        <p:spPr bwMode="auto">
          <a:xfrm>
            <a:off x="1454227" y="4228134"/>
            <a:ext cx="58738" cy="131763"/>
          </a:xfrm>
          <a:prstGeom prst="rect">
            <a:avLst/>
          </a:prstGeom>
          <a:solidFill>
            <a:srgbClr val="E1471D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6F9B2095-E638-08F6-1E27-9CB20AD6C20D}"/>
              </a:ext>
            </a:extLst>
          </p:cNvPr>
          <p:cNvSpPr/>
          <p:nvPr/>
        </p:nvSpPr>
        <p:spPr bwMode="auto">
          <a:xfrm>
            <a:off x="2230515" y="4364659"/>
            <a:ext cx="58737" cy="84138"/>
          </a:xfrm>
          <a:prstGeom prst="rect">
            <a:avLst/>
          </a:prstGeom>
          <a:solidFill>
            <a:srgbClr val="E1471D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0F259DB0-3BAA-4EF2-7797-873F4010DEB2}"/>
              </a:ext>
            </a:extLst>
          </p:cNvPr>
          <p:cNvSpPr/>
          <p:nvPr/>
        </p:nvSpPr>
        <p:spPr bwMode="auto">
          <a:xfrm>
            <a:off x="2532140" y="4367834"/>
            <a:ext cx="60325" cy="161925"/>
          </a:xfrm>
          <a:prstGeom prst="rect">
            <a:avLst/>
          </a:prstGeom>
          <a:solidFill>
            <a:srgbClr val="E1471D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07A6A203-0555-7653-C5CF-2EB7EEB497F4}"/>
              </a:ext>
            </a:extLst>
          </p:cNvPr>
          <p:cNvSpPr/>
          <p:nvPr/>
        </p:nvSpPr>
        <p:spPr bwMode="auto">
          <a:xfrm>
            <a:off x="2711527" y="4363072"/>
            <a:ext cx="58738" cy="190500"/>
          </a:xfrm>
          <a:prstGeom prst="rect">
            <a:avLst/>
          </a:prstGeom>
          <a:solidFill>
            <a:srgbClr val="E1471D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4B06D5F0-A892-E046-7D06-EFACFF762EDC}"/>
              </a:ext>
            </a:extLst>
          </p:cNvPr>
          <p:cNvSpPr/>
          <p:nvPr/>
        </p:nvSpPr>
        <p:spPr bwMode="auto">
          <a:xfrm>
            <a:off x="2770265" y="4364659"/>
            <a:ext cx="60325" cy="198438"/>
          </a:xfrm>
          <a:prstGeom prst="rect">
            <a:avLst/>
          </a:prstGeom>
          <a:solidFill>
            <a:srgbClr val="E1471D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993AF5BA-AC9F-94F0-82E6-4D4BA02202A7}"/>
              </a:ext>
            </a:extLst>
          </p:cNvPr>
          <p:cNvSpPr/>
          <p:nvPr/>
        </p:nvSpPr>
        <p:spPr bwMode="auto">
          <a:xfrm>
            <a:off x="2949652" y="4367834"/>
            <a:ext cx="58738" cy="234950"/>
          </a:xfrm>
          <a:prstGeom prst="rect">
            <a:avLst/>
          </a:prstGeom>
          <a:solidFill>
            <a:srgbClr val="E1471D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68172A1-BFFB-C2E6-11B8-B4799538673C}"/>
              </a:ext>
            </a:extLst>
          </p:cNvPr>
          <p:cNvSpPr/>
          <p:nvPr/>
        </p:nvSpPr>
        <p:spPr bwMode="auto">
          <a:xfrm>
            <a:off x="3249690" y="4364659"/>
            <a:ext cx="58737" cy="279400"/>
          </a:xfrm>
          <a:prstGeom prst="rect">
            <a:avLst/>
          </a:prstGeom>
          <a:solidFill>
            <a:srgbClr val="E1471D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D148BA56-F565-3772-BE9D-401742719208}"/>
              </a:ext>
            </a:extLst>
          </p:cNvPr>
          <p:cNvSpPr/>
          <p:nvPr/>
        </p:nvSpPr>
        <p:spPr bwMode="auto">
          <a:xfrm>
            <a:off x="3483052" y="4364659"/>
            <a:ext cx="60325" cy="327025"/>
          </a:xfrm>
          <a:prstGeom prst="rect">
            <a:avLst/>
          </a:prstGeom>
          <a:solidFill>
            <a:srgbClr val="E1471D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DD0445C7-D544-8C6A-7C5E-9DC3AD58B27F}"/>
              </a:ext>
            </a:extLst>
          </p:cNvPr>
          <p:cNvSpPr/>
          <p:nvPr/>
        </p:nvSpPr>
        <p:spPr bwMode="auto">
          <a:xfrm>
            <a:off x="3845002" y="4363072"/>
            <a:ext cx="60325" cy="430212"/>
          </a:xfrm>
          <a:prstGeom prst="rect">
            <a:avLst/>
          </a:prstGeom>
          <a:solidFill>
            <a:srgbClr val="E1471D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56D2EB58-0F51-3288-60C9-7CEFB7428493}"/>
              </a:ext>
            </a:extLst>
          </p:cNvPr>
          <p:cNvSpPr/>
          <p:nvPr/>
        </p:nvSpPr>
        <p:spPr bwMode="auto">
          <a:xfrm>
            <a:off x="4387927" y="4359897"/>
            <a:ext cx="58738" cy="641350"/>
          </a:xfrm>
          <a:prstGeom prst="rect">
            <a:avLst/>
          </a:prstGeom>
          <a:solidFill>
            <a:srgbClr val="E1471D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D2143AF8-BA12-32FC-54D4-E9D2A4144C10}"/>
              </a:ext>
            </a:extLst>
          </p:cNvPr>
          <p:cNvSpPr/>
          <p:nvPr/>
        </p:nvSpPr>
        <p:spPr bwMode="auto">
          <a:xfrm>
            <a:off x="4927677" y="4364659"/>
            <a:ext cx="60325" cy="757238"/>
          </a:xfrm>
          <a:prstGeom prst="rect">
            <a:avLst/>
          </a:prstGeom>
          <a:solidFill>
            <a:srgbClr val="E1471D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D5D8C471-9825-5BFC-8E30-CA2E435350BC}"/>
              </a:ext>
            </a:extLst>
          </p:cNvPr>
          <p:cNvSpPr/>
          <p:nvPr/>
        </p:nvSpPr>
        <p:spPr bwMode="auto">
          <a:xfrm>
            <a:off x="5284865" y="4363072"/>
            <a:ext cx="60325" cy="815975"/>
          </a:xfrm>
          <a:prstGeom prst="rect">
            <a:avLst/>
          </a:prstGeom>
          <a:solidFill>
            <a:srgbClr val="E1471D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94C9313F-CB55-47FC-4E6C-948E779CAE6E}"/>
              </a:ext>
            </a:extLst>
          </p:cNvPr>
          <p:cNvSpPr/>
          <p:nvPr/>
        </p:nvSpPr>
        <p:spPr bwMode="auto">
          <a:xfrm>
            <a:off x="5645227" y="4363072"/>
            <a:ext cx="58738" cy="930275"/>
          </a:xfrm>
          <a:prstGeom prst="rect">
            <a:avLst/>
          </a:prstGeom>
          <a:solidFill>
            <a:srgbClr val="E1471D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8CF8A057-731F-0068-9863-40DEBEB03937}"/>
              </a:ext>
            </a:extLst>
          </p:cNvPr>
          <p:cNvSpPr/>
          <p:nvPr/>
        </p:nvSpPr>
        <p:spPr bwMode="auto">
          <a:xfrm>
            <a:off x="6196090" y="4363072"/>
            <a:ext cx="60325" cy="1162050"/>
          </a:xfrm>
          <a:prstGeom prst="rect">
            <a:avLst/>
          </a:prstGeom>
          <a:solidFill>
            <a:srgbClr val="E1471D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D678794A-6D2C-2477-6823-FEE5114E6C1A}"/>
              </a:ext>
            </a:extLst>
          </p:cNvPr>
          <p:cNvSpPr/>
          <p:nvPr/>
        </p:nvSpPr>
        <p:spPr bwMode="auto">
          <a:xfrm>
            <a:off x="6256415" y="4364659"/>
            <a:ext cx="58737" cy="1157288"/>
          </a:xfrm>
          <a:prstGeom prst="rect">
            <a:avLst/>
          </a:prstGeom>
          <a:solidFill>
            <a:srgbClr val="E1471D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7A18D794-FAE7-11F0-112F-C9CE1F1D0CBF}"/>
              </a:ext>
            </a:extLst>
          </p:cNvPr>
          <p:cNvSpPr/>
          <p:nvPr/>
        </p:nvSpPr>
        <p:spPr bwMode="auto">
          <a:xfrm>
            <a:off x="744615" y="2559672"/>
            <a:ext cx="5943600" cy="3163887"/>
          </a:xfrm>
          <a:custGeom>
            <a:avLst/>
            <a:gdLst>
              <a:gd name="connsiteX0" fmla="*/ 0 w 5943600"/>
              <a:gd name="connsiteY0" fmla="*/ 0 h 3163529"/>
              <a:gd name="connsiteX1" fmla="*/ 0 w 5943600"/>
              <a:gd name="connsiteY1" fmla="*/ 3163529 h 3163529"/>
              <a:gd name="connsiteX2" fmla="*/ 5943600 w 5943600"/>
              <a:gd name="connsiteY2" fmla="*/ 3163529 h 3163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43600" h="3163529">
                <a:moveTo>
                  <a:pt x="0" y="0"/>
                </a:moveTo>
                <a:lnTo>
                  <a:pt x="0" y="3163529"/>
                </a:lnTo>
                <a:lnTo>
                  <a:pt x="5943600" y="3163529"/>
                </a:lnTo>
              </a:path>
            </a:pathLst>
          </a:cu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cxnSp>
        <p:nvCxnSpPr>
          <p:cNvPr id="122" name="Straight Connector 4">
            <a:extLst>
              <a:ext uri="{FF2B5EF4-FFF2-40B4-BE49-F238E27FC236}">
                <a16:creationId xmlns:a16="http://schemas.microsoft.com/office/drawing/2014/main" id="{B11C661F-ADBB-BBA4-CC1D-FF3DE1299AA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7790" y="4366247"/>
            <a:ext cx="5959475" cy="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1CEB57C7-B74E-EDFB-B1E7-A5E6F9663381}"/>
              </a:ext>
            </a:extLst>
          </p:cNvPr>
          <p:cNvSpPr/>
          <p:nvPr/>
        </p:nvSpPr>
        <p:spPr bwMode="auto">
          <a:xfrm>
            <a:off x="7501015" y="1965947"/>
            <a:ext cx="4032250" cy="3494087"/>
          </a:xfrm>
          <a:custGeom>
            <a:avLst/>
            <a:gdLst>
              <a:gd name="connsiteX0" fmla="*/ 0 w 4032914"/>
              <a:gd name="connsiteY0" fmla="*/ 0 h 3500651"/>
              <a:gd name="connsiteX1" fmla="*/ 0 w 4032914"/>
              <a:gd name="connsiteY1" fmla="*/ 3500651 h 3500651"/>
              <a:gd name="connsiteX2" fmla="*/ 4032914 w 4032914"/>
              <a:gd name="connsiteY2" fmla="*/ 3500651 h 3500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32914" h="3500651">
                <a:moveTo>
                  <a:pt x="0" y="0"/>
                </a:moveTo>
                <a:lnTo>
                  <a:pt x="0" y="3500651"/>
                </a:lnTo>
                <a:lnTo>
                  <a:pt x="4032914" y="3500651"/>
                </a:lnTo>
              </a:path>
            </a:pathLst>
          </a:cu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grpSp>
        <p:nvGrpSpPr>
          <p:cNvPr id="124" name="Group 136">
            <a:extLst>
              <a:ext uri="{FF2B5EF4-FFF2-40B4-BE49-F238E27FC236}">
                <a16:creationId xmlns:a16="http://schemas.microsoft.com/office/drawing/2014/main" id="{FE05C7DB-EAC6-6C1F-2E07-D3772E2A9D02}"/>
              </a:ext>
            </a:extLst>
          </p:cNvPr>
          <p:cNvGrpSpPr>
            <a:grpSpLocks/>
          </p:cNvGrpSpPr>
          <p:nvPr/>
        </p:nvGrpSpPr>
        <p:grpSpPr bwMode="auto">
          <a:xfrm>
            <a:off x="7424815" y="1973884"/>
            <a:ext cx="73025" cy="3486150"/>
            <a:chOff x="7030065" y="1799303"/>
            <a:chExt cx="108154" cy="762000"/>
          </a:xfrm>
        </p:grpSpPr>
        <p:cxnSp>
          <p:nvCxnSpPr>
            <p:cNvPr id="125" name="Straight Connector 137">
              <a:extLst>
                <a:ext uri="{FF2B5EF4-FFF2-40B4-BE49-F238E27FC236}">
                  <a16:creationId xmlns:a16="http://schemas.microsoft.com/office/drawing/2014/main" id="{763122FA-6C67-5483-2505-CC922A50FED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030065" y="1799303"/>
              <a:ext cx="108154" cy="0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6" name="Straight Connector 138">
              <a:extLst>
                <a:ext uri="{FF2B5EF4-FFF2-40B4-BE49-F238E27FC236}">
                  <a16:creationId xmlns:a16="http://schemas.microsoft.com/office/drawing/2014/main" id="{225A78EE-E584-6961-129C-F6595F5AE40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030065" y="1951703"/>
              <a:ext cx="108154" cy="0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7" name="Straight Connector 139">
              <a:extLst>
                <a:ext uri="{FF2B5EF4-FFF2-40B4-BE49-F238E27FC236}">
                  <a16:creationId xmlns:a16="http://schemas.microsoft.com/office/drawing/2014/main" id="{2D118F37-528C-C1A5-D581-0A847EF404C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030065" y="2104103"/>
              <a:ext cx="108154" cy="0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8" name="Straight Connector 140">
              <a:extLst>
                <a:ext uri="{FF2B5EF4-FFF2-40B4-BE49-F238E27FC236}">
                  <a16:creationId xmlns:a16="http://schemas.microsoft.com/office/drawing/2014/main" id="{79AFA9F8-6C9D-70B6-27D9-CF3C22B7F0F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030065" y="2256503"/>
              <a:ext cx="108154" cy="0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9" name="Straight Connector 141">
              <a:extLst>
                <a:ext uri="{FF2B5EF4-FFF2-40B4-BE49-F238E27FC236}">
                  <a16:creationId xmlns:a16="http://schemas.microsoft.com/office/drawing/2014/main" id="{9B2A1298-8DEE-11AC-9B65-C26C76FA364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030065" y="2408903"/>
              <a:ext cx="108154" cy="0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0" name="Straight Connector 142">
              <a:extLst>
                <a:ext uri="{FF2B5EF4-FFF2-40B4-BE49-F238E27FC236}">
                  <a16:creationId xmlns:a16="http://schemas.microsoft.com/office/drawing/2014/main" id="{4AFDEB7E-0746-BDD9-4EC3-43A2D4B6FA6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030065" y="2561303"/>
              <a:ext cx="108154" cy="0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31" name="TextBox 130">
            <a:extLst>
              <a:ext uri="{FF2B5EF4-FFF2-40B4-BE49-F238E27FC236}">
                <a16:creationId xmlns:a16="http://schemas.microsoft.com/office/drawing/2014/main" id="{D4B0BEC5-47F2-6815-7344-85608086337F}"/>
              </a:ext>
            </a:extLst>
          </p:cNvPr>
          <p:cNvSpPr txBox="1"/>
          <p:nvPr/>
        </p:nvSpPr>
        <p:spPr bwMode="auto">
          <a:xfrm>
            <a:off x="6940627" y="1799259"/>
            <a:ext cx="534988" cy="3698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0A20CC3B-8781-A301-1AE5-0F6FC17D027B}"/>
              </a:ext>
            </a:extLst>
          </p:cNvPr>
          <p:cNvSpPr txBox="1"/>
          <p:nvPr/>
        </p:nvSpPr>
        <p:spPr bwMode="auto">
          <a:xfrm>
            <a:off x="7058102" y="2486647"/>
            <a:ext cx="417513" cy="3683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61D2B3F4-CD2A-2080-4F32-9F2DB0305D8C}"/>
              </a:ext>
            </a:extLst>
          </p:cNvPr>
          <p:cNvSpPr txBox="1"/>
          <p:nvPr/>
        </p:nvSpPr>
        <p:spPr bwMode="auto">
          <a:xfrm>
            <a:off x="7058102" y="3202609"/>
            <a:ext cx="417513" cy="3698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9E495129-BE9C-705F-778D-CA150BCDD610}"/>
              </a:ext>
            </a:extLst>
          </p:cNvPr>
          <p:cNvSpPr txBox="1"/>
          <p:nvPr/>
        </p:nvSpPr>
        <p:spPr bwMode="auto">
          <a:xfrm>
            <a:off x="7058102" y="3889997"/>
            <a:ext cx="417513" cy="3683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A8C49C1E-27A8-D226-3DC1-A5BBBFD56D1E}"/>
              </a:ext>
            </a:extLst>
          </p:cNvPr>
          <p:cNvSpPr txBox="1"/>
          <p:nvPr/>
        </p:nvSpPr>
        <p:spPr bwMode="auto">
          <a:xfrm>
            <a:off x="7058102" y="4578972"/>
            <a:ext cx="417513" cy="369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2650D4A4-23B0-BD2A-E2F4-2DE6AAED9DF5}"/>
              </a:ext>
            </a:extLst>
          </p:cNvPr>
          <p:cNvSpPr txBox="1"/>
          <p:nvPr/>
        </p:nvSpPr>
        <p:spPr bwMode="auto">
          <a:xfrm>
            <a:off x="7173990" y="5261597"/>
            <a:ext cx="301625" cy="3683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</a:t>
            </a:r>
          </a:p>
        </p:txBody>
      </p:sp>
      <p:grpSp>
        <p:nvGrpSpPr>
          <p:cNvPr id="137" name="Group 154">
            <a:extLst>
              <a:ext uri="{FF2B5EF4-FFF2-40B4-BE49-F238E27FC236}">
                <a16:creationId xmlns:a16="http://schemas.microsoft.com/office/drawing/2014/main" id="{0C26F248-9572-B6D1-45F9-55122E879FDA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9151221" y="3820941"/>
            <a:ext cx="63500" cy="3363912"/>
            <a:chOff x="7030065" y="1799303"/>
            <a:chExt cx="108154" cy="762000"/>
          </a:xfrm>
        </p:grpSpPr>
        <p:cxnSp>
          <p:nvCxnSpPr>
            <p:cNvPr id="138" name="Straight Connector 155">
              <a:extLst>
                <a:ext uri="{FF2B5EF4-FFF2-40B4-BE49-F238E27FC236}">
                  <a16:creationId xmlns:a16="http://schemas.microsoft.com/office/drawing/2014/main" id="{6AB9DAC4-B469-6C33-CF86-1DE0863119E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030065" y="1799303"/>
              <a:ext cx="108154" cy="0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9" name="Straight Connector 156">
              <a:extLst>
                <a:ext uri="{FF2B5EF4-FFF2-40B4-BE49-F238E27FC236}">
                  <a16:creationId xmlns:a16="http://schemas.microsoft.com/office/drawing/2014/main" id="{7AFD7D68-80E2-4CCE-53C9-6BEF4E35E19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030065" y="1951703"/>
              <a:ext cx="108154" cy="0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0" name="Straight Connector 157">
              <a:extLst>
                <a:ext uri="{FF2B5EF4-FFF2-40B4-BE49-F238E27FC236}">
                  <a16:creationId xmlns:a16="http://schemas.microsoft.com/office/drawing/2014/main" id="{24BA86A3-CF6F-FE43-5FA4-4230F26D037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030065" y="2104103"/>
              <a:ext cx="108154" cy="0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1" name="Straight Connector 158">
              <a:extLst>
                <a:ext uri="{FF2B5EF4-FFF2-40B4-BE49-F238E27FC236}">
                  <a16:creationId xmlns:a16="http://schemas.microsoft.com/office/drawing/2014/main" id="{7E03858D-2445-4EB1-5474-6B7ED901AF6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030065" y="2256503"/>
              <a:ext cx="108154" cy="0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2" name="Straight Connector 159">
              <a:extLst>
                <a:ext uri="{FF2B5EF4-FFF2-40B4-BE49-F238E27FC236}">
                  <a16:creationId xmlns:a16="http://schemas.microsoft.com/office/drawing/2014/main" id="{389B7FF9-3203-69F1-AB96-FD3EB8B247B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030065" y="2408903"/>
              <a:ext cx="108154" cy="0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3" name="Straight Connector 160">
              <a:extLst>
                <a:ext uri="{FF2B5EF4-FFF2-40B4-BE49-F238E27FC236}">
                  <a16:creationId xmlns:a16="http://schemas.microsoft.com/office/drawing/2014/main" id="{845DE90E-0699-FDF3-076F-8B95953E69B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030065" y="2561303"/>
              <a:ext cx="108154" cy="0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144" name="Straight Connector 161">
            <a:extLst>
              <a:ext uri="{FF2B5EF4-FFF2-40B4-BE49-F238E27FC236}">
                <a16:creationId xmlns:a16="http://schemas.microsoft.com/office/drawing/2014/main" id="{46D2926D-2BC9-708B-F2DC-1C748E7247C8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11496752" y="5498134"/>
            <a:ext cx="63500" cy="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B4405862-1D43-61B3-08B4-399A0BE2119B}"/>
              </a:ext>
            </a:extLst>
          </p:cNvPr>
          <p:cNvSpPr txBox="1"/>
          <p:nvPr/>
        </p:nvSpPr>
        <p:spPr bwMode="auto">
          <a:xfrm>
            <a:off x="7354965" y="5456859"/>
            <a:ext cx="301625" cy="3683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4DBB88B4-D33D-C579-A170-3C57C90FE373}"/>
              </a:ext>
            </a:extLst>
          </p:cNvPr>
          <p:cNvSpPr txBox="1"/>
          <p:nvPr/>
        </p:nvSpPr>
        <p:spPr bwMode="auto">
          <a:xfrm>
            <a:off x="8024890" y="5456859"/>
            <a:ext cx="301625" cy="3683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18603994-9FA2-CA12-C2BB-8AC15ADE5984}"/>
              </a:ext>
            </a:extLst>
          </p:cNvPr>
          <p:cNvSpPr txBox="1"/>
          <p:nvPr/>
        </p:nvSpPr>
        <p:spPr bwMode="auto">
          <a:xfrm>
            <a:off x="8696402" y="5456859"/>
            <a:ext cx="301625" cy="3683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04A3FB9F-80E5-B293-1EF3-65768FB8934A}"/>
              </a:ext>
            </a:extLst>
          </p:cNvPr>
          <p:cNvSpPr txBox="1"/>
          <p:nvPr/>
        </p:nvSpPr>
        <p:spPr bwMode="auto">
          <a:xfrm>
            <a:off x="9367915" y="5456859"/>
            <a:ext cx="301625" cy="3683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E603B504-7A7E-8248-2FFC-DD647A0D2170}"/>
              </a:ext>
            </a:extLst>
          </p:cNvPr>
          <p:cNvSpPr txBox="1"/>
          <p:nvPr/>
        </p:nvSpPr>
        <p:spPr bwMode="auto">
          <a:xfrm>
            <a:off x="9972752" y="5456859"/>
            <a:ext cx="419100" cy="3683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937FCA51-A3E3-0386-9B6F-EDD65E9383BC}"/>
              </a:ext>
            </a:extLst>
          </p:cNvPr>
          <p:cNvSpPr txBox="1"/>
          <p:nvPr/>
        </p:nvSpPr>
        <p:spPr bwMode="auto">
          <a:xfrm>
            <a:off x="10650615" y="5456859"/>
            <a:ext cx="419100" cy="3683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00168309-EE9D-3088-577C-030E5D2CEE1D}"/>
              </a:ext>
            </a:extLst>
          </p:cNvPr>
          <p:cNvSpPr txBox="1"/>
          <p:nvPr/>
        </p:nvSpPr>
        <p:spPr bwMode="auto">
          <a:xfrm>
            <a:off x="11318952" y="5456859"/>
            <a:ext cx="419100" cy="3683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27FC0CBD-59ED-B61D-63F0-9BFB18884301}"/>
              </a:ext>
            </a:extLst>
          </p:cNvPr>
          <p:cNvSpPr txBox="1"/>
          <p:nvPr/>
        </p:nvSpPr>
        <p:spPr bwMode="auto">
          <a:xfrm>
            <a:off x="9258377" y="5672759"/>
            <a:ext cx="600075" cy="3698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Mos</a:t>
            </a:r>
          </a:p>
        </p:txBody>
      </p:sp>
      <p:sp>
        <p:nvSpPr>
          <p:cNvPr id="153" name="Freeform: Shape 152">
            <a:extLst>
              <a:ext uri="{FF2B5EF4-FFF2-40B4-BE49-F238E27FC236}">
                <a16:creationId xmlns:a16="http://schemas.microsoft.com/office/drawing/2014/main" id="{298DDDEC-7FFA-9296-4C11-5D97B6B30673}"/>
              </a:ext>
            </a:extLst>
          </p:cNvPr>
          <p:cNvSpPr/>
          <p:nvPr/>
        </p:nvSpPr>
        <p:spPr bwMode="auto">
          <a:xfrm>
            <a:off x="7505777" y="1970709"/>
            <a:ext cx="3889375" cy="1941513"/>
          </a:xfrm>
          <a:custGeom>
            <a:avLst/>
            <a:gdLst>
              <a:gd name="connsiteX0" fmla="*/ 0 w 3889094"/>
              <a:gd name="connsiteY0" fmla="*/ 0 h 1941654"/>
              <a:gd name="connsiteX1" fmla="*/ 162045 w 3889094"/>
              <a:gd name="connsiteY1" fmla="*/ 0 h 1941654"/>
              <a:gd name="connsiteX2" fmla="*/ 162045 w 3889094"/>
              <a:gd name="connsiteY2" fmla="*/ 40512 h 1941654"/>
              <a:gd name="connsiteX3" fmla="*/ 468775 w 3889094"/>
              <a:gd name="connsiteY3" fmla="*/ 40512 h 1941654"/>
              <a:gd name="connsiteX4" fmla="*/ 468775 w 3889094"/>
              <a:gd name="connsiteY4" fmla="*/ 78130 h 1941654"/>
              <a:gd name="connsiteX5" fmla="*/ 494818 w 3889094"/>
              <a:gd name="connsiteY5" fmla="*/ 78130 h 1941654"/>
              <a:gd name="connsiteX6" fmla="*/ 494818 w 3889094"/>
              <a:gd name="connsiteY6" fmla="*/ 147578 h 1941654"/>
              <a:gd name="connsiteX7" fmla="*/ 567159 w 3889094"/>
              <a:gd name="connsiteY7" fmla="*/ 147578 h 1941654"/>
              <a:gd name="connsiteX8" fmla="*/ 567159 w 3889094"/>
              <a:gd name="connsiteY8" fmla="*/ 176514 h 1941654"/>
              <a:gd name="connsiteX9" fmla="*/ 613458 w 3889094"/>
              <a:gd name="connsiteY9" fmla="*/ 176514 h 1941654"/>
              <a:gd name="connsiteX10" fmla="*/ 613458 w 3889094"/>
              <a:gd name="connsiteY10" fmla="*/ 222813 h 1941654"/>
              <a:gd name="connsiteX11" fmla="*/ 677119 w 3889094"/>
              <a:gd name="connsiteY11" fmla="*/ 222813 h 1941654"/>
              <a:gd name="connsiteX12" fmla="*/ 677119 w 3889094"/>
              <a:gd name="connsiteY12" fmla="*/ 260431 h 1941654"/>
              <a:gd name="connsiteX13" fmla="*/ 897038 w 3889094"/>
              <a:gd name="connsiteY13" fmla="*/ 260431 h 1941654"/>
              <a:gd name="connsiteX14" fmla="*/ 897038 w 3889094"/>
              <a:gd name="connsiteY14" fmla="*/ 332773 h 1941654"/>
              <a:gd name="connsiteX15" fmla="*/ 949124 w 3889094"/>
              <a:gd name="connsiteY15" fmla="*/ 332773 h 1941654"/>
              <a:gd name="connsiteX16" fmla="*/ 949124 w 3889094"/>
              <a:gd name="connsiteY16" fmla="*/ 413795 h 1941654"/>
              <a:gd name="connsiteX17" fmla="*/ 960699 w 3889094"/>
              <a:gd name="connsiteY17" fmla="*/ 413795 h 1941654"/>
              <a:gd name="connsiteX18" fmla="*/ 960699 w 3889094"/>
              <a:gd name="connsiteY18" fmla="*/ 457200 h 1941654"/>
              <a:gd name="connsiteX19" fmla="*/ 966486 w 3889094"/>
              <a:gd name="connsiteY19" fmla="*/ 457200 h 1941654"/>
              <a:gd name="connsiteX20" fmla="*/ 966486 w 3889094"/>
              <a:gd name="connsiteY20" fmla="*/ 486137 h 1941654"/>
              <a:gd name="connsiteX21" fmla="*/ 983848 w 3889094"/>
              <a:gd name="connsiteY21" fmla="*/ 486137 h 1941654"/>
              <a:gd name="connsiteX22" fmla="*/ 983848 w 3889094"/>
              <a:gd name="connsiteY22" fmla="*/ 523755 h 1941654"/>
              <a:gd name="connsiteX23" fmla="*/ 1111170 w 3889094"/>
              <a:gd name="connsiteY23" fmla="*/ 523755 h 1941654"/>
              <a:gd name="connsiteX24" fmla="*/ 1111170 w 3889094"/>
              <a:gd name="connsiteY24" fmla="*/ 558479 h 1941654"/>
              <a:gd name="connsiteX25" fmla="*/ 1119851 w 3889094"/>
              <a:gd name="connsiteY25" fmla="*/ 558479 h 1941654"/>
              <a:gd name="connsiteX26" fmla="*/ 1119851 w 3889094"/>
              <a:gd name="connsiteY26" fmla="*/ 607671 h 1941654"/>
              <a:gd name="connsiteX27" fmla="*/ 1157468 w 3889094"/>
              <a:gd name="connsiteY27" fmla="*/ 607671 h 1941654"/>
              <a:gd name="connsiteX28" fmla="*/ 1157468 w 3889094"/>
              <a:gd name="connsiteY28" fmla="*/ 636608 h 1941654"/>
              <a:gd name="connsiteX29" fmla="*/ 1215342 w 3889094"/>
              <a:gd name="connsiteY29" fmla="*/ 636608 h 1941654"/>
              <a:gd name="connsiteX30" fmla="*/ 1215342 w 3889094"/>
              <a:gd name="connsiteY30" fmla="*/ 680013 h 1941654"/>
              <a:gd name="connsiteX31" fmla="*/ 1238491 w 3889094"/>
              <a:gd name="connsiteY31" fmla="*/ 680013 h 1941654"/>
              <a:gd name="connsiteX32" fmla="*/ 1238491 w 3889094"/>
              <a:gd name="connsiteY32" fmla="*/ 729205 h 1941654"/>
              <a:gd name="connsiteX33" fmla="*/ 1284790 w 3889094"/>
              <a:gd name="connsiteY33" fmla="*/ 729205 h 1941654"/>
              <a:gd name="connsiteX34" fmla="*/ 1284790 w 3889094"/>
              <a:gd name="connsiteY34" fmla="*/ 758142 h 1941654"/>
              <a:gd name="connsiteX35" fmla="*/ 1345557 w 3889094"/>
              <a:gd name="connsiteY35" fmla="*/ 758142 h 1941654"/>
              <a:gd name="connsiteX36" fmla="*/ 1345557 w 3889094"/>
              <a:gd name="connsiteY36" fmla="*/ 804441 h 1941654"/>
              <a:gd name="connsiteX37" fmla="*/ 1354238 w 3889094"/>
              <a:gd name="connsiteY37" fmla="*/ 804441 h 1941654"/>
              <a:gd name="connsiteX38" fmla="*/ 1354238 w 3889094"/>
              <a:gd name="connsiteY38" fmla="*/ 833378 h 1941654"/>
              <a:gd name="connsiteX39" fmla="*/ 1354238 w 3889094"/>
              <a:gd name="connsiteY39" fmla="*/ 833378 h 1941654"/>
              <a:gd name="connsiteX40" fmla="*/ 1354238 w 3889094"/>
              <a:gd name="connsiteY40" fmla="*/ 879676 h 1941654"/>
              <a:gd name="connsiteX41" fmla="*/ 1397643 w 3889094"/>
              <a:gd name="connsiteY41" fmla="*/ 879676 h 1941654"/>
              <a:gd name="connsiteX42" fmla="*/ 1397643 w 3889094"/>
              <a:gd name="connsiteY42" fmla="*/ 902826 h 1941654"/>
              <a:gd name="connsiteX43" fmla="*/ 1510496 w 3889094"/>
              <a:gd name="connsiteY43" fmla="*/ 902826 h 1941654"/>
              <a:gd name="connsiteX44" fmla="*/ 1510496 w 3889094"/>
              <a:gd name="connsiteY44" fmla="*/ 989636 h 1941654"/>
              <a:gd name="connsiteX45" fmla="*/ 1571263 w 3889094"/>
              <a:gd name="connsiteY45" fmla="*/ 989636 h 1941654"/>
              <a:gd name="connsiteX46" fmla="*/ 1571263 w 3889094"/>
              <a:gd name="connsiteY46" fmla="*/ 1041722 h 1941654"/>
              <a:gd name="connsiteX47" fmla="*/ 1646499 w 3889094"/>
              <a:gd name="connsiteY47" fmla="*/ 1041722 h 1941654"/>
              <a:gd name="connsiteX48" fmla="*/ 1646499 w 3889094"/>
              <a:gd name="connsiteY48" fmla="*/ 1082233 h 1941654"/>
              <a:gd name="connsiteX49" fmla="*/ 1687010 w 3889094"/>
              <a:gd name="connsiteY49" fmla="*/ 1082233 h 1941654"/>
              <a:gd name="connsiteX50" fmla="*/ 1687010 w 3889094"/>
              <a:gd name="connsiteY50" fmla="*/ 1119851 h 1941654"/>
              <a:gd name="connsiteX51" fmla="*/ 1808544 w 3889094"/>
              <a:gd name="connsiteY51" fmla="*/ 1119851 h 1941654"/>
              <a:gd name="connsiteX52" fmla="*/ 1808544 w 3889094"/>
              <a:gd name="connsiteY52" fmla="*/ 1206661 h 1941654"/>
              <a:gd name="connsiteX53" fmla="*/ 1944547 w 3889094"/>
              <a:gd name="connsiteY53" fmla="*/ 1206661 h 1941654"/>
              <a:gd name="connsiteX54" fmla="*/ 1944547 w 3889094"/>
              <a:gd name="connsiteY54" fmla="*/ 1250066 h 1941654"/>
              <a:gd name="connsiteX55" fmla="*/ 2013995 w 3889094"/>
              <a:gd name="connsiteY55" fmla="*/ 1250066 h 1941654"/>
              <a:gd name="connsiteX56" fmla="*/ 2013995 w 3889094"/>
              <a:gd name="connsiteY56" fmla="*/ 1302152 h 1941654"/>
              <a:gd name="connsiteX57" fmla="*/ 2210764 w 3889094"/>
              <a:gd name="connsiteY57" fmla="*/ 1302152 h 1941654"/>
              <a:gd name="connsiteX58" fmla="*/ 2210764 w 3889094"/>
              <a:gd name="connsiteY58" fmla="*/ 1368707 h 1941654"/>
              <a:gd name="connsiteX59" fmla="*/ 2320724 w 3889094"/>
              <a:gd name="connsiteY59" fmla="*/ 1368707 h 1941654"/>
              <a:gd name="connsiteX60" fmla="*/ 2320724 w 3889094"/>
              <a:gd name="connsiteY60" fmla="*/ 1438155 h 1941654"/>
              <a:gd name="connsiteX61" fmla="*/ 2401747 w 3889094"/>
              <a:gd name="connsiteY61" fmla="*/ 1438155 h 1941654"/>
              <a:gd name="connsiteX62" fmla="*/ 2401747 w 3889094"/>
              <a:gd name="connsiteY62" fmla="*/ 1498922 h 1941654"/>
              <a:gd name="connsiteX63" fmla="*/ 2540643 w 3889094"/>
              <a:gd name="connsiteY63" fmla="*/ 1498922 h 1941654"/>
              <a:gd name="connsiteX64" fmla="*/ 2540643 w 3889094"/>
              <a:gd name="connsiteY64" fmla="*/ 1582838 h 1941654"/>
              <a:gd name="connsiteX65" fmla="*/ 2688220 w 3889094"/>
              <a:gd name="connsiteY65" fmla="*/ 1582838 h 1941654"/>
              <a:gd name="connsiteX66" fmla="*/ 2688220 w 3889094"/>
              <a:gd name="connsiteY66" fmla="*/ 1666755 h 1941654"/>
              <a:gd name="connsiteX67" fmla="*/ 3099121 w 3889094"/>
              <a:gd name="connsiteY67" fmla="*/ 1666755 h 1941654"/>
              <a:gd name="connsiteX68" fmla="*/ 3099121 w 3889094"/>
              <a:gd name="connsiteY68" fmla="*/ 1802757 h 1941654"/>
              <a:gd name="connsiteX69" fmla="*/ 3142526 w 3889094"/>
              <a:gd name="connsiteY69" fmla="*/ 1802757 h 1941654"/>
              <a:gd name="connsiteX70" fmla="*/ 3142526 w 3889094"/>
              <a:gd name="connsiteY70" fmla="*/ 1941654 h 1941654"/>
              <a:gd name="connsiteX71" fmla="*/ 3889094 w 3889094"/>
              <a:gd name="connsiteY71" fmla="*/ 1941654 h 1941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3889094" h="1941654">
                <a:moveTo>
                  <a:pt x="0" y="0"/>
                </a:moveTo>
                <a:lnTo>
                  <a:pt x="162045" y="0"/>
                </a:lnTo>
                <a:lnTo>
                  <a:pt x="162045" y="40512"/>
                </a:lnTo>
                <a:lnTo>
                  <a:pt x="468775" y="40512"/>
                </a:lnTo>
                <a:lnTo>
                  <a:pt x="468775" y="78130"/>
                </a:lnTo>
                <a:lnTo>
                  <a:pt x="494818" y="78130"/>
                </a:lnTo>
                <a:lnTo>
                  <a:pt x="494818" y="147578"/>
                </a:lnTo>
                <a:lnTo>
                  <a:pt x="567159" y="147578"/>
                </a:lnTo>
                <a:lnTo>
                  <a:pt x="567159" y="176514"/>
                </a:lnTo>
                <a:lnTo>
                  <a:pt x="613458" y="176514"/>
                </a:lnTo>
                <a:lnTo>
                  <a:pt x="613458" y="222813"/>
                </a:lnTo>
                <a:lnTo>
                  <a:pt x="677119" y="222813"/>
                </a:lnTo>
                <a:lnTo>
                  <a:pt x="677119" y="260431"/>
                </a:lnTo>
                <a:lnTo>
                  <a:pt x="897038" y="260431"/>
                </a:lnTo>
                <a:lnTo>
                  <a:pt x="897038" y="332773"/>
                </a:lnTo>
                <a:lnTo>
                  <a:pt x="949124" y="332773"/>
                </a:lnTo>
                <a:lnTo>
                  <a:pt x="949124" y="413795"/>
                </a:lnTo>
                <a:lnTo>
                  <a:pt x="960699" y="413795"/>
                </a:lnTo>
                <a:lnTo>
                  <a:pt x="960699" y="457200"/>
                </a:lnTo>
                <a:lnTo>
                  <a:pt x="966486" y="457200"/>
                </a:lnTo>
                <a:lnTo>
                  <a:pt x="966486" y="486137"/>
                </a:lnTo>
                <a:lnTo>
                  <a:pt x="983848" y="486137"/>
                </a:lnTo>
                <a:lnTo>
                  <a:pt x="983848" y="523755"/>
                </a:lnTo>
                <a:lnTo>
                  <a:pt x="1111170" y="523755"/>
                </a:lnTo>
                <a:lnTo>
                  <a:pt x="1111170" y="558479"/>
                </a:lnTo>
                <a:lnTo>
                  <a:pt x="1119851" y="558479"/>
                </a:lnTo>
                <a:lnTo>
                  <a:pt x="1119851" y="607671"/>
                </a:lnTo>
                <a:lnTo>
                  <a:pt x="1157468" y="607671"/>
                </a:lnTo>
                <a:lnTo>
                  <a:pt x="1157468" y="636608"/>
                </a:lnTo>
                <a:lnTo>
                  <a:pt x="1215342" y="636608"/>
                </a:lnTo>
                <a:lnTo>
                  <a:pt x="1215342" y="680013"/>
                </a:lnTo>
                <a:lnTo>
                  <a:pt x="1238491" y="680013"/>
                </a:lnTo>
                <a:lnTo>
                  <a:pt x="1238491" y="729205"/>
                </a:lnTo>
                <a:lnTo>
                  <a:pt x="1284790" y="729205"/>
                </a:lnTo>
                <a:lnTo>
                  <a:pt x="1284790" y="758142"/>
                </a:lnTo>
                <a:lnTo>
                  <a:pt x="1345557" y="758142"/>
                </a:lnTo>
                <a:lnTo>
                  <a:pt x="1345557" y="804441"/>
                </a:lnTo>
                <a:lnTo>
                  <a:pt x="1354238" y="804441"/>
                </a:lnTo>
                <a:lnTo>
                  <a:pt x="1354238" y="833378"/>
                </a:lnTo>
                <a:lnTo>
                  <a:pt x="1354238" y="833378"/>
                </a:lnTo>
                <a:lnTo>
                  <a:pt x="1354238" y="879676"/>
                </a:lnTo>
                <a:lnTo>
                  <a:pt x="1397643" y="879676"/>
                </a:lnTo>
                <a:lnTo>
                  <a:pt x="1397643" y="902826"/>
                </a:lnTo>
                <a:lnTo>
                  <a:pt x="1510496" y="902826"/>
                </a:lnTo>
                <a:lnTo>
                  <a:pt x="1510496" y="989636"/>
                </a:lnTo>
                <a:lnTo>
                  <a:pt x="1571263" y="989636"/>
                </a:lnTo>
                <a:lnTo>
                  <a:pt x="1571263" y="1041722"/>
                </a:lnTo>
                <a:lnTo>
                  <a:pt x="1646499" y="1041722"/>
                </a:lnTo>
                <a:lnTo>
                  <a:pt x="1646499" y="1082233"/>
                </a:lnTo>
                <a:lnTo>
                  <a:pt x="1687010" y="1082233"/>
                </a:lnTo>
                <a:lnTo>
                  <a:pt x="1687010" y="1119851"/>
                </a:lnTo>
                <a:lnTo>
                  <a:pt x="1808544" y="1119851"/>
                </a:lnTo>
                <a:lnTo>
                  <a:pt x="1808544" y="1206661"/>
                </a:lnTo>
                <a:lnTo>
                  <a:pt x="1944547" y="1206661"/>
                </a:lnTo>
                <a:lnTo>
                  <a:pt x="1944547" y="1250066"/>
                </a:lnTo>
                <a:lnTo>
                  <a:pt x="2013995" y="1250066"/>
                </a:lnTo>
                <a:lnTo>
                  <a:pt x="2013995" y="1302152"/>
                </a:lnTo>
                <a:lnTo>
                  <a:pt x="2210764" y="1302152"/>
                </a:lnTo>
                <a:lnTo>
                  <a:pt x="2210764" y="1368707"/>
                </a:lnTo>
                <a:lnTo>
                  <a:pt x="2320724" y="1368707"/>
                </a:lnTo>
                <a:lnTo>
                  <a:pt x="2320724" y="1438155"/>
                </a:lnTo>
                <a:lnTo>
                  <a:pt x="2401747" y="1438155"/>
                </a:lnTo>
                <a:lnTo>
                  <a:pt x="2401747" y="1498922"/>
                </a:lnTo>
                <a:lnTo>
                  <a:pt x="2540643" y="1498922"/>
                </a:lnTo>
                <a:lnTo>
                  <a:pt x="2540643" y="1582838"/>
                </a:lnTo>
                <a:lnTo>
                  <a:pt x="2688220" y="1582838"/>
                </a:lnTo>
                <a:lnTo>
                  <a:pt x="2688220" y="1666755"/>
                </a:lnTo>
                <a:lnTo>
                  <a:pt x="3099121" y="1666755"/>
                </a:lnTo>
                <a:lnTo>
                  <a:pt x="3099121" y="1802757"/>
                </a:lnTo>
                <a:lnTo>
                  <a:pt x="3142526" y="1802757"/>
                </a:lnTo>
                <a:lnTo>
                  <a:pt x="3142526" y="1941654"/>
                </a:lnTo>
                <a:lnTo>
                  <a:pt x="3889094" y="1941654"/>
                </a:lnTo>
              </a:path>
            </a:pathLst>
          </a:custGeom>
          <a:noFill/>
          <a:ln w="28575">
            <a:solidFill>
              <a:srgbClr val="015873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46C20AFD-CCAA-BE4A-382E-B9E0B4790DB0}"/>
              </a:ext>
            </a:extLst>
          </p:cNvPr>
          <p:cNvSpPr/>
          <p:nvPr/>
        </p:nvSpPr>
        <p:spPr bwMode="auto">
          <a:xfrm>
            <a:off x="7739140" y="1978647"/>
            <a:ext cx="73025" cy="73025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64B106B0-4933-8221-1B28-E75785279C68}"/>
              </a:ext>
            </a:extLst>
          </p:cNvPr>
          <p:cNvSpPr/>
          <p:nvPr/>
        </p:nvSpPr>
        <p:spPr bwMode="auto">
          <a:xfrm>
            <a:off x="7789940" y="1977059"/>
            <a:ext cx="71437" cy="71438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BF0963BD-209D-0911-E383-6520A6FEBEB2}"/>
              </a:ext>
            </a:extLst>
          </p:cNvPr>
          <p:cNvSpPr/>
          <p:nvPr/>
        </p:nvSpPr>
        <p:spPr bwMode="auto">
          <a:xfrm>
            <a:off x="7870902" y="1981822"/>
            <a:ext cx="71438" cy="71437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30DC3836-48A2-0BA2-A1F8-C87AAAC55E03}"/>
              </a:ext>
            </a:extLst>
          </p:cNvPr>
          <p:cNvSpPr/>
          <p:nvPr/>
        </p:nvSpPr>
        <p:spPr bwMode="auto">
          <a:xfrm>
            <a:off x="8172527" y="2200897"/>
            <a:ext cx="73025" cy="71437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9A2799AF-B430-5CB2-534F-41CBFC4175DF}"/>
              </a:ext>
            </a:extLst>
          </p:cNvPr>
          <p:cNvSpPr/>
          <p:nvPr/>
        </p:nvSpPr>
        <p:spPr bwMode="auto">
          <a:xfrm>
            <a:off x="7828040" y="1978647"/>
            <a:ext cx="71437" cy="73025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46662DE7-9964-B5CB-3F3C-23AE5F3EF1E6}"/>
              </a:ext>
            </a:extLst>
          </p:cNvPr>
          <p:cNvSpPr/>
          <p:nvPr/>
        </p:nvSpPr>
        <p:spPr bwMode="auto">
          <a:xfrm>
            <a:off x="8091565" y="2158034"/>
            <a:ext cx="73025" cy="71438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E7877206-D027-3A40-EE7A-07DB716C66DC}"/>
              </a:ext>
            </a:extLst>
          </p:cNvPr>
          <p:cNvSpPr/>
          <p:nvPr/>
        </p:nvSpPr>
        <p:spPr bwMode="auto">
          <a:xfrm>
            <a:off x="8753552" y="2693022"/>
            <a:ext cx="73025" cy="73025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FD7BE07A-F3CE-EFD4-7FEB-D750B774EBBC}"/>
              </a:ext>
            </a:extLst>
          </p:cNvPr>
          <p:cNvSpPr/>
          <p:nvPr/>
        </p:nvSpPr>
        <p:spPr bwMode="auto">
          <a:xfrm>
            <a:off x="8390015" y="2273922"/>
            <a:ext cx="71437" cy="73025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3B2FAB84-1BA4-18AB-2E8A-BBFC20B2065C}"/>
              </a:ext>
            </a:extLst>
          </p:cNvPr>
          <p:cNvSpPr/>
          <p:nvPr/>
        </p:nvSpPr>
        <p:spPr bwMode="auto">
          <a:xfrm>
            <a:off x="8824990" y="2764459"/>
            <a:ext cx="73025" cy="73025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7EC71C65-F47F-9168-FA02-A16474CC233F}"/>
              </a:ext>
            </a:extLst>
          </p:cNvPr>
          <p:cNvSpPr/>
          <p:nvPr/>
        </p:nvSpPr>
        <p:spPr bwMode="auto">
          <a:xfrm>
            <a:off x="8942465" y="2850184"/>
            <a:ext cx="71437" cy="73025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5AC393B4-2666-DCB8-5CA0-A647C90A28CB}"/>
              </a:ext>
            </a:extLst>
          </p:cNvPr>
          <p:cNvSpPr/>
          <p:nvPr/>
        </p:nvSpPr>
        <p:spPr bwMode="auto">
          <a:xfrm>
            <a:off x="8872615" y="2848597"/>
            <a:ext cx="73025" cy="71437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B9C85CF3-E9D3-699C-76A5-69F0E4D14368}"/>
              </a:ext>
            </a:extLst>
          </p:cNvPr>
          <p:cNvSpPr/>
          <p:nvPr/>
        </p:nvSpPr>
        <p:spPr bwMode="auto">
          <a:xfrm>
            <a:off x="8985327" y="2848597"/>
            <a:ext cx="71438" cy="71437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A2E42045-A5B2-CC2A-4FBE-AD7E12D85C50}"/>
              </a:ext>
            </a:extLst>
          </p:cNvPr>
          <p:cNvSpPr/>
          <p:nvPr/>
        </p:nvSpPr>
        <p:spPr bwMode="auto">
          <a:xfrm>
            <a:off x="9072640" y="2964484"/>
            <a:ext cx="73025" cy="73025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36A82D9F-CDFF-7C34-F950-47DCB7B383A5}"/>
              </a:ext>
            </a:extLst>
          </p:cNvPr>
          <p:cNvSpPr/>
          <p:nvPr/>
        </p:nvSpPr>
        <p:spPr bwMode="auto">
          <a:xfrm>
            <a:off x="9120265" y="3010522"/>
            <a:ext cx="73025" cy="71437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240D4FE0-AC72-B385-B5AE-8E1AB1B948D9}"/>
              </a:ext>
            </a:extLst>
          </p:cNvPr>
          <p:cNvSpPr/>
          <p:nvPr/>
        </p:nvSpPr>
        <p:spPr bwMode="auto">
          <a:xfrm>
            <a:off x="9253615" y="3048622"/>
            <a:ext cx="73025" cy="71437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E302B7F6-5D74-2971-2343-9476A7DE13C4}"/>
              </a:ext>
            </a:extLst>
          </p:cNvPr>
          <p:cNvSpPr/>
          <p:nvPr/>
        </p:nvSpPr>
        <p:spPr bwMode="auto">
          <a:xfrm>
            <a:off x="9285365" y="3135934"/>
            <a:ext cx="71437" cy="73025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0713E276-A16F-1013-BDA6-FA57A5FC6FF2}"/>
              </a:ext>
            </a:extLst>
          </p:cNvPr>
          <p:cNvSpPr/>
          <p:nvPr/>
        </p:nvSpPr>
        <p:spPr bwMode="auto">
          <a:xfrm>
            <a:off x="9320290" y="3139109"/>
            <a:ext cx="73025" cy="71438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301CA113-5451-2E42-B1DF-AB136E589480}"/>
              </a:ext>
            </a:extLst>
          </p:cNvPr>
          <p:cNvSpPr/>
          <p:nvPr/>
        </p:nvSpPr>
        <p:spPr bwMode="auto">
          <a:xfrm>
            <a:off x="9380615" y="3139109"/>
            <a:ext cx="71437" cy="71438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7D13275F-5C05-713F-2C16-335468F5F24B}"/>
              </a:ext>
            </a:extLst>
          </p:cNvPr>
          <p:cNvSpPr/>
          <p:nvPr/>
        </p:nvSpPr>
        <p:spPr bwMode="auto">
          <a:xfrm>
            <a:off x="9401252" y="3140697"/>
            <a:ext cx="73025" cy="73025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8DF3BA63-A6AC-FD5C-B9E3-A32D50EBB588}"/>
              </a:ext>
            </a:extLst>
          </p:cNvPr>
          <p:cNvSpPr/>
          <p:nvPr/>
        </p:nvSpPr>
        <p:spPr bwMode="auto">
          <a:xfrm>
            <a:off x="9434590" y="3186734"/>
            <a:ext cx="73025" cy="71438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19C560A4-1A84-AE5D-E804-7D10A78F0571}"/>
              </a:ext>
            </a:extLst>
          </p:cNvPr>
          <p:cNvSpPr/>
          <p:nvPr/>
        </p:nvSpPr>
        <p:spPr bwMode="auto">
          <a:xfrm>
            <a:off x="9485390" y="3243884"/>
            <a:ext cx="71437" cy="71438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0EBCF00D-DF03-B1E8-A29B-409F482FF4F4}"/>
              </a:ext>
            </a:extLst>
          </p:cNvPr>
          <p:cNvSpPr/>
          <p:nvPr/>
        </p:nvSpPr>
        <p:spPr bwMode="auto">
          <a:xfrm>
            <a:off x="9510790" y="3240709"/>
            <a:ext cx="73025" cy="73025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6C4BEAFD-D6A8-1279-8498-776FE3000BEB}"/>
              </a:ext>
            </a:extLst>
          </p:cNvPr>
          <p:cNvSpPr/>
          <p:nvPr/>
        </p:nvSpPr>
        <p:spPr bwMode="auto">
          <a:xfrm>
            <a:off x="9528252" y="3240709"/>
            <a:ext cx="71438" cy="73025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649868F6-315E-764B-7A68-D6922079792D}"/>
              </a:ext>
            </a:extLst>
          </p:cNvPr>
          <p:cNvSpPr/>
          <p:nvPr/>
        </p:nvSpPr>
        <p:spPr bwMode="auto">
          <a:xfrm>
            <a:off x="9594927" y="3239122"/>
            <a:ext cx="71438" cy="71437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E45B9609-E9BA-2D63-EDB5-CB81D83AA1F8}"/>
              </a:ext>
            </a:extLst>
          </p:cNvPr>
          <p:cNvSpPr/>
          <p:nvPr/>
        </p:nvSpPr>
        <p:spPr bwMode="auto">
          <a:xfrm>
            <a:off x="9580640" y="3239122"/>
            <a:ext cx="71437" cy="71437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558F8133-F6E4-F26A-7ECA-6BCA09104281}"/>
              </a:ext>
            </a:extLst>
          </p:cNvPr>
          <p:cNvSpPr/>
          <p:nvPr/>
        </p:nvSpPr>
        <p:spPr bwMode="auto">
          <a:xfrm>
            <a:off x="9604452" y="3239122"/>
            <a:ext cx="71438" cy="71437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AC762774-4A6D-1CB1-5A37-7FCBF9ECA266}"/>
              </a:ext>
            </a:extLst>
          </p:cNvPr>
          <p:cNvSpPr/>
          <p:nvPr/>
        </p:nvSpPr>
        <p:spPr bwMode="auto">
          <a:xfrm>
            <a:off x="9952115" y="3434384"/>
            <a:ext cx="71437" cy="71438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39C27262-96FB-E808-33AB-86ABE0DDF6DF}"/>
              </a:ext>
            </a:extLst>
          </p:cNvPr>
          <p:cNvSpPr/>
          <p:nvPr/>
        </p:nvSpPr>
        <p:spPr bwMode="auto">
          <a:xfrm>
            <a:off x="10156902" y="3512172"/>
            <a:ext cx="71438" cy="73025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909B5244-1F9C-FE18-2F98-1A6E98567B84}"/>
              </a:ext>
            </a:extLst>
          </p:cNvPr>
          <p:cNvSpPr/>
          <p:nvPr/>
        </p:nvSpPr>
        <p:spPr bwMode="auto">
          <a:xfrm>
            <a:off x="10118802" y="3507409"/>
            <a:ext cx="71438" cy="73025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A1E33758-6A74-4BA1-2056-F7A6E2A4B698}"/>
              </a:ext>
            </a:extLst>
          </p:cNvPr>
          <p:cNvSpPr/>
          <p:nvPr/>
        </p:nvSpPr>
        <p:spPr bwMode="auto">
          <a:xfrm>
            <a:off x="10325177" y="3601072"/>
            <a:ext cx="73025" cy="71437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02BA1386-9C0D-F7A1-6855-BFED770C7F08}"/>
              </a:ext>
            </a:extLst>
          </p:cNvPr>
          <p:cNvSpPr/>
          <p:nvPr/>
        </p:nvSpPr>
        <p:spPr bwMode="auto">
          <a:xfrm>
            <a:off x="10210877" y="3597897"/>
            <a:ext cx="73025" cy="73025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AB330B07-B1D4-154C-1794-F11D81304E4B}"/>
              </a:ext>
            </a:extLst>
          </p:cNvPr>
          <p:cNvSpPr/>
          <p:nvPr/>
        </p:nvSpPr>
        <p:spPr bwMode="auto">
          <a:xfrm>
            <a:off x="10366452" y="3602659"/>
            <a:ext cx="71438" cy="73025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9B92C5C6-3317-9E7E-97B2-6C4E4BB35953}"/>
              </a:ext>
            </a:extLst>
          </p:cNvPr>
          <p:cNvSpPr/>
          <p:nvPr/>
        </p:nvSpPr>
        <p:spPr bwMode="auto">
          <a:xfrm>
            <a:off x="10680777" y="3882059"/>
            <a:ext cx="71438" cy="71438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1E3096FF-EFAE-442F-63F1-C9113FB554C0}"/>
              </a:ext>
            </a:extLst>
          </p:cNvPr>
          <p:cNvSpPr/>
          <p:nvPr/>
        </p:nvSpPr>
        <p:spPr bwMode="auto">
          <a:xfrm>
            <a:off x="10652202" y="3882059"/>
            <a:ext cx="71438" cy="71438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3D2C29AA-7824-33FB-382D-BEB7DB62D1EA}"/>
              </a:ext>
            </a:extLst>
          </p:cNvPr>
          <p:cNvSpPr/>
          <p:nvPr/>
        </p:nvSpPr>
        <p:spPr bwMode="auto">
          <a:xfrm>
            <a:off x="10352165" y="3602659"/>
            <a:ext cx="71437" cy="73025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827ECA55-4261-6722-A060-8D0E9468A602}"/>
              </a:ext>
            </a:extLst>
          </p:cNvPr>
          <p:cNvSpPr/>
          <p:nvPr/>
        </p:nvSpPr>
        <p:spPr bwMode="auto">
          <a:xfrm>
            <a:off x="10928427" y="3877297"/>
            <a:ext cx="71438" cy="71437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F204D289-AA9B-115B-99A7-B2BB3D65596B}"/>
              </a:ext>
            </a:extLst>
          </p:cNvPr>
          <p:cNvSpPr/>
          <p:nvPr/>
        </p:nvSpPr>
        <p:spPr bwMode="auto">
          <a:xfrm>
            <a:off x="11372927" y="3882059"/>
            <a:ext cx="73025" cy="71438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6ABB5BAD-07ED-07DD-EF50-1FCB5F01BEC6}"/>
              </a:ext>
            </a:extLst>
          </p:cNvPr>
          <p:cNvSpPr/>
          <p:nvPr/>
        </p:nvSpPr>
        <p:spPr bwMode="auto">
          <a:xfrm>
            <a:off x="9753677" y="3305797"/>
            <a:ext cx="73025" cy="71437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4D3EAEB1-21CF-12C4-515F-8470EB908E61}"/>
              </a:ext>
            </a:extLst>
          </p:cNvPr>
          <p:cNvSpPr/>
          <p:nvPr/>
        </p:nvSpPr>
        <p:spPr bwMode="auto">
          <a:xfrm>
            <a:off x="9799715" y="3372472"/>
            <a:ext cx="71437" cy="71437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86B04217-182F-DF6F-1DF5-03E4181B3D6E}"/>
              </a:ext>
            </a:extLst>
          </p:cNvPr>
          <p:cNvSpPr/>
          <p:nvPr/>
        </p:nvSpPr>
        <p:spPr bwMode="auto">
          <a:xfrm>
            <a:off x="9982277" y="3439147"/>
            <a:ext cx="73025" cy="71437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2236DB16-4967-F85C-84F6-F924844309FA}"/>
              </a:ext>
            </a:extLst>
          </p:cNvPr>
          <p:cNvSpPr/>
          <p:nvPr/>
        </p:nvSpPr>
        <p:spPr bwMode="auto">
          <a:xfrm>
            <a:off x="9928302" y="3434384"/>
            <a:ext cx="71438" cy="71438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9E595102-41C4-6487-C1F1-EB0F2A0A01B3}"/>
              </a:ext>
            </a:extLst>
          </p:cNvPr>
          <p:cNvSpPr/>
          <p:nvPr/>
        </p:nvSpPr>
        <p:spPr bwMode="auto">
          <a:xfrm>
            <a:off x="10106102" y="3505822"/>
            <a:ext cx="73025" cy="71437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B08A9B8D-345B-7D5D-166F-1D87752AC414}"/>
              </a:ext>
            </a:extLst>
          </p:cNvPr>
          <p:cNvSpPr/>
          <p:nvPr/>
        </p:nvSpPr>
        <p:spPr bwMode="auto">
          <a:xfrm>
            <a:off x="10277552" y="3602659"/>
            <a:ext cx="73025" cy="73025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6A3A317E-8113-6B3D-D617-B184B2752E01}"/>
              </a:ext>
            </a:extLst>
          </p:cNvPr>
          <p:cNvSpPr/>
          <p:nvPr/>
        </p:nvSpPr>
        <p:spPr bwMode="auto">
          <a:xfrm>
            <a:off x="10185477" y="3596309"/>
            <a:ext cx="71438" cy="71438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AF4C2432-ED36-E1D0-3792-9E8A1DFBC89C}"/>
              </a:ext>
            </a:extLst>
          </p:cNvPr>
          <p:cNvSpPr/>
          <p:nvPr/>
        </p:nvSpPr>
        <p:spPr bwMode="auto">
          <a:xfrm>
            <a:off x="10837940" y="3882059"/>
            <a:ext cx="71437" cy="71438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Oval 198">
            <a:extLst>
              <a:ext uri="{FF2B5EF4-FFF2-40B4-BE49-F238E27FC236}">
                <a16:creationId xmlns:a16="http://schemas.microsoft.com/office/drawing/2014/main" id="{56B0EF8E-56A3-B39A-C142-7120B93474D0}"/>
              </a:ext>
            </a:extLst>
          </p:cNvPr>
          <p:cNvSpPr/>
          <p:nvPr/>
        </p:nvSpPr>
        <p:spPr bwMode="auto">
          <a:xfrm>
            <a:off x="10890327" y="3877297"/>
            <a:ext cx="71438" cy="71437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D42BABCC-9A7B-26D5-1688-41CB76C7CDB1}"/>
              </a:ext>
            </a:extLst>
          </p:cNvPr>
          <p:cNvSpPr/>
          <p:nvPr/>
        </p:nvSpPr>
        <p:spPr bwMode="auto">
          <a:xfrm>
            <a:off x="10818890" y="3882059"/>
            <a:ext cx="71437" cy="71438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8433213F-6C5E-D8B0-527A-43A6754CBC38}"/>
              </a:ext>
            </a:extLst>
          </p:cNvPr>
          <p:cNvSpPr/>
          <p:nvPr/>
        </p:nvSpPr>
        <p:spPr bwMode="auto">
          <a:xfrm>
            <a:off x="10729990" y="3878884"/>
            <a:ext cx="73025" cy="73025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70B619BE-A2F1-A711-6D4D-091B9D39586A}"/>
              </a:ext>
            </a:extLst>
          </p:cNvPr>
          <p:cNvSpPr/>
          <p:nvPr/>
        </p:nvSpPr>
        <p:spPr bwMode="auto">
          <a:xfrm>
            <a:off x="10633152" y="3882059"/>
            <a:ext cx="71438" cy="71438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id="{5AC95DE5-D174-81F2-C7FD-6A708607ED94}"/>
              </a:ext>
            </a:extLst>
          </p:cNvPr>
          <p:cNvSpPr/>
          <p:nvPr/>
        </p:nvSpPr>
        <p:spPr bwMode="auto">
          <a:xfrm>
            <a:off x="10663315" y="3878884"/>
            <a:ext cx="73025" cy="73025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CE5B0477-F3B5-0E78-4D80-B48A78C03897}"/>
              </a:ext>
            </a:extLst>
          </p:cNvPr>
          <p:cNvSpPr/>
          <p:nvPr/>
        </p:nvSpPr>
        <p:spPr bwMode="auto">
          <a:xfrm>
            <a:off x="10791902" y="3882059"/>
            <a:ext cx="73025" cy="71438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0EE104C3-9093-FD67-99DD-A93FE17FB9BC}"/>
              </a:ext>
            </a:extLst>
          </p:cNvPr>
          <p:cNvSpPr/>
          <p:nvPr/>
        </p:nvSpPr>
        <p:spPr bwMode="auto">
          <a:xfrm>
            <a:off x="11185602" y="3878884"/>
            <a:ext cx="71438" cy="73025"/>
          </a:xfrm>
          <a:prstGeom prst="ellipse">
            <a:avLst/>
          </a:prstGeom>
          <a:noFill/>
          <a:ln w="19050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06" name="Straight Connector 21">
            <a:extLst>
              <a:ext uri="{FF2B5EF4-FFF2-40B4-BE49-F238E27FC236}">
                <a16:creationId xmlns:a16="http://schemas.microsoft.com/office/drawing/2014/main" id="{B56E5DD7-B418-B5A9-9558-50138F0B2AA3}"/>
              </a:ext>
            </a:extLst>
          </p:cNvPr>
          <p:cNvCxnSpPr>
            <a:cxnSpLocks/>
          </p:cNvCxnSpPr>
          <p:nvPr/>
        </p:nvCxnSpPr>
        <p:spPr bwMode="auto">
          <a:xfrm>
            <a:off x="7518477" y="3710609"/>
            <a:ext cx="4037013" cy="0"/>
          </a:xfrm>
          <a:prstGeom prst="line">
            <a:avLst/>
          </a:prstGeom>
          <a:noFill/>
          <a:ln w="28575" algn="ctr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7" name="Rectangle 206">
            <a:extLst>
              <a:ext uri="{FF2B5EF4-FFF2-40B4-BE49-F238E27FC236}">
                <a16:creationId xmlns:a16="http://schemas.microsoft.com/office/drawing/2014/main" id="{51978196-2238-E29F-8547-144C2B7BAA8D}"/>
              </a:ext>
            </a:extLst>
          </p:cNvPr>
          <p:cNvSpPr/>
          <p:nvPr/>
        </p:nvSpPr>
        <p:spPr>
          <a:xfrm>
            <a:off x="765252" y="2445372"/>
            <a:ext cx="589915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ORR (primary endpoint): 40%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0C1B41CB-8D20-18FD-2ED2-C468219EBC95}"/>
              </a:ext>
            </a:extLst>
          </p:cNvPr>
          <p:cNvSpPr txBox="1"/>
          <p:nvPr/>
        </p:nvSpPr>
        <p:spPr bwMode="auto">
          <a:xfrm rot="16200000">
            <a:off x="5230096" y="3533603"/>
            <a:ext cx="3473450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OS (%)</a:t>
            </a: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BF740F06-9969-C29C-5C3F-C3EC50F8A836}"/>
              </a:ext>
            </a:extLst>
          </p:cNvPr>
          <p:cNvSpPr/>
          <p:nvPr/>
        </p:nvSpPr>
        <p:spPr>
          <a:xfrm>
            <a:off x="7481965" y="5115547"/>
            <a:ext cx="1468437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Deaths n = 40</a:t>
            </a:r>
          </a:p>
        </p:txBody>
      </p:sp>
    </p:spTree>
    <p:extLst>
      <p:ext uri="{BB962C8B-B14F-4D97-AF65-F5344CB8AC3E}">
        <p14:creationId xmlns:p14="http://schemas.microsoft.com/office/powerpoint/2010/main" val="4340942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F5A5E47-9C71-8D2B-EAA1-656EFA3D0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45" y="138262"/>
            <a:ext cx="11704899" cy="548640"/>
          </a:xfrm>
        </p:spPr>
        <p:txBody>
          <a:bodyPr>
            <a:noAutofit/>
          </a:bodyPr>
          <a:lstStyle/>
          <a:p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Efficacy and safety of erdafitinib in patients with locally advanced or metastatic urothelial carcinoma: Long-term follow-up of a phase 2 study</a:t>
            </a:r>
            <a:endParaRPr lang="en-US" sz="2400" dirty="0"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5B9931-0681-B2B6-6094-652778DBFE6A}"/>
              </a:ext>
            </a:extLst>
          </p:cNvPr>
          <p:cNvSpPr txBox="1"/>
          <p:nvPr/>
        </p:nvSpPr>
        <p:spPr>
          <a:xfrm>
            <a:off x="720513" y="6332594"/>
            <a:ext cx="3998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Siefker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-Radtke A et al.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Lancet Oncol 2022;23(2):248-58.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2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Siefker-Radtke. ASCO 2020. Abstr 5015.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5B21A3-9689-8883-06FE-2996F09F8FDE}"/>
              </a:ext>
            </a:extLst>
          </p:cNvPr>
          <p:cNvSpPr/>
          <p:nvPr/>
        </p:nvSpPr>
        <p:spPr>
          <a:xfrm>
            <a:off x="1347408" y="997715"/>
            <a:ext cx="3668713" cy="431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PFS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3FBDC9-4B30-E13A-D92F-D8C16AA626FE}"/>
              </a:ext>
            </a:extLst>
          </p:cNvPr>
          <p:cNvSpPr/>
          <p:nvPr/>
        </p:nvSpPr>
        <p:spPr>
          <a:xfrm>
            <a:off x="7457696" y="997715"/>
            <a:ext cx="3849687" cy="431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FA40C8-EC84-4167-0B27-F2192FE9D301}"/>
              </a:ext>
            </a:extLst>
          </p:cNvPr>
          <p:cNvSpPr txBox="1"/>
          <p:nvPr/>
        </p:nvSpPr>
        <p:spPr bwMode="auto">
          <a:xfrm>
            <a:off x="2218946" y="1791465"/>
            <a:ext cx="4910137" cy="11382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233363" indent="-233363" eaLnBrk="1" fontAlgn="auto" hangingPunct="1"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Median PFS, all patients: 5.5 mos</a:t>
            </a:r>
          </a:p>
          <a:p>
            <a:pPr marL="742950" lvl="1" indent="-285750" eaLnBrk="1" fontAlgn="auto" hangingPunct="1">
              <a:spcBef>
                <a:spcPts val="400"/>
              </a:spcBef>
              <a:buFont typeface="Calibri" panose="020F0502020204030204" pitchFamily="34" charset="0"/>
              <a:buChar char="–"/>
              <a:defRPr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R/R after chemo: 5.5 mos</a:t>
            </a:r>
          </a:p>
          <a:p>
            <a:pPr marL="742950" lvl="1" indent="-285750" eaLnBrk="1" fontAlgn="auto" hangingPunct="1">
              <a:spcBef>
                <a:spcPts val="400"/>
              </a:spcBef>
              <a:buFont typeface="Calibri" panose="020F0502020204030204" pitchFamily="34" charset="0"/>
              <a:buChar char="–"/>
              <a:defRPr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Prior immunotherapy: 5.7 mos</a:t>
            </a:r>
          </a:p>
          <a:p>
            <a:pPr marL="742950" lvl="1" indent="-285750" eaLnBrk="1" fontAlgn="auto" hangingPunct="1">
              <a:spcBef>
                <a:spcPts val="400"/>
              </a:spcBef>
              <a:buFont typeface="Calibri" panose="020F0502020204030204" pitchFamily="34" charset="0"/>
              <a:buChar char="–"/>
              <a:defRPr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1/2/3 prior lines: 5.5/5.5/5.7 mos</a:t>
            </a: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37B78B-9E93-455E-58CA-2D38EA85C836}"/>
              </a:ext>
            </a:extLst>
          </p:cNvPr>
          <p:cNvSpPr txBox="1"/>
          <p:nvPr/>
        </p:nvSpPr>
        <p:spPr bwMode="auto">
          <a:xfrm>
            <a:off x="8184771" y="1791465"/>
            <a:ext cx="3544887" cy="11382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233363" indent="-233363" eaLnBrk="1" fontAlgn="auto" hangingPunct="1"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Median OS, all patients: 11.3 mos</a:t>
            </a:r>
          </a:p>
          <a:p>
            <a:pPr marL="690563" lvl="1" indent="-233363" eaLnBrk="1" fontAlgn="auto" hangingPunct="1">
              <a:spcBef>
                <a:spcPts val="400"/>
              </a:spcBef>
              <a:buFont typeface="Calibri" panose="020F0502020204030204" pitchFamily="34" charset="0"/>
              <a:buChar char="–"/>
              <a:defRPr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R/R after chemo: 10.6 mos</a:t>
            </a:r>
          </a:p>
          <a:p>
            <a:pPr marL="690563" lvl="1" indent="-233363" eaLnBrk="1" fontAlgn="auto" hangingPunct="1">
              <a:spcBef>
                <a:spcPts val="400"/>
              </a:spcBef>
              <a:buFont typeface="Calibri" panose="020F0502020204030204" pitchFamily="34" charset="0"/>
              <a:buChar char="–"/>
              <a:defRPr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Prior immunotherapy: 10.9 mos</a:t>
            </a:r>
          </a:p>
          <a:p>
            <a:pPr marL="690563" lvl="1" indent="-233363" eaLnBrk="1" fontAlgn="auto" hangingPunct="1">
              <a:spcBef>
                <a:spcPts val="400"/>
              </a:spcBef>
              <a:buFont typeface="Calibri" panose="020F0502020204030204" pitchFamily="34" charset="0"/>
              <a:buChar char="–"/>
              <a:defRPr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1/2/3 prior lines: 11.3/8.0/11.2 mos</a:t>
            </a: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3">
            <a:extLst>
              <a:ext uri="{FF2B5EF4-FFF2-40B4-BE49-F238E27FC236}">
                <a16:creationId xmlns:a16="http://schemas.microsoft.com/office/drawing/2014/main" id="{081B7BE4-CCB3-CABC-5F23-6458601EF2A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37883" y="4515615"/>
            <a:ext cx="3678238" cy="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5">
            <a:extLst>
              <a:ext uri="{FF2B5EF4-FFF2-40B4-BE49-F238E27FC236}">
                <a16:creationId xmlns:a16="http://schemas.microsoft.com/office/drawing/2014/main" id="{DD154341-655D-EC7A-9F10-538B35EBF497}"/>
              </a:ext>
            </a:extLst>
          </p:cNvPr>
          <p:cNvCxnSpPr>
            <a:cxnSpLocks/>
          </p:cNvCxnSpPr>
          <p:nvPr/>
        </p:nvCxnSpPr>
        <p:spPr bwMode="auto">
          <a:xfrm flipV="1">
            <a:off x="1347408" y="1515240"/>
            <a:ext cx="0" cy="3000375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10">
            <a:extLst>
              <a:ext uri="{FF2B5EF4-FFF2-40B4-BE49-F238E27FC236}">
                <a16:creationId xmlns:a16="http://schemas.microsoft.com/office/drawing/2014/main" id="{E138133A-82FA-DE34-03F6-68036F5F667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37883" y="3028128"/>
            <a:ext cx="3940175" cy="0"/>
          </a:xfrm>
          <a:prstGeom prst="line">
            <a:avLst/>
          </a:prstGeom>
          <a:noFill/>
          <a:ln w="28575" algn="ctr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6">
            <a:extLst>
              <a:ext uri="{FF2B5EF4-FFF2-40B4-BE49-F238E27FC236}">
                <a16:creationId xmlns:a16="http://schemas.microsoft.com/office/drawing/2014/main" id="{81C25921-5141-3CA8-C5C5-0EBAC9321150}"/>
              </a:ext>
            </a:extLst>
          </p:cNvPr>
          <p:cNvCxnSpPr>
            <a:cxnSpLocks/>
          </p:cNvCxnSpPr>
          <p:nvPr/>
        </p:nvCxnSpPr>
        <p:spPr bwMode="auto">
          <a:xfrm flipH="1">
            <a:off x="1269621" y="1515240"/>
            <a:ext cx="68262" cy="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21">
            <a:extLst>
              <a:ext uri="{FF2B5EF4-FFF2-40B4-BE49-F238E27FC236}">
                <a16:creationId xmlns:a16="http://schemas.microsoft.com/office/drawing/2014/main" id="{B255B5DE-421C-636C-688D-4A8918FFF13F}"/>
              </a:ext>
            </a:extLst>
          </p:cNvPr>
          <p:cNvCxnSpPr>
            <a:cxnSpLocks/>
          </p:cNvCxnSpPr>
          <p:nvPr/>
        </p:nvCxnSpPr>
        <p:spPr bwMode="auto">
          <a:xfrm flipH="1">
            <a:off x="1269621" y="2115315"/>
            <a:ext cx="68262" cy="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22">
            <a:extLst>
              <a:ext uri="{FF2B5EF4-FFF2-40B4-BE49-F238E27FC236}">
                <a16:creationId xmlns:a16="http://schemas.microsoft.com/office/drawing/2014/main" id="{17290CD2-5CB0-E59A-C544-D83F1446C23D}"/>
              </a:ext>
            </a:extLst>
          </p:cNvPr>
          <p:cNvCxnSpPr>
            <a:cxnSpLocks/>
          </p:cNvCxnSpPr>
          <p:nvPr/>
        </p:nvCxnSpPr>
        <p:spPr bwMode="auto">
          <a:xfrm flipH="1">
            <a:off x="1269621" y="2715390"/>
            <a:ext cx="68262" cy="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23">
            <a:extLst>
              <a:ext uri="{FF2B5EF4-FFF2-40B4-BE49-F238E27FC236}">
                <a16:creationId xmlns:a16="http://schemas.microsoft.com/office/drawing/2014/main" id="{B0C4C7A3-A3B9-8C95-85E7-EC2959FA3D4C}"/>
              </a:ext>
            </a:extLst>
          </p:cNvPr>
          <p:cNvCxnSpPr>
            <a:cxnSpLocks/>
          </p:cNvCxnSpPr>
          <p:nvPr/>
        </p:nvCxnSpPr>
        <p:spPr bwMode="auto">
          <a:xfrm flipH="1">
            <a:off x="1269621" y="3315465"/>
            <a:ext cx="68262" cy="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24">
            <a:extLst>
              <a:ext uri="{FF2B5EF4-FFF2-40B4-BE49-F238E27FC236}">
                <a16:creationId xmlns:a16="http://schemas.microsoft.com/office/drawing/2014/main" id="{A47A35DE-EA0A-F062-7A88-9471ADADFC34}"/>
              </a:ext>
            </a:extLst>
          </p:cNvPr>
          <p:cNvCxnSpPr>
            <a:cxnSpLocks/>
          </p:cNvCxnSpPr>
          <p:nvPr/>
        </p:nvCxnSpPr>
        <p:spPr bwMode="auto">
          <a:xfrm flipH="1">
            <a:off x="1269621" y="3915540"/>
            <a:ext cx="68262" cy="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25">
            <a:extLst>
              <a:ext uri="{FF2B5EF4-FFF2-40B4-BE49-F238E27FC236}">
                <a16:creationId xmlns:a16="http://schemas.microsoft.com/office/drawing/2014/main" id="{31DA3304-2487-215A-5699-1EC8849A1C6B}"/>
              </a:ext>
            </a:extLst>
          </p:cNvPr>
          <p:cNvCxnSpPr>
            <a:cxnSpLocks/>
          </p:cNvCxnSpPr>
          <p:nvPr/>
        </p:nvCxnSpPr>
        <p:spPr bwMode="auto">
          <a:xfrm flipH="1">
            <a:off x="1269621" y="4515615"/>
            <a:ext cx="68262" cy="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86D403D-704D-17C5-E1AE-EE8B7DDA9E9F}"/>
              </a:ext>
            </a:extLst>
          </p:cNvPr>
          <p:cNvCxnSpPr>
            <a:cxnSpLocks/>
          </p:cNvCxnSpPr>
          <p:nvPr/>
        </p:nvCxnSpPr>
        <p:spPr bwMode="auto">
          <a:xfrm>
            <a:off x="1347408" y="4525140"/>
            <a:ext cx="0" cy="6350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29">
            <a:extLst>
              <a:ext uri="{FF2B5EF4-FFF2-40B4-BE49-F238E27FC236}">
                <a16:creationId xmlns:a16="http://schemas.microsoft.com/office/drawing/2014/main" id="{02CF9A70-6ABA-C517-8B0C-EC2E2400A8C3}"/>
              </a:ext>
            </a:extLst>
          </p:cNvPr>
          <p:cNvCxnSpPr>
            <a:cxnSpLocks/>
          </p:cNvCxnSpPr>
          <p:nvPr/>
        </p:nvCxnSpPr>
        <p:spPr bwMode="auto">
          <a:xfrm>
            <a:off x="1680783" y="4525140"/>
            <a:ext cx="0" cy="6350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30">
            <a:extLst>
              <a:ext uri="{FF2B5EF4-FFF2-40B4-BE49-F238E27FC236}">
                <a16:creationId xmlns:a16="http://schemas.microsoft.com/office/drawing/2014/main" id="{A61DC959-E825-8D79-13B0-A7EC5F9E6CD8}"/>
              </a:ext>
            </a:extLst>
          </p:cNvPr>
          <p:cNvCxnSpPr>
            <a:cxnSpLocks/>
          </p:cNvCxnSpPr>
          <p:nvPr/>
        </p:nvCxnSpPr>
        <p:spPr bwMode="auto">
          <a:xfrm>
            <a:off x="2014158" y="4525140"/>
            <a:ext cx="0" cy="6350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107C92C4-9689-0D29-B80D-5FA7312301F0}"/>
              </a:ext>
            </a:extLst>
          </p:cNvPr>
          <p:cNvCxnSpPr>
            <a:cxnSpLocks/>
          </p:cNvCxnSpPr>
          <p:nvPr/>
        </p:nvCxnSpPr>
        <p:spPr bwMode="auto">
          <a:xfrm>
            <a:off x="2347533" y="4525140"/>
            <a:ext cx="0" cy="6350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Connector 32">
            <a:extLst>
              <a:ext uri="{FF2B5EF4-FFF2-40B4-BE49-F238E27FC236}">
                <a16:creationId xmlns:a16="http://schemas.microsoft.com/office/drawing/2014/main" id="{D59B1945-1B5C-4AF8-6B15-98D2BB00B3B0}"/>
              </a:ext>
            </a:extLst>
          </p:cNvPr>
          <p:cNvCxnSpPr>
            <a:cxnSpLocks/>
          </p:cNvCxnSpPr>
          <p:nvPr/>
        </p:nvCxnSpPr>
        <p:spPr bwMode="auto">
          <a:xfrm>
            <a:off x="2680908" y="4525140"/>
            <a:ext cx="0" cy="6350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Connector 33">
            <a:extLst>
              <a:ext uri="{FF2B5EF4-FFF2-40B4-BE49-F238E27FC236}">
                <a16:creationId xmlns:a16="http://schemas.microsoft.com/office/drawing/2014/main" id="{843FE73A-B145-8E2C-6244-7CD501013D84}"/>
              </a:ext>
            </a:extLst>
          </p:cNvPr>
          <p:cNvCxnSpPr>
            <a:cxnSpLocks/>
          </p:cNvCxnSpPr>
          <p:nvPr/>
        </p:nvCxnSpPr>
        <p:spPr bwMode="auto">
          <a:xfrm>
            <a:off x="3014283" y="4525140"/>
            <a:ext cx="0" cy="6350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Connector 34">
            <a:extLst>
              <a:ext uri="{FF2B5EF4-FFF2-40B4-BE49-F238E27FC236}">
                <a16:creationId xmlns:a16="http://schemas.microsoft.com/office/drawing/2014/main" id="{7E8CD7DC-60E0-7905-EEAE-F97F4BE4002B}"/>
              </a:ext>
            </a:extLst>
          </p:cNvPr>
          <p:cNvCxnSpPr>
            <a:cxnSpLocks/>
          </p:cNvCxnSpPr>
          <p:nvPr/>
        </p:nvCxnSpPr>
        <p:spPr bwMode="auto">
          <a:xfrm>
            <a:off x="3347658" y="4525140"/>
            <a:ext cx="0" cy="6350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Connector 35">
            <a:extLst>
              <a:ext uri="{FF2B5EF4-FFF2-40B4-BE49-F238E27FC236}">
                <a16:creationId xmlns:a16="http://schemas.microsoft.com/office/drawing/2014/main" id="{5B02ACB1-9A23-6B05-A315-A6C85DE73E84}"/>
              </a:ext>
            </a:extLst>
          </p:cNvPr>
          <p:cNvCxnSpPr>
            <a:cxnSpLocks/>
          </p:cNvCxnSpPr>
          <p:nvPr/>
        </p:nvCxnSpPr>
        <p:spPr bwMode="auto">
          <a:xfrm>
            <a:off x="3682621" y="4525140"/>
            <a:ext cx="0" cy="6350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Connector 36">
            <a:extLst>
              <a:ext uri="{FF2B5EF4-FFF2-40B4-BE49-F238E27FC236}">
                <a16:creationId xmlns:a16="http://schemas.microsoft.com/office/drawing/2014/main" id="{9D088691-B469-B6A9-6BF4-7E5E5784C263}"/>
              </a:ext>
            </a:extLst>
          </p:cNvPr>
          <p:cNvCxnSpPr>
            <a:cxnSpLocks/>
          </p:cNvCxnSpPr>
          <p:nvPr/>
        </p:nvCxnSpPr>
        <p:spPr bwMode="auto">
          <a:xfrm>
            <a:off x="4015996" y="4525140"/>
            <a:ext cx="0" cy="6350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Straight Connector 37">
            <a:extLst>
              <a:ext uri="{FF2B5EF4-FFF2-40B4-BE49-F238E27FC236}">
                <a16:creationId xmlns:a16="http://schemas.microsoft.com/office/drawing/2014/main" id="{E1DA8A22-4FBC-AA69-0208-4BCD11C2D132}"/>
              </a:ext>
            </a:extLst>
          </p:cNvPr>
          <p:cNvCxnSpPr>
            <a:cxnSpLocks/>
          </p:cNvCxnSpPr>
          <p:nvPr/>
        </p:nvCxnSpPr>
        <p:spPr bwMode="auto">
          <a:xfrm>
            <a:off x="4349371" y="4525140"/>
            <a:ext cx="0" cy="6350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Straight Connector 38">
            <a:extLst>
              <a:ext uri="{FF2B5EF4-FFF2-40B4-BE49-F238E27FC236}">
                <a16:creationId xmlns:a16="http://schemas.microsoft.com/office/drawing/2014/main" id="{20058DAD-3A82-41AC-287D-64F60765B773}"/>
              </a:ext>
            </a:extLst>
          </p:cNvPr>
          <p:cNvCxnSpPr>
            <a:cxnSpLocks/>
          </p:cNvCxnSpPr>
          <p:nvPr/>
        </p:nvCxnSpPr>
        <p:spPr bwMode="auto">
          <a:xfrm>
            <a:off x="4682746" y="4525140"/>
            <a:ext cx="0" cy="6350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Connector 39">
            <a:extLst>
              <a:ext uri="{FF2B5EF4-FFF2-40B4-BE49-F238E27FC236}">
                <a16:creationId xmlns:a16="http://schemas.microsoft.com/office/drawing/2014/main" id="{5490041E-B7EE-FE81-1A36-6ADCB6BED458}"/>
              </a:ext>
            </a:extLst>
          </p:cNvPr>
          <p:cNvCxnSpPr>
            <a:cxnSpLocks/>
          </p:cNvCxnSpPr>
          <p:nvPr/>
        </p:nvCxnSpPr>
        <p:spPr bwMode="auto">
          <a:xfrm>
            <a:off x="5016121" y="4525140"/>
            <a:ext cx="0" cy="6350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50C3B67-1943-3FE2-DF08-4CC22FFB66B5}"/>
              </a:ext>
            </a:extLst>
          </p:cNvPr>
          <p:cNvSpPr txBox="1"/>
          <p:nvPr/>
        </p:nvSpPr>
        <p:spPr bwMode="auto">
          <a:xfrm>
            <a:off x="4731958" y="1312040"/>
            <a:ext cx="762000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8 mg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F28ACDA-739C-A617-4754-EDA95951289F}"/>
              </a:ext>
            </a:extLst>
          </p:cNvPr>
          <p:cNvSpPr txBox="1"/>
          <p:nvPr/>
        </p:nvSpPr>
        <p:spPr bwMode="auto">
          <a:xfrm>
            <a:off x="1337883" y="4882328"/>
            <a:ext cx="3678238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Mos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74C878-DB86-9283-AC55-A562B5CE8856}"/>
              </a:ext>
            </a:extLst>
          </p:cNvPr>
          <p:cNvSpPr txBox="1"/>
          <p:nvPr/>
        </p:nvSpPr>
        <p:spPr bwMode="auto">
          <a:xfrm>
            <a:off x="4782758" y="4585465"/>
            <a:ext cx="465138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FA6E152-B43E-B683-9AFE-0AD00DA5ED99}"/>
              </a:ext>
            </a:extLst>
          </p:cNvPr>
          <p:cNvSpPr txBox="1"/>
          <p:nvPr/>
        </p:nvSpPr>
        <p:spPr bwMode="auto">
          <a:xfrm>
            <a:off x="1112458" y="4585465"/>
            <a:ext cx="466725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6F6971-BF22-7761-A15C-5935F287DD97}"/>
              </a:ext>
            </a:extLst>
          </p:cNvPr>
          <p:cNvSpPr txBox="1"/>
          <p:nvPr/>
        </p:nvSpPr>
        <p:spPr bwMode="auto">
          <a:xfrm>
            <a:off x="1447421" y="4585465"/>
            <a:ext cx="465137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56AB2B1-1441-70CF-2A19-4F59621E7EAF}"/>
              </a:ext>
            </a:extLst>
          </p:cNvPr>
          <p:cNvSpPr txBox="1"/>
          <p:nvPr/>
        </p:nvSpPr>
        <p:spPr bwMode="auto">
          <a:xfrm>
            <a:off x="1780796" y="4585465"/>
            <a:ext cx="465137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45EE14D-140D-4AD3-C4E9-829FD4C3DBCF}"/>
              </a:ext>
            </a:extLst>
          </p:cNvPr>
          <p:cNvSpPr txBox="1"/>
          <p:nvPr/>
        </p:nvSpPr>
        <p:spPr bwMode="auto">
          <a:xfrm>
            <a:off x="2114171" y="4585465"/>
            <a:ext cx="465137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A7C7C38-F85F-E526-76DB-891CA2D1E172}"/>
              </a:ext>
            </a:extLst>
          </p:cNvPr>
          <p:cNvSpPr txBox="1"/>
          <p:nvPr/>
        </p:nvSpPr>
        <p:spPr bwMode="auto">
          <a:xfrm>
            <a:off x="2447546" y="4585465"/>
            <a:ext cx="466725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077D1D5-2EE9-1214-5563-71DC9C574C96}"/>
              </a:ext>
            </a:extLst>
          </p:cNvPr>
          <p:cNvSpPr txBox="1"/>
          <p:nvPr/>
        </p:nvSpPr>
        <p:spPr bwMode="auto">
          <a:xfrm>
            <a:off x="2780921" y="4585465"/>
            <a:ext cx="466725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F1E0F0D-8AE0-DBEE-408F-D9028B17F71A}"/>
              </a:ext>
            </a:extLst>
          </p:cNvPr>
          <p:cNvSpPr txBox="1"/>
          <p:nvPr/>
        </p:nvSpPr>
        <p:spPr bwMode="auto">
          <a:xfrm>
            <a:off x="3114296" y="4585465"/>
            <a:ext cx="466725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4C8E7C0-EDFB-B67C-2165-1AEC05613892}"/>
              </a:ext>
            </a:extLst>
          </p:cNvPr>
          <p:cNvSpPr txBox="1"/>
          <p:nvPr/>
        </p:nvSpPr>
        <p:spPr bwMode="auto">
          <a:xfrm>
            <a:off x="3447671" y="4585465"/>
            <a:ext cx="466725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6088188-46E3-A8AF-8BFF-3CB11B750880}"/>
              </a:ext>
            </a:extLst>
          </p:cNvPr>
          <p:cNvSpPr txBox="1"/>
          <p:nvPr/>
        </p:nvSpPr>
        <p:spPr bwMode="auto">
          <a:xfrm>
            <a:off x="3781046" y="4585465"/>
            <a:ext cx="466725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98A5D3B-6D77-C02F-86C1-75723BA27FB1}"/>
              </a:ext>
            </a:extLst>
          </p:cNvPr>
          <p:cNvSpPr txBox="1"/>
          <p:nvPr/>
        </p:nvSpPr>
        <p:spPr bwMode="auto">
          <a:xfrm>
            <a:off x="4114421" y="4585465"/>
            <a:ext cx="466725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AE1B33F-F2A6-449E-31EA-C735772B52AD}"/>
              </a:ext>
            </a:extLst>
          </p:cNvPr>
          <p:cNvSpPr txBox="1"/>
          <p:nvPr/>
        </p:nvSpPr>
        <p:spPr bwMode="auto">
          <a:xfrm>
            <a:off x="4449383" y="4585465"/>
            <a:ext cx="465138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11BC039-6BFC-1736-3EA3-C15C008F1426}"/>
              </a:ext>
            </a:extLst>
          </p:cNvPr>
          <p:cNvSpPr txBox="1"/>
          <p:nvPr/>
        </p:nvSpPr>
        <p:spPr bwMode="auto">
          <a:xfrm>
            <a:off x="640971" y="1348553"/>
            <a:ext cx="682625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2B51D0D-0486-7221-FE45-5F10A375087C}"/>
              </a:ext>
            </a:extLst>
          </p:cNvPr>
          <p:cNvSpPr txBox="1"/>
          <p:nvPr/>
        </p:nvSpPr>
        <p:spPr bwMode="auto">
          <a:xfrm>
            <a:off x="640971" y="1942278"/>
            <a:ext cx="682625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EEBF62B-05B6-B615-930C-08AF11EC8376}"/>
              </a:ext>
            </a:extLst>
          </p:cNvPr>
          <p:cNvSpPr txBox="1"/>
          <p:nvPr/>
        </p:nvSpPr>
        <p:spPr bwMode="auto">
          <a:xfrm>
            <a:off x="640971" y="2536003"/>
            <a:ext cx="682625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DE44256-A41E-1DFD-4B25-C8C08B22954B}"/>
              </a:ext>
            </a:extLst>
          </p:cNvPr>
          <p:cNvSpPr txBox="1"/>
          <p:nvPr/>
        </p:nvSpPr>
        <p:spPr bwMode="auto">
          <a:xfrm>
            <a:off x="640971" y="3129728"/>
            <a:ext cx="682625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B4FC728-812E-D75B-EDE4-19A91A9C751B}"/>
              </a:ext>
            </a:extLst>
          </p:cNvPr>
          <p:cNvSpPr txBox="1"/>
          <p:nvPr/>
        </p:nvSpPr>
        <p:spPr bwMode="auto">
          <a:xfrm>
            <a:off x="640971" y="3723453"/>
            <a:ext cx="682625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A159B94-C52C-DBBB-118C-2597D4D6CA2B}"/>
              </a:ext>
            </a:extLst>
          </p:cNvPr>
          <p:cNvSpPr txBox="1"/>
          <p:nvPr/>
        </p:nvSpPr>
        <p:spPr bwMode="auto">
          <a:xfrm>
            <a:off x="640971" y="4318765"/>
            <a:ext cx="682625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7DABFC7-D7A9-48E5-AB53-8AF8CD0E4524}"/>
              </a:ext>
            </a:extLst>
          </p:cNvPr>
          <p:cNvSpPr txBox="1"/>
          <p:nvPr/>
        </p:nvSpPr>
        <p:spPr bwMode="auto">
          <a:xfrm rot="16200000">
            <a:off x="-902079" y="2836040"/>
            <a:ext cx="3009900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PFS (%)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9E13B06-69FF-3273-4773-10D0ED5D15F8}"/>
              </a:ext>
            </a:extLst>
          </p:cNvPr>
          <p:cNvSpPr txBox="1"/>
          <p:nvPr/>
        </p:nvSpPr>
        <p:spPr bwMode="auto">
          <a:xfrm>
            <a:off x="226633" y="5066478"/>
            <a:ext cx="2016125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Patients at Risk, 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FAE95AD-EA00-9CF9-B409-500BD3595DF0}"/>
              </a:ext>
            </a:extLst>
          </p:cNvPr>
          <p:cNvSpPr txBox="1"/>
          <p:nvPr/>
        </p:nvSpPr>
        <p:spPr bwMode="auto">
          <a:xfrm>
            <a:off x="1061658" y="5326828"/>
            <a:ext cx="566738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101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204EC24-45A5-30F7-8F7E-7A08BB3E1E37}"/>
              </a:ext>
            </a:extLst>
          </p:cNvPr>
          <p:cNvSpPr txBox="1"/>
          <p:nvPr/>
        </p:nvSpPr>
        <p:spPr bwMode="auto">
          <a:xfrm>
            <a:off x="1395033" y="5326828"/>
            <a:ext cx="566738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67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D1FCEF0-98EC-08CE-DC5A-72DC7E37D41E}"/>
              </a:ext>
            </a:extLst>
          </p:cNvPr>
          <p:cNvSpPr txBox="1"/>
          <p:nvPr/>
        </p:nvSpPr>
        <p:spPr bwMode="auto">
          <a:xfrm>
            <a:off x="1728408" y="5326828"/>
            <a:ext cx="566738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39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11638F1-39CF-6183-8182-07B5FED7F75F}"/>
              </a:ext>
            </a:extLst>
          </p:cNvPr>
          <p:cNvSpPr txBox="1"/>
          <p:nvPr/>
        </p:nvSpPr>
        <p:spPr bwMode="auto">
          <a:xfrm>
            <a:off x="2063371" y="5326828"/>
            <a:ext cx="566737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15A71DD-833E-DA9B-1473-B2BA937D4437}"/>
              </a:ext>
            </a:extLst>
          </p:cNvPr>
          <p:cNvSpPr txBox="1"/>
          <p:nvPr/>
        </p:nvSpPr>
        <p:spPr bwMode="auto">
          <a:xfrm>
            <a:off x="2396746" y="5326828"/>
            <a:ext cx="566737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5C3D534-1226-9ED0-2A97-D16872EAA550}"/>
              </a:ext>
            </a:extLst>
          </p:cNvPr>
          <p:cNvSpPr txBox="1"/>
          <p:nvPr/>
        </p:nvSpPr>
        <p:spPr bwMode="auto">
          <a:xfrm>
            <a:off x="2730121" y="5326828"/>
            <a:ext cx="566737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11529B5-3821-2769-B2BD-9D0BD9E4F523}"/>
              </a:ext>
            </a:extLst>
          </p:cNvPr>
          <p:cNvSpPr txBox="1"/>
          <p:nvPr/>
        </p:nvSpPr>
        <p:spPr bwMode="auto">
          <a:xfrm>
            <a:off x="3063496" y="5326828"/>
            <a:ext cx="566737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B9EB528-D831-4D19-9D94-1AEBF1930A05}"/>
              </a:ext>
            </a:extLst>
          </p:cNvPr>
          <p:cNvSpPr txBox="1"/>
          <p:nvPr/>
        </p:nvSpPr>
        <p:spPr bwMode="auto">
          <a:xfrm>
            <a:off x="3396871" y="5326828"/>
            <a:ext cx="566737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BF6AC85-8DBF-8DDF-B64A-CBC63D7C1628}"/>
              </a:ext>
            </a:extLst>
          </p:cNvPr>
          <p:cNvSpPr txBox="1"/>
          <p:nvPr/>
        </p:nvSpPr>
        <p:spPr bwMode="auto">
          <a:xfrm>
            <a:off x="3731833" y="5326828"/>
            <a:ext cx="565150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68CC79F-6C9C-3E80-72CB-4C167D32E7E2}"/>
              </a:ext>
            </a:extLst>
          </p:cNvPr>
          <p:cNvSpPr txBox="1"/>
          <p:nvPr/>
        </p:nvSpPr>
        <p:spPr bwMode="auto">
          <a:xfrm>
            <a:off x="4065208" y="5326828"/>
            <a:ext cx="566738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AFC96DC-553A-E5F2-3E43-85907E7951B0}"/>
              </a:ext>
            </a:extLst>
          </p:cNvPr>
          <p:cNvSpPr txBox="1"/>
          <p:nvPr/>
        </p:nvSpPr>
        <p:spPr bwMode="auto">
          <a:xfrm>
            <a:off x="4398583" y="5326828"/>
            <a:ext cx="566738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A4B8077-540F-015A-FC1C-DEF410859A29}"/>
              </a:ext>
            </a:extLst>
          </p:cNvPr>
          <p:cNvSpPr txBox="1"/>
          <p:nvPr/>
        </p:nvSpPr>
        <p:spPr bwMode="auto">
          <a:xfrm>
            <a:off x="4731958" y="5326828"/>
            <a:ext cx="566738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66" name="Straight Connector 74">
            <a:extLst>
              <a:ext uri="{FF2B5EF4-FFF2-40B4-BE49-F238E27FC236}">
                <a16:creationId xmlns:a16="http://schemas.microsoft.com/office/drawing/2014/main" id="{DBDA1688-AA30-42F5-57B3-7ADB18F3B30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54521" y="4525140"/>
            <a:ext cx="3676650" cy="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" name="Straight Connector 75">
            <a:extLst>
              <a:ext uri="{FF2B5EF4-FFF2-40B4-BE49-F238E27FC236}">
                <a16:creationId xmlns:a16="http://schemas.microsoft.com/office/drawing/2014/main" id="{00276D8D-417F-EEBB-A5AC-7327B3CA2229}"/>
              </a:ext>
            </a:extLst>
          </p:cNvPr>
          <p:cNvCxnSpPr>
            <a:cxnSpLocks/>
          </p:cNvCxnSpPr>
          <p:nvPr/>
        </p:nvCxnSpPr>
        <p:spPr bwMode="auto">
          <a:xfrm flipV="1">
            <a:off x="7464046" y="1524765"/>
            <a:ext cx="0" cy="3000375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8" name="Straight Connector 76">
            <a:extLst>
              <a:ext uri="{FF2B5EF4-FFF2-40B4-BE49-F238E27FC236}">
                <a16:creationId xmlns:a16="http://schemas.microsoft.com/office/drawing/2014/main" id="{F312EF3A-88B5-AED3-B9C3-DD3EADF31B3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54521" y="3036065"/>
            <a:ext cx="3940175" cy="0"/>
          </a:xfrm>
          <a:prstGeom prst="line">
            <a:avLst/>
          </a:prstGeom>
          <a:noFill/>
          <a:ln w="28575" algn="ctr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9" name="Straight Connector 77">
            <a:extLst>
              <a:ext uri="{FF2B5EF4-FFF2-40B4-BE49-F238E27FC236}">
                <a16:creationId xmlns:a16="http://schemas.microsoft.com/office/drawing/2014/main" id="{3D5A1C27-9B44-0326-4669-23186493F4D1}"/>
              </a:ext>
            </a:extLst>
          </p:cNvPr>
          <p:cNvCxnSpPr>
            <a:cxnSpLocks/>
          </p:cNvCxnSpPr>
          <p:nvPr/>
        </p:nvCxnSpPr>
        <p:spPr bwMode="auto">
          <a:xfrm flipH="1">
            <a:off x="7386258" y="1524765"/>
            <a:ext cx="68263" cy="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" name="Straight Connector 78">
            <a:extLst>
              <a:ext uri="{FF2B5EF4-FFF2-40B4-BE49-F238E27FC236}">
                <a16:creationId xmlns:a16="http://schemas.microsoft.com/office/drawing/2014/main" id="{357DD966-7410-D6A3-BF6D-2FC9C554C2CA}"/>
              </a:ext>
            </a:extLst>
          </p:cNvPr>
          <p:cNvCxnSpPr>
            <a:cxnSpLocks/>
          </p:cNvCxnSpPr>
          <p:nvPr/>
        </p:nvCxnSpPr>
        <p:spPr bwMode="auto">
          <a:xfrm flipH="1">
            <a:off x="7386258" y="2124840"/>
            <a:ext cx="68263" cy="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" name="Straight Connector 79">
            <a:extLst>
              <a:ext uri="{FF2B5EF4-FFF2-40B4-BE49-F238E27FC236}">
                <a16:creationId xmlns:a16="http://schemas.microsoft.com/office/drawing/2014/main" id="{E74BC1B3-0970-3973-1CA7-8EDCB0EA3468}"/>
              </a:ext>
            </a:extLst>
          </p:cNvPr>
          <p:cNvCxnSpPr>
            <a:cxnSpLocks/>
          </p:cNvCxnSpPr>
          <p:nvPr/>
        </p:nvCxnSpPr>
        <p:spPr bwMode="auto">
          <a:xfrm flipH="1">
            <a:off x="7386258" y="2724915"/>
            <a:ext cx="68263" cy="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" name="Straight Connector 80">
            <a:extLst>
              <a:ext uri="{FF2B5EF4-FFF2-40B4-BE49-F238E27FC236}">
                <a16:creationId xmlns:a16="http://schemas.microsoft.com/office/drawing/2014/main" id="{9D6CB946-5317-61EE-E0C3-86D7BAE18E39}"/>
              </a:ext>
            </a:extLst>
          </p:cNvPr>
          <p:cNvCxnSpPr>
            <a:cxnSpLocks/>
          </p:cNvCxnSpPr>
          <p:nvPr/>
        </p:nvCxnSpPr>
        <p:spPr bwMode="auto">
          <a:xfrm flipH="1">
            <a:off x="7386258" y="3324990"/>
            <a:ext cx="68263" cy="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" name="Straight Connector 81">
            <a:extLst>
              <a:ext uri="{FF2B5EF4-FFF2-40B4-BE49-F238E27FC236}">
                <a16:creationId xmlns:a16="http://schemas.microsoft.com/office/drawing/2014/main" id="{7D7810CB-0FE9-738C-CCCE-E39C7204B685}"/>
              </a:ext>
            </a:extLst>
          </p:cNvPr>
          <p:cNvCxnSpPr>
            <a:cxnSpLocks/>
          </p:cNvCxnSpPr>
          <p:nvPr/>
        </p:nvCxnSpPr>
        <p:spPr bwMode="auto">
          <a:xfrm flipH="1">
            <a:off x="7386258" y="3925065"/>
            <a:ext cx="68263" cy="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4" name="Straight Connector 82">
            <a:extLst>
              <a:ext uri="{FF2B5EF4-FFF2-40B4-BE49-F238E27FC236}">
                <a16:creationId xmlns:a16="http://schemas.microsoft.com/office/drawing/2014/main" id="{D0419D67-E3C2-B9C0-281D-F5D381ED5C9C}"/>
              </a:ext>
            </a:extLst>
          </p:cNvPr>
          <p:cNvCxnSpPr>
            <a:cxnSpLocks/>
          </p:cNvCxnSpPr>
          <p:nvPr/>
        </p:nvCxnSpPr>
        <p:spPr bwMode="auto">
          <a:xfrm flipH="1">
            <a:off x="7386258" y="4525140"/>
            <a:ext cx="68263" cy="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5" name="Straight Connector 83">
            <a:extLst>
              <a:ext uri="{FF2B5EF4-FFF2-40B4-BE49-F238E27FC236}">
                <a16:creationId xmlns:a16="http://schemas.microsoft.com/office/drawing/2014/main" id="{BFF90373-CAB4-6FEF-6F43-219844AD168E}"/>
              </a:ext>
            </a:extLst>
          </p:cNvPr>
          <p:cNvCxnSpPr>
            <a:cxnSpLocks/>
          </p:cNvCxnSpPr>
          <p:nvPr/>
        </p:nvCxnSpPr>
        <p:spPr bwMode="auto">
          <a:xfrm>
            <a:off x="7464046" y="4534665"/>
            <a:ext cx="0" cy="6350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" name="Straight Connector 84">
            <a:extLst>
              <a:ext uri="{FF2B5EF4-FFF2-40B4-BE49-F238E27FC236}">
                <a16:creationId xmlns:a16="http://schemas.microsoft.com/office/drawing/2014/main" id="{31CBBB35-0D2B-71C3-E102-C5CF52CAF697}"/>
              </a:ext>
            </a:extLst>
          </p:cNvPr>
          <p:cNvCxnSpPr>
            <a:cxnSpLocks/>
          </p:cNvCxnSpPr>
          <p:nvPr/>
        </p:nvCxnSpPr>
        <p:spPr bwMode="auto">
          <a:xfrm>
            <a:off x="7770433" y="4534665"/>
            <a:ext cx="0" cy="6350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7" name="Straight Connector 85">
            <a:extLst>
              <a:ext uri="{FF2B5EF4-FFF2-40B4-BE49-F238E27FC236}">
                <a16:creationId xmlns:a16="http://schemas.microsoft.com/office/drawing/2014/main" id="{28BD05A2-6B79-DA74-5A9B-A12656B9380A}"/>
              </a:ext>
            </a:extLst>
          </p:cNvPr>
          <p:cNvCxnSpPr>
            <a:cxnSpLocks/>
          </p:cNvCxnSpPr>
          <p:nvPr/>
        </p:nvCxnSpPr>
        <p:spPr bwMode="auto">
          <a:xfrm>
            <a:off x="8075233" y="4534665"/>
            <a:ext cx="0" cy="6350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" name="Straight Connector 86">
            <a:extLst>
              <a:ext uri="{FF2B5EF4-FFF2-40B4-BE49-F238E27FC236}">
                <a16:creationId xmlns:a16="http://schemas.microsoft.com/office/drawing/2014/main" id="{A118E152-A24C-52CF-756F-D8486B3CD548}"/>
              </a:ext>
            </a:extLst>
          </p:cNvPr>
          <p:cNvCxnSpPr>
            <a:cxnSpLocks/>
          </p:cNvCxnSpPr>
          <p:nvPr/>
        </p:nvCxnSpPr>
        <p:spPr bwMode="auto">
          <a:xfrm>
            <a:off x="8381621" y="4534665"/>
            <a:ext cx="0" cy="6350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9" name="Straight Connector 87">
            <a:extLst>
              <a:ext uri="{FF2B5EF4-FFF2-40B4-BE49-F238E27FC236}">
                <a16:creationId xmlns:a16="http://schemas.microsoft.com/office/drawing/2014/main" id="{93944459-2684-8239-7501-45F4FEA1AB22}"/>
              </a:ext>
            </a:extLst>
          </p:cNvPr>
          <p:cNvCxnSpPr>
            <a:cxnSpLocks/>
          </p:cNvCxnSpPr>
          <p:nvPr/>
        </p:nvCxnSpPr>
        <p:spPr bwMode="auto">
          <a:xfrm>
            <a:off x="8686421" y="4534665"/>
            <a:ext cx="0" cy="6350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" name="Straight Connector 88">
            <a:extLst>
              <a:ext uri="{FF2B5EF4-FFF2-40B4-BE49-F238E27FC236}">
                <a16:creationId xmlns:a16="http://schemas.microsoft.com/office/drawing/2014/main" id="{54875F6C-FCA6-2206-F3BD-E68AF27A6C1A}"/>
              </a:ext>
            </a:extLst>
          </p:cNvPr>
          <p:cNvCxnSpPr>
            <a:cxnSpLocks/>
          </p:cNvCxnSpPr>
          <p:nvPr/>
        </p:nvCxnSpPr>
        <p:spPr bwMode="auto">
          <a:xfrm>
            <a:off x="8992808" y="4534665"/>
            <a:ext cx="0" cy="6350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" name="Straight Connector 89">
            <a:extLst>
              <a:ext uri="{FF2B5EF4-FFF2-40B4-BE49-F238E27FC236}">
                <a16:creationId xmlns:a16="http://schemas.microsoft.com/office/drawing/2014/main" id="{4D177474-113F-9C1B-E05E-6F22CBD3C6BC}"/>
              </a:ext>
            </a:extLst>
          </p:cNvPr>
          <p:cNvCxnSpPr>
            <a:cxnSpLocks/>
          </p:cNvCxnSpPr>
          <p:nvPr/>
        </p:nvCxnSpPr>
        <p:spPr bwMode="auto">
          <a:xfrm>
            <a:off x="9297608" y="4534665"/>
            <a:ext cx="0" cy="6350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" name="Straight Connector 90">
            <a:extLst>
              <a:ext uri="{FF2B5EF4-FFF2-40B4-BE49-F238E27FC236}">
                <a16:creationId xmlns:a16="http://schemas.microsoft.com/office/drawing/2014/main" id="{887885D5-5770-80FC-69C9-8C9DEE485413}"/>
              </a:ext>
            </a:extLst>
          </p:cNvPr>
          <p:cNvCxnSpPr>
            <a:cxnSpLocks/>
          </p:cNvCxnSpPr>
          <p:nvPr/>
        </p:nvCxnSpPr>
        <p:spPr bwMode="auto">
          <a:xfrm>
            <a:off x="9603996" y="4534665"/>
            <a:ext cx="0" cy="6350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" name="Straight Connector 91">
            <a:extLst>
              <a:ext uri="{FF2B5EF4-FFF2-40B4-BE49-F238E27FC236}">
                <a16:creationId xmlns:a16="http://schemas.microsoft.com/office/drawing/2014/main" id="{F2631D01-217A-049E-752F-6A6D2DE4A54B}"/>
              </a:ext>
            </a:extLst>
          </p:cNvPr>
          <p:cNvCxnSpPr>
            <a:cxnSpLocks/>
          </p:cNvCxnSpPr>
          <p:nvPr/>
        </p:nvCxnSpPr>
        <p:spPr bwMode="auto">
          <a:xfrm>
            <a:off x="9908796" y="4534665"/>
            <a:ext cx="0" cy="6350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" name="Straight Connector 92">
            <a:extLst>
              <a:ext uri="{FF2B5EF4-FFF2-40B4-BE49-F238E27FC236}">
                <a16:creationId xmlns:a16="http://schemas.microsoft.com/office/drawing/2014/main" id="{0F7FE5A8-CE00-EB06-CF2A-0486D5832A04}"/>
              </a:ext>
            </a:extLst>
          </p:cNvPr>
          <p:cNvCxnSpPr>
            <a:cxnSpLocks/>
          </p:cNvCxnSpPr>
          <p:nvPr/>
        </p:nvCxnSpPr>
        <p:spPr bwMode="auto">
          <a:xfrm>
            <a:off x="10215183" y="4534665"/>
            <a:ext cx="0" cy="6350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" name="Straight Connector 93">
            <a:extLst>
              <a:ext uri="{FF2B5EF4-FFF2-40B4-BE49-F238E27FC236}">
                <a16:creationId xmlns:a16="http://schemas.microsoft.com/office/drawing/2014/main" id="{4F427372-5CB8-D138-8675-05FF41ED3FBE}"/>
              </a:ext>
            </a:extLst>
          </p:cNvPr>
          <p:cNvCxnSpPr>
            <a:cxnSpLocks/>
          </p:cNvCxnSpPr>
          <p:nvPr/>
        </p:nvCxnSpPr>
        <p:spPr bwMode="auto">
          <a:xfrm>
            <a:off x="10519983" y="4534665"/>
            <a:ext cx="0" cy="6350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6" name="Straight Connector 94">
            <a:extLst>
              <a:ext uri="{FF2B5EF4-FFF2-40B4-BE49-F238E27FC236}">
                <a16:creationId xmlns:a16="http://schemas.microsoft.com/office/drawing/2014/main" id="{3F02A2D9-A855-782E-BE67-290C4AC1E55A}"/>
              </a:ext>
            </a:extLst>
          </p:cNvPr>
          <p:cNvCxnSpPr>
            <a:cxnSpLocks/>
          </p:cNvCxnSpPr>
          <p:nvPr/>
        </p:nvCxnSpPr>
        <p:spPr bwMode="auto">
          <a:xfrm>
            <a:off x="11131171" y="4534665"/>
            <a:ext cx="0" cy="6350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4164FCA5-B59C-85FD-4BF3-11469342B3A4}"/>
              </a:ext>
            </a:extLst>
          </p:cNvPr>
          <p:cNvSpPr txBox="1"/>
          <p:nvPr/>
        </p:nvSpPr>
        <p:spPr bwMode="auto">
          <a:xfrm>
            <a:off x="10848596" y="1319978"/>
            <a:ext cx="7620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8 mg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6EE85F2-DFB5-0A1E-6F90-4F47981ECA67}"/>
              </a:ext>
            </a:extLst>
          </p:cNvPr>
          <p:cNvSpPr txBox="1"/>
          <p:nvPr/>
        </p:nvSpPr>
        <p:spPr bwMode="auto">
          <a:xfrm>
            <a:off x="7454521" y="4891853"/>
            <a:ext cx="3676650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Mos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D32EACD-E7F4-93DF-BC36-3BAB94E50A9F}"/>
              </a:ext>
            </a:extLst>
          </p:cNvPr>
          <p:cNvSpPr txBox="1"/>
          <p:nvPr/>
        </p:nvSpPr>
        <p:spPr bwMode="auto">
          <a:xfrm>
            <a:off x="10897808" y="4594990"/>
            <a:ext cx="466725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400815A-CDBB-EA6C-FF44-59BC1D08BCC3}"/>
              </a:ext>
            </a:extLst>
          </p:cNvPr>
          <p:cNvSpPr txBox="1"/>
          <p:nvPr/>
        </p:nvSpPr>
        <p:spPr bwMode="auto">
          <a:xfrm>
            <a:off x="7229096" y="4594990"/>
            <a:ext cx="466725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5FF715E-10FD-93E8-7941-222D8B38B09B}"/>
              </a:ext>
            </a:extLst>
          </p:cNvPr>
          <p:cNvSpPr txBox="1"/>
          <p:nvPr/>
        </p:nvSpPr>
        <p:spPr bwMode="auto">
          <a:xfrm>
            <a:off x="7535483" y="4594990"/>
            <a:ext cx="465138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F300BC2-34A0-CD58-B2FB-4CB8C79612F5}"/>
              </a:ext>
            </a:extLst>
          </p:cNvPr>
          <p:cNvSpPr txBox="1"/>
          <p:nvPr/>
        </p:nvSpPr>
        <p:spPr bwMode="auto">
          <a:xfrm>
            <a:off x="7840283" y="4594990"/>
            <a:ext cx="466725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91ADEFF-3675-D424-A13A-1E475B3E4304}"/>
              </a:ext>
            </a:extLst>
          </p:cNvPr>
          <p:cNvSpPr txBox="1"/>
          <p:nvPr/>
        </p:nvSpPr>
        <p:spPr bwMode="auto">
          <a:xfrm>
            <a:off x="8146671" y="4594990"/>
            <a:ext cx="466725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77A3AEB-1355-3BF5-81C5-1214D83434F0}"/>
              </a:ext>
            </a:extLst>
          </p:cNvPr>
          <p:cNvSpPr txBox="1"/>
          <p:nvPr/>
        </p:nvSpPr>
        <p:spPr bwMode="auto">
          <a:xfrm>
            <a:off x="8451471" y="4594990"/>
            <a:ext cx="466725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0A7C108-9C45-0A8B-C2F7-CA8A4657E987}"/>
              </a:ext>
            </a:extLst>
          </p:cNvPr>
          <p:cNvSpPr txBox="1"/>
          <p:nvPr/>
        </p:nvSpPr>
        <p:spPr bwMode="auto">
          <a:xfrm>
            <a:off x="8757858" y="4594990"/>
            <a:ext cx="466725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6AE9B41-B7C4-DFB3-64A2-C0E19A52A80F}"/>
              </a:ext>
            </a:extLst>
          </p:cNvPr>
          <p:cNvSpPr txBox="1"/>
          <p:nvPr/>
        </p:nvSpPr>
        <p:spPr bwMode="auto">
          <a:xfrm>
            <a:off x="9064246" y="4594990"/>
            <a:ext cx="465137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CC0BAC6-1BFC-90FF-55CB-6187E135A48B}"/>
              </a:ext>
            </a:extLst>
          </p:cNvPr>
          <p:cNvSpPr txBox="1"/>
          <p:nvPr/>
        </p:nvSpPr>
        <p:spPr bwMode="auto">
          <a:xfrm>
            <a:off x="9369046" y="4594990"/>
            <a:ext cx="466725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A980B410-B6EC-2050-124D-F7880841ACCF}"/>
              </a:ext>
            </a:extLst>
          </p:cNvPr>
          <p:cNvSpPr txBox="1"/>
          <p:nvPr/>
        </p:nvSpPr>
        <p:spPr bwMode="auto">
          <a:xfrm>
            <a:off x="9675433" y="4594990"/>
            <a:ext cx="466725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EE31F436-DB63-8027-2199-BCDEEA7637C2}"/>
              </a:ext>
            </a:extLst>
          </p:cNvPr>
          <p:cNvSpPr txBox="1"/>
          <p:nvPr/>
        </p:nvSpPr>
        <p:spPr bwMode="auto">
          <a:xfrm>
            <a:off x="9980233" y="4594990"/>
            <a:ext cx="466725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BE12F6D-ACDD-B5B7-91A5-D904E8BAE7AA}"/>
              </a:ext>
            </a:extLst>
          </p:cNvPr>
          <p:cNvSpPr txBox="1"/>
          <p:nvPr/>
        </p:nvSpPr>
        <p:spPr bwMode="auto">
          <a:xfrm>
            <a:off x="10286621" y="4594990"/>
            <a:ext cx="466725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6EC4968-0DF5-7C36-964F-A66A887A99EA}"/>
              </a:ext>
            </a:extLst>
          </p:cNvPr>
          <p:cNvSpPr txBox="1"/>
          <p:nvPr/>
        </p:nvSpPr>
        <p:spPr bwMode="auto">
          <a:xfrm>
            <a:off x="6757608" y="1356490"/>
            <a:ext cx="682625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2856F1F-483B-F3A1-22CE-3030D7643D48}"/>
              </a:ext>
            </a:extLst>
          </p:cNvPr>
          <p:cNvSpPr txBox="1"/>
          <p:nvPr/>
        </p:nvSpPr>
        <p:spPr bwMode="auto">
          <a:xfrm>
            <a:off x="6757608" y="1950215"/>
            <a:ext cx="682625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3041381-C6F6-DFD1-106B-B70F5CDC9601}"/>
              </a:ext>
            </a:extLst>
          </p:cNvPr>
          <p:cNvSpPr txBox="1"/>
          <p:nvPr/>
        </p:nvSpPr>
        <p:spPr bwMode="auto">
          <a:xfrm>
            <a:off x="6757608" y="2545528"/>
            <a:ext cx="682625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5FD9DB0-2C2D-4048-ECE5-FE325F3E62D2}"/>
              </a:ext>
            </a:extLst>
          </p:cNvPr>
          <p:cNvSpPr txBox="1"/>
          <p:nvPr/>
        </p:nvSpPr>
        <p:spPr bwMode="auto">
          <a:xfrm>
            <a:off x="6757608" y="3139253"/>
            <a:ext cx="682625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5309161-9144-187E-0B17-FB8E02229FAE}"/>
              </a:ext>
            </a:extLst>
          </p:cNvPr>
          <p:cNvSpPr txBox="1"/>
          <p:nvPr/>
        </p:nvSpPr>
        <p:spPr bwMode="auto">
          <a:xfrm>
            <a:off x="6757608" y="3732978"/>
            <a:ext cx="682625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3B7D67D-C5F6-3B31-40BB-F3820B8D8B97}"/>
              </a:ext>
            </a:extLst>
          </p:cNvPr>
          <p:cNvSpPr txBox="1"/>
          <p:nvPr/>
        </p:nvSpPr>
        <p:spPr bwMode="auto">
          <a:xfrm>
            <a:off x="6757608" y="4326703"/>
            <a:ext cx="682625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1D6F008B-BE2A-1A79-6CCB-F513D35E607B}"/>
              </a:ext>
            </a:extLst>
          </p:cNvPr>
          <p:cNvSpPr txBox="1"/>
          <p:nvPr/>
        </p:nvSpPr>
        <p:spPr bwMode="auto">
          <a:xfrm rot="16200000">
            <a:off x="5213765" y="2844771"/>
            <a:ext cx="30099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OS (%)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72DA05BF-295F-4C3C-2B45-904CBDB4B961}"/>
              </a:ext>
            </a:extLst>
          </p:cNvPr>
          <p:cNvSpPr txBox="1"/>
          <p:nvPr/>
        </p:nvSpPr>
        <p:spPr bwMode="auto">
          <a:xfrm>
            <a:off x="6341683" y="5076003"/>
            <a:ext cx="201771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Patients at Risk, n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E52706D-0A50-C117-DDAF-F5BA478EEE40}"/>
              </a:ext>
            </a:extLst>
          </p:cNvPr>
          <p:cNvSpPr txBox="1"/>
          <p:nvPr/>
        </p:nvSpPr>
        <p:spPr bwMode="auto">
          <a:xfrm>
            <a:off x="7178296" y="5336353"/>
            <a:ext cx="566737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101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8666CADF-74C9-4FF6-2378-42716AB00AC1}"/>
              </a:ext>
            </a:extLst>
          </p:cNvPr>
          <p:cNvSpPr txBox="1"/>
          <p:nvPr/>
        </p:nvSpPr>
        <p:spPr bwMode="auto">
          <a:xfrm>
            <a:off x="7483096" y="5336353"/>
            <a:ext cx="566737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52F6F0D0-20C4-6DD9-73C1-4BBAA5394974}"/>
              </a:ext>
            </a:extLst>
          </p:cNvPr>
          <p:cNvSpPr txBox="1"/>
          <p:nvPr/>
        </p:nvSpPr>
        <p:spPr bwMode="auto">
          <a:xfrm>
            <a:off x="7789483" y="5336353"/>
            <a:ext cx="566738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76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2E7148CF-BAA5-8093-32E3-EFE0A8B3541B}"/>
              </a:ext>
            </a:extLst>
          </p:cNvPr>
          <p:cNvSpPr txBox="1"/>
          <p:nvPr/>
        </p:nvSpPr>
        <p:spPr bwMode="auto">
          <a:xfrm>
            <a:off x="8095871" y="5336353"/>
            <a:ext cx="566737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F8992410-F83E-8582-D7C3-C05514B5FD31}"/>
              </a:ext>
            </a:extLst>
          </p:cNvPr>
          <p:cNvSpPr txBox="1"/>
          <p:nvPr/>
        </p:nvSpPr>
        <p:spPr bwMode="auto">
          <a:xfrm>
            <a:off x="8400671" y="5336353"/>
            <a:ext cx="566737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E8BB16C9-668B-6243-673B-B38D4152EB6A}"/>
              </a:ext>
            </a:extLst>
          </p:cNvPr>
          <p:cNvSpPr txBox="1"/>
          <p:nvPr/>
        </p:nvSpPr>
        <p:spPr bwMode="auto">
          <a:xfrm>
            <a:off x="8707058" y="5336353"/>
            <a:ext cx="566738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46A16B1-0492-7BCC-4957-DE177C3ECFEA}"/>
              </a:ext>
            </a:extLst>
          </p:cNvPr>
          <p:cNvSpPr txBox="1"/>
          <p:nvPr/>
        </p:nvSpPr>
        <p:spPr bwMode="auto">
          <a:xfrm>
            <a:off x="9013446" y="5336353"/>
            <a:ext cx="566737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65EAEC6-739A-77C3-B36A-7AB4F1899ACA}"/>
              </a:ext>
            </a:extLst>
          </p:cNvPr>
          <p:cNvSpPr txBox="1"/>
          <p:nvPr/>
        </p:nvSpPr>
        <p:spPr bwMode="auto">
          <a:xfrm>
            <a:off x="9318246" y="5336353"/>
            <a:ext cx="566737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DB0D41B-46E4-23D8-71E1-E8425C720D80}"/>
              </a:ext>
            </a:extLst>
          </p:cNvPr>
          <p:cNvSpPr txBox="1"/>
          <p:nvPr/>
        </p:nvSpPr>
        <p:spPr bwMode="auto">
          <a:xfrm>
            <a:off x="9624633" y="5336353"/>
            <a:ext cx="566738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E79342E3-E491-545F-A527-B37FCCCC6819}"/>
              </a:ext>
            </a:extLst>
          </p:cNvPr>
          <p:cNvSpPr txBox="1"/>
          <p:nvPr/>
        </p:nvSpPr>
        <p:spPr bwMode="auto">
          <a:xfrm>
            <a:off x="9931021" y="5336353"/>
            <a:ext cx="566737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EC0FD40-12D9-39B2-74C7-6CFAA04DD142}"/>
              </a:ext>
            </a:extLst>
          </p:cNvPr>
          <p:cNvSpPr txBox="1"/>
          <p:nvPr/>
        </p:nvSpPr>
        <p:spPr bwMode="auto">
          <a:xfrm>
            <a:off x="10235821" y="5336353"/>
            <a:ext cx="566737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2BA5E1E8-B1E0-E246-D421-1B2FD5D352FF}"/>
              </a:ext>
            </a:extLst>
          </p:cNvPr>
          <p:cNvSpPr txBox="1"/>
          <p:nvPr/>
        </p:nvSpPr>
        <p:spPr bwMode="auto">
          <a:xfrm>
            <a:off x="10848596" y="5336353"/>
            <a:ext cx="566737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F583320-2795-6509-D515-4F96ABBC7C12}"/>
              </a:ext>
            </a:extLst>
          </p:cNvPr>
          <p:cNvSpPr txBox="1"/>
          <p:nvPr/>
        </p:nvSpPr>
        <p:spPr bwMode="auto">
          <a:xfrm>
            <a:off x="10542208" y="5336353"/>
            <a:ext cx="566738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0D18C572-16E9-8AAC-BD56-9436FE79320D}"/>
              </a:ext>
            </a:extLst>
          </p:cNvPr>
          <p:cNvSpPr txBox="1"/>
          <p:nvPr/>
        </p:nvSpPr>
        <p:spPr bwMode="auto">
          <a:xfrm>
            <a:off x="10593008" y="4594990"/>
            <a:ext cx="465138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33</a:t>
            </a:r>
          </a:p>
        </p:txBody>
      </p:sp>
      <p:cxnSp>
        <p:nvCxnSpPr>
          <p:cNvPr id="123" name="Straight Connector 131">
            <a:extLst>
              <a:ext uri="{FF2B5EF4-FFF2-40B4-BE49-F238E27FC236}">
                <a16:creationId xmlns:a16="http://schemas.microsoft.com/office/drawing/2014/main" id="{C55EAC8E-6B28-1C97-DD0A-2DDB8E372175}"/>
              </a:ext>
            </a:extLst>
          </p:cNvPr>
          <p:cNvCxnSpPr>
            <a:cxnSpLocks/>
          </p:cNvCxnSpPr>
          <p:nvPr/>
        </p:nvCxnSpPr>
        <p:spPr bwMode="auto">
          <a:xfrm>
            <a:off x="10826371" y="4534665"/>
            <a:ext cx="0" cy="6350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24" name="Group 227">
            <a:extLst>
              <a:ext uri="{FF2B5EF4-FFF2-40B4-BE49-F238E27FC236}">
                <a16:creationId xmlns:a16="http://schemas.microsoft.com/office/drawing/2014/main" id="{C0788303-D5D0-BB86-868C-FF768C010F46}"/>
              </a:ext>
            </a:extLst>
          </p:cNvPr>
          <p:cNvGrpSpPr>
            <a:grpSpLocks/>
          </p:cNvGrpSpPr>
          <p:nvPr/>
        </p:nvGrpSpPr>
        <p:grpSpPr bwMode="auto">
          <a:xfrm>
            <a:off x="4365246" y="1451740"/>
            <a:ext cx="369887" cy="127000"/>
            <a:chOff x="4574184" y="1948969"/>
            <a:chExt cx="369651" cy="128016"/>
          </a:xfrm>
        </p:grpSpPr>
        <p:cxnSp>
          <p:nvCxnSpPr>
            <p:cNvPr id="125" name="Straight Connector 225">
              <a:extLst>
                <a:ext uri="{FF2B5EF4-FFF2-40B4-BE49-F238E27FC236}">
                  <a16:creationId xmlns:a16="http://schemas.microsoft.com/office/drawing/2014/main" id="{223FBEFC-6DC1-3D08-D168-E8C575611A6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574184" y="2022776"/>
              <a:ext cx="369651" cy="0"/>
            </a:xfrm>
            <a:prstGeom prst="line">
              <a:avLst/>
            </a:prstGeom>
            <a:noFill/>
            <a:ln w="28575" algn="ctr">
              <a:solidFill>
                <a:srgbClr val="01587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3E2CA4AA-D4D1-2EFC-CECD-7019B31BC1F3}"/>
                </a:ext>
              </a:extLst>
            </p:cNvPr>
            <p:cNvSpPr/>
            <p:nvPr/>
          </p:nvSpPr>
          <p:spPr bwMode="auto">
            <a:xfrm>
              <a:off x="4683651" y="1948969"/>
              <a:ext cx="128506" cy="128016"/>
            </a:xfrm>
            <a:prstGeom prst="ellipse">
              <a:avLst/>
            </a:prstGeom>
            <a:noFill/>
            <a:ln w="28575">
              <a:solidFill>
                <a:srgbClr val="015873"/>
              </a:solidFill>
              <a:miter lim="800000"/>
              <a:headEnd/>
              <a:tailEnd/>
            </a:ln>
          </p:spPr>
          <p:txBody>
            <a:bodyPr anchor="b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7" name="Group 141">
            <a:extLst>
              <a:ext uri="{FF2B5EF4-FFF2-40B4-BE49-F238E27FC236}">
                <a16:creationId xmlns:a16="http://schemas.microsoft.com/office/drawing/2014/main" id="{4677C2B7-B079-35A8-69B6-B02AB26F1B69}"/>
              </a:ext>
            </a:extLst>
          </p:cNvPr>
          <p:cNvGrpSpPr>
            <a:grpSpLocks/>
          </p:cNvGrpSpPr>
          <p:nvPr/>
        </p:nvGrpSpPr>
        <p:grpSpPr bwMode="auto">
          <a:xfrm>
            <a:off x="10458071" y="1446978"/>
            <a:ext cx="368300" cy="128587"/>
            <a:chOff x="4574184" y="1948969"/>
            <a:chExt cx="369651" cy="128016"/>
          </a:xfrm>
        </p:grpSpPr>
        <p:cxnSp>
          <p:nvCxnSpPr>
            <p:cNvPr id="128" name="Straight Connector 142">
              <a:extLst>
                <a:ext uri="{FF2B5EF4-FFF2-40B4-BE49-F238E27FC236}">
                  <a16:creationId xmlns:a16="http://schemas.microsoft.com/office/drawing/2014/main" id="{6BBF99F5-5356-1EF8-1352-280FE872201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574184" y="2022776"/>
              <a:ext cx="369651" cy="0"/>
            </a:xfrm>
            <a:prstGeom prst="line">
              <a:avLst/>
            </a:prstGeom>
            <a:noFill/>
            <a:ln w="28575" algn="ctr">
              <a:solidFill>
                <a:srgbClr val="01587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77F0B541-33C6-A319-AD1D-C951DAD0F1FA}"/>
                </a:ext>
              </a:extLst>
            </p:cNvPr>
            <p:cNvSpPr/>
            <p:nvPr/>
          </p:nvSpPr>
          <p:spPr bwMode="auto">
            <a:xfrm>
              <a:off x="4684123" y="1948969"/>
              <a:ext cx="127466" cy="128016"/>
            </a:xfrm>
            <a:prstGeom prst="ellipse">
              <a:avLst/>
            </a:prstGeom>
            <a:noFill/>
            <a:ln w="28575">
              <a:solidFill>
                <a:srgbClr val="015873"/>
              </a:solidFill>
              <a:miter lim="800000"/>
              <a:headEnd/>
              <a:tailEnd/>
            </a:ln>
          </p:spPr>
          <p:txBody>
            <a:bodyPr anchor="b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0" name="Oval 129">
            <a:extLst>
              <a:ext uri="{FF2B5EF4-FFF2-40B4-BE49-F238E27FC236}">
                <a16:creationId xmlns:a16="http://schemas.microsoft.com/office/drawing/2014/main" id="{EB9820FC-42E5-4817-3035-F244E7BCD026}"/>
              </a:ext>
            </a:extLst>
          </p:cNvPr>
          <p:cNvSpPr/>
          <p:nvPr/>
        </p:nvSpPr>
        <p:spPr bwMode="auto">
          <a:xfrm>
            <a:off x="1302958" y="1466028"/>
            <a:ext cx="127000" cy="128587"/>
          </a:xfrm>
          <a:prstGeom prst="ellipse">
            <a:avLst/>
          </a:prstGeom>
          <a:noFill/>
          <a:ln w="28575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D689EF81-EEC8-40D3-3374-63E7195002C0}"/>
              </a:ext>
            </a:extLst>
          </p:cNvPr>
          <p:cNvSpPr/>
          <p:nvPr/>
        </p:nvSpPr>
        <p:spPr bwMode="auto">
          <a:xfrm>
            <a:off x="1445833" y="1823215"/>
            <a:ext cx="127000" cy="127000"/>
          </a:xfrm>
          <a:prstGeom prst="ellipse">
            <a:avLst/>
          </a:prstGeom>
          <a:noFill/>
          <a:ln w="28575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D1262A3D-B667-EB32-9DBD-DE4139AD6FA0}"/>
              </a:ext>
            </a:extLst>
          </p:cNvPr>
          <p:cNvSpPr/>
          <p:nvPr/>
        </p:nvSpPr>
        <p:spPr bwMode="auto">
          <a:xfrm>
            <a:off x="1899858" y="3059878"/>
            <a:ext cx="127000" cy="128587"/>
          </a:xfrm>
          <a:prstGeom prst="ellipse">
            <a:avLst/>
          </a:prstGeom>
          <a:noFill/>
          <a:ln w="28575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CEDA205A-1BC5-83E7-EA69-11054F62C3BE}"/>
              </a:ext>
            </a:extLst>
          </p:cNvPr>
          <p:cNvSpPr/>
          <p:nvPr/>
        </p:nvSpPr>
        <p:spPr bwMode="auto">
          <a:xfrm>
            <a:off x="4704971" y="4321940"/>
            <a:ext cx="128587" cy="128588"/>
          </a:xfrm>
          <a:prstGeom prst="ellipse">
            <a:avLst/>
          </a:prstGeom>
          <a:noFill/>
          <a:ln w="28575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ACA0880B-6908-7921-FF44-5A7A0905BF01}"/>
              </a:ext>
            </a:extLst>
          </p:cNvPr>
          <p:cNvSpPr/>
          <p:nvPr/>
        </p:nvSpPr>
        <p:spPr bwMode="auto">
          <a:xfrm>
            <a:off x="3541333" y="4160015"/>
            <a:ext cx="128588" cy="128588"/>
          </a:xfrm>
          <a:prstGeom prst="ellipse">
            <a:avLst/>
          </a:prstGeom>
          <a:noFill/>
          <a:ln w="28575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7DDC52C5-2CDA-52AC-B7EC-BE6E56748492}"/>
              </a:ext>
            </a:extLst>
          </p:cNvPr>
          <p:cNvSpPr/>
          <p:nvPr/>
        </p:nvSpPr>
        <p:spPr bwMode="auto">
          <a:xfrm>
            <a:off x="2561846" y="3794890"/>
            <a:ext cx="128587" cy="128588"/>
          </a:xfrm>
          <a:prstGeom prst="ellipse">
            <a:avLst/>
          </a:prstGeom>
          <a:noFill/>
          <a:ln w="28575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C5508A19-CB95-F771-52D6-8E7C12BD3C4D}"/>
              </a:ext>
            </a:extLst>
          </p:cNvPr>
          <p:cNvSpPr/>
          <p:nvPr/>
        </p:nvSpPr>
        <p:spPr bwMode="auto">
          <a:xfrm>
            <a:off x="3788983" y="4150490"/>
            <a:ext cx="128588" cy="128588"/>
          </a:xfrm>
          <a:prstGeom prst="ellipse">
            <a:avLst/>
          </a:prstGeom>
          <a:noFill/>
          <a:ln w="28575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60EE2319-961B-EA8D-CAE9-1E987960E582}"/>
              </a:ext>
            </a:extLst>
          </p:cNvPr>
          <p:cNvSpPr/>
          <p:nvPr/>
        </p:nvSpPr>
        <p:spPr bwMode="auto">
          <a:xfrm>
            <a:off x="3885821" y="4190178"/>
            <a:ext cx="128587" cy="128587"/>
          </a:xfrm>
          <a:prstGeom prst="ellipse">
            <a:avLst/>
          </a:prstGeom>
          <a:noFill/>
          <a:ln w="28575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EE2B55CC-8F13-1865-BD11-386FE619EA9C}"/>
              </a:ext>
            </a:extLst>
          </p:cNvPr>
          <p:cNvSpPr/>
          <p:nvPr/>
        </p:nvSpPr>
        <p:spPr bwMode="auto">
          <a:xfrm>
            <a:off x="3962021" y="4190178"/>
            <a:ext cx="128587" cy="128587"/>
          </a:xfrm>
          <a:prstGeom prst="ellipse">
            <a:avLst/>
          </a:prstGeom>
          <a:noFill/>
          <a:ln w="28575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ADA0474F-7BBE-90A2-8800-2AFBA4559237}"/>
              </a:ext>
            </a:extLst>
          </p:cNvPr>
          <p:cNvSpPr/>
          <p:nvPr/>
        </p:nvSpPr>
        <p:spPr bwMode="auto">
          <a:xfrm>
            <a:off x="4190621" y="4191765"/>
            <a:ext cx="128587" cy="128588"/>
          </a:xfrm>
          <a:prstGeom prst="ellipse">
            <a:avLst/>
          </a:prstGeom>
          <a:noFill/>
          <a:ln w="28575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EB367D92-185E-21FD-F61B-131871962F69}"/>
              </a:ext>
            </a:extLst>
          </p:cNvPr>
          <p:cNvSpPr/>
          <p:nvPr/>
        </p:nvSpPr>
        <p:spPr bwMode="auto">
          <a:xfrm>
            <a:off x="4257296" y="4190178"/>
            <a:ext cx="128587" cy="128587"/>
          </a:xfrm>
          <a:prstGeom prst="ellipse">
            <a:avLst/>
          </a:prstGeom>
          <a:noFill/>
          <a:ln w="28575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6F48A7B9-CEFB-165A-4B4C-CB0F7BEF30F7}"/>
              </a:ext>
            </a:extLst>
          </p:cNvPr>
          <p:cNvSpPr/>
          <p:nvPr/>
        </p:nvSpPr>
        <p:spPr bwMode="auto">
          <a:xfrm>
            <a:off x="7527546" y="1475553"/>
            <a:ext cx="127000" cy="128587"/>
          </a:xfrm>
          <a:prstGeom prst="ellipse">
            <a:avLst/>
          </a:prstGeom>
          <a:noFill/>
          <a:ln w="28575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CF1AFE9E-8946-0468-550C-E077BFF56382}"/>
              </a:ext>
            </a:extLst>
          </p:cNvPr>
          <p:cNvSpPr/>
          <p:nvPr/>
        </p:nvSpPr>
        <p:spPr bwMode="auto">
          <a:xfrm>
            <a:off x="7565646" y="1475553"/>
            <a:ext cx="128587" cy="128587"/>
          </a:xfrm>
          <a:prstGeom prst="ellipse">
            <a:avLst/>
          </a:prstGeom>
          <a:noFill/>
          <a:ln w="28575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9220C886-C14B-8D54-EDB6-FA38040F965A}"/>
              </a:ext>
            </a:extLst>
          </p:cNvPr>
          <p:cNvSpPr/>
          <p:nvPr/>
        </p:nvSpPr>
        <p:spPr bwMode="auto">
          <a:xfrm>
            <a:off x="8084758" y="2220090"/>
            <a:ext cx="127000" cy="127000"/>
          </a:xfrm>
          <a:prstGeom prst="ellipse">
            <a:avLst/>
          </a:prstGeom>
          <a:noFill/>
          <a:ln w="28575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7C967A3F-80F0-66A4-3888-A04CB30484DF}"/>
              </a:ext>
            </a:extLst>
          </p:cNvPr>
          <p:cNvSpPr/>
          <p:nvPr/>
        </p:nvSpPr>
        <p:spPr bwMode="auto">
          <a:xfrm>
            <a:off x="8573708" y="2974153"/>
            <a:ext cx="127000" cy="128587"/>
          </a:xfrm>
          <a:prstGeom prst="ellipse">
            <a:avLst/>
          </a:prstGeom>
          <a:noFill/>
          <a:ln w="28575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B39968F4-5892-9223-BC42-8CF254264072}"/>
              </a:ext>
            </a:extLst>
          </p:cNvPr>
          <p:cNvSpPr/>
          <p:nvPr/>
        </p:nvSpPr>
        <p:spPr bwMode="auto">
          <a:xfrm>
            <a:off x="8884858" y="3159890"/>
            <a:ext cx="128588" cy="128588"/>
          </a:xfrm>
          <a:prstGeom prst="ellipse">
            <a:avLst/>
          </a:prstGeom>
          <a:noFill/>
          <a:ln w="28575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712C9026-4E49-DA49-D6C1-20D9DA2F3D7C}"/>
              </a:ext>
            </a:extLst>
          </p:cNvPr>
          <p:cNvSpPr/>
          <p:nvPr/>
        </p:nvSpPr>
        <p:spPr bwMode="auto">
          <a:xfrm>
            <a:off x="9853233" y="3532953"/>
            <a:ext cx="128588" cy="128587"/>
          </a:xfrm>
          <a:prstGeom prst="ellipse">
            <a:avLst/>
          </a:prstGeom>
          <a:noFill/>
          <a:ln w="28575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F50208CA-FF9D-1E79-6F17-7F69A5798F7D}"/>
              </a:ext>
            </a:extLst>
          </p:cNvPr>
          <p:cNvSpPr/>
          <p:nvPr/>
        </p:nvSpPr>
        <p:spPr bwMode="auto">
          <a:xfrm>
            <a:off x="9892921" y="3531365"/>
            <a:ext cx="128587" cy="128588"/>
          </a:xfrm>
          <a:prstGeom prst="ellipse">
            <a:avLst/>
          </a:prstGeom>
          <a:noFill/>
          <a:ln w="28575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8A06EA2F-BB97-4720-483B-264B7961A36C}"/>
              </a:ext>
            </a:extLst>
          </p:cNvPr>
          <p:cNvSpPr/>
          <p:nvPr/>
        </p:nvSpPr>
        <p:spPr bwMode="auto">
          <a:xfrm>
            <a:off x="10672383" y="3977453"/>
            <a:ext cx="128588" cy="128587"/>
          </a:xfrm>
          <a:prstGeom prst="ellipse">
            <a:avLst/>
          </a:prstGeom>
          <a:noFill/>
          <a:ln w="28575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D716DEED-8D8A-ABC7-3CA3-B4821B7436F1}"/>
              </a:ext>
            </a:extLst>
          </p:cNvPr>
          <p:cNvSpPr/>
          <p:nvPr/>
        </p:nvSpPr>
        <p:spPr bwMode="auto">
          <a:xfrm>
            <a:off x="10821608" y="3990153"/>
            <a:ext cx="127000" cy="127000"/>
          </a:xfrm>
          <a:prstGeom prst="ellipse">
            <a:avLst/>
          </a:prstGeom>
          <a:noFill/>
          <a:ln w="28575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4DE42593-F060-67E5-0E72-792EA37D3668}"/>
              </a:ext>
            </a:extLst>
          </p:cNvPr>
          <p:cNvSpPr/>
          <p:nvPr/>
        </p:nvSpPr>
        <p:spPr bwMode="auto">
          <a:xfrm>
            <a:off x="10134221" y="3631378"/>
            <a:ext cx="127000" cy="128587"/>
          </a:xfrm>
          <a:prstGeom prst="ellipse">
            <a:avLst/>
          </a:prstGeom>
          <a:noFill/>
          <a:ln w="28575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C708D0A4-E2A7-47C2-CE41-D708F7A3C313}"/>
              </a:ext>
            </a:extLst>
          </p:cNvPr>
          <p:cNvSpPr/>
          <p:nvPr/>
        </p:nvSpPr>
        <p:spPr bwMode="auto">
          <a:xfrm>
            <a:off x="9958008" y="3528190"/>
            <a:ext cx="128588" cy="127000"/>
          </a:xfrm>
          <a:prstGeom prst="ellipse">
            <a:avLst/>
          </a:prstGeom>
          <a:noFill/>
          <a:ln w="28575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FDD0E24C-48BB-27E0-4086-C81922D241AA}"/>
              </a:ext>
            </a:extLst>
          </p:cNvPr>
          <p:cNvSpPr/>
          <p:nvPr/>
        </p:nvSpPr>
        <p:spPr bwMode="auto">
          <a:xfrm>
            <a:off x="10005633" y="3521840"/>
            <a:ext cx="128588" cy="128588"/>
          </a:xfrm>
          <a:prstGeom prst="ellipse">
            <a:avLst/>
          </a:prstGeom>
          <a:noFill/>
          <a:ln w="28575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DECBF3F8-40C8-0068-C42C-7A53F2649273}"/>
              </a:ext>
            </a:extLst>
          </p:cNvPr>
          <p:cNvSpPr/>
          <p:nvPr/>
        </p:nvSpPr>
        <p:spPr bwMode="auto">
          <a:xfrm>
            <a:off x="10213596" y="3683765"/>
            <a:ext cx="128587" cy="128588"/>
          </a:xfrm>
          <a:prstGeom prst="ellipse">
            <a:avLst/>
          </a:prstGeom>
          <a:noFill/>
          <a:ln w="28575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BF430CCD-34E0-771B-4C70-1FA5027A9649}"/>
              </a:ext>
            </a:extLst>
          </p:cNvPr>
          <p:cNvSpPr/>
          <p:nvPr/>
        </p:nvSpPr>
        <p:spPr bwMode="auto">
          <a:xfrm>
            <a:off x="10283446" y="3683765"/>
            <a:ext cx="128587" cy="128588"/>
          </a:xfrm>
          <a:prstGeom prst="ellipse">
            <a:avLst/>
          </a:prstGeom>
          <a:noFill/>
          <a:ln w="28575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E08BD920-F245-7AD5-3C1F-B84A30F51985}"/>
              </a:ext>
            </a:extLst>
          </p:cNvPr>
          <p:cNvSpPr/>
          <p:nvPr/>
        </p:nvSpPr>
        <p:spPr bwMode="auto">
          <a:xfrm>
            <a:off x="10388221" y="3745678"/>
            <a:ext cx="128587" cy="127000"/>
          </a:xfrm>
          <a:prstGeom prst="ellipse">
            <a:avLst/>
          </a:prstGeom>
          <a:noFill/>
          <a:ln w="28575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A1AE3095-7AFD-601F-8B2D-9B855A27A70A}"/>
              </a:ext>
            </a:extLst>
          </p:cNvPr>
          <p:cNvSpPr/>
          <p:nvPr/>
        </p:nvSpPr>
        <p:spPr bwMode="auto">
          <a:xfrm>
            <a:off x="10432671" y="3740915"/>
            <a:ext cx="128587" cy="128588"/>
          </a:xfrm>
          <a:prstGeom prst="ellipse">
            <a:avLst/>
          </a:prstGeom>
          <a:noFill/>
          <a:ln w="28575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B6DCB8EF-2E4A-DBD3-D3BD-F18555B8F728}"/>
              </a:ext>
            </a:extLst>
          </p:cNvPr>
          <p:cNvSpPr/>
          <p:nvPr/>
        </p:nvSpPr>
        <p:spPr bwMode="auto">
          <a:xfrm>
            <a:off x="10466008" y="3812353"/>
            <a:ext cx="127000" cy="128587"/>
          </a:xfrm>
          <a:prstGeom prst="ellipse">
            <a:avLst/>
          </a:prstGeom>
          <a:noFill/>
          <a:ln w="28575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08BAA53D-73D9-03BD-55A8-7050694107A0}"/>
              </a:ext>
            </a:extLst>
          </p:cNvPr>
          <p:cNvSpPr/>
          <p:nvPr/>
        </p:nvSpPr>
        <p:spPr bwMode="auto">
          <a:xfrm>
            <a:off x="10537446" y="3817115"/>
            <a:ext cx="128587" cy="128588"/>
          </a:xfrm>
          <a:prstGeom prst="ellipse">
            <a:avLst/>
          </a:prstGeom>
          <a:noFill/>
          <a:ln w="28575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CBC1B240-EDC0-D344-C177-4D7066144CD8}"/>
              </a:ext>
            </a:extLst>
          </p:cNvPr>
          <p:cNvSpPr/>
          <p:nvPr/>
        </p:nvSpPr>
        <p:spPr bwMode="auto">
          <a:xfrm>
            <a:off x="10513633" y="3809178"/>
            <a:ext cx="127000" cy="127000"/>
          </a:xfrm>
          <a:prstGeom prst="ellipse">
            <a:avLst/>
          </a:prstGeom>
          <a:noFill/>
          <a:ln w="28575">
            <a:solidFill>
              <a:srgbClr val="015873"/>
            </a:solidFill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Freeform: Shape 159">
            <a:extLst>
              <a:ext uri="{FF2B5EF4-FFF2-40B4-BE49-F238E27FC236}">
                <a16:creationId xmlns:a16="http://schemas.microsoft.com/office/drawing/2014/main" id="{2AF96EB1-1668-589B-0715-E9C6F191142C}"/>
              </a:ext>
            </a:extLst>
          </p:cNvPr>
          <p:cNvSpPr/>
          <p:nvPr/>
        </p:nvSpPr>
        <p:spPr bwMode="auto">
          <a:xfrm>
            <a:off x="7475158" y="1526353"/>
            <a:ext cx="3409950" cy="2505075"/>
          </a:xfrm>
          <a:custGeom>
            <a:avLst/>
            <a:gdLst>
              <a:gd name="connsiteX0" fmla="*/ 3409950 w 3409950"/>
              <a:gd name="connsiteY0" fmla="*/ 2505075 h 2505075"/>
              <a:gd name="connsiteX1" fmla="*/ 3224212 w 3409950"/>
              <a:gd name="connsiteY1" fmla="*/ 2505075 h 2505075"/>
              <a:gd name="connsiteX2" fmla="*/ 3224212 w 3409950"/>
              <a:gd name="connsiteY2" fmla="*/ 2371725 h 2505075"/>
              <a:gd name="connsiteX3" fmla="*/ 3062287 w 3409950"/>
              <a:gd name="connsiteY3" fmla="*/ 2371725 h 2505075"/>
              <a:gd name="connsiteX4" fmla="*/ 3062287 w 3409950"/>
              <a:gd name="connsiteY4" fmla="*/ 2271712 h 2505075"/>
              <a:gd name="connsiteX5" fmla="*/ 2938462 w 3409950"/>
              <a:gd name="connsiteY5" fmla="*/ 2271712 h 2505075"/>
              <a:gd name="connsiteX6" fmla="*/ 2938462 w 3409950"/>
              <a:gd name="connsiteY6" fmla="*/ 2219325 h 2505075"/>
              <a:gd name="connsiteX7" fmla="*/ 2733675 w 3409950"/>
              <a:gd name="connsiteY7" fmla="*/ 2219325 h 2505075"/>
              <a:gd name="connsiteX8" fmla="*/ 2733675 w 3409950"/>
              <a:gd name="connsiteY8" fmla="*/ 2105025 h 2505075"/>
              <a:gd name="connsiteX9" fmla="*/ 2628900 w 3409950"/>
              <a:gd name="connsiteY9" fmla="*/ 2105025 h 2505075"/>
              <a:gd name="connsiteX10" fmla="*/ 2628900 w 3409950"/>
              <a:gd name="connsiteY10" fmla="*/ 2062162 h 2505075"/>
              <a:gd name="connsiteX11" fmla="*/ 2252662 w 3409950"/>
              <a:gd name="connsiteY11" fmla="*/ 2062162 h 2505075"/>
              <a:gd name="connsiteX12" fmla="*/ 2266950 w 3409950"/>
              <a:gd name="connsiteY12" fmla="*/ 2047874 h 2505075"/>
              <a:gd name="connsiteX13" fmla="*/ 2147887 w 3409950"/>
              <a:gd name="connsiteY13" fmla="*/ 2047874 h 2505075"/>
              <a:gd name="connsiteX14" fmla="*/ 2147887 w 3409950"/>
              <a:gd name="connsiteY14" fmla="*/ 2014537 h 2505075"/>
              <a:gd name="connsiteX15" fmla="*/ 2109787 w 3409950"/>
              <a:gd name="connsiteY15" fmla="*/ 2014537 h 2505075"/>
              <a:gd name="connsiteX16" fmla="*/ 2109787 w 3409950"/>
              <a:gd name="connsiteY16" fmla="*/ 1971675 h 2505075"/>
              <a:gd name="connsiteX17" fmla="*/ 1824037 w 3409950"/>
              <a:gd name="connsiteY17" fmla="*/ 1971675 h 2505075"/>
              <a:gd name="connsiteX18" fmla="*/ 1824037 w 3409950"/>
              <a:gd name="connsiteY18" fmla="*/ 1890712 h 2505075"/>
              <a:gd name="connsiteX19" fmla="*/ 1590675 w 3409950"/>
              <a:gd name="connsiteY19" fmla="*/ 1890712 h 2505075"/>
              <a:gd name="connsiteX20" fmla="*/ 1590675 w 3409950"/>
              <a:gd name="connsiteY20" fmla="*/ 1857375 h 2505075"/>
              <a:gd name="connsiteX21" fmla="*/ 1538287 w 3409950"/>
              <a:gd name="connsiteY21" fmla="*/ 1857375 h 2505075"/>
              <a:gd name="connsiteX22" fmla="*/ 1538287 w 3409950"/>
              <a:gd name="connsiteY22" fmla="*/ 1766887 h 2505075"/>
              <a:gd name="connsiteX23" fmla="*/ 1509712 w 3409950"/>
              <a:gd name="connsiteY23" fmla="*/ 1766887 h 2505075"/>
              <a:gd name="connsiteX24" fmla="*/ 1509712 w 3409950"/>
              <a:gd name="connsiteY24" fmla="*/ 1695450 h 2505075"/>
              <a:gd name="connsiteX25" fmla="*/ 1433512 w 3409950"/>
              <a:gd name="connsiteY25" fmla="*/ 1695450 h 2505075"/>
              <a:gd name="connsiteX26" fmla="*/ 1433512 w 3409950"/>
              <a:gd name="connsiteY26" fmla="*/ 1604962 h 2505075"/>
              <a:gd name="connsiteX27" fmla="*/ 1404937 w 3409950"/>
              <a:gd name="connsiteY27" fmla="*/ 1604962 h 2505075"/>
              <a:gd name="connsiteX28" fmla="*/ 1404937 w 3409950"/>
              <a:gd name="connsiteY28" fmla="*/ 1576387 h 2505075"/>
              <a:gd name="connsiteX29" fmla="*/ 1323975 w 3409950"/>
              <a:gd name="connsiteY29" fmla="*/ 1576387 h 2505075"/>
              <a:gd name="connsiteX30" fmla="*/ 1323975 w 3409950"/>
              <a:gd name="connsiteY30" fmla="*/ 1533525 h 2505075"/>
              <a:gd name="connsiteX31" fmla="*/ 1200150 w 3409950"/>
              <a:gd name="connsiteY31" fmla="*/ 1533525 h 2505075"/>
              <a:gd name="connsiteX32" fmla="*/ 1200150 w 3409950"/>
              <a:gd name="connsiteY32" fmla="*/ 1533525 h 2505075"/>
              <a:gd name="connsiteX33" fmla="*/ 1162050 w 3409950"/>
              <a:gd name="connsiteY33" fmla="*/ 1495425 h 2505075"/>
              <a:gd name="connsiteX34" fmla="*/ 1123950 w 3409950"/>
              <a:gd name="connsiteY34" fmla="*/ 1495425 h 2505075"/>
              <a:gd name="connsiteX35" fmla="*/ 1123950 w 3409950"/>
              <a:gd name="connsiteY35" fmla="*/ 1438275 h 2505075"/>
              <a:gd name="connsiteX36" fmla="*/ 1071562 w 3409950"/>
              <a:gd name="connsiteY36" fmla="*/ 1438275 h 2505075"/>
              <a:gd name="connsiteX37" fmla="*/ 1071562 w 3409950"/>
              <a:gd name="connsiteY37" fmla="*/ 1347787 h 2505075"/>
              <a:gd name="connsiteX38" fmla="*/ 1071562 w 3409950"/>
              <a:gd name="connsiteY38" fmla="*/ 1347787 h 2505075"/>
              <a:gd name="connsiteX39" fmla="*/ 1071562 w 3409950"/>
              <a:gd name="connsiteY39" fmla="*/ 1347787 h 2505075"/>
              <a:gd name="connsiteX40" fmla="*/ 1023937 w 3409950"/>
              <a:gd name="connsiteY40" fmla="*/ 1347787 h 2505075"/>
              <a:gd name="connsiteX41" fmla="*/ 1023937 w 3409950"/>
              <a:gd name="connsiteY41" fmla="*/ 1238250 h 2505075"/>
              <a:gd name="connsiteX42" fmla="*/ 976312 w 3409950"/>
              <a:gd name="connsiteY42" fmla="*/ 1238250 h 2505075"/>
              <a:gd name="connsiteX43" fmla="*/ 976312 w 3409950"/>
              <a:gd name="connsiteY43" fmla="*/ 1181100 h 2505075"/>
              <a:gd name="connsiteX44" fmla="*/ 962025 w 3409950"/>
              <a:gd name="connsiteY44" fmla="*/ 1181100 h 2505075"/>
              <a:gd name="connsiteX45" fmla="*/ 962025 w 3409950"/>
              <a:gd name="connsiteY45" fmla="*/ 1138237 h 2505075"/>
              <a:gd name="connsiteX46" fmla="*/ 909637 w 3409950"/>
              <a:gd name="connsiteY46" fmla="*/ 1138237 h 2505075"/>
              <a:gd name="connsiteX47" fmla="*/ 909637 w 3409950"/>
              <a:gd name="connsiteY47" fmla="*/ 1062037 h 2505075"/>
              <a:gd name="connsiteX48" fmla="*/ 871537 w 3409950"/>
              <a:gd name="connsiteY48" fmla="*/ 1062037 h 2505075"/>
              <a:gd name="connsiteX49" fmla="*/ 871537 w 3409950"/>
              <a:gd name="connsiteY49" fmla="*/ 985837 h 2505075"/>
              <a:gd name="connsiteX50" fmla="*/ 809625 w 3409950"/>
              <a:gd name="connsiteY50" fmla="*/ 985837 h 2505075"/>
              <a:gd name="connsiteX51" fmla="*/ 809625 w 3409950"/>
              <a:gd name="connsiteY51" fmla="*/ 919162 h 2505075"/>
              <a:gd name="connsiteX52" fmla="*/ 747712 w 3409950"/>
              <a:gd name="connsiteY52" fmla="*/ 919162 h 2505075"/>
              <a:gd name="connsiteX53" fmla="*/ 747712 w 3409950"/>
              <a:gd name="connsiteY53" fmla="*/ 852487 h 2505075"/>
              <a:gd name="connsiteX54" fmla="*/ 685800 w 3409950"/>
              <a:gd name="connsiteY54" fmla="*/ 852487 h 2505075"/>
              <a:gd name="connsiteX55" fmla="*/ 685800 w 3409950"/>
              <a:gd name="connsiteY55" fmla="*/ 738187 h 2505075"/>
              <a:gd name="connsiteX56" fmla="*/ 604837 w 3409950"/>
              <a:gd name="connsiteY56" fmla="*/ 738187 h 2505075"/>
              <a:gd name="connsiteX57" fmla="*/ 604837 w 3409950"/>
              <a:gd name="connsiteY57" fmla="*/ 619125 h 2505075"/>
              <a:gd name="connsiteX58" fmla="*/ 581025 w 3409950"/>
              <a:gd name="connsiteY58" fmla="*/ 619125 h 2505075"/>
              <a:gd name="connsiteX59" fmla="*/ 581025 w 3409950"/>
              <a:gd name="connsiteY59" fmla="*/ 571500 h 2505075"/>
              <a:gd name="connsiteX60" fmla="*/ 561975 w 3409950"/>
              <a:gd name="connsiteY60" fmla="*/ 590550 h 2505075"/>
              <a:gd name="connsiteX61" fmla="*/ 561975 w 3409950"/>
              <a:gd name="connsiteY61" fmla="*/ 523875 h 2505075"/>
              <a:gd name="connsiteX62" fmla="*/ 504825 w 3409950"/>
              <a:gd name="connsiteY62" fmla="*/ 523875 h 2505075"/>
              <a:gd name="connsiteX63" fmla="*/ 504825 w 3409950"/>
              <a:gd name="connsiteY63" fmla="*/ 481012 h 2505075"/>
              <a:gd name="connsiteX64" fmla="*/ 504825 w 3409950"/>
              <a:gd name="connsiteY64" fmla="*/ 481012 h 2505075"/>
              <a:gd name="connsiteX65" fmla="*/ 504825 w 3409950"/>
              <a:gd name="connsiteY65" fmla="*/ 414337 h 2505075"/>
              <a:gd name="connsiteX66" fmla="*/ 428625 w 3409950"/>
              <a:gd name="connsiteY66" fmla="*/ 414337 h 2505075"/>
              <a:gd name="connsiteX67" fmla="*/ 428625 w 3409950"/>
              <a:gd name="connsiteY67" fmla="*/ 266700 h 2505075"/>
              <a:gd name="connsiteX68" fmla="*/ 395287 w 3409950"/>
              <a:gd name="connsiteY68" fmla="*/ 266700 h 2505075"/>
              <a:gd name="connsiteX69" fmla="*/ 395287 w 3409950"/>
              <a:gd name="connsiteY69" fmla="*/ 209550 h 2505075"/>
              <a:gd name="connsiteX70" fmla="*/ 290512 w 3409950"/>
              <a:gd name="connsiteY70" fmla="*/ 209550 h 2505075"/>
              <a:gd name="connsiteX71" fmla="*/ 290512 w 3409950"/>
              <a:gd name="connsiteY71" fmla="*/ 166687 h 2505075"/>
              <a:gd name="connsiteX72" fmla="*/ 247650 w 3409950"/>
              <a:gd name="connsiteY72" fmla="*/ 166687 h 2505075"/>
              <a:gd name="connsiteX73" fmla="*/ 247650 w 3409950"/>
              <a:gd name="connsiteY73" fmla="*/ 119062 h 2505075"/>
              <a:gd name="connsiteX74" fmla="*/ 185737 w 3409950"/>
              <a:gd name="connsiteY74" fmla="*/ 119062 h 2505075"/>
              <a:gd name="connsiteX75" fmla="*/ 185737 w 3409950"/>
              <a:gd name="connsiteY75" fmla="*/ 38100 h 2505075"/>
              <a:gd name="connsiteX76" fmla="*/ 66675 w 3409950"/>
              <a:gd name="connsiteY76" fmla="*/ 38100 h 2505075"/>
              <a:gd name="connsiteX77" fmla="*/ 66675 w 3409950"/>
              <a:gd name="connsiteY77" fmla="*/ 0 h 2505075"/>
              <a:gd name="connsiteX78" fmla="*/ 0 w 3409950"/>
              <a:gd name="connsiteY78" fmla="*/ 0 h 2505075"/>
              <a:gd name="connsiteX0" fmla="*/ 3409950 w 3409950"/>
              <a:gd name="connsiteY0" fmla="*/ 2505075 h 2505075"/>
              <a:gd name="connsiteX1" fmla="*/ 3224212 w 3409950"/>
              <a:gd name="connsiteY1" fmla="*/ 2505075 h 2505075"/>
              <a:gd name="connsiteX2" fmla="*/ 3224212 w 3409950"/>
              <a:gd name="connsiteY2" fmla="*/ 2371725 h 2505075"/>
              <a:gd name="connsiteX3" fmla="*/ 3062287 w 3409950"/>
              <a:gd name="connsiteY3" fmla="*/ 2371725 h 2505075"/>
              <a:gd name="connsiteX4" fmla="*/ 3062287 w 3409950"/>
              <a:gd name="connsiteY4" fmla="*/ 2271712 h 2505075"/>
              <a:gd name="connsiteX5" fmla="*/ 2938462 w 3409950"/>
              <a:gd name="connsiteY5" fmla="*/ 2271712 h 2505075"/>
              <a:gd name="connsiteX6" fmla="*/ 2938462 w 3409950"/>
              <a:gd name="connsiteY6" fmla="*/ 2219325 h 2505075"/>
              <a:gd name="connsiteX7" fmla="*/ 2733675 w 3409950"/>
              <a:gd name="connsiteY7" fmla="*/ 2219325 h 2505075"/>
              <a:gd name="connsiteX8" fmla="*/ 2733675 w 3409950"/>
              <a:gd name="connsiteY8" fmla="*/ 2105025 h 2505075"/>
              <a:gd name="connsiteX9" fmla="*/ 2628900 w 3409950"/>
              <a:gd name="connsiteY9" fmla="*/ 2105025 h 2505075"/>
              <a:gd name="connsiteX10" fmla="*/ 2628900 w 3409950"/>
              <a:gd name="connsiteY10" fmla="*/ 2062162 h 2505075"/>
              <a:gd name="connsiteX11" fmla="*/ 2252662 w 3409950"/>
              <a:gd name="connsiteY11" fmla="*/ 2062162 h 2505075"/>
              <a:gd name="connsiteX12" fmla="*/ 2266950 w 3409950"/>
              <a:gd name="connsiteY12" fmla="*/ 2047874 h 2505075"/>
              <a:gd name="connsiteX13" fmla="*/ 2147887 w 3409950"/>
              <a:gd name="connsiteY13" fmla="*/ 2047874 h 2505075"/>
              <a:gd name="connsiteX14" fmla="*/ 2147887 w 3409950"/>
              <a:gd name="connsiteY14" fmla="*/ 2014537 h 2505075"/>
              <a:gd name="connsiteX15" fmla="*/ 2109787 w 3409950"/>
              <a:gd name="connsiteY15" fmla="*/ 2014537 h 2505075"/>
              <a:gd name="connsiteX16" fmla="*/ 2109787 w 3409950"/>
              <a:gd name="connsiteY16" fmla="*/ 1971675 h 2505075"/>
              <a:gd name="connsiteX17" fmla="*/ 1824037 w 3409950"/>
              <a:gd name="connsiteY17" fmla="*/ 1971675 h 2505075"/>
              <a:gd name="connsiteX18" fmla="*/ 1824037 w 3409950"/>
              <a:gd name="connsiteY18" fmla="*/ 1890712 h 2505075"/>
              <a:gd name="connsiteX19" fmla="*/ 1590675 w 3409950"/>
              <a:gd name="connsiteY19" fmla="*/ 1890712 h 2505075"/>
              <a:gd name="connsiteX20" fmla="*/ 1590675 w 3409950"/>
              <a:gd name="connsiteY20" fmla="*/ 1857375 h 2505075"/>
              <a:gd name="connsiteX21" fmla="*/ 1538287 w 3409950"/>
              <a:gd name="connsiteY21" fmla="*/ 1857375 h 2505075"/>
              <a:gd name="connsiteX22" fmla="*/ 1538287 w 3409950"/>
              <a:gd name="connsiteY22" fmla="*/ 1766887 h 2505075"/>
              <a:gd name="connsiteX23" fmla="*/ 1509712 w 3409950"/>
              <a:gd name="connsiteY23" fmla="*/ 1766887 h 2505075"/>
              <a:gd name="connsiteX24" fmla="*/ 1509712 w 3409950"/>
              <a:gd name="connsiteY24" fmla="*/ 1695450 h 2505075"/>
              <a:gd name="connsiteX25" fmla="*/ 1433512 w 3409950"/>
              <a:gd name="connsiteY25" fmla="*/ 1695450 h 2505075"/>
              <a:gd name="connsiteX26" fmla="*/ 1433512 w 3409950"/>
              <a:gd name="connsiteY26" fmla="*/ 1604962 h 2505075"/>
              <a:gd name="connsiteX27" fmla="*/ 1404937 w 3409950"/>
              <a:gd name="connsiteY27" fmla="*/ 1604962 h 2505075"/>
              <a:gd name="connsiteX28" fmla="*/ 1404937 w 3409950"/>
              <a:gd name="connsiteY28" fmla="*/ 1576387 h 2505075"/>
              <a:gd name="connsiteX29" fmla="*/ 1323975 w 3409950"/>
              <a:gd name="connsiteY29" fmla="*/ 1576387 h 2505075"/>
              <a:gd name="connsiteX30" fmla="*/ 1323975 w 3409950"/>
              <a:gd name="connsiteY30" fmla="*/ 1533525 h 2505075"/>
              <a:gd name="connsiteX31" fmla="*/ 1200150 w 3409950"/>
              <a:gd name="connsiteY31" fmla="*/ 1533525 h 2505075"/>
              <a:gd name="connsiteX32" fmla="*/ 1200150 w 3409950"/>
              <a:gd name="connsiteY32" fmla="*/ 1533525 h 2505075"/>
              <a:gd name="connsiteX33" fmla="*/ 1162050 w 3409950"/>
              <a:gd name="connsiteY33" fmla="*/ 1495425 h 2505075"/>
              <a:gd name="connsiteX34" fmla="*/ 1123950 w 3409950"/>
              <a:gd name="connsiteY34" fmla="*/ 1495425 h 2505075"/>
              <a:gd name="connsiteX35" fmla="*/ 1123950 w 3409950"/>
              <a:gd name="connsiteY35" fmla="*/ 1438275 h 2505075"/>
              <a:gd name="connsiteX36" fmla="*/ 1071562 w 3409950"/>
              <a:gd name="connsiteY36" fmla="*/ 1438275 h 2505075"/>
              <a:gd name="connsiteX37" fmla="*/ 1071562 w 3409950"/>
              <a:gd name="connsiteY37" fmla="*/ 1347787 h 2505075"/>
              <a:gd name="connsiteX38" fmla="*/ 1071562 w 3409950"/>
              <a:gd name="connsiteY38" fmla="*/ 1347787 h 2505075"/>
              <a:gd name="connsiteX39" fmla="*/ 1071562 w 3409950"/>
              <a:gd name="connsiteY39" fmla="*/ 1347787 h 2505075"/>
              <a:gd name="connsiteX40" fmla="*/ 1023937 w 3409950"/>
              <a:gd name="connsiteY40" fmla="*/ 1347787 h 2505075"/>
              <a:gd name="connsiteX41" fmla="*/ 1023937 w 3409950"/>
              <a:gd name="connsiteY41" fmla="*/ 1238250 h 2505075"/>
              <a:gd name="connsiteX42" fmla="*/ 976312 w 3409950"/>
              <a:gd name="connsiteY42" fmla="*/ 1238250 h 2505075"/>
              <a:gd name="connsiteX43" fmla="*/ 976312 w 3409950"/>
              <a:gd name="connsiteY43" fmla="*/ 1181100 h 2505075"/>
              <a:gd name="connsiteX44" fmla="*/ 962025 w 3409950"/>
              <a:gd name="connsiteY44" fmla="*/ 1181100 h 2505075"/>
              <a:gd name="connsiteX45" fmla="*/ 962025 w 3409950"/>
              <a:gd name="connsiteY45" fmla="*/ 1138237 h 2505075"/>
              <a:gd name="connsiteX46" fmla="*/ 909637 w 3409950"/>
              <a:gd name="connsiteY46" fmla="*/ 1138237 h 2505075"/>
              <a:gd name="connsiteX47" fmla="*/ 909637 w 3409950"/>
              <a:gd name="connsiteY47" fmla="*/ 1062037 h 2505075"/>
              <a:gd name="connsiteX48" fmla="*/ 871537 w 3409950"/>
              <a:gd name="connsiteY48" fmla="*/ 1062037 h 2505075"/>
              <a:gd name="connsiteX49" fmla="*/ 871537 w 3409950"/>
              <a:gd name="connsiteY49" fmla="*/ 985837 h 2505075"/>
              <a:gd name="connsiteX50" fmla="*/ 809625 w 3409950"/>
              <a:gd name="connsiteY50" fmla="*/ 985837 h 2505075"/>
              <a:gd name="connsiteX51" fmla="*/ 809625 w 3409950"/>
              <a:gd name="connsiteY51" fmla="*/ 919162 h 2505075"/>
              <a:gd name="connsiteX52" fmla="*/ 747712 w 3409950"/>
              <a:gd name="connsiteY52" fmla="*/ 919162 h 2505075"/>
              <a:gd name="connsiteX53" fmla="*/ 747712 w 3409950"/>
              <a:gd name="connsiteY53" fmla="*/ 852487 h 2505075"/>
              <a:gd name="connsiteX54" fmla="*/ 685800 w 3409950"/>
              <a:gd name="connsiteY54" fmla="*/ 852487 h 2505075"/>
              <a:gd name="connsiteX55" fmla="*/ 685800 w 3409950"/>
              <a:gd name="connsiteY55" fmla="*/ 738187 h 2505075"/>
              <a:gd name="connsiteX56" fmla="*/ 604837 w 3409950"/>
              <a:gd name="connsiteY56" fmla="*/ 738187 h 2505075"/>
              <a:gd name="connsiteX57" fmla="*/ 604837 w 3409950"/>
              <a:gd name="connsiteY57" fmla="*/ 619125 h 2505075"/>
              <a:gd name="connsiteX58" fmla="*/ 581025 w 3409950"/>
              <a:gd name="connsiteY58" fmla="*/ 619125 h 2505075"/>
              <a:gd name="connsiteX59" fmla="*/ 581025 w 3409950"/>
              <a:gd name="connsiteY59" fmla="*/ 571500 h 2505075"/>
              <a:gd name="connsiteX60" fmla="*/ 500063 w 3409950"/>
              <a:gd name="connsiteY60" fmla="*/ 614362 h 2505075"/>
              <a:gd name="connsiteX61" fmla="*/ 561975 w 3409950"/>
              <a:gd name="connsiteY61" fmla="*/ 523875 h 2505075"/>
              <a:gd name="connsiteX62" fmla="*/ 504825 w 3409950"/>
              <a:gd name="connsiteY62" fmla="*/ 523875 h 2505075"/>
              <a:gd name="connsiteX63" fmla="*/ 504825 w 3409950"/>
              <a:gd name="connsiteY63" fmla="*/ 481012 h 2505075"/>
              <a:gd name="connsiteX64" fmla="*/ 504825 w 3409950"/>
              <a:gd name="connsiteY64" fmla="*/ 481012 h 2505075"/>
              <a:gd name="connsiteX65" fmla="*/ 504825 w 3409950"/>
              <a:gd name="connsiteY65" fmla="*/ 414337 h 2505075"/>
              <a:gd name="connsiteX66" fmla="*/ 428625 w 3409950"/>
              <a:gd name="connsiteY66" fmla="*/ 414337 h 2505075"/>
              <a:gd name="connsiteX67" fmla="*/ 428625 w 3409950"/>
              <a:gd name="connsiteY67" fmla="*/ 266700 h 2505075"/>
              <a:gd name="connsiteX68" fmla="*/ 395287 w 3409950"/>
              <a:gd name="connsiteY68" fmla="*/ 266700 h 2505075"/>
              <a:gd name="connsiteX69" fmla="*/ 395287 w 3409950"/>
              <a:gd name="connsiteY69" fmla="*/ 209550 h 2505075"/>
              <a:gd name="connsiteX70" fmla="*/ 290512 w 3409950"/>
              <a:gd name="connsiteY70" fmla="*/ 209550 h 2505075"/>
              <a:gd name="connsiteX71" fmla="*/ 290512 w 3409950"/>
              <a:gd name="connsiteY71" fmla="*/ 166687 h 2505075"/>
              <a:gd name="connsiteX72" fmla="*/ 247650 w 3409950"/>
              <a:gd name="connsiteY72" fmla="*/ 166687 h 2505075"/>
              <a:gd name="connsiteX73" fmla="*/ 247650 w 3409950"/>
              <a:gd name="connsiteY73" fmla="*/ 119062 h 2505075"/>
              <a:gd name="connsiteX74" fmla="*/ 185737 w 3409950"/>
              <a:gd name="connsiteY74" fmla="*/ 119062 h 2505075"/>
              <a:gd name="connsiteX75" fmla="*/ 185737 w 3409950"/>
              <a:gd name="connsiteY75" fmla="*/ 38100 h 2505075"/>
              <a:gd name="connsiteX76" fmla="*/ 66675 w 3409950"/>
              <a:gd name="connsiteY76" fmla="*/ 38100 h 2505075"/>
              <a:gd name="connsiteX77" fmla="*/ 66675 w 3409950"/>
              <a:gd name="connsiteY77" fmla="*/ 0 h 2505075"/>
              <a:gd name="connsiteX78" fmla="*/ 0 w 3409950"/>
              <a:gd name="connsiteY78" fmla="*/ 0 h 2505075"/>
              <a:gd name="connsiteX0" fmla="*/ 3409950 w 3409950"/>
              <a:gd name="connsiteY0" fmla="*/ 2505075 h 2505075"/>
              <a:gd name="connsiteX1" fmla="*/ 3224212 w 3409950"/>
              <a:gd name="connsiteY1" fmla="*/ 2505075 h 2505075"/>
              <a:gd name="connsiteX2" fmla="*/ 3224212 w 3409950"/>
              <a:gd name="connsiteY2" fmla="*/ 2371725 h 2505075"/>
              <a:gd name="connsiteX3" fmla="*/ 3062287 w 3409950"/>
              <a:gd name="connsiteY3" fmla="*/ 2371725 h 2505075"/>
              <a:gd name="connsiteX4" fmla="*/ 3062287 w 3409950"/>
              <a:gd name="connsiteY4" fmla="*/ 2271712 h 2505075"/>
              <a:gd name="connsiteX5" fmla="*/ 2938462 w 3409950"/>
              <a:gd name="connsiteY5" fmla="*/ 2271712 h 2505075"/>
              <a:gd name="connsiteX6" fmla="*/ 2938462 w 3409950"/>
              <a:gd name="connsiteY6" fmla="*/ 2219325 h 2505075"/>
              <a:gd name="connsiteX7" fmla="*/ 2733675 w 3409950"/>
              <a:gd name="connsiteY7" fmla="*/ 2219325 h 2505075"/>
              <a:gd name="connsiteX8" fmla="*/ 2733675 w 3409950"/>
              <a:gd name="connsiteY8" fmla="*/ 2105025 h 2505075"/>
              <a:gd name="connsiteX9" fmla="*/ 2628900 w 3409950"/>
              <a:gd name="connsiteY9" fmla="*/ 2105025 h 2505075"/>
              <a:gd name="connsiteX10" fmla="*/ 2628900 w 3409950"/>
              <a:gd name="connsiteY10" fmla="*/ 2062162 h 2505075"/>
              <a:gd name="connsiteX11" fmla="*/ 2252662 w 3409950"/>
              <a:gd name="connsiteY11" fmla="*/ 2062162 h 2505075"/>
              <a:gd name="connsiteX12" fmla="*/ 2266950 w 3409950"/>
              <a:gd name="connsiteY12" fmla="*/ 2047874 h 2505075"/>
              <a:gd name="connsiteX13" fmla="*/ 2147887 w 3409950"/>
              <a:gd name="connsiteY13" fmla="*/ 2047874 h 2505075"/>
              <a:gd name="connsiteX14" fmla="*/ 2147887 w 3409950"/>
              <a:gd name="connsiteY14" fmla="*/ 2014537 h 2505075"/>
              <a:gd name="connsiteX15" fmla="*/ 2109787 w 3409950"/>
              <a:gd name="connsiteY15" fmla="*/ 2014537 h 2505075"/>
              <a:gd name="connsiteX16" fmla="*/ 2109787 w 3409950"/>
              <a:gd name="connsiteY16" fmla="*/ 1971675 h 2505075"/>
              <a:gd name="connsiteX17" fmla="*/ 1824037 w 3409950"/>
              <a:gd name="connsiteY17" fmla="*/ 1971675 h 2505075"/>
              <a:gd name="connsiteX18" fmla="*/ 1824037 w 3409950"/>
              <a:gd name="connsiteY18" fmla="*/ 1890712 h 2505075"/>
              <a:gd name="connsiteX19" fmla="*/ 1590675 w 3409950"/>
              <a:gd name="connsiteY19" fmla="*/ 1890712 h 2505075"/>
              <a:gd name="connsiteX20" fmla="*/ 1590675 w 3409950"/>
              <a:gd name="connsiteY20" fmla="*/ 1857375 h 2505075"/>
              <a:gd name="connsiteX21" fmla="*/ 1538287 w 3409950"/>
              <a:gd name="connsiteY21" fmla="*/ 1857375 h 2505075"/>
              <a:gd name="connsiteX22" fmla="*/ 1538287 w 3409950"/>
              <a:gd name="connsiteY22" fmla="*/ 1766887 h 2505075"/>
              <a:gd name="connsiteX23" fmla="*/ 1509712 w 3409950"/>
              <a:gd name="connsiteY23" fmla="*/ 1766887 h 2505075"/>
              <a:gd name="connsiteX24" fmla="*/ 1509712 w 3409950"/>
              <a:gd name="connsiteY24" fmla="*/ 1695450 h 2505075"/>
              <a:gd name="connsiteX25" fmla="*/ 1433512 w 3409950"/>
              <a:gd name="connsiteY25" fmla="*/ 1695450 h 2505075"/>
              <a:gd name="connsiteX26" fmla="*/ 1433512 w 3409950"/>
              <a:gd name="connsiteY26" fmla="*/ 1604962 h 2505075"/>
              <a:gd name="connsiteX27" fmla="*/ 1404937 w 3409950"/>
              <a:gd name="connsiteY27" fmla="*/ 1604962 h 2505075"/>
              <a:gd name="connsiteX28" fmla="*/ 1404937 w 3409950"/>
              <a:gd name="connsiteY28" fmla="*/ 1576387 h 2505075"/>
              <a:gd name="connsiteX29" fmla="*/ 1323975 w 3409950"/>
              <a:gd name="connsiteY29" fmla="*/ 1576387 h 2505075"/>
              <a:gd name="connsiteX30" fmla="*/ 1323975 w 3409950"/>
              <a:gd name="connsiteY30" fmla="*/ 1533525 h 2505075"/>
              <a:gd name="connsiteX31" fmla="*/ 1200150 w 3409950"/>
              <a:gd name="connsiteY31" fmla="*/ 1533525 h 2505075"/>
              <a:gd name="connsiteX32" fmla="*/ 1200150 w 3409950"/>
              <a:gd name="connsiteY32" fmla="*/ 1533525 h 2505075"/>
              <a:gd name="connsiteX33" fmla="*/ 1162050 w 3409950"/>
              <a:gd name="connsiteY33" fmla="*/ 1495425 h 2505075"/>
              <a:gd name="connsiteX34" fmla="*/ 1123950 w 3409950"/>
              <a:gd name="connsiteY34" fmla="*/ 1495425 h 2505075"/>
              <a:gd name="connsiteX35" fmla="*/ 1123950 w 3409950"/>
              <a:gd name="connsiteY35" fmla="*/ 1438275 h 2505075"/>
              <a:gd name="connsiteX36" fmla="*/ 1071562 w 3409950"/>
              <a:gd name="connsiteY36" fmla="*/ 1438275 h 2505075"/>
              <a:gd name="connsiteX37" fmla="*/ 1071562 w 3409950"/>
              <a:gd name="connsiteY37" fmla="*/ 1347787 h 2505075"/>
              <a:gd name="connsiteX38" fmla="*/ 1071562 w 3409950"/>
              <a:gd name="connsiteY38" fmla="*/ 1347787 h 2505075"/>
              <a:gd name="connsiteX39" fmla="*/ 1071562 w 3409950"/>
              <a:gd name="connsiteY39" fmla="*/ 1347787 h 2505075"/>
              <a:gd name="connsiteX40" fmla="*/ 1023937 w 3409950"/>
              <a:gd name="connsiteY40" fmla="*/ 1347787 h 2505075"/>
              <a:gd name="connsiteX41" fmla="*/ 1023937 w 3409950"/>
              <a:gd name="connsiteY41" fmla="*/ 1238250 h 2505075"/>
              <a:gd name="connsiteX42" fmla="*/ 976312 w 3409950"/>
              <a:gd name="connsiteY42" fmla="*/ 1238250 h 2505075"/>
              <a:gd name="connsiteX43" fmla="*/ 976312 w 3409950"/>
              <a:gd name="connsiteY43" fmla="*/ 1181100 h 2505075"/>
              <a:gd name="connsiteX44" fmla="*/ 962025 w 3409950"/>
              <a:gd name="connsiteY44" fmla="*/ 1181100 h 2505075"/>
              <a:gd name="connsiteX45" fmla="*/ 962025 w 3409950"/>
              <a:gd name="connsiteY45" fmla="*/ 1138237 h 2505075"/>
              <a:gd name="connsiteX46" fmla="*/ 909637 w 3409950"/>
              <a:gd name="connsiteY46" fmla="*/ 1138237 h 2505075"/>
              <a:gd name="connsiteX47" fmla="*/ 909637 w 3409950"/>
              <a:gd name="connsiteY47" fmla="*/ 1062037 h 2505075"/>
              <a:gd name="connsiteX48" fmla="*/ 871537 w 3409950"/>
              <a:gd name="connsiteY48" fmla="*/ 1062037 h 2505075"/>
              <a:gd name="connsiteX49" fmla="*/ 871537 w 3409950"/>
              <a:gd name="connsiteY49" fmla="*/ 985837 h 2505075"/>
              <a:gd name="connsiteX50" fmla="*/ 809625 w 3409950"/>
              <a:gd name="connsiteY50" fmla="*/ 985837 h 2505075"/>
              <a:gd name="connsiteX51" fmla="*/ 809625 w 3409950"/>
              <a:gd name="connsiteY51" fmla="*/ 919162 h 2505075"/>
              <a:gd name="connsiteX52" fmla="*/ 747712 w 3409950"/>
              <a:gd name="connsiteY52" fmla="*/ 919162 h 2505075"/>
              <a:gd name="connsiteX53" fmla="*/ 747712 w 3409950"/>
              <a:gd name="connsiteY53" fmla="*/ 852487 h 2505075"/>
              <a:gd name="connsiteX54" fmla="*/ 685800 w 3409950"/>
              <a:gd name="connsiteY54" fmla="*/ 852487 h 2505075"/>
              <a:gd name="connsiteX55" fmla="*/ 685800 w 3409950"/>
              <a:gd name="connsiteY55" fmla="*/ 738187 h 2505075"/>
              <a:gd name="connsiteX56" fmla="*/ 604837 w 3409950"/>
              <a:gd name="connsiteY56" fmla="*/ 738187 h 2505075"/>
              <a:gd name="connsiteX57" fmla="*/ 604837 w 3409950"/>
              <a:gd name="connsiteY57" fmla="*/ 619125 h 2505075"/>
              <a:gd name="connsiteX58" fmla="*/ 581025 w 3409950"/>
              <a:gd name="connsiteY58" fmla="*/ 619125 h 2505075"/>
              <a:gd name="connsiteX59" fmla="*/ 581025 w 3409950"/>
              <a:gd name="connsiteY59" fmla="*/ 571500 h 2505075"/>
              <a:gd name="connsiteX60" fmla="*/ 500063 w 3409950"/>
              <a:gd name="connsiteY60" fmla="*/ 614362 h 2505075"/>
              <a:gd name="connsiteX61" fmla="*/ 561975 w 3409950"/>
              <a:gd name="connsiteY61" fmla="*/ 523875 h 2505075"/>
              <a:gd name="connsiteX62" fmla="*/ 504825 w 3409950"/>
              <a:gd name="connsiteY62" fmla="*/ 523875 h 2505075"/>
              <a:gd name="connsiteX63" fmla="*/ 504825 w 3409950"/>
              <a:gd name="connsiteY63" fmla="*/ 481012 h 2505075"/>
              <a:gd name="connsiteX64" fmla="*/ 504825 w 3409950"/>
              <a:gd name="connsiteY64" fmla="*/ 481012 h 2505075"/>
              <a:gd name="connsiteX65" fmla="*/ 504825 w 3409950"/>
              <a:gd name="connsiteY65" fmla="*/ 414337 h 2505075"/>
              <a:gd name="connsiteX66" fmla="*/ 428625 w 3409950"/>
              <a:gd name="connsiteY66" fmla="*/ 414337 h 2505075"/>
              <a:gd name="connsiteX67" fmla="*/ 428625 w 3409950"/>
              <a:gd name="connsiteY67" fmla="*/ 266700 h 2505075"/>
              <a:gd name="connsiteX68" fmla="*/ 395287 w 3409950"/>
              <a:gd name="connsiteY68" fmla="*/ 266700 h 2505075"/>
              <a:gd name="connsiteX69" fmla="*/ 395287 w 3409950"/>
              <a:gd name="connsiteY69" fmla="*/ 209550 h 2505075"/>
              <a:gd name="connsiteX70" fmla="*/ 290512 w 3409950"/>
              <a:gd name="connsiteY70" fmla="*/ 209550 h 2505075"/>
              <a:gd name="connsiteX71" fmla="*/ 290512 w 3409950"/>
              <a:gd name="connsiteY71" fmla="*/ 166687 h 2505075"/>
              <a:gd name="connsiteX72" fmla="*/ 247650 w 3409950"/>
              <a:gd name="connsiteY72" fmla="*/ 166687 h 2505075"/>
              <a:gd name="connsiteX73" fmla="*/ 247650 w 3409950"/>
              <a:gd name="connsiteY73" fmla="*/ 119062 h 2505075"/>
              <a:gd name="connsiteX74" fmla="*/ 185737 w 3409950"/>
              <a:gd name="connsiteY74" fmla="*/ 119062 h 2505075"/>
              <a:gd name="connsiteX75" fmla="*/ 185737 w 3409950"/>
              <a:gd name="connsiteY75" fmla="*/ 38100 h 2505075"/>
              <a:gd name="connsiteX76" fmla="*/ 66675 w 3409950"/>
              <a:gd name="connsiteY76" fmla="*/ 38100 h 2505075"/>
              <a:gd name="connsiteX77" fmla="*/ 66675 w 3409950"/>
              <a:gd name="connsiteY77" fmla="*/ 0 h 2505075"/>
              <a:gd name="connsiteX78" fmla="*/ 0 w 3409950"/>
              <a:gd name="connsiteY78" fmla="*/ 0 h 2505075"/>
              <a:gd name="connsiteX0" fmla="*/ 3409950 w 3409950"/>
              <a:gd name="connsiteY0" fmla="*/ 2505075 h 2505075"/>
              <a:gd name="connsiteX1" fmla="*/ 3224212 w 3409950"/>
              <a:gd name="connsiteY1" fmla="*/ 2505075 h 2505075"/>
              <a:gd name="connsiteX2" fmla="*/ 3224212 w 3409950"/>
              <a:gd name="connsiteY2" fmla="*/ 2371725 h 2505075"/>
              <a:gd name="connsiteX3" fmla="*/ 3062287 w 3409950"/>
              <a:gd name="connsiteY3" fmla="*/ 2371725 h 2505075"/>
              <a:gd name="connsiteX4" fmla="*/ 3062287 w 3409950"/>
              <a:gd name="connsiteY4" fmla="*/ 2271712 h 2505075"/>
              <a:gd name="connsiteX5" fmla="*/ 2938462 w 3409950"/>
              <a:gd name="connsiteY5" fmla="*/ 2271712 h 2505075"/>
              <a:gd name="connsiteX6" fmla="*/ 2938462 w 3409950"/>
              <a:gd name="connsiteY6" fmla="*/ 2219325 h 2505075"/>
              <a:gd name="connsiteX7" fmla="*/ 2733675 w 3409950"/>
              <a:gd name="connsiteY7" fmla="*/ 2219325 h 2505075"/>
              <a:gd name="connsiteX8" fmla="*/ 2733675 w 3409950"/>
              <a:gd name="connsiteY8" fmla="*/ 2105025 h 2505075"/>
              <a:gd name="connsiteX9" fmla="*/ 2628900 w 3409950"/>
              <a:gd name="connsiteY9" fmla="*/ 2105025 h 2505075"/>
              <a:gd name="connsiteX10" fmla="*/ 2628900 w 3409950"/>
              <a:gd name="connsiteY10" fmla="*/ 2062162 h 2505075"/>
              <a:gd name="connsiteX11" fmla="*/ 2252662 w 3409950"/>
              <a:gd name="connsiteY11" fmla="*/ 2062162 h 2505075"/>
              <a:gd name="connsiteX12" fmla="*/ 2266950 w 3409950"/>
              <a:gd name="connsiteY12" fmla="*/ 2047874 h 2505075"/>
              <a:gd name="connsiteX13" fmla="*/ 2147887 w 3409950"/>
              <a:gd name="connsiteY13" fmla="*/ 2047874 h 2505075"/>
              <a:gd name="connsiteX14" fmla="*/ 2147887 w 3409950"/>
              <a:gd name="connsiteY14" fmla="*/ 2014537 h 2505075"/>
              <a:gd name="connsiteX15" fmla="*/ 2109787 w 3409950"/>
              <a:gd name="connsiteY15" fmla="*/ 2014537 h 2505075"/>
              <a:gd name="connsiteX16" fmla="*/ 2109787 w 3409950"/>
              <a:gd name="connsiteY16" fmla="*/ 1971675 h 2505075"/>
              <a:gd name="connsiteX17" fmla="*/ 1824037 w 3409950"/>
              <a:gd name="connsiteY17" fmla="*/ 1971675 h 2505075"/>
              <a:gd name="connsiteX18" fmla="*/ 1824037 w 3409950"/>
              <a:gd name="connsiteY18" fmla="*/ 1890712 h 2505075"/>
              <a:gd name="connsiteX19" fmla="*/ 1590675 w 3409950"/>
              <a:gd name="connsiteY19" fmla="*/ 1890712 h 2505075"/>
              <a:gd name="connsiteX20" fmla="*/ 1590675 w 3409950"/>
              <a:gd name="connsiteY20" fmla="*/ 1857375 h 2505075"/>
              <a:gd name="connsiteX21" fmla="*/ 1538287 w 3409950"/>
              <a:gd name="connsiteY21" fmla="*/ 1857375 h 2505075"/>
              <a:gd name="connsiteX22" fmla="*/ 1538287 w 3409950"/>
              <a:gd name="connsiteY22" fmla="*/ 1766887 h 2505075"/>
              <a:gd name="connsiteX23" fmla="*/ 1509712 w 3409950"/>
              <a:gd name="connsiteY23" fmla="*/ 1766887 h 2505075"/>
              <a:gd name="connsiteX24" fmla="*/ 1509712 w 3409950"/>
              <a:gd name="connsiteY24" fmla="*/ 1695450 h 2505075"/>
              <a:gd name="connsiteX25" fmla="*/ 1433512 w 3409950"/>
              <a:gd name="connsiteY25" fmla="*/ 1695450 h 2505075"/>
              <a:gd name="connsiteX26" fmla="*/ 1433512 w 3409950"/>
              <a:gd name="connsiteY26" fmla="*/ 1604962 h 2505075"/>
              <a:gd name="connsiteX27" fmla="*/ 1404937 w 3409950"/>
              <a:gd name="connsiteY27" fmla="*/ 1604962 h 2505075"/>
              <a:gd name="connsiteX28" fmla="*/ 1404937 w 3409950"/>
              <a:gd name="connsiteY28" fmla="*/ 1576387 h 2505075"/>
              <a:gd name="connsiteX29" fmla="*/ 1323975 w 3409950"/>
              <a:gd name="connsiteY29" fmla="*/ 1576387 h 2505075"/>
              <a:gd name="connsiteX30" fmla="*/ 1323975 w 3409950"/>
              <a:gd name="connsiteY30" fmla="*/ 1533525 h 2505075"/>
              <a:gd name="connsiteX31" fmla="*/ 1200150 w 3409950"/>
              <a:gd name="connsiteY31" fmla="*/ 1533525 h 2505075"/>
              <a:gd name="connsiteX32" fmla="*/ 1200150 w 3409950"/>
              <a:gd name="connsiteY32" fmla="*/ 1533525 h 2505075"/>
              <a:gd name="connsiteX33" fmla="*/ 1162050 w 3409950"/>
              <a:gd name="connsiteY33" fmla="*/ 1495425 h 2505075"/>
              <a:gd name="connsiteX34" fmla="*/ 1123950 w 3409950"/>
              <a:gd name="connsiteY34" fmla="*/ 1495425 h 2505075"/>
              <a:gd name="connsiteX35" fmla="*/ 1123950 w 3409950"/>
              <a:gd name="connsiteY35" fmla="*/ 1438275 h 2505075"/>
              <a:gd name="connsiteX36" fmla="*/ 1071562 w 3409950"/>
              <a:gd name="connsiteY36" fmla="*/ 1438275 h 2505075"/>
              <a:gd name="connsiteX37" fmla="*/ 1071562 w 3409950"/>
              <a:gd name="connsiteY37" fmla="*/ 1347787 h 2505075"/>
              <a:gd name="connsiteX38" fmla="*/ 1071562 w 3409950"/>
              <a:gd name="connsiteY38" fmla="*/ 1347787 h 2505075"/>
              <a:gd name="connsiteX39" fmla="*/ 1071562 w 3409950"/>
              <a:gd name="connsiteY39" fmla="*/ 1347787 h 2505075"/>
              <a:gd name="connsiteX40" fmla="*/ 1023937 w 3409950"/>
              <a:gd name="connsiteY40" fmla="*/ 1347787 h 2505075"/>
              <a:gd name="connsiteX41" fmla="*/ 1023937 w 3409950"/>
              <a:gd name="connsiteY41" fmla="*/ 1238250 h 2505075"/>
              <a:gd name="connsiteX42" fmla="*/ 976312 w 3409950"/>
              <a:gd name="connsiteY42" fmla="*/ 1238250 h 2505075"/>
              <a:gd name="connsiteX43" fmla="*/ 976312 w 3409950"/>
              <a:gd name="connsiteY43" fmla="*/ 1181100 h 2505075"/>
              <a:gd name="connsiteX44" fmla="*/ 962025 w 3409950"/>
              <a:gd name="connsiteY44" fmla="*/ 1181100 h 2505075"/>
              <a:gd name="connsiteX45" fmla="*/ 962025 w 3409950"/>
              <a:gd name="connsiteY45" fmla="*/ 1138237 h 2505075"/>
              <a:gd name="connsiteX46" fmla="*/ 909637 w 3409950"/>
              <a:gd name="connsiteY46" fmla="*/ 1138237 h 2505075"/>
              <a:gd name="connsiteX47" fmla="*/ 909637 w 3409950"/>
              <a:gd name="connsiteY47" fmla="*/ 1062037 h 2505075"/>
              <a:gd name="connsiteX48" fmla="*/ 871537 w 3409950"/>
              <a:gd name="connsiteY48" fmla="*/ 1062037 h 2505075"/>
              <a:gd name="connsiteX49" fmla="*/ 871537 w 3409950"/>
              <a:gd name="connsiteY49" fmla="*/ 985837 h 2505075"/>
              <a:gd name="connsiteX50" fmla="*/ 809625 w 3409950"/>
              <a:gd name="connsiteY50" fmla="*/ 985837 h 2505075"/>
              <a:gd name="connsiteX51" fmla="*/ 809625 w 3409950"/>
              <a:gd name="connsiteY51" fmla="*/ 919162 h 2505075"/>
              <a:gd name="connsiteX52" fmla="*/ 747712 w 3409950"/>
              <a:gd name="connsiteY52" fmla="*/ 919162 h 2505075"/>
              <a:gd name="connsiteX53" fmla="*/ 747712 w 3409950"/>
              <a:gd name="connsiteY53" fmla="*/ 852487 h 2505075"/>
              <a:gd name="connsiteX54" fmla="*/ 685800 w 3409950"/>
              <a:gd name="connsiteY54" fmla="*/ 852487 h 2505075"/>
              <a:gd name="connsiteX55" fmla="*/ 685800 w 3409950"/>
              <a:gd name="connsiteY55" fmla="*/ 738187 h 2505075"/>
              <a:gd name="connsiteX56" fmla="*/ 604837 w 3409950"/>
              <a:gd name="connsiteY56" fmla="*/ 738187 h 2505075"/>
              <a:gd name="connsiteX57" fmla="*/ 604837 w 3409950"/>
              <a:gd name="connsiteY57" fmla="*/ 619125 h 2505075"/>
              <a:gd name="connsiteX58" fmla="*/ 581025 w 3409950"/>
              <a:gd name="connsiteY58" fmla="*/ 619125 h 2505075"/>
              <a:gd name="connsiteX59" fmla="*/ 581025 w 3409950"/>
              <a:gd name="connsiteY59" fmla="*/ 571500 h 2505075"/>
              <a:gd name="connsiteX60" fmla="*/ 557213 w 3409950"/>
              <a:gd name="connsiteY60" fmla="*/ 576262 h 2505075"/>
              <a:gd name="connsiteX61" fmla="*/ 561975 w 3409950"/>
              <a:gd name="connsiteY61" fmla="*/ 523875 h 2505075"/>
              <a:gd name="connsiteX62" fmla="*/ 504825 w 3409950"/>
              <a:gd name="connsiteY62" fmla="*/ 523875 h 2505075"/>
              <a:gd name="connsiteX63" fmla="*/ 504825 w 3409950"/>
              <a:gd name="connsiteY63" fmla="*/ 481012 h 2505075"/>
              <a:gd name="connsiteX64" fmla="*/ 504825 w 3409950"/>
              <a:gd name="connsiteY64" fmla="*/ 481012 h 2505075"/>
              <a:gd name="connsiteX65" fmla="*/ 504825 w 3409950"/>
              <a:gd name="connsiteY65" fmla="*/ 414337 h 2505075"/>
              <a:gd name="connsiteX66" fmla="*/ 428625 w 3409950"/>
              <a:gd name="connsiteY66" fmla="*/ 414337 h 2505075"/>
              <a:gd name="connsiteX67" fmla="*/ 428625 w 3409950"/>
              <a:gd name="connsiteY67" fmla="*/ 266700 h 2505075"/>
              <a:gd name="connsiteX68" fmla="*/ 395287 w 3409950"/>
              <a:gd name="connsiteY68" fmla="*/ 266700 h 2505075"/>
              <a:gd name="connsiteX69" fmla="*/ 395287 w 3409950"/>
              <a:gd name="connsiteY69" fmla="*/ 209550 h 2505075"/>
              <a:gd name="connsiteX70" fmla="*/ 290512 w 3409950"/>
              <a:gd name="connsiteY70" fmla="*/ 209550 h 2505075"/>
              <a:gd name="connsiteX71" fmla="*/ 290512 w 3409950"/>
              <a:gd name="connsiteY71" fmla="*/ 166687 h 2505075"/>
              <a:gd name="connsiteX72" fmla="*/ 247650 w 3409950"/>
              <a:gd name="connsiteY72" fmla="*/ 166687 h 2505075"/>
              <a:gd name="connsiteX73" fmla="*/ 247650 w 3409950"/>
              <a:gd name="connsiteY73" fmla="*/ 119062 h 2505075"/>
              <a:gd name="connsiteX74" fmla="*/ 185737 w 3409950"/>
              <a:gd name="connsiteY74" fmla="*/ 119062 h 2505075"/>
              <a:gd name="connsiteX75" fmla="*/ 185737 w 3409950"/>
              <a:gd name="connsiteY75" fmla="*/ 38100 h 2505075"/>
              <a:gd name="connsiteX76" fmla="*/ 66675 w 3409950"/>
              <a:gd name="connsiteY76" fmla="*/ 38100 h 2505075"/>
              <a:gd name="connsiteX77" fmla="*/ 66675 w 3409950"/>
              <a:gd name="connsiteY77" fmla="*/ 0 h 2505075"/>
              <a:gd name="connsiteX78" fmla="*/ 0 w 3409950"/>
              <a:gd name="connsiteY78" fmla="*/ 0 h 2505075"/>
              <a:gd name="connsiteX0" fmla="*/ 3409950 w 3409950"/>
              <a:gd name="connsiteY0" fmla="*/ 2505075 h 2505075"/>
              <a:gd name="connsiteX1" fmla="*/ 3224212 w 3409950"/>
              <a:gd name="connsiteY1" fmla="*/ 2505075 h 2505075"/>
              <a:gd name="connsiteX2" fmla="*/ 3224212 w 3409950"/>
              <a:gd name="connsiteY2" fmla="*/ 2371725 h 2505075"/>
              <a:gd name="connsiteX3" fmla="*/ 3062287 w 3409950"/>
              <a:gd name="connsiteY3" fmla="*/ 2371725 h 2505075"/>
              <a:gd name="connsiteX4" fmla="*/ 3062287 w 3409950"/>
              <a:gd name="connsiteY4" fmla="*/ 2271712 h 2505075"/>
              <a:gd name="connsiteX5" fmla="*/ 2938462 w 3409950"/>
              <a:gd name="connsiteY5" fmla="*/ 2271712 h 2505075"/>
              <a:gd name="connsiteX6" fmla="*/ 2938462 w 3409950"/>
              <a:gd name="connsiteY6" fmla="*/ 2219325 h 2505075"/>
              <a:gd name="connsiteX7" fmla="*/ 2733675 w 3409950"/>
              <a:gd name="connsiteY7" fmla="*/ 2219325 h 2505075"/>
              <a:gd name="connsiteX8" fmla="*/ 2733675 w 3409950"/>
              <a:gd name="connsiteY8" fmla="*/ 2105025 h 2505075"/>
              <a:gd name="connsiteX9" fmla="*/ 2628900 w 3409950"/>
              <a:gd name="connsiteY9" fmla="*/ 2105025 h 2505075"/>
              <a:gd name="connsiteX10" fmla="*/ 2628900 w 3409950"/>
              <a:gd name="connsiteY10" fmla="*/ 2062162 h 2505075"/>
              <a:gd name="connsiteX11" fmla="*/ 2252662 w 3409950"/>
              <a:gd name="connsiteY11" fmla="*/ 2062162 h 2505075"/>
              <a:gd name="connsiteX12" fmla="*/ 2266950 w 3409950"/>
              <a:gd name="connsiteY12" fmla="*/ 2047874 h 2505075"/>
              <a:gd name="connsiteX13" fmla="*/ 2147887 w 3409950"/>
              <a:gd name="connsiteY13" fmla="*/ 2047874 h 2505075"/>
              <a:gd name="connsiteX14" fmla="*/ 2147887 w 3409950"/>
              <a:gd name="connsiteY14" fmla="*/ 2014537 h 2505075"/>
              <a:gd name="connsiteX15" fmla="*/ 2109787 w 3409950"/>
              <a:gd name="connsiteY15" fmla="*/ 2014537 h 2505075"/>
              <a:gd name="connsiteX16" fmla="*/ 2109787 w 3409950"/>
              <a:gd name="connsiteY16" fmla="*/ 1971675 h 2505075"/>
              <a:gd name="connsiteX17" fmla="*/ 1824037 w 3409950"/>
              <a:gd name="connsiteY17" fmla="*/ 1971675 h 2505075"/>
              <a:gd name="connsiteX18" fmla="*/ 1824037 w 3409950"/>
              <a:gd name="connsiteY18" fmla="*/ 1890712 h 2505075"/>
              <a:gd name="connsiteX19" fmla="*/ 1590675 w 3409950"/>
              <a:gd name="connsiteY19" fmla="*/ 1890712 h 2505075"/>
              <a:gd name="connsiteX20" fmla="*/ 1590675 w 3409950"/>
              <a:gd name="connsiteY20" fmla="*/ 1857375 h 2505075"/>
              <a:gd name="connsiteX21" fmla="*/ 1538287 w 3409950"/>
              <a:gd name="connsiteY21" fmla="*/ 1857375 h 2505075"/>
              <a:gd name="connsiteX22" fmla="*/ 1538287 w 3409950"/>
              <a:gd name="connsiteY22" fmla="*/ 1766887 h 2505075"/>
              <a:gd name="connsiteX23" fmla="*/ 1509712 w 3409950"/>
              <a:gd name="connsiteY23" fmla="*/ 1766887 h 2505075"/>
              <a:gd name="connsiteX24" fmla="*/ 1509712 w 3409950"/>
              <a:gd name="connsiteY24" fmla="*/ 1695450 h 2505075"/>
              <a:gd name="connsiteX25" fmla="*/ 1433512 w 3409950"/>
              <a:gd name="connsiteY25" fmla="*/ 1695450 h 2505075"/>
              <a:gd name="connsiteX26" fmla="*/ 1433512 w 3409950"/>
              <a:gd name="connsiteY26" fmla="*/ 1604962 h 2505075"/>
              <a:gd name="connsiteX27" fmla="*/ 1404937 w 3409950"/>
              <a:gd name="connsiteY27" fmla="*/ 1604962 h 2505075"/>
              <a:gd name="connsiteX28" fmla="*/ 1404937 w 3409950"/>
              <a:gd name="connsiteY28" fmla="*/ 1576387 h 2505075"/>
              <a:gd name="connsiteX29" fmla="*/ 1323975 w 3409950"/>
              <a:gd name="connsiteY29" fmla="*/ 1576387 h 2505075"/>
              <a:gd name="connsiteX30" fmla="*/ 1323975 w 3409950"/>
              <a:gd name="connsiteY30" fmla="*/ 1533525 h 2505075"/>
              <a:gd name="connsiteX31" fmla="*/ 1200150 w 3409950"/>
              <a:gd name="connsiteY31" fmla="*/ 1533525 h 2505075"/>
              <a:gd name="connsiteX32" fmla="*/ 1200150 w 3409950"/>
              <a:gd name="connsiteY32" fmla="*/ 1533525 h 2505075"/>
              <a:gd name="connsiteX33" fmla="*/ 1162050 w 3409950"/>
              <a:gd name="connsiteY33" fmla="*/ 1495425 h 2505075"/>
              <a:gd name="connsiteX34" fmla="*/ 1123950 w 3409950"/>
              <a:gd name="connsiteY34" fmla="*/ 1495425 h 2505075"/>
              <a:gd name="connsiteX35" fmla="*/ 1123950 w 3409950"/>
              <a:gd name="connsiteY35" fmla="*/ 1438275 h 2505075"/>
              <a:gd name="connsiteX36" fmla="*/ 1071562 w 3409950"/>
              <a:gd name="connsiteY36" fmla="*/ 1438275 h 2505075"/>
              <a:gd name="connsiteX37" fmla="*/ 1071562 w 3409950"/>
              <a:gd name="connsiteY37" fmla="*/ 1347787 h 2505075"/>
              <a:gd name="connsiteX38" fmla="*/ 1071562 w 3409950"/>
              <a:gd name="connsiteY38" fmla="*/ 1347787 h 2505075"/>
              <a:gd name="connsiteX39" fmla="*/ 1071562 w 3409950"/>
              <a:gd name="connsiteY39" fmla="*/ 1347787 h 2505075"/>
              <a:gd name="connsiteX40" fmla="*/ 1023937 w 3409950"/>
              <a:gd name="connsiteY40" fmla="*/ 1347787 h 2505075"/>
              <a:gd name="connsiteX41" fmla="*/ 1023937 w 3409950"/>
              <a:gd name="connsiteY41" fmla="*/ 1238250 h 2505075"/>
              <a:gd name="connsiteX42" fmla="*/ 976312 w 3409950"/>
              <a:gd name="connsiteY42" fmla="*/ 1238250 h 2505075"/>
              <a:gd name="connsiteX43" fmla="*/ 976312 w 3409950"/>
              <a:gd name="connsiteY43" fmla="*/ 1181100 h 2505075"/>
              <a:gd name="connsiteX44" fmla="*/ 962025 w 3409950"/>
              <a:gd name="connsiteY44" fmla="*/ 1181100 h 2505075"/>
              <a:gd name="connsiteX45" fmla="*/ 962025 w 3409950"/>
              <a:gd name="connsiteY45" fmla="*/ 1138237 h 2505075"/>
              <a:gd name="connsiteX46" fmla="*/ 909637 w 3409950"/>
              <a:gd name="connsiteY46" fmla="*/ 1138237 h 2505075"/>
              <a:gd name="connsiteX47" fmla="*/ 909637 w 3409950"/>
              <a:gd name="connsiteY47" fmla="*/ 1062037 h 2505075"/>
              <a:gd name="connsiteX48" fmla="*/ 871537 w 3409950"/>
              <a:gd name="connsiteY48" fmla="*/ 1062037 h 2505075"/>
              <a:gd name="connsiteX49" fmla="*/ 871537 w 3409950"/>
              <a:gd name="connsiteY49" fmla="*/ 985837 h 2505075"/>
              <a:gd name="connsiteX50" fmla="*/ 809625 w 3409950"/>
              <a:gd name="connsiteY50" fmla="*/ 985837 h 2505075"/>
              <a:gd name="connsiteX51" fmla="*/ 809625 w 3409950"/>
              <a:gd name="connsiteY51" fmla="*/ 919162 h 2505075"/>
              <a:gd name="connsiteX52" fmla="*/ 747712 w 3409950"/>
              <a:gd name="connsiteY52" fmla="*/ 919162 h 2505075"/>
              <a:gd name="connsiteX53" fmla="*/ 747712 w 3409950"/>
              <a:gd name="connsiteY53" fmla="*/ 852487 h 2505075"/>
              <a:gd name="connsiteX54" fmla="*/ 685800 w 3409950"/>
              <a:gd name="connsiteY54" fmla="*/ 852487 h 2505075"/>
              <a:gd name="connsiteX55" fmla="*/ 685800 w 3409950"/>
              <a:gd name="connsiteY55" fmla="*/ 738187 h 2505075"/>
              <a:gd name="connsiteX56" fmla="*/ 604837 w 3409950"/>
              <a:gd name="connsiteY56" fmla="*/ 738187 h 2505075"/>
              <a:gd name="connsiteX57" fmla="*/ 604837 w 3409950"/>
              <a:gd name="connsiteY57" fmla="*/ 619125 h 2505075"/>
              <a:gd name="connsiteX58" fmla="*/ 581025 w 3409950"/>
              <a:gd name="connsiteY58" fmla="*/ 619125 h 2505075"/>
              <a:gd name="connsiteX59" fmla="*/ 581025 w 3409950"/>
              <a:gd name="connsiteY59" fmla="*/ 571500 h 2505075"/>
              <a:gd name="connsiteX60" fmla="*/ 557213 w 3409950"/>
              <a:gd name="connsiteY60" fmla="*/ 576262 h 2505075"/>
              <a:gd name="connsiteX61" fmla="*/ 561975 w 3409950"/>
              <a:gd name="connsiteY61" fmla="*/ 523875 h 2505075"/>
              <a:gd name="connsiteX62" fmla="*/ 504825 w 3409950"/>
              <a:gd name="connsiteY62" fmla="*/ 523875 h 2505075"/>
              <a:gd name="connsiteX63" fmla="*/ 504825 w 3409950"/>
              <a:gd name="connsiteY63" fmla="*/ 481012 h 2505075"/>
              <a:gd name="connsiteX64" fmla="*/ 504825 w 3409950"/>
              <a:gd name="connsiteY64" fmla="*/ 481012 h 2505075"/>
              <a:gd name="connsiteX65" fmla="*/ 504825 w 3409950"/>
              <a:gd name="connsiteY65" fmla="*/ 414337 h 2505075"/>
              <a:gd name="connsiteX66" fmla="*/ 428625 w 3409950"/>
              <a:gd name="connsiteY66" fmla="*/ 414337 h 2505075"/>
              <a:gd name="connsiteX67" fmla="*/ 428625 w 3409950"/>
              <a:gd name="connsiteY67" fmla="*/ 266700 h 2505075"/>
              <a:gd name="connsiteX68" fmla="*/ 395287 w 3409950"/>
              <a:gd name="connsiteY68" fmla="*/ 266700 h 2505075"/>
              <a:gd name="connsiteX69" fmla="*/ 395287 w 3409950"/>
              <a:gd name="connsiteY69" fmla="*/ 209550 h 2505075"/>
              <a:gd name="connsiteX70" fmla="*/ 290512 w 3409950"/>
              <a:gd name="connsiteY70" fmla="*/ 209550 h 2505075"/>
              <a:gd name="connsiteX71" fmla="*/ 290512 w 3409950"/>
              <a:gd name="connsiteY71" fmla="*/ 166687 h 2505075"/>
              <a:gd name="connsiteX72" fmla="*/ 247650 w 3409950"/>
              <a:gd name="connsiteY72" fmla="*/ 166687 h 2505075"/>
              <a:gd name="connsiteX73" fmla="*/ 247650 w 3409950"/>
              <a:gd name="connsiteY73" fmla="*/ 119062 h 2505075"/>
              <a:gd name="connsiteX74" fmla="*/ 185737 w 3409950"/>
              <a:gd name="connsiteY74" fmla="*/ 119062 h 2505075"/>
              <a:gd name="connsiteX75" fmla="*/ 185737 w 3409950"/>
              <a:gd name="connsiteY75" fmla="*/ 38100 h 2505075"/>
              <a:gd name="connsiteX76" fmla="*/ 66675 w 3409950"/>
              <a:gd name="connsiteY76" fmla="*/ 38100 h 2505075"/>
              <a:gd name="connsiteX77" fmla="*/ 66675 w 3409950"/>
              <a:gd name="connsiteY77" fmla="*/ 0 h 2505075"/>
              <a:gd name="connsiteX78" fmla="*/ 0 w 3409950"/>
              <a:gd name="connsiteY78" fmla="*/ 0 h 2505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3409950" h="2505075">
                <a:moveTo>
                  <a:pt x="3409950" y="2505075"/>
                </a:moveTo>
                <a:lnTo>
                  <a:pt x="3224212" y="2505075"/>
                </a:lnTo>
                <a:lnTo>
                  <a:pt x="3224212" y="2371725"/>
                </a:lnTo>
                <a:lnTo>
                  <a:pt x="3062287" y="2371725"/>
                </a:lnTo>
                <a:lnTo>
                  <a:pt x="3062287" y="2271712"/>
                </a:lnTo>
                <a:lnTo>
                  <a:pt x="2938462" y="2271712"/>
                </a:lnTo>
                <a:lnTo>
                  <a:pt x="2938462" y="2219325"/>
                </a:lnTo>
                <a:lnTo>
                  <a:pt x="2733675" y="2219325"/>
                </a:lnTo>
                <a:lnTo>
                  <a:pt x="2733675" y="2105025"/>
                </a:lnTo>
                <a:lnTo>
                  <a:pt x="2628900" y="2105025"/>
                </a:lnTo>
                <a:lnTo>
                  <a:pt x="2628900" y="2062162"/>
                </a:lnTo>
                <a:lnTo>
                  <a:pt x="2252662" y="2062162"/>
                </a:lnTo>
                <a:lnTo>
                  <a:pt x="2266950" y="2047874"/>
                </a:lnTo>
                <a:lnTo>
                  <a:pt x="2147887" y="2047874"/>
                </a:lnTo>
                <a:lnTo>
                  <a:pt x="2147887" y="2014537"/>
                </a:lnTo>
                <a:lnTo>
                  <a:pt x="2109787" y="2014537"/>
                </a:lnTo>
                <a:lnTo>
                  <a:pt x="2109787" y="1971675"/>
                </a:lnTo>
                <a:lnTo>
                  <a:pt x="1824037" y="1971675"/>
                </a:lnTo>
                <a:lnTo>
                  <a:pt x="1824037" y="1890712"/>
                </a:lnTo>
                <a:lnTo>
                  <a:pt x="1590675" y="1890712"/>
                </a:lnTo>
                <a:lnTo>
                  <a:pt x="1590675" y="1857375"/>
                </a:lnTo>
                <a:lnTo>
                  <a:pt x="1538287" y="1857375"/>
                </a:lnTo>
                <a:lnTo>
                  <a:pt x="1538287" y="1766887"/>
                </a:lnTo>
                <a:lnTo>
                  <a:pt x="1509712" y="1766887"/>
                </a:lnTo>
                <a:lnTo>
                  <a:pt x="1509712" y="1695450"/>
                </a:lnTo>
                <a:lnTo>
                  <a:pt x="1433512" y="1695450"/>
                </a:lnTo>
                <a:lnTo>
                  <a:pt x="1433512" y="1604962"/>
                </a:lnTo>
                <a:lnTo>
                  <a:pt x="1404937" y="1604962"/>
                </a:lnTo>
                <a:lnTo>
                  <a:pt x="1404937" y="1576387"/>
                </a:lnTo>
                <a:lnTo>
                  <a:pt x="1323975" y="1576387"/>
                </a:lnTo>
                <a:lnTo>
                  <a:pt x="1323975" y="1533525"/>
                </a:lnTo>
                <a:lnTo>
                  <a:pt x="1200150" y="1533525"/>
                </a:lnTo>
                <a:lnTo>
                  <a:pt x="1200150" y="1533525"/>
                </a:lnTo>
                <a:lnTo>
                  <a:pt x="1162050" y="1495425"/>
                </a:lnTo>
                <a:lnTo>
                  <a:pt x="1123950" y="1495425"/>
                </a:lnTo>
                <a:lnTo>
                  <a:pt x="1123950" y="1438275"/>
                </a:lnTo>
                <a:lnTo>
                  <a:pt x="1071562" y="1438275"/>
                </a:lnTo>
                <a:lnTo>
                  <a:pt x="1071562" y="1347787"/>
                </a:lnTo>
                <a:lnTo>
                  <a:pt x="1071562" y="1347787"/>
                </a:lnTo>
                <a:lnTo>
                  <a:pt x="1071562" y="1347787"/>
                </a:lnTo>
                <a:lnTo>
                  <a:pt x="1023937" y="1347787"/>
                </a:lnTo>
                <a:lnTo>
                  <a:pt x="1023937" y="1238250"/>
                </a:lnTo>
                <a:lnTo>
                  <a:pt x="976312" y="1238250"/>
                </a:lnTo>
                <a:lnTo>
                  <a:pt x="976312" y="1181100"/>
                </a:lnTo>
                <a:lnTo>
                  <a:pt x="962025" y="1181100"/>
                </a:lnTo>
                <a:lnTo>
                  <a:pt x="962025" y="1138237"/>
                </a:lnTo>
                <a:lnTo>
                  <a:pt x="909637" y="1138237"/>
                </a:lnTo>
                <a:lnTo>
                  <a:pt x="909637" y="1062037"/>
                </a:lnTo>
                <a:lnTo>
                  <a:pt x="871537" y="1062037"/>
                </a:lnTo>
                <a:lnTo>
                  <a:pt x="871537" y="985837"/>
                </a:lnTo>
                <a:lnTo>
                  <a:pt x="809625" y="985837"/>
                </a:lnTo>
                <a:lnTo>
                  <a:pt x="809625" y="919162"/>
                </a:lnTo>
                <a:lnTo>
                  <a:pt x="747712" y="919162"/>
                </a:lnTo>
                <a:lnTo>
                  <a:pt x="747712" y="852487"/>
                </a:lnTo>
                <a:lnTo>
                  <a:pt x="685800" y="852487"/>
                </a:lnTo>
                <a:lnTo>
                  <a:pt x="685800" y="738187"/>
                </a:lnTo>
                <a:lnTo>
                  <a:pt x="604837" y="738187"/>
                </a:lnTo>
                <a:lnTo>
                  <a:pt x="604837" y="619125"/>
                </a:lnTo>
                <a:lnTo>
                  <a:pt x="581025" y="619125"/>
                </a:lnTo>
                <a:lnTo>
                  <a:pt x="581025" y="571500"/>
                </a:lnTo>
                <a:cubicBezTo>
                  <a:pt x="554038" y="585787"/>
                  <a:pt x="598487" y="557212"/>
                  <a:pt x="557213" y="576262"/>
                </a:cubicBezTo>
                <a:lnTo>
                  <a:pt x="561975" y="523875"/>
                </a:lnTo>
                <a:lnTo>
                  <a:pt x="504825" y="523875"/>
                </a:lnTo>
                <a:lnTo>
                  <a:pt x="504825" y="481012"/>
                </a:lnTo>
                <a:lnTo>
                  <a:pt x="504825" y="481012"/>
                </a:lnTo>
                <a:lnTo>
                  <a:pt x="504825" y="414337"/>
                </a:lnTo>
                <a:lnTo>
                  <a:pt x="428625" y="414337"/>
                </a:lnTo>
                <a:lnTo>
                  <a:pt x="428625" y="266700"/>
                </a:lnTo>
                <a:lnTo>
                  <a:pt x="395287" y="266700"/>
                </a:lnTo>
                <a:lnTo>
                  <a:pt x="395287" y="209550"/>
                </a:lnTo>
                <a:lnTo>
                  <a:pt x="290512" y="209550"/>
                </a:lnTo>
                <a:lnTo>
                  <a:pt x="290512" y="166687"/>
                </a:lnTo>
                <a:lnTo>
                  <a:pt x="247650" y="166687"/>
                </a:lnTo>
                <a:lnTo>
                  <a:pt x="247650" y="119062"/>
                </a:lnTo>
                <a:lnTo>
                  <a:pt x="185737" y="119062"/>
                </a:lnTo>
                <a:lnTo>
                  <a:pt x="185737" y="38100"/>
                </a:lnTo>
                <a:lnTo>
                  <a:pt x="66675" y="38100"/>
                </a:lnTo>
                <a:lnTo>
                  <a:pt x="66675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15873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161" name="Freeform: Shape 160">
            <a:extLst>
              <a:ext uri="{FF2B5EF4-FFF2-40B4-BE49-F238E27FC236}">
                <a16:creationId xmlns:a16="http://schemas.microsoft.com/office/drawing/2014/main" id="{B42EF523-CA1E-C28C-EA5B-BC051543BEC8}"/>
              </a:ext>
            </a:extLst>
          </p:cNvPr>
          <p:cNvSpPr/>
          <p:nvPr/>
        </p:nvSpPr>
        <p:spPr bwMode="auto">
          <a:xfrm>
            <a:off x="1339471" y="1516828"/>
            <a:ext cx="3438525" cy="2871787"/>
          </a:xfrm>
          <a:custGeom>
            <a:avLst/>
            <a:gdLst>
              <a:gd name="connsiteX0" fmla="*/ 0 w 3438525"/>
              <a:gd name="connsiteY0" fmla="*/ 0 h 2871787"/>
              <a:gd name="connsiteX1" fmla="*/ 109537 w 3438525"/>
              <a:gd name="connsiteY1" fmla="*/ 0 h 2871787"/>
              <a:gd name="connsiteX2" fmla="*/ 109537 w 3438525"/>
              <a:gd name="connsiteY2" fmla="*/ 133350 h 2871787"/>
              <a:gd name="connsiteX3" fmla="*/ 138112 w 3438525"/>
              <a:gd name="connsiteY3" fmla="*/ 133350 h 2871787"/>
              <a:gd name="connsiteX4" fmla="*/ 138112 w 3438525"/>
              <a:gd name="connsiteY4" fmla="*/ 285750 h 2871787"/>
              <a:gd name="connsiteX5" fmla="*/ 157162 w 3438525"/>
              <a:gd name="connsiteY5" fmla="*/ 285750 h 2871787"/>
              <a:gd name="connsiteX6" fmla="*/ 157162 w 3438525"/>
              <a:gd name="connsiteY6" fmla="*/ 352425 h 2871787"/>
              <a:gd name="connsiteX7" fmla="*/ 185737 w 3438525"/>
              <a:gd name="connsiteY7" fmla="*/ 352425 h 2871787"/>
              <a:gd name="connsiteX8" fmla="*/ 185737 w 3438525"/>
              <a:gd name="connsiteY8" fmla="*/ 504825 h 2871787"/>
              <a:gd name="connsiteX9" fmla="*/ 228600 w 3438525"/>
              <a:gd name="connsiteY9" fmla="*/ 504825 h 2871787"/>
              <a:gd name="connsiteX10" fmla="*/ 228600 w 3438525"/>
              <a:gd name="connsiteY10" fmla="*/ 547687 h 2871787"/>
              <a:gd name="connsiteX11" fmla="*/ 276225 w 3438525"/>
              <a:gd name="connsiteY11" fmla="*/ 547687 h 2871787"/>
              <a:gd name="connsiteX12" fmla="*/ 276225 w 3438525"/>
              <a:gd name="connsiteY12" fmla="*/ 600075 h 2871787"/>
              <a:gd name="connsiteX13" fmla="*/ 314325 w 3438525"/>
              <a:gd name="connsiteY13" fmla="*/ 600075 h 2871787"/>
              <a:gd name="connsiteX14" fmla="*/ 314325 w 3438525"/>
              <a:gd name="connsiteY14" fmla="*/ 966787 h 2871787"/>
              <a:gd name="connsiteX15" fmla="*/ 361950 w 3438525"/>
              <a:gd name="connsiteY15" fmla="*/ 966787 h 2871787"/>
              <a:gd name="connsiteX16" fmla="*/ 361950 w 3438525"/>
              <a:gd name="connsiteY16" fmla="*/ 1033462 h 2871787"/>
              <a:gd name="connsiteX17" fmla="*/ 442912 w 3438525"/>
              <a:gd name="connsiteY17" fmla="*/ 1033462 h 2871787"/>
              <a:gd name="connsiteX18" fmla="*/ 442912 w 3438525"/>
              <a:gd name="connsiteY18" fmla="*/ 1157287 h 2871787"/>
              <a:gd name="connsiteX19" fmla="*/ 481012 w 3438525"/>
              <a:gd name="connsiteY19" fmla="*/ 1157287 h 2871787"/>
              <a:gd name="connsiteX20" fmla="*/ 481012 w 3438525"/>
              <a:gd name="connsiteY20" fmla="*/ 1214437 h 2871787"/>
              <a:gd name="connsiteX21" fmla="*/ 533400 w 3438525"/>
              <a:gd name="connsiteY21" fmla="*/ 1214437 h 2871787"/>
              <a:gd name="connsiteX22" fmla="*/ 533400 w 3438525"/>
              <a:gd name="connsiteY22" fmla="*/ 1309687 h 2871787"/>
              <a:gd name="connsiteX23" fmla="*/ 600075 w 3438525"/>
              <a:gd name="connsiteY23" fmla="*/ 1309687 h 2871787"/>
              <a:gd name="connsiteX24" fmla="*/ 600075 w 3438525"/>
              <a:gd name="connsiteY24" fmla="*/ 1528762 h 2871787"/>
              <a:gd name="connsiteX25" fmla="*/ 619125 w 3438525"/>
              <a:gd name="connsiteY25" fmla="*/ 1547812 h 2871787"/>
              <a:gd name="connsiteX26" fmla="*/ 619125 w 3438525"/>
              <a:gd name="connsiteY26" fmla="*/ 1752600 h 2871787"/>
              <a:gd name="connsiteX27" fmla="*/ 676275 w 3438525"/>
              <a:gd name="connsiteY27" fmla="*/ 1752600 h 2871787"/>
              <a:gd name="connsiteX28" fmla="*/ 676275 w 3438525"/>
              <a:gd name="connsiteY28" fmla="*/ 1781175 h 2871787"/>
              <a:gd name="connsiteX29" fmla="*/ 742950 w 3438525"/>
              <a:gd name="connsiteY29" fmla="*/ 1781175 h 2871787"/>
              <a:gd name="connsiteX30" fmla="*/ 742950 w 3438525"/>
              <a:gd name="connsiteY30" fmla="*/ 1862137 h 2871787"/>
              <a:gd name="connsiteX31" fmla="*/ 790575 w 3438525"/>
              <a:gd name="connsiteY31" fmla="*/ 1862137 h 2871787"/>
              <a:gd name="connsiteX32" fmla="*/ 790575 w 3438525"/>
              <a:gd name="connsiteY32" fmla="*/ 1909762 h 2871787"/>
              <a:gd name="connsiteX33" fmla="*/ 823912 w 3438525"/>
              <a:gd name="connsiteY33" fmla="*/ 1909762 h 2871787"/>
              <a:gd name="connsiteX34" fmla="*/ 823912 w 3438525"/>
              <a:gd name="connsiteY34" fmla="*/ 1952625 h 2871787"/>
              <a:gd name="connsiteX35" fmla="*/ 909637 w 3438525"/>
              <a:gd name="connsiteY35" fmla="*/ 1952625 h 2871787"/>
              <a:gd name="connsiteX36" fmla="*/ 909637 w 3438525"/>
              <a:gd name="connsiteY36" fmla="*/ 2062162 h 2871787"/>
              <a:gd name="connsiteX37" fmla="*/ 938212 w 3438525"/>
              <a:gd name="connsiteY37" fmla="*/ 2062162 h 2871787"/>
              <a:gd name="connsiteX38" fmla="*/ 938212 w 3438525"/>
              <a:gd name="connsiteY38" fmla="*/ 2138362 h 2871787"/>
              <a:gd name="connsiteX39" fmla="*/ 971550 w 3438525"/>
              <a:gd name="connsiteY39" fmla="*/ 2138362 h 2871787"/>
              <a:gd name="connsiteX40" fmla="*/ 971550 w 3438525"/>
              <a:gd name="connsiteY40" fmla="*/ 2205037 h 2871787"/>
              <a:gd name="connsiteX41" fmla="*/ 1085850 w 3438525"/>
              <a:gd name="connsiteY41" fmla="*/ 2205037 h 2871787"/>
              <a:gd name="connsiteX42" fmla="*/ 1085850 w 3438525"/>
              <a:gd name="connsiteY42" fmla="*/ 2262187 h 2871787"/>
              <a:gd name="connsiteX43" fmla="*/ 1238250 w 3438525"/>
              <a:gd name="connsiteY43" fmla="*/ 2262187 h 2871787"/>
              <a:gd name="connsiteX44" fmla="*/ 1238250 w 3438525"/>
              <a:gd name="connsiteY44" fmla="*/ 2343150 h 2871787"/>
              <a:gd name="connsiteX45" fmla="*/ 1357312 w 3438525"/>
              <a:gd name="connsiteY45" fmla="*/ 2343150 h 2871787"/>
              <a:gd name="connsiteX46" fmla="*/ 1357312 w 3438525"/>
              <a:gd name="connsiteY46" fmla="*/ 2386012 h 2871787"/>
              <a:gd name="connsiteX47" fmla="*/ 1519237 w 3438525"/>
              <a:gd name="connsiteY47" fmla="*/ 2386012 h 2871787"/>
              <a:gd name="connsiteX48" fmla="*/ 1519237 w 3438525"/>
              <a:gd name="connsiteY48" fmla="*/ 2386012 h 2871787"/>
              <a:gd name="connsiteX49" fmla="*/ 1585912 w 3438525"/>
              <a:gd name="connsiteY49" fmla="*/ 2386012 h 2871787"/>
              <a:gd name="connsiteX50" fmla="*/ 1585912 w 3438525"/>
              <a:gd name="connsiteY50" fmla="*/ 2438400 h 2871787"/>
              <a:gd name="connsiteX51" fmla="*/ 1643062 w 3438525"/>
              <a:gd name="connsiteY51" fmla="*/ 2438400 h 2871787"/>
              <a:gd name="connsiteX52" fmla="*/ 1643062 w 3438525"/>
              <a:gd name="connsiteY52" fmla="*/ 2533650 h 2871787"/>
              <a:gd name="connsiteX53" fmla="*/ 1709737 w 3438525"/>
              <a:gd name="connsiteY53" fmla="*/ 2533650 h 2871787"/>
              <a:gd name="connsiteX54" fmla="*/ 1709737 w 3438525"/>
              <a:gd name="connsiteY54" fmla="*/ 2566987 h 2871787"/>
              <a:gd name="connsiteX55" fmla="*/ 1785937 w 3438525"/>
              <a:gd name="connsiteY55" fmla="*/ 2566987 h 2871787"/>
              <a:gd name="connsiteX56" fmla="*/ 1785937 w 3438525"/>
              <a:gd name="connsiteY56" fmla="*/ 2605087 h 2871787"/>
              <a:gd name="connsiteX57" fmla="*/ 1876425 w 3438525"/>
              <a:gd name="connsiteY57" fmla="*/ 2605087 h 2871787"/>
              <a:gd name="connsiteX58" fmla="*/ 1876425 w 3438525"/>
              <a:gd name="connsiteY58" fmla="*/ 2676525 h 2871787"/>
              <a:gd name="connsiteX59" fmla="*/ 2171700 w 3438525"/>
              <a:gd name="connsiteY59" fmla="*/ 2676525 h 2871787"/>
              <a:gd name="connsiteX60" fmla="*/ 2171700 w 3438525"/>
              <a:gd name="connsiteY60" fmla="*/ 2700337 h 2871787"/>
              <a:gd name="connsiteX61" fmla="*/ 2524125 w 3438525"/>
              <a:gd name="connsiteY61" fmla="*/ 2700337 h 2871787"/>
              <a:gd name="connsiteX62" fmla="*/ 2524125 w 3438525"/>
              <a:gd name="connsiteY62" fmla="*/ 2747962 h 2871787"/>
              <a:gd name="connsiteX63" fmla="*/ 2986087 w 3438525"/>
              <a:gd name="connsiteY63" fmla="*/ 2747962 h 2871787"/>
              <a:gd name="connsiteX64" fmla="*/ 2986087 w 3438525"/>
              <a:gd name="connsiteY64" fmla="*/ 2871787 h 2871787"/>
              <a:gd name="connsiteX65" fmla="*/ 3438525 w 3438525"/>
              <a:gd name="connsiteY65" fmla="*/ 2871787 h 2871787"/>
              <a:gd name="connsiteX0" fmla="*/ 0 w 3438525"/>
              <a:gd name="connsiteY0" fmla="*/ 0 h 2871787"/>
              <a:gd name="connsiteX1" fmla="*/ 109537 w 3438525"/>
              <a:gd name="connsiteY1" fmla="*/ 0 h 2871787"/>
              <a:gd name="connsiteX2" fmla="*/ 109537 w 3438525"/>
              <a:gd name="connsiteY2" fmla="*/ 133350 h 2871787"/>
              <a:gd name="connsiteX3" fmla="*/ 138112 w 3438525"/>
              <a:gd name="connsiteY3" fmla="*/ 133350 h 2871787"/>
              <a:gd name="connsiteX4" fmla="*/ 138112 w 3438525"/>
              <a:gd name="connsiteY4" fmla="*/ 285750 h 2871787"/>
              <a:gd name="connsiteX5" fmla="*/ 157162 w 3438525"/>
              <a:gd name="connsiteY5" fmla="*/ 285750 h 2871787"/>
              <a:gd name="connsiteX6" fmla="*/ 157162 w 3438525"/>
              <a:gd name="connsiteY6" fmla="*/ 352425 h 2871787"/>
              <a:gd name="connsiteX7" fmla="*/ 185737 w 3438525"/>
              <a:gd name="connsiteY7" fmla="*/ 352425 h 2871787"/>
              <a:gd name="connsiteX8" fmla="*/ 185737 w 3438525"/>
              <a:gd name="connsiteY8" fmla="*/ 504825 h 2871787"/>
              <a:gd name="connsiteX9" fmla="*/ 228600 w 3438525"/>
              <a:gd name="connsiteY9" fmla="*/ 504825 h 2871787"/>
              <a:gd name="connsiteX10" fmla="*/ 228600 w 3438525"/>
              <a:gd name="connsiteY10" fmla="*/ 547687 h 2871787"/>
              <a:gd name="connsiteX11" fmla="*/ 276225 w 3438525"/>
              <a:gd name="connsiteY11" fmla="*/ 547687 h 2871787"/>
              <a:gd name="connsiteX12" fmla="*/ 276225 w 3438525"/>
              <a:gd name="connsiteY12" fmla="*/ 600075 h 2871787"/>
              <a:gd name="connsiteX13" fmla="*/ 314325 w 3438525"/>
              <a:gd name="connsiteY13" fmla="*/ 600075 h 2871787"/>
              <a:gd name="connsiteX14" fmla="*/ 314325 w 3438525"/>
              <a:gd name="connsiteY14" fmla="*/ 966787 h 2871787"/>
              <a:gd name="connsiteX15" fmla="*/ 361950 w 3438525"/>
              <a:gd name="connsiteY15" fmla="*/ 966787 h 2871787"/>
              <a:gd name="connsiteX16" fmla="*/ 361950 w 3438525"/>
              <a:gd name="connsiteY16" fmla="*/ 1033462 h 2871787"/>
              <a:gd name="connsiteX17" fmla="*/ 442912 w 3438525"/>
              <a:gd name="connsiteY17" fmla="*/ 1033462 h 2871787"/>
              <a:gd name="connsiteX18" fmla="*/ 442912 w 3438525"/>
              <a:gd name="connsiteY18" fmla="*/ 1157287 h 2871787"/>
              <a:gd name="connsiteX19" fmla="*/ 481012 w 3438525"/>
              <a:gd name="connsiteY19" fmla="*/ 1157287 h 2871787"/>
              <a:gd name="connsiteX20" fmla="*/ 481012 w 3438525"/>
              <a:gd name="connsiteY20" fmla="*/ 1214437 h 2871787"/>
              <a:gd name="connsiteX21" fmla="*/ 533400 w 3438525"/>
              <a:gd name="connsiteY21" fmla="*/ 1214437 h 2871787"/>
              <a:gd name="connsiteX22" fmla="*/ 533400 w 3438525"/>
              <a:gd name="connsiteY22" fmla="*/ 1309687 h 2871787"/>
              <a:gd name="connsiteX23" fmla="*/ 600075 w 3438525"/>
              <a:gd name="connsiteY23" fmla="*/ 1309687 h 2871787"/>
              <a:gd name="connsiteX24" fmla="*/ 600075 w 3438525"/>
              <a:gd name="connsiteY24" fmla="*/ 1528762 h 2871787"/>
              <a:gd name="connsiteX25" fmla="*/ 619125 w 3438525"/>
              <a:gd name="connsiteY25" fmla="*/ 1547812 h 2871787"/>
              <a:gd name="connsiteX26" fmla="*/ 619125 w 3438525"/>
              <a:gd name="connsiteY26" fmla="*/ 1752600 h 2871787"/>
              <a:gd name="connsiteX27" fmla="*/ 676275 w 3438525"/>
              <a:gd name="connsiteY27" fmla="*/ 1752600 h 2871787"/>
              <a:gd name="connsiteX28" fmla="*/ 676275 w 3438525"/>
              <a:gd name="connsiteY28" fmla="*/ 1781175 h 2871787"/>
              <a:gd name="connsiteX29" fmla="*/ 742950 w 3438525"/>
              <a:gd name="connsiteY29" fmla="*/ 1781175 h 2871787"/>
              <a:gd name="connsiteX30" fmla="*/ 742950 w 3438525"/>
              <a:gd name="connsiteY30" fmla="*/ 1862137 h 2871787"/>
              <a:gd name="connsiteX31" fmla="*/ 790575 w 3438525"/>
              <a:gd name="connsiteY31" fmla="*/ 1862137 h 2871787"/>
              <a:gd name="connsiteX32" fmla="*/ 790575 w 3438525"/>
              <a:gd name="connsiteY32" fmla="*/ 1909762 h 2871787"/>
              <a:gd name="connsiteX33" fmla="*/ 823912 w 3438525"/>
              <a:gd name="connsiteY33" fmla="*/ 1909762 h 2871787"/>
              <a:gd name="connsiteX34" fmla="*/ 823912 w 3438525"/>
              <a:gd name="connsiteY34" fmla="*/ 1952625 h 2871787"/>
              <a:gd name="connsiteX35" fmla="*/ 909637 w 3438525"/>
              <a:gd name="connsiteY35" fmla="*/ 1952625 h 2871787"/>
              <a:gd name="connsiteX36" fmla="*/ 909637 w 3438525"/>
              <a:gd name="connsiteY36" fmla="*/ 2062162 h 2871787"/>
              <a:gd name="connsiteX37" fmla="*/ 938212 w 3438525"/>
              <a:gd name="connsiteY37" fmla="*/ 2062162 h 2871787"/>
              <a:gd name="connsiteX38" fmla="*/ 938212 w 3438525"/>
              <a:gd name="connsiteY38" fmla="*/ 2138362 h 2871787"/>
              <a:gd name="connsiteX39" fmla="*/ 971550 w 3438525"/>
              <a:gd name="connsiteY39" fmla="*/ 2138362 h 2871787"/>
              <a:gd name="connsiteX40" fmla="*/ 971550 w 3438525"/>
              <a:gd name="connsiteY40" fmla="*/ 2205037 h 2871787"/>
              <a:gd name="connsiteX41" fmla="*/ 1085850 w 3438525"/>
              <a:gd name="connsiteY41" fmla="*/ 2205037 h 2871787"/>
              <a:gd name="connsiteX42" fmla="*/ 1085850 w 3438525"/>
              <a:gd name="connsiteY42" fmla="*/ 2262187 h 2871787"/>
              <a:gd name="connsiteX43" fmla="*/ 1238250 w 3438525"/>
              <a:gd name="connsiteY43" fmla="*/ 2262187 h 2871787"/>
              <a:gd name="connsiteX44" fmla="*/ 1238250 w 3438525"/>
              <a:gd name="connsiteY44" fmla="*/ 2343150 h 2871787"/>
              <a:gd name="connsiteX45" fmla="*/ 1357312 w 3438525"/>
              <a:gd name="connsiteY45" fmla="*/ 2343150 h 2871787"/>
              <a:gd name="connsiteX46" fmla="*/ 1357312 w 3438525"/>
              <a:gd name="connsiteY46" fmla="*/ 2386012 h 2871787"/>
              <a:gd name="connsiteX47" fmla="*/ 1519237 w 3438525"/>
              <a:gd name="connsiteY47" fmla="*/ 2386012 h 2871787"/>
              <a:gd name="connsiteX48" fmla="*/ 1519237 w 3438525"/>
              <a:gd name="connsiteY48" fmla="*/ 2386012 h 2871787"/>
              <a:gd name="connsiteX49" fmla="*/ 1585912 w 3438525"/>
              <a:gd name="connsiteY49" fmla="*/ 2386012 h 2871787"/>
              <a:gd name="connsiteX50" fmla="*/ 1585912 w 3438525"/>
              <a:gd name="connsiteY50" fmla="*/ 2514600 h 2871787"/>
              <a:gd name="connsiteX51" fmla="*/ 1643062 w 3438525"/>
              <a:gd name="connsiteY51" fmla="*/ 2438400 h 2871787"/>
              <a:gd name="connsiteX52" fmla="*/ 1643062 w 3438525"/>
              <a:gd name="connsiteY52" fmla="*/ 2533650 h 2871787"/>
              <a:gd name="connsiteX53" fmla="*/ 1709737 w 3438525"/>
              <a:gd name="connsiteY53" fmla="*/ 2533650 h 2871787"/>
              <a:gd name="connsiteX54" fmla="*/ 1709737 w 3438525"/>
              <a:gd name="connsiteY54" fmla="*/ 2566987 h 2871787"/>
              <a:gd name="connsiteX55" fmla="*/ 1785937 w 3438525"/>
              <a:gd name="connsiteY55" fmla="*/ 2566987 h 2871787"/>
              <a:gd name="connsiteX56" fmla="*/ 1785937 w 3438525"/>
              <a:gd name="connsiteY56" fmla="*/ 2605087 h 2871787"/>
              <a:gd name="connsiteX57" fmla="*/ 1876425 w 3438525"/>
              <a:gd name="connsiteY57" fmla="*/ 2605087 h 2871787"/>
              <a:gd name="connsiteX58" fmla="*/ 1876425 w 3438525"/>
              <a:gd name="connsiteY58" fmla="*/ 2676525 h 2871787"/>
              <a:gd name="connsiteX59" fmla="*/ 2171700 w 3438525"/>
              <a:gd name="connsiteY59" fmla="*/ 2676525 h 2871787"/>
              <a:gd name="connsiteX60" fmla="*/ 2171700 w 3438525"/>
              <a:gd name="connsiteY60" fmla="*/ 2700337 h 2871787"/>
              <a:gd name="connsiteX61" fmla="*/ 2524125 w 3438525"/>
              <a:gd name="connsiteY61" fmla="*/ 2700337 h 2871787"/>
              <a:gd name="connsiteX62" fmla="*/ 2524125 w 3438525"/>
              <a:gd name="connsiteY62" fmla="*/ 2747962 h 2871787"/>
              <a:gd name="connsiteX63" fmla="*/ 2986087 w 3438525"/>
              <a:gd name="connsiteY63" fmla="*/ 2747962 h 2871787"/>
              <a:gd name="connsiteX64" fmla="*/ 2986087 w 3438525"/>
              <a:gd name="connsiteY64" fmla="*/ 2871787 h 2871787"/>
              <a:gd name="connsiteX65" fmla="*/ 3438525 w 3438525"/>
              <a:gd name="connsiteY65" fmla="*/ 2871787 h 2871787"/>
              <a:gd name="connsiteX0" fmla="*/ 0 w 3438525"/>
              <a:gd name="connsiteY0" fmla="*/ 0 h 2871787"/>
              <a:gd name="connsiteX1" fmla="*/ 109537 w 3438525"/>
              <a:gd name="connsiteY1" fmla="*/ 0 h 2871787"/>
              <a:gd name="connsiteX2" fmla="*/ 109537 w 3438525"/>
              <a:gd name="connsiteY2" fmla="*/ 133350 h 2871787"/>
              <a:gd name="connsiteX3" fmla="*/ 138112 w 3438525"/>
              <a:gd name="connsiteY3" fmla="*/ 133350 h 2871787"/>
              <a:gd name="connsiteX4" fmla="*/ 138112 w 3438525"/>
              <a:gd name="connsiteY4" fmla="*/ 285750 h 2871787"/>
              <a:gd name="connsiteX5" fmla="*/ 157162 w 3438525"/>
              <a:gd name="connsiteY5" fmla="*/ 285750 h 2871787"/>
              <a:gd name="connsiteX6" fmla="*/ 157162 w 3438525"/>
              <a:gd name="connsiteY6" fmla="*/ 352425 h 2871787"/>
              <a:gd name="connsiteX7" fmla="*/ 185737 w 3438525"/>
              <a:gd name="connsiteY7" fmla="*/ 352425 h 2871787"/>
              <a:gd name="connsiteX8" fmla="*/ 185737 w 3438525"/>
              <a:gd name="connsiteY8" fmla="*/ 504825 h 2871787"/>
              <a:gd name="connsiteX9" fmla="*/ 228600 w 3438525"/>
              <a:gd name="connsiteY9" fmla="*/ 504825 h 2871787"/>
              <a:gd name="connsiteX10" fmla="*/ 228600 w 3438525"/>
              <a:gd name="connsiteY10" fmla="*/ 547687 h 2871787"/>
              <a:gd name="connsiteX11" fmla="*/ 276225 w 3438525"/>
              <a:gd name="connsiteY11" fmla="*/ 547687 h 2871787"/>
              <a:gd name="connsiteX12" fmla="*/ 276225 w 3438525"/>
              <a:gd name="connsiteY12" fmla="*/ 600075 h 2871787"/>
              <a:gd name="connsiteX13" fmla="*/ 314325 w 3438525"/>
              <a:gd name="connsiteY13" fmla="*/ 600075 h 2871787"/>
              <a:gd name="connsiteX14" fmla="*/ 314325 w 3438525"/>
              <a:gd name="connsiteY14" fmla="*/ 966787 h 2871787"/>
              <a:gd name="connsiteX15" fmla="*/ 361950 w 3438525"/>
              <a:gd name="connsiteY15" fmla="*/ 966787 h 2871787"/>
              <a:gd name="connsiteX16" fmla="*/ 361950 w 3438525"/>
              <a:gd name="connsiteY16" fmla="*/ 1033462 h 2871787"/>
              <a:gd name="connsiteX17" fmla="*/ 442912 w 3438525"/>
              <a:gd name="connsiteY17" fmla="*/ 1033462 h 2871787"/>
              <a:gd name="connsiteX18" fmla="*/ 442912 w 3438525"/>
              <a:gd name="connsiteY18" fmla="*/ 1157287 h 2871787"/>
              <a:gd name="connsiteX19" fmla="*/ 481012 w 3438525"/>
              <a:gd name="connsiteY19" fmla="*/ 1157287 h 2871787"/>
              <a:gd name="connsiteX20" fmla="*/ 481012 w 3438525"/>
              <a:gd name="connsiteY20" fmla="*/ 1214437 h 2871787"/>
              <a:gd name="connsiteX21" fmla="*/ 533400 w 3438525"/>
              <a:gd name="connsiteY21" fmla="*/ 1214437 h 2871787"/>
              <a:gd name="connsiteX22" fmla="*/ 533400 w 3438525"/>
              <a:gd name="connsiteY22" fmla="*/ 1309687 h 2871787"/>
              <a:gd name="connsiteX23" fmla="*/ 600075 w 3438525"/>
              <a:gd name="connsiteY23" fmla="*/ 1309687 h 2871787"/>
              <a:gd name="connsiteX24" fmla="*/ 600075 w 3438525"/>
              <a:gd name="connsiteY24" fmla="*/ 1528762 h 2871787"/>
              <a:gd name="connsiteX25" fmla="*/ 619125 w 3438525"/>
              <a:gd name="connsiteY25" fmla="*/ 1547812 h 2871787"/>
              <a:gd name="connsiteX26" fmla="*/ 619125 w 3438525"/>
              <a:gd name="connsiteY26" fmla="*/ 1752600 h 2871787"/>
              <a:gd name="connsiteX27" fmla="*/ 676275 w 3438525"/>
              <a:gd name="connsiteY27" fmla="*/ 1752600 h 2871787"/>
              <a:gd name="connsiteX28" fmla="*/ 676275 w 3438525"/>
              <a:gd name="connsiteY28" fmla="*/ 1781175 h 2871787"/>
              <a:gd name="connsiteX29" fmla="*/ 742950 w 3438525"/>
              <a:gd name="connsiteY29" fmla="*/ 1781175 h 2871787"/>
              <a:gd name="connsiteX30" fmla="*/ 742950 w 3438525"/>
              <a:gd name="connsiteY30" fmla="*/ 1862137 h 2871787"/>
              <a:gd name="connsiteX31" fmla="*/ 790575 w 3438525"/>
              <a:gd name="connsiteY31" fmla="*/ 1862137 h 2871787"/>
              <a:gd name="connsiteX32" fmla="*/ 790575 w 3438525"/>
              <a:gd name="connsiteY32" fmla="*/ 1909762 h 2871787"/>
              <a:gd name="connsiteX33" fmla="*/ 823912 w 3438525"/>
              <a:gd name="connsiteY33" fmla="*/ 1909762 h 2871787"/>
              <a:gd name="connsiteX34" fmla="*/ 823912 w 3438525"/>
              <a:gd name="connsiteY34" fmla="*/ 1952625 h 2871787"/>
              <a:gd name="connsiteX35" fmla="*/ 909637 w 3438525"/>
              <a:gd name="connsiteY35" fmla="*/ 1952625 h 2871787"/>
              <a:gd name="connsiteX36" fmla="*/ 909637 w 3438525"/>
              <a:gd name="connsiteY36" fmla="*/ 2062162 h 2871787"/>
              <a:gd name="connsiteX37" fmla="*/ 938212 w 3438525"/>
              <a:gd name="connsiteY37" fmla="*/ 2062162 h 2871787"/>
              <a:gd name="connsiteX38" fmla="*/ 938212 w 3438525"/>
              <a:gd name="connsiteY38" fmla="*/ 2138362 h 2871787"/>
              <a:gd name="connsiteX39" fmla="*/ 971550 w 3438525"/>
              <a:gd name="connsiteY39" fmla="*/ 2138362 h 2871787"/>
              <a:gd name="connsiteX40" fmla="*/ 971550 w 3438525"/>
              <a:gd name="connsiteY40" fmla="*/ 2205037 h 2871787"/>
              <a:gd name="connsiteX41" fmla="*/ 1085850 w 3438525"/>
              <a:gd name="connsiteY41" fmla="*/ 2205037 h 2871787"/>
              <a:gd name="connsiteX42" fmla="*/ 1085850 w 3438525"/>
              <a:gd name="connsiteY42" fmla="*/ 2262187 h 2871787"/>
              <a:gd name="connsiteX43" fmla="*/ 1238250 w 3438525"/>
              <a:gd name="connsiteY43" fmla="*/ 2262187 h 2871787"/>
              <a:gd name="connsiteX44" fmla="*/ 1238250 w 3438525"/>
              <a:gd name="connsiteY44" fmla="*/ 2343150 h 2871787"/>
              <a:gd name="connsiteX45" fmla="*/ 1357312 w 3438525"/>
              <a:gd name="connsiteY45" fmla="*/ 2343150 h 2871787"/>
              <a:gd name="connsiteX46" fmla="*/ 1357312 w 3438525"/>
              <a:gd name="connsiteY46" fmla="*/ 2386012 h 2871787"/>
              <a:gd name="connsiteX47" fmla="*/ 1519237 w 3438525"/>
              <a:gd name="connsiteY47" fmla="*/ 2386012 h 2871787"/>
              <a:gd name="connsiteX48" fmla="*/ 1519237 w 3438525"/>
              <a:gd name="connsiteY48" fmla="*/ 2386012 h 2871787"/>
              <a:gd name="connsiteX49" fmla="*/ 1524000 w 3438525"/>
              <a:gd name="connsiteY49" fmla="*/ 2419349 h 2871787"/>
              <a:gd name="connsiteX50" fmla="*/ 1585912 w 3438525"/>
              <a:gd name="connsiteY50" fmla="*/ 2514600 h 2871787"/>
              <a:gd name="connsiteX51" fmla="*/ 1643062 w 3438525"/>
              <a:gd name="connsiteY51" fmla="*/ 2438400 h 2871787"/>
              <a:gd name="connsiteX52" fmla="*/ 1643062 w 3438525"/>
              <a:gd name="connsiteY52" fmla="*/ 2533650 h 2871787"/>
              <a:gd name="connsiteX53" fmla="*/ 1709737 w 3438525"/>
              <a:gd name="connsiteY53" fmla="*/ 2533650 h 2871787"/>
              <a:gd name="connsiteX54" fmla="*/ 1709737 w 3438525"/>
              <a:gd name="connsiteY54" fmla="*/ 2566987 h 2871787"/>
              <a:gd name="connsiteX55" fmla="*/ 1785937 w 3438525"/>
              <a:gd name="connsiteY55" fmla="*/ 2566987 h 2871787"/>
              <a:gd name="connsiteX56" fmla="*/ 1785937 w 3438525"/>
              <a:gd name="connsiteY56" fmla="*/ 2605087 h 2871787"/>
              <a:gd name="connsiteX57" fmla="*/ 1876425 w 3438525"/>
              <a:gd name="connsiteY57" fmla="*/ 2605087 h 2871787"/>
              <a:gd name="connsiteX58" fmla="*/ 1876425 w 3438525"/>
              <a:gd name="connsiteY58" fmla="*/ 2676525 h 2871787"/>
              <a:gd name="connsiteX59" fmla="*/ 2171700 w 3438525"/>
              <a:gd name="connsiteY59" fmla="*/ 2676525 h 2871787"/>
              <a:gd name="connsiteX60" fmla="*/ 2171700 w 3438525"/>
              <a:gd name="connsiteY60" fmla="*/ 2700337 h 2871787"/>
              <a:gd name="connsiteX61" fmla="*/ 2524125 w 3438525"/>
              <a:gd name="connsiteY61" fmla="*/ 2700337 h 2871787"/>
              <a:gd name="connsiteX62" fmla="*/ 2524125 w 3438525"/>
              <a:gd name="connsiteY62" fmla="*/ 2747962 h 2871787"/>
              <a:gd name="connsiteX63" fmla="*/ 2986087 w 3438525"/>
              <a:gd name="connsiteY63" fmla="*/ 2747962 h 2871787"/>
              <a:gd name="connsiteX64" fmla="*/ 2986087 w 3438525"/>
              <a:gd name="connsiteY64" fmla="*/ 2871787 h 2871787"/>
              <a:gd name="connsiteX65" fmla="*/ 3438525 w 3438525"/>
              <a:gd name="connsiteY65" fmla="*/ 2871787 h 2871787"/>
              <a:gd name="connsiteX0" fmla="*/ 0 w 3438525"/>
              <a:gd name="connsiteY0" fmla="*/ 0 h 2871787"/>
              <a:gd name="connsiteX1" fmla="*/ 109537 w 3438525"/>
              <a:gd name="connsiteY1" fmla="*/ 0 h 2871787"/>
              <a:gd name="connsiteX2" fmla="*/ 109537 w 3438525"/>
              <a:gd name="connsiteY2" fmla="*/ 133350 h 2871787"/>
              <a:gd name="connsiteX3" fmla="*/ 138112 w 3438525"/>
              <a:gd name="connsiteY3" fmla="*/ 133350 h 2871787"/>
              <a:gd name="connsiteX4" fmla="*/ 138112 w 3438525"/>
              <a:gd name="connsiteY4" fmla="*/ 285750 h 2871787"/>
              <a:gd name="connsiteX5" fmla="*/ 157162 w 3438525"/>
              <a:gd name="connsiteY5" fmla="*/ 285750 h 2871787"/>
              <a:gd name="connsiteX6" fmla="*/ 157162 w 3438525"/>
              <a:gd name="connsiteY6" fmla="*/ 352425 h 2871787"/>
              <a:gd name="connsiteX7" fmla="*/ 185737 w 3438525"/>
              <a:gd name="connsiteY7" fmla="*/ 352425 h 2871787"/>
              <a:gd name="connsiteX8" fmla="*/ 185737 w 3438525"/>
              <a:gd name="connsiteY8" fmla="*/ 504825 h 2871787"/>
              <a:gd name="connsiteX9" fmla="*/ 228600 w 3438525"/>
              <a:gd name="connsiteY9" fmla="*/ 504825 h 2871787"/>
              <a:gd name="connsiteX10" fmla="*/ 228600 w 3438525"/>
              <a:gd name="connsiteY10" fmla="*/ 547687 h 2871787"/>
              <a:gd name="connsiteX11" fmla="*/ 276225 w 3438525"/>
              <a:gd name="connsiteY11" fmla="*/ 547687 h 2871787"/>
              <a:gd name="connsiteX12" fmla="*/ 276225 w 3438525"/>
              <a:gd name="connsiteY12" fmla="*/ 600075 h 2871787"/>
              <a:gd name="connsiteX13" fmla="*/ 314325 w 3438525"/>
              <a:gd name="connsiteY13" fmla="*/ 600075 h 2871787"/>
              <a:gd name="connsiteX14" fmla="*/ 314325 w 3438525"/>
              <a:gd name="connsiteY14" fmla="*/ 966787 h 2871787"/>
              <a:gd name="connsiteX15" fmla="*/ 361950 w 3438525"/>
              <a:gd name="connsiteY15" fmla="*/ 966787 h 2871787"/>
              <a:gd name="connsiteX16" fmla="*/ 361950 w 3438525"/>
              <a:gd name="connsiteY16" fmla="*/ 1033462 h 2871787"/>
              <a:gd name="connsiteX17" fmla="*/ 442912 w 3438525"/>
              <a:gd name="connsiteY17" fmla="*/ 1033462 h 2871787"/>
              <a:gd name="connsiteX18" fmla="*/ 442912 w 3438525"/>
              <a:gd name="connsiteY18" fmla="*/ 1157287 h 2871787"/>
              <a:gd name="connsiteX19" fmla="*/ 481012 w 3438525"/>
              <a:gd name="connsiteY19" fmla="*/ 1157287 h 2871787"/>
              <a:gd name="connsiteX20" fmla="*/ 481012 w 3438525"/>
              <a:gd name="connsiteY20" fmla="*/ 1214437 h 2871787"/>
              <a:gd name="connsiteX21" fmla="*/ 533400 w 3438525"/>
              <a:gd name="connsiteY21" fmla="*/ 1214437 h 2871787"/>
              <a:gd name="connsiteX22" fmla="*/ 533400 w 3438525"/>
              <a:gd name="connsiteY22" fmla="*/ 1309687 h 2871787"/>
              <a:gd name="connsiteX23" fmla="*/ 600075 w 3438525"/>
              <a:gd name="connsiteY23" fmla="*/ 1309687 h 2871787"/>
              <a:gd name="connsiteX24" fmla="*/ 600075 w 3438525"/>
              <a:gd name="connsiteY24" fmla="*/ 1528762 h 2871787"/>
              <a:gd name="connsiteX25" fmla="*/ 619125 w 3438525"/>
              <a:gd name="connsiteY25" fmla="*/ 1547812 h 2871787"/>
              <a:gd name="connsiteX26" fmla="*/ 619125 w 3438525"/>
              <a:gd name="connsiteY26" fmla="*/ 1752600 h 2871787"/>
              <a:gd name="connsiteX27" fmla="*/ 676275 w 3438525"/>
              <a:gd name="connsiteY27" fmla="*/ 1752600 h 2871787"/>
              <a:gd name="connsiteX28" fmla="*/ 676275 w 3438525"/>
              <a:gd name="connsiteY28" fmla="*/ 1781175 h 2871787"/>
              <a:gd name="connsiteX29" fmla="*/ 742950 w 3438525"/>
              <a:gd name="connsiteY29" fmla="*/ 1781175 h 2871787"/>
              <a:gd name="connsiteX30" fmla="*/ 742950 w 3438525"/>
              <a:gd name="connsiteY30" fmla="*/ 1862137 h 2871787"/>
              <a:gd name="connsiteX31" fmla="*/ 790575 w 3438525"/>
              <a:gd name="connsiteY31" fmla="*/ 1862137 h 2871787"/>
              <a:gd name="connsiteX32" fmla="*/ 790575 w 3438525"/>
              <a:gd name="connsiteY32" fmla="*/ 1909762 h 2871787"/>
              <a:gd name="connsiteX33" fmla="*/ 823912 w 3438525"/>
              <a:gd name="connsiteY33" fmla="*/ 1909762 h 2871787"/>
              <a:gd name="connsiteX34" fmla="*/ 823912 w 3438525"/>
              <a:gd name="connsiteY34" fmla="*/ 1952625 h 2871787"/>
              <a:gd name="connsiteX35" fmla="*/ 909637 w 3438525"/>
              <a:gd name="connsiteY35" fmla="*/ 1952625 h 2871787"/>
              <a:gd name="connsiteX36" fmla="*/ 909637 w 3438525"/>
              <a:gd name="connsiteY36" fmla="*/ 2062162 h 2871787"/>
              <a:gd name="connsiteX37" fmla="*/ 938212 w 3438525"/>
              <a:gd name="connsiteY37" fmla="*/ 2062162 h 2871787"/>
              <a:gd name="connsiteX38" fmla="*/ 938212 w 3438525"/>
              <a:gd name="connsiteY38" fmla="*/ 2138362 h 2871787"/>
              <a:gd name="connsiteX39" fmla="*/ 971550 w 3438525"/>
              <a:gd name="connsiteY39" fmla="*/ 2138362 h 2871787"/>
              <a:gd name="connsiteX40" fmla="*/ 971550 w 3438525"/>
              <a:gd name="connsiteY40" fmla="*/ 2205037 h 2871787"/>
              <a:gd name="connsiteX41" fmla="*/ 1085850 w 3438525"/>
              <a:gd name="connsiteY41" fmla="*/ 2205037 h 2871787"/>
              <a:gd name="connsiteX42" fmla="*/ 1085850 w 3438525"/>
              <a:gd name="connsiteY42" fmla="*/ 2262187 h 2871787"/>
              <a:gd name="connsiteX43" fmla="*/ 1238250 w 3438525"/>
              <a:gd name="connsiteY43" fmla="*/ 2262187 h 2871787"/>
              <a:gd name="connsiteX44" fmla="*/ 1238250 w 3438525"/>
              <a:gd name="connsiteY44" fmla="*/ 2343150 h 2871787"/>
              <a:gd name="connsiteX45" fmla="*/ 1357312 w 3438525"/>
              <a:gd name="connsiteY45" fmla="*/ 2343150 h 2871787"/>
              <a:gd name="connsiteX46" fmla="*/ 1357312 w 3438525"/>
              <a:gd name="connsiteY46" fmla="*/ 2386012 h 2871787"/>
              <a:gd name="connsiteX47" fmla="*/ 1519237 w 3438525"/>
              <a:gd name="connsiteY47" fmla="*/ 2386012 h 2871787"/>
              <a:gd name="connsiteX48" fmla="*/ 1519237 w 3438525"/>
              <a:gd name="connsiteY48" fmla="*/ 2386012 h 2871787"/>
              <a:gd name="connsiteX49" fmla="*/ 1524000 w 3438525"/>
              <a:gd name="connsiteY49" fmla="*/ 2419349 h 2871787"/>
              <a:gd name="connsiteX50" fmla="*/ 1562099 w 3438525"/>
              <a:gd name="connsiteY50" fmla="*/ 2419350 h 2871787"/>
              <a:gd name="connsiteX51" fmla="*/ 1643062 w 3438525"/>
              <a:gd name="connsiteY51" fmla="*/ 2438400 h 2871787"/>
              <a:gd name="connsiteX52" fmla="*/ 1643062 w 3438525"/>
              <a:gd name="connsiteY52" fmla="*/ 2533650 h 2871787"/>
              <a:gd name="connsiteX53" fmla="*/ 1709737 w 3438525"/>
              <a:gd name="connsiteY53" fmla="*/ 2533650 h 2871787"/>
              <a:gd name="connsiteX54" fmla="*/ 1709737 w 3438525"/>
              <a:gd name="connsiteY54" fmla="*/ 2566987 h 2871787"/>
              <a:gd name="connsiteX55" fmla="*/ 1785937 w 3438525"/>
              <a:gd name="connsiteY55" fmla="*/ 2566987 h 2871787"/>
              <a:gd name="connsiteX56" fmla="*/ 1785937 w 3438525"/>
              <a:gd name="connsiteY56" fmla="*/ 2605087 h 2871787"/>
              <a:gd name="connsiteX57" fmla="*/ 1876425 w 3438525"/>
              <a:gd name="connsiteY57" fmla="*/ 2605087 h 2871787"/>
              <a:gd name="connsiteX58" fmla="*/ 1876425 w 3438525"/>
              <a:gd name="connsiteY58" fmla="*/ 2676525 h 2871787"/>
              <a:gd name="connsiteX59" fmla="*/ 2171700 w 3438525"/>
              <a:gd name="connsiteY59" fmla="*/ 2676525 h 2871787"/>
              <a:gd name="connsiteX60" fmla="*/ 2171700 w 3438525"/>
              <a:gd name="connsiteY60" fmla="*/ 2700337 h 2871787"/>
              <a:gd name="connsiteX61" fmla="*/ 2524125 w 3438525"/>
              <a:gd name="connsiteY61" fmla="*/ 2700337 h 2871787"/>
              <a:gd name="connsiteX62" fmla="*/ 2524125 w 3438525"/>
              <a:gd name="connsiteY62" fmla="*/ 2747962 h 2871787"/>
              <a:gd name="connsiteX63" fmla="*/ 2986087 w 3438525"/>
              <a:gd name="connsiteY63" fmla="*/ 2747962 h 2871787"/>
              <a:gd name="connsiteX64" fmla="*/ 2986087 w 3438525"/>
              <a:gd name="connsiteY64" fmla="*/ 2871787 h 2871787"/>
              <a:gd name="connsiteX65" fmla="*/ 3438525 w 3438525"/>
              <a:gd name="connsiteY65" fmla="*/ 2871787 h 2871787"/>
              <a:gd name="connsiteX0" fmla="*/ 0 w 3438525"/>
              <a:gd name="connsiteY0" fmla="*/ 0 h 2871787"/>
              <a:gd name="connsiteX1" fmla="*/ 109537 w 3438525"/>
              <a:gd name="connsiteY1" fmla="*/ 0 h 2871787"/>
              <a:gd name="connsiteX2" fmla="*/ 109537 w 3438525"/>
              <a:gd name="connsiteY2" fmla="*/ 133350 h 2871787"/>
              <a:gd name="connsiteX3" fmla="*/ 138112 w 3438525"/>
              <a:gd name="connsiteY3" fmla="*/ 133350 h 2871787"/>
              <a:gd name="connsiteX4" fmla="*/ 138112 w 3438525"/>
              <a:gd name="connsiteY4" fmla="*/ 285750 h 2871787"/>
              <a:gd name="connsiteX5" fmla="*/ 157162 w 3438525"/>
              <a:gd name="connsiteY5" fmla="*/ 285750 h 2871787"/>
              <a:gd name="connsiteX6" fmla="*/ 157162 w 3438525"/>
              <a:gd name="connsiteY6" fmla="*/ 352425 h 2871787"/>
              <a:gd name="connsiteX7" fmla="*/ 185737 w 3438525"/>
              <a:gd name="connsiteY7" fmla="*/ 352425 h 2871787"/>
              <a:gd name="connsiteX8" fmla="*/ 185737 w 3438525"/>
              <a:gd name="connsiteY8" fmla="*/ 504825 h 2871787"/>
              <a:gd name="connsiteX9" fmla="*/ 228600 w 3438525"/>
              <a:gd name="connsiteY9" fmla="*/ 504825 h 2871787"/>
              <a:gd name="connsiteX10" fmla="*/ 228600 w 3438525"/>
              <a:gd name="connsiteY10" fmla="*/ 547687 h 2871787"/>
              <a:gd name="connsiteX11" fmla="*/ 276225 w 3438525"/>
              <a:gd name="connsiteY11" fmla="*/ 547687 h 2871787"/>
              <a:gd name="connsiteX12" fmla="*/ 276225 w 3438525"/>
              <a:gd name="connsiteY12" fmla="*/ 600075 h 2871787"/>
              <a:gd name="connsiteX13" fmla="*/ 314325 w 3438525"/>
              <a:gd name="connsiteY13" fmla="*/ 600075 h 2871787"/>
              <a:gd name="connsiteX14" fmla="*/ 314325 w 3438525"/>
              <a:gd name="connsiteY14" fmla="*/ 966787 h 2871787"/>
              <a:gd name="connsiteX15" fmla="*/ 361950 w 3438525"/>
              <a:gd name="connsiteY15" fmla="*/ 966787 h 2871787"/>
              <a:gd name="connsiteX16" fmla="*/ 361950 w 3438525"/>
              <a:gd name="connsiteY16" fmla="*/ 1033462 h 2871787"/>
              <a:gd name="connsiteX17" fmla="*/ 442912 w 3438525"/>
              <a:gd name="connsiteY17" fmla="*/ 1033462 h 2871787"/>
              <a:gd name="connsiteX18" fmla="*/ 442912 w 3438525"/>
              <a:gd name="connsiteY18" fmla="*/ 1157287 h 2871787"/>
              <a:gd name="connsiteX19" fmla="*/ 481012 w 3438525"/>
              <a:gd name="connsiteY19" fmla="*/ 1157287 h 2871787"/>
              <a:gd name="connsiteX20" fmla="*/ 481012 w 3438525"/>
              <a:gd name="connsiteY20" fmla="*/ 1214437 h 2871787"/>
              <a:gd name="connsiteX21" fmla="*/ 533400 w 3438525"/>
              <a:gd name="connsiteY21" fmla="*/ 1214437 h 2871787"/>
              <a:gd name="connsiteX22" fmla="*/ 533400 w 3438525"/>
              <a:gd name="connsiteY22" fmla="*/ 1309687 h 2871787"/>
              <a:gd name="connsiteX23" fmla="*/ 600075 w 3438525"/>
              <a:gd name="connsiteY23" fmla="*/ 1309687 h 2871787"/>
              <a:gd name="connsiteX24" fmla="*/ 600075 w 3438525"/>
              <a:gd name="connsiteY24" fmla="*/ 1528762 h 2871787"/>
              <a:gd name="connsiteX25" fmla="*/ 619125 w 3438525"/>
              <a:gd name="connsiteY25" fmla="*/ 1547812 h 2871787"/>
              <a:gd name="connsiteX26" fmla="*/ 619125 w 3438525"/>
              <a:gd name="connsiteY26" fmla="*/ 1752600 h 2871787"/>
              <a:gd name="connsiteX27" fmla="*/ 676275 w 3438525"/>
              <a:gd name="connsiteY27" fmla="*/ 1752600 h 2871787"/>
              <a:gd name="connsiteX28" fmla="*/ 676275 w 3438525"/>
              <a:gd name="connsiteY28" fmla="*/ 1781175 h 2871787"/>
              <a:gd name="connsiteX29" fmla="*/ 742950 w 3438525"/>
              <a:gd name="connsiteY29" fmla="*/ 1781175 h 2871787"/>
              <a:gd name="connsiteX30" fmla="*/ 742950 w 3438525"/>
              <a:gd name="connsiteY30" fmla="*/ 1862137 h 2871787"/>
              <a:gd name="connsiteX31" fmla="*/ 790575 w 3438525"/>
              <a:gd name="connsiteY31" fmla="*/ 1862137 h 2871787"/>
              <a:gd name="connsiteX32" fmla="*/ 790575 w 3438525"/>
              <a:gd name="connsiteY32" fmla="*/ 1909762 h 2871787"/>
              <a:gd name="connsiteX33" fmla="*/ 823912 w 3438525"/>
              <a:gd name="connsiteY33" fmla="*/ 1909762 h 2871787"/>
              <a:gd name="connsiteX34" fmla="*/ 823912 w 3438525"/>
              <a:gd name="connsiteY34" fmla="*/ 1952625 h 2871787"/>
              <a:gd name="connsiteX35" fmla="*/ 909637 w 3438525"/>
              <a:gd name="connsiteY35" fmla="*/ 1952625 h 2871787"/>
              <a:gd name="connsiteX36" fmla="*/ 909637 w 3438525"/>
              <a:gd name="connsiteY36" fmla="*/ 2062162 h 2871787"/>
              <a:gd name="connsiteX37" fmla="*/ 938212 w 3438525"/>
              <a:gd name="connsiteY37" fmla="*/ 2062162 h 2871787"/>
              <a:gd name="connsiteX38" fmla="*/ 938212 w 3438525"/>
              <a:gd name="connsiteY38" fmla="*/ 2138362 h 2871787"/>
              <a:gd name="connsiteX39" fmla="*/ 971550 w 3438525"/>
              <a:gd name="connsiteY39" fmla="*/ 2138362 h 2871787"/>
              <a:gd name="connsiteX40" fmla="*/ 971550 w 3438525"/>
              <a:gd name="connsiteY40" fmla="*/ 2205037 h 2871787"/>
              <a:gd name="connsiteX41" fmla="*/ 1085850 w 3438525"/>
              <a:gd name="connsiteY41" fmla="*/ 2205037 h 2871787"/>
              <a:gd name="connsiteX42" fmla="*/ 1085850 w 3438525"/>
              <a:gd name="connsiteY42" fmla="*/ 2262187 h 2871787"/>
              <a:gd name="connsiteX43" fmla="*/ 1238250 w 3438525"/>
              <a:gd name="connsiteY43" fmla="*/ 2262187 h 2871787"/>
              <a:gd name="connsiteX44" fmla="*/ 1238250 w 3438525"/>
              <a:gd name="connsiteY44" fmla="*/ 2343150 h 2871787"/>
              <a:gd name="connsiteX45" fmla="*/ 1357312 w 3438525"/>
              <a:gd name="connsiteY45" fmla="*/ 2343150 h 2871787"/>
              <a:gd name="connsiteX46" fmla="*/ 1357312 w 3438525"/>
              <a:gd name="connsiteY46" fmla="*/ 2386012 h 2871787"/>
              <a:gd name="connsiteX47" fmla="*/ 1519237 w 3438525"/>
              <a:gd name="connsiteY47" fmla="*/ 2386012 h 2871787"/>
              <a:gd name="connsiteX48" fmla="*/ 1519237 w 3438525"/>
              <a:gd name="connsiteY48" fmla="*/ 2386012 h 2871787"/>
              <a:gd name="connsiteX49" fmla="*/ 1524000 w 3438525"/>
              <a:gd name="connsiteY49" fmla="*/ 2419349 h 2871787"/>
              <a:gd name="connsiteX50" fmla="*/ 1562099 w 3438525"/>
              <a:gd name="connsiteY50" fmla="*/ 2409825 h 2871787"/>
              <a:gd name="connsiteX51" fmla="*/ 1643062 w 3438525"/>
              <a:gd name="connsiteY51" fmla="*/ 2438400 h 2871787"/>
              <a:gd name="connsiteX52" fmla="*/ 1643062 w 3438525"/>
              <a:gd name="connsiteY52" fmla="*/ 2533650 h 2871787"/>
              <a:gd name="connsiteX53" fmla="*/ 1709737 w 3438525"/>
              <a:gd name="connsiteY53" fmla="*/ 2533650 h 2871787"/>
              <a:gd name="connsiteX54" fmla="*/ 1709737 w 3438525"/>
              <a:gd name="connsiteY54" fmla="*/ 2566987 h 2871787"/>
              <a:gd name="connsiteX55" fmla="*/ 1785937 w 3438525"/>
              <a:gd name="connsiteY55" fmla="*/ 2566987 h 2871787"/>
              <a:gd name="connsiteX56" fmla="*/ 1785937 w 3438525"/>
              <a:gd name="connsiteY56" fmla="*/ 2605087 h 2871787"/>
              <a:gd name="connsiteX57" fmla="*/ 1876425 w 3438525"/>
              <a:gd name="connsiteY57" fmla="*/ 2605087 h 2871787"/>
              <a:gd name="connsiteX58" fmla="*/ 1876425 w 3438525"/>
              <a:gd name="connsiteY58" fmla="*/ 2676525 h 2871787"/>
              <a:gd name="connsiteX59" fmla="*/ 2171700 w 3438525"/>
              <a:gd name="connsiteY59" fmla="*/ 2676525 h 2871787"/>
              <a:gd name="connsiteX60" fmla="*/ 2171700 w 3438525"/>
              <a:gd name="connsiteY60" fmla="*/ 2700337 h 2871787"/>
              <a:gd name="connsiteX61" fmla="*/ 2524125 w 3438525"/>
              <a:gd name="connsiteY61" fmla="*/ 2700337 h 2871787"/>
              <a:gd name="connsiteX62" fmla="*/ 2524125 w 3438525"/>
              <a:gd name="connsiteY62" fmla="*/ 2747962 h 2871787"/>
              <a:gd name="connsiteX63" fmla="*/ 2986087 w 3438525"/>
              <a:gd name="connsiteY63" fmla="*/ 2747962 h 2871787"/>
              <a:gd name="connsiteX64" fmla="*/ 2986087 w 3438525"/>
              <a:gd name="connsiteY64" fmla="*/ 2871787 h 2871787"/>
              <a:gd name="connsiteX65" fmla="*/ 3438525 w 3438525"/>
              <a:gd name="connsiteY65" fmla="*/ 2871787 h 2871787"/>
              <a:gd name="connsiteX0" fmla="*/ 0 w 3438525"/>
              <a:gd name="connsiteY0" fmla="*/ 0 h 2871787"/>
              <a:gd name="connsiteX1" fmla="*/ 109537 w 3438525"/>
              <a:gd name="connsiteY1" fmla="*/ 0 h 2871787"/>
              <a:gd name="connsiteX2" fmla="*/ 109537 w 3438525"/>
              <a:gd name="connsiteY2" fmla="*/ 133350 h 2871787"/>
              <a:gd name="connsiteX3" fmla="*/ 138112 w 3438525"/>
              <a:gd name="connsiteY3" fmla="*/ 133350 h 2871787"/>
              <a:gd name="connsiteX4" fmla="*/ 138112 w 3438525"/>
              <a:gd name="connsiteY4" fmla="*/ 285750 h 2871787"/>
              <a:gd name="connsiteX5" fmla="*/ 157162 w 3438525"/>
              <a:gd name="connsiteY5" fmla="*/ 285750 h 2871787"/>
              <a:gd name="connsiteX6" fmla="*/ 157162 w 3438525"/>
              <a:gd name="connsiteY6" fmla="*/ 352425 h 2871787"/>
              <a:gd name="connsiteX7" fmla="*/ 185737 w 3438525"/>
              <a:gd name="connsiteY7" fmla="*/ 352425 h 2871787"/>
              <a:gd name="connsiteX8" fmla="*/ 185737 w 3438525"/>
              <a:gd name="connsiteY8" fmla="*/ 504825 h 2871787"/>
              <a:gd name="connsiteX9" fmla="*/ 228600 w 3438525"/>
              <a:gd name="connsiteY9" fmla="*/ 504825 h 2871787"/>
              <a:gd name="connsiteX10" fmla="*/ 228600 w 3438525"/>
              <a:gd name="connsiteY10" fmla="*/ 547687 h 2871787"/>
              <a:gd name="connsiteX11" fmla="*/ 276225 w 3438525"/>
              <a:gd name="connsiteY11" fmla="*/ 547687 h 2871787"/>
              <a:gd name="connsiteX12" fmla="*/ 276225 w 3438525"/>
              <a:gd name="connsiteY12" fmla="*/ 600075 h 2871787"/>
              <a:gd name="connsiteX13" fmla="*/ 314325 w 3438525"/>
              <a:gd name="connsiteY13" fmla="*/ 600075 h 2871787"/>
              <a:gd name="connsiteX14" fmla="*/ 314325 w 3438525"/>
              <a:gd name="connsiteY14" fmla="*/ 966787 h 2871787"/>
              <a:gd name="connsiteX15" fmla="*/ 361950 w 3438525"/>
              <a:gd name="connsiteY15" fmla="*/ 966787 h 2871787"/>
              <a:gd name="connsiteX16" fmla="*/ 361950 w 3438525"/>
              <a:gd name="connsiteY16" fmla="*/ 1033462 h 2871787"/>
              <a:gd name="connsiteX17" fmla="*/ 442912 w 3438525"/>
              <a:gd name="connsiteY17" fmla="*/ 1033462 h 2871787"/>
              <a:gd name="connsiteX18" fmla="*/ 442912 w 3438525"/>
              <a:gd name="connsiteY18" fmla="*/ 1157287 h 2871787"/>
              <a:gd name="connsiteX19" fmla="*/ 481012 w 3438525"/>
              <a:gd name="connsiteY19" fmla="*/ 1157287 h 2871787"/>
              <a:gd name="connsiteX20" fmla="*/ 481012 w 3438525"/>
              <a:gd name="connsiteY20" fmla="*/ 1214437 h 2871787"/>
              <a:gd name="connsiteX21" fmla="*/ 533400 w 3438525"/>
              <a:gd name="connsiteY21" fmla="*/ 1214437 h 2871787"/>
              <a:gd name="connsiteX22" fmla="*/ 533400 w 3438525"/>
              <a:gd name="connsiteY22" fmla="*/ 1309687 h 2871787"/>
              <a:gd name="connsiteX23" fmla="*/ 600075 w 3438525"/>
              <a:gd name="connsiteY23" fmla="*/ 1309687 h 2871787"/>
              <a:gd name="connsiteX24" fmla="*/ 600075 w 3438525"/>
              <a:gd name="connsiteY24" fmla="*/ 1528762 h 2871787"/>
              <a:gd name="connsiteX25" fmla="*/ 619125 w 3438525"/>
              <a:gd name="connsiteY25" fmla="*/ 1547812 h 2871787"/>
              <a:gd name="connsiteX26" fmla="*/ 619125 w 3438525"/>
              <a:gd name="connsiteY26" fmla="*/ 1752600 h 2871787"/>
              <a:gd name="connsiteX27" fmla="*/ 676275 w 3438525"/>
              <a:gd name="connsiteY27" fmla="*/ 1752600 h 2871787"/>
              <a:gd name="connsiteX28" fmla="*/ 676275 w 3438525"/>
              <a:gd name="connsiteY28" fmla="*/ 1781175 h 2871787"/>
              <a:gd name="connsiteX29" fmla="*/ 742950 w 3438525"/>
              <a:gd name="connsiteY29" fmla="*/ 1781175 h 2871787"/>
              <a:gd name="connsiteX30" fmla="*/ 742950 w 3438525"/>
              <a:gd name="connsiteY30" fmla="*/ 1862137 h 2871787"/>
              <a:gd name="connsiteX31" fmla="*/ 790575 w 3438525"/>
              <a:gd name="connsiteY31" fmla="*/ 1862137 h 2871787"/>
              <a:gd name="connsiteX32" fmla="*/ 790575 w 3438525"/>
              <a:gd name="connsiteY32" fmla="*/ 1909762 h 2871787"/>
              <a:gd name="connsiteX33" fmla="*/ 823912 w 3438525"/>
              <a:gd name="connsiteY33" fmla="*/ 1909762 h 2871787"/>
              <a:gd name="connsiteX34" fmla="*/ 823912 w 3438525"/>
              <a:gd name="connsiteY34" fmla="*/ 1952625 h 2871787"/>
              <a:gd name="connsiteX35" fmla="*/ 909637 w 3438525"/>
              <a:gd name="connsiteY35" fmla="*/ 1952625 h 2871787"/>
              <a:gd name="connsiteX36" fmla="*/ 909637 w 3438525"/>
              <a:gd name="connsiteY36" fmla="*/ 2062162 h 2871787"/>
              <a:gd name="connsiteX37" fmla="*/ 938212 w 3438525"/>
              <a:gd name="connsiteY37" fmla="*/ 2062162 h 2871787"/>
              <a:gd name="connsiteX38" fmla="*/ 938212 w 3438525"/>
              <a:gd name="connsiteY38" fmla="*/ 2138362 h 2871787"/>
              <a:gd name="connsiteX39" fmla="*/ 971550 w 3438525"/>
              <a:gd name="connsiteY39" fmla="*/ 2138362 h 2871787"/>
              <a:gd name="connsiteX40" fmla="*/ 971550 w 3438525"/>
              <a:gd name="connsiteY40" fmla="*/ 2205037 h 2871787"/>
              <a:gd name="connsiteX41" fmla="*/ 1085850 w 3438525"/>
              <a:gd name="connsiteY41" fmla="*/ 2205037 h 2871787"/>
              <a:gd name="connsiteX42" fmla="*/ 1085850 w 3438525"/>
              <a:gd name="connsiteY42" fmla="*/ 2262187 h 2871787"/>
              <a:gd name="connsiteX43" fmla="*/ 1238250 w 3438525"/>
              <a:gd name="connsiteY43" fmla="*/ 2262187 h 2871787"/>
              <a:gd name="connsiteX44" fmla="*/ 1238250 w 3438525"/>
              <a:gd name="connsiteY44" fmla="*/ 2343150 h 2871787"/>
              <a:gd name="connsiteX45" fmla="*/ 1357312 w 3438525"/>
              <a:gd name="connsiteY45" fmla="*/ 2343150 h 2871787"/>
              <a:gd name="connsiteX46" fmla="*/ 1357312 w 3438525"/>
              <a:gd name="connsiteY46" fmla="*/ 2386012 h 2871787"/>
              <a:gd name="connsiteX47" fmla="*/ 1519237 w 3438525"/>
              <a:gd name="connsiteY47" fmla="*/ 2386012 h 2871787"/>
              <a:gd name="connsiteX48" fmla="*/ 1519237 w 3438525"/>
              <a:gd name="connsiteY48" fmla="*/ 2386012 h 2871787"/>
              <a:gd name="connsiteX49" fmla="*/ 1524000 w 3438525"/>
              <a:gd name="connsiteY49" fmla="*/ 2419349 h 2871787"/>
              <a:gd name="connsiteX50" fmla="*/ 1643062 w 3438525"/>
              <a:gd name="connsiteY50" fmla="*/ 2438400 h 2871787"/>
              <a:gd name="connsiteX51" fmla="*/ 1643062 w 3438525"/>
              <a:gd name="connsiteY51" fmla="*/ 2533650 h 2871787"/>
              <a:gd name="connsiteX52" fmla="*/ 1709737 w 3438525"/>
              <a:gd name="connsiteY52" fmla="*/ 2533650 h 2871787"/>
              <a:gd name="connsiteX53" fmla="*/ 1709737 w 3438525"/>
              <a:gd name="connsiteY53" fmla="*/ 2566987 h 2871787"/>
              <a:gd name="connsiteX54" fmla="*/ 1785937 w 3438525"/>
              <a:gd name="connsiteY54" fmla="*/ 2566987 h 2871787"/>
              <a:gd name="connsiteX55" fmla="*/ 1785937 w 3438525"/>
              <a:gd name="connsiteY55" fmla="*/ 2605087 h 2871787"/>
              <a:gd name="connsiteX56" fmla="*/ 1876425 w 3438525"/>
              <a:gd name="connsiteY56" fmla="*/ 2605087 h 2871787"/>
              <a:gd name="connsiteX57" fmla="*/ 1876425 w 3438525"/>
              <a:gd name="connsiteY57" fmla="*/ 2676525 h 2871787"/>
              <a:gd name="connsiteX58" fmla="*/ 2171700 w 3438525"/>
              <a:gd name="connsiteY58" fmla="*/ 2676525 h 2871787"/>
              <a:gd name="connsiteX59" fmla="*/ 2171700 w 3438525"/>
              <a:gd name="connsiteY59" fmla="*/ 2700337 h 2871787"/>
              <a:gd name="connsiteX60" fmla="*/ 2524125 w 3438525"/>
              <a:gd name="connsiteY60" fmla="*/ 2700337 h 2871787"/>
              <a:gd name="connsiteX61" fmla="*/ 2524125 w 3438525"/>
              <a:gd name="connsiteY61" fmla="*/ 2747962 h 2871787"/>
              <a:gd name="connsiteX62" fmla="*/ 2986087 w 3438525"/>
              <a:gd name="connsiteY62" fmla="*/ 2747962 h 2871787"/>
              <a:gd name="connsiteX63" fmla="*/ 2986087 w 3438525"/>
              <a:gd name="connsiteY63" fmla="*/ 2871787 h 2871787"/>
              <a:gd name="connsiteX64" fmla="*/ 3438525 w 3438525"/>
              <a:gd name="connsiteY64" fmla="*/ 2871787 h 2871787"/>
              <a:gd name="connsiteX0" fmla="*/ 0 w 3438525"/>
              <a:gd name="connsiteY0" fmla="*/ 0 h 2871787"/>
              <a:gd name="connsiteX1" fmla="*/ 109537 w 3438525"/>
              <a:gd name="connsiteY1" fmla="*/ 0 h 2871787"/>
              <a:gd name="connsiteX2" fmla="*/ 109537 w 3438525"/>
              <a:gd name="connsiteY2" fmla="*/ 133350 h 2871787"/>
              <a:gd name="connsiteX3" fmla="*/ 138112 w 3438525"/>
              <a:gd name="connsiteY3" fmla="*/ 133350 h 2871787"/>
              <a:gd name="connsiteX4" fmla="*/ 138112 w 3438525"/>
              <a:gd name="connsiteY4" fmla="*/ 285750 h 2871787"/>
              <a:gd name="connsiteX5" fmla="*/ 157162 w 3438525"/>
              <a:gd name="connsiteY5" fmla="*/ 285750 h 2871787"/>
              <a:gd name="connsiteX6" fmla="*/ 157162 w 3438525"/>
              <a:gd name="connsiteY6" fmla="*/ 352425 h 2871787"/>
              <a:gd name="connsiteX7" fmla="*/ 185737 w 3438525"/>
              <a:gd name="connsiteY7" fmla="*/ 352425 h 2871787"/>
              <a:gd name="connsiteX8" fmla="*/ 185737 w 3438525"/>
              <a:gd name="connsiteY8" fmla="*/ 504825 h 2871787"/>
              <a:gd name="connsiteX9" fmla="*/ 228600 w 3438525"/>
              <a:gd name="connsiteY9" fmla="*/ 504825 h 2871787"/>
              <a:gd name="connsiteX10" fmla="*/ 228600 w 3438525"/>
              <a:gd name="connsiteY10" fmla="*/ 547687 h 2871787"/>
              <a:gd name="connsiteX11" fmla="*/ 276225 w 3438525"/>
              <a:gd name="connsiteY11" fmla="*/ 547687 h 2871787"/>
              <a:gd name="connsiteX12" fmla="*/ 276225 w 3438525"/>
              <a:gd name="connsiteY12" fmla="*/ 600075 h 2871787"/>
              <a:gd name="connsiteX13" fmla="*/ 314325 w 3438525"/>
              <a:gd name="connsiteY13" fmla="*/ 600075 h 2871787"/>
              <a:gd name="connsiteX14" fmla="*/ 314325 w 3438525"/>
              <a:gd name="connsiteY14" fmla="*/ 966787 h 2871787"/>
              <a:gd name="connsiteX15" fmla="*/ 361950 w 3438525"/>
              <a:gd name="connsiteY15" fmla="*/ 966787 h 2871787"/>
              <a:gd name="connsiteX16" fmla="*/ 361950 w 3438525"/>
              <a:gd name="connsiteY16" fmla="*/ 1033462 h 2871787"/>
              <a:gd name="connsiteX17" fmla="*/ 442912 w 3438525"/>
              <a:gd name="connsiteY17" fmla="*/ 1033462 h 2871787"/>
              <a:gd name="connsiteX18" fmla="*/ 442912 w 3438525"/>
              <a:gd name="connsiteY18" fmla="*/ 1157287 h 2871787"/>
              <a:gd name="connsiteX19" fmla="*/ 481012 w 3438525"/>
              <a:gd name="connsiteY19" fmla="*/ 1157287 h 2871787"/>
              <a:gd name="connsiteX20" fmla="*/ 481012 w 3438525"/>
              <a:gd name="connsiteY20" fmla="*/ 1214437 h 2871787"/>
              <a:gd name="connsiteX21" fmla="*/ 533400 w 3438525"/>
              <a:gd name="connsiteY21" fmla="*/ 1214437 h 2871787"/>
              <a:gd name="connsiteX22" fmla="*/ 533400 w 3438525"/>
              <a:gd name="connsiteY22" fmla="*/ 1309687 h 2871787"/>
              <a:gd name="connsiteX23" fmla="*/ 600075 w 3438525"/>
              <a:gd name="connsiteY23" fmla="*/ 1309687 h 2871787"/>
              <a:gd name="connsiteX24" fmla="*/ 600075 w 3438525"/>
              <a:gd name="connsiteY24" fmla="*/ 1528762 h 2871787"/>
              <a:gd name="connsiteX25" fmla="*/ 619125 w 3438525"/>
              <a:gd name="connsiteY25" fmla="*/ 1547812 h 2871787"/>
              <a:gd name="connsiteX26" fmla="*/ 619125 w 3438525"/>
              <a:gd name="connsiteY26" fmla="*/ 1752600 h 2871787"/>
              <a:gd name="connsiteX27" fmla="*/ 676275 w 3438525"/>
              <a:gd name="connsiteY27" fmla="*/ 1752600 h 2871787"/>
              <a:gd name="connsiteX28" fmla="*/ 676275 w 3438525"/>
              <a:gd name="connsiteY28" fmla="*/ 1781175 h 2871787"/>
              <a:gd name="connsiteX29" fmla="*/ 742950 w 3438525"/>
              <a:gd name="connsiteY29" fmla="*/ 1781175 h 2871787"/>
              <a:gd name="connsiteX30" fmla="*/ 742950 w 3438525"/>
              <a:gd name="connsiteY30" fmla="*/ 1862137 h 2871787"/>
              <a:gd name="connsiteX31" fmla="*/ 790575 w 3438525"/>
              <a:gd name="connsiteY31" fmla="*/ 1862137 h 2871787"/>
              <a:gd name="connsiteX32" fmla="*/ 790575 w 3438525"/>
              <a:gd name="connsiteY32" fmla="*/ 1909762 h 2871787"/>
              <a:gd name="connsiteX33" fmla="*/ 823912 w 3438525"/>
              <a:gd name="connsiteY33" fmla="*/ 1909762 h 2871787"/>
              <a:gd name="connsiteX34" fmla="*/ 823912 w 3438525"/>
              <a:gd name="connsiteY34" fmla="*/ 1952625 h 2871787"/>
              <a:gd name="connsiteX35" fmla="*/ 909637 w 3438525"/>
              <a:gd name="connsiteY35" fmla="*/ 1952625 h 2871787"/>
              <a:gd name="connsiteX36" fmla="*/ 909637 w 3438525"/>
              <a:gd name="connsiteY36" fmla="*/ 2062162 h 2871787"/>
              <a:gd name="connsiteX37" fmla="*/ 938212 w 3438525"/>
              <a:gd name="connsiteY37" fmla="*/ 2062162 h 2871787"/>
              <a:gd name="connsiteX38" fmla="*/ 938212 w 3438525"/>
              <a:gd name="connsiteY38" fmla="*/ 2138362 h 2871787"/>
              <a:gd name="connsiteX39" fmla="*/ 971550 w 3438525"/>
              <a:gd name="connsiteY39" fmla="*/ 2138362 h 2871787"/>
              <a:gd name="connsiteX40" fmla="*/ 971550 w 3438525"/>
              <a:gd name="connsiteY40" fmla="*/ 2205037 h 2871787"/>
              <a:gd name="connsiteX41" fmla="*/ 1085850 w 3438525"/>
              <a:gd name="connsiteY41" fmla="*/ 2205037 h 2871787"/>
              <a:gd name="connsiteX42" fmla="*/ 1085850 w 3438525"/>
              <a:gd name="connsiteY42" fmla="*/ 2262187 h 2871787"/>
              <a:gd name="connsiteX43" fmla="*/ 1238250 w 3438525"/>
              <a:gd name="connsiteY43" fmla="*/ 2262187 h 2871787"/>
              <a:gd name="connsiteX44" fmla="*/ 1238250 w 3438525"/>
              <a:gd name="connsiteY44" fmla="*/ 2343150 h 2871787"/>
              <a:gd name="connsiteX45" fmla="*/ 1357312 w 3438525"/>
              <a:gd name="connsiteY45" fmla="*/ 2343150 h 2871787"/>
              <a:gd name="connsiteX46" fmla="*/ 1357312 w 3438525"/>
              <a:gd name="connsiteY46" fmla="*/ 2386012 h 2871787"/>
              <a:gd name="connsiteX47" fmla="*/ 1519237 w 3438525"/>
              <a:gd name="connsiteY47" fmla="*/ 2386012 h 2871787"/>
              <a:gd name="connsiteX48" fmla="*/ 1519237 w 3438525"/>
              <a:gd name="connsiteY48" fmla="*/ 2386012 h 2871787"/>
              <a:gd name="connsiteX49" fmla="*/ 1643062 w 3438525"/>
              <a:gd name="connsiteY49" fmla="*/ 2438400 h 2871787"/>
              <a:gd name="connsiteX50" fmla="*/ 1643062 w 3438525"/>
              <a:gd name="connsiteY50" fmla="*/ 2533650 h 2871787"/>
              <a:gd name="connsiteX51" fmla="*/ 1709737 w 3438525"/>
              <a:gd name="connsiteY51" fmla="*/ 2533650 h 2871787"/>
              <a:gd name="connsiteX52" fmla="*/ 1709737 w 3438525"/>
              <a:gd name="connsiteY52" fmla="*/ 2566987 h 2871787"/>
              <a:gd name="connsiteX53" fmla="*/ 1785937 w 3438525"/>
              <a:gd name="connsiteY53" fmla="*/ 2566987 h 2871787"/>
              <a:gd name="connsiteX54" fmla="*/ 1785937 w 3438525"/>
              <a:gd name="connsiteY54" fmla="*/ 2605087 h 2871787"/>
              <a:gd name="connsiteX55" fmla="*/ 1876425 w 3438525"/>
              <a:gd name="connsiteY55" fmla="*/ 2605087 h 2871787"/>
              <a:gd name="connsiteX56" fmla="*/ 1876425 w 3438525"/>
              <a:gd name="connsiteY56" fmla="*/ 2676525 h 2871787"/>
              <a:gd name="connsiteX57" fmla="*/ 2171700 w 3438525"/>
              <a:gd name="connsiteY57" fmla="*/ 2676525 h 2871787"/>
              <a:gd name="connsiteX58" fmla="*/ 2171700 w 3438525"/>
              <a:gd name="connsiteY58" fmla="*/ 2700337 h 2871787"/>
              <a:gd name="connsiteX59" fmla="*/ 2524125 w 3438525"/>
              <a:gd name="connsiteY59" fmla="*/ 2700337 h 2871787"/>
              <a:gd name="connsiteX60" fmla="*/ 2524125 w 3438525"/>
              <a:gd name="connsiteY60" fmla="*/ 2747962 h 2871787"/>
              <a:gd name="connsiteX61" fmla="*/ 2986087 w 3438525"/>
              <a:gd name="connsiteY61" fmla="*/ 2747962 h 2871787"/>
              <a:gd name="connsiteX62" fmla="*/ 2986087 w 3438525"/>
              <a:gd name="connsiteY62" fmla="*/ 2871787 h 2871787"/>
              <a:gd name="connsiteX63" fmla="*/ 3438525 w 3438525"/>
              <a:gd name="connsiteY63" fmla="*/ 2871787 h 2871787"/>
              <a:gd name="connsiteX0" fmla="*/ 0 w 3438525"/>
              <a:gd name="connsiteY0" fmla="*/ 0 h 2871787"/>
              <a:gd name="connsiteX1" fmla="*/ 109537 w 3438525"/>
              <a:gd name="connsiteY1" fmla="*/ 0 h 2871787"/>
              <a:gd name="connsiteX2" fmla="*/ 109537 w 3438525"/>
              <a:gd name="connsiteY2" fmla="*/ 133350 h 2871787"/>
              <a:gd name="connsiteX3" fmla="*/ 138112 w 3438525"/>
              <a:gd name="connsiteY3" fmla="*/ 133350 h 2871787"/>
              <a:gd name="connsiteX4" fmla="*/ 138112 w 3438525"/>
              <a:gd name="connsiteY4" fmla="*/ 285750 h 2871787"/>
              <a:gd name="connsiteX5" fmla="*/ 157162 w 3438525"/>
              <a:gd name="connsiteY5" fmla="*/ 285750 h 2871787"/>
              <a:gd name="connsiteX6" fmla="*/ 157162 w 3438525"/>
              <a:gd name="connsiteY6" fmla="*/ 352425 h 2871787"/>
              <a:gd name="connsiteX7" fmla="*/ 185737 w 3438525"/>
              <a:gd name="connsiteY7" fmla="*/ 352425 h 2871787"/>
              <a:gd name="connsiteX8" fmla="*/ 185737 w 3438525"/>
              <a:gd name="connsiteY8" fmla="*/ 504825 h 2871787"/>
              <a:gd name="connsiteX9" fmla="*/ 228600 w 3438525"/>
              <a:gd name="connsiteY9" fmla="*/ 504825 h 2871787"/>
              <a:gd name="connsiteX10" fmla="*/ 228600 w 3438525"/>
              <a:gd name="connsiteY10" fmla="*/ 547687 h 2871787"/>
              <a:gd name="connsiteX11" fmla="*/ 276225 w 3438525"/>
              <a:gd name="connsiteY11" fmla="*/ 547687 h 2871787"/>
              <a:gd name="connsiteX12" fmla="*/ 276225 w 3438525"/>
              <a:gd name="connsiteY12" fmla="*/ 600075 h 2871787"/>
              <a:gd name="connsiteX13" fmla="*/ 314325 w 3438525"/>
              <a:gd name="connsiteY13" fmla="*/ 600075 h 2871787"/>
              <a:gd name="connsiteX14" fmla="*/ 314325 w 3438525"/>
              <a:gd name="connsiteY14" fmla="*/ 966787 h 2871787"/>
              <a:gd name="connsiteX15" fmla="*/ 361950 w 3438525"/>
              <a:gd name="connsiteY15" fmla="*/ 966787 h 2871787"/>
              <a:gd name="connsiteX16" fmla="*/ 361950 w 3438525"/>
              <a:gd name="connsiteY16" fmla="*/ 1033462 h 2871787"/>
              <a:gd name="connsiteX17" fmla="*/ 442912 w 3438525"/>
              <a:gd name="connsiteY17" fmla="*/ 1033462 h 2871787"/>
              <a:gd name="connsiteX18" fmla="*/ 442912 w 3438525"/>
              <a:gd name="connsiteY18" fmla="*/ 1157287 h 2871787"/>
              <a:gd name="connsiteX19" fmla="*/ 481012 w 3438525"/>
              <a:gd name="connsiteY19" fmla="*/ 1157287 h 2871787"/>
              <a:gd name="connsiteX20" fmla="*/ 481012 w 3438525"/>
              <a:gd name="connsiteY20" fmla="*/ 1214437 h 2871787"/>
              <a:gd name="connsiteX21" fmla="*/ 533400 w 3438525"/>
              <a:gd name="connsiteY21" fmla="*/ 1214437 h 2871787"/>
              <a:gd name="connsiteX22" fmla="*/ 533400 w 3438525"/>
              <a:gd name="connsiteY22" fmla="*/ 1309687 h 2871787"/>
              <a:gd name="connsiteX23" fmla="*/ 600075 w 3438525"/>
              <a:gd name="connsiteY23" fmla="*/ 1309687 h 2871787"/>
              <a:gd name="connsiteX24" fmla="*/ 600075 w 3438525"/>
              <a:gd name="connsiteY24" fmla="*/ 1528762 h 2871787"/>
              <a:gd name="connsiteX25" fmla="*/ 619125 w 3438525"/>
              <a:gd name="connsiteY25" fmla="*/ 1547812 h 2871787"/>
              <a:gd name="connsiteX26" fmla="*/ 619125 w 3438525"/>
              <a:gd name="connsiteY26" fmla="*/ 1752600 h 2871787"/>
              <a:gd name="connsiteX27" fmla="*/ 676275 w 3438525"/>
              <a:gd name="connsiteY27" fmla="*/ 1752600 h 2871787"/>
              <a:gd name="connsiteX28" fmla="*/ 676275 w 3438525"/>
              <a:gd name="connsiteY28" fmla="*/ 1781175 h 2871787"/>
              <a:gd name="connsiteX29" fmla="*/ 742950 w 3438525"/>
              <a:gd name="connsiteY29" fmla="*/ 1781175 h 2871787"/>
              <a:gd name="connsiteX30" fmla="*/ 742950 w 3438525"/>
              <a:gd name="connsiteY30" fmla="*/ 1862137 h 2871787"/>
              <a:gd name="connsiteX31" fmla="*/ 790575 w 3438525"/>
              <a:gd name="connsiteY31" fmla="*/ 1862137 h 2871787"/>
              <a:gd name="connsiteX32" fmla="*/ 790575 w 3438525"/>
              <a:gd name="connsiteY32" fmla="*/ 1909762 h 2871787"/>
              <a:gd name="connsiteX33" fmla="*/ 823912 w 3438525"/>
              <a:gd name="connsiteY33" fmla="*/ 1909762 h 2871787"/>
              <a:gd name="connsiteX34" fmla="*/ 823912 w 3438525"/>
              <a:gd name="connsiteY34" fmla="*/ 1952625 h 2871787"/>
              <a:gd name="connsiteX35" fmla="*/ 909637 w 3438525"/>
              <a:gd name="connsiteY35" fmla="*/ 1952625 h 2871787"/>
              <a:gd name="connsiteX36" fmla="*/ 909637 w 3438525"/>
              <a:gd name="connsiteY36" fmla="*/ 2062162 h 2871787"/>
              <a:gd name="connsiteX37" fmla="*/ 938212 w 3438525"/>
              <a:gd name="connsiteY37" fmla="*/ 2062162 h 2871787"/>
              <a:gd name="connsiteX38" fmla="*/ 938212 w 3438525"/>
              <a:gd name="connsiteY38" fmla="*/ 2138362 h 2871787"/>
              <a:gd name="connsiteX39" fmla="*/ 971550 w 3438525"/>
              <a:gd name="connsiteY39" fmla="*/ 2138362 h 2871787"/>
              <a:gd name="connsiteX40" fmla="*/ 971550 w 3438525"/>
              <a:gd name="connsiteY40" fmla="*/ 2205037 h 2871787"/>
              <a:gd name="connsiteX41" fmla="*/ 1085850 w 3438525"/>
              <a:gd name="connsiteY41" fmla="*/ 2205037 h 2871787"/>
              <a:gd name="connsiteX42" fmla="*/ 1085850 w 3438525"/>
              <a:gd name="connsiteY42" fmla="*/ 2262187 h 2871787"/>
              <a:gd name="connsiteX43" fmla="*/ 1238250 w 3438525"/>
              <a:gd name="connsiteY43" fmla="*/ 2262187 h 2871787"/>
              <a:gd name="connsiteX44" fmla="*/ 1238250 w 3438525"/>
              <a:gd name="connsiteY44" fmla="*/ 2343150 h 2871787"/>
              <a:gd name="connsiteX45" fmla="*/ 1357312 w 3438525"/>
              <a:gd name="connsiteY45" fmla="*/ 2343150 h 2871787"/>
              <a:gd name="connsiteX46" fmla="*/ 1357312 w 3438525"/>
              <a:gd name="connsiteY46" fmla="*/ 2386012 h 2871787"/>
              <a:gd name="connsiteX47" fmla="*/ 1519237 w 3438525"/>
              <a:gd name="connsiteY47" fmla="*/ 2386012 h 2871787"/>
              <a:gd name="connsiteX48" fmla="*/ 1519237 w 3438525"/>
              <a:gd name="connsiteY48" fmla="*/ 2386012 h 2871787"/>
              <a:gd name="connsiteX49" fmla="*/ 1562100 w 3438525"/>
              <a:gd name="connsiteY49" fmla="*/ 2407443 h 2871787"/>
              <a:gd name="connsiteX50" fmla="*/ 1643062 w 3438525"/>
              <a:gd name="connsiteY50" fmla="*/ 2438400 h 2871787"/>
              <a:gd name="connsiteX51" fmla="*/ 1643062 w 3438525"/>
              <a:gd name="connsiteY51" fmla="*/ 2533650 h 2871787"/>
              <a:gd name="connsiteX52" fmla="*/ 1709737 w 3438525"/>
              <a:gd name="connsiteY52" fmla="*/ 2533650 h 2871787"/>
              <a:gd name="connsiteX53" fmla="*/ 1709737 w 3438525"/>
              <a:gd name="connsiteY53" fmla="*/ 2566987 h 2871787"/>
              <a:gd name="connsiteX54" fmla="*/ 1785937 w 3438525"/>
              <a:gd name="connsiteY54" fmla="*/ 2566987 h 2871787"/>
              <a:gd name="connsiteX55" fmla="*/ 1785937 w 3438525"/>
              <a:gd name="connsiteY55" fmla="*/ 2605087 h 2871787"/>
              <a:gd name="connsiteX56" fmla="*/ 1876425 w 3438525"/>
              <a:gd name="connsiteY56" fmla="*/ 2605087 h 2871787"/>
              <a:gd name="connsiteX57" fmla="*/ 1876425 w 3438525"/>
              <a:gd name="connsiteY57" fmla="*/ 2676525 h 2871787"/>
              <a:gd name="connsiteX58" fmla="*/ 2171700 w 3438525"/>
              <a:gd name="connsiteY58" fmla="*/ 2676525 h 2871787"/>
              <a:gd name="connsiteX59" fmla="*/ 2171700 w 3438525"/>
              <a:gd name="connsiteY59" fmla="*/ 2700337 h 2871787"/>
              <a:gd name="connsiteX60" fmla="*/ 2524125 w 3438525"/>
              <a:gd name="connsiteY60" fmla="*/ 2700337 h 2871787"/>
              <a:gd name="connsiteX61" fmla="*/ 2524125 w 3438525"/>
              <a:gd name="connsiteY61" fmla="*/ 2747962 h 2871787"/>
              <a:gd name="connsiteX62" fmla="*/ 2986087 w 3438525"/>
              <a:gd name="connsiteY62" fmla="*/ 2747962 h 2871787"/>
              <a:gd name="connsiteX63" fmla="*/ 2986087 w 3438525"/>
              <a:gd name="connsiteY63" fmla="*/ 2871787 h 2871787"/>
              <a:gd name="connsiteX64" fmla="*/ 3438525 w 3438525"/>
              <a:gd name="connsiteY64" fmla="*/ 2871787 h 2871787"/>
              <a:gd name="connsiteX0" fmla="*/ 0 w 3438525"/>
              <a:gd name="connsiteY0" fmla="*/ 0 h 2871787"/>
              <a:gd name="connsiteX1" fmla="*/ 109537 w 3438525"/>
              <a:gd name="connsiteY1" fmla="*/ 0 h 2871787"/>
              <a:gd name="connsiteX2" fmla="*/ 109537 w 3438525"/>
              <a:gd name="connsiteY2" fmla="*/ 133350 h 2871787"/>
              <a:gd name="connsiteX3" fmla="*/ 138112 w 3438525"/>
              <a:gd name="connsiteY3" fmla="*/ 133350 h 2871787"/>
              <a:gd name="connsiteX4" fmla="*/ 138112 w 3438525"/>
              <a:gd name="connsiteY4" fmla="*/ 285750 h 2871787"/>
              <a:gd name="connsiteX5" fmla="*/ 157162 w 3438525"/>
              <a:gd name="connsiteY5" fmla="*/ 285750 h 2871787"/>
              <a:gd name="connsiteX6" fmla="*/ 157162 w 3438525"/>
              <a:gd name="connsiteY6" fmla="*/ 352425 h 2871787"/>
              <a:gd name="connsiteX7" fmla="*/ 185737 w 3438525"/>
              <a:gd name="connsiteY7" fmla="*/ 352425 h 2871787"/>
              <a:gd name="connsiteX8" fmla="*/ 185737 w 3438525"/>
              <a:gd name="connsiteY8" fmla="*/ 504825 h 2871787"/>
              <a:gd name="connsiteX9" fmla="*/ 228600 w 3438525"/>
              <a:gd name="connsiteY9" fmla="*/ 504825 h 2871787"/>
              <a:gd name="connsiteX10" fmla="*/ 228600 w 3438525"/>
              <a:gd name="connsiteY10" fmla="*/ 547687 h 2871787"/>
              <a:gd name="connsiteX11" fmla="*/ 276225 w 3438525"/>
              <a:gd name="connsiteY11" fmla="*/ 547687 h 2871787"/>
              <a:gd name="connsiteX12" fmla="*/ 276225 w 3438525"/>
              <a:gd name="connsiteY12" fmla="*/ 600075 h 2871787"/>
              <a:gd name="connsiteX13" fmla="*/ 314325 w 3438525"/>
              <a:gd name="connsiteY13" fmla="*/ 600075 h 2871787"/>
              <a:gd name="connsiteX14" fmla="*/ 314325 w 3438525"/>
              <a:gd name="connsiteY14" fmla="*/ 966787 h 2871787"/>
              <a:gd name="connsiteX15" fmla="*/ 361950 w 3438525"/>
              <a:gd name="connsiteY15" fmla="*/ 966787 h 2871787"/>
              <a:gd name="connsiteX16" fmla="*/ 361950 w 3438525"/>
              <a:gd name="connsiteY16" fmla="*/ 1033462 h 2871787"/>
              <a:gd name="connsiteX17" fmla="*/ 442912 w 3438525"/>
              <a:gd name="connsiteY17" fmla="*/ 1033462 h 2871787"/>
              <a:gd name="connsiteX18" fmla="*/ 442912 w 3438525"/>
              <a:gd name="connsiteY18" fmla="*/ 1157287 h 2871787"/>
              <a:gd name="connsiteX19" fmla="*/ 481012 w 3438525"/>
              <a:gd name="connsiteY19" fmla="*/ 1157287 h 2871787"/>
              <a:gd name="connsiteX20" fmla="*/ 481012 w 3438525"/>
              <a:gd name="connsiteY20" fmla="*/ 1214437 h 2871787"/>
              <a:gd name="connsiteX21" fmla="*/ 533400 w 3438525"/>
              <a:gd name="connsiteY21" fmla="*/ 1214437 h 2871787"/>
              <a:gd name="connsiteX22" fmla="*/ 533400 w 3438525"/>
              <a:gd name="connsiteY22" fmla="*/ 1309687 h 2871787"/>
              <a:gd name="connsiteX23" fmla="*/ 600075 w 3438525"/>
              <a:gd name="connsiteY23" fmla="*/ 1309687 h 2871787"/>
              <a:gd name="connsiteX24" fmla="*/ 600075 w 3438525"/>
              <a:gd name="connsiteY24" fmla="*/ 1528762 h 2871787"/>
              <a:gd name="connsiteX25" fmla="*/ 619125 w 3438525"/>
              <a:gd name="connsiteY25" fmla="*/ 1547812 h 2871787"/>
              <a:gd name="connsiteX26" fmla="*/ 619125 w 3438525"/>
              <a:gd name="connsiteY26" fmla="*/ 1752600 h 2871787"/>
              <a:gd name="connsiteX27" fmla="*/ 676275 w 3438525"/>
              <a:gd name="connsiteY27" fmla="*/ 1752600 h 2871787"/>
              <a:gd name="connsiteX28" fmla="*/ 676275 w 3438525"/>
              <a:gd name="connsiteY28" fmla="*/ 1781175 h 2871787"/>
              <a:gd name="connsiteX29" fmla="*/ 742950 w 3438525"/>
              <a:gd name="connsiteY29" fmla="*/ 1781175 h 2871787"/>
              <a:gd name="connsiteX30" fmla="*/ 742950 w 3438525"/>
              <a:gd name="connsiteY30" fmla="*/ 1862137 h 2871787"/>
              <a:gd name="connsiteX31" fmla="*/ 790575 w 3438525"/>
              <a:gd name="connsiteY31" fmla="*/ 1862137 h 2871787"/>
              <a:gd name="connsiteX32" fmla="*/ 790575 w 3438525"/>
              <a:gd name="connsiteY32" fmla="*/ 1909762 h 2871787"/>
              <a:gd name="connsiteX33" fmla="*/ 823912 w 3438525"/>
              <a:gd name="connsiteY33" fmla="*/ 1909762 h 2871787"/>
              <a:gd name="connsiteX34" fmla="*/ 823912 w 3438525"/>
              <a:gd name="connsiteY34" fmla="*/ 1952625 h 2871787"/>
              <a:gd name="connsiteX35" fmla="*/ 909637 w 3438525"/>
              <a:gd name="connsiteY35" fmla="*/ 1952625 h 2871787"/>
              <a:gd name="connsiteX36" fmla="*/ 909637 w 3438525"/>
              <a:gd name="connsiteY36" fmla="*/ 2062162 h 2871787"/>
              <a:gd name="connsiteX37" fmla="*/ 938212 w 3438525"/>
              <a:gd name="connsiteY37" fmla="*/ 2062162 h 2871787"/>
              <a:gd name="connsiteX38" fmla="*/ 938212 w 3438525"/>
              <a:gd name="connsiteY38" fmla="*/ 2138362 h 2871787"/>
              <a:gd name="connsiteX39" fmla="*/ 971550 w 3438525"/>
              <a:gd name="connsiteY39" fmla="*/ 2138362 h 2871787"/>
              <a:gd name="connsiteX40" fmla="*/ 971550 w 3438525"/>
              <a:gd name="connsiteY40" fmla="*/ 2205037 h 2871787"/>
              <a:gd name="connsiteX41" fmla="*/ 1085850 w 3438525"/>
              <a:gd name="connsiteY41" fmla="*/ 2205037 h 2871787"/>
              <a:gd name="connsiteX42" fmla="*/ 1085850 w 3438525"/>
              <a:gd name="connsiteY42" fmla="*/ 2262187 h 2871787"/>
              <a:gd name="connsiteX43" fmla="*/ 1238250 w 3438525"/>
              <a:gd name="connsiteY43" fmla="*/ 2262187 h 2871787"/>
              <a:gd name="connsiteX44" fmla="*/ 1238250 w 3438525"/>
              <a:gd name="connsiteY44" fmla="*/ 2343150 h 2871787"/>
              <a:gd name="connsiteX45" fmla="*/ 1357312 w 3438525"/>
              <a:gd name="connsiteY45" fmla="*/ 2343150 h 2871787"/>
              <a:gd name="connsiteX46" fmla="*/ 1357312 w 3438525"/>
              <a:gd name="connsiteY46" fmla="*/ 2386012 h 2871787"/>
              <a:gd name="connsiteX47" fmla="*/ 1519237 w 3438525"/>
              <a:gd name="connsiteY47" fmla="*/ 2386012 h 2871787"/>
              <a:gd name="connsiteX48" fmla="*/ 1519237 w 3438525"/>
              <a:gd name="connsiteY48" fmla="*/ 2386012 h 2871787"/>
              <a:gd name="connsiteX49" fmla="*/ 1519237 w 3438525"/>
              <a:gd name="connsiteY49" fmla="*/ 2414586 h 2871787"/>
              <a:gd name="connsiteX50" fmla="*/ 1643062 w 3438525"/>
              <a:gd name="connsiteY50" fmla="*/ 2438400 h 2871787"/>
              <a:gd name="connsiteX51" fmla="*/ 1643062 w 3438525"/>
              <a:gd name="connsiteY51" fmla="*/ 2533650 h 2871787"/>
              <a:gd name="connsiteX52" fmla="*/ 1709737 w 3438525"/>
              <a:gd name="connsiteY52" fmla="*/ 2533650 h 2871787"/>
              <a:gd name="connsiteX53" fmla="*/ 1709737 w 3438525"/>
              <a:gd name="connsiteY53" fmla="*/ 2566987 h 2871787"/>
              <a:gd name="connsiteX54" fmla="*/ 1785937 w 3438525"/>
              <a:gd name="connsiteY54" fmla="*/ 2566987 h 2871787"/>
              <a:gd name="connsiteX55" fmla="*/ 1785937 w 3438525"/>
              <a:gd name="connsiteY55" fmla="*/ 2605087 h 2871787"/>
              <a:gd name="connsiteX56" fmla="*/ 1876425 w 3438525"/>
              <a:gd name="connsiteY56" fmla="*/ 2605087 h 2871787"/>
              <a:gd name="connsiteX57" fmla="*/ 1876425 w 3438525"/>
              <a:gd name="connsiteY57" fmla="*/ 2676525 h 2871787"/>
              <a:gd name="connsiteX58" fmla="*/ 2171700 w 3438525"/>
              <a:gd name="connsiteY58" fmla="*/ 2676525 h 2871787"/>
              <a:gd name="connsiteX59" fmla="*/ 2171700 w 3438525"/>
              <a:gd name="connsiteY59" fmla="*/ 2700337 h 2871787"/>
              <a:gd name="connsiteX60" fmla="*/ 2524125 w 3438525"/>
              <a:gd name="connsiteY60" fmla="*/ 2700337 h 2871787"/>
              <a:gd name="connsiteX61" fmla="*/ 2524125 w 3438525"/>
              <a:gd name="connsiteY61" fmla="*/ 2747962 h 2871787"/>
              <a:gd name="connsiteX62" fmla="*/ 2986087 w 3438525"/>
              <a:gd name="connsiteY62" fmla="*/ 2747962 h 2871787"/>
              <a:gd name="connsiteX63" fmla="*/ 2986087 w 3438525"/>
              <a:gd name="connsiteY63" fmla="*/ 2871787 h 2871787"/>
              <a:gd name="connsiteX64" fmla="*/ 3438525 w 3438525"/>
              <a:gd name="connsiteY64" fmla="*/ 2871787 h 2871787"/>
              <a:gd name="connsiteX0" fmla="*/ 0 w 3438525"/>
              <a:gd name="connsiteY0" fmla="*/ 0 h 2871787"/>
              <a:gd name="connsiteX1" fmla="*/ 109537 w 3438525"/>
              <a:gd name="connsiteY1" fmla="*/ 0 h 2871787"/>
              <a:gd name="connsiteX2" fmla="*/ 109537 w 3438525"/>
              <a:gd name="connsiteY2" fmla="*/ 133350 h 2871787"/>
              <a:gd name="connsiteX3" fmla="*/ 138112 w 3438525"/>
              <a:gd name="connsiteY3" fmla="*/ 133350 h 2871787"/>
              <a:gd name="connsiteX4" fmla="*/ 138112 w 3438525"/>
              <a:gd name="connsiteY4" fmla="*/ 285750 h 2871787"/>
              <a:gd name="connsiteX5" fmla="*/ 157162 w 3438525"/>
              <a:gd name="connsiteY5" fmla="*/ 285750 h 2871787"/>
              <a:gd name="connsiteX6" fmla="*/ 157162 w 3438525"/>
              <a:gd name="connsiteY6" fmla="*/ 352425 h 2871787"/>
              <a:gd name="connsiteX7" fmla="*/ 185737 w 3438525"/>
              <a:gd name="connsiteY7" fmla="*/ 352425 h 2871787"/>
              <a:gd name="connsiteX8" fmla="*/ 185737 w 3438525"/>
              <a:gd name="connsiteY8" fmla="*/ 504825 h 2871787"/>
              <a:gd name="connsiteX9" fmla="*/ 228600 w 3438525"/>
              <a:gd name="connsiteY9" fmla="*/ 504825 h 2871787"/>
              <a:gd name="connsiteX10" fmla="*/ 228600 w 3438525"/>
              <a:gd name="connsiteY10" fmla="*/ 547687 h 2871787"/>
              <a:gd name="connsiteX11" fmla="*/ 276225 w 3438525"/>
              <a:gd name="connsiteY11" fmla="*/ 547687 h 2871787"/>
              <a:gd name="connsiteX12" fmla="*/ 276225 w 3438525"/>
              <a:gd name="connsiteY12" fmla="*/ 600075 h 2871787"/>
              <a:gd name="connsiteX13" fmla="*/ 314325 w 3438525"/>
              <a:gd name="connsiteY13" fmla="*/ 600075 h 2871787"/>
              <a:gd name="connsiteX14" fmla="*/ 314325 w 3438525"/>
              <a:gd name="connsiteY14" fmla="*/ 966787 h 2871787"/>
              <a:gd name="connsiteX15" fmla="*/ 361950 w 3438525"/>
              <a:gd name="connsiteY15" fmla="*/ 966787 h 2871787"/>
              <a:gd name="connsiteX16" fmla="*/ 361950 w 3438525"/>
              <a:gd name="connsiteY16" fmla="*/ 1033462 h 2871787"/>
              <a:gd name="connsiteX17" fmla="*/ 442912 w 3438525"/>
              <a:gd name="connsiteY17" fmla="*/ 1033462 h 2871787"/>
              <a:gd name="connsiteX18" fmla="*/ 442912 w 3438525"/>
              <a:gd name="connsiteY18" fmla="*/ 1157287 h 2871787"/>
              <a:gd name="connsiteX19" fmla="*/ 481012 w 3438525"/>
              <a:gd name="connsiteY19" fmla="*/ 1157287 h 2871787"/>
              <a:gd name="connsiteX20" fmla="*/ 481012 w 3438525"/>
              <a:gd name="connsiteY20" fmla="*/ 1214437 h 2871787"/>
              <a:gd name="connsiteX21" fmla="*/ 533400 w 3438525"/>
              <a:gd name="connsiteY21" fmla="*/ 1214437 h 2871787"/>
              <a:gd name="connsiteX22" fmla="*/ 533400 w 3438525"/>
              <a:gd name="connsiteY22" fmla="*/ 1309687 h 2871787"/>
              <a:gd name="connsiteX23" fmla="*/ 600075 w 3438525"/>
              <a:gd name="connsiteY23" fmla="*/ 1309687 h 2871787"/>
              <a:gd name="connsiteX24" fmla="*/ 600075 w 3438525"/>
              <a:gd name="connsiteY24" fmla="*/ 1528762 h 2871787"/>
              <a:gd name="connsiteX25" fmla="*/ 619125 w 3438525"/>
              <a:gd name="connsiteY25" fmla="*/ 1547812 h 2871787"/>
              <a:gd name="connsiteX26" fmla="*/ 619125 w 3438525"/>
              <a:gd name="connsiteY26" fmla="*/ 1752600 h 2871787"/>
              <a:gd name="connsiteX27" fmla="*/ 676275 w 3438525"/>
              <a:gd name="connsiteY27" fmla="*/ 1752600 h 2871787"/>
              <a:gd name="connsiteX28" fmla="*/ 676275 w 3438525"/>
              <a:gd name="connsiteY28" fmla="*/ 1781175 h 2871787"/>
              <a:gd name="connsiteX29" fmla="*/ 742950 w 3438525"/>
              <a:gd name="connsiteY29" fmla="*/ 1781175 h 2871787"/>
              <a:gd name="connsiteX30" fmla="*/ 742950 w 3438525"/>
              <a:gd name="connsiteY30" fmla="*/ 1862137 h 2871787"/>
              <a:gd name="connsiteX31" fmla="*/ 790575 w 3438525"/>
              <a:gd name="connsiteY31" fmla="*/ 1862137 h 2871787"/>
              <a:gd name="connsiteX32" fmla="*/ 790575 w 3438525"/>
              <a:gd name="connsiteY32" fmla="*/ 1909762 h 2871787"/>
              <a:gd name="connsiteX33" fmla="*/ 823912 w 3438525"/>
              <a:gd name="connsiteY33" fmla="*/ 1909762 h 2871787"/>
              <a:gd name="connsiteX34" fmla="*/ 823912 w 3438525"/>
              <a:gd name="connsiteY34" fmla="*/ 1952625 h 2871787"/>
              <a:gd name="connsiteX35" fmla="*/ 909637 w 3438525"/>
              <a:gd name="connsiteY35" fmla="*/ 1952625 h 2871787"/>
              <a:gd name="connsiteX36" fmla="*/ 909637 w 3438525"/>
              <a:gd name="connsiteY36" fmla="*/ 2062162 h 2871787"/>
              <a:gd name="connsiteX37" fmla="*/ 938212 w 3438525"/>
              <a:gd name="connsiteY37" fmla="*/ 2062162 h 2871787"/>
              <a:gd name="connsiteX38" fmla="*/ 938212 w 3438525"/>
              <a:gd name="connsiteY38" fmla="*/ 2138362 h 2871787"/>
              <a:gd name="connsiteX39" fmla="*/ 971550 w 3438525"/>
              <a:gd name="connsiteY39" fmla="*/ 2138362 h 2871787"/>
              <a:gd name="connsiteX40" fmla="*/ 971550 w 3438525"/>
              <a:gd name="connsiteY40" fmla="*/ 2205037 h 2871787"/>
              <a:gd name="connsiteX41" fmla="*/ 1085850 w 3438525"/>
              <a:gd name="connsiteY41" fmla="*/ 2205037 h 2871787"/>
              <a:gd name="connsiteX42" fmla="*/ 1085850 w 3438525"/>
              <a:gd name="connsiteY42" fmla="*/ 2262187 h 2871787"/>
              <a:gd name="connsiteX43" fmla="*/ 1238250 w 3438525"/>
              <a:gd name="connsiteY43" fmla="*/ 2262187 h 2871787"/>
              <a:gd name="connsiteX44" fmla="*/ 1238250 w 3438525"/>
              <a:gd name="connsiteY44" fmla="*/ 2343150 h 2871787"/>
              <a:gd name="connsiteX45" fmla="*/ 1357312 w 3438525"/>
              <a:gd name="connsiteY45" fmla="*/ 2343150 h 2871787"/>
              <a:gd name="connsiteX46" fmla="*/ 1357312 w 3438525"/>
              <a:gd name="connsiteY46" fmla="*/ 2386012 h 2871787"/>
              <a:gd name="connsiteX47" fmla="*/ 1519237 w 3438525"/>
              <a:gd name="connsiteY47" fmla="*/ 2386012 h 2871787"/>
              <a:gd name="connsiteX48" fmla="*/ 1519237 w 3438525"/>
              <a:gd name="connsiteY48" fmla="*/ 2386012 h 2871787"/>
              <a:gd name="connsiteX49" fmla="*/ 1519237 w 3438525"/>
              <a:gd name="connsiteY49" fmla="*/ 2414586 h 2871787"/>
              <a:gd name="connsiteX50" fmla="*/ 1578768 w 3438525"/>
              <a:gd name="connsiteY50" fmla="*/ 2428875 h 2871787"/>
              <a:gd name="connsiteX51" fmla="*/ 1643062 w 3438525"/>
              <a:gd name="connsiteY51" fmla="*/ 2438400 h 2871787"/>
              <a:gd name="connsiteX52" fmla="*/ 1643062 w 3438525"/>
              <a:gd name="connsiteY52" fmla="*/ 2533650 h 2871787"/>
              <a:gd name="connsiteX53" fmla="*/ 1709737 w 3438525"/>
              <a:gd name="connsiteY53" fmla="*/ 2533650 h 2871787"/>
              <a:gd name="connsiteX54" fmla="*/ 1709737 w 3438525"/>
              <a:gd name="connsiteY54" fmla="*/ 2566987 h 2871787"/>
              <a:gd name="connsiteX55" fmla="*/ 1785937 w 3438525"/>
              <a:gd name="connsiteY55" fmla="*/ 2566987 h 2871787"/>
              <a:gd name="connsiteX56" fmla="*/ 1785937 w 3438525"/>
              <a:gd name="connsiteY56" fmla="*/ 2605087 h 2871787"/>
              <a:gd name="connsiteX57" fmla="*/ 1876425 w 3438525"/>
              <a:gd name="connsiteY57" fmla="*/ 2605087 h 2871787"/>
              <a:gd name="connsiteX58" fmla="*/ 1876425 w 3438525"/>
              <a:gd name="connsiteY58" fmla="*/ 2676525 h 2871787"/>
              <a:gd name="connsiteX59" fmla="*/ 2171700 w 3438525"/>
              <a:gd name="connsiteY59" fmla="*/ 2676525 h 2871787"/>
              <a:gd name="connsiteX60" fmla="*/ 2171700 w 3438525"/>
              <a:gd name="connsiteY60" fmla="*/ 2700337 h 2871787"/>
              <a:gd name="connsiteX61" fmla="*/ 2524125 w 3438525"/>
              <a:gd name="connsiteY61" fmla="*/ 2700337 h 2871787"/>
              <a:gd name="connsiteX62" fmla="*/ 2524125 w 3438525"/>
              <a:gd name="connsiteY62" fmla="*/ 2747962 h 2871787"/>
              <a:gd name="connsiteX63" fmla="*/ 2986087 w 3438525"/>
              <a:gd name="connsiteY63" fmla="*/ 2747962 h 2871787"/>
              <a:gd name="connsiteX64" fmla="*/ 2986087 w 3438525"/>
              <a:gd name="connsiteY64" fmla="*/ 2871787 h 2871787"/>
              <a:gd name="connsiteX65" fmla="*/ 3438525 w 3438525"/>
              <a:gd name="connsiteY65" fmla="*/ 2871787 h 2871787"/>
              <a:gd name="connsiteX0" fmla="*/ 0 w 3438525"/>
              <a:gd name="connsiteY0" fmla="*/ 0 h 2871787"/>
              <a:gd name="connsiteX1" fmla="*/ 109537 w 3438525"/>
              <a:gd name="connsiteY1" fmla="*/ 0 h 2871787"/>
              <a:gd name="connsiteX2" fmla="*/ 109537 w 3438525"/>
              <a:gd name="connsiteY2" fmla="*/ 133350 h 2871787"/>
              <a:gd name="connsiteX3" fmla="*/ 138112 w 3438525"/>
              <a:gd name="connsiteY3" fmla="*/ 133350 h 2871787"/>
              <a:gd name="connsiteX4" fmla="*/ 138112 w 3438525"/>
              <a:gd name="connsiteY4" fmla="*/ 285750 h 2871787"/>
              <a:gd name="connsiteX5" fmla="*/ 157162 w 3438525"/>
              <a:gd name="connsiteY5" fmla="*/ 285750 h 2871787"/>
              <a:gd name="connsiteX6" fmla="*/ 157162 w 3438525"/>
              <a:gd name="connsiteY6" fmla="*/ 352425 h 2871787"/>
              <a:gd name="connsiteX7" fmla="*/ 185737 w 3438525"/>
              <a:gd name="connsiteY7" fmla="*/ 352425 h 2871787"/>
              <a:gd name="connsiteX8" fmla="*/ 185737 w 3438525"/>
              <a:gd name="connsiteY8" fmla="*/ 504825 h 2871787"/>
              <a:gd name="connsiteX9" fmla="*/ 228600 w 3438525"/>
              <a:gd name="connsiteY9" fmla="*/ 504825 h 2871787"/>
              <a:gd name="connsiteX10" fmla="*/ 228600 w 3438525"/>
              <a:gd name="connsiteY10" fmla="*/ 547687 h 2871787"/>
              <a:gd name="connsiteX11" fmla="*/ 276225 w 3438525"/>
              <a:gd name="connsiteY11" fmla="*/ 547687 h 2871787"/>
              <a:gd name="connsiteX12" fmla="*/ 276225 w 3438525"/>
              <a:gd name="connsiteY12" fmla="*/ 600075 h 2871787"/>
              <a:gd name="connsiteX13" fmla="*/ 314325 w 3438525"/>
              <a:gd name="connsiteY13" fmla="*/ 600075 h 2871787"/>
              <a:gd name="connsiteX14" fmla="*/ 314325 w 3438525"/>
              <a:gd name="connsiteY14" fmla="*/ 966787 h 2871787"/>
              <a:gd name="connsiteX15" fmla="*/ 361950 w 3438525"/>
              <a:gd name="connsiteY15" fmla="*/ 966787 h 2871787"/>
              <a:gd name="connsiteX16" fmla="*/ 361950 w 3438525"/>
              <a:gd name="connsiteY16" fmla="*/ 1033462 h 2871787"/>
              <a:gd name="connsiteX17" fmla="*/ 442912 w 3438525"/>
              <a:gd name="connsiteY17" fmla="*/ 1033462 h 2871787"/>
              <a:gd name="connsiteX18" fmla="*/ 442912 w 3438525"/>
              <a:gd name="connsiteY18" fmla="*/ 1157287 h 2871787"/>
              <a:gd name="connsiteX19" fmla="*/ 481012 w 3438525"/>
              <a:gd name="connsiteY19" fmla="*/ 1157287 h 2871787"/>
              <a:gd name="connsiteX20" fmla="*/ 481012 w 3438525"/>
              <a:gd name="connsiteY20" fmla="*/ 1214437 h 2871787"/>
              <a:gd name="connsiteX21" fmla="*/ 533400 w 3438525"/>
              <a:gd name="connsiteY21" fmla="*/ 1214437 h 2871787"/>
              <a:gd name="connsiteX22" fmla="*/ 533400 w 3438525"/>
              <a:gd name="connsiteY22" fmla="*/ 1309687 h 2871787"/>
              <a:gd name="connsiteX23" fmla="*/ 600075 w 3438525"/>
              <a:gd name="connsiteY23" fmla="*/ 1309687 h 2871787"/>
              <a:gd name="connsiteX24" fmla="*/ 600075 w 3438525"/>
              <a:gd name="connsiteY24" fmla="*/ 1528762 h 2871787"/>
              <a:gd name="connsiteX25" fmla="*/ 619125 w 3438525"/>
              <a:gd name="connsiteY25" fmla="*/ 1547812 h 2871787"/>
              <a:gd name="connsiteX26" fmla="*/ 619125 w 3438525"/>
              <a:gd name="connsiteY26" fmla="*/ 1752600 h 2871787"/>
              <a:gd name="connsiteX27" fmla="*/ 676275 w 3438525"/>
              <a:gd name="connsiteY27" fmla="*/ 1752600 h 2871787"/>
              <a:gd name="connsiteX28" fmla="*/ 676275 w 3438525"/>
              <a:gd name="connsiteY28" fmla="*/ 1781175 h 2871787"/>
              <a:gd name="connsiteX29" fmla="*/ 742950 w 3438525"/>
              <a:gd name="connsiteY29" fmla="*/ 1781175 h 2871787"/>
              <a:gd name="connsiteX30" fmla="*/ 742950 w 3438525"/>
              <a:gd name="connsiteY30" fmla="*/ 1862137 h 2871787"/>
              <a:gd name="connsiteX31" fmla="*/ 790575 w 3438525"/>
              <a:gd name="connsiteY31" fmla="*/ 1862137 h 2871787"/>
              <a:gd name="connsiteX32" fmla="*/ 790575 w 3438525"/>
              <a:gd name="connsiteY32" fmla="*/ 1909762 h 2871787"/>
              <a:gd name="connsiteX33" fmla="*/ 823912 w 3438525"/>
              <a:gd name="connsiteY33" fmla="*/ 1909762 h 2871787"/>
              <a:gd name="connsiteX34" fmla="*/ 823912 w 3438525"/>
              <a:gd name="connsiteY34" fmla="*/ 1952625 h 2871787"/>
              <a:gd name="connsiteX35" fmla="*/ 909637 w 3438525"/>
              <a:gd name="connsiteY35" fmla="*/ 1952625 h 2871787"/>
              <a:gd name="connsiteX36" fmla="*/ 909637 w 3438525"/>
              <a:gd name="connsiteY36" fmla="*/ 2062162 h 2871787"/>
              <a:gd name="connsiteX37" fmla="*/ 938212 w 3438525"/>
              <a:gd name="connsiteY37" fmla="*/ 2062162 h 2871787"/>
              <a:gd name="connsiteX38" fmla="*/ 938212 w 3438525"/>
              <a:gd name="connsiteY38" fmla="*/ 2138362 h 2871787"/>
              <a:gd name="connsiteX39" fmla="*/ 971550 w 3438525"/>
              <a:gd name="connsiteY39" fmla="*/ 2138362 h 2871787"/>
              <a:gd name="connsiteX40" fmla="*/ 971550 w 3438525"/>
              <a:gd name="connsiteY40" fmla="*/ 2205037 h 2871787"/>
              <a:gd name="connsiteX41" fmla="*/ 1085850 w 3438525"/>
              <a:gd name="connsiteY41" fmla="*/ 2205037 h 2871787"/>
              <a:gd name="connsiteX42" fmla="*/ 1085850 w 3438525"/>
              <a:gd name="connsiteY42" fmla="*/ 2262187 h 2871787"/>
              <a:gd name="connsiteX43" fmla="*/ 1238250 w 3438525"/>
              <a:gd name="connsiteY43" fmla="*/ 2262187 h 2871787"/>
              <a:gd name="connsiteX44" fmla="*/ 1238250 w 3438525"/>
              <a:gd name="connsiteY44" fmla="*/ 2343150 h 2871787"/>
              <a:gd name="connsiteX45" fmla="*/ 1357312 w 3438525"/>
              <a:gd name="connsiteY45" fmla="*/ 2343150 h 2871787"/>
              <a:gd name="connsiteX46" fmla="*/ 1357312 w 3438525"/>
              <a:gd name="connsiteY46" fmla="*/ 2386012 h 2871787"/>
              <a:gd name="connsiteX47" fmla="*/ 1519237 w 3438525"/>
              <a:gd name="connsiteY47" fmla="*/ 2386012 h 2871787"/>
              <a:gd name="connsiteX48" fmla="*/ 1519237 w 3438525"/>
              <a:gd name="connsiteY48" fmla="*/ 2386012 h 2871787"/>
              <a:gd name="connsiteX49" fmla="*/ 1519237 w 3438525"/>
              <a:gd name="connsiteY49" fmla="*/ 2414586 h 2871787"/>
              <a:gd name="connsiteX50" fmla="*/ 1566861 w 3438525"/>
              <a:gd name="connsiteY50" fmla="*/ 2409825 h 2871787"/>
              <a:gd name="connsiteX51" fmla="*/ 1643062 w 3438525"/>
              <a:gd name="connsiteY51" fmla="*/ 2438400 h 2871787"/>
              <a:gd name="connsiteX52" fmla="*/ 1643062 w 3438525"/>
              <a:gd name="connsiteY52" fmla="*/ 2533650 h 2871787"/>
              <a:gd name="connsiteX53" fmla="*/ 1709737 w 3438525"/>
              <a:gd name="connsiteY53" fmla="*/ 2533650 h 2871787"/>
              <a:gd name="connsiteX54" fmla="*/ 1709737 w 3438525"/>
              <a:gd name="connsiteY54" fmla="*/ 2566987 h 2871787"/>
              <a:gd name="connsiteX55" fmla="*/ 1785937 w 3438525"/>
              <a:gd name="connsiteY55" fmla="*/ 2566987 h 2871787"/>
              <a:gd name="connsiteX56" fmla="*/ 1785937 w 3438525"/>
              <a:gd name="connsiteY56" fmla="*/ 2605087 h 2871787"/>
              <a:gd name="connsiteX57" fmla="*/ 1876425 w 3438525"/>
              <a:gd name="connsiteY57" fmla="*/ 2605087 h 2871787"/>
              <a:gd name="connsiteX58" fmla="*/ 1876425 w 3438525"/>
              <a:gd name="connsiteY58" fmla="*/ 2676525 h 2871787"/>
              <a:gd name="connsiteX59" fmla="*/ 2171700 w 3438525"/>
              <a:gd name="connsiteY59" fmla="*/ 2676525 h 2871787"/>
              <a:gd name="connsiteX60" fmla="*/ 2171700 w 3438525"/>
              <a:gd name="connsiteY60" fmla="*/ 2700337 h 2871787"/>
              <a:gd name="connsiteX61" fmla="*/ 2524125 w 3438525"/>
              <a:gd name="connsiteY61" fmla="*/ 2700337 h 2871787"/>
              <a:gd name="connsiteX62" fmla="*/ 2524125 w 3438525"/>
              <a:gd name="connsiteY62" fmla="*/ 2747962 h 2871787"/>
              <a:gd name="connsiteX63" fmla="*/ 2986087 w 3438525"/>
              <a:gd name="connsiteY63" fmla="*/ 2747962 h 2871787"/>
              <a:gd name="connsiteX64" fmla="*/ 2986087 w 3438525"/>
              <a:gd name="connsiteY64" fmla="*/ 2871787 h 2871787"/>
              <a:gd name="connsiteX65" fmla="*/ 3438525 w 3438525"/>
              <a:gd name="connsiteY65" fmla="*/ 2871787 h 2871787"/>
              <a:gd name="connsiteX0" fmla="*/ 0 w 3438525"/>
              <a:gd name="connsiteY0" fmla="*/ 0 h 2871787"/>
              <a:gd name="connsiteX1" fmla="*/ 109537 w 3438525"/>
              <a:gd name="connsiteY1" fmla="*/ 0 h 2871787"/>
              <a:gd name="connsiteX2" fmla="*/ 109537 w 3438525"/>
              <a:gd name="connsiteY2" fmla="*/ 133350 h 2871787"/>
              <a:gd name="connsiteX3" fmla="*/ 138112 w 3438525"/>
              <a:gd name="connsiteY3" fmla="*/ 133350 h 2871787"/>
              <a:gd name="connsiteX4" fmla="*/ 138112 w 3438525"/>
              <a:gd name="connsiteY4" fmla="*/ 285750 h 2871787"/>
              <a:gd name="connsiteX5" fmla="*/ 157162 w 3438525"/>
              <a:gd name="connsiteY5" fmla="*/ 285750 h 2871787"/>
              <a:gd name="connsiteX6" fmla="*/ 157162 w 3438525"/>
              <a:gd name="connsiteY6" fmla="*/ 352425 h 2871787"/>
              <a:gd name="connsiteX7" fmla="*/ 185737 w 3438525"/>
              <a:gd name="connsiteY7" fmla="*/ 352425 h 2871787"/>
              <a:gd name="connsiteX8" fmla="*/ 185737 w 3438525"/>
              <a:gd name="connsiteY8" fmla="*/ 504825 h 2871787"/>
              <a:gd name="connsiteX9" fmla="*/ 228600 w 3438525"/>
              <a:gd name="connsiteY9" fmla="*/ 504825 h 2871787"/>
              <a:gd name="connsiteX10" fmla="*/ 228600 w 3438525"/>
              <a:gd name="connsiteY10" fmla="*/ 547687 h 2871787"/>
              <a:gd name="connsiteX11" fmla="*/ 276225 w 3438525"/>
              <a:gd name="connsiteY11" fmla="*/ 547687 h 2871787"/>
              <a:gd name="connsiteX12" fmla="*/ 276225 w 3438525"/>
              <a:gd name="connsiteY12" fmla="*/ 600075 h 2871787"/>
              <a:gd name="connsiteX13" fmla="*/ 314325 w 3438525"/>
              <a:gd name="connsiteY13" fmla="*/ 600075 h 2871787"/>
              <a:gd name="connsiteX14" fmla="*/ 314325 w 3438525"/>
              <a:gd name="connsiteY14" fmla="*/ 966787 h 2871787"/>
              <a:gd name="connsiteX15" fmla="*/ 361950 w 3438525"/>
              <a:gd name="connsiteY15" fmla="*/ 966787 h 2871787"/>
              <a:gd name="connsiteX16" fmla="*/ 361950 w 3438525"/>
              <a:gd name="connsiteY16" fmla="*/ 1033462 h 2871787"/>
              <a:gd name="connsiteX17" fmla="*/ 442912 w 3438525"/>
              <a:gd name="connsiteY17" fmla="*/ 1033462 h 2871787"/>
              <a:gd name="connsiteX18" fmla="*/ 442912 w 3438525"/>
              <a:gd name="connsiteY18" fmla="*/ 1157287 h 2871787"/>
              <a:gd name="connsiteX19" fmla="*/ 481012 w 3438525"/>
              <a:gd name="connsiteY19" fmla="*/ 1157287 h 2871787"/>
              <a:gd name="connsiteX20" fmla="*/ 481012 w 3438525"/>
              <a:gd name="connsiteY20" fmla="*/ 1214437 h 2871787"/>
              <a:gd name="connsiteX21" fmla="*/ 533400 w 3438525"/>
              <a:gd name="connsiteY21" fmla="*/ 1214437 h 2871787"/>
              <a:gd name="connsiteX22" fmla="*/ 533400 w 3438525"/>
              <a:gd name="connsiteY22" fmla="*/ 1309687 h 2871787"/>
              <a:gd name="connsiteX23" fmla="*/ 600075 w 3438525"/>
              <a:gd name="connsiteY23" fmla="*/ 1309687 h 2871787"/>
              <a:gd name="connsiteX24" fmla="*/ 600075 w 3438525"/>
              <a:gd name="connsiteY24" fmla="*/ 1528762 h 2871787"/>
              <a:gd name="connsiteX25" fmla="*/ 619125 w 3438525"/>
              <a:gd name="connsiteY25" fmla="*/ 1547812 h 2871787"/>
              <a:gd name="connsiteX26" fmla="*/ 619125 w 3438525"/>
              <a:gd name="connsiteY26" fmla="*/ 1752600 h 2871787"/>
              <a:gd name="connsiteX27" fmla="*/ 676275 w 3438525"/>
              <a:gd name="connsiteY27" fmla="*/ 1752600 h 2871787"/>
              <a:gd name="connsiteX28" fmla="*/ 676275 w 3438525"/>
              <a:gd name="connsiteY28" fmla="*/ 1781175 h 2871787"/>
              <a:gd name="connsiteX29" fmla="*/ 742950 w 3438525"/>
              <a:gd name="connsiteY29" fmla="*/ 1781175 h 2871787"/>
              <a:gd name="connsiteX30" fmla="*/ 742950 w 3438525"/>
              <a:gd name="connsiteY30" fmla="*/ 1862137 h 2871787"/>
              <a:gd name="connsiteX31" fmla="*/ 790575 w 3438525"/>
              <a:gd name="connsiteY31" fmla="*/ 1862137 h 2871787"/>
              <a:gd name="connsiteX32" fmla="*/ 790575 w 3438525"/>
              <a:gd name="connsiteY32" fmla="*/ 1909762 h 2871787"/>
              <a:gd name="connsiteX33" fmla="*/ 823912 w 3438525"/>
              <a:gd name="connsiteY33" fmla="*/ 1909762 h 2871787"/>
              <a:gd name="connsiteX34" fmla="*/ 823912 w 3438525"/>
              <a:gd name="connsiteY34" fmla="*/ 1952625 h 2871787"/>
              <a:gd name="connsiteX35" fmla="*/ 909637 w 3438525"/>
              <a:gd name="connsiteY35" fmla="*/ 1952625 h 2871787"/>
              <a:gd name="connsiteX36" fmla="*/ 909637 w 3438525"/>
              <a:gd name="connsiteY36" fmla="*/ 2062162 h 2871787"/>
              <a:gd name="connsiteX37" fmla="*/ 938212 w 3438525"/>
              <a:gd name="connsiteY37" fmla="*/ 2062162 h 2871787"/>
              <a:gd name="connsiteX38" fmla="*/ 938212 w 3438525"/>
              <a:gd name="connsiteY38" fmla="*/ 2138362 h 2871787"/>
              <a:gd name="connsiteX39" fmla="*/ 971550 w 3438525"/>
              <a:gd name="connsiteY39" fmla="*/ 2138362 h 2871787"/>
              <a:gd name="connsiteX40" fmla="*/ 971550 w 3438525"/>
              <a:gd name="connsiteY40" fmla="*/ 2205037 h 2871787"/>
              <a:gd name="connsiteX41" fmla="*/ 1085850 w 3438525"/>
              <a:gd name="connsiteY41" fmla="*/ 2205037 h 2871787"/>
              <a:gd name="connsiteX42" fmla="*/ 1085850 w 3438525"/>
              <a:gd name="connsiteY42" fmla="*/ 2262187 h 2871787"/>
              <a:gd name="connsiteX43" fmla="*/ 1238250 w 3438525"/>
              <a:gd name="connsiteY43" fmla="*/ 2262187 h 2871787"/>
              <a:gd name="connsiteX44" fmla="*/ 1238250 w 3438525"/>
              <a:gd name="connsiteY44" fmla="*/ 2343150 h 2871787"/>
              <a:gd name="connsiteX45" fmla="*/ 1357312 w 3438525"/>
              <a:gd name="connsiteY45" fmla="*/ 2343150 h 2871787"/>
              <a:gd name="connsiteX46" fmla="*/ 1357312 w 3438525"/>
              <a:gd name="connsiteY46" fmla="*/ 2386012 h 2871787"/>
              <a:gd name="connsiteX47" fmla="*/ 1519237 w 3438525"/>
              <a:gd name="connsiteY47" fmla="*/ 2386012 h 2871787"/>
              <a:gd name="connsiteX48" fmla="*/ 1519237 w 3438525"/>
              <a:gd name="connsiteY48" fmla="*/ 2386012 h 2871787"/>
              <a:gd name="connsiteX49" fmla="*/ 1519237 w 3438525"/>
              <a:gd name="connsiteY49" fmla="*/ 2414586 h 2871787"/>
              <a:gd name="connsiteX50" fmla="*/ 1569242 w 3438525"/>
              <a:gd name="connsiteY50" fmla="*/ 2419350 h 2871787"/>
              <a:gd name="connsiteX51" fmla="*/ 1643062 w 3438525"/>
              <a:gd name="connsiteY51" fmla="*/ 2438400 h 2871787"/>
              <a:gd name="connsiteX52" fmla="*/ 1643062 w 3438525"/>
              <a:gd name="connsiteY52" fmla="*/ 2533650 h 2871787"/>
              <a:gd name="connsiteX53" fmla="*/ 1709737 w 3438525"/>
              <a:gd name="connsiteY53" fmla="*/ 2533650 h 2871787"/>
              <a:gd name="connsiteX54" fmla="*/ 1709737 w 3438525"/>
              <a:gd name="connsiteY54" fmla="*/ 2566987 h 2871787"/>
              <a:gd name="connsiteX55" fmla="*/ 1785937 w 3438525"/>
              <a:gd name="connsiteY55" fmla="*/ 2566987 h 2871787"/>
              <a:gd name="connsiteX56" fmla="*/ 1785937 w 3438525"/>
              <a:gd name="connsiteY56" fmla="*/ 2605087 h 2871787"/>
              <a:gd name="connsiteX57" fmla="*/ 1876425 w 3438525"/>
              <a:gd name="connsiteY57" fmla="*/ 2605087 h 2871787"/>
              <a:gd name="connsiteX58" fmla="*/ 1876425 w 3438525"/>
              <a:gd name="connsiteY58" fmla="*/ 2676525 h 2871787"/>
              <a:gd name="connsiteX59" fmla="*/ 2171700 w 3438525"/>
              <a:gd name="connsiteY59" fmla="*/ 2676525 h 2871787"/>
              <a:gd name="connsiteX60" fmla="*/ 2171700 w 3438525"/>
              <a:gd name="connsiteY60" fmla="*/ 2700337 h 2871787"/>
              <a:gd name="connsiteX61" fmla="*/ 2524125 w 3438525"/>
              <a:gd name="connsiteY61" fmla="*/ 2700337 h 2871787"/>
              <a:gd name="connsiteX62" fmla="*/ 2524125 w 3438525"/>
              <a:gd name="connsiteY62" fmla="*/ 2747962 h 2871787"/>
              <a:gd name="connsiteX63" fmla="*/ 2986087 w 3438525"/>
              <a:gd name="connsiteY63" fmla="*/ 2747962 h 2871787"/>
              <a:gd name="connsiteX64" fmla="*/ 2986087 w 3438525"/>
              <a:gd name="connsiteY64" fmla="*/ 2871787 h 2871787"/>
              <a:gd name="connsiteX65" fmla="*/ 3438525 w 3438525"/>
              <a:gd name="connsiteY65" fmla="*/ 2871787 h 2871787"/>
              <a:gd name="connsiteX0" fmla="*/ 0 w 3438525"/>
              <a:gd name="connsiteY0" fmla="*/ 0 h 2871787"/>
              <a:gd name="connsiteX1" fmla="*/ 109537 w 3438525"/>
              <a:gd name="connsiteY1" fmla="*/ 0 h 2871787"/>
              <a:gd name="connsiteX2" fmla="*/ 109537 w 3438525"/>
              <a:gd name="connsiteY2" fmla="*/ 133350 h 2871787"/>
              <a:gd name="connsiteX3" fmla="*/ 138112 w 3438525"/>
              <a:gd name="connsiteY3" fmla="*/ 133350 h 2871787"/>
              <a:gd name="connsiteX4" fmla="*/ 138112 w 3438525"/>
              <a:gd name="connsiteY4" fmla="*/ 285750 h 2871787"/>
              <a:gd name="connsiteX5" fmla="*/ 157162 w 3438525"/>
              <a:gd name="connsiteY5" fmla="*/ 285750 h 2871787"/>
              <a:gd name="connsiteX6" fmla="*/ 157162 w 3438525"/>
              <a:gd name="connsiteY6" fmla="*/ 352425 h 2871787"/>
              <a:gd name="connsiteX7" fmla="*/ 185737 w 3438525"/>
              <a:gd name="connsiteY7" fmla="*/ 352425 h 2871787"/>
              <a:gd name="connsiteX8" fmla="*/ 185737 w 3438525"/>
              <a:gd name="connsiteY8" fmla="*/ 504825 h 2871787"/>
              <a:gd name="connsiteX9" fmla="*/ 228600 w 3438525"/>
              <a:gd name="connsiteY9" fmla="*/ 504825 h 2871787"/>
              <a:gd name="connsiteX10" fmla="*/ 228600 w 3438525"/>
              <a:gd name="connsiteY10" fmla="*/ 547687 h 2871787"/>
              <a:gd name="connsiteX11" fmla="*/ 276225 w 3438525"/>
              <a:gd name="connsiteY11" fmla="*/ 547687 h 2871787"/>
              <a:gd name="connsiteX12" fmla="*/ 276225 w 3438525"/>
              <a:gd name="connsiteY12" fmla="*/ 600075 h 2871787"/>
              <a:gd name="connsiteX13" fmla="*/ 314325 w 3438525"/>
              <a:gd name="connsiteY13" fmla="*/ 600075 h 2871787"/>
              <a:gd name="connsiteX14" fmla="*/ 314325 w 3438525"/>
              <a:gd name="connsiteY14" fmla="*/ 966787 h 2871787"/>
              <a:gd name="connsiteX15" fmla="*/ 361950 w 3438525"/>
              <a:gd name="connsiteY15" fmla="*/ 966787 h 2871787"/>
              <a:gd name="connsiteX16" fmla="*/ 361950 w 3438525"/>
              <a:gd name="connsiteY16" fmla="*/ 1033462 h 2871787"/>
              <a:gd name="connsiteX17" fmla="*/ 442912 w 3438525"/>
              <a:gd name="connsiteY17" fmla="*/ 1033462 h 2871787"/>
              <a:gd name="connsiteX18" fmla="*/ 442912 w 3438525"/>
              <a:gd name="connsiteY18" fmla="*/ 1157287 h 2871787"/>
              <a:gd name="connsiteX19" fmla="*/ 481012 w 3438525"/>
              <a:gd name="connsiteY19" fmla="*/ 1157287 h 2871787"/>
              <a:gd name="connsiteX20" fmla="*/ 481012 w 3438525"/>
              <a:gd name="connsiteY20" fmla="*/ 1214437 h 2871787"/>
              <a:gd name="connsiteX21" fmla="*/ 533400 w 3438525"/>
              <a:gd name="connsiteY21" fmla="*/ 1214437 h 2871787"/>
              <a:gd name="connsiteX22" fmla="*/ 533400 w 3438525"/>
              <a:gd name="connsiteY22" fmla="*/ 1309687 h 2871787"/>
              <a:gd name="connsiteX23" fmla="*/ 600075 w 3438525"/>
              <a:gd name="connsiteY23" fmla="*/ 1309687 h 2871787"/>
              <a:gd name="connsiteX24" fmla="*/ 600075 w 3438525"/>
              <a:gd name="connsiteY24" fmla="*/ 1528762 h 2871787"/>
              <a:gd name="connsiteX25" fmla="*/ 619125 w 3438525"/>
              <a:gd name="connsiteY25" fmla="*/ 1547812 h 2871787"/>
              <a:gd name="connsiteX26" fmla="*/ 619125 w 3438525"/>
              <a:gd name="connsiteY26" fmla="*/ 1752600 h 2871787"/>
              <a:gd name="connsiteX27" fmla="*/ 676275 w 3438525"/>
              <a:gd name="connsiteY27" fmla="*/ 1752600 h 2871787"/>
              <a:gd name="connsiteX28" fmla="*/ 676275 w 3438525"/>
              <a:gd name="connsiteY28" fmla="*/ 1781175 h 2871787"/>
              <a:gd name="connsiteX29" fmla="*/ 742950 w 3438525"/>
              <a:gd name="connsiteY29" fmla="*/ 1781175 h 2871787"/>
              <a:gd name="connsiteX30" fmla="*/ 742950 w 3438525"/>
              <a:gd name="connsiteY30" fmla="*/ 1862137 h 2871787"/>
              <a:gd name="connsiteX31" fmla="*/ 790575 w 3438525"/>
              <a:gd name="connsiteY31" fmla="*/ 1862137 h 2871787"/>
              <a:gd name="connsiteX32" fmla="*/ 790575 w 3438525"/>
              <a:gd name="connsiteY32" fmla="*/ 1909762 h 2871787"/>
              <a:gd name="connsiteX33" fmla="*/ 823912 w 3438525"/>
              <a:gd name="connsiteY33" fmla="*/ 1909762 h 2871787"/>
              <a:gd name="connsiteX34" fmla="*/ 823912 w 3438525"/>
              <a:gd name="connsiteY34" fmla="*/ 1952625 h 2871787"/>
              <a:gd name="connsiteX35" fmla="*/ 909637 w 3438525"/>
              <a:gd name="connsiteY35" fmla="*/ 1952625 h 2871787"/>
              <a:gd name="connsiteX36" fmla="*/ 909637 w 3438525"/>
              <a:gd name="connsiteY36" fmla="*/ 2062162 h 2871787"/>
              <a:gd name="connsiteX37" fmla="*/ 938212 w 3438525"/>
              <a:gd name="connsiteY37" fmla="*/ 2062162 h 2871787"/>
              <a:gd name="connsiteX38" fmla="*/ 938212 w 3438525"/>
              <a:gd name="connsiteY38" fmla="*/ 2138362 h 2871787"/>
              <a:gd name="connsiteX39" fmla="*/ 971550 w 3438525"/>
              <a:gd name="connsiteY39" fmla="*/ 2138362 h 2871787"/>
              <a:gd name="connsiteX40" fmla="*/ 971550 w 3438525"/>
              <a:gd name="connsiteY40" fmla="*/ 2205037 h 2871787"/>
              <a:gd name="connsiteX41" fmla="*/ 1085850 w 3438525"/>
              <a:gd name="connsiteY41" fmla="*/ 2205037 h 2871787"/>
              <a:gd name="connsiteX42" fmla="*/ 1085850 w 3438525"/>
              <a:gd name="connsiteY42" fmla="*/ 2262187 h 2871787"/>
              <a:gd name="connsiteX43" fmla="*/ 1238250 w 3438525"/>
              <a:gd name="connsiteY43" fmla="*/ 2262187 h 2871787"/>
              <a:gd name="connsiteX44" fmla="*/ 1238250 w 3438525"/>
              <a:gd name="connsiteY44" fmla="*/ 2343150 h 2871787"/>
              <a:gd name="connsiteX45" fmla="*/ 1357312 w 3438525"/>
              <a:gd name="connsiteY45" fmla="*/ 2343150 h 2871787"/>
              <a:gd name="connsiteX46" fmla="*/ 1357312 w 3438525"/>
              <a:gd name="connsiteY46" fmla="*/ 2386012 h 2871787"/>
              <a:gd name="connsiteX47" fmla="*/ 1519237 w 3438525"/>
              <a:gd name="connsiteY47" fmla="*/ 2386012 h 2871787"/>
              <a:gd name="connsiteX48" fmla="*/ 1519237 w 3438525"/>
              <a:gd name="connsiteY48" fmla="*/ 2386012 h 2871787"/>
              <a:gd name="connsiteX49" fmla="*/ 1519237 w 3438525"/>
              <a:gd name="connsiteY49" fmla="*/ 2414586 h 2871787"/>
              <a:gd name="connsiteX50" fmla="*/ 1569242 w 3438525"/>
              <a:gd name="connsiteY50" fmla="*/ 2419350 h 2871787"/>
              <a:gd name="connsiteX51" fmla="*/ 1643062 w 3438525"/>
              <a:gd name="connsiteY51" fmla="*/ 2438400 h 2871787"/>
              <a:gd name="connsiteX52" fmla="*/ 1643062 w 3438525"/>
              <a:gd name="connsiteY52" fmla="*/ 2533650 h 2871787"/>
              <a:gd name="connsiteX53" fmla="*/ 1709737 w 3438525"/>
              <a:gd name="connsiteY53" fmla="*/ 2533650 h 2871787"/>
              <a:gd name="connsiteX54" fmla="*/ 1709737 w 3438525"/>
              <a:gd name="connsiteY54" fmla="*/ 2566987 h 2871787"/>
              <a:gd name="connsiteX55" fmla="*/ 1785937 w 3438525"/>
              <a:gd name="connsiteY55" fmla="*/ 2566987 h 2871787"/>
              <a:gd name="connsiteX56" fmla="*/ 1785937 w 3438525"/>
              <a:gd name="connsiteY56" fmla="*/ 2605087 h 2871787"/>
              <a:gd name="connsiteX57" fmla="*/ 1876425 w 3438525"/>
              <a:gd name="connsiteY57" fmla="*/ 2605087 h 2871787"/>
              <a:gd name="connsiteX58" fmla="*/ 1876425 w 3438525"/>
              <a:gd name="connsiteY58" fmla="*/ 2676525 h 2871787"/>
              <a:gd name="connsiteX59" fmla="*/ 2171700 w 3438525"/>
              <a:gd name="connsiteY59" fmla="*/ 2676525 h 2871787"/>
              <a:gd name="connsiteX60" fmla="*/ 2171700 w 3438525"/>
              <a:gd name="connsiteY60" fmla="*/ 2700337 h 2871787"/>
              <a:gd name="connsiteX61" fmla="*/ 2524125 w 3438525"/>
              <a:gd name="connsiteY61" fmla="*/ 2700337 h 2871787"/>
              <a:gd name="connsiteX62" fmla="*/ 2524125 w 3438525"/>
              <a:gd name="connsiteY62" fmla="*/ 2747962 h 2871787"/>
              <a:gd name="connsiteX63" fmla="*/ 2986087 w 3438525"/>
              <a:gd name="connsiteY63" fmla="*/ 2747962 h 2871787"/>
              <a:gd name="connsiteX64" fmla="*/ 2986087 w 3438525"/>
              <a:gd name="connsiteY64" fmla="*/ 2871787 h 2871787"/>
              <a:gd name="connsiteX65" fmla="*/ 3438525 w 3438525"/>
              <a:gd name="connsiteY65" fmla="*/ 2871787 h 287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438525" h="2871787">
                <a:moveTo>
                  <a:pt x="0" y="0"/>
                </a:moveTo>
                <a:lnTo>
                  <a:pt x="109537" y="0"/>
                </a:lnTo>
                <a:lnTo>
                  <a:pt x="109537" y="133350"/>
                </a:lnTo>
                <a:lnTo>
                  <a:pt x="138112" y="133350"/>
                </a:lnTo>
                <a:lnTo>
                  <a:pt x="138112" y="285750"/>
                </a:lnTo>
                <a:lnTo>
                  <a:pt x="157162" y="285750"/>
                </a:lnTo>
                <a:lnTo>
                  <a:pt x="157162" y="352425"/>
                </a:lnTo>
                <a:lnTo>
                  <a:pt x="185737" y="352425"/>
                </a:lnTo>
                <a:lnTo>
                  <a:pt x="185737" y="504825"/>
                </a:lnTo>
                <a:lnTo>
                  <a:pt x="228600" y="504825"/>
                </a:lnTo>
                <a:lnTo>
                  <a:pt x="228600" y="547687"/>
                </a:lnTo>
                <a:lnTo>
                  <a:pt x="276225" y="547687"/>
                </a:lnTo>
                <a:lnTo>
                  <a:pt x="276225" y="600075"/>
                </a:lnTo>
                <a:lnTo>
                  <a:pt x="314325" y="600075"/>
                </a:lnTo>
                <a:lnTo>
                  <a:pt x="314325" y="966787"/>
                </a:lnTo>
                <a:lnTo>
                  <a:pt x="361950" y="966787"/>
                </a:lnTo>
                <a:lnTo>
                  <a:pt x="361950" y="1033462"/>
                </a:lnTo>
                <a:lnTo>
                  <a:pt x="442912" y="1033462"/>
                </a:lnTo>
                <a:lnTo>
                  <a:pt x="442912" y="1157287"/>
                </a:lnTo>
                <a:lnTo>
                  <a:pt x="481012" y="1157287"/>
                </a:lnTo>
                <a:lnTo>
                  <a:pt x="481012" y="1214437"/>
                </a:lnTo>
                <a:lnTo>
                  <a:pt x="533400" y="1214437"/>
                </a:lnTo>
                <a:lnTo>
                  <a:pt x="533400" y="1309687"/>
                </a:lnTo>
                <a:lnTo>
                  <a:pt x="600075" y="1309687"/>
                </a:lnTo>
                <a:lnTo>
                  <a:pt x="600075" y="1528762"/>
                </a:lnTo>
                <a:lnTo>
                  <a:pt x="619125" y="1547812"/>
                </a:lnTo>
                <a:lnTo>
                  <a:pt x="619125" y="1752600"/>
                </a:lnTo>
                <a:lnTo>
                  <a:pt x="676275" y="1752600"/>
                </a:lnTo>
                <a:lnTo>
                  <a:pt x="676275" y="1781175"/>
                </a:lnTo>
                <a:lnTo>
                  <a:pt x="742950" y="1781175"/>
                </a:lnTo>
                <a:lnTo>
                  <a:pt x="742950" y="1862137"/>
                </a:lnTo>
                <a:lnTo>
                  <a:pt x="790575" y="1862137"/>
                </a:lnTo>
                <a:lnTo>
                  <a:pt x="790575" y="1909762"/>
                </a:lnTo>
                <a:lnTo>
                  <a:pt x="823912" y="1909762"/>
                </a:lnTo>
                <a:lnTo>
                  <a:pt x="823912" y="1952625"/>
                </a:lnTo>
                <a:lnTo>
                  <a:pt x="909637" y="1952625"/>
                </a:lnTo>
                <a:lnTo>
                  <a:pt x="909637" y="2062162"/>
                </a:lnTo>
                <a:lnTo>
                  <a:pt x="938212" y="2062162"/>
                </a:lnTo>
                <a:lnTo>
                  <a:pt x="938212" y="2138362"/>
                </a:lnTo>
                <a:lnTo>
                  <a:pt x="971550" y="2138362"/>
                </a:lnTo>
                <a:lnTo>
                  <a:pt x="971550" y="2205037"/>
                </a:lnTo>
                <a:lnTo>
                  <a:pt x="1085850" y="2205037"/>
                </a:lnTo>
                <a:lnTo>
                  <a:pt x="1085850" y="2262187"/>
                </a:lnTo>
                <a:lnTo>
                  <a:pt x="1238250" y="2262187"/>
                </a:lnTo>
                <a:lnTo>
                  <a:pt x="1238250" y="2343150"/>
                </a:lnTo>
                <a:lnTo>
                  <a:pt x="1357312" y="2343150"/>
                </a:lnTo>
                <a:lnTo>
                  <a:pt x="1357312" y="2386012"/>
                </a:lnTo>
                <a:lnTo>
                  <a:pt x="1519237" y="2386012"/>
                </a:lnTo>
                <a:lnTo>
                  <a:pt x="1519237" y="2386012"/>
                </a:lnTo>
                <a:lnTo>
                  <a:pt x="1519237" y="2414586"/>
                </a:lnTo>
                <a:lnTo>
                  <a:pt x="1569242" y="2419350"/>
                </a:lnTo>
                <a:cubicBezTo>
                  <a:pt x="1570036" y="2447131"/>
                  <a:pt x="1618455" y="2432050"/>
                  <a:pt x="1643062" y="2438400"/>
                </a:cubicBezTo>
                <a:lnTo>
                  <a:pt x="1643062" y="2533650"/>
                </a:lnTo>
                <a:lnTo>
                  <a:pt x="1709737" y="2533650"/>
                </a:lnTo>
                <a:lnTo>
                  <a:pt x="1709737" y="2566987"/>
                </a:lnTo>
                <a:lnTo>
                  <a:pt x="1785937" y="2566987"/>
                </a:lnTo>
                <a:lnTo>
                  <a:pt x="1785937" y="2605087"/>
                </a:lnTo>
                <a:lnTo>
                  <a:pt x="1876425" y="2605087"/>
                </a:lnTo>
                <a:lnTo>
                  <a:pt x="1876425" y="2676525"/>
                </a:lnTo>
                <a:lnTo>
                  <a:pt x="2171700" y="2676525"/>
                </a:lnTo>
                <a:lnTo>
                  <a:pt x="2171700" y="2700337"/>
                </a:lnTo>
                <a:lnTo>
                  <a:pt x="2524125" y="2700337"/>
                </a:lnTo>
                <a:lnTo>
                  <a:pt x="2524125" y="2747962"/>
                </a:lnTo>
                <a:lnTo>
                  <a:pt x="2986087" y="2747962"/>
                </a:lnTo>
                <a:lnTo>
                  <a:pt x="2986087" y="2871787"/>
                </a:lnTo>
                <a:lnTo>
                  <a:pt x="3438525" y="2871787"/>
                </a:lnTo>
              </a:path>
            </a:pathLst>
          </a:custGeom>
          <a:noFill/>
          <a:ln w="28575">
            <a:solidFill>
              <a:srgbClr val="015873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2534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7D6C22D-E10F-5013-CECE-D9798B6BC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45" y="138262"/>
            <a:ext cx="11704899" cy="548640"/>
          </a:xfrm>
        </p:spPr>
        <p:txBody>
          <a:bodyPr>
            <a:noAutofit/>
          </a:bodyPr>
          <a:lstStyle/>
          <a:p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Efficacy and safety of erdafitinib in patients with locally advanced or metastatic urothelial carcinoma: Long-term follow-up of a phase 2 study</a:t>
            </a:r>
            <a:endParaRPr lang="en-US" sz="2400" dirty="0">
              <a:latin typeface="Arial" panose="020B0604020202020204" pitchFamily="34" charset="0"/>
            </a:endParaRPr>
          </a:p>
        </p:txBody>
      </p:sp>
      <p:graphicFrame>
        <p:nvGraphicFramePr>
          <p:cNvPr id="6" name="Group 32">
            <a:extLst>
              <a:ext uri="{FF2B5EF4-FFF2-40B4-BE49-F238E27FC236}">
                <a16:creationId xmlns:a16="http://schemas.microsoft.com/office/drawing/2014/main" id="{EF8FD120-F45E-8DF3-9058-FB1943A5DF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85268"/>
              </p:ext>
            </p:extLst>
          </p:nvPr>
        </p:nvGraphicFramePr>
        <p:xfrm>
          <a:off x="727075" y="1604963"/>
          <a:ext cx="5211763" cy="4389432"/>
        </p:xfrm>
        <a:graphic>
          <a:graphicData uri="http://schemas.openxmlformats.org/drawingml/2006/table">
            <a:tbl>
              <a:tblPr/>
              <a:tblGrid>
                <a:gridCol w="23007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16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93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86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TRAEs in &gt; 20% of Patients, n (%)</a:t>
                      </a:r>
                    </a:p>
                  </a:txBody>
                  <a:tcPr marL="121874" marR="121874" marT="45729" marB="4572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9CD3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Erdafitinib 8 mg QD (N = 99)</a:t>
                      </a:r>
                    </a:p>
                  </a:txBody>
                  <a:tcPr marL="121874" marR="121874" marT="45729" marB="4572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9CD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Any Grade</a:t>
                      </a:r>
                    </a:p>
                  </a:txBody>
                  <a:tcPr marL="121874" marR="121874" marT="45729" marB="4572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9CD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Grade 3</a:t>
                      </a:r>
                    </a:p>
                  </a:txBody>
                  <a:tcPr marL="121874" marR="121874" marT="45729" marB="4572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9C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Hyperphosphatemia</a:t>
                      </a:r>
                    </a:p>
                  </a:txBody>
                  <a:tcPr marL="121874" marR="121874" marT="45729" marB="45729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72 (73)</a:t>
                      </a:r>
                    </a:p>
                  </a:txBody>
                  <a:tcPr marL="121874" marR="121874" marT="45729" marB="4572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 (2)</a:t>
                      </a:r>
                    </a:p>
                  </a:txBody>
                  <a:tcPr marL="121874" marR="121874" marT="45729" marB="4572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Stomatitis</a:t>
                      </a:r>
                    </a:p>
                  </a:txBody>
                  <a:tcPr marL="121874" marR="121874" marT="45729" marB="45729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54 (55)</a:t>
                      </a:r>
                    </a:p>
                  </a:txBody>
                  <a:tcPr marL="121874" marR="121874" marT="45729" marB="4572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 (9)</a:t>
                      </a:r>
                    </a:p>
                  </a:txBody>
                  <a:tcPr marL="121874" marR="121874" marT="45729" marB="4572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Dry mouth</a:t>
                      </a:r>
                    </a:p>
                  </a:txBody>
                  <a:tcPr marL="121874" marR="121874" marT="45729" marB="45729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43 (43)</a:t>
                      </a:r>
                    </a:p>
                  </a:txBody>
                  <a:tcPr marL="121874" marR="121874" marT="45729" marB="4572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874" marR="121874" marT="45729" marB="4572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Diarrhea</a:t>
                      </a:r>
                    </a:p>
                  </a:txBody>
                  <a:tcPr marL="121874" marR="121874" marT="45729" marB="45729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37 (37)</a:t>
                      </a:r>
                    </a:p>
                  </a:txBody>
                  <a:tcPr marL="121874" marR="121874" marT="45729" marB="4572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 (4)</a:t>
                      </a:r>
                    </a:p>
                  </a:txBody>
                  <a:tcPr marL="121874" marR="121874" marT="45729" marB="4572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Dysgeusia</a:t>
                      </a:r>
                    </a:p>
                  </a:txBody>
                  <a:tcPr marL="121874" marR="121874" marT="45729" marB="45729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35 (35)</a:t>
                      </a:r>
                    </a:p>
                  </a:txBody>
                  <a:tcPr marL="121874" marR="121874" marT="45729" marB="4572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 (1)</a:t>
                      </a:r>
                    </a:p>
                  </a:txBody>
                  <a:tcPr marL="121874" marR="121874" marT="45729" marB="4572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Dry skin</a:t>
                      </a:r>
                    </a:p>
                  </a:txBody>
                  <a:tcPr marL="121874" marR="121874" marT="45729" marB="45729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32 (32)</a:t>
                      </a:r>
                    </a:p>
                  </a:txBody>
                  <a:tcPr marL="121874" marR="121874" marT="45729" marB="4572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874" marR="121874" marT="45729" marB="4572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Alopecia</a:t>
                      </a:r>
                    </a:p>
                  </a:txBody>
                  <a:tcPr marL="121874" marR="121874" marT="45729" marB="45729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27 (27)</a:t>
                      </a:r>
                    </a:p>
                  </a:txBody>
                  <a:tcPr marL="121874" marR="121874" marT="45729" marB="4572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874" marR="121874" marT="45729" marB="4572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Decreased appetite</a:t>
                      </a:r>
                    </a:p>
                  </a:txBody>
                  <a:tcPr marL="121874" marR="121874" marT="45729" marB="45729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25 (25)</a:t>
                      </a:r>
                    </a:p>
                  </a:txBody>
                  <a:tcPr marL="121874" marR="121874" marT="45729" marB="4572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874" marR="121874" marT="45729" marB="4572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Hand–foot syndrome</a:t>
                      </a:r>
                    </a:p>
                  </a:txBody>
                  <a:tcPr marL="121874" marR="121874" marT="45729" marB="45729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22 (22)</a:t>
                      </a:r>
                    </a:p>
                  </a:txBody>
                  <a:tcPr marL="121874" marR="121874" marT="45729" marB="4572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 (5)</a:t>
                      </a:r>
                    </a:p>
                  </a:txBody>
                  <a:tcPr marL="121874" marR="121874" marT="45729" marB="4572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Fatigue</a:t>
                      </a:r>
                    </a:p>
                  </a:txBody>
                  <a:tcPr marL="121874" marR="121874" marT="45729" marB="45729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21 (21)</a:t>
                      </a:r>
                    </a:p>
                  </a:txBody>
                  <a:tcPr marL="121874" marR="121874" marT="45729" marB="4572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 (2)</a:t>
                      </a:r>
                    </a:p>
                  </a:txBody>
                  <a:tcPr marL="121874" marR="121874" marT="45729" marB="4572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7" name="Group 32">
            <a:extLst>
              <a:ext uri="{FF2B5EF4-FFF2-40B4-BE49-F238E27FC236}">
                <a16:creationId xmlns:a16="http://schemas.microsoft.com/office/drawing/2014/main" id="{2D4DBB46-81CE-14AF-DE61-36182CA9B7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42042"/>
              </p:ext>
            </p:extLst>
          </p:nvPr>
        </p:nvGraphicFramePr>
        <p:xfrm>
          <a:off x="6236631" y="1628113"/>
          <a:ext cx="5407025" cy="3718200"/>
        </p:xfrm>
        <a:graphic>
          <a:graphicData uri="http://schemas.openxmlformats.org/drawingml/2006/table">
            <a:tbl>
              <a:tblPr/>
              <a:tblGrid>
                <a:gridCol w="2697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23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7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199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TRAEs of Special Interest or Clinical Importance, n (%)</a:t>
                      </a:r>
                      <a:r>
                        <a:rPr kumimoji="0" lang="en-US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[1]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690" marB="456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9CD3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Erdafitinib 8 mg QD (n = 99)</a:t>
                      </a:r>
                    </a:p>
                  </a:txBody>
                  <a:tcPr marL="121881" marR="121881" marT="45690" marB="456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9CD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1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Any Grade</a:t>
                      </a:r>
                    </a:p>
                  </a:txBody>
                  <a:tcPr marL="121881" marR="121881" marT="45690" marB="456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9CD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Grade ≥ 3</a:t>
                      </a:r>
                    </a:p>
                  </a:txBody>
                  <a:tcPr marL="121881" marR="121881" marT="45690" marB="456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9C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1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Hyperphosphatemia</a:t>
                      </a:r>
                    </a:p>
                  </a:txBody>
                  <a:tcPr marL="121699" marR="121699" marT="45690" marB="456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72 (73)</a:t>
                      </a:r>
                    </a:p>
                  </a:txBody>
                  <a:tcPr marL="121699" marR="121699" marT="45690" marB="456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 (2)</a:t>
                      </a:r>
                    </a:p>
                  </a:txBody>
                  <a:tcPr marL="121699" marR="121699" marT="45690" marB="456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8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Skin events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Dry skin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Hand–foot syndrome</a:t>
                      </a:r>
                    </a:p>
                  </a:txBody>
                  <a:tcPr marL="121699" marR="121699" marT="45690" marB="456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48 (49)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32 (32)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22 (22)</a:t>
                      </a:r>
                    </a:p>
                  </a:txBody>
                  <a:tcPr marL="121699" marR="121699" marT="45690" marB="456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 (6)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 (5)</a:t>
                      </a:r>
                    </a:p>
                  </a:txBody>
                  <a:tcPr marL="121699" marR="121699" marT="45690" marB="456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66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Nail events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Onycholysis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Paronychia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Nail dystrophy</a:t>
                      </a:r>
                    </a:p>
                  </a:txBody>
                  <a:tcPr marL="121699" marR="121699" marT="45690" marB="456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51 (52)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16 (16)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14 (14)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16 (16)</a:t>
                      </a:r>
                    </a:p>
                  </a:txBody>
                  <a:tcPr marL="121699" marR="121699" marT="45690" marB="456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14 (14)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 (2)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 (3)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 (6)</a:t>
                      </a:r>
                    </a:p>
                  </a:txBody>
                  <a:tcPr marL="121699" marR="121699" marT="45690" marB="456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28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Ocular events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CSR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Non-CSR events*</a:t>
                      </a:r>
                    </a:p>
                  </a:txBody>
                  <a:tcPr marL="121699" marR="121699" marT="45690" marB="456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21 (21)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51 (52)</a:t>
                      </a:r>
                    </a:p>
                  </a:txBody>
                  <a:tcPr marL="121699" marR="121699" marT="45690" marB="456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 (3)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 (5)</a:t>
                      </a:r>
                    </a:p>
                  </a:txBody>
                  <a:tcPr marL="121699" marR="121699" marT="45690" marB="456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 Box 30">
            <a:extLst>
              <a:ext uri="{FF2B5EF4-FFF2-40B4-BE49-F238E27FC236}">
                <a16:creationId xmlns:a16="http://schemas.microsoft.com/office/drawing/2014/main" id="{65382ED7-CB40-E719-7681-852C4DB11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6631" y="5396838"/>
            <a:ext cx="5211763" cy="520700"/>
          </a:xfrm>
          <a:prstGeom prst="rect">
            <a:avLst/>
          </a:prstGeom>
          <a:noFill/>
          <a:ln>
            <a:noFill/>
          </a:ln>
        </p:spPr>
        <p:txBody>
          <a:bodyPr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Font typeface="Arial" panose="020B0604020202020204" pitchFamily="34" charset="0"/>
              <a:buNone/>
              <a:defRPr/>
            </a:pP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*Most common non-CSR events: dry eye, 19%; blurry vision, 16%; increased lacrimation, 11%; conjunctivitis, 9%.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5D12AD-E046-2489-658A-0D89F8166A08}"/>
              </a:ext>
            </a:extLst>
          </p:cNvPr>
          <p:cNvSpPr txBox="1"/>
          <p:nvPr/>
        </p:nvSpPr>
        <p:spPr>
          <a:xfrm>
            <a:off x="727075" y="6442739"/>
            <a:ext cx="21485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it-IT" altLang="en-US" sz="12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Siefker-Radtke. ASCO 2018. </a:t>
            </a:r>
          </a:p>
        </p:txBody>
      </p:sp>
    </p:spTree>
    <p:extLst>
      <p:ext uri="{BB962C8B-B14F-4D97-AF65-F5344CB8AC3E}">
        <p14:creationId xmlns:p14="http://schemas.microsoft.com/office/powerpoint/2010/main" val="20142433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7ED85-3274-E826-E7C0-63B50E677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8570"/>
            <a:ext cx="10515600" cy="54864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TROPHY-U-01: 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Sacituzumab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govitecan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in platinum-ineligible pts with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mUC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that progressed after prior checkpoint inhibitor</a:t>
            </a:r>
            <a:endParaRPr lang="en-US" sz="2400" dirty="0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427B19-9599-46CA-F69E-8D6BECC852D8}"/>
              </a:ext>
            </a:extLst>
          </p:cNvPr>
          <p:cNvSpPr txBox="1"/>
          <p:nvPr/>
        </p:nvSpPr>
        <p:spPr>
          <a:xfrm>
            <a:off x="682907" y="6501928"/>
            <a:ext cx="5320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Petrylak D</a:t>
            </a:r>
            <a:r>
              <a:rPr lang="en-US" sz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et al. Genitourinary Cancers Symposium 2023;Abstract 520.</a:t>
            </a:r>
            <a:endParaRPr lang="en-US" sz="12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BCB043-30D6-026B-D3B4-BDBCEFC673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087" t="26876" r="2421" b="16735"/>
          <a:stretch/>
        </p:blipFill>
        <p:spPr>
          <a:xfrm>
            <a:off x="224524" y="1902385"/>
            <a:ext cx="3618401" cy="29817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071B1C-B4C4-D822-5007-81E1502CE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2925" y="1290601"/>
            <a:ext cx="7934985" cy="44634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F8EEFD-91F1-753C-2961-3CE72EDF94EF}"/>
              </a:ext>
            </a:extLst>
          </p:cNvPr>
          <p:cNvSpPr txBox="1"/>
          <p:nvPr/>
        </p:nvSpPr>
        <p:spPr>
          <a:xfrm>
            <a:off x="5486398" y="5567399"/>
            <a:ext cx="4557012" cy="182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8582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7ED85-3274-E826-E7C0-63B50E677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8570"/>
            <a:ext cx="10515600" cy="54864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TROPHY-U-01: 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Sacituzumab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govitecan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in platinum-ineligible pts with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mUC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that progressed after prior checkpoint inhibitor</a:t>
            </a:r>
            <a:endParaRPr lang="en-US" sz="2400" dirty="0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427B19-9599-46CA-F69E-8D6BECC852D8}"/>
              </a:ext>
            </a:extLst>
          </p:cNvPr>
          <p:cNvSpPr txBox="1"/>
          <p:nvPr/>
        </p:nvSpPr>
        <p:spPr>
          <a:xfrm>
            <a:off x="682907" y="6501928"/>
            <a:ext cx="5320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Petrylak D et al. Genitourinary Cancers Symposium 2023;Abstract 520.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06D096-4B83-78AC-20CC-32198363E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059" y="894642"/>
            <a:ext cx="9635296" cy="541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826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7ED85-3274-E826-E7C0-63B50E677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8570"/>
            <a:ext cx="10515600" cy="54864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TROPHY-U-01: 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Sacituzumab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govitecan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in platinum-ineligible pts with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mUC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that progressed after prior checkpoint inhibitor</a:t>
            </a:r>
            <a:endParaRPr lang="en-US" sz="2400" dirty="0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427B19-9599-46CA-F69E-8D6BECC852D8}"/>
              </a:ext>
            </a:extLst>
          </p:cNvPr>
          <p:cNvSpPr txBox="1"/>
          <p:nvPr/>
        </p:nvSpPr>
        <p:spPr>
          <a:xfrm>
            <a:off x="682907" y="6501928"/>
            <a:ext cx="5320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Petrylak D et al. Genitourinary Cancers Symposium 2023;Abstract 520.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B467F9-2390-9C54-B012-43067E8074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3" r="7212"/>
          <a:stretch/>
        </p:blipFill>
        <p:spPr>
          <a:xfrm>
            <a:off x="116332" y="942359"/>
            <a:ext cx="6311900" cy="39649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FA3ADA-DFEC-1C5E-9AD0-375EA2C8A5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4" r="6395"/>
          <a:stretch/>
        </p:blipFill>
        <p:spPr>
          <a:xfrm>
            <a:off x="6674104" y="2517422"/>
            <a:ext cx="5401564" cy="34292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C11DE4-5AD5-4C45-1B0C-E8D1B30C4312}"/>
              </a:ext>
            </a:extLst>
          </p:cNvPr>
          <p:cNvSpPr txBox="1"/>
          <p:nvPr/>
        </p:nvSpPr>
        <p:spPr>
          <a:xfrm>
            <a:off x="1458776" y="4733448"/>
            <a:ext cx="3931920" cy="182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5F3DD2-6E92-F811-DE77-D2F4E261EA1F}"/>
              </a:ext>
            </a:extLst>
          </p:cNvPr>
          <p:cNvSpPr txBox="1"/>
          <p:nvPr/>
        </p:nvSpPr>
        <p:spPr>
          <a:xfrm>
            <a:off x="7717170" y="5775265"/>
            <a:ext cx="3450502" cy="182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1998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7ED85-3274-E826-E7C0-63B50E677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8570"/>
            <a:ext cx="10515600" cy="54864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TROPHY-U-01: 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Sacituzumab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govitecan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in platinum-ineligible pts with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mUC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that progressed after prior checkpoint inhibitor</a:t>
            </a:r>
            <a:endParaRPr lang="en-US" sz="2400" dirty="0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427B19-9599-46CA-F69E-8D6BECC852D8}"/>
              </a:ext>
            </a:extLst>
          </p:cNvPr>
          <p:cNvSpPr txBox="1"/>
          <p:nvPr/>
        </p:nvSpPr>
        <p:spPr>
          <a:xfrm>
            <a:off x="682907" y="6501928"/>
            <a:ext cx="5320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Petrylak D et al. Genitourinary Cancers Symposium 2023;Abstract 520.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99E068-F090-1FD0-F045-BBCA698AB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410" y="1070335"/>
            <a:ext cx="9000596" cy="506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5746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7ED85-3274-E826-E7C0-63B50E677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8570"/>
            <a:ext cx="10515600" cy="54864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TROPHY-U-01: 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Sacituzumab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govitecan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in platinum-ineligible pts with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mUC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that progressed after prior checkpoint inhibitor</a:t>
            </a:r>
            <a:endParaRPr lang="en-US" sz="2400" dirty="0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427B19-9599-46CA-F69E-8D6BECC852D8}"/>
              </a:ext>
            </a:extLst>
          </p:cNvPr>
          <p:cNvSpPr txBox="1"/>
          <p:nvPr/>
        </p:nvSpPr>
        <p:spPr>
          <a:xfrm>
            <a:off x="682907" y="6501928"/>
            <a:ext cx="5320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Petrylak D et al. Genitourinary Cancers Symposium 2023;Abstract 520.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9568F6-2DC0-F5ED-21B5-523F8C7205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5327"/>
          <a:stretch/>
        </p:blipFill>
        <p:spPr>
          <a:xfrm>
            <a:off x="1114795" y="1020508"/>
            <a:ext cx="9777216" cy="52067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7F8AE8-18C5-5BC2-1609-B22BB193E10B}"/>
              </a:ext>
            </a:extLst>
          </p:cNvPr>
          <p:cNvSpPr txBox="1"/>
          <p:nvPr/>
        </p:nvSpPr>
        <p:spPr>
          <a:xfrm>
            <a:off x="2995267" y="5985127"/>
            <a:ext cx="5760720" cy="182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087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AA864-F88C-7B7C-7AA8-FF452A490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8678"/>
            <a:ext cx="11380808" cy="548640"/>
          </a:xfrm>
        </p:spPr>
        <p:txBody>
          <a:bodyPr>
            <a:noAutofit/>
          </a:bodyPr>
          <a:lstStyle/>
          <a:p>
            <a:r>
              <a:rPr lang="en-US" sz="2400" dirty="0" err="1">
                <a:latin typeface="Arial" panose="020B0604020202020204" pitchFamily="34" charset="0"/>
              </a:rPr>
              <a:t>Pembro</a:t>
            </a:r>
            <a:r>
              <a:rPr lang="en-US" sz="2400" dirty="0">
                <a:latin typeface="Arial" panose="020B0604020202020204" pitchFamily="34" charset="0"/>
              </a:rPr>
              <a:t> for BCG-unresponsive HR NMIBC: Cohort B results (KEYNOTE-057)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73F2AF-A8D3-9861-20D2-E693B5136309}"/>
              </a:ext>
            </a:extLst>
          </p:cNvPr>
          <p:cNvSpPr txBox="1"/>
          <p:nvPr/>
        </p:nvSpPr>
        <p:spPr>
          <a:xfrm>
            <a:off x="682907" y="6501928"/>
            <a:ext cx="5320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Necchi A et al. Genitourinary Cancers Symposium 2023;Abstract LBA442.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DB8186-7A50-012D-9611-062F82A83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21" y="831702"/>
            <a:ext cx="9788164" cy="5505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43349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AF9A5-F088-65F8-14CC-F5B80AD12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Phase 3 TROPICS-04 study (NCT04527991)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3A60E9-B6E2-77D7-FF0D-52C3ACD4E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972" y="1123545"/>
            <a:ext cx="10614056" cy="556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238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4FDED-3C82-8EED-15D4-4C0A2F8CD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189" y="328719"/>
            <a:ext cx="10515600" cy="548640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Durvalumab plus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olaparib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previously untreated, platinum-ineligible patients with metastatic urothelial carcinoma: A multicenter, randomized, Phase II trial (BAYOU)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6D739-B4AD-254A-220D-757C623E5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660" y="1513974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Homologous recombination repair gene mutations (</a:t>
            </a:r>
            <a:r>
              <a:rPr lang="en-US" sz="24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HRRm</a:t>
            </a:r>
            <a:r>
              <a:rPr lang="en-US" sz="24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) are common in UC, rendering tumor cells sensitive to PARP inhibition.</a:t>
            </a:r>
          </a:p>
          <a:p>
            <a:pPr algn="l"/>
            <a:r>
              <a:rPr lang="en-US" sz="2400" b="0" dirty="0">
                <a:solidFill>
                  <a:srgbClr val="212121"/>
                </a:solidFill>
                <a:latin typeface="Arial" panose="020B0604020202020204" pitchFamily="34" charset="0"/>
              </a:rPr>
              <a:t>R</a:t>
            </a:r>
            <a:r>
              <a:rPr lang="en-US" sz="24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andomized, multicenter, double-blind, phase II trial enrolled untreated, platinum-ineligible patients with </a:t>
            </a:r>
            <a:r>
              <a:rPr lang="en-US" sz="24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mUC</a:t>
            </a:r>
            <a:r>
              <a:rPr lang="en-US" sz="24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lvl="1"/>
            <a:r>
              <a:rPr lang="en-US" sz="18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Patients (N = 154) were randomly assigned 1:1 to receive durvalumab (1,500 mg intravenously once every 4 weeks) plus </a:t>
            </a:r>
            <a:r>
              <a:rPr lang="en-US" sz="18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olaparib</a:t>
            </a:r>
            <a:r>
              <a:rPr lang="en-US" sz="18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 (300 mg orally, twice daily) or durvalumab plus placebo. </a:t>
            </a:r>
          </a:p>
          <a:p>
            <a:pPr algn="l"/>
            <a:r>
              <a:rPr lang="en-US" sz="24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The primary end point was progression-free survival (PFS) assessed by investigators per RECIST version 1.1. Secondary end points included overall survival in all patients and PFS in patients with </a:t>
            </a:r>
            <a:r>
              <a:rPr lang="en-US" sz="24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HRRm</a:t>
            </a:r>
            <a:r>
              <a:rPr lang="en-US" sz="24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862580-B064-C5C2-B1FA-B7DBAD2D63ED}"/>
              </a:ext>
            </a:extLst>
          </p:cNvPr>
          <p:cNvSpPr txBox="1"/>
          <p:nvPr/>
        </p:nvSpPr>
        <p:spPr>
          <a:xfrm>
            <a:off x="682907" y="6501928"/>
            <a:ext cx="5320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Rosenberg</a:t>
            </a:r>
            <a:r>
              <a:rPr lang="en-US" sz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et al. J Clin Oncol. 2023;41(1)43-53.</a:t>
            </a:r>
            <a:endParaRPr lang="en-US" sz="12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5856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A9F2B38-0B4E-80E3-050C-53C435BC1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189" y="328719"/>
            <a:ext cx="10515600" cy="548640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Durvalumab plus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olaparib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previously untreated, platinum-ineligible patients with metastatic urothelial carcinoma: A multicenter, randomized, Phase II trial (BAYOU)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F71362-9ABA-5304-EE32-215706FD7986}"/>
              </a:ext>
            </a:extLst>
          </p:cNvPr>
          <p:cNvSpPr txBox="1"/>
          <p:nvPr/>
        </p:nvSpPr>
        <p:spPr>
          <a:xfrm>
            <a:off x="682907" y="6501928"/>
            <a:ext cx="5320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Rosenberg</a:t>
            </a:r>
            <a:r>
              <a:rPr lang="en-US" sz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et al. J Clin Oncol. 2023;41(1)43-53.</a:t>
            </a:r>
            <a:endParaRPr lang="en-US" sz="12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7C213F-FA15-A46B-6DE9-D8293A0B6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229" y="1226916"/>
            <a:ext cx="4256291" cy="52028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6E0C0F-66CF-10AB-8B73-DBADB3257E6B}"/>
              </a:ext>
            </a:extLst>
          </p:cNvPr>
          <p:cNvSpPr txBox="1"/>
          <p:nvPr/>
        </p:nvSpPr>
        <p:spPr>
          <a:xfrm>
            <a:off x="266218" y="2338086"/>
            <a:ext cx="644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271427-A791-58CD-1DCB-367B028DBF32}"/>
              </a:ext>
            </a:extLst>
          </p:cNvPr>
          <p:cNvSpPr txBox="1"/>
          <p:nvPr/>
        </p:nvSpPr>
        <p:spPr>
          <a:xfrm>
            <a:off x="82943" y="4724398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HRRm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4BCA71-68AA-DE22-C662-7C8BBACCB821}"/>
              </a:ext>
            </a:extLst>
          </p:cNvPr>
          <p:cNvSpPr txBox="1"/>
          <p:nvPr/>
        </p:nvSpPr>
        <p:spPr>
          <a:xfrm>
            <a:off x="1377387" y="211816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6ED8586-2878-AB49-82BD-E4B2DEEE0B68}"/>
              </a:ext>
            </a:extLst>
          </p:cNvPr>
          <p:cNvGrpSpPr/>
          <p:nvPr/>
        </p:nvGrpSpPr>
        <p:grpSpPr>
          <a:xfrm>
            <a:off x="6353202" y="1257011"/>
            <a:ext cx="4362138" cy="5052349"/>
            <a:chOff x="6353202" y="1257011"/>
            <a:chExt cx="4362138" cy="505234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683DB60-D0C6-7E20-9C50-2D27F9B5C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3202" y="1257011"/>
              <a:ext cx="4362138" cy="5052349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BCAFD8C-C772-1243-9507-4A3F366B5976}"/>
                </a:ext>
              </a:extLst>
            </p:cNvPr>
            <p:cNvSpPr txBox="1"/>
            <p:nvPr/>
          </p:nvSpPr>
          <p:spPr>
            <a:xfrm>
              <a:off x="8066050" y="1664208"/>
              <a:ext cx="885443" cy="822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500" dirty="0"/>
                <a:t> Median OS, months (95% CI)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78189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DC9DD-7F1A-F24D-CA03-C86F57012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RC-48 ADC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3EFCBF-D17C-9E20-3A1E-D22474346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318" y="1285350"/>
            <a:ext cx="9442186" cy="48068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11F366-5F2E-AD87-B121-9E38BF8C0570}"/>
              </a:ext>
            </a:extLst>
          </p:cNvPr>
          <p:cNvSpPr txBox="1"/>
          <p:nvPr/>
        </p:nvSpPr>
        <p:spPr>
          <a:xfrm>
            <a:off x="807888" y="6483451"/>
            <a:ext cx="28541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Galsky, M. ASCO Annual Meeting 2022</a:t>
            </a:r>
          </a:p>
        </p:txBody>
      </p:sp>
    </p:spTree>
    <p:extLst>
      <p:ext uri="{BB962C8B-B14F-4D97-AF65-F5344CB8AC3E}">
        <p14:creationId xmlns:p14="http://schemas.microsoft.com/office/powerpoint/2010/main" val="6021360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EAF6F-CE05-06D3-0233-2E66A497A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HER2 ADCs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8A5C5E-3DBE-9C81-3760-26167952C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847" y="1317628"/>
            <a:ext cx="9383108" cy="47517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B78304-FCD6-63DE-3870-7B159031EDF6}"/>
              </a:ext>
            </a:extLst>
          </p:cNvPr>
          <p:cNvSpPr txBox="1"/>
          <p:nvPr/>
        </p:nvSpPr>
        <p:spPr>
          <a:xfrm>
            <a:off x="807888" y="6483451"/>
            <a:ext cx="28541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Galsky, M. ASCO Annual Meeting 2022</a:t>
            </a:r>
          </a:p>
        </p:txBody>
      </p:sp>
    </p:spTree>
    <p:extLst>
      <p:ext uri="{BB962C8B-B14F-4D97-AF65-F5344CB8AC3E}">
        <p14:creationId xmlns:p14="http://schemas.microsoft.com/office/powerpoint/2010/main" val="24265841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CB27D-0306-2FB8-223F-38D2C6210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RC48 in HER2 2-3+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mUC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E49D9F-D5D8-2370-676D-A80840F0F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379" y="1097280"/>
            <a:ext cx="10009219" cy="50955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54CE24-BC25-6C57-0988-C7F6BAA6A36E}"/>
              </a:ext>
            </a:extLst>
          </p:cNvPr>
          <p:cNvSpPr txBox="1"/>
          <p:nvPr/>
        </p:nvSpPr>
        <p:spPr>
          <a:xfrm>
            <a:off x="733014" y="6496541"/>
            <a:ext cx="4049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Sheng et al.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J Clin Oncol 40, 2022 (suppl 16;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abstr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4520)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D97C73-5F40-D903-CEA5-1963E9F55646}"/>
              </a:ext>
            </a:extLst>
          </p:cNvPr>
          <p:cNvSpPr txBox="1"/>
          <p:nvPr/>
        </p:nvSpPr>
        <p:spPr>
          <a:xfrm>
            <a:off x="1501832" y="1423895"/>
            <a:ext cx="8602288" cy="568493"/>
          </a:xfrm>
          <a:prstGeom prst="rect">
            <a:avLst/>
          </a:prstGeom>
          <a:solidFill>
            <a:srgbClr val="034992"/>
          </a:solidFill>
        </p:spPr>
        <p:txBody>
          <a:bodyPr wrap="square" rtlCol="0" anchor="ctr">
            <a:noAutofit/>
          </a:bodyPr>
          <a:lstStyle/>
          <a:p>
            <a:r>
              <a:rPr lang="en-US" sz="2500" b="1" dirty="0">
                <a:solidFill>
                  <a:schemeClr val="bg1"/>
                </a:solidFill>
              </a:rPr>
              <a:t>RC48 active in HER2 2-3+ </a:t>
            </a:r>
            <a:r>
              <a:rPr lang="en-US" sz="2500" b="1" dirty="0" err="1">
                <a:solidFill>
                  <a:schemeClr val="bg1"/>
                </a:solidFill>
              </a:rPr>
              <a:t>mUC</a:t>
            </a:r>
            <a:r>
              <a:rPr lang="en-US" sz="2500" b="1" dirty="0">
                <a:solidFill>
                  <a:schemeClr val="bg1"/>
                </a:solidFill>
              </a:rPr>
              <a:t> (#4520 – Sheng et al)</a:t>
            </a:r>
          </a:p>
        </p:txBody>
      </p:sp>
    </p:spTree>
    <p:extLst>
      <p:ext uri="{BB962C8B-B14F-4D97-AF65-F5344CB8AC3E}">
        <p14:creationId xmlns:p14="http://schemas.microsoft.com/office/powerpoint/2010/main" val="41638060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DB7E8-7515-1EDE-97B9-C7F72E015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RC48 in HER2 1+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mUC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FC6D16-7376-E303-2C80-15E2691D5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036" y="1209795"/>
            <a:ext cx="9905906" cy="50217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AAF905-6433-354E-DE92-CD0563C2B34A}"/>
              </a:ext>
            </a:extLst>
          </p:cNvPr>
          <p:cNvSpPr txBox="1"/>
          <p:nvPr/>
        </p:nvSpPr>
        <p:spPr>
          <a:xfrm>
            <a:off x="744036" y="6550636"/>
            <a:ext cx="3794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Xu et al.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J Clin Oncol 40, 2022 (suppl 16;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abstr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4519)</a:t>
            </a:r>
          </a:p>
        </p:txBody>
      </p:sp>
    </p:spTree>
    <p:extLst>
      <p:ext uri="{BB962C8B-B14F-4D97-AF65-F5344CB8AC3E}">
        <p14:creationId xmlns:p14="http://schemas.microsoft.com/office/powerpoint/2010/main" val="1877546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62E6E-D404-5C20-4D95-E079D5C15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RC48 plus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Toripalimab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(anti-PD-1)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2B03E5-0370-3D5D-9C96-2EFBC6851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15" y="1154430"/>
            <a:ext cx="10034747" cy="50977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749C17-5EA5-069E-3E54-ECD0548BDBD4}"/>
              </a:ext>
            </a:extLst>
          </p:cNvPr>
          <p:cNvSpPr txBox="1"/>
          <p:nvPr/>
        </p:nvSpPr>
        <p:spPr>
          <a:xfrm>
            <a:off x="778756" y="6469994"/>
            <a:ext cx="4049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Sheng et al.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J Clin Oncol 40, 2022 (suppl 16;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abstr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4518)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41D356-2845-5742-80B4-7CCD22DB6301}"/>
              </a:ext>
            </a:extLst>
          </p:cNvPr>
          <p:cNvSpPr txBox="1"/>
          <p:nvPr/>
        </p:nvSpPr>
        <p:spPr>
          <a:xfrm>
            <a:off x="1611630" y="1497330"/>
            <a:ext cx="8100752" cy="583490"/>
          </a:xfrm>
          <a:prstGeom prst="rect">
            <a:avLst/>
          </a:prstGeom>
          <a:solidFill>
            <a:srgbClr val="034992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500" b="1" dirty="0">
                <a:solidFill>
                  <a:schemeClr val="bg1"/>
                </a:solidFill>
              </a:rPr>
              <a:t>RC48 + </a:t>
            </a:r>
            <a:r>
              <a:rPr lang="en-US" sz="2500" b="1" dirty="0" err="1">
                <a:solidFill>
                  <a:schemeClr val="bg1"/>
                </a:solidFill>
              </a:rPr>
              <a:t>Toripalimab</a:t>
            </a:r>
            <a:r>
              <a:rPr lang="en-US" sz="2500" b="1" dirty="0">
                <a:solidFill>
                  <a:schemeClr val="bg1"/>
                </a:solidFill>
              </a:rPr>
              <a:t> (#4518 – Sheng et al)</a:t>
            </a:r>
          </a:p>
        </p:txBody>
      </p:sp>
    </p:spTree>
    <p:extLst>
      <p:ext uri="{BB962C8B-B14F-4D97-AF65-F5344CB8AC3E}">
        <p14:creationId xmlns:p14="http://schemas.microsoft.com/office/powerpoint/2010/main" val="29004618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83DF7-049C-29D2-1895-00641DE45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 there something special about MMAE?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8DD1C4-B084-BA88-62A6-1E499B4C3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487" y="1983902"/>
            <a:ext cx="9687384" cy="34933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1607193-A55D-E648-3B3A-2FAB9DC0F7B4}"/>
              </a:ext>
            </a:extLst>
          </p:cNvPr>
          <p:cNvSpPr/>
          <p:nvPr/>
        </p:nvSpPr>
        <p:spPr>
          <a:xfrm>
            <a:off x="9398000" y="1983902"/>
            <a:ext cx="1463871" cy="349331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2FEF4E-9793-33C9-CB2C-29B14C564289}"/>
              </a:ext>
            </a:extLst>
          </p:cNvPr>
          <p:cNvSpPr txBox="1"/>
          <p:nvPr/>
        </p:nvSpPr>
        <p:spPr>
          <a:xfrm>
            <a:off x="807888" y="6483451"/>
            <a:ext cx="28541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Galsky, M. ASCO Annual Meeting 2022</a:t>
            </a:r>
          </a:p>
        </p:txBody>
      </p:sp>
    </p:spTree>
    <p:extLst>
      <p:ext uri="{BB962C8B-B14F-4D97-AF65-F5344CB8AC3E}">
        <p14:creationId xmlns:p14="http://schemas.microsoft.com/office/powerpoint/2010/main" val="26623322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Thank you for your attention</a:t>
            </a:r>
          </a:p>
        </p:txBody>
      </p:sp>
      <p:pic>
        <p:nvPicPr>
          <p:cNvPr id="4" name="Picture 4" descr="Common Interview Questions And Answers - Camden Kel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396" y="1524888"/>
            <a:ext cx="4767407" cy="476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509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AA864-F88C-7B7C-7AA8-FF452A490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8678"/>
            <a:ext cx="11380808" cy="548640"/>
          </a:xfrm>
        </p:spPr>
        <p:txBody>
          <a:bodyPr>
            <a:noAutofit/>
          </a:bodyPr>
          <a:lstStyle/>
          <a:p>
            <a:r>
              <a:rPr lang="en-US" sz="2400" dirty="0" err="1">
                <a:latin typeface="Arial" panose="020B0604020202020204" pitchFamily="34" charset="0"/>
              </a:rPr>
              <a:t>Pembro</a:t>
            </a:r>
            <a:r>
              <a:rPr lang="en-US" sz="2400" dirty="0">
                <a:latin typeface="Arial" panose="020B0604020202020204" pitchFamily="34" charset="0"/>
              </a:rPr>
              <a:t> for BCG-unresponsive HR NMIBC: Cohort B results (KEYNOTE-057)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73F2AF-A8D3-9861-20D2-E693B5136309}"/>
              </a:ext>
            </a:extLst>
          </p:cNvPr>
          <p:cNvSpPr txBox="1"/>
          <p:nvPr/>
        </p:nvSpPr>
        <p:spPr>
          <a:xfrm>
            <a:off x="682907" y="6501928"/>
            <a:ext cx="5320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Necchi A et al. Genitourinary Cancers Symposium 2023;Abstract LBA442.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6631E69-5B81-8329-8AC7-BC65C4B8B6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4"/>
          <a:stretch/>
        </p:blipFill>
        <p:spPr bwMode="auto">
          <a:xfrm>
            <a:off x="930341" y="890681"/>
            <a:ext cx="10146124" cy="5388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6880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AA864-F88C-7B7C-7AA8-FF452A490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8678"/>
            <a:ext cx="11380808" cy="548640"/>
          </a:xfrm>
        </p:spPr>
        <p:txBody>
          <a:bodyPr>
            <a:noAutofit/>
          </a:bodyPr>
          <a:lstStyle/>
          <a:p>
            <a:r>
              <a:rPr lang="en-US" sz="2400" dirty="0" err="1">
                <a:latin typeface="Arial" panose="020B0604020202020204" pitchFamily="34" charset="0"/>
              </a:rPr>
              <a:t>Pembro</a:t>
            </a:r>
            <a:r>
              <a:rPr lang="en-US" sz="2400" dirty="0">
                <a:latin typeface="Arial" panose="020B0604020202020204" pitchFamily="34" charset="0"/>
              </a:rPr>
              <a:t> for BCG-unresponsive HR NMIBC: Cohort B results (KEYNOTE-057)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73F2AF-A8D3-9861-20D2-E693B5136309}"/>
              </a:ext>
            </a:extLst>
          </p:cNvPr>
          <p:cNvSpPr txBox="1"/>
          <p:nvPr/>
        </p:nvSpPr>
        <p:spPr>
          <a:xfrm>
            <a:off x="682907" y="6501928"/>
            <a:ext cx="5320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Necchi A et al. Genitourinary Cancers Symposium 2023;Abstract LBA442.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A8E091-41A0-CDB4-E67F-26A2BD2D8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2"/>
          <a:stretch/>
        </p:blipFill>
        <p:spPr bwMode="auto">
          <a:xfrm>
            <a:off x="942862" y="945202"/>
            <a:ext cx="9949928" cy="5187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621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AA864-F88C-7B7C-7AA8-FF452A490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8678"/>
            <a:ext cx="11380808" cy="548640"/>
          </a:xfrm>
        </p:spPr>
        <p:txBody>
          <a:bodyPr>
            <a:noAutofit/>
          </a:bodyPr>
          <a:lstStyle/>
          <a:p>
            <a:r>
              <a:rPr lang="en-US" sz="2400" dirty="0" err="1">
                <a:latin typeface="Arial" panose="020B0604020202020204" pitchFamily="34" charset="0"/>
              </a:rPr>
              <a:t>Pembro</a:t>
            </a:r>
            <a:r>
              <a:rPr lang="en-US" sz="2400" dirty="0">
                <a:latin typeface="Arial" panose="020B0604020202020204" pitchFamily="34" charset="0"/>
              </a:rPr>
              <a:t> for BCG-unresponsive HR NMIBC: Cohort B results (KEYNOTE-057)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73F2AF-A8D3-9861-20D2-E693B5136309}"/>
              </a:ext>
            </a:extLst>
          </p:cNvPr>
          <p:cNvSpPr txBox="1"/>
          <p:nvPr/>
        </p:nvSpPr>
        <p:spPr>
          <a:xfrm>
            <a:off x="682907" y="6501928"/>
            <a:ext cx="5320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Necchi A et al. Genitourinary Cancers Symposium 2023;Abstract LBA442.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6D7C3A6-4238-4439-00A5-23DD0DC5E8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8"/>
          <a:stretch/>
        </p:blipFill>
        <p:spPr bwMode="auto">
          <a:xfrm>
            <a:off x="775901" y="847534"/>
            <a:ext cx="10113590" cy="5262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2880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E1569-CBBE-D548-B172-295959112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138130"/>
            <a:ext cx="11716473" cy="548640"/>
          </a:xfrm>
        </p:spPr>
        <p:txBody>
          <a:bodyPr>
            <a:noAutofit/>
          </a:bodyPr>
          <a:lstStyle/>
          <a:p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Phase 1 trial of Durvalumab plus BCG or EBRT in BCG-unresponsive NMIBC: HCRN GU16-243 ADAPT-BLADDER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8D62EC-F221-3CA0-F19D-40E1E693A92E}"/>
              </a:ext>
            </a:extLst>
          </p:cNvPr>
          <p:cNvSpPr txBox="1"/>
          <p:nvPr/>
        </p:nvSpPr>
        <p:spPr>
          <a:xfrm>
            <a:off x="780386" y="6473197"/>
            <a:ext cx="3794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cs typeface="Arial" panose="020B0604020202020204" pitchFamily="34" charset="0"/>
              </a:rPr>
              <a:t>Hahn NM et al. </a:t>
            </a:r>
            <a:r>
              <a:rPr lang="en-US" sz="1200" dirty="0" err="1">
                <a:cs typeface="Arial" panose="020B0604020202020204" pitchFamily="34" charset="0"/>
              </a:rPr>
              <a:t>Eur</a:t>
            </a:r>
            <a:r>
              <a:rPr lang="en-US" sz="1200" dirty="0">
                <a:cs typeface="Arial" panose="020B0604020202020204" pitchFamily="34" charset="0"/>
              </a:rPr>
              <a:t> </a:t>
            </a:r>
            <a:r>
              <a:rPr lang="en-US" sz="1200" dirty="0" err="1">
                <a:cs typeface="Arial" panose="020B0604020202020204" pitchFamily="34" charset="0"/>
              </a:rPr>
              <a:t>Urol</a:t>
            </a:r>
            <a:r>
              <a:rPr lang="en-US" sz="1200" dirty="0">
                <a:cs typeface="Arial" panose="020B0604020202020204" pitchFamily="34" charset="0"/>
              </a:rPr>
              <a:t>, 2023. Online ahead of print.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C66EF7-8434-0E54-2CD7-9114AEF87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7" y="1456409"/>
            <a:ext cx="4538538" cy="2166120"/>
          </a:xfrm>
          <a:prstGeom prst="rect">
            <a:avLst/>
          </a:prstGeom>
        </p:spPr>
      </p:pic>
      <p:pic>
        <p:nvPicPr>
          <p:cNvPr id="18" name="Picture 1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2C2E7A5-5FAC-AC15-BBDF-2BB65A8364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179" t="26434" r="9615" b="12951"/>
          <a:stretch/>
        </p:blipFill>
        <p:spPr bwMode="auto">
          <a:xfrm>
            <a:off x="4575015" y="808677"/>
            <a:ext cx="7580508" cy="39696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6FA4E94-BE0D-5072-6904-DFC3A95FAADF}"/>
              </a:ext>
            </a:extLst>
          </p:cNvPr>
          <p:cNvSpPr txBox="1"/>
          <p:nvPr/>
        </p:nvSpPr>
        <p:spPr>
          <a:xfrm>
            <a:off x="117500" y="4687399"/>
            <a:ext cx="116789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i="0" u="none" strike="noStrike" baseline="0" dirty="0">
                <a:latin typeface="AdvGulliv-R"/>
              </a:rPr>
              <a:t>Cohort 1</a:t>
            </a:r>
            <a:r>
              <a:rPr lang="en-US" sz="1800" b="0" i="0" u="none" strike="noStrike" baseline="0" dirty="0">
                <a:latin typeface="AdvGulliv-R"/>
              </a:rPr>
              <a:t>: 1120 mg of D intravenously every 3 </a:t>
            </a:r>
            <a:r>
              <a:rPr lang="en-US" sz="1800" b="0" i="0" u="none" strike="noStrike" baseline="0" dirty="0" err="1">
                <a:latin typeface="AdvGulliv-R"/>
              </a:rPr>
              <a:t>wk</a:t>
            </a:r>
            <a:r>
              <a:rPr lang="en-US" sz="1800" b="0" i="0" u="none" strike="noStrike" baseline="0" dirty="0">
                <a:latin typeface="AdvGulliv-R"/>
              </a:rPr>
              <a:t> for maximum of eight cycles. </a:t>
            </a:r>
          </a:p>
          <a:p>
            <a:pPr algn="l"/>
            <a:r>
              <a:rPr lang="en-US" sz="1800" b="1" i="0" u="none" strike="noStrike" baseline="0" dirty="0">
                <a:latin typeface="AdvGulliv-R"/>
              </a:rPr>
              <a:t>Cohort 2</a:t>
            </a:r>
            <a:r>
              <a:rPr lang="en-US" sz="1800" b="0" i="0" u="none" strike="noStrike" baseline="0" dirty="0">
                <a:latin typeface="AdvGulliv-R"/>
              </a:rPr>
              <a:t>: D</a:t>
            </a:r>
            <a:r>
              <a:rPr lang="en-US" sz="1800" dirty="0">
                <a:latin typeface="AdvGulliv-R"/>
              </a:rPr>
              <a:t> </a:t>
            </a:r>
            <a:r>
              <a:rPr lang="en-US" sz="1800" b="0" i="0" u="none" strike="noStrike" baseline="0" dirty="0">
                <a:latin typeface="AdvGulliv-R"/>
              </a:rPr>
              <a:t>+ BCG patients also received full-dose intravesical BCG weekly for 6 </a:t>
            </a:r>
            <a:r>
              <a:rPr lang="en-US" sz="1800" b="0" i="0" u="none" strike="noStrike" baseline="0" dirty="0" err="1">
                <a:latin typeface="AdvGulliv-R"/>
              </a:rPr>
              <a:t>wk</a:t>
            </a:r>
            <a:r>
              <a:rPr lang="en-US" sz="1800" b="0" i="0" u="none" strike="noStrike" baseline="0" dirty="0">
                <a:latin typeface="AdvGulliv-R"/>
              </a:rPr>
              <a:t> with BCG maintenance recommended. </a:t>
            </a:r>
          </a:p>
          <a:p>
            <a:pPr algn="l"/>
            <a:r>
              <a:rPr lang="en-US" sz="1800" b="1" i="0" u="none" strike="noStrike" baseline="0" dirty="0">
                <a:latin typeface="AdvGulliv-R"/>
              </a:rPr>
              <a:t>Cohort 3</a:t>
            </a:r>
            <a:r>
              <a:rPr lang="en-US" sz="1800" b="0" i="0" u="none" strike="noStrike" baseline="0" dirty="0">
                <a:latin typeface="AdvGulliv-R"/>
              </a:rPr>
              <a:t>: D + EBRT patients received concurrent EBRT (6 </a:t>
            </a:r>
            <a:r>
              <a:rPr lang="en-US" sz="1800" b="0" i="0" u="none" strike="noStrike" baseline="0" dirty="0" err="1">
                <a:latin typeface="AdvGulliv-R"/>
              </a:rPr>
              <a:t>Gy</a:t>
            </a:r>
            <a:r>
              <a:rPr lang="en-US" sz="1800" b="0" i="0" u="none" strike="noStrike" baseline="0" dirty="0">
                <a:latin typeface="AdvGulliv-R"/>
              </a:rPr>
              <a:t> </a:t>
            </a:r>
            <a:r>
              <a:rPr lang="en-US" sz="1800" b="0" i="0" u="none" strike="noStrike" baseline="0" dirty="0">
                <a:latin typeface="AdvP4C4E74"/>
              </a:rPr>
              <a:t> </a:t>
            </a:r>
            <a:r>
              <a:rPr lang="en-US" sz="1800" b="0" i="0" u="none" strike="noStrike" baseline="0" dirty="0">
                <a:latin typeface="AdvGulliv-R"/>
              </a:rPr>
              <a:t>3 in cycle 1 only)</a:t>
            </a:r>
          </a:p>
          <a:p>
            <a:pPr algn="l"/>
            <a:endParaRPr lang="en-US" sz="1800" b="0" i="0" u="none" strike="noStrike" baseline="0" dirty="0">
              <a:latin typeface="AdvGulliv-R"/>
            </a:endParaRPr>
          </a:p>
          <a:p>
            <a:pPr algn="l"/>
            <a:r>
              <a:rPr lang="en-US" sz="1800" b="1" dirty="0">
                <a:latin typeface="AdvGulliv-R"/>
              </a:rPr>
              <a:t>Post-treatment cystoscopy/urine cytology at 3 and 6 </a:t>
            </a:r>
            <a:r>
              <a:rPr lang="en-US" sz="1800" b="1" dirty="0" err="1">
                <a:latin typeface="AdvGulliv-R"/>
              </a:rPr>
              <a:t>mo</a:t>
            </a:r>
            <a:r>
              <a:rPr lang="en-US" sz="1800" b="1" dirty="0">
                <a:latin typeface="AdvGulliv-R"/>
              </a:rPr>
              <a:t>, with bladder biopsies required at 6 mo.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837109652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CCC ppt slide template 2018 VER2" id="{8B87043E-9184-C842-8FD9-A3D184D34173}" vid="{595D5CD3-651A-2A4D-A938-4EAAE7D1A948}"/>
    </a:ext>
  </a:extLst>
</a:theme>
</file>

<file path=ppt/theme/theme2.xml><?xml version="1.0" encoding="utf-8"?>
<a:theme xmlns:a="http://schemas.openxmlformats.org/drawingml/2006/main" name="1_Blank 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4DA54C87-5D35-814E-9328-3164F897C5DB}" vid="{69C8D452-FACA-7049-AC91-8E5BD2C5433D}"/>
    </a:ext>
  </a:extLst>
</a:theme>
</file>

<file path=ppt/theme/theme3.xml><?xml version="1.0" encoding="utf-8"?>
<a:theme xmlns:a="http://schemas.openxmlformats.org/drawingml/2006/main" name="2_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4.xml><?xml version="1.0" encoding="utf-8"?>
<a:theme xmlns:a="http://schemas.openxmlformats.org/drawingml/2006/main" name="1_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5.xml><?xml version="1.0" encoding="utf-8"?>
<a:theme xmlns:a="http://schemas.openxmlformats.org/drawingml/2006/main" name="1_Office Theme">
  <a:themeElements>
    <a:clrScheme name="Custom 2">
      <a:dk1>
        <a:srgbClr val="000000"/>
      </a:dk1>
      <a:lt1>
        <a:sysClr val="window" lastClr="FFFFFF"/>
      </a:lt1>
      <a:dk2>
        <a:srgbClr val="09345A"/>
      </a:dk2>
      <a:lt2>
        <a:srgbClr val="F0F0F4"/>
      </a:lt2>
      <a:accent1>
        <a:srgbClr val="09345A"/>
      </a:accent1>
      <a:accent2>
        <a:srgbClr val="1168B3"/>
      </a:accent2>
      <a:accent3>
        <a:srgbClr val="D77624"/>
      </a:accent3>
      <a:accent4>
        <a:srgbClr val="0C813D"/>
      </a:accent4>
      <a:accent5>
        <a:srgbClr val="5C1867"/>
      </a:accent5>
      <a:accent6>
        <a:srgbClr val="510B11"/>
      </a:accent6>
      <a:hlink>
        <a:srgbClr val="00689E"/>
      </a:hlink>
      <a:folHlink>
        <a:srgbClr val="007A4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19" ma:contentTypeDescription="Create a new document." ma:contentTypeScope="" ma:versionID="83bf1051954f228ef3dccc82cfc58357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b1f103e14bcb636125a88c7b57b71e20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4104d5b-b872-4636-a728-507be7308f43">
      <UserInfo>
        <DisplayName>Basch, Ethan Martin</DisplayName>
        <AccountId>26</AccountId>
        <AccountType/>
      </UserInfo>
      <UserInfo>
        <DisplayName>Darr, David Brian</DisplayName>
        <AccountId>6</AccountId>
        <AccountType/>
      </UserInfo>
      <UserInfo>
        <DisplayName>Serody, Jonathan S</DisplayName>
        <AccountId>21</AccountId>
        <AccountType/>
      </UserInfo>
      <UserInfo>
        <DisplayName>Sarratt, Wendy</DisplayName>
        <AccountId>78</AccountId>
        <AccountType/>
      </UserInfo>
      <UserInfo>
        <DisplayName>Everyone</DisplayName>
        <AccountId>10</AccountId>
        <AccountType/>
      </UserInfo>
      <UserInfo>
        <DisplayName>Akridge, Cynthia</DisplayName>
        <AccountId>79</AccountId>
        <AccountType/>
      </UserInfo>
      <UserInfo>
        <DisplayName>_spocrwl_770_18561</DisplayName>
        <AccountId>12</AccountId>
        <AccountType/>
      </UserInfo>
      <UserInfo>
        <DisplayName>Earp, Shelton</DisplayName>
        <AccountId>76</AccountId>
        <AccountType/>
      </UserInfo>
      <UserInfo>
        <DisplayName>Wheeler, Stephanie B</DisplayName>
        <AccountId>121</AccountId>
        <AccountType/>
      </UserInfo>
      <UserInfo>
        <DisplayName>Charlot, Marjory</DisplayName>
        <AccountId>130</AccountId>
        <AccountType/>
      </UserInfo>
      <UserInfo>
        <DisplayName>Bird, Melissa Shawn</DisplayName>
        <AccountId>132</AccountId>
        <AccountType/>
      </UserInfo>
      <UserInfo>
        <DisplayName>Martin, Barbara Alvarez</DisplayName>
        <AccountId>34</AccountId>
        <AccountType/>
      </UserInfo>
    </SharedWithUsers>
    <Status xmlns="96f1686b-f877-4eb8-89ab-3a67a5dc2612" xsi:nil="true"/>
    <TaxCatchAll xmlns="b4104d5b-b872-4636-a728-507be7308f43" xsi:nil="true"/>
    <QID xmlns="96f1686b-f877-4eb8-89ab-3a67a5dc2612" xsi:nil="true"/>
    <lcf76f155ced4ddcb4097134ff3c332f xmlns="96f1686b-f877-4eb8-89ab-3a67a5dc2612">
      <Terms xmlns="http://schemas.microsoft.com/office/infopath/2007/PartnerControls"/>
    </lcf76f155ced4ddcb4097134ff3c332f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2A5FB0FE-04AE-4349-9782-B7FDA1F66A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C860632-D334-4845-96A4-6CA0AE1207D4}"/>
</file>

<file path=customXml/itemProps3.xml><?xml version="1.0" encoding="utf-8"?>
<ds:datastoreItem xmlns:ds="http://schemas.openxmlformats.org/officeDocument/2006/customXml" ds:itemID="{1CBC5F4B-038E-4F93-A626-1B907A86555F}">
  <ds:schemaRefs>
    <ds:schemaRef ds:uri="b5d101f2-d8d1-4460-a30e-cbfc464f6757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9b5ab60f-7d82-4cc2-ab76-dcf3bdb0b587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5023</TotalTime>
  <Words>4734</Words>
  <Application>Microsoft Macintosh PowerPoint</Application>
  <PresentationFormat>Widescreen</PresentationFormat>
  <Paragraphs>509</Paragraphs>
  <Slides>59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59</vt:i4>
      </vt:variant>
    </vt:vector>
  </HeadingPairs>
  <TitlesOfParts>
    <vt:vector size="77" baseType="lpstr">
      <vt:lpstr>AdvGulliv-R</vt:lpstr>
      <vt:lpstr>AdvP4C4E74</vt:lpstr>
      <vt:lpstr>Arial</vt:lpstr>
      <vt:lpstr>Arial Narrow</vt:lpstr>
      <vt:lpstr>Calibri</vt:lpstr>
      <vt:lpstr>Calibri Light</vt:lpstr>
      <vt:lpstr>Cambria</vt:lpstr>
      <vt:lpstr>ElsevierGulliver</vt:lpstr>
      <vt:lpstr>Noto Sans Symbols</vt:lpstr>
      <vt:lpstr>Times New Roman</vt:lpstr>
      <vt:lpstr>Whitney Semibold</vt:lpstr>
      <vt:lpstr>Wingdings</vt:lpstr>
      <vt:lpstr>Wingdings 2</vt:lpstr>
      <vt:lpstr>Blank Presentation</vt:lpstr>
      <vt:lpstr>1_Blank Presentation</vt:lpstr>
      <vt:lpstr>2_2017_HTAA_Diabetes</vt:lpstr>
      <vt:lpstr>1_2017_HTAA_Diabetes</vt:lpstr>
      <vt:lpstr>1_Office Theme</vt:lpstr>
      <vt:lpstr>PowerPoint Presentation</vt:lpstr>
      <vt:lpstr>Pembro for BCG-unresponsive HR NMIBC: Cohort B results (KEYNOTE-057)</vt:lpstr>
      <vt:lpstr>Pembro for BCG-unresponsive HR NMIBC: Cohort B results (KEYNOTE-057)</vt:lpstr>
      <vt:lpstr>Pembro for BCG-unresponsive HR NMIBC: Cohort B results (KEYNOTE-057)</vt:lpstr>
      <vt:lpstr>Pembro for BCG-unresponsive HR NMIBC: Cohort B results (KEYNOTE-057)</vt:lpstr>
      <vt:lpstr>Pembro for BCG-unresponsive HR NMIBC: Cohort B results (KEYNOTE-057)</vt:lpstr>
      <vt:lpstr>Pembro for BCG-unresponsive HR NMIBC: Cohort B results (KEYNOTE-057)</vt:lpstr>
      <vt:lpstr>Pembro for BCG-unresponsive HR NMIBC: Cohort B results (KEYNOTE-057)</vt:lpstr>
      <vt:lpstr>Phase 1 trial of Durvalumab plus BCG or EBRT in BCG-unresponsive NMIBC: HCRN GU16-243 ADAPT-BLADDER</vt:lpstr>
      <vt:lpstr>Toxicity and Efficacy</vt:lpstr>
      <vt:lpstr>Conclusions: ADAPT BLADDER</vt:lpstr>
      <vt:lpstr>THOR-2 Cohort 2 Interim Analyses</vt:lpstr>
      <vt:lpstr>THOR-2 Cohort 2 Interim Analyses</vt:lpstr>
      <vt:lpstr>THOR-2 Cohort 3 Interim Analyses</vt:lpstr>
      <vt:lpstr>Safety, tolerability, and efficacy of a neoadjuvant gemcitabine intravesical drug delivery system (TAR-200) in MIBC: A phase I trial.</vt:lpstr>
      <vt:lpstr>Conclusions: Phase I Study of TAR-200 in MIBC</vt:lpstr>
      <vt:lpstr>TPS: Neoadjuvant TAR-200 plus cetrelimab or cetrelimab alone for MIBC</vt:lpstr>
      <vt:lpstr>TPS: Safety and efficacy of TAR-210 (Erdafitinib) in NMIBC/MIBC</vt:lpstr>
      <vt:lpstr>Extended follow up results from CheckMate 274 trial</vt:lpstr>
      <vt:lpstr>Extended follow up results from CheckMate 274 trial</vt:lpstr>
      <vt:lpstr>Extended follow up results from CheckMate 274 trial</vt:lpstr>
      <vt:lpstr>Extended follow up results from CheckMate 274 trial</vt:lpstr>
      <vt:lpstr>Extended follow up results from CheckMate 274 trial</vt:lpstr>
      <vt:lpstr>Extended follow up results from CheckMate 274 trial</vt:lpstr>
      <vt:lpstr>IMvigor130 study: Final OS analysis of Atezo vs chemo in untreated la/mUC</vt:lpstr>
      <vt:lpstr>IMvigor130 study: Final OS analysis of Atezo vs chemo in untreated la/mUC</vt:lpstr>
      <vt:lpstr>IMvigor130 study: Final OS analysis of Atezo vs chemo in untreated la/mUC</vt:lpstr>
      <vt:lpstr>IMvigor130 study: Final OS analysis of Atezo vs chemo in untreated la/mUC</vt:lpstr>
      <vt:lpstr>Enfortumab vedotin plus pembrolizumab in previously untreated advanced urothelial cancer (EV-103  Cohort A). </vt:lpstr>
      <vt:lpstr>Enfortumab vedotin plus pembrolizumab in previously untreated advanced urothelial cancer (EV-103  Cohort A). </vt:lpstr>
      <vt:lpstr>EV-103 Cohort K: Subgroup analysis of cORR</vt:lpstr>
      <vt:lpstr>EV-103 Cohort K: EV mono or EV+P in previously untreated cisplatin-ineligible pts with la/mUC</vt:lpstr>
      <vt:lpstr>EV-103 Cohort K: EV mono or EV+P in previously untreated cisplatin-ineligible pts with la/mUC</vt:lpstr>
      <vt:lpstr>EV-103 Cohort K: EV mono or EV+P in previously untreated cisplatin-ineligible pts with la/mUC</vt:lpstr>
      <vt:lpstr>EV-103 Cohort K: Subgroup analysis of cORR</vt:lpstr>
      <vt:lpstr>EV-103 Cohort K PROs</vt:lpstr>
      <vt:lpstr>EV-103 Cohort K PROs</vt:lpstr>
      <vt:lpstr>EV-103 Cohort K PROs</vt:lpstr>
      <vt:lpstr>EV-103 Cohort K PROs</vt:lpstr>
      <vt:lpstr>Long-term outcomes in EV-301: 24-month findings from the phase 3 trial of enfortumab vedotin versus chemotherapy in previously treated advanced UC</vt:lpstr>
      <vt:lpstr>PowerPoint Presentation</vt:lpstr>
      <vt:lpstr>Efficacy and safety of erdafitinib in patients with locally advanced or metastatic urothelial carcinoma: Long-term follow-up of a phase 2 study</vt:lpstr>
      <vt:lpstr>Efficacy and safety of erdafitinib in patients with locally advanced or metastatic urothelial carcinoma: Long-term follow-up of a phase 2 study</vt:lpstr>
      <vt:lpstr>Efficacy and safety of erdafitinib in patients with locally advanced or metastatic urothelial carcinoma: Long-term follow-up of a phase 2 study</vt:lpstr>
      <vt:lpstr>TROPHY-U-01: Sacituzumab govitecan in platinum-ineligible pts with mUC that progressed after prior checkpoint inhibitor</vt:lpstr>
      <vt:lpstr>TROPHY-U-01: Sacituzumab govitecan in platinum-ineligible pts with mUC that progressed after prior checkpoint inhibitor</vt:lpstr>
      <vt:lpstr>TROPHY-U-01: Sacituzumab govitecan in platinum-ineligible pts with mUC that progressed after prior checkpoint inhibitor</vt:lpstr>
      <vt:lpstr>TROPHY-U-01: Sacituzumab govitecan in platinum-ineligible pts with mUC that progressed after prior checkpoint inhibitor</vt:lpstr>
      <vt:lpstr>TROPHY-U-01: Sacituzumab govitecan in platinum-ineligible pts with mUC that progressed after prior checkpoint inhibitor</vt:lpstr>
      <vt:lpstr>Phase 3 TROPICS-04 study (NCT04527991)</vt:lpstr>
      <vt:lpstr>Durvalumab plus olaparib in previously untreated, platinum-ineligible patients with metastatic urothelial carcinoma: A multicenter, randomized, Phase II trial (BAYOU)</vt:lpstr>
      <vt:lpstr>Durvalumab plus olaparib in previously untreated, platinum-ineligible patients with metastatic urothelial carcinoma: A multicenter, randomized, Phase II trial (BAYOU)</vt:lpstr>
      <vt:lpstr>RC-48 ADC</vt:lpstr>
      <vt:lpstr>HER2 ADCs</vt:lpstr>
      <vt:lpstr>RC48 in HER2 2-3+ mUC</vt:lpstr>
      <vt:lpstr>RC48 in HER2 1+ mUC</vt:lpstr>
      <vt:lpstr>RC48 plus Toripalimab (anti-PD-1)</vt:lpstr>
      <vt:lpstr>Is there something special about MMAE? 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Community Outreach &amp; Engagement</dc:title>
  <dc:creator>Martin, Barbara Alvarez</dc:creator>
  <cp:lastModifiedBy>Clayton Campbell</cp:lastModifiedBy>
  <cp:revision>215</cp:revision>
  <cp:lastPrinted>2020-04-02T12:56:56Z</cp:lastPrinted>
  <dcterms:created xsi:type="dcterms:W3CDTF">2019-04-20T01:33:53Z</dcterms:created>
  <dcterms:modified xsi:type="dcterms:W3CDTF">2023-02-28T17:44:18Z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  <property fmtid="{D5CDD505-2E9C-101B-9397-08002B2CF9AE}" pid="3" name="xd_Signature">
    <vt:bool>false</vt:bool>
  </property>
  <property fmtid="{D5CDD505-2E9C-101B-9397-08002B2CF9AE}" pid="4" name="xd_ProgID">
    <vt:lpwstr/>
  </property>
  <property fmtid="{D5CDD505-2E9C-101B-9397-08002B2CF9AE}" pid="5" name="TemplateUrl">
    <vt:lpwstr/>
  </property>
  <property fmtid="{D5CDD505-2E9C-101B-9397-08002B2CF9AE}" pid="6" name="ComplianceAssetId">
    <vt:lpwstr/>
  </property>
  <property fmtid="{D5CDD505-2E9C-101B-9397-08002B2CF9AE}" pid="7" name="Order">
    <vt:r8>190700</vt:r8>
  </property>
  <property fmtid="{D5CDD505-2E9C-101B-9397-08002B2CF9AE}" pid="8" name="TaxKeyword">
    <vt:lpwstr/>
  </property>
  <property fmtid="{D5CDD505-2E9C-101B-9397-08002B2CF9AE}" pid="9" name="MediaServiceImageTags">
    <vt:lpwstr/>
  </property>
</Properties>
</file>