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presentation.xml" ContentType="application/vnd.openxmlformats-officedocument.presentationml.presentation.mai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0.xml" ContentType="application/vnd.openxmlformats-officedocument.presentationml.notesSl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6.xml" ContentType="application/vnd.openxmlformats-officedocument.presentationml.notesSl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7.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251" r:id="rId2"/>
    <p:sldMasterId id="2147485277" r:id="rId3"/>
  </p:sldMasterIdLst>
  <p:notesMasterIdLst>
    <p:notesMasterId r:id="rId171"/>
  </p:notesMasterIdLst>
  <p:handoutMasterIdLst>
    <p:handoutMasterId r:id="rId172"/>
  </p:handoutMasterIdLst>
  <p:sldIdLst>
    <p:sldId id="2147470537" r:id="rId4"/>
    <p:sldId id="2147470606" r:id="rId5"/>
    <p:sldId id="13407" r:id="rId6"/>
    <p:sldId id="2147471498" r:id="rId7"/>
    <p:sldId id="2147471500" r:id="rId8"/>
    <p:sldId id="2147470562" r:id="rId9"/>
    <p:sldId id="2147470973" r:id="rId10"/>
    <p:sldId id="2147471279" r:id="rId11"/>
    <p:sldId id="2147471670" r:id="rId12"/>
    <p:sldId id="2147471671" r:id="rId13"/>
    <p:sldId id="2147471672" r:id="rId14"/>
    <p:sldId id="2147471673" r:id="rId15"/>
    <p:sldId id="2147471674" r:id="rId16"/>
    <p:sldId id="2147471675" r:id="rId17"/>
    <p:sldId id="2147471676" r:id="rId18"/>
    <p:sldId id="2147471677" r:id="rId19"/>
    <p:sldId id="2147471678" r:id="rId20"/>
    <p:sldId id="2147471679" r:id="rId21"/>
    <p:sldId id="2147471654" r:id="rId22"/>
    <p:sldId id="2147471668" r:id="rId23"/>
    <p:sldId id="2147471636" r:id="rId24"/>
    <p:sldId id="2147471509" r:id="rId25"/>
    <p:sldId id="2147471646" r:id="rId26"/>
    <p:sldId id="2147471648" r:id="rId27"/>
    <p:sldId id="2147471661" r:id="rId28"/>
    <p:sldId id="2147471647" r:id="rId29"/>
    <p:sldId id="2147471640" r:id="rId30"/>
    <p:sldId id="2147471510" r:id="rId31"/>
    <p:sldId id="2147471634" r:id="rId32"/>
    <p:sldId id="2147471633" r:id="rId33"/>
    <p:sldId id="2147471635" r:id="rId34"/>
    <p:sldId id="2147471697" r:id="rId35"/>
    <p:sldId id="2147471717" r:id="rId36"/>
    <p:sldId id="2147471718" r:id="rId37"/>
    <p:sldId id="2147471698" r:id="rId38"/>
    <p:sldId id="2147471704" r:id="rId39"/>
    <p:sldId id="2147471681" r:id="rId40"/>
    <p:sldId id="2147471682" r:id="rId41"/>
    <p:sldId id="2147471707" r:id="rId42"/>
    <p:sldId id="2147471708" r:id="rId43"/>
    <p:sldId id="2147471642" r:id="rId44"/>
    <p:sldId id="2147471699" r:id="rId45"/>
    <p:sldId id="2147471701" r:id="rId46"/>
    <p:sldId id="2147471702" r:id="rId47"/>
    <p:sldId id="2147471703" r:id="rId48"/>
    <p:sldId id="2147471680" r:id="rId49"/>
    <p:sldId id="2147471686" r:id="rId50"/>
    <p:sldId id="2147471644" r:id="rId51"/>
    <p:sldId id="2147471683" r:id="rId52"/>
    <p:sldId id="2147471684" r:id="rId53"/>
    <p:sldId id="2147471649" r:id="rId54"/>
    <p:sldId id="2147471719" r:id="rId55"/>
    <p:sldId id="2147471688" r:id="rId56"/>
    <p:sldId id="2147471689" r:id="rId57"/>
    <p:sldId id="2147471690" r:id="rId58"/>
    <p:sldId id="2147471691" r:id="rId59"/>
    <p:sldId id="2147471643" r:id="rId60"/>
    <p:sldId id="2147471692" r:id="rId61"/>
    <p:sldId id="2147471659" r:id="rId62"/>
    <p:sldId id="2147471655" r:id="rId63"/>
    <p:sldId id="2147471446" r:id="rId64"/>
    <p:sldId id="2147471507" r:id="rId65"/>
    <p:sldId id="2147471652" r:id="rId66"/>
    <p:sldId id="2147471662" r:id="rId67"/>
    <p:sldId id="2147471637" r:id="rId68"/>
    <p:sldId id="2147471638" r:id="rId69"/>
    <p:sldId id="2147471639" r:id="rId70"/>
    <p:sldId id="2147471448" r:id="rId71"/>
    <p:sldId id="2147471461" r:id="rId72"/>
    <p:sldId id="2147471462" r:id="rId73"/>
    <p:sldId id="2147471463" r:id="rId74"/>
    <p:sldId id="2147471713" r:id="rId75"/>
    <p:sldId id="2135715138" r:id="rId76"/>
    <p:sldId id="2135715143" r:id="rId77"/>
    <p:sldId id="2147471464" r:id="rId78"/>
    <p:sldId id="2147471465" r:id="rId79"/>
    <p:sldId id="2147471466" r:id="rId80"/>
    <p:sldId id="2135715149" r:id="rId81"/>
    <p:sldId id="2147471458" r:id="rId82"/>
    <p:sldId id="2147471694" r:id="rId83"/>
    <p:sldId id="2147471695" r:id="rId84"/>
    <p:sldId id="2147471696" r:id="rId85"/>
    <p:sldId id="2147471651" r:id="rId86"/>
    <p:sldId id="2147471656" r:id="rId87"/>
    <p:sldId id="2147471459" r:id="rId88"/>
    <p:sldId id="2147470990" r:id="rId89"/>
    <p:sldId id="2147471135" r:id="rId90"/>
    <p:sldId id="2147471136" r:id="rId91"/>
    <p:sldId id="2147471137" r:id="rId92"/>
    <p:sldId id="2147471138" r:id="rId93"/>
    <p:sldId id="2147471468" r:id="rId94"/>
    <p:sldId id="2147471469" r:id="rId95"/>
    <p:sldId id="2147471470" r:id="rId96"/>
    <p:sldId id="2147471471" r:id="rId97"/>
    <p:sldId id="2147471474" r:id="rId98"/>
    <p:sldId id="2147471472" r:id="rId99"/>
    <p:sldId id="2147471473" r:id="rId100"/>
    <p:sldId id="2147471008" r:id="rId101"/>
    <p:sldId id="2147470905" r:id="rId102"/>
    <p:sldId id="2147471007" r:id="rId103"/>
    <p:sldId id="2147470488" r:id="rId104"/>
    <p:sldId id="2147470489" r:id="rId105"/>
    <p:sldId id="2147471027" r:id="rId106"/>
    <p:sldId id="2147471034" r:id="rId107"/>
    <p:sldId id="2147470419" r:id="rId108"/>
    <p:sldId id="2147470483" r:id="rId109"/>
    <p:sldId id="2146846797" r:id="rId110"/>
    <p:sldId id="2147471009" r:id="rId111"/>
    <p:sldId id="2147470991" r:id="rId112"/>
    <p:sldId id="2147471033" r:id="rId113"/>
    <p:sldId id="2147471133" r:id="rId114"/>
    <p:sldId id="2147471140" r:id="rId115"/>
    <p:sldId id="2147471481" r:id="rId116"/>
    <p:sldId id="2147471482" r:id="rId117"/>
    <p:sldId id="2147471485" r:id="rId118"/>
    <p:sldId id="2147471483" r:id="rId119"/>
    <p:sldId id="2147471484" r:id="rId120"/>
    <p:sldId id="2147471486" r:id="rId121"/>
    <p:sldId id="2147471487" r:id="rId122"/>
    <p:sldId id="2147471488" r:id="rId123"/>
    <p:sldId id="2147471489" r:id="rId124"/>
    <p:sldId id="2147471491" r:id="rId125"/>
    <p:sldId id="2147471475" r:id="rId126"/>
    <p:sldId id="2147471476" r:id="rId127"/>
    <p:sldId id="2147471477" r:id="rId128"/>
    <p:sldId id="2147471478" r:id="rId129"/>
    <p:sldId id="2147471479" r:id="rId130"/>
    <p:sldId id="2147471480" r:id="rId131"/>
    <p:sldId id="2147471029" r:id="rId132"/>
    <p:sldId id="2147471030" r:id="rId133"/>
    <p:sldId id="2147471031" r:id="rId134"/>
    <p:sldId id="2147471032" r:id="rId135"/>
    <p:sldId id="2147471028" r:id="rId136"/>
    <p:sldId id="2147471003" r:id="rId137"/>
    <p:sldId id="2147470441" r:id="rId138"/>
    <p:sldId id="2147471139" r:id="rId139"/>
    <p:sldId id="2147470454" r:id="rId140"/>
    <p:sldId id="2147470453" r:id="rId141"/>
    <p:sldId id="2147470452" r:id="rId142"/>
    <p:sldId id="2147471142" r:id="rId143"/>
    <p:sldId id="2135715130" r:id="rId144"/>
    <p:sldId id="2135715139" r:id="rId145"/>
    <p:sldId id="2135715140" r:id="rId146"/>
    <p:sldId id="2135715142" r:id="rId147"/>
    <p:sldId id="2147470992" r:id="rId148"/>
    <p:sldId id="2147471023" r:id="rId149"/>
    <p:sldId id="2147471024" r:id="rId150"/>
    <p:sldId id="2147470997" r:id="rId151"/>
    <p:sldId id="2147471035" r:id="rId152"/>
    <p:sldId id="2147471036" r:id="rId153"/>
    <p:sldId id="2147470438" r:id="rId154"/>
    <p:sldId id="2147471010" r:id="rId155"/>
    <p:sldId id="2147471011" r:id="rId156"/>
    <p:sldId id="2147471012" r:id="rId157"/>
    <p:sldId id="2147471013" r:id="rId158"/>
    <p:sldId id="2147471014" r:id="rId159"/>
    <p:sldId id="2147471015" r:id="rId160"/>
    <p:sldId id="2147471016" r:id="rId161"/>
    <p:sldId id="2147471017" r:id="rId162"/>
    <p:sldId id="2147471018" r:id="rId163"/>
    <p:sldId id="2147471019" r:id="rId164"/>
    <p:sldId id="2147471022" r:id="rId165"/>
    <p:sldId id="2147471020" r:id="rId166"/>
    <p:sldId id="2147470996" r:id="rId167"/>
    <p:sldId id="2147470434" r:id="rId168"/>
    <p:sldId id="2147470435" r:id="rId169"/>
    <p:sldId id="2147470439" r:id="rId170"/>
  </p:sldIdLst>
  <p:sldSz cx="12192000" cy="6858000"/>
  <p:notesSz cx="7772400" cy="10058400"/>
  <p:custDataLst>
    <p:tags r:id="rId17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3EF"/>
    <a:srgbClr val="0432FF"/>
    <a:srgbClr val="FF40FF"/>
    <a:srgbClr val="E4A3B0"/>
    <a:srgbClr val="374F83"/>
    <a:srgbClr val="42A23E"/>
    <a:srgbClr val="062060"/>
    <a:srgbClr val="0A2E5F"/>
    <a:srgbClr val="0F3062"/>
    <a:srgbClr val="0F32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00" autoAdjust="0"/>
    <p:restoredTop sz="94395" autoAdjust="0"/>
  </p:normalViewPr>
  <p:slideViewPr>
    <p:cSldViewPr>
      <p:cViewPr varScale="1">
        <p:scale>
          <a:sx n="97" d="100"/>
          <a:sy n="97" d="100"/>
        </p:scale>
        <p:origin x="240" y="35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5" d="100"/>
        <a:sy n="17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theme" Target="theme/theme1.xml"/><Relationship Id="rId172" Type="http://schemas.openxmlformats.org/officeDocument/2006/relationships/handoutMaster" Target="handoutMasters/handout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commentAuthors" Target="commentAuthors.xml"/><Relationship Id="rId179" Type="http://schemas.openxmlformats.org/officeDocument/2006/relationships/customXml" Target="../customXml/item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customXml" Target="../customXml/item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presProps" Target="presProp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viewProps" Target="viewProp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10/11/22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37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610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139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632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4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2579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1467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187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559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6670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3750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519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6"/>
            <a:ext cx="10265664" cy="365125"/>
          </a:xfrm>
        </p:spPr>
        <p:txBody>
          <a:bodyPr lIns="45686" tIns="45686" bIns="45686"/>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S PGothic" charset="0"/>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7933448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2541439"/>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2553603"/>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2971800"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2971800" y="4804297"/>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8449056" y="480429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8342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56468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473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30056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241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53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03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5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6674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0423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920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70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56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793073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52066619"/>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1245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54656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41347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9155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2541439"/>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2553603"/>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2971800"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2971800" y="4804297"/>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8449056" y="480429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106933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70" y="6669560"/>
            <a:ext cx="7738116" cy="115416"/>
          </a:xfrm>
          <a:prstGeom prst="rect">
            <a:avLst/>
          </a:prstGeom>
        </p:spPr>
        <p:txBody>
          <a:bodyPr lIns="0" tIns="0" rIns="0" bIns="0" anchor="b">
            <a:spAutoFit/>
          </a:bodyPr>
          <a:lstStyle>
            <a:lvl1pPr marL="0" indent="0">
              <a:spcBef>
                <a:spcPts val="0"/>
              </a:spcBef>
              <a:buFontTx/>
              <a:buNone/>
              <a:defRPr sz="75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620796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8" y="115890"/>
            <a:ext cx="10991849" cy="779671"/>
          </a:xfrm>
        </p:spPr>
        <p:txBody>
          <a:bodyPr>
            <a:normAutofit/>
          </a:bodyPr>
          <a:lstStyle>
            <a:lvl1pPr algn="l">
              <a:defRPr sz="21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a:prstGeom prst="rect">
            <a:avLst/>
          </a:prstGeom>
        </p:spPr>
        <p:txBody>
          <a:bodyPr lIns="0" rtlCol="0">
            <a:normAutofit/>
          </a:bodyPr>
          <a:lstStyle>
            <a:lvl1pPr>
              <a:defRPr lang="en-US" sz="1575" dirty="0" smtClean="0"/>
            </a:lvl1pPr>
            <a:lvl2pPr>
              <a:defRPr lang="en-US" sz="1500" dirty="0" smtClean="0"/>
            </a:lvl2pPr>
            <a:lvl3pPr>
              <a:defRPr lang="en-US" sz="15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4" y="6289944"/>
            <a:ext cx="10993967" cy="463313"/>
          </a:xfrm>
          <a:prstGeom prst="rect">
            <a:avLst/>
          </a:prstGeom>
        </p:spPr>
        <p:txBody>
          <a:bodyPr lIns="0" tIns="0" rIns="0" bIns="0" anchor="b">
            <a:noAutofit/>
          </a:bodyPr>
          <a:lstStyle>
            <a:lvl1pPr marL="0" indent="0">
              <a:lnSpc>
                <a:spcPct val="100000"/>
              </a:lnSpc>
              <a:spcBef>
                <a:spcPts val="150"/>
              </a:spcBef>
              <a:buNone/>
              <a:defRPr sz="750" b="0">
                <a:solidFill>
                  <a:srgbClr val="064F59"/>
                </a:solidFill>
              </a:defRPr>
            </a:lvl1pPr>
            <a:lvl2pPr marL="342906" indent="0">
              <a:buNone/>
              <a:defRPr/>
            </a:lvl2pPr>
            <a:lvl3pPr marL="685811" indent="0">
              <a:buNone/>
              <a:defRPr/>
            </a:lvl3pPr>
            <a:lvl4pPr marL="1028717" indent="0">
              <a:buNone/>
              <a:defRPr/>
            </a:lvl4pPr>
            <a:lvl5pPr marL="1371623"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3"/>
            <a:ext cx="2844800" cy="365125"/>
          </a:xfrm>
          <a:prstGeom prst="rect">
            <a:avLst/>
          </a:prstGeom>
        </p:spPr>
        <p:txBody>
          <a:bodyPr/>
          <a:lstStyle>
            <a:lvl1pPr>
              <a:defRPr sz="825"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5"/>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55510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09600" y="1371600"/>
            <a:ext cx="10972800" cy="5029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2"/>
            <a:ext cx="5488517" cy="447993"/>
          </a:xfrm>
          <a:prstGeom prst="rect">
            <a:avLst/>
          </a:prstGeom>
        </p:spPr>
        <p:txBody>
          <a:bodyPr anchor="b"/>
          <a:lstStyle>
            <a:lvl1pPr marL="0" indent="0">
              <a:spcAft>
                <a:spcPts val="0"/>
              </a:spcAft>
              <a:buNone/>
              <a:defRPr sz="900"/>
            </a:lvl1pPr>
            <a:lvl2pPr marL="282183" indent="0">
              <a:buNone/>
              <a:defRPr/>
            </a:lvl2pPr>
            <a:lvl3pPr marL="541743" indent="0">
              <a:buNone/>
              <a:defRPr/>
            </a:lvl3pPr>
            <a:lvl4pPr marL="746535" indent="0">
              <a:buNone/>
              <a:defRPr/>
            </a:lvl4pPr>
            <a:lvl5pPr marL="1046576"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9" y="6210782"/>
            <a:ext cx="5488517" cy="447993"/>
          </a:xfrm>
          <a:prstGeom prst="rect">
            <a:avLst/>
          </a:prstGeom>
        </p:spPr>
        <p:txBody>
          <a:bodyPr anchor="b"/>
          <a:lstStyle>
            <a:lvl1pPr marL="0" indent="0" algn="r">
              <a:spcAft>
                <a:spcPts val="0"/>
              </a:spcAft>
              <a:buNone/>
              <a:defRPr sz="900"/>
            </a:lvl1pPr>
            <a:lvl2pPr marL="282183" indent="0">
              <a:buNone/>
              <a:defRPr/>
            </a:lvl2pPr>
            <a:lvl3pPr marL="541743" indent="0">
              <a:buNone/>
              <a:defRPr/>
            </a:lvl3pPr>
            <a:lvl4pPr marL="746535" indent="0">
              <a:buNone/>
              <a:defRPr/>
            </a:lvl4pPr>
            <a:lvl5pPr marL="1046576"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5496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1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a:prstGeom prst="rect">
            <a:avLst/>
          </a:prstGeom>
        </p:spPr>
        <p:txBody>
          <a:bodyPr lIns="0" rtlCol="0">
            <a:normAutofit/>
          </a:bodyPr>
          <a:lstStyle>
            <a:lvl1pPr>
              <a:defRPr lang="en-US" sz="1575" dirty="0" smtClean="0"/>
            </a:lvl1pPr>
            <a:lvl2pPr>
              <a:defRPr lang="en-US" sz="1500" dirty="0" smtClean="0"/>
            </a:lvl2pPr>
            <a:lvl3pPr>
              <a:defRPr lang="en-US" sz="15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a:prstGeom prst="rect">
            <a:avLst/>
          </a:prstGeom>
        </p:spPr>
        <p:txBody>
          <a:bodyPr lIns="0" tIns="0" rIns="0" bIns="0" anchor="b">
            <a:noAutofit/>
          </a:bodyPr>
          <a:lstStyle>
            <a:lvl1pPr marL="0" indent="0">
              <a:lnSpc>
                <a:spcPct val="100000"/>
              </a:lnSpc>
              <a:spcBef>
                <a:spcPts val="150"/>
              </a:spcBef>
              <a:buNone/>
              <a:defRPr sz="750" b="0">
                <a:solidFill>
                  <a:srgbClr val="064F59"/>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91"/>
            <a:ext cx="2844800" cy="365125"/>
          </a:xfrm>
          <a:prstGeom prst="rect">
            <a:avLst/>
          </a:prstGeom>
        </p:spPr>
        <p:txBody>
          <a:bodyPr/>
          <a:lstStyle>
            <a:lvl1pPr>
              <a:defRPr sz="825"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505286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a:prstGeom prst="rect">
            <a:avLst/>
          </a:prstGeom>
        </p:spPr>
        <p:txBody>
          <a:bodyPr anchor="b"/>
          <a:lstStyle>
            <a:lvl1pPr marL="0" indent="0">
              <a:spcBef>
                <a:spcPts val="0"/>
              </a:spcBef>
              <a:buNone/>
              <a:defRPr sz="750"/>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a:prstGeom prst="rect">
            <a:avLst/>
          </a:prstGeom>
        </p:spPr>
        <p:txBody>
          <a:bodyPr anchor="b"/>
          <a:lstStyle>
            <a:lvl1pPr marL="0" indent="0" algn="r">
              <a:spcBef>
                <a:spcPts val="0"/>
              </a:spcBef>
              <a:buNone/>
              <a:defRPr sz="750"/>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Click to edit Master text style</a:t>
            </a:r>
          </a:p>
        </p:txBody>
      </p:sp>
    </p:spTree>
    <p:extLst>
      <p:ext uri="{BB962C8B-B14F-4D97-AF65-F5344CB8AC3E}">
        <p14:creationId xmlns:p14="http://schemas.microsoft.com/office/powerpoint/2010/main" val="543508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9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69559"/>
            <a:ext cx="7738116" cy="115416"/>
          </a:xfrm>
          <a:prstGeom prst="rect">
            <a:avLst/>
          </a:prstGeom>
        </p:spPr>
        <p:txBody>
          <a:bodyPr lIns="0" tIns="0" rIns="0" bIns="0" anchor="b">
            <a:spAutoFit/>
          </a:bodyPr>
          <a:lstStyle>
            <a:lvl1pPr marL="0" indent="0">
              <a:spcBef>
                <a:spcPts val="0"/>
              </a:spcBef>
              <a:buFontTx/>
              <a:buNone/>
              <a:defRPr sz="75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1499173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69559"/>
            <a:ext cx="7738116" cy="115416"/>
          </a:xfrm>
          <a:prstGeom prst="rect">
            <a:avLst/>
          </a:prstGeom>
        </p:spPr>
        <p:txBody>
          <a:bodyPr lIns="0" tIns="0" rIns="0" bIns="0" anchor="b">
            <a:spAutoFit/>
          </a:bodyPr>
          <a:lstStyle>
            <a:lvl1pPr marL="0" indent="0">
              <a:spcBef>
                <a:spcPts val="0"/>
              </a:spcBef>
              <a:buFontTx/>
              <a:buNone/>
              <a:defRPr sz="75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0312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4.png"/><Relationship Id="rId4" Type="http://schemas.openxmlformats.org/officeDocument/2006/relationships/slideLayout" Target="../slideLayouts/slideLayout4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206" r:id="rId18"/>
    <p:sldLayoutId id="2147485276"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172712945"/>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 id="2147485263" r:id="rId12"/>
    <p:sldLayoutId id="2147485264" r:id="rId13"/>
    <p:sldLayoutId id="2147485265" r:id="rId14"/>
    <p:sldLayoutId id="2147485266" r:id="rId15"/>
    <p:sldLayoutId id="2147485267" r:id="rId16"/>
    <p:sldLayoutId id="2147485268" r:id="rId17"/>
    <p:sldLayoutId id="2147485272" r:id="rId18"/>
    <p:sldLayoutId id="214748527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3533796615"/>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www.cancernetwork.com/view/durable-and-meaningful-efficacy-seen-in-patritumab-deruxtecan-for-egfr-tki-resistant-egfr-nsclc"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tags" Target="../tags/tag8.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20688"/>
            <a:ext cx="12192000" cy="2088232"/>
          </a:xfrm>
        </p:spPr>
        <p:txBody>
          <a:bodyPr wrap="square" anchor="ctr">
            <a:noAutofit/>
          </a:bodyPr>
          <a:lstStyle/>
          <a:p>
            <a:r>
              <a:rPr lang="en-US" sz="5400" i="1" dirty="0"/>
              <a:t>Meet The Professor</a:t>
            </a:r>
            <a:br>
              <a:rPr lang="en-US" sz="4800" dirty="0"/>
            </a:br>
            <a:r>
              <a:rPr lang="en-US" sz="4400" dirty="0"/>
              <a:t>Current and Future Management of Non-Small </a:t>
            </a:r>
            <a:br>
              <a:rPr lang="en-US" sz="4400" dirty="0"/>
            </a:br>
            <a:r>
              <a:rPr lang="en-US" sz="4400" dirty="0"/>
              <a:t>Cell Lung Cancer with an EGFR Mutation</a:t>
            </a:r>
            <a:endParaRPr lang="en-US" sz="44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3284984"/>
            <a:ext cx="12191999"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lnSpc>
                <a:spcPts val="3160"/>
              </a:lnSpc>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S PGothic" charset="0"/>
                <a:cs typeface="Calibri" panose="020F0502020204030204" pitchFamily="34" charset="0"/>
              </a:rPr>
              <a:t>Pasi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S PGothic" charset="0"/>
                <a:cs typeface="Calibri" panose="020F0502020204030204" pitchFamily="34" charset="0"/>
              </a:rPr>
              <a:t>Jänne</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MD, PhD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Director, Lowe Center for Thoracic Oncology</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Professor of Medicine, Harvard Medical School</a:t>
            </a:r>
          </a:p>
          <a:p>
            <a:pPr algn="ctr" defTabSz="914400" eaLnBrk="0" hangingPunct="0">
              <a:lnSpc>
                <a:spcPts val="3160"/>
              </a:lnSpc>
              <a:defRPr/>
            </a:pP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Director, Robert and Renée </a:t>
            </a:r>
            <a:r>
              <a:rPr kumimoji="0" lang="en-US" sz="2900" b="0" i="0" u="none" strike="noStrike" kern="1200" cap="none" spc="0" normalizeH="0" baseline="0" noProof="0" dirty="0" err="1">
                <a:ln>
                  <a:noFill/>
                </a:ln>
                <a:solidFill>
                  <a:srgbClr val="002060"/>
                </a:solidFill>
                <a:effectLst/>
                <a:uLnTx/>
                <a:uFillTx/>
                <a:latin typeface="Calibri" panose="020F0502020204030204" pitchFamily="34" charset="0"/>
                <a:ea typeface="MS PGothic" charset="0"/>
                <a:cs typeface="Calibri" panose="020F0502020204030204" pitchFamily="34" charset="0"/>
              </a:rPr>
              <a:t>Belfer</a:t>
            </a: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Center for Applied Cancer Sciences</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Director, Chen-Huang Center for EGFR-Mutant Lung Cancers</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Dana-Farber Cancer Institute</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Boston, Massachusetts</a:t>
            </a:r>
          </a:p>
        </p:txBody>
      </p:sp>
    </p:spTree>
    <p:custDataLst>
      <p:tags r:id="rId1"/>
    </p:custDataLst>
    <p:extLst>
      <p:ext uri="{BB962C8B-B14F-4D97-AF65-F5344CB8AC3E}">
        <p14:creationId xmlns:p14="http://schemas.microsoft.com/office/powerpoint/2010/main" val="3313285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0590FCA8-B658-9C1E-EB39-212F4752BF7F}"/>
              </a:ext>
            </a:extLst>
          </p:cNvPr>
          <p:cNvSpPr txBox="1"/>
          <p:nvPr/>
        </p:nvSpPr>
        <p:spPr>
          <a:xfrm>
            <a:off x="16159" y="6557807"/>
            <a:ext cx="45247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Cohen P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Rev Drug </a:t>
            </a:r>
            <a:r>
              <a:rPr kumimoji="0" lang="en-US" sz="1400" b="0"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Discov</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July;20(7):551-69.</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itle 6">
            <a:extLst>
              <a:ext uri="{FF2B5EF4-FFF2-40B4-BE49-F238E27FC236}">
                <a16:creationId xmlns:a16="http://schemas.microsoft.com/office/drawing/2014/main" id="{00F7095E-235F-1DA8-C397-7D1CC9A5DB41}"/>
              </a:ext>
            </a:extLst>
          </p:cNvPr>
          <p:cNvSpPr>
            <a:spLocks noGrp="1"/>
          </p:cNvSpPr>
          <p:nvPr>
            <p:ph type="title"/>
          </p:nvPr>
        </p:nvSpPr>
        <p:spPr>
          <a:xfrm>
            <a:off x="695400" y="149559"/>
            <a:ext cx="10358967" cy="1143000"/>
          </a:xfrm>
        </p:spPr>
        <p:txBody>
          <a:bodyPr/>
          <a:lstStyle/>
          <a:p>
            <a:pPr algn="l"/>
            <a:r>
              <a:rPr lang="en-US" sz="2800" dirty="0">
                <a:effectLst/>
                <a:latin typeface="+mn-lt"/>
              </a:rPr>
              <a:t>Timeline Depicting </a:t>
            </a:r>
            <a:r>
              <a:rPr lang="en-US" sz="2800" dirty="0">
                <a:latin typeface="+mn-lt"/>
              </a:rPr>
              <a:t>I</a:t>
            </a:r>
            <a:r>
              <a:rPr lang="en-US" sz="2800" dirty="0">
                <a:effectLst/>
                <a:latin typeface="+mn-lt"/>
              </a:rPr>
              <a:t>mportant </a:t>
            </a:r>
            <a:r>
              <a:rPr lang="en-US" sz="2800" dirty="0">
                <a:latin typeface="+mn-lt"/>
              </a:rPr>
              <a:t>E</a:t>
            </a:r>
            <a:r>
              <a:rPr lang="en-US" sz="2800" dirty="0">
                <a:effectLst/>
                <a:latin typeface="+mn-lt"/>
              </a:rPr>
              <a:t>vents in the Development and Approval of Kinase </a:t>
            </a:r>
            <a:r>
              <a:rPr lang="en-US" sz="2800" dirty="0">
                <a:latin typeface="+mn-lt"/>
              </a:rPr>
              <a:t>I</a:t>
            </a:r>
            <a:r>
              <a:rPr lang="en-US" sz="2800" dirty="0">
                <a:effectLst/>
                <a:latin typeface="+mn-lt"/>
              </a:rPr>
              <a:t>nhibitors Over the 20 Years </a:t>
            </a:r>
            <a:r>
              <a:rPr lang="en-US" sz="2800" dirty="0">
                <a:latin typeface="+mn-lt"/>
              </a:rPr>
              <a:t>Following</a:t>
            </a:r>
            <a:r>
              <a:rPr lang="en-US" sz="2800" dirty="0">
                <a:effectLst/>
                <a:latin typeface="+mn-lt"/>
              </a:rPr>
              <a:t> </a:t>
            </a:r>
            <a:r>
              <a:rPr lang="en-US" sz="2800" dirty="0">
                <a:latin typeface="+mn-lt"/>
              </a:rPr>
              <a:t>I</a:t>
            </a:r>
            <a:r>
              <a:rPr lang="en-US" sz="2800" dirty="0">
                <a:effectLst/>
                <a:latin typeface="+mn-lt"/>
              </a:rPr>
              <a:t>matinib’s   Approval for Treatment of CML in 2001</a:t>
            </a:r>
            <a:endParaRPr lang="en-US" sz="2800" dirty="0">
              <a:latin typeface="+mn-lt"/>
            </a:endParaRPr>
          </a:p>
        </p:txBody>
      </p:sp>
      <p:pic>
        <p:nvPicPr>
          <p:cNvPr id="9" name="Picture 8">
            <a:extLst>
              <a:ext uri="{FF2B5EF4-FFF2-40B4-BE49-F238E27FC236}">
                <a16:creationId xmlns:a16="http://schemas.microsoft.com/office/drawing/2014/main" id="{1BD94AE9-46DD-BA87-0DDB-17057905A2C8}"/>
              </a:ext>
            </a:extLst>
          </p:cNvPr>
          <p:cNvPicPr>
            <a:picLocks noChangeAspect="1"/>
          </p:cNvPicPr>
          <p:nvPr/>
        </p:nvPicPr>
        <p:blipFill>
          <a:blip r:embed="rId3"/>
          <a:stretch>
            <a:fillRect/>
          </a:stretch>
        </p:blipFill>
        <p:spPr>
          <a:xfrm>
            <a:off x="3236360" y="1312690"/>
            <a:ext cx="5825447" cy="5184505"/>
          </a:xfrm>
          <a:prstGeom prst="rect">
            <a:avLst/>
          </a:prstGeom>
        </p:spPr>
      </p:pic>
    </p:spTree>
    <p:extLst>
      <p:ext uri="{BB962C8B-B14F-4D97-AF65-F5344CB8AC3E}">
        <p14:creationId xmlns:p14="http://schemas.microsoft.com/office/powerpoint/2010/main" val="1400452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1D6E-60CD-AF08-8E0B-A838DC2A0536}"/>
              </a:ext>
            </a:extLst>
          </p:cNvPr>
          <p:cNvSpPr>
            <a:spLocks noGrp="1"/>
          </p:cNvSpPr>
          <p:nvPr>
            <p:ph type="title"/>
          </p:nvPr>
        </p:nvSpPr>
        <p:spPr>
          <a:xfrm>
            <a:off x="1199456" y="260648"/>
            <a:ext cx="10153128" cy="990600"/>
          </a:xfrm>
        </p:spPr>
        <p:txBody>
          <a:bodyPr/>
          <a:lstStyle/>
          <a:p>
            <a:pPr algn="l"/>
            <a:r>
              <a:rPr lang="en-US" sz="2800" dirty="0">
                <a:solidFill>
                  <a:srgbClr val="0432FF"/>
                </a:solidFill>
              </a:rPr>
              <a:t>ADAURA: Updated DFS with Adjuvant Osimertinib for Patients Receiving and Not Receiving Adjuvant Chemotherapy — Subgroups </a:t>
            </a:r>
          </a:p>
        </p:txBody>
      </p:sp>
      <p:pic>
        <p:nvPicPr>
          <p:cNvPr id="5" name="Picture 4" descr="Chart&#10;&#10;Description automatically generated">
            <a:extLst>
              <a:ext uri="{FF2B5EF4-FFF2-40B4-BE49-F238E27FC236}">
                <a16:creationId xmlns:a16="http://schemas.microsoft.com/office/drawing/2014/main" id="{9DD233B8-9846-4444-CEF2-76161667C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340768"/>
            <a:ext cx="9912424" cy="4814606"/>
          </a:xfrm>
          <a:prstGeom prst="rect">
            <a:avLst/>
          </a:prstGeom>
        </p:spPr>
      </p:pic>
      <p:sp>
        <p:nvSpPr>
          <p:cNvPr id="11" name="Rectangle 10">
            <a:extLst>
              <a:ext uri="{FF2B5EF4-FFF2-40B4-BE49-F238E27FC236}">
                <a16:creationId xmlns:a16="http://schemas.microsoft.com/office/drawing/2014/main" id="{E0C992DA-DFC2-205D-3DDB-CC77056EEB12}"/>
              </a:ext>
            </a:extLst>
          </p:cNvPr>
          <p:cNvSpPr/>
          <p:nvPr/>
        </p:nvSpPr>
        <p:spPr bwMode="auto">
          <a:xfrm>
            <a:off x="9768408" y="1340768"/>
            <a:ext cx="1343472" cy="367240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3D111859-ED80-1883-D1E3-78263EF0E325}"/>
              </a:ext>
            </a:extLst>
          </p:cNvPr>
          <p:cNvSpPr txBox="1"/>
          <p:nvPr/>
        </p:nvSpPr>
        <p:spPr>
          <a:xfrm>
            <a:off x="269794" y="6508777"/>
            <a:ext cx="390844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Wu Y-L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2022;17(3):423-33. </a:t>
            </a:r>
          </a:p>
        </p:txBody>
      </p:sp>
    </p:spTree>
    <p:extLst>
      <p:ext uri="{BB962C8B-B14F-4D97-AF65-F5344CB8AC3E}">
        <p14:creationId xmlns:p14="http://schemas.microsoft.com/office/powerpoint/2010/main" val="3448288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CCA8833-2636-7340-AB37-F0311D882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884976"/>
            <a:ext cx="10750794" cy="5064304"/>
          </a:xfrm>
          <a:prstGeom prst="rect">
            <a:avLst/>
          </a:prstGeom>
        </p:spPr>
      </p:pic>
      <p:sp>
        <p:nvSpPr>
          <p:cNvPr id="5" name="TextBox 4">
            <a:extLst>
              <a:ext uri="{FF2B5EF4-FFF2-40B4-BE49-F238E27FC236}">
                <a16:creationId xmlns:a16="http://schemas.microsoft.com/office/drawing/2014/main" id="{97822EE9-2827-BE4A-BD21-3FAE6FD52084}"/>
              </a:ext>
            </a:extLst>
          </p:cNvPr>
          <p:cNvSpPr txBox="1"/>
          <p:nvPr/>
        </p:nvSpPr>
        <p:spPr>
          <a:xfrm>
            <a:off x="4996185" y="5518393"/>
            <a:ext cx="6327373"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Clin Cancer Res </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2022;[Online ahead of print].</a:t>
            </a:r>
          </a:p>
        </p:txBody>
      </p:sp>
    </p:spTree>
    <p:extLst>
      <p:ext uri="{BB962C8B-B14F-4D97-AF65-F5344CB8AC3E}">
        <p14:creationId xmlns:p14="http://schemas.microsoft.com/office/powerpoint/2010/main" val="2912558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D9472B0-74F5-6C4F-A324-B018F34CFECD}"/>
              </a:ext>
            </a:extLst>
          </p:cNvPr>
          <p:cNvSpPr/>
          <p:nvPr/>
        </p:nvSpPr>
        <p:spPr bwMode="auto">
          <a:xfrm>
            <a:off x="0" y="1454879"/>
            <a:ext cx="12192000" cy="4209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F143462-6F69-BD47-B810-1227A8E0A407}"/>
              </a:ext>
            </a:extLst>
          </p:cNvPr>
          <p:cNvSpPr>
            <a:spLocks noGrp="1"/>
          </p:cNvSpPr>
          <p:nvPr>
            <p:ph type="title"/>
          </p:nvPr>
        </p:nvSpPr>
        <p:spPr/>
        <p:txBody>
          <a:bodyPr/>
          <a:lstStyle/>
          <a:p>
            <a:r>
              <a:rPr lang="en-US" dirty="0"/>
              <a:t>ADAURA: Health-Related Quality of Life over Time</a:t>
            </a:r>
          </a:p>
        </p:txBody>
      </p:sp>
      <p:pic>
        <p:nvPicPr>
          <p:cNvPr id="4" name="Picture 3" descr="Chart, box and whisker chart&#10;&#10;Description automatically generated">
            <a:extLst>
              <a:ext uri="{FF2B5EF4-FFF2-40B4-BE49-F238E27FC236}">
                <a16:creationId xmlns:a16="http://schemas.microsoft.com/office/drawing/2014/main" id="{302C007E-A2AB-FD45-86AC-94FD8BFAC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51" y="2792625"/>
            <a:ext cx="6043910" cy="2534274"/>
          </a:xfrm>
          <a:prstGeom prst="rect">
            <a:avLst/>
          </a:prstGeom>
        </p:spPr>
      </p:pic>
      <p:pic>
        <p:nvPicPr>
          <p:cNvPr id="6" name="Picture 5" descr="Chart, line chart, box and whisker chart&#10;&#10;Description automatically generated">
            <a:extLst>
              <a:ext uri="{FF2B5EF4-FFF2-40B4-BE49-F238E27FC236}">
                <a16:creationId xmlns:a16="http://schemas.microsoft.com/office/drawing/2014/main" id="{9BDE86AE-7D2D-1547-B1DC-6E6AD2384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28" y="2780928"/>
            <a:ext cx="5842682" cy="2534274"/>
          </a:xfrm>
          <a:prstGeom prst="rect">
            <a:avLst/>
          </a:prstGeom>
        </p:spPr>
      </p:pic>
      <p:sp>
        <p:nvSpPr>
          <p:cNvPr id="7" name="TextBox 6">
            <a:extLst>
              <a:ext uri="{FF2B5EF4-FFF2-40B4-BE49-F238E27FC236}">
                <a16:creationId xmlns:a16="http://schemas.microsoft.com/office/drawing/2014/main" id="{7F721E19-BDF6-BD41-99E2-52D5DE52574A}"/>
              </a:ext>
            </a:extLst>
          </p:cNvPr>
          <p:cNvSpPr txBox="1"/>
          <p:nvPr/>
        </p:nvSpPr>
        <p:spPr>
          <a:xfrm>
            <a:off x="879899" y="2276872"/>
            <a:ext cx="434285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Physical Component Summary</a:t>
            </a:r>
          </a:p>
        </p:txBody>
      </p:sp>
      <p:sp>
        <p:nvSpPr>
          <p:cNvPr id="8" name="TextBox 7">
            <a:extLst>
              <a:ext uri="{FF2B5EF4-FFF2-40B4-BE49-F238E27FC236}">
                <a16:creationId xmlns:a16="http://schemas.microsoft.com/office/drawing/2014/main" id="{3E677A5C-B047-C842-8469-1736B9100E83}"/>
              </a:ext>
            </a:extLst>
          </p:cNvPr>
          <p:cNvSpPr txBox="1"/>
          <p:nvPr/>
        </p:nvSpPr>
        <p:spPr>
          <a:xfrm>
            <a:off x="7320136" y="2291420"/>
            <a:ext cx="4092787"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Mental Component Summary</a:t>
            </a:r>
          </a:p>
        </p:txBody>
      </p:sp>
      <p:sp>
        <p:nvSpPr>
          <p:cNvPr id="9" name="TextBox 8">
            <a:extLst>
              <a:ext uri="{FF2B5EF4-FFF2-40B4-BE49-F238E27FC236}">
                <a16:creationId xmlns:a16="http://schemas.microsoft.com/office/drawing/2014/main" id="{E30D6428-95FB-FF45-8A8B-A336E281DE89}"/>
              </a:ext>
            </a:extLst>
          </p:cNvPr>
          <p:cNvSpPr txBox="1"/>
          <p:nvPr/>
        </p:nvSpPr>
        <p:spPr>
          <a:xfrm>
            <a:off x="221436" y="6477098"/>
            <a:ext cx="491410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Majem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Clin Cancer Res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pic>
        <p:nvPicPr>
          <p:cNvPr id="11" name="Picture 10">
            <a:extLst>
              <a:ext uri="{FF2B5EF4-FFF2-40B4-BE49-F238E27FC236}">
                <a16:creationId xmlns:a16="http://schemas.microsoft.com/office/drawing/2014/main" id="{D2C3093E-113B-4040-97AA-48A68AABA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811" y="1619195"/>
            <a:ext cx="4737100" cy="419100"/>
          </a:xfrm>
          <a:prstGeom prst="rect">
            <a:avLst/>
          </a:prstGeom>
        </p:spPr>
      </p:pic>
      <p:sp>
        <p:nvSpPr>
          <p:cNvPr id="3" name="Rectangle 2">
            <a:extLst>
              <a:ext uri="{FF2B5EF4-FFF2-40B4-BE49-F238E27FC236}">
                <a16:creationId xmlns:a16="http://schemas.microsoft.com/office/drawing/2014/main" id="{065C362A-7401-4546-AA62-1F2F711ABCA5}"/>
              </a:ext>
            </a:extLst>
          </p:cNvPr>
          <p:cNvSpPr/>
          <p:nvPr/>
        </p:nvSpPr>
        <p:spPr bwMode="auto">
          <a:xfrm>
            <a:off x="767408" y="5238805"/>
            <a:ext cx="288032" cy="1643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Rectangle 4">
            <a:extLst>
              <a:ext uri="{FF2B5EF4-FFF2-40B4-BE49-F238E27FC236}">
                <a16:creationId xmlns:a16="http://schemas.microsoft.com/office/drawing/2014/main" id="{5B7EEF7D-7270-A042-9866-56059B549F82}"/>
              </a:ext>
            </a:extLst>
          </p:cNvPr>
          <p:cNvSpPr/>
          <p:nvPr/>
        </p:nvSpPr>
        <p:spPr bwMode="auto">
          <a:xfrm>
            <a:off x="87451" y="2707759"/>
            <a:ext cx="391925" cy="361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6BD1B1F0-7F66-E449-A1DA-DEA500054052}"/>
              </a:ext>
            </a:extLst>
          </p:cNvPr>
          <p:cNvSpPr/>
          <p:nvPr/>
        </p:nvSpPr>
        <p:spPr bwMode="auto">
          <a:xfrm>
            <a:off x="6208851" y="2707759"/>
            <a:ext cx="391925" cy="361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A11339AA-9702-B340-9B73-A31AD2FE2062}"/>
              </a:ext>
            </a:extLst>
          </p:cNvPr>
          <p:cNvSpPr/>
          <p:nvPr/>
        </p:nvSpPr>
        <p:spPr bwMode="auto">
          <a:xfrm>
            <a:off x="6928211" y="5128509"/>
            <a:ext cx="391925" cy="361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56376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963-A7FA-8060-CD2C-6C9E099796E3}"/>
              </a:ext>
            </a:extLst>
          </p:cNvPr>
          <p:cNvSpPr>
            <a:spLocks noGrp="1"/>
          </p:cNvSpPr>
          <p:nvPr>
            <p:ph type="title"/>
          </p:nvPr>
        </p:nvSpPr>
        <p:spPr/>
        <p:txBody>
          <a:bodyPr/>
          <a:lstStyle/>
          <a:p>
            <a:r>
              <a:rPr lang="en-US" dirty="0"/>
              <a:t>Select Ongoing Phase III Studies of TKIs for </a:t>
            </a:r>
            <a:br>
              <a:rPr lang="en-US" dirty="0"/>
            </a:br>
            <a:r>
              <a:rPr lang="en-US" dirty="0"/>
              <a:t>Unresected or Unresectable NSCLC with EGFR Mutation</a:t>
            </a:r>
          </a:p>
        </p:txBody>
      </p:sp>
      <p:graphicFrame>
        <p:nvGraphicFramePr>
          <p:cNvPr id="4" name="Table 4">
            <a:extLst>
              <a:ext uri="{FF2B5EF4-FFF2-40B4-BE49-F238E27FC236}">
                <a16:creationId xmlns:a16="http://schemas.microsoft.com/office/drawing/2014/main" id="{D98202C9-C5B3-92C6-F77D-73CDB2860A85}"/>
              </a:ext>
            </a:extLst>
          </p:cNvPr>
          <p:cNvGraphicFramePr>
            <a:graphicFrameLocks noGrp="1"/>
          </p:cNvGraphicFramePr>
          <p:nvPr>
            <p:ph idx="1"/>
            <p:extLst>
              <p:ext uri="{D42A27DB-BD31-4B8C-83A1-F6EECF244321}">
                <p14:modId xmlns:p14="http://schemas.microsoft.com/office/powerpoint/2010/main" val="382581791"/>
              </p:ext>
            </p:extLst>
          </p:nvPr>
        </p:nvGraphicFramePr>
        <p:xfrm>
          <a:off x="440186" y="1722120"/>
          <a:ext cx="11089233" cy="4023360"/>
        </p:xfrm>
        <a:graphic>
          <a:graphicData uri="http://schemas.openxmlformats.org/drawingml/2006/table">
            <a:tbl>
              <a:tblPr firstRow="1" bandRow="1">
                <a:tableStyleId>{21E4AEA4-8DFA-4A89-87EB-49C32662AFE0}</a:tableStyleId>
              </a:tblPr>
              <a:tblGrid>
                <a:gridCol w="2736305">
                  <a:extLst>
                    <a:ext uri="{9D8B030D-6E8A-4147-A177-3AD203B41FA5}">
                      <a16:colId xmlns:a16="http://schemas.microsoft.com/office/drawing/2014/main" val="3278211682"/>
                    </a:ext>
                  </a:extLst>
                </a:gridCol>
                <a:gridCol w="1224136">
                  <a:extLst>
                    <a:ext uri="{9D8B030D-6E8A-4147-A177-3AD203B41FA5}">
                      <a16:colId xmlns:a16="http://schemas.microsoft.com/office/drawing/2014/main" val="2801866429"/>
                    </a:ext>
                  </a:extLst>
                </a:gridCol>
                <a:gridCol w="1656184">
                  <a:extLst>
                    <a:ext uri="{9D8B030D-6E8A-4147-A177-3AD203B41FA5}">
                      <a16:colId xmlns:a16="http://schemas.microsoft.com/office/drawing/2014/main" val="3712906188"/>
                    </a:ext>
                  </a:extLst>
                </a:gridCol>
                <a:gridCol w="3816424">
                  <a:extLst>
                    <a:ext uri="{9D8B030D-6E8A-4147-A177-3AD203B41FA5}">
                      <a16:colId xmlns:a16="http://schemas.microsoft.com/office/drawing/2014/main" val="9631808"/>
                    </a:ext>
                  </a:extLst>
                </a:gridCol>
                <a:gridCol w="1656184">
                  <a:extLst>
                    <a:ext uri="{9D8B030D-6E8A-4147-A177-3AD203B41FA5}">
                      <a16:colId xmlns:a16="http://schemas.microsoft.com/office/drawing/2014/main" val="3283154115"/>
                    </a:ext>
                  </a:extLst>
                </a:gridCol>
              </a:tblGrid>
              <a:tr h="0">
                <a:tc>
                  <a:txBody>
                    <a:bodyPr/>
                    <a:lstStyle/>
                    <a:p>
                      <a:r>
                        <a:rPr lang="en-US" sz="20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NSCLC stage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Est primary</a:t>
                      </a:r>
                    </a:p>
                    <a:p>
                      <a:r>
                        <a:rPr lang="en-US" sz="20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2000" b="0" dirty="0" err="1"/>
                        <a:t>NeoADAURA</a:t>
                      </a:r>
                      <a:r>
                        <a:rPr lang="en-US" sz="2000" b="0" dirty="0"/>
                        <a:t> (NCT04351555)</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328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Unresected</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II-IIIB N2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a:t>
                      </a:r>
                    </a:p>
                    <a:p>
                      <a:pPr marL="285750" indent="-285750">
                        <a:buFont typeface="Arial" panose="020B0604020202020204" pitchFamily="34" charset="0"/>
                        <a:buChar char="•"/>
                      </a:pPr>
                      <a:r>
                        <a:rPr lang="en-US" sz="2000" dirty="0"/>
                        <a:t>Osimertinib + chemotherapy</a:t>
                      </a:r>
                    </a:p>
                    <a:p>
                      <a:pPr marL="285750" indent="-285750">
                        <a:buFont typeface="Arial" panose="020B0604020202020204" pitchFamily="34" charset="0"/>
                        <a:buChar char="•"/>
                      </a:pPr>
                      <a:r>
                        <a:rPr lang="en-US" sz="2000" dirty="0"/>
                        <a:t>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624927846"/>
                  </a:ext>
                </a:extLst>
              </a:tr>
              <a:tr h="370840">
                <a:tc>
                  <a:txBody>
                    <a:bodyPr/>
                    <a:lstStyle/>
                    <a:p>
                      <a:r>
                        <a:rPr lang="en-US" sz="2000" dirty="0"/>
                        <a:t>PACIFIC-4/</a:t>
                      </a:r>
                      <a:r>
                        <a:rPr lang="en-US" sz="2000" b="0" dirty="0"/>
                        <a:t>RTOG-3515</a:t>
                      </a:r>
                      <a:endParaRPr lang="en-US" sz="2000" dirty="0"/>
                    </a:p>
                    <a:p>
                      <a:r>
                        <a:rPr lang="en-US" sz="2000" b="0" dirty="0"/>
                        <a:t>(</a:t>
                      </a:r>
                      <a:r>
                        <a:rPr lang="en-US" sz="2000" dirty="0"/>
                        <a:t>NCT03833154</a:t>
                      </a:r>
                      <a:r>
                        <a:rPr lang="en-US" sz="2000" b="0" dirty="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Unresected</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IA2-IA3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a:t>SBRT + </a:t>
                      </a:r>
                      <a:r>
                        <a:rPr lang="en-US" sz="2000" dirty="0" err="1"/>
                        <a:t>osimertinib</a:t>
                      </a:r>
                      <a:endParaRPr lang="en-US" sz="2000" dirty="0"/>
                    </a:p>
                    <a:p>
                      <a:pPr marL="285750" indent="-285750">
                        <a:buFont typeface="Arial" panose="020B0604020202020204" pitchFamily="34" charset="0"/>
                        <a:buChar char="•"/>
                      </a:pPr>
                      <a:r>
                        <a:rPr lang="en-US" sz="2000" dirty="0"/>
                        <a:t>SBRT + durvalumab</a:t>
                      </a:r>
                    </a:p>
                    <a:p>
                      <a:pPr marL="285750" indent="-285750">
                        <a:buFont typeface="Arial" panose="020B0604020202020204" pitchFamily="34" charset="0"/>
                        <a:buChar char="•"/>
                      </a:pPr>
                      <a:r>
                        <a:rPr lang="en-US" sz="2000" dirty="0"/>
                        <a:t>SBRT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9683114"/>
                  </a:ext>
                </a:extLst>
              </a:tr>
              <a:tr h="370840">
                <a:tc>
                  <a:txBody>
                    <a:bodyPr/>
                    <a:lstStyle/>
                    <a:p>
                      <a:r>
                        <a:rPr lang="en-US" sz="2000" dirty="0"/>
                        <a:t>LAURA</a:t>
                      </a:r>
                    </a:p>
                    <a:p>
                      <a:r>
                        <a:rPr lang="en-US" sz="2000" b="0" dirty="0"/>
                        <a:t>(NCT03521154)</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197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Unresectable</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III</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Chemotherapy → </a:t>
                      </a:r>
                      <a:r>
                        <a:rPr lang="en-US" sz="2000" dirty="0" err="1"/>
                        <a:t>osimertinib</a:t>
                      </a:r>
                      <a:r>
                        <a:rPr lang="en-US" sz="2000" dirty="0"/>
                        <a:t> maintenance</a:t>
                      </a:r>
                    </a:p>
                    <a:p>
                      <a:pPr marL="285750" indent="-285750">
                        <a:buFont typeface="Arial" panose="020B0604020202020204" pitchFamily="34" charset="0"/>
                        <a:buChar char="•"/>
                      </a:pPr>
                      <a:r>
                        <a:rPr lang="en-US" sz="2000" dirty="0"/>
                        <a:t>Chemotherapy → placebo maintenance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January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942324838"/>
                  </a:ext>
                </a:extLst>
              </a:tr>
            </a:tbl>
          </a:graphicData>
        </a:graphic>
      </p:graphicFrame>
      <p:sp>
        <p:nvSpPr>
          <p:cNvPr id="6" name="TextBox 5">
            <a:extLst>
              <a:ext uri="{FF2B5EF4-FFF2-40B4-BE49-F238E27FC236}">
                <a16:creationId xmlns:a16="http://schemas.microsoft.com/office/drawing/2014/main" id="{2D528AAC-5F35-FBDD-2052-4EA7E62C73C9}"/>
              </a:ext>
            </a:extLst>
          </p:cNvPr>
          <p:cNvSpPr txBox="1"/>
          <p:nvPr/>
        </p:nvSpPr>
        <p:spPr>
          <a:xfrm>
            <a:off x="119336" y="6461710"/>
            <a:ext cx="3851824" cy="338554"/>
          </a:xfrm>
          <a:prstGeom prst="rect">
            <a:avLst/>
          </a:prstGeom>
          <a:noFill/>
        </p:spPr>
        <p:txBody>
          <a:bodyPr wrap="none" rtlCol="0">
            <a:spAutoFit/>
          </a:bodyPr>
          <a:lstStyle/>
          <a:p>
            <a:r>
              <a:rPr lang="en-US" sz="1600" b="0" dirty="0" err="1">
                <a:solidFill>
                  <a:schemeClr val="tx1"/>
                </a:solidFill>
                <a:latin typeface="+mn-lt"/>
              </a:rPr>
              <a:t>www.clinicaltrials.gov</a:t>
            </a:r>
            <a:r>
              <a:rPr lang="en-US" sz="1600" b="0" dirty="0">
                <a:solidFill>
                  <a:schemeClr val="tx1"/>
                </a:solidFill>
                <a:latin typeface="+mn-lt"/>
              </a:rPr>
              <a:t>. Accessed June 2022.</a:t>
            </a:r>
          </a:p>
        </p:txBody>
      </p:sp>
      <p:sp>
        <p:nvSpPr>
          <p:cNvPr id="5" name="TextBox 4">
            <a:extLst>
              <a:ext uri="{FF2B5EF4-FFF2-40B4-BE49-F238E27FC236}">
                <a16:creationId xmlns:a16="http://schemas.microsoft.com/office/drawing/2014/main" id="{43F8EB7E-C366-1347-A42B-B3FCD6E475B0}"/>
              </a:ext>
            </a:extLst>
          </p:cNvPr>
          <p:cNvSpPr txBox="1"/>
          <p:nvPr/>
        </p:nvSpPr>
        <p:spPr>
          <a:xfrm>
            <a:off x="513036" y="5801310"/>
            <a:ext cx="6286144" cy="338554"/>
          </a:xfrm>
          <a:prstGeom prst="rect">
            <a:avLst/>
          </a:prstGeom>
          <a:noFill/>
        </p:spPr>
        <p:txBody>
          <a:bodyPr wrap="none" rtlCol="0">
            <a:spAutoFit/>
          </a:bodyPr>
          <a:lstStyle/>
          <a:p>
            <a:r>
              <a:rPr lang="en-US" sz="1600" b="0" dirty="0">
                <a:solidFill>
                  <a:schemeClr val="tx1"/>
                </a:solidFill>
                <a:latin typeface="+mn-lt"/>
              </a:rPr>
              <a:t>TKI = tyrosine kinase inhibitor; SBRT = stereotactic body radiation therapy</a:t>
            </a:r>
          </a:p>
        </p:txBody>
      </p:sp>
    </p:spTree>
    <p:extLst>
      <p:ext uri="{BB962C8B-B14F-4D97-AF65-F5344CB8AC3E}">
        <p14:creationId xmlns:p14="http://schemas.microsoft.com/office/powerpoint/2010/main" val="2011711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963-A7FA-8060-CD2C-6C9E099796E3}"/>
              </a:ext>
            </a:extLst>
          </p:cNvPr>
          <p:cNvSpPr>
            <a:spLocks noGrp="1"/>
          </p:cNvSpPr>
          <p:nvPr>
            <p:ph type="title"/>
          </p:nvPr>
        </p:nvSpPr>
        <p:spPr/>
        <p:txBody>
          <a:bodyPr/>
          <a:lstStyle/>
          <a:p>
            <a:r>
              <a:rPr lang="en-US" dirty="0"/>
              <a:t>Select Ongoing Phase III Studies of TKIs in the </a:t>
            </a:r>
            <a:br>
              <a:rPr lang="en-US" dirty="0"/>
            </a:br>
            <a:r>
              <a:rPr lang="en-US" dirty="0"/>
              <a:t>Adjuvant Setting for NSCLC with EGFR Mutation</a:t>
            </a:r>
          </a:p>
        </p:txBody>
      </p:sp>
      <p:graphicFrame>
        <p:nvGraphicFramePr>
          <p:cNvPr id="4" name="Table 4">
            <a:extLst>
              <a:ext uri="{FF2B5EF4-FFF2-40B4-BE49-F238E27FC236}">
                <a16:creationId xmlns:a16="http://schemas.microsoft.com/office/drawing/2014/main" id="{D98202C9-C5B3-92C6-F77D-73CDB2860A85}"/>
              </a:ext>
            </a:extLst>
          </p:cNvPr>
          <p:cNvGraphicFramePr>
            <a:graphicFrameLocks noGrp="1"/>
          </p:cNvGraphicFramePr>
          <p:nvPr>
            <p:ph idx="1"/>
            <p:extLst>
              <p:ext uri="{D42A27DB-BD31-4B8C-83A1-F6EECF244321}">
                <p14:modId xmlns:p14="http://schemas.microsoft.com/office/powerpoint/2010/main" val="2320142063"/>
              </p:ext>
            </p:extLst>
          </p:nvPr>
        </p:nvGraphicFramePr>
        <p:xfrm>
          <a:off x="479375" y="1628800"/>
          <a:ext cx="11089233" cy="3810000"/>
        </p:xfrm>
        <a:graphic>
          <a:graphicData uri="http://schemas.openxmlformats.org/drawingml/2006/table">
            <a:tbl>
              <a:tblPr firstRow="1" bandRow="1">
                <a:tableStyleId>{21E4AEA4-8DFA-4A89-87EB-49C32662AFE0}</a:tableStyleId>
              </a:tblPr>
              <a:tblGrid>
                <a:gridCol w="1976487">
                  <a:extLst>
                    <a:ext uri="{9D8B030D-6E8A-4147-A177-3AD203B41FA5}">
                      <a16:colId xmlns:a16="http://schemas.microsoft.com/office/drawing/2014/main" val="3278211682"/>
                    </a:ext>
                  </a:extLst>
                </a:gridCol>
                <a:gridCol w="1060077">
                  <a:extLst>
                    <a:ext uri="{9D8B030D-6E8A-4147-A177-3AD203B41FA5}">
                      <a16:colId xmlns:a16="http://schemas.microsoft.com/office/drawing/2014/main" val="2801866429"/>
                    </a:ext>
                  </a:extLst>
                </a:gridCol>
                <a:gridCol w="1355925">
                  <a:extLst>
                    <a:ext uri="{9D8B030D-6E8A-4147-A177-3AD203B41FA5}">
                      <a16:colId xmlns:a16="http://schemas.microsoft.com/office/drawing/2014/main" val="3712906188"/>
                    </a:ext>
                  </a:extLst>
                </a:gridCol>
                <a:gridCol w="4510410">
                  <a:extLst>
                    <a:ext uri="{9D8B030D-6E8A-4147-A177-3AD203B41FA5}">
                      <a16:colId xmlns:a16="http://schemas.microsoft.com/office/drawing/2014/main" val="9631808"/>
                    </a:ext>
                  </a:extLst>
                </a:gridCol>
                <a:gridCol w="2186334">
                  <a:extLst>
                    <a:ext uri="{9D8B030D-6E8A-4147-A177-3AD203B41FA5}">
                      <a16:colId xmlns:a16="http://schemas.microsoft.com/office/drawing/2014/main" val="3283154115"/>
                    </a:ext>
                  </a:extLst>
                </a:gridCol>
              </a:tblGrid>
              <a:tr h="302106">
                <a:tc>
                  <a:txBody>
                    <a:bodyPr/>
                    <a:lstStyle/>
                    <a:p>
                      <a:r>
                        <a:rPr lang="en-US" sz="20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NSCLC stage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Est primary</a:t>
                      </a:r>
                    </a:p>
                    <a:p>
                      <a:r>
                        <a:rPr lang="en-US" sz="20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2000" dirty="0"/>
                        <a:t>ADAURA2</a:t>
                      </a:r>
                    </a:p>
                    <a:p>
                      <a:r>
                        <a:rPr lang="en-US" sz="2000" b="0" dirty="0"/>
                        <a:t>(NCT05120349)</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IA2-IA3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a:t>Osimertinib</a:t>
                      </a:r>
                    </a:p>
                    <a:p>
                      <a:pPr marL="285750" indent="-285750">
                        <a:buFont typeface="Arial" panose="020B0604020202020204" pitchFamily="34" charset="0"/>
                        <a:buChar char="•"/>
                      </a:pPr>
                      <a:r>
                        <a:rPr lang="en-US" sz="2000"/>
                        <a:t>Placebo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August 2027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089683114"/>
                  </a:ext>
                </a:extLst>
              </a:tr>
              <a:tr h="370840">
                <a:tc>
                  <a:txBody>
                    <a:bodyPr/>
                    <a:lstStyle/>
                    <a:p>
                      <a:r>
                        <a:rPr lang="en-US" sz="2000" dirty="0"/>
                        <a:t>FORWARD</a:t>
                      </a:r>
                    </a:p>
                    <a:p>
                      <a:r>
                        <a:rPr lang="en-US" sz="2000" b="0" dirty="0"/>
                        <a:t>(NCT04853342)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318</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II-IIIA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b="0" dirty="0" err="1"/>
                        <a:t>Furmonertinib</a:t>
                      </a:r>
                      <a:r>
                        <a:rPr lang="en-US" sz="2000" b="0" dirty="0"/>
                        <a:t> (AST2818)</a:t>
                      </a:r>
                    </a:p>
                    <a:p>
                      <a:pPr marL="285750" indent="-285750">
                        <a:buFont typeface="Arial" panose="020B0604020202020204" pitchFamily="34" charset="0"/>
                        <a:buChar char="•"/>
                      </a:pPr>
                      <a:r>
                        <a:rPr lang="en-US" sz="2000" dirty="0"/>
                        <a:t>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December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32483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a:t>EVIDENCE</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a:t>(NCT02448797)</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a:t>320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a:t>II-IIIA </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err="1"/>
                        <a:t>Icotinib</a:t>
                      </a:r>
                      <a:endParaRPr lang="en-US" sz="2000" dirty="0"/>
                    </a:p>
                    <a:p>
                      <a:pPr marL="285750" indent="-285750">
                        <a:buFont typeface="Arial" panose="020B0604020202020204" pitchFamily="34" charset="0"/>
                        <a:buChar char="•"/>
                      </a:pPr>
                      <a:r>
                        <a:rPr lang="en-US" sz="2000" dirty="0"/>
                        <a:t>Standard 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June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783108697"/>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a:t>ICTAN</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a:t>(NCT01996098)</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IIA-IIIA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a:t>Chemotherapy → </a:t>
                      </a:r>
                      <a:r>
                        <a:rPr lang="en-US" sz="2000" dirty="0" err="1"/>
                        <a:t>icotinib</a:t>
                      </a:r>
                      <a:r>
                        <a:rPr lang="en-US" sz="2000" dirty="0"/>
                        <a:t> for 6 </a:t>
                      </a:r>
                      <a:r>
                        <a:rPr lang="en-US" sz="2000" dirty="0" err="1"/>
                        <a:t>mo</a:t>
                      </a:r>
                      <a:endParaRPr lang="en-US" sz="2000" dirty="0"/>
                    </a:p>
                    <a:p>
                      <a:pPr marL="285750" indent="-285750">
                        <a:buFont typeface="Arial" panose="020B0604020202020204" pitchFamily="34" charset="0"/>
                        <a:buChar char="•"/>
                      </a:pPr>
                      <a:r>
                        <a:rPr lang="en-US" sz="2000" dirty="0"/>
                        <a:t>Chemotherapy → </a:t>
                      </a:r>
                      <a:r>
                        <a:rPr lang="en-US" sz="2000" dirty="0" err="1"/>
                        <a:t>icotinib</a:t>
                      </a:r>
                      <a:r>
                        <a:rPr lang="en-US" sz="2000" dirty="0"/>
                        <a:t> for 12 </a:t>
                      </a:r>
                      <a:r>
                        <a:rPr lang="en-US" sz="2000" dirty="0" err="1"/>
                        <a:t>mo</a:t>
                      </a:r>
                      <a:endParaRPr lang="en-US" sz="2000" dirty="0"/>
                    </a:p>
                    <a:p>
                      <a:pPr marL="285750" indent="-285750">
                        <a:buFont typeface="Arial" panose="020B0604020202020204" pitchFamily="34" charset="0"/>
                        <a:buChar char="•"/>
                      </a:pPr>
                      <a:r>
                        <a:rPr lang="en-US" sz="2000" dirty="0"/>
                        <a:t>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January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38087"/>
                  </a:ext>
                </a:extLst>
              </a:tr>
            </a:tbl>
          </a:graphicData>
        </a:graphic>
      </p:graphicFrame>
      <p:sp>
        <p:nvSpPr>
          <p:cNvPr id="6" name="TextBox 5">
            <a:extLst>
              <a:ext uri="{FF2B5EF4-FFF2-40B4-BE49-F238E27FC236}">
                <a16:creationId xmlns:a16="http://schemas.microsoft.com/office/drawing/2014/main" id="{2D528AAC-5F35-FBDD-2052-4EA7E62C73C9}"/>
              </a:ext>
            </a:extLst>
          </p:cNvPr>
          <p:cNvSpPr txBox="1"/>
          <p:nvPr/>
        </p:nvSpPr>
        <p:spPr>
          <a:xfrm>
            <a:off x="119336" y="6461710"/>
            <a:ext cx="3831755" cy="338554"/>
          </a:xfrm>
          <a:prstGeom prst="rect">
            <a:avLst/>
          </a:prstGeom>
          <a:noFill/>
        </p:spPr>
        <p:txBody>
          <a:bodyPr wrap="none" rtlCol="0">
            <a:spAutoFit/>
          </a:bodyPr>
          <a:lstStyle/>
          <a:p>
            <a:r>
              <a:rPr lang="en-US" sz="1600" b="0" dirty="0" err="1">
                <a:solidFill>
                  <a:schemeClr val="tx1"/>
                </a:solidFill>
                <a:latin typeface="+mn-lt"/>
              </a:rPr>
              <a:t>www.clinicaltrials.gov</a:t>
            </a:r>
            <a:r>
              <a:rPr lang="en-US" sz="1600" b="0" dirty="0">
                <a:solidFill>
                  <a:schemeClr val="tx1"/>
                </a:solidFill>
                <a:latin typeface="+mn-lt"/>
              </a:rPr>
              <a:t>. Accessed June 2022.</a:t>
            </a:r>
          </a:p>
        </p:txBody>
      </p:sp>
      <p:sp>
        <p:nvSpPr>
          <p:cNvPr id="5" name="TextBox 4">
            <a:extLst>
              <a:ext uri="{FF2B5EF4-FFF2-40B4-BE49-F238E27FC236}">
                <a16:creationId xmlns:a16="http://schemas.microsoft.com/office/drawing/2014/main" id="{7D1624E8-5E12-58C6-E424-5E1BC98F8437}"/>
              </a:ext>
            </a:extLst>
          </p:cNvPr>
          <p:cNvSpPr txBox="1"/>
          <p:nvPr/>
        </p:nvSpPr>
        <p:spPr>
          <a:xfrm>
            <a:off x="440112" y="5438800"/>
            <a:ext cx="2037224" cy="338554"/>
          </a:xfrm>
          <a:prstGeom prst="rect">
            <a:avLst/>
          </a:prstGeom>
          <a:noFill/>
        </p:spPr>
        <p:txBody>
          <a:bodyPr wrap="none" rtlCol="0">
            <a:spAutoFit/>
          </a:bodyPr>
          <a:lstStyle/>
          <a:p>
            <a:r>
              <a:rPr lang="en-US" sz="1600" b="0" dirty="0">
                <a:solidFill>
                  <a:schemeClr val="tx1"/>
                </a:solidFill>
                <a:latin typeface="+mn-lt"/>
              </a:rPr>
              <a:t>*Recruitment ongoing</a:t>
            </a:r>
          </a:p>
        </p:txBody>
      </p:sp>
    </p:spTree>
    <p:extLst>
      <p:ext uri="{BB962C8B-B14F-4D97-AF65-F5344CB8AC3E}">
        <p14:creationId xmlns:p14="http://schemas.microsoft.com/office/powerpoint/2010/main" val="884735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82A0-A3E3-EB46-9AD0-BCEA63FF469E}"/>
              </a:ext>
            </a:extLst>
          </p:cNvPr>
          <p:cNvSpPr>
            <a:spLocks noGrp="1"/>
          </p:cNvSpPr>
          <p:nvPr>
            <p:ph type="title"/>
          </p:nvPr>
        </p:nvSpPr>
        <p:spPr>
          <a:xfrm>
            <a:off x="479376" y="227013"/>
            <a:ext cx="10358967" cy="1143000"/>
          </a:xfrm>
        </p:spPr>
        <p:txBody>
          <a:bodyPr/>
          <a:lstStyle/>
          <a:p>
            <a:pPr algn="l"/>
            <a:r>
              <a:rPr lang="en-US" dirty="0"/>
              <a:t>FDA Approves Atezolizumab as Adjuvant Treatment for NSCLC</a:t>
            </a:r>
            <a:br>
              <a:rPr lang="en-US" dirty="0"/>
            </a:br>
            <a:r>
              <a:rPr lang="en-US" sz="2400" dirty="0"/>
              <a:t>Press Release: October 15, 2021</a:t>
            </a:r>
            <a:endParaRPr lang="en-US" dirty="0"/>
          </a:p>
        </p:txBody>
      </p:sp>
      <p:sp>
        <p:nvSpPr>
          <p:cNvPr id="3" name="Content Placeholder 2">
            <a:extLst>
              <a:ext uri="{FF2B5EF4-FFF2-40B4-BE49-F238E27FC236}">
                <a16:creationId xmlns:a16="http://schemas.microsoft.com/office/drawing/2014/main" id="{BF3D0039-49D0-6742-8BD8-81A7CEE31F15}"/>
              </a:ext>
            </a:extLst>
          </p:cNvPr>
          <p:cNvSpPr>
            <a:spLocks noGrp="1"/>
          </p:cNvSpPr>
          <p:nvPr>
            <p:ph idx="1"/>
          </p:nvPr>
        </p:nvSpPr>
        <p:spPr>
          <a:xfrm>
            <a:off x="479376" y="1416053"/>
            <a:ext cx="11088370" cy="4605235"/>
          </a:xfrm>
        </p:spPr>
        <p:txBody>
          <a:bodyPr/>
          <a:lstStyle/>
          <a:p>
            <a:pPr marL="98425" indent="0">
              <a:buNone/>
            </a:pPr>
            <a:r>
              <a:rPr lang="en-US" sz="2000" b="0" dirty="0"/>
              <a:t>“The Food and Drug Administration approved atezolizumab for adjuvant treatment following resection and platinum-based chemotherapy in patients with stage II to IIIA non-small cell lung cancer (NSCLC) whose tumors have PD-L1 expression on ≥ 1% of tumor cells, as determined by an FDA-approved test.</a:t>
            </a:r>
          </a:p>
          <a:p>
            <a:pPr marL="98425" indent="0">
              <a:buNone/>
            </a:pPr>
            <a:r>
              <a:rPr lang="en-US" sz="2000" b="0" dirty="0"/>
              <a:t>Today, the FDA also approved the VENTANA PD-L1 (SP263) Assay as a companion diagnostic device to select patients with NSCLC for adjuvant treatment with atezolizumab.</a:t>
            </a:r>
          </a:p>
          <a:p>
            <a:pPr marL="98425" indent="0">
              <a:buNone/>
            </a:pPr>
            <a:r>
              <a:rPr lang="en-US" sz="2000" b="0" dirty="0"/>
              <a:t>The major efficacy outcome measure was disease-free survival (DFS) as assessed by the investigator in the primary efficacy analysis population (n = 476) of patients with stage II-IIIA NSCLC with PD-L1 expression on ≥1% of tumor cells (PD-L1 ≥1% TC). Median DFS was not reached in patients on the atezolizumab arm compared with 35.3 months on the BSC arm (HR 0.66; </a:t>
            </a:r>
            <a:r>
              <a:rPr lang="en-US" sz="2000" b="0" i="1" dirty="0"/>
              <a:t>p</a:t>
            </a:r>
            <a:r>
              <a:rPr lang="en-US" sz="2000" b="0" dirty="0"/>
              <a:t> = 0.004). In a pre-specified secondary subgroup analysis of patients with PD-L1 TC ≥ 50% stage II-IIIA NSCLC, the DFS HR was 0.43. In an exploratory subgroup analysis of patients with PD-L1 TC 1-49% stage II-IIIA NSCLC, the DFS HR was 0.87.</a:t>
            </a:r>
          </a:p>
          <a:p>
            <a:pPr marL="98425" indent="0">
              <a:buNone/>
            </a:pPr>
            <a:r>
              <a:rPr lang="en-US" sz="2000" b="0" dirty="0"/>
              <a:t>The recommended atezolizumab dose for this indication is 840 mg every 2 weeks, 1,200 mg every 3 weeks, or 1,680 mg every 4 weeks for up to 1 year.”</a:t>
            </a:r>
          </a:p>
        </p:txBody>
      </p:sp>
      <p:sp>
        <p:nvSpPr>
          <p:cNvPr id="4" name="TextBox 3">
            <a:extLst>
              <a:ext uri="{FF2B5EF4-FFF2-40B4-BE49-F238E27FC236}">
                <a16:creationId xmlns:a16="http://schemas.microsoft.com/office/drawing/2014/main" id="{FD6D0525-5DB9-F441-AE01-DE4293414AE3}"/>
              </a:ext>
            </a:extLst>
          </p:cNvPr>
          <p:cNvSpPr txBox="1"/>
          <p:nvPr/>
        </p:nvSpPr>
        <p:spPr>
          <a:xfrm>
            <a:off x="119336" y="6477098"/>
            <a:ext cx="1130694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/drugs/resources-information-approved-drugs/fda-approves-atezolizumab-adjuvant-treatment-non-small-cell-lung-cancer</a:t>
            </a:r>
          </a:p>
        </p:txBody>
      </p:sp>
    </p:spTree>
    <p:extLst>
      <p:ext uri="{BB962C8B-B14F-4D97-AF65-F5344CB8AC3E}">
        <p14:creationId xmlns:p14="http://schemas.microsoft.com/office/powerpoint/2010/main" val="1652407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1DE87E6C-0CFE-C444-9AF1-C233C22A7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09" y="1412776"/>
            <a:ext cx="11585982" cy="4032448"/>
          </a:xfrm>
          <a:prstGeom prst="rect">
            <a:avLst/>
          </a:prstGeom>
        </p:spPr>
      </p:pic>
      <p:sp>
        <p:nvSpPr>
          <p:cNvPr id="6" name="TextBox 5">
            <a:extLst>
              <a:ext uri="{FF2B5EF4-FFF2-40B4-BE49-F238E27FC236}">
                <a16:creationId xmlns:a16="http://schemas.microsoft.com/office/drawing/2014/main" id="{840908C4-69DC-6548-8BDF-B30CC6E9CFD6}"/>
              </a:ext>
            </a:extLst>
          </p:cNvPr>
          <p:cNvSpPr txBox="1"/>
          <p:nvPr/>
        </p:nvSpPr>
        <p:spPr>
          <a:xfrm>
            <a:off x="4007768" y="1484784"/>
            <a:ext cx="4633000" cy="430887"/>
          </a:xfrm>
          <a:prstGeom prst="rect">
            <a:avLst/>
          </a:prstGeom>
          <a:noFill/>
        </p:spPr>
        <p:txBody>
          <a:bodyPr wrap="none" rtlCol="0">
            <a:spAutoFit/>
          </a:bodyPr>
          <a:lstStyle/>
          <a:p>
            <a:pPr>
              <a:defRPr/>
            </a:pPr>
            <a:r>
              <a:rPr kumimoji="0" lang="en-US" sz="2200" b="1" i="1" u="none" strike="noStrike" kern="1200" cap="none" spc="0" normalizeH="0" baseline="0" noProof="0" dirty="0">
                <a:ln>
                  <a:noFill/>
                </a:ln>
                <a:solidFill>
                  <a:srgbClr val="B30538"/>
                </a:solidFill>
                <a:effectLst/>
                <a:uLnTx/>
                <a:uFillTx/>
                <a:latin typeface="Arial" pitchFamily="-72" charset="0"/>
                <a:ea typeface="MS PGothic" charset="0"/>
              </a:rPr>
              <a:t>Lancet </a:t>
            </a:r>
            <a:r>
              <a:rPr kumimoji="0" lang="en-US" sz="2200" b="1" i="0" u="none" strike="noStrike" kern="1200" cap="none" spc="0" normalizeH="0" baseline="0" noProof="0" dirty="0">
                <a:ln>
                  <a:noFill/>
                </a:ln>
                <a:solidFill>
                  <a:srgbClr val="B30538"/>
                </a:solidFill>
                <a:effectLst/>
                <a:uLnTx/>
                <a:uFillTx/>
                <a:latin typeface="Arial" pitchFamily="-72" charset="0"/>
                <a:ea typeface="MS PGothic" charset="0"/>
              </a:rPr>
              <a:t>2021;398(10308):1344-57. </a:t>
            </a:r>
          </a:p>
        </p:txBody>
      </p:sp>
    </p:spTree>
    <p:extLst>
      <p:ext uri="{BB962C8B-B14F-4D97-AF65-F5344CB8AC3E}">
        <p14:creationId xmlns:p14="http://schemas.microsoft.com/office/powerpoint/2010/main" val="269641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0416B-E8B5-F049-85F3-29711EC11854}"/>
              </a:ext>
            </a:extLst>
          </p:cNvPr>
          <p:cNvSpPr>
            <a:spLocks noGrp="1"/>
          </p:cNvSpPr>
          <p:nvPr>
            <p:ph type="title"/>
          </p:nvPr>
        </p:nvSpPr>
        <p:spPr>
          <a:xfrm>
            <a:off x="912287" y="227013"/>
            <a:ext cx="10075512" cy="1143000"/>
          </a:xfrm>
        </p:spPr>
        <p:txBody>
          <a:bodyPr/>
          <a:lstStyle/>
          <a:p>
            <a:pPr algn="l"/>
            <a:r>
              <a:rPr lang="en-US" sz="2800" dirty="0"/>
              <a:t>IMpower010 Primary Endpoint: </a:t>
            </a:r>
            <a:r>
              <a:rPr lang="en-US" sz="2800" dirty="0">
                <a:sym typeface="Avenir Book"/>
              </a:rPr>
              <a:t>Disease-Free Survival in the PD-L1 ≥1% Tumor Cells Stage II-IIIA Population</a:t>
            </a:r>
            <a:endParaRPr lang="en-US" sz="2800" dirty="0"/>
          </a:p>
        </p:txBody>
      </p:sp>
      <p:sp>
        <p:nvSpPr>
          <p:cNvPr id="5" name="TextBox 4">
            <a:extLst>
              <a:ext uri="{FF2B5EF4-FFF2-40B4-BE49-F238E27FC236}">
                <a16:creationId xmlns:a16="http://schemas.microsoft.com/office/drawing/2014/main" id="{D403F4E5-ABF5-2B49-8019-4B77EA40CC3D}"/>
              </a:ext>
            </a:extLst>
          </p:cNvPr>
          <p:cNvSpPr txBox="1"/>
          <p:nvPr/>
        </p:nvSpPr>
        <p:spPr>
          <a:xfrm>
            <a:off x="76200" y="6534835"/>
            <a:ext cx="1107990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Felip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2021;398(10308):1344-57.</a:t>
            </a:r>
          </a:p>
        </p:txBody>
      </p:sp>
      <p:pic>
        <p:nvPicPr>
          <p:cNvPr id="6" name="Picture 5" descr="Chart, line chart&#10;&#10;Description automatically generated">
            <a:extLst>
              <a:ext uri="{FF2B5EF4-FFF2-40B4-BE49-F238E27FC236}">
                <a16:creationId xmlns:a16="http://schemas.microsoft.com/office/drawing/2014/main" id="{B21F7F0E-BD88-A24A-9754-DA8E59F26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201" y="1389080"/>
            <a:ext cx="9783597" cy="4708996"/>
          </a:xfrm>
          <a:prstGeom prst="rect">
            <a:avLst/>
          </a:prstGeom>
        </p:spPr>
      </p:pic>
      <p:sp>
        <p:nvSpPr>
          <p:cNvPr id="8" name="Rectangle 7">
            <a:extLst>
              <a:ext uri="{FF2B5EF4-FFF2-40B4-BE49-F238E27FC236}">
                <a16:creationId xmlns:a16="http://schemas.microsoft.com/office/drawing/2014/main" id="{6CF40A5A-99FE-E94F-9FCD-30695A31ECBB}"/>
              </a:ext>
            </a:extLst>
          </p:cNvPr>
          <p:cNvSpPr/>
          <p:nvPr/>
        </p:nvSpPr>
        <p:spPr bwMode="auto">
          <a:xfrm>
            <a:off x="2351584" y="1389080"/>
            <a:ext cx="360040" cy="2397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05533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0416B-E8B5-F049-85F3-29711EC11854}"/>
              </a:ext>
            </a:extLst>
          </p:cNvPr>
          <p:cNvSpPr>
            <a:spLocks noGrp="1"/>
          </p:cNvSpPr>
          <p:nvPr>
            <p:ph type="title"/>
          </p:nvPr>
        </p:nvSpPr>
        <p:spPr>
          <a:xfrm>
            <a:off x="912287" y="227013"/>
            <a:ext cx="10075512" cy="1143000"/>
          </a:xfrm>
        </p:spPr>
        <p:txBody>
          <a:bodyPr/>
          <a:lstStyle/>
          <a:p>
            <a:pPr algn="l"/>
            <a:r>
              <a:rPr lang="en-US" sz="2800" dirty="0"/>
              <a:t>IMpower010: Disease-Free Survival by EGFR Mutation Status</a:t>
            </a:r>
          </a:p>
        </p:txBody>
      </p:sp>
      <p:sp>
        <p:nvSpPr>
          <p:cNvPr id="5" name="TextBox 4">
            <a:extLst>
              <a:ext uri="{FF2B5EF4-FFF2-40B4-BE49-F238E27FC236}">
                <a16:creationId xmlns:a16="http://schemas.microsoft.com/office/drawing/2014/main" id="{D403F4E5-ABF5-2B49-8019-4B77EA40CC3D}"/>
              </a:ext>
            </a:extLst>
          </p:cNvPr>
          <p:cNvSpPr txBox="1"/>
          <p:nvPr/>
        </p:nvSpPr>
        <p:spPr>
          <a:xfrm>
            <a:off x="76200" y="6534835"/>
            <a:ext cx="1107990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Felip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2021;398(10308):1344-57.</a:t>
            </a:r>
          </a:p>
        </p:txBody>
      </p:sp>
      <p:pic>
        <p:nvPicPr>
          <p:cNvPr id="4" name="Picture 3">
            <a:extLst>
              <a:ext uri="{FF2B5EF4-FFF2-40B4-BE49-F238E27FC236}">
                <a16:creationId xmlns:a16="http://schemas.microsoft.com/office/drawing/2014/main" id="{F0BACCFD-638E-8B53-45A7-C445A019F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94" y="1807949"/>
            <a:ext cx="11682812" cy="1296144"/>
          </a:xfrm>
          <a:prstGeom prst="rect">
            <a:avLst/>
          </a:prstGeom>
        </p:spPr>
      </p:pic>
      <p:pic>
        <p:nvPicPr>
          <p:cNvPr id="9" name="Picture 8">
            <a:extLst>
              <a:ext uri="{FF2B5EF4-FFF2-40B4-BE49-F238E27FC236}">
                <a16:creationId xmlns:a16="http://schemas.microsoft.com/office/drawing/2014/main" id="{308ADC95-19FB-9298-8CBE-2198879E8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094018"/>
            <a:ext cx="11674054" cy="1118472"/>
          </a:xfrm>
          <a:prstGeom prst="rect">
            <a:avLst/>
          </a:prstGeom>
        </p:spPr>
      </p:pic>
      <p:pic>
        <p:nvPicPr>
          <p:cNvPr id="11" name="Picture 10">
            <a:extLst>
              <a:ext uri="{FF2B5EF4-FFF2-40B4-BE49-F238E27FC236}">
                <a16:creationId xmlns:a16="http://schemas.microsoft.com/office/drawing/2014/main" id="{7BAA46F2-D49C-65CD-3EC5-BB577849D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31" y="4212489"/>
            <a:ext cx="11656565" cy="1118471"/>
          </a:xfrm>
          <a:prstGeom prst="rect">
            <a:avLst/>
          </a:prstGeom>
        </p:spPr>
      </p:pic>
    </p:spTree>
    <p:extLst>
      <p:ext uri="{BB962C8B-B14F-4D97-AF65-F5344CB8AC3E}">
        <p14:creationId xmlns:p14="http://schemas.microsoft.com/office/powerpoint/2010/main" val="1048804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1E3C2-C2B8-E72D-929A-F990DAD680E7}"/>
              </a:ext>
            </a:extLst>
          </p:cNvPr>
          <p:cNvSpPr>
            <a:spLocks noGrp="1"/>
          </p:cNvSpPr>
          <p:nvPr>
            <p:ph type="title"/>
          </p:nvPr>
        </p:nvSpPr>
        <p:spPr>
          <a:xfrm>
            <a:off x="916516" y="2636912"/>
            <a:ext cx="10358967" cy="2227684"/>
          </a:xfrm>
        </p:spPr>
        <p:txBody>
          <a:bodyPr/>
          <a:lstStyle/>
          <a:p>
            <a:r>
              <a:rPr lang="en-US" sz="3600" dirty="0">
                <a:solidFill>
                  <a:srgbClr val="0432FF"/>
                </a:solidFill>
              </a:rPr>
              <a:t>Current and Future Management of </a:t>
            </a:r>
            <a:br>
              <a:rPr lang="en-US" sz="3600" dirty="0">
                <a:solidFill>
                  <a:srgbClr val="0432FF"/>
                </a:solidFill>
              </a:rPr>
            </a:br>
            <a:r>
              <a:rPr lang="en-US" sz="3600" dirty="0">
                <a:solidFill>
                  <a:srgbClr val="0432FF"/>
                </a:solidFill>
              </a:rPr>
              <a:t>Metastatic NSCLC with EGFR Mutation</a:t>
            </a:r>
            <a:br>
              <a:rPr lang="en-US" dirty="0">
                <a:solidFill>
                  <a:srgbClr val="0432FF"/>
                </a:solidFill>
              </a:rPr>
            </a:br>
            <a:endParaRPr lang="en-US" sz="3600" dirty="0">
              <a:solidFill>
                <a:srgbClr val="0432FF"/>
              </a:solidFill>
            </a:endParaRPr>
          </a:p>
        </p:txBody>
      </p:sp>
    </p:spTree>
    <p:extLst>
      <p:ext uri="{BB962C8B-B14F-4D97-AF65-F5344CB8AC3E}">
        <p14:creationId xmlns:p14="http://schemas.microsoft.com/office/powerpoint/2010/main" val="3640463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7" name="Title 6">
            <a:extLst>
              <a:ext uri="{FF2B5EF4-FFF2-40B4-BE49-F238E27FC236}">
                <a16:creationId xmlns:a16="http://schemas.microsoft.com/office/drawing/2014/main" id="{00F7095E-235F-1DA8-C397-7D1CC9A5DB41}"/>
              </a:ext>
            </a:extLst>
          </p:cNvPr>
          <p:cNvSpPr>
            <a:spLocks noGrp="1"/>
          </p:cNvSpPr>
          <p:nvPr>
            <p:ph type="title"/>
          </p:nvPr>
        </p:nvSpPr>
        <p:spPr>
          <a:xfrm>
            <a:off x="1117769" y="0"/>
            <a:ext cx="10358967" cy="1143000"/>
          </a:xfrm>
        </p:spPr>
        <p:txBody>
          <a:bodyPr/>
          <a:lstStyle/>
          <a:p>
            <a:pPr algn="l"/>
            <a:r>
              <a:rPr lang="en-US" sz="2800" dirty="0">
                <a:effectLst/>
                <a:latin typeface="+mn-lt"/>
              </a:rPr>
              <a:t>Mutations in the Classical MAP </a:t>
            </a:r>
            <a:r>
              <a:rPr lang="en-US" sz="2800" dirty="0">
                <a:latin typeface="+mn-lt"/>
              </a:rPr>
              <a:t>K</a:t>
            </a:r>
            <a:r>
              <a:rPr lang="en-US" sz="2800" dirty="0">
                <a:effectLst/>
                <a:latin typeface="+mn-lt"/>
              </a:rPr>
              <a:t>inase </a:t>
            </a:r>
            <a:r>
              <a:rPr lang="en-US" sz="2800" dirty="0">
                <a:latin typeface="+mn-lt"/>
              </a:rPr>
              <a:t>C</a:t>
            </a:r>
            <a:r>
              <a:rPr lang="en-US" sz="2800" dirty="0">
                <a:effectLst/>
                <a:latin typeface="+mn-lt"/>
              </a:rPr>
              <a:t>ascade </a:t>
            </a:r>
            <a:r>
              <a:rPr lang="en-US" sz="2800" dirty="0">
                <a:latin typeface="+mn-lt"/>
              </a:rPr>
              <a:t>C</a:t>
            </a:r>
            <a:r>
              <a:rPr lang="en-US" sz="2800" dirty="0">
                <a:effectLst/>
                <a:latin typeface="+mn-lt"/>
              </a:rPr>
              <a:t>ause </a:t>
            </a:r>
            <a:r>
              <a:rPr lang="en-US" sz="2800" dirty="0">
                <a:latin typeface="+mn-lt"/>
              </a:rPr>
              <a:t>C</a:t>
            </a:r>
            <a:r>
              <a:rPr lang="en-US" sz="2800" dirty="0">
                <a:effectLst/>
                <a:latin typeface="+mn-lt"/>
              </a:rPr>
              <a:t>ancer</a:t>
            </a:r>
          </a:p>
        </p:txBody>
      </p:sp>
      <p:pic>
        <p:nvPicPr>
          <p:cNvPr id="5" name="Picture 4" descr="Diagram&#10;&#10;Description automatically generated">
            <a:extLst>
              <a:ext uri="{FF2B5EF4-FFF2-40B4-BE49-F238E27FC236}">
                <a16:creationId xmlns:a16="http://schemas.microsoft.com/office/drawing/2014/main" id="{F92E730D-910B-0C2D-7431-663B0A8BF4CC}"/>
              </a:ext>
            </a:extLst>
          </p:cNvPr>
          <p:cNvPicPr>
            <a:picLocks noChangeAspect="1"/>
          </p:cNvPicPr>
          <p:nvPr/>
        </p:nvPicPr>
        <p:blipFill>
          <a:blip r:embed="rId3"/>
          <a:stretch>
            <a:fillRect/>
          </a:stretch>
        </p:blipFill>
        <p:spPr>
          <a:xfrm>
            <a:off x="3131778" y="833943"/>
            <a:ext cx="5928444" cy="5629027"/>
          </a:xfrm>
          <a:prstGeom prst="rect">
            <a:avLst/>
          </a:prstGeom>
        </p:spPr>
      </p:pic>
      <p:sp>
        <p:nvSpPr>
          <p:cNvPr id="6" name="TextBox 5">
            <a:extLst>
              <a:ext uri="{FF2B5EF4-FFF2-40B4-BE49-F238E27FC236}">
                <a16:creationId xmlns:a16="http://schemas.microsoft.com/office/drawing/2014/main" id="{793A1E8B-3A21-3848-8F6B-D3662EE7930A}"/>
              </a:ext>
            </a:extLst>
          </p:cNvPr>
          <p:cNvSpPr txBox="1"/>
          <p:nvPr/>
        </p:nvSpPr>
        <p:spPr>
          <a:xfrm>
            <a:off x="16159" y="6557807"/>
            <a:ext cx="45247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Cohen P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Rev Drug </a:t>
            </a:r>
            <a:r>
              <a:rPr kumimoji="0" lang="en-US" sz="1400" b="0"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Discov</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July;20(7):551-69.</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Freeform 2">
            <a:extLst>
              <a:ext uri="{FF2B5EF4-FFF2-40B4-BE49-F238E27FC236}">
                <a16:creationId xmlns:a16="http://schemas.microsoft.com/office/drawing/2014/main" id="{116B871D-3961-2B49-8C1C-A8838B3B5FAD}"/>
              </a:ext>
            </a:extLst>
          </p:cNvPr>
          <p:cNvSpPr/>
          <p:nvPr/>
        </p:nvSpPr>
        <p:spPr bwMode="auto">
          <a:xfrm>
            <a:off x="5292725" y="1749425"/>
            <a:ext cx="41275" cy="73025"/>
          </a:xfrm>
          <a:custGeom>
            <a:avLst/>
            <a:gdLst>
              <a:gd name="connsiteX0" fmla="*/ 28575 w 41275"/>
              <a:gd name="connsiteY0" fmla="*/ 0 h 73025"/>
              <a:gd name="connsiteX1" fmla="*/ 28575 w 41275"/>
              <a:gd name="connsiteY1" fmla="*/ 0 h 73025"/>
              <a:gd name="connsiteX2" fmla="*/ 6350 w 41275"/>
              <a:gd name="connsiteY2" fmla="*/ 15875 h 73025"/>
              <a:gd name="connsiteX3" fmla="*/ 0 w 41275"/>
              <a:gd name="connsiteY3" fmla="*/ 34925 h 73025"/>
              <a:gd name="connsiteX4" fmla="*/ 12700 w 41275"/>
              <a:gd name="connsiteY4" fmla="*/ 69850 h 73025"/>
              <a:gd name="connsiteX5" fmla="*/ 22225 w 41275"/>
              <a:gd name="connsiteY5" fmla="*/ 73025 h 73025"/>
              <a:gd name="connsiteX6" fmla="*/ 31750 w 41275"/>
              <a:gd name="connsiteY6" fmla="*/ 69850 h 73025"/>
              <a:gd name="connsiteX7" fmla="*/ 34925 w 41275"/>
              <a:gd name="connsiteY7" fmla="*/ 60325 h 73025"/>
              <a:gd name="connsiteX8" fmla="*/ 41275 w 41275"/>
              <a:gd name="connsiteY8" fmla="*/ 50800 h 73025"/>
              <a:gd name="connsiteX9" fmla="*/ 34925 w 41275"/>
              <a:gd name="connsiteY9" fmla="*/ 12700 h 73025"/>
              <a:gd name="connsiteX10" fmla="*/ 28575 w 41275"/>
              <a:gd name="connsiteY10" fmla="*/ 0 h 7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75" h="73025">
                <a:moveTo>
                  <a:pt x="28575" y="0"/>
                </a:moveTo>
                <a:lnTo>
                  <a:pt x="28575" y="0"/>
                </a:lnTo>
                <a:cubicBezTo>
                  <a:pt x="21167" y="5292"/>
                  <a:pt x="12115" y="8829"/>
                  <a:pt x="6350" y="15875"/>
                </a:cubicBezTo>
                <a:cubicBezTo>
                  <a:pt x="2111" y="21055"/>
                  <a:pt x="0" y="34925"/>
                  <a:pt x="0" y="34925"/>
                </a:cubicBezTo>
                <a:cubicBezTo>
                  <a:pt x="2735" y="59537"/>
                  <a:pt x="-4456" y="61272"/>
                  <a:pt x="12700" y="69850"/>
                </a:cubicBezTo>
                <a:cubicBezTo>
                  <a:pt x="15693" y="71347"/>
                  <a:pt x="19050" y="71967"/>
                  <a:pt x="22225" y="73025"/>
                </a:cubicBezTo>
                <a:cubicBezTo>
                  <a:pt x="25400" y="71967"/>
                  <a:pt x="29383" y="72217"/>
                  <a:pt x="31750" y="69850"/>
                </a:cubicBezTo>
                <a:cubicBezTo>
                  <a:pt x="34117" y="67483"/>
                  <a:pt x="33428" y="63318"/>
                  <a:pt x="34925" y="60325"/>
                </a:cubicBezTo>
                <a:cubicBezTo>
                  <a:pt x="36632" y="56912"/>
                  <a:pt x="39158" y="53975"/>
                  <a:pt x="41275" y="50800"/>
                </a:cubicBezTo>
                <a:cubicBezTo>
                  <a:pt x="38698" y="30186"/>
                  <a:pt x="39587" y="29016"/>
                  <a:pt x="34925" y="12700"/>
                </a:cubicBezTo>
                <a:cubicBezTo>
                  <a:pt x="32006" y="2485"/>
                  <a:pt x="29633" y="2117"/>
                  <a:pt x="28575" y="0"/>
                </a:cubicBezTo>
                <a:close/>
              </a:path>
            </a:pathLst>
          </a:custGeom>
          <a:solidFill>
            <a:srgbClr val="E4A3B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78906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963-A7FA-8060-CD2C-6C9E099796E3}"/>
              </a:ext>
            </a:extLst>
          </p:cNvPr>
          <p:cNvSpPr>
            <a:spLocks noGrp="1"/>
          </p:cNvSpPr>
          <p:nvPr>
            <p:ph type="title"/>
          </p:nvPr>
        </p:nvSpPr>
        <p:spPr/>
        <p:txBody>
          <a:bodyPr/>
          <a:lstStyle/>
          <a:p>
            <a:pPr algn="l"/>
            <a:r>
              <a:rPr lang="en-US" dirty="0"/>
              <a:t>Select Ongoing Phase III Studies of First-Line Therapy for Patients with Metastatic NSCLC and Activating EGFR Mutations</a:t>
            </a:r>
          </a:p>
        </p:txBody>
      </p:sp>
      <p:graphicFrame>
        <p:nvGraphicFramePr>
          <p:cNvPr id="4" name="Table 4">
            <a:extLst>
              <a:ext uri="{FF2B5EF4-FFF2-40B4-BE49-F238E27FC236}">
                <a16:creationId xmlns:a16="http://schemas.microsoft.com/office/drawing/2014/main" id="{D98202C9-C5B3-92C6-F77D-73CDB2860A85}"/>
              </a:ext>
            </a:extLst>
          </p:cNvPr>
          <p:cNvGraphicFramePr>
            <a:graphicFrameLocks noGrp="1"/>
          </p:cNvGraphicFramePr>
          <p:nvPr>
            <p:ph idx="1"/>
            <p:extLst>
              <p:ext uri="{D42A27DB-BD31-4B8C-83A1-F6EECF244321}">
                <p14:modId xmlns:p14="http://schemas.microsoft.com/office/powerpoint/2010/main" val="1504580309"/>
              </p:ext>
            </p:extLst>
          </p:nvPr>
        </p:nvGraphicFramePr>
        <p:xfrm>
          <a:off x="912286" y="1412776"/>
          <a:ext cx="10223747" cy="4511040"/>
        </p:xfrm>
        <a:graphic>
          <a:graphicData uri="http://schemas.openxmlformats.org/drawingml/2006/table">
            <a:tbl>
              <a:tblPr firstRow="1" bandRow="1">
                <a:tableStyleId>{21E4AEA4-8DFA-4A89-87EB-49C32662AFE0}</a:tableStyleId>
              </a:tblPr>
              <a:tblGrid>
                <a:gridCol w="2014836">
                  <a:extLst>
                    <a:ext uri="{9D8B030D-6E8A-4147-A177-3AD203B41FA5}">
                      <a16:colId xmlns:a16="http://schemas.microsoft.com/office/drawing/2014/main" val="3278211682"/>
                    </a:ext>
                  </a:extLst>
                </a:gridCol>
                <a:gridCol w="1332193">
                  <a:extLst>
                    <a:ext uri="{9D8B030D-6E8A-4147-A177-3AD203B41FA5}">
                      <a16:colId xmlns:a16="http://schemas.microsoft.com/office/drawing/2014/main" val="2801866429"/>
                    </a:ext>
                  </a:extLst>
                </a:gridCol>
                <a:gridCol w="4500455">
                  <a:extLst>
                    <a:ext uri="{9D8B030D-6E8A-4147-A177-3AD203B41FA5}">
                      <a16:colId xmlns:a16="http://schemas.microsoft.com/office/drawing/2014/main" val="9631808"/>
                    </a:ext>
                  </a:extLst>
                </a:gridCol>
                <a:gridCol w="2376263">
                  <a:extLst>
                    <a:ext uri="{9D8B030D-6E8A-4147-A177-3AD203B41FA5}">
                      <a16:colId xmlns:a16="http://schemas.microsoft.com/office/drawing/2014/main" val="3283154115"/>
                    </a:ext>
                  </a:extLst>
                </a:gridCol>
              </a:tblGrid>
              <a:tr h="302106">
                <a:tc>
                  <a:txBody>
                    <a:bodyPr/>
                    <a:lstStyle/>
                    <a:p>
                      <a:r>
                        <a:rPr lang="en-US" sz="20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Est primary</a:t>
                      </a:r>
                    </a:p>
                    <a:p>
                      <a:r>
                        <a:rPr lang="en-US" sz="20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2000" dirty="0"/>
                        <a:t>FLAURA2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587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a:t>
                      </a:r>
                    </a:p>
                    <a:p>
                      <a:pPr marL="285750" indent="-285750">
                        <a:buFont typeface="Arial" panose="020B0604020202020204" pitchFamily="34" charset="0"/>
                        <a:buChar char="•"/>
                      </a:pPr>
                      <a:r>
                        <a:rPr lang="en-US" sz="2000" dirty="0"/>
                        <a:t>Osimertinib + platinum-based chemo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April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624927846"/>
                  </a:ext>
                </a:extLst>
              </a:tr>
              <a:tr h="370840">
                <a:tc>
                  <a:txBody>
                    <a:bodyPr/>
                    <a:lstStyle/>
                    <a:p>
                      <a:r>
                        <a:rPr lang="en-US" sz="2000" dirty="0"/>
                        <a:t>MARIPOSA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err="1"/>
                        <a:t>Amivantamab</a:t>
                      </a:r>
                      <a:r>
                        <a:rPr lang="en-US" sz="2000" dirty="0"/>
                        <a:t> + </a:t>
                      </a:r>
                      <a:r>
                        <a:rPr lang="en-US" sz="2000" dirty="0" err="1"/>
                        <a:t>lazertiniib</a:t>
                      </a:r>
                      <a:endParaRPr lang="en-US" sz="2000" dirty="0"/>
                    </a:p>
                    <a:p>
                      <a:pPr marL="285750" indent="-285750">
                        <a:buFont typeface="Arial" panose="020B0604020202020204" pitchFamily="34" charset="0"/>
                        <a:buChar char="•"/>
                      </a:pPr>
                      <a:r>
                        <a:rPr lang="en-US" sz="2000" dirty="0"/>
                        <a:t>Osimertinib + placebo</a:t>
                      </a:r>
                    </a:p>
                    <a:p>
                      <a:pPr marL="285750" indent="-285750">
                        <a:buFont typeface="Arial" panose="020B0604020202020204" pitchFamily="34" charset="0"/>
                        <a:buChar char="•"/>
                      </a:pPr>
                      <a:r>
                        <a:rPr lang="en-US" sz="2000" dirty="0"/>
                        <a:t>Lazertinib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April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9683114"/>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dirty="0"/>
                        <a:t>ECOG-ACRIN EA5182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a:t>
                      </a:r>
                    </a:p>
                    <a:p>
                      <a:pPr marL="285750" indent="-285750">
                        <a:buFont typeface="Arial" panose="020B0604020202020204" pitchFamily="34" charset="0"/>
                        <a:buChar char="•"/>
                      </a:pPr>
                      <a:r>
                        <a:rPr lang="en-US" sz="2000" dirty="0"/>
                        <a:t>Osimertinib + bevacizumab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September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94232483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SANOVO*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Osimertinib + </a:t>
                      </a:r>
                      <a:r>
                        <a:rPr lang="en-US" sz="2000" dirty="0" err="1"/>
                        <a:t>savolitinib</a:t>
                      </a:r>
                      <a:r>
                        <a:rPr lang="en-US" sz="2000" dirty="0"/>
                        <a:t> </a:t>
                      </a:r>
                    </a:p>
                    <a:p>
                      <a:pPr marL="285750" indent="-285750">
                        <a:buFont typeface="Arial" panose="020B0604020202020204" pitchFamily="34" charset="0"/>
                        <a:buChar char="•"/>
                      </a:pPr>
                      <a:r>
                        <a:rPr lang="en-US" sz="2000" dirty="0"/>
                        <a:t>Osimertinib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November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126026"/>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FLETEO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 </a:t>
                      </a:r>
                    </a:p>
                    <a:p>
                      <a:pPr marL="285750" indent="-285750">
                        <a:buFont typeface="Arial" panose="020B0604020202020204" pitchFamily="34" charset="0"/>
                        <a:buChar char="•"/>
                      </a:pPr>
                      <a:r>
                        <a:rPr lang="en-US" sz="2000" dirty="0"/>
                        <a:t>TY-9591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May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145832253"/>
                  </a:ext>
                </a:extLst>
              </a:tr>
            </a:tbl>
          </a:graphicData>
        </a:graphic>
      </p:graphicFrame>
      <p:sp>
        <p:nvSpPr>
          <p:cNvPr id="6" name="TextBox 5">
            <a:extLst>
              <a:ext uri="{FF2B5EF4-FFF2-40B4-BE49-F238E27FC236}">
                <a16:creationId xmlns:a16="http://schemas.microsoft.com/office/drawing/2014/main" id="{2D528AAC-5F35-FBDD-2052-4EA7E62C73C9}"/>
              </a:ext>
            </a:extLst>
          </p:cNvPr>
          <p:cNvSpPr txBox="1"/>
          <p:nvPr/>
        </p:nvSpPr>
        <p:spPr>
          <a:xfrm>
            <a:off x="191344" y="6461710"/>
            <a:ext cx="3609258" cy="323165"/>
          </a:xfrm>
          <a:prstGeom prst="rect">
            <a:avLst/>
          </a:prstGeom>
          <a:noFill/>
        </p:spPr>
        <p:txBody>
          <a:bodyPr wrap="none" rtlCol="0">
            <a:spAutoFit/>
          </a:bodyPr>
          <a:lstStyle/>
          <a:p>
            <a:r>
              <a:rPr lang="en-US" sz="1500" b="0" dirty="0" err="1">
                <a:solidFill>
                  <a:schemeClr val="tx1"/>
                </a:solidFill>
                <a:latin typeface="+mn-lt"/>
              </a:rPr>
              <a:t>www.clinicaltrials.gov</a:t>
            </a:r>
            <a:r>
              <a:rPr lang="en-US" sz="1500" b="0" dirty="0">
                <a:solidFill>
                  <a:schemeClr val="tx1"/>
                </a:solidFill>
                <a:latin typeface="+mn-lt"/>
              </a:rPr>
              <a:t>. Accessed June 2022.</a:t>
            </a:r>
          </a:p>
        </p:txBody>
      </p:sp>
      <p:sp>
        <p:nvSpPr>
          <p:cNvPr id="7" name="TextBox 6">
            <a:extLst>
              <a:ext uri="{FF2B5EF4-FFF2-40B4-BE49-F238E27FC236}">
                <a16:creationId xmlns:a16="http://schemas.microsoft.com/office/drawing/2014/main" id="{12DD218D-6D6B-991E-FACA-86A0013B7CE5}"/>
              </a:ext>
            </a:extLst>
          </p:cNvPr>
          <p:cNvSpPr txBox="1"/>
          <p:nvPr/>
        </p:nvSpPr>
        <p:spPr>
          <a:xfrm>
            <a:off x="900724" y="5966579"/>
            <a:ext cx="4743030" cy="338554"/>
          </a:xfrm>
          <a:prstGeom prst="rect">
            <a:avLst/>
          </a:prstGeom>
          <a:noFill/>
        </p:spPr>
        <p:txBody>
          <a:bodyPr wrap="none" rtlCol="0">
            <a:spAutoFit/>
          </a:bodyPr>
          <a:lstStyle/>
          <a:p>
            <a:r>
              <a:rPr lang="en-US" sz="1600" dirty="0">
                <a:solidFill>
                  <a:schemeClr val="tx1"/>
                </a:solidFill>
                <a:latin typeface="+mn-lt"/>
              </a:rPr>
              <a:t>*</a:t>
            </a:r>
            <a:r>
              <a:rPr lang="en-US" sz="1600" baseline="30000" dirty="0">
                <a:solidFill>
                  <a:schemeClr val="tx1"/>
                </a:solidFill>
                <a:latin typeface="+mn-lt"/>
              </a:rPr>
              <a:t> </a:t>
            </a:r>
            <a:r>
              <a:rPr lang="en-US" sz="1600" b="0" dirty="0">
                <a:solidFill>
                  <a:schemeClr val="tx1"/>
                </a:solidFill>
                <a:latin typeface="+mn-lt"/>
              </a:rPr>
              <a:t>Sensitizing EGFR mutation and c-MET overexpression</a:t>
            </a:r>
          </a:p>
        </p:txBody>
      </p:sp>
    </p:spTree>
    <p:extLst>
      <p:ext uri="{BB962C8B-B14F-4D97-AF65-F5344CB8AC3E}">
        <p14:creationId xmlns:p14="http://schemas.microsoft.com/office/powerpoint/2010/main" val="990646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5980A9-D894-CB70-7BB0-7E69C8D469A7}"/>
              </a:ext>
            </a:extLst>
          </p:cNvPr>
          <p:cNvSpPr/>
          <p:nvPr/>
        </p:nvSpPr>
        <p:spPr bwMode="auto">
          <a:xfrm>
            <a:off x="466530" y="1007290"/>
            <a:ext cx="11455087" cy="5847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BCB91076-7FF1-A02B-A0E4-51A6BDCC4E2E}"/>
              </a:ext>
            </a:extLst>
          </p:cNvPr>
          <p:cNvSpPr>
            <a:spLocks noGrp="1"/>
          </p:cNvSpPr>
          <p:nvPr>
            <p:ph type="title"/>
          </p:nvPr>
        </p:nvSpPr>
        <p:spPr>
          <a:xfrm>
            <a:off x="916516" y="16362"/>
            <a:ext cx="10358967" cy="1143000"/>
          </a:xfrm>
        </p:spPr>
        <p:txBody>
          <a:bodyPr/>
          <a:lstStyle/>
          <a:p>
            <a:r>
              <a:rPr lang="en-US" dirty="0"/>
              <a:t>Mechanisms of Acquired Resistance to Osimertinib</a:t>
            </a:r>
          </a:p>
        </p:txBody>
      </p:sp>
      <p:sp>
        <p:nvSpPr>
          <p:cNvPr id="3" name="TextBox 2">
            <a:extLst>
              <a:ext uri="{FF2B5EF4-FFF2-40B4-BE49-F238E27FC236}">
                <a16:creationId xmlns:a16="http://schemas.microsoft.com/office/drawing/2014/main" id="{DE14FF6D-2009-7706-D6EF-F928C06675B3}"/>
              </a:ext>
            </a:extLst>
          </p:cNvPr>
          <p:cNvSpPr txBox="1"/>
          <p:nvPr/>
        </p:nvSpPr>
        <p:spPr>
          <a:xfrm>
            <a:off x="119336" y="6488023"/>
            <a:ext cx="455900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Cooper AJ et al. </a:t>
            </a:r>
            <a:r>
              <a:rPr lang="en-US" sz="1500" b="0" i="1" dirty="0">
                <a:solidFill>
                  <a:schemeClr val="tx1"/>
                </a:solidFill>
                <a:latin typeface="Calibri" panose="020F0502020204030204" pitchFamily="34" charset="0"/>
                <a:cs typeface="Calibri" panose="020F0502020204030204" pitchFamily="34" charset="0"/>
              </a:rPr>
              <a:t>Nat Rev Clin Oncol </a:t>
            </a:r>
            <a:r>
              <a:rPr lang="en-US" sz="1500" b="0" dirty="0">
                <a:solidFill>
                  <a:schemeClr val="tx1"/>
                </a:solidFill>
                <a:latin typeface="Calibri" panose="020F0502020204030204" pitchFamily="34" charset="0"/>
                <a:cs typeface="Calibri" panose="020F0502020204030204" pitchFamily="34" charset="0"/>
              </a:rPr>
              <a:t>2022;19(8):499-514.</a:t>
            </a:r>
          </a:p>
        </p:txBody>
      </p:sp>
      <p:sp>
        <p:nvSpPr>
          <p:cNvPr id="6" name="TextBox 5">
            <a:extLst>
              <a:ext uri="{FF2B5EF4-FFF2-40B4-BE49-F238E27FC236}">
                <a16:creationId xmlns:a16="http://schemas.microsoft.com/office/drawing/2014/main" id="{B37B53AF-3C27-5FBB-22B5-5D9CFBC684D1}"/>
              </a:ext>
            </a:extLst>
          </p:cNvPr>
          <p:cNvSpPr txBox="1"/>
          <p:nvPr/>
        </p:nvSpPr>
        <p:spPr>
          <a:xfrm>
            <a:off x="4968676" y="968690"/>
            <a:ext cx="3401893" cy="584775"/>
          </a:xfrm>
          <a:prstGeom prst="rect">
            <a:avLst/>
          </a:prstGeom>
          <a:noFill/>
        </p:spPr>
        <p:txBody>
          <a:bodyPr wrap="none" rtlCol="0">
            <a:spAutoFit/>
          </a:bodyPr>
          <a:lstStyle/>
          <a:p>
            <a:r>
              <a:rPr lang="en-US" sz="1600" dirty="0">
                <a:solidFill>
                  <a:schemeClr val="tx1"/>
                </a:solidFill>
              </a:rPr>
              <a:t>Activation of bypass and/or </a:t>
            </a:r>
          </a:p>
          <a:p>
            <a:r>
              <a:rPr lang="en-US" sz="1600" dirty="0">
                <a:solidFill>
                  <a:schemeClr val="tx1"/>
                </a:solidFill>
              </a:rPr>
              <a:t>downstream </a:t>
            </a:r>
            <a:r>
              <a:rPr lang="en-US" sz="1600" dirty="0" err="1">
                <a:solidFill>
                  <a:schemeClr val="tx1"/>
                </a:solidFill>
              </a:rPr>
              <a:t>signalling</a:t>
            </a:r>
            <a:r>
              <a:rPr lang="en-US" sz="1600" dirty="0">
                <a:solidFill>
                  <a:schemeClr val="tx1"/>
                </a:solidFill>
              </a:rPr>
              <a:t> pathways</a:t>
            </a:r>
          </a:p>
        </p:txBody>
      </p:sp>
      <p:pic>
        <p:nvPicPr>
          <p:cNvPr id="9" name="Picture 8" descr="Diagram&#10;&#10;Description automatically generated">
            <a:extLst>
              <a:ext uri="{FF2B5EF4-FFF2-40B4-BE49-F238E27FC236}">
                <a16:creationId xmlns:a16="http://schemas.microsoft.com/office/drawing/2014/main" id="{7CE58936-5112-1DE7-98E7-BBF9C62FC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30" y="1592064"/>
            <a:ext cx="11455087" cy="4545083"/>
          </a:xfrm>
          <a:prstGeom prst="rect">
            <a:avLst/>
          </a:prstGeom>
        </p:spPr>
      </p:pic>
      <p:sp>
        <p:nvSpPr>
          <p:cNvPr id="11" name="TextBox 10">
            <a:extLst>
              <a:ext uri="{FF2B5EF4-FFF2-40B4-BE49-F238E27FC236}">
                <a16:creationId xmlns:a16="http://schemas.microsoft.com/office/drawing/2014/main" id="{33218964-4F57-B6D5-6130-CF6B820E0B90}"/>
              </a:ext>
            </a:extLst>
          </p:cNvPr>
          <p:cNvSpPr txBox="1"/>
          <p:nvPr/>
        </p:nvSpPr>
        <p:spPr>
          <a:xfrm>
            <a:off x="1791335" y="1007288"/>
            <a:ext cx="3401893" cy="830997"/>
          </a:xfrm>
          <a:prstGeom prst="rect">
            <a:avLst/>
          </a:prstGeom>
          <a:noFill/>
        </p:spPr>
        <p:txBody>
          <a:bodyPr wrap="square" rtlCol="0">
            <a:spAutoFit/>
          </a:bodyPr>
          <a:lstStyle/>
          <a:p>
            <a:r>
              <a:rPr lang="en-US" sz="1600" dirty="0">
                <a:solidFill>
                  <a:schemeClr val="tx1"/>
                </a:solidFill>
              </a:rPr>
              <a:t>Alterations that prevent inhibition of the target receptor tyrosine</a:t>
            </a:r>
          </a:p>
        </p:txBody>
      </p:sp>
      <p:sp>
        <p:nvSpPr>
          <p:cNvPr id="7" name="TextBox 6">
            <a:extLst>
              <a:ext uri="{FF2B5EF4-FFF2-40B4-BE49-F238E27FC236}">
                <a16:creationId xmlns:a16="http://schemas.microsoft.com/office/drawing/2014/main" id="{81AE5D45-28A4-7F46-FE50-2741F342F567}"/>
              </a:ext>
            </a:extLst>
          </p:cNvPr>
          <p:cNvSpPr txBox="1"/>
          <p:nvPr/>
        </p:nvSpPr>
        <p:spPr>
          <a:xfrm>
            <a:off x="9244588" y="1007287"/>
            <a:ext cx="2170787" cy="830997"/>
          </a:xfrm>
          <a:prstGeom prst="rect">
            <a:avLst/>
          </a:prstGeom>
          <a:noFill/>
        </p:spPr>
        <p:txBody>
          <a:bodyPr wrap="none" rtlCol="0">
            <a:spAutoFit/>
          </a:bodyPr>
          <a:lstStyle/>
          <a:p>
            <a:r>
              <a:rPr lang="en-US" sz="1600" dirty="0">
                <a:solidFill>
                  <a:schemeClr val="tx1"/>
                </a:solidFill>
              </a:rPr>
              <a:t>Changes in </a:t>
            </a:r>
            <a:r>
              <a:rPr lang="en-US" sz="1600" dirty="0" err="1">
                <a:solidFill>
                  <a:schemeClr val="tx1"/>
                </a:solidFill>
              </a:rPr>
              <a:t>tumour</a:t>
            </a:r>
            <a:endParaRPr lang="en-US" sz="1600" dirty="0">
              <a:solidFill>
                <a:schemeClr val="tx1"/>
              </a:solidFill>
            </a:endParaRPr>
          </a:p>
          <a:p>
            <a:r>
              <a:rPr lang="en-US" sz="1600" dirty="0">
                <a:solidFill>
                  <a:schemeClr val="tx1"/>
                </a:solidFill>
              </a:rPr>
              <a:t>cell lineage such as </a:t>
            </a:r>
          </a:p>
          <a:p>
            <a:r>
              <a:rPr lang="en-US" sz="1600" dirty="0">
                <a:solidFill>
                  <a:schemeClr val="tx1"/>
                </a:solidFill>
              </a:rPr>
              <a:t>transformation</a:t>
            </a:r>
          </a:p>
        </p:txBody>
      </p:sp>
    </p:spTree>
    <p:extLst>
      <p:ext uri="{BB962C8B-B14F-4D97-AF65-F5344CB8AC3E}">
        <p14:creationId xmlns:p14="http://schemas.microsoft.com/office/powerpoint/2010/main" val="3877691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36C2-40A1-4E90-3189-DB35325E6F00}"/>
              </a:ext>
            </a:extLst>
          </p:cNvPr>
          <p:cNvSpPr>
            <a:spLocks noGrp="1"/>
          </p:cNvSpPr>
          <p:nvPr>
            <p:ph type="title"/>
          </p:nvPr>
        </p:nvSpPr>
        <p:spPr/>
        <p:txBody>
          <a:bodyPr/>
          <a:lstStyle/>
          <a:p>
            <a:pPr algn="l"/>
            <a:r>
              <a:rPr lang="en-US" dirty="0"/>
              <a:t>Broad Range of Resistance Mechanisms in NSCLC with EGFR Mutation After Failure of EGFR TKI Therapy</a:t>
            </a:r>
          </a:p>
        </p:txBody>
      </p:sp>
      <p:sp>
        <p:nvSpPr>
          <p:cNvPr id="3" name="TextBox 2">
            <a:extLst>
              <a:ext uri="{FF2B5EF4-FFF2-40B4-BE49-F238E27FC236}">
                <a16:creationId xmlns:a16="http://schemas.microsoft.com/office/drawing/2014/main" id="{880A2A49-61D0-309A-078B-14A30F0AB135}"/>
              </a:ext>
            </a:extLst>
          </p:cNvPr>
          <p:cNvSpPr txBox="1"/>
          <p:nvPr/>
        </p:nvSpPr>
        <p:spPr>
          <a:xfrm>
            <a:off x="34550" y="6490211"/>
            <a:ext cx="343401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Janne</a:t>
            </a:r>
            <a:r>
              <a:rPr lang="en-US" sz="1500" b="0" dirty="0">
                <a:solidFill>
                  <a:schemeClr val="tx1"/>
                </a:solidFill>
                <a:latin typeface="Calibri" panose="020F0502020204030204" pitchFamily="34" charset="0"/>
                <a:cs typeface="Calibri" panose="020F0502020204030204" pitchFamily="34" charset="0"/>
              </a:rPr>
              <a:t> PA et al. ASCO 2021;Abstract 9007.</a:t>
            </a:r>
          </a:p>
        </p:txBody>
      </p:sp>
      <p:pic>
        <p:nvPicPr>
          <p:cNvPr id="5" name="Picture 4" descr="Chart&#10;&#10;Description automatically generated">
            <a:extLst>
              <a:ext uri="{FF2B5EF4-FFF2-40B4-BE49-F238E27FC236}">
                <a16:creationId xmlns:a16="http://schemas.microsoft.com/office/drawing/2014/main" id="{484256E5-0714-4C6F-7CD6-F1B91EA42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989425"/>
            <a:ext cx="11809312" cy="2975574"/>
          </a:xfrm>
          <a:prstGeom prst="rect">
            <a:avLst/>
          </a:prstGeom>
        </p:spPr>
      </p:pic>
    </p:spTree>
    <p:extLst>
      <p:ext uri="{BB962C8B-B14F-4D97-AF65-F5344CB8AC3E}">
        <p14:creationId xmlns:p14="http://schemas.microsoft.com/office/powerpoint/2010/main" val="295434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10;&#10;Description automatically generated">
            <a:extLst>
              <a:ext uri="{FF2B5EF4-FFF2-40B4-BE49-F238E27FC236}">
                <a16:creationId xmlns:a16="http://schemas.microsoft.com/office/drawing/2014/main" id="{C3058177-391D-3599-416B-F2BE99154A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11424" y="326038"/>
            <a:ext cx="10369152" cy="5616624"/>
          </a:xfrm>
          <a:prstGeom prst="rect">
            <a:avLst/>
          </a:prstGeom>
        </p:spPr>
      </p:pic>
      <p:sp>
        <p:nvSpPr>
          <p:cNvPr id="5" name="TextBox 4">
            <a:extLst>
              <a:ext uri="{FF2B5EF4-FFF2-40B4-BE49-F238E27FC236}">
                <a16:creationId xmlns:a16="http://schemas.microsoft.com/office/drawing/2014/main" id="{BDCF26FF-7BFE-FB47-A0CE-8D9D4152B81C}"/>
              </a:ext>
            </a:extLst>
          </p:cNvPr>
          <p:cNvSpPr txBox="1"/>
          <p:nvPr/>
        </p:nvSpPr>
        <p:spPr>
          <a:xfrm>
            <a:off x="3431704" y="833809"/>
            <a:ext cx="2303836" cy="430887"/>
          </a:xfrm>
          <a:prstGeom prst="rect">
            <a:avLst/>
          </a:prstGeom>
          <a:noFill/>
        </p:spPr>
        <p:txBody>
          <a:bodyPr wrap="none" rtlCol="0">
            <a:spAutoFit/>
          </a:bodyPr>
          <a:lstStyle/>
          <a:p>
            <a:r>
              <a:rPr lang="en-US" sz="2200" dirty="0">
                <a:solidFill>
                  <a:srgbClr val="0F3062"/>
                </a:solidFill>
              </a:rPr>
              <a:t>Abstract LBA53</a:t>
            </a:r>
          </a:p>
        </p:txBody>
      </p:sp>
    </p:spTree>
    <p:extLst>
      <p:ext uri="{BB962C8B-B14F-4D97-AF65-F5344CB8AC3E}">
        <p14:creationId xmlns:p14="http://schemas.microsoft.com/office/powerpoint/2010/main" val="3815744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B18C-94ED-5AB7-AFE0-197B33269D29}"/>
              </a:ext>
            </a:extLst>
          </p:cNvPr>
          <p:cNvSpPr>
            <a:spLocks noGrp="1"/>
          </p:cNvSpPr>
          <p:nvPr>
            <p:ph type="title"/>
          </p:nvPr>
        </p:nvSpPr>
        <p:spPr/>
        <p:txBody>
          <a:bodyPr/>
          <a:lstStyle/>
          <a:p>
            <a:r>
              <a:rPr lang="en-US" dirty="0"/>
              <a:t>Alterations Observed at the Time of First-Line Osimertinib Resistance</a:t>
            </a:r>
          </a:p>
        </p:txBody>
      </p:sp>
      <p:sp>
        <p:nvSpPr>
          <p:cNvPr id="3" name="TextBox 2">
            <a:extLst>
              <a:ext uri="{FF2B5EF4-FFF2-40B4-BE49-F238E27FC236}">
                <a16:creationId xmlns:a16="http://schemas.microsoft.com/office/drawing/2014/main" id="{47F90DB2-2C19-DB17-8EC2-F3D25270CCC8}"/>
              </a:ext>
            </a:extLst>
          </p:cNvPr>
          <p:cNvSpPr txBox="1"/>
          <p:nvPr/>
        </p:nvSpPr>
        <p:spPr>
          <a:xfrm>
            <a:off x="15404" y="6505599"/>
            <a:ext cx="3643946"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Piotrowska</a:t>
            </a:r>
            <a:r>
              <a:rPr lang="en-US" sz="1400" b="0" dirty="0">
                <a:solidFill>
                  <a:schemeClr val="tx1"/>
                </a:solidFill>
                <a:latin typeface="Calibri" panose="020F0502020204030204" pitchFamily="34" charset="0"/>
                <a:cs typeface="Calibri" panose="020F0502020204030204" pitchFamily="34" charset="0"/>
              </a:rPr>
              <a:t> Z et al. ESMO 2022;Abstract LBA53.</a:t>
            </a:r>
          </a:p>
        </p:txBody>
      </p:sp>
      <p:pic>
        <p:nvPicPr>
          <p:cNvPr id="5" name="Picture 4" descr="Graphical user interface&#10;&#10;Description automatically generated">
            <a:extLst>
              <a:ext uri="{FF2B5EF4-FFF2-40B4-BE49-F238E27FC236}">
                <a16:creationId xmlns:a16="http://schemas.microsoft.com/office/drawing/2014/main" id="{8EC99473-8FE2-B0F5-CF01-964E6F3DA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23" y="1268760"/>
            <a:ext cx="10944354" cy="4809869"/>
          </a:xfrm>
          <a:prstGeom prst="rect">
            <a:avLst/>
          </a:prstGeom>
        </p:spPr>
      </p:pic>
    </p:spTree>
    <p:extLst>
      <p:ext uri="{BB962C8B-B14F-4D97-AF65-F5344CB8AC3E}">
        <p14:creationId xmlns:p14="http://schemas.microsoft.com/office/powerpoint/2010/main" val="351536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B18C-94ED-5AB7-AFE0-197B33269D29}"/>
              </a:ext>
            </a:extLst>
          </p:cNvPr>
          <p:cNvSpPr>
            <a:spLocks noGrp="1"/>
          </p:cNvSpPr>
          <p:nvPr>
            <p:ph type="title"/>
          </p:nvPr>
        </p:nvSpPr>
        <p:spPr/>
        <p:txBody>
          <a:bodyPr/>
          <a:lstStyle/>
          <a:p>
            <a:r>
              <a:rPr lang="en-US" dirty="0"/>
              <a:t>ELIOS Phase II Study Design </a:t>
            </a:r>
          </a:p>
        </p:txBody>
      </p:sp>
      <p:pic>
        <p:nvPicPr>
          <p:cNvPr id="5" name="Picture 4" descr="Timeline&#10;&#10;Description automatically generated">
            <a:extLst>
              <a:ext uri="{FF2B5EF4-FFF2-40B4-BE49-F238E27FC236}">
                <a16:creationId xmlns:a16="http://schemas.microsoft.com/office/drawing/2014/main" id="{D24DE578-71A7-1966-B0E0-6227B0B5B8A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600"/>
          <a:stretch/>
        </p:blipFill>
        <p:spPr>
          <a:xfrm>
            <a:off x="335360" y="1268760"/>
            <a:ext cx="11521280" cy="4427219"/>
          </a:xfrm>
          <a:prstGeom prst="rect">
            <a:avLst/>
          </a:prstGeom>
        </p:spPr>
      </p:pic>
      <p:sp>
        <p:nvSpPr>
          <p:cNvPr id="7" name="TextBox 6">
            <a:extLst>
              <a:ext uri="{FF2B5EF4-FFF2-40B4-BE49-F238E27FC236}">
                <a16:creationId xmlns:a16="http://schemas.microsoft.com/office/drawing/2014/main" id="{451FB665-E6DA-154A-AE97-10F2E7EBFBAD}"/>
              </a:ext>
            </a:extLst>
          </p:cNvPr>
          <p:cNvSpPr txBox="1"/>
          <p:nvPr/>
        </p:nvSpPr>
        <p:spPr>
          <a:xfrm>
            <a:off x="15404" y="6505599"/>
            <a:ext cx="3643946"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Piotrowska</a:t>
            </a:r>
            <a:r>
              <a:rPr lang="en-US" sz="1400" b="0" dirty="0">
                <a:solidFill>
                  <a:schemeClr val="tx1"/>
                </a:solidFill>
                <a:latin typeface="Calibri" panose="020F0502020204030204" pitchFamily="34" charset="0"/>
                <a:cs typeface="Calibri" panose="020F0502020204030204" pitchFamily="34" charset="0"/>
              </a:rPr>
              <a:t> Z et al. ESMO 2022;Abstract LBA53.</a:t>
            </a:r>
          </a:p>
        </p:txBody>
      </p:sp>
      <p:sp>
        <p:nvSpPr>
          <p:cNvPr id="8" name="TextBox 7">
            <a:extLst>
              <a:ext uri="{FF2B5EF4-FFF2-40B4-BE49-F238E27FC236}">
                <a16:creationId xmlns:a16="http://schemas.microsoft.com/office/drawing/2014/main" id="{DB4A0F91-BF24-6843-99C8-5C2C87EA8F33}"/>
              </a:ext>
            </a:extLst>
          </p:cNvPr>
          <p:cNvSpPr txBox="1"/>
          <p:nvPr/>
        </p:nvSpPr>
        <p:spPr>
          <a:xfrm>
            <a:off x="395231" y="5788147"/>
            <a:ext cx="10669321" cy="523220"/>
          </a:xfrm>
          <a:prstGeom prst="rect">
            <a:avLst/>
          </a:prstGeom>
          <a:noFill/>
        </p:spPr>
        <p:txBody>
          <a:bodyPr wrap="square" rtlCol="0">
            <a:spAutoFit/>
          </a:bodyPr>
          <a:lstStyle/>
          <a:p>
            <a:r>
              <a:rPr lang="en-US" sz="1400" b="0" dirty="0">
                <a:solidFill>
                  <a:schemeClr val="tx1"/>
                </a:solidFill>
                <a:latin typeface="Calibri" panose="020F0502020204030204" pitchFamily="34" charset="0"/>
                <a:cs typeface="Calibri" panose="020F0502020204030204" pitchFamily="34" charset="0"/>
              </a:rPr>
              <a:t>PD = disease progression; PFS = progression-free survival; ORR = objective response rate; </a:t>
            </a:r>
            <a:r>
              <a:rPr lang="en-US" sz="1400" b="0" dirty="0" err="1">
                <a:solidFill>
                  <a:schemeClr val="tx1"/>
                </a:solidFill>
                <a:latin typeface="Calibri" panose="020F0502020204030204" pitchFamily="34" charset="0"/>
                <a:cs typeface="Calibri" panose="020F0502020204030204" pitchFamily="34" charset="0"/>
              </a:rPr>
              <a:t>DoR</a:t>
            </a:r>
            <a:r>
              <a:rPr lang="en-US" sz="1400" b="0" dirty="0">
                <a:solidFill>
                  <a:schemeClr val="tx1"/>
                </a:solidFill>
                <a:latin typeface="Calibri" panose="020F0502020204030204" pitchFamily="34" charset="0"/>
                <a:cs typeface="Calibri" panose="020F0502020204030204" pitchFamily="34" charset="0"/>
              </a:rPr>
              <a:t> = duration of response; DCR = disease control rate; TTD = time to treatment discontinuation or death; TFST = time to first subsequent therapy or death</a:t>
            </a:r>
          </a:p>
        </p:txBody>
      </p:sp>
    </p:spTree>
    <p:extLst>
      <p:ext uri="{BB962C8B-B14F-4D97-AF65-F5344CB8AC3E}">
        <p14:creationId xmlns:p14="http://schemas.microsoft.com/office/powerpoint/2010/main" val="90529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B18C-94ED-5AB7-AFE0-197B33269D29}"/>
              </a:ext>
            </a:extLst>
          </p:cNvPr>
          <p:cNvSpPr>
            <a:spLocks noGrp="1"/>
          </p:cNvSpPr>
          <p:nvPr>
            <p:ph type="title"/>
          </p:nvPr>
        </p:nvSpPr>
        <p:spPr/>
        <p:txBody>
          <a:bodyPr/>
          <a:lstStyle/>
          <a:p>
            <a:pPr algn="l"/>
            <a:r>
              <a:rPr lang="en-US" dirty="0"/>
              <a:t>ELIOS Primary Endpoint: High-Frequency Mutations from Baseline to Disease Progression (PAS-ITT)</a:t>
            </a:r>
          </a:p>
        </p:txBody>
      </p:sp>
      <p:pic>
        <p:nvPicPr>
          <p:cNvPr id="6" name="Picture 5" descr="Graphical user interface&#10;&#10;Description automatically generated">
            <a:extLst>
              <a:ext uri="{FF2B5EF4-FFF2-40B4-BE49-F238E27FC236}">
                <a16:creationId xmlns:a16="http://schemas.microsoft.com/office/drawing/2014/main" id="{DE7270C2-C896-EA99-2C37-BFD05A1B3A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639"/>
          <a:stretch/>
        </p:blipFill>
        <p:spPr>
          <a:xfrm>
            <a:off x="299356" y="1556792"/>
            <a:ext cx="11593288" cy="4322987"/>
          </a:xfrm>
          <a:prstGeom prst="rect">
            <a:avLst/>
          </a:prstGeom>
        </p:spPr>
      </p:pic>
      <p:sp>
        <p:nvSpPr>
          <p:cNvPr id="8" name="TextBox 7">
            <a:extLst>
              <a:ext uri="{FF2B5EF4-FFF2-40B4-BE49-F238E27FC236}">
                <a16:creationId xmlns:a16="http://schemas.microsoft.com/office/drawing/2014/main" id="{DC6E1B45-219E-D84F-95FA-909AAB62586C}"/>
              </a:ext>
            </a:extLst>
          </p:cNvPr>
          <p:cNvSpPr txBox="1"/>
          <p:nvPr/>
        </p:nvSpPr>
        <p:spPr>
          <a:xfrm>
            <a:off x="15404" y="6505599"/>
            <a:ext cx="3643946"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Piotrowska</a:t>
            </a:r>
            <a:r>
              <a:rPr lang="en-US" sz="1400" b="0" dirty="0">
                <a:solidFill>
                  <a:schemeClr val="tx1"/>
                </a:solidFill>
                <a:latin typeface="Calibri" panose="020F0502020204030204" pitchFamily="34" charset="0"/>
                <a:cs typeface="Calibri" panose="020F0502020204030204" pitchFamily="34" charset="0"/>
              </a:rPr>
              <a:t> Z et al. ESMO 2022;Abstract LBA53.</a:t>
            </a:r>
          </a:p>
        </p:txBody>
      </p:sp>
      <p:sp>
        <p:nvSpPr>
          <p:cNvPr id="3" name="Rectangle 2">
            <a:extLst>
              <a:ext uri="{FF2B5EF4-FFF2-40B4-BE49-F238E27FC236}">
                <a16:creationId xmlns:a16="http://schemas.microsoft.com/office/drawing/2014/main" id="{7BC28DF0-06B0-CD4D-838E-4F9C944F7BC8}"/>
              </a:ext>
            </a:extLst>
          </p:cNvPr>
          <p:cNvSpPr/>
          <p:nvPr/>
        </p:nvSpPr>
        <p:spPr bwMode="auto">
          <a:xfrm>
            <a:off x="6960096" y="3861048"/>
            <a:ext cx="288032"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54506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B18C-94ED-5AB7-AFE0-197B33269D29}"/>
              </a:ext>
            </a:extLst>
          </p:cNvPr>
          <p:cNvSpPr>
            <a:spLocks noGrp="1"/>
          </p:cNvSpPr>
          <p:nvPr>
            <p:ph type="title"/>
          </p:nvPr>
        </p:nvSpPr>
        <p:spPr/>
        <p:txBody>
          <a:bodyPr/>
          <a:lstStyle/>
          <a:p>
            <a:pPr algn="l"/>
            <a:r>
              <a:rPr lang="en-US" dirty="0"/>
              <a:t>ELIOS Primary Endpoint: Summary of Major Alterations at Baseline and PD (PAS-ITT)</a:t>
            </a:r>
          </a:p>
        </p:txBody>
      </p:sp>
      <p:pic>
        <p:nvPicPr>
          <p:cNvPr id="7" name="Picture 6" descr="Table&#10;&#10;Description automatically generated">
            <a:extLst>
              <a:ext uri="{FF2B5EF4-FFF2-40B4-BE49-F238E27FC236}">
                <a16:creationId xmlns:a16="http://schemas.microsoft.com/office/drawing/2014/main" id="{5FC03D47-807A-2575-6F49-2DA6DA1F6D15}"/>
              </a:ext>
            </a:extLst>
          </p:cNvPr>
          <p:cNvPicPr>
            <a:picLocks noChangeAspect="1"/>
          </p:cNvPicPr>
          <p:nvPr/>
        </p:nvPicPr>
        <p:blipFill rotWithShape="1">
          <a:blip r:embed="rId2">
            <a:extLst>
              <a:ext uri="{28A0092B-C50C-407E-A947-70E740481C1C}">
                <a14:useLocalDpi xmlns:a14="http://schemas.microsoft.com/office/drawing/2010/main" val="0"/>
              </a:ext>
            </a:extLst>
          </a:blip>
          <a:srcRect t="943"/>
          <a:stretch/>
        </p:blipFill>
        <p:spPr>
          <a:xfrm>
            <a:off x="335360" y="1412776"/>
            <a:ext cx="11521280" cy="4495568"/>
          </a:xfrm>
          <a:prstGeom prst="rect">
            <a:avLst/>
          </a:prstGeom>
        </p:spPr>
      </p:pic>
      <p:sp>
        <p:nvSpPr>
          <p:cNvPr id="6" name="TextBox 5">
            <a:extLst>
              <a:ext uri="{FF2B5EF4-FFF2-40B4-BE49-F238E27FC236}">
                <a16:creationId xmlns:a16="http://schemas.microsoft.com/office/drawing/2014/main" id="{16560520-6CFB-EF47-8525-646D71ABC9DA}"/>
              </a:ext>
            </a:extLst>
          </p:cNvPr>
          <p:cNvSpPr txBox="1"/>
          <p:nvPr/>
        </p:nvSpPr>
        <p:spPr>
          <a:xfrm>
            <a:off x="15404" y="6505599"/>
            <a:ext cx="3643946"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Piotrowska</a:t>
            </a:r>
            <a:r>
              <a:rPr lang="en-US" sz="1400" b="0" dirty="0">
                <a:solidFill>
                  <a:schemeClr val="tx1"/>
                </a:solidFill>
                <a:latin typeface="Calibri" panose="020F0502020204030204" pitchFamily="34" charset="0"/>
                <a:cs typeface="Calibri" panose="020F0502020204030204" pitchFamily="34" charset="0"/>
              </a:rPr>
              <a:t> Z et al. ESMO 2022;Abstract LBA53.</a:t>
            </a:r>
          </a:p>
        </p:txBody>
      </p:sp>
      <p:sp>
        <p:nvSpPr>
          <p:cNvPr id="3" name="Rectangle 2">
            <a:extLst>
              <a:ext uri="{FF2B5EF4-FFF2-40B4-BE49-F238E27FC236}">
                <a16:creationId xmlns:a16="http://schemas.microsoft.com/office/drawing/2014/main" id="{367CED56-FD7A-7A4A-8F41-EA47AA5B30D9}"/>
              </a:ext>
            </a:extLst>
          </p:cNvPr>
          <p:cNvSpPr/>
          <p:nvPr/>
        </p:nvSpPr>
        <p:spPr bwMode="auto">
          <a:xfrm>
            <a:off x="8688288" y="1772816"/>
            <a:ext cx="3600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732324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07A6E3A-4048-88F5-1CEC-C56C9FDC9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20" y="260648"/>
            <a:ext cx="10441160" cy="5878261"/>
          </a:xfrm>
          <a:prstGeom prst="rect">
            <a:avLst/>
          </a:prstGeom>
        </p:spPr>
      </p:pic>
      <p:sp>
        <p:nvSpPr>
          <p:cNvPr id="5" name="TextBox 4">
            <a:extLst>
              <a:ext uri="{FF2B5EF4-FFF2-40B4-BE49-F238E27FC236}">
                <a16:creationId xmlns:a16="http://schemas.microsoft.com/office/drawing/2014/main" id="{68BD7931-E638-1810-7159-70D8875085EA}"/>
              </a:ext>
            </a:extLst>
          </p:cNvPr>
          <p:cNvSpPr txBox="1"/>
          <p:nvPr/>
        </p:nvSpPr>
        <p:spPr>
          <a:xfrm>
            <a:off x="2855640" y="908720"/>
            <a:ext cx="2109873" cy="400110"/>
          </a:xfrm>
          <a:prstGeom prst="rect">
            <a:avLst/>
          </a:prstGeom>
          <a:noFill/>
        </p:spPr>
        <p:txBody>
          <a:bodyPr wrap="none" rtlCol="0">
            <a:spAutoFit/>
          </a:bodyPr>
          <a:lstStyle/>
          <a:p>
            <a:r>
              <a:rPr lang="en-US" sz="2000" dirty="0">
                <a:solidFill>
                  <a:srgbClr val="0A2E5F"/>
                </a:solidFill>
              </a:rPr>
              <a:t>Abstract LBA51</a:t>
            </a:r>
          </a:p>
        </p:txBody>
      </p:sp>
    </p:spTree>
    <p:extLst>
      <p:ext uri="{BB962C8B-B14F-4D97-AF65-F5344CB8AC3E}">
        <p14:creationId xmlns:p14="http://schemas.microsoft.com/office/powerpoint/2010/main" val="238865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E32EB7-781D-2F7E-D348-BB68F6B33FDA}"/>
              </a:ext>
            </a:extLst>
          </p:cNvPr>
          <p:cNvSpPr txBox="1"/>
          <p:nvPr/>
        </p:nvSpPr>
        <p:spPr>
          <a:xfrm>
            <a:off x="263352" y="6477098"/>
            <a:ext cx="3545330" cy="323165"/>
          </a:xfrm>
          <a:prstGeom prst="rect">
            <a:avLst/>
          </a:prstGeom>
          <a:noFill/>
        </p:spPr>
        <p:txBody>
          <a:bodyPr wrap="none" rtlCol="0">
            <a:spAutoFit/>
          </a:bodyPr>
          <a:lstStyle/>
          <a:p>
            <a:r>
              <a:rPr lang="en-US" sz="1500" b="0" dirty="0" err="1">
                <a:solidFill>
                  <a:schemeClr val="tx1"/>
                </a:solidFill>
                <a:latin typeface="+mn-lt"/>
              </a:rPr>
              <a:t>Remon</a:t>
            </a:r>
            <a:r>
              <a:rPr lang="en-US" sz="1500" b="0" dirty="0">
                <a:solidFill>
                  <a:schemeClr val="tx1"/>
                </a:solidFill>
                <a:latin typeface="+mn-lt"/>
              </a:rPr>
              <a:t> J et al. ESMO 2022;Abstract LBA51.</a:t>
            </a:r>
          </a:p>
        </p:txBody>
      </p:sp>
      <p:sp>
        <p:nvSpPr>
          <p:cNvPr id="3" name="Title 2">
            <a:extLst>
              <a:ext uri="{FF2B5EF4-FFF2-40B4-BE49-F238E27FC236}">
                <a16:creationId xmlns:a16="http://schemas.microsoft.com/office/drawing/2014/main" id="{29E9B4A1-B3DC-0462-ACF8-E3CBC4B5B989}"/>
              </a:ext>
            </a:extLst>
          </p:cNvPr>
          <p:cNvSpPr>
            <a:spLocks noGrp="1"/>
          </p:cNvSpPr>
          <p:nvPr>
            <p:ph type="title"/>
          </p:nvPr>
        </p:nvSpPr>
        <p:spPr/>
        <p:txBody>
          <a:bodyPr/>
          <a:lstStyle/>
          <a:p>
            <a:r>
              <a:rPr lang="en-US" dirty="0"/>
              <a:t>APPLE Phase II Study Design</a:t>
            </a:r>
          </a:p>
        </p:txBody>
      </p:sp>
      <p:pic>
        <p:nvPicPr>
          <p:cNvPr id="5" name="Picture 4" descr="Graphical user interface, text, application&#10;&#10;Description automatically generated">
            <a:extLst>
              <a:ext uri="{FF2B5EF4-FFF2-40B4-BE49-F238E27FC236}">
                <a16:creationId xmlns:a16="http://schemas.microsoft.com/office/drawing/2014/main" id="{87A1C3F5-842C-03E2-528A-77A8A5A95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42" y="1196752"/>
            <a:ext cx="10638846" cy="4800070"/>
          </a:xfrm>
          <a:prstGeom prst="rect">
            <a:avLst/>
          </a:prstGeom>
        </p:spPr>
      </p:pic>
      <p:sp>
        <p:nvSpPr>
          <p:cNvPr id="7" name="TextBox 6">
            <a:extLst>
              <a:ext uri="{FF2B5EF4-FFF2-40B4-BE49-F238E27FC236}">
                <a16:creationId xmlns:a16="http://schemas.microsoft.com/office/drawing/2014/main" id="{600739F7-B1D2-F840-A680-CCDEF441944F}"/>
              </a:ext>
            </a:extLst>
          </p:cNvPr>
          <p:cNvSpPr txBox="1"/>
          <p:nvPr/>
        </p:nvSpPr>
        <p:spPr>
          <a:xfrm>
            <a:off x="643180" y="6055067"/>
            <a:ext cx="3990260" cy="323165"/>
          </a:xfrm>
          <a:prstGeom prst="rect">
            <a:avLst/>
          </a:prstGeom>
          <a:noFill/>
        </p:spPr>
        <p:txBody>
          <a:bodyPr wrap="none" rtlCol="0">
            <a:spAutoFit/>
          </a:bodyPr>
          <a:lstStyle/>
          <a:p>
            <a:r>
              <a:rPr lang="en-US" sz="1500" b="0" dirty="0">
                <a:solidFill>
                  <a:schemeClr val="tx1"/>
                </a:solidFill>
                <a:latin typeface="+mn-lt"/>
              </a:rPr>
              <a:t>BM = brain metastases; PD = disease progression</a:t>
            </a:r>
          </a:p>
        </p:txBody>
      </p:sp>
    </p:spTree>
    <p:extLst>
      <p:ext uri="{BB962C8B-B14F-4D97-AF65-F5344CB8AC3E}">
        <p14:creationId xmlns:p14="http://schemas.microsoft.com/office/powerpoint/2010/main" val="3214197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7" name="Title 6">
            <a:extLst>
              <a:ext uri="{FF2B5EF4-FFF2-40B4-BE49-F238E27FC236}">
                <a16:creationId xmlns:a16="http://schemas.microsoft.com/office/drawing/2014/main" id="{00F7095E-235F-1DA8-C397-7D1CC9A5DB41}"/>
              </a:ext>
            </a:extLst>
          </p:cNvPr>
          <p:cNvSpPr>
            <a:spLocks noGrp="1"/>
          </p:cNvSpPr>
          <p:nvPr>
            <p:ph type="title"/>
          </p:nvPr>
        </p:nvSpPr>
        <p:spPr>
          <a:xfrm>
            <a:off x="1117769" y="31946"/>
            <a:ext cx="10358967" cy="941716"/>
          </a:xfrm>
        </p:spPr>
        <p:txBody>
          <a:bodyPr/>
          <a:lstStyle/>
          <a:p>
            <a:r>
              <a:rPr lang="en-US" sz="2800" dirty="0">
                <a:effectLst/>
                <a:latin typeface="Calibri" panose="020F0502020204030204" pitchFamily="34" charset="0"/>
                <a:cs typeface="Calibri" panose="020F0502020204030204" pitchFamily="34" charset="0"/>
              </a:rPr>
              <a:t>Mechanisms That Can Cause Drug Resistance</a:t>
            </a:r>
          </a:p>
        </p:txBody>
      </p:sp>
      <p:pic>
        <p:nvPicPr>
          <p:cNvPr id="5" name="Picture 4" descr="Diagram&#10;&#10;Description automatically generated">
            <a:extLst>
              <a:ext uri="{FF2B5EF4-FFF2-40B4-BE49-F238E27FC236}">
                <a16:creationId xmlns:a16="http://schemas.microsoft.com/office/drawing/2014/main" id="{5F7B5D6D-1613-EE94-353A-1F6DBA7FB2DA}"/>
              </a:ext>
            </a:extLst>
          </p:cNvPr>
          <p:cNvPicPr>
            <a:picLocks noChangeAspect="1"/>
          </p:cNvPicPr>
          <p:nvPr/>
        </p:nvPicPr>
        <p:blipFill>
          <a:blip r:embed="rId3"/>
          <a:stretch>
            <a:fillRect/>
          </a:stretch>
        </p:blipFill>
        <p:spPr>
          <a:xfrm>
            <a:off x="1631504" y="1088020"/>
            <a:ext cx="8928992" cy="5267176"/>
          </a:xfrm>
          <a:prstGeom prst="rect">
            <a:avLst/>
          </a:prstGeom>
        </p:spPr>
      </p:pic>
      <p:sp>
        <p:nvSpPr>
          <p:cNvPr id="6" name="TextBox 5">
            <a:extLst>
              <a:ext uri="{FF2B5EF4-FFF2-40B4-BE49-F238E27FC236}">
                <a16:creationId xmlns:a16="http://schemas.microsoft.com/office/drawing/2014/main" id="{F16F1C18-185A-7F41-AC5B-F6CA1B56633D}"/>
              </a:ext>
            </a:extLst>
          </p:cNvPr>
          <p:cNvSpPr txBox="1"/>
          <p:nvPr/>
        </p:nvSpPr>
        <p:spPr>
          <a:xfrm>
            <a:off x="16159" y="6557807"/>
            <a:ext cx="45247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Cohen P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Rev Drug </a:t>
            </a:r>
            <a:r>
              <a:rPr kumimoji="0" lang="en-US" sz="1400" b="0"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Discov</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July;20(7):551-69.</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3069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E9B4A1-B3DC-0462-ACF8-E3CBC4B5B989}"/>
              </a:ext>
            </a:extLst>
          </p:cNvPr>
          <p:cNvSpPr>
            <a:spLocks noGrp="1"/>
          </p:cNvSpPr>
          <p:nvPr>
            <p:ph type="title"/>
          </p:nvPr>
        </p:nvSpPr>
        <p:spPr/>
        <p:txBody>
          <a:bodyPr/>
          <a:lstStyle/>
          <a:p>
            <a:r>
              <a:rPr lang="en-US" dirty="0"/>
              <a:t>APPLE: Switch to Osimertinib</a:t>
            </a:r>
          </a:p>
        </p:txBody>
      </p:sp>
      <p:pic>
        <p:nvPicPr>
          <p:cNvPr id="6" name="Picture 5" descr="Chart, bar chart, waterfall chart&#10;&#10;Description automatically generated">
            <a:extLst>
              <a:ext uri="{FF2B5EF4-FFF2-40B4-BE49-F238E27FC236}">
                <a16:creationId xmlns:a16="http://schemas.microsoft.com/office/drawing/2014/main" id="{6D41D57F-C183-EE5A-2B0B-E91320FA2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27" y="1196752"/>
            <a:ext cx="10872346" cy="4820606"/>
          </a:xfrm>
          <a:prstGeom prst="rect">
            <a:avLst/>
          </a:prstGeom>
        </p:spPr>
      </p:pic>
      <p:sp>
        <p:nvSpPr>
          <p:cNvPr id="8" name="TextBox 7">
            <a:extLst>
              <a:ext uri="{FF2B5EF4-FFF2-40B4-BE49-F238E27FC236}">
                <a16:creationId xmlns:a16="http://schemas.microsoft.com/office/drawing/2014/main" id="{4AD29AB8-2A5B-EE4D-854C-3F9E58F344F0}"/>
              </a:ext>
            </a:extLst>
          </p:cNvPr>
          <p:cNvSpPr txBox="1"/>
          <p:nvPr/>
        </p:nvSpPr>
        <p:spPr>
          <a:xfrm>
            <a:off x="263352" y="6477098"/>
            <a:ext cx="3545330" cy="323165"/>
          </a:xfrm>
          <a:prstGeom prst="rect">
            <a:avLst/>
          </a:prstGeom>
          <a:noFill/>
        </p:spPr>
        <p:txBody>
          <a:bodyPr wrap="none" rtlCol="0">
            <a:spAutoFit/>
          </a:bodyPr>
          <a:lstStyle/>
          <a:p>
            <a:r>
              <a:rPr lang="en-US" sz="1500" b="0" dirty="0" err="1">
                <a:solidFill>
                  <a:schemeClr val="tx1"/>
                </a:solidFill>
                <a:latin typeface="+mn-lt"/>
              </a:rPr>
              <a:t>Remon</a:t>
            </a:r>
            <a:r>
              <a:rPr lang="en-US" sz="1500" b="0" dirty="0">
                <a:solidFill>
                  <a:schemeClr val="tx1"/>
                </a:solidFill>
                <a:latin typeface="+mn-lt"/>
              </a:rPr>
              <a:t> J et al. ESMO 2022;Abstract LBA51.</a:t>
            </a:r>
          </a:p>
        </p:txBody>
      </p:sp>
    </p:spTree>
    <p:extLst>
      <p:ext uri="{BB962C8B-B14F-4D97-AF65-F5344CB8AC3E}">
        <p14:creationId xmlns:p14="http://schemas.microsoft.com/office/powerpoint/2010/main" val="422593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E9B4A1-B3DC-0462-ACF8-E3CBC4B5B989}"/>
              </a:ext>
            </a:extLst>
          </p:cNvPr>
          <p:cNvSpPr>
            <a:spLocks noGrp="1"/>
          </p:cNvSpPr>
          <p:nvPr>
            <p:ph type="title"/>
          </p:nvPr>
        </p:nvSpPr>
        <p:spPr>
          <a:xfrm>
            <a:off x="912286" y="32048"/>
            <a:ext cx="10358967" cy="888304"/>
          </a:xfrm>
        </p:spPr>
        <p:txBody>
          <a:bodyPr/>
          <a:lstStyle/>
          <a:p>
            <a:r>
              <a:rPr lang="en-US" dirty="0"/>
              <a:t>APPLE Primary Endpoint: PFS Rate at 18 Months </a:t>
            </a:r>
            <a:br>
              <a:rPr lang="en-US" dirty="0"/>
            </a:br>
            <a:r>
              <a:rPr lang="en-US" dirty="0"/>
              <a:t>by Investigator Assessment Arm B</a:t>
            </a:r>
          </a:p>
        </p:txBody>
      </p:sp>
      <p:pic>
        <p:nvPicPr>
          <p:cNvPr id="5" name="Picture 4" descr="Chart, line chart&#10;&#10;Description automatically generated">
            <a:extLst>
              <a:ext uri="{FF2B5EF4-FFF2-40B4-BE49-F238E27FC236}">
                <a16:creationId xmlns:a16="http://schemas.microsoft.com/office/drawing/2014/main" id="{7732B344-DF48-A6B6-E040-D271B1089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5" y="955022"/>
            <a:ext cx="8199589" cy="5147962"/>
          </a:xfrm>
          <a:prstGeom prst="rect">
            <a:avLst/>
          </a:prstGeom>
        </p:spPr>
      </p:pic>
      <p:sp>
        <p:nvSpPr>
          <p:cNvPr id="7" name="TextBox 6">
            <a:extLst>
              <a:ext uri="{FF2B5EF4-FFF2-40B4-BE49-F238E27FC236}">
                <a16:creationId xmlns:a16="http://schemas.microsoft.com/office/drawing/2014/main" id="{C1AB8081-93C4-8F42-AB4F-BD4674798015}"/>
              </a:ext>
            </a:extLst>
          </p:cNvPr>
          <p:cNvSpPr txBox="1"/>
          <p:nvPr/>
        </p:nvSpPr>
        <p:spPr>
          <a:xfrm>
            <a:off x="263352" y="6477098"/>
            <a:ext cx="3545330" cy="323165"/>
          </a:xfrm>
          <a:prstGeom prst="rect">
            <a:avLst/>
          </a:prstGeom>
          <a:noFill/>
        </p:spPr>
        <p:txBody>
          <a:bodyPr wrap="none" rtlCol="0">
            <a:spAutoFit/>
          </a:bodyPr>
          <a:lstStyle/>
          <a:p>
            <a:r>
              <a:rPr lang="en-US" sz="1500" b="0" dirty="0" err="1">
                <a:solidFill>
                  <a:schemeClr val="tx1"/>
                </a:solidFill>
                <a:latin typeface="+mn-lt"/>
              </a:rPr>
              <a:t>Remon</a:t>
            </a:r>
            <a:r>
              <a:rPr lang="en-US" sz="1500" b="0" dirty="0">
                <a:solidFill>
                  <a:schemeClr val="tx1"/>
                </a:solidFill>
                <a:latin typeface="+mn-lt"/>
              </a:rPr>
              <a:t> J et al. ESMO 2022;Abstract LBA51.</a:t>
            </a:r>
          </a:p>
        </p:txBody>
      </p:sp>
      <p:sp>
        <p:nvSpPr>
          <p:cNvPr id="8" name="TextBox 7">
            <a:extLst>
              <a:ext uri="{FF2B5EF4-FFF2-40B4-BE49-F238E27FC236}">
                <a16:creationId xmlns:a16="http://schemas.microsoft.com/office/drawing/2014/main" id="{C5FD29E8-9F0C-924A-90C4-6EF378D82393}"/>
              </a:ext>
            </a:extLst>
          </p:cNvPr>
          <p:cNvSpPr txBox="1"/>
          <p:nvPr/>
        </p:nvSpPr>
        <p:spPr>
          <a:xfrm>
            <a:off x="1951475" y="6125406"/>
            <a:ext cx="1508746" cy="323165"/>
          </a:xfrm>
          <a:prstGeom prst="rect">
            <a:avLst/>
          </a:prstGeom>
          <a:noFill/>
        </p:spPr>
        <p:txBody>
          <a:bodyPr wrap="none" rtlCol="0">
            <a:spAutoFit/>
          </a:bodyPr>
          <a:lstStyle/>
          <a:p>
            <a:r>
              <a:rPr lang="en-US" sz="1500" b="0" dirty="0" err="1">
                <a:solidFill>
                  <a:schemeClr val="tx1"/>
                </a:solidFill>
                <a:latin typeface="+mn-lt"/>
              </a:rPr>
              <a:t>Osi</a:t>
            </a:r>
            <a:r>
              <a:rPr lang="en-US" sz="1500" b="0" dirty="0">
                <a:solidFill>
                  <a:schemeClr val="tx1"/>
                </a:solidFill>
                <a:latin typeface="+mn-lt"/>
              </a:rPr>
              <a:t> = </a:t>
            </a:r>
            <a:r>
              <a:rPr lang="en-US" sz="1500" b="0" dirty="0" err="1">
                <a:solidFill>
                  <a:schemeClr val="tx1"/>
                </a:solidFill>
                <a:latin typeface="+mn-lt"/>
              </a:rPr>
              <a:t>osimertinib</a:t>
            </a:r>
            <a:endParaRPr lang="en-US" sz="1500" b="0" dirty="0">
              <a:solidFill>
                <a:schemeClr val="tx1"/>
              </a:solidFill>
              <a:latin typeface="+mn-lt"/>
            </a:endParaRPr>
          </a:p>
        </p:txBody>
      </p:sp>
    </p:spTree>
    <p:extLst>
      <p:ext uri="{BB962C8B-B14F-4D97-AF65-F5344CB8AC3E}">
        <p14:creationId xmlns:p14="http://schemas.microsoft.com/office/powerpoint/2010/main" val="881054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E9B4A1-B3DC-0462-ACF8-E3CBC4B5B989}"/>
              </a:ext>
            </a:extLst>
          </p:cNvPr>
          <p:cNvSpPr>
            <a:spLocks noGrp="1"/>
          </p:cNvSpPr>
          <p:nvPr>
            <p:ph type="title"/>
          </p:nvPr>
        </p:nvSpPr>
        <p:spPr>
          <a:xfrm>
            <a:off x="912286" y="6648"/>
            <a:ext cx="10358967" cy="1143000"/>
          </a:xfrm>
        </p:spPr>
        <p:txBody>
          <a:bodyPr/>
          <a:lstStyle/>
          <a:p>
            <a:r>
              <a:rPr lang="en-US" dirty="0"/>
              <a:t>APPLE: Overall Survival (OS)</a:t>
            </a:r>
          </a:p>
        </p:txBody>
      </p:sp>
      <p:pic>
        <p:nvPicPr>
          <p:cNvPr id="10" name="Picture 9" descr="Chart, line chart&#10;&#10;Description automatically generated">
            <a:extLst>
              <a:ext uri="{FF2B5EF4-FFF2-40B4-BE49-F238E27FC236}">
                <a16:creationId xmlns:a16="http://schemas.microsoft.com/office/drawing/2014/main" id="{F9BFACDB-BEEB-42A3-79BA-D5EA097C0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1124744"/>
            <a:ext cx="9577064" cy="4760575"/>
          </a:xfrm>
          <a:prstGeom prst="rect">
            <a:avLst/>
          </a:prstGeom>
        </p:spPr>
      </p:pic>
      <p:sp>
        <p:nvSpPr>
          <p:cNvPr id="6" name="TextBox 5">
            <a:extLst>
              <a:ext uri="{FF2B5EF4-FFF2-40B4-BE49-F238E27FC236}">
                <a16:creationId xmlns:a16="http://schemas.microsoft.com/office/drawing/2014/main" id="{C908C92A-2053-F74A-A17F-E47702A5304F}"/>
              </a:ext>
            </a:extLst>
          </p:cNvPr>
          <p:cNvSpPr txBox="1"/>
          <p:nvPr/>
        </p:nvSpPr>
        <p:spPr>
          <a:xfrm>
            <a:off x="263352" y="6477098"/>
            <a:ext cx="3545330" cy="323165"/>
          </a:xfrm>
          <a:prstGeom prst="rect">
            <a:avLst/>
          </a:prstGeom>
          <a:noFill/>
        </p:spPr>
        <p:txBody>
          <a:bodyPr wrap="none" rtlCol="0">
            <a:spAutoFit/>
          </a:bodyPr>
          <a:lstStyle/>
          <a:p>
            <a:r>
              <a:rPr lang="en-US" sz="1500" b="0" dirty="0" err="1">
                <a:solidFill>
                  <a:schemeClr val="tx1"/>
                </a:solidFill>
                <a:latin typeface="+mn-lt"/>
              </a:rPr>
              <a:t>Remon</a:t>
            </a:r>
            <a:r>
              <a:rPr lang="en-US" sz="1500" b="0" dirty="0">
                <a:solidFill>
                  <a:schemeClr val="tx1"/>
                </a:solidFill>
                <a:latin typeface="+mn-lt"/>
              </a:rPr>
              <a:t> J et al. ESMO 2022;Abstract LBA51.</a:t>
            </a:r>
          </a:p>
        </p:txBody>
      </p:sp>
    </p:spTree>
    <p:extLst>
      <p:ext uri="{BB962C8B-B14F-4D97-AF65-F5344CB8AC3E}">
        <p14:creationId xmlns:p14="http://schemas.microsoft.com/office/powerpoint/2010/main" val="779774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907E5F4-356A-3903-2AE6-8EAEBCA18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28" y="440091"/>
            <a:ext cx="10297144" cy="5788941"/>
          </a:xfrm>
          <a:prstGeom prst="rect">
            <a:avLst/>
          </a:prstGeom>
        </p:spPr>
      </p:pic>
    </p:spTree>
    <p:extLst>
      <p:ext uri="{BB962C8B-B14F-4D97-AF65-F5344CB8AC3E}">
        <p14:creationId xmlns:p14="http://schemas.microsoft.com/office/powerpoint/2010/main" val="135227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14EB-C726-3A24-5435-6EA573B61BE8}"/>
              </a:ext>
            </a:extLst>
          </p:cNvPr>
          <p:cNvSpPr>
            <a:spLocks noGrp="1"/>
          </p:cNvSpPr>
          <p:nvPr>
            <p:ph type="title"/>
          </p:nvPr>
        </p:nvSpPr>
        <p:spPr>
          <a:xfrm>
            <a:off x="912286" y="0"/>
            <a:ext cx="10358967" cy="1143000"/>
          </a:xfrm>
        </p:spPr>
        <p:txBody>
          <a:bodyPr/>
          <a:lstStyle/>
          <a:p>
            <a:r>
              <a:rPr lang="en-US" dirty="0"/>
              <a:t>INSIGHT 2 Study Background</a:t>
            </a:r>
          </a:p>
        </p:txBody>
      </p:sp>
      <p:sp>
        <p:nvSpPr>
          <p:cNvPr id="3" name="TextBox 2">
            <a:extLst>
              <a:ext uri="{FF2B5EF4-FFF2-40B4-BE49-F238E27FC236}">
                <a16:creationId xmlns:a16="http://schemas.microsoft.com/office/drawing/2014/main" id="{E860CA37-5DF5-97AE-9277-C40E0C465CE6}"/>
              </a:ext>
            </a:extLst>
          </p:cNvPr>
          <p:cNvSpPr txBox="1"/>
          <p:nvPr/>
        </p:nvSpPr>
        <p:spPr>
          <a:xfrm>
            <a:off x="202834" y="6444467"/>
            <a:ext cx="365837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Mazieres</a:t>
            </a:r>
            <a:r>
              <a:rPr lang="en-US" sz="1500" b="0" dirty="0">
                <a:solidFill>
                  <a:schemeClr val="tx1"/>
                </a:solidFill>
                <a:latin typeface="Calibri" panose="020F0502020204030204" pitchFamily="34" charset="0"/>
                <a:cs typeface="Calibri" panose="020F0502020204030204" pitchFamily="34" charset="0"/>
              </a:rPr>
              <a:t> J et al. ESMO 2022;Abstract LBA52.</a:t>
            </a:r>
          </a:p>
        </p:txBody>
      </p:sp>
      <p:pic>
        <p:nvPicPr>
          <p:cNvPr id="5" name="Picture 4" descr="Graphical user interface, text, application&#10;&#10;Description automatically generated">
            <a:extLst>
              <a:ext uri="{FF2B5EF4-FFF2-40B4-BE49-F238E27FC236}">
                <a16:creationId xmlns:a16="http://schemas.microsoft.com/office/drawing/2014/main" id="{5DA4FB7D-DFF4-FCEC-7244-05568793F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2" y="954134"/>
            <a:ext cx="11305256" cy="4949732"/>
          </a:xfrm>
          <a:prstGeom prst="rect">
            <a:avLst/>
          </a:prstGeom>
        </p:spPr>
      </p:pic>
      <p:sp>
        <p:nvSpPr>
          <p:cNvPr id="7" name="TextBox 6">
            <a:extLst>
              <a:ext uri="{FF2B5EF4-FFF2-40B4-BE49-F238E27FC236}">
                <a16:creationId xmlns:a16="http://schemas.microsoft.com/office/drawing/2014/main" id="{414D13AB-F274-244E-8BF4-6546AB0362E4}"/>
              </a:ext>
            </a:extLst>
          </p:cNvPr>
          <p:cNvSpPr txBox="1"/>
          <p:nvPr/>
        </p:nvSpPr>
        <p:spPr>
          <a:xfrm>
            <a:off x="498255" y="5922165"/>
            <a:ext cx="365837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TKI = tyrosine kinase inhibitor; 1L = first-line</a:t>
            </a:r>
          </a:p>
        </p:txBody>
      </p:sp>
    </p:spTree>
    <p:extLst>
      <p:ext uri="{BB962C8B-B14F-4D97-AF65-F5344CB8AC3E}">
        <p14:creationId xmlns:p14="http://schemas.microsoft.com/office/powerpoint/2010/main" val="2550451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14EB-C726-3A24-5435-6EA573B61BE8}"/>
              </a:ext>
            </a:extLst>
          </p:cNvPr>
          <p:cNvSpPr>
            <a:spLocks noGrp="1"/>
          </p:cNvSpPr>
          <p:nvPr>
            <p:ph type="title"/>
          </p:nvPr>
        </p:nvSpPr>
        <p:spPr>
          <a:xfrm>
            <a:off x="912286" y="70156"/>
            <a:ext cx="10358967" cy="1143000"/>
          </a:xfrm>
        </p:spPr>
        <p:txBody>
          <a:bodyPr/>
          <a:lstStyle/>
          <a:p>
            <a:r>
              <a:rPr lang="en-US" dirty="0"/>
              <a:t>INSIGHT 2 Phase II Study Design</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4DF6E3C2-2B82-AE4D-866A-CCFD18EC8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64" y="1235651"/>
            <a:ext cx="11449272" cy="4522334"/>
          </a:xfrm>
          <a:prstGeom prst="rect">
            <a:avLst/>
          </a:prstGeom>
        </p:spPr>
      </p:pic>
      <p:sp>
        <p:nvSpPr>
          <p:cNvPr id="8" name="TextBox 7">
            <a:extLst>
              <a:ext uri="{FF2B5EF4-FFF2-40B4-BE49-F238E27FC236}">
                <a16:creationId xmlns:a16="http://schemas.microsoft.com/office/drawing/2014/main" id="{9CB910A8-ADCE-AE4F-95DD-E7FDFC2F2786}"/>
              </a:ext>
            </a:extLst>
          </p:cNvPr>
          <p:cNvSpPr txBox="1"/>
          <p:nvPr/>
        </p:nvSpPr>
        <p:spPr>
          <a:xfrm>
            <a:off x="202834" y="6444467"/>
            <a:ext cx="365837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Mazieres</a:t>
            </a:r>
            <a:r>
              <a:rPr lang="en-US" sz="1500" b="0" dirty="0">
                <a:solidFill>
                  <a:schemeClr val="tx1"/>
                </a:solidFill>
                <a:latin typeface="Calibri" panose="020F0502020204030204" pitchFamily="34" charset="0"/>
                <a:cs typeface="Calibri" panose="020F0502020204030204" pitchFamily="34" charset="0"/>
              </a:rPr>
              <a:t> J et al. ESMO 2022;Abstract LBA52.</a:t>
            </a:r>
          </a:p>
        </p:txBody>
      </p:sp>
      <p:sp>
        <p:nvSpPr>
          <p:cNvPr id="9" name="TextBox 8">
            <a:extLst>
              <a:ext uri="{FF2B5EF4-FFF2-40B4-BE49-F238E27FC236}">
                <a16:creationId xmlns:a16="http://schemas.microsoft.com/office/drawing/2014/main" id="{F7E65FE7-9223-C145-AB26-9C609CDEEBAA}"/>
              </a:ext>
            </a:extLst>
          </p:cNvPr>
          <p:cNvSpPr txBox="1"/>
          <p:nvPr/>
        </p:nvSpPr>
        <p:spPr>
          <a:xfrm>
            <a:off x="399781" y="5797353"/>
            <a:ext cx="552016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ORR = objective response rate; IRC = independent review committee</a:t>
            </a:r>
          </a:p>
        </p:txBody>
      </p:sp>
    </p:spTree>
    <p:extLst>
      <p:ext uri="{BB962C8B-B14F-4D97-AF65-F5344CB8AC3E}">
        <p14:creationId xmlns:p14="http://schemas.microsoft.com/office/powerpoint/2010/main" val="3449315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14EB-C726-3A24-5435-6EA573B61BE8}"/>
              </a:ext>
            </a:extLst>
          </p:cNvPr>
          <p:cNvSpPr>
            <a:spLocks noGrp="1"/>
          </p:cNvSpPr>
          <p:nvPr>
            <p:ph type="title"/>
          </p:nvPr>
        </p:nvSpPr>
        <p:spPr>
          <a:xfrm>
            <a:off x="912286" y="103731"/>
            <a:ext cx="10584314" cy="1143000"/>
          </a:xfrm>
        </p:spPr>
        <p:txBody>
          <a:bodyPr/>
          <a:lstStyle/>
          <a:p>
            <a:r>
              <a:rPr lang="en-US" dirty="0"/>
              <a:t>INSIGHT 2: Objective Response Rate of </a:t>
            </a:r>
            <a:r>
              <a:rPr lang="en-US" dirty="0" err="1"/>
              <a:t>Tepotinib</a:t>
            </a:r>
            <a:r>
              <a:rPr lang="en-US" dirty="0"/>
              <a:t> with Osimertinib</a:t>
            </a:r>
          </a:p>
        </p:txBody>
      </p:sp>
      <p:pic>
        <p:nvPicPr>
          <p:cNvPr id="5" name="Picture 4" descr="Table&#10;&#10;Description automatically generated">
            <a:extLst>
              <a:ext uri="{FF2B5EF4-FFF2-40B4-BE49-F238E27FC236}">
                <a16:creationId xmlns:a16="http://schemas.microsoft.com/office/drawing/2014/main" id="{46D2E50A-8827-0941-7265-1257F75D2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246" y="1001462"/>
            <a:ext cx="10944354" cy="4855075"/>
          </a:xfrm>
          <a:prstGeom prst="rect">
            <a:avLst/>
          </a:prstGeom>
        </p:spPr>
      </p:pic>
      <p:sp>
        <p:nvSpPr>
          <p:cNvPr id="6" name="TextBox 5">
            <a:extLst>
              <a:ext uri="{FF2B5EF4-FFF2-40B4-BE49-F238E27FC236}">
                <a16:creationId xmlns:a16="http://schemas.microsoft.com/office/drawing/2014/main" id="{F655B1F5-9EBE-8B49-89EB-8DBF92A1317C}"/>
              </a:ext>
            </a:extLst>
          </p:cNvPr>
          <p:cNvSpPr txBox="1"/>
          <p:nvPr/>
        </p:nvSpPr>
        <p:spPr>
          <a:xfrm>
            <a:off x="202834" y="6444467"/>
            <a:ext cx="365837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Mazieres</a:t>
            </a:r>
            <a:r>
              <a:rPr lang="en-US" sz="1500" b="0" dirty="0">
                <a:solidFill>
                  <a:schemeClr val="tx1"/>
                </a:solidFill>
                <a:latin typeface="Calibri" panose="020F0502020204030204" pitchFamily="34" charset="0"/>
                <a:cs typeface="Calibri" panose="020F0502020204030204" pitchFamily="34" charset="0"/>
              </a:rPr>
              <a:t> J et al. ESMO 2022;Abstract LBA52.</a:t>
            </a:r>
          </a:p>
        </p:txBody>
      </p:sp>
      <p:sp>
        <p:nvSpPr>
          <p:cNvPr id="8" name="TextBox 7">
            <a:extLst>
              <a:ext uri="{FF2B5EF4-FFF2-40B4-BE49-F238E27FC236}">
                <a16:creationId xmlns:a16="http://schemas.microsoft.com/office/drawing/2014/main" id="{DA847C16-1F8A-AC4E-B56E-D643F400CC31}"/>
              </a:ext>
            </a:extLst>
          </p:cNvPr>
          <p:cNvSpPr txBox="1"/>
          <p:nvPr/>
        </p:nvSpPr>
        <p:spPr>
          <a:xfrm>
            <a:off x="512323" y="5881759"/>
            <a:ext cx="10264197"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ORR = objective response rate; BOR = best overall response; PR = partial response; SD = stable disease; PD = progressive disease; NE = not evaluated; GCN = gene copy number; AE = adverse event</a:t>
            </a:r>
          </a:p>
        </p:txBody>
      </p:sp>
    </p:spTree>
    <p:extLst>
      <p:ext uri="{BB962C8B-B14F-4D97-AF65-F5344CB8AC3E}">
        <p14:creationId xmlns:p14="http://schemas.microsoft.com/office/powerpoint/2010/main" val="233949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14EB-C726-3A24-5435-6EA573B61BE8}"/>
              </a:ext>
            </a:extLst>
          </p:cNvPr>
          <p:cNvSpPr>
            <a:spLocks noGrp="1"/>
          </p:cNvSpPr>
          <p:nvPr>
            <p:ph type="title"/>
          </p:nvPr>
        </p:nvSpPr>
        <p:spPr/>
        <p:txBody>
          <a:bodyPr/>
          <a:lstStyle/>
          <a:p>
            <a:r>
              <a:rPr lang="en-US" dirty="0"/>
              <a:t>INSIGHT 2: Antitumor Activity of </a:t>
            </a:r>
            <a:r>
              <a:rPr lang="en-US" dirty="0" err="1"/>
              <a:t>Tepotinib</a:t>
            </a:r>
            <a:r>
              <a:rPr lang="en-US" dirty="0"/>
              <a:t> with Osimertinib</a:t>
            </a:r>
          </a:p>
        </p:txBody>
      </p:sp>
      <p:pic>
        <p:nvPicPr>
          <p:cNvPr id="5" name="Picture 4" descr="Chart&#10;&#10;Description automatically generated">
            <a:extLst>
              <a:ext uri="{FF2B5EF4-FFF2-40B4-BE49-F238E27FC236}">
                <a16:creationId xmlns:a16="http://schemas.microsoft.com/office/drawing/2014/main" id="{88902BE0-140B-EFBB-6156-23D3B1DF4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5" y="1342417"/>
            <a:ext cx="11168933" cy="4390839"/>
          </a:xfrm>
          <a:prstGeom prst="rect">
            <a:avLst/>
          </a:prstGeom>
        </p:spPr>
      </p:pic>
      <p:sp>
        <p:nvSpPr>
          <p:cNvPr id="7" name="TextBox 6">
            <a:extLst>
              <a:ext uri="{FF2B5EF4-FFF2-40B4-BE49-F238E27FC236}">
                <a16:creationId xmlns:a16="http://schemas.microsoft.com/office/drawing/2014/main" id="{FFF5CC1E-386D-C44E-8B91-C356761B7AAF}"/>
              </a:ext>
            </a:extLst>
          </p:cNvPr>
          <p:cNvSpPr txBox="1"/>
          <p:nvPr/>
        </p:nvSpPr>
        <p:spPr>
          <a:xfrm>
            <a:off x="202834" y="6444467"/>
            <a:ext cx="365837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Mazieres</a:t>
            </a:r>
            <a:r>
              <a:rPr lang="en-US" sz="1500" b="0" dirty="0">
                <a:solidFill>
                  <a:schemeClr val="tx1"/>
                </a:solidFill>
                <a:latin typeface="Calibri" panose="020F0502020204030204" pitchFamily="34" charset="0"/>
                <a:cs typeface="Calibri" panose="020F0502020204030204" pitchFamily="34" charset="0"/>
              </a:rPr>
              <a:t> J et al. ESMO 2022;Abstract LBA52.</a:t>
            </a:r>
          </a:p>
        </p:txBody>
      </p:sp>
    </p:spTree>
    <p:extLst>
      <p:ext uri="{BB962C8B-B14F-4D97-AF65-F5344CB8AC3E}">
        <p14:creationId xmlns:p14="http://schemas.microsoft.com/office/powerpoint/2010/main" val="1528514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14EB-C726-3A24-5435-6EA573B61BE8}"/>
              </a:ext>
            </a:extLst>
          </p:cNvPr>
          <p:cNvSpPr>
            <a:spLocks noGrp="1"/>
          </p:cNvSpPr>
          <p:nvPr>
            <p:ph type="title"/>
          </p:nvPr>
        </p:nvSpPr>
        <p:spPr/>
        <p:txBody>
          <a:bodyPr/>
          <a:lstStyle/>
          <a:p>
            <a:r>
              <a:rPr lang="en-US" dirty="0"/>
              <a:t>INSIGHT 2: Safety Profile</a:t>
            </a:r>
          </a:p>
        </p:txBody>
      </p:sp>
      <p:pic>
        <p:nvPicPr>
          <p:cNvPr id="5" name="Picture 4" descr="Table&#10;&#10;Description automatically generated">
            <a:extLst>
              <a:ext uri="{FF2B5EF4-FFF2-40B4-BE49-F238E27FC236}">
                <a16:creationId xmlns:a16="http://schemas.microsoft.com/office/drawing/2014/main" id="{EE3838EA-D171-BEDD-7434-0ACDD25DE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88" y="1268760"/>
            <a:ext cx="11017224" cy="4722836"/>
          </a:xfrm>
          <a:prstGeom prst="rect">
            <a:avLst/>
          </a:prstGeom>
        </p:spPr>
      </p:pic>
      <p:sp>
        <p:nvSpPr>
          <p:cNvPr id="7" name="TextBox 6">
            <a:extLst>
              <a:ext uri="{FF2B5EF4-FFF2-40B4-BE49-F238E27FC236}">
                <a16:creationId xmlns:a16="http://schemas.microsoft.com/office/drawing/2014/main" id="{217D23B5-70C7-D74B-8F99-482B7BC3D6FC}"/>
              </a:ext>
            </a:extLst>
          </p:cNvPr>
          <p:cNvSpPr txBox="1"/>
          <p:nvPr/>
        </p:nvSpPr>
        <p:spPr>
          <a:xfrm>
            <a:off x="202834" y="6444467"/>
            <a:ext cx="365837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Mazieres</a:t>
            </a:r>
            <a:r>
              <a:rPr lang="en-US" sz="1500" b="0" dirty="0">
                <a:solidFill>
                  <a:schemeClr val="tx1"/>
                </a:solidFill>
                <a:latin typeface="Calibri" panose="020F0502020204030204" pitchFamily="34" charset="0"/>
                <a:cs typeface="Calibri" panose="020F0502020204030204" pitchFamily="34" charset="0"/>
              </a:rPr>
              <a:t> J et al. ESMO 2022;Abstract LBA52.</a:t>
            </a:r>
          </a:p>
        </p:txBody>
      </p:sp>
      <p:sp>
        <p:nvSpPr>
          <p:cNvPr id="8" name="TextBox 7">
            <a:extLst>
              <a:ext uri="{FF2B5EF4-FFF2-40B4-BE49-F238E27FC236}">
                <a16:creationId xmlns:a16="http://schemas.microsoft.com/office/drawing/2014/main" id="{AA175DA8-4B81-FD47-95BE-459A91BE9D39}"/>
              </a:ext>
            </a:extLst>
          </p:cNvPr>
          <p:cNvSpPr txBox="1"/>
          <p:nvPr/>
        </p:nvSpPr>
        <p:spPr>
          <a:xfrm>
            <a:off x="540459" y="5966165"/>
            <a:ext cx="4293804"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AEs = adverse events; TRAEs = treatment-related AEs</a:t>
            </a:r>
            <a:endParaRPr lang="en-US" sz="15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271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4AE4D-D889-0A4E-0E32-1CD93964FAF9}"/>
              </a:ext>
            </a:extLst>
          </p:cNvPr>
          <p:cNvSpPr>
            <a:spLocks noGrp="1"/>
          </p:cNvSpPr>
          <p:nvPr>
            <p:ph type="title"/>
          </p:nvPr>
        </p:nvSpPr>
        <p:spPr>
          <a:xfrm>
            <a:off x="916516" y="1595163"/>
            <a:ext cx="10358967" cy="2409899"/>
          </a:xfrm>
        </p:spPr>
        <p:txBody>
          <a:bodyPr/>
          <a:lstStyle/>
          <a:p>
            <a:pPr algn="l"/>
            <a:r>
              <a:rPr lang="en-US" sz="3600" dirty="0"/>
              <a:t>ORCHARD Osimertinib + </a:t>
            </a:r>
            <a:r>
              <a:rPr lang="en-US" sz="3600" dirty="0" err="1"/>
              <a:t>Savolitinib</a:t>
            </a:r>
            <a:r>
              <a:rPr lang="en-US" sz="3600" dirty="0"/>
              <a:t> Interim Analysis: A Biomarker-Directed Phase II Platform Study in Patients with Advanced Non-Small Cell Lung Cancer (NSCLC) Whose Disease Has Progressed on First-Line (1L) Osimertinib</a:t>
            </a:r>
          </a:p>
        </p:txBody>
      </p:sp>
      <p:sp>
        <p:nvSpPr>
          <p:cNvPr id="5" name="Content Placeholder 4">
            <a:extLst>
              <a:ext uri="{FF2B5EF4-FFF2-40B4-BE49-F238E27FC236}">
                <a16:creationId xmlns:a16="http://schemas.microsoft.com/office/drawing/2014/main" id="{FFE640D8-DB28-23E9-A5AE-63C6FBB6C13E}"/>
              </a:ext>
            </a:extLst>
          </p:cNvPr>
          <p:cNvSpPr>
            <a:spLocks noGrp="1"/>
          </p:cNvSpPr>
          <p:nvPr>
            <p:ph idx="1"/>
          </p:nvPr>
        </p:nvSpPr>
        <p:spPr>
          <a:xfrm>
            <a:off x="916516" y="4509120"/>
            <a:ext cx="10358967" cy="1224136"/>
          </a:xfrm>
        </p:spPr>
        <p:txBody>
          <a:bodyPr/>
          <a:lstStyle/>
          <a:p>
            <a:pPr marL="98425" indent="0">
              <a:spcBef>
                <a:spcPts val="0"/>
              </a:spcBef>
              <a:spcAft>
                <a:spcPts val="0"/>
              </a:spcAft>
              <a:buNone/>
            </a:pPr>
            <a:r>
              <a:rPr lang="en-US" b="0" dirty="0"/>
              <a:t>Yu HA et al.</a:t>
            </a:r>
          </a:p>
          <a:p>
            <a:pPr marL="98425" indent="0">
              <a:spcBef>
                <a:spcPts val="0"/>
              </a:spcBef>
              <a:spcAft>
                <a:spcPts val="0"/>
              </a:spcAft>
              <a:buNone/>
            </a:pPr>
            <a:r>
              <a:rPr lang="en-US" b="0" dirty="0"/>
              <a:t>ESMO 2021;Abstract 1239P.</a:t>
            </a:r>
          </a:p>
        </p:txBody>
      </p:sp>
    </p:spTree>
    <p:extLst>
      <p:ext uri="{BB962C8B-B14F-4D97-AF65-F5344CB8AC3E}">
        <p14:creationId xmlns:p14="http://schemas.microsoft.com/office/powerpoint/2010/main" val="283499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7" name="Title 6">
            <a:extLst>
              <a:ext uri="{FF2B5EF4-FFF2-40B4-BE49-F238E27FC236}">
                <a16:creationId xmlns:a16="http://schemas.microsoft.com/office/drawing/2014/main" id="{00F7095E-235F-1DA8-C397-7D1CC9A5DB41}"/>
              </a:ext>
            </a:extLst>
          </p:cNvPr>
          <p:cNvSpPr>
            <a:spLocks noGrp="1"/>
          </p:cNvSpPr>
          <p:nvPr>
            <p:ph type="title"/>
          </p:nvPr>
        </p:nvSpPr>
        <p:spPr>
          <a:xfrm>
            <a:off x="1117769" y="44624"/>
            <a:ext cx="10358967" cy="1143000"/>
          </a:xfrm>
        </p:spPr>
        <p:txBody>
          <a:bodyPr/>
          <a:lstStyle/>
          <a:p>
            <a:pPr algn="l"/>
            <a:r>
              <a:rPr lang="en-US" sz="2800" dirty="0">
                <a:effectLst/>
                <a:latin typeface="+mn-lt"/>
              </a:rPr>
              <a:t>Chemical Structures of First-Generation, Second-Generation and Third-Generation EGFR Inhibitors</a:t>
            </a:r>
          </a:p>
        </p:txBody>
      </p:sp>
      <p:pic>
        <p:nvPicPr>
          <p:cNvPr id="5" name="Picture 4" descr="A picture containing text, whiteboard&#10;&#10;Description automatically generated">
            <a:extLst>
              <a:ext uri="{FF2B5EF4-FFF2-40B4-BE49-F238E27FC236}">
                <a16:creationId xmlns:a16="http://schemas.microsoft.com/office/drawing/2014/main" id="{0EFC05B1-178E-5967-7129-0CF326B05AE2}"/>
              </a:ext>
            </a:extLst>
          </p:cNvPr>
          <p:cNvPicPr>
            <a:picLocks noChangeAspect="1"/>
          </p:cNvPicPr>
          <p:nvPr/>
        </p:nvPicPr>
        <p:blipFill>
          <a:blip r:embed="rId3"/>
          <a:stretch>
            <a:fillRect/>
          </a:stretch>
        </p:blipFill>
        <p:spPr>
          <a:xfrm>
            <a:off x="1179647" y="1109268"/>
            <a:ext cx="9894584" cy="4984028"/>
          </a:xfrm>
          <a:prstGeom prst="rect">
            <a:avLst/>
          </a:prstGeom>
        </p:spPr>
      </p:pic>
      <p:sp>
        <p:nvSpPr>
          <p:cNvPr id="6" name="TextBox 5">
            <a:extLst>
              <a:ext uri="{FF2B5EF4-FFF2-40B4-BE49-F238E27FC236}">
                <a16:creationId xmlns:a16="http://schemas.microsoft.com/office/drawing/2014/main" id="{24A1B14F-A1F3-FD41-A31F-7F8375624DE8}"/>
              </a:ext>
            </a:extLst>
          </p:cNvPr>
          <p:cNvSpPr txBox="1"/>
          <p:nvPr/>
        </p:nvSpPr>
        <p:spPr>
          <a:xfrm>
            <a:off x="16159" y="6557807"/>
            <a:ext cx="45247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Cohen P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Rev Drug </a:t>
            </a:r>
            <a:r>
              <a:rPr kumimoji="0" lang="en-US" sz="1400" b="0"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Discov</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July;20(7):551-69.</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5331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14F68-96A3-2F89-E758-8147E9F350A1}"/>
              </a:ext>
            </a:extLst>
          </p:cNvPr>
          <p:cNvSpPr>
            <a:spLocks noGrp="1"/>
          </p:cNvSpPr>
          <p:nvPr>
            <p:ph type="title"/>
          </p:nvPr>
        </p:nvSpPr>
        <p:spPr>
          <a:xfrm>
            <a:off x="912286" y="34480"/>
            <a:ext cx="10358967" cy="1143000"/>
          </a:xfrm>
        </p:spPr>
        <p:txBody>
          <a:bodyPr/>
          <a:lstStyle/>
          <a:p>
            <a:r>
              <a:rPr lang="en-US" dirty="0"/>
              <a:t>ORCHARD Study Design</a:t>
            </a:r>
          </a:p>
        </p:txBody>
      </p:sp>
      <p:sp>
        <p:nvSpPr>
          <p:cNvPr id="5" name="Content Placeholder 4">
            <a:extLst>
              <a:ext uri="{FF2B5EF4-FFF2-40B4-BE49-F238E27FC236}">
                <a16:creationId xmlns:a16="http://schemas.microsoft.com/office/drawing/2014/main" id="{8788129E-3375-1C5A-B423-2B781898ABDA}"/>
              </a:ext>
            </a:extLst>
          </p:cNvPr>
          <p:cNvSpPr txBox="1">
            <a:spLocks/>
          </p:cNvSpPr>
          <p:nvPr/>
        </p:nvSpPr>
        <p:spPr>
          <a:xfrm>
            <a:off x="0" y="6525344"/>
            <a:ext cx="3863752"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Yu HA et al. ESMO 2021;Abstract 1239P.</a:t>
            </a:r>
          </a:p>
        </p:txBody>
      </p:sp>
      <p:pic>
        <p:nvPicPr>
          <p:cNvPr id="8" name="Picture 7" descr="Table&#10;&#10;Description automatically generated with low confidence">
            <a:extLst>
              <a:ext uri="{FF2B5EF4-FFF2-40B4-BE49-F238E27FC236}">
                <a16:creationId xmlns:a16="http://schemas.microsoft.com/office/drawing/2014/main" id="{1F86095B-80AA-1326-9948-9D3CA4AD4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082" y="980728"/>
            <a:ext cx="9887462" cy="5400600"/>
          </a:xfrm>
          <a:prstGeom prst="rect">
            <a:avLst/>
          </a:prstGeom>
        </p:spPr>
      </p:pic>
    </p:spTree>
    <p:extLst>
      <p:ext uri="{BB962C8B-B14F-4D97-AF65-F5344CB8AC3E}">
        <p14:creationId xmlns:p14="http://schemas.microsoft.com/office/powerpoint/2010/main" val="446838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14F68-96A3-2F89-E758-8147E9F350A1}"/>
              </a:ext>
            </a:extLst>
          </p:cNvPr>
          <p:cNvSpPr>
            <a:spLocks noGrp="1"/>
          </p:cNvSpPr>
          <p:nvPr>
            <p:ph type="title"/>
          </p:nvPr>
        </p:nvSpPr>
        <p:spPr/>
        <p:txBody>
          <a:bodyPr/>
          <a:lstStyle/>
          <a:p>
            <a:r>
              <a:rPr lang="en-US" dirty="0"/>
              <a:t>ORCHARD: Response and Duration of Response</a:t>
            </a:r>
          </a:p>
        </p:txBody>
      </p:sp>
      <p:pic>
        <p:nvPicPr>
          <p:cNvPr id="3" name="Picture 2" descr="Chart, waterfall chart&#10;&#10;Description automatically generated">
            <a:extLst>
              <a:ext uri="{FF2B5EF4-FFF2-40B4-BE49-F238E27FC236}">
                <a16:creationId xmlns:a16="http://schemas.microsoft.com/office/drawing/2014/main" id="{1FA0AC2D-14EE-76EA-4BAE-6EE0789EB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59" y="1844824"/>
            <a:ext cx="5587823" cy="3926216"/>
          </a:xfrm>
          <a:prstGeom prst="rect">
            <a:avLst/>
          </a:prstGeom>
        </p:spPr>
      </p:pic>
      <p:pic>
        <p:nvPicPr>
          <p:cNvPr id="7" name="Picture 6" descr="Chart&#10;&#10;Description automatically generated">
            <a:extLst>
              <a:ext uri="{FF2B5EF4-FFF2-40B4-BE49-F238E27FC236}">
                <a16:creationId xmlns:a16="http://schemas.microsoft.com/office/drawing/2014/main" id="{D2C65842-CB1F-9CE0-6972-427FF55EF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327" y="1844824"/>
            <a:ext cx="5556704" cy="3926216"/>
          </a:xfrm>
          <a:prstGeom prst="rect">
            <a:avLst/>
          </a:prstGeom>
        </p:spPr>
      </p:pic>
      <p:sp>
        <p:nvSpPr>
          <p:cNvPr id="9" name="TextBox 8">
            <a:extLst>
              <a:ext uri="{FF2B5EF4-FFF2-40B4-BE49-F238E27FC236}">
                <a16:creationId xmlns:a16="http://schemas.microsoft.com/office/drawing/2014/main" id="{3E150BC0-6831-902C-9C99-FB35DF7E06F7}"/>
              </a:ext>
            </a:extLst>
          </p:cNvPr>
          <p:cNvSpPr txBox="1"/>
          <p:nvPr/>
        </p:nvSpPr>
        <p:spPr>
          <a:xfrm>
            <a:off x="2783632" y="2564904"/>
            <a:ext cx="1673856" cy="461665"/>
          </a:xfrm>
          <a:prstGeom prst="rect">
            <a:avLst/>
          </a:prstGeom>
          <a:noFill/>
        </p:spPr>
        <p:txBody>
          <a:bodyPr wrap="none" rtlCol="0">
            <a:spAutoFit/>
          </a:bodyPr>
          <a:lstStyle/>
          <a:p>
            <a:r>
              <a:rPr lang="en-US" sz="2400" dirty="0">
                <a:solidFill>
                  <a:srgbClr val="2ED5E1"/>
                </a:solidFill>
              </a:rPr>
              <a:t>ORR: 41%</a:t>
            </a:r>
          </a:p>
        </p:txBody>
      </p:sp>
      <p:sp>
        <p:nvSpPr>
          <p:cNvPr id="8" name="Content Placeholder 4">
            <a:extLst>
              <a:ext uri="{FF2B5EF4-FFF2-40B4-BE49-F238E27FC236}">
                <a16:creationId xmlns:a16="http://schemas.microsoft.com/office/drawing/2014/main" id="{5A50F522-3101-3175-9B06-AE9B3C05A767}"/>
              </a:ext>
            </a:extLst>
          </p:cNvPr>
          <p:cNvSpPr txBox="1">
            <a:spLocks/>
          </p:cNvSpPr>
          <p:nvPr/>
        </p:nvSpPr>
        <p:spPr>
          <a:xfrm>
            <a:off x="0" y="6525344"/>
            <a:ext cx="3863752"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Yu HA et al. ESMO 2021;Abstract 1239P.</a:t>
            </a:r>
          </a:p>
        </p:txBody>
      </p:sp>
      <p:sp>
        <p:nvSpPr>
          <p:cNvPr id="10" name="Content Placeholder 4">
            <a:extLst>
              <a:ext uri="{FF2B5EF4-FFF2-40B4-BE49-F238E27FC236}">
                <a16:creationId xmlns:a16="http://schemas.microsoft.com/office/drawing/2014/main" id="{E90A66DD-9560-C740-9B46-07FB56CEF199}"/>
              </a:ext>
            </a:extLst>
          </p:cNvPr>
          <p:cNvSpPr txBox="1">
            <a:spLocks/>
          </p:cNvSpPr>
          <p:nvPr/>
        </p:nvSpPr>
        <p:spPr>
          <a:xfrm>
            <a:off x="330200" y="5788744"/>
            <a:ext cx="4829696"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None/>
            </a:pPr>
            <a:r>
              <a:rPr lang="en-US" sz="1500" b="0" kern="0" dirty="0"/>
              <a:t>ORR = objective response rate; DCO = data cutoff</a:t>
            </a:r>
          </a:p>
        </p:txBody>
      </p:sp>
    </p:spTree>
    <p:extLst>
      <p:ext uri="{BB962C8B-B14F-4D97-AF65-F5344CB8AC3E}">
        <p14:creationId xmlns:p14="http://schemas.microsoft.com/office/powerpoint/2010/main" val="3332030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14F68-96A3-2F89-E758-8147E9F350A1}"/>
              </a:ext>
            </a:extLst>
          </p:cNvPr>
          <p:cNvSpPr>
            <a:spLocks noGrp="1"/>
          </p:cNvSpPr>
          <p:nvPr>
            <p:ph type="title"/>
          </p:nvPr>
        </p:nvSpPr>
        <p:spPr/>
        <p:txBody>
          <a:bodyPr/>
          <a:lstStyle/>
          <a:p>
            <a:r>
              <a:rPr lang="en-US" dirty="0"/>
              <a:t>ORCHARD: Incidence of Grade ≥3 Adverse Events</a:t>
            </a:r>
          </a:p>
        </p:txBody>
      </p:sp>
      <p:pic>
        <p:nvPicPr>
          <p:cNvPr id="6" name="Picture 5" descr="Table&#10;&#10;Description automatically generated">
            <a:extLst>
              <a:ext uri="{FF2B5EF4-FFF2-40B4-BE49-F238E27FC236}">
                <a16:creationId xmlns:a16="http://schemas.microsoft.com/office/drawing/2014/main" id="{8E9FE223-D9DB-FC1D-355C-F7376E4A1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124744"/>
            <a:ext cx="6592406" cy="5210127"/>
          </a:xfrm>
          <a:prstGeom prst="rect">
            <a:avLst/>
          </a:prstGeom>
        </p:spPr>
      </p:pic>
      <p:sp>
        <p:nvSpPr>
          <p:cNvPr id="7" name="Content Placeholder 4">
            <a:extLst>
              <a:ext uri="{FF2B5EF4-FFF2-40B4-BE49-F238E27FC236}">
                <a16:creationId xmlns:a16="http://schemas.microsoft.com/office/drawing/2014/main" id="{C99C6275-6807-3854-1998-D786F5A3C7D0}"/>
              </a:ext>
            </a:extLst>
          </p:cNvPr>
          <p:cNvSpPr txBox="1">
            <a:spLocks/>
          </p:cNvSpPr>
          <p:nvPr/>
        </p:nvSpPr>
        <p:spPr>
          <a:xfrm>
            <a:off x="0" y="6525344"/>
            <a:ext cx="3863752"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Yu HA et al. ESMO 2021;Abstract 1239P.</a:t>
            </a:r>
          </a:p>
        </p:txBody>
      </p:sp>
    </p:spTree>
    <p:extLst>
      <p:ext uri="{BB962C8B-B14F-4D97-AF65-F5344CB8AC3E}">
        <p14:creationId xmlns:p14="http://schemas.microsoft.com/office/powerpoint/2010/main" val="252157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7562-CD00-D4A9-B04D-60CFAE2E50D2}"/>
              </a:ext>
            </a:extLst>
          </p:cNvPr>
          <p:cNvSpPr>
            <a:spLocks noGrp="1"/>
          </p:cNvSpPr>
          <p:nvPr>
            <p:ph type="title"/>
          </p:nvPr>
        </p:nvSpPr>
        <p:spPr>
          <a:xfrm>
            <a:off x="885004" y="42309"/>
            <a:ext cx="10358967" cy="1143000"/>
          </a:xfrm>
        </p:spPr>
        <p:txBody>
          <a:bodyPr/>
          <a:lstStyle/>
          <a:p>
            <a:pPr algn="l"/>
            <a:r>
              <a:rPr lang="en-US" dirty="0"/>
              <a:t>Select Ongoing Studies to Overcome Mechanisms of Resistance to EGFR TKIs for Advanced NSCLC</a:t>
            </a:r>
          </a:p>
        </p:txBody>
      </p:sp>
      <p:graphicFrame>
        <p:nvGraphicFramePr>
          <p:cNvPr id="4" name="Table 4">
            <a:extLst>
              <a:ext uri="{FF2B5EF4-FFF2-40B4-BE49-F238E27FC236}">
                <a16:creationId xmlns:a16="http://schemas.microsoft.com/office/drawing/2014/main" id="{8B056E02-8D03-7332-1CA2-04BF06BA472A}"/>
              </a:ext>
            </a:extLst>
          </p:cNvPr>
          <p:cNvGraphicFramePr>
            <a:graphicFrameLocks noGrp="1"/>
          </p:cNvGraphicFramePr>
          <p:nvPr>
            <p:ph idx="1"/>
            <p:extLst>
              <p:ext uri="{D42A27DB-BD31-4B8C-83A1-F6EECF244321}">
                <p14:modId xmlns:p14="http://schemas.microsoft.com/office/powerpoint/2010/main" val="2197712381"/>
              </p:ext>
            </p:extLst>
          </p:nvPr>
        </p:nvGraphicFramePr>
        <p:xfrm>
          <a:off x="704382" y="1160834"/>
          <a:ext cx="10539589" cy="4861560"/>
        </p:xfrm>
        <a:graphic>
          <a:graphicData uri="http://schemas.openxmlformats.org/drawingml/2006/table">
            <a:tbl>
              <a:tblPr firstRow="1" bandRow="1">
                <a:tableStyleId>{21E4AEA4-8DFA-4A89-87EB-49C32662AFE0}</a:tableStyleId>
              </a:tblPr>
              <a:tblGrid>
                <a:gridCol w="1854331">
                  <a:extLst>
                    <a:ext uri="{9D8B030D-6E8A-4147-A177-3AD203B41FA5}">
                      <a16:colId xmlns:a16="http://schemas.microsoft.com/office/drawing/2014/main" val="2951477894"/>
                    </a:ext>
                  </a:extLst>
                </a:gridCol>
                <a:gridCol w="1210365">
                  <a:extLst>
                    <a:ext uri="{9D8B030D-6E8A-4147-A177-3AD203B41FA5}">
                      <a16:colId xmlns:a16="http://schemas.microsoft.com/office/drawing/2014/main" val="1641165490"/>
                    </a:ext>
                  </a:extLst>
                </a:gridCol>
                <a:gridCol w="3695074">
                  <a:extLst>
                    <a:ext uri="{9D8B030D-6E8A-4147-A177-3AD203B41FA5}">
                      <a16:colId xmlns:a16="http://schemas.microsoft.com/office/drawing/2014/main" val="1198435070"/>
                    </a:ext>
                  </a:extLst>
                </a:gridCol>
                <a:gridCol w="3779819">
                  <a:extLst>
                    <a:ext uri="{9D8B030D-6E8A-4147-A177-3AD203B41FA5}">
                      <a16:colId xmlns:a16="http://schemas.microsoft.com/office/drawing/2014/main" val="757188363"/>
                    </a:ext>
                  </a:extLst>
                </a:gridCol>
              </a:tblGrid>
              <a:tr h="549061">
                <a:tc>
                  <a:txBody>
                    <a:bodyPr/>
                    <a:lstStyle/>
                    <a:p>
                      <a:r>
                        <a:rPr lang="en-US" sz="1700" dirty="0"/>
                        <a:t>Study/phase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7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t>Eligibility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t>Treatment</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963019709"/>
                  </a:ext>
                </a:extLst>
              </a:tr>
              <a:tr h="1019685">
                <a:tc>
                  <a:txBody>
                    <a:bodyPr/>
                    <a:lstStyle/>
                    <a:p>
                      <a:r>
                        <a:rPr lang="en-US" sz="1700" dirty="0"/>
                        <a:t>SAVANNAH </a:t>
                      </a:r>
                    </a:p>
                    <a:p>
                      <a:r>
                        <a:rPr lang="en-US" sz="1700" dirty="0"/>
                        <a:t>Phase 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700" dirty="0"/>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Locally advanced/metastatic</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EGFR mutation</a:t>
                      </a:r>
                    </a:p>
                    <a:p>
                      <a:pPr marL="285750" indent="-285750">
                        <a:buFont typeface="Arial" panose="020B0604020202020204" pitchFamily="34" charset="0"/>
                        <a:buChar char="•"/>
                      </a:pPr>
                      <a:r>
                        <a:rPr lang="en-US" sz="1700" dirty="0"/>
                        <a:t>MET amplified/overexpressed</a:t>
                      </a:r>
                    </a:p>
                    <a:p>
                      <a:pPr marL="285750" indent="-285750">
                        <a:buFont typeface="Arial" panose="020B0604020202020204" pitchFamily="34" charset="0"/>
                        <a:buChar char="•"/>
                      </a:pPr>
                      <a:r>
                        <a:rPr lang="en-US" sz="1700" dirty="0"/>
                        <a:t>PD on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Osimertinib + </a:t>
                      </a:r>
                      <a:r>
                        <a:rPr lang="en-US" sz="1700" dirty="0" err="1"/>
                        <a:t>savolitinib</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299426137"/>
                  </a:ext>
                </a:extLst>
              </a:tr>
              <a:tr h="1019685">
                <a:tc>
                  <a:txBody>
                    <a:bodyPr/>
                    <a:lstStyle/>
                    <a:p>
                      <a:r>
                        <a:rPr lang="en-US" sz="1700" dirty="0"/>
                        <a:t>SAFFRON</a:t>
                      </a:r>
                    </a:p>
                    <a:p>
                      <a:r>
                        <a:rPr lang="en-US" sz="1700" dirty="0"/>
                        <a:t>Phase 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dirty="0"/>
                        <a:t>Locally advanced/metastatic</a:t>
                      </a:r>
                    </a:p>
                    <a:p>
                      <a:pPr marL="285750" indent="-285750">
                        <a:buFont typeface="Arial" panose="020B0604020202020204" pitchFamily="34" charset="0"/>
                        <a:buChar char="•"/>
                      </a:pPr>
                      <a:r>
                        <a:rPr lang="en-US" sz="1700" dirty="0"/>
                        <a:t>EGFR mutation</a:t>
                      </a:r>
                    </a:p>
                    <a:p>
                      <a:pPr marL="285750" indent="-285750">
                        <a:buFont typeface="Arial" panose="020B0604020202020204" pitchFamily="34" charset="0"/>
                        <a:buChar char="•"/>
                      </a:pPr>
                      <a:r>
                        <a:rPr lang="en-US" sz="1700" dirty="0"/>
                        <a:t>MET amplified/overexpressed</a:t>
                      </a:r>
                    </a:p>
                    <a:p>
                      <a:pPr marL="285750" indent="-285750">
                        <a:buFont typeface="Arial" panose="020B0604020202020204" pitchFamily="34" charset="0"/>
                        <a:buChar char="•"/>
                      </a:pPr>
                      <a:r>
                        <a:rPr lang="en-US" sz="1700" dirty="0"/>
                        <a:t>PD on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Osimertinib + </a:t>
                      </a:r>
                      <a:r>
                        <a:rPr lang="en-US" sz="1700" dirty="0" err="1"/>
                        <a:t>savolitinib</a:t>
                      </a:r>
                      <a:endParaRPr lang="en-US" sz="1700" dirty="0"/>
                    </a:p>
                    <a:p>
                      <a:pPr marL="285750" indent="-285750">
                        <a:buFont typeface="Arial" panose="020B0604020202020204" pitchFamily="34" charset="0"/>
                        <a:buChar char="•"/>
                      </a:pPr>
                      <a:r>
                        <a:rPr lang="en-US" sz="1700" dirty="0"/>
                        <a:t>Platinum-based doublet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0808154"/>
                  </a:ext>
                </a:extLst>
              </a:tr>
              <a:tr h="1019685">
                <a:tc>
                  <a:txBody>
                    <a:bodyPr/>
                    <a:lstStyle/>
                    <a:p>
                      <a:r>
                        <a:rPr lang="en-US" sz="1700" dirty="0"/>
                        <a:t>COMPEL</a:t>
                      </a:r>
                    </a:p>
                    <a:p>
                      <a:r>
                        <a:rPr lang="en-US" sz="1700" dirty="0"/>
                        <a:t>Phase 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700" dirty="0"/>
                        <a:t>204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Locally advanced/metastatic</a:t>
                      </a:r>
                    </a:p>
                    <a:p>
                      <a:pPr marL="285750" indent="-285750">
                        <a:buFont typeface="Arial" panose="020B0604020202020204" pitchFamily="34" charset="0"/>
                        <a:buChar char="•"/>
                      </a:pPr>
                      <a:r>
                        <a:rPr lang="en-US" sz="1700" dirty="0"/>
                        <a:t>EGFR mutation</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Extracranial PD on first-line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Platinum/pemetrexed + </a:t>
                      </a:r>
                      <a:r>
                        <a:rPr lang="en-US" sz="1700" dirty="0" err="1"/>
                        <a:t>osimertinib</a:t>
                      </a:r>
                      <a:endParaRPr lang="en-US" sz="1700" dirty="0"/>
                    </a:p>
                    <a:p>
                      <a:pPr marL="285750" indent="-285750">
                        <a:buFont typeface="Arial" panose="020B0604020202020204" pitchFamily="34" charset="0"/>
                        <a:buChar char="•"/>
                      </a:pPr>
                      <a:r>
                        <a:rPr lang="en-US" sz="1700" dirty="0"/>
                        <a:t>Platinum/pemetrexed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840114195"/>
                  </a:ext>
                </a:extLst>
              </a:tr>
              <a:tr h="784373">
                <a:tc>
                  <a:txBody>
                    <a:bodyPr/>
                    <a:lstStyle/>
                    <a:p>
                      <a:r>
                        <a:rPr lang="en-US" sz="1700" dirty="0"/>
                        <a:t>MARIPOSA-2</a:t>
                      </a:r>
                    </a:p>
                    <a:p>
                      <a:r>
                        <a:rPr lang="en-US" sz="1700" dirty="0"/>
                        <a:t>Phase 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dirty="0"/>
                        <a:t>Locally advanced/metastatic</a:t>
                      </a:r>
                    </a:p>
                    <a:p>
                      <a:pPr marL="285750" indent="-285750">
                        <a:buFont typeface="Arial" panose="020B0604020202020204" pitchFamily="34" charset="0"/>
                        <a:buChar char="•"/>
                      </a:pPr>
                      <a:r>
                        <a:rPr lang="en-US" sz="1700" dirty="0"/>
                        <a:t>EGFR mutation</a:t>
                      </a:r>
                    </a:p>
                    <a:p>
                      <a:pPr marL="285750" indent="-285750">
                        <a:buFont typeface="Arial" panose="020B0604020202020204" pitchFamily="34" charset="0"/>
                        <a:buChar char="•"/>
                      </a:pPr>
                      <a:r>
                        <a:rPr lang="en-US" sz="1700" dirty="0"/>
                        <a:t>PD on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Platinum-based chemotherapy + </a:t>
                      </a:r>
                      <a:r>
                        <a:rPr lang="en-US" sz="1700" dirty="0" err="1"/>
                        <a:t>amivantamab</a:t>
                      </a:r>
                      <a:r>
                        <a:rPr lang="en-US" sz="1700" dirty="0"/>
                        <a:t> + </a:t>
                      </a:r>
                      <a:r>
                        <a:rPr lang="en-US" sz="1700" dirty="0" err="1"/>
                        <a:t>lazertinib</a:t>
                      </a:r>
                      <a:endParaRPr lang="en-US" sz="1700" dirty="0"/>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Platinum-based 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9840548"/>
                  </a:ext>
                </a:extLst>
              </a:tr>
            </a:tbl>
          </a:graphicData>
        </a:graphic>
      </p:graphicFrame>
      <p:sp>
        <p:nvSpPr>
          <p:cNvPr id="5" name="TextBox 4">
            <a:extLst>
              <a:ext uri="{FF2B5EF4-FFF2-40B4-BE49-F238E27FC236}">
                <a16:creationId xmlns:a16="http://schemas.microsoft.com/office/drawing/2014/main" id="{9E5E7530-78FB-0C76-DA44-4A6F8F64D4E9}"/>
              </a:ext>
            </a:extLst>
          </p:cNvPr>
          <p:cNvSpPr txBox="1"/>
          <p:nvPr/>
        </p:nvSpPr>
        <p:spPr>
          <a:xfrm>
            <a:off x="0" y="6507914"/>
            <a:ext cx="360925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Accessed June 2022.</a:t>
            </a:r>
          </a:p>
        </p:txBody>
      </p:sp>
      <p:sp>
        <p:nvSpPr>
          <p:cNvPr id="6" name="TextBox 5">
            <a:extLst>
              <a:ext uri="{FF2B5EF4-FFF2-40B4-BE49-F238E27FC236}">
                <a16:creationId xmlns:a16="http://schemas.microsoft.com/office/drawing/2014/main" id="{DD7864EE-B9FD-7347-8062-F0351070E41B}"/>
              </a:ext>
            </a:extLst>
          </p:cNvPr>
          <p:cNvSpPr txBox="1"/>
          <p:nvPr/>
        </p:nvSpPr>
        <p:spPr>
          <a:xfrm>
            <a:off x="704382" y="6032885"/>
            <a:ext cx="212346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PD = disease progression</a:t>
            </a:r>
          </a:p>
        </p:txBody>
      </p:sp>
    </p:spTree>
    <p:extLst>
      <p:ext uri="{BB962C8B-B14F-4D97-AF65-F5344CB8AC3E}">
        <p14:creationId xmlns:p14="http://schemas.microsoft.com/office/powerpoint/2010/main" val="229809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B62-F520-851F-FCBF-7E6F5DF4C013}"/>
              </a:ext>
            </a:extLst>
          </p:cNvPr>
          <p:cNvSpPr>
            <a:spLocks noGrp="1"/>
          </p:cNvSpPr>
          <p:nvPr>
            <p:ph type="title"/>
          </p:nvPr>
        </p:nvSpPr>
        <p:spPr/>
        <p:txBody>
          <a:bodyPr/>
          <a:lstStyle/>
          <a:p>
            <a:pPr algn="l"/>
            <a:r>
              <a:rPr lang="en-US" dirty="0"/>
              <a:t>FDA Grants Breakthrough Therapy Status to </a:t>
            </a:r>
            <a:r>
              <a:rPr lang="en-US" dirty="0" err="1"/>
              <a:t>Patritumab</a:t>
            </a:r>
            <a:r>
              <a:rPr lang="en-US" dirty="0"/>
              <a:t> </a:t>
            </a:r>
            <a:r>
              <a:rPr lang="en-US" dirty="0" err="1"/>
              <a:t>Deruxtecan</a:t>
            </a:r>
            <a:r>
              <a:rPr lang="en-US" dirty="0"/>
              <a:t> for Metastatic NSCLC with EGFR Mutation</a:t>
            </a:r>
            <a:br>
              <a:rPr lang="en-US" dirty="0"/>
            </a:br>
            <a:r>
              <a:rPr lang="en-US" sz="2400" dirty="0"/>
              <a:t>Press Release: January 4, 2022</a:t>
            </a:r>
            <a:endParaRPr lang="en-US" dirty="0"/>
          </a:p>
        </p:txBody>
      </p:sp>
      <p:sp>
        <p:nvSpPr>
          <p:cNvPr id="3" name="Content Placeholder 2">
            <a:extLst>
              <a:ext uri="{FF2B5EF4-FFF2-40B4-BE49-F238E27FC236}">
                <a16:creationId xmlns:a16="http://schemas.microsoft.com/office/drawing/2014/main" id="{D07F6174-57AC-8863-C6CE-D93F9C5B6556}"/>
              </a:ext>
            </a:extLst>
          </p:cNvPr>
          <p:cNvSpPr>
            <a:spLocks noGrp="1"/>
          </p:cNvSpPr>
          <p:nvPr>
            <p:ph idx="1"/>
          </p:nvPr>
        </p:nvSpPr>
        <p:spPr/>
        <p:txBody>
          <a:bodyPr/>
          <a:lstStyle/>
          <a:p>
            <a:pPr marL="98425" indent="0">
              <a:buNone/>
            </a:pPr>
            <a:r>
              <a:rPr lang="en-US" sz="2000" b="0" dirty="0">
                <a:solidFill>
                  <a:schemeClr val="tx1"/>
                </a:solidFill>
              </a:rPr>
              <a:t>“</a:t>
            </a:r>
            <a:r>
              <a:rPr lang="en-US" sz="2000" b="0" dirty="0" err="1">
                <a:solidFill>
                  <a:schemeClr val="tx1"/>
                </a:solidFill>
              </a:rPr>
              <a:t>Patritumab</a:t>
            </a:r>
            <a:r>
              <a:rPr lang="en-US" sz="2000" b="0" dirty="0">
                <a:solidFill>
                  <a:schemeClr val="tx1"/>
                </a:solidFill>
              </a:rPr>
              <a:t> </a:t>
            </a:r>
            <a:r>
              <a:rPr lang="en-US" sz="2000" b="0" dirty="0" err="1">
                <a:solidFill>
                  <a:schemeClr val="tx1"/>
                </a:solidFill>
              </a:rPr>
              <a:t>deruxtecan</a:t>
            </a:r>
            <a:r>
              <a:rPr lang="en-US" sz="2000" b="0" dirty="0">
                <a:solidFill>
                  <a:schemeClr val="tx1"/>
                </a:solidFill>
              </a:rPr>
              <a:t> (U3-1402), a potential first-in-class HER3 directed antibody-drug conjugate, was granted breakthrough therapy designation by the FDA for the treatment of patients with metastatic or locally advanced, </a:t>
            </a:r>
            <a:r>
              <a:rPr lang="en-US" sz="2000" b="0" i="1" dirty="0">
                <a:solidFill>
                  <a:schemeClr val="tx1"/>
                </a:solidFill>
              </a:rPr>
              <a:t>EGFR</a:t>
            </a:r>
            <a:r>
              <a:rPr lang="en-US" sz="2000" b="0" dirty="0">
                <a:solidFill>
                  <a:schemeClr val="tx1"/>
                </a:solidFill>
              </a:rPr>
              <a:t>-mutant non–small cell lung cancer (NSCLC). </a:t>
            </a:r>
          </a:p>
          <a:p>
            <a:pPr marL="98425" indent="0">
              <a:buNone/>
            </a:pPr>
            <a:r>
              <a:rPr lang="en-US" sz="2000" b="0" dirty="0">
                <a:solidFill>
                  <a:schemeClr val="tx1"/>
                </a:solidFill>
              </a:rPr>
              <a:t>The regulatory decision, which is designed to accelerate the development and regulatory review process of potential new therapies, was based on data from a dose escalation study and 2 expansion cohorts from a 3-cohort trial.</a:t>
            </a:r>
          </a:p>
          <a:p>
            <a:pPr marL="98425" indent="0">
              <a:buNone/>
            </a:pPr>
            <a:r>
              <a:rPr lang="en-US" sz="2000" b="0" dirty="0">
                <a:solidFill>
                  <a:schemeClr val="tx1"/>
                </a:solidFill>
              </a:rPr>
              <a:t>Data from a </a:t>
            </a:r>
            <a:r>
              <a:rPr lang="en-US" sz="2000" b="0" dirty="0">
                <a:solidFill>
                  <a:schemeClr val="tx1"/>
                </a:solidFill>
                <a:hlinkClick r:id="rId2">
                  <a:extLst>
                    <a:ext uri="{A12FA001-AC4F-418D-AE19-62706E023703}">
                      <ahyp:hlinkClr xmlns:ahyp="http://schemas.microsoft.com/office/drawing/2018/hyperlinkcolor" val="tx"/>
                    </a:ext>
                  </a:extLst>
                </a:hlinkClick>
              </a:rPr>
              <a:t>phase 1 trial (NCT03260491) assessing the efficacy of patritumab deruxtecan</a:t>
            </a:r>
            <a:r>
              <a:rPr lang="en-US" sz="2000" b="0" dirty="0">
                <a:solidFill>
                  <a:schemeClr val="tx1"/>
                </a:solidFill>
              </a:rPr>
              <a:t> in a heavily pretreated population of patients with EGFR-mutant NSCLC that have become resistant to other TKIs were read out at the 2021 American Society of Clinical Oncology Annual Meeting: Lung Cancer. A 5.6 mg/kg dose of the treatment resulted in a confirmed objective response rate of 39% (95% CI, 26%-52%) in a population of patients who were previously treated with a TKI and platinum-based therapy (n = 57). Additionally, treatment with </a:t>
            </a:r>
            <a:r>
              <a:rPr lang="en-US" sz="2000" b="0" dirty="0" err="1">
                <a:solidFill>
                  <a:schemeClr val="tx1"/>
                </a:solidFill>
              </a:rPr>
              <a:t>patritumab</a:t>
            </a:r>
            <a:r>
              <a:rPr lang="en-US" sz="2000" b="0" dirty="0">
                <a:solidFill>
                  <a:schemeClr val="tx1"/>
                </a:solidFill>
              </a:rPr>
              <a:t> </a:t>
            </a:r>
            <a:r>
              <a:rPr lang="en-US" sz="2000" b="0" dirty="0" err="1">
                <a:solidFill>
                  <a:schemeClr val="tx1"/>
                </a:solidFill>
              </a:rPr>
              <a:t>deruxtecan</a:t>
            </a:r>
            <a:r>
              <a:rPr lang="en-US" sz="2000" b="0" dirty="0">
                <a:solidFill>
                  <a:schemeClr val="tx1"/>
                </a:solidFill>
              </a:rPr>
              <a:t> resulted in a disease control rate of 72% (95% CI, 59%-83%), as well as a median progression-free survival of 8.2 months (95% CI, 4.0-not evaluable).</a:t>
            </a:r>
          </a:p>
        </p:txBody>
      </p:sp>
      <p:sp>
        <p:nvSpPr>
          <p:cNvPr id="4" name="TextBox 3">
            <a:extLst>
              <a:ext uri="{FF2B5EF4-FFF2-40B4-BE49-F238E27FC236}">
                <a16:creationId xmlns:a16="http://schemas.microsoft.com/office/drawing/2014/main" id="{DB4DF105-E760-7716-4F6E-3EE55BE6A844}"/>
              </a:ext>
            </a:extLst>
          </p:cNvPr>
          <p:cNvSpPr txBox="1"/>
          <p:nvPr/>
        </p:nvSpPr>
        <p:spPr>
          <a:xfrm>
            <a:off x="119336" y="6477098"/>
            <a:ext cx="1045529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www.cancernetwork.com</a:t>
            </a:r>
            <a:r>
              <a:rPr lang="en-US" sz="1500" b="0" dirty="0">
                <a:solidFill>
                  <a:schemeClr val="tx1"/>
                </a:solidFill>
                <a:latin typeface="Calibri" panose="020F0502020204030204" pitchFamily="34" charset="0"/>
                <a:cs typeface="Calibri" panose="020F0502020204030204" pitchFamily="34" charset="0"/>
              </a:rPr>
              <a:t>/view/fda-grants-breakthrough-therapy-status-to-patritumab-deruxtecan-for-egfr-metastatic-nsclc</a:t>
            </a:r>
          </a:p>
        </p:txBody>
      </p:sp>
    </p:spTree>
    <p:extLst>
      <p:ext uri="{BB962C8B-B14F-4D97-AF65-F5344CB8AC3E}">
        <p14:creationId xmlns:p14="http://schemas.microsoft.com/office/powerpoint/2010/main" val="3705320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30024680-13E2-9044-AE8D-305F634E0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492" y="764704"/>
            <a:ext cx="10319076" cy="5280520"/>
          </a:xfrm>
          <a:prstGeom prst="rect">
            <a:avLst/>
          </a:prstGeom>
        </p:spPr>
      </p:pic>
      <p:sp>
        <p:nvSpPr>
          <p:cNvPr id="10" name="TextBox 9">
            <a:extLst>
              <a:ext uri="{FF2B5EF4-FFF2-40B4-BE49-F238E27FC236}">
                <a16:creationId xmlns:a16="http://schemas.microsoft.com/office/drawing/2014/main" id="{5A4D44E2-BDF8-FD43-9D2A-0E2F89D395AA}"/>
              </a:ext>
            </a:extLst>
          </p:cNvPr>
          <p:cNvSpPr txBox="1"/>
          <p:nvPr/>
        </p:nvSpPr>
        <p:spPr>
          <a:xfrm>
            <a:off x="6521509" y="1124744"/>
            <a:ext cx="4504759"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FFFFFF"/>
                </a:solidFill>
                <a:effectLst/>
                <a:uLnTx/>
                <a:uFillTx/>
                <a:latin typeface="Arial" pitchFamily="-72" charset="0"/>
                <a:ea typeface="MS PGothic" charset="0"/>
              </a:rPr>
              <a:t>Cancer </a:t>
            </a:r>
            <a:r>
              <a:rPr kumimoji="0" lang="en-US" sz="2200" b="1" i="1" u="none" strike="noStrike" kern="1200" cap="none" spc="0" normalizeH="0" baseline="0" noProof="0" dirty="0" err="1">
                <a:ln>
                  <a:noFill/>
                </a:ln>
                <a:solidFill>
                  <a:srgbClr val="FFFFFF"/>
                </a:solidFill>
                <a:effectLst/>
                <a:uLnTx/>
                <a:uFillTx/>
                <a:latin typeface="Arial" pitchFamily="-72" charset="0"/>
                <a:ea typeface="MS PGothic" charset="0"/>
              </a:rPr>
              <a:t>Discov</a:t>
            </a:r>
            <a:r>
              <a:rPr kumimoji="0" lang="en-US" sz="2200" b="1" i="1" u="none" strike="noStrike" kern="1200" cap="none" spc="0" normalizeH="0" baseline="0" noProof="0" dirty="0">
                <a:ln>
                  <a:noFill/>
                </a:ln>
                <a:solidFill>
                  <a:srgbClr val="FFFFFF"/>
                </a:solidFill>
                <a:effectLst/>
                <a:uLnTx/>
                <a:uFillTx/>
                <a:latin typeface="Arial" pitchFamily="-72" charset="0"/>
                <a:ea typeface="MS PGothic" charset="0"/>
              </a:rPr>
              <a:t> </a:t>
            </a:r>
            <a:r>
              <a:rPr kumimoji="0" lang="en-US" sz="2200" b="1" i="0" u="none" strike="noStrike" kern="1200" cap="none" spc="0" normalizeH="0" baseline="0" noProof="0" dirty="0">
                <a:ln>
                  <a:noFill/>
                </a:ln>
                <a:solidFill>
                  <a:srgbClr val="FFFFFF"/>
                </a:solidFill>
                <a:effectLst/>
                <a:uLnTx/>
                <a:uFillTx/>
                <a:latin typeface="Arial" pitchFamily="-72" charset="0"/>
                <a:ea typeface="MS PGothic" charset="0"/>
              </a:rPr>
              <a:t>2022;12(1):74-89.</a:t>
            </a:r>
          </a:p>
        </p:txBody>
      </p:sp>
      <p:sp>
        <p:nvSpPr>
          <p:cNvPr id="2" name="Rectangle 1">
            <a:extLst>
              <a:ext uri="{FF2B5EF4-FFF2-40B4-BE49-F238E27FC236}">
                <a16:creationId xmlns:a16="http://schemas.microsoft.com/office/drawing/2014/main" id="{D1E0E362-406E-628C-76AF-3A8DAE670352}"/>
              </a:ext>
            </a:extLst>
          </p:cNvPr>
          <p:cNvSpPr/>
          <p:nvPr/>
        </p:nvSpPr>
        <p:spPr bwMode="auto">
          <a:xfrm>
            <a:off x="3863752" y="4005064"/>
            <a:ext cx="576064" cy="504056"/>
          </a:xfrm>
          <a:prstGeom prst="rect">
            <a:avLst/>
          </a:prstGeom>
          <a:solidFill>
            <a:srgbClr val="9EA6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40588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4724-957B-6329-6E24-26851FB60BFA}"/>
              </a:ext>
            </a:extLst>
          </p:cNvPr>
          <p:cNvSpPr>
            <a:spLocks noGrp="1"/>
          </p:cNvSpPr>
          <p:nvPr>
            <p:ph type="title"/>
          </p:nvPr>
        </p:nvSpPr>
        <p:spPr>
          <a:xfrm>
            <a:off x="912286" y="116632"/>
            <a:ext cx="10358967" cy="1143000"/>
          </a:xfrm>
        </p:spPr>
        <p:txBody>
          <a:bodyPr/>
          <a:lstStyle/>
          <a:p>
            <a:pPr algn="l"/>
            <a:r>
              <a:rPr lang="en-US" dirty="0" err="1"/>
              <a:t>Patritumab</a:t>
            </a:r>
            <a:r>
              <a:rPr lang="en-US" dirty="0"/>
              <a:t> </a:t>
            </a:r>
            <a:r>
              <a:rPr lang="en-US" dirty="0" err="1"/>
              <a:t>Deruxtecan</a:t>
            </a:r>
            <a:r>
              <a:rPr lang="en-US" dirty="0"/>
              <a:t> (HER3-DXd) Targeting HER3 May Address Multiple EGFR TKI Resistance Mechanisms</a:t>
            </a:r>
          </a:p>
        </p:txBody>
      </p:sp>
      <p:sp>
        <p:nvSpPr>
          <p:cNvPr id="3" name="TextBox 2">
            <a:extLst>
              <a:ext uri="{FF2B5EF4-FFF2-40B4-BE49-F238E27FC236}">
                <a16:creationId xmlns:a16="http://schemas.microsoft.com/office/drawing/2014/main" id="{D2B0E3E8-CFEA-EBF7-830C-8AEC0A08C7A7}"/>
              </a:ext>
            </a:extLst>
          </p:cNvPr>
          <p:cNvSpPr txBox="1"/>
          <p:nvPr/>
        </p:nvSpPr>
        <p:spPr>
          <a:xfrm>
            <a:off x="12778" y="6490211"/>
            <a:ext cx="343401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Janne</a:t>
            </a:r>
            <a:r>
              <a:rPr lang="en-US" sz="1500" b="0" dirty="0">
                <a:solidFill>
                  <a:schemeClr val="tx1"/>
                </a:solidFill>
                <a:latin typeface="Calibri" panose="020F0502020204030204" pitchFamily="34" charset="0"/>
                <a:cs typeface="Calibri" panose="020F0502020204030204" pitchFamily="34" charset="0"/>
              </a:rPr>
              <a:t> PA et al. ASCO 2021;Abstract 9007.</a:t>
            </a:r>
          </a:p>
        </p:txBody>
      </p:sp>
      <p:pic>
        <p:nvPicPr>
          <p:cNvPr id="5" name="Picture 4" descr="Chart&#10;&#10;Description automatically generated">
            <a:extLst>
              <a:ext uri="{FF2B5EF4-FFF2-40B4-BE49-F238E27FC236}">
                <a16:creationId xmlns:a16="http://schemas.microsoft.com/office/drawing/2014/main" id="{9D5097EC-2315-F1DB-22C1-BA222CE9C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51" y="2564904"/>
            <a:ext cx="11620236" cy="3456384"/>
          </a:xfrm>
          <a:prstGeom prst="rect">
            <a:avLst/>
          </a:prstGeom>
        </p:spPr>
      </p:pic>
      <p:sp>
        <p:nvSpPr>
          <p:cNvPr id="7" name="Rectangle 6">
            <a:extLst>
              <a:ext uri="{FF2B5EF4-FFF2-40B4-BE49-F238E27FC236}">
                <a16:creationId xmlns:a16="http://schemas.microsoft.com/office/drawing/2014/main" id="{28EF564B-0E0A-244C-329D-948A1E7BEDD9}"/>
              </a:ext>
            </a:extLst>
          </p:cNvPr>
          <p:cNvSpPr/>
          <p:nvPr/>
        </p:nvSpPr>
        <p:spPr bwMode="auto">
          <a:xfrm>
            <a:off x="263352" y="1268760"/>
            <a:ext cx="11593288"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0D2BE490-5C2F-DF0E-14D0-A125EAAB8B15}"/>
              </a:ext>
            </a:extLst>
          </p:cNvPr>
          <p:cNvSpPr txBox="1"/>
          <p:nvPr/>
        </p:nvSpPr>
        <p:spPr>
          <a:xfrm>
            <a:off x="623392" y="1341655"/>
            <a:ext cx="8449749" cy="1354217"/>
          </a:xfrm>
          <a:prstGeom prst="rect">
            <a:avLst/>
          </a:prstGeom>
          <a:noFill/>
        </p:spPr>
        <p:txBody>
          <a:bodyPr wrap="none" rtlCol="0">
            <a:spAutoFit/>
          </a:bodyPr>
          <a:lstStyle/>
          <a:p>
            <a:r>
              <a:rPr lang="en-US" sz="2200" dirty="0"/>
              <a:t>HER3-DXd is an antibody-drug conjugate with 3 components:</a:t>
            </a:r>
          </a:p>
          <a:p>
            <a:pPr marL="342900" indent="-342900">
              <a:buFont typeface="Arial" panose="020B0604020202020204" pitchFamily="34" charset="0"/>
              <a:buChar char="•"/>
            </a:pPr>
            <a:r>
              <a:rPr lang="en-US" sz="2000" b="0" dirty="0">
                <a:solidFill>
                  <a:schemeClr val="tx1"/>
                </a:solidFill>
              </a:rPr>
              <a:t>A fully human anti-HER3 IgG1 </a:t>
            </a:r>
            <a:r>
              <a:rPr lang="en-US" sz="2000" b="0" dirty="0" err="1">
                <a:solidFill>
                  <a:schemeClr val="tx1"/>
                </a:solidFill>
              </a:rPr>
              <a:t>mAb</a:t>
            </a:r>
            <a:r>
              <a:rPr lang="en-US" sz="2000" b="0" dirty="0">
                <a:solidFill>
                  <a:schemeClr val="tx1"/>
                </a:solidFill>
              </a:rPr>
              <a:t> (</a:t>
            </a:r>
            <a:r>
              <a:rPr lang="en-US" sz="2000" b="0" dirty="0" err="1">
                <a:solidFill>
                  <a:schemeClr val="tx1"/>
                </a:solidFill>
              </a:rPr>
              <a:t>patritumab</a:t>
            </a:r>
            <a:r>
              <a:rPr lang="en-US" sz="2000" b="0" dirty="0">
                <a:solidFill>
                  <a:schemeClr val="tx1"/>
                </a:solidFill>
              </a:rPr>
              <a:t>), covalently linked to:</a:t>
            </a:r>
          </a:p>
          <a:p>
            <a:pPr marL="342900" indent="-342900">
              <a:buFont typeface="Arial" panose="020B0604020202020204" pitchFamily="34" charset="0"/>
              <a:buChar char="•"/>
            </a:pPr>
            <a:r>
              <a:rPr lang="en-US" sz="2000" b="0" dirty="0">
                <a:solidFill>
                  <a:schemeClr val="tx1"/>
                </a:solidFill>
              </a:rPr>
              <a:t>A topoisomerase I inhibitor payload, an </a:t>
            </a:r>
            <a:r>
              <a:rPr lang="en-US" sz="2000" b="0" dirty="0" err="1">
                <a:solidFill>
                  <a:schemeClr val="tx1"/>
                </a:solidFill>
              </a:rPr>
              <a:t>exatecan</a:t>
            </a:r>
            <a:r>
              <a:rPr lang="en-US" sz="2000" b="0" dirty="0">
                <a:solidFill>
                  <a:schemeClr val="tx1"/>
                </a:solidFill>
              </a:rPr>
              <a:t> derivative, via</a:t>
            </a:r>
          </a:p>
          <a:p>
            <a:pPr marL="342900" indent="-342900">
              <a:buFont typeface="Arial" panose="020B0604020202020204" pitchFamily="34" charset="0"/>
              <a:buChar char="•"/>
            </a:pPr>
            <a:r>
              <a:rPr lang="en-US" sz="2000" b="0" dirty="0">
                <a:solidFill>
                  <a:schemeClr val="tx1"/>
                </a:solidFill>
              </a:rPr>
              <a:t>A tetrapeptide-based cleaver linker</a:t>
            </a:r>
          </a:p>
        </p:txBody>
      </p:sp>
    </p:spTree>
    <p:extLst>
      <p:ext uri="{BB962C8B-B14F-4D97-AF65-F5344CB8AC3E}">
        <p14:creationId xmlns:p14="http://schemas.microsoft.com/office/powerpoint/2010/main" val="1643091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1143000"/>
          </a:xfrm>
        </p:spPr>
        <p:txBody>
          <a:bodyPr/>
          <a:lstStyle/>
          <a:p>
            <a:r>
              <a:rPr lang="en-US" dirty="0"/>
              <a:t>Responses by Blinded Independent Central Review</a:t>
            </a:r>
          </a:p>
        </p:txBody>
      </p:sp>
      <p:pic>
        <p:nvPicPr>
          <p:cNvPr id="5" name="Picture 4" descr="Table&#10;&#10;Description automatically generated">
            <a:extLst>
              <a:ext uri="{FF2B5EF4-FFF2-40B4-BE49-F238E27FC236}">
                <a16:creationId xmlns:a16="http://schemas.microsoft.com/office/drawing/2014/main" id="{CAE0883E-118C-8B43-A2C3-4B9C22CAB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168" y="1003398"/>
            <a:ext cx="7823200" cy="5473700"/>
          </a:xfrm>
          <a:prstGeom prst="rect">
            <a:avLst/>
          </a:prstGeom>
        </p:spPr>
      </p:pic>
      <p:sp>
        <p:nvSpPr>
          <p:cNvPr id="6" name="TextBox 5">
            <a:extLst>
              <a:ext uri="{FF2B5EF4-FFF2-40B4-BE49-F238E27FC236}">
                <a16:creationId xmlns:a16="http://schemas.microsoft.com/office/drawing/2014/main" id="{42F32860-5B1F-DF48-A64F-5F6D5F27E616}"/>
              </a:ext>
            </a:extLst>
          </p:cNvPr>
          <p:cNvSpPr txBox="1"/>
          <p:nvPr/>
        </p:nvSpPr>
        <p:spPr>
          <a:xfrm>
            <a:off x="83229" y="6513044"/>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spTree>
    <p:extLst>
      <p:ext uri="{BB962C8B-B14F-4D97-AF65-F5344CB8AC3E}">
        <p14:creationId xmlns:p14="http://schemas.microsoft.com/office/powerpoint/2010/main" val="2094916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799533"/>
          </a:xfrm>
        </p:spPr>
        <p:txBody>
          <a:bodyPr/>
          <a:lstStyle/>
          <a:p>
            <a:r>
              <a:rPr lang="en-US" dirty="0"/>
              <a:t>Summary of Treatment-Emergent Adverse Events (TEAEs)</a:t>
            </a:r>
          </a:p>
        </p:txBody>
      </p:sp>
      <p:sp>
        <p:nvSpPr>
          <p:cNvPr id="4" name="TextBox 3">
            <a:extLst>
              <a:ext uri="{FF2B5EF4-FFF2-40B4-BE49-F238E27FC236}">
                <a16:creationId xmlns:a16="http://schemas.microsoft.com/office/drawing/2014/main" id="{43E37103-19A0-D445-A82D-BA329133A09E}"/>
              </a:ext>
            </a:extLst>
          </p:cNvPr>
          <p:cNvSpPr txBox="1"/>
          <p:nvPr/>
        </p:nvSpPr>
        <p:spPr>
          <a:xfrm>
            <a:off x="112309" y="6509102"/>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pic>
        <p:nvPicPr>
          <p:cNvPr id="10" name="Picture 9" descr="Table&#10;&#10;Description automatically generated">
            <a:extLst>
              <a:ext uri="{FF2B5EF4-FFF2-40B4-BE49-F238E27FC236}">
                <a16:creationId xmlns:a16="http://schemas.microsoft.com/office/drawing/2014/main" id="{B616B9BD-9948-B440-A737-EE19892C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15" y="730250"/>
            <a:ext cx="10490200" cy="5397500"/>
          </a:xfrm>
          <a:prstGeom prst="rect">
            <a:avLst/>
          </a:prstGeom>
        </p:spPr>
      </p:pic>
      <p:sp>
        <p:nvSpPr>
          <p:cNvPr id="6" name="TextBox 5">
            <a:extLst>
              <a:ext uri="{FF2B5EF4-FFF2-40B4-BE49-F238E27FC236}">
                <a16:creationId xmlns:a16="http://schemas.microsoft.com/office/drawing/2014/main" id="{80CFAFDA-193B-F04B-9C2E-EC1312691089}"/>
              </a:ext>
            </a:extLst>
          </p:cNvPr>
          <p:cNvSpPr txBox="1"/>
          <p:nvPr/>
        </p:nvSpPr>
        <p:spPr>
          <a:xfrm>
            <a:off x="789515" y="6106127"/>
            <a:ext cx="6096000"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RDE = recommended dose for expansion</a:t>
            </a:r>
          </a:p>
        </p:txBody>
      </p:sp>
    </p:spTree>
    <p:extLst>
      <p:ext uri="{BB962C8B-B14F-4D97-AF65-F5344CB8AC3E}">
        <p14:creationId xmlns:p14="http://schemas.microsoft.com/office/powerpoint/2010/main" val="397695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1143000"/>
          </a:xfrm>
        </p:spPr>
        <p:txBody>
          <a:bodyPr/>
          <a:lstStyle/>
          <a:p>
            <a:r>
              <a:rPr lang="en-US" dirty="0"/>
              <a:t>Select Grade ≥3 Treatment-Emergent Adverse Events (TEAEs)</a:t>
            </a:r>
          </a:p>
        </p:txBody>
      </p:sp>
      <p:pic>
        <p:nvPicPr>
          <p:cNvPr id="6" name="Picture 5">
            <a:extLst>
              <a:ext uri="{FF2B5EF4-FFF2-40B4-BE49-F238E27FC236}">
                <a16:creationId xmlns:a16="http://schemas.microsoft.com/office/drawing/2014/main" id="{51B9CF85-81ED-564B-92B6-F10C63FDB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03" y="4954364"/>
            <a:ext cx="10515600" cy="8509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FC8016A-8DF4-F949-AF0D-D7695A7F0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53" y="2626962"/>
            <a:ext cx="10502900" cy="2336800"/>
          </a:xfrm>
          <a:prstGeom prst="rect">
            <a:avLst/>
          </a:prstGeom>
        </p:spPr>
      </p:pic>
      <p:pic>
        <p:nvPicPr>
          <p:cNvPr id="9" name="Picture 8">
            <a:extLst>
              <a:ext uri="{FF2B5EF4-FFF2-40B4-BE49-F238E27FC236}">
                <a16:creationId xmlns:a16="http://schemas.microsoft.com/office/drawing/2014/main" id="{5F1873CE-E440-4149-8CDE-53D0D9CC8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34" y="1471262"/>
            <a:ext cx="10502900" cy="1155700"/>
          </a:xfrm>
          <a:prstGeom prst="rect">
            <a:avLst/>
          </a:prstGeom>
        </p:spPr>
      </p:pic>
      <p:sp>
        <p:nvSpPr>
          <p:cNvPr id="7" name="TextBox 6">
            <a:extLst>
              <a:ext uri="{FF2B5EF4-FFF2-40B4-BE49-F238E27FC236}">
                <a16:creationId xmlns:a16="http://schemas.microsoft.com/office/drawing/2014/main" id="{BBA7EB60-7C5F-164C-8738-42558B18C505}"/>
              </a:ext>
            </a:extLst>
          </p:cNvPr>
          <p:cNvSpPr txBox="1"/>
          <p:nvPr/>
        </p:nvSpPr>
        <p:spPr>
          <a:xfrm>
            <a:off x="191344" y="6497656"/>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spTree>
    <p:extLst>
      <p:ext uri="{BB962C8B-B14F-4D97-AF65-F5344CB8AC3E}">
        <p14:creationId xmlns:p14="http://schemas.microsoft.com/office/powerpoint/2010/main" val="360224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7" name="Title 6">
            <a:extLst>
              <a:ext uri="{FF2B5EF4-FFF2-40B4-BE49-F238E27FC236}">
                <a16:creationId xmlns:a16="http://schemas.microsoft.com/office/drawing/2014/main" id="{00F7095E-235F-1DA8-C397-7D1CC9A5DB41}"/>
              </a:ext>
            </a:extLst>
          </p:cNvPr>
          <p:cNvSpPr>
            <a:spLocks noGrp="1"/>
          </p:cNvSpPr>
          <p:nvPr>
            <p:ph type="title"/>
          </p:nvPr>
        </p:nvSpPr>
        <p:spPr>
          <a:xfrm>
            <a:off x="1117769" y="146304"/>
            <a:ext cx="10358967" cy="1143000"/>
          </a:xfrm>
        </p:spPr>
        <p:txBody>
          <a:bodyPr/>
          <a:lstStyle/>
          <a:p>
            <a:pPr algn="l"/>
            <a:r>
              <a:rPr lang="en-US" sz="2800" dirty="0">
                <a:effectLst/>
                <a:latin typeface="+mn-lt"/>
              </a:rPr>
              <a:t>Binding Modes for First-Generation, Second-Generation and Third-Generation EGFR Inhibitors</a:t>
            </a:r>
          </a:p>
        </p:txBody>
      </p:sp>
      <p:pic>
        <p:nvPicPr>
          <p:cNvPr id="5" name="Picture 4" descr="Diagram&#10;&#10;Description automatically generated with medium confidence">
            <a:extLst>
              <a:ext uri="{FF2B5EF4-FFF2-40B4-BE49-F238E27FC236}">
                <a16:creationId xmlns:a16="http://schemas.microsoft.com/office/drawing/2014/main" id="{8EACAE29-2825-71FD-BF0D-7FFD36A3F0CC}"/>
              </a:ext>
            </a:extLst>
          </p:cNvPr>
          <p:cNvPicPr>
            <a:picLocks noChangeAspect="1"/>
          </p:cNvPicPr>
          <p:nvPr/>
        </p:nvPicPr>
        <p:blipFill>
          <a:blip r:embed="rId3"/>
          <a:stretch>
            <a:fillRect/>
          </a:stretch>
        </p:blipFill>
        <p:spPr>
          <a:xfrm>
            <a:off x="125609" y="1831850"/>
            <a:ext cx="11940781" cy="3009366"/>
          </a:xfrm>
          <a:prstGeom prst="rect">
            <a:avLst/>
          </a:prstGeom>
        </p:spPr>
      </p:pic>
      <p:sp>
        <p:nvSpPr>
          <p:cNvPr id="6" name="TextBox 5">
            <a:extLst>
              <a:ext uri="{FF2B5EF4-FFF2-40B4-BE49-F238E27FC236}">
                <a16:creationId xmlns:a16="http://schemas.microsoft.com/office/drawing/2014/main" id="{72C806E9-6B65-1B49-B42E-2EE69A28DD54}"/>
              </a:ext>
            </a:extLst>
          </p:cNvPr>
          <p:cNvSpPr txBox="1"/>
          <p:nvPr/>
        </p:nvSpPr>
        <p:spPr>
          <a:xfrm>
            <a:off x="16159" y="6557807"/>
            <a:ext cx="45247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Cohen P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Rev Drug </a:t>
            </a:r>
            <a:r>
              <a:rPr kumimoji="0" lang="en-US" sz="1400" b="0"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Discov</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July;20(7):551-69.</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39127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AC26D-D1A6-0AF4-6658-FF258E7956D4}"/>
              </a:ext>
            </a:extLst>
          </p:cNvPr>
          <p:cNvSpPr>
            <a:spLocks noGrp="1"/>
          </p:cNvSpPr>
          <p:nvPr>
            <p:ph type="title"/>
          </p:nvPr>
        </p:nvSpPr>
        <p:spPr>
          <a:xfrm>
            <a:off x="912286" y="417904"/>
            <a:ext cx="9648206" cy="792088"/>
          </a:xfrm>
        </p:spPr>
        <p:txBody>
          <a:bodyPr/>
          <a:lstStyle/>
          <a:p>
            <a:pPr algn="l"/>
            <a:r>
              <a:rPr lang="en-US" dirty="0"/>
              <a:t>HERTHENA-Lung02: An Ongoing Phase III Trial of </a:t>
            </a:r>
            <a:r>
              <a:rPr lang="en-US" dirty="0" err="1"/>
              <a:t>Patritumab</a:t>
            </a:r>
            <a:r>
              <a:rPr lang="en-US" dirty="0"/>
              <a:t> </a:t>
            </a:r>
            <a:r>
              <a:rPr lang="en-US" dirty="0" err="1"/>
              <a:t>Deruxtecan</a:t>
            </a:r>
            <a:r>
              <a:rPr lang="en-US" dirty="0"/>
              <a:t> for NSCLC with EGFR Mutation After Failure of an EGFR TKI</a:t>
            </a:r>
          </a:p>
        </p:txBody>
      </p:sp>
      <p:sp>
        <p:nvSpPr>
          <p:cNvPr id="6" name="TextBox 5">
            <a:extLst>
              <a:ext uri="{FF2B5EF4-FFF2-40B4-BE49-F238E27FC236}">
                <a16:creationId xmlns:a16="http://schemas.microsoft.com/office/drawing/2014/main" id="{33E93715-06AD-E413-99F0-DC37BD5CE2CB}"/>
              </a:ext>
            </a:extLst>
          </p:cNvPr>
          <p:cNvSpPr txBox="1"/>
          <p:nvPr/>
        </p:nvSpPr>
        <p:spPr>
          <a:xfrm>
            <a:off x="119336" y="6455551"/>
            <a:ext cx="356200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Accessed June 2022.</a:t>
            </a:r>
          </a:p>
        </p:txBody>
      </p:sp>
      <p:sp>
        <p:nvSpPr>
          <p:cNvPr id="7" name="Line 6">
            <a:extLst>
              <a:ext uri="{FF2B5EF4-FFF2-40B4-BE49-F238E27FC236}">
                <a16:creationId xmlns:a16="http://schemas.microsoft.com/office/drawing/2014/main" id="{611CD405-4B35-AA71-C586-3AB0B5AF2BC8}"/>
              </a:ext>
            </a:extLst>
          </p:cNvPr>
          <p:cNvSpPr>
            <a:spLocks noChangeShapeType="1"/>
          </p:cNvSpPr>
          <p:nvPr/>
        </p:nvSpPr>
        <p:spPr bwMode="auto">
          <a:xfrm flipV="1">
            <a:off x="5300998" y="4010324"/>
            <a:ext cx="1463954" cy="9575"/>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8" name="Line 7">
            <a:extLst>
              <a:ext uri="{FF2B5EF4-FFF2-40B4-BE49-F238E27FC236}">
                <a16:creationId xmlns:a16="http://schemas.microsoft.com/office/drawing/2014/main" id="{7A052031-2285-6714-09F5-638A0A6FDE7E}"/>
              </a:ext>
            </a:extLst>
          </p:cNvPr>
          <p:cNvSpPr>
            <a:spLocks noChangeShapeType="1"/>
          </p:cNvSpPr>
          <p:nvPr/>
        </p:nvSpPr>
        <p:spPr bwMode="auto">
          <a:xfrm flipH="1">
            <a:off x="6764951" y="3196916"/>
            <a:ext cx="0" cy="1620497"/>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0000"/>
              </a:highlight>
              <a:uLnTx/>
              <a:uFillTx/>
              <a:latin typeface="Arial" charset="0"/>
              <a:ea typeface="ＭＳ Ｐゴシック" charset="0"/>
            </a:endParaRPr>
          </a:p>
        </p:txBody>
      </p:sp>
      <p:sp>
        <p:nvSpPr>
          <p:cNvPr id="9" name="Line 8">
            <a:extLst>
              <a:ext uri="{FF2B5EF4-FFF2-40B4-BE49-F238E27FC236}">
                <a16:creationId xmlns:a16="http://schemas.microsoft.com/office/drawing/2014/main" id="{ABB1FE0A-30D9-8338-885A-AA63EE795A5B}"/>
              </a:ext>
            </a:extLst>
          </p:cNvPr>
          <p:cNvSpPr>
            <a:spLocks noChangeShapeType="1"/>
          </p:cNvSpPr>
          <p:nvPr/>
        </p:nvSpPr>
        <p:spPr bwMode="auto">
          <a:xfrm flipV="1">
            <a:off x="6764952" y="3188579"/>
            <a:ext cx="385863" cy="8336"/>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Line 9">
            <a:extLst>
              <a:ext uri="{FF2B5EF4-FFF2-40B4-BE49-F238E27FC236}">
                <a16:creationId xmlns:a16="http://schemas.microsoft.com/office/drawing/2014/main" id="{B4EFEF79-6760-7ED7-2F20-F3D80ED45785}"/>
              </a:ext>
            </a:extLst>
          </p:cNvPr>
          <p:cNvSpPr>
            <a:spLocks noChangeShapeType="1"/>
          </p:cNvSpPr>
          <p:nvPr/>
        </p:nvSpPr>
        <p:spPr bwMode="auto">
          <a:xfrm>
            <a:off x="6764952" y="4817416"/>
            <a:ext cx="385863" cy="0"/>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11" name="Text Box 11">
            <a:extLst>
              <a:ext uri="{FF2B5EF4-FFF2-40B4-BE49-F238E27FC236}">
                <a16:creationId xmlns:a16="http://schemas.microsoft.com/office/drawing/2014/main" id="{3C69E0C1-D6DF-8EDA-CBE3-75360783B22B}"/>
              </a:ext>
            </a:extLst>
          </p:cNvPr>
          <p:cNvSpPr txBox="1">
            <a:spLocks noChangeArrowheads="1"/>
          </p:cNvSpPr>
          <p:nvPr/>
        </p:nvSpPr>
        <p:spPr bwMode="auto">
          <a:xfrm>
            <a:off x="7200833" y="2653536"/>
            <a:ext cx="4076762" cy="1364977"/>
          </a:xfrm>
          <a:prstGeom prst="rect">
            <a:avLst/>
          </a:prstGeom>
          <a:solidFill>
            <a:srgbClr val="F8951E"/>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lang="en-US" sz="2000" b="1" dirty="0" err="1">
                <a:solidFill>
                  <a:srgbClr val="002060"/>
                </a:solidFill>
                <a:latin typeface="Calibri" panose="020F0502020204030204" pitchFamily="34" charset="0"/>
                <a:cs typeface="Calibri" panose="020F0502020204030204" pitchFamily="34" charset="0"/>
              </a:rPr>
              <a:t>Patritumab</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deruxtecan</a:t>
            </a:r>
            <a:endParaRPr lang="en-US" sz="2000" b="1" dirty="0">
              <a:solidFill>
                <a:srgbClr val="002060"/>
              </a:solidFill>
              <a:latin typeface="Calibri" panose="020F0502020204030204" pitchFamily="34" charset="0"/>
              <a:cs typeface="Calibri" panose="020F0502020204030204" pitchFamily="34" charset="0"/>
            </a:endParaRPr>
          </a:p>
        </p:txBody>
      </p:sp>
      <p:sp>
        <p:nvSpPr>
          <p:cNvPr id="12" name="Text Box 13">
            <a:extLst>
              <a:ext uri="{FF2B5EF4-FFF2-40B4-BE49-F238E27FC236}">
                <a16:creationId xmlns:a16="http://schemas.microsoft.com/office/drawing/2014/main" id="{30BC86DB-AAD4-BE75-5F9A-ABB7E4891062}"/>
              </a:ext>
            </a:extLst>
          </p:cNvPr>
          <p:cNvSpPr txBox="1">
            <a:spLocks noChangeArrowheads="1"/>
          </p:cNvSpPr>
          <p:nvPr/>
        </p:nvSpPr>
        <p:spPr bwMode="auto">
          <a:xfrm>
            <a:off x="7200832" y="4212128"/>
            <a:ext cx="4076763" cy="1161088"/>
          </a:xfrm>
          <a:prstGeom prst="rect">
            <a:avLst/>
          </a:prstGeom>
          <a:solidFill>
            <a:srgbClr val="BAD529"/>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dirty="0">
                <a:solidFill>
                  <a:srgbClr val="002060"/>
                </a:solidFill>
                <a:latin typeface="Calibri" panose="020F0502020204030204" pitchFamily="34" charset="0"/>
                <a:cs typeface="Calibri" panose="020F0502020204030204" pitchFamily="34" charset="0"/>
              </a:rPr>
              <a:t>Platinum-based chemotherapy</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13" name="Group 104">
            <a:extLst>
              <a:ext uri="{FF2B5EF4-FFF2-40B4-BE49-F238E27FC236}">
                <a16:creationId xmlns:a16="http://schemas.microsoft.com/office/drawing/2014/main" id="{DA42E30B-9C33-04C0-6236-6727D166C86F}"/>
              </a:ext>
            </a:extLst>
          </p:cNvPr>
          <p:cNvGraphicFramePr>
            <a:graphicFrameLocks noGrp="1"/>
          </p:cNvGraphicFramePr>
          <p:nvPr>
            <p:extLst>
              <p:ext uri="{D42A27DB-BD31-4B8C-83A1-F6EECF244321}">
                <p14:modId xmlns:p14="http://schemas.microsoft.com/office/powerpoint/2010/main" val="2926289139"/>
              </p:ext>
            </p:extLst>
          </p:nvPr>
        </p:nvGraphicFramePr>
        <p:xfrm>
          <a:off x="1421318" y="2174565"/>
          <a:ext cx="3874247" cy="3415123"/>
        </p:xfrm>
        <a:graphic>
          <a:graphicData uri="http://schemas.openxmlformats.org/drawingml/2006/table">
            <a:tbl>
              <a:tblPr/>
              <a:tblGrid>
                <a:gridCol w="3874247">
                  <a:extLst>
                    <a:ext uri="{9D8B030D-6E8A-4147-A177-3AD203B41FA5}">
                      <a16:colId xmlns:a16="http://schemas.microsoft.com/office/drawing/2014/main" val="20000"/>
                    </a:ext>
                  </a:extLst>
                </a:gridCol>
              </a:tblGrid>
              <a:tr h="400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ＭＳ Ｐゴシック" charset="0"/>
                          <a:cs typeface="Arial"/>
                        </a:rPr>
                        <a:t>Eligibility</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2375857">
                <a:tc>
                  <a:txBody>
                    <a:bodyPr/>
                    <a:lstStyle/>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Locally advanced or metastatic </a:t>
                      </a:r>
                      <a:r>
                        <a:rPr kumimoji="0" lang="en-GB" altLang="en-US" sz="1800" b="0" i="0" u="none" strike="noStrike" kern="1200" cap="none" spc="0" normalizeH="0" baseline="0" noProof="0" dirty="0" err="1">
                          <a:ln>
                            <a:noFill/>
                          </a:ln>
                          <a:solidFill>
                            <a:srgbClr val="FFFFFF"/>
                          </a:solidFill>
                          <a:effectLst/>
                          <a:uLnTx/>
                          <a:uFillTx/>
                          <a:latin typeface="+mn-lt"/>
                          <a:ea typeface="+mn-ea"/>
                          <a:cs typeface="+mn-cs"/>
                        </a:rPr>
                        <a:t>nonsquamous</a:t>
                      </a: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 NSCLC with EGFR activating mutation</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1 or 2 prior lines of an approved EGFR TKI in the metastatic or locally advanced setting, which must include a third-generation EGFR TKI</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Radiographic disease progression </a:t>
                      </a:r>
                      <a:r>
                        <a:rPr kumimoji="0" lang="en-US" sz="1800" b="0" i="0" u="none" strike="noStrike" kern="1200" cap="none" spc="0" normalizeH="0" baseline="0" dirty="0">
                          <a:ln>
                            <a:noFill/>
                          </a:ln>
                          <a:solidFill>
                            <a:srgbClr val="FFFFFF"/>
                          </a:solidFill>
                          <a:effectLst/>
                          <a:uLnTx/>
                          <a:uFillTx/>
                          <a:latin typeface="+mn-lt"/>
                          <a:ea typeface="+mn-ea"/>
                          <a:cs typeface="+mn-cs"/>
                        </a:rPr>
                        <a:t>while receiving or after receiving a third-generation EGFR TKI</a:t>
                      </a:r>
                      <a:endParaRPr kumimoji="0" lang="en-GB" altLang="en-US" sz="1800" b="0" i="0" u="none" strike="noStrike" kern="1200" cap="none" spc="0" normalizeH="0" baseline="0" noProof="0" dirty="0">
                        <a:ln>
                          <a:noFill/>
                        </a:ln>
                        <a:solidFill>
                          <a:srgbClr val="FFFFFF"/>
                        </a:solidFill>
                        <a:effectLst/>
                        <a:uLnTx/>
                        <a:uFillTx/>
                        <a:latin typeface="+mn-lt"/>
                        <a:ea typeface="+mn-ea"/>
                        <a:cs typeface="+mn-cs"/>
                      </a:endParaRP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3A7BC9"/>
                    </a:solidFill>
                  </a:tcPr>
                </a:tc>
                <a:extLst>
                  <a:ext uri="{0D108BD9-81ED-4DB2-BD59-A6C34878D82A}">
                    <a16:rowId xmlns:a16="http://schemas.microsoft.com/office/drawing/2014/main" val="10001"/>
                  </a:ext>
                </a:extLst>
              </a:tr>
            </a:tbl>
          </a:graphicData>
        </a:graphic>
      </p:graphicFrame>
      <p:sp>
        <p:nvSpPr>
          <p:cNvPr id="14" name="TextBox 2">
            <a:extLst>
              <a:ext uri="{FF2B5EF4-FFF2-40B4-BE49-F238E27FC236}">
                <a16:creationId xmlns:a16="http://schemas.microsoft.com/office/drawing/2014/main" id="{7E9D3C10-B2C7-9197-35DE-14AE2380D71D}"/>
              </a:ext>
            </a:extLst>
          </p:cNvPr>
          <p:cNvSpPr txBox="1">
            <a:spLocks noChangeArrowheads="1"/>
          </p:cNvSpPr>
          <p:nvPr/>
        </p:nvSpPr>
        <p:spPr bwMode="auto">
          <a:xfrm>
            <a:off x="1498604" y="6084004"/>
            <a:ext cx="97789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Primary endpoint: </a:t>
            </a:r>
            <a:r>
              <a:rPr kumimoji="1" lang="en-US" altLang="ja-JP" sz="18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Progression-free survival by blinded independent central review</a:t>
            </a:r>
          </a:p>
        </p:txBody>
      </p:sp>
      <p:sp>
        <p:nvSpPr>
          <p:cNvPr id="15" name="Oval 4">
            <a:extLst>
              <a:ext uri="{FF2B5EF4-FFF2-40B4-BE49-F238E27FC236}">
                <a16:creationId xmlns:a16="http://schemas.microsoft.com/office/drawing/2014/main" id="{E44E93E7-BED7-F024-5AFB-95B0D4DBE33A}"/>
              </a:ext>
            </a:extLst>
          </p:cNvPr>
          <p:cNvSpPr>
            <a:spLocks noChangeArrowheads="1"/>
          </p:cNvSpPr>
          <p:nvPr/>
        </p:nvSpPr>
        <p:spPr bwMode="auto">
          <a:xfrm>
            <a:off x="5563694" y="3515535"/>
            <a:ext cx="914400" cy="914400"/>
          </a:xfrm>
          <a:prstGeom prst="ellipse">
            <a:avLst/>
          </a:prstGeom>
          <a:solidFill>
            <a:srgbClr val="FF6600"/>
          </a:solidFill>
          <a:ln>
            <a:noFill/>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a:t>
            </a:r>
          </a:p>
        </p:txBody>
      </p:sp>
      <p:sp>
        <p:nvSpPr>
          <p:cNvPr id="17" name="TextBox 16">
            <a:extLst>
              <a:ext uri="{FF2B5EF4-FFF2-40B4-BE49-F238E27FC236}">
                <a16:creationId xmlns:a16="http://schemas.microsoft.com/office/drawing/2014/main" id="{FF435976-C53D-8427-1CF4-25E01C568262}"/>
              </a:ext>
            </a:extLst>
          </p:cNvPr>
          <p:cNvSpPr txBox="1"/>
          <p:nvPr/>
        </p:nvSpPr>
        <p:spPr>
          <a:xfrm>
            <a:off x="1421318" y="1496006"/>
            <a:ext cx="3688830" cy="646331"/>
          </a:xfrm>
          <a:prstGeom prst="rect">
            <a:avLst/>
          </a:prstGeom>
          <a:noFill/>
        </p:spPr>
        <p:txBody>
          <a:bodyPr wrap="none" rtlCol="0">
            <a:spAutoFit/>
          </a:bodyPr>
          <a:lstStyle/>
          <a:p>
            <a:r>
              <a:rPr kumimoji="1" lang="en-US" altLang="ja-JP" sz="1800" dirty="0">
                <a:solidFill>
                  <a:schemeClr val="tx1"/>
                </a:solidFill>
                <a:latin typeface="Calibri" panose="020F0502020204030204" pitchFamily="34" charset="0"/>
                <a:ea typeface="ＭＳ Ｐゴシック" charset="0"/>
                <a:cs typeface="Calibri" panose="020F0502020204030204" pitchFamily="34" charset="0"/>
              </a:rPr>
              <a:t>Trial identifier: </a:t>
            </a:r>
            <a:r>
              <a:rPr kumimoji="1" lang="en-US" sz="1800" dirty="0">
                <a:solidFill>
                  <a:schemeClr val="tx1"/>
                </a:solidFill>
                <a:latin typeface="Calibri" panose="020F0502020204030204" pitchFamily="34" charset="0"/>
                <a:ea typeface="ＭＳ Ｐゴシック" charset="0"/>
                <a:cs typeface="Calibri" panose="020F0502020204030204" pitchFamily="34" charset="0"/>
              </a:rPr>
              <a:t>NCT05338970 (Open)</a:t>
            </a:r>
          </a:p>
          <a:p>
            <a:r>
              <a:rPr kumimoji="1" lang="en-US" sz="1800" dirty="0">
                <a:solidFill>
                  <a:schemeClr val="tx1"/>
                </a:solidFill>
                <a:latin typeface="Calibri" panose="020F0502020204030204" pitchFamily="34" charset="0"/>
                <a:ea typeface="ＭＳ Ｐゴシック" charset="0"/>
                <a:cs typeface="Calibri" panose="020F0502020204030204" pitchFamily="34" charset="0"/>
              </a:rPr>
              <a:t>Estimated enrollment: 560</a:t>
            </a:r>
          </a:p>
        </p:txBody>
      </p:sp>
    </p:spTree>
    <p:extLst>
      <p:ext uri="{BB962C8B-B14F-4D97-AF65-F5344CB8AC3E}">
        <p14:creationId xmlns:p14="http://schemas.microsoft.com/office/powerpoint/2010/main" val="425485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253C-A3BC-5A4A-B2E1-3273AA32D056}"/>
              </a:ext>
            </a:extLst>
          </p:cNvPr>
          <p:cNvSpPr>
            <a:spLocks noGrp="1"/>
          </p:cNvSpPr>
          <p:nvPr>
            <p:ph type="title"/>
          </p:nvPr>
        </p:nvSpPr>
        <p:spPr/>
        <p:txBody>
          <a:bodyPr/>
          <a:lstStyle/>
          <a:p>
            <a:r>
              <a:rPr lang="en-US" sz="2600" dirty="0"/>
              <a:t>A patient with locally advanced NSCLC who receives definitive chemoradiation therapy followed by 1 year of consolidation durvalumab experiences disease progression 3 months later and is found to have an EGFR exon 19 deletion. Assuming the patient is clinically stable, how long would you like to wait before starting </a:t>
            </a:r>
            <a:r>
              <a:rPr lang="en-US" sz="2600" dirty="0" err="1"/>
              <a:t>osimertinib</a:t>
            </a:r>
            <a:r>
              <a:rPr lang="en-US" sz="2600" dirty="0"/>
              <a:t>? </a:t>
            </a:r>
          </a:p>
        </p:txBody>
      </p:sp>
      <p:sp>
        <p:nvSpPr>
          <p:cNvPr id="3" name="Content Placeholder 2">
            <a:extLst>
              <a:ext uri="{FF2B5EF4-FFF2-40B4-BE49-F238E27FC236}">
                <a16:creationId xmlns:a16="http://schemas.microsoft.com/office/drawing/2014/main" id="{8A8E09C6-07CD-464B-B2CF-7918318A37BC}"/>
              </a:ext>
            </a:extLst>
          </p:cNvPr>
          <p:cNvSpPr>
            <a:spLocks noGrp="1"/>
          </p:cNvSpPr>
          <p:nvPr>
            <p:ph idx="35"/>
          </p:nvPr>
        </p:nvSpPr>
        <p:spPr/>
        <p:txBody>
          <a:bodyPr/>
          <a:lstStyle/>
          <a:p>
            <a:pPr>
              <a:lnSpc>
                <a:spcPts val="2180"/>
              </a:lnSpc>
            </a:pPr>
            <a:r>
              <a:rPr lang="en-US" dirty="0"/>
              <a:t>As long as possible depending on the disease tempo </a:t>
            </a:r>
          </a:p>
        </p:txBody>
      </p:sp>
      <p:sp>
        <p:nvSpPr>
          <p:cNvPr id="4" name="Content Placeholder 3">
            <a:extLst>
              <a:ext uri="{FF2B5EF4-FFF2-40B4-BE49-F238E27FC236}">
                <a16:creationId xmlns:a16="http://schemas.microsoft.com/office/drawing/2014/main" id="{D2C0D40A-97E7-AC41-AA05-5BAFD24D0A70}"/>
              </a:ext>
            </a:extLst>
          </p:cNvPr>
          <p:cNvSpPr>
            <a:spLocks noGrp="1"/>
          </p:cNvSpPr>
          <p:nvPr>
            <p:ph idx="36"/>
          </p:nvPr>
        </p:nvSpPr>
        <p:spPr/>
        <p:txBody>
          <a:bodyPr/>
          <a:lstStyle/>
          <a:p>
            <a:r>
              <a:rPr lang="en-US" dirty="0"/>
              <a:t>Would start now </a:t>
            </a:r>
          </a:p>
        </p:txBody>
      </p:sp>
      <p:sp>
        <p:nvSpPr>
          <p:cNvPr id="5" name="Content Placeholder 4">
            <a:extLst>
              <a:ext uri="{FF2B5EF4-FFF2-40B4-BE49-F238E27FC236}">
                <a16:creationId xmlns:a16="http://schemas.microsoft.com/office/drawing/2014/main" id="{3F3F12C2-785F-354A-B560-13D38C3956BE}"/>
              </a:ext>
            </a:extLst>
          </p:cNvPr>
          <p:cNvSpPr>
            <a:spLocks noGrp="1"/>
          </p:cNvSpPr>
          <p:nvPr>
            <p:ph idx="41"/>
          </p:nvPr>
        </p:nvSpPr>
        <p:spPr/>
        <p:txBody>
          <a:bodyPr/>
          <a:lstStyle/>
          <a:p>
            <a:r>
              <a:rPr lang="en-US" dirty="0"/>
              <a:t>3 </a:t>
            </a:r>
            <a:r>
              <a:rPr lang="en-US" dirty="0" err="1"/>
              <a:t>mo</a:t>
            </a:r>
            <a:r>
              <a:rPr lang="en-US" dirty="0"/>
              <a:t> from last</a:t>
            </a:r>
            <a:br>
              <a:rPr lang="en-US" dirty="0"/>
            </a:br>
            <a:r>
              <a:rPr lang="en-US" dirty="0"/>
              <a:t> dose of ICI</a:t>
            </a:r>
          </a:p>
        </p:txBody>
      </p:sp>
      <p:sp>
        <p:nvSpPr>
          <p:cNvPr id="6" name="Content Placeholder 5">
            <a:extLst>
              <a:ext uri="{FF2B5EF4-FFF2-40B4-BE49-F238E27FC236}">
                <a16:creationId xmlns:a16="http://schemas.microsoft.com/office/drawing/2014/main" id="{B9E999BD-C96A-2C42-9C34-5218E076611A}"/>
              </a:ext>
            </a:extLst>
          </p:cNvPr>
          <p:cNvSpPr>
            <a:spLocks noGrp="1"/>
          </p:cNvSpPr>
          <p:nvPr>
            <p:ph idx="44"/>
          </p:nvPr>
        </p:nvSpPr>
        <p:spPr/>
        <p:txBody>
          <a:bodyPr/>
          <a:lstStyle/>
          <a:p>
            <a:pPr>
              <a:lnSpc>
                <a:spcPts val="2080"/>
              </a:lnSpc>
            </a:pPr>
            <a:r>
              <a:rPr lang="en-US" sz="1900" dirty="0"/>
              <a:t>Consider starting now, but </a:t>
            </a:r>
            <a:br>
              <a:rPr lang="en-US" sz="1900" dirty="0"/>
            </a:br>
            <a:r>
              <a:rPr lang="en-US" sz="1900" dirty="0"/>
              <a:t>likely erlotinib for 3-6 </a:t>
            </a:r>
            <a:r>
              <a:rPr lang="en-US" sz="1900" dirty="0" err="1"/>
              <a:t>mo</a:t>
            </a:r>
            <a:r>
              <a:rPr lang="en-US" sz="1900" dirty="0"/>
              <a:t> </a:t>
            </a:r>
            <a:br>
              <a:rPr lang="en-US" sz="1900" dirty="0"/>
            </a:br>
            <a:r>
              <a:rPr lang="en-US" sz="1900" dirty="0"/>
              <a:t>then consider switching</a:t>
            </a:r>
          </a:p>
        </p:txBody>
      </p:sp>
      <p:sp>
        <p:nvSpPr>
          <p:cNvPr id="7" name="Content Placeholder 6">
            <a:extLst>
              <a:ext uri="{FF2B5EF4-FFF2-40B4-BE49-F238E27FC236}">
                <a16:creationId xmlns:a16="http://schemas.microsoft.com/office/drawing/2014/main" id="{BDE4DD93-6639-2746-8DF6-2156FFA298EA}"/>
              </a:ext>
            </a:extLst>
          </p:cNvPr>
          <p:cNvSpPr>
            <a:spLocks noGrp="1"/>
          </p:cNvSpPr>
          <p:nvPr>
            <p:ph idx="45"/>
          </p:nvPr>
        </p:nvSpPr>
        <p:spPr/>
        <p:txBody>
          <a:bodyPr/>
          <a:lstStyle/>
          <a:p>
            <a:r>
              <a:rPr lang="en-US" dirty="0"/>
              <a:t>Would start now if </a:t>
            </a:r>
            <a:br>
              <a:rPr lang="en-US" dirty="0"/>
            </a:br>
            <a:r>
              <a:rPr lang="en-US" dirty="0"/>
              <a:t>local </a:t>
            </a:r>
            <a:r>
              <a:rPr lang="en-US" dirty="0" err="1"/>
              <a:t>tx</a:t>
            </a:r>
            <a:r>
              <a:rPr lang="en-US" dirty="0"/>
              <a:t> not possible </a:t>
            </a:r>
          </a:p>
        </p:txBody>
      </p:sp>
      <p:sp>
        <p:nvSpPr>
          <p:cNvPr id="8" name="Content Placeholder 7">
            <a:extLst>
              <a:ext uri="{FF2B5EF4-FFF2-40B4-BE49-F238E27FC236}">
                <a16:creationId xmlns:a16="http://schemas.microsoft.com/office/drawing/2014/main" id="{A0406561-3C9D-1348-955C-A7A585294A5E}"/>
              </a:ext>
            </a:extLst>
          </p:cNvPr>
          <p:cNvSpPr>
            <a:spLocks noGrp="1"/>
          </p:cNvSpPr>
          <p:nvPr>
            <p:ph idx="46"/>
          </p:nvPr>
        </p:nvSpPr>
        <p:spPr/>
        <p:txBody>
          <a:bodyPr/>
          <a:lstStyle/>
          <a:p>
            <a:r>
              <a:rPr lang="en-US" dirty="0"/>
              <a:t>Would start now</a:t>
            </a:r>
          </a:p>
        </p:txBody>
      </p:sp>
      <p:sp>
        <p:nvSpPr>
          <p:cNvPr id="10" name="TextBox 9">
            <a:extLst>
              <a:ext uri="{FF2B5EF4-FFF2-40B4-BE49-F238E27FC236}">
                <a16:creationId xmlns:a16="http://schemas.microsoft.com/office/drawing/2014/main" id="{47DD8796-5A28-5046-8C61-C44FA1469C78}"/>
              </a:ext>
            </a:extLst>
          </p:cNvPr>
          <p:cNvSpPr txBox="1"/>
          <p:nvPr/>
        </p:nvSpPr>
        <p:spPr>
          <a:xfrm>
            <a:off x="479376" y="6093296"/>
            <a:ext cx="6096000" cy="338554"/>
          </a:xfrm>
          <a:prstGeom prst="rect">
            <a:avLst/>
          </a:prstGeom>
          <a:noFill/>
        </p:spPr>
        <p:txBody>
          <a:bodyPr wrap="square">
            <a:spAutoFit/>
          </a:bodyPr>
          <a:lstStyle/>
          <a:p>
            <a:r>
              <a:rPr lang="en-US" sz="1600" b="0" dirty="0">
                <a:solidFill>
                  <a:srgbClr val="000000"/>
                </a:solidFill>
                <a:effectLst/>
                <a:latin typeface="Calibri" panose="020F0502020204030204" pitchFamily="34" charset="0"/>
                <a:cs typeface="Calibri" panose="020F0502020204030204" pitchFamily="34" charset="0"/>
              </a:rPr>
              <a:t>ICI = immune checkpoint inhibitor therapy</a:t>
            </a:r>
          </a:p>
        </p:txBody>
      </p:sp>
    </p:spTree>
    <p:extLst>
      <p:ext uri="{BB962C8B-B14F-4D97-AF65-F5344CB8AC3E}">
        <p14:creationId xmlns:p14="http://schemas.microsoft.com/office/powerpoint/2010/main" val="2265895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3FDC-2C56-7B42-897C-624071400747}"/>
              </a:ext>
            </a:extLst>
          </p:cNvPr>
          <p:cNvSpPr>
            <a:spLocks noGrp="1"/>
          </p:cNvSpPr>
          <p:nvPr>
            <p:ph type="title"/>
          </p:nvPr>
        </p:nvSpPr>
        <p:spPr/>
        <p:txBody>
          <a:bodyPr/>
          <a:lstStyle/>
          <a:p>
            <a:r>
              <a:rPr lang="en-US" sz="2600" dirty="0"/>
              <a:t>If an asymptomatic patient with metastatic </a:t>
            </a:r>
            <a:r>
              <a:rPr lang="en-US" sz="2600" dirty="0" err="1"/>
              <a:t>nonsquamous</a:t>
            </a:r>
            <a:r>
              <a:rPr lang="en-US" sz="2600" dirty="0"/>
              <a:t> NSCLC with an EGFR exon 19 deletion and a PD-L1 TPS of 10% responded to first-line </a:t>
            </a:r>
            <a:r>
              <a:rPr lang="en-US" sz="2600" dirty="0" err="1"/>
              <a:t>osimertinib</a:t>
            </a:r>
            <a:r>
              <a:rPr lang="en-US" sz="2600" dirty="0"/>
              <a:t> followed by disease progression, what would be your second-line treatment recommendation if the patient had acquired </a:t>
            </a:r>
            <a:r>
              <a:rPr lang="en-US" sz="2600" u="sng" dirty="0"/>
              <a:t>a MET amplification</a:t>
            </a:r>
            <a:r>
              <a:rPr lang="en-US" sz="2600" dirty="0"/>
              <a:t>?</a:t>
            </a:r>
          </a:p>
        </p:txBody>
      </p:sp>
      <p:sp>
        <p:nvSpPr>
          <p:cNvPr id="3" name="Content Placeholder 2">
            <a:extLst>
              <a:ext uri="{FF2B5EF4-FFF2-40B4-BE49-F238E27FC236}">
                <a16:creationId xmlns:a16="http://schemas.microsoft.com/office/drawing/2014/main" id="{D3A65888-5343-EC4B-80A4-9E1841E87EED}"/>
              </a:ext>
            </a:extLst>
          </p:cNvPr>
          <p:cNvSpPr>
            <a:spLocks noGrp="1"/>
          </p:cNvSpPr>
          <p:nvPr>
            <p:ph idx="35"/>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crizotinib</a:t>
            </a:r>
            <a:r>
              <a:rPr lang="en-US" dirty="0"/>
              <a:t> </a:t>
            </a:r>
            <a:br>
              <a:rPr lang="en-US" dirty="0"/>
            </a:br>
            <a:r>
              <a:rPr lang="en-US" dirty="0"/>
              <a:t>or </a:t>
            </a:r>
            <a:r>
              <a:rPr lang="en-US" dirty="0" err="1"/>
              <a:t>capmatinib</a:t>
            </a:r>
            <a:r>
              <a:rPr lang="en-US" dirty="0"/>
              <a:t> </a:t>
            </a:r>
          </a:p>
        </p:txBody>
      </p:sp>
      <p:sp>
        <p:nvSpPr>
          <p:cNvPr id="4" name="Content Placeholder 3">
            <a:extLst>
              <a:ext uri="{FF2B5EF4-FFF2-40B4-BE49-F238E27FC236}">
                <a16:creationId xmlns:a16="http://schemas.microsoft.com/office/drawing/2014/main" id="{C5546DD9-D160-B14E-AFAD-89A7580BB625}"/>
              </a:ext>
            </a:extLst>
          </p:cNvPr>
          <p:cNvSpPr>
            <a:spLocks noGrp="1"/>
          </p:cNvSpPr>
          <p:nvPr>
            <p:ph idx="36"/>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capmatinib</a:t>
            </a:r>
            <a:r>
              <a:rPr lang="en-US" dirty="0"/>
              <a:t> </a:t>
            </a:r>
            <a:br>
              <a:rPr lang="en-US" dirty="0"/>
            </a:br>
            <a:r>
              <a:rPr lang="en-US" dirty="0"/>
              <a:t>or </a:t>
            </a:r>
            <a:r>
              <a:rPr lang="en-US" dirty="0" err="1"/>
              <a:t>tepotinib</a:t>
            </a:r>
            <a:r>
              <a:rPr lang="en-US" dirty="0"/>
              <a:t> </a:t>
            </a:r>
          </a:p>
        </p:txBody>
      </p:sp>
      <p:sp>
        <p:nvSpPr>
          <p:cNvPr id="5" name="Content Placeholder 4">
            <a:extLst>
              <a:ext uri="{FF2B5EF4-FFF2-40B4-BE49-F238E27FC236}">
                <a16:creationId xmlns:a16="http://schemas.microsoft.com/office/drawing/2014/main" id="{947B33A9-281F-F34B-A231-7A1A8E77764B}"/>
              </a:ext>
            </a:extLst>
          </p:cNvPr>
          <p:cNvSpPr>
            <a:spLocks noGrp="1"/>
          </p:cNvSpPr>
          <p:nvPr>
            <p:ph idx="41"/>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capmatinib</a:t>
            </a:r>
            <a:r>
              <a:rPr lang="en-US" dirty="0"/>
              <a:t> </a:t>
            </a:r>
            <a:br>
              <a:rPr lang="en-US" dirty="0"/>
            </a:br>
            <a:r>
              <a:rPr lang="en-US" dirty="0"/>
              <a:t>or </a:t>
            </a:r>
            <a:r>
              <a:rPr lang="en-US" dirty="0" err="1"/>
              <a:t>tepotinib</a:t>
            </a:r>
            <a:r>
              <a:rPr lang="en-US" dirty="0"/>
              <a:t> </a:t>
            </a:r>
          </a:p>
        </p:txBody>
      </p:sp>
      <p:sp>
        <p:nvSpPr>
          <p:cNvPr id="6" name="Content Placeholder 5">
            <a:extLst>
              <a:ext uri="{FF2B5EF4-FFF2-40B4-BE49-F238E27FC236}">
                <a16:creationId xmlns:a16="http://schemas.microsoft.com/office/drawing/2014/main" id="{6FDF3790-6F6F-2D48-A2F8-ABE5B81409AE}"/>
              </a:ext>
            </a:extLst>
          </p:cNvPr>
          <p:cNvSpPr>
            <a:spLocks noGrp="1"/>
          </p:cNvSpPr>
          <p:nvPr>
            <p:ph idx="44"/>
          </p:nvPr>
        </p:nvSpPr>
        <p:spPr/>
        <p:txBody>
          <a:bodyPr/>
          <a:lstStyle/>
          <a:p>
            <a:pPr>
              <a:lnSpc>
                <a:spcPts val="1880"/>
              </a:lnSpc>
            </a:pPr>
            <a:r>
              <a:rPr lang="en-US" sz="1800" dirty="0"/>
              <a:t>Continue </a:t>
            </a:r>
            <a:r>
              <a:rPr lang="en-US" sz="1800" dirty="0" err="1"/>
              <a:t>osimertinib</a:t>
            </a:r>
            <a:r>
              <a:rPr lang="en-US" sz="1800" dirty="0"/>
              <a:t> </a:t>
            </a:r>
            <a:br>
              <a:rPr lang="en-US" sz="1800" dirty="0"/>
            </a:br>
            <a:r>
              <a:rPr lang="en-US" sz="1800" dirty="0"/>
              <a:t>and add </a:t>
            </a:r>
            <a:r>
              <a:rPr lang="en-US" sz="1800" dirty="0" err="1"/>
              <a:t>tepotinib</a:t>
            </a:r>
            <a:r>
              <a:rPr lang="en-US" sz="1800" dirty="0"/>
              <a:t> Carboplatin/pemetrexed/</a:t>
            </a:r>
            <a:br>
              <a:rPr lang="en-US" sz="1800" dirty="0"/>
            </a:br>
            <a:r>
              <a:rPr lang="en-US" sz="1800" dirty="0"/>
              <a:t>bevacizumab </a:t>
            </a:r>
          </a:p>
        </p:txBody>
      </p:sp>
      <p:sp>
        <p:nvSpPr>
          <p:cNvPr id="7" name="Content Placeholder 6">
            <a:extLst>
              <a:ext uri="{FF2B5EF4-FFF2-40B4-BE49-F238E27FC236}">
                <a16:creationId xmlns:a16="http://schemas.microsoft.com/office/drawing/2014/main" id="{E7617180-542A-F648-9B49-DA664F335B19}"/>
              </a:ext>
            </a:extLst>
          </p:cNvPr>
          <p:cNvSpPr>
            <a:spLocks noGrp="1"/>
          </p:cNvSpPr>
          <p:nvPr>
            <p:ph idx="45"/>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capmatinib</a:t>
            </a:r>
            <a:r>
              <a:rPr lang="en-US" dirty="0"/>
              <a:t>, </a:t>
            </a:r>
            <a:r>
              <a:rPr lang="en-US" dirty="0" err="1"/>
              <a:t>tepotinib</a:t>
            </a:r>
            <a:r>
              <a:rPr lang="en-US" dirty="0"/>
              <a:t> or </a:t>
            </a:r>
            <a:r>
              <a:rPr lang="en-US" dirty="0" err="1"/>
              <a:t>savolitinib</a:t>
            </a:r>
            <a:r>
              <a:rPr lang="en-US" dirty="0"/>
              <a:t> </a:t>
            </a:r>
          </a:p>
        </p:txBody>
      </p:sp>
      <p:sp>
        <p:nvSpPr>
          <p:cNvPr id="8" name="Content Placeholder 7">
            <a:extLst>
              <a:ext uri="{FF2B5EF4-FFF2-40B4-BE49-F238E27FC236}">
                <a16:creationId xmlns:a16="http://schemas.microsoft.com/office/drawing/2014/main" id="{49F7A359-9F13-3C4B-A616-EA78E00E7A32}"/>
              </a:ext>
            </a:extLst>
          </p:cNvPr>
          <p:cNvSpPr>
            <a:spLocks noGrp="1"/>
          </p:cNvSpPr>
          <p:nvPr>
            <p:ph idx="46"/>
          </p:nvPr>
        </p:nvSpPr>
        <p:spPr/>
        <p:txBody>
          <a:bodyPr/>
          <a:lstStyle/>
          <a:p>
            <a:pPr>
              <a:lnSpc>
                <a:spcPts val="2250"/>
              </a:lnSpc>
            </a:pPr>
            <a:r>
              <a:rPr lang="en-US" dirty="0"/>
              <a:t>Continue osimertinib</a:t>
            </a:r>
            <a:br>
              <a:rPr lang="en-US" dirty="0"/>
            </a:br>
            <a:r>
              <a:rPr lang="en-US" dirty="0"/>
              <a:t> and add carboplatin/</a:t>
            </a:r>
            <a:br>
              <a:rPr lang="en-US" dirty="0"/>
            </a:br>
            <a:r>
              <a:rPr lang="en-US" dirty="0"/>
              <a:t>pemetrexed*</a:t>
            </a:r>
          </a:p>
        </p:txBody>
      </p:sp>
      <p:sp>
        <p:nvSpPr>
          <p:cNvPr id="9" name="TextBox 8">
            <a:extLst>
              <a:ext uri="{FF2B5EF4-FFF2-40B4-BE49-F238E27FC236}">
                <a16:creationId xmlns:a16="http://schemas.microsoft.com/office/drawing/2014/main" id="{96090864-23FE-DDC7-1AC6-D78712E25146}"/>
              </a:ext>
            </a:extLst>
          </p:cNvPr>
          <p:cNvSpPr txBox="1"/>
          <p:nvPr/>
        </p:nvSpPr>
        <p:spPr>
          <a:xfrm>
            <a:off x="479376" y="6093296"/>
            <a:ext cx="10110460"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a:t>
            </a:r>
            <a:r>
              <a:rPr lang="en-US" sz="1600" b="0" baseline="30000" dirty="0">
                <a:solidFill>
                  <a:schemeClr val="tx1"/>
                </a:solidFill>
                <a:latin typeface="Calibri" panose="020F0502020204030204" pitchFamily="34" charset="0"/>
                <a:cs typeface="Calibri" panose="020F0502020204030204" pitchFamily="34" charset="0"/>
              </a:rPr>
              <a:t> </a:t>
            </a:r>
            <a:r>
              <a:rPr lang="en-US" sz="1600" b="0" dirty="0">
                <a:solidFill>
                  <a:schemeClr val="tx1"/>
                </a:solidFill>
                <a:latin typeface="Calibri" panose="020F0502020204030204" pitchFamily="34" charset="0"/>
                <a:cs typeface="Calibri" panose="020F0502020204030204" pitchFamily="34" charset="0"/>
              </a:rPr>
              <a:t>If MET highly amplified and no EGFRm, </a:t>
            </a:r>
            <a:r>
              <a:rPr lang="en-US" sz="1600" b="0" dirty="0" err="1">
                <a:solidFill>
                  <a:schemeClr val="tx1"/>
                </a:solidFill>
                <a:latin typeface="Calibri" panose="020F0502020204030204" pitchFamily="34" charset="0"/>
                <a:cs typeface="Calibri" panose="020F0502020204030204" pitchFamily="34" charset="0"/>
              </a:rPr>
              <a:t>capmatinib</a:t>
            </a:r>
            <a:r>
              <a:rPr lang="en-US" sz="1600" b="0" dirty="0">
                <a:solidFill>
                  <a:schemeClr val="tx1"/>
                </a:solidFill>
                <a:latin typeface="Calibri" panose="020F0502020204030204" pitchFamily="34" charset="0"/>
                <a:cs typeface="Calibri" panose="020F0502020204030204" pitchFamily="34" charset="0"/>
              </a:rPr>
              <a:t> alone; if MET and EGFRm, then osimertinib/</a:t>
            </a:r>
            <a:r>
              <a:rPr lang="en-US" sz="1600" b="0" dirty="0" err="1">
                <a:solidFill>
                  <a:schemeClr val="tx1"/>
                </a:solidFill>
                <a:latin typeface="Calibri" panose="020F0502020204030204" pitchFamily="34" charset="0"/>
                <a:cs typeface="Calibri" panose="020F0502020204030204" pitchFamily="34" charset="0"/>
              </a:rPr>
              <a:t>capmatinib</a:t>
            </a:r>
            <a:r>
              <a:rPr lang="en-US" sz="1600" b="0" dirty="0">
                <a:solidFill>
                  <a:schemeClr val="tx1"/>
                </a:solidFill>
                <a:latin typeface="Calibri" panose="020F0502020204030204" pitchFamily="34" charset="0"/>
                <a:cs typeface="Calibri" panose="020F0502020204030204" pitchFamily="34" charset="0"/>
              </a:rPr>
              <a:t> (cautiously)</a:t>
            </a:r>
          </a:p>
        </p:txBody>
      </p:sp>
    </p:spTree>
    <p:extLst>
      <p:ext uri="{BB962C8B-B14F-4D97-AF65-F5344CB8AC3E}">
        <p14:creationId xmlns:p14="http://schemas.microsoft.com/office/powerpoint/2010/main" val="1870285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D050-718D-764D-AFC6-2A44CAA4CE1B}"/>
              </a:ext>
            </a:extLst>
          </p:cNvPr>
          <p:cNvSpPr>
            <a:spLocks noGrp="1"/>
          </p:cNvSpPr>
          <p:nvPr>
            <p:ph type="title"/>
          </p:nvPr>
        </p:nvSpPr>
        <p:spPr/>
        <p:txBody>
          <a:bodyPr/>
          <a:lstStyle/>
          <a:p>
            <a:r>
              <a:rPr lang="en-US" sz="2800" dirty="0"/>
              <a:t>If an asymptomatic patient with metastatic </a:t>
            </a:r>
            <a:r>
              <a:rPr lang="en-US" sz="2800" dirty="0" err="1"/>
              <a:t>nonsquamous</a:t>
            </a:r>
            <a:r>
              <a:rPr lang="en-US" sz="2800" dirty="0"/>
              <a:t> NSCLC with an EGFR exon 19 deletion and a PD-L1 TPS of 10% responded to first-line </a:t>
            </a:r>
            <a:r>
              <a:rPr lang="en-US" sz="2800" dirty="0" err="1"/>
              <a:t>osimertinib</a:t>
            </a:r>
            <a:r>
              <a:rPr lang="en-US" sz="2800" dirty="0"/>
              <a:t> followed by disease progression, what would be your second-line treatment recommendation if the patient had acquired a </a:t>
            </a:r>
            <a:r>
              <a:rPr lang="en-US" sz="2800" u="sng" dirty="0"/>
              <a:t>BRAF V600E mutation</a:t>
            </a:r>
            <a:r>
              <a:rPr lang="en-US" sz="2800" dirty="0"/>
              <a:t>?</a:t>
            </a:r>
          </a:p>
        </p:txBody>
      </p:sp>
      <p:sp>
        <p:nvSpPr>
          <p:cNvPr id="3" name="Content Placeholder 2">
            <a:extLst>
              <a:ext uri="{FF2B5EF4-FFF2-40B4-BE49-F238E27FC236}">
                <a16:creationId xmlns:a16="http://schemas.microsoft.com/office/drawing/2014/main" id="{2AD882A3-02DD-F049-AA2F-B5827D66C31B}"/>
              </a:ext>
            </a:extLst>
          </p:cNvPr>
          <p:cNvSpPr>
            <a:spLocks noGrp="1"/>
          </p:cNvSpPr>
          <p:nvPr>
            <p:ph idx="35"/>
          </p:nvPr>
        </p:nvSpPr>
        <p:spPr/>
        <p:txBody>
          <a:bodyPr/>
          <a:lstStyle/>
          <a:p>
            <a:pPr>
              <a:lnSpc>
                <a:spcPts val="2250"/>
              </a:lnSpc>
            </a:pPr>
            <a:r>
              <a:rPr lang="en-US" dirty="0"/>
              <a:t>Continue </a:t>
            </a:r>
            <a:r>
              <a:rPr lang="en-US" dirty="0" err="1"/>
              <a:t>osimertinib</a:t>
            </a:r>
            <a:r>
              <a:rPr lang="en-US" dirty="0"/>
              <a:t> </a:t>
            </a:r>
            <a:br>
              <a:rPr lang="en-US" dirty="0"/>
            </a:br>
            <a:r>
              <a:rPr lang="en-US" dirty="0"/>
              <a:t>and add carboplatin/</a:t>
            </a:r>
            <a:br>
              <a:rPr lang="en-US" dirty="0"/>
            </a:br>
            <a:r>
              <a:rPr lang="en-US" dirty="0"/>
              <a:t>pemetrexed </a:t>
            </a:r>
          </a:p>
        </p:txBody>
      </p:sp>
      <p:sp>
        <p:nvSpPr>
          <p:cNvPr id="4" name="Content Placeholder 3">
            <a:extLst>
              <a:ext uri="{FF2B5EF4-FFF2-40B4-BE49-F238E27FC236}">
                <a16:creationId xmlns:a16="http://schemas.microsoft.com/office/drawing/2014/main" id="{C7149D97-8594-B544-BA97-828C283BAF20}"/>
              </a:ext>
            </a:extLst>
          </p:cNvPr>
          <p:cNvSpPr>
            <a:spLocks noGrp="1"/>
          </p:cNvSpPr>
          <p:nvPr>
            <p:ph idx="36"/>
          </p:nvPr>
        </p:nvSpPr>
        <p:spPr/>
        <p:txBody>
          <a:bodyPr/>
          <a:lstStyle/>
          <a:p>
            <a:pPr>
              <a:lnSpc>
                <a:spcPts val="2250"/>
              </a:lnSpc>
            </a:pPr>
            <a:r>
              <a:rPr lang="en-US" dirty="0"/>
              <a:t>Continue </a:t>
            </a:r>
            <a:r>
              <a:rPr lang="en-US" dirty="0" err="1"/>
              <a:t>osimertinib</a:t>
            </a:r>
            <a:r>
              <a:rPr lang="en-US" dirty="0"/>
              <a:t> </a:t>
            </a:r>
            <a:br>
              <a:rPr lang="en-US" dirty="0"/>
            </a:br>
            <a:r>
              <a:rPr lang="en-US" dirty="0"/>
              <a:t>and add carboplatin/</a:t>
            </a:r>
            <a:br>
              <a:rPr lang="en-US" dirty="0"/>
            </a:br>
            <a:r>
              <a:rPr lang="en-US" dirty="0"/>
              <a:t>pemetrexed </a:t>
            </a:r>
          </a:p>
        </p:txBody>
      </p:sp>
      <p:sp>
        <p:nvSpPr>
          <p:cNvPr id="5" name="Content Placeholder 4">
            <a:extLst>
              <a:ext uri="{FF2B5EF4-FFF2-40B4-BE49-F238E27FC236}">
                <a16:creationId xmlns:a16="http://schemas.microsoft.com/office/drawing/2014/main" id="{1CC7C4FC-6343-754A-B45A-E58CA55F3AFD}"/>
              </a:ext>
            </a:extLst>
          </p:cNvPr>
          <p:cNvSpPr>
            <a:spLocks noGrp="1"/>
          </p:cNvSpPr>
          <p:nvPr>
            <p:ph idx="41"/>
          </p:nvPr>
        </p:nvSpPr>
        <p:spPr/>
        <p:txBody>
          <a:bodyPr/>
          <a:lstStyle/>
          <a:p>
            <a:pPr>
              <a:lnSpc>
                <a:spcPts val="2250"/>
              </a:lnSpc>
            </a:pPr>
            <a:r>
              <a:rPr lang="en-US" dirty="0"/>
              <a:t>Continue </a:t>
            </a:r>
            <a:r>
              <a:rPr lang="en-US" dirty="0" err="1"/>
              <a:t>osimertinib</a:t>
            </a:r>
            <a:r>
              <a:rPr lang="en-US"/>
              <a:t> and add dabrafenib/ trametinib </a:t>
            </a:r>
            <a:endParaRPr lang="en-US" dirty="0"/>
          </a:p>
        </p:txBody>
      </p:sp>
      <p:sp>
        <p:nvSpPr>
          <p:cNvPr id="6" name="Content Placeholder 5">
            <a:extLst>
              <a:ext uri="{FF2B5EF4-FFF2-40B4-BE49-F238E27FC236}">
                <a16:creationId xmlns:a16="http://schemas.microsoft.com/office/drawing/2014/main" id="{39591EC5-D223-5340-9BE2-439A9A4FBA61}"/>
              </a:ext>
            </a:extLst>
          </p:cNvPr>
          <p:cNvSpPr>
            <a:spLocks noGrp="1"/>
          </p:cNvSpPr>
          <p:nvPr>
            <p:ph idx="44"/>
          </p:nvPr>
        </p:nvSpPr>
        <p:spPr/>
        <p:txBody>
          <a:bodyPr/>
          <a:lstStyle/>
          <a:p>
            <a:pPr>
              <a:lnSpc>
                <a:spcPts val="2250"/>
              </a:lnSpc>
            </a:pPr>
            <a:r>
              <a:rPr lang="en-US" dirty="0"/>
              <a:t>Carboplatin/</a:t>
            </a:r>
            <a:br>
              <a:rPr lang="en-US" dirty="0"/>
            </a:br>
            <a:r>
              <a:rPr lang="en-US" dirty="0"/>
              <a:t>pemetrexed + bevacizumab </a:t>
            </a:r>
          </a:p>
        </p:txBody>
      </p:sp>
      <p:sp>
        <p:nvSpPr>
          <p:cNvPr id="7" name="Content Placeholder 6">
            <a:extLst>
              <a:ext uri="{FF2B5EF4-FFF2-40B4-BE49-F238E27FC236}">
                <a16:creationId xmlns:a16="http://schemas.microsoft.com/office/drawing/2014/main" id="{D6FD407C-3DE2-C043-9F08-2C8484791392}"/>
              </a:ext>
            </a:extLst>
          </p:cNvPr>
          <p:cNvSpPr>
            <a:spLocks noGrp="1"/>
          </p:cNvSpPr>
          <p:nvPr>
            <p:ph idx="45"/>
          </p:nvPr>
        </p:nvSpPr>
        <p:spPr/>
        <p:txBody>
          <a:bodyPr/>
          <a:lstStyle/>
          <a:p>
            <a:pPr>
              <a:lnSpc>
                <a:spcPts val="2250"/>
              </a:lnSpc>
            </a:pPr>
            <a:r>
              <a:rPr lang="en-US" dirty="0"/>
              <a:t>Continue </a:t>
            </a:r>
            <a:r>
              <a:rPr lang="en-US" dirty="0" err="1"/>
              <a:t>osimertinib</a:t>
            </a:r>
            <a:r>
              <a:rPr lang="en-US" dirty="0"/>
              <a:t> and add dabrafenib/ trametinib </a:t>
            </a:r>
          </a:p>
        </p:txBody>
      </p:sp>
      <p:sp>
        <p:nvSpPr>
          <p:cNvPr id="8" name="Content Placeholder 7">
            <a:extLst>
              <a:ext uri="{FF2B5EF4-FFF2-40B4-BE49-F238E27FC236}">
                <a16:creationId xmlns:a16="http://schemas.microsoft.com/office/drawing/2014/main" id="{CBB0A75B-6FFF-C64D-AB6B-C53099753E69}"/>
              </a:ext>
            </a:extLst>
          </p:cNvPr>
          <p:cNvSpPr>
            <a:spLocks noGrp="1"/>
          </p:cNvSpPr>
          <p:nvPr>
            <p:ph idx="46"/>
          </p:nvPr>
        </p:nvSpPr>
        <p:spPr/>
        <p:txBody>
          <a:bodyPr/>
          <a:lstStyle/>
          <a:p>
            <a:pPr>
              <a:lnSpc>
                <a:spcPts val="2250"/>
              </a:lnSpc>
            </a:pPr>
            <a:r>
              <a:rPr lang="en-US" dirty="0"/>
              <a:t>Continue osimertinib</a:t>
            </a:r>
            <a:br>
              <a:rPr lang="en-US" dirty="0"/>
            </a:br>
            <a:r>
              <a:rPr lang="en-US" dirty="0"/>
              <a:t> and add carboplatin/</a:t>
            </a:r>
            <a:br>
              <a:rPr lang="en-US" dirty="0"/>
            </a:br>
            <a:r>
              <a:rPr lang="en-US" dirty="0"/>
              <a:t>pemetrexed*</a:t>
            </a:r>
          </a:p>
        </p:txBody>
      </p:sp>
      <p:sp>
        <p:nvSpPr>
          <p:cNvPr id="9" name="TextBox 8">
            <a:extLst>
              <a:ext uri="{FF2B5EF4-FFF2-40B4-BE49-F238E27FC236}">
                <a16:creationId xmlns:a16="http://schemas.microsoft.com/office/drawing/2014/main" id="{7A9BC583-7AFF-5A67-C549-F41E39F26DC2}"/>
              </a:ext>
            </a:extLst>
          </p:cNvPr>
          <p:cNvSpPr txBox="1"/>
          <p:nvPr/>
        </p:nvSpPr>
        <p:spPr>
          <a:xfrm>
            <a:off x="541310" y="6093296"/>
            <a:ext cx="3962110"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a:t>
            </a:r>
            <a:r>
              <a:rPr lang="en-US" sz="1600" b="0" baseline="30000" dirty="0">
                <a:solidFill>
                  <a:schemeClr val="tx1"/>
                </a:solidFill>
                <a:latin typeface="Calibri" panose="020F0502020204030204" pitchFamily="34" charset="0"/>
                <a:cs typeface="Calibri" panose="020F0502020204030204" pitchFamily="34" charset="0"/>
              </a:rPr>
              <a:t> </a:t>
            </a:r>
            <a:r>
              <a:rPr lang="en-US" sz="1600" b="0" dirty="0">
                <a:solidFill>
                  <a:schemeClr val="tx1"/>
                </a:solidFill>
                <a:latin typeface="Calibri" panose="020F0502020204030204" pitchFamily="34" charset="0"/>
                <a:cs typeface="Calibri" panose="020F0502020204030204" pitchFamily="34" charset="0"/>
              </a:rPr>
              <a:t>If </a:t>
            </a:r>
            <a:r>
              <a:rPr lang="en-US" sz="1600" b="0" dirty="0" err="1">
                <a:solidFill>
                  <a:schemeClr val="tx1"/>
                </a:solidFill>
                <a:latin typeface="Calibri" panose="020F0502020204030204" pitchFamily="34" charset="0"/>
                <a:cs typeface="Calibri" panose="020F0502020204030204" pitchFamily="34" charset="0"/>
              </a:rPr>
              <a:t>BRAFm</a:t>
            </a:r>
            <a:r>
              <a:rPr lang="en-US" sz="1600" b="0" dirty="0">
                <a:solidFill>
                  <a:schemeClr val="tx1"/>
                </a:solidFill>
                <a:latin typeface="Calibri" panose="020F0502020204030204" pitchFamily="34" charset="0"/>
                <a:cs typeface="Calibri" panose="020F0502020204030204" pitchFamily="34" charset="0"/>
              </a:rPr>
              <a:t> alone and no EGFRm, </a:t>
            </a:r>
            <a:r>
              <a:rPr lang="en-US" sz="1600" b="0" dirty="0" err="1">
                <a:solidFill>
                  <a:schemeClr val="tx1"/>
                </a:solidFill>
                <a:latin typeface="Calibri" panose="020F0502020204030204" pitchFamily="34" charset="0"/>
                <a:cs typeface="Calibri" panose="020F0502020204030204" pitchFamily="34" charset="0"/>
              </a:rPr>
              <a:t>BRAFi</a:t>
            </a:r>
            <a:r>
              <a:rPr lang="en-US" sz="1600" b="0" dirty="0">
                <a:solidFill>
                  <a:schemeClr val="tx1"/>
                </a:solidFill>
                <a:latin typeface="Calibri" panose="020F0502020204030204" pitchFamily="34" charset="0"/>
                <a:cs typeface="Calibri" panose="020F0502020204030204" pitchFamily="34" charset="0"/>
              </a:rPr>
              <a:t>/</a:t>
            </a:r>
            <a:r>
              <a:rPr lang="en-US" sz="1600" b="0" dirty="0" err="1">
                <a:solidFill>
                  <a:schemeClr val="tx1"/>
                </a:solidFill>
                <a:latin typeface="Calibri" panose="020F0502020204030204" pitchFamily="34" charset="0"/>
                <a:cs typeface="Calibri" panose="020F0502020204030204" pitchFamily="34" charset="0"/>
              </a:rPr>
              <a:t>MEKi</a:t>
            </a:r>
            <a:endParaRPr lang="en-US" sz="16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8169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CBDE2-03CD-6642-B24E-7139CC59E43E}"/>
              </a:ext>
            </a:extLst>
          </p:cNvPr>
          <p:cNvSpPr>
            <a:spLocks noGrp="1"/>
          </p:cNvSpPr>
          <p:nvPr>
            <p:ph type="title"/>
          </p:nvPr>
        </p:nvSpPr>
        <p:spPr/>
        <p:txBody>
          <a:bodyPr/>
          <a:lstStyle/>
          <a:p>
            <a:r>
              <a:rPr lang="en-US" dirty="0"/>
              <a:t>A patient with </a:t>
            </a:r>
            <a:r>
              <a:rPr lang="en-US" dirty="0" err="1"/>
              <a:t>nonsquamous</a:t>
            </a:r>
            <a:r>
              <a:rPr lang="en-US" dirty="0"/>
              <a:t> NSCLC with an EGFR exon 19 deletion and systemic and brain metastases has a good response to first-line </a:t>
            </a:r>
            <a:r>
              <a:rPr lang="en-US" dirty="0" err="1"/>
              <a:t>osimertinib</a:t>
            </a:r>
            <a:r>
              <a:rPr lang="en-US" dirty="0"/>
              <a:t> but experiences disease progression and is switched to chemotherapy. Would you continue the </a:t>
            </a:r>
            <a:r>
              <a:rPr lang="en-US" dirty="0" err="1"/>
              <a:t>osimertinib</a:t>
            </a:r>
            <a:r>
              <a:rPr lang="en-US" dirty="0"/>
              <a:t>?  </a:t>
            </a:r>
          </a:p>
        </p:txBody>
      </p:sp>
      <p:sp>
        <p:nvSpPr>
          <p:cNvPr id="3" name="Content Placeholder 2">
            <a:extLst>
              <a:ext uri="{FF2B5EF4-FFF2-40B4-BE49-F238E27FC236}">
                <a16:creationId xmlns:a16="http://schemas.microsoft.com/office/drawing/2014/main" id="{C12F044B-9037-F346-93E9-E35397BC2731}"/>
              </a:ext>
            </a:extLst>
          </p:cNvPr>
          <p:cNvSpPr>
            <a:spLocks noGrp="1"/>
          </p:cNvSpPr>
          <p:nvPr>
            <p:ph idx="35"/>
          </p:nvPr>
        </p:nvSpPr>
        <p:spPr/>
        <p:txBody>
          <a:bodyPr/>
          <a:lstStyle/>
          <a:p>
            <a:r>
              <a:rPr lang="en-US" dirty="0"/>
              <a:t>Yes, indefinitely </a:t>
            </a:r>
          </a:p>
        </p:txBody>
      </p:sp>
      <p:sp>
        <p:nvSpPr>
          <p:cNvPr id="4" name="Content Placeholder 3">
            <a:extLst>
              <a:ext uri="{FF2B5EF4-FFF2-40B4-BE49-F238E27FC236}">
                <a16:creationId xmlns:a16="http://schemas.microsoft.com/office/drawing/2014/main" id="{35086BCC-6876-4D43-844F-8118989EFEA5}"/>
              </a:ext>
            </a:extLst>
          </p:cNvPr>
          <p:cNvSpPr>
            <a:spLocks noGrp="1"/>
          </p:cNvSpPr>
          <p:nvPr>
            <p:ph idx="36"/>
          </p:nvPr>
        </p:nvSpPr>
        <p:spPr/>
        <p:txBody>
          <a:bodyPr/>
          <a:lstStyle/>
          <a:p>
            <a:r>
              <a:rPr lang="en-US" dirty="0"/>
              <a:t>Yes, indefinitely </a:t>
            </a:r>
          </a:p>
        </p:txBody>
      </p:sp>
      <p:sp>
        <p:nvSpPr>
          <p:cNvPr id="5" name="Content Placeholder 4">
            <a:extLst>
              <a:ext uri="{FF2B5EF4-FFF2-40B4-BE49-F238E27FC236}">
                <a16:creationId xmlns:a16="http://schemas.microsoft.com/office/drawing/2014/main" id="{FC43A909-0108-8841-BC85-0146B1C6B336}"/>
              </a:ext>
            </a:extLst>
          </p:cNvPr>
          <p:cNvSpPr>
            <a:spLocks noGrp="1"/>
          </p:cNvSpPr>
          <p:nvPr>
            <p:ph idx="41"/>
          </p:nvPr>
        </p:nvSpPr>
        <p:spPr/>
        <p:txBody>
          <a:bodyPr/>
          <a:lstStyle/>
          <a:p>
            <a:r>
              <a:rPr lang="en-US" dirty="0"/>
              <a:t>Yes, indefinitely </a:t>
            </a:r>
          </a:p>
        </p:txBody>
      </p:sp>
      <p:sp>
        <p:nvSpPr>
          <p:cNvPr id="6" name="Content Placeholder 5">
            <a:extLst>
              <a:ext uri="{FF2B5EF4-FFF2-40B4-BE49-F238E27FC236}">
                <a16:creationId xmlns:a16="http://schemas.microsoft.com/office/drawing/2014/main" id="{97A40FF1-9082-3C4A-8FB0-22877E6C4C4C}"/>
              </a:ext>
            </a:extLst>
          </p:cNvPr>
          <p:cNvSpPr>
            <a:spLocks noGrp="1"/>
          </p:cNvSpPr>
          <p:nvPr>
            <p:ph idx="44"/>
          </p:nvPr>
        </p:nvSpPr>
        <p:spPr/>
        <p:txBody>
          <a:bodyPr/>
          <a:lstStyle/>
          <a:p>
            <a:pPr>
              <a:lnSpc>
                <a:spcPts val="2080"/>
              </a:lnSpc>
            </a:pPr>
            <a:r>
              <a:rPr lang="en-US" sz="2000" dirty="0"/>
              <a:t>Yes, indefinitely, but </a:t>
            </a:r>
            <a:br>
              <a:rPr lang="en-US" sz="2000" dirty="0"/>
            </a:br>
            <a:r>
              <a:rPr lang="en-US" sz="2000" dirty="0"/>
              <a:t>depends on brain met PD </a:t>
            </a:r>
            <a:br>
              <a:rPr lang="en-US" sz="2000" dirty="0"/>
            </a:br>
            <a:r>
              <a:rPr lang="en-US" sz="2000" dirty="0"/>
              <a:t>vs systemic PD</a:t>
            </a:r>
          </a:p>
        </p:txBody>
      </p:sp>
      <p:sp>
        <p:nvSpPr>
          <p:cNvPr id="7" name="Content Placeholder 6">
            <a:extLst>
              <a:ext uri="{FF2B5EF4-FFF2-40B4-BE49-F238E27FC236}">
                <a16:creationId xmlns:a16="http://schemas.microsoft.com/office/drawing/2014/main" id="{53E1C420-D3BE-F64C-8C5D-65403C52F970}"/>
              </a:ext>
            </a:extLst>
          </p:cNvPr>
          <p:cNvSpPr>
            <a:spLocks noGrp="1"/>
          </p:cNvSpPr>
          <p:nvPr>
            <p:ph idx="45"/>
          </p:nvPr>
        </p:nvSpPr>
        <p:spPr/>
        <p:txBody>
          <a:bodyPr/>
          <a:lstStyle/>
          <a:p>
            <a:r>
              <a:rPr lang="en-US" dirty="0"/>
              <a:t>No</a:t>
            </a:r>
          </a:p>
        </p:txBody>
      </p:sp>
      <p:sp>
        <p:nvSpPr>
          <p:cNvPr id="8" name="Content Placeholder 7">
            <a:extLst>
              <a:ext uri="{FF2B5EF4-FFF2-40B4-BE49-F238E27FC236}">
                <a16:creationId xmlns:a16="http://schemas.microsoft.com/office/drawing/2014/main" id="{F9E777DB-CC74-6B40-96CE-201C39A952D1}"/>
              </a:ext>
            </a:extLst>
          </p:cNvPr>
          <p:cNvSpPr>
            <a:spLocks noGrp="1"/>
          </p:cNvSpPr>
          <p:nvPr>
            <p:ph idx="46"/>
          </p:nvPr>
        </p:nvSpPr>
        <p:spPr/>
        <p:txBody>
          <a:bodyPr/>
          <a:lstStyle/>
          <a:p>
            <a:r>
              <a:rPr lang="en-US" dirty="0"/>
              <a:t>Yes, indefinitely</a:t>
            </a:r>
          </a:p>
        </p:txBody>
      </p:sp>
      <p:sp>
        <p:nvSpPr>
          <p:cNvPr id="10" name="TextBox 9">
            <a:extLst>
              <a:ext uri="{FF2B5EF4-FFF2-40B4-BE49-F238E27FC236}">
                <a16:creationId xmlns:a16="http://schemas.microsoft.com/office/drawing/2014/main" id="{08851289-A51F-B947-84B9-0C45A45B81A4}"/>
              </a:ext>
            </a:extLst>
          </p:cNvPr>
          <p:cNvSpPr txBox="1"/>
          <p:nvPr/>
        </p:nvSpPr>
        <p:spPr>
          <a:xfrm>
            <a:off x="479376" y="6021288"/>
            <a:ext cx="6098146" cy="338554"/>
          </a:xfrm>
          <a:prstGeom prst="rect">
            <a:avLst/>
          </a:prstGeom>
          <a:noFill/>
        </p:spPr>
        <p:txBody>
          <a:bodyPr wrap="square">
            <a:spAutoFit/>
          </a:bodyPr>
          <a:lstStyle/>
          <a:p>
            <a:r>
              <a:rPr lang="en-US" sz="1600" b="0" dirty="0">
                <a:solidFill>
                  <a:srgbClr val="000000"/>
                </a:solidFill>
                <a:effectLst/>
                <a:latin typeface="Calibri" panose="020F0502020204030204" pitchFamily="34" charset="0"/>
                <a:cs typeface="Calibri" panose="020F0502020204030204" pitchFamily="34" charset="0"/>
              </a:rPr>
              <a:t>PD = disease progression</a:t>
            </a:r>
          </a:p>
        </p:txBody>
      </p:sp>
    </p:spTree>
    <p:extLst>
      <p:ext uri="{BB962C8B-B14F-4D97-AF65-F5344CB8AC3E}">
        <p14:creationId xmlns:p14="http://schemas.microsoft.com/office/powerpoint/2010/main" val="3401836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1E3C2-C2B8-E72D-929A-F990DAD680E7}"/>
              </a:ext>
            </a:extLst>
          </p:cNvPr>
          <p:cNvSpPr>
            <a:spLocks noGrp="1"/>
          </p:cNvSpPr>
          <p:nvPr>
            <p:ph type="title"/>
          </p:nvPr>
        </p:nvSpPr>
        <p:spPr>
          <a:xfrm>
            <a:off x="916516" y="2636912"/>
            <a:ext cx="10358967" cy="2227684"/>
          </a:xfrm>
        </p:spPr>
        <p:txBody>
          <a:bodyPr/>
          <a:lstStyle/>
          <a:p>
            <a:r>
              <a:rPr lang="en-US" sz="3600" dirty="0">
                <a:solidFill>
                  <a:srgbClr val="0432FF"/>
                </a:solidFill>
              </a:rPr>
              <a:t>Available Therapeutic Strategies for Patients with NSCLC Harboring an EGFR Exon 20 Insertion Mutation</a:t>
            </a:r>
            <a:br>
              <a:rPr lang="en-US" dirty="0">
                <a:solidFill>
                  <a:srgbClr val="0432FF"/>
                </a:solidFill>
              </a:rPr>
            </a:br>
            <a:endParaRPr lang="en-US" sz="3600" dirty="0">
              <a:solidFill>
                <a:srgbClr val="0432FF"/>
              </a:solidFill>
            </a:endParaRPr>
          </a:p>
        </p:txBody>
      </p:sp>
    </p:spTree>
    <p:extLst>
      <p:ext uri="{BB962C8B-B14F-4D97-AF65-F5344CB8AC3E}">
        <p14:creationId xmlns:p14="http://schemas.microsoft.com/office/powerpoint/2010/main" val="412213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5851DA23-7D79-5595-52B9-E168D2219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20" y="1700808"/>
            <a:ext cx="10721359" cy="3960440"/>
          </a:xfrm>
          <a:prstGeom prst="rect">
            <a:avLst/>
          </a:prstGeom>
        </p:spPr>
      </p:pic>
      <p:sp>
        <p:nvSpPr>
          <p:cNvPr id="6" name="TextBox 5">
            <a:extLst>
              <a:ext uri="{FF2B5EF4-FFF2-40B4-BE49-F238E27FC236}">
                <a16:creationId xmlns:a16="http://schemas.microsoft.com/office/drawing/2014/main" id="{6E186FFD-9C3D-383D-B3D6-EC46713310FD}"/>
              </a:ext>
            </a:extLst>
          </p:cNvPr>
          <p:cNvSpPr txBox="1"/>
          <p:nvPr/>
        </p:nvSpPr>
        <p:spPr>
          <a:xfrm>
            <a:off x="3071664" y="2132856"/>
            <a:ext cx="2997937" cy="430887"/>
          </a:xfrm>
          <a:prstGeom prst="rect">
            <a:avLst/>
          </a:prstGeom>
          <a:noFill/>
        </p:spPr>
        <p:txBody>
          <a:bodyPr wrap="none" rtlCol="0">
            <a:spAutoFit/>
          </a:bodyPr>
          <a:lstStyle/>
          <a:p>
            <a:r>
              <a:rPr lang="en-US" sz="2200" dirty="0">
                <a:solidFill>
                  <a:srgbClr val="BE3294"/>
                </a:solidFill>
              </a:rPr>
              <a:t>2021;16(3):e0247620.</a:t>
            </a:r>
          </a:p>
        </p:txBody>
      </p:sp>
    </p:spTree>
    <p:extLst>
      <p:ext uri="{BB962C8B-B14F-4D97-AF65-F5344CB8AC3E}">
        <p14:creationId xmlns:p14="http://schemas.microsoft.com/office/powerpoint/2010/main" val="2998084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1A45-3F7C-D42A-7A80-F36ACB4F8A77}"/>
              </a:ext>
            </a:extLst>
          </p:cNvPr>
          <p:cNvSpPr>
            <a:spLocks noGrp="1"/>
          </p:cNvSpPr>
          <p:nvPr>
            <p:ph type="title"/>
          </p:nvPr>
        </p:nvSpPr>
        <p:spPr/>
        <p:txBody>
          <a:bodyPr/>
          <a:lstStyle/>
          <a:p>
            <a:r>
              <a:rPr lang="en-US" dirty="0"/>
              <a:t>Global Exon 20 Insertion Rates</a:t>
            </a:r>
          </a:p>
        </p:txBody>
      </p:sp>
      <p:graphicFrame>
        <p:nvGraphicFramePr>
          <p:cNvPr id="5" name="Table 5">
            <a:extLst>
              <a:ext uri="{FF2B5EF4-FFF2-40B4-BE49-F238E27FC236}">
                <a16:creationId xmlns:a16="http://schemas.microsoft.com/office/drawing/2014/main" id="{6040036C-3C4A-AB57-25FD-19F56E29194F}"/>
              </a:ext>
            </a:extLst>
          </p:cNvPr>
          <p:cNvGraphicFramePr>
            <a:graphicFrameLocks noGrp="1"/>
          </p:cNvGraphicFramePr>
          <p:nvPr>
            <p:ph idx="1"/>
            <p:extLst>
              <p:ext uri="{D42A27DB-BD31-4B8C-83A1-F6EECF244321}">
                <p14:modId xmlns:p14="http://schemas.microsoft.com/office/powerpoint/2010/main" val="4239293220"/>
              </p:ext>
            </p:extLst>
          </p:nvPr>
        </p:nvGraphicFramePr>
        <p:xfrm>
          <a:off x="912817" y="2060848"/>
          <a:ext cx="10358436" cy="3021063"/>
        </p:xfrm>
        <a:graphic>
          <a:graphicData uri="http://schemas.openxmlformats.org/drawingml/2006/table">
            <a:tbl>
              <a:tblPr firstRow="1" bandRow="1">
                <a:tableStyleId>{21E4AEA4-8DFA-4A89-87EB-49C32662AFE0}</a:tableStyleId>
              </a:tblPr>
              <a:tblGrid>
                <a:gridCol w="1798811">
                  <a:extLst>
                    <a:ext uri="{9D8B030D-6E8A-4147-A177-3AD203B41FA5}">
                      <a16:colId xmlns:a16="http://schemas.microsoft.com/office/drawing/2014/main" val="3309386723"/>
                    </a:ext>
                  </a:extLst>
                </a:gridCol>
                <a:gridCol w="3672408">
                  <a:extLst>
                    <a:ext uri="{9D8B030D-6E8A-4147-A177-3AD203B41FA5}">
                      <a16:colId xmlns:a16="http://schemas.microsoft.com/office/drawing/2014/main" val="2225948589"/>
                    </a:ext>
                  </a:extLst>
                </a:gridCol>
                <a:gridCol w="4887217">
                  <a:extLst>
                    <a:ext uri="{9D8B030D-6E8A-4147-A177-3AD203B41FA5}">
                      <a16:colId xmlns:a16="http://schemas.microsoft.com/office/drawing/2014/main" val="2277607582"/>
                    </a:ext>
                  </a:extLst>
                </a:gridCol>
              </a:tblGrid>
              <a:tr h="926459">
                <a:tc>
                  <a:txBody>
                    <a:bodyPr/>
                    <a:lstStyle/>
                    <a:p>
                      <a:r>
                        <a:rPr lang="en-US" sz="2000" dirty="0"/>
                        <a:t>Region</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EGFR exon 20 insertion among all patients with NSCLC</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EGFR exon 20 insertion among patients with NSCLC and EGFR mutations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229304843"/>
                  </a:ext>
                </a:extLst>
              </a:tr>
              <a:tr h="523651">
                <a:tc>
                  <a:txBody>
                    <a:bodyPr/>
                    <a:lstStyle/>
                    <a:p>
                      <a:r>
                        <a:rPr lang="en-US" sz="2000" dirty="0"/>
                        <a:t>USA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0.5%-2.6%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5%-12%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513851359"/>
                  </a:ext>
                </a:extLst>
              </a:tr>
              <a:tr h="523651">
                <a:tc>
                  <a:txBody>
                    <a:bodyPr/>
                    <a:lstStyle/>
                    <a:p>
                      <a:r>
                        <a:rPr lang="en-US" sz="2000" dirty="0"/>
                        <a:t>Latin America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1.3%-2.1%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3396057"/>
                  </a:ext>
                </a:extLst>
              </a:tr>
              <a:tr h="523651">
                <a:tc>
                  <a:txBody>
                    <a:bodyPr/>
                    <a:lstStyle/>
                    <a:p>
                      <a:r>
                        <a:rPr lang="en-US" sz="2000" dirty="0"/>
                        <a:t>Europe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0.3%-1.3%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4%-12%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757644054"/>
                  </a:ext>
                </a:extLst>
              </a:tr>
              <a:tr h="523651">
                <a:tc>
                  <a:txBody>
                    <a:bodyPr/>
                    <a:lstStyle/>
                    <a:p>
                      <a:r>
                        <a:rPr lang="en-US" sz="2000" dirty="0"/>
                        <a:t>Asia Pacific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177166"/>
                  </a:ext>
                </a:extLst>
              </a:tr>
            </a:tbl>
          </a:graphicData>
        </a:graphic>
      </p:graphicFrame>
      <p:sp>
        <p:nvSpPr>
          <p:cNvPr id="4" name="TextBox 3">
            <a:extLst>
              <a:ext uri="{FF2B5EF4-FFF2-40B4-BE49-F238E27FC236}">
                <a16:creationId xmlns:a16="http://schemas.microsoft.com/office/drawing/2014/main" id="{DB84F5F0-583A-D36A-FBAA-C8C0B28597CB}"/>
              </a:ext>
            </a:extLst>
          </p:cNvPr>
          <p:cNvSpPr txBox="1"/>
          <p:nvPr/>
        </p:nvSpPr>
        <p:spPr>
          <a:xfrm>
            <a:off x="119336" y="6477098"/>
            <a:ext cx="39694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Burnett H et al. </a:t>
            </a:r>
            <a:r>
              <a:rPr lang="en-US" sz="1500" b="0" i="1" dirty="0" err="1">
                <a:solidFill>
                  <a:schemeClr val="tx1"/>
                </a:solidFill>
                <a:latin typeface="Calibri" panose="020F0502020204030204" pitchFamily="34" charset="0"/>
                <a:cs typeface="Calibri" panose="020F0502020204030204" pitchFamily="34" charset="0"/>
              </a:rPr>
              <a:t>PLoS</a:t>
            </a:r>
            <a:r>
              <a:rPr lang="en-US" sz="1500" b="0" i="1" dirty="0">
                <a:solidFill>
                  <a:schemeClr val="tx1"/>
                </a:solidFill>
                <a:latin typeface="Calibri" panose="020F0502020204030204" pitchFamily="34" charset="0"/>
                <a:cs typeface="Calibri" panose="020F0502020204030204" pitchFamily="34" charset="0"/>
              </a:rPr>
              <a:t> One </a:t>
            </a:r>
            <a:r>
              <a:rPr lang="en-US" sz="1500" b="0" dirty="0">
                <a:solidFill>
                  <a:schemeClr val="tx1"/>
                </a:solidFill>
                <a:latin typeface="Calibri" panose="020F0502020204030204" pitchFamily="34" charset="0"/>
                <a:cs typeface="Calibri" panose="020F0502020204030204" pitchFamily="34" charset="0"/>
              </a:rPr>
              <a:t>2021;16(3):e0247620. </a:t>
            </a:r>
          </a:p>
        </p:txBody>
      </p:sp>
    </p:spTree>
    <p:extLst>
      <p:ext uri="{BB962C8B-B14F-4D97-AF65-F5344CB8AC3E}">
        <p14:creationId xmlns:p14="http://schemas.microsoft.com/office/powerpoint/2010/main" val="142589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B5F-F1C4-47C2-AF8F-2C8C40DBF4F2}"/>
              </a:ext>
            </a:extLst>
          </p:cNvPr>
          <p:cNvSpPr>
            <a:spLocks noGrp="1"/>
          </p:cNvSpPr>
          <p:nvPr>
            <p:ph type="title"/>
          </p:nvPr>
        </p:nvSpPr>
        <p:spPr/>
        <p:txBody>
          <a:bodyPr/>
          <a:lstStyle/>
          <a:p>
            <a:pPr algn="l"/>
            <a:r>
              <a:rPr lang="en-US" dirty="0"/>
              <a:t>FDA Grants Accelerated Approval to </a:t>
            </a:r>
            <a:r>
              <a:rPr lang="en-US" dirty="0" err="1"/>
              <a:t>Amivantamab-vmjw</a:t>
            </a:r>
            <a:r>
              <a:rPr lang="en-US" dirty="0"/>
              <a:t> for Metastatic NSCLC</a:t>
            </a:r>
            <a:br>
              <a:rPr lang="en-US" dirty="0"/>
            </a:br>
            <a:r>
              <a:rPr lang="en-US" sz="2400" dirty="0"/>
              <a:t>Press Release: May 21, 2021</a:t>
            </a:r>
          </a:p>
        </p:txBody>
      </p:sp>
      <p:sp>
        <p:nvSpPr>
          <p:cNvPr id="3" name="Content Placeholder 2">
            <a:extLst>
              <a:ext uri="{FF2B5EF4-FFF2-40B4-BE49-F238E27FC236}">
                <a16:creationId xmlns:a16="http://schemas.microsoft.com/office/drawing/2014/main" id="{C52D7198-472A-5519-0DC3-93C446000A25}"/>
              </a:ext>
            </a:extLst>
          </p:cNvPr>
          <p:cNvSpPr>
            <a:spLocks noGrp="1"/>
          </p:cNvSpPr>
          <p:nvPr>
            <p:ph idx="1"/>
          </p:nvPr>
        </p:nvSpPr>
        <p:spPr>
          <a:xfrm>
            <a:off x="912286" y="1462093"/>
            <a:ext cx="10358967" cy="4799013"/>
          </a:xfrm>
        </p:spPr>
        <p:txBody>
          <a:bodyPr/>
          <a:lstStyle/>
          <a:p>
            <a:pPr marL="98425" indent="0">
              <a:buNone/>
            </a:pPr>
            <a:r>
              <a:rPr lang="en-US" sz="2000" b="0" dirty="0"/>
              <a:t>“The Food and Drug Administration granted accelerated approval to </a:t>
            </a:r>
            <a:r>
              <a:rPr lang="en-US" sz="2000" b="0" dirty="0" err="1"/>
              <a:t>amivantamab-vmjw</a:t>
            </a:r>
            <a:r>
              <a:rPr lang="en-US" sz="2000" b="0" dirty="0"/>
              <a:t>, a bispecific antibody directed against epidermal growth factor (EGF) and MET receptors, for adult patients with locally advanced or metastatic non-small cell lung cancer (NSCLC) with epidermal growth factor receptor (EGFR) exon 20 insertion mutations, as detected by an FDA-approved test, whose disease has progressed on or after platinum-based chemotherapy.</a:t>
            </a:r>
          </a:p>
          <a:p>
            <a:pPr marL="98425" indent="0">
              <a:buNone/>
            </a:pPr>
            <a:r>
              <a:rPr lang="en-US" sz="2000" b="0" dirty="0"/>
              <a:t>FDA also approved the Guardant360® </a:t>
            </a:r>
            <a:r>
              <a:rPr lang="en-US" sz="2000" b="0" dirty="0" err="1"/>
              <a:t>CDx</a:t>
            </a:r>
            <a:r>
              <a:rPr lang="en-US" sz="2000" b="0" dirty="0"/>
              <a:t> as a companion diagnostic for </a:t>
            </a:r>
            <a:r>
              <a:rPr lang="en-US" sz="2000" b="0" dirty="0" err="1"/>
              <a:t>amivantamab-vmjw</a:t>
            </a:r>
            <a:r>
              <a:rPr lang="en-US" sz="2000" b="0" dirty="0"/>
              <a:t>.</a:t>
            </a:r>
          </a:p>
          <a:p>
            <a:pPr marL="98425" indent="0">
              <a:buNone/>
            </a:pPr>
            <a:r>
              <a:rPr lang="en-US" sz="2000" b="0" dirty="0"/>
              <a:t>Approval was based on CHRYSALIS, a multicenter, non-randomized, open label, multicohort clinical trial (NCT02609776) which included patients with locally advanced or metastatic NSCLC with EGFR exon 20 insertion mutations. Efficacy was evaluated in 81 patients with advanced NSCLC with EGFR exon 20 insertion mutations whose disease had progressed on or after platinum-based chemotherapy. Patients received </a:t>
            </a:r>
            <a:r>
              <a:rPr lang="en-US" sz="2000" b="0" dirty="0" err="1"/>
              <a:t>amivantamab-vmjw</a:t>
            </a:r>
            <a:r>
              <a:rPr lang="en-US" sz="2000" b="0" dirty="0"/>
              <a:t> once weekly for 4 weeks, then every 2 weeks thereafter until disease progression or unacceptable toxicity.”</a:t>
            </a:r>
          </a:p>
          <a:p>
            <a:pPr marL="98425" indent="0">
              <a:buNone/>
            </a:pPr>
            <a:endParaRPr lang="en-US" dirty="0"/>
          </a:p>
        </p:txBody>
      </p:sp>
      <p:sp>
        <p:nvSpPr>
          <p:cNvPr id="4" name="TextBox 3">
            <a:extLst>
              <a:ext uri="{FF2B5EF4-FFF2-40B4-BE49-F238E27FC236}">
                <a16:creationId xmlns:a16="http://schemas.microsoft.com/office/drawing/2014/main" id="{544E0F01-5388-3B5A-3C3D-ED56B64885FE}"/>
              </a:ext>
            </a:extLst>
          </p:cNvPr>
          <p:cNvSpPr txBox="1"/>
          <p:nvPr/>
        </p:nvSpPr>
        <p:spPr>
          <a:xfrm>
            <a:off x="119336" y="6261106"/>
            <a:ext cx="11017224"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/drugs/resources-information-approved-drugs/fda-grants-accelerated-approval-amivantamab-vmjw-metastatic-non-small-cell-lung-cancer</a:t>
            </a:r>
          </a:p>
        </p:txBody>
      </p:sp>
    </p:spTree>
    <p:extLst>
      <p:ext uri="{BB962C8B-B14F-4D97-AF65-F5344CB8AC3E}">
        <p14:creationId xmlns:p14="http://schemas.microsoft.com/office/powerpoint/2010/main" val="982171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BDE389D-4A34-B44F-912C-B437C4FCB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404664"/>
            <a:ext cx="10947400" cy="5575300"/>
          </a:xfrm>
          <a:prstGeom prst="rect">
            <a:avLst/>
          </a:prstGeom>
        </p:spPr>
      </p:pic>
      <p:sp>
        <p:nvSpPr>
          <p:cNvPr id="6" name="TextBox 5">
            <a:extLst>
              <a:ext uri="{FF2B5EF4-FFF2-40B4-BE49-F238E27FC236}">
                <a16:creationId xmlns:a16="http://schemas.microsoft.com/office/drawing/2014/main" id="{836F1F8A-250C-7741-BF54-71E69F1FC7E2}"/>
              </a:ext>
            </a:extLst>
          </p:cNvPr>
          <p:cNvSpPr txBox="1"/>
          <p:nvPr/>
        </p:nvSpPr>
        <p:spPr>
          <a:xfrm>
            <a:off x="6749149" y="5549077"/>
            <a:ext cx="4820551"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573A7"/>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1573A7"/>
                </a:solidFill>
                <a:effectLst/>
                <a:uLnTx/>
                <a:uFillTx/>
                <a:latin typeface="Arial" pitchFamily="-72" charset="0"/>
                <a:ea typeface="MS PGothic" charset="0"/>
              </a:rPr>
              <a:t>2021;39(30):3391-402.</a:t>
            </a:r>
          </a:p>
        </p:txBody>
      </p:sp>
    </p:spTree>
    <p:extLst>
      <p:ext uri="{BB962C8B-B14F-4D97-AF65-F5344CB8AC3E}">
        <p14:creationId xmlns:p14="http://schemas.microsoft.com/office/powerpoint/2010/main" val="208167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12F6F73F-9CE0-150B-3B84-C2079D6CBDD0}"/>
              </a:ext>
            </a:extLst>
          </p:cNvPr>
          <p:cNvPicPr>
            <a:picLocks noChangeAspect="1"/>
          </p:cNvPicPr>
          <p:nvPr/>
        </p:nvPicPr>
        <p:blipFill>
          <a:blip r:embed="rId3"/>
          <a:stretch>
            <a:fillRect/>
          </a:stretch>
        </p:blipFill>
        <p:spPr>
          <a:xfrm>
            <a:off x="497305" y="1228110"/>
            <a:ext cx="11169057" cy="3985573"/>
          </a:xfrm>
          <a:prstGeom prst="rect">
            <a:avLst/>
          </a:prstGeom>
        </p:spPr>
      </p:pic>
      <p:sp>
        <p:nvSpPr>
          <p:cNvPr id="7" name="TextBox 6">
            <a:extLst>
              <a:ext uri="{FF2B5EF4-FFF2-40B4-BE49-F238E27FC236}">
                <a16:creationId xmlns:a16="http://schemas.microsoft.com/office/drawing/2014/main" id="{C6ED5A4B-8A43-062A-E7C6-D554DC3E0FF3}"/>
              </a:ext>
            </a:extLst>
          </p:cNvPr>
          <p:cNvSpPr txBox="1"/>
          <p:nvPr/>
        </p:nvSpPr>
        <p:spPr>
          <a:xfrm>
            <a:off x="2639616" y="1844824"/>
            <a:ext cx="43616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FFFFFF"/>
                </a:solidFill>
                <a:effectLst/>
                <a:uLnTx/>
                <a:uFillTx/>
                <a:latin typeface="Calibri"/>
                <a:ea typeface="Times New Roman" panose="02020603050405020304" pitchFamily="18" charset="0"/>
                <a:cs typeface="+mn-cs"/>
              </a:rPr>
              <a:t>Nat Cancer </a:t>
            </a:r>
            <a:r>
              <a:rPr kumimoji="0" lang="en-US" sz="2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mn-cs"/>
              </a:rPr>
              <a:t>2021 April;2(4):377-91.</a:t>
            </a:r>
            <a:r>
              <a:rPr kumimoji="0" lang="en-US" sz="2200" b="1" i="0" u="none" strike="noStrike" kern="1200" cap="none" spc="0" normalizeH="0" baseline="0" noProof="0" dirty="0">
                <a:ln>
                  <a:noFill/>
                </a:ln>
                <a:solidFill>
                  <a:srgbClr val="FFFFFF"/>
                </a:solidFill>
                <a:effectLst/>
                <a:uLnTx/>
                <a:uFillTx/>
                <a:latin typeface="Calibri"/>
                <a:ea typeface="+mn-ea"/>
                <a:cs typeface="+mn-cs"/>
              </a:rPr>
              <a:t> </a:t>
            </a:r>
          </a:p>
        </p:txBody>
      </p:sp>
    </p:spTree>
    <p:extLst>
      <p:ext uri="{BB962C8B-B14F-4D97-AF65-F5344CB8AC3E}">
        <p14:creationId xmlns:p14="http://schemas.microsoft.com/office/powerpoint/2010/main" val="2618840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00BE-5DF7-E64F-B64A-06182D633C4B}"/>
              </a:ext>
            </a:extLst>
          </p:cNvPr>
          <p:cNvSpPr>
            <a:spLocks noGrp="1"/>
          </p:cNvSpPr>
          <p:nvPr>
            <p:ph type="title"/>
          </p:nvPr>
        </p:nvSpPr>
        <p:spPr/>
        <p:txBody>
          <a:bodyPr/>
          <a:lstStyle/>
          <a:p>
            <a:r>
              <a:rPr lang="en-US" dirty="0"/>
              <a:t>CHRYSALIS: Tumor Reduction and Response</a:t>
            </a:r>
          </a:p>
        </p:txBody>
      </p:sp>
      <p:sp>
        <p:nvSpPr>
          <p:cNvPr id="3" name="TextBox 2">
            <a:extLst>
              <a:ext uri="{FF2B5EF4-FFF2-40B4-BE49-F238E27FC236}">
                <a16:creationId xmlns:a16="http://schemas.microsoft.com/office/drawing/2014/main" id="{595C289C-A080-864E-ABDB-C8ECBB7E4B72}"/>
              </a:ext>
            </a:extLst>
          </p:cNvPr>
          <p:cNvSpPr txBox="1"/>
          <p:nvPr/>
        </p:nvSpPr>
        <p:spPr>
          <a:xfrm>
            <a:off x="119336" y="6469404"/>
            <a:ext cx="386484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Park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2021;39(30):3391-402.</a:t>
            </a:r>
          </a:p>
        </p:txBody>
      </p:sp>
      <p:pic>
        <p:nvPicPr>
          <p:cNvPr id="5" name="Picture 4" descr="Chart, waterfall chart&#10;&#10;Description automatically generated">
            <a:extLst>
              <a:ext uri="{FF2B5EF4-FFF2-40B4-BE49-F238E27FC236}">
                <a16:creationId xmlns:a16="http://schemas.microsoft.com/office/drawing/2014/main" id="{E745CE6C-FCB5-5B45-897B-79ED7FAF7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61" y="1268760"/>
            <a:ext cx="10832616" cy="4833014"/>
          </a:xfrm>
          <a:prstGeom prst="rect">
            <a:avLst/>
          </a:prstGeom>
        </p:spPr>
      </p:pic>
      <p:sp>
        <p:nvSpPr>
          <p:cNvPr id="6" name="TextBox 5">
            <a:extLst>
              <a:ext uri="{FF2B5EF4-FFF2-40B4-BE49-F238E27FC236}">
                <a16:creationId xmlns:a16="http://schemas.microsoft.com/office/drawing/2014/main" id="{158C9BD9-8F38-2144-A569-C09AC01047A5}"/>
              </a:ext>
            </a:extLst>
          </p:cNvPr>
          <p:cNvSpPr txBox="1"/>
          <p:nvPr/>
        </p:nvSpPr>
        <p:spPr>
          <a:xfrm>
            <a:off x="4367808" y="2204864"/>
            <a:ext cx="4137671" cy="830997"/>
          </a:xfrm>
          <a:prstGeom prst="rect">
            <a:avLst/>
          </a:prstGeom>
          <a:noFill/>
        </p:spPr>
        <p:txBody>
          <a:bodyPr wrap="none" rtlCol="0">
            <a:spAutoFit/>
          </a:bodyPr>
          <a:lstStyle/>
          <a:p>
            <a:pPr>
              <a:defRPr/>
            </a:pPr>
            <a:r>
              <a:rPr lang="en-US" sz="2400" dirty="0">
                <a:solidFill>
                  <a:srgbClr val="3333CC"/>
                </a:solidFill>
              </a:rPr>
              <a:t>Overall response rate</a:t>
            </a:r>
            <a:r>
              <a:rPr kumimoji="0" lang="en-US" sz="2400" b="1" i="0" u="none" strike="noStrike" kern="1200" cap="none" spc="0" normalizeH="0" baseline="0" noProof="0" dirty="0">
                <a:ln>
                  <a:noFill/>
                </a:ln>
                <a:solidFill>
                  <a:srgbClr val="3333CC"/>
                </a:solidFill>
                <a:effectLst/>
                <a:uLnTx/>
                <a:uFillTx/>
                <a:latin typeface="Arial" pitchFamily="-72" charset="0"/>
                <a:ea typeface="MS PGothic" charset="0"/>
              </a:rPr>
              <a:t>: 40%</a:t>
            </a:r>
          </a:p>
          <a:p>
            <a:pPr>
              <a:defRPr/>
            </a:pPr>
            <a:r>
              <a:rPr lang="en-US" sz="2400" dirty="0">
                <a:solidFill>
                  <a:srgbClr val="3333CC"/>
                </a:solidFill>
              </a:rPr>
              <a:t>Clinical benefit rate</a:t>
            </a:r>
            <a:r>
              <a:rPr kumimoji="0" lang="en-US" sz="2400" b="1" i="0" u="none" strike="noStrike" kern="1200" cap="none" spc="0" normalizeH="0" baseline="0" noProof="0" dirty="0">
                <a:ln>
                  <a:noFill/>
                </a:ln>
                <a:solidFill>
                  <a:srgbClr val="3333CC"/>
                </a:solidFill>
                <a:effectLst/>
                <a:uLnTx/>
                <a:uFillTx/>
                <a:latin typeface="Arial" pitchFamily="-72" charset="0"/>
                <a:ea typeface="MS PGothic" charset="0"/>
              </a:rPr>
              <a:t>: 74%</a:t>
            </a:r>
          </a:p>
        </p:txBody>
      </p:sp>
      <p:sp>
        <p:nvSpPr>
          <p:cNvPr id="7" name="Rectangle 6">
            <a:extLst>
              <a:ext uri="{FF2B5EF4-FFF2-40B4-BE49-F238E27FC236}">
                <a16:creationId xmlns:a16="http://schemas.microsoft.com/office/drawing/2014/main" id="{E11B4837-0E5E-204C-B0EA-7CEFCC5CE6B9}"/>
              </a:ext>
            </a:extLst>
          </p:cNvPr>
          <p:cNvSpPr/>
          <p:nvPr/>
        </p:nvSpPr>
        <p:spPr bwMode="auto">
          <a:xfrm>
            <a:off x="675461" y="1268760"/>
            <a:ext cx="307971"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856997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00BE-5DF7-E64F-B64A-06182D633C4B}"/>
              </a:ext>
            </a:extLst>
          </p:cNvPr>
          <p:cNvSpPr>
            <a:spLocks noGrp="1"/>
          </p:cNvSpPr>
          <p:nvPr>
            <p:ph type="title"/>
          </p:nvPr>
        </p:nvSpPr>
        <p:spPr>
          <a:xfrm>
            <a:off x="0" y="227013"/>
            <a:ext cx="12192000" cy="1143000"/>
          </a:xfrm>
        </p:spPr>
        <p:txBody>
          <a:bodyPr/>
          <a:lstStyle/>
          <a:p>
            <a:r>
              <a:rPr lang="en-US" dirty="0"/>
              <a:t>CHRYSALIS: Summary of Adverse Events (AEs) and Most Common AEs</a:t>
            </a:r>
          </a:p>
        </p:txBody>
      </p:sp>
      <p:pic>
        <p:nvPicPr>
          <p:cNvPr id="8" name="Picture 7" descr="Table&#10;&#10;Description automatically generated">
            <a:extLst>
              <a:ext uri="{FF2B5EF4-FFF2-40B4-BE49-F238E27FC236}">
                <a16:creationId xmlns:a16="http://schemas.microsoft.com/office/drawing/2014/main" id="{13E1F378-A30E-1C4F-A436-07B787909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8" y="1268760"/>
            <a:ext cx="11864443" cy="2664296"/>
          </a:xfrm>
          <a:prstGeom prst="rect">
            <a:avLst/>
          </a:prstGeom>
        </p:spPr>
      </p:pic>
      <p:graphicFrame>
        <p:nvGraphicFramePr>
          <p:cNvPr id="10" name="Table 10">
            <a:extLst>
              <a:ext uri="{FF2B5EF4-FFF2-40B4-BE49-F238E27FC236}">
                <a16:creationId xmlns:a16="http://schemas.microsoft.com/office/drawing/2014/main" id="{3C8EF356-5E83-C142-BA1E-27F5AF87C512}"/>
              </a:ext>
            </a:extLst>
          </p:cNvPr>
          <p:cNvGraphicFramePr>
            <a:graphicFrameLocks noGrp="1"/>
          </p:cNvGraphicFramePr>
          <p:nvPr>
            <p:extLst>
              <p:ext uri="{D42A27DB-BD31-4B8C-83A1-F6EECF244321}">
                <p14:modId xmlns:p14="http://schemas.microsoft.com/office/powerpoint/2010/main" val="2906775219"/>
              </p:ext>
            </p:extLst>
          </p:nvPr>
        </p:nvGraphicFramePr>
        <p:xfrm>
          <a:off x="163778" y="4148956"/>
          <a:ext cx="9744414" cy="1854200"/>
        </p:xfrm>
        <a:graphic>
          <a:graphicData uri="http://schemas.openxmlformats.org/drawingml/2006/table">
            <a:tbl>
              <a:tblPr firstRow="1" bandRow="1">
                <a:tableStyleId>{073A0DAA-6AF3-43AB-8588-CEC1D06C72B9}</a:tableStyleId>
              </a:tblPr>
              <a:tblGrid>
                <a:gridCol w="2759638">
                  <a:extLst>
                    <a:ext uri="{9D8B030D-6E8A-4147-A177-3AD203B41FA5}">
                      <a16:colId xmlns:a16="http://schemas.microsoft.com/office/drawing/2014/main" val="3343263724"/>
                    </a:ext>
                  </a:extLst>
                </a:gridCol>
                <a:gridCol w="3600400">
                  <a:extLst>
                    <a:ext uri="{9D8B030D-6E8A-4147-A177-3AD203B41FA5}">
                      <a16:colId xmlns:a16="http://schemas.microsoft.com/office/drawing/2014/main" val="737163848"/>
                    </a:ext>
                  </a:extLst>
                </a:gridCol>
                <a:gridCol w="3384376">
                  <a:extLst>
                    <a:ext uri="{9D8B030D-6E8A-4147-A177-3AD203B41FA5}">
                      <a16:colId xmlns:a16="http://schemas.microsoft.com/office/drawing/2014/main" val="3280781234"/>
                    </a:ext>
                  </a:extLst>
                </a:gridCol>
              </a:tblGrid>
              <a:tr h="370840">
                <a:tc gridSpan="3">
                  <a:txBody>
                    <a:bodyPr/>
                    <a:lstStyle/>
                    <a:p>
                      <a:r>
                        <a:rPr lang="en-US" dirty="0">
                          <a:solidFill>
                            <a:schemeClr val="tx1"/>
                          </a:solidFill>
                        </a:rPr>
                        <a:t>Most Common AEs in the Safety Population</a:t>
                      </a:r>
                    </a:p>
                  </a:txBody>
                  <a:tcPr>
                    <a:solidFill>
                      <a:schemeClr val="bg1"/>
                    </a:solidFill>
                  </a:tcPr>
                </a:tc>
                <a:tc hMerge="1">
                  <a:txBody>
                    <a:bodyPr/>
                    <a:lstStyle/>
                    <a:p>
                      <a:endParaRPr lang="en-US" dirty="0">
                        <a:solidFill>
                          <a:schemeClr val="tx1"/>
                        </a:solidFill>
                      </a:endParaRPr>
                    </a:p>
                  </a:txBody>
                  <a:tcPr>
                    <a:solidFill>
                      <a:schemeClr val="bg1"/>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txBody>
                  <a:tcPr>
                    <a:solidFill>
                      <a:schemeClr val="bg1"/>
                    </a:solidFill>
                  </a:tcPr>
                </a:tc>
                <a:extLst>
                  <a:ext uri="{0D108BD9-81ED-4DB2-BD59-A6C34878D82A}">
                    <a16:rowId xmlns:a16="http://schemas.microsoft.com/office/drawing/2014/main" val="2820919451"/>
                  </a:ext>
                </a:extLst>
              </a:tr>
              <a:tr h="370840">
                <a:tc>
                  <a:txBody>
                    <a:bodyPr/>
                    <a:lstStyle/>
                    <a:p>
                      <a:r>
                        <a:rPr lang="en-US" b="1" dirty="0">
                          <a:solidFill>
                            <a:schemeClr val="tx1"/>
                          </a:solidFill>
                        </a:rPr>
                        <a:t>Adverse Events</a:t>
                      </a:r>
                    </a:p>
                  </a:txBody>
                  <a:tcPr>
                    <a:solidFill>
                      <a:schemeClr val="bg1"/>
                    </a:solidFill>
                  </a:tcPr>
                </a:tc>
                <a:tc>
                  <a:txBody>
                    <a:bodyPr/>
                    <a:lstStyle/>
                    <a:p>
                      <a:pPr algn="ctr"/>
                      <a:r>
                        <a:rPr lang="en-US" b="1" dirty="0">
                          <a:solidFill>
                            <a:schemeClr val="tx1"/>
                          </a:solidFill>
                        </a:rPr>
                        <a:t>Any Grade</a:t>
                      </a:r>
                    </a:p>
                  </a:txBody>
                  <a:tcPr>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Grade </a:t>
                      </a:r>
                      <a:r>
                        <a:rPr lang="en-US" b="1" dirty="0">
                          <a:solidFill>
                            <a:schemeClr val="tx1"/>
                          </a:solidFill>
                        </a:rPr>
                        <a:t>≥3</a:t>
                      </a:r>
                      <a:endParaRPr lang="en-US" sz="1800" b="1" kern="1200" dirty="0">
                        <a:solidFill>
                          <a:schemeClr val="tx1"/>
                        </a:solidFill>
                        <a:effectLst/>
                        <a:latin typeface="+mn-lt"/>
                        <a:ea typeface="+mn-ea"/>
                        <a:cs typeface="+mn-cs"/>
                      </a:endParaRPr>
                    </a:p>
                  </a:txBody>
                  <a:tcPr>
                    <a:solidFill>
                      <a:schemeClr val="bg1"/>
                    </a:solidFill>
                  </a:tcPr>
                </a:tc>
                <a:extLst>
                  <a:ext uri="{0D108BD9-81ED-4DB2-BD59-A6C34878D82A}">
                    <a16:rowId xmlns:a16="http://schemas.microsoft.com/office/drawing/2014/main" val="1331664099"/>
                  </a:ext>
                </a:extLst>
              </a:tr>
              <a:tr h="370840">
                <a:tc>
                  <a:txBody>
                    <a:bodyPr/>
                    <a:lstStyle/>
                    <a:p>
                      <a:r>
                        <a:rPr lang="en-US" dirty="0"/>
                        <a:t>Rash</a:t>
                      </a:r>
                    </a:p>
                  </a:txBody>
                  <a:tcPr/>
                </a:tc>
                <a:tc>
                  <a:txBody>
                    <a:bodyPr/>
                    <a:lstStyle/>
                    <a:p>
                      <a:pPr algn="ctr"/>
                      <a:r>
                        <a:rPr lang="en-US" dirty="0"/>
                        <a:t>86%</a:t>
                      </a:r>
                    </a:p>
                  </a:txBody>
                  <a:tcPr/>
                </a:tc>
                <a:tc>
                  <a:txBody>
                    <a:bodyPr/>
                    <a:lstStyle/>
                    <a:p>
                      <a:pPr algn="ctr"/>
                      <a:r>
                        <a:rPr lang="en-US" dirty="0"/>
                        <a:t>4%</a:t>
                      </a:r>
                    </a:p>
                  </a:txBody>
                  <a:tcPr/>
                </a:tc>
                <a:extLst>
                  <a:ext uri="{0D108BD9-81ED-4DB2-BD59-A6C34878D82A}">
                    <a16:rowId xmlns:a16="http://schemas.microsoft.com/office/drawing/2014/main" val="2047084656"/>
                  </a:ext>
                </a:extLst>
              </a:tr>
              <a:tr h="370840">
                <a:tc>
                  <a:txBody>
                    <a:bodyPr/>
                    <a:lstStyle/>
                    <a:p>
                      <a:r>
                        <a:rPr lang="en-US" dirty="0"/>
                        <a:t>Infusion-related reactions</a:t>
                      </a:r>
                    </a:p>
                  </a:txBody>
                  <a:tcPr/>
                </a:tc>
                <a:tc>
                  <a:txBody>
                    <a:bodyPr/>
                    <a:lstStyle/>
                    <a:p>
                      <a:pPr algn="ctr"/>
                      <a:r>
                        <a:rPr lang="en-US" dirty="0"/>
                        <a:t>66%</a:t>
                      </a:r>
                    </a:p>
                  </a:txBody>
                  <a:tcPr/>
                </a:tc>
                <a:tc>
                  <a:txBody>
                    <a:bodyPr/>
                    <a:lstStyle/>
                    <a:p>
                      <a:pPr algn="ctr"/>
                      <a:r>
                        <a:rPr lang="en-US" dirty="0"/>
                        <a:t>3%</a:t>
                      </a:r>
                    </a:p>
                  </a:txBody>
                  <a:tcPr/>
                </a:tc>
                <a:extLst>
                  <a:ext uri="{0D108BD9-81ED-4DB2-BD59-A6C34878D82A}">
                    <a16:rowId xmlns:a16="http://schemas.microsoft.com/office/drawing/2014/main" val="362832895"/>
                  </a:ext>
                </a:extLst>
              </a:tr>
              <a:tr h="370840">
                <a:tc>
                  <a:txBody>
                    <a:bodyPr/>
                    <a:lstStyle/>
                    <a:p>
                      <a:r>
                        <a:rPr lang="en-US" dirty="0"/>
                        <a:t>Paronychia</a:t>
                      </a:r>
                    </a:p>
                  </a:txBody>
                  <a:tcPr/>
                </a:tc>
                <a:tc>
                  <a:txBody>
                    <a:bodyPr/>
                    <a:lstStyle/>
                    <a:p>
                      <a:pPr algn="ctr"/>
                      <a:r>
                        <a:rPr lang="en-US" dirty="0"/>
                        <a:t>45%</a:t>
                      </a:r>
                    </a:p>
                  </a:txBody>
                  <a:tcPr/>
                </a:tc>
                <a:tc>
                  <a:txBody>
                    <a:bodyPr/>
                    <a:lstStyle/>
                    <a:p>
                      <a:pPr algn="ctr"/>
                      <a:r>
                        <a:rPr lang="en-US" dirty="0"/>
                        <a:t>1%</a:t>
                      </a:r>
                    </a:p>
                  </a:txBody>
                  <a:tcPr/>
                </a:tc>
                <a:extLst>
                  <a:ext uri="{0D108BD9-81ED-4DB2-BD59-A6C34878D82A}">
                    <a16:rowId xmlns:a16="http://schemas.microsoft.com/office/drawing/2014/main" val="2206456038"/>
                  </a:ext>
                </a:extLst>
              </a:tr>
            </a:tbl>
          </a:graphicData>
        </a:graphic>
      </p:graphicFrame>
      <p:sp>
        <p:nvSpPr>
          <p:cNvPr id="6" name="TextBox 5">
            <a:extLst>
              <a:ext uri="{FF2B5EF4-FFF2-40B4-BE49-F238E27FC236}">
                <a16:creationId xmlns:a16="http://schemas.microsoft.com/office/drawing/2014/main" id="{4FBCA39B-EF93-1948-9DA1-7A321C13D167}"/>
              </a:ext>
            </a:extLst>
          </p:cNvPr>
          <p:cNvSpPr txBox="1"/>
          <p:nvPr/>
        </p:nvSpPr>
        <p:spPr>
          <a:xfrm>
            <a:off x="119336" y="6469404"/>
            <a:ext cx="386484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Park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a:t>
            </a:r>
            <a:r>
              <a:rPr kumimoji="0" lang="en-US" sz="1500" b="0" i="1"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Oncol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2021;39(30):3391-402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TextBox 6">
            <a:extLst>
              <a:ext uri="{FF2B5EF4-FFF2-40B4-BE49-F238E27FC236}">
                <a16:creationId xmlns:a16="http://schemas.microsoft.com/office/drawing/2014/main" id="{D76AFF49-EBD8-174D-B57A-F6B053218238}"/>
              </a:ext>
            </a:extLst>
          </p:cNvPr>
          <p:cNvSpPr txBox="1"/>
          <p:nvPr/>
        </p:nvSpPr>
        <p:spPr>
          <a:xfrm>
            <a:off x="161667" y="5987151"/>
            <a:ext cx="2995372"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RP2D = recommended Phase II dose</a:t>
            </a:r>
          </a:p>
        </p:txBody>
      </p:sp>
    </p:spTree>
    <p:extLst>
      <p:ext uri="{BB962C8B-B14F-4D97-AF65-F5344CB8AC3E}">
        <p14:creationId xmlns:p14="http://schemas.microsoft.com/office/powerpoint/2010/main" val="4003964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timeline&#10;&#10;Description automatically generated">
            <a:extLst>
              <a:ext uri="{FF2B5EF4-FFF2-40B4-BE49-F238E27FC236}">
                <a16:creationId xmlns:a16="http://schemas.microsoft.com/office/drawing/2014/main" id="{D4A39BB0-CF99-8534-AEA2-043133423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20" y="489855"/>
            <a:ext cx="10441160" cy="5878290"/>
          </a:xfrm>
          <a:prstGeom prst="rect">
            <a:avLst/>
          </a:prstGeom>
        </p:spPr>
      </p:pic>
      <p:sp>
        <p:nvSpPr>
          <p:cNvPr id="6" name="TextBox 5">
            <a:extLst>
              <a:ext uri="{FF2B5EF4-FFF2-40B4-BE49-F238E27FC236}">
                <a16:creationId xmlns:a16="http://schemas.microsoft.com/office/drawing/2014/main" id="{990DE9D4-EDE7-410E-7489-DD0D0EFB3DD8}"/>
              </a:ext>
            </a:extLst>
          </p:cNvPr>
          <p:cNvSpPr txBox="1"/>
          <p:nvPr/>
        </p:nvSpPr>
        <p:spPr>
          <a:xfrm>
            <a:off x="4007768" y="1124744"/>
            <a:ext cx="2206053" cy="461665"/>
          </a:xfrm>
          <a:prstGeom prst="rect">
            <a:avLst/>
          </a:prstGeom>
          <a:noFill/>
        </p:spPr>
        <p:txBody>
          <a:bodyPr wrap="none" rtlCol="0">
            <a:spAutoFit/>
          </a:bodyPr>
          <a:lstStyle/>
          <a:p>
            <a:r>
              <a:rPr lang="en-US" sz="2400" dirty="0">
                <a:solidFill>
                  <a:srgbClr val="0D8A66"/>
                </a:solidFill>
              </a:rPr>
              <a:t>Abstract 9006</a:t>
            </a:r>
          </a:p>
        </p:txBody>
      </p:sp>
    </p:spTree>
    <p:extLst>
      <p:ext uri="{BB962C8B-B14F-4D97-AF65-F5344CB8AC3E}">
        <p14:creationId xmlns:p14="http://schemas.microsoft.com/office/powerpoint/2010/main" val="3712277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a:xfrm>
            <a:off x="912286" y="227013"/>
            <a:ext cx="10944354" cy="1143000"/>
          </a:xfrm>
        </p:spPr>
        <p:txBody>
          <a:bodyPr/>
          <a:lstStyle/>
          <a:p>
            <a:pPr algn="l"/>
            <a:r>
              <a:rPr lang="en-US" dirty="0"/>
              <a:t>CHRYSALIS-2: Rationale for Combining </a:t>
            </a:r>
            <a:r>
              <a:rPr lang="en-US" dirty="0" err="1"/>
              <a:t>Amivantamab</a:t>
            </a:r>
            <a:r>
              <a:rPr lang="en-US" dirty="0"/>
              <a:t> and Lazertinib</a:t>
            </a:r>
          </a:p>
        </p:txBody>
      </p:sp>
      <p:sp>
        <p:nvSpPr>
          <p:cNvPr id="3" name="TextBox 2">
            <a:extLst>
              <a:ext uri="{FF2B5EF4-FFF2-40B4-BE49-F238E27FC236}">
                <a16:creationId xmlns:a16="http://schemas.microsoft.com/office/drawing/2014/main" id="{C9E32070-5DCE-E076-0743-B52C07EC73A5}"/>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pic>
        <p:nvPicPr>
          <p:cNvPr id="7" name="Picture 6" descr="Graphical user interface&#10;&#10;Description automatically generated">
            <a:extLst>
              <a:ext uri="{FF2B5EF4-FFF2-40B4-BE49-F238E27FC236}">
                <a16:creationId xmlns:a16="http://schemas.microsoft.com/office/drawing/2014/main" id="{AB9AB9AC-A7F6-5F40-7959-EA30E8A7F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36" y="1343939"/>
            <a:ext cx="11292296" cy="4605341"/>
          </a:xfrm>
          <a:prstGeom prst="rect">
            <a:avLst/>
          </a:prstGeom>
        </p:spPr>
      </p:pic>
      <p:sp>
        <p:nvSpPr>
          <p:cNvPr id="8" name="Rectangle 7">
            <a:extLst>
              <a:ext uri="{FF2B5EF4-FFF2-40B4-BE49-F238E27FC236}">
                <a16:creationId xmlns:a16="http://schemas.microsoft.com/office/drawing/2014/main" id="{C29DB688-A617-8504-96AA-3C9DAAEF8DF3}"/>
              </a:ext>
            </a:extLst>
          </p:cNvPr>
          <p:cNvSpPr/>
          <p:nvPr/>
        </p:nvSpPr>
        <p:spPr bwMode="auto">
          <a:xfrm>
            <a:off x="492336" y="5013176"/>
            <a:ext cx="61797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806527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p:txBody>
          <a:bodyPr/>
          <a:lstStyle/>
          <a:p>
            <a:r>
              <a:rPr lang="en-US" dirty="0"/>
              <a:t>CHRYSALIS-2 Study Design</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B32E2837-D690-5739-987C-59FD74318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66" y="1370757"/>
            <a:ext cx="11330206" cy="4214171"/>
          </a:xfrm>
          <a:prstGeom prst="rect">
            <a:avLst/>
          </a:prstGeom>
        </p:spPr>
      </p:pic>
      <p:sp>
        <p:nvSpPr>
          <p:cNvPr id="6" name="TextBox 5">
            <a:extLst>
              <a:ext uri="{FF2B5EF4-FFF2-40B4-BE49-F238E27FC236}">
                <a16:creationId xmlns:a16="http://schemas.microsoft.com/office/drawing/2014/main" id="{20C69483-E61F-EA63-4D82-E59C20BC2F1F}"/>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spTree>
    <p:extLst>
      <p:ext uri="{BB962C8B-B14F-4D97-AF65-F5344CB8AC3E}">
        <p14:creationId xmlns:p14="http://schemas.microsoft.com/office/powerpoint/2010/main" val="3526201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p:txBody>
          <a:bodyPr/>
          <a:lstStyle/>
          <a:p>
            <a:pPr algn="l"/>
            <a:r>
              <a:rPr lang="en-US" dirty="0"/>
              <a:t>CHRYSALIS-2: Best Antitumor Response and ORR by Prior Therapy Group</a:t>
            </a:r>
          </a:p>
        </p:txBody>
      </p:sp>
      <p:pic>
        <p:nvPicPr>
          <p:cNvPr id="6" name="Picture 5" descr="Chart&#10;&#10;Description automatically generated">
            <a:extLst>
              <a:ext uri="{FF2B5EF4-FFF2-40B4-BE49-F238E27FC236}">
                <a16:creationId xmlns:a16="http://schemas.microsoft.com/office/drawing/2014/main" id="{A37343BF-497D-90A3-E059-FEDBF8F01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492816"/>
            <a:ext cx="10954683" cy="4544836"/>
          </a:xfrm>
          <a:prstGeom prst="rect">
            <a:avLst/>
          </a:prstGeom>
        </p:spPr>
      </p:pic>
      <p:sp>
        <p:nvSpPr>
          <p:cNvPr id="5" name="TextBox 4">
            <a:extLst>
              <a:ext uri="{FF2B5EF4-FFF2-40B4-BE49-F238E27FC236}">
                <a16:creationId xmlns:a16="http://schemas.microsoft.com/office/drawing/2014/main" id="{489BB1AA-1294-2A1F-742E-6A01C7980FCB}"/>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sp>
        <p:nvSpPr>
          <p:cNvPr id="7" name="TextBox 6">
            <a:extLst>
              <a:ext uri="{FF2B5EF4-FFF2-40B4-BE49-F238E27FC236}">
                <a16:creationId xmlns:a16="http://schemas.microsoft.com/office/drawing/2014/main" id="{7107B414-FEE3-F442-96DA-DD982E886E09}"/>
              </a:ext>
            </a:extLst>
          </p:cNvPr>
          <p:cNvSpPr txBox="1"/>
          <p:nvPr/>
        </p:nvSpPr>
        <p:spPr>
          <a:xfrm>
            <a:off x="720222" y="6032598"/>
            <a:ext cx="722954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BICR = blinded independent central review; ORR = overall response rate; INV = investigator</a:t>
            </a:r>
          </a:p>
        </p:txBody>
      </p:sp>
    </p:spTree>
    <p:extLst>
      <p:ext uri="{BB962C8B-B14F-4D97-AF65-F5344CB8AC3E}">
        <p14:creationId xmlns:p14="http://schemas.microsoft.com/office/powerpoint/2010/main" val="3688507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a:xfrm>
            <a:off x="916515" y="-35768"/>
            <a:ext cx="10358967" cy="1143000"/>
          </a:xfrm>
        </p:spPr>
        <p:txBody>
          <a:bodyPr/>
          <a:lstStyle/>
          <a:p>
            <a:r>
              <a:rPr lang="en-US" dirty="0"/>
              <a:t>CHRYSALIS-2: Safety Profile</a:t>
            </a:r>
          </a:p>
        </p:txBody>
      </p:sp>
      <p:pic>
        <p:nvPicPr>
          <p:cNvPr id="5" name="Picture 4" descr="Table&#10;&#10;Description automatically generated">
            <a:extLst>
              <a:ext uri="{FF2B5EF4-FFF2-40B4-BE49-F238E27FC236}">
                <a16:creationId xmlns:a16="http://schemas.microsoft.com/office/drawing/2014/main" id="{430A56A5-D1D6-80B5-C639-89814E677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01" y="908720"/>
            <a:ext cx="11647797" cy="5170576"/>
          </a:xfrm>
          <a:prstGeom prst="rect">
            <a:avLst/>
          </a:prstGeom>
        </p:spPr>
      </p:pic>
      <p:sp>
        <p:nvSpPr>
          <p:cNvPr id="6" name="TextBox 5">
            <a:extLst>
              <a:ext uri="{FF2B5EF4-FFF2-40B4-BE49-F238E27FC236}">
                <a16:creationId xmlns:a16="http://schemas.microsoft.com/office/drawing/2014/main" id="{1AFB07FB-0D92-8F6A-2FBC-911D57E74651}"/>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spTree>
    <p:extLst>
      <p:ext uri="{BB962C8B-B14F-4D97-AF65-F5344CB8AC3E}">
        <p14:creationId xmlns:p14="http://schemas.microsoft.com/office/powerpoint/2010/main" val="170996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828F160-4CA4-551A-2C66-947EEB665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332656"/>
            <a:ext cx="10153128" cy="5775632"/>
          </a:xfrm>
          <a:prstGeom prst="rect">
            <a:avLst/>
          </a:prstGeom>
        </p:spPr>
      </p:pic>
      <p:sp>
        <p:nvSpPr>
          <p:cNvPr id="6" name="TextBox 5">
            <a:extLst>
              <a:ext uri="{FF2B5EF4-FFF2-40B4-BE49-F238E27FC236}">
                <a16:creationId xmlns:a16="http://schemas.microsoft.com/office/drawing/2014/main" id="{3DCD16B6-242F-F929-6987-4099B39D8D0D}"/>
              </a:ext>
            </a:extLst>
          </p:cNvPr>
          <p:cNvSpPr txBox="1"/>
          <p:nvPr/>
        </p:nvSpPr>
        <p:spPr>
          <a:xfrm>
            <a:off x="4367808" y="980728"/>
            <a:ext cx="2206053" cy="461665"/>
          </a:xfrm>
          <a:prstGeom prst="rect">
            <a:avLst/>
          </a:prstGeom>
          <a:noFill/>
        </p:spPr>
        <p:txBody>
          <a:bodyPr wrap="none" rtlCol="0">
            <a:spAutoFit/>
          </a:bodyPr>
          <a:lstStyle/>
          <a:p>
            <a:r>
              <a:rPr lang="en-US" sz="2400" dirty="0">
                <a:solidFill>
                  <a:srgbClr val="0D8A66"/>
                </a:solidFill>
              </a:rPr>
              <a:t>Abstract 9007</a:t>
            </a:r>
          </a:p>
        </p:txBody>
      </p:sp>
    </p:spTree>
    <p:extLst>
      <p:ext uri="{BB962C8B-B14F-4D97-AF65-F5344CB8AC3E}">
        <p14:creationId xmlns:p14="http://schemas.microsoft.com/office/powerpoint/2010/main" val="125806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p:txBody>
          <a:bodyPr/>
          <a:lstStyle/>
          <a:p>
            <a:r>
              <a:rPr lang="en-US" dirty="0"/>
              <a:t>EGFR Exon 20 Insertion Mutations in NSCLC</a:t>
            </a:r>
          </a:p>
        </p:txBody>
      </p:sp>
      <p:sp>
        <p:nvSpPr>
          <p:cNvPr id="3" name="TextBox 2">
            <a:extLst>
              <a:ext uri="{FF2B5EF4-FFF2-40B4-BE49-F238E27FC236}">
                <a16:creationId xmlns:a16="http://schemas.microsoft.com/office/drawing/2014/main" id="{338759D0-C925-F49D-CCF5-7804741A4DA9}"/>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pic>
        <p:nvPicPr>
          <p:cNvPr id="5" name="Picture 4" descr="Timeline&#10;&#10;Description automatically generated">
            <a:extLst>
              <a:ext uri="{FF2B5EF4-FFF2-40B4-BE49-F238E27FC236}">
                <a16:creationId xmlns:a16="http://schemas.microsoft.com/office/drawing/2014/main" id="{DD63C8E5-AFAB-47C0-7FDF-8A51452AE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96" y="1370013"/>
            <a:ext cx="11076345" cy="4350774"/>
          </a:xfrm>
          <a:prstGeom prst="rect">
            <a:avLst/>
          </a:prstGeom>
        </p:spPr>
      </p:pic>
    </p:spTree>
    <p:extLst>
      <p:ext uri="{BB962C8B-B14F-4D97-AF65-F5344CB8AC3E}">
        <p14:creationId xmlns:p14="http://schemas.microsoft.com/office/powerpoint/2010/main" val="1338413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65430"/>
            <a:ext cx="10358967" cy="1098731"/>
          </a:xfrm>
        </p:spPr>
        <p:txBody>
          <a:bodyPr/>
          <a:lstStyle/>
          <a:p>
            <a:r>
              <a:rPr lang="en-US" dirty="0"/>
              <a:t>CLN-081-001 Study Schema</a:t>
            </a:r>
          </a:p>
        </p:txBody>
      </p:sp>
      <p:pic>
        <p:nvPicPr>
          <p:cNvPr id="5" name="Picture 4" descr="Graphical user interface, application, Word&#10;&#10;Description automatically generated">
            <a:extLst>
              <a:ext uri="{FF2B5EF4-FFF2-40B4-BE49-F238E27FC236}">
                <a16:creationId xmlns:a16="http://schemas.microsoft.com/office/drawing/2014/main" id="{501DDEB5-612F-1865-801F-F29223A61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60" y="1196752"/>
            <a:ext cx="11585479" cy="4752528"/>
          </a:xfrm>
          <a:prstGeom prst="rect">
            <a:avLst/>
          </a:prstGeom>
        </p:spPr>
      </p:pic>
      <p:sp>
        <p:nvSpPr>
          <p:cNvPr id="6" name="TextBox 5">
            <a:extLst>
              <a:ext uri="{FF2B5EF4-FFF2-40B4-BE49-F238E27FC236}">
                <a16:creationId xmlns:a16="http://schemas.microsoft.com/office/drawing/2014/main" id="{F7796BBF-D01D-A2D8-D7D1-9F607F7D615C}"/>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4051791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3" name="TextBox 2">
            <a:extLst>
              <a:ext uri="{FF2B5EF4-FFF2-40B4-BE49-F238E27FC236}">
                <a16:creationId xmlns:a16="http://schemas.microsoft.com/office/drawing/2014/main" id="{16167A2C-F8A2-75ED-81CE-A5CEA3B998B0}"/>
              </a:ext>
            </a:extLst>
          </p:cNvPr>
          <p:cNvSpPr txBox="1"/>
          <p:nvPr/>
        </p:nvSpPr>
        <p:spPr>
          <a:xfrm>
            <a:off x="5476" y="6518364"/>
            <a:ext cx="40053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Passaro</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Cancer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April;2(4):377-91</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p>
        </p:txBody>
      </p:sp>
      <p:sp>
        <p:nvSpPr>
          <p:cNvPr id="4" name="Title 3">
            <a:extLst>
              <a:ext uri="{FF2B5EF4-FFF2-40B4-BE49-F238E27FC236}">
                <a16:creationId xmlns:a16="http://schemas.microsoft.com/office/drawing/2014/main" id="{0AC29962-D581-0B14-534E-24AD0FE3DDB4}"/>
              </a:ext>
            </a:extLst>
          </p:cNvPr>
          <p:cNvSpPr>
            <a:spLocks noGrp="1"/>
          </p:cNvSpPr>
          <p:nvPr>
            <p:ph type="title"/>
          </p:nvPr>
        </p:nvSpPr>
        <p:spPr/>
        <p:txBody>
          <a:bodyPr/>
          <a:lstStyle/>
          <a:p>
            <a:pPr algn="l"/>
            <a:r>
              <a:rPr lang="en-US" dirty="0">
                <a:effectLst/>
                <a:latin typeface="+mn-lt"/>
              </a:rPr>
              <a:t>Overview of the EGFR Signal </a:t>
            </a:r>
            <a:r>
              <a:rPr lang="en-US" dirty="0">
                <a:latin typeface="+mn-lt"/>
              </a:rPr>
              <a:t>T</a:t>
            </a:r>
            <a:r>
              <a:rPr lang="en-US" dirty="0">
                <a:effectLst/>
                <a:latin typeface="+mn-lt"/>
              </a:rPr>
              <a:t>ransduction </a:t>
            </a:r>
            <a:r>
              <a:rPr lang="en-US" dirty="0">
                <a:latin typeface="+mn-lt"/>
              </a:rPr>
              <a:t>P</a:t>
            </a:r>
            <a:r>
              <a:rPr lang="en-US" dirty="0">
                <a:effectLst/>
                <a:latin typeface="+mn-lt"/>
              </a:rPr>
              <a:t>athway </a:t>
            </a:r>
            <a:r>
              <a:rPr lang="en-US" dirty="0">
                <a:latin typeface="+mn-lt"/>
              </a:rPr>
              <a:t>M</a:t>
            </a:r>
            <a:r>
              <a:rPr lang="en-US" dirty="0">
                <a:effectLst/>
                <a:latin typeface="+mn-lt"/>
              </a:rPr>
              <a:t>odel, with a Focus on the Acquired </a:t>
            </a:r>
            <a:r>
              <a:rPr lang="en-US" dirty="0">
                <a:latin typeface="+mn-lt"/>
              </a:rPr>
              <a:t>R</a:t>
            </a:r>
            <a:r>
              <a:rPr lang="en-US" dirty="0">
                <a:effectLst/>
                <a:latin typeface="+mn-lt"/>
              </a:rPr>
              <a:t>esistance </a:t>
            </a:r>
            <a:r>
              <a:rPr lang="en-US" dirty="0">
                <a:latin typeface="+mn-lt"/>
              </a:rPr>
              <a:t>M</a:t>
            </a:r>
            <a:r>
              <a:rPr lang="en-US" dirty="0">
                <a:effectLst/>
                <a:latin typeface="+mn-lt"/>
              </a:rPr>
              <a:t>echanisms and Related </a:t>
            </a:r>
            <a:r>
              <a:rPr lang="en-US" dirty="0">
                <a:latin typeface="+mn-lt"/>
              </a:rPr>
              <a:t>P</a:t>
            </a:r>
            <a:r>
              <a:rPr lang="en-US" dirty="0">
                <a:effectLst/>
                <a:latin typeface="+mn-lt"/>
              </a:rPr>
              <a:t>otential </a:t>
            </a:r>
            <a:r>
              <a:rPr lang="en-US" dirty="0">
                <a:latin typeface="+mn-lt"/>
              </a:rPr>
              <a:t>T</a:t>
            </a:r>
            <a:r>
              <a:rPr lang="en-US" dirty="0">
                <a:effectLst/>
                <a:latin typeface="+mn-lt"/>
              </a:rPr>
              <a:t>reatment Strategies</a:t>
            </a:r>
            <a:endParaRPr lang="en-US" dirty="0">
              <a:latin typeface="+mn-lt"/>
            </a:endParaRPr>
          </a:p>
        </p:txBody>
      </p:sp>
      <p:pic>
        <p:nvPicPr>
          <p:cNvPr id="8" name="Picture 7" descr="Diagram&#10;&#10;Description automatically generated">
            <a:extLst>
              <a:ext uri="{FF2B5EF4-FFF2-40B4-BE49-F238E27FC236}">
                <a16:creationId xmlns:a16="http://schemas.microsoft.com/office/drawing/2014/main" id="{E6270576-483E-8462-053A-B26155457030}"/>
              </a:ext>
            </a:extLst>
          </p:cNvPr>
          <p:cNvPicPr>
            <a:picLocks noChangeAspect="1"/>
          </p:cNvPicPr>
          <p:nvPr/>
        </p:nvPicPr>
        <p:blipFill>
          <a:blip r:embed="rId3"/>
          <a:stretch>
            <a:fillRect/>
          </a:stretch>
        </p:blipFill>
        <p:spPr>
          <a:xfrm>
            <a:off x="2198669" y="1408859"/>
            <a:ext cx="7713755" cy="5109505"/>
          </a:xfrm>
          <a:prstGeom prst="rect">
            <a:avLst/>
          </a:prstGeom>
        </p:spPr>
      </p:pic>
    </p:spTree>
    <p:extLst>
      <p:ext uri="{BB962C8B-B14F-4D97-AF65-F5344CB8AC3E}">
        <p14:creationId xmlns:p14="http://schemas.microsoft.com/office/powerpoint/2010/main" val="4180907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65431"/>
            <a:ext cx="10358967" cy="1143000"/>
          </a:xfrm>
        </p:spPr>
        <p:txBody>
          <a:bodyPr/>
          <a:lstStyle/>
          <a:p>
            <a:r>
              <a:rPr lang="en-US" dirty="0"/>
              <a:t>CLN-081-001: Baseline Characteristics</a:t>
            </a:r>
          </a:p>
        </p:txBody>
      </p:sp>
      <p:pic>
        <p:nvPicPr>
          <p:cNvPr id="5" name="Picture 4" descr="Graphical user interface, table&#10;&#10;Description automatically generated with medium confidence">
            <a:extLst>
              <a:ext uri="{FF2B5EF4-FFF2-40B4-BE49-F238E27FC236}">
                <a16:creationId xmlns:a16="http://schemas.microsoft.com/office/drawing/2014/main" id="{1F629059-35A1-F222-079F-FF6B2C9E8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71" y="1016732"/>
            <a:ext cx="10877795" cy="4824536"/>
          </a:xfrm>
          <a:prstGeom prst="rect">
            <a:avLst/>
          </a:prstGeom>
        </p:spPr>
      </p:pic>
      <p:sp>
        <p:nvSpPr>
          <p:cNvPr id="6" name="TextBox 5">
            <a:extLst>
              <a:ext uri="{FF2B5EF4-FFF2-40B4-BE49-F238E27FC236}">
                <a16:creationId xmlns:a16="http://schemas.microsoft.com/office/drawing/2014/main" id="{13E60087-4104-B842-3926-A54D3867B6C0}"/>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3744444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53514"/>
            <a:ext cx="10358967" cy="1143000"/>
          </a:xfrm>
        </p:spPr>
        <p:txBody>
          <a:bodyPr/>
          <a:lstStyle/>
          <a:p>
            <a:r>
              <a:rPr lang="en-US" dirty="0"/>
              <a:t>CLN-081-001: Safety Profile</a:t>
            </a:r>
          </a:p>
        </p:txBody>
      </p:sp>
      <p:pic>
        <p:nvPicPr>
          <p:cNvPr id="5" name="Picture 4" descr="Table&#10;&#10;Description automatically generated">
            <a:extLst>
              <a:ext uri="{FF2B5EF4-FFF2-40B4-BE49-F238E27FC236}">
                <a16:creationId xmlns:a16="http://schemas.microsoft.com/office/drawing/2014/main" id="{759D5AE3-7C59-4475-5701-CD94FEAB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43" y="1196514"/>
            <a:ext cx="11446321" cy="4608750"/>
          </a:xfrm>
          <a:prstGeom prst="rect">
            <a:avLst/>
          </a:prstGeom>
        </p:spPr>
      </p:pic>
      <p:sp>
        <p:nvSpPr>
          <p:cNvPr id="6" name="TextBox 5">
            <a:extLst>
              <a:ext uri="{FF2B5EF4-FFF2-40B4-BE49-F238E27FC236}">
                <a16:creationId xmlns:a16="http://schemas.microsoft.com/office/drawing/2014/main" id="{628F16CF-6175-A97A-764E-08F7493FBF73}"/>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302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113991"/>
            <a:ext cx="10358967" cy="1143000"/>
          </a:xfrm>
        </p:spPr>
        <p:txBody>
          <a:bodyPr/>
          <a:lstStyle/>
          <a:p>
            <a:pPr algn="l"/>
            <a:r>
              <a:rPr lang="en-US" dirty="0"/>
              <a:t>CLN-081-001: Best Percent Change from Baseline and Confirmed Response by Dose Level</a:t>
            </a:r>
          </a:p>
        </p:txBody>
      </p:sp>
      <p:pic>
        <p:nvPicPr>
          <p:cNvPr id="5" name="Picture 4" descr="Timeline&#10;&#10;Description automatically generated">
            <a:extLst>
              <a:ext uri="{FF2B5EF4-FFF2-40B4-BE49-F238E27FC236}">
                <a16:creationId xmlns:a16="http://schemas.microsoft.com/office/drawing/2014/main" id="{F76D8282-D1F3-0FFB-39D4-738415E69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66" y="1277140"/>
            <a:ext cx="11065605" cy="4616775"/>
          </a:xfrm>
          <a:prstGeom prst="rect">
            <a:avLst/>
          </a:prstGeom>
        </p:spPr>
      </p:pic>
      <p:sp>
        <p:nvSpPr>
          <p:cNvPr id="6" name="TextBox 5">
            <a:extLst>
              <a:ext uri="{FF2B5EF4-FFF2-40B4-BE49-F238E27FC236}">
                <a16:creationId xmlns:a16="http://schemas.microsoft.com/office/drawing/2014/main" id="{6E88FBA5-80A9-CD69-FF38-5DE120C5FD61}"/>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2049566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p:txBody>
          <a:bodyPr/>
          <a:lstStyle/>
          <a:p>
            <a:r>
              <a:rPr lang="en-US" dirty="0"/>
              <a:t>CLN-081-001: Conclusions</a:t>
            </a:r>
          </a:p>
        </p:txBody>
      </p:sp>
      <p:pic>
        <p:nvPicPr>
          <p:cNvPr id="5" name="Picture 4" descr="Graphical user interface&#10;&#10;Description automatically generated with medium confidence">
            <a:extLst>
              <a:ext uri="{FF2B5EF4-FFF2-40B4-BE49-F238E27FC236}">
                <a16:creationId xmlns:a16="http://schemas.microsoft.com/office/drawing/2014/main" id="{70753CA6-B2BC-51F4-7F69-4C355C79E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04" y="1387958"/>
            <a:ext cx="11581632" cy="4129274"/>
          </a:xfrm>
          <a:prstGeom prst="rect">
            <a:avLst/>
          </a:prstGeom>
        </p:spPr>
      </p:pic>
      <p:sp>
        <p:nvSpPr>
          <p:cNvPr id="6" name="TextBox 5">
            <a:extLst>
              <a:ext uri="{FF2B5EF4-FFF2-40B4-BE49-F238E27FC236}">
                <a16:creationId xmlns:a16="http://schemas.microsoft.com/office/drawing/2014/main" id="{28FC7174-64E6-6D74-556C-248C05A66E62}"/>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1528380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B5F-F1C4-47C2-AF8F-2C8C40DBF4F2}"/>
              </a:ext>
            </a:extLst>
          </p:cNvPr>
          <p:cNvSpPr>
            <a:spLocks noGrp="1"/>
          </p:cNvSpPr>
          <p:nvPr>
            <p:ph type="title"/>
          </p:nvPr>
        </p:nvSpPr>
        <p:spPr/>
        <p:txBody>
          <a:bodyPr/>
          <a:lstStyle/>
          <a:p>
            <a:pPr algn="l"/>
            <a:r>
              <a:rPr lang="en-US" dirty="0"/>
              <a:t>FDA Grants Accelerated Approval to </a:t>
            </a:r>
            <a:r>
              <a:rPr lang="en-US" dirty="0" err="1"/>
              <a:t>Mobocertinib</a:t>
            </a:r>
            <a:r>
              <a:rPr lang="en-US" dirty="0"/>
              <a:t> for Metastatic NSCLC with EGFR Exon 20 Insertion Mutations</a:t>
            </a:r>
            <a:br>
              <a:rPr lang="en-US" dirty="0"/>
            </a:br>
            <a:r>
              <a:rPr lang="en-US" sz="2400" dirty="0"/>
              <a:t>Press Release: September 15, 2021</a:t>
            </a:r>
          </a:p>
        </p:txBody>
      </p:sp>
      <p:sp>
        <p:nvSpPr>
          <p:cNvPr id="3" name="Content Placeholder 2">
            <a:extLst>
              <a:ext uri="{FF2B5EF4-FFF2-40B4-BE49-F238E27FC236}">
                <a16:creationId xmlns:a16="http://schemas.microsoft.com/office/drawing/2014/main" id="{C52D7198-472A-5519-0DC3-93C446000A25}"/>
              </a:ext>
            </a:extLst>
          </p:cNvPr>
          <p:cNvSpPr>
            <a:spLocks noGrp="1"/>
          </p:cNvSpPr>
          <p:nvPr>
            <p:ph idx="1"/>
          </p:nvPr>
        </p:nvSpPr>
        <p:spPr>
          <a:xfrm>
            <a:off x="912286" y="1700808"/>
            <a:ext cx="10358967" cy="4514258"/>
          </a:xfrm>
        </p:spPr>
        <p:txBody>
          <a:bodyPr/>
          <a:lstStyle/>
          <a:p>
            <a:pPr marL="98425" indent="0">
              <a:buNone/>
            </a:pPr>
            <a:r>
              <a:rPr lang="en-US" sz="2000" b="0" dirty="0"/>
              <a:t>“The Food and Drug Administration granted accelerated approval to </a:t>
            </a:r>
            <a:r>
              <a:rPr lang="en-US" sz="2000" b="0" dirty="0" err="1"/>
              <a:t>mobocertinib</a:t>
            </a:r>
            <a:r>
              <a:rPr lang="en-US" sz="2000" b="0" dirty="0"/>
              <a:t> for adult patients with locally advanced or metastatic non-small cell lung cancer (NSCLC) with epidermal growth factor receptor (EGFR) exon 20 insertion mutations, as detected by an FDA-approved test, whose disease has progressed on or after platinum-based chemotherapy.</a:t>
            </a:r>
          </a:p>
          <a:p>
            <a:pPr marL="98425" indent="0">
              <a:buNone/>
            </a:pPr>
            <a:r>
              <a:rPr lang="en-US" sz="2000" b="0" dirty="0"/>
              <a:t>Today, the FDA also approved the </a:t>
            </a:r>
            <a:r>
              <a:rPr lang="en-US" sz="2000" b="0" dirty="0" err="1"/>
              <a:t>Oncomine</a:t>
            </a:r>
            <a:r>
              <a:rPr lang="en-US" sz="2000" b="0" dirty="0"/>
              <a:t> Dx Target Test as a companion diagnostic device to select patients with the above mutations for </a:t>
            </a:r>
            <a:r>
              <a:rPr lang="en-US" sz="2000" b="0" dirty="0" err="1"/>
              <a:t>mobocertinib</a:t>
            </a:r>
            <a:r>
              <a:rPr lang="en-US" sz="2000" b="0" dirty="0"/>
              <a:t> treatment.</a:t>
            </a:r>
          </a:p>
          <a:p>
            <a:pPr marL="98425" indent="0">
              <a:buNone/>
            </a:pPr>
            <a:r>
              <a:rPr lang="en-US" sz="2000" b="0" dirty="0"/>
              <a:t>Approval was based on Study 101, an international, non-randomized, open-label, multicohort clinical trial (NCT02716116) which included patients with locally advanced or metastatic NSCLC with EGFR exon 20 insertion mutations. Efficacy was evaluated in 114 patients whose disease had progressed on or after platinum-based chemotherapy. Patients received </a:t>
            </a:r>
            <a:r>
              <a:rPr lang="en-US" sz="2000" b="0" dirty="0" err="1"/>
              <a:t>mobocertinib</a:t>
            </a:r>
            <a:r>
              <a:rPr lang="en-US" sz="2000" b="0" dirty="0"/>
              <a:t> 160 mg orally daily until disease progression or intolerable toxicity.”</a:t>
            </a:r>
          </a:p>
        </p:txBody>
      </p:sp>
      <p:sp>
        <p:nvSpPr>
          <p:cNvPr id="4" name="TextBox 3">
            <a:extLst>
              <a:ext uri="{FF2B5EF4-FFF2-40B4-BE49-F238E27FC236}">
                <a16:creationId xmlns:a16="http://schemas.microsoft.com/office/drawing/2014/main" id="{544E0F01-5388-3B5A-3C3D-ED56B64885FE}"/>
              </a:ext>
            </a:extLst>
          </p:cNvPr>
          <p:cNvSpPr txBox="1"/>
          <p:nvPr/>
        </p:nvSpPr>
        <p:spPr>
          <a:xfrm>
            <a:off x="191344" y="6261106"/>
            <a:ext cx="10335082"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/drugs/resources-information-approved-drugs/fda-grants-accelerated-approval-mobocertinib-metastatic-non-small-cell-lung-cancer-egfr-exon-20</a:t>
            </a:r>
          </a:p>
        </p:txBody>
      </p:sp>
    </p:spTree>
    <p:extLst>
      <p:ext uri="{BB962C8B-B14F-4D97-AF65-F5344CB8AC3E}">
        <p14:creationId xmlns:p14="http://schemas.microsoft.com/office/powerpoint/2010/main" val="279509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DF17CA58-1DF0-D740-8B11-90C668BD5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26" y="980728"/>
            <a:ext cx="11251098" cy="4888788"/>
          </a:xfrm>
          <a:prstGeom prst="rect">
            <a:avLst/>
          </a:prstGeom>
        </p:spPr>
      </p:pic>
      <p:sp>
        <p:nvSpPr>
          <p:cNvPr id="6" name="TextBox 5">
            <a:extLst>
              <a:ext uri="{FF2B5EF4-FFF2-40B4-BE49-F238E27FC236}">
                <a16:creationId xmlns:a16="http://schemas.microsoft.com/office/drawing/2014/main" id="{CAFD854D-D04C-0C4F-8060-E11A055474B6}"/>
              </a:ext>
            </a:extLst>
          </p:cNvPr>
          <p:cNvSpPr txBox="1"/>
          <p:nvPr/>
        </p:nvSpPr>
        <p:spPr>
          <a:xfrm>
            <a:off x="7032104" y="1700808"/>
            <a:ext cx="4588885"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56B38"/>
                </a:solidFill>
                <a:effectLst/>
                <a:uLnTx/>
                <a:uFillTx/>
                <a:latin typeface="Arial" pitchFamily="-72" charset="0"/>
                <a:ea typeface="MS PGothic" charset="0"/>
              </a:rPr>
              <a:t>JAMA Oncol </a:t>
            </a:r>
            <a:r>
              <a:rPr kumimoji="0" lang="en-US" sz="2200" b="1" i="0" u="none" strike="noStrike" kern="1200" cap="none" spc="0" normalizeH="0" baseline="0" noProof="0" dirty="0">
                <a:ln>
                  <a:noFill/>
                </a:ln>
                <a:solidFill>
                  <a:srgbClr val="056B38"/>
                </a:solidFill>
                <a:effectLst/>
                <a:uLnTx/>
                <a:uFillTx/>
                <a:latin typeface="Arial" pitchFamily="-72" charset="0"/>
                <a:ea typeface="MS PGothic" charset="0"/>
              </a:rPr>
              <a:t>2021;7(12):e214761</a:t>
            </a:r>
          </a:p>
        </p:txBody>
      </p:sp>
    </p:spTree>
    <p:extLst>
      <p:ext uri="{BB962C8B-B14F-4D97-AF65-F5344CB8AC3E}">
        <p14:creationId xmlns:p14="http://schemas.microsoft.com/office/powerpoint/2010/main" val="328673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6C04-FDCE-5147-887D-6A46F313623E}"/>
              </a:ext>
            </a:extLst>
          </p:cNvPr>
          <p:cNvSpPr/>
          <p:nvPr/>
        </p:nvSpPr>
        <p:spPr bwMode="auto">
          <a:xfrm>
            <a:off x="191344" y="1159809"/>
            <a:ext cx="11737304" cy="48873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A985E20-6CE8-DD41-9F14-0CF021339A3C}"/>
              </a:ext>
            </a:extLst>
          </p:cNvPr>
          <p:cNvSpPr>
            <a:spLocks noGrp="1"/>
          </p:cNvSpPr>
          <p:nvPr>
            <p:ph type="title"/>
          </p:nvPr>
        </p:nvSpPr>
        <p:spPr>
          <a:xfrm>
            <a:off x="912286" y="16808"/>
            <a:ext cx="10358967" cy="1143000"/>
          </a:xfrm>
        </p:spPr>
        <p:txBody>
          <a:bodyPr/>
          <a:lstStyle/>
          <a:p>
            <a:pPr algn="l"/>
            <a:r>
              <a:rPr lang="en-US" dirty="0" err="1"/>
              <a:t>Mobocertinib</a:t>
            </a:r>
            <a:r>
              <a:rPr lang="en-US" dirty="0"/>
              <a:t> Activity in Patients with Platinum-Pretreated</a:t>
            </a:r>
            <a:br>
              <a:rPr lang="en-US" dirty="0"/>
            </a:br>
            <a:r>
              <a:rPr lang="en-US" dirty="0"/>
              <a:t>Metastatic NSCLC with EGFRex20ins Mutation (PPP Cohort)</a:t>
            </a:r>
          </a:p>
        </p:txBody>
      </p:sp>
      <p:sp>
        <p:nvSpPr>
          <p:cNvPr id="3" name="TextBox 2">
            <a:extLst>
              <a:ext uri="{FF2B5EF4-FFF2-40B4-BE49-F238E27FC236}">
                <a16:creationId xmlns:a16="http://schemas.microsoft.com/office/drawing/2014/main" id="{A615390D-7170-5946-8EED-EC3522225BC9}"/>
              </a:ext>
            </a:extLst>
          </p:cNvPr>
          <p:cNvSpPr txBox="1"/>
          <p:nvPr/>
        </p:nvSpPr>
        <p:spPr>
          <a:xfrm>
            <a:off x="19480" y="6477098"/>
            <a:ext cx="38527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Zhou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JAMA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2021;7(12):e214761.</a:t>
            </a:r>
          </a:p>
        </p:txBody>
      </p:sp>
      <p:pic>
        <p:nvPicPr>
          <p:cNvPr id="5" name="Picture 4" descr="Table&#10;&#10;Description automatically generated with medium confidence">
            <a:extLst>
              <a:ext uri="{FF2B5EF4-FFF2-40B4-BE49-F238E27FC236}">
                <a16:creationId xmlns:a16="http://schemas.microsoft.com/office/drawing/2014/main" id="{F592F63E-11D9-894C-B9E7-200BB4F1B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33" y="1628800"/>
            <a:ext cx="11355533" cy="4418386"/>
          </a:xfrm>
          <a:prstGeom prst="rect">
            <a:avLst/>
          </a:prstGeom>
        </p:spPr>
      </p:pic>
      <p:graphicFrame>
        <p:nvGraphicFramePr>
          <p:cNvPr id="6" name="Table 6">
            <a:extLst>
              <a:ext uri="{FF2B5EF4-FFF2-40B4-BE49-F238E27FC236}">
                <a16:creationId xmlns:a16="http://schemas.microsoft.com/office/drawing/2014/main" id="{1274C72C-33B4-A94C-AA4B-844E113A0BBF}"/>
              </a:ext>
            </a:extLst>
          </p:cNvPr>
          <p:cNvGraphicFramePr>
            <a:graphicFrameLocks/>
          </p:cNvGraphicFramePr>
          <p:nvPr/>
        </p:nvGraphicFramePr>
        <p:xfrm>
          <a:off x="1910832" y="1392117"/>
          <a:ext cx="5831259" cy="1524000"/>
        </p:xfrm>
        <a:graphic>
          <a:graphicData uri="http://schemas.openxmlformats.org/drawingml/2006/table">
            <a:tbl>
              <a:tblPr firstRow="1" bandRow="1">
                <a:tableStyleId>{21E4AEA4-8DFA-4A89-87EB-49C32662AFE0}</a:tableStyleId>
              </a:tblPr>
              <a:tblGrid>
                <a:gridCol w="1870819">
                  <a:extLst>
                    <a:ext uri="{9D8B030D-6E8A-4147-A177-3AD203B41FA5}">
                      <a16:colId xmlns:a16="http://schemas.microsoft.com/office/drawing/2014/main" val="2834565657"/>
                    </a:ext>
                  </a:extLst>
                </a:gridCol>
                <a:gridCol w="1944216">
                  <a:extLst>
                    <a:ext uri="{9D8B030D-6E8A-4147-A177-3AD203B41FA5}">
                      <a16:colId xmlns:a16="http://schemas.microsoft.com/office/drawing/2014/main" val="1375436828"/>
                    </a:ext>
                  </a:extLst>
                </a:gridCol>
                <a:gridCol w="2016224">
                  <a:extLst>
                    <a:ext uri="{9D8B030D-6E8A-4147-A177-3AD203B41FA5}">
                      <a16:colId xmlns:a16="http://schemas.microsoft.com/office/drawing/2014/main" val="155718785"/>
                    </a:ext>
                  </a:extLst>
                </a:gridCol>
              </a:tblGrid>
              <a:tr h="264542">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t>PPP cohort (n = 114)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t>EXCLAIM cohort (n = 96)</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537495536"/>
                  </a:ext>
                </a:extLst>
              </a:tr>
              <a:tr h="264542">
                <a:tc>
                  <a:txBody>
                    <a:bodyPr/>
                    <a:lstStyle/>
                    <a:p>
                      <a:r>
                        <a:rPr lang="en-US" sz="1400" dirty="0"/>
                        <a: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2578857095"/>
                  </a:ext>
                </a:extLst>
              </a:tr>
              <a:tr h="264542">
                <a:tc>
                  <a:txBody>
                    <a:bodyPr/>
                    <a:lstStyle/>
                    <a:p>
                      <a:r>
                        <a:rPr lang="en-US" sz="1400" dirty="0"/>
                        <a:t>Duration of response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17.5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Not reached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9299428"/>
                  </a:ext>
                </a:extLst>
              </a:tr>
              <a:tr h="264542">
                <a:tc>
                  <a:txBody>
                    <a:bodyPr/>
                    <a:lstStyle/>
                    <a:p>
                      <a:r>
                        <a:rPr lang="en-US" sz="1400" dirty="0"/>
                        <a:t>Median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7.3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7.3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2952706285"/>
                  </a:ext>
                </a:extLst>
              </a:tr>
              <a:tr h="264542">
                <a:tc>
                  <a:txBody>
                    <a:bodyPr/>
                    <a:lstStyle/>
                    <a:p>
                      <a:r>
                        <a:rPr lang="en-US" sz="1400" dirty="0"/>
                        <a:t>Median 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24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Not reached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1548072"/>
                  </a:ext>
                </a:extLst>
              </a:tr>
            </a:tbl>
          </a:graphicData>
        </a:graphic>
      </p:graphicFrame>
      <p:sp>
        <p:nvSpPr>
          <p:cNvPr id="7" name="TextBox 6">
            <a:extLst>
              <a:ext uri="{FF2B5EF4-FFF2-40B4-BE49-F238E27FC236}">
                <a16:creationId xmlns:a16="http://schemas.microsoft.com/office/drawing/2014/main" id="{DD0EECDB-90E3-6D45-834B-B05AF0F4EE99}"/>
              </a:ext>
            </a:extLst>
          </p:cNvPr>
          <p:cNvSpPr txBox="1"/>
          <p:nvPr/>
        </p:nvSpPr>
        <p:spPr>
          <a:xfrm>
            <a:off x="273480" y="6083398"/>
            <a:ext cx="5358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PPP = platinum pretreated patients; ORR = objective response rate</a:t>
            </a:r>
          </a:p>
        </p:txBody>
      </p:sp>
    </p:spTree>
    <p:extLst>
      <p:ext uri="{BB962C8B-B14F-4D97-AF65-F5344CB8AC3E}">
        <p14:creationId xmlns:p14="http://schemas.microsoft.com/office/powerpoint/2010/main" val="73072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5E20-6CE8-DD41-9F14-0CF021339A3C}"/>
              </a:ext>
            </a:extLst>
          </p:cNvPr>
          <p:cNvSpPr>
            <a:spLocks noGrp="1"/>
          </p:cNvSpPr>
          <p:nvPr>
            <p:ph type="title"/>
          </p:nvPr>
        </p:nvSpPr>
        <p:spPr>
          <a:xfrm>
            <a:off x="1051981" y="227013"/>
            <a:ext cx="9508515" cy="1143000"/>
          </a:xfrm>
        </p:spPr>
        <p:txBody>
          <a:bodyPr/>
          <a:lstStyle/>
          <a:p>
            <a:pPr algn="l"/>
            <a:r>
              <a:rPr lang="en-US" dirty="0"/>
              <a:t>Summary of Adverse Events (AEs) and Most Common AEs with </a:t>
            </a:r>
            <a:r>
              <a:rPr lang="en-US" dirty="0" err="1"/>
              <a:t>Mobocertinib</a:t>
            </a:r>
            <a:endParaRPr lang="en-US" dirty="0"/>
          </a:p>
        </p:txBody>
      </p:sp>
      <p:pic>
        <p:nvPicPr>
          <p:cNvPr id="9" name="Picture 8" descr="Table&#10;&#10;Description automatically generated">
            <a:extLst>
              <a:ext uri="{FF2B5EF4-FFF2-40B4-BE49-F238E27FC236}">
                <a16:creationId xmlns:a16="http://schemas.microsoft.com/office/drawing/2014/main" id="{263BC704-8CFA-BE45-B57D-B6AE22B8A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19" y="1370013"/>
            <a:ext cx="10096500" cy="4787900"/>
          </a:xfrm>
          <a:prstGeom prst="rect">
            <a:avLst/>
          </a:prstGeom>
        </p:spPr>
      </p:pic>
      <p:sp>
        <p:nvSpPr>
          <p:cNvPr id="5" name="TextBox 4">
            <a:extLst>
              <a:ext uri="{FF2B5EF4-FFF2-40B4-BE49-F238E27FC236}">
                <a16:creationId xmlns:a16="http://schemas.microsoft.com/office/drawing/2014/main" id="{2319CE47-AD79-A84D-ACAA-80918539659E}"/>
              </a:ext>
            </a:extLst>
          </p:cNvPr>
          <p:cNvSpPr txBox="1"/>
          <p:nvPr/>
        </p:nvSpPr>
        <p:spPr>
          <a:xfrm>
            <a:off x="19480" y="6477098"/>
            <a:ext cx="38527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Zhou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JAMA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2021;7(12):e214761.</a:t>
            </a:r>
          </a:p>
        </p:txBody>
      </p:sp>
    </p:spTree>
    <p:extLst>
      <p:ext uri="{BB962C8B-B14F-4D97-AF65-F5344CB8AC3E}">
        <p14:creationId xmlns:p14="http://schemas.microsoft.com/office/powerpoint/2010/main" val="153875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4" name="Title 3">
            <a:extLst>
              <a:ext uri="{FF2B5EF4-FFF2-40B4-BE49-F238E27FC236}">
                <a16:creationId xmlns:a16="http://schemas.microsoft.com/office/drawing/2014/main" id="{0AC29962-D581-0B14-534E-24AD0FE3DDB4}"/>
              </a:ext>
            </a:extLst>
          </p:cNvPr>
          <p:cNvSpPr>
            <a:spLocks noGrp="1"/>
          </p:cNvSpPr>
          <p:nvPr>
            <p:ph type="title"/>
          </p:nvPr>
        </p:nvSpPr>
        <p:spPr>
          <a:xfrm>
            <a:off x="912286" y="0"/>
            <a:ext cx="10358967" cy="1083360"/>
          </a:xfrm>
        </p:spPr>
        <p:txBody>
          <a:bodyPr/>
          <a:lstStyle/>
          <a:p>
            <a:r>
              <a:rPr lang="en-US" dirty="0">
                <a:effectLst/>
                <a:latin typeface="Calibri" panose="020F0502020204030204" pitchFamily="34" charset="0"/>
                <a:cs typeface="Calibri" panose="020F0502020204030204" pitchFamily="34" charset="0"/>
              </a:rPr>
              <a:t>Mechanisms of Resistance to Osimertinib</a:t>
            </a:r>
            <a:endParaRPr lang="en-US" dirty="0">
              <a:latin typeface="Calibri" panose="020F0502020204030204" pitchFamily="34" charset="0"/>
              <a:cs typeface="Calibri" panose="020F0502020204030204" pitchFamily="34" charset="0"/>
            </a:endParaRPr>
          </a:p>
        </p:txBody>
      </p:sp>
      <p:pic>
        <p:nvPicPr>
          <p:cNvPr id="6" name="Picture 5" descr="Chart, sunburst chart&#10;&#10;Description automatically generated">
            <a:extLst>
              <a:ext uri="{FF2B5EF4-FFF2-40B4-BE49-F238E27FC236}">
                <a16:creationId xmlns:a16="http://schemas.microsoft.com/office/drawing/2014/main" id="{EA079796-5D94-2220-6E91-9689CDB9A4FC}"/>
              </a:ext>
            </a:extLst>
          </p:cNvPr>
          <p:cNvPicPr>
            <a:picLocks noChangeAspect="1"/>
          </p:cNvPicPr>
          <p:nvPr/>
        </p:nvPicPr>
        <p:blipFill>
          <a:blip r:embed="rId3"/>
          <a:stretch>
            <a:fillRect/>
          </a:stretch>
        </p:blipFill>
        <p:spPr>
          <a:xfrm>
            <a:off x="1436710" y="971925"/>
            <a:ext cx="9042930" cy="5293422"/>
          </a:xfrm>
          <a:prstGeom prst="rect">
            <a:avLst/>
          </a:prstGeom>
        </p:spPr>
      </p:pic>
      <p:sp>
        <p:nvSpPr>
          <p:cNvPr id="7" name="TextBox 6">
            <a:extLst>
              <a:ext uri="{FF2B5EF4-FFF2-40B4-BE49-F238E27FC236}">
                <a16:creationId xmlns:a16="http://schemas.microsoft.com/office/drawing/2014/main" id="{7FB74FB8-C62C-EC44-B630-57ECFD9CA170}"/>
              </a:ext>
            </a:extLst>
          </p:cNvPr>
          <p:cNvSpPr txBox="1"/>
          <p:nvPr/>
        </p:nvSpPr>
        <p:spPr>
          <a:xfrm>
            <a:off x="5476" y="6518364"/>
            <a:ext cx="40053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Passaro</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Cancer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April;2(4):377-91</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4082124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4" name="Title 3">
            <a:extLst>
              <a:ext uri="{FF2B5EF4-FFF2-40B4-BE49-F238E27FC236}">
                <a16:creationId xmlns:a16="http://schemas.microsoft.com/office/drawing/2014/main" id="{0AC29962-D581-0B14-534E-24AD0FE3DDB4}"/>
              </a:ext>
            </a:extLst>
          </p:cNvPr>
          <p:cNvSpPr>
            <a:spLocks noGrp="1"/>
          </p:cNvSpPr>
          <p:nvPr>
            <p:ph type="title"/>
          </p:nvPr>
        </p:nvSpPr>
        <p:spPr>
          <a:xfrm>
            <a:off x="912286" y="74345"/>
            <a:ext cx="10358967" cy="1143000"/>
          </a:xfrm>
        </p:spPr>
        <p:txBody>
          <a:bodyPr/>
          <a:lstStyle/>
          <a:p>
            <a:pPr algn="l"/>
            <a:r>
              <a:rPr lang="en-US" sz="2800" dirty="0">
                <a:effectLst/>
                <a:latin typeface="+mn-lt"/>
              </a:rPr>
              <a:t>Specific EGFR-Dependent (On-Target) Mutations </a:t>
            </a:r>
            <a:r>
              <a:rPr lang="en-US" sz="2800" dirty="0">
                <a:latin typeface="+mn-lt"/>
              </a:rPr>
              <a:t>A</a:t>
            </a:r>
            <a:r>
              <a:rPr lang="en-US" sz="2800" dirty="0">
                <a:effectLst/>
                <a:latin typeface="+mn-lt"/>
              </a:rPr>
              <a:t>cquired After </a:t>
            </a:r>
            <a:r>
              <a:rPr lang="en-US" sz="2800" dirty="0">
                <a:latin typeface="+mn-lt"/>
              </a:rPr>
              <a:t>O</a:t>
            </a:r>
            <a:r>
              <a:rPr lang="en-US" sz="2800" dirty="0">
                <a:effectLst/>
                <a:latin typeface="+mn-lt"/>
              </a:rPr>
              <a:t>simertinib </a:t>
            </a:r>
            <a:r>
              <a:rPr lang="en-US" sz="2800" dirty="0">
                <a:latin typeface="+mn-lt"/>
              </a:rPr>
              <a:t>T</a:t>
            </a:r>
            <a:r>
              <a:rPr lang="en-US" sz="2800" dirty="0">
                <a:effectLst/>
                <a:latin typeface="+mn-lt"/>
              </a:rPr>
              <a:t>reatment</a:t>
            </a:r>
            <a:endParaRPr lang="en-US" sz="2800" dirty="0">
              <a:latin typeface="+mn-lt"/>
            </a:endParaRPr>
          </a:p>
        </p:txBody>
      </p:sp>
      <p:pic>
        <p:nvPicPr>
          <p:cNvPr id="6" name="Picture 5" descr="Diagram, timeline&#10;&#10;Description automatically generated">
            <a:extLst>
              <a:ext uri="{FF2B5EF4-FFF2-40B4-BE49-F238E27FC236}">
                <a16:creationId xmlns:a16="http://schemas.microsoft.com/office/drawing/2014/main" id="{AADA8056-CEE0-92D8-B9AA-4236072A93FF}"/>
              </a:ext>
            </a:extLst>
          </p:cNvPr>
          <p:cNvPicPr>
            <a:picLocks noChangeAspect="1"/>
          </p:cNvPicPr>
          <p:nvPr/>
        </p:nvPicPr>
        <p:blipFill>
          <a:blip r:embed="rId3"/>
          <a:stretch>
            <a:fillRect/>
          </a:stretch>
        </p:blipFill>
        <p:spPr>
          <a:xfrm>
            <a:off x="583914" y="1286389"/>
            <a:ext cx="11024171" cy="4729435"/>
          </a:xfrm>
          <a:prstGeom prst="rect">
            <a:avLst/>
          </a:prstGeom>
        </p:spPr>
      </p:pic>
      <p:sp>
        <p:nvSpPr>
          <p:cNvPr id="7" name="TextBox 6">
            <a:extLst>
              <a:ext uri="{FF2B5EF4-FFF2-40B4-BE49-F238E27FC236}">
                <a16:creationId xmlns:a16="http://schemas.microsoft.com/office/drawing/2014/main" id="{E7C47C90-C673-B347-94B9-F49236201C6F}"/>
              </a:ext>
            </a:extLst>
          </p:cNvPr>
          <p:cNvSpPr txBox="1"/>
          <p:nvPr/>
        </p:nvSpPr>
        <p:spPr>
          <a:xfrm>
            <a:off x="5476" y="6518364"/>
            <a:ext cx="40053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Passaro</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4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Cancer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April;2(4):377-91</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p>
        </p:txBody>
      </p:sp>
      <p:sp>
        <p:nvSpPr>
          <p:cNvPr id="3" name="TextBox 2">
            <a:extLst>
              <a:ext uri="{FF2B5EF4-FFF2-40B4-BE49-F238E27FC236}">
                <a16:creationId xmlns:a16="http://schemas.microsoft.com/office/drawing/2014/main" id="{8296DF2A-1787-4748-8B29-E86EF260BACC}"/>
              </a:ext>
            </a:extLst>
          </p:cNvPr>
          <p:cNvSpPr txBox="1"/>
          <p:nvPr/>
        </p:nvSpPr>
        <p:spPr>
          <a:xfrm>
            <a:off x="8832304" y="1609344"/>
            <a:ext cx="1973617" cy="216024"/>
          </a:xfrm>
          <a:prstGeom prst="rect">
            <a:avLst/>
          </a:prstGeom>
          <a:solidFill>
            <a:schemeClr val="bg1"/>
          </a:solidFill>
          <a:ln>
            <a:noFill/>
          </a:ln>
        </p:spPr>
        <p:txBody>
          <a:bodyPr wrap="none" lIns="0" tIns="0" rIns="0" bIns="0" rtlCol="0" anchor="ctr">
            <a:noAutofit/>
          </a:bodyPr>
          <a:lstStyle/>
          <a:p>
            <a:pPr algn="ctr"/>
            <a:r>
              <a:rPr lang="en-US" sz="1100" b="0" dirty="0">
                <a:solidFill>
                  <a:srgbClr val="000000"/>
                </a:solidFill>
                <a:effectLst/>
                <a:latin typeface="Arial" panose="020B0604020202020204" pitchFamily="34" charset="0"/>
                <a:cs typeface="Arial" panose="020B0604020202020204" pitchFamily="34" charset="0"/>
              </a:rPr>
              <a:t>Autophosphorylation domain</a:t>
            </a:r>
          </a:p>
        </p:txBody>
      </p:sp>
    </p:spTree>
    <p:extLst>
      <p:ext uri="{BB962C8B-B14F-4D97-AF65-F5344CB8AC3E}">
        <p14:creationId xmlns:p14="http://schemas.microsoft.com/office/powerpoint/2010/main" val="198418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972D6794-FA5F-D5FB-A266-74F61DFAD272}"/>
              </a:ext>
            </a:extLst>
          </p:cNvPr>
          <p:cNvPicPr>
            <a:picLocks noChangeAspect="1"/>
          </p:cNvPicPr>
          <p:nvPr/>
        </p:nvPicPr>
        <p:blipFill>
          <a:blip r:embed="rId3"/>
          <a:stretch>
            <a:fillRect/>
          </a:stretch>
        </p:blipFill>
        <p:spPr>
          <a:xfrm>
            <a:off x="593558" y="1878991"/>
            <a:ext cx="11327806" cy="3100017"/>
          </a:xfrm>
          <a:prstGeom prst="rect">
            <a:avLst/>
          </a:prstGeom>
        </p:spPr>
      </p:pic>
      <p:sp>
        <p:nvSpPr>
          <p:cNvPr id="5" name="TextBox 4">
            <a:extLst>
              <a:ext uri="{FF2B5EF4-FFF2-40B4-BE49-F238E27FC236}">
                <a16:creationId xmlns:a16="http://schemas.microsoft.com/office/drawing/2014/main" id="{6CE8D3C7-6199-BFF7-A979-FEEE362C7193}"/>
              </a:ext>
            </a:extLst>
          </p:cNvPr>
          <p:cNvSpPr txBox="1"/>
          <p:nvPr/>
        </p:nvSpPr>
        <p:spPr>
          <a:xfrm>
            <a:off x="7026442" y="2101515"/>
            <a:ext cx="461305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BC9B69"/>
                </a:solidFill>
                <a:effectLst/>
                <a:uLnTx/>
                <a:uFillTx/>
                <a:latin typeface="Calibri"/>
                <a:ea typeface="Times New Roman" panose="02020603050405020304" pitchFamily="18" charset="0"/>
                <a:cs typeface="+mn-cs"/>
              </a:rPr>
              <a:t>Cancer </a:t>
            </a:r>
            <a:r>
              <a:rPr kumimoji="0" lang="en-US" sz="2200" b="1" i="1" u="none" strike="noStrike" kern="1200" cap="none" spc="0" normalizeH="0" baseline="0" noProof="0" dirty="0" err="1">
                <a:ln>
                  <a:noFill/>
                </a:ln>
                <a:solidFill>
                  <a:srgbClr val="BC9B69"/>
                </a:solidFill>
                <a:effectLst/>
                <a:uLnTx/>
                <a:uFillTx/>
                <a:latin typeface="Calibri"/>
                <a:ea typeface="Times New Roman" panose="02020603050405020304" pitchFamily="18" charset="0"/>
                <a:cs typeface="+mn-cs"/>
              </a:rPr>
              <a:t>Discov</a:t>
            </a:r>
            <a:r>
              <a:rPr kumimoji="0" lang="en-US" sz="2200" b="1" i="1" u="none" strike="noStrike" kern="1200" cap="none" spc="0" normalizeH="0" baseline="0" noProof="0" dirty="0">
                <a:ln>
                  <a:noFill/>
                </a:ln>
                <a:solidFill>
                  <a:srgbClr val="BC9B69"/>
                </a:solidFill>
                <a:effectLst/>
                <a:uLnTx/>
                <a:uFillTx/>
                <a:latin typeface="Calibri"/>
                <a:ea typeface="Times New Roman" panose="02020603050405020304" pitchFamily="18" charset="0"/>
                <a:cs typeface="+mn-cs"/>
              </a:rPr>
              <a:t> </a:t>
            </a:r>
            <a:r>
              <a:rPr kumimoji="0" lang="en-US" sz="2200" b="1" i="0" u="none" strike="noStrike" kern="1200" cap="none" spc="0" normalizeH="0" baseline="0" noProof="0" dirty="0">
                <a:ln>
                  <a:noFill/>
                </a:ln>
                <a:solidFill>
                  <a:srgbClr val="BC9B69"/>
                </a:solidFill>
                <a:effectLst/>
                <a:uLnTx/>
                <a:uFillTx/>
                <a:latin typeface="Calibri"/>
                <a:ea typeface="Times New Roman" panose="02020603050405020304" pitchFamily="18" charset="0"/>
                <a:cs typeface="+mn-cs"/>
              </a:rPr>
              <a:t>2021 April;11(4):810-4.</a:t>
            </a:r>
            <a:r>
              <a:rPr kumimoji="0" lang="en-US" sz="2200" b="1" i="0" u="none" strike="noStrike" kern="1200" cap="none" spc="0" normalizeH="0" baseline="0" noProof="0" dirty="0">
                <a:ln>
                  <a:noFill/>
                </a:ln>
                <a:solidFill>
                  <a:srgbClr val="BC9B69"/>
                </a:solidFill>
                <a:effectLst/>
                <a:uLnTx/>
                <a:uFillTx/>
                <a:latin typeface="Calibri"/>
                <a:ea typeface="+mn-ea"/>
                <a:cs typeface="+mn-cs"/>
              </a:rPr>
              <a:t> </a:t>
            </a:r>
          </a:p>
        </p:txBody>
      </p:sp>
      <p:sp>
        <p:nvSpPr>
          <p:cNvPr id="3" name="Rectangle 2">
            <a:extLst>
              <a:ext uri="{FF2B5EF4-FFF2-40B4-BE49-F238E27FC236}">
                <a16:creationId xmlns:a16="http://schemas.microsoft.com/office/drawing/2014/main" id="{5877B394-9565-F782-1ABA-36E0E76B36CF}"/>
              </a:ext>
            </a:extLst>
          </p:cNvPr>
          <p:cNvSpPr/>
          <p:nvPr/>
        </p:nvSpPr>
        <p:spPr bwMode="auto">
          <a:xfrm>
            <a:off x="5373384" y="3729519"/>
            <a:ext cx="722616" cy="678094"/>
          </a:xfrm>
          <a:prstGeom prst="rect">
            <a:avLst/>
          </a:prstGeom>
          <a:solidFill>
            <a:srgbClr val="F1E9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2199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28269"/>
          </a:xfrm>
        </p:spPr>
        <p:txBody>
          <a:bodyPr/>
          <a:lstStyle/>
          <a:p>
            <a:r>
              <a:rPr lang="en-US" i="1" dirty="0">
                <a:solidFill>
                  <a:schemeClr val="accent2"/>
                </a:solidFill>
              </a:rPr>
              <a:t>Meet The Professor </a:t>
            </a:r>
            <a:r>
              <a:rPr lang="en-US" dirty="0">
                <a:solidFill>
                  <a:schemeClr val="accent2"/>
                </a:solidFill>
              </a:rPr>
              <a:t>Program Participating Faculty</a:t>
            </a:r>
            <a:endParaRPr lang="en-US" dirty="0"/>
          </a:p>
        </p:txBody>
      </p:sp>
      <p:sp>
        <p:nvSpPr>
          <p:cNvPr id="3" name="Text Box 7">
            <a:extLst>
              <a:ext uri="{FF2B5EF4-FFF2-40B4-BE49-F238E27FC236}">
                <a16:creationId xmlns:a16="http://schemas.microsoft.com/office/drawing/2014/main" id="{EBC6F1CD-76F8-DD40-B460-6AF712A93CFC}"/>
              </a:ext>
            </a:extLst>
          </p:cNvPr>
          <p:cNvSpPr txBox="1">
            <a:spLocks noChangeArrowheads="1"/>
          </p:cNvSpPr>
          <p:nvPr/>
        </p:nvSpPr>
        <p:spPr bwMode="auto">
          <a:xfrm>
            <a:off x="1641574" y="3165648"/>
            <a:ext cx="402887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2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Joel W Neal, MD, PhD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Oncology, Department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Palo Alto, California</a:t>
            </a:r>
          </a:p>
        </p:txBody>
      </p:sp>
      <p:pic>
        <p:nvPicPr>
          <p:cNvPr id="4" name="Picture 3">
            <a:extLst>
              <a:ext uri="{FF2B5EF4-FFF2-40B4-BE49-F238E27FC236}">
                <a16:creationId xmlns:a16="http://schemas.microsoft.com/office/drawing/2014/main" id="{A8EEF385-B661-3745-969A-1E2364B3EF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5360" y="3165648"/>
            <a:ext cx="1271464" cy="1271464"/>
          </a:xfrm>
          <a:prstGeom prst="rect">
            <a:avLst/>
          </a:prstGeom>
        </p:spPr>
      </p:pic>
      <p:sp>
        <p:nvSpPr>
          <p:cNvPr id="5" name="Text Box 7">
            <a:extLst>
              <a:ext uri="{FF2B5EF4-FFF2-40B4-BE49-F238E27FC236}">
                <a16:creationId xmlns:a16="http://schemas.microsoft.com/office/drawing/2014/main" id="{0DE06224-6CD8-2F46-9508-7D4AED333321}"/>
              </a:ext>
            </a:extLst>
          </p:cNvPr>
          <p:cNvSpPr txBox="1">
            <a:spLocks noChangeArrowheads="1"/>
          </p:cNvSpPr>
          <p:nvPr/>
        </p:nvSpPr>
        <p:spPr bwMode="auto">
          <a:xfrm>
            <a:off x="1641574" y="4893752"/>
            <a:ext cx="4238402" cy="1143000"/>
          </a:xfrm>
          <a:prstGeom prst="rect">
            <a:avLst/>
          </a:prstGeom>
          <a:noFill/>
          <a:ln w="9525">
            <a:noFill/>
            <a:miter lim="800000"/>
            <a:headEnd/>
            <a:tailEnd/>
          </a:ln>
        </p:spPr>
        <p:txBody>
          <a:bodyPr lIns="68580" tIns="0" rIns="0" bIns="0">
            <a:prstTxWarp prst="textNoShape">
              <a:avLst/>
            </a:prstTxWarp>
          </a:bodyPr>
          <a:lstStyle/>
          <a:p>
            <a:pPr lvl="0">
              <a:lnSpc>
                <a:spcPts val="1820"/>
              </a:lnSpc>
              <a:defRPr/>
            </a:pPr>
            <a:r>
              <a:rPr lang="en-US" sz="1600" dirty="0">
                <a:solidFill>
                  <a:srgbClr val="000000"/>
                </a:solidFill>
                <a:latin typeface="Calibri"/>
              </a:rPr>
              <a:t>David </a:t>
            </a:r>
            <a:r>
              <a:rPr lang="en-US" sz="1600" dirty="0" err="1">
                <a:solidFill>
                  <a:srgbClr val="000000"/>
                </a:solidFill>
                <a:latin typeface="Calibri"/>
              </a:rPr>
              <a:t>Planchard</a:t>
            </a:r>
            <a:r>
              <a:rPr lang="en-US" sz="1600" dirty="0">
                <a:solidFill>
                  <a:srgbClr val="000000"/>
                </a:solidFill>
                <a:latin typeface="Calibri"/>
              </a:rPr>
              <a:t>, MD, PhD</a:t>
            </a:r>
          </a:p>
          <a:p>
            <a:pPr lvl="0">
              <a:lnSpc>
                <a:spcPts val="1820"/>
              </a:lnSpc>
              <a:defRPr/>
            </a:pPr>
            <a:r>
              <a:rPr lang="en-US" sz="1600" b="0" dirty="0">
                <a:solidFill>
                  <a:srgbClr val="000000"/>
                </a:solidFill>
                <a:latin typeface="Calibri"/>
              </a:rPr>
              <a:t>Head of Thoracic Cancer Group</a:t>
            </a:r>
          </a:p>
          <a:p>
            <a:pPr lvl="0">
              <a:lnSpc>
                <a:spcPts val="1820"/>
              </a:lnSpc>
              <a:defRPr/>
            </a:pPr>
            <a:r>
              <a:rPr lang="en-US" sz="1600" b="0" dirty="0">
                <a:solidFill>
                  <a:srgbClr val="000000"/>
                </a:solidFill>
                <a:latin typeface="Calibri"/>
              </a:rPr>
              <a:t>Department of Medical Oncology</a:t>
            </a:r>
          </a:p>
          <a:p>
            <a:pPr lvl="0">
              <a:lnSpc>
                <a:spcPts val="1820"/>
              </a:lnSpc>
              <a:defRPr/>
            </a:pPr>
            <a:r>
              <a:rPr lang="en-US" sz="1600" b="0" dirty="0">
                <a:solidFill>
                  <a:srgbClr val="000000"/>
                </a:solidFill>
                <a:latin typeface="Calibri"/>
              </a:rPr>
              <a:t>Thoracic Group</a:t>
            </a:r>
          </a:p>
          <a:p>
            <a:pPr lvl="0">
              <a:lnSpc>
                <a:spcPts val="1820"/>
              </a:lnSpc>
              <a:defRPr/>
            </a:pPr>
            <a:r>
              <a:rPr lang="en-US" sz="1600" b="0" dirty="0">
                <a:solidFill>
                  <a:srgbClr val="000000"/>
                </a:solidFill>
                <a:latin typeface="Calibri"/>
              </a:rPr>
              <a:t>Gustave </a:t>
            </a:r>
            <a:r>
              <a:rPr lang="en-US" sz="1600" b="0" dirty="0" err="1">
                <a:solidFill>
                  <a:srgbClr val="000000"/>
                </a:solidFill>
                <a:latin typeface="Calibri"/>
              </a:rPr>
              <a:t>Roussy</a:t>
            </a:r>
            <a:endParaRPr lang="en-US" sz="1600" b="0" dirty="0">
              <a:solidFill>
                <a:srgbClr val="000000"/>
              </a:solidFill>
              <a:latin typeface="Calibri"/>
            </a:endParaRPr>
          </a:p>
          <a:p>
            <a:pPr lvl="0">
              <a:lnSpc>
                <a:spcPts val="1820"/>
              </a:lnSpc>
              <a:defRPr/>
            </a:pPr>
            <a:r>
              <a:rPr lang="en-US" sz="1600" b="0" dirty="0">
                <a:solidFill>
                  <a:srgbClr val="000000"/>
                </a:solidFill>
                <a:latin typeface="Calibri"/>
              </a:rPr>
              <a:t>Villejuif, France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FECDA8C4-51B0-4A48-B286-11CCA4A790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4869160"/>
            <a:ext cx="1271464" cy="1271464"/>
          </a:xfrm>
          <a:prstGeom prst="rect">
            <a:avLst/>
          </a:prstGeom>
        </p:spPr>
      </p:pic>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641574" y="764704"/>
            <a:ext cx="4028871" cy="1143000"/>
          </a:xfrm>
          <a:prstGeom prst="rect">
            <a:avLst/>
          </a:prstGeom>
          <a:noFill/>
          <a:ln w="9525">
            <a:noFill/>
            <a:miter lim="800000"/>
            <a:headEnd/>
            <a:tailEnd/>
          </a:ln>
        </p:spPr>
        <p:txBody>
          <a:bodyPr lIns="68580" tIns="0" rIns="0" bIns="0">
            <a:prstTxWarp prst="textNoShape">
              <a:avLst/>
            </a:prstTxWarp>
          </a:bodyPr>
          <a:lstStyle/>
          <a:p>
            <a:pPr>
              <a:lnSpc>
                <a:spcPts val="1820"/>
              </a:lnSpc>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Pasi</a:t>
            </a:r>
            <a:r>
              <a:rPr kumimoji="0" lang="en-US" sz="1600" b="1" i="0" u="none" strike="noStrike" kern="1200" cap="none" spc="0" normalizeH="0" baseline="0" noProof="0" dirty="0">
                <a:ln>
                  <a:noFill/>
                </a:ln>
                <a:solidFill>
                  <a:srgbClr val="000000"/>
                </a:solidFill>
                <a:effectLst/>
                <a:uLnTx/>
                <a:uFillTx/>
                <a:latin typeface="Calibri"/>
                <a:ea typeface="MS PGothic" charset="0"/>
              </a:rPr>
              <a:t> 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Jänne</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lang="en-US" sz="1600" b="0" dirty="0">
                <a:solidFill>
                  <a:srgbClr val="000000"/>
                </a:solidFill>
                <a:latin typeface="Calibri"/>
              </a:rPr>
              <a:t>Director, Lowe Center for Thoracic Oncology</a:t>
            </a:r>
          </a:p>
          <a:p>
            <a:pPr>
              <a:lnSpc>
                <a:spcPts val="1820"/>
              </a:lnSpc>
              <a:defRPr/>
            </a:pPr>
            <a:r>
              <a:rPr lang="en-US" sz="1600" b="0" dirty="0">
                <a:solidFill>
                  <a:srgbClr val="000000"/>
                </a:solidFill>
                <a:latin typeface="Calibri"/>
              </a:rPr>
              <a:t>Professor of Medicine, Harvard Medical School</a:t>
            </a:r>
            <a:br>
              <a:rPr lang="en-US" sz="1600" b="0" dirty="0">
                <a:solidFill>
                  <a:srgbClr val="000000"/>
                </a:solidFill>
                <a:latin typeface="Calibri"/>
              </a:rPr>
            </a:br>
            <a:r>
              <a:rPr lang="en-US" sz="1600" b="0" dirty="0">
                <a:solidFill>
                  <a:srgbClr val="000000"/>
                </a:solidFill>
                <a:latin typeface="Calibri"/>
              </a:rPr>
              <a:t>Director, Robert and Renée </a:t>
            </a:r>
            <a:r>
              <a:rPr lang="en-US" sz="1600" b="0" dirty="0" err="1">
                <a:solidFill>
                  <a:srgbClr val="000000"/>
                </a:solidFill>
                <a:latin typeface="Calibri"/>
              </a:rPr>
              <a:t>Belfer</a:t>
            </a:r>
            <a:r>
              <a:rPr lang="en-US" sz="1600" b="0" dirty="0">
                <a:solidFill>
                  <a:srgbClr val="000000"/>
                </a:solidFill>
                <a:latin typeface="Calibri"/>
              </a:rPr>
              <a:t> Center for Applied Cancer Sciences</a:t>
            </a:r>
          </a:p>
          <a:p>
            <a:pPr>
              <a:lnSpc>
                <a:spcPts val="1820"/>
              </a:lnSpc>
              <a:defRPr/>
            </a:pPr>
            <a:r>
              <a:rPr lang="en-US" sz="1600" b="0" dirty="0">
                <a:solidFill>
                  <a:srgbClr val="000000"/>
                </a:solidFill>
                <a:latin typeface="Calibri"/>
              </a:rPr>
              <a:t>Director, Chen-Huang Center for EGFR-Mutant Lung Cancers</a:t>
            </a:r>
          </a:p>
          <a:p>
            <a:pPr>
              <a:lnSpc>
                <a:spcPts val="1820"/>
              </a:lnSpc>
              <a:defRPr/>
            </a:pPr>
            <a:r>
              <a:rPr lang="en-US" sz="1600" b="0" dirty="0">
                <a:solidFill>
                  <a:srgbClr val="000000"/>
                </a:solidFill>
                <a:latin typeface="Calibri"/>
              </a:rPr>
              <a:t>Dana-Farber Cancer Institute</a:t>
            </a:r>
          </a:p>
          <a:p>
            <a:pPr>
              <a:lnSpc>
                <a:spcPts val="1820"/>
              </a:lnSpc>
              <a:defRPr/>
            </a:pPr>
            <a:r>
              <a:rPr lang="en-US" sz="1600" b="0" dirty="0">
                <a:solidFill>
                  <a:srgbClr val="000000"/>
                </a:solidFill>
                <a:latin typeface="Calibri"/>
              </a:rPr>
              <a:t>Boston, Massachusetts </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5360" y="764704"/>
            <a:ext cx="1271464" cy="1271464"/>
          </a:xfrm>
          <a:prstGeom prst="rect">
            <a:avLst/>
          </a:prstGeom>
        </p:spPr>
      </p:pic>
      <p:sp>
        <p:nvSpPr>
          <p:cNvPr id="21" name="Text Box 7">
            <a:extLst>
              <a:ext uri="{FF2B5EF4-FFF2-40B4-BE49-F238E27FC236}">
                <a16:creationId xmlns:a16="http://schemas.microsoft.com/office/drawing/2014/main" id="{1109A99B-868F-6F43-AB70-EFA7F44F9DF1}"/>
              </a:ext>
            </a:extLst>
          </p:cNvPr>
          <p:cNvSpPr txBox="1">
            <a:spLocks noChangeArrowheads="1"/>
          </p:cNvSpPr>
          <p:nvPr/>
        </p:nvSpPr>
        <p:spPr bwMode="auto">
          <a:xfrm>
            <a:off x="7688399" y="2229456"/>
            <a:ext cx="423840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2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Lecia V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Sequist</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Innovation in Early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Cancer Detection</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 Cancer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The Landry Family 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22" name="Picture 21">
            <a:extLst>
              <a:ext uri="{FF2B5EF4-FFF2-40B4-BE49-F238E27FC236}">
                <a16:creationId xmlns:a16="http://schemas.microsoft.com/office/drawing/2014/main" id="{799C7A19-5203-6543-8D18-F67E21CAF2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4032" y="2204864"/>
            <a:ext cx="1271464" cy="1271464"/>
          </a:xfrm>
          <a:prstGeom prst="rect">
            <a:avLst/>
          </a:prstGeom>
        </p:spPr>
      </p:pic>
      <p:sp>
        <p:nvSpPr>
          <p:cNvPr id="23" name="Text Box 7">
            <a:extLst>
              <a:ext uri="{FF2B5EF4-FFF2-40B4-BE49-F238E27FC236}">
                <a16:creationId xmlns:a16="http://schemas.microsoft.com/office/drawing/2014/main" id="{0095BA30-CD07-3F4E-87AA-772194998B2B}"/>
              </a:ext>
            </a:extLst>
          </p:cNvPr>
          <p:cNvSpPr txBox="1">
            <a:spLocks noChangeArrowheads="1"/>
          </p:cNvSpPr>
          <p:nvPr/>
        </p:nvSpPr>
        <p:spPr bwMode="auto">
          <a:xfrm>
            <a:off x="7688399" y="785966"/>
            <a:ext cx="4238402" cy="1143000"/>
          </a:xfrm>
          <a:prstGeom prst="rect">
            <a:avLst/>
          </a:prstGeom>
          <a:noFill/>
          <a:ln w="9525">
            <a:noFill/>
            <a:miter lim="800000"/>
            <a:headEnd/>
            <a:tailEnd/>
          </a:ln>
        </p:spPr>
        <p:txBody>
          <a:bodyPr lIns="68580" tIns="0" rIns="0" bIns="0">
            <a:prstTxWarp prst="textNoShape">
              <a:avLst/>
            </a:prstTxWarp>
          </a:bodyPr>
          <a:lstStyle/>
          <a:p>
            <a:pPr lvl="0">
              <a:lnSpc>
                <a:spcPts val="1820"/>
              </a:lnSpc>
              <a:defRPr/>
            </a:pPr>
            <a:r>
              <a:rPr lang="en-US" sz="1600" dirty="0">
                <a:solidFill>
                  <a:srgbClr val="000000"/>
                </a:solidFill>
                <a:latin typeface="Calibri"/>
              </a:rPr>
              <a:t>Gregory J </a:t>
            </a:r>
            <a:r>
              <a:rPr lang="en-US" sz="1600" dirty="0" err="1">
                <a:solidFill>
                  <a:srgbClr val="000000"/>
                </a:solidFill>
                <a:latin typeface="Calibri"/>
              </a:rPr>
              <a:t>Riely</a:t>
            </a:r>
            <a:r>
              <a:rPr lang="en-US" sz="1600" dirty="0">
                <a:solidFill>
                  <a:srgbClr val="000000"/>
                </a:solidFill>
                <a:latin typeface="Calibri"/>
              </a:rPr>
              <a:t>, MD, PhD</a:t>
            </a:r>
          </a:p>
          <a:p>
            <a:pPr lvl="0">
              <a:lnSpc>
                <a:spcPts val="1820"/>
              </a:lnSpc>
              <a:defRPr/>
            </a:pPr>
            <a:r>
              <a:rPr lang="en-US" sz="1600" b="0" dirty="0">
                <a:solidFill>
                  <a:srgbClr val="000000"/>
                </a:solidFill>
                <a:latin typeface="Calibri"/>
              </a:rPr>
              <a:t>Attending</a:t>
            </a:r>
          </a:p>
          <a:p>
            <a:pPr lvl="0">
              <a:lnSpc>
                <a:spcPts val="1820"/>
              </a:lnSpc>
              <a:defRPr/>
            </a:pPr>
            <a:r>
              <a:rPr lang="en-US" sz="1600" b="0" dirty="0">
                <a:solidFill>
                  <a:srgbClr val="000000"/>
                </a:solidFill>
                <a:latin typeface="Calibri"/>
              </a:rPr>
              <a:t>Memorial Sloan Kettering Cancer Center</a:t>
            </a:r>
          </a:p>
          <a:p>
            <a:pPr lvl="0">
              <a:lnSpc>
                <a:spcPts val="1820"/>
              </a:lnSpc>
              <a:defRPr/>
            </a:pPr>
            <a:r>
              <a:rPr lang="en-US" sz="1600" b="0" dirty="0">
                <a:solidFill>
                  <a:srgbClr val="000000"/>
                </a:solidFill>
                <a:latin typeface="Calibri"/>
              </a:rPr>
              <a:t>New York, New York</a:t>
            </a:r>
          </a:p>
        </p:txBody>
      </p:sp>
      <p:pic>
        <p:nvPicPr>
          <p:cNvPr id="24" name="Picture 23">
            <a:extLst>
              <a:ext uri="{FF2B5EF4-FFF2-40B4-BE49-F238E27FC236}">
                <a16:creationId xmlns:a16="http://schemas.microsoft.com/office/drawing/2014/main" id="{EE791A6C-8658-9A4B-AE1C-DD0BD20E6F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4032" y="761374"/>
            <a:ext cx="1271464" cy="1271464"/>
          </a:xfrm>
          <a:prstGeom prst="rect">
            <a:avLst/>
          </a:prstGeom>
        </p:spPr>
      </p:pic>
      <p:sp>
        <p:nvSpPr>
          <p:cNvPr id="25" name="Text Box 7">
            <a:extLst>
              <a:ext uri="{FF2B5EF4-FFF2-40B4-BE49-F238E27FC236}">
                <a16:creationId xmlns:a16="http://schemas.microsoft.com/office/drawing/2014/main" id="{26AB8EEB-F025-E047-9013-2E2244A6A27A}"/>
              </a:ext>
            </a:extLst>
          </p:cNvPr>
          <p:cNvSpPr txBox="1">
            <a:spLocks noChangeArrowheads="1"/>
          </p:cNvSpPr>
          <p:nvPr/>
        </p:nvSpPr>
        <p:spPr bwMode="auto">
          <a:xfrm>
            <a:off x="7688399" y="5397896"/>
            <a:ext cx="377928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p:txBody>
      </p:sp>
      <p:pic>
        <p:nvPicPr>
          <p:cNvPr id="26" name="Picture 25">
            <a:extLst>
              <a:ext uri="{FF2B5EF4-FFF2-40B4-BE49-F238E27FC236}">
                <a16:creationId xmlns:a16="http://schemas.microsoft.com/office/drawing/2014/main" id="{B9F37BB9-3F4B-2C46-B342-90A4266552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84032" y="5397896"/>
            <a:ext cx="1271464" cy="1271464"/>
          </a:xfrm>
          <a:prstGeom prst="rect">
            <a:avLst/>
          </a:prstGeom>
        </p:spPr>
      </p:pic>
      <p:sp>
        <p:nvSpPr>
          <p:cNvPr id="16" name="Text Box 7">
            <a:extLst>
              <a:ext uri="{FF2B5EF4-FFF2-40B4-BE49-F238E27FC236}">
                <a16:creationId xmlns:a16="http://schemas.microsoft.com/office/drawing/2014/main" id="{0C0E009D-472B-A942-AC97-B10633335C30}"/>
              </a:ext>
            </a:extLst>
          </p:cNvPr>
          <p:cNvSpPr txBox="1">
            <a:spLocks noChangeArrowheads="1"/>
          </p:cNvSpPr>
          <p:nvPr/>
        </p:nvSpPr>
        <p:spPr bwMode="auto">
          <a:xfrm>
            <a:off x="7688399" y="3957648"/>
            <a:ext cx="4238402" cy="1143000"/>
          </a:xfrm>
          <a:prstGeom prst="rect">
            <a:avLst/>
          </a:prstGeom>
          <a:noFill/>
          <a:ln w="9525">
            <a:noFill/>
            <a:miter lim="800000"/>
            <a:headEnd/>
            <a:tailEnd/>
          </a:ln>
        </p:spPr>
        <p:txBody>
          <a:bodyPr lIns="68580" tIns="0" rIns="0" bIns="0">
            <a:prstTxWarp prst="textNoShape">
              <a:avLst/>
            </a:prstTxWarp>
          </a:bodyPr>
          <a:lstStyle/>
          <a:p>
            <a:pPr lvl="0">
              <a:lnSpc>
                <a:spcPts val="1820"/>
              </a:lnSpc>
              <a:defRPr/>
            </a:pPr>
            <a:r>
              <a:rPr lang="en-US" sz="1600" dirty="0">
                <a:solidFill>
                  <a:srgbClr val="000000"/>
                </a:solidFill>
                <a:latin typeface="Calibri"/>
              </a:rPr>
              <a:t>David R </a:t>
            </a:r>
            <a:r>
              <a:rPr lang="en-US" sz="1600" dirty="0" err="1">
                <a:solidFill>
                  <a:srgbClr val="000000"/>
                </a:solidFill>
                <a:latin typeface="Calibri"/>
              </a:rPr>
              <a:t>Spigel</a:t>
            </a:r>
            <a:r>
              <a:rPr lang="en-US" sz="1600" dirty="0">
                <a:solidFill>
                  <a:srgbClr val="000000"/>
                </a:solidFill>
                <a:latin typeface="Calibri"/>
              </a:rPr>
              <a:t>, MD</a:t>
            </a:r>
          </a:p>
          <a:p>
            <a:pPr lvl="0">
              <a:lnSpc>
                <a:spcPts val="1820"/>
              </a:lnSpc>
              <a:defRPr/>
            </a:pPr>
            <a:r>
              <a:rPr lang="en-US" sz="1600" b="0" dirty="0">
                <a:solidFill>
                  <a:srgbClr val="000000"/>
                </a:solidFill>
                <a:latin typeface="Calibri"/>
              </a:rPr>
              <a:t>Chief Scientific Officer</a:t>
            </a:r>
          </a:p>
          <a:p>
            <a:pPr lvl="0">
              <a:lnSpc>
                <a:spcPts val="1820"/>
              </a:lnSpc>
              <a:defRPr/>
            </a:pPr>
            <a:r>
              <a:rPr lang="en-US" sz="1600" b="0" dirty="0">
                <a:solidFill>
                  <a:srgbClr val="000000"/>
                </a:solidFill>
                <a:latin typeface="Calibri"/>
              </a:rPr>
              <a:t>Sarah Cannon Research Institute</a:t>
            </a:r>
          </a:p>
          <a:p>
            <a:pPr lvl="0">
              <a:lnSpc>
                <a:spcPts val="1820"/>
              </a:lnSpc>
              <a:defRPr/>
            </a:pPr>
            <a:r>
              <a:rPr lang="en-US" sz="1600" b="0" dirty="0">
                <a:solidFill>
                  <a:srgbClr val="000000"/>
                </a:solidFill>
                <a:latin typeface="Calibri"/>
              </a:rPr>
              <a:t>Nashville, Tennessee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7" name="Picture 16">
            <a:extLst>
              <a:ext uri="{FF2B5EF4-FFF2-40B4-BE49-F238E27FC236}">
                <a16:creationId xmlns:a16="http://schemas.microsoft.com/office/drawing/2014/main" id="{B89EAC2C-A676-CA49-B566-674CAA0D0AD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84032" y="3933056"/>
            <a:ext cx="1271464" cy="1271464"/>
          </a:xfrm>
          <a:prstGeom prst="rect">
            <a:avLst/>
          </a:prstGeom>
        </p:spPr>
      </p:pic>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274914" y="1097360"/>
            <a:ext cx="11816208" cy="45943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Jänne</a:t>
            </a:r>
            <a:endParaRPr lang="en-US" sz="2800" dirty="0">
              <a:solidFill>
                <a:srgbClr val="0432FF"/>
              </a:solidFill>
            </a:endParaRPr>
          </a:p>
        </p:txBody>
      </p:sp>
      <p:sp>
        <p:nvSpPr>
          <p:cNvPr id="6" name="Content Placeholder 5"/>
          <p:cNvSpPr>
            <a:spLocks noGrp="1"/>
          </p:cNvSpPr>
          <p:nvPr>
            <p:ph idx="1"/>
          </p:nvPr>
        </p:nvSpPr>
        <p:spPr>
          <a:xfrm>
            <a:off x="479375" y="1152128"/>
            <a:ext cx="11017225" cy="5589240"/>
          </a:xfrm>
        </p:spPr>
        <p:txBody>
          <a:bodyPr/>
          <a:lstStyle/>
          <a:p>
            <a:pPr marL="98425" indent="0">
              <a:spcBef>
                <a:spcPts val="1800"/>
              </a:spcBef>
              <a:spcAft>
                <a:spcPts val="0"/>
              </a:spcAft>
              <a:buNone/>
            </a:pPr>
            <a:r>
              <a:rPr lang="en-US" sz="2000" dirty="0">
                <a:solidFill>
                  <a:schemeClr val="bg1"/>
                </a:solidFill>
              </a:rPr>
              <a:t>MODULE 1: Case Presentations – Part 1 </a:t>
            </a:r>
          </a:p>
          <a:p>
            <a:pPr>
              <a:spcBef>
                <a:spcPts val="1000"/>
              </a:spcBef>
              <a:spcAft>
                <a:spcPts val="0"/>
              </a:spcAft>
            </a:pPr>
            <a:r>
              <a:rPr lang="en-US" sz="1800" b="0" dirty="0">
                <a:solidFill>
                  <a:schemeClr val="tx1"/>
                </a:solidFill>
              </a:rPr>
              <a:t>Dr Dallas: 67-year-old Asian man with adenocarcinoma of the lung and pleural effusion with EGFR amplification – PD-L1 20%</a:t>
            </a:r>
          </a:p>
          <a:p>
            <a:pPr>
              <a:spcBef>
                <a:spcPts val="1000"/>
              </a:spcBef>
              <a:spcAft>
                <a:spcPts val="0"/>
              </a:spcAft>
            </a:pPr>
            <a:r>
              <a:rPr lang="en-US" sz="1800" b="0" dirty="0">
                <a:solidFill>
                  <a:schemeClr val="tx1"/>
                </a:solidFill>
              </a:rPr>
              <a:t>Dr </a:t>
            </a:r>
            <a:r>
              <a:rPr lang="en-US" sz="1800" b="0" dirty="0" err="1">
                <a:solidFill>
                  <a:schemeClr val="tx1"/>
                </a:solidFill>
              </a:rPr>
              <a:t>Gosain</a:t>
            </a:r>
            <a:r>
              <a:rPr lang="en-US" sz="1800" b="0" dirty="0">
                <a:solidFill>
                  <a:schemeClr val="tx1"/>
                </a:solidFill>
              </a:rPr>
              <a:t>: 58-year-old man with metastatic adenocarcinoma of the lung with discordant EGFR testing results and a new mediastinal lesion s/p </a:t>
            </a:r>
            <a:r>
              <a:rPr lang="en-US" sz="1800" b="0" dirty="0" err="1">
                <a:solidFill>
                  <a:schemeClr val="tx1"/>
                </a:solidFill>
              </a:rPr>
              <a:t>osimertinib</a:t>
            </a:r>
            <a:endParaRPr lang="en-US" sz="1800" b="0" dirty="0">
              <a:solidFill>
                <a:schemeClr val="tx1"/>
              </a:solidFill>
            </a:endParaRPr>
          </a:p>
          <a:p>
            <a:pPr>
              <a:spcBef>
                <a:spcPts val="1000"/>
              </a:spcBef>
              <a:spcAft>
                <a:spcPts val="0"/>
              </a:spcAft>
            </a:pPr>
            <a:r>
              <a:rPr lang="en-US" sz="1800" b="0" dirty="0">
                <a:solidFill>
                  <a:schemeClr val="tx1"/>
                </a:solidFill>
              </a:rPr>
              <a:t>Dr </a:t>
            </a:r>
            <a:r>
              <a:rPr lang="en-US" sz="1800" b="0" dirty="0" err="1">
                <a:solidFill>
                  <a:schemeClr val="tx1"/>
                </a:solidFill>
              </a:rPr>
              <a:t>Peswani</a:t>
            </a:r>
            <a:r>
              <a:rPr lang="en-US" sz="1800" b="0" dirty="0">
                <a:solidFill>
                  <a:schemeClr val="tx1"/>
                </a:solidFill>
              </a:rPr>
              <a:t>: 48-year-old man with metastatic adenocarcinoma of the lung and a brain metastasis with an EGFR exon 19 mutation and PD s/p SBRT and </a:t>
            </a:r>
            <a:r>
              <a:rPr lang="en-US" sz="1800" b="0" dirty="0" err="1">
                <a:solidFill>
                  <a:schemeClr val="tx1"/>
                </a:solidFill>
              </a:rPr>
              <a:t>osimertinib</a:t>
            </a:r>
            <a:r>
              <a:rPr lang="en-US" sz="1800" b="0" dirty="0">
                <a:solidFill>
                  <a:schemeClr val="tx1"/>
                </a:solidFill>
              </a:rPr>
              <a:t>, now with an ALK mutation by RNA testing – PD-L1 0</a:t>
            </a:r>
          </a:p>
          <a:p>
            <a:pPr>
              <a:spcBef>
                <a:spcPts val="1000"/>
              </a:spcBef>
              <a:spcAft>
                <a:spcPts val="0"/>
              </a:spcAft>
            </a:pPr>
            <a:r>
              <a:rPr lang="en-US" sz="1800" b="0" dirty="0">
                <a:solidFill>
                  <a:schemeClr val="tx1"/>
                </a:solidFill>
              </a:rPr>
              <a:t>Dr Santiago: 53-year-old man with Stage III unresectable adenocarcinoma of the lung who receives </a:t>
            </a:r>
            <a:r>
              <a:rPr lang="en-US" sz="1800" b="0" dirty="0" err="1">
                <a:solidFill>
                  <a:schemeClr val="tx1"/>
                </a:solidFill>
              </a:rPr>
              <a:t>chemoRT</a:t>
            </a:r>
            <a:r>
              <a:rPr lang="en-US" sz="1800" b="0" dirty="0">
                <a:solidFill>
                  <a:schemeClr val="tx1"/>
                </a:solidFill>
              </a:rPr>
              <a:t> and consolidation durvalumab, now with EGFR mutation-positive metastatic recurrence</a:t>
            </a:r>
          </a:p>
          <a:p>
            <a:pPr>
              <a:spcBef>
                <a:spcPts val="1000"/>
              </a:spcBef>
              <a:spcAft>
                <a:spcPts val="0"/>
              </a:spcAft>
            </a:pPr>
            <a:r>
              <a:rPr lang="en-US" sz="1800" b="0" dirty="0">
                <a:solidFill>
                  <a:schemeClr val="tx1"/>
                </a:solidFill>
              </a:rPr>
              <a:t>Dr Naidoo: 70-year-old man with Stage IIIC large cell neuroendocrine carcinoma of the lung and EGFR S768I mutation – PD-L1 1%</a:t>
            </a:r>
          </a:p>
          <a:p>
            <a:pPr>
              <a:spcBef>
                <a:spcPts val="1000"/>
              </a:spcBef>
              <a:spcAft>
                <a:spcPts val="0"/>
              </a:spcAft>
            </a:pPr>
            <a:r>
              <a:rPr lang="en-US" sz="1800" b="0" dirty="0">
                <a:solidFill>
                  <a:schemeClr val="tx1"/>
                </a:solidFill>
              </a:rPr>
              <a:t>Dr </a:t>
            </a:r>
            <a:r>
              <a:rPr lang="en-US" sz="1800" b="0" dirty="0" err="1">
                <a:solidFill>
                  <a:schemeClr val="tx1"/>
                </a:solidFill>
              </a:rPr>
              <a:t>Niu</a:t>
            </a:r>
            <a:r>
              <a:rPr lang="en-US" sz="1800" b="0" dirty="0">
                <a:solidFill>
                  <a:schemeClr val="tx1"/>
                </a:solidFill>
              </a:rPr>
              <a:t>: 81-year-old man with metastatic adenocarcinoma of the lung with an EGFR exon 20 insertion mutation and disease progression on </a:t>
            </a:r>
            <a:r>
              <a:rPr lang="en-US" sz="1800" b="0" dirty="0" err="1">
                <a:solidFill>
                  <a:schemeClr val="tx1"/>
                </a:solidFill>
              </a:rPr>
              <a:t>mobocertinib</a:t>
            </a:r>
            <a:endParaRPr lang="en-US" sz="1800" b="0" dirty="0">
              <a:solidFill>
                <a:schemeClr val="tx1"/>
              </a:solidFill>
            </a:endParaRPr>
          </a:p>
          <a:p>
            <a:pPr>
              <a:spcBef>
                <a:spcPts val="1000"/>
              </a:spcBef>
              <a:spcAft>
                <a:spcPts val="0"/>
              </a:spcAft>
            </a:pPr>
            <a:r>
              <a:rPr lang="en-US" sz="1800" b="0" dirty="0">
                <a:solidFill>
                  <a:schemeClr val="tx1"/>
                </a:solidFill>
              </a:rPr>
              <a:t>Dr </a:t>
            </a:r>
            <a:r>
              <a:rPr lang="en-US" sz="1800" b="0" dirty="0" err="1">
                <a:solidFill>
                  <a:schemeClr val="tx1"/>
                </a:solidFill>
              </a:rPr>
              <a:t>Niu</a:t>
            </a:r>
            <a:r>
              <a:rPr lang="en-US" sz="1800" b="0" dirty="0">
                <a:solidFill>
                  <a:schemeClr val="tx1"/>
                </a:solidFill>
              </a:rPr>
              <a:t>: 74-year-old woman with adenocarcinoma of the lung and an EGFR exon 20 insertion mutation with new bone and brain metastases s/p </a:t>
            </a:r>
            <a:r>
              <a:rPr lang="en-US" sz="1800" b="0" dirty="0" err="1">
                <a:solidFill>
                  <a:schemeClr val="tx1"/>
                </a:solidFill>
              </a:rPr>
              <a:t>osimertinib</a:t>
            </a:r>
            <a:endParaRPr lang="en-US" sz="1800" b="0" dirty="0">
              <a:solidFill>
                <a:schemeClr val="tx1"/>
              </a:solidFill>
            </a:endParaRPr>
          </a:p>
          <a:p>
            <a:pPr marL="98425" indent="0">
              <a:spcBef>
                <a:spcPts val="1000"/>
              </a:spcBef>
              <a:spcAft>
                <a:spcPts val="0"/>
              </a:spcAft>
              <a:buNone/>
            </a:pPr>
            <a:endParaRPr lang="en-US" sz="1800" b="0" dirty="0">
              <a:solidFill>
                <a:schemeClr val="tx1"/>
              </a:solidFill>
            </a:endParaRPr>
          </a:p>
          <a:p>
            <a:pPr marL="98425" indent="0">
              <a:spcBef>
                <a:spcPts val="400"/>
              </a:spcBef>
              <a:spcAft>
                <a:spcPts val="0"/>
              </a:spcAft>
              <a:buNone/>
            </a:pPr>
            <a:endParaRPr lang="en-US" sz="1800" b="0" dirty="0">
              <a:solidFill>
                <a:schemeClr val="tx1"/>
              </a:solidFill>
            </a:endParaRPr>
          </a:p>
          <a:p>
            <a:pPr>
              <a:spcBef>
                <a:spcPts val="400"/>
              </a:spcBef>
              <a:spcAft>
                <a:spcPts val="0"/>
              </a:spcAft>
            </a:pPr>
            <a:endParaRPr lang="en-US" sz="1800" b="0" dirty="0">
              <a:solidFill>
                <a:schemeClr val="tx1"/>
              </a:solidFill>
            </a:endParaRPr>
          </a:p>
          <a:p>
            <a:pPr marL="98425" indent="0">
              <a:spcBef>
                <a:spcPts val="1200"/>
              </a:spcBef>
              <a:spcAft>
                <a:spcPts val="0"/>
              </a:spcAft>
              <a:buNone/>
            </a:pPr>
            <a:endParaRPr lang="en-US" sz="1800" dirty="0"/>
          </a:p>
        </p:txBody>
      </p:sp>
    </p:spTree>
    <p:custDataLst>
      <p:tags r:id="rId1"/>
    </p:custDataLst>
    <p:extLst>
      <p:ext uri="{BB962C8B-B14F-4D97-AF65-F5344CB8AC3E}">
        <p14:creationId xmlns:p14="http://schemas.microsoft.com/office/powerpoint/2010/main" val="2448955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489380"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374576" cy="1095726"/>
          </a:xfrm>
        </p:spPr>
        <p:txBody>
          <a:bodyPr lIns="91440" tIns="91440" rIns="91440" bIns="182880"/>
          <a:lstStyle/>
          <a:p>
            <a:pPr algn="l"/>
            <a:r>
              <a:rPr lang="en-US" dirty="0">
                <a:solidFill>
                  <a:schemeClr val="bg1"/>
                </a:solidFill>
              </a:rPr>
              <a:t>Case Presentation: 67-year-old Asian man with adenocarcinoma of the lung and pleural effusion with EGFR amplification – </a:t>
            </a:r>
            <a:br>
              <a:rPr lang="en-US" dirty="0">
                <a:solidFill>
                  <a:schemeClr val="bg1"/>
                </a:solidFill>
              </a:rPr>
            </a:br>
            <a:r>
              <a:rPr lang="en-US" dirty="0">
                <a:solidFill>
                  <a:schemeClr val="bg1"/>
                </a:solidFill>
              </a:rPr>
              <a:t>PD-L1 20%</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latin typeface="Calibri" panose="020F0502020204030204" pitchFamily="34" charset="0"/>
                <a:cs typeface="Calibri" panose="020F0502020204030204" pitchFamily="34" charset="0"/>
              </a:rPr>
              <a:t>Jennifer Dallas (Charlotte, North Carolina)</a:t>
            </a:r>
          </a:p>
        </p:txBody>
      </p:sp>
      <p:pic>
        <p:nvPicPr>
          <p:cNvPr id="3" name="Picture 2" descr="A person wearing headphones&#10;&#10;Description automatically generated with medium confidence">
            <a:extLst>
              <a:ext uri="{FF2B5EF4-FFF2-40B4-BE49-F238E27FC236}">
                <a16:creationId xmlns:a16="http://schemas.microsoft.com/office/drawing/2014/main" id="{8C745B3C-4C08-036A-3CBC-DBC1A6F3DB79}"/>
              </a:ext>
            </a:extLst>
          </p:cNvPr>
          <p:cNvPicPr>
            <a:picLocks noChangeAspect="1"/>
          </p:cNvPicPr>
          <p:nvPr/>
        </p:nvPicPr>
        <p:blipFill>
          <a:blip r:embed="rId2"/>
          <a:stretch>
            <a:fillRect/>
          </a:stretch>
        </p:blipFill>
        <p:spPr>
          <a:xfrm>
            <a:off x="2840496" y="2113306"/>
            <a:ext cx="6435465" cy="3619950"/>
          </a:xfrm>
          <a:prstGeom prst="rect">
            <a:avLst/>
          </a:prstGeom>
        </p:spPr>
      </p:pic>
    </p:spTree>
    <p:extLst>
      <p:ext uri="{BB962C8B-B14F-4D97-AF65-F5344CB8AC3E}">
        <p14:creationId xmlns:p14="http://schemas.microsoft.com/office/powerpoint/2010/main" val="4002181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pectacles, goggles&#10;&#10;Description automatically generated">
            <a:extLst>
              <a:ext uri="{FF2B5EF4-FFF2-40B4-BE49-F238E27FC236}">
                <a16:creationId xmlns:a16="http://schemas.microsoft.com/office/drawing/2014/main" id="{2244E40D-65F1-BC5C-AE82-E4ED797F4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5600" y="548680"/>
            <a:ext cx="7200800" cy="6051887"/>
          </a:xfrm>
          <a:prstGeom prst="rect">
            <a:avLst/>
          </a:prstGeom>
        </p:spPr>
      </p:pic>
    </p:spTree>
    <p:extLst>
      <p:ext uri="{BB962C8B-B14F-4D97-AF65-F5344CB8AC3E}">
        <p14:creationId xmlns:p14="http://schemas.microsoft.com/office/powerpoint/2010/main" val="749130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13164"/>
            <a:ext cx="10177559" cy="15316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476672"/>
            <a:ext cx="10062756" cy="1296144"/>
          </a:xfrm>
        </p:spPr>
        <p:txBody>
          <a:bodyPr lIns="91440" tIns="91440" rIns="91440" bIns="182880"/>
          <a:lstStyle/>
          <a:p>
            <a:pPr algn="l"/>
            <a:r>
              <a:rPr lang="en-US" dirty="0">
                <a:solidFill>
                  <a:schemeClr val="bg1"/>
                </a:solidFill>
              </a:rPr>
              <a:t>Case Presentation: 58-year-old man with metastatic adenocarcinoma of the lung with discordant EGFR testing results and a new mediastinal lesion s/p </a:t>
            </a:r>
            <a:r>
              <a:rPr lang="en-US" dirty="0" err="1">
                <a:solidFill>
                  <a:schemeClr val="bg1"/>
                </a:solidFill>
              </a:rPr>
              <a:t>osimertinib</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latin typeface="Calibri" panose="020F0502020204030204" pitchFamily="34" charset="0"/>
                <a:cs typeface="Calibri" panose="020F0502020204030204" pitchFamily="34" charset="0"/>
              </a:rPr>
              <a:t>Rohit </a:t>
            </a:r>
            <a:r>
              <a:rPr lang="en-US" sz="2800" dirty="0" err="1">
                <a:solidFill>
                  <a:srgbClr val="062060"/>
                </a:solidFill>
                <a:latin typeface="Calibri" panose="020F0502020204030204" pitchFamily="34" charset="0"/>
                <a:cs typeface="Calibri" panose="020F0502020204030204" pitchFamily="34" charset="0"/>
              </a:rPr>
              <a:t>Gosain</a:t>
            </a:r>
            <a:r>
              <a:rPr lang="en-US" sz="2800" dirty="0">
                <a:solidFill>
                  <a:srgbClr val="062060"/>
                </a:solidFill>
                <a:latin typeface="Calibri" panose="020F0502020204030204" pitchFamily="34" charset="0"/>
                <a:cs typeface="Calibri" panose="020F0502020204030204" pitchFamily="34" charset="0"/>
              </a:rPr>
              <a:t> (</a:t>
            </a:r>
            <a:r>
              <a:rPr lang="en-US" sz="2800" dirty="0">
                <a:solidFill>
                  <a:srgbClr val="062060"/>
                </a:solidFill>
                <a:latin typeface="+mn-lt"/>
              </a:rPr>
              <a:t>Jamestown, New York</a:t>
            </a:r>
            <a:r>
              <a:rPr lang="en-US" sz="2800" dirty="0">
                <a:solidFill>
                  <a:srgbClr val="062060"/>
                </a:solidFill>
                <a:latin typeface="Calibri" panose="020F0502020204030204" pitchFamily="34" charset="0"/>
                <a:cs typeface="Calibri" panose="020F0502020204030204" pitchFamily="34" charset="0"/>
              </a:rPr>
              <a:t>)</a:t>
            </a:r>
          </a:p>
        </p:txBody>
      </p:sp>
      <p:pic>
        <p:nvPicPr>
          <p:cNvPr id="4" name="Picture 3" descr="A person wearing a bow tie&#10;&#10;Description automatically generated with medium confidence">
            <a:extLst>
              <a:ext uri="{FF2B5EF4-FFF2-40B4-BE49-F238E27FC236}">
                <a16:creationId xmlns:a16="http://schemas.microsoft.com/office/drawing/2014/main" id="{2395BBDA-1F1B-EAF9-4471-CE4655408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668" y="2116920"/>
            <a:ext cx="6429041" cy="3616336"/>
          </a:xfrm>
          <a:prstGeom prst="rect">
            <a:avLst/>
          </a:prstGeom>
        </p:spPr>
      </p:pic>
    </p:spTree>
    <p:extLst>
      <p:ext uri="{BB962C8B-B14F-4D97-AF65-F5344CB8AC3E}">
        <p14:creationId xmlns:p14="http://schemas.microsoft.com/office/powerpoint/2010/main" val="1102182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188640"/>
            <a:ext cx="10177558" cy="178756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610470"/>
            <a:ext cx="9798514" cy="1095726"/>
          </a:xfrm>
        </p:spPr>
        <p:txBody>
          <a:bodyPr lIns="91440" tIns="91440" rIns="91440" bIns="182880"/>
          <a:lstStyle/>
          <a:p>
            <a:pPr algn="l"/>
            <a:r>
              <a:rPr lang="en-US" dirty="0">
                <a:solidFill>
                  <a:schemeClr val="bg1"/>
                </a:solidFill>
              </a:rPr>
              <a:t>Case Presentation: 48-year-old man with metastatic adenocarcinoma of the lung and a brain metastasis with an EGFR exon 19 mutation and PD s/p SBRT and osimertinib, now with an ALK mutation by RNA testing – PD-L1 0</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778729"/>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latin typeface="+mn-lt"/>
              </a:rPr>
              <a:t>Namrata </a:t>
            </a:r>
            <a:r>
              <a:rPr lang="en-US" sz="2800" dirty="0" err="1">
                <a:solidFill>
                  <a:srgbClr val="062060"/>
                </a:solidFill>
                <a:latin typeface="+mn-lt"/>
              </a:rPr>
              <a:t>Peswani</a:t>
            </a:r>
            <a:r>
              <a:rPr lang="en-US" sz="2800" dirty="0">
                <a:solidFill>
                  <a:srgbClr val="062060"/>
                </a:solidFill>
                <a:latin typeface="+mn-lt"/>
              </a:rPr>
              <a:t> (Richardson, Texas)</a:t>
            </a:r>
          </a:p>
        </p:txBody>
      </p:sp>
      <p:pic>
        <p:nvPicPr>
          <p:cNvPr id="4" name="Picture 3" descr="A person smiling at the camera&#10;&#10;Description automatically generated with medium confidence">
            <a:extLst>
              <a:ext uri="{FF2B5EF4-FFF2-40B4-BE49-F238E27FC236}">
                <a16:creationId xmlns:a16="http://schemas.microsoft.com/office/drawing/2014/main" id="{886E2738-0A69-8005-9971-61216F44D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901" y="2224487"/>
            <a:ext cx="6378197" cy="3587736"/>
          </a:xfrm>
          <a:prstGeom prst="rect">
            <a:avLst/>
          </a:prstGeom>
        </p:spPr>
      </p:pic>
    </p:spTree>
    <p:extLst>
      <p:ext uri="{BB962C8B-B14F-4D97-AF65-F5344CB8AC3E}">
        <p14:creationId xmlns:p14="http://schemas.microsoft.com/office/powerpoint/2010/main" val="181486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6"/>
            <a:ext cx="10177559" cy="168334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704340"/>
            <a:ext cx="10062756" cy="1095726"/>
          </a:xfrm>
        </p:spPr>
        <p:txBody>
          <a:bodyPr lIns="91440" tIns="91440" rIns="91440" bIns="182880"/>
          <a:lstStyle/>
          <a:p>
            <a:pPr algn="l"/>
            <a:r>
              <a:rPr lang="en-US" dirty="0">
                <a:solidFill>
                  <a:schemeClr val="bg1"/>
                </a:solidFill>
              </a:rPr>
              <a:t>Case Presentation: 53-year-old man with Stage III unresectable adenocarcinoma of the lung who receives </a:t>
            </a:r>
            <a:r>
              <a:rPr lang="en-US" dirty="0" err="1">
                <a:solidFill>
                  <a:schemeClr val="bg1"/>
                </a:solidFill>
              </a:rPr>
              <a:t>chemoRT</a:t>
            </a:r>
            <a:r>
              <a:rPr lang="en-US" dirty="0">
                <a:solidFill>
                  <a:schemeClr val="bg1"/>
                </a:solidFill>
              </a:rPr>
              <a:t> and consolidation durvalumab, now with EGFR mutation-positive metastatic recurrence</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78522"/>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Ferdy</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Santiago (Naples, Florida)</a:t>
            </a:r>
          </a:p>
        </p:txBody>
      </p:sp>
      <p:pic>
        <p:nvPicPr>
          <p:cNvPr id="3" name="Picture 2" descr="A person smiling for the camera&#10;&#10;Description automatically generated with medium confidence">
            <a:extLst>
              <a:ext uri="{FF2B5EF4-FFF2-40B4-BE49-F238E27FC236}">
                <a16:creationId xmlns:a16="http://schemas.microsoft.com/office/drawing/2014/main" id="{34841CDD-B637-3DDB-2BB8-9CB77715A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666" y="2393110"/>
            <a:ext cx="6291669" cy="3539064"/>
          </a:xfrm>
          <a:prstGeom prst="rect">
            <a:avLst/>
          </a:prstGeom>
        </p:spPr>
      </p:pic>
    </p:spTree>
    <p:extLst>
      <p:ext uri="{BB962C8B-B14F-4D97-AF65-F5344CB8AC3E}">
        <p14:creationId xmlns:p14="http://schemas.microsoft.com/office/powerpoint/2010/main" val="409852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70-year-old man with Stage IIIC large cell neuroendocrine carcinoma of the lung and EGFR S768I mutation – PD-L1 1%</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0651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err="1">
                <a:solidFill>
                  <a:srgbClr val="062060"/>
                </a:solidFill>
                <a:latin typeface="+mn-lt"/>
              </a:rPr>
              <a:t>Jarushka</a:t>
            </a:r>
            <a:r>
              <a:rPr lang="en-US" sz="2800" dirty="0">
                <a:solidFill>
                  <a:srgbClr val="062060"/>
                </a:solidFill>
                <a:latin typeface="+mn-lt"/>
              </a:rPr>
              <a:t> Naidoo (Baltimore, Maryland)</a:t>
            </a:r>
          </a:p>
        </p:txBody>
      </p:sp>
      <p:pic>
        <p:nvPicPr>
          <p:cNvPr id="3" name="Picture 2" descr="A person wearing headphones&#10;&#10;Description automatically generated with medium confidence">
            <a:extLst>
              <a:ext uri="{FF2B5EF4-FFF2-40B4-BE49-F238E27FC236}">
                <a16:creationId xmlns:a16="http://schemas.microsoft.com/office/drawing/2014/main" id="{59DA9520-C92E-E49E-58C5-BB8AB83EA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668" y="2249094"/>
            <a:ext cx="6386424" cy="3592364"/>
          </a:xfrm>
          <a:prstGeom prst="rect">
            <a:avLst/>
          </a:prstGeom>
        </p:spPr>
      </p:pic>
    </p:spTree>
    <p:extLst>
      <p:ext uri="{BB962C8B-B14F-4D97-AF65-F5344CB8AC3E}">
        <p14:creationId xmlns:p14="http://schemas.microsoft.com/office/powerpoint/2010/main" val="557414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04664"/>
            <a:ext cx="10177559" cy="151216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620688"/>
            <a:ext cx="9798513" cy="1095726"/>
          </a:xfrm>
        </p:spPr>
        <p:txBody>
          <a:bodyPr lIns="91440" tIns="91440" rIns="91440" bIns="182880"/>
          <a:lstStyle/>
          <a:p>
            <a:pPr algn="l"/>
            <a:r>
              <a:rPr lang="en-US" dirty="0">
                <a:solidFill>
                  <a:schemeClr val="bg1"/>
                </a:solidFill>
              </a:rPr>
              <a:t>Case Presentation: 81-year-old man with metastatic adenocarcinoma of the lung with an EGFR exon 20 insertion mutation and disease progression on </a:t>
            </a:r>
            <a:r>
              <a:rPr lang="en-US" dirty="0" err="1">
                <a:solidFill>
                  <a:schemeClr val="bg1"/>
                </a:solidFill>
              </a:rPr>
              <a:t>mobocertinib</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Jason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Niu</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(Gilbert, Arizona)</a:t>
            </a:r>
            <a:endParaRPr kumimoji="0" lang="en-US" sz="2800" b="0" i="0" u="none" strike="noStrike" kern="1200" cap="none" spc="0" normalizeH="0" baseline="0" noProof="0" dirty="0">
              <a:ln>
                <a:noFill/>
              </a:ln>
              <a:solidFill>
                <a:srgbClr val="000000"/>
              </a:solidFill>
              <a:effectLst/>
              <a:uLnTx/>
              <a:uFillTx/>
              <a:latin typeface="Calibri"/>
              <a:ea typeface="MS PGothic" pitchFamily="34" charset="-128"/>
              <a:cs typeface="Calibri" panose="020F0502020204030204" pitchFamily="34" charset="0"/>
            </a:endParaRPr>
          </a:p>
        </p:txBody>
      </p:sp>
      <p:pic>
        <p:nvPicPr>
          <p:cNvPr id="2" name="Picture 1" descr="A person wearing headphones&#10;&#10;Description automatically generated with medium confidence">
            <a:extLst>
              <a:ext uri="{FF2B5EF4-FFF2-40B4-BE49-F238E27FC236}">
                <a16:creationId xmlns:a16="http://schemas.microsoft.com/office/drawing/2014/main" id="{7B3EEF51-6118-183D-9AB0-DC25311DE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2323014"/>
            <a:ext cx="6446694" cy="3626266"/>
          </a:xfrm>
          <a:prstGeom prst="rect">
            <a:avLst/>
          </a:prstGeom>
        </p:spPr>
      </p:pic>
    </p:spTree>
    <p:extLst>
      <p:ext uri="{BB962C8B-B14F-4D97-AF65-F5344CB8AC3E}">
        <p14:creationId xmlns:p14="http://schemas.microsoft.com/office/powerpoint/2010/main" val="357167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04664"/>
            <a:ext cx="10417372" cy="14401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640685"/>
            <a:ext cx="10025576" cy="1095726"/>
          </a:xfrm>
        </p:spPr>
        <p:txBody>
          <a:bodyPr lIns="91440" tIns="91440" rIns="91440" bIns="182880"/>
          <a:lstStyle/>
          <a:p>
            <a:pPr algn="l"/>
            <a:r>
              <a:rPr lang="en-US" dirty="0">
                <a:solidFill>
                  <a:schemeClr val="bg1"/>
                </a:solidFill>
              </a:rPr>
              <a:t>Case Presentation: 74-year-old woman with adenocarcinoma of the lung and an EGFR exon 20 insertion mutation with new bone and brain metastases s/p osimertinib</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Jason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Niu</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(Gilbert, Arizona)</a:t>
            </a:r>
            <a:endParaRPr kumimoji="0" lang="en-US" sz="2800" b="0" i="0" u="none" strike="noStrike" kern="1200" cap="none" spc="0" normalizeH="0" baseline="0" noProof="0" dirty="0">
              <a:ln>
                <a:noFill/>
              </a:ln>
              <a:solidFill>
                <a:srgbClr val="000000"/>
              </a:solidFill>
              <a:effectLst/>
              <a:uLnTx/>
              <a:uFillTx/>
              <a:latin typeface="Calibri"/>
              <a:ea typeface="MS PGothic" pitchFamily="34" charset="-128"/>
              <a:cs typeface="Calibri" panose="020F0502020204030204" pitchFamily="34" charset="0"/>
            </a:endParaRPr>
          </a:p>
        </p:txBody>
      </p:sp>
      <p:pic>
        <p:nvPicPr>
          <p:cNvPr id="2" name="Picture 1" descr="A person wearing headphones&#10;&#10;Description automatically generated with medium confidence">
            <a:extLst>
              <a:ext uri="{FF2B5EF4-FFF2-40B4-BE49-F238E27FC236}">
                <a16:creationId xmlns:a16="http://schemas.microsoft.com/office/drawing/2014/main" id="{7B3EEF51-6118-183D-9AB0-DC25311DE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2178998"/>
            <a:ext cx="6446694" cy="3626266"/>
          </a:xfrm>
          <a:prstGeom prst="rect">
            <a:avLst/>
          </a:prstGeom>
        </p:spPr>
      </p:pic>
    </p:spTree>
    <p:extLst>
      <p:ext uri="{BB962C8B-B14F-4D97-AF65-F5344CB8AC3E}">
        <p14:creationId xmlns:p14="http://schemas.microsoft.com/office/powerpoint/2010/main" val="1892569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42069-3F86-FA48-DC0D-19CADBBCA5DF}"/>
              </a:ext>
            </a:extLst>
          </p:cNvPr>
          <p:cNvSpPr txBox="1"/>
          <p:nvPr/>
        </p:nvSpPr>
        <p:spPr>
          <a:xfrm>
            <a:off x="4197691" y="6093296"/>
            <a:ext cx="3796617" cy="461665"/>
          </a:xfrm>
          <a:prstGeom prst="rect">
            <a:avLst/>
          </a:prstGeom>
          <a:noFill/>
        </p:spPr>
        <p:txBody>
          <a:bodyPr wrap="none" rtlCol="0">
            <a:spAutoFit/>
          </a:bodyPr>
          <a:lstStyle/>
          <a:p>
            <a:r>
              <a:rPr lang="en-US" sz="2400" dirty="0">
                <a:latin typeface="+mn-lt"/>
                <a:cs typeface="Times New Roman" panose="02020603050405020304" pitchFamily="18" charset="0"/>
              </a:rPr>
              <a:t>3/2021: Left pleural effusion</a:t>
            </a:r>
          </a:p>
        </p:txBody>
      </p:sp>
      <p:pic>
        <p:nvPicPr>
          <p:cNvPr id="4" name="Picture 3">
            <a:extLst>
              <a:ext uri="{FF2B5EF4-FFF2-40B4-BE49-F238E27FC236}">
                <a16:creationId xmlns:a16="http://schemas.microsoft.com/office/drawing/2014/main" id="{3FF774FD-1770-2B90-F9A4-429116A4CA1C}"/>
              </a:ext>
            </a:extLst>
          </p:cNvPr>
          <p:cNvPicPr>
            <a:picLocks noChangeAspect="1"/>
          </p:cNvPicPr>
          <p:nvPr/>
        </p:nvPicPr>
        <p:blipFill rotWithShape="1">
          <a:blip r:embed="rId2"/>
          <a:srcRect l="5550" t="5603" r="4267" b="5198"/>
          <a:stretch/>
        </p:blipFill>
        <p:spPr>
          <a:xfrm>
            <a:off x="1659729" y="256850"/>
            <a:ext cx="8839924" cy="5751431"/>
          </a:xfrm>
          <a:prstGeom prst="rect">
            <a:avLst/>
          </a:prstGeom>
        </p:spPr>
      </p:pic>
    </p:spTree>
    <p:extLst>
      <p:ext uri="{BB962C8B-B14F-4D97-AF65-F5344CB8AC3E}">
        <p14:creationId xmlns:p14="http://schemas.microsoft.com/office/powerpoint/2010/main" val="17387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solidFill>
                  <a:schemeClr val="tx1"/>
                </a:solidFill>
              </a:rPr>
              <a:t>This activity is supported by educational grants from AstraZeneca Pharmaceuticals LP, Daiichi Sankyo Inc, and Janssen Biotech Inc, administered by Janssen Scientific Affairs LLC.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8E75F-9A6C-6164-7B52-27647A2B7DFF}"/>
              </a:ext>
            </a:extLst>
          </p:cNvPr>
          <p:cNvPicPr>
            <a:picLocks noChangeAspect="1"/>
          </p:cNvPicPr>
          <p:nvPr/>
        </p:nvPicPr>
        <p:blipFill>
          <a:blip r:embed="rId2"/>
          <a:stretch>
            <a:fillRect/>
          </a:stretch>
        </p:blipFill>
        <p:spPr>
          <a:xfrm>
            <a:off x="1300140" y="476672"/>
            <a:ext cx="4269335" cy="5658293"/>
          </a:xfrm>
          <a:prstGeom prst="rect">
            <a:avLst/>
          </a:prstGeom>
        </p:spPr>
      </p:pic>
      <p:pic>
        <p:nvPicPr>
          <p:cNvPr id="4" name="Picture 3">
            <a:extLst>
              <a:ext uri="{FF2B5EF4-FFF2-40B4-BE49-F238E27FC236}">
                <a16:creationId xmlns:a16="http://schemas.microsoft.com/office/drawing/2014/main" id="{A504F50C-EADF-7B85-E9D2-27ED63257B84}"/>
              </a:ext>
            </a:extLst>
          </p:cNvPr>
          <p:cNvPicPr>
            <a:picLocks noChangeAspect="1"/>
          </p:cNvPicPr>
          <p:nvPr/>
        </p:nvPicPr>
        <p:blipFill>
          <a:blip r:embed="rId3"/>
          <a:stretch>
            <a:fillRect/>
          </a:stretch>
        </p:blipFill>
        <p:spPr>
          <a:xfrm>
            <a:off x="6028532" y="485800"/>
            <a:ext cx="4863328" cy="5658293"/>
          </a:xfrm>
          <a:prstGeom prst="rect">
            <a:avLst/>
          </a:prstGeom>
        </p:spPr>
      </p:pic>
      <p:sp>
        <p:nvSpPr>
          <p:cNvPr id="5" name="TextBox 4">
            <a:extLst>
              <a:ext uri="{FF2B5EF4-FFF2-40B4-BE49-F238E27FC236}">
                <a16:creationId xmlns:a16="http://schemas.microsoft.com/office/drawing/2014/main" id="{96090AC5-45DB-1707-C11C-16EC8BEA73FF}"/>
              </a:ext>
            </a:extLst>
          </p:cNvPr>
          <p:cNvSpPr txBox="1"/>
          <p:nvPr/>
        </p:nvSpPr>
        <p:spPr>
          <a:xfrm>
            <a:off x="2351584" y="6207695"/>
            <a:ext cx="6912768" cy="461665"/>
          </a:xfrm>
          <a:prstGeom prst="rect">
            <a:avLst/>
          </a:prstGeom>
          <a:noFill/>
        </p:spPr>
        <p:txBody>
          <a:bodyPr wrap="square" rtlCol="0">
            <a:spAutoFit/>
          </a:bodyPr>
          <a:lstStyle/>
          <a:p>
            <a:pPr algn="ctr"/>
            <a:r>
              <a:rPr lang="en-US" sz="2400" dirty="0">
                <a:solidFill>
                  <a:srgbClr val="0432FF"/>
                </a:solidFill>
                <a:latin typeface="+mn-lt"/>
                <a:ea typeface="Times New Roman" panose="02020603050405020304" pitchFamily="18" charset="0"/>
                <a:cs typeface="Times New Roman" panose="02020603050405020304" pitchFamily="18" charset="0"/>
              </a:rPr>
              <a:t>1</a:t>
            </a:r>
            <a:r>
              <a:rPr lang="en-US" sz="2400" b="1" dirty="0">
                <a:solidFill>
                  <a:srgbClr val="0432FF"/>
                </a:solidFill>
                <a:effectLst/>
                <a:latin typeface="+mn-lt"/>
                <a:ea typeface="Times New Roman" panose="02020603050405020304" pitchFamily="18" charset="0"/>
                <a:cs typeface="Times New Roman" panose="02020603050405020304" pitchFamily="18" charset="0"/>
              </a:rPr>
              <a:t>/2022: Solitary brain metastases</a:t>
            </a:r>
            <a:endParaRPr lang="en-US" sz="2400" dirty="0">
              <a:solidFill>
                <a:srgbClr val="0432FF"/>
              </a:solidFill>
              <a:latin typeface="+mn-lt"/>
            </a:endParaRPr>
          </a:p>
        </p:txBody>
      </p:sp>
    </p:spTree>
    <p:extLst>
      <p:ext uri="{BB962C8B-B14F-4D97-AF65-F5344CB8AC3E}">
        <p14:creationId xmlns:p14="http://schemas.microsoft.com/office/powerpoint/2010/main" val="1784546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B0AEF-718C-E30E-EFE3-ED6BAFA55956}"/>
              </a:ext>
            </a:extLst>
          </p:cNvPr>
          <p:cNvSpPr txBox="1"/>
          <p:nvPr/>
        </p:nvSpPr>
        <p:spPr>
          <a:xfrm>
            <a:off x="2851282" y="5229200"/>
            <a:ext cx="1095172" cy="461665"/>
          </a:xfrm>
          <a:prstGeom prst="rect">
            <a:avLst/>
          </a:prstGeom>
          <a:noFill/>
        </p:spPr>
        <p:txBody>
          <a:bodyPr wrap="none" rtlCol="0">
            <a:spAutoFit/>
          </a:bodyPr>
          <a:lstStyle/>
          <a:p>
            <a:r>
              <a:rPr lang="en-US" sz="2400" dirty="0">
                <a:latin typeface="+mn-lt"/>
                <a:cs typeface="Times New Roman" panose="02020603050405020304" pitchFamily="18" charset="0"/>
              </a:rPr>
              <a:t>1/2022</a:t>
            </a:r>
          </a:p>
        </p:txBody>
      </p:sp>
      <p:pic>
        <p:nvPicPr>
          <p:cNvPr id="3" name="Picture 2">
            <a:extLst>
              <a:ext uri="{FF2B5EF4-FFF2-40B4-BE49-F238E27FC236}">
                <a16:creationId xmlns:a16="http://schemas.microsoft.com/office/drawing/2014/main" id="{00766A12-6E20-1848-E764-E169D34D815A}"/>
              </a:ext>
            </a:extLst>
          </p:cNvPr>
          <p:cNvPicPr>
            <a:picLocks noChangeAspect="1"/>
          </p:cNvPicPr>
          <p:nvPr/>
        </p:nvPicPr>
        <p:blipFill rotWithShape="1">
          <a:blip r:embed="rId2"/>
          <a:srcRect l="9044" t="11357" r="7886" b="6917"/>
          <a:stretch/>
        </p:blipFill>
        <p:spPr>
          <a:xfrm>
            <a:off x="6456040" y="1844824"/>
            <a:ext cx="5550949" cy="3168352"/>
          </a:xfrm>
          <a:prstGeom prst="rect">
            <a:avLst/>
          </a:prstGeom>
        </p:spPr>
      </p:pic>
      <p:pic>
        <p:nvPicPr>
          <p:cNvPr id="4" name="Picture 3">
            <a:extLst>
              <a:ext uri="{FF2B5EF4-FFF2-40B4-BE49-F238E27FC236}">
                <a16:creationId xmlns:a16="http://schemas.microsoft.com/office/drawing/2014/main" id="{98A533FD-B90C-28D5-A7A3-FB75B63F681D}"/>
              </a:ext>
            </a:extLst>
          </p:cNvPr>
          <p:cNvPicPr>
            <a:picLocks noChangeAspect="1"/>
          </p:cNvPicPr>
          <p:nvPr/>
        </p:nvPicPr>
        <p:blipFill>
          <a:blip r:embed="rId3"/>
          <a:stretch>
            <a:fillRect/>
          </a:stretch>
        </p:blipFill>
        <p:spPr>
          <a:xfrm>
            <a:off x="623392" y="1844824"/>
            <a:ext cx="5550953" cy="3168352"/>
          </a:xfrm>
          <a:prstGeom prst="rect">
            <a:avLst/>
          </a:prstGeom>
        </p:spPr>
      </p:pic>
      <p:sp>
        <p:nvSpPr>
          <p:cNvPr id="5" name="TextBox 4">
            <a:extLst>
              <a:ext uri="{FF2B5EF4-FFF2-40B4-BE49-F238E27FC236}">
                <a16:creationId xmlns:a16="http://schemas.microsoft.com/office/drawing/2014/main" id="{D0A4DFA7-B3B7-493B-592B-B61CC94B940B}"/>
              </a:ext>
            </a:extLst>
          </p:cNvPr>
          <p:cNvSpPr txBox="1"/>
          <p:nvPr/>
        </p:nvSpPr>
        <p:spPr>
          <a:xfrm>
            <a:off x="8793132" y="5229199"/>
            <a:ext cx="1095172" cy="461665"/>
          </a:xfrm>
          <a:prstGeom prst="rect">
            <a:avLst/>
          </a:prstGeom>
          <a:noFill/>
        </p:spPr>
        <p:txBody>
          <a:bodyPr wrap="none" rtlCol="0">
            <a:spAutoFit/>
          </a:bodyPr>
          <a:lstStyle/>
          <a:p>
            <a:r>
              <a:rPr lang="en-US" sz="2400" dirty="0">
                <a:latin typeface="+mn-lt"/>
                <a:cs typeface="Times New Roman" panose="02020603050405020304" pitchFamily="18" charset="0"/>
              </a:rPr>
              <a:t>3/2022</a:t>
            </a:r>
          </a:p>
        </p:txBody>
      </p:sp>
    </p:spTree>
    <p:extLst>
      <p:ext uri="{BB962C8B-B14F-4D97-AF65-F5344CB8AC3E}">
        <p14:creationId xmlns:p14="http://schemas.microsoft.com/office/powerpoint/2010/main" val="1318887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E5A3FB25-432D-D5DA-DF6A-6769E20A32AB}"/>
              </a:ext>
            </a:extLst>
          </p:cNvPr>
          <p:cNvPicPr>
            <a:picLocks noChangeAspect="1"/>
          </p:cNvPicPr>
          <p:nvPr/>
        </p:nvPicPr>
        <p:blipFill>
          <a:blip r:embed="rId2"/>
          <a:stretch>
            <a:fillRect/>
          </a:stretch>
        </p:blipFill>
        <p:spPr>
          <a:xfrm>
            <a:off x="538842" y="1604620"/>
            <a:ext cx="11218239" cy="3146993"/>
          </a:xfrm>
          <a:prstGeom prst="rect">
            <a:avLst/>
          </a:prstGeom>
        </p:spPr>
      </p:pic>
      <p:sp>
        <p:nvSpPr>
          <p:cNvPr id="4" name="Rectangle 3">
            <a:extLst>
              <a:ext uri="{FF2B5EF4-FFF2-40B4-BE49-F238E27FC236}">
                <a16:creationId xmlns:a16="http://schemas.microsoft.com/office/drawing/2014/main" id="{174629A8-BE4C-3A5E-744C-43BA59900876}"/>
              </a:ext>
            </a:extLst>
          </p:cNvPr>
          <p:cNvSpPr/>
          <p:nvPr/>
        </p:nvSpPr>
        <p:spPr bwMode="auto">
          <a:xfrm>
            <a:off x="7122695" y="1604620"/>
            <a:ext cx="4634386" cy="4006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pic>
        <p:nvPicPr>
          <p:cNvPr id="2" name="Picture 1">
            <a:extLst>
              <a:ext uri="{FF2B5EF4-FFF2-40B4-BE49-F238E27FC236}">
                <a16:creationId xmlns:a16="http://schemas.microsoft.com/office/drawing/2014/main" id="{67742DE9-0173-F4BE-6CB0-2E7653432C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3928299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D8F631B4-81A9-4E92-ECE2-BC56BCB751F8}"/>
              </a:ext>
            </a:extLst>
          </p:cNvPr>
          <p:cNvSpPr txBox="1"/>
          <p:nvPr/>
        </p:nvSpPr>
        <p:spPr>
          <a:xfrm>
            <a:off x="10750" y="6505599"/>
            <a:ext cx="4916667"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Haikala</a:t>
            </a:r>
            <a:r>
              <a:rPr kumimoji="0" lang="en-US" sz="1500" b="0" i="0" u="none" strike="noStrike" kern="1200" cap="none" spc="0" normalizeH="0" baseline="0" noProof="0" dirty="0">
                <a:ln>
                  <a:noFill/>
                </a:ln>
                <a:solidFill>
                  <a:srgbClr val="000000"/>
                </a:solidFill>
                <a:effectLst/>
                <a:uLnTx/>
                <a:uFillTx/>
                <a:latin typeface="Calibri"/>
                <a:ea typeface="MS PGothic" charset="0"/>
              </a:rPr>
              <a:t> HM, </a:t>
            </a:r>
            <a:r>
              <a:rPr kumimoji="0" lang="en-US" sz="1500" b="0" i="0" u="none" strike="noStrike" kern="1200" cap="none" spc="0" normalizeH="0" baseline="0" noProof="0" dirty="0" err="1">
                <a:ln>
                  <a:noFill/>
                </a:ln>
                <a:solidFill>
                  <a:srgbClr val="000000"/>
                </a:solidFill>
                <a:effectLst/>
                <a:uLnTx/>
                <a:uFillTx/>
                <a:latin typeface="Calibri"/>
                <a:ea typeface="MS PGothic" charset="0"/>
              </a:rPr>
              <a:t>Jänne</a:t>
            </a:r>
            <a:r>
              <a:rPr kumimoji="0" lang="en-US" sz="1500" b="0" i="0" u="none" strike="noStrike" kern="1200" cap="none" spc="0" normalizeH="0" baseline="0" noProof="0" dirty="0">
                <a:ln>
                  <a:noFill/>
                </a:ln>
                <a:solidFill>
                  <a:srgbClr val="000000"/>
                </a:solidFill>
                <a:effectLst/>
                <a:uLnTx/>
                <a:uFillTx/>
                <a:latin typeface="Calibri"/>
                <a:ea typeface="MS PGothic" charset="0"/>
              </a:rPr>
              <a:t> PA. </a:t>
            </a:r>
            <a:r>
              <a:rPr kumimoji="0" lang="en-US" sz="1500" b="0" i="1" u="none" strike="noStrike" kern="1200" cap="none" spc="0" normalizeH="0" baseline="0" noProof="0" dirty="0">
                <a:ln>
                  <a:noFill/>
                </a:ln>
                <a:solidFill>
                  <a:srgbClr val="000000"/>
                </a:solidFill>
                <a:effectLst/>
                <a:uLnTx/>
                <a:uFillTx/>
                <a:latin typeface="Calibri"/>
                <a:ea typeface="MS PGothic" charset="0"/>
              </a:rPr>
              <a:t>Clin Cancer Res </a:t>
            </a:r>
            <a:r>
              <a:rPr kumimoji="0" lang="en-US" sz="1500" b="0" i="0" u="none" strike="noStrike" kern="1200" cap="none" spc="0" normalizeH="0" baseline="0" noProof="0" dirty="0">
                <a:ln>
                  <a:noFill/>
                </a:ln>
                <a:solidFill>
                  <a:srgbClr val="000000"/>
                </a:solidFill>
                <a:effectLst/>
                <a:uLnTx/>
                <a:uFillTx/>
                <a:latin typeface="Calibri"/>
                <a:ea typeface="MS PGothic" charset="0"/>
              </a:rPr>
              <a:t>2021;27(13):3528-39.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 </a:t>
            </a:r>
          </a:p>
        </p:txBody>
      </p:sp>
      <p:sp>
        <p:nvSpPr>
          <p:cNvPr id="6" name="Title 5">
            <a:extLst>
              <a:ext uri="{FF2B5EF4-FFF2-40B4-BE49-F238E27FC236}">
                <a16:creationId xmlns:a16="http://schemas.microsoft.com/office/drawing/2014/main" id="{CE48256C-4C89-6D15-96F8-D9684C9E0EF0}"/>
              </a:ext>
            </a:extLst>
          </p:cNvPr>
          <p:cNvSpPr>
            <a:spLocks noGrp="1"/>
          </p:cNvSpPr>
          <p:nvPr>
            <p:ph type="title"/>
          </p:nvPr>
        </p:nvSpPr>
        <p:spPr>
          <a:xfrm>
            <a:off x="912286" y="-27384"/>
            <a:ext cx="10358967" cy="1080120"/>
          </a:xfrm>
        </p:spPr>
        <p:txBody>
          <a:bodyPr/>
          <a:lstStyle/>
          <a:p>
            <a:r>
              <a:rPr lang="en-US" sz="2800" b="1" dirty="0">
                <a:effectLst/>
                <a:latin typeface="+mj-lt"/>
              </a:rPr>
              <a:t>HER3 Dimerization and Signaling </a:t>
            </a:r>
            <a:r>
              <a:rPr lang="en-US" sz="2800" dirty="0">
                <a:latin typeface="+mj-lt"/>
              </a:rPr>
              <a:t>C</a:t>
            </a:r>
            <a:r>
              <a:rPr lang="en-US" sz="2800" b="1" dirty="0">
                <a:effectLst/>
                <a:latin typeface="+mj-lt"/>
              </a:rPr>
              <a:t>ascade</a:t>
            </a:r>
            <a:endParaRPr lang="en-US" sz="2800" dirty="0">
              <a:effectLst/>
              <a:latin typeface="+mj-lt"/>
            </a:endParaRPr>
          </a:p>
        </p:txBody>
      </p:sp>
      <p:pic>
        <p:nvPicPr>
          <p:cNvPr id="5" name="Picture 4" descr="Diagram&#10;&#10;Description automatically generated">
            <a:extLst>
              <a:ext uri="{FF2B5EF4-FFF2-40B4-BE49-F238E27FC236}">
                <a16:creationId xmlns:a16="http://schemas.microsoft.com/office/drawing/2014/main" id="{C8F4486B-B0D4-2E26-AF2F-95BDD3661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76" y="836712"/>
            <a:ext cx="7634847" cy="5606841"/>
          </a:xfrm>
          <a:prstGeom prst="rect">
            <a:avLst/>
          </a:prstGeom>
        </p:spPr>
      </p:pic>
    </p:spTree>
    <p:extLst>
      <p:ext uri="{BB962C8B-B14F-4D97-AF65-F5344CB8AC3E}">
        <p14:creationId xmlns:p14="http://schemas.microsoft.com/office/powerpoint/2010/main" val="320268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D8F631B4-81A9-4E92-ECE2-BC56BCB751F8}"/>
              </a:ext>
            </a:extLst>
          </p:cNvPr>
          <p:cNvSpPr txBox="1"/>
          <p:nvPr/>
        </p:nvSpPr>
        <p:spPr>
          <a:xfrm>
            <a:off x="10750" y="6505599"/>
            <a:ext cx="4916667"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Haikala</a:t>
            </a:r>
            <a:r>
              <a:rPr kumimoji="0" lang="en-US" sz="1500" b="0" i="0" u="none" strike="noStrike" kern="1200" cap="none" spc="0" normalizeH="0" baseline="0" noProof="0" dirty="0">
                <a:ln>
                  <a:noFill/>
                </a:ln>
                <a:solidFill>
                  <a:srgbClr val="000000"/>
                </a:solidFill>
                <a:effectLst/>
                <a:uLnTx/>
                <a:uFillTx/>
                <a:latin typeface="Calibri"/>
                <a:ea typeface="MS PGothic" charset="0"/>
              </a:rPr>
              <a:t> HM, </a:t>
            </a:r>
            <a:r>
              <a:rPr kumimoji="0" lang="en-US" sz="1500" b="0" i="0" u="none" strike="noStrike" kern="1200" cap="none" spc="0" normalizeH="0" baseline="0" noProof="0" dirty="0" err="1">
                <a:ln>
                  <a:noFill/>
                </a:ln>
                <a:solidFill>
                  <a:srgbClr val="000000"/>
                </a:solidFill>
                <a:effectLst/>
                <a:uLnTx/>
                <a:uFillTx/>
                <a:latin typeface="Calibri"/>
                <a:ea typeface="MS PGothic" charset="0"/>
              </a:rPr>
              <a:t>Jänne</a:t>
            </a:r>
            <a:r>
              <a:rPr kumimoji="0" lang="en-US" sz="1500" b="0" i="0" u="none" strike="noStrike" kern="1200" cap="none" spc="0" normalizeH="0" baseline="0" noProof="0" dirty="0">
                <a:ln>
                  <a:noFill/>
                </a:ln>
                <a:solidFill>
                  <a:srgbClr val="000000"/>
                </a:solidFill>
                <a:effectLst/>
                <a:uLnTx/>
                <a:uFillTx/>
                <a:latin typeface="Calibri"/>
                <a:ea typeface="MS PGothic" charset="0"/>
              </a:rPr>
              <a:t> PA. </a:t>
            </a:r>
            <a:r>
              <a:rPr kumimoji="0" lang="en-US" sz="1500" b="0" i="1" u="none" strike="noStrike" kern="1200" cap="none" spc="0" normalizeH="0" baseline="0" noProof="0" dirty="0">
                <a:ln>
                  <a:noFill/>
                </a:ln>
                <a:solidFill>
                  <a:srgbClr val="000000"/>
                </a:solidFill>
                <a:effectLst/>
                <a:uLnTx/>
                <a:uFillTx/>
                <a:latin typeface="Calibri"/>
                <a:ea typeface="MS PGothic" charset="0"/>
              </a:rPr>
              <a:t>Clin Cancer Res </a:t>
            </a:r>
            <a:r>
              <a:rPr kumimoji="0" lang="en-US" sz="1500" b="0" i="0" u="none" strike="noStrike" kern="1200" cap="none" spc="0" normalizeH="0" baseline="0" noProof="0" dirty="0">
                <a:ln>
                  <a:noFill/>
                </a:ln>
                <a:solidFill>
                  <a:srgbClr val="000000"/>
                </a:solidFill>
                <a:effectLst/>
                <a:uLnTx/>
                <a:uFillTx/>
                <a:latin typeface="Calibri"/>
                <a:ea typeface="MS PGothic" charset="0"/>
              </a:rPr>
              <a:t>2021;27(13):3528-39.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 </a:t>
            </a:r>
          </a:p>
        </p:txBody>
      </p:sp>
      <p:sp>
        <p:nvSpPr>
          <p:cNvPr id="6" name="Title 5">
            <a:extLst>
              <a:ext uri="{FF2B5EF4-FFF2-40B4-BE49-F238E27FC236}">
                <a16:creationId xmlns:a16="http://schemas.microsoft.com/office/drawing/2014/main" id="{CE48256C-4C89-6D15-96F8-D9684C9E0EF0}"/>
              </a:ext>
            </a:extLst>
          </p:cNvPr>
          <p:cNvSpPr>
            <a:spLocks noGrp="1"/>
          </p:cNvSpPr>
          <p:nvPr>
            <p:ph type="title"/>
          </p:nvPr>
        </p:nvSpPr>
        <p:spPr>
          <a:xfrm>
            <a:off x="912286" y="-27384"/>
            <a:ext cx="10358967" cy="1080120"/>
          </a:xfrm>
        </p:spPr>
        <p:txBody>
          <a:bodyPr/>
          <a:lstStyle/>
          <a:p>
            <a:r>
              <a:rPr lang="en-US" sz="2800" b="1" dirty="0">
                <a:effectLst/>
                <a:latin typeface="+mj-lt"/>
              </a:rPr>
              <a:t>Therapeutic Strategies to Target HER3</a:t>
            </a:r>
            <a:endParaRPr lang="en-US" sz="2800" dirty="0">
              <a:effectLst/>
              <a:latin typeface="+mj-lt"/>
            </a:endParaRPr>
          </a:p>
        </p:txBody>
      </p:sp>
      <p:pic>
        <p:nvPicPr>
          <p:cNvPr id="7" name="Picture 6" descr="Diagram&#10;&#10;Description automatically generated">
            <a:extLst>
              <a:ext uri="{FF2B5EF4-FFF2-40B4-BE49-F238E27FC236}">
                <a16:creationId xmlns:a16="http://schemas.microsoft.com/office/drawing/2014/main" id="{0B6862DA-D247-8DB4-7BBF-F6A4937C4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269" y="768999"/>
            <a:ext cx="9001000" cy="5684337"/>
          </a:xfrm>
          <a:prstGeom prst="rect">
            <a:avLst/>
          </a:prstGeom>
        </p:spPr>
      </p:pic>
    </p:spTree>
    <p:extLst>
      <p:ext uri="{BB962C8B-B14F-4D97-AF65-F5344CB8AC3E}">
        <p14:creationId xmlns:p14="http://schemas.microsoft.com/office/powerpoint/2010/main" val="2457256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4F055B1A-F140-9344-CAEA-33D56DC9C152}"/>
              </a:ext>
            </a:extLst>
          </p:cNvPr>
          <p:cNvSpPr>
            <a:spLocks noGrp="1"/>
          </p:cNvSpPr>
          <p:nvPr>
            <p:ph type="title"/>
          </p:nvPr>
        </p:nvSpPr>
        <p:spPr>
          <a:xfrm>
            <a:off x="916516" y="1700808"/>
            <a:ext cx="10358967" cy="1835193"/>
          </a:xfrm>
        </p:spPr>
        <p:txBody>
          <a:bodyPr/>
          <a:lstStyle/>
          <a:p>
            <a:pPr algn="l"/>
            <a:r>
              <a:rPr lang="en-US" sz="3600" dirty="0">
                <a:effectLst/>
                <a:latin typeface="+mn-lt"/>
              </a:rPr>
              <a:t>Phase 1 Study of </a:t>
            </a:r>
            <a:r>
              <a:rPr lang="en-US" sz="3600" dirty="0" err="1">
                <a:latin typeface="+mn-lt"/>
              </a:rPr>
              <a:t>P</a:t>
            </a:r>
            <a:r>
              <a:rPr lang="en-US" sz="3600" dirty="0" err="1">
                <a:effectLst/>
                <a:latin typeface="+mn-lt"/>
              </a:rPr>
              <a:t>atritumab</a:t>
            </a:r>
            <a:r>
              <a:rPr lang="en-US" sz="3600" dirty="0">
                <a:effectLst/>
                <a:latin typeface="+mn-lt"/>
              </a:rPr>
              <a:t> </a:t>
            </a:r>
            <a:r>
              <a:rPr lang="en-US" sz="3600" dirty="0" err="1">
                <a:latin typeface="+mn-lt"/>
              </a:rPr>
              <a:t>D</a:t>
            </a:r>
            <a:r>
              <a:rPr lang="en-US" sz="3600" dirty="0" err="1">
                <a:effectLst/>
                <a:latin typeface="+mn-lt"/>
              </a:rPr>
              <a:t>eruxtecan</a:t>
            </a:r>
            <a:r>
              <a:rPr lang="en-US" sz="3600" dirty="0">
                <a:effectLst/>
                <a:latin typeface="+mn-lt"/>
              </a:rPr>
              <a:t> (HER3-DXd; U3-1402) in Combination with</a:t>
            </a:r>
            <a:r>
              <a:rPr lang="en-US" sz="3600" dirty="0">
                <a:latin typeface="+mn-lt"/>
              </a:rPr>
              <a:t> O</a:t>
            </a:r>
            <a:r>
              <a:rPr lang="en-US" sz="3600" dirty="0">
                <a:effectLst/>
                <a:latin typeface="+mn-lt"/>
              </a:rPr>
              <a:t>simertinib in Patients with Advanced EGFR-Mutated NSCLC</a:t>
            </a:r>
          </a:p>
        </p:txBody>
      </p:sp>
      <p:sp>
        <p:nvSpPr>
          <p:cNvPr id="3" name="Content Placeholder 2">
            <a:extLst>
              <a:ext uri="{FF2B5EF4-FFF2-40B4-BE49-F238E27FC236}">
                <a16:creationId xmlns:a16="http://schemas.microsoft.com/office/drawing/2014/main" id="{07DAA42E-1C53-D8D9-82C6-B46EAB2B6C9B}"/>
              </a:ext>
            </a:extLst>
          </p:cNvPr>
          <p:cNvSpPr>
            <a:spLocks noGrp="1"/>
          </p:cNvSpPr>
          <p:nvPr>
            <p:ph idx="1"/>
          </p:nvPr>
        </p:nvSpPr>
        <p:spPr>
          <a:xfrm>
            <a:off x="916516" y="4137507"/>
            <a:ext cx="10358967" cy="1266290"/>
          </a:xfrm>
        </p:spPr>
        <p:txBody>
          <a:bodyPr/>
          <a:lstStyle/>
          <a:p>
            <a:pPr marL="98425" indent="0">
              <a:spcBef>
                <a:spcPts val="0"/>
              </a:spcBef>
              <a:spcAft>
                <a:spcPts val="0"/>
              </a:spcAft>
              <a:buNone/>
            </a:pPr>
            <a:r>
              <a:rPr lang="en-US" b="0" dirty="0" err="1"/>
              <a:t>Janne</a:t>
            </a:r>
            <a:r>
              <a:rPr lang="en-US" b="0" dirty="0"/>
              <a:t> PA et al.</a:t>
            </a:r>
          </a:p>
          <a:p>
            <a:pPr marL="98425" indent="0">
              <a:spcBef>
                <a:spcPts val="0"/>
              </a:spcBef>
              <a:spcAft>
                <a:spcPts val="0"/>
              </a:spcAft>
              <a:buNone/>
            </a:pPr>
            <a:r>
              <a:rPr lang="en-US" b="0" dirty="0"/>
              <a:t>ASCO 2022;Abstract TPS3161.</a:t>
            </a:r>
          </a:p>
        </p:txBody>
      </p:sp>
    </p:spTree>
    <p:extLst>
      <p:ext uri="{BB962C8B-B14F-4D97-AF65-F5344CB8AC3E}">
        <p14:creationId xmlns:p14="http://schemas.microsoft.com/office/powerpoint/2010/main" val="4141444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EC5FE09F-AFA4-6C5E-A8E9-B31856196A6D}"/>
              </a:ext>
            </a:extLst>
          </p:cNvPr>
          <p:cNvPicPr>
            <a:picLocks noChangeAspect="1"/>
          </p:cNvPicPr>
          <p:nvPr/>
        </p:nvPicPr>
        <p:blipFill>
          <a:blip r:embed="rId3"/>
          <a:stretch>
            <a:fillRect/>
          </a:stretch>
        </p:blipFill>
        <p:spPr>
          <a:xfrm>
            <a:off x="711350" y="616451"/>
            <a:ext cx="10769299" cy="5290182"/>
          </a:xfrm>
          <a:prstGeom prst="rect">
            <a:avLst/>
          </a:prstGeom>
        </p:spPr>
      </p:pic>
      <p:sp>
        <p:nvSpPr>
          <p:cNvPr id="5" name="Rectangle 4">
            <a:extLst>
              <a:ext uri="{FF2B5EF4-FFF2-40B4-BE49-F238E27FC236}">
                <a16:creationId xmlns:a16="http://schemas.microsoft.com/office/drawing/2014/main" id="{8CDB6AFB-C999-FEB9-655A-BD55DAF49675}"/>
              </a:ext>
            </a:extLst>
          </p:cNvPr>
          <p:cNvSpPr/>
          <p:nvPr/>
        </p:nvSpPr>
        <p:spPr bwMode="auto">
          <a:xfrm>
            <a:off x="4068566" y="3606229"/>
            <a:ext cx="472612" cy="441789"/>
          </a:xfrm>
          <a:prstGeom prst="rect">
            <a:avLst/>
          </a:prstGeom>
          <a:solidFill>
            <a:srgbClr val="9DA3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4CCBACDC-BE52-1026-52B3-D93FE2541DD1}"/>
              </a:ext>
            </a:extLst>
          </p:cNvPr>
          <p:cNvSpPr txBox="1"/>
          <p:nvPr/>
        </p:nvSpPr>
        <p:spPr>
          <a:xfrm>
            <a:off x="6600056" y="735923"/>
            <a:ext cx="48964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FFFFFF"/>
                </a:solidFill>
                <a:effectLst/>
                <a:uLnTx/>
                <a:uFillTx/>
                <a:latin typeface="Calibri"/>
                <a:ea typeface="+mn-ea"/>
                <a:cs typeface="+mn-cs"/>
              </a:rPr>
              <a:t>Cancer </a:t>
            </a:r>
            <a:r>
              <a:rPr kumimoji="0" lang="en-US" sz="2200" b="1" i="1" u="none" strike="noStrike" kern="1200" cap="none" spc="0" normalizeH="0" baseline="0" noProof="0" dirty="0" err="1">
                <a:ln>
                  <a:noFill/>
                </a:ln>
                <a:solidFill>
                  <a:srgbClr val="FFFFFF"/>
                </a:solidFill>
                <a:effectLst/>
                <a:uLnTx/>
                <a:uFillTx/>
                <a:latin typeface="Calibri"/>
                <a:ea typeface="+mn-ea"/>
                <a:cs typeface="+mn-cs"/>
              </a:rPr>
              <a:t>Discov</a:t>
            </a:r>
            <a:r>
              <a:rPr kumimoji="0" lang="en-US" sz="2200" b="1" i="1" u="none" strike="noStrike" kern="1200" cap="none" spc="0" normalizeH="0" baseline="0" noProof="0" dirty="0">
                <a:ln>
                  <a:noFill/>
                </a:ln>
                <a:solidFill>
                  <a:srgbClr val="FFFFFF"/>
                </a:solidFill>
                <a:effectLst/>
                <a:uLnTx/>
                <a:uFillTx/>
                <a:latin typeface="Calibri"/>
                <a:ea typeface="+mn-ea"/>
                <a:cs typeface="+mn-cs"/>
              </a:rPr>
              <a:t> </a:t>
            </a:r>
            <a:r>
              <a:rPr kumimoji="0" lang="en-US" sz="2200" b="1" i="0" u="none" strike="noStrike" kern="1200" cap="none" spc="0" normalizeH="0" baseline="0" noProof="0" dirty="0">
                <a:ln>
                  <a:noFill/>
                </a:ln>
                <a:solidFill>
                  <a:srgbClr val="FFFFFF"/>
                </a:solidFill>
                <a:effectLst/>
                <a:uLnTx/>
                <a:uFillTx/>
                <a:latin typeface="Calibri"/>
                <a:ea typeface="+mn-ea"/>
                <a:cs typeface="+mn-cs"/>
              </a:rPr>
              <a:t>2022 January;12(1):74-89.</a:t>
            </a:r>
          </a:p>
        </p:txBody>
      </p:sp>
    </p:spTree>
    <p:extLst>
      <p:ext uri="{BB962C8B-B14F-4D97-AF65-F5344CB8AC3E}">
        <p14:creationId xmlns:p14="http://schemas.microsoft.com/office/powerpoint/2010/main" val="215254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A82F925F-90EA-030A-6798-030FE8A6C016}"/>
              </a:ext>
            </a:extLst>
          </p:cNvPr>
          <p:cNvPicPr>
            <a:picLocks noChangeAspect="1"/>
          </p:cNvPicPr>
          <p:nvPr/>
        </p:nvPicPr>
        <p:blipFill>
          <a:blip r:embed="rId3"/>
          <a:stretch>
            <a:fillRect/>
          </a:stretch>
        </p:blipFill>
        <p:spPr>
          <a:xfrm>
            <a:off x="416253" y="1655396"/>
            <a:ext cx="11359493" cy="4018917"/>
          </a:xfrm>
          <a:prstGeom prst="rect">
            <a:avLst/>
          </a:prstGeom>
        </p:spPr>
      </p:pic>
      <p:sp>
        <p:nvSpPr>
          <p:cNvPr id="5" name="TextBox 4">
            <a:extLst>
              <a:ext uri="{FF2B5EF4-FFF2-40B4-BE49-F238E27FC236}">
                <a16:creationId xmlns:a16="http://schemas.microsoft.com/office/drawing/2014/main" id="{4642CD4F-6308-BACC-9377-A064F188192B}"/>
              </a:ext>
            </a:extLst>
          </p:cNvPr>
          <p:cNvSpPr txBox="1"/>
          <p:nvPr/>
        </p:nvSpPr>
        <p:spPr>
          <a:xfrm>
            <a:off x="5663952" y="5230361"/>
            <a:ext cx="6218369" cy="430887"/>
          </a:xfrm>
          <a:prstGeom prst="rect">
            <a:avLst/>
          </a:prstGeom>
          <a:noFill/>
        </p:spPr>
        <p:txBody>
          <a:bodyPr wrap="none" rtlCol="0">
            <a:spAutoFit/>
          </a:bodyPr>
          <a:lstStyle/>
          <a:p>
            <a:r>
              <a:rPr lang="en-US" sz="2200" b="1" i="1" dirty="0">
                <a:solidFill>
                  <a:srgbClr val="1474A7"/>
                </a:solidFill>
              </a:rPr>
              <a:t>J Clin Oncol </a:t>
            </a:r>
            <a:r>
              <a:rPr lang="en-US" sz="2200" b="1" dirty="0">
                <a:solidFill>
                  <a:srgbClr val="1474A7"/>
                </a:solidFill>
              </a:rPr>
              <a:t>2021 October 20;39(30):3403-6.</a:t>
            </a:r>
          </a:p>
        </p:txBody>
      </p:sp>
    </p:spTree>
    <p:extLst>
      <p:ext uri="{BB962C8B-B14F-4D97-AF65-F5344CB8AC3E}">
        <p14:creationId xmlns:p14="http://schemas.microsoft.com/office/powerpoint/2010/main" val="2595343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6" name="Title 5">
            <a:extLst>
              <a:ext uri="{FF2B5EF4-FFF2-40B4-BE49-F238E27FC236}">
                <a16:creationId xmlns:a16="http://schemas.microsoft.com/office/drawing/2014/main" id="{A9428C37-BDA9-94E5-166F-AC8FF8F1AD3A}"/>
              </a:ext>
            </a:extLst>
          </p:cNvPr>
          <p:cNvSpPr>
            <a:spLocks noGrp="1"/>
          </p:cNvSpPr>
          <p:nvPr>
            <p:ph type="title"/>
          </p:nvPr>
        </p:nvSpPr>
        <p:spPr>
          <a:xfrm>
            <a:off x="912286" y="188640"/>
            <a:ext cx="10358967" cy="1143000"/>
          </a:xfrm>
        </p:spPr>
        <p:txBody>
          <a:bodyPr/>
          <a:lstStyle/>
          <a:p>
            <a:pPr algn="l"/>
            <a:r>
              <a:rPr lang="en-US" sz="2800" dirty="0">
                <a:effectLst/>
                <a:latin typeface="+mn-lt"/>
              </a:rPr>
              <a:t>The New </a:t>
            </a:r>
            <a:r>
              <a:rPr lang="en-US" sz="2800" dirty="0">
                <a:latin typeface="+mn-lt"/>
              </a:rPr>
              <a:t>G</a:t>
            </a:r>
            <a:r>
              <a:rPr lang="en-US" sz="2800" dirty="0">
                <a:effectLst/>
                <a:latin typeface="+mn-lt"/>
              </a:rPr>
              <a:t>eneration of TKIs Selective to EGFR Exon 20 Insertion </a:t>
            </a:r>
            <a:r>
              <a:rPr lang="en-US" sz="2800" dirty="0">
                <a:latin typeface="+mn-lt"/>
              </a:rPr>
              <a:t>M</a:t>
            </a:r>
            <a:r>
              <a:rPr lang="en-US" sz="2800" dirty="0">
                <a:effectLst/>
                <a:latin typeface="+mn-lt"/>
              </a:rPr>
              <a:t>utations (EGFR Ex20ins) Inactivates EGFR Downstream </a:t>
            </a:r>
            <a:r>
              <a:rPr lang="en-US" sz="2800" dirty="0">
                <a:latin typeface="+mn-lt"/>
              </a:rPr>
              <a:t>S</a:t>
            </a:r>
            <a:r>
              <a:rPr lang="en-US" sz="2800" dirty="0">
                <a:effectLst/>
                <a:latin typeface="+mn-lt"/>
              </a:rPr>
              <a:t>ignaling via</a:t>
            </a:r>
            <a:br>
              <a:rPr lang="en-US" sz="2800" dirty="0">
                <a:effectLst/>
                <a:latin typeface="+mn-lt"/>
              </a:rPr>
            </a:br>
            <a:r>
              <a:rPr lang="en-US" sz="2800" dirty="0">
                <a:effectLst/>
                <a:latin typeface="+mn-lt"/>
              </a:rPr>
              <a:t>the RAS-MAPK, PI3K-AKT-mTOR and JAK-STAT Pathways</a:t>
            </a:r>
            <a:endParaRPr lang="en-US" dirty="0"/>
          </a:p>
        </p:txBody>
      </p:sp>
      <p:pic>
        <p:nvPicPr>
          <p:cNvPr id="8" name="Picture 7" descr="Diagram&#10;&#10;Description automatically generated">
            <a:extLst>
              <a:ext uri="{FF2B5EF4-FFF2-40B4-BE49-F238E27FC236}">
                <a16:creationId xmlns:a16="http://schemas.microsoft.com/office/drawing/2014/main" id="{238F7361-5528-1CA5-C9A3-4FD8AD4776B6}"/>
              </a:ext>
            </a:extLst>
          </p:cNvPr>
          <p:cNvPicPr>
            <a:picLocks noChangeAspect="1"/>
          </p:cNvPicPr>
          <p:nvPr/>
        </p:nvPicPr>
        <p:blipFill>
          <a:blip r:embed="rId3"/>
          <a:stretch>
            <a:fillRect/>
          </a:stretch>
        </p:blipFill>
        <p:spPr>
          <a:xfrm>
            <a:off x="2349596" y="1340768"/>
            <a:ext cx="7772400" cy="5120047"/>
          </a:xfrm>
          <a:prstGeom prst="rect">
            <a:avLst/>
          </a:prstGeom>
        </p:spPr>
      </p:pic>
      <p:sp>
        <p:nvSpPr>
          <p:cNvPr id="5" name="TextBox 4">
            <a:extLst>
              <a:ext uri="{FF2B5EF4-FFF2-40B4-BE49-F238E27FC236}">
                <a16:creationId xmlns:a16="http://schemas.microsoft.com/office/drawing/2014/main" id="{FF1C4152-5A5D-74AD-0BDF-8E7582E207AB}"/>
              </a:ext>
            </a:extLst>
          </p:cNvPr>
          <p:cNvSpPr txBox="1"/>
          <p:nvPr/>
        </p:nvSpPr>
        <p:spPr>
          <a:xfrm>
            <a:off x="35632" y="6557807"/>
            <a:ext cx="4713213" cy="323165"/>
          </a:xfrm>
          <a:prstGeom prst="rect">
            <a:avLst/>
          </a:prstGeom>
          <a:noFill/>
        </p:spPr>
        <p:txBody>
          <a:bodyPr wrap="none" rtlCol="0">
            <a:spAutoFit/>
          </a:bodyPr>
          <a:lstStyle/>
          <a:p>
            <a:r>
              <a:rPr lang="en-US" sz="1500" b="0" dirty="0">
                <a:solidFill>
                  <a:schemeClr val="tx1"/>
                </a:solidFill>
                <a:latin typeface="+mn-lt"/>
              </a:rPr>
              <a:t>Kohler J et al. </a:t>
            </a:r>
            <a:r>
              <a:rPr lang="en-US" sz="1500" b="0" i="1" dirty="0">
                <a:solidFill>
                  <a:schemeClr val="tx1"/>
                </a:solidFill>
                <a:latin typeface="+mn-lt"/>
              </a:rPr>
              <a:t>J Clin Oncol </a:t>
            </a:r>
            <a:r>
              <a:rPr lang="en-US" sz="1500" b="0" dirty="0">
                <a:solidFill>
                  <a:schemeClr val="tx1"/>
                </a:solidFill>
                <a:latin typeface="+mn-lt"/>
              </a:rPr>
              <a:t>2021 October 20;39(30):3403-6.</a:t>
            </a:r>
          </a:p>
        </p:txBody>
      </p:sp>
    </p:spTree>
    <p:extLst>
      <p:ext uri="{BB962C8B-B14F-4D97-AF65-F5344CB8AC3E}">
        <p14:creationId xmlns:p14="http://schemas.microsoft.com/office/powerpoint/2010/main" val="90982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timeline&#10;&#10;Description automatically generated">
            <a:extLst>
              <a:ext uri="{FF2B5EF4-FFF2-40B4-BE49-F238E27FC236}">
                <a16:creationId xmlns:a16="http://schemas.microsoft.com/office/drawing/2014/main" id="{D4A39BB0-CF99-8534-AEA2-043133423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20" y="489855"/>
            <a:ext cx="10441160" cy="5878290"/>
          </a:xfrm>
          <a:prstGeom prst="rect">
            <a:avLst/>
          </a:prstGeom>
        </p:spPr>
      </p:pic>
      <p:sp>
        <p:nvSpPr>
          <p:cNvPr id="6" name="TextBox 5">
            <a:extLst>
              <a:ext uri="{FF2B5EF4-FFF2-40B4-BE49-F238E27FC236}">
                <a16:creationId xmlns:a16="http://schemas.microsoft.com/office/drawing/2014/main" id="{990DE9D4-EDE7-410E-7489-DD0D0EFB3DD8}"/>
              </a:ext>
            </a:extLst>
          </p:cNvPr>
          <p:cNvSpPr txBox="1"/>
          <p:nvPr/>
        </p:nvSpPr>
        <p:spPr>
          <a:xfrm>
            <a:off x="4007768" y="1124744"/>
            <a:ext cx="2206053"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D8A66"/>
                </a:solidFill>
                <a:effectLst/>
                <a:uLnTx/>
                <a:uFillTx/>
                <a:latin typeface="Arial" pitchFamily="-72" charset="0"/>
                <a:ea typeface="MS PGothic" charset="0"/>
              </a:rPr>
              <a:t>Abstract 9006</a:t>
            </a:r>
          </a:p>
        </p:txBody>
      </p:sp>
    </p:spTree>
    <p:extLst>
      <p:ext uri="{BB962C8B-B14F-4D97-AF65-F5344CB8AC3E}">
        <p14:creationId xmlns:p14="http://schemas.microsoft.com/office/powerpoint/2010/main" val="2524843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484784"/>
          </a:xfrm>
        </p:spPr>
        <p:txBody>
          <a:bodyPr/>
          <a:lstStyle/>
          <a:p>
            <a:r>
              <a:rPr lang="en-US" sz="3200" dirty="0"/>
              <a:t>Dr </a:t>
            </a:r>
            <a:r>
              <a:rPr lang="en-US" dirty="0" err="1"/>
              <a:t>Jänne</a:t>
            </a:r>
            <a:r>
              <a:rPr lang="en-US"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889858239"/>
              </p:ext>
            </p:extLst>
          </p:nvPr>
        </p:nvGraphicFramePr>
        <p:xfrm>
          <a:off x="912286" y="1556791"/>
          <a:ext cx="9998784" cy="3744417"/>
        </p:xfrm>
        <a:graphic>
          <a:graphicData uri="http://schemas.openxmlformats.org/drawingml/2006/table">
            <a:tbl>
              <a:tblPr firstRow="1" bandRow="1">
                <a:tableStyleId>{F2DE63D5-997A-4646-A377-4702673A728D}</a:tableStyleId>
              </a:tblPr>
              <a:tblGrid>
                <a:gridCol w="2951466">
                  <a:extLst>
                    <a:ext uri="{9D8B030D-6E8A-4147-A177-3AD203B41FA5}">
                      <a16:colId xmlns:a16="http://schemas.microsoft.com/office/drawing/2014/main" val="20000"/>
                    </a:ext>
                  </a:extLst>
                </a:gridCol>
                <a:gridCol w="7047318">
                  <a:extLst>
                    <a:ext uri="{9D8B030D-6E8A-4147-A177-3AD203B41FA5}">
                      <a16:colId xmlns:a16="http://schemas.microsoft.com/office/drawing/2014/main" val="762323566"/>
                    </a:ext>
                  </a:extLst>
                </a:gridCol>
              </a:tblGrid>
              <a:tr h="2142931">
                <a:tc>
                  <a:txBody>
                    <a:bodyPr/>
                    <a:lstStyle/>
                    <a:p>
                      <a:pPr algn="l"/>
                      <a:r>
                        <a:rPr lang="en-US" sz="16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ACEA Biosciences Inc, </a:t>
                      </a:r>
                      <a:r>
                        <a:rPr lang="en-US" sz="1600" b="0" dirty="0" err="1">
                          <a:solidFill>
                            <a:schemeClr val="tx1"/>
                          </a:solidFill>
                        </a:rPr>
                        <a:t>Accutar</a:t>
                      </a:r>
                      <a:r>
                        <a:rPr lang="en-US" sz="1600" b="0" dirty="0">
                          <a:solidFill>
                            <a:schemeClr val="tx1"/>
                          </a:solidFill>
                        </a:rPr>
                        <a:t> Biotech, </a:t>
                      </a:r>
                      <a:r>
                        <a:rPr lang="en-US" sz="1600" b="0" dirty="0" err="1">
                          <a:solidFill>
                            <a:schemeClr val="tx1"/>
                          </a:solidFill>
                        </a:rPr>
                        <a:t>Allorion</a:t>
                      </a:r>
                      <a:r>
                        <a:rPr lang="en-US" sz="1600" b="0" dirty="0">
                          <a:solidFill>
                            <a:schemeClr val="tx1"/>
                          </a:solidFill>
                        </a:rPr>
                        <a:t> Therapeutics, Araxes Pharma, AstraZeneca Pharmaceuticals LP, Bayer HealthCare Pharmaceuticals, </a:t>
                      </a:r>
                      <a:r>
                        <a:rPr lang="en-US" sz="1600" b="0" dirty="0" err="1">
                          <a:solidFill>
                            <a:schemeClr val="tx1"/>
                          </a:solidFill>
                        </a:rPr>
                        <a:t>Biocartis</a:t>
                      </a:r>
                      <a:r>
                        <a:rPr lang="en-US" sz="1600" b="0" dirty="0">
                          <a:solidFill>
                            <a:schemeClr val="tx1"/>
                          </a:solidFill>
                        </a:rPr>
                        <a:t>, Boehringer Ingelheim Pharmaceuticals Inc, Chugai Pharmaceutical Co Ltd, Daiichi Sankyo Inc, Eisai Inc, Genentech, a member of the Roche Group, </a:t>
                      </a:r>
                      <a:r>
                        <a:rPr lang="en-US" sz="1600" b="0" dirty="0" err="1">
                          <a:solidFill>
                            <a:schemeClr val="tx1"/>
                          </a:solidFill>
                        </a:rPr>
                        <a:t>Ignyta</a:t>
                      </a:r>
                      <a:r>
                        <a:rPr lang="en-US" sz="1600" b="0" dirty="0">
                          <a:solidFill>
                            <a:schemeClr val="tx1"/>
                          </a:solidFill>
                        </a:rPr>
                        <a:t> Inc, Kura Oncology, Lilly, </a:t>
                      </a:r>
                      <a:r>
                        <a:rPr lang="en-US" sz="1600" b="0" dirty="0" err="1">
                          <a:solidFill>
                            <a:schemeClr val="tx1"/>
                          </a:solidFill>
                        </a:rPr>
                        <a:t>Loxo</a:t>
                      </a:r>
                      <a:r>
                        <a:rPr lang="en-US" sz="1600" b="0" dirty="0">
                          <a:solidFill>
                            <a:schemeClr val="tx1"/>
                          </a:solidFill>
                        </a:rPr>
                        <a:t> Oncology Inc, a wholly owned subsidiary of Eli Lilly &amp; Company, </a:t>
                      </a:r>
                      <a:r>
                        <a:rPr lang="en-US" sz="1600" b="0" dirty="0" err="1">
                          <a:solidFill>
                            <a:schemeClr val="tx1"/>
                          </a:solidFill>
                        </a:rPr>
                        <a:t>Mirati</a:t>
                      </a:r>
                      <a:r>
                        <a:rPr lang="en-US" sz="1600" b="0" dirty="0">
                          <a:solidFill>
                            <a:schemeClr val="tx1"/>
                          </a:solidFill>
                        </a:rPr>
                        <a:t> Therapeutics Inc, Novartis, </a:t>
                      </a:r>
                      <a:r>
                        <a:rPr lang="en-US" sz="1600" b="0" dirty="0" err="1">
                          <a:solidFill>
                            <a:schemeClr val="tx1"/>
                          </a:solidFill>
                        </a:rPr>
                        <a:t>Nuvalent</a:t>
                      </a:r>
                      <a:r>
                        <a:rPr lang="en-US" sz="1600" b="0" dirty="0">
                          <a:solidFill>
                            <a:schemeClr val="tx1"/>
                          </a:solidFill>
                        </a:rPr>
                        <a:t>, Pfizer Inc, Sanofi, SFJ Pharmaceuticals, Silicon Therapeutics, </a:t>
                      </a:r>
                      <a:r>
                        <a:rPr lang="en-US" sz="1600" b="0" dirty="0" err="1">
                          <a:solidFill>
                            <a:schemeClr val="tx1"/>
                          </a:solidFill>
                        </a:rPr>
                        <a:t>Syndax</a:t>
                      </a:r>
                      <a:r>
                        <a:rPr lang="en-US" sz="1600" b="0" dirty="0">
                          <a:solidFill>
                            <a:schemeClr val="tx1"/>
                          </a:solidFill>
                        </a:rPr>
                        <a:t> Pharmaceuticals Inc, Takeda Pharmaceuticals USA Inc, </a:t>
                      </a:r>
                      <a:r>
                        <a:rPr lang="en-US" sz="1600" b="0" dirty="0" err="1">
                          <a:solidFill>
                            <a:schemeClr val="tx1"/>
                          </a:solidFill>
                        </a:rPr>
                        <a:t>Transcenta</a:t>
                      </a:r>
                      <a:r>
                        <a:rPr lang="en-US" sz="1600" b="0" dirty="0">
                          <a:solidFill>
                            <a:schemeClr val="tx1"/>
                          </a:solidFill>
                        </a:rPr>
                        <a:t>, Voronoi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107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Astellas, AstraZeneca Pharmaceuticals LP, Boehringer Ingelheim Pharmaceuticals Inc, Daiichi Sankyo Inc, Lilly, Puma Biotechnology Inc, Revolution Medicines,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193793"/>
                  </a:ext>
                </a:extLst>
              </a:tr>
              <a:tr h="6704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err="1">
                          <a:solidFill>
                            <a:schemeClr val="tx1"/>
                          </a:solidFill>
                        </a:rPr>
                        <a:t>Labcorp</a:t>
                      </a:r>
                      <a:r>
                        <a:rPr lang="en-US" sz="1600" dirty="0">
                          <a:solidFill>
                            <a:schemeClr val="tx1"/>
                          </a:solidFill>
                        </a:rPr>
                        <a:t> for </a:t>
                      </a:r>
                      <a:r>
                        <a:rPr lang="en-US" sz="1600" dirty="0" err="1">
                          <a:solidFill>
                            <a:schemeClr val="tx1"/>
                          </a:solidFill>
                        </a:rPr>
                        <a:t>postmarketing</a:t>
                      </a:r>
                      <a:r>
                        <a:rPr lang="en-US" sz="1600" dirty="0">
                          <a:solidFill>
                            <a:schemeClr val="tx1"/>
                          </a:solidFill>
                        </a:rPr>
                        <a:t> royalties from Dana-Farber Cancer Institute-owned intellectual property on EGFR mutations licensed to </a:t>
                      </a:r>
                      <a:r>
                        <a:rPr lang="en-US" sz="1600" dirty="0" err="1">
                          <a:solidFill>
                            <a:schemeClr val="tx1"/>
                          </a:solidFill>
                        </a:rPr>
                        <a:t>Labcorp</a:t>
                      </a:r>
                      <a:endParaRPr lang="en-US" sz="160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1571806"/>
                  </a:ext>
                </a:extLst>
              </a:tr>
            </a:tbl>
          </a:graphicData>
        </a:graphic>
      </p:graphicFrame>
    </p:spTree>
    <p:custDataLst>
      <p:tags r:id="rId1"/>
    </p:custDataLst>
    <p:extLst>
      <p:ext uri="{BB962C8B-B14F-4D97-AF65-F5344CB8AC3E}">
        <p14:creationId xmlns:p14="http://schemas.microsoft.com/office/powerpoint/2010/main" val="2940121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p:txBody>
          <a:bodyPr/>
          <a:lstStyle/>
          <a:p>
            <a:pPr algn="l"/>
            <a:r>
              <a:rPr lang="en-US" dirty="0"/>
              <a:t>CHRYSALIS-2: Best Antitumor Response and ORR by Prior Therapy Group</a:t>
            </a:r>
          </a:p>
        </p:txBody>
      </p:sp>
      <p:pic>
        <p:nvPicPr>
          <p:cNvPr id="6" name="Picture 5" descr="Chart&#10;&#10;Description automatically generated">
            <a:extLst>
              <a:ext uri="{FF2B5EF4-FFF2-40B4-BE49-F238E27FC236}">
                <a16:creationId xmlns:a16="http://schemas.microsoft.com/office/drawing/2014/main" id="{A37343BF-497D-90A3-E059-FEDBF8F01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492816"/>
            <a:ext cx="10954683" cy="4544836"/>
          </a:xfrm>
          <a:prstGeom prst="rect">
            <a:avLst/>
          </a:prstGeom>
        </p:spPr>
      </p:pic>
      <p:sp>
        <p:nvSpPr>
          <p:cNvPr id="5" name="TextBox 4">
            <a:extLst>
              <a:ext uri="{FF2B5EF4-FFF2-40B4-BE49-F238E27FC236}">
                <a16:creationId xmlns:a16="http://schemas.microsoft.com/office/drawing/2014/main" id="{489BB1AA-1294-2A1F-742E-6A01C7980FCB}"/>
              </a:ext>
            </a:extLst>
          </p:cNvPr>
          <p:cNvSpPr txBox="1"/>
          <p:nvPr/>
        </p:nvSpPr>
        <p:spPr>
          <a:xfrm>
            <a:off x="123322" y="6477098"/>
            <a:ext cx="329109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Shu CA et al. ASCO 2022;Abstract 9006.</a:t>
            </a:r>
          </a:p>
        </p:txBody>
      </p:sp>
      <p:sp>
        <p:nvSpPr>
          <p:cNvPr id="7" name="TextBox 6">
            <a:extLst>
              <a:ext uri="{FF2B5EF4-FFF2-40B4-BE49-F238E27FC236}">
                <a16:creationId xmlns:a16="http://schemas.microsoft.com/office/drawing/2014/main" id="{7107B414-FEE3-F442-96DA-DD982E886E09}"/>
              </a:ext>
            </a:extLst>
          </p:cNvPr>
          <p:cNvSpPr txBox="1"/>
          <p:nvPr/>
        </p:nvSpPr>
        <p:spPr>
          <a:xfrm>
            <a:off x="720222" y="6032598"/>
            <a:ext cx="72295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BICR = blinded independent central review; ORR = overall response rate; INV = investigator</a:t>
            </a:r>
          </a:p>
        </p:txBody>
      </p:sp>
    </p:spTree>
    <p:extLst>
      <p:ext uri="{BB962C8B-B14F-4D97-AF65-F5344CB8AC3E}">
        <p14:creationId xmlns:p14="http://schemas.microsoft.com/office/powerpoint/2010/main" val="1800553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223E1DBB-BA95-B4F9-2B8B-B9B8BAC6F385}"/>
              </a:ext>
            </a:extLst>
          </p:cNvPr>
          <p:cNvPicPr>
            <a:picLocks noChangeAspect="1"/>
          </p:cNvPicPr>
          <p:nvPr/>
        </p:nvPicPr>
        <p:blipFill>
          <a:blip r:embed="rId2"/>
          <a:stretch>
            <a:fillRect/>
          </a:stretch>
        </p:blipFill>
        <p:spPr>
          <a:xfrm>
            <a:off x="767408" y="548680"/>
            <a:ext cx="10668000" cy="5377901"/>
          </a:xfrm>
          <a:prstGeom prst="rect">
            <a:avLst/>
          </a:prstGeom>
        </p:spPr>
      </p:pic>
      <p:sp>
        <p:nvSpPr>
          <p:cNvPr id="4" name="TextBox 3">
            <a:extLst>
              <a:ext uri="{FF2B5EF4-FFF2-40B4-BE49-F238E27FC236}">
                <a16:creationId xmlns:a16="http://schemas.microsoft.com/office/drawing/2014/main" id="{D4197119-4046-3AC7-26A0-03BF7F7E3A64}"/>
              </a:ext>
            </a:extLst>
          </p:cNvPr>
          <p:cNvSpPr txBox="1"/>
          <p:nvPr/>
        </p:nvSpPr>
        <p:spPr>
          <a:xfrm>
            <a:off x="4144271" y="1236377"/>
            <a:ext cx="17978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68666"/>
                </a:solidFill>
                <a:effectLst/>
                <a:uLnTx/>
                <a:uFillTx/>
                <a:latin typeface="Calibri"/>
                <a:ea typeface="+mn-ea"/>
                <a:cs typeface="+mn-cs"/>
              </a:rPr>
              <a:t>Abstract 9008</a:t>
            </a:r>
          </a:p>
        </p:txBody>
      </p:sp>
      <p:pic>
        <p:nvPicPr>
          <p:cNvPr id="5" name="Picture 4">
            <a:extLst>
              <a:ext uri="{FF2B5EF4-FFF2-40B4-BE49-F238E27FC236}">
                <a16:creationId xmlns:a16="http://schemas.microsoft.com/office/drawing/2014/main" id="{1420F678-F67E-394E-412C-594420F16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1906614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0F678-F67E-394E-412C-594420F16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30BDF759-FD62-C700-6445-CFFD7CA9A75E}"/>
              </a:ext>
            </a:extLst>
          </p:cNvPr>
          <p:cNvSpPr txBox="1"/>
          <p:nvPr/>
        </p:nvSpPr>
        <p:spPr>
          <a:xfrm>
            <a:off x="239191" y="6477098"/>
            <a:ext cx="34640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Krebs MG et al. ASCO 2022;Abstract 9008.</a:t>
            </a:r>
          </a:p>
        </p:txBody>
      </p:sp>
      <p:sp>
        <p:nvSpPr>
          <p:cNvPr id="6" name="Title 5">
            <a:extLst>
              <a:ext uri="{FF2B5EF4-FFF2-40B4-BE49-F238E27FC236}">
                <a16:creationId xmlns:a16="http://schemas.microsoft.com/office/drawing/2014/main" id="{8B58C3F6-E625-FF6A-393A-619C38796D4C}"/>
              </a:ext>
            </a:extLst>
          </p:cNvPr>
          <p:cNvSpPr>
            <a:spLocks noGrp="1"/>
          </p:cNvSpPr>
          <p:nvPr>
            <p:ph type="title"/>
          </p:nvPr>
        </p:nvSpPr>
        <p:spPr>
          <a:xfrm>
            <a:off x="927190" y="57737"/>
            <a:ext cx="10358967" cy="1143000"/>
          </a:xfrm>
        </p:spPr>
        <p:txBody>
          <a:bodyPr/>
          <a:lstStyle/>
          <a:p>
            <a:r>
              <a:rPr lang="en-US" dirty="0" err="1"/>
              <a:t>Amivantamab</a:t>
            </a:r>
            <a:r>
              <a:rPr lang="en-US" dirty="0"/>
              <a:t>: EGFR-MET Bispecific Antibody</a:t>
            </a:r>
          </a:p>
        </p:txBody>
      </p:sp>
      <p:pic>
        <p:nvPicPr>
          <p:cNvPr id="8" name="Picture 7" descr="A picture containing diagram&#10;&#10;Description automatically generated">
            <a:extLst>
              <a:ext uri="{FF2B5EF4-FFF2-40B4-BE49-F238E27FC236}">
                <a16:creationId xmlns:a16="http://schemas.microsoft.com/office/drawing/2014/main" id="{AD09FC04-D179-BDAC-38D3-8156A4C5BA78}"/>
              </a:ext>
            </a:extLst>
          </p:cNvPr>
          <p:cNvPicPr>
            <a:picLocks noChangeAspect="1"/>
          </p:cNvPicPr>
          <p:nvPr/>
        </p:nvPicPr>
        <p:blipFill>
          <a:blip r:embed="rId3"/>
          <a:stretch>
            <a:fillRect/>
          </a:stretch>
        </p:blipFill>
        <p:spPr>
          <a:xfrm>
            <a:off x="239191" y="1052736"/>
            <a:ext cx="11740476" cy="4835005"/>
          </a:xfrm>
          <a:prstGeom prst="rect">
            <a:avLst/>
          </a:prstGeom>
        </p:spPr>
      </p:pic>
    </p:spTree>
    <p:extLst>
      <p:ext uri="{BB962C8B-B14F-4D97-AF65-F5344CB8AC3E}">
        <p14:creationId xmlns:p14="http://schemas.microsoft.com/office/powerpoint/2010/main" val="2360327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0F678-F67E-394E-412C-594420F16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6" name="Title 5">
            <a:extLst>
              <a:ext uri="{FF2B5EF4-FFF2-40B4-BE49-F238E27FC236}">
                <a16:creationId xmlns:a16="http://schemas.microsoft.com/office/drawing/2014/main" id="{8B58C3F6-E625-FF6A-393A-619C38796D4C}"/>
              </a:ext>
            </a:extLst>
          </p:cNvPr>
          <p:cNvSpPr>
            <a:spLocks noGrp="1"/>
          </p:cNvSpPr>
          <p:nvPr>
            <p:ph type="title"/>
          </p:nvPr>
        </p:nvSpPr>
        <p:spPr/>
        <p:txBody>
          <a:bodyPr/>
          <a:lstStyle/>
          <a:p>
            <a:r>
              <a:rPr lang="en-US" dirty="0"/>
              <a:t>Antitumor Activity of </a:t>
            </a:r>
            <a:r>
              <a:rPr lang="en-US" dirty="0" err="1"/>
              <a:t>Amivantamab</a:t>
            </a:r>
            <a:r>
              <a:rPr lang="en-US" dirty="0"/>
              <a:t> Monotherapy</a:t>
            </a:r>
          </a:p>
        </p:txBody>
      </p:sp>
      <p:pic>
        <p:nvPicPr>
          <p:cNvPr id="4" name="Picture 3" descr="Timeline&#10;&#10;Description automatically generated with medium confidence">
            <a:extLst>
              <a:ext uri="{FF2B5EF4-FFF2-40B4-BE49-F238E27FC236}">
                <a16:creationId xmlns:a16="http://schemas.microsoft.com/office/drawing/2014/main" id="{6EF25641-088A-DDE7-F0C9-E291B2E86729}"/>
              </a:ext>
            </a:extLst>
          </p:cNvPr>
          <p:cNvPicPr>
            <a:picLocks noChangeAspect="1"/>
          </p:cNvPicPr>
          <p:nvPr/>
        </p:nvPicPr>
        <p:blipFill>
          <a:blip r:embed="rId3"/>
          <a:stretch>
            <a:fillRect/>
          </a:stretch>
        </p:blipFill>
        <p:spPr>
          <a:xfrm>
            <a:off x="236305" y="1227512"/>
            <a:ext cx="11733087" cy="4909588"/>
          </a:xfrm>
          <a:prstGeom prst="rect">
            <a:avLst/>
          </a:prstGeom>
        </p:spPr>
      </p:pic>
      <p:sp>
        <p:nvSpPr>
          <p:cNvPr id="7" name="TextBox 6">
            <a:extLst>
              <a:ext uri="{FF2B5EF4-FFF2-40B4-BE49-F238E27FC236}">
                <a16:creationId xmlns:a16="http://schemas.microsoft.com/office/drawing/2014/main" id="{36EC143F-F116-774E-81AC-D4BBBF3C54A2}"/>
              </a:ext>
            </a:extLst>
          </p:cNvPr>
          <p:cNvSpPr txBox="1"/>
          <p:nvPr/>
        </p:nvSpPr>
        <p:spPr>
          <a:xfrm>
            <a:off x="239191" y="6477098"/>
            <a:ext cx="34640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Krebs MG et al. ASCO 2022;Abstract 9008.</a:t>
            </a:r>
          </a:p>
        </p:txBody>
      </p:sp>
    </p:spTree>
    <p:extLst>
      <p:ext uri="{BB962C8B-B14F-4D97-AF65-F5344CB8AC3E}">
        <p14:creationId xmlns:p14="http://schemas.microsoft.com/office/powerpoint/2010/main" val="661413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0F678-F67E-394E-412C-594420F16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6" name="Title 5">
            <a:extLst>
              <a:ext uri="{FF2B5EF4-FFF2-40B4-BE49-F238E27FC236}">
                <a16:creationId xmlns:a16="http://schemas.microsoft.com/office/drawing/2014/main" id="{8B58C3F6-E625-FF6A-393A-619C38796D4C}"/>
              </a:ext>
            </a:extLst>
          </p:cNvPr>
          <p:cNvSpPr>
            <a:spLocks noGrp="1"/>
          </p:cNvSpPr>
          <p:nvPr>
            <p:ph type="title"/>
          </p:nvPr>
        </p:nvSpPr>
        <p:spPr>
          <a:xfrm>
            <a:off x="912286" y="29302"/>
            <a:ext cx="10358967" cy="1143000"/>
          </a:xfrm>
        </p:spPr>
        <p:txBody>
          <a:bodyPr/>
          <a:lstStyle/>
          <a:p>
            <a:r>
              <a:rPr lang="en-US" dirty="0"/>
              <a:t>Durable Responses to </a:t>
            </a:r>
            <a:r>
              <a:rPr lang="en-US" dirty="0" err="1"/>
              <a:t>Amivantamab</a:t>
            </a:r>
            <a:r>
              <a:rPr lang="en-US" dirty="0"/>
              <a:t> over Time</a:t>
            </a:r>
          </a:p>
        </p:txBody>
      </p:sp>
      <p:pic>
        <p:nvPicPr>
          <p:cNvPr id="4" name="Picture 3" descr="Chart&#10;&#10;Description automatically generated">
            <a:extLst>
              <a:ext uri="{FF2B5EF4-FFF2-40B4-BE49-F238E27FC236}">
                <a16:creationId xmlns:a16="http://schemas.microsoft.com/office/drawing/2014/main" id="{92E0A06B-B866-7A4F-1035-3A22D77C3195}"/>
              </a:ext>
            </a:extLst>
          </p:cNvPr>
          <p:cNvPicPr>
            <a:picLocks noChangeAspect="1"/>
          </p:cNvPicPr>
          <p:nvPr/>
        </p:nvPicPr>
        <p:blipFill>
          <a:blip r:embed="rId3"/>
          <a:stretch>
            <a:fillRect/>
          </a:stretch>
        </p:blipFill>
        <p:spPr>
          <a:xfrm>
            <a:off x="392240" y="1172302"/>
            <a:ext cx="11484686" cy="4716101"/>
          </a:xfrm>
          <a:prstGeom prst="rect">
            <a:avLst/>
          </a:prstGeom>
        </p:spPr>
      </p:pic>
      <p:sp>
        <p:nvSpPr>
          <p:cNvPr id="7" name="TextBox 6">
            <a:extLst>
              <a:ext uri="{FF2B5EF4-FFF2-40B4-BE49-F238E27FC236}">
                <a16:creationId xmlns:a16="http://schemas.microsoft.com/office/drawing/2014/main" id="{F8CFFCD5-261E-7747-BF9C-C3642D8F64F0}"/>
              </a:ext>
            </a:extLst>
          </p:cNvPr>
          <p:cNvSpPr txBox="1"/>
          <p:nvPr/>
        </p:nvSpPr>
        <p:spPr>
          <a:xfrm>
            <a:off x="239191" y="6477098"/>
            <a:ext cx="34640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Krebs MG et al. ASCO 2022;Abstract 9008.</a:t>
            </a:r>
          </a:p>
        </p:txBody>
      </p:sp>
    </p:spTree>
    <p:extLst>
      <p:ext uri="{BB962C8B-B14F-4D97-AF65-F5344CB8AC3E}">
        <p14:creationId xmlns:p14="http://schemas.microsoft.com/office/powerpoint/2010/main" val="406403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0F678-F67E-394E-412C-594420F16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6" name="Title 5">
            <a:extLst>
              <a:ext uri="{FF2B5EF4-FFF2-40B4-BE49-F238E27FC236}">
                <a16:creationId xmlns:a16="http://schemas.microsoft.com/office/drawing/2014/main" id="{8B58C3F6-E625-FF6A-393A-619C38796D4C}"/>
              </a:ext>
            </a:extLst>
          </p:cNvPr>
          <p:cNvSpPr>
            <a:spLocks noGrp="1"/>
          </p:cNvSpPr>
          <p:nvPr>
            <p:ph type="title"/>
          </p:nvPr>
        </p:nvSpPr>
        <p:spPr>
          <a:xfrm>
            <a:off x="912286" y="57737"/>
            <a:ext cx="10358967" cy="894042"/>
          </a:xfrm>
        </p:spPr>
        <p:txBody>
          <a:bodyPr/>
          <a:lstStyle/>
          <a:p>
            <a:r>
              <a:rPr lang="en-US" dirty="0"/>
              <a:t>Safety Profile</a:t>
            </a:r>
          </a:p>
        </p:txBody>
      </p:sp>
      <p:pic>
        <p:nvPicPr>
          <p:cNvPr id="4" name="Picture 3" descr="Table&#10;&#10;Description automatically generated">
            <a:extLst>
              <a:ext uri="{FF2B5EF4-FFF2-40B4-BE49-F238E27FC236}">
                <a16:creationId xmlns:a16="http://schemas.microsoft.com/office/drawing/2014/main" id="{12F84814-D9E0-33AA-AEE7-8AAEEBF7961B}"/>
              </a:ext>
            </a:extLst>
          </p:cNvPr>
          <p:cNvPicPr>
            <a:picLocks noChangeAspect="1"/>
          </p:cNvPicPr>
          <p:nvPr/>
        </p:nvPicPr>
        <p:blipFill>
          <a:blip r:embed="rId3"/>
          <a:stretch>
            <a:fillRect/>
          </a:stretch>
        </p:blipFill>
        <p:spPr>
          <a:xfrm>
            <a:off x="392240" y="1049560"/>
            <a:ext cx="11381944" cy="4758879"/>
          </a:xfrm>
          <a:prstGeom prst="rect">
            <a:avLst/>
          </a:prstGeom>
        </p:spPr>
      </p:pic>
      <p:sp>
        <p:nvSpPr>
          <p:cNvPr id="7" name="TextBox 6">
            <a:extLst>
              <a:ext uri="{FF2B5EF4-FFF2-40B4-BE49-F238E27FC236}">
                <a16:creationId xmlns:a16="http://schemas.microsoft.com/office/drawing/2014/main" id="{6F900D83-FDCF-B749-A4A8-A01FE74FA030}"/>
              </a:ext>
            </a:extLst>
          </p:cNvPr>
          <p:cNvSpPr txBox="1"/>
          <p:nvPr/>
        </p:nvSpPr>
        <p:spPr>
          <a:xfrm>
            <a:off x="239191" y="6477098"/>
            <a:ext cx="34640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Krebs MG et al. ASCO 2022;Abstract 9008.</a:t>
            </a:r>
          </a:p>
        </p:txBody>
      </p:sp>
    </p:spTree>
    <p:extLst>
      <p:ext uri="{BB962C8B-B14F-4D97-AF65-F5344CB8AC3E}">
        <p14:creationId xmlns:p14="http://schemas.microsoft.com/office/powerpoint/2010/main" val="1523244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4F055B1A-F140-9344-CAEA-33D56DC9C152}"/>
              </a:ext>
            </a:extLst>
          </p:cNvPr>
          <p:cNvSpPr>
            <a:spLocks noGrp="1"/>
          </p:cNvSpPr>
          <p:nvPr>
            <p:ph type="title"/>
          </p:nvPr>
        </p:nvSpPr>
        <p:spPr>
          <a:xfrm>
            <a:off x="916516" y="1351440"/>
            <a:ext cx="10358967" cy="2733793"/>
          </a:xfrm>
        </p:spPr>
        <p:txBody>
          <a:bodyPr/>
          <a:lstStyle/>
          <a:p>
            <a:pPr algn="l"/>
            <a:r>
              <a:rPr lang="en-US" sz="3600" dirty="0" err="1">
                <a:effectLst/>
                <a:latin typeface="+mn-lt"/>
              </a:rPr>
              <a:t>Mobocertinib</a:t>
            </a:r>
            <a:r>
              <a:rPr lang="en-US" sz="3600" dirty="0">
                <a:effectLst/>
                <a:latin typeface="+mn-lt"/>
              </a:rPr>
              <a:t> (TAK-788) in EGFR Exon 20 Insertion (ex20ins) + </a:t>
            </a:r>
            <a:r>
              <a:rPr lang="en-US" sz="3600" dirty="0">
                <a:latin typeface="+mn-lt"/>
              </a:rPr>
              <a:t>M</a:t>
            </a:r>
            <a:r>
              <a:rPr lang="en-US" sz="3600" dirty="0">
                <a:effectLst/>
                <a:latin typeface="+mn-lt"/>
              </a:rPr>
              <a:t>etastatic </a:t>
            </a:r>
            <a:r>
              <a:rPr lang="en-US" sz="3600" dirty="0">
                <a:latin typeface="+mn-lt"/>
              </a:rPr>
              <a:t>N</a:t>
            </a:r>
            <a:r>
              <a:rPr lang="en-US" sz="3600" dirty="0">
                <a:effectLst/>
                <a:latin typeface="+mn-lt"/>
              </a:rPr>
              <a:t>on-Small Cell </a:t>
            </a:r>
            <a:r>
              <a:rPr lang="en-US" sz="3600" dirty="0">
                <a:latin typeface="+mn-lt"/>
              </a:rPr>
              <a:t>L</a:t>
            </a:r>
            <a:r>
              <a:rPr lang="en-US" sz="3600" dirty="0">
                <a:effectLst/>
                <a:latin typeface="+mn-lt"/>
              </a:rPr>
              <a:t>ung </a:t>
            </a:r>
            <a:r>
              <a:rPr lang="en-US" sz="3600" dirty="0">
                <a:latin typeface="+mn-lt"/>
              </a:rPr>
              <a:t>C</a:t>
            </a:r>
            <a:r>
              <a:rPr lang="en-US" sz="3600" dirty="0">
                <a:effectLst/>
                <a:latin typeface="+mn-lt"/>
              </a:rPr>
              <a:t>ancer (</a:t>
            </a:r>
            <a:r>
              <a:rPr lang="en-US" sz="3600" dirty="0" err="1">
                <a:effectLst/>
                <a:latin typeface="+mn-lt"/>
              </a:rPr>
              <a:t>mNSCLC</a:t>
            </a:r>
            <a:r>
              <a:rPr lang="en-US" sz="3600" dirty="0">
                <a:effectLst/>
                <a:latin typeface="+mn-lt"/>
              </a:rPr>
              <a:t>): Treatment (</a:t>
            </a:r>
            <a:r>
              <a:rPr lang="en-US" sz="3600" dirty="0" err="1">
                <a:effectLst/>
                <a:latin typeface="+mn-lt"/>
              </a:rPr>
              <a:t>tx</a:t>
            </a:r>
            <a:r>
              <a:rPr lang="en-US" sz="3600" dirty="0">
                <a:effectLst/>
                <a:latin typeface="+mn-lt"/>
              </a:rPr>
              <a:t>) Beyond </a:t>
            </a:r>
            <a:r>
              <a:rPr lang="en-US" sz="3600" dirty="0">
                <a:latin typeface="+mn-lt"/>
              </a:rPr>
              <a:t>P</a:t>
            </a:r>
            <a:r>
              <a:rPr lang="en-US" sz="3600" dirty="0">
                <a:effectLst/>
                <a:latin typeface="+mn-lt"/>
              </a:rPr>
              <a:t>rogressive </a:t>
            </a:r>
            <a:r>
              <a:rPr lang="en-US" sz="3600" dirty="0">
                <a:latin typeface="+mn-lt"/>
              </a:rPr>
              <a:t>D</a:t>
            </a:r>
            <a:r>
              <a:rPr lang="en-US" sz="3600" dirty="0">
                <a:effectLst/>
                <a:latin typeface="+mn-lt"/>
              </a:rPr>
              <a:t>isease (PD) in Platinum-Pretreated </a:t>
            </a:r>
            <a:r>
              <a:rPr lang="en-US" sz="3600" dirty="0">
                <a:latin typeface="+mn-lt"/>
              </a:rPr>
              <a:t>P</a:t>
            </a:r>
            <a:r>
              <a:rPr lang="en-US" sz="3600" dirty="0">
                <a:effectLst/>
                <a:latin typeface="+mn-lt"/>
              </a:rPr>
              <a:t>atients (pts) with and without Intracranial PD</a:t>
            </a:r>
            <a:endParaRPr lang="en-US" sz="3600" dirty="0">
              <a:latin typeface="+mn-lt"/>
            </a:endParaRPr>
          </a:p>
        </p:txBody>
      </p:sp>
      <p:sp>
        <p:nvSpPr>
          <p:cNvPr id="3" name="Content Placeholder 2">
            <a:extLst>
              <a:ext uri="{FF2B5EF4-FFF2-40B4-BE49-F238E27FC236}">
                <a16:creationId xmlns:a16="http://schemas.microsoft.com/office/drawing/2014/main" id="{07DAA42E-1C53-D8D9-82C6-B46EAB2B6C9B}"/>
              </a:ext>
            </a:extLst>
          </p:cNvPr>
          <p:cNvSpPr>
            <a:spLocks noGrp="1"/>
          </p:cNvSpPr>
          <p:nvPr>
            <p:ph idx="1"/>
          </p:nvPr>
        </p:nvSpPr>
        <p:spPr>
          <a:xfrm>
            <a:off x="916516" y="4394958"/>
            <a:ext cx="10358967" cy="1266290"/>
          </a:xfrm>
        </p:spPr>
        <p:txBody>
          <a:bodyPr/>
          <a:lstStyle/>
          <a:p>
            <a:pPr marL="98425" indent="0">
              <a:spcBef>
                <a:spcPts val="0"/>
              </a:spcBef>
              <a:spcAft>
                <a:spcPts val="0"/>
              </a:spcAft>
              <a:buNone/>
            </a:pPr>
            <a:r>
              <a:rPr lang="en-US" b="0" dirty="0" err="1"/>
              <a:t>Janne</a:t>
            </a:r>
            <a:r>
              <a:rPr lang="en-US" b="0" dirty="0"/>
              <a:t> PA et al.</a:t>
            </a:r>
          </a:p>
          <a:p>
            <a:pPr marL="98425" indent="0">
              <a:spcBef>
                <a:spcPts val="0"/>
              </a:spcBef>
              <a:spcAft>
                <a:spcPts val="0"/>
              </a:spcAft>
              <a:buNone/>
            </a:pPr>
            <a:r>
              <a:rPr lang="en-US" b="0" dirty="0"/>
              <a:t>ASCO 2022;Abstract 9099.</a:t>
            </a:r>
          </a:p>
        </p:txBody>
      </p:sp>
    </p:spTree>
    <p:extLst>
      <p:ext uri="{BB962C8B-B14F-4D97-AF65-F5344CB8AC3E}">
        <p14:creationId xmlns:p14="http://schemas.microsoft.com/office/powerpoint/2010/main" val="1634242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6BF15157-0357-D254-B3E0-6DB2BA48F4D3}"/>
              </a:ext>
            </a:extLst>
          </p:cNvPr>
          <p:cNvPicPr>
            <a:picLocks noChangeAspect="1"/>
          </p:cNvPicPr>
          <p:nvPr/>
        </p:nvPicPr>
        <p:blipFill>
          <a:blip r:embed="rId3"/>
          <a:stretch>
            <a:fillRect/>
          </a:stretch>
        </p:blipFill>
        <p:spPr>
          <a:xfrm>
            <a:off x="377206" y="711699"/>
            <a:ext cx="11437587" cy="4517847"/>
          </a:xfrm>
          <a:prstGeom prst="rect">
            <a:avLst/>
          </a:prstGeom>
        </p:spPr>
      </p:pic>
      <p:sp>
        <p:nvSpPr>
          <p:cNvPr id="5" name="Rectangle 4">
            <a:extLst>
              <a:ext uri="{FF2B5EF4-FFF2-40B4-BE49-F238E27FC236}">
                <a16:creationId xmlns:a16="http://schemas.microsoft.com/office/drawing/2014/main" id="{535E8595-A822-DA52-9F5D-AA541A1B4A89}"/>
              </a:ext>
            </a:extLst>
          </p:cNvPr>
          <p:cNvSpPr/>
          <p:nvPr/>
        </p:nvSpPr>
        <p:spPr bwMode="auto">
          <a:xfrm>
            <a:off x="384542" y="5162610"/>
            <a:ext cx="11430251" cy="791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8FC9FF76-8AE8-D644-E658-111F55DC18BF}"/>
              </a:ext>
            </a:extLst>
          </p:cNvPr>
          <p:cNvSpPr txBox="1"/>
          <p:nvPr/>
        </p:nvSpPr>
        <p:spPr>
          <a:xfrm>
            <a:off x="6096000" y="5430500"/>
            <a:ext cx="5218095" cy="523220"/>
          </a:xfrm>
          <a:prstGeom prst="rect">
            <a:avLst/>
          </a:prstGeom>
          <a:noFill/>
        </p:spPr>
        <p:txBody>
          <a:bodyPr wrap="none" rtlCol="0">
            <a:spAutoFit/>
          </a:bodyPr>
          <a:lstStyle/>
          <a:p>
            <a:r>
              <a:rPr lang="en-US" sz="2800" b="1" i="1" dirty="0">
                <a:solidFill>
                  <a:schemeClr val="accent1">
                    <a:lumMod val="50000"/>
                  </a:schemeClr>
                </a:solidFill>
              </a:rPr>
              <a:t>JAMA Oncol </a:t>
            </a:r>
            <a:r>
              <a:rPr lang="en-US" sz="2800" b="1" dirty="0">
                <a:solidFill>
                  <a:schemeClr val="accent1">
                    <a:lumMod val="50000"/>
                  </a:schemeClr>
                </a:solidFill>
              </a:rPr>
              <a:t>2021;7(12):e214761. </a:t>
            </a:r>
          </a:p>
        </p:txBody>
      </p:sp>
    </p:spTree>
    <p:extLst>
      <p:ext uri="{BB962C8B-B14F-4D97-AF65-F5344CB8AC3E}">
        <p14:creationId xmlns:p14="http://schemas.microsoft.com/office/powerpoint/2010/main" val="2305632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4F055B1A-F140-9344-CAEA-33D56DC9C152}"/>
              </a:ext>
            </a:extLst>
          </p:cNvPr>
          <p:cNvSpPr>
            <a:spLocks noGrp="1"/>
          </p:cNvSpPr>
          <p:nvPr>
            <p:ph type="title"/>
          </p:nvPr>
        </p:nvSpPr>
        <p:spPr>
          <a:xfrm>
            <a:off x="916516" y="1628800"/>
            <a:ext cx="10358967" cy="2733793"/>
          </a:xfrm>
        </p:spPr>
        <p:txBody>
          <a:bodyPr/>
          <a:lstStyle/>
          <a:p>
            <a:pPr algn="l"/>
            <a:r>
              <a:rPr lang="en-US" sz="3600" dirty="0">
                <a:effectLst/>
                <a:latin typeface="+mn-lt"/>
              </a:rPr>
              <a:t>Antitumor Activity of </a:t>
            </a:r>
            <a:r>
              <a:rPr lang="en-US" sz="3600" dirty="0" err="1">
                <a:latin typeface="+mn-lt"/>
              </a:rPr>
              <a:t>S</a:t>
            </a:r>
            <a:r>
              <a:rPr lang="en-US" sz="3600" dirty="0" err="1">
                <a:effectLst/>
                <a:latin typeface="+mn-lt"/>
              </a:rPr>
              <a:t>unvozertinib</a:t>
            </a:r>
            <a:r>
              <a:rPr lang="en-US" sz="3600" dirty="0">
                <a:effectLst/>
                <a:latin typeface="+mn-lt"/>
              </a:rPr>
              <a:t> in NSCLC Patients with EGFR Exon20 Insertion Mutations after Platinum and Anti-PD(L)1 Treatment </a:t>
            </a:r>
            <a:r>
              <a:rPr lang="en-US" sz="3600" dirty="0">
                <a:latin typeface="+mn-lt"/>
              </a:rPr>
              <a:t>F</a:t>
            </a:r>
            <a:r>
              <a:rPr lang="en-US" sz="3600" dirty="0">
                <a:effectLst/>
                <a:latin typeface="+mn-lt"/>
              </a:rPr>
              <a:t>ailures</a:t>
            </a:r>
          </a:p>
        </p:txBody>
      </p:sp>
      <p:sp>
        <p:nvSpPr>
          <p:cNvPr id="3" name="Content Placeholder 2">
            <a:extLst>
              <a:ext uri="{FF2B5EF4-FFF2-40B4-BE49-F238E27FC236}">
                <a16:creationId xmlns:a16="http://schemas.microsoft.com/office/drawing/2014/main" id="{07DAA42E-1C53-D8D9-82C6-B46EAB2B6C9B}"/>
              </a:ext>
            </a:extLst>
          </p:cNvPr>
          <p:cNvSpPr>
            <a:spLocks noGrp="1"/>
          </p:cNvSpPr>
          <p:nvPr>
            <p:ph idx="1"/>
          </p:nvPr>
        </p:nvSpPr>
        <p:spPr>
          <a:xfrm>
            <a:off x="916516" y="4137507"/>
            <a:ext cx="10358967" cy="1266290"/>
          </a:xfrm>
        </p:spPr>
        <p:txBody>
          <a:bodyPr/>
          <a:lstStyle/>
          <a:p>
            <a:pPr marL="98425" indent="0">
              <a:spcBef>
                <a:spcPts val="0"/>
              </a:spcBef>
              <a:spcAft>
                <a:spcPts val="0"/>
              </a:spcAft>
              <a:buNone/>
            </a:pPr>
            <a:r>
              <a:rPr lang="en-US" b="0" dirty="0" err="1"/>
              <a:t>Janne</a:t>
            </a:r>
            <a:r>
              <a:rPr lang="en-US" b="0" dirty="0"/>
              <a:t> PA et al.</a:t>
            </a:r>
          </a:p>
          <a:p>
            <a:pPr marL="98425" indent="0">
              <a:spcBef>
                <a:spcPts val="0"/>
              </a:spcBef>
              <a:spcAft>
                <a:spcPts val="0"/>
              </a:spcAft>
              <a:buNone/>
            </a:pPr>
            <a:r>
              <a:rPr lang="en-US" b="0" dirty="0"/>
              <a:t>ASCO 2022;Abstract 9015.</a:t>
            </a:r>
          </a:p>
        </p:txBody>
      </p:sp>
    </p:spTree>
    <p:extLst>
      <p:ext uri="{BB962C8B-B14F-4D97-AF65-F5344CB8AC3E}">
        <p14:creationId xmlns:p14="http://schemas.microsoft.com/office/powerpoint/2010/main" val="200606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F189B57-EF29-F881-D72C-B437418B448B}"/>
              </a:ext>
            </a:extLst>
          </p:cNvPr>
          <p:cNvPicPr>
            <a:picLocks noChangeAspect="1"/>
          </p:cNvPicPr>
          <p:nvPr/>
        </p:nvPicPr>
        <p:blipFill>
          <a:blip r:embed="rId3"/>
          <a:stretch>
            <a:fillRect/>
          </a:stretch>
        </p:blipFill>
        <p:spPr>
          <a:xfrm>
            <a:off x="1161817" y="507110"/>
            <a:ext cx="9724528" cy="5293593"/>
          </a:xfrm>
          <a:prstGeom prst="rect">
            <a:avLst/>
          </a:prstGeom>
        </p:spPr>
      </p:pic>
      <p:sp>
        <p:nvSpPr>
          <p:cNvPr id="5" name="TextBox 4">
            <a:extLst>
              <a:ext uri="{FF2B5EF4-FFF2-40B4-BE49-F238E27FC236}">
                <a16:creationId xmlns:a16="http://schemas.microsoft.com/office/drawing/2014/main" id="{8F72A174-4AC9-FFBF-06CC-476F8DD1C623}"/>
              </a:ext>
            </a:extLst>
          </p:cNvPr>
          <p:cNvSpPr txBox="1"/>
          <p:nvPr/>
        </p:nvSpPr>
        <p:spPr>
          <a:xfrm>
            <a:off x="3996646" y="507110"/>
            <a:ext cx="4962418" cy="369332"/>
          </a:xfrm>
          <a:prstGeom prst="rect">
            <a:avLst/>
          </a:prstGeom>
          <a:noFill/>
        </p:spPr>
        <p:txBody>
          <a:bodyPr wrap="square" rtlCol="0">
            <a:spAutoFit/>
          </a:bodyPr>
          <a:lstStyle/>
          <a:p>
            <a:pPr marL="0" marR="0">
              <a:spcBef>
                <a:spcPts val="0"/>
              </a:spcBef>
              <a:spcAft>
                <a:spcPts val="0"/>
              </a:spcAft>
            </a:pPr>
            <a:r>
              <a:rPr lang="en-US" sz="18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Cancer </a:t>
            </a:r>
            <a:r>
              <a:rPr lang="en-US" sz="18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Discov</a:t>
            </a:r>
            <a:r>
              <a:rPr lang="en-US" sz="18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2022;12(7):1676-89. </a:t>
            </a:r>
          </a:p>
        </p:txBody>
      </p:sp>
      <p:sp>
        <p:nvSpPr>
          <p:cNvPr id="2" name="Rectangle 1">
            <a:extLst>
              <a:ext uri="{FF2B5EF4-FFF2-40B4-BE49-F238E27FC236}">
                <a16:creationId xmlns:a16="http://schemas.microsoft.com/office/drawing/2014/main" id="{66BF435B-A637-2E42-AEF3-BE1796971623}"/>
              </a:ext>
            </a:extLst>
          </p:cNvPr>
          <p:cNvSpPr/>
          <p:nvPr/>
        </p:nvSpPr>
        <p:spPr bwMode="auto">
          <a:xfrm>
            <a:off x="3575720" y="3573016"/>
            <a:ext cx="504056" cy="576064"/>
          </a:xfrm>
          <a:prstGeom prst="rect">
            <a:avLst/>
          </a:prstGeom>
          <a:solidFill>
            <a:srgbClr val="42A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81168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276B67-6758-AE1A-4FC8-6636EF06D8ED}"/>
              </a:ext>
            </a:extLst>
          </p:cNvPr>
          <p:cNvSpPr txBox="1"/>
          <p:nvPr/>
        </p:nvSpPr>
        <p:spPr>
          <a:xfrm>
            <a:off x="8976320" y="260648"/>
            <a:ext cx="3017066" cy="1077218"/>
          </a:xfrm>
          <a:prstGeom prst="rect">
            <a:avLst/>
          </a:prstGeom>
          <a:noFill/>
        </p:spPr>
        <p:txBody>
          <a:bodyPr wrap="square" rtlCol="0">
            <a:spAutoFit/>
          </a:bodyPr>
          <a:lstStyle/>
          <a:p>
            <a:r>
              <a:rPr lang="en-US" sz="1600" dirty="0" err="1">
                <a:solidFill>
                  <a:schemeClr val="tx1"/>
                </a:solidFill>
                <a:latin typeface="Calibri" panose="020F0502020204030204" pitchFamily="34" charset="0"/>
                <a:cs typeface="Calibri" panose="020F0502020204030204" pitchFamily="34" charset="0"/>
              </a:rPr>
              <a:t>Jiaxin</a:t>
            </a:r>
            <a:r>
              <a:rPr lang="en-US" sz="1600" dirty="0">
                <a:solidFill>
                  <a:schemeClr val="tx1"/>
                </a:solidFill>
                <a:latin typeface="Calibri" panose="020F0502020204030204" pitchFamily="34" charset="0"/>
                <a:cs typeface="Calibri" panose="020F0502020204030204" pitchFamily="34" charset="0"/>
              </a:rPr>
              <a:t> (Jason) </a:t>
            </a:r>
            <a:r>
              <a:rPr lang="en-US" sz="1600" dirty="0" err="1">
                <a:solidFill>
                  <a:schemeClr val="tx1"/>
                </a:solidFill>
                <a:latin typeface="Calibri" panose="020F0502020204030204" pitchFamily="34" charset="0"/>
                <a:cs typeface="Calibri" panose="020F0502020204030204" pitchFamily="34" charset="0"/>
              </a:rPr>
              <a:t>Niu</a:t>
            </a:r>
            <a:r>
              <a:rPr lang="en-US" sz="1600" dirty="0">
                <a:solidFill>
                  <a:schemeClr val="tx1"/>
                </a:solidFill>
                <a:latin typeface="Calibri" panose="020F0502020204030204" pitchFamily="34" charset="0"/>
                <a:cs typeface="Calibri" panose="020F0502020204030204" pitchFamily="34" charset="0"/>
              </a:rPr>
              <a:t>, MD, PhD </a:t>
            </a:r>
          </a:p>
          <a:p>
            <a:r>
              <a:rPr lang="en-US" sz="1600" b="0" dirty="0">
                <a:solidFill>
                  <a:schemeClr val="tx1"/>
                </a:solidFill>
                <a:latin typeface="Calibri" panose="020F0502020204030204" pitchFamily="34" charset="0"/>
                <a:cs typeface="Calibri" panose="020F0502020204030204" pitchFamily="34" charset="0"/>
              </a:rPr>
              <a:t>MD Anderson Cancer Center Gilbert, Arizona</a:t>
            </a:r>
            <a:br>
              <a:rPr lang="en-US" sz="1600" dirty="0">
                <a:solidFill>
                  <a:schemeClr val="tx1"/>
                </a:solidFill>
                <a:latin typeface="Calibri" panose="020F0502020204030204" pitchFamily="34" charset="0"/>
                <a:cs typeface="Calibri" panose="020F0502020204030204" pitchFamily="34" charset="0"/>
              </a:rPr>
            </a:br>
            <a:endParaRPr lang="en-US" sz="1600" b="0" dirty="0">
              <a:solidFill>
                <a:schemeClr val="tx1"/>
              </a:solidFill>
              <a:latin typeface="Calibri" panose="020F0502020204030204" pitchFamily="34" charset="0"/>
              <a:cs typeface="Calibri" panose="020F0502020204030204" pitchFamily="34" charset="0"/>
            </a:endParaRPr>
          </a:p>
        </p:txBody>
      </p:sp>
      <p:pic>
        <p:nvPicPr>
          <p:cNvPr id="16" name="Picture 15" descr="A person wearing headphones&#10;&#10;Description automatically generated with medium confidence">
            <a:extLst>
              <a:ext uri="{FF2B5EF4-FFF2-40B4-BE49-F238E27FC236}">
                <a16:creationId xmlns:a16="http://schemas.microsoft.com/office/drawing/2014/main" id="{44E81033-60D0-7073-5CBD-BEF54E4CB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68" y="3536992"/>
            <a:ext cx="2496312" cy="1404175"/>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FAD7416C-1469-DFD2-1A14-8ABEFC70E4A6}"/>
              </a:ext>
            </a:extLst>
          </p:cNvPr>
          <p:cNvSpPr txBox="1"/>
          <p:nvPr/>
        </p:nvSpPr>
        <p:spPr>
          <a:xfrm>
            <a:off x="2784406" y="3536992"/>
            <a:ext cx="2129365" cy="1077218"/>
          </a:xfrm>
          <a:prstGeom prst="rect">
            <a:avLst/>
          </a:prstGeom>
          <a:noFill/>
        </p:spPr>
        <p:txBody>
          <a:bodyPr wrap="none" rtlCol="0">
            <a:spAutoFit/>
          </a:bodyPr>
          <a:lstStyle/>
          <a:p>
            <a:r>
              <a:rPr lang="en-US" sz="1600" b="1" dirty="0">
                <a:solidFill>
                  <a:schemeClr val="tx1"/>
                </a:solidFill>
                <a:latin typeface="Calibri" panose="020F0502020204030204" pitchFamily="34" charset="0"/>
                <a:cs typeface="Calibri" panose="020F0502020204030204" pitchFamily="34" charset="0"/>
              </a:rPr>
              <a:t>Rao Mushtaq, MD </a:t>
            </a:r>
          </a:p>
          <a:p>
            <a:r>
              <a:rPr lang="en-US" sz="1600" b="0" dirty="0">
                <a:solidFill>
                  <a:schemeClr val="tx1"/>
                </a:solidFill>
                <a:latin typeface="Calibri" panose="020F0502020204030204" pitchFamily="34" charset="0"/>
                <a:cs typeface="Calibri" panose="020F0502020204030204" pitchFamily="34" charset="0"/>
              </a:rPr>
              <a:t>National Jewish Health </a:t>
            </a:r>
          </a:p>
          <a:p>
            <a:r>
              <a:rPr lang="en-US" sz="1600" b="0" dirty="0">
                <a:solidFill>
                  <a:schemeClr val="tx1"/>
                </a:solidFill>
                <a:latin typeface="Calibri" panose="020F0502020204030204" pitchFamily="34" charset="0"/>
                <a:cs typeface="Calibri" panose="020F0502020204030204" pitchFamily="34" charset="0"/>
              </a:rPr>
              <a:t>Thornton, Colorado</a:t>
            </a:r>
          </a:p>
          <a:p>
            <a:endParaRPr lang="en-US" sz="1600" b="0" dirty="0">
              <a:solidFill>
                <a:schemeClr val="tx1"/>
              </a:solidFill>
              <a:latin typeface="Calibri" panose="020F0502020204030204" pitchFamily="34" charset="0"/>
              <a:cs typeface="Calibri" panose="020F0502020204030204" pitchFamily="34" charset="0"/>
            </a:endParaRPr>
          </a:p>
        </p:txBody>
      </p:sp>
      <p:pic>
        <p:nvPicPr>
          <p:cNvPr id="25" name="Picture 24" descr="A person wearing headphones&#10;&#10;Description automatically generated with medium confidence">
            <a:extLst>
              <a:ext uri="{FF2B5EF4-FFF2-40B4-BE49-F238E27FC236}">
                <a16:creationId xmlns:a16="http://schemas.microsoft.com/office/drawing/2014/main" id="{C316A51A-4D4F-29B3-BE7F-E0AAF2A14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040" y="260648"/>
            <a:ext cx="2496312" cy="1404176"/>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83ED60A1-7821-8B8F-E0D8-3311F15EF8AA}"/>
              </a:ext>
            </a:extLst>
          </p:cNvPr>
          <p:cNvSpPr txBox="1"/>
          <p:nvPr/>
        </p:nvSpPr>
        <p:spPr>
          <a:xfrm>
            <a:off x="2784406" y="5193176"/>
            <a:ext cx="2736304" cy="830997"/>
          </a:xfrm>
          <a:prstGeom prst="rect">
            <a:avLst/>
          </a:prstGeom>
          <a:noFill/>
        </p:spPr>
        <p:txBody>
          <a:bodyPr wrap="square" rtlCol="0">
            <a:spAutoFit/>
          </a:bodyPr>
          <a:lstStyle/>
          <a:p>
            <a:r>
              <a:rPr lang="en-US" sz="1600" dirty="0" err="1">
                <a:solidFill>
                  <a:schemeClr val="tx1"/>
                </a:solidFill>
                <a:latin typeface="Calibri" panose="020F0502020204030204" pitchFamily="34" charset="0"/>
                <a:cs typeface="Calibri" panose="020F0502020204030204" pitchFamily="34" charset="0"/>
              </a:rPr>
              <a:t>Jarushka</a:t>
            </a:r>
            <a:r>
              <a:rPr lang="en-US" sz="1600" dirty="0">
                <a:solidFill>
                  <a:schemeClr val="tx1"/>
                </a:solidFill>
                <a:latin typeface="Calibri" panose="020F0502020204030204" pitchFamily="34" charset="0"/>
                <a:cs typeface="Calibri" panose="020F0502020204030204" pitchFamily="34" charset="0"/>
              </a:rPr>
              <a:t> Naidoo, MB BCH, </a:t>
            </a:r>
          </a:p>
          <a:p>
            <a:r>
              <a:rPr lang="en-US" sz="1600" b="0" dirty="0">
                <a:solidFill>
                  <a:schemeClr val="tx1"/>
                </a:solidFill>
                <a:latin typeface="Calibri" panose="020F0502020204030204" pitchFamily="34" charset="0"/>
                <a:cs typeface="Calibri" panose="020F0502020204030204" pitchFamily="34" charset="0"/>
              </a:rPr>
              <a:t>Johns Hopkins University Baltimore, Maryland</a:t>
            </a:r>
          </a:p>
        </p:txBody>
      </p:sp>
      <p:pic>
        <p:nvPicPr>
          <p:cNvPr id="5" name="Picture 4" descr="A person wearing headphones&#10;&#10;Description automatically generated with medium confidence">
            <a:extLst>
              <a:ext uri="{FF2B5EF4-FFF2-40B4-BE49-F238E27FC236}">
                <a16:creationId xmlns:a16="http://schemas.microsoft.com/office/drawing/2014/main" id="{341407B0-16D6-9B2D-1709-E045B0D5F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68" y="5193176"/>
            <a:ext cx="2496312" cy="1404176"/>
          </a:xfrm>
          <a:prstGeom prst="rect">
            <a:avLst/>
          </a:prstGeom>
          <a:effectLst>
            <a:outerShdw blurRad="50800" dist="38100" dir="2700000" algn="tl" rotWithShape="0">
              <a:prstClr val="black">
                <a:alpha val="40000"/>
              </a:prstClr>
            </a:outerShdw>
          </a:effectLst>
        </p:spPr>
      </p:pic>
      <p:pic>
        <p:nvPicPr>
          <p:cNvPr id="7" name="Picture 6" descr="A person wearing headphones&#10;&#10;Description automatically generated with medium confidence">
            <a:extLst>
              <a:ext uri="{FF2B5EF4-FFF2-40B4-BE49-F238E27FC236}">
                <a16:creationId xmlns:a16="http://schemas.microsoft.com/office/drawing/2014/main" id="{C8FF2464-C08D-84E2-5B66-1AB5A87EF49B}"/>
              </a:ext>
            </a:extLst>
          </p:cNvPr>
          <p:cNvPicPr>
            <a:picLocks noChangeAspect="1"/>
          </p:cNvPicPr>
          <p:nvPr/>
        </p:nvPicPr>
        <p:blipFill>
          <a:blip r:embed="rId5"/>
          <a:stretch>
            <a:fillRect/>
          </a:stretch>
        </p:blipFill>
        <p:spPr>
          <a:xfrm>
            <a:off x="261568" y="260648"/>
            <a:ext cx="2499388" cy="14059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9BAD449-6AE3-CFDF-92D6-335EC3D082B2}"/>
              </a:ext>
            </a:extLst>
          </p:cNvPr>
          <p:cNvSpPr txBox="1"/>
          <p:nvPr/>
        </p:nvSpPr>
        <p:spPr>
          <a:xfrm>
            <a:off x="2784406" y="260648"/>
            <a:ext cx="2736304"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Jennifer L Dallas, MD </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Novant Health Cancer Institute </a:t>
            </a:r>
          </a:p>
          <a:p>
            <a:r>
              <a:rPr lang="en-US" sz="1600" b="0" dirty="0">
                <a:solidFill>
                  <a:schemeClr val="tx1"/>
                </a:solidFill>
                <a:latin typeface="Calibri" panose="020F0502020204030204" pitchFamily="34" charset="0"/>
                <a:cs typeface="Calibri" panose="020F0502020204030204" pitchFamily="34" charset="0"/>
              </a:rPr>
              <a:t>Charlotte, North Carolina</a:t>
            </a:r>
          </a:p>
        </p:txBody>
      </p:sp>
      <p:sp>
        <p:nvSpPr>
          <p:cNvPr id="9" name="TextBox 8">
            <a:extLst>
              <a:ext uri="{FF2B5EF4-FFF2-40B4-BE49-F238E27FC236}">
                <a16:creationId xmlns:a16="http://schemas.microsoft.com/office/drawing/2014/main" id="{0046F6A4-548A-2DB3-F6DF-71FBC1FB916A}"/>
              </a:ext>
            </a:extLst>
          </p:cNvPr>
          <p:cNvSpPr txBox="1"/>
          <p:nvPr/>
        </p:nvSpPr>
        <p:spPr>
          <a:xfrm>
            <a:off x="2784406" y="1916832"/>
            <a:ext cx="2736304" cy="830997"/>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Rohit </a:t>
            </a:r>
            <a:r>
              <a:rPr lang="en-US" sz="1600" dirty="0" err="1">
                <a:solidFill>
                  <a:schemeClr val="tx1"/>
                </a:solidFill>
                <a:latin typeface="Calibri" panose="020F0502020204030204" pitchFamily="34" charset="0"/>
                <a:cs typeface="Calibri" panose="020F0502020204030204" pitchFamily="34" charset="0"/>
              </a:rPr>
              <a:t>Gosain</a:t>
            </a:r>
            <a:r>
              <a:rPr lang="en-US" sz="1600"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UPMC Hillman Cancer Center Jamestown, New York</a:t>
            </a:r>
          </a:p>
        </p:txBody>
      </p:sp>
      <p:pic>
        <p:nvPicPr>
          <p:cNvPr id="12" name="Picture 11" descr="A person wearing a bow tie&#10;&#10;Description automatically generated with medium confidence">
            <a:extLst>
              <a:ext uri="{FF2B5EF4-FFF2-40B4-BE49-F238E27FC236}">
                <a16:creationId xmlns:a16="http://schemas.microsoft.com/office/drawing/2014/main" id="{C79894C6-89FA-19B5-7E9C-45044B1F72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568" y="1916832"/>
            <a:ext cx="2499388" cy="140590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34CAC23-F6DF-84F0-C63D-9777D2BBB06B}"/>
              </a:ext>
            </a:extLst>
          </p:cNvPr>
          <p:cNvSpPr txBox="1"/>
          <p:nvPr/>
        </p:nvSpPr>
        <p:spPr>
          <a:xfrm>
            <a:off x="8976320" y="1916832"/>
            <a:ext cx="3215680" cy="1077218"/>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Namrata I </a:t>
            </a:r>
            <a:r>
              <a:rPr lang="en-US" sz="1600" b="1" dirty="0" err="1">
                <a:solidFill>
                  <a:schemeClr val="tx1"/>
                </a:solidFill>
                <a:latin typeface="Calibri" panose="020F0502020204030204" pitchFamily="34" charset="0"/>
                <a:cs typeface="Calibri" panose="020F0502020204030204" pitchFamily="34" charset="0"/>
              </a:rPr>
              <a:t>Peswani</a:t>
            </a:r>
            <a:r>
              <a:rPr lang="en-US" sz="1600" b="1"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UT Southwestern Medical Center Harold C Simmons Comprehensive Cancer Center  Richardson, Texas</a:t>
            </a:r>
          </a:p>
        </p:txBody>
      </p:sp>
      <p:pic>
        <p:nvPicPr>
          <p:cNvPr id="3" name="Picture 2" descr="A person smiling at the camera&#10;&#10;Description automatically generated with medium confidence">
            <a:extLst>
              <a:ext uri="{FF2B5EF4-FFF2-40B4-BE49-F238E27FC236}">
                <a16:creationId xmlns:a16="http://schemas.microsoft.com/office/drawing/2014/main" id="{44781D6C-FCE1-64E2-5FEC-E12F1E9F7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6040" y="1916832"/>
            <a:ext cx="2496312" cy="1404175"/>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67CEE52E-33BD-FFA7-391D-079D76023E1A}"/>
              </a:ext>
            </a:extLst>
          </p:cNvPr>
          <p:cNvSpPr txBox="1"/>
          <p:nvPr/>
        </p:nvSpPr>
        <p:spPr>
          <a:xfrm>
            <a:off x="8976320" y="3536992"/>
            <a:ext cx="2736304" cy="830997"/>
          </a:xfrm>
          <a:prstGeom prst="rect">
            <a:avLst/>
          </a:prstGeom>
          <a:noFill/>
        </p:spPr>
        <p:txBody>
          <a:bodyPr wrap="square" rtlCol="0">
            <a:spAutoFit/>
          </a:bodyPr>
          <a:lstStyle/>
          <a:p>
            <a:r>
              <a:rPr lang="en-US" sz="1600" dirty="0" err="1">
                <a:solidFill>
                  <a:schemeClr val="tx1"/>
                </a:solidFill>
                <a:latin typeface="Calibri" panose="020F0502020204030204" pitchFamily="34" charset="0"/>
                <a:cs typeface="Calibri" panose="020F0502020204030204" pitchFamily="34" charset="0"/>
              </a:rPr>
              <a:t>Ferdy</a:t>
            </a:r>
            <a:r>
              <a:rPr lang="en-US" sz="1600" dirty="0">
                <a:solidFill>
                  <a:schemeClr val="tx1"/>
                </a:solidFill>
                <a:latin typeface="Calibri" panose="020F0502020204030204" pitchFamily="34" charset="0"/>
                <a:cs typeface="Calibri" panose="020F0502020204030204" pitchFamily="34" charset="0"/>
              </a:rPr>
              <a:t> Santiago, MD </a:t>
            </a:r>
          </a:p>
          <a:p>
            <a:r>
              <a:rPr lang="en-US" sz="1600" b="0" dirty="0">
                <a:solidFill>
                  <a:schemeClr val="tx1"/>
                </a:solidFill>
                <a:latin typeface="Calibri" panose="020F0502020204030204" pitchFamily="34" charset="0"/>
                <a:cs typeface="Calibri" panose="020F0502020204030204" pitchFamily="34" charset="0"/>
              </a:rPr>
              <a:t>Florida Cancer Specialists </a:t>
            </a:r>
          </a:p>
          <a:p>
            <a:r>
              <a:rPr lang="en-US" sz="1600" b="0" dirty="0">
                <a:solidFill>
                  <a:schemeClr val="tx1"/>
                </a:solidFill>
                <a:latin typeface="Calibri" panose="020F0502020204030204" pitchFamily="34" charset="0"/>
                <a:cs typeface="Calibri" panose="020F0502020204030204" pitchFamily="34" charset="0"/>
              </a:rPr>
              <a:t>Naples, Florida</a:t>
            </a:r>
          </a:p>
        </p:txBody>
      </p:sp>
      <p:pic>
        <p:nvPicPr>
          <p:cNvPr id="19" name="Picture 18" descr="A person smiling for the camera&#10;&#10;Description automatically generated with medium confidence">
            <a:extLst>
              <a:ext uri="{FF2B5EF4-FFF2-40B4-BE49-F238E27FC236}">
                <a16:creationId xmlns:a16="http://schemas.microsoft.com/office/drawing/2014/main" id="{D2E4AAF7-8D84-D3BF-C3A0-181260638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6040" y="3536992"/>
            <a:ext cx="2496312" cy="1404176"/>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D571315F-C2E6-AA9E-59F5-CE85D424E9B2}"/>
              </a:ext>
            </a:extLst>
          </p:cNvPr>
          <p:cNvSpPr txBox="1"/>
          <p:nvPr/>
        </p:nvSpPr>
        <p:spPr>
          <a:xfrm>
            <a:off x="8976320" y="5193176"/>
            <a:ext cx="2567918"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John Yang, MD </a:t>
            </a:r>
          </a:p>
          <a:p>
            <a:r>
              <a:rPr lang="en-US" sz="1600" b="0" dirty="0">
                <a:solidFill>
                  <a:schemeClr val="tx1"/>
                </a:solidFill>
                <a:latin typeface="Calibri" panose="020F0502020204030204" pitchFamily="34" charset="0"/>
                <a:cs typeface="Calibri" panose="020F0502020204030204" pitchFamily="34" charset="0"/>
              </a:rPr>
              <a:t>Oncologist</a:t>
            </a:r>
          </a:p>
          <a:p>
            <a:r>
              <a:rPr lang="en-US" sz="1600" b="0" dirty="0">
                <a:solidFill>
                  <a:schemeClr val="tx1"/>
                </a:solidFill>
                <a:latin typeface="Calibri" panose="020F0502020204030204" pitchFamily="34" charset="0"/>
                <a:cs typeface="Calibri" panose="020F0502020204030204" pitchFamily="34" charset="0"/>
              </a:rPr>
              <a:t>Fall River, Massachusetts</a:t>
            </a:r>
          </a:p>
        </p:txBody>
      </p:sp>
      <p:pic>
        <p:nvPicPr>
          <p:cNvPr id="21" name="Picture 20" descr="A person wearing glasses and headphones&#10;&#10;Description automatically generated with medium confidence">
            <a:extLst>
              <a:ext uri="{FF2B5EF4-FFF2-40B4-BE49-F238E27FC236}">
                <a16:creationId xmlns:a16="http://schemas.microsoft.com/office/drawing/2014/main" id="{CA7C151C-25DC-BB29-06CC-B010EC4AB0BE}"/>
              </a:ext>
            </a:extLst>
          </p:cNvPr>
          <p:cNvPicPr>
            <a:picLocks noChangeAspect="1"/>
          </p:cNvPicPr>
          <p:nvPr/>
        </p:nvPicPr>
        <p:blipFill>
          <a:blip r:embed="rId9"/>
          <a:stretch>
            <a:fillRect/>
          </a:stretch>
        </p:blipFill>
        <p:spPr>
          <a:xfrm>
            <a:off x="6456040" y="5193176"/>
            <a:ext cx="2496312" cy="14041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698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4F055B1A-F140-9344-CAEA-33D56DC9C152}"/>
              </a:ext>
            </a:extLst>
          </p:cNvPr>
          <p:cNvSpPr>
            <a:spLocks noGrp="1"/>
          </p:cNvSpPr>
          <p:nvPr>
            <p:ph type="title"/>
          </p:nvPr>
        </p:nvSpPr>
        <p:spPr>
          <a:xfrm>
            <a:off x="916516" y="1848845"/>
            <a:ext cx="10358967" cy="1835193"/>
          </a:xfrm>
        </p:spPr>
        <p:txBody>
          <a:bodyPr/>
          <a:lstStyle/>
          <a:p>
            <a:pPr algn="l"/>
            <a:r>
              <a:rPr lang="en-US" sz="3600" dirty="0" err="1">
                <a:effectLst/>
                <a:latin typeface="Calibri" panose="020F0502020204030204" pitchFamily="34" charset="0"/>
                <a:cs typeface="Calibri" panose="020F0502020204030204" pitchFamily="34" charset="0"/>
              </a:rPr>
              <a:t>Sunvozertinib</a:t>
            </a:r>
            <a:r>
              <a:rPr lang="en-US" sz="3600" dirty="0">
                <a:effectLst/>
                <a:latin typeface="Calibri" panose="020F0502020204030204" pitchFamily="34" charset="0"/>
                <a:cs typeface="Calibri" panose="020F0502020204030204" pitchFamily="34" charset="0"/>
              </a:rPr>
              <a:t> in NSCLC Patients with EGFR Exon20 Insertion Mutations: Effect of Prior Treatment</a:t>
            </a:r>
          </a:p>
        </p:txBody>
      </p:sp>
      <p:sp>
        <p:nvSpPr>
          <p:cNvPr id="3" name="Content Placeholder 2">
            <a:extLst>
              <a:ext uri="{FF2B5EF4-FFF2-40B4-BE49-F238E27FC236}">
                <a16:creationId xmlns:a16="http://schemas.microsoft.com/office/drawing/2014/main" id="{07DAA42E-1C53-D8D9-82C6-B46EAB2B6C9B}"/>
              </a:ext>
            </a:extLst>
          </p:cNvPr>
          <p:cNvSpPr>
            <a:spLocks noGrp="1"/>
          </p:cNvSpPr>
          <p:nvPr>
            <p:ph idx="1"/>
          </p:nvPr>
        </p:nvSpPr>
        <p:spPr>
          <a:xfrm>
            <a:off x="916516" y="4085233"/>
            <a:ext cx="10358967" cy="1266290"/>
          </a:xfrm>
        </p:spPr>
        <p:txBody>
          <a:bodyPr/>
          <a:lstStyle/>
          <a:p>
            <a:pPr marL="98425" indent="0">
              <a:spcBef>
                <a:spcPts val="0"/>
              </a:spcBef>
              <a:spcAft>
                <a:spcPts val="0"/>
              </a:spcAft>
              <a:buNone/>
            </a:pPr>
            <a:r>
              <a:rPr lang="en-US" b="0" dirty="0"/>
              <a:t>Yang J C-H et al.</a:t>
            </a:r>
          </a:p>
          <a:p>
            <a:pPr marL="98425" indent="0">
              <a:spcBef>
                <a:spcPts val="0"/>
              </a:spcBef>
              <a:spcAft>
                <a:spcPts val="0"/>
              </a:spcAft>
              <a:buNone/>
            </a:pPr>
            <a:r>
              <a:rPr lang="en-US" b="0" dirty="0">
                <a:latin typeface="+mn-lt"/>
              </a:rPr>
              <a:t>IASLC 2022;Abstract </a:t>
            </a:r>
            <a:r>
              <a:rPr lang="en-US" b="0" dirty="0">
                <a:effectLst/>
                <a:latin typeface="+mn-lt"/>
                <a:ea typeface="Times New Roman" panose="02020603050405020304" pitchFamily="18" charset="0"/>
              </a:rPr>
              <a:t>EP08.02-029.</a:t>
            </a:r>
            <a:r>
              <a:rPr lang="en-US" b="0" dirty="0">
                <a:effectLst/>
                <a:latin typeface="+mn-lt"/>
              </a:rPr>
              <a:t> </a:t>
            </a:r>
            <a:endParaRPr lang="en-US" b="0" dirty="0">
              <a:latin typeface="+mn-lt"/>
            </a:endParaRPr>
          </a:p>
        </p:txBody>
      </p:sp>
    </p:spTree>
    <p:extLst>
      <p:ext uri="{BB962C8B-B14F-4D97-AF65-F5344CB8AC3E}">
        <p14:creationId xmlns:p14="http://schemas.microsoft.com/office/powerpoint/2010/main" val="3242540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4F055B1A-F140-9344-CAEA-33D56DC9C152}"/>
              </a:ext>
            </a:extLst>
          </p:cNvPr>
          <p:cNvSpPr>
            <a:spLocks noGrp="1"/>
          </p:cNvSpPr>
          <p:nvPr>
            <p:ph type="title"/>
          </p:nvPr>
        </p:nvSpPr>
        <p:spPr>
          <a:xfrm>
            <a:off x="916517" y="1916832"/>
            <a:ext cx="9571972" cy="1835193"/>
          </a:xfrm>
        </p:spPr>
        <p:txBody>
          <a:bodyPr/>
          <a:lstStyle/>
          <a:p>
            <a:pPr algn="l"/>
            <a:r>
              <a:rPr lang="en-US" sz="3600" dirty="0">
                <a:solidFill>
                  <a:srgbClr val="0432FF"/>
                </a:solidFill>
                <a:effectLst/>
                <a:latin typeface="+mn-lt"/>
                <a:ea typeface="Times New Roman" panose="02020603050405020304" pitchFamily="18" charset="0"/>
              </a:rPr>
              <a:t>Phase 1 Studies of DZD9008, an Oral Selective EGFR/HER2 Inhibitor in Advanced NSCLC with EGFR Exon20 Insertion Mutations</a:t>
            </a:r>
            <a:r>
              <a:rPr lang="en-US" sz="3600" dirty="0">
                <a:solidFill>
                  <a:srgbClr val="0432FF"/>
                </a:solidFill>
                <a:effectLst/>
                <a:latin typeface="+mn-lt"/>
              </a:rPr>
              <a:t> </a:t>
            </a:r>
          </a:p>
        </p:txBody>
      </p:sp>
      <p:sp>
        <p:nvSpPr>
          <p:cNvPr id="3" name="Content Placeholder 2">
            <a:extLst>
              <a:ext uri="{FF2B5EF4-FFF2-40B4-BE49-F238E27FC236}">
                <a16:creationId xmlns:a16="http://schemas.microsoft.com/office/drawing/2014/main" id="{07DAA42E-1C53-D8D9-82C6-B46EAB2B6C9B}"/>
              </a:ext>
            </a:extLst>
          </p:cNvPr>
          <p:cNvSpPr>
            <a:spLocks noGrp="1"/>
          </p:cNvSpPr>
          <p:nvPr>
            <p:ph idx="1"/>
          </p:nvPr>
        </p:nvSpPr>
        <p:spPr>
          <a:xfrm>
            <a:off x="916516" y="4137507"/>
            <a:ext cx="10358967" cy="1266290"/>
          </a:xfrm>
        </p:spPr>
        <p:txBody>
          <a:bodyPr/>
          <a:lstStyle/>
          <a:p>
            <a:pPr marL="98425" indent="0">
              <a:spcBef>
                <a:spcPts val="0"/>
              </a:spcBef>
              <a:spcAft>
                <a:spcPts val="0"/>
              </a:spcAft>
              <a:buNone/>
            </a:pPr>
            <a:r>
              <a:rPr lang="en-US" b="0" dirty="0" err="1"/>
              <a:t>Janne</a:t>
            </a:r>
            <a:r>
              <a:rPr lang="en-US" b="0" dirty="0"/>
              <a:t> PA et al.</a:t>
            </a:r>
          </a:p>
          <a:p>
            <a:pPr marL="98425" indent="0">
              <a:spcBef>
                <a:spcPts val="0"/>
              </a:spcBef>
              <a:spcAft>
                <a:spcPts val="0"/>
              </a:spcAft>
              <a:buNone/>
            </a:pPr>
            <a:r>
              <a:rPr lang="en-US" b="0" dirty="0"/>
              <a:t>IASLC 2022;Abstract OA15.02.</a:t>
            </a:r>
          </a:p>
        </p:txBody>
      </p:sp>
    </p:spTree>
    <p:extLst>
      <p:ext uri="{BB962C8B-B14F-4D97-AF65-F5344CB8AC3E}">
        <p14:creationId xmlns:p14="http://schemas.microsoft.com/office/powerpoint/2010/main" val="1244295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nvGraphicFramePr>
        <p:xfrm>
          <a:off x="983863" y="2694438"/>
          <a:ext cx="9504625" cy="2980008"/>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8148570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14217850"/>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232234"/>
            <a:ext cx="10872346" cy="1902640"/>
          </a:xfrm>
        </p:spPr>
        <p:txBody>
          <a:bodyPr/>
          <a:lstStyle/>
          <a:p>
            <a:pPr algn="l"/>
            <a:r>
              <a:rPr lang="en-US" sz="2800" b="1" dirty="0">
                <a:effectLst/>
                <a:latin typeface="Calibri" panose="020F0502020204030204" pitchFamily="34" charset="0"/>
                <a:ea typeface="Calibri" panose="020F0502020204030204" pitchFamily="34" charset="0"/>
                <a:cs typeface="Calibri" panose="020F0502020204030204" pitchFamily="34" charset="0"/>
              </a:rPr>
              <a:t>In general, in which line of therapy would you most likely use trastuzumab deruxtecan for an asymptomatic patient with low-volume metastatic adenocarcinoma of the lung and a HER2 mutation?</a:t>
            </a:r>
            <a:r>
              <a:rPr lang="en-US" sz="2800" dirty="0">
                <a:effectLst/>
                <a:latin typeface="Calibri" panose="020F0502020204030204" pitchFamily="34" charset="0"/>
                <a:cs typeface="Calibri" panose="020F0502020204030204" pitchFamily="34" charset="0"/>
              </a:rPr>
              <a:t> </a:t>
            </a:r>
            <a:endParaRPr lang="en-US" sz="2800" dirty="0">
              <a:solidFill>
                <a:srgbClr val="0432FF"/>
              </a:solidFill>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2691084"/>
            <a:ext cx="8784544" cy="2538116"/>
          </a:xfrm>
        </p:spPr>
        <p:txBody>
          <a:bodyPr/>
          <a:lstStyle/>
          <a:p>
            <a:pPr marL="0" indent="0">
              <a:lnSpc>
                <a:spcPct val="120000"/>
              </a:lnSpc>
              <a:spcBef>
                <a:spcPts val="300"/>
              </a:spcBef>
              <a:spcAft>
                <a:spcPts val="0"/>
              </a:spcAft>
              <a:buNone/>
            </a:pPr>
            <a:r>
              <a:rPr lang="en-US" sz="2500" b="0" dirty="0"/>
              <a:t>First line</a:t>
            </a:r>
          </a:p>
          <a:p>
            <a:pPr marL="0" indent="0">
              <a:lnSpc>
                <a:spcPct val="120000"/>
              </a:lnSpc>
              <a:spcBef>
                <a:spcPts val="300"/>
              </a:spcBef>
              <a:spcAft>
                <a:spcPts val="0"/>
              </a:spcAft>
              <a:buNone/>
            </a:pPr>
            <a:r>
              <a:rPr lang="en-US" sz="2500" b="0" dirty="0"/>
              <a:t>Second line</a:t>
            </a:r>
          </a:p>
          <a:p>
            <a:pPr marL="0" indent="0">
              <a:lnSpc>
                <a:spcPct val="120000"/>
              </a:lnSpc>
              <a:spcBef>
                <a:spcPts val="300"/>
              </a:spcBef>
              <a:spcAft>
                <a:spcPts val="0"/>
              </a:spcAft>
              <a:buNone/>
            </a:pPr>
            <a:r>
              <a:rPr lang="en-US" sz="2500" b="0" dirty="0"/>
              <a:t>Third line</a:t>
            </a:r>
          </a:p>
          <a:p>
            <a:pPr marL="0" indent="0">
              <a:lnSpc>
                <a:spcPct val="120000"/>
              </a:lnSpc>
              <a:spcBef>
                <a:spcPts val="300"/>
              </a:spcBef>
              <a:spcAft>
                <a:spcPts val="0"/>
              </a:spcAft>
              <a:buNone/>
            </a:pPr>
            <a:r>
              <a:rPr lang="en-US" sz="2500" b="0" dirty="0"/>
              <a:t>Beyond third line</a:t>
            </a:r>
          </a:p>
          <a:p>
            <a:pPr marL="0" indent="0">
              <a:lnSpc>
                <a:spcPct val="120000"/>
              </a:lnSpc>
              <a:spcBef>
                <a:spcPts val="300"/>
              </a:spcBef>
              <a:spcAft>
                <a:spcPts val="0"/>
              </a:spcAft>
              <a:buNone/>
            </a:pPr>
            <a:r>
              <a:rPr lang="en-US" sz="2500" b="0" dirty="0"/>
              <a:t>I would not use trastuzumab deruxtecan for this patient</a:t>
            </a:r>
          </a:p>
          <a:p>
            <a:pPr marL="0" indent="0">
              <a:lnSpc>
                <a:spcPct val="120000"/>
              </a:lnSpc>
              <a:spcBef>
                <a:spcPts val="300"/>
              </a:spcBef>
              <a:spcAft>
                <a:spcPts val="0"/>
              </a:spcAft>
              <a:buNone/>
            </a:pPr>
            <a:r>
              <a:rPr lang="en-US" sz="2500" b="0" dirty="0"/>
              <a:t>I’m not sure</a:t>
            </a:r>
          </a:p>
        </p:txBody>
      </p:sp>
    </p:spTree>
    <p:extLst>
      <p:ext uri="{BB962C8B-B14F-4D97-AF65-F5344CB8AC3E}">
        <p14:creationId xmlns:p14="http://schemas.microsoft.com/office/powerpoint/2010/main" val="540897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99298CB0-BC93-D8BB-0C5F-554919B59E07}"/>
              </a:ext>
            </a:extLst>
          </p:cNvPr>
          <p:cNvPicPr>
            <a:picLocks noChangeAspect="1"/>
          </p:cNvPicPr>
          <p:nvPr/>
        </p:nvPicPr>
        <p:blipFill>
          <a:blip r:embed="rId2"/>
          <a:stretch>
            <a:fillRect/>
          </a:stretch>
        </p:blipFill>
        <p:spPr>
          <a:xfrm>
            <a:off x="772885" y="353540"/>
            <a:ext cx="10646229" cy="5741786"/>
          </a:xfrm>
          <a:prstGeom prst="rect">
            <a:avLst/>
          </a:prstGeom>
        </p:spPr>
      </p:pic>
      <p:sp>
        <p:nvSpPr>
          <p:cNvPr id="4" name="TextBox 3">
            <a:extLst>
              <a:ext uri="{FF2B5EF4-FFF2-40B4-BE49-F238E27FC236}">
                <a16:creationId xmlns:a16="http://schemas.microsoft.com/office/drawing/2014/main" id="{5BFC0506-B40B-1B94-51FE-CD81B46868DF}"/>
              </a:ext>
            </a:extLst>
          </p:cNvPr>
          <p:cNvSpPr txBox="1"/>
          <p:nvPr/>
        </p:nvSpPr>
        <p:spPr>
          <a:xfrm>
            <a:off x="2808514" y="1110343"/>
            <a:ext cx="1958549" cy="430887"/>
          </a:xfrm>
          <a:prstGeom prst="rect">
            <a:avLst/>
          </a:prstGeom>
          <a:noFill/>
        </p:spPr>
        <p:txBody>
          <a:bodyPr wrap="none" rtlCol="0">
            <a:spAutoFit/>
          </a:bodyPr>
          <a:lstStyle/>
          <a:p>
            <a:r>
              <a:rPr lang="en-US" sz="2200" b="1" dirty="0">
                <a:solidFill>
                  <a:srgbClr val="0A2E5F"/>
                </a:solidFill>
              </a:rPr>
              <a:t>Abstract LBA55</a:t>
            </a:r>
          </a:p>
        </p:txBody>
      </p:sp>
    </p:spTree>
    <p:extLst>
      <p:ext uri="{BB962C8B-B14F-4D97-AF65-F5344CB8AC3E}">
        <p14:creationId xmlns:p14="http://schemas.microsoft.com/office/powerpoint/2010/main" val="3411235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0123C-EEC9-80ED-CB61-E08ABAA3ECC4}"/>
              </a:ext>
            </a:extLst>
          </p:cNvPr>
          <p:cNvSpPr txBox="1"/>
          <p:nvPr/>
        </p:nvSpPr>
        <p:spPr>
          <a:xfrm>
            <a:off x="0" y="6469404"/>
            <a:ext cx="341702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Goto</a:t>
            </a:r>
            <a:r>
              <a:rPr lang="en-US" sz="1500" b="0" dirty="0">
                <a:solidFill>
                  <a:schemeClr val="tx1"/>
                </a:solidFill>
                <a:latin typeface="Calibri" panose="020F0502020204030204" pitchFamily="34" charset="0"/>
                <a:cs typeface="Calibri" panose="020F0502020204030204" pitchFamily="34" charset="0"/>
              </a:rPr>
              <a:t> K et al. ESMO 2022;Abstract LBA55.</a:t>
            </a:r>
          </a:p>
        </p:txBody>
      </p:sp>
      <p:sp>
        <p:nvSpPr>
          <p:cNvPr id="5" name="Title 4">
            <a:extLst>
              <a:ext uri="{FF2B5EF4-FFF2-40B4-BE49-F238E27FC236}">
                <a16:creationId xmlns:a16="http://schemas.microsoft.com/office/drawing/2014/main" id="{21919CE4-3A95-26FC-4C3C-25E07F7BFFA5}"/>
              </a:ext>
            </a:extLst>
          </p:cNvPr>
          <p:cNvSpPr>
            <a:spLocks noGrp="1"/>
          </p:cNvSpPr>
          <p:nvPr>
            <p:ph type="title"/>
          </p:nvPr>
        </p:nvSpPr>
        <p:spPr>
          <a:xfrm>
            <a:off x="912286" y="0"/>
            <a:ext cx="10358967" cy="1143000"/>
          </a:xfrm>
        </p:spPr>
        <p:txBody>
          <a:bodyPr/>
          <a:lstStyle/>
          <a:p>
            <a:r>
              <a:rPr lang="en-US" sz="2800" dirty="0"/>
              <a:t>DESTINY-Lung02: Best Percent Change in Tumor Size by BICR</a:t>
            </a:r>
          </a:p>
        </p:txBody>
      </p:sp>
      <p:pic>
        <p:nvPicPr>
          <p:cNvPr id="7" name="Picture 6" descr="Chart&#10;&#10;Description automatically generated">
            <a:extLst>
              <a:ext uri="{FF2B5EF4-FFF2-40B4-BE49-F238E27FC236}">
                <a16:creationId xmlns:a16="http://schemas.microsoft.com/office/drawing/2014/main" id="{69A69456-1D81-B244-4753-611FB7FAB00F}"/>
              </a:ext>
            </a:extLst>
          </p:cNvPr>
          <p:cNvPicPr>
            <a:picLocks noChangeAspect="1"/>
          </p:cNvPicPr>
          <p:nvPr/>
        </p:nvPicPr>
        <p:blipFill>
          <a:blip r:embed="rId2"/>
          <a:stretch>
            <a:fillRect/>
          </a:stretch>
        </p:blipFill>
        <p:spPr>
          <a:xfrm>
            <a:off x="232414" y="1185337"/>
            <a:ext cx="11665060" cy="4784883"/>
          </a:xfrm>
          <a:prstGeom prst="rect">
            <a:avLst/>
          </a:prstGeom>
        </p:spPr>
      </p:pic>
      <p:sp>
        <p:nvSpPr>
          <p:cNvPr id="6" name="TextBox 5">
            <a:extLst>
              <a:ext uri="{FF2B5EF4-FFF2-40B4-BE49-F238E27FC236}">
                <a16:creationId xmlns:a16="http://schemas.microsoft.com/office/drawing/2014/main" id="{DCEF9FB6-3A44-4941-8274-682E081E59A6}"/>
              </a:ext>
            </a:extLst>
          </p:cNvPr>
          <p:cNvSpPr txBox="1"/>
          <p:nvPr/>
        </p:nvSpPr>
        <p:spPr>
          <a:xfrm>
            <a:off x="274320" y="6012204"/>
            <a:ext cx="351326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BICR = blinded independent central review</a:t>
            </a:r>
          </a:p>
        </p:txBody>
      </p:sp>
    </p:spTree>
    <p:extLst>
      <p:ext uri="{BB962C8B-B14F-4D97-AF65-F5344CB8AC3E}">
        <p14:creationId xmlns:p14="http://schemas.microsoft.com/office/powerpoint/2010/main" val="1100196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694931-5C60-764C-878E-EF8BB1BA7624}"/>
              </a:ext>
            </a:extLst>
          </p:cNvPr>
          <p:cNvSpPr/>
          <p:nvPr/>
        </p:nvSpPr>
        <p:spPr bwMode="auto">
          <a:xfrm>
            <a:off x="280237" y="1207432"/>
            <a:ext cx="11792427" cy="47394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itle 4">
            <a:extLst>
              <a:ext uri="{FF2B5EF4-FFF2-40B4-BE49-F238E27FC236}">
                <a16:creationId xmlns:a16="http://schemas.microsoft.com/office/drawing/2014/main" id="{21919CE4-3A95-26FC-4C3C-25E07F7BFFA5}"/>
              </a:ext>
            </a:extLst>
          </p:cNvPr>
          <p:cNvSpPr>
            <a:spLocks noGrp="1"/>
          </p:cNvSpPr>
          <p:nvPr>
            <p:ph type="title"/>
          </p:nvPr>
        </p:nvSpPr>
        <p:spPr>
          <a:xfrm>
            <a:off x="912286" y="64432"/>
            <a:ext cx="10358967" cy="1143000"/>
          </a:xfrm>
        </p:spPr>
        <p:txBody>
          <a:bodyPr/>
          <a:lstStyle/>
          <a:p>
            <a:r>
              <a:rPr lang="en-US" sz="2800" dirty="0"/>
              <a:t>DESTINY-Lung02: Overall Safety Summary</a:t>
            </a:r>
          </a:p>
        </p:txBody>
      </p:sp>
      <p:pic>
        <p:nvPicPr>
          <p:cNvPr id="4" name="Picture 3" descr="Graphical user interface&#10;&#10;Description automatically generated with medium confidence">
            <a:extLst>
              <a:ext uri="{FF2B5EF4-FFF2-40B4-BE49-F238E27FC236}">
                <a16:creationId xmlns:a16="http://schemas.microsoft.com/office/drawing/2014/main" id="{DEB93084-54BA-1AAC-0613-E4F1FEBB97FA}"/>
              </a:ext>
            </a:extLst>
          </p:cNvPr>
          <p:cNvPicPr>
            <a:picLocks noChangeAspect="1"/>
          </p:cNvPicPr>
          <p:nvPr/>
        </p:nvPicPr>
        <p:blipFill rotWithShape="1">
          <a:blip r:embed="rId2"/>
          <a:srcRect t="4637"/>
          <a:stretch/>
        </p:blipFill>
        <p:spPr>
          <a:xfrm>
            <a:off x="280237" y="1406781"/>
            <a:ext cx="11637785" cy="4511133"/>
          </a:xfrm>
          <a:prstGeom prst="rect">
            <a:avLst/>
          </a:prstGeom>
        </p:spPr>
      </p:pic>
      <p:sp>
        <p:nvSpPr>
          <p:cNvPr id="6" name="TextBox 5">
            <a:extLst>
              <a:ext uri="{FF2B5EF4-FFF2-40B4-BE49-F238E27FC236}">
                <a16:creationId xmlns:a16="http://schemas.microsoft.com/office/drawing/2014/main" id="{B970FD3A-50AA-FA49-8F6D-169747D6B503}"/>
              </a:ext>
            </a:extLst>
          </p:cNvPr>
          <p:cNvSpPr txBox="1"/>
          <p:nvPr/>
        </p:nvSpPr>
        <p:spPr>
          <a:xfrm>
            <a:off x="0" y="6469404"/>
            <a:ext cx="341702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Goto</a:t>
            </a:r>
            <a:r>
              <a:rPr lang="en-US" sz="1500" b="0" dirty="0">
                <a:solidFill>
                  <a:schemeClr val="tx1"/>
                </a:solidFill>
                <a:latin typeface="Calibri" panose="020F0502020204030204" pitchFamily="34" charset="0"/>
                <a:cs typeface="Calibri" panose="020F0502020204030204" pitchFamily="34" charset="0"/>
              </a:rPr>
              <a:t> K et al. ESMO 2022;Abstract LBA55.</a:t>
            </a:r>
          </a:p>
        </p:txBody>
      </p:sp>
      <p:sp>
        <p:nvSpPr>
          <p:cNvPr id="7" name="TextBox 6">
            <a:extLst>
              <a:ext uri="{FF2B5EF4-FFF2-40B4-BE49-F238E27FC236}">
                <a16:creationId xmlns:a16="http://schemas.microsoft.com/office/drawing/2014/main" id="{01B1F282-21C1-7941-A9C7-189C270411C1}"/>
              </a:ext>
            </a:extLst>
          </p:cNvPr>
          <p:cNvSpPr txBox="1"/>
          <p:nvPr/>
        </p:nvSpPr>
        <p:spPr>
          <a:xfrm>
            <a:off x="365760" y="5946889"/>
            <a:ext cx="349704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TEAE = treatment-emergent adverse event</a:t>
            </a:r>
          </a:p>
        </p:txBody>
      </p:sp>
      <p:sp>
        <p:nvSpPr>
          <p:cNvPr id="2" name="TextBox 1">
            <a:extLst>
              <a:ext uri="{FF2B5EF4-FFF2-40B4-BE49-F238E27FC236}">
                <a16:creationId xmlns:a16="http://schemas.microsoft.com/office/drawing/2014/main" id="{71CE3101-076E-3545-9CCB-B612B8ABCF08}"/>
              </a:ext>
            </a:extLst>
          </p:cNvPr>
          <p:cNvSpPr txBox="1"/>
          <p:nvPr/>
        </p:nvSpPr>
        <p:spPr>
          <a:xfrm>
            <a:off x="6312024" y="1193140"/>
            <a:ext cx="2377574" cy="369332"/>
          </a:xfrm>
          <a:prstGeom prst="rect">
            <a:avLst/>
          </a:prstGeom>
          <a:noFill/>
        </p:spPr>
        <p:txBody>
          <a:bodyPr wrap="none" rtlCol="0">
            <a:spAutoFit/>
          </a:bodyPr>
          <a:lstStyle/>
          <a:p>
            <a:r>
              <a:rPr lang="en-US" sz="1800" dirty="0">
                <a:solidFill>
                  <a:schemeClr val="tx1"/>
                </a:solidFill>
              </a:rPr>
              <a:t>Safety analysis set</a:t>
            </a:r>
            <a:r>
              <a:rPr lang="en-US" sz="1800" baseline="30000" dirty="0">
                <a:solidFill>
                  <a:schemeClr val="tx1"/>
                </a:solidFill>
              </a:rPr>
              <a:t>a</a:t>
            </a:r>
          </a:p>
        </p:txBody>
      </p:sp>
    </p:spTree>
    <p:extLst>
      <p:ext uri="{BB962C8B-B14F-4D97-AF65-F5344CB8AC3E}">
        <p14:creationId xmlns:p14="http://schemas.microsoft.com/office/powerpoint/2010/main" val="164346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919CE4-3A95-26FC-4C3C-25E07F7BFFA5}"/>
              </a:ext>
            </a:extLst>
          </p:cNvPr>
          <p:cNvSpPr>
            <a:spLocks noGrp="1"/>
          </p:cNvSpPr>
          <p:nvPr>
            <p:ph type="title"/>
          </p:nvPr>
        </p:nvSpPr>
        <p:spPr>
          <a:xfrm>
            <a:off x="0" y="0"/>
            <a:ext cx="12192000" cy="1143000"/>
          </a:xfrm>
        </p:spPr>
        <p:txBody>
          <a:bodyPr/>
          <a:lstStyle/>
          <a:p>
            <a:r>
              <a:rPr lang="en-US" sz="2800" dirty="0"/>
              <a:t>DESTINY-Lung02: Adjudicated Drug-Related Interstitial Lung Disease (ILD)</a:t>
            </a:r>
          </a:p>
        </p:txBody>
      </p:sp>
      <p:pic>
        <p:nvPicPr>
          <p:cNvPr id="4" name="Picture 3" descr="Table&#10;&#10;Description automatically generated">
            <a:extLst>
              <a:ext uri="{FF2B5EF4-FFF2-40B4-BE49-F238E27FC236}">
                <a16:creationId xmlns:a16="http://schemas.microsoft.com/office/drawing/2014/main" id="{DFBD07F8-980A-C268-955C-44D399F0283F}"/>
              </a:ext>
            </a:extLst>
          </p:cNvPr>
          <p:cNvPicPr>
            <a:picLocks noChangeAspect="1"/>
          </p:cNvPicPr>
          <p:nvPr/>
        </p:nvPicPr>
        <p:blipFill>
          <a:blip r:embed="rId2"/>
          <a:stretch>
            <a:fillRect/>
          </a:stretch>
        </p:blipFill>
        <p:spPr>
          <a:xfrm>
            <a:off x="1149899" y="980728"/>
            <a:ext cx="9883739" cy="5229536"/>
          </a:xfrm>
          <a:prstGeom prst="rect">
            <a:avLst/>
          </a:prstGeom>
        </p:spPr>
      </p:pic>
      <p:sp>
        <p:nvSpPr>
          <p:cNvPr id="6" name="TextBox 5">
            <a:extLst>
              <a:ext uri="{FF2B5EF4-FFF2-40B4-BE49-F238E27FC236}">
                <a16:creationId xmlns:a16="http://schemas.microsoft.com/office/drawing/2014/main" id="{7A464245-3841-284A-8014-A6AA370B4533}"/>
              </a:ext>
            </a:extLst>
          </p:cNvPr>
          <p:cNvSpPr txBox="1"/>
          <p:nvPr/>
        </p:nvSpPr>
        <p:spPr>
          <a:xfrm>
            <a:off x="0" y="6469404"/>
            <a:ext cx="341702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Goto</a:t>
            </a:r>
            <a:r>
              <a:rPr lang="en-US" sz="1500" b="0" dirty="0">
                <a:solidFill>
                  <a:schemeClr val="tx1"/>
                </a:solidFill>
                <a:latin typeface="Calibri" panose="020F0502020204030204" pitchFamily="34" charset="0"/>
                <a:cs typeface="Calibri" panose="020F0502020204030204" pitchFamily="34" charset="0"/>
              </a:rPr>
              <a:t> K et al. ESMO 2022;Abstract LBA55.</a:t>
            </a:r>
          </a:p>
        </p:txBody>
      </p:sp>
    </p:spTree>
    <p:extLst>
      <p:ext uri="{BB962C8B-B14F-4D97-AF65-F5344CB8AC3E}">
        <p14:creationId xmlns:p14="http://schemas.microsoft.com/office/powerpoint/2010/main" val="834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595AD-6209-4743-BD25-D9416EFA0E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D65322BC-23E2-1A16-9C1E-4C9B45A5FF08}"/>
              </a:ext>
            </a:extLst>
          </p:cNvPr>
          <p:cNvPicPr>
            <a:picLocks noChangeAspect="1"/>
          </p:cNvPicPr>
          <p:nvPr/>
        </p:nvPicPr>
        <p:blipFill>
          <a:blip r:embed="rId3"/>
          <a:stretch>
            <a:fillRect/>
          </a:stretch>
        </p:blipFill>
        <p:spPr>
          <a:xfrm>
            <a:off x="1765825" y="625642"/>
            <a:ext cx="8403631" cy="5528270"/>
          </a:xfrm>
          <a:prstGeom prst="rect">
            <a:avLst/>
          </a:prstGeom>
        </p:spPr>
      </p:pic>
      <p:sp>
        <p:nvSpPr>
          <p:cNvPr id="5" name="TextBox 4">
            <a:extLst>
              <a:ext uri="{FF2B5EF4-FFF2-40B4-BE49-F238E27FC236}">
                <a16:creationId xmlns:a16="http://schemas.microsoft.com/office/drawing/2014/main" id="{E999744E-F6A4-2E24-C4C6-1345ABA438D7}"/>
              </a:ext>
            </a:extLst>
          </p:cNvPr>
          <p:cNvSpPr txBox="1"/>
          <p:nvPr/>
        </p:nvSpPr>
        <p:spPr>
          <a:xfrm>
            <a:off x="4076737" y="704088"/>
            <a:ext cx="4631396" cy="430887"/>
          </a:xfrm>
          <a:prstGeom prst="rect">
            <a:avLst/>
          </a:prstGeom>
          <a:noFill/>
        </p:spPr>
        <p:txBody>
          <a:bodyPr wrap="none" rtlCol="0">
            <a:spAutoFit/>
          </a:bodyPr>
          <a:lstStyle/>
          <a:p>
            <a:r>
              <a:rPr lang="en-US" sz="2200" b="1" i="1" dirty="0">
                <a:solidFill>
                  <a:srgbClr val="EC2C48"/>
                </a:solidFill>
                <a:effectLst/>
              </a:rPr>
              <a:t>N </a:t>
            </a:r>
            <a:r>
              <a:rPr lang="en-US" sz="2200" b="1" i="1" dirty="0" err="1">
                <a:solidFill>
                  <a:srgbClr val="EC2C48"/>
                </a:solidFill>
                <a:effectLst/>
              </a:rPr>
              <a:t>Engl</a:t>
            </a:r>
            <a:r>
              <a:rPr lang="en-US" sz="2200" b="1" i="1" dirty="0">
                <a:solidFill>
                  <a:srgbClr val="EC2C48"/>
                </a:solidFill>
                <a:effectLst/>
              </a:rPr>
              <a:t> J Med </a:t>
            </a:r>
            <a:r>
              <a:rPr lang="en-US" sz="2200" b="1" dirty="0">
                <a:solidFill>
                  <a:srgbClr val="EC2C48"/>
                </a:solidFill>
                <a:effectLst/>
              </a:rPr>
              <a:t>2022;386(3):241-51.</a:t>
            </a:r>
          </a:p>
        </p:txBody>
      </p:sp>
    </p:spTree>
    <p:extLst>
      <p:ext uri="{BB962C8B-B14F-4D97-AF65-F5344CB8AC3E}">
        <p14:creationId xmlns:p14="http://schemas.microsoft.com/office/powerpoint/2010/main" val="4119244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595AD-6209-4743-BD25-D9416EFA0E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3" name="TextBox 2">
            <a:extLst>
              <a:ext uri="{FF2B5EF4-FFF2-40B4-BE49-F238E27FC236}">
                <a16:creationId xmlns:a16="http://schemas.microsoft.com/office/drawing/2014/main" id="{BE2D03BB-861B-0AAD-B651-1D77B95140B5}"/>
              </a:ext>
            </a:extLst>
          </p:cNvPr>
          <p:cNvSpPr txBox="1"/>
          <p:nvPr/>
        </p:nvSpPr>
        <p:spPr>
          <a:xfrm>
            <a:off x="119336" y="6530345"/>
            <a:ext cx="3665683" cy="323165"/>
          </a:xfrm>
          <a:prstGeom prst="rect">
            <a:avLst/>
          </a:prstGeom>
          <a:noFill/>
        </p:spPr>
        <p:txBody>
          <a:bodyPr wrap="none" rtlCol="0">
            <a:spAutoFit/>
          </a:bodyPr>
          <a:lstStyle/>
          <a:p>
            <a:r>
              <a:rPr lang="en-US" sz="1500" b="0" dirty="0">
                <a:solidFill>
                  <a:schemeClr val="tx1"/>
                </a:solidFill>
                <a:latin typeface="+mn-lt"/>
              </a:rPr>
              <a:t>Li BT et al.</a:t>
            </a:r>
            <a:r>
              <a:rPr lang="en-US" sz="1500" b="0" i="1" dirty="0">
                <a:solidFill>
                  <a:schemeClr val="tx1"/>
                </a:solidFill>
                <a:effectLst/>
                <a:latin typeface="+mn-lt"/>
              </a:rPr>
              <a:t> N </a:t>
            </a:r>
            <a:r>
              <a:rPr lang="en-US" sz="1500" b="0" i="1" dirty="0" err="1">
                <a:solidFill>
                  <a:schemeClr val="tx1"/>
                </a:solidFill>
                <a:effectLst/>
                <a:latin typeface="+mn-lt"/>
              </a:rPr>
              <a:t>Engl</a:t>
            </a:r>
            <a:r>
              <a:rPr lang="en-US" sz="1500" b="0" i="1" dirty="0">
                <a:solidFill>
                  <a:schemeClr val="tx1"/>
                </a:solidFill>
                <a:effectLst/>
                <a:latin typeface="+mn-lt"/>
              </a:rPr>
              <a:t> J Med </a:t>
            </a:r>
            <a:r>
              <a:rPr lang="en-US" sz="1500" b="0" dirty="0">
                <a:solidFill>
                  <a:schemeClr val="tx1"/>
                </a:solidFill>
                <a:effectLst/>
                <a:latin typeface="+mn-lt"/>
              </a:rPr>
              <a:t>2022;386(3):241-51.</a:t>
            </a:r>
          </a:p>
        </p:txBody>
      </p:sp>
      <p:sp>
        <p:nvSpPr>
          <p:cNvPr id="6" name="Title 5">
            <a:extLst>
              <a:ext uri="{FF2B5EF4-FFF2-40B4-BE49-F238E27FC236}">
                <a16:creationId xmlns:a16="http://schemas.microsoft.com/office/drawing/2014/main" id="{11EFDB76-A99A-5BCC-FC32-D051AC6379C6}"/>
              </a:ext>
            </a:extLst>
          </p:cNvPr>
          <p:cNvSpPr>
            <a:spLocks noGrp="1"/>
          </p:cNvSpPr>
          <p:nvPr>
            <p:ph type="title"/>
          </p:nvPr>
        </p:nvSpPr>
        <p:spPr>
          <a:xfrm>
            <a:off x="912286" y="-27384"/>
            <a:ext cx="10358967" cy="1143000"/>
          </a:xfrm>
        </p:spPr>
        <p:txBody>
          <a:bodyPr/>
          <a:lstStyle/>
          <a:p>
            <a:r>
              <a:rPr lang="en-US" dirty="0"/>
              <a:t>Best Percent Change in Sum of Largest Tumor Diameters</a:t>
            </a:r>
          </a:p>
        </p:txBody>
      </p:sp>
      <p:pic>
        <p:nvPicPr>
          <p:cNvPr id="8" name="Picture 7" descr="Chart&#10;&#10;Description automatically generated">
            <a:extLst>
              <a:ext uri="{FF2B5EF4-FFF2-40B4-BE49-F238E27FC236}">
                <a16:creationId xmlns:a16="http://schemas.microsoft.com/office/drawing/2014/main" id="{FA51A64F-9AB9-C077-B3DC-4E30BF2096B5}"/>
              </a:ext>
            </a:extLst>
          </p:cNvPr>
          <p:cNvPicPr>
            <a:picLocks noChangeAspect="1"/>
          </p:cNvPicPr>
          <p:nvPr/>
        </p:nvPicPr>
        <p:blipFill>
          <a:blip r:embed="rId3"/>
          <a:stretch>
            <a:fillRect/>
          </a:stretch>
        </p:blipFill>
        <p:spPr>
          <a:xfrm>
            <a:off x="359596" y="1124744"/>
            <a:ext cx="11555094" cy="4681041"/>
          </a:xfrm>
          <a:prstGeom prst="rect">
            <a:avLst/>
          </a:prstGeom>
        </p:spPr>
      </p:pic>
    </p:spTree>
    <p:extLst>
      <p:ext uri="{BB962C8B-B14F-4D97-AF65-F5344CB8AC3E}">
        <p14:creationId xmlns:p14="http://schemas.microsoft.com/office/powerpoint/2010/main" val="3592008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4F055B1A-F140-9344-CAEA-33D56DC9C152}"/>
              </a:ext>
            </a:extLst>
          </p:cNvPr>
          <p:cNvSpPr>
            <a:spLocks noGrp="1"/>
          </p:cNvSpPr>
          <p:nvPr>
            <p:ph type="title"/>
          </p:nvPr>
        </p:nvSpPr>
        <p:spPr>
          <a:xfrm>
            <a:off x="916517" y="1988840"/>
            <a:ext cx="9860004" cy="1835193"/>
          </a:xfrm>
        </p:spPr>
        <p:txBody>
          <a:bodyPr/>
          <a:lstStyle/>
          <a:p>
            <a:pPr algn="l"/>
            <a:r>
              <a:rPr lang="en-US" sz="3600" dirty="0">
                <a:solidFill>
                  <a:srgbClr val="0432FF"/>
                </a:solidFill>
                <a:effectLst/>
                <a:latin typeface="+mn-lt"/>
                <a:ea typeface="Times New Roman" panose="02020603050405020304" pitchFamily="18" charset="0"/>
              </a:rPr>
              <a:t>Trastuzumab </a:t>
            </a:r>
            <a:r>
              <a:rPr lang="en-US" sz="3600" dirty="0" err="1">
                <a:solidFill>
                  <a:srgbClr val="0432FF"/>
                </a:solidFill>
                <a:effectLst/>
                <a:latin typeface="+mn-lt"/>
                <a:ea typeface="Times New Roman" panose="02020603050405020304" pitchFamily="18" charset="0"/>
              </a:rPr>
              <a:t>Deruxtecan</a:t>
            </a:r>
            <a:r>
              <a:rPr lang="en-US" sz="3600" dirty="0">
                <a:solidFill>
                  <a:srgbClr val="0432FF"/>
                </a:solidFill>
                <a:effectLst/>
                <a:latin typeface="+mn-lt"/>
                <a:ea typeface="Times New Roman" panose="02020603050405020304" pitchFamily="18" charset="0"/>
              </a:rPr>
              <a:t> in Patients (pts) with HER2-Overexpressing (HER2-OE) Metastatic Non-Small-Cell Lung Cancer (NSCLC): Results from the DESTINY-Lung01 Trial</a:t>
            </a:r>
            <a:endParaRPr lang="en-US" sz="3600" dirty="0">
              <a:solidFill>
                <a:srgbClr val="0432FF"/>
              </a:solidFill>
              <a:effectLst/>
              <a:latin typeface="+mn-lt"/>
            </a:endParaRPr>
          </a:p>
        </p:txBody>
      </p:sp>
      <p:sp>
        <p:nvSpPr>
          <p:cNvPr id="3" name="Content Placeholder 2">
            <a:extLst>
              <a:ext uri="{FF2B5EF4-FFF2-40B4-BE49-F238E27FC236}">
                <a16:creationId xmlns:a16="http://schemas.microsoft.com/office/drawing/2014/main" id="{07DAA42E-1C53-D8D9-82C6-B46EAB2B6C9B}"/>
              </a:ext>
            </a:extLst>
          </p:cNvPr>
          <p:cNvSpPr>
            <a:spLocks noGrp="1"/>
          </p:cNvSpPr>
          <p:nvPr>
            <p:ph idx="1"/>
          </p:nvPr>
        </p:nvSpPr>
        <p:spPr>
          <a:xfrm>
            <a:off x="916516" y="4486427"/>
            <a:ext cx="10358967" cy="1266290"/>
          </a:xfrm>
        </p:spPr>
        <p:txBody>
          <a:bodyPr/>
          <a:lstStyle/>
          <a:p>
            <a:pPr marL="98425" indent="0">
              <a:spcBef>
                <a:spcPts val="0"/>
              </a:spcBef>
              <a:spcAft>
                <a:spcPts val="0"/>
              </a:spcAft>
              <a:buNone/>
            </a:pPr>
            <a:r>
              <a:rPr lang="en-US" b="0" dirty="0"/>
              <a:t>Smit EF et al.</a:t>
            </a:r>
          </a:p>
          <a:p>
            <a:pPr marL="98425" indent="0">
              <a:spcBef>
                <a:spcPts val="0"/>
              </a:spcBef>
              <a:spcAft>
                <a:spcPts val="0"/>
              </a:spcAft>
              <a:buNone/>
            </a:pPr>
            <a:r>
              <a:rPr lang="en-US" b="0" dirty="0"/>
              <a:t>ESMO 2022;Abstract 975P.</a:t>
            </a:r>
          </a:p>
        </p:txBody>
      </p:sp>
    </p:spTree>
    <p:extLst>
      <p:ext uri="{BB962C8B-B14F-4D97-AF65-F5344CB8AC3E}">
        <p14:creationId xmlns:p14="http://schemas.microsoft.com/office/powerpoint/2010/main" val="1762915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t>Jänne</a:t>
            </a:r>
            <a:endParaRPr lang="en-US" sz="2800" dirty="0">
              <a:solidFill>
                <a:srgbClr val="0432FF"/>
              </a:solidFill>
            </a:endParaRPr>
          </a:p>
        </p:txBody>
      </p:sp>
      <p:sp>
        <p:nvSpPr>
          <p:cNvPr id="6" name="Content Placeholder 5"/>
          <p:cNvSpPr>
            <a:spLocks noGrp="1"/>
          </p:cNvSpPr>
          <p:nvPr>
            <p:ph idx="1"/>
          </p:nvPr>
        </p:nvSpPr>
        <p:spPr>
          <a:xfrm>
            <a:off x="904528" y="1268760"/>
            <a:ext cx="11024120" cy="5589240"/>
          </a:xfrm>
        </p:spPr>
        <p:txBody>
          <a:bodyPr/>
          <a:lstStyle/>
          <a:p>
            <a:pPr marL="98425" indent="0">
              <a:spcBef>
                <a:spcPts val="2400"/>
              </a:spcBef>
              <a:spcAft>
                <a:spcPts val="0"/>
              </a:spcAft>
              <a:buNone/>
            </a:pPr>
            <a:r>
              <a:rPr lang="en-US" sz="2200" dirty="0">
                <a:solidFill>
                  <a:schemeClr val="tx1"/>
                </a:solidFill>
              </a:rPr>
              <a:t>INTRODUCTION: Journal Club with Dr </a:t>
            </a:r>
            <a:r>
              <a:rPr lang="en-US" sz="2200" dirty="0" err="1">
                <a:solidFill>
                  <a:schemeClr val="tx1"/>
                </a:solidFill>
              </a:rPr>
              <a:t>Jänne</a:t>
            </a:r>
            <a:r>
              <a:rPr lang="en-US" sz="2200" dirty="0">
                <a:solidFill>
                  <a:schemeClr val="tx1"/>
                </a:solidFill>
              </a:rPr>
              <a:t> – Part 1</a:t>
            </a:r>
          </a:p>
          <a:p>
            <a:pPr marL="98425" indent="0">
              <a:spcBef>
                <a:spcPts val="2400"/>
              </a:spcBef>
              <a:spcAft>
                <a:spcPts val="0"/>
              </a:spcAft>
              <a:buNone/>
            </a:pPr>
            <a:r>
              <a:rPr lang="en-US" sz="2200" dirty="0">
                <a:solidFill>
                  <a:schemeClr val="tx1"/>
                </a:solidFill>
              </a:rPr>
              <a:t>MODULE 1: Case Presentations</a:t>
            </a:r>
          </a:p>
          <a:p>
            <a:pPr marL="98425" indent="0">
              <a:spcBef>
                <a:spcPts val="2400"/>
              </a:spcBef>
              <a:spcAft>
                <a:spcPts val="0"/>
              </a:spcAft>
              <a:buNone/>
            </a:pPr>
            <a:r>
              <a:rPr lang="en-US" sz="2200" dirty="0">
                <a:solidFill>
                  <a:schemeClr val="tx1"/>
                </a:solidFill>
              </a:rPr>
              <a:t>MODULE 2: Faculty Survey</a:t>
            </a:r>
          </a:p>
          <a:p>
            <a:pPr marL="98425" indent="0">
              <a:spcBef>
                <a:spcPts val="2400"/>
              </a:spcBef>
              <a:spcAft>
                <a:spcPts val="0"/>
              </a:spcAft>
              <a:buNone/>
            </a:pPr>
            <a:r>
              <a:rPr lang="en-US" sz="2200" dirty="0">
                <a:solidFill>
                  <a:schemeClr val="tx1"/>
                </a:solidFill>
              </a:rPr>
              <a:t>MODULE 3: Journal Club with Dr </a:t>
            </a:r>
            <a:r>
              <a:rPr lang="en-US" sz="2200" dirty="0" err="1">
                <a:solidFill>
                  <a:schemeClr val="tx1"/>
                </a:solidFill>
              </a:rPr>
              <a:t>Jänne</a:t>
            </a:r>
            <a:r>
              <a:rPr lang="en-US" sz="2200" dirty="0">
                <a:solidFill>
                  <a:schemeClr val="tx1"/>
                </a:solidFill>
              </a:rPr>
              <a:t> – Part 2</a:t>
            </a:r>
          </a:p>
          <a:p>
            <a:pPr marL="98425" indent="0">
              <a:spcBef>
                <a:spcPts val="2400"/>
              </a:spcBef>
              <a:spcAft>
                <a:spcPts val="0"/>
              </a:spcAft>
              <a:buNone/>
            </a:pPr>
            <a:r>
              <a:rPr lang="en-US" sz="2200" dirty="0">
                <a:solidFill>
                  <a:schemeClr val="tx1"/>
                </a:solidFill>
              </a:rPr>
              <a:t>MODULE 4: </a:t>
            </a:r>
            <a:r>
              <a:rPr lang="en-US" sz="2200" dirty="0"/>
              <a:t>Appendix of Key Publications</a:t>
            </a:r>
            <a:endParaRPr lang="en-US" sz="2200" dirty="0">
              <a:solidFill>
                <a:schemeClr val="tx1"/>
              </a:solidFill>
            </a:endParaRPr>
          </a:p>
        </p:txBody>
      </p:sp>
    </p:spTree>
    <p:custDataLst>
      <p:tags r:id="rId1"/>
    </p:custDataLst>
    <p:extLst>
      <p:ext uri="{BB962C8B-B14F-4D97-AF65-F5344CB8AC3E}">
        <p14:creationId xmlns:p14="http://schemas.microsoft.com/office/powerpoint/2010/main" val="146998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4" name="Picture 3">
            <a:extLst>
              <a:ext uri="{FF2B5EF4-FFF2-40B4-BE49-F238E27FC236}">
                <a16:creationId xmlns:a16="http://schemas.microsoft.com/office/drawing/2014/main" id="{A75BFE93-781D-A39A-B411-8FB681022D6F}"/>
              </a:ext>
            </a:extLst>
          </p:cNvPr>
          <p:cNvPicPr>
            <a:picLocks noChangeAspect="1"/>
          </p:cNvPicPr>
          <p:nvPr/>
        </p:nvPicPr>
        <p:blipFill>
          <a:blip r:embed="rId3"/>
          <a:stretch>
            <a:fillRect/>
          </a:stretch>
        </p:blipFill>
        <p:spPr>
          <a:xfrm>
            <a:off x="399094" y="1233862"/>
            <a:ext cx="11393812" cy="4390275"/>
          </a:xfrm>
          <a:prstGeom prst="rect">
            <a:avLst/>
          </a:prstGeom>
        </p:spPr>
      </p:pic>
      <p:sp>
        <p:nvSpPr>
          <p:cNvPr id="5" name="TextBox 4">
            <a:extLst>
              <a:ext uri="{FF2B5EF4-FFF2-40B4-BE49-F238E27FC236}">
                <a16:creationId xmlns:a16="http://schemas.microsoft.com/office/drawing/2014/main" id="{2649E30F-91D7-EB13-63CC-F24139E33F6D}"/>
              </a:ext>
            </a:extLst>
          </p:cNvPr>
          <p:cNvSpPr txBox="1"/>
          <p:nvPr/>
        </p:nvSpPr>
        <p:spPr>
          <a:xfrm>
            <a:off x="6753363" y="1443789"/>
            <a:ext cx="5031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Cancer Res </a:t>
            </a:r>
            <a:r>
              <a:rPr kumimoji="0" lang="en-US" sz="22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2022 April 15;82(8):1633-45.</a:t>
            </a:r>
            <a:r>
              <a:rPr kumimoji="0" lang="en-US" sz="2200" b="1"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3689777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274914" y="1152128"/>
            <a:ext cx="1181620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Jänne</a:t>
            </a:r>
            <a:endParaRPr lang="en-US" sz="2800" dirty="0">
              <a:solidFill>
                <a:srgbClr val="0432FF"/>
              </a:solidFill>
            </a:endParaRPr>
          </a:p>
        </p:txBody>
      </p:sp>
      <p:sp>
        <p:nvSpPr>
          <p:cNvPr id="6" name="Content Placeholder 5"/>
          <p:cNvSpPr>
            <a:spLocks noGrp="1"/>
          </p:cNvSpPr>
          <p:nvPr>
            <p:ph idx="1"/>
          </p:nvPr>
        </p:nvSpPr>
        <p:spPr>
          <a:xfrm>
            <a:off x="479375" y="1296144"/>
            <a:ext cx="11437711" cy="4869160"/>
          </a:xfrm>
        </p:spPr>
        <p:txBody>
          <a:bodyPr/>
          <a:lstStyle/>
          <a:p>
            <a:pPr marL="98425" indent="0">
              <a:spcBef>
                <a:spcPts val="1800"/>
              </a:spcBef>
              <a:spcAft>
                <a:spcPts val="0"/>
              </a:spcAft>
              <a:buNone/>
            </a:pPr>
            <a:r>
              <a:rPr lang="en-US" sz="2000" dirty="0">
                <a:solidFill>
                  <a:schemeClr val="bg1"/>
                </a:solidFill>
              </a:rPr>
              <a:t>MODULE 1: Case Presentations – Part 2 </a:t>
            </a:r>
          </a:p>
          <a:p>
            <a:pPr>
              <a:spcBef>
                <a:spcPts val="1000"/>
              </a:spcBef>
              <a:spcAft>
                <a:spcPts val="0"/>
              </a:spcAft>
            </a:pPr>
            <a:r>
              <a:rPr lang="en-US" sz="1800" b="0" dirty="0">
                <a:solidFill>
                  <a:schemeClr val="tx1"/>
                </a:solidFill>
              </a:rPr>
              <a:t>Dr Yang: 84-year-old woman with metastatic adenocarcinoma of the lung and EGFR exon 21 mutation, switched to erlotinib due to </a:t>
            </a:r>
            <a:r>
              <a:rPr lang="en-US" sz="1800" b="0" dirty="0" err="1">
                <a:solidFill>
                  <a:schemeClr val="tx1"/>
                </a:solidFill>
              </a:rPr>
              <a:t>osimertinib</a:t>
            </a:r>
            <a:r>
              <a:rPr lang="en-US" sz="1800" b="0" dirty="0">
                <a:solidFill>
                  <a:schemeClr val="tx1"/>
                </a:solidFill>
              </a:rPr>
              <a:t>-related toxicities, now with recurrence at the primary site – PD-L1 10%</a:t>
            </a:r>
          </a:p>
          <a:p>
            <a:pPr>
              <a:spcBef>
                <a:spcPts val="1000"/>
              </a:spcBef>
              <a:spcAft>
                <a:spcPts val="0"/>
              </a:spcAft>
            </a:pPr>
            <a:r>
              <a:rPr lang="en-US" sz="1800" b="0" dirty="0">
                <a:solidFill>
                  <a:schemeClr val="tx1"/>
                </a:solidFill>
              </a:rPr>
              <a:t>Dr </a:t>
            </a:r>
            <a:r>
              <a:rPr lang="en-US" sz="1800" b="0" dirty="0" err="1">
                <a:solidFill>
                  <a:schemeClr val="tx1"/>
                </a:solidFill>
              </a:rPr>
              <a:t>Niu</a:t>
            </a:r>
            <a:r>
              <a:rPr lang="en-US" sz="1800" b="0" dirty="0">
                <a:solidFill>
                  <a:schemeClr val="tx1"/>
                </a:solidFill>
              </a:rPr>
              <a:t>: 70-year-old Asian man with metastatic adenocarcinoma of the lung and an EGFR exon 19 deletion and brain metastases who receives SBRT and </a:t>
            </a:r>
            <a:r>
              <a:rPr lang="en-US" sz="1800" b="0" dirty="0" err="1">
                <a:solidFill>
                  <a:schemeClr val="tx1"/>
                </a:solidFill>
              </a:rPr>
              <a:t>osimertinib</a:t>
            </a:r>
            <a:r>
              <a:rPr lang="en-US" sz="1800" b="0" dirty="0">
                <a:solidFill>
                  <a:schemeClr val="tx1"/>
                </a:solidFill>
              </a:rPr>
              <a:t> but has biopsy-proven SCLC extracranial PD</a:t>
            </a:r>
          </a:p>
          <a:p>
            <a:pPr>
              <a:spcBef>
                <a:spcPts val="1000"/>
              </a:spcBef>
              <a:spcAft>
                <a:spcPts val="0"/>
              </a:spcAft>
            </a:pPr>
            <a:r>
              <a:rPr lang="en-US" sz="1800" b="0" dirty="0">
                <a:solidFill>
                  <a:schemeClr val="tx1"/>
                </a:solidFill>
              </a:rPr>
              <a:t>Dr Mushtaq: 70-year-old woman with EGFR mutation-positive metastatic adenocarcinoma of the lung and brain and bone metastases s/p SRS and </a:t>
            </a:r>
            <a:r>
              <a:rPr lang="en-US" sz="1800" b="0" dirty="0" err="1">
                <a:solidFill>
                  <a:schemeClr val="tx1"/>
                </a:solidFill>
              </a:rPr>
              <a:t>osimertinib</a:t>
            </a:r>
            <a:endParaRPr lang="en-US" sz="1800" b="0" dirty="0">
              <a:solidFill>
                <a:schemeClr val="tx1"/>
              </a:solidFill>
            </a:endParaRPr>
          </a:p>
          <a:p>
            <a:pPr marL="98425" indent="0">
              <a:spcBef>
                <a:spcPts val="1000"/>
              </a:spcBef>
              <a:spcAft>
                <a:spcPts val="0"/>
              </a:spcAft>
              <a:buNone/>
            </a:pPr>
            <a:endParaRPr lang="en-US" sz="1800" b="0" dirty="0">
              <a:solidFill>
                <a:schemeClr val="tx1"/>
              </a:solidFill>
            </a:endParaRPr>
          </a:p>
          <a:p>
            <a:pPr marL="98425" indent="0">
              <a:spcBef>
                <a:spcPts val="400"/>
              </a:spcBef>
              <a:spcAft>
                <a:spcPts val="0"/>
              </a:spcAft>
              <a:buNone/>
            </a:pPr>
            <a:endParaRPr lang="en-US" sz="1800" b="0" dirty="0">
              <a:solidFill>
                <a:schemeClr val="tx1"/>
              </a:solidFill>
            </a:endParaRPr>
          </a:p>
          <a:p>
            <a:pPr>
              <a:spcBef>
                <a:spcPts val="400"/>
              </a:spcBef>
              <a:spcAft>
                <a:spcPts val="0"/>
              </a:spcAft>
            </a:pPr>
            <a:endParaRPr lang="en-US" sz="1800" b="0" dirty="0">
              <a:solidFill>
                <a:schemeClr val="tx1"/>
              </a:solidFill>
            </a:endParaRPr>
          </a:p>
          <a:p>
            <a:pPr marL="98425" indent="0">
              <a:spcBef>
                <a:spcPts val="1200"/>
              </a:spcBef>
              <a:spcAft>
                <a:spcPts val="0"/>
              </a:spcAft>
              <a:buNone/>
            </a:pPr>
            <a:endParaRPr lang="en-US" sz="1800" dirty="0"/>
          </a:p>
        </p:txBody>
      </p:sp>
    </p:spTree>
    <p:custDataLst>
      <p:tags r:id="rId1"/>
    </p:custDataLst>
    <p:extLst>
      <p:ext uri="{BB962C8B-B14F-4D97-AF65-F5344CB8AC3E}">
        <p14:creationId xmlns:p14="http://schemas.microsoft.com/office/powerpoint/2010/main" val="2223841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803217" y="260648"/>
            <a:ext cx="10333342" cy="165618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2551003" y="5950530"/>
            <a:ext cx="72008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400" dirty="0">
                <a:solidFill>
                  <a:srgbClr val="062060"/>
                </a:solidFill>
              </a:rPr>
              <a:t>Dr John Yang (Fall River, Massachusetts)</a:t>
            </a:r>
          </a:p>
        </p:txBody>
      </p:sp>
      <p:sp>
        <p:nvSpPr>
          <p:cNvPr id="12" name="Title 1">
            <a:extLst>
              <a:ext uri="{FF2B5EF4-FFF2-40B4-BE49-F238E27FC236}">
                <a16:creationId xmlns:a16="http://schemas.microsoft.com/office/drawing/2014/main" id="{64FA6223-5552-F89E-2D8F-41347516BEFB}"/>
              </a:ext>
            </a:extLst>
          </p:cNvPr>
          <p:cNvSpPr txBox="1">
            <a:spLocks/>
          </p:cNvSpPr>
          <p:nvPr/>
        </p:nvSpPr>
        <p:spPr bwMode="auto">
          <a:xfrm>
            <a:off x="803217" y="621486"/>
            <a:ext cx="10117498" cy="1007313"/>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gn="l"/>
            <a:r>
              <a:rPr lang="en-US" dirty="0">
                <a:solidFill>
                  <a:schemeClr val="bg1"/>
                </a:solidFill>
              </a:rPr>
              <a:t>Case Presentation: 84-year-old woman with metastatic adenocarcinoma of the lung and EGFR exon 21 mutation, switched to erlotinib due to osimertinib-related toxicities, now with recurrence at the primary site – PD-L1 10%</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pic>
        <p:nvPicPr>
          <p:cNvPr id="9" name="Picture 8" descr="A person wearing glasses and headphones&#10;&#10;Description automatically generated with medium confidence">
            <a:extLst>
              <a:ext uri="{FF2B5EF4-FFF2-40B4-BE49-F238E27FC236}">
                <a16:creationId xmlns:a16="http://schemas.microsoft.com/office/drawing/2014/main" id="{4DA7574A-E07C-D2D9-1C28-40A19888C431}"/>
              </a:ext>
            </a:extLst>
          </p:cNvPr>
          <p:cNvPicPr>
            <a:picLocks noChangeAspect="1"/>
          </p:cNvPicPr>
          <p:nvPr/>
        </p:nvPicPr>
        <p:blipFill>
          <a:blip r:embed="rId2"/>
          <a:stretch>
            <a:fillRect/>
          </a:stretch>
        </p:blipFill>
        <p:spPr>
          <a:xfrm>
            <a:off x="2927648" y="2245029"/>
            <a:ext cx="6713349" cy="3776259"/>
          </a:xfrm>
          <a:prstGeom prst="rect">
            <a:avLst/>
          </a:prstGeom>
        </p:spPr>
      </p:pic>
    </p:spTree>
    <p:extLst>
      <p:ext uri="{BB962C8B-B14F-4D97-AF65-F5344CB8AC3E}">
        <p14:creationId xmlns:p14="http://schemas.microsoft.com/office/powerpoint/2010/main" val="270411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199456" y="332656"/>
            <a:ext cx="9985323" cy="170065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374808" y="708077"/>
            <a:ext cx="9798513" cy="1095726"/>
          </a:xfrm>
        </p:spPr>
        <p:txBody>
          <a:bodyPr lIns="91440" tIns="91440" rIns="91440" bIns="182880"/>
          <a:lstStyle/>
          <a:p>
            <a:pPr algn="l"/>
            <a:r>
              <a:rPr lang="en-US" dirty="0">
                <a:solidFill>
                  <a:schemeClr val="bg1"/>
                </a:solidFill>
              </a:rPr>
              <a:t>Case Presentation: 70-year-old Asian man with metastatic adenocarcinoma of the lung and an EGFR exon 19 deletion and brain metastases who receives SBRT and osimertinib but has biopsy-proven SCLC extracranial PD</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Jason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Niu</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(Gilbert, Arizona)</a:t>
            </a:r>
            <a:endParaRPr kumimoji="0" lang="en-US" sz="2800" b="0" i="0" u="none" strike="noStrike" kern="1200" cap="none" spc="0" normalizeH="0" baseline="0" noProof="0" dirty="0">
              <a:ln>
                <a:noFill/>
              </a:ln>
              <a:solidFill>
                <a:srgbClr val="000000"/>
              </a:solidFill>
              <a:effectLst/>
              <a:uLnTx/>
              <a:uFillTx/>
              <a:latin typeface="Calibri"/>
              <a:ea typeface="MS PGothic" pitchFamily="34" charset="-128"/>
              <a:cs typeface="Calibri" panose="020F0502020204030204" pitchFamily="34" charset="0"/>
            </a:endParaRPr>
          </a:p>
        </p:txBody>
      </p:sp>
      <p:pic>
        <p:nvPicPr>
          <p:cNvPr id="2" name="Picture 1" descr="A person wearing headphones&#10;&#10;Description automatically generated with medium confidence">
            <a:extLst>
              <a:ext uri="{FF2B5EF4-FFF2-40B4-BE49-F238E27FC236}">
                <a16:creationId xmlns:a16="http://schemas.microsoft.com/office/drawing/2014/main" id="{7B3EEF51-6118-183D-9AB0-DC25311DE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2323014"/>
            <a:ext cx="6446694" cy="3626266"/>
          </a:xfrm>
          <a:prstGeom prst="rect">
            <a:avLst/>
          </a:prstGeom>
        </p:spPr>
      </p:pic>
    </p:spTree>
    <p:extLst>
      <p:ext uri="{BB962C8B-B14F-4D97-AF65-F5344CB8AC3E}">
        <p14:creationId xmlns:p14="http://schemas.microsoft.com/office/powerpoint/2010/main" val="3459236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69175F0-CE35-444C-EC1D-2049C7769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78323"/>
            <a:ext cx="8280920" cy="6501354"/>
          </a:xfrm>
          <a:prstGeom prst="rect">
            <a:avLst/>
          </a:prstGeom>
        </p:spPr>
      </p:pic>
    </p:spTree>
    <p:extLst>
      <p:ext uri="{BB962C8B-B14F-4D97-AF65-F5344CB8AC3E}">
        <p14:creationId xmlns:p14="http://schemas.microsoft.com/office/powerpoint/2010/main" val="3486061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04664"/>
            <a:ext cx="10177559" cy="14401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640685"/>
            <a:ext cx="9798513" cy="1095726"/>
          </a:xfrm>
        </p:spPr>
        <p:txBody>
          <a:bodyPr lIns="91440" tIns="91440" rIns="91440" bIns="182880"/>
          <a:lstStyle/>
          <a:p>
            <a:pPr algn="l"/>
            <a:r>
              <a:rPr lang="en-US" dirty="0">
                <a:solidFill>
                  <a:schemeClr val="bg1"/>
                </a:solidFill>
              </a:rPr>
              <a:t>Case Presentation: 70-year-old woman with EGFR mutation-positive metastatic adenocarcinoma of the lung and brain and bone metastases s/p SRS and osimertinib</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Rao Mushtaq (Thornton, Colorado)</a:t>
            </a:r>
          </a:p>
        </p:txBody>
      </p:sp>
      <p:pic>
        <p:nvPicPr>
          <p:cNvPr id="6" name="Picture 5" descr="A person wearing headphones&#10;&#10;Description automatically generated with medium confidence">
            <a:extLst>
              <a:ext uri="{FF2B5EF4-FFF2-40B4-BE49-F238E27FC236}">
                <a16:creationId xmlns:a16="http://schemas.microsoft.com/office/drawing/2014/main" id="{6871679E-0D41-B9DF-621B-BF40EB362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506" y="2267793"/>
            <a:ext cx="6416853" cy="3609479"/>
          </a:xfrm>
          <a:prstGeom prst="rect">
            <a:avLst/>
          </a:prstGeom>
        </p:spPr>
      </p:pic>
    </p:spTree>
    <p:extLst>
      <p:ext uri="{BB962C8B-B14F-4D97-AF65-F5344CB8AC3E}">
        <p14:creationId xmlns:p14="http://schemas.microsoft.com/office/powerpoint/2010/main" val="2942099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d, gauge, device&#10;&#10;Description automatically generated">
            <a:extLst>
              <a:ext uri="{FF2B5EF4-FFF2-40B4-BE49-F238E27FC236}">
                <a16:creationId xmlns:a16="http://schemas.microsoft.com/office/drawing/2014/main" id="{A02946B7-07D9-3937-FFD6-11E89EA064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12" y="332656"/>
            <a:ext cx="5084314" cy="6264696"/>
          </a:xfrm>
          <a:prstGeom prst="rect">
            <a:avLst/>
          </a:prstGeom>
        </p:spPr>
      </p:pic>
    </p:spTree>
    <p:extLst>
      <p:ext uri="{BB962C8B-B14F-4D97-AF65-F5344CB8AC3E}">
        <p14:creationId xmlns:p14="http://schemas.microsoft.com/office/powerpoint/2010/main" val="32416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ight, lit, dark&#10;&#10;Description automatically generated">
            <a:extLst>
              <a:ext uri="{FF2B5EF4-FFF2-40B4-BE49-F238E27FC236}">
                <a16:creationId xmlns:a16="http://schemas.microsoft.com/office/drawing/2014/main" id="{205DEBE7-4BFF-C332-102B-0ADE46B40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269571"/>
            <a:ext cx="5587473" cy="4548617"/>
          </a:xfrm>
          <a:prstGeom prst="rect">
            <a:avLst/>
          </a:prstGeom>
        </p:spPr>
      </p:pic>
      <p:pic>
        <p:nvPicPr>
          <p:cNvPr id="4" name="Picture 3" descr="A picture containing text, light, dark, lit&#10;&#10;Description automatically generated">
            <a:extLst>
              <a:ext uri="{FF2B5EF4-FFF2-40B4-BE49-F238E27FC236}">
                <a16:creationId xmlns:a16="http://schemas.microsoft.com/office/drawing/2014/main" id="{3F583CE7-60D0-B467-5025-A5753A49A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4" y="1268760"/>
            <a:ext cx="5544616" cy="4549428"/>
          </a:xfrm>
          <a:prstGeom prst="rect">
            <a:avLst/>
          </a:prstGeom>
        </p:spPr>
      </p:pic>
    </p:spTree>
    <p:extLst>
      <p:ext uri="{BB962C8B-B14F-4D97-AF65-F5344CB8AC3E}">
        <p14:creationId xmlns:p14="http://schemas.microsoft.com/office/powerpoint/2010/main" val="2236784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544488" y="2880320"/>
            <a:ext cx="11024120"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Jänne</a:t>
            </a:r>
            <a:endParaRPr lang="en-US" sz="2800" dirty="0">
              <a:solidFill>
                <a:srgbClr val="0432FF"/>
              </a:solidFill>
            </a:endParaRPr>
          </a:p>
        </p:txBody>
      </p:sp>
      <p:sp>
        <p:nvSpPr>
          <p:cNvPr id="6" name="Content Placeholder 5"/>
          <p:cNvSpPr>
            <a:spLocks noGrp="1"/>
          </p:cNvSpPr>
          <p:nvPr>
            <p:ph idx="1"/>
          </p:nvPr>
        </p:nvSpPr>
        <p:spPr>
          <a:xfrm>
            <a:off x="839416" y="1512168"/>
            <a:ext cx="11240144" cy="5013176"/>
          </a:xfrm>
        </p:spPr>
        <p:txBody>
          <a:bodyPr/>
          <a:lstStyle/>
          <a:p>
            <a:pPr marL="98425" indent="0">
              <a:spcBef>
                <a:spcPts val="2800"/>
              </a:spcBef>
              <a:spcAft>
                <a:spcPts val="0"/>
              </a:spcAft>
              <a:buNone/>
            </a:pPr>
            <a:r>
              <a:rPr lang="en-US" sz="2200" dirty="0">
                <a:solidFill>
                  <a:schemeClr val="tx1"/>
                </a:solidFill>
              </a:rPr>
              <a:t>INTRODUCTION: Journal Club with Dr </a:t>
            </a:r>
            <a:r>
              <a:rPr lang="en-US" sz="2200" dirty="0" err="1">
                <a:solidFill>
                  <a:schemeClr val="tx1"/>
                </a:solidFill>
              </a:rPr>
              <a:t>Jänne</a:t>
            </a:r>
            <a:r>
              <a:rPr lang="en-US" sz="2200" dirty="0">
                <a:solidFill>
                  <a:schemeClr val="tx1"/>
                </a:solidFill>
              </a:rPr>
              <a:t> – Part 1</a:t>
            </a:r>
          </a:p>
          <a:p>
            <a:pPr marL="98425" indent="0">
              <a:spcBef>
                <a:spcPts val="2800"/>
              </a:spcBef>
              <a:spcAft>
                <a:spcPts val="0"/>
              </a:spcAft>
              <a:buNone/>
            </a:pPr>
            <a:r>
              <a:rPr lang="en-US" sz="2200" dirty="0">
                <a:solidFill>
                  <a:schemeClr val="tx1"/>
                </a:solidFill>
              </a:rPr>
              <a:t>MODULE 1: Case Presentations</a:t>
            </a:r>
          </a:p>
          <a:p>
            <a:pPr marL="98425" indent="0">
              <a:spcBef>
                <a:spcPts val="2800"/>
              </a:spcBef>
              <a:spcAft>
                <a:spcPts val="0"/>
              </a:spcAft>
              <a:buNone/>
            </a:pPr>
            <a:r>
              <a:rPr lang="en-US" sz="2200" dirty="0">
                <a:solidFill>
                  <a:schemeClr val="bg1"/>
                </a:solidFill>
              </a:rPr>
              <a:t>MODULE 2: Faculty Survey</a:t>
            </a:r>
          </a:p>
          <a:p>
            <a:pPr marL="98425" indent="0">
              <a:spcBef>
                <a:spcPts val="2800"/>
              </a:spcBef>
              <a:spcAft>
                <a:spcPts val="0"/>
              </a:spcAft>
              <a:buNone/>
            </a:pPr>
            <a:r>
              <a:rPr lang="en-US" sz="2200" dirty="0">
                <a:solidFill>
                  <a:schemeClr val="tx1"/>
                </a:solidFill>
              </a:rPr>
              <a:t>MODULE 3: Journal Club with Dr </a:t>
            </a:r>
            <a:r>
              <a:rPr lang="en-US" sz="2200" dirty="0" err="1">
                <a:solidFill>
                  <a:schemeClr val="tx1"/>
                </a:solidFill>
              </a:rPr>
              <a:t>Jänne</a:t>
            </a:r>
            <a:r>
              <a:rPr lang="en-US" sz="2200" dirty="0">
                <a:solidFill>
                  <a:schemeClr val="tx1"/>
                </a:solidFill>
              </a:rPr>
              <a:t> – Part 2</a:t>
            </a:r>
          </a:p>
          <a:p>
            <a:pPr marL="98425" indent="0">
              <a:spcBef>
                <a:spcPts val="2800"/>
              </a:spcBef>
              <a:spcAft>
                <a:spcPts val="0"/>
              </a:spcAft>
              <a:buNone/>
            </a:pPr>
            <a:r>
              <a:rPr lang="en-US" sz="2200" dirty="0">
                <a:solidFill>
                  <a:schemeClr val="tx1"/>
                </a:solidFill>
              </a:rPr>
              <a:t>MODULE 4: Appendix of Key Publications</a:t>
            </a:r>
          </a:p>
        </p:txBody>
      </p:sp>
    </p:spTree>
    <p:custDataLst>
      <p:tags r:id="rId1"/>
    </p:custDataLst>
    <p:extLst>
      <p:ext uri="{BB962C8B-B14F-4D97-AF65-F5344CB8AC3E}">
        <p14:creationId xmlns:p14="http://schemas.microsoft.com/office/powerpoint/2010/main" val="55278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799-1269-084A-9525-4A7407702889}"/>
              </a:ext>
            </a:extLst>
          </p:cNvPr>
          <p:cNvSpPr>
            <a:spLocks noGrp="1"/>
          </p:cNvSpPr>
          <p:nvPr>
            <p:ph type="title"/>
          </p:nvPr>
        </p:nvSpPr>
        <p:spPr>
          <a:xfrm>
            <a:off x="912285" y="0"/>
            <a:ext cx="10600011" cy="2276872"/>
          </a:xfrm>
        </p:spPr>
        <p:txBody>
          <a:bodyPr/>
          <a:lstStyle/>
          <a:p>
            <a:r>
              <a:rPr lang="en-US" dirty="0"/>
              <a:t>Regulatory and reimbursement issues aside, in general, what adjuvant treatment, if any, would you recommend for an otherwise healthy 65-year-old patient with </a:t>
            </a:r>
            <a:r>
              <a:rPr lang="en-US" u="sng" dirty="0"/>
              <a:t>Stage IB</a:t>
            </a:r>
            <a:r>
              <a:rPr lang="en-US" dirty="0"/>
              <a:t> </a:t>
            </a:r>
            <a:r>
              <a:rPr lang="en-US" dirty="0" err="1"/>
              <a:t>nonsquamous</a:t>
            </a:r>
            <a:r>
              <a:rPr lang="en-US" dirty="0"/>
              <a:t> NSCLC with an EGFR exon 19 deletion and a PD-L1 TPS of 50%? </a:t>
            </a:r>
          </a:p>
        </p:txBody>
      </p:sp>
      <p:sp>
        <p:nvSpPr>
          <p:cNvPr id="3" name="Content Placeholder 2">
            <a:extLst>
              <a:ext uri="{FF2B5EF4-FFF2-40B4-BE49-F238E27FC236}">
                <a16:creationId xmlns:a16="http://schemas.microsoft.com/office/drawing/2014/main" id="{7C0CCB6A-EBC8-A64E-9953-2D7C32F77B69}"/>
              </a:ext>
            </a:extLst>
          </p:cNvPr>
          <p:cNvSpPr>
            <a:spLocks noGrp="1"/>
          </p:cNvSpPr>
          <p:nvPr>
            <p:ph idx="3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4" name="Content Placeholder 3">
            <a:extLst>
              <a:ext uri="{FF2B5EF4-FFF2-40B4-BE49-F238E27FC236}">
                <a16:creationId xmlns:a16="http://schemas.microsoft.com/office/drawing/2014/main" id="{AF726062-DC0F-E44A-A64E-3F63D3593C2C}"/>
              </a:ext>
            </a:extLst>
          </p:cNvPr>
          <p:cNvSpPr>
            <a:spLocks noGrp="1"/>
          </p:cNvSpPr>
          <p:nvPr>
            <p:ph idx="36"/>
          </p:nvPr>
        </p:nvSpPr>
        <p:spPr/>
        <p:txBody>
          <a:bodyPr/>
          <a:lstStyle/>
          <a:p>
            <a:r>
              <a:rPr lang="en-US" dirty="0"/>
              <a:t>Osimertinib </a:t>
            </a:r>
          </a:p>
        </p:txBody>
      </p:sp>
      <p:sp>
        <p:nvSpPr>
          <p:cNvPr id="5" name="Content Placeholder 4">
            <a:extLst>
              <a:ext uri="{FF2B5EF4-FFF2-40B4-BE49-F238E27FC236}">
                <a16:creationId xmlns:a16="http://schemas.microsoft.com/office/drawing/2014/main" id="{C7670005-3345-F24F-85A6-AFDCD47BC6C5}"/>
              </a:ext>
            </a:extLst>
          </p:cNvPr>
          <p:cNvSpPr>
            <a:spLocks noGrp="1"/>
          </p:cNvSpPr>
          <p:nvPr>
            <p:ph idx="41"/>
          </p:nvPr>
        </p:nvSpPr>
        <p:spPr/>
        <p:txBody>
          <a:bodyPr/>
          <a:lstStyle/>
          <a:p>
            <a:r>
              <a:rPr lang="en-US" dirty="0"/>
              <a:t>Osimertinib</a:t>
            </a:r>
          </a:p>
        </p:txBody>
      </p:sp>
      <p:sp>
        <p:nvSpPr>
          <p:cNvPr id="6" name="Content Placeholder 5">
            <a:extLst>
              <a:ext uri="{FF2B5EF4-FFF2-40B4-BE49-F238E27FC236}">
                <a16:creationId xmlns:a16="http://schemas.microsoft.com/office/drawing/2014/main" id="{B4700FD2-3D2D-E443-8B1C-884E3B842BE0}"/>
              </a:ext>
            </a:extLst>
          </p:cNvPr>
          <p:cNvSpPr>
            <a:spLocks noGrp="1"/>
          </p:cNvSpPr>
          <p:nvPr>
            <p:ph idx="44"/>
          </p:nvPr>
        </p:nvSpPr>
        <p:spPr/>
        <p:txBody>
          <a:bodyPr/>
          <a:lstStyle/>
          <a:p>
            <a:r>
              <a:rPr lang="en-US" dirty="0"/>
              <a:t>None </a:t>
            </a:r>
          </a:p>
        </p:txBody>
      </p:sp>
      <p:sp>
        <p:nvSpPr>
          <p:cNvPr id="7" name="Content Placeholder 6">
            <a:extLst>
              <a:ext uri="{FF2B5EF4-FFF2-40B4-BE49-F238E27FC236}">
                <a16:creationId xmlns:a16="http://schemas.microsoft.com/office/drawing/2014/main" id="{2801D32F-0BB7-8B45-8B72-D1A55ED69B28}"/>
              </a:ext>
            </a:extLst>
          </p:cNvPr>
          <p:cNvSpPr>
            <a:spLocks noGrp="1"/>
          </p:cNvSpPr>
          <p:nvPr>
            <p:ph idx="4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8" name="Content Placeholder 7">
            <a:extLst>
              <a:ext uri="{FF2B5EF4-FFF2-40B4-BE49-F238E27FC236}">
                <a16:creationId xmlns:a16="http://schemas.microsoft.com/office/drawing/2014/main" id="{EBF07910-A7D3-C448-ADB3-70A4EE960452}"/>
              </a:ext>
            </a:extLst>
          </p:cNvPr>
          <p:cNvSpPr>
            <a:spLocks noGrp="1"/>
          </p:cNvSpPr>
          <p:nvPr>
            <p:ph idx="46"/>
          </p:nvPr>
        </p:nvSpPr>
        <p:spPr/>
        <p:txBody>
          <a:bodyPr/>
          <a:lstStyle/>
          <a:p>
            <a:r>
              <a:rPr lang="en-US" dirty="0"/>
              <a:t>None</a:t>
            </a:r>
          </a:p>
        </p:txBody>
      </p:sp>
      <p:sp>
        <p:nvSpPr>
          <p:cNvPr id="10" name="TextBox 9">
            <a:extLst>
              <a:ext uri="{FF2B5EF4-FFF2-40B4-BE49-F238E27FC236}">
                <a16:creationId xmlns:a16="http://schemas.microsoft.com/office/drawing/2014/main" id="{80F00C07-E0CE-FE40-ACF9-3416B7F723A7}"/>
              </a:ext>
            </a:extLst>
          </p:cNvPr>
          <p:cNvSpPr txBox="1"/>
          <p:nvPr/>
        </p:nvSpPr>
        <p:spPr>
          <a:xfrm>
            <a:off x="479376" y="6021288"/>
            <a:ext cx="6100762" cy="338554"/>
          </a:xfrm>
          <a:prstGeom prst="rect">
            <a:avLst/>
          </a:prstGeom>
          <a:noFill/>
        </p:spPr>
        <p:txBody>
          <a:bodyPr wrap="square">
            <a:spAutoFit/>
          </a:bodyPr>
          <a:lstStyle/>
          <a:p>
            <a:r>
              <a:rPr lang="en-US" sz="1600" b="0" dirty="0">
                <a:solidFill>
                  <a:srgbClr val="000000"/>
                </a:solidFill>
                <a:effectLst/>
                <a:latin typeface="Calibri" panose="020F0502020204030204" pitchFamily="34" charset="0"/>
                <a:cs typeface="Calibri" panose="020F0502020204030204" pitchFamily="34" charset="0"/>
              </a:rPr>
              <a:t>TPS = tumor proportion score</a:t>
            </a:r>
          </a:p>
        </p:txBody>
      </p:sp>
    </p:spTree>
    <p:extLst>
      <p:ext uri="{BB962C8B-B14F-4D97-AF65-F5344CB8AC3E}">
        <p14:creationId xmlns:p14="http://schemas.microsoft.com/office/powerpoint/2010/main" val="2423916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623392" y="1196752"/>
            <a:ext cx="11017224"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Jänne</a:t>
            </a:r>
            <a:endParaRPr lang="en-US" sz="2800" dirty="0">
              <a:solidFill>
                <a:srgbClr val="0432FF"/>
              </a:solidFill>
            </a:endParaRPr>
          </a:p>
        </p:txBody>
      </p:sp>
      <p:sp>
        <p:nvSpPr>
          <p:cNvPr id="6" name="Content Placeholder 5"/>
          <p:cNvSpPr>
            <a:spLocks noGrp="1"/>
          </p:cNvSpPr>
          <p:nvPr>
            <p:ph idx="1"/>
          </p:nvPr>
        </p:nvSpPr>
        <p:spPr>
          <a:xfrm>
            <a:off x="911424" y="1268760"/>
            <a:ext cx="11168136" cy="5589240"/>
          </a:xfrm>
        </p:spPr>
        <p:txBody>
          <a:bodyPr/>
          <a:lstStyle/>
          <a:p>
            <a:pPr marL="98425" indent="0">
              <a:spcBef>
                <a:spcPts val="2400"/>
              </a:spcBef>
              <a:spcAft>
                <a:spcPts val="0"/>
              </a:spcAft>
              <a:buNone/>
            </a:pPr>
            <a:r>
              <a:rPr lang="en-US" sz="2200" dirty="0">
                <a:solidFill>
                  <a:schemeClr val="bg1"/>
                </a:solidFill>
              </a:rPr>
              <a:t>INTRODUCTION: Journal Club with Dr </a:t>
            </a:r>
            <a:r>
              <a:rPr lang="en-US" sz="2200" dirty="0" err="1">
                <a:solidFill>
                  <a:schemeClr val="bg1"/>
                </a:solidFill>
              </a:rPr>
              <a:t>Jänne</a:t>
            </a:r>
            <a:r>
              <a:rPr lang="en-US" sz="2200" dirty="0">
                <a:solidFill>
                  <a:schemeClr val="bg1"/>
                </a:solidFill>
              </a:rPr>
              <a:t> – Part 1</a:t>
            </a:r>
          </a:p>
          <a:p>
            <a:pPr marL="98425" indent="0">
              <a:spcBef>
                <a:spcPts val="2400"/>
              </a:spcBef>
              <a:spcAft>
                <a:spcPts val="0"/>
              </a:spcAft>
              <a:buNone/>
            </a:pPr>
            <a:r>
              <a:rPr lang="en-US" sz="2200" dirty="0">
                <a:solidFill>
                  <a:schemeClr val="tx1"/>
                </a:solidFill>
              </a:rPr>
              <a:t>MODULE 1: Case Presentations</a:t>
            </a:r>
          </a:p>
          <a:p>
            <a:pPr marL="98425" indent="0">
              <a:spcBef>
                <a:spcPts val="2400"/>
              </a:spcBef>
              <a:spcAft>
                <a:spcPts val="0"/>
              </a:spcAft>
              <a:buNone/>
            </a:pPr>
            <a:r>
              <a:rPr lang="en-US" sz="2200" dirty="0">
                <a:solidFill>
                  <a:schemeClr val="tx1"/>
                </a:solidFill>
              </a:rPr>
              <a:t>MODULE 2: Faculty Survey</a:t>
            </a:r>
          </a:p>
          <a:p>
            <a:pPr marL="98425" indent="0">
              <a:spcBef>
                <a:spcPts val="2400"/>
              </a:spcBef>
              <a:spcAft>
                <a:spcPts val="0"/>
              </a:spcAft>
              <a:buNone/>
            </a:pPr>
            <a:r>
              <a:rPr lang="en-US" sz="2200" dirty="0">
                <a:solidFill>
                  <a:schemeClr val="tx1"/>
                </a:solidFill>
              </a:rPr>
              <a:t>MODULE 3: Journal Club with Dr </a:t>
            </a:r>
            <a:r>
              <a:rPr lang="en-US" sz="2200" dirty="0" err="1">
                <a:solidFill>
                  <a:schemeClr val="tx1"/>
                </a:solidFill>
              </a:rPr>
              <a:t>Jänne</a:t>
            </a:r>
            <a:r>
              <a:rPr lang="en-US" sz="2200" dirty="0">
                <a:solidFill>
                  <a:schemeClr val="tx1"/>
                </a:solidFill>
              </a:rPr>
              <a:t> – Part 2</a:t>
            </a:r>
          </a:p>
          <a:p>
            <a:pPr marL="98425" indent="0">
              <a:spcBef>
                <a:spcPts val="2400"/>
              </a:spcBef>
              <a:spcAft>
                <a:spcPts val="0"/>
              </a:spcAft>
              <a:buNone/>
            </a:pPr>
            <a:r>
              <a:rPr lang="en-US" sz="2200" dirty="0">
                <a:solidFill>
                  <a:schemeClr val="tx1"/>
                </a:solidFill>
              </a:rPr>
              <a:t>MODULE 4: </a:t>
            </a:r>
            <a:r>
              <a:rPr lang="en-US" sz="2200" dirty="0"/>
              <a:t>Appendix of Key Publications</a:t>
            </a:r>
            <a:endParaRPr lang="en-US" sz="2200" dirty="0">
              <a:solidFill>
                <a:schemeClr val="tx1"/>
              </a:solidFill>
            </a:endParaRPr>
          </a:p>
        </p:txBody>
      </p:sp>
    </p:spTree>
    <p:custDataLst>
      <p:tags r:id="rId1"/>
    </p:custDataLst>
    <p:extLst>
      <p:ext uri="{BB962C8B-B14F-4D97-AF65-F5344CB8AC3E}">
        <p14:creationId xmlns:p14="http://schemas.microsoft.com/office/powerpoint/2010/main" val="362572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9D7F-78AE-1946-9224-4D3613C9FDB4}"/>
              </a:ext>
            </a:extLst>
          </p:cNvPr>
          <p:cNvSpPr>
            <a:spLocks noGrp="1"/>
          </p:cNvSpPr>
          <p:nvPr>
            <p:ph type="title"/>
          </p:nvPr>
        </p:nvSpPr>
        <p:spPr>
          <a:xfrm>
            <a:off x="912285" y="0"/>
            <a:ext cx="10728331" cy="2276872"/>
          </a:xfrm>
        </p:spPr>
        <p:txBody>
          <a:bodyPr/>
          <a:lstStyle/>
          <a:p>
            <a:r>
              <a:rPr lang="en-US" dirty="0"/>
              <a:t>Regulatory and reimbursement issues aside, in general, what adjuvant treatment, if any, would you recommend for an otherwise healthy 65-year-old patient with </a:t>
            </a:r>
            <a:r>
              <a:rPr lang="en-US" u="sng" dirty="0"/>
              <a:t>Stage IIA</a:t>
            </a:r>
            <a:r>
              <a:rPr lang="en-US" dirty="0"/>
              <a:t> </a:t>
            </a:r>
            <a:r>
              <a:rPr lang="en-US" dirty="0" err="1"/>
              <a:t>nonsquamous</a:t>
            </a:r>
            <a:r>
              <a:rPr lang="en-US" dirty="0"/>
              <a:t> NSCLC with an EGFR exon 19 deletion and a PD-L1 TPS of 50%? </a:t>
            </a:r>
          </a:p>
        </p:txBody>
      </p:sp>
      <p:sp>
        <p:nvSpPr>
          <p:cNvPr id="3" name="Content Placeholder 2">
            <a:extLst>
              <a:ext uri="{FF2B5EF4-FFF2-40B4-BE49-F238E27FC236}">
                <a16:creationId xmlns:a16="http://schemas.microsoft.com/office/drawing/2014/main" id="{7BC57ECE-2DDB-D247-AAA0-0E5DB779015A}"/>
              </a:ext>
            </a:extLst>
          </p:cNvPr>
          <p:cNvSpPr>
            <a:spLocks noGrp="1"/>
          </p:cNvSpPr>
          <p:nvPr>
            <p:ph idx="3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4" name="Content Placeholder 3">
            <a:extLst>
              <a:ext uri="{FF2B5EF4-FFF2-40B4-BE49-F238E27FC236}">
                <a16:creationId xmlns:a16="http://schemas.microsoft.com/office/drawing/2014/main" id="{0340B68B-B1F1-D644-8384-D65124A346A4}"/>
              </a:ext>
            </a:extLst>
          </p:cNvPr>
          <p:cNvSpPr>
            <a:spLocks noGrp="1"/>
          </p:cNvSpPr>
          <p:nvPr>
            <p:ph idx="36"/>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5" name="Content Placeholder 4">
            <a:extLst>
              <a:ext uri="{FF2B5EF4-FFF2-40B4-BE49-F238E27FC236}">
                <a16:creationId xmlns:a16="http://schemas.microsoft.com/office/drawing/2014/main" id="{92F82653-9037-BB40-BB08-08D7E93EF6A0}"/>
              </a:ext>
            </a:extLst>
          </p:cNvPr>
          <p:cNvSpPr>
            <a:spLocks noGrp="1"/>
          </p:cNvSpPr>
          <p:nvPr>
            <p:ph idx="41"/>
          </p:nvPr>
        </p:nvSpPr>
        <p:spPr/>
        <p:txBody>
          <a:bodyPr/>
          <a:lstStyle/>
          <a:p>
            <a:r>
              <a:rPr lang="en-US" dirty="0"/>
              <a:t>Chemotherapy </a:t>
            </a:r>
            <a:r>
              <a:rPr lang="en-US" dirty="0">
                <a:sym typeface="Wingdings" pitchFamily="2" charset="2"/>
              </a:rPr>
              <a:t></a:t>
            </a:r>
            <a:r>
              <a:rPr lang="en-US" dirty="0"/>
              <a:t> osimertinib </a:t>
            </a:r>
          </a:p>
        </p:txBody>
      </p:sp>
      <p:sp>
        <p:nvSpPr>
          <p:cNvPr id="6" name="Content Placeholder 5">
            <a:extLst>
              <a:ext uri="{FF2B5EF4-FFF2-40B4-BE49-F238E27FC236}">
                <a16:creationId xmlns:a16="http://schemas.microsoft.com/office/drawing/2014/main" id="{0FEA44A5-C61C-3B4E-B343-470AF95D27E8}"/>
              </a:ext>
            </a:extLst>
          </p:cNvPr>
          <p:cNvSpPr>
            <a:spLocks noGrp="1"/>
          </p:cNvSpPr>
          <p:nvPr>
            <p:ph idx="44"/>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7" name="Content Placeholder 6">
            <a:extLst>
              <a:ext uri="{FF2B5EF4-FFF2-40B4-BE49-F238E27FC236}">
                <a16:creationId xmlns:a16="http://schemas.microsoft.com/office/drawing/2014/main" id="{205781A9-C4ED-0245-8136-4D94A68F251D}"/>
              </a:ext>
            </a:extLst>
          </p:cNvPr>
          <p:cNvSpPr>
            <a:spLocks noGrp="1"/>
          </p:cNvSpPr>
          <p:nvPr>
            <p:ph idx="4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8" name="Content Placeholder 7">
            <a:extLst>
              <a:ext uri="{FF2B5EF4-FFF2-40B4-BE49-F238E27FC236}">
                <a16:creationId xmlns:a16="http://schemas.microsoft.com/office/drawing/2014/main" id="{AE1B7A23-F3C8-5B44-A092-4572CBE79F1B}"/>
              </a:ext>
            </a:extLst>
          </p:cNvPr>
          <p:cNvSpPr>
            <a:spLocks noGrp="1"/>
          </p:cNvSpPr>
          <p:nvPr>
            <p:ph idx="46"/>
          </p:nvPr>
        </p:nvSpPr>
        <p:spPr/>
        <p:txBody>
          <a:bodyPr/>
          <a:lstStyle/>
          <a:p>
            <a:r>
              <a:rPr lang="en-US" dirty="0"/>
              <a:t>Chemotherapy </a:t>
            </a:r>
            <a:r>
              <a:rPr lang="en-US" dirty="0">
                <a:sym typeface="Wingdings" pitchFamily="2" charset="2"/>
              </a:rPr>
              <a:t></a:t>
            </a:r>
            <a:r>
              <a:rPr lang="en-US" dirty="0"/>
              <a:t> osimertinib</a:t>
            </a:r>
          </a:p>
        </p:txBody>
      </p:sp>
    </p:spTree>
    <p:extLst>
      <p:ext uri="{BB962C8B-B14F-4D97-AF65-F5344CB8AC3E}">
        <p14:creationId xmlns:p14="http://schemas.microsoft.com/office/powerpoint/2010/main" val="2665491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0B10-D6C7-A544-A40D-6D45AA70C917}"/>
              </a:ext>
            </a:extLst>
          </p:cNvPr>
          <p:cNvSpPr>
            <a:spLocks noGrp="1"/>
          </p:cNvSpPr>
          <p:nvPr>
            <p:ph type="title"/>
          </p:nvPr>
        </p:nvSpPr>
        <p:spPr>
          <a:xfrm>
            <a:off x="912285" y="0"/>
            <a:ext cx="10080259" cy="2276872"/>
          </a:xfrm>
        </p:spPr>
        <p:txBody>
          <a:bodyPr/>
          <a:lstStyle/>
          <a:p>
            <a:r>
              <a:rPr lang="en-US" dirty="0"/>
              <a:t>What would you most likely recommend as consolidation treatment for a patient with locally advanced NSCLC who has completed chemoradiation therapy and is found to have an EGFR mutation? </a:t>
            </a:r>
          </a:p>
        </p:txBody>
      </p:sp>
      <p:sp>
        <p:nvSpPr>
          <p:cNvPr id="3" name="Content Placeholder 2">
            <a:extLst>
              <a:ext uri="{FF2B5EF4-FFF2-40B4-BE49-F238E27FC236}">
                <a16:creationId xmlns:a16="http://schemas.microsoft.com/office/drawing/2014/main" id="{4C459D87-B14D-B94F-B757-4F9B3A5B6B2B}"/>
              </a:ext>
            </a:extLst>
          </p:cNvPr>
          <p:cNvSpPr>
            <a:spLocks noGrp="1"/>
          </p:cNvSpPr>
          <p:nvPr>
            <p:ph idx="35"/>
          </p:nvPr>
        </p:nvSpPr>
        <p:spPr/>
        <p:txBody>
          <a:bodyPr/>
          <a:lstStyle/>
          <a:p>
            <a:r>
              <a:rPr lang="en-US" dirty="0"/>
              <a:t>Osimertinib </a:t>
            </a:r>
          </a:p>
        </p:txBody>
      </p:sp>
      <p:sp>
        <p:nvSpPr>
          <p:cNvPr id="4" name="Content Placeholder 3">
            <a:extLst>
              <a:ext uri="{FF2B5EF4-FFF2-40B4-BE49-F238E27FC236}">
                <a16:creationId xmlns:a16="http://schemas.microsoft.com/office/drawing/2014/main" id="{15EECAC8-2CE0-894F-AFC0-27F3A8B2185D}"/>
              </a:ext>
            </a:extLst>
          </p:cNvPr>
          <p:cNvSpPr>
            <a:spLocks noGrp="1"/>
          </p:cNvSpPr>
          <p:nvPr>
            <p:ph idx="36"/>
          </p:nvPr>
        </p:nvSpPr>
        <p:spPr/>
        <p:txBody>
          <a:bodyPr/>
          <a:lstStyle/>
          <a:p>
            <a:r>
              <a:rPr lang="en-US" dirty="0"/>
              <a:t>Osimertinib </a:t>
            </a:r>
          </a:p>
        </p:txBody>
      </p:sp>
      <p:sp>
        <p:nvSpPr>
          <p:cNvPr id="5" name="Content Placeholder 4">
            <a:extLst>
              <a:ext uri="{FF2B5EF4-FFF2-40B4-BE49-F238E27FC236}">
                <a16:creationId xmlns:a16="http://schemas.microsoft.com/office/drawing/2014/main" id="{E8A21013-17E4-8342-A2E3-79B4FBB77BA3}"/>
              </a:ext>
            </a:extLst>
          </p:cNvPr>
          <p:cNvSpPr>
            <a:spLocks noGrp="1"/>
          </p:cNvSpPr>
          <p:nvPr>
            <p:ph idx="41"/>
          </p:nvPr>
        </p:nvSpPr>
        <p:spPr/>
        <p:txBody>
          <a:bodyPr/>
          <a:lstStyle/>
          <a:p>
            <a:r>
              <a:rPr lang="en-US" dirty="0"/>
              <a:t>Osimertinib</a:t>
            </a:r>
          </a:p>
        </p:txBody>
      </p:sp>
      <p:sp>
        <p:nvSpPr>
          <p:cNvPr id="6" name="Content Placeholder 5">
            <a:extLst>
              <a:ext uri="{FF2B5EF4-FFF2-40B4-BE49-F238E27FC236}">
                <a16:creationId xmlns:a16="http://schemas.microsoft.com/office/drawing/2014/main" id="{C7BB583C-0330-474D-8BA9-A6954E25388C}"/>
              </a:ext>
            </a:extLst>
          </p:cNvPr>
          <p:cNvSpPr>
            <a:spLocks noGrp="1"/>
          </p:cNvSpPr>
          <p:nvPr>
            <p:ph idx="44"/>
          </p:nvPr>
        </p:nvSpPr>
        <p:spPr/>
        <p:txBody>
          <a:bodyPr/>
          <a:lstStyle/>
          <a:p>
            <a:pPr>
              <a:lnSpc>
                <a:spcPts val="2180"/>
              </a:lnSpc>
            </a:pPr>
            <a:r>
              <a:rPr lang="en-US" dirty="0"/>
              <a:t>Consider durvalumab </a:t>
            </a:r>
            <a:br>
              <a:rPr lang="en-US" dirty="0"/>
            </a:br>
            <a:r>
              <a:rPr lang="en-US" dirty="0"/>
              <a:t>if PD-L1 high, or </a:t>
            </a:r>
            <a:r>
              <a:rPr lang="en-US" dirty="0" err="1"/>
              <a:t>osimertinib</a:t>
            </a:r>
            <a:r>
              <a:rPr lang="en-US" dirty="0"/>
              <a:t> </a:t>
            </a:r>
          </a:p>
        </p:txBody>
      </p:sp>
      <p:sp>
        <p:nvSpPr>
          <p:cNvPr id="7" name="Content Placeholder 6">
            <a:extLst>
              <a:ext uri="{FF2B5EF4-FFF2-40B4-BE49-F238E27FC236}">
                <a16:creationId xmlns:a16="http://schemas.microsoft.com/office/drawing/2014/main" id="{5141A705-8A7C-3545-999A-C669AD61F8FA}"/>
              </a:ext>
            </a:extLst>
          </p:cNvPr>
          <p:cNvSpPr>
            <a:spLocks noGrp="1"/>
          </p:cNvSpPr>
          <p:nvPr>
            <p:ph idx="45"/>
          </p:nvPr>
        </p:nvSpPr>
        <p:spPr/>
        <p:txBody>
          <a:bodyPr/>
          <a:lstStyle/>
          <a:p>
            <a:r>
              <a:rPr lang="en-US" dirty="0"/>
              <a:t>Durvalumab or observation </a:t>
            </a:r>
          </a:p>
        </p:txBody>
      </p:sp>
      <p:sp>
        <p:nvSpPr>
          <p:cNvPr id="8" name="Content Placeholder 7">
            <a:extLst>
              <a:ext uri="{FF2B5EF4-FFF2-40B4-BE49-F238E27FC236}">
                <a16:creationId xmlns:a16="http://schemas.microsoft.com/office/drawing/2014/main" id="{90F3484A-E563-B244-99E5-063F4CDDCC4B}"/>
              </a:ext>
            </a:extLst>
          </p:cNvPr>
          <p:cNvSpPr>
            <a:spLocks noGrp="1"/>
          </p:cNvSpPr>
          <p:nvPr>
            <p:ph idx="46"/>
          </p:nvPr>
        </p:nvSpPr>
        <p:spPr/>
        <p:txBody>
          <a:bodyPr/>
          <a:lstStyle/>
          <a:p>
            <a:r>
              <a:rPr lang="en-US" dirty="0"/>
              <a:t>Durvalumab followed by osimertinib</a:t>
            </a:r>
          </a:p>
        </p:txBody>
      </p:sp>
    </p:spTree>
    <p:extLst>
      <p:ext uri="{BB962C8B-B14F-4D97-AF65-F5344CB8AC3E}">
        <p14:creationId xmlns:p14="http://schemas.microsoft.com/office/powerpoint/2010/main" val="326853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1057777027"/>
              </p:ext>
            </p:extLst>
          </p:nvPr>
        </p:nvGraphicFramePr>
        <p:xfrm>
          <a:off x="983863" y="2694438"/>
          <a:ext cx="9504625" cy="1998982"/>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446240"/>
            <a:ext cx="10224274" cy="1902640"/>
          </a:xfrm>
        </p:spPr>
        <p:txBody>
          <a:bodyPr/>
          <a:lstStyle/>
          <a:p>
            <a:pPr algn="l"/>
            <a:r>
              <a:rPr lang="en-US" sz="28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For a patient with metastatic cancer with an EGFR mutation that responds to but then progresses on osimertinib, do you generally continue osimertinib when switching to chemotherapy?</a:t>
            </a:r>
            <a:endParaRPr lang="en-US" sz="2800" dirty="0">
              <a:solidFill>
                <a:srgbClr val="0432FF"/>
              </a:solidFill>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2691084"/>
            <a:ext cx="8784544" cy="2538116"/>
          </a:xfrm>
        </p:spPr>
        <p:txBody>
          <a:bodyPr/>
          <a:lstStyle/>
          <a:p>
            <a:pPr marL="0" indent="0">
              <a:lnSpc>
                <a:spcPct val="120000"/>
              </a:lnSpc>
              <a:spcBef>
                <a:spcPts val="300"/>
              </a:spcBef>
              <a:spcAft>
                <a:spcPts val="0"/>
              </a:spcAft>
              <a:buNone/>
            </a:pPr>
            <a:r>
              <a:rPr lang="en-US" sz="2500" b="0" dirty="0"/>
              <a:t>Yes</a:t>
            </a:r>
          </a:p>
          <a:p>
            <a:pPr marL="0" indent="0">
              <a:lnSpc>
                <a:spcPct val="120000"/>
              </a:lnSpc>
              <a:spcBef>
                <a:spcPts val="300"/>
              </a:spcBef>
              <a:spcAft>
                <a:spcPts val="0"/>
              </a:spcAft>
              <a:buNone/>
            </a:pPr>
            <a:r>
              <a:rPr lang="en-US" sz="2500" b="0" dirty="0"/>
              <a:t>Yes, if the patient has brain metastases </a:t>
            </a:r>
          </a:p>
          <a:p>
            <a:pPr marL="0" indent="0">
              <a:lnSpc>
                <a:spcPct val="120000"/>
              </a:lnSpc>
              <a:spcBef>
                <a:spcPts val="300"/>
              </a:spcBef>
              <a:spcAft>
                <a:spcPts val="0"/>
              </a:spcAft>
              <a:buNone/>
            </a:pPr>
            <a:r>
              <a:rPr lang="en-US" sz="2500" b="0" dirty="0"/>
              <a:t>No</a:t>
            </a:r>
          </a:p>
          <a:p>
            <a:pPr marL="0" indent="0">
              <a:lnSpc>
                <a:spcPct val="120000"/>
              </a:lnSpc>
              <a:spcBef>
                <a:spcPts val="300"/>
              </a:spcBef>
              <a:spcAft>
                <a:spcPts val="0"/>
              </a:spcAft>
              <a:buNone/>
            </a:pPr>
            <a:r>
              <a:rPr lang="en-US" sz="2500" b="0" dirty="0"/>
              <a:t>I’m not sure</a:t>
            </a:r>
          </a:p>
        </p:txBody>
      </p:sp>
    </p:spTree>
    <p:extLst>
      <p:ext uri="{BB962C8B-B14F-4D97-AF65-F5344CB8AC3E}">
        <p14:creationId xmlns:p14="http://schemas.microsoft.com/office/powerpoint/2010/main" val="2493755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1658-83B9-A94C-84DD-4E46DE8DB4D4}"/>
              </a:ext>
            </a:extLst>
          </p:cNvPr>
          <p:cNvSpPr>
            <a:spLocks noGrp="1"/>
          </p:cNvSpPr>
          <p:nvPr>
            <p:ph type="title"/>
          </p:nvPr>
        </p:nvSpPr>
        <p:spPr/>
        <p:txBody>
          <a:bodyPr/>
          <a:lstStyle/>
          <a:p>
            <a:r>
              <a:rPr lang="en-US" sz="2600" dirty="0"/>
              <a:t>If an asymptomatic patient with metastatic </a:t>
            </a:r>
            <a:r>
              <a:rPr lang="en-US" sz="2600" dirty="0" err="1"/>
              <a:t>nonsquamous</a:t>
            </a:r>
            <a:r>
              <a:rPr lang="en-US" sz="2600" dirty="0"/>
              <a:t> NSCLC with an EGFR exon 19 deletion and a PD-L1 TPS of 10% responded to first-line </a:t>
            </a:r>
            <a:r>
              <a:rPr lang="en-US" sz="2600" dirty="0" err="1"/>
              <a:t>osimertinib</a:t>
            </a:r>
            <a:r>
              <a:rPr lang="en-US" sz="2600" dirty="0"/>
              <a:t> followed by disease progression, what would be your second-line treatment recommendation if the patient had acquired </a:t>
            </a:r>
            <a:r>
              <a:rPr lang="en-US" sz="2600" u="sng" dirty="0"/>
              <a:t>no further actionable mutations</a:t>
            </a:r>
            <a:r>
              <a:rPr lang="en-US" sz="2600" dirty="0"/>
              <a:t>?</a:t>
            </a:r>
          </a:p>
        </p:txBody>
      </p:sp>
      <p:sp>
        <p:nvSpPr>
          <p:cNvPr id="3" name="Content Placeholder 2">
            <a:extLst>
              <a:ext uri="{FF2B5EF4-FFF2-40B4-BE49-F238E27FC236}">
                <a16:creationId xmlns:a16="http://schemas.microsoft.com/office/drawing/2014/main" id="{8F416D5D-494F-F84A-BED8-7776E39C8D23}"/>
              </a:ext>
            </a:extLst>
          </p:cNvPr>
          <p:cNvSpPr>
            <a:spLocks noGrp="1"/>
          </p:cNvSpPr>
          <p:nvPr>
            <p:ph idx="35"/>
          </p:nvPr>
        </p:nvSpPr>
        <p:spPr/>
        <p:txBody>
          <a:bodyPr/>
          <a:lstStyle/>
          <a:p>
            <a:pPr>
              <a:lnSpc>
                <a:spcPts val="2250"/>
              </a:lnSpc>
            </a:pPr>
            <a:r>
              <a:rPr lang="en-US" dirty="0"/>
              <a:t>Continue </a:t>
            </a:r>
            <a:r>
              <a:rPr lang="en-US" dirty="0" err="1"/>
              <a:t>osimertinib</a:t>
            </a:r>
            <a:br>
              <a:rPr lang="en-US" dirty="0"/>
            </a:br>
            <a:r>
              <a:rPr lang="en-US" dirty="0"/>
              <a:t> and add carboplatin/</a:t>
            </a:r>
            <a:br>
              <a:rPr lang="en-US" dirty="0"/>
            </a:br>
            <a:r>
              <a:rPr lang="en-US" dirty="0"/>
              <a:t>pemetrexed</a:t>
            </a:r>
          </a:p>
        </p:txBody>
      </p:sp>
      <p:sp>
        <p:nvSpPr>
          <p:cNvPr id="4" name="Content Placeholder 3">
            <a:extLst>
              <a:ext uri="{FF2B5EF4-FFF2-40B4-BE49-F238E27FC236}">
                <a16:creationId xmlns:a16="http://schemas.microsoft.com/office/drawing/2014/main" id="{41155B98-0536-914A-8E81-11257AF8F119}"/>
              </a:ext>
            </a:extLst>
          </p:cNvPr>
          <p:cNvSpPr>
            <a:spLocks noGrp="1"/>
          </p:cNvSpPr>
          <p:nvPr>
            <p:ph idx="36"/>
          </p:nvPr>
        </p:nvSpPr>
        <p:spPr/>
        <p:txBody>
          <a:bodyPr/>
          <a:lstStyle/>
          <a:p>
            <a:pPr>
              <a:lnSpc>
                <a:spcPts val="2250"/>
              </a:lnSpc>
            </a:pPr>
            <a:r>
              <a:rPr lang="en-US" dirty="0"/>
              <a:t>Continue </a:t>
            </a:r>
            <a:r>
              <a:rPr lang="en-US" dirty="0" err="1"/>
              <a:t>osimertinib</a:t>
            </a:r>
            <a:br>
              <a:rPr lang="en-US" dirty="0"/>
            </a:br>
            <a:r>
              <a:rPr lang="en-US" dirty="0"/>
              <a:t> and add carboplatin/</a:t>
            </a:r>
            <a:br>
              <a:rPr lang="en-US" dirty="0"/>
            </a:br>
            <a:r>
              <a:rPr lang="en-US" dirty="0"/>
              <a:t>pemetrexed</a:t>
            </a:r>
          </a:p>
        </p:txBody>
      </p:sp>
      <p:sp>
        <p:nvSpPr>
          <p:cNvPr id="5" name="Content Placeholder 4">
            <a:extLst>
              <a:ext uri="{FF2B5EF4-FFF2-40B4-BE49-F238E27FC236}">
                <a16:creationId xmlns:a16="http://schemas.microsoft.com/office/drawing/2014/main" id="{3AA30345-E8CF-AC44-8BA8-95C75A6D49CC}"/>
              </a:ext>
            </a:extLst>
          </p:cNvPr>
          <p:cNvSpPr>
            <a:spLocks noGrp="1"/>
          </p:cNvSpPr>
          <p:nvPr>
            <p:ph idx="41"/>
          </p:nvPr>
        </p:nvSpPr>
        <p:spPr/>
        <p:txBody>
          <a:bodyPr/>
          <a:lstStyle/>
          <a:p>
            <a:r>
              <a:rPr lang="en-US" dirty="0"/>
              <a:t>Platin/pemetrexed + bevacizumab</a:t>
            </a:r>
          </a:p>
        </p:txBody>
      </p:sp>
      <p:sp>
        <p:nvSpPr>
          <p:cNvPr id="6" name="Content Placeholder 5">
            <a:extLst>
              <a:ext uri="{FF2B5EF4-FFF2-40B4-BE49-F238E27FC236}">
                <a16:creationId xmlns:a16="http://schemas.microsoft.com/office/drawing/2014/main" id="{B3A3A476-8B26-804C-BEC3-51A9C78C0DF9}"/>
              </a:ext>
            </a:extLst>
          </p:cNvPr>
          <p:cNvSpPr>
            <a:spLocks noGrp="1"/>
          </p:cNvSpPr>
          <p:nvPr>
            <p:ph idx="44"/>
          </p:nvPr>
        </p:nvSpPr>
        <p:spPr/>
        <p:txBody>
          <a:bodyPr/>
          <a:lstStyle/>
          <a:p>
            <a:r>
              <a:rPr lang="en-US" sz="2200" dirty="0"/>
              <a:t>Carboplatin/pemetrexed + bevacizumab </a:t>
            </a:r>
          </a:p>
        </p:txBody>
      </p:sp>
      <p:sp>
        <p:nvSpPr>
          <p:cNvPr id="7" name="Content Placeholder 6">
            <a:extLst>
              <a:ext uri="{FF2B5EF4-FFF2-40B4-BE49-F238E27FC236}">
                <a16:creationId xmlns:a16="http://schemas.microsoft.com/office/drawing/2014/main" id="{6AE1FB54-EA21-854F-A357-808C857A3E07}"/>
              </a:ext>
            </a:extLst>
          </p:cNvPr>
          <p:cNvSpPr>
            <a:spLocks noGrp="1"/>
          </p:cNvSpPr>
          <p:nvPr>
            <p:ph idx="45"/>
          </p:nvPr>
        </p:nvSpPr>
        <p:spPr/>
        <p:txBody>
          <a:bodyPr/>
          <a:lstStyle/>
          <a:p>
            <a:r>
              <a:rPr lang="en-US" dirty="0"/>
              <a:t>Platin/pemetrexed + pembrolizumab </a:t>
            </a:r>
          </a:p>
        </p:txBody>
      </p:sp>
      <p:sp>
        <p:nvSpPr>
          <p:cNvPr id="8" name="Content Placeholder 7">
            <a:extLst>
              <a:ext uri="{FF2B5EF4-FFF2-40B4-BE49-F238E27FC236}">
                <a16:creationId xmlns:a16="http://schemas.microsoft.com/office/drawing/2014/main" id="{23DFFAED-94F0-BE4F-93F8-1A81FBAD2A7C}"/>
              </a:ext>
            </a:extLst>
          </p:cNvPr>
          <p:cNvSpPr>
            <a:spLocks noGrp="1"/>
          </p:cNvSpPr>
          <p:nvPr>
            <p:ph idx="46"/>
          </p:nvPr>
        </p:nvSpPr>
        <p:spPr/>
        <p:txBody>
          <a:bodyPr/>
          <a:lstStyle/>
          <a:p>
            <a:pPr>
              <a:lnSpc>
                <a:spcPts val="2250"/>
              </a:lnSpc>
            </a:pPr>
            <a:r>
              <a:rPr lang="en-US" dirty="0"/>
              <a:t>Continue osimertinib</a:t>
            </a:r>
            <a:br>
              <a:rPr lang="en-US" dirty="0"/>
            </a:br>
            <a:r>
              <a:rPr lang="en-US" dirty="0"/>
              <a:t> and add carboplatin/</a:t>
            </a:r>
            <a:br>
              <a:rPr lang="en-US" dirty="0"/>
            </a:br>
            <a:r>
              <a:rPr lang="en-US" dirty="0"/>
              <a:t>pemetrexed</a:t>
            </a:r>
          </a:p>
        </p:txBody>
      </p:sp>
    </p:spTree>
    <p:extLst>
      <p:ext uri="{BB962C8B-B14F-4D97-AF65-F5344CB8AC3E}">
        <p14:creationId xmlns:p14="http://schemas.microsoft.com/office/powerpoint/2010/main" val="419211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C933-BD2F-4943-8E8A-263B24EB5A82}"/>
              </a:ext>
            </a:extLst>
          </p:cNvPr>
          <p:cNvSpPr>
            <a:spLocks noGrp="1"/>
          </p:cNvSpPr>
          <p:nvPr>
            <p:ph type="title"/>
          </p:nvPr>
        </p:nvSpPr>
        <p:spPr/>
        <p:txBody>
          <a:bodyPr/>
          <a:lstStyle/>
          <a:p>
            <a:r>
              <a:rPr lang="en-US" sz="2600" dirty="0"/>
              <a:t>Regulatory and reimbursement issues aside, in which line of therapy would you generally offer an immune checkpoint inhibitor (alone or in combination with chemotherapy) to a patient with metastatic </a:t>
            </a:r>
            <a:r>
              <a:rPr lang="en-US" sz="2600" dirty="0" err="1"/>
              <a:t>nonsquamous</a:t>
            </a:r>
            <a:r>
              <a:rPr lang="en-US" sz="2600" dirty="0"/>
              <a:t> NSCLC and an EGFR exon 19 deletion? Would level of PD-L1 expression have any bearing on this decision?</a:t>
            </a:r>
          </a:p>
        </p:txBody>
      </p:sp>
      <p:sp>
        <p:nvSpPr>
          <p:cNvPr id="3" name="Content Placeholder 2">
            <a:extLst>
              <a:ext uri="{FF2B5EF4-FFF2-40B4-BE49-F238E27FC236}">
                <a16:creationId xmlns:a16="http://schemas.microsoft.com/office/drawing/2014/main" id="{8E34B1FC-11F5-0947-97D3-4BAB5F2B4702}"/>
              </a:ext>
            </a:extLst>
          </p:cNvPr>
          <p:cNvSpPr>
            <a:spLocks noGrp="1"/>
          </p:cNvSpPr>
          <p:nvPr>
            <p:ph idx="35"/>
          </p:nvPr>
        </p:nvSpPr>
        <p:spPr/>
        <p:txBody>
          <a:bodyPr/>
          <a:lstStyle/>
          <a:p>
            <a:r>
              <a:rPr lang="en-US" dirty="0"/>
              <a:t>None </a:t>
            </a:r>
          </a:p>
        </p:txBody>
      </p:sp>
      <p:sp>
        <p:nvSpPr>
          <p:cNvPr id="4" name="Content Placeholder 3">
            <a:extLst>
              <a:ext uri="{FF2B5EF4-FFF2-40B4-BE49-F238E27FC236}">
                <a16:creationId xmlns:a16="http://schemas.microsoft.com/office/drawing/2014/main" id="{881FF40E-53E8-6C46-97A6-89BDB71DADEA}"/>
              </a:ext>
            </a:extLst>
          </p:cNvPr>
          <p:cNvSpPr>
            <a:spLocks noGrp="1"/>
          </p:cNvSpPr>
          <p:nvPr>
            <p:ph idx="36"/>
          </p:nvPr>
        </p:nvSpPr>
        <p:spPr/>
        <p:txBody>
          <a:bodyPr/>
          <a:lstStyle/>
          <a:p>
            <a:r>
              <a:rPr lang="en-US" dirty="0"/>
              <a:t>Third line. No </a:t>
            </a:r>
          </a:p>
        </p:txBody>
      </p:sp>
      <p:sp>
        <p:nvSpPr>
          <p:cNvPr id="5" name="Content Placeholder 4">
            <a:extLst>
              <a:ext uri="{FF2B5EF4-FFF2-40B4-BE49-F238E27FC236}">
                <a16:creationId xmlns:a16="http://schemas.microsoft.com/office/drawing/2014/main" id="{960A6CC1-95A4-EA4F-9203-F8FB6D40DA39}"/>
              </a:ext>
            </a:extLst>
          </p:cNvPr>
          <p:cNvSpPr>
            <a:spLocks noGrp="1"/>
          </p:cNvSpPr>
          <p:nvPr>
            <p:ph idx="41"/>
          </p:nvPr>
        </p:nvSpPr>
        <p:spPr/>
        <p:txBody>
          <a:bodyPr/>
          <a:lstStyle/>
          <a:p>
            <a:r>
              <a:rPr lang="en-US" dirty="0"/>
              <a:t>Beyond third line. No</a:t>
            </a:r>
          </a:p>
        </p:txBody>
      </p:sp>
      <p:sp>
        <p:nvSpPr>
          <p:cNvPr id="6" name="Content Placeholder 5">
            <a:extLst>
              <a:ext uri="{FF2B5EF4-FFF2-40B4-BE49-F238E27FC236}">
                <a16:creationId xmlns:a16="http://schemas.microsoft.com/office/drawing/2014/main" id="{79A3F832-4799-324F-97BA-6E857B77D709}"/>
              </a:ext>
            </a:extLst>
          </p:cNvPr>
          <p:cNvSpPr>
            <a:spLocks noGrp="1"/>
          </p:cNvSpPr>
          <p:nvPr>
            <p:ph idx="44"/>
          </p:nvPr>
        </p:nvSpPr>
        <p:spPr/>
        <p:txBody>
          <a:bodyPr/>
          <a:lstStyle/>
          <a:p>
            <a:r>
              <a:rPr lang="en-US" dirty="0"/>
              <a:t>Beyond third line. Yes </a:t>
            </a:r>
          </a:p>
        </p:txBody>
      </p:sp>
      <p:sp>
        <p:nvSpPr>
          <p:cNvPr id="7" name="Content Placeholder 6">
            <a:extLst>
              <a:ext uri="{FF2B5EF4-FFF2-40B4-BE49-F238E27FC236}">
                <a16:creationId xmlns:a16="http://schemas.microsoft.com/office/drawing/2014/main" id="{E6B8D51D-2645-F144-9411-FB2822D8D982}"/>
              </a:ext>
            </a:extLst>
          </p:cNvPr>
          <p:cNvSpPr>
            <a:spLocks noGrp="1"/>
          </p:cNvSpPr>
          <p:nvPr>
            <p:ph idx="45"/>
          </p:nvPr>
        </p:nvSpPr>
        <p:spPr/>
        <p:txBody>
          <a:bodyPr/>
          <a:lstStyle/>
          <a:p>
            <a:r>
              <a:rPr lang="en-US" dirty="0"/>
              <a:t>Second line. No </a:t>
            </a:r>
          </a:p>
        </p:txBody>
      </p:sp>
      <p:sp>
        <p:nvSpPr>
          <p:cNvPr id="8" name="Content Placeholder 7">
            <a:extLst>
              <a:ext uri="{FF2B5EF4-FFF2-40B4-BE49-F238E27FC236}">
                <a16:creationId xmlns:a16="http://schemas.microsoft.com/office/drawing/2014/main" id="{704DA005-E45A-E641-B12D-71B639995DF6}"/>
              </a:ext>
            </a:extLst>
          </p:cNvPr>
          <p:cNvSpPr>
            <a:spLocks noGrp="1"/>
          </p:cNvSpPr>
          <p:nvPr>
            <p:ph idx="46"/>
          </p:nvPr>
        </p:nvSpPr>
        <p:spPr/>
        <p:txBody>
          <a:bodyPr/>
          <a:lstStyle/>
          <a:p>
            <a:r>
              <a:rPr lang="en-US" dirty="0"/>
              <a:t>Third line. No</a:t>
            </a:r>
          </a:p>
        </p:txBody>
      </p:sp>
    </p:spTree>
    <p:extLst>
      <p:ext uri="{BB962C8B-B14F-4D97-AF65-F5344CB8AC3E}">
        <p14:creationId xmlns:p14="http://schemas.microsoft.com/office/powerpoint/2010/main" val="603426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96CA-3EDD-1341-921A-4AB8C5D0F009}"/>
              </a:ext>
            </a:extLst>
          </p:cNvPr>
          <p:cNvSpPr>
            <a:spLocks noGrp="1"/>
          </p:cNvSpPr>
          <p:nvPr>
            <p:ph type="title"/>
          </p:nvPr>
        </p:nvSpPr>
        <p:spPr/>
        <p:txBody>
          <a:bodyPr/>
          <a:lstStyle/>
          <a:p>
            <a:r>
              <a:rPr lang="en-US" dirty="0"/>
              <a:t>Regulatory and reimbursement issues aside, what would be your preferred first-line treatment for a patient with metastatic </a:t>
            </a:r>
            <a:r>
              <a:rPr lang="en-US" dirty="0" err="1"/>
              <a:t>nonsquamous</a:t>
            </a:r>
            <a:r>
              <a:rPr lang="en-US" dirty="0"/>
              <a:t> NSCLC with an </a:t>
            </a:r>
            <a:r>
              <a:rPr lang="en-US" u="sng" dirty="0"/>
              <a:t>EGFR exon 20 insertion mutation</a:t>
            </a:r>
            <a:r>
              <a:rPr lang="en-US" dirty="0"/>
              <a:t> and a TPS of 10%? </a:t>
            </a:r>
          </a:p>
        </p:txBody>
      </p:sp>
      <p:sp>
        <p:nvSpPr>
          <p:cNvPr id="3" name="Content Placeholder 2">
            <a:extLst>
              <a:ext uri="{FF2B5EF4-FFF2-40B4-BE49-F238E27FC236}">
                <a16:creationId xmlns:a16="http://schemas.microsoft.com/office/drawing/2014/main" id="{3983D674-57EB-0B48-A292-8778A0E1FEB6}"/>
              </a:ext>
            </a:extLst>
          </p:cNvPr>
          <p:cNvSpPr>
            <a:spLocks noGrp="1"/>
          </p:cNvSpPr>
          <p:nvPr>
            <p:ph idx="35"/>
          </p:nvPr>
        </p:nvSpPr>
        <p:spPr/>
        <p:txBody>
          <a:bodyPr/>
          <a:lstStyle/>
          <a:p>
            <a:r>
              <a:rPr lang="en-US" dirty="0"/>
              <a:t>Chemotherapy </a:t>
            </a:r>
          </a:p>
        </p:txBody>
      </p:sp>
      <p:sp>
        <p:nvSpPr>
          <p:cNvPr id="4" name="Content Placeholder 3">
            <a:extLst>
              <a:ext uri="{FF2B5EF4-FFF2-40B4-BE49-F238E27FC236}">
                <a16:creationId xmlns:a16="http://schemas.microsoft.com/office/drawing/2014/main" id="{FDDF5E2F-EBC6-9843-9D8D-673693AFFA64}"/>
              </a:ext>
            </a:extLst>
          </p:cNvPr>
          <p:cNvSpPr>
            <a:spLocks noGrp="1"/>
          </p:cNvSpPr>
          <p:nvPr>
            <p:ph idx="36"/>
          </p:nvPr>
        </p:nvSpPr>
        <p:spPr/>
        <p:txBody>
          <a:bodyPr/>
          <a:lstStyle/>
          <a:p>
            <a:r>
              <a:rPr lang="en-US" dirty="0"/>
              <a:t>Chemotherapy </a:t>
            </a:r>
          </a:p>
        </p:txBody>
      </p:sp>
      <p:sp>
        <p:nvSpPr>
          <p:cNvPr id="5" name="Content Placeholder 4">
            <a:extLst>
              <a:ext uri="{FF2B5EF4-FFF2-40B4-BE49-F238E27FC236}">
                <a16:creationId xmlns:a16="http://schemas.microsoft.com/office/drawing/2014/main" id="{07E82DD5-3B66-6B43-8E9F-5867628D9131}"/>
              </a:ext>
            </a:extLst>
          </p:cNvPr>
          <p:cNvSpPr>
            <a:spLocks noGrp="1"/>
          </p:cNvSpPr>
          <p:nvPr>
            <p:ph idx="41"/>
          </p:nvPr>
        </p:nvSpPr>
        <p:spPr/>
        <p:txBody>
          <a:bodyPr/>
          <a:lstStyle/>
          <a:p>
            <a:r>
              <a:rPr lang="en-US" dirty="0"/>
              <a:t>Chemotherapy + bevacizumab </a:t>
            </a:r>
          </a:p>
        </p:txBody>
      </p:sp>
      <p:sp>
        <p:nvSpPr>
          <p:cNvPr id="6" name="Content Placeholder 5">
            <a:extLst>
              <a:ext uri="{FF2B5EF4-FFF2-40B4-BE49-F238E27FC236}">
                <a16:creationId xmlns:a16="http://schemas.microsoft.com/office/drawing/2014/main" id="{28F634AC-1667-FF4D-B839-04CAEFEFD85D}"/>
              </a:ext>
            </a:extLst>
          </p:cNvPr>
          <p:cNvSpPr>
            <a:spLocks noGrp="1"/>
          </p:cNvSpPr>
          <p:nvPr>
            <p:ph idx="44"/>
          </p:nvPr>
        </p:nvSpPr>
        <p:spPr/>
        <p:txBody>
          <a:bodyPr/>
          <a:lstStyle/>
          <a:p>
            <a:r>
              <a:rPr lang="en-US" dirty="0"/>
              <a:t>Chemotherapy + bevacizumab </a:t>
            </a:r>
          </a:p>
        </p:txBody>
      </p:sp>
      <p:sp>
        <p:nvSpPr>
          <p:cNvPr id="7" name="Content Placeholder 6">
            <a:extLst>
              <a:ext uri="{FF2B5EF4-FFF2-40B4-BE49-F238E27FC236}">
                <a16:creationId xmlns:a16="http://schemas.microsoft.com/office/drawing/2014/main" id="{C7E40E63-D747-A641-9804-E44CE68A0F98}"/>
              </a:ext>
            </a:extLst>
          </p:cNvPr>
          <p:cNvSpPr>
            <a:spLocks noGrp="1"/>
          </p:cNvSpPr>
          <p:nvPr>
            <p:ph idx="45"/>
          </p:nvPr>
        </p:nvSpPr>
        <p:spPr/>
        <p:txBody>
          <a:bodyPr/>
          <a:lstStyle/>
          <a:p>
            <a:r>
              <a:rPr lang="en-US" dirty="0" err="1"/>
              <a:t>Amivantamab</a:t>
            </a:r>
            <a:r>
              <a:rPr lang="en-US" dirty="0"/>
              <a:t> </a:t>
            </a:r>
          </a:p>
        </p:txBody>
      </p:sp>
      <p:sp>
        <p:nvSpPr>
          <p:cNvPr id="8" name="Content Placeholder 7">
            <a:extLst>
              <a:ext uri="{FF2B5EF4-FFF2-40B4-BE49-F238E27FC236}">
                <a16:creationId xmlns:a16="http://schemas.microsoft.com/office/drawing/2014/main" id="{B61F4345-F8C1-5B49-BC08-0928C5E2F144}"/>
              </a:ext>
            </a:extLst>
          </p:cNvPr>
          <p:cNvSpPr>
            <a:spLocks noGrp="1"/>
          </p:cNvSpPr>
          <p:nvPr>
            <p:ph idx="46"/>
          </p:nvPr>
        </p:nvSpPr>
        <p:spPr/>
        <p:txBody>
          <a:bodyPr/>
          <a:lstStyle/>
          <a:p>
            <a:r>
              <a:rPr lang="en-US" sz="2200" dirty="0"/>
              <a:t>Anti-PD-1/PD-L1 and carboplatin/pemetrexed</a:t>
            </a:r>
          </a:p>
        </p:txBody>
      </p:sp>
    </p:spTree>
    <p:extLst>
      <p:ext uri="{BB962C8B-B14F-4D97-AF65-F5344CB8AC3E}">
        <p14:creationId xmlns:p14="http://schemas.microsoft.com/office/powerpoint/2010/main" val="3982489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2296-9DDE-9E47-87D6-DA7CCF88341E}"/>
              </a:ext>
            </a:extLst>
          </p:cNvPr>
          <p:cNvSpPr>
            <a:spLocks noGrp="1"/>
          </p:cNvSpPr>
          <p:nvPr>
            <p:ph type="title"/>
          </p:nvPr>
        </p:nvSpPr>
        <p:spPr/>
        <p:txBody>
          <a:bodyPr/>
          <a:lstStyle/>
          <a:p>
            <a:r>
              <a:rPr lang="en-US" dirty="0"/>
              <a:t>Regulatory and reimbursement issues aside, in which line of therapy would you generally offer </a:t>
            </a:r>
            <a:r>
              <a:rPr lang="en-US" dirty="0" err="1"/>
              <a:t>amivantamab</a:t>
            </a:r>
            <a:r>
              <a:rPr lang="en-US" dirty="0"/>
              <a:t> or </a:t>
            </a:r>
            <a:r>
              <a:rPr lang="en-US" dirty="0" err="1"/>
              <a:t>mobocertinib</a:t>
            </a:r>
            <a:r>
              <a:rPr lang="en-US" dirty="0"/>
              <a:t> to a patient with metastatic NSCLC and an EGFR exon 20 insertion mutation? </a:t>
            </a:r>
          </a:p>
        </p:txBody>
      </p:sp>
      <p:sp>
        <p:nvSpPr>
          <p:cNvPr id="3" name="Content Placeholder 2">
            <a:extLst>
              <a:ext uri="{FF2B5EF4-FFF2-40B4-BE49-F238E27FC236}">
                <a16:creationId xmlns:a16="http://schemas.microsoft.com/office/drawing/2014/main" id="{742F5A05-B2CE-B24F-8BA7-6F9D77D8321B}"/>
              </a:ext>
            </a:extLst>
          </p:cNvPr>
          <p:cNvSpPr>
            <a:spLocks noGrp="1"/>
          </p:cNvSpPr>
          <p:nvPr>
            <p:ph idx="35"/>
          </p:nvPr>
        </p:nvSpPr>
        <p:spPr/>
        <p:txBody>
          <a:bodyPr/>
          <a:lstStyle/>
          <a:p>
            <a:r>
              <a:rPr lang="en-US" dirty="0"/>
              <a:t>Second line </a:t>
            </a:r>
          </a:p>
        </p:txBody>
      </p:sp>
      <p:sp>
        <p:nvSpPr>
          <p:cNvPr id="4" name="Content Placeholder 3">
            <a:extLst>
              <a:ext uri="{FF2B5EF4-FFF2-40B4-BE49-F238E27FC236}">
                <a16:creationId xmlns:a16="http://schemas.microsoft.com/office/drawing/2014/main" id="{5B9437ED-1683-B34B-B25E-64E09981C7CD}"/>
              </a:ext>
            </a:extLst>
          </p:cNvPr>
          <p:cNvSpPr>
            <a:spLocks noGrp="1"/>
          </p:cNvSpPr>
          <p:nvPr>
            <p:ph idx="36"/>
          </p:nvPr>
        </p:nvSpPr>
        <p:spPr/>
        <p:txBody>
          <a:bodyPr/>
          <a:lstStyle/>
          <a:p>
            <a:r>
              <a:rPr lang="en-US" dirty="0"/>
              <a:t>Second line </a:t>
            </a:r>
          </a:p>
        </p:txBody>
      </p:sp>
      <p:sp>
        <p:nvSpPr>
          <p:cNvPr id="5" name="Content Placeholder 4">
            <a:extLst>
              <a:ext uri="{FF2B5EF4-FFF2-40B4-BE49-F238E27FC236}">
                <a16:creationId xmlns:a16="http://schemas.microsoft.com/office/drawing/2014/main" id="{9A81D06A-FE8C-0A4B-82A8-56DE6A9F95EF}"/>
              </a:ext>
            </a:extLst>
          </p:cNvPr>
          <p:cNvSpPr>
            <a:spLocks noGrp="1"/>
          </p:cNvSpPr>
          <p:nvPr>
            <p:ph idx="41"/>
          </p:nvPr>
        </p:nvSpPr>
        <p:spPr/>
        <p:txBody>
          <a:bodyPr/>
          <a:lstStyle/>
          <a:p>
            <a:r>
              <a:rPr lang="en-US" dirty="0"/>
              <a:t>Second line</a:t>
            </a:r>
          </a:p>
        </p:txBody>
      </p:sp>
      <p:sp>
        <p:nvSpPr>
          <p:cNvPr id="6" name="Content Placeholder 5">
            <a:extLst>
              <a:ext uri="{FF2B5EF4-FFF2-40B4-BE49-F238E27FC236}">
                <a16:creationId xmlns:a16="http://schemas.microsoft.com/office/drawing/2014/main" id="{A82DFF03-A399-9B4A-A38A-6983891F23CA}"/>
              </a:ext>
            </a:extLst>
          </p:cNvPr>
          <p:cNvSpPr>
            <a:spLocks noGrp="1"/>
          </p:cNvSpPr>
          <p:nvPr>
            <p:ph idx="44"/>
          </p:nvPr>
        </p:nvSpPr>
        <p:spPr/>
        <p:txBody>
          <a:bodyPr/>
          <a:lstStyle/>
          <a:p>
            <a:r>
              <a:rPr lang="en-US" dirty="0"/>
              <a:t>Second line </a:t>
            </a:r>
          </a:p>
        </p:txBody>
      </p:sp>
      <p:sp>
        <p:nvSpPr>
          <p:cNvPr id="7" name="Content Placeholder 6">
            <a:extLst>
              <a:ext uri="{FF2B5EF4-FFF2-40B4-BE49-F238E27FC236}">
                <a16:creationId xmlns:a16="http://schemas.microsoft.com/office/drawing/2014/main" id="{4B51DFD9-B05B-CC43-82AD-DA2100C512CD}"/>
              </a:ext>
            </a:extLst>
          </p:cNvPr>
          <p:cNvSpPr>
            <a:spLocks noGrp="1"/>
          </p:cNvSpPr>
          <p:nvPr>
            <p:ph idx="45"/>
          </p:nvPr>
        </p:nvSpPr>
        <p:spPr/>
        <p:txBody>
          <a:bodyPr/>
          <a:lstStyle/>
          <a:p>
            <a:r>
              <a:rPr lang="en-US" dirty="0"/>
              <a:t>Second line </a:t>
            </a:r>
          </a:p>
        </p:txBody>
      </p:sp>
      <p:sp>
        <p:nvSpPr>
          <p:cNvPr id="8" name="Content Placeholder 7">
            <a:extLst>
              <a:ext uri="{FF2B5EF4-FFF2-40B4-BE49-F238E27FC236}">
                <a16:creationId xmlns:a16="http://schemas.microsoft.com/office/drawing/2014/main" id="{D842551A-19EF-9240-BC44-DA5DB0FCC48D}"/>
              </a:ext>
            </a:extLst>
          </p:cNvPr>
          <p:cNvSpPr>
            <a:spLocks noGrp="1"/>
          </p:cNvSpPr>
          <p:nvPr>
            <p:ph idx="46"/>
          </p:nvPr>
        </p:nvSpPr>
        <p:spPr/>
        <p:txBody>
          <a:bodyPr/>
          <a:lstStyle/>
          <a:p>
            <a:r>
              <a:rPr lang="en-US" dirty="0"/>
              <a:t>Second line</a:t>
            </a:r>
          </a:p>
        </p:txBody>
      </p:sp>
    </p:spTree>
    <p:extLst>
      <p:ext uri="{BB962C8B-B14F-4D97-AF65-F5344CB8AC3E}">
        <p14:creationId xmlns:p14="http://schemas.microsoft.com/office/powerpoint/2010/main" val="2684430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99CA-762F-4448-9957-E3017757403A}"/>
              </a:ext>
            </a:extLst>
          </p:cNvPr>
          <p:cNvSpPr>
            <a:spLocks noGrp="1"/>
          </p:cNvSpPr>
          <p:nvPr>
            <p:ph type="title"/>
          </p:nvPr>
        </p:nvSpPr>
        <p:spPr/>
        <p:txBody>
          <a:bodyPr/>
          <a:lstStyle/>
          <a:p>
            <a:r>
              <a:rPr lang="en-US" dirty="0"/>
              <a:t>For a patient with metastatic </a:t>
            </a:r>
            <a:r>
              <a:rPr lang="en-US" dirty="0" err="1"/>
              <a:t>nonsquamous</a:t>
            </a:r>
            <a:r>
              <a:rPr lang="en-US" dirty="0"/>
              <a:t> NSCLC with an EGFR exon 20 insertion mutation to whom you’ve made the determination to administer targeted therapy, which agent do you prefer? </a:t>
            </a:r>
          </a:p>
        </p:txBody>
      </p:sp>
      <p:sp>
        <p:nvSpPr>
          <p:cNvPr id="3" name="Content Placeholder 2">
            <a:extLst>
              <a:ext uri="{FF2B5EF4-FFF2-40B4-BE49-F238E27FC236}">
                <a16:creationId xmlns:a16="http://schemas.microsoft.com/office/drawing/2014/main" id="{4C89C35A-AD07-8849-A329-56172CFC386E}"/>
              </a:ext>
            </a:extLst>
          </p:cNvPr>
          <p:cNvSpPr>
            <a:spLocks noGrp="1"/>
          </p:cNvSpPr>
          <p:nvPr>
            <p:ph idx="35"/>
          </p:nvPr>
        </p:nvSpPr>
        <p:spPr/>
        <p:txBody>
          <a:bodyPr/>
          <a:lstStyle/>
          <a:p>
            <a:r>
              <a:rPr lang="en-US" dirty="0" err="1"/>
              <a:t>Amivantamab</a:t>
            </a:r>
            <a:r>
              <a:rPr lang="en-US" dirty="0"/>
              <a:t> </a:t>
            </a:r>
          </a:p>
        </p:txBody>
      </p:sp>
      <p:sp>
        <p:nvSpPr>
          <p:cNvPr id="4" name="Content Placeholder 3">
            <a:extLst>
              <a:ext uri="{FF2B5EF4-FFF2-40B4-BE49-F238E27FC236}">
                <a16:creationId xmlns:a16="http://schemas.microsoft.com/office/drawing/2014/main" id="{3FAA5E5B-36D9-9040-80C0-F6D5A9765A59}"/>
              </a:ext>
            </a:extLst>
          </p:cNvPr>
          <p:cNvSpPr>
            <a:spLocks noGrp="1"/>
          </p:cNvSpPr>
          <p:nvPr>
            <p:ph idx="36"/>
          </p:nvPr>
        </p:nvSpPr>
        <p:spPr/>
        <p:txBody>
          <a:bodyPr/>
          <a:lstStyle/>
          <a:p>
            <a:r>
              <a:rPr lang="en-US" dirty="0" err="1"/>
              <a:t>Mobocertinib</a:t>
            </a:r>
            <a:r>
              <a:rPr lang="en-US" dirty="0"/>
              <a:t> </a:t>
            </a:r>
          </a:p>
        </p:txBody>
      </p:sp>
      <p:sp>
        <p:nvSpPr>
          <p:cNvPr id="5" name="Content Placeholder 4">
            <a:extLst>
              <a:ext uri="{FF2B5EF4-FFF2-40B4-BE49-F238E27FC236}">
                <a16:creationId xmlns:a16="http://schemas.microsoft.com/office/drawing/2014/main" id="{3A3347D8-3BDE-E841-B2A8-508FFC3851EF}"/>
              </a:ext>
            </a:extLst>
          </p:cNvPr>
          <p:cNvSpPr>
            <a:spLocks noGrp="1"/>
          </p:cNvSpPr>
          <p:nvPr>
            <p:ph idx="41"/>
          </p:nvPr>
        </p:nvSpPr>
        <p:spPr/>
        <p:txBody>
          <a:bodyPr/>
          <a:lstStyle/>
          <a:p>
            <a:r>
              <a:rPr lang="en-US" dirty="0" err="1"/>
              <a:t>Mobocertinib</a:t>
            </a:r>
            <a:endParaRPr lang="en-US" dirty="0"/>
          </a:p>
        </p:txBody>
      </p:sp>
      <p:sp>
        <p:nvSpPr>
          <p:cNvPr id="6" name="Content Placeholder 5">
            <a:extLst>
              <a:ext uri="{FF2B5EF4-FFF2-40B4-BE49-F238E27FC236}">
                <a16:creationId xmlns:a16="http://schemas.microsoft.com/office/drawing/2014/main" id="{5C3D0D81-CC4A-E842-8261-FAF8316F038C}"/>
              </a:ext>
            </a:extLst>
          </p:cNvPr>
          <p:cNvSpPr>
            <a:spLocks noGrp="1"/>
          </p:cNvSpPr>
          <p:nvPr>
            <p:ph idx="44"/>
          </p:nvPr>
        </p:nvSpPr>
        <p:spPr/>
        <p:txBody>
          <a:bodyPr/>
          <a:lstStyle/>
          <a:p>
            <a:r>
              <a:rPr lang="en-US" dirty="0" err="1"/>
              <a:t>Mobocertinib</a:t>
            </a:r>
            <a:r>
              <a:rPr lang="en-US" dirty="0"/>
              <a:t> </a:t>
            </a:r>
          </a:p>
        </p:txBody>
      </p:sp>
      <p:sp>
        <p:nvSpPr>
          <p:cNvPr id="7" name="Content Placeholder 6">
            <a:extLst>
              <a:ext uri="{FF2B5EF4-FFF2-40B4-BE49-F238E27FC236}">
                <a16:creationId xmlns:a16="http://schemas.microsoft.com/office/drawing/2014/main" id="{FB32C4E3-BAC8-F74A-9489-5A29FCD2FB8C}"/>
              </a:ext>
            </a:extLst>
          </p:cNvPr>
          <p:cNvSpPr>
            <a:spLocks noGrp="1"/>
          </p:cNvSpPr>
          <p:nvPr>
            <p:ph idx="45"/>
          </p:nvPr>
        </p:nvSpPr>
        <p:spPr/>
        <p:txBody>
          <a:bodyPr/>
          <a:lstStyle/>
          <a:p>
            <a:r>
              <a:rPr lang="en-US" dirty="0" err="1"/>
              <a:t>Amivantamab</a:t>
            </a:r>
            <a:r>
              <a:rPr lang="en-US" dirty="0"/>
              <a:t> </a:t>
            </a:r>
          </a:p>
        </p:txBody>
      </p:sp>
      <p:sp>
        <p:nvSpPr>
          <p:cNvPr id="8" name="Content Placeholder 7">
            <a:extLst>
              <a:ext uri="{FF2B5EF4-FFF2-40B4-BE49-F238E27FC236}">
                <a16:creationId xmlns:a16="http://schemas.microsoft.com/office/drawing/2014/main" id="{8C98B05F-6BCA-DE4A-AA0B-4FD9FB5B1DF7}"/>
              </a:ext>
            </a:extLst>
          </p:cNvPr>
          <p:cNvSpPr>
            <a:spLocks noGrp="1"/>
          </p:cNvSpPr>
          <p:nvPr>
            <p:ph idx="46"/>
          </p:nvPr>
        </p:nvSpPr>
        <p:spPr/>
        <p:txBody>
          <a:bodyPr/>
          <a:lstStyle/>
          <a:p>
            <a:r>
              <a:rPr lang="en-US" dirty="0"/>
              <a:t>No preference</a:t>
            </a:r>
          </a:p>
        </p:txBody>
      </p:sp>
    </p:spTree>
    <p:extLst>
      <p:ext uri="{BB962C8B-B14F-4D97-AF65-F5344CB8AC3E}">
        <p14:creationId xmlns:p14="http://schemas.microsoft.com/office/powerpoint/2010/main" val="1908706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8D85-506D-4648-85A2-341203641803}"/>
              </a:ext>
            </a:extLst>
          </p:cNvPr>
          <p:cNvSpPr>
            <a:spLocks noGrp="1"/>
          </p:cNvSpPr>
          <p:nvPr>
            <p:ph type="title"/>
          </p:nvPr>
        </p:nvSpPr>
        <p:spPr/>
        <p:txBody>
          <a:bodyPr/>
          <a:lstStyle/>
          <a:p>
            <a:r>
              <a:rPr lang="en-US" dirty="0"/>
              <a:t>If you could access </a:t>
            </a:r>
            <a:r>
              <a:rPr lang="en-US" dirty="0" err="1"/>
              <a:t>amivantamab</a:t>
            </a:r>
            <a:r>
              <a:rPr lang="en-US" dirty="0"/>
              <a:t>/</a:t>
            </a:r>
            <a:r>
              <a:rPr lang="en-US" dirty="0" err="1"/>
              <a:t>lazertinib</a:t>
            </a:r>
            <a:r>
              <a:rPr lang="en-US" dirty="0"/>
              <a:t> today, would you attempt to administer it prior to chemotherapy in select situations for your patients with metastatic </a:t>
            </a:r>
            <a:r>
              <a:rPr lang="en-US" dirty="0" err="1"/>
              <a:t>nonsquamous</a:t>
            </a:r>
            <a:r>
              <a:rPr lang="en-US" dirty="0"/>
              <a:t> NSCLC with an EGFR mutation experiencing disease progression on </a:t>
            </a:r>
            <a:r>
              <a:rPr lang="en-US" dirty="0" err="1"/>
              <a:t>osimertinib</a:t>
            </a:r>
            <a:r>
              <a:rPr lang="en-US" dirty="0"/>
              <a:t>? </a:t>
            </a:r>
          </a:p>
        </p:txBody>
      </p:sp>
      <p:sp>
        <p:nvSpPr>
          <p:cNvPr id="3" name="Content Placeholder 2">
            <a:extLst>
              <a:ext uri="{FF2B5EF4-FFF2-40B4-BE49-F238E27FC236}">
                <a16:creationId xmlns:a16="http://schemas.microsoft.com/office/drawing/2014/main" id="{2D841D49-3B9D-9A40-9A5F-EF83005D73BE}"/>
              </a:ext>
            </a:extLst>
          </p:cNvPr>
          <p:cNvSpPr>
            <a:spLocks noGrp="1"/>
          </p:cNvSpPr>
          <p:nvPr>
            <p:ph idx="35"/>
          </p:nvPr>
        </p:nvSpPr>
        <p:spPr/>
        <p:txBody>
          <a:bodyPr/>
          <a:lstStyle/>
          <a:p>
            <a:r>
              <a:rPr lang="en-US"/>
              <a:t>Yes </a:t>
            </a:r>
          </a:p>
        </p:txBody>
      </p:sp>
      <p:sp>
        <p:nvSpPr>
          <p:cNvPr id="4" name="Content Placeholder 3">
            <a:extLst>
              <a:ext uri="{FF2B5EF4-FFF2-40B4-BE49-F238E27FC236}">
                <a16:creationId xmlns:a16="http://schemas.microsoft.com/office/drawing/2014/main" id="{33FB67A9-036B-C049-A216-298B070B221A}"/>
              </a:ext>
            </a:extLst>
          </p:cNvPr>
          <p:cNvSpPr>
            <a:spLocks noGrp="1"/>
          </p:cNvSpPr>
          <p:nvPr>
            <p:ph idx="36"/>
          </p:nvPr>
        </p:nvSpPr>
        <p:spPr/>
        <p:txBody>
          <a:bodyPr/>
          <a:lstStyle/>
          <a:p>
            <a:r>
              <a:rPr lang="en-US" dirty="0"/>
              <a:t>Yes </a:t>
            </a:r>
          </a:p>
        </p:txBody>
      </p:sp>
      <p:sp>
        <p:nvSpPr>
          <p:cNvPr id="5" name="Content Placeholder 4">
            <a:extLst>
              <a:ext uri="{FF2B5EF4-FFF2-40B4-BE49-F238E27FC236}">
                <a16:creationId xmlns:a16="http://schemas.microsoft.com/office/drawing/2014/main" id="{13B8B342-64EE-6243-BF7E-D17FFB77070B}"/>
              </a:ext>
            </a:extLst>
          </p:cNvPr>
          <p:cNvSpPr>
            <a:spLocks noGrp="1"/>
          </p:cNvSpPr>
          <p:nvPr>
            <p:ph idx="41"/>
          </p:nvPr>
        </p:nvSpPr>
        <p:spPr/>
        <p:txBody>
          <a:bodyPr/>
          <a:lstStyle/>
          <a:p>
            <a:r>
              <a:rPr lang="en-US"/>
              <a:t>Yes</a:t>
            </a:r>
          </a:p>
        </p:txBody>
      </p:sp>
      <p:sp>
        <p:nvSpPr>
          <p:cNvPr id="6" name="Content Placeholder 5">
            <a:extLst>
              <a:ext uri="{FF2B5EF4-FFF2-40B4-BE49-F238E27FC236}">
                <a16:creationId xmlns:a16="http://schemas.microsoft.com/office/drawing/2014/main" id="{1C732875-EEDD-8B44-BA0B-294D4CEF871C}"/>
              </a:ext>
            </a:extLst>
          </p:cNvPr>
          <p:cNvSpPr>
            <a:spLocks noGrp="1"/>
          </p:cNvSpPr>
          <p:nvPr>
            <p:ph idx="44"/>
          </p:nvPr>
        </p:nvSpPr>
        <p:spPr/>
        <p:txBody>
          <a:bodyPr/>
          <a:lstStyle/>
          <a:p>
            <a:r>
              <a:rPr lang="en-US" dirty="0"/>
              <a:t>Yes </a:t>
            </a:r>
          </a:p>
        </p:txBody>
      </p:sp>
      <p:sp>
        <p:nvSpPr>
          <p:cNvPr id="7" name="Content Placeholder 6">
            <a:extLst>
              <a:ext uri="{FF2B5EF4-FFF2-40B4-BE49-F238E27FC236}">
                <a16:creationId xmlns:a16="http://schemas.microsoft.com/office/drawing/2014/main" id="{30D8C024-BD90-8C46-8BDC-BDBF1B652A77}"/>
              </a:ext>
            </a:extLst>
          </p:cNvPr>
          <p:cNvSpPr>
            <a:spLocks noGrp="1"/>
          </p:cNvSpPr>
          <p:nvPr>
            <p:ph idx="45"/>
          </p:nvPr>
        </p:nvSpPr>
        <p:spPr/>
        <p:txBody>
          <a:bodyPr/>
          <a:lstStyle/>
          <a:p>
            <a:r>
              <a:rPr lang="en-US" dirty="0"/>
              <a:t>Yes </a:t>
            </a:r>
          </a:p>
        </p:txBody>
      </p:sp>
      <p:sp>
        <p:nvSpPr>
          <p:cNvPr id="8" name="Content Placeholder 7">
            <a:extLst>
              <a:ext uri="{FF2B5EF4-FFF2-40B4-BE49-F238E27FC236}">
                <a16:creationId xmlns:a16="http://schemas.microsoft.com/office/drawing/2014/main" id="{989995C2-6E2D-F84F-98A5-1455CD5CF9D9}"/>
              </a:ext>
            </a:extLst>
          </p:cNvPr>
          <p:cNvSpPr>
            <a:spLocks noGrp="1"/>
          </p:cNvSpPr>
          <p:nvPr>
            <p:ph idx="46"/>
          </p:nvPr>
        </p:nvSpPr>
        <p:spPr/>
        <p:txBody>
          <a:bodyPr/>
          <a:lstStyle/>
          <a:p>
            <a:r>
              <a:rPr lang="en-US" dirty="0"/>
              <a:t>No</a:t>
            </a:r>
          </a:p>
        </p:txBody>
      </p:sp>
    </p:spTree>
    <p:extLst>
      <p:ext uri="{BB962C8B-B14F-4D97-AF65-F5344CB8AC3E}">
        <p14:creationId xmlns:p14="http://schemas.microsoft.com/office/powerpoint/2010/main" val="2669339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623391" y="3284984"/>
            <a:ext cx="10873209"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Jänne</a:t>
            </a:r>
            <a:endParaRPr lang="en-US" sz="2800" dirty="0">
              <a:solidFill>
                <a:srgbClr val="0432FF"/>
              </a:solidFill>
            </a:endParaRPr>
          </a:p>
        </p:txBody>
      </p:sp>
      <p:sp>
        <p:nvSpPr>
          <p:cNvPr id="6" name="Content Placeholder 5"/>
          <p:cNvSpPr>
            <a:spLocks noGrp="1"/>
          </p:cNvSpPr>
          <p:nvPr>
            <p:ph idx="1"/>
          </p:nvPr>
        </p:nvSpPr>
        <p:spPr>
          <a:xfrm>
            <a:off x="983431" y="1273833"/>
            <a:ext cx="11071973" cy="5107495"/>
          </a:xfrm>
        </p:spPr>
        <p:txBody>
          <a:bodyPr/>
          <a:lstStyle/>
          <a:p>
            <a:pPr marL="98425" indent="0">
              <a:spcBef>
                <a:spcPts val="2800"/>
              </a:spcBef>
              <a:spcAft>
                <a:spcPts val="0"/>
              </a:spcAft>
              <a:buNone/>
            </a:pPr>
            <a:r>
              <a:rPr lang="en-US" sz="2200" dirty="0">
                <a:solidFill>
                  <a:schemeClr val="tx1"/>
                </a:solidFill>
              </a:rPr>
              <a:t>INTRODUCTION: Journal Club with Dr </a:t>
            </a:r>
            <a:r>
              <a:rPr lang="en-US" sz="2200" dirty="0" err="1">
                <a:solidFill>
                  <a:schemeClr val="tx1"/>
                </a:solidFill>
              </a:rPr>
              <a:t>Jänne</a:t>
            </a:r>
            <a:r>
              <a:rPr lang="en-US" sz="2200" dirty="0">
                <a:solidFill>
                  <a:schemeClr val="tx1"/>
                </a:solidFill>
              </a:rPr>
              <a:t> – Part 1</a:t>
            </a:r>
          </a:p>
          <a:p>
            <a:pPr marL="98425" indent="0">
              <a:spcBef>
                <a:spcPts val="2800"/>
              </a:spcBef>
              <a:spcAft>
                <a:spcPts val="0"/>
              </a:spcAft>
              <a:buNone/>
            </a:pPr>
            <a:r>
              <a:rPr lang="en-US" sz="2200" dirty="0">
                <a:solidFill>
                  <a:schemeClr val="tx1"/>
                </a:solidFill>
              </a:rPr>
              <a:t>MODULE 1: Case Presentations</a:t>
            </a:r>
          </a:p>
          <a:p>
            <a:pPr marL="98425" indent="0">
              <a:spcBef>
                <a:spcPts val="2800"/>
              </a:spcBef>
              <a:spcAft>
                <a:spcPts val="0"/>
              </a:spcAft>
              <a:buNone/>
            </a:pPr>
            <a:r>
              <a:rPr lang="en-US" sz="2200" dirty="0">
                <a:solidFill>
                  <a:schemeClr val="tx1"/>
                </a:solidFill>
              </a:rPr>
              <a:t>MODULE 2: Faculty Survey</a:t>
            </a:r>
          </a:p>
          <a:p>
            <a:pPr marL="98425" indent="0">
              <a:spcBef>
                <a:spcPts val="2800"/>
              </a:spcBef>
              <a:spcAft>
                <a:spcPts val="0"/>
              </a:spcAft>
              <a:buNone/>
            </a:pPr>
            <a:r>
              <a:rPr lang="en-US" sz="2200" dirty="0">
                <a:solidFill>
                  <a:schemeClr val="bg1"/>
                </a:solidFill>
              </a:rPr>
              <a:t>MODULE 3: Journal Club with Dr </a:t>
            </a:r>
            <a:r>
              <a:rPr lang="en-US" sz="2200" dirty="0" err="1">
                <a:solidFill>
                  <a:schemeClr val="bg1"/>
                </a:solidFill>
              </a:rPr>
              <a:t>Jänne</a:t>
            </a:r>
            <a:r>
              <a:rPr lang="en-US" sz="2200" dirty="0">
                <a:solidFill>
                  <a:schemeClr val="bg1"/>
                </a:solidFill>
              </a:rPr>
              <a:t> – Part 2</a:t>
            </a:r>
          </a:p>
          <a:p>
            <a:pPr marL="98425" indent="0">
              <a:spcBef>
                <a:spcPts val="2800"/>
              </a:spcBef>
              <a:spcAft>
                <a:spcPts val="0"/>
              </a:spcAft>
              <a:buNone/>
            </a:pPr>
            <a:r>
              <a:rPr lang="en-US" sz="2200" dirty="0">
                <a:solidFill>
                  <a:schemeClr val="tx1"/>
                </a:solidFill>
              </a:rPr>
              <a:t>MODULE 4: Appendix of Key Publications</a:t>
            </a:r>
          </a:p>
        </p:txBody>
      </p:sp>
    </p:spTree>
    <p:custDataLst>
      <p:tags r:id="rId1"/>
    </p:custDataLst>
    <p:extLst>
      <p:ext uri="{BB962C8B-B14F-4D97-AF65-F5344CB8AC3E}">
        <p14:creationId xmlns:p14="http://schemas.microsoft.com/office/powerpoint/2010/main" val="1067314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42F96-5647-E549-9C65-3F68730C28C7}"/>
              </a:ext>
            </a:extLst>
          </p:cNvPr>
          <p:cNvPicPr>
            <a:picLocks noChangeAspect="1"/>
          </p:cNvPicPr>
          <p:nvPr/>
        </p:nvPicPr>
        <p:blipFill rotWithShape="1">
          <a:blip r:embed="rId4">
            <a:extLst>
              <a:ext uri="{28A0092B-C50C-407E-A947-70E740481C1C}">
                <a14:useLocalDpi xmlns:a14="http://schemas.microsoft.com/office/drawing/2010/main" val="0"/>
              </a:ext>
            </a:extLst>
          </a:blip>
          <a:srcRect l="3920" t="16422" r="4355" b="20048"/>
          <a:stretch/>
        </p:blipFill>
        <p:spPr>
          <a:xfrm>
            <a:off x="321261" y="338376"/>
            <a:ext cx="8424935" cy="3487640"/>
          </a:xfrm>
          <a:prstGeom prst="rect">
            <a:avLst/>
          </a:prstGeom>
          <a:effectLst>
            <a:outerShdw blurRad="50800" dist="38100" dir="2700000" algn="tl" rotWithShape="0">
              <a:prstClr val="black">
                <a:alpha val="40000"/>
              </a:prstClr>
            </a:outerShdw>
          </a:effectLst>
        </p:spPr>
      </p:pic>
      <p:pic>
        <p:nvPicPr>
          <p:cNvPr id="11" name="Picture 10" descr="A picture containing text, person, monitor, indoor&#10;&#10;Description automatically generated">
            <a:extLst>
              <a:ext uri="{FF2B5EF4-FFF2-40B4-BE49-F238E27FC236}">
                <a16:creationId xmlns:a16="http://schemas.microsoft.com/office/drawing/2014/main" id="{6547672D-0811-364A-8609-74D71221069E}"/>
              </a:ext>
            </a:extLst>
          </p:cNvPr>
          <p:cNvPicPr>
            <a:picLocks noChangeAspect="1"/>
          </p:cNvPicPr>
          <p:nvPr/>
        </p:nvPicPr>
        <p:blipFill rotWithShape="1">
          <a:blip r:embed="rId5">
            <a:extLst>
              <a:ext uri="{28A0092B-C50C-407E-A947-70E740481C1C}">
                <a14:useLocalDpi xmlns:a14="http://schemas.microsoft.com/office/drawing/2010/main" val="0"/>
              </a:ext>
            </a:extLst>
          </a:blip>
          <a:srcRect l="4097" t="17460" r="4135" b="22222"/>
          <a:stretch/>
        </p:blipFill>
        <p:spPr>
          <a:xfrm>
            <a:off x="3378688" y="3176000"/>
            <a:ext cx="8511043" cy="334362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208547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19C4D44D-A24A-9A5A-1285-A07AEBDE4474}"/>
              </a:ext>
            </a:extLst>
          </p:cNvPr>
          <p:cNvPicPr>
            <a:picLocks noChangeAspect="1"/>
          </p:cNvPicPr>
          <p:nvPr/>
        </p:nvPicPr>
        <p:blipFill>
          <a:blip r:embed="rId3"/>
          <a:stretch>
            <a:fillRect/>
          </a:stretch>
        </p:blipFill>
        <p:spPr>
          <a:xfrm>
            <a:off x="410866" y="924287"/>
            <a:ext cx="11370268" cy="4615237"/>
          </a:xfrm>
          <a:prstGeom prst="rect">
            <a:avLst/>
          </a:prstGeom>
        </p:spPr>
      </p:pic>
      <p:sp>
        <p:nvSpPr>
          <p:cNvPr id="5" name="TextBox 4">
            <a:extLst>
              <a:ext uri="{FF2B5EF4-FFF2-40B4-BE49-F238E27FC236}">
                <a16:creationId xmlns:a16="http://schemas.microsoft.com/office/drawing/2014/main" id="{C182F8C9-77E4-A072-F3CF-84F88EDFE64D}"/>
              </a:ext>
            </a:extLst>
          </p:cNvPr>
          <p:cNvSpPr txBox="1"/>
          <p:nvPr/>
        </p:nvSpPr>
        <p:spPr>
          <a:xfrm>
            <a:off x="6832315" y="1125334"/>
            <a:ext cx="485774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J </a:t>
            </a:r>
            <a:r>
              <a:rPr kumimoji="0" lang="en-US" sz="2200" b="1"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Thorac</a:t>
            </a: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Oncol </a:t>
            </a:r>
            <a:r>
              <a:rPr kumimoji="0" lang="en-US" sz="22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2022 May;17(5):718-23.</a:t>
            </a:r>
            <a:r>
              <a:rPr kumimoji="0" lang="en-US" sz="2200" b="1"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322549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D8F631B4-81A9-4E92-ECE2-BC56BCB751F8}"/>
              </a:ext>
            </a:extLst>
          </p:cNvPr>
          <p:cNvSpPr txBox="1"/>
          <p:nvPr/>
        </p:nvSpPr>
        <p:spPr>
          <a:xfrm>
            <a:off x="10750" y="6505599"/>
            <a:ext cx="439594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Ahn</a:t>
            </a:r>
            <a:r>
              <a:rPr kumimoji="0" lang="en-US" sz="1500" b="0" i="0" u="none" strike="noStrike" kern="1200" cap="none" spc="0" normalizeH="0" baseline="0" noProof="0" dirty="0">
                <a:ln>
                  <a:noFill/>
                </a:ln>
                <a:solidFill>
                  <a:srgbClr val="000000"/>
                </a:solidFill>
                <a:effectLst/>
                <a:uLnTx/>
                <a:uFillTx/>
                <a:latin typeface="Calibri"/>
                <a:ea typeface="+mn-ea"/>
                <a:cs typeface="+mn-cs"/>
              </a:rPr>
              <a:t> MJ et al. </a:t>
            </a:r>
            <a:r>
              <a:rPr kumimoji="0" lang="en-US" sz="15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J </a:t>
            </a:r>
            <a:r>
              <a:rPr kumimoji="0" lang="en-US" sz="1500" b="0"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Thorac</a:t>
            </a:r>
            <a:r>
              <a:rPr kumimoji="0" lang="en-US" sz="15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Oncol </a:t>
            </a: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2022 May;17(5):718-23.</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itle 5">
            <a:extLst>
              <a:ext uri="{FF2B5EF4-FFF2-40B4-BE49-F238E27FC236}">
                <a16:creationId xmlns:a16="http://schemas.microsoft.com/office/drawing/2014/main" id="{CE48256C-4C89-6D15-96F8-D9684C9E0EF0}"/>
              </a:ext>
            </a:extLst>
          </p:cNvPr>
          <p:cNvSpPr>
            <a:spLocks noGrp="1"/>
          </p:cNvSpPr>
          <p:nvPr>
            <p:ph type="title"/>
          </p:nvPr>
        </p:nvSpPr>
        <p:spPr>
          <a:xfrm>
            <a:off x="912286" y="116632"/>
            <a:ext cx="10358967" cy="1648077"/>
          </a:xfrm>
        </p:spPr>
        <p:txBody>
          <a:bodyPr/>
          <a:lstStyle/>
          <a:p>
            <a:pPr algn="l"/>
            <a:r>
              <a:rPr lang="en-US" sz="2800" dirty="0">
                <a:effectLst/>
                <a:latin typeface="+mn-lt"/>
              </a:rPr>
              <a:t>Waterfall Plot of the Best </a:t>
            </a:r>
            <a:r>
              <a:rPr lang="en-US" sz="2800" dirty="0">
                <a:latin typeface="+mn-lt"/>
              </a:rPr>
              <a:t>P</a:t>
            </a:r>
            <a:r>
              <a:rPr lang="en-US" sz="2800" dirty="0">
                <a:effectLst/>
                <a:latin typeface="+mn-lt"/>
              </a:rPr>
              <a:t>ercent Change from Baseline in Target </a:t>
            </a:r>
            <a:r>
              <a:rPr lang="en-US" sz="2800" dirty="0">
                <a:latin typeface="+mn-lt"/>
              </a:rPr>
              <a:t>L</a:t>
            </a:r>
            <a:r>
              <a:rPr lang="en-US" sz="2800" dirty="0">
                <a:effectLst/>
                <a:latin typeface="+mn-lt"/>
              </a:rPr>
              <a:t>esion </a:t>
            </a:r>
            <a:r>
              <a:rPr lang="en-US" sz="2800" dirty="0">
                <a:latin typeface="+mn-lt"/>
              </a:rPr>
              <a:t>S</a:t>
            </a:r>
            <a:r>
              <a:rPr lang="en-US" sz="2800" dirty="0">
                <a:effectLst/>
                <a:latin typeface="+mn-lt"/>
              </a:rPr>
              <a:t>ize with Osimertinib and </a:t>
            </a:r>
            <a:r>
              <a:rPr lang="en-US" sz="2800" dirty="0">
                <a:latin typeface="+mn-lt"/>
              </a:rPr>
              <a:t>D</a:t>
            </a:r>
            <a:r>
              <a:rPr lang="en-US" sz="2800" dirty="0">
                <a:effectLst/>
                <a:latin typeface="+mn-lt"/>
              </a:rPr>
              <a:t>urvalumab in the First Line and </a:t>
            </a:r>
            <a:br>
              <a:rPr lang="en-US" sz="2800" dirty="0">
                <a:effectLst/>
                <a:latin typeface="+mn-lt"/>
              </a:rPr>
            </a:br>
            <a:r>
              <a:rPr lang="en-US" sz="2800" dirty="0">
                <a:latin typeface="+mn-lt"/>
              </a:rPr>
              <a:t>A</a:t>
            </a:r>
            <a:r>
              <a:rPr lang="en-US" sz="2800" dirty="0">
                <a:effectLst/>
                <a:latin typeface="+mn-lt"/>
              </a:rPr>
              <a:t>fter </a:t>
            </a:r>
            <a:r>
              <a:rPr lang="en-US" sz="2800" dirty="0">
                <a:latin typeface="+mn-lt"/>
              </a:rPr>
              <a:t>D</a:t>
            </a:r>
            <a:r>
              <a:rPr lang="en-US" sz="2800" dirty="0">
                <a:effectLst/>
                <a:latin typeface="+mn-lt"/>
              </a:rPr>
              <a:t>isease </a:t>
            </a:r>
            <a:r>
              <a:rPr lang="en-US" sz="2800" dirty="0">
                <a:latin typeface="+mn-lt"/>
              </a:rPr>
              <a:t>P</a:t>
            </a:r>
            <a:r>
              <a:rPr lang="en-US" sz="2800" dirty="0">
                <a:effectLst/>
                <a:latin typeface="+mn-lt"/>
              </a:rPr>
              <a:t>rogression on a Previous EGFR TKI</a:t>
            </a:r>
            <a:endParaRPr lang="en-US" dirty="0"/>
          </a:p>
        </p:txBody>
      </p:sp>
      <p:pic>
        <p:nvPicPr>
          <p:cNvPr id="10" name="Picture 9" descr="Chart&#10;&#10;Description automatically generated">
            <a:extLst>
              <a:ext uri="{FF2B5EF4-FFF2-40B4-BE49-F238E27FC236}">
                <a16:creationId xmlns:a16="http://schemas.microsoft.com/office/drawing/2014/main" id="{07B70874-209A-7ECD-8668-0CEF033D6535}"/>
              </a:ext>
            </a:extLst>
          </p:cNvPr>
          <p:cNvPicPr>
            <a:picLocks noChangeAspect="1"/>
          </p:cNvPicPr>
          <p:nvPr/>
        </p:nvPicPr>
        <p:blipFill>
          <a:blip r:embed="rId3"/>
          <a:stretch>
            <a:fillRect/>
          </a:stretch>
        </p:blipFill>
        <p:spPr>
          <a:xfrm>
            <a:off x="660852" y="1764912"/>
            <a:ext cx="10919914" cy="4091365"/>
          </a:xfrm>
          <a:prstGeom prst="rect">
            <a:avLst/>
          </a:prstGeom>
        </p:spPr>
      </p:pic>
    </p:spTree>
    <p:extLst>
      <p:ext uri="{BB962C8B-B14F-4D97-AF65-F5344CB8AC3E}">
        <p14:creationId xmlns:p14="http://schemas.microsoft.com/office/powerpoint/2010/main" val="2451694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DA4ABCCF-643C-1ABA-C4F6-EF5DF2F61359}"/>
              </a:ext>
            </a:extLst>
          </p:cNvPr>
          <p:cNvPicPr>
            <a:picLocks noChangeAspect="1"/>
          </p:cNvPicPr>
          <p:nvPr/>
        </p:nvPicPr>
        <p:blipFill>
          <a:blip r:embed="rId3"/>
          <a:stretch>
            <a:fillRect/>
          </a:stretch>
        </p:blipFill>
        <p:spPr>
          <a:xfrm>
            <a:off x="506185" y="1298351"/>
            <a:ext cx="11252873" cy="3812492"/>
          </a:xfrm>
          <a:prstGeom prst="rect">
            <a:avLst/>
          </a:prstGeom>
        </p:spPr>
      </p:pic>
      <p:sp>
        <p:nvSpPr>
          <p:cNvPr id="5" name="TextBox 4">
            <a:extLst>
              <a:ext uri="{FF2B5EF4-FFF2-40B4-BE49-F238E27FC236}">
                <a16:creationId xmlns:a16="http://schemas.microsoft.com/office/drawing/2014/main" id="{3C92ACDE-9860-BC96-892F-97DAF418B513}"/>
              </a:ext>
            </a:extLst>
          </p:cNvPr>
          <p:cNvSpPr txBox="1"/>
          <p:nvPr/>
        </p:nvSpPr>
        <p:spPr>
          <a:xfrm>
            <a:off x="5650330" y="4509120"/>
            <a:ext cx="61098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A41D2B"/>
                </a:solidFill>
                <a:effectLst/>
                <a:uLnTx/>
                <a:uFillTx/>
                <a:latin typeface="Calibri"/>
                <a:ea typeface="Times New Roman" panose="02020603050405020304" pitchFamily="18" charset="0"/>
                <a:cs typeface="+mn-cs"/>
              </a:rPr>
              <a:t>JCO Precis Oncol </a:t>
            </a:r>
            <a:r>
              <a:rPr kumimoji="0" lang="en-US" sz="2200" b="1" i="0" u="none" strike="noStrike" kern="1200" cap="none" spc="0" normalizeH="0" baseline="0" noProof="0" dirty="0">
                <a:ln>
                  <a:noFill/>
                </a:ln>
                <a:solidFill>
                  <a:srgbClr val="A41D2B"/>
                </a:solidFill>
                <a:effectLst/>
                <a:uLnTx/>
                <a:uFillTx/>
                <a:latin typeface="Calibri"/>
                <a:ea typeface="Times New Roman" panose="02020603050405020304" pitchFamily="18" charset="0"/>
                <a:cs typeface="+mn-cs"/>
              </a:rPr>
              <a:t>2021 February 17;5:PO.20.00419.</a:t>
            </a:r>
            <a:r>
              <a:rPr kumimoji="0" lang="en-US" sz="2200" b="1" i="0" u="none" strike="noStrike" kern="1200" cap="none" spc="0" normalizeH="0" baseline="0" noProof="0" dirty="0">
                <a:ln>
                  <a:noFill/>
                </a:ln>
                <a:solidFill>
                  <a:srgbClr val="A41D2B"/>
                </a:solidFill>
                <a:effectLst/>
                <a:uLnTx/>
                <a:uFillTx/>
                <a:latin typeface="Calibri"/>
                <a:ea typeface="+mn-ea"/>
                <a:cs typeface="+mn-cs"/>
              </a:rPr>
              <a:t> </a:t>
            </a:r>
          </a:p>
        </p:txBody>
      </p:sp>
    </p:spTree>
    <p:extLst>
      <p:ext uri="{BB962C8B-B14F-4D97-AF65-F5344CB8AC3E}">
        <p14:creationId xmlns:p14="http://schemas.microsoft.com/office/powerpoint/2010/main" val="1957995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9BBEA99B-9527-544F-1FC1-61BFF1AA0106}"/>
              </a:ext>
            </a:extLst>
          </p:cNvPr>
          <p:cNvPicPr>
            <a:picLocks noChangeAspect="1"/>
          </p:cNvPicPr>
          <p:nvPr/>
        </p:nvPicPr>
        <p:blipFill>
          <a:blip r:embed="rId3"/>
          <a:stretch>
            <a:fillRect/>
          </a:stretch>
        </p:blipFill>
        <p:spPr>
          <a:xfrm>
            <a:off x="385011" y="996735"/>
            <a:ext cx="11341768" cy="4525292"/>
          </a:xfrm>
          <a:prstGeom prst="rect">
            <a:avLst/>
          </a:prstGeom>
        </p:spPr>
      </p:pic>
      <p:sp>
        <p:nvSpPr>
          <p:cNvPr id="5" name="TextBox 4">
            <a:extLst>
              <a:ext uri="{FF2B5EF4-FFF2-40B4-BE49-F238E27FC236}">
                <a16:creationId xmlns:a16="http://schemas.microsoft.com/office/drawing/2014/main" id="{999445D1-4DDF-DF28-5FD2-0C3FA7F5491D}"/>
              </a:ext>
            </a:extLst>
          </p:cNvPr>
          <p:cNvSpPr txBox="1"/>
          <p:nvPr/>
        </p:nvSpPr>
        <p:spPr>
          <a:xfrm>
            <a:off x="4321354" y="1120529"/>
            <a:ext cx="7405425" cy="430887"/>
          </a:xfrm>
          <a:prstGeom prst="rect">
            <a:avLst/>
          </a:prstGeom>
          <a:noFill/>
        </p:spPr>
        <p:txBody>
          <a:bodyPr wrap="none" rtlCol="0">
            <a:spAutoFit/>
          </a:bodyPr>
          <a:lstStyle/>
          <a:p>
            <a:pPr defTabSz="914400" fontAlgn="auto">
              <a:spcBef>
                <a:spcPts val="0"/>
              </a:spcBef>
              <a:spcAft>
                <a:spcPts val="0"/>
              </a:spcAft>
              <a:defRPr/>
            </a:pP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J </a:t>
            </a:r>
            <a:r>
              <a:rPr kumimoji="0" lang="en-US" sz="2200" b="1"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Thorac</a:t>
            </a: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Imaging </a:t>
            </a:r>
            <a:r>
              <a:rPr kumimoji="0" lang="en-US" sz="22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September 15:[Online ahead of print].</a:t>
            </a:r>
            <a:r>
              <a:rPr kumimoji="0" lang="en-US" sz="2200" b="1"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112991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0BCAD-6DD7-225B-8CF9-D25454306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6" name="Picture 5" descr="Text&#10;&#10;Description automatically generated">
            <a:extLst>
              <a:ext uri="{FF2B5EF4-FFF2-40B4-BE49-F238E27FC236}">
                <a16:creationId xmlns:a16="http://schemas.microsoft.com/office/drawing/2014/main" id="{38F86B73-DF21-03D7-7ED9-610A3DDB035D}"/>
              </a:ext>
            </a:extLst>
          </p:cNvPr>
          <p:cNvPicPr>
            <a:picLocks noChangeAspect="1"/>
          </p:cNvPicPr>
          <p:nvPr/>
        </p:nvPicPr>
        <p:blipFill>
          <a:blip r:embed="rId3"/>
          <a:stretch>
            <a:fillRect/>
          </a:stretch>
        </p:blipFill>
        <p:spPr>
          <a:xfrm>
            <a:off x="385009" y="1112216"/>
            <a:ext cx="11309685" cy="4688160"/>
          </a:xfrm>
          <a:prstGeom prst="rect">
            <a:avLst/>
          </a:prstGeom>
        </p:spPr>
      </p:pic>
      <p:sp>
        <p:nvSpPr>
          <p:cNvPr id="7" name="TextBox 6">
            <a:extLst>
              <a:ext uri="{FF2B5EF4-FFF2-40B4-BE49-F238E27FC236}">
                <a16:creationId xmlns:a16="http://schemas.microsoft.com/office/drawing/2014/main" id="{9CFC8A1C-DC29-6643-7C4B-D0BD8E39BF8D}"/>
              </a:ext>
            </a:extLst>
          </p:cNvPr>
          <p:cNvSpPr txBox="1"/>
          <p:nvPr/>
        </p:nvSpPr>
        <p:spPr>
          <a:xfrm>
            <a:off x="6832185" y="1507958"/>
            <a:ext cx="48804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J </a:t>
            </a:r>
            <a:r>
              <a:rPr kumimoji="0" lang="en-US" sz="2200" b="1"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Thorac</a:t>
            </a: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Oncol </a:t>
            </a:r>
            <a:r>
              <a:rPr kumimoji="0" lang="en-US" sz="22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2022 June;17(6):779-92.</a:t>
            </a:r>
            <a:r>
              <a:rPr kumimoji="0" lang="en-US" sz="2200" b="1"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232381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695400" y="4099383"/>
            <a:ext cx="1087320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Jänne</a:t>
            </a:r>
            <a:endParaRPr lang="en-US" sz="2800" dirty="0">
              <a:solidFill>
                <a:srgbClr val="0432FF"/>
              </a:solidFill>
            </a:endParaRPr>
          </a:p>
        </p:txBody>
      </p:sp>
      <p:sp>
        <p:nvSpPr>
          <p:cNvPr id="6" name="Content Placeholder 5"/>
          <p:cNvSpPr>
            <a:spLocks noGrp="1"/>
          </p:cNvSpPr>
          <p:nvPr>
            <p:ph idx="1"/>
          </p:nvPr>
        </p:nvSpPr>
        <p:spPr>
          <a:xfrm>
            <a:off x="1055439" y="1368152"/>
            <a:ext cx="10585177" cy="5013176"/>
          </a:xfrm>
        </p:spPr>
        <p:txBody>
          <a:bodyPr/>
          <a:lstStyle/>
          <a:p>
            <a:pPr marL="98425" indent="0">
              <a:spcBef>
                <a:spcPts val="2800"/>
              </a:spcBef>
              <a:spcAft>
                <a:spcPts val="0"/>
              </a:spcAft>
              <a:buNone/>
            </a:pPr>
            <a:r>
              <a:rPr lang="en-US" sz="2200" dirty="0">
                <a:solidFill>
                  <a:schemeClr val="tx1"/>
                </a:solidFill>
              </a:rPr>
              <a:t>INTRODUCTION: Journal Club with Dr </a:t>
            </a:r>
            <a:r>
              <a:rPr lang="en-US" sz="2200" dirty="0" err="1">
                <a:solidFill>
                  <a:schemeClr val="tx1"/>
                </a:solidFill>
              </a:rPr>
              <a:t>Jänne</a:t>
            </a:r>
            <a:r>
              <a:rPr lang="en-US" sz="2200" dirty="0">
                <a:solidFill>
                  <a:schemeClr val="tx1"/>
                </a:solidFill>
              </a:rPr>
              <a:t> – Part 1</a:t>
            </a:r>
          </a:p>
          <a:p>
            <a:pPr marL="98425" indent="0">
              <a:spcBef>
                <a:spcPts val="2800"/>
              </a:spcBef>
              <a:spcAft>
                <a:spcPts val="0"/>
              </a:spcAft>
              <a:buNone/>
            </a:pPr>
            <a:r>
              <a:rPr lang="en-US" sz="2200" dirty="0">
                <a:solidFill>
                  <a:schemeClr val="tx1"/>
                </a:solidFill>
              </a:rPr>
              <a:t>MODULE 1: Case Presentations</a:t>
            </a:r>
          </a:p>
          <a:p>
            <a:pPr marL="98425" indent="0">
              <a:spcBef>
                <a:spcPts val="2800"/>
              </a:spcBef>
              <a:spcAft>
                <a:spcPts val="0"/>
              </a:spcAft>
              <a:buNone/>
            </a:pPr>
            <a:r>
              <a:rPr lang="en-US" sz="2200" dirty="0">
                <a:solidFill>
                  <a:schemeClr val="tx1"/>
                </a:solidFill>
              </a:rPr>
              <a:t>MODULE 2: Faculty Survey</a:t>
            </a:r>
          </a:p>
          <a:p>
            <a:pPr marL="98425" indent="0">
              <a:spcBef>
                <a:spcPts val="2800"/>
              </a:spcBef>
              <a:spcAft>
                <a:spcPts val="0"/>
              </a:spcAft>
              <a:buNone/>
            </a:pPr>
            <a:r>
              <a:rPr lang="en-US" sz="2200" dirty="0">
                <a:solidFill>
                  <a:schemeClr val="tx1"/>
                </a:solidFill>
              </a:rPr>
              <a:t>MODULE 3: Journal Club with Dr </a:t>
            </a:r>
            <a:r>
              <a:rPr lang="en-US" sz="2200" dirty="0" err="1">
                <a:solidFill>
                  <a:schemeClr val="tx1"/>
                </a:solidFill>
              </a:rPr>
              <a:t>Jänne</a:t>
            </a:r>
            <a:r>
              <a:rPr lang="en-US" sz="2200" dirty="0">
                <a:solidFill>
                  <a:schemeClr val="tx1"/>
                </a:solidFill>
              </a:rPr>
              <a:t> – Part 2</a:t>
            </a:r>
          </a:p>
          <a:p>
            <a:pPr marL="98425" indent="0">
              <a:spcBef>
                <a:spcPts val="2800"/>
              </a:spcBef>
              <a:spcAft>
                <a:spcPts val="0"/>
              </a:spcAft>
              <a:buNone/>
            </a:pPr>
            <a:r>
              <a:rPr lang="en-US" sz="2200" dirty="0">
                <a:solidFill>
                  <a:schemeClr val="bg1"/>
                </a:solidFill>
              </a:rPr>
              <a:t>MODULE 4: Appendix of Key Publications</a:t>
            </a:r>
          </a:p>
        </p:txBody>
      </p:sp>
    </p:spTree>
    <p:custDataLst>
      <p:tags r:id="rId1"/>
    </p:custDataLst>
    <p:extLst>
      <p:ext uri="{BB962C8B-B14F-4D97-AF65-F5344CB8AC3E}">
        <p14:creationId xmlns:p14="http://schemas.microsoft.com/office/powerpoint/2010/main" val="1928389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1E3C2-C2B8-E72D-929A-F990DAD680E7}"/>
              </a:ext>
            </a:extLst>
          </p:cNvPr>
          <p:cNvSpPr>
            <a:spLocks noGrp="1"/>
          </p:cNvSpPr>
          <p:nvPr>
            <p:ph type="title"/>
          </p:nvPr>
        </p:nvSpPr>
        <p:spPr>
          <a:xfrm>
            <a:off x="916516" y="2857500"/>
            <a:ext cx="10358967" cy="1143000"/>
          </a:xfrm>
        </p:spPr>
        <p:txBody>
          <a:bodyPr/>
          <a:lstStyle/>
          <a:p>
            <a:r>
              <a:rPr lang="en-US" sz="3600" dirty="0">
                <a:solidFill>
                  <a:srgbClr val="0432FF"/>
                </a:solidFill>
              </a:rPr>
              <a:t>Localized NSCLC with EGFR Mutation</a:t>
            </a:r>
          </a:p>
        </p:txBody>
      </p:sp>
    </p:spTree>
    <p:extLst>
      <p:ext uri="{BB962C8B-B14F-4D97-AF65-F5344CB8AC3E}">
        <p14:creationId xmlns:p14="http://schemas.microsoft.com/office/powerpoint/2010/main" val="1881563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DFC5-E207-7FF0-4B7A-324F330A1062}"/>
              </a:ext>
            </a:extLst>
          </p:cNvPr>
          <p:cNvSpPr>
            <a:spLocks noGrp="1"/>
          </p:cNvSpPr>
          <p:nvPr>
            <p:ph type="title"/>
          </p:nvPr>
        </p:nvSpPr>
        <p:spPr>
          <a:xfrm>
            <a:off x="912286" y="36135"/>
            <a:ext cx="10358967" cy="1143000"/>
          </a:xfrm>
        </p:spPr>
        <p:txBody>
          <a:bodyPr/>
          <a:lstStyle/>
          <a:p>
            <a:pPr algn="l"/>
            <a:r>
              <a:rPr lang="en-US" dirty="0"/>
              <a:t>Proposed Algorithm for Molecular Testing in Patients with Stage I to Stage III NSCLC (</a:t>
            </a:r>
            <a:r>
              <a:rPr lang="en-US" dirty="0" err="1"/>
              <a:t>Resectable</a:t>
            </a:r>
            <a:r>
              <a:rPr lang="en-US" dirty="0"/>
              <a:t> and Unresectable)</a:t>
            </a:r>
          </a:p>
        </p:txBody>
      </p:sp>
      <p:pic>
        <p:nvPicPr>
          <p:cNvPr id="6" name="Picture 5" descr="Diagram&#10;&#10;Description automatically generated">
            <a:extLst>
              <a:ext uri="{FF2B5EF4-FFF2-40B4-BE49-F238E27FC236}">
                <a16:creationId xmlns:a16="http://schemas.microsoft.com/office/drawing/2014/main" id="{5E901053-AD55-C48A-9497-3A3911C6C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819" y="1124744"/>
            <a:ext cx="8837899" cy="5086824"/>
          </a:xfrm>
          <a:prstGeom prst="rect">
            <a:avLst/>
          </a:prstGeom>
        </p:spPr>
      </p:pic>
      <p:sp>
        <p:nvSpPr>
          <p:cNvPr id="7" name="TextBox 6">
            <a:extLst>
              <a:ext uri="{FF2B5EF4-FFF2-40B4-BE49-F238E27FC236}">
                <a16:creationId xmlns:a16="http://schemas.microsoft.com/office/drawing/2014/main" id="{2F1DCEAA-CF4C-ECFC-42E6-58EC69DFCF04}"/>
              </a:ext>
            </a:extLst>
          </p:cNvPr>
          <p:cNvSpPr txBox="1"/>
          <p:nvPr/>
        </p:nvSpPr>
        <p:spPr>
          <a:xfrm>
            <a:off x="17849" y="6534835"/>
            <a:ext cx="380828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Aggarwal C et al. </a:t>
            </a:r>
            <a:r>
              <a:rPr lang="en-US" sz="1500" b="0" i="1" dirty="0">
                <a:solidFill>
                  <a:schemeClr val="tx1"/>
                </a:solidFill>
                <a:latin typeface="Calibri" panose="020F0502020204030204" pitchFamily="34" charset="0"/>
                <a:cs typeface="Calibri" panose="020F0502020204030204" pitchFamily="34" charset="0"/>
              </a:rPr>
              <a:t>Lung Cancer </a:t>
            </a:r>
            <a:r>
              <a:rPr lang="en-US" sz="1500" b="0" dirty="0">
                <a:solidFill>
                  <a:schemeClr val="tx1"/>
                </a:solidFill>
                <a:latin typeface="Calibri" panose="020F0502020204030204" pitchFamily="34" charset="0"/>
                <a:cs typeface="Calibri" panose="020F0502020204030204" pitchFamily="34" charset="0"/>
              </a:rPr>
              <a:t>2021;162:42-53.</a:t>
            </a:r>
          </a:p>
        </p:txBody>
      </p:sp>
      <p:sp>
        <p:nvSpPr>
          <p:cNvPr id="5" name="TextBox 4">
            <a:extLst>
              <a:ext uri="{FF2B5EF4-FFF2-40B4-BE49-F238E27FC236}">
                <a16:creationId xmlns:a16="http://schemas.microsoft.com/office/drawing/2014/main" id="{A9F54E5E-6455-F747-AC21-A5C4E4A2B90B}"/>
              </a:ext>
            </a:extLst>
          </p:cNvPr>
          <p:cNvSpPr txBox="1"/>
          <p:nvPr/>
        </p:nvSpPr>
        <p:spPr>
          <a:xfrm>
            <a:off x="1652686" y="6217207"/>
            <a:ext cx="248330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MDT = multidisciplinary team</a:t>
            </a:r>
          </a:p>
        </p:txBody>
      </p:sp>
    </p:spTree>
    <p:extLst>
      <p:ext uri="{BB962C8B-B14F-4D97-AF65-F5344CB8AC3E}">
        <p14:creationId xmlns:p14="http://schemas.microsoft.com/office/powerpoint/2010/main" val="3520133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678C-ADB6-C019-9737-954074198C4E}"/>
              </a:ext>
            </a:extLst>
          </p:cNvPr>
          <p:cNvSpPr>
            <a:spLocks noGrp="1"/>
          </p:cNvSpPr>
          <p:nvPr>
            <p:ph type="title"/>
          </p:nvPr>
        </p:nvSpPr>
        <p:spPr/>
        <p:txBody>
          <a:bodyPr/>
          <a:lstStyle/>
          <a:p>
            <a:pPr algn="l"/>
            <a:r>
              <a:rPr lang="en-US" dirty="0">
                <a:latin typeface="Calibri" panose="020F0502020204030204" pitchFamily="34" charset="0"/>
                <a:cs typeface="Calibri" panose="020F0502020204030204" pitchFamily="34" charset="0"/>
              </a:rPr>
              <a:t>Phase III Trials of Adjuvant EGFR Inhibitors for Localized NSCLC</a:t>
            </a:r>
          </a:p>
        </p:txBody>
      </p:sp>
      <p:graphicFrame>
        <p:nvGraphicFramePr>
          <p:cNvPr id="5" name="Table 5">
            <a:extLst>
              <a:ext uri="{FF2B5EF4-FFF2-40B4-BE49-F238E27FC236}">
                <a16:creationId xmlns:a16="http://schemas.microsoft.com/office/drawing/2014/main" id="{A6007B54-112F-2D27-53CF-45314F33EA67}"/>
              </a:ext>
            </a:extLst>
          </p:cNvPr>
          <p:cNvGraphicFramePr>
            <a:graphicFrameLocks noGrp="1"/>
          </p:cNvGraphicFramePr>
          <p:nvPr>
            <p:ph idx="1"/>
            <p:extLst>
              <p:ext uri="{D42A27DB-BD31-4B8C-83A1-F6EECF244321}">
                <p14:modId xmlns:p14="http://schemas.microsoft.com/office/powerpoint/2010/main" val="2677768383"/>
              </p:ext>
            </p:extLst>
          </p:nvPr>
        </p:nvGraphicFramePr>
        <p:xfrm>
          <a:off x="727604" y="1556792"/>
          <a:ext cx="10728330" cy="3957165"/>
        </p:xfrm>
        <a:graphic>
          <a:graphicData uri="http://schemas.openxmlformats.org/drawingml/2006/table">
            <a:tbl>
              <a:tblPr firstRow="1" bandRow="1">
                <a:tableStyleId>{21E4AEA4-8DFA-4A89-87EB-49C32662AFE0}</a:tableStyleId>
              </a:tblPr>
              <a:tblGrid>
                <a:gridCol w="1415570">
                  <a:extLst>
                    <a:ext uri="{9D8B030D-6E8A-4147-A177-3AD203B41FA5}">
                      <a16:colId xmlns:a16="http://schemas.microsoft.com/office/drawing/2014/main" val="3384422009"/>
                    </a:ext>
                  </a:extLst>
                </a:gridCol>
                <a:gridCol w="596635">
                  <a:extLst>
                    <a:ext uri="{9D8B030D-6E8A-4147-A177-3AD203B41FA5}">
                      <a16:colId xmlns:a16="http://schemas.microsoft.com/office/drawing/2014/main" val="2420977927"/>
                    </a:ext>
                  </a:extLst>
                </a:gridCol>
                <a:gridCol w="2237382">
                  <a:extLst>
                    <a:ext uri="{9D8B030D-6E8A-4147-A177-3AD203B41FA5}">
                      <a16:colId xmlns:a16="http://schemas.microsoft.com/office/drawing/2014/main" val="1311805689"/>
                    </a:ext>
                  </a:extLst>
                </a:gridCol>
                <a:gridCol w="1566167">
                  <a:extLst>
                    <a:ext uri="{9D8B030D-6E8A-4147-A177-3AD203B41FA5}">
                      <a16:colId xmlns:a16="http://schemas.microsoft.com/office/drawing/2014/main" val="3437912645"/>
                    </a:ext>
                  </a:extLst>
                </a:gridCol>
                <a:gridCol w="1640747">
                  <a:extLst>
                    <a:ext uri="{9D8B030D-6E8A-4147-A177-3AD203B41FA5}">
                      <a16:colId xmlns:a16="http://schemas.microsoft.com/office/drawing/2014/main" val="3169525953"/>
                    </a:ext>
                  </a:extLst>
                </a:gridCol>
                <a:gridCol w="1789905">
                  <a:extLst>
                    <a:ext uri="{9D8B030D-6E8A-4147-A177-3AD203B41FA5}">
                      <a16:colId xmlns:a16="http://schemas.microsoft.com/office/drawing/2014/main" val="3366759926"/>
                    </a:ext>
                  </a:extLst>
                </a:gridCol>
                <a:gridCol w="1481924">
                  <a:extLst>
                    <a:ext uri="{9D8B030D-6E8A-4147-A177-3AD203B41FA5}">
                      <a16:colId xmlns:a16="http://schemas.microsoft.com/office/drawing/2014/main" val="3765496607"/>
                    </a:ext>
                  </a:extLst>
                </a:gridCol>
              </a:tblGrid>
              <a:tr h="791433">
                <a:tc>
                  <a:txBody>
                    <a:bodyPr/>
                    <a:lstStyle/>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dirty="0"/>
                        <a:t>Setting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dirty="0"/>
                        <a:t>Regimens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Median F/U</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DFS </a:t>
                      </a:r>
                    </a:p>
                    <a:p>
                      <a:pPr algn="ctr"/>
                      <a:r>
                        <a:rPr lang="en-US" dirty="0"/>
                        <a:t>Hazard ratio</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OS</a:t>
                      </a:r>
                    </a:p>
                    <a:p>
                      <a:pPr algn="ctr"/>
                      <a:r>
                        <a:rPr lang="en-US" dirty="0"/>
                        <a:t>Hazard ratio</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333928109"/>
                  </a:ext>
                </a:extLst>
              </a:tr>
              <a:tr h="791433">
                <a:tc>
                  <a:txBody>
                    <a:bodyPr/>
                    <a:lstStyle/>
                    <a:p>
                      <a:r>
                        <a:rPr lang="en-US" dirty="0"/>
                        <a:t>BR 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503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Stage IB, II, IIA</a:t>
                      </a:r>
                    </a:p>
                    <a:p>
                      <a:r>
                        <a:rPr lang="en-US" dirty="0"/>
                        <a:t>4%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Gefitinib x 2 y</a:t>
                      </a:r>
                    </a:p>
                    <a:p>
                      <a:r>
                        <a:rPr lang="en-US" dirty="0"/>
                        <a:t>Placebo x 2 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56.4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762779901"/>
                  </a:ext>
                </a:extLst>
              </a:tr>
              <a:tr h="791433">
                <a:tc>
                  <a:txBody>
                    <a:bodyPr/>
                    <a:lstStyle/>
                    <a:p>
                      <a:r>
                        <a:rPr lang="en-US" dirty="0"/>
                        <a:t>RADIANT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Stage IB-IIIA </a:t>
                      </a:r>
                    </a:p>
                    <a:p>
                      <a:r>
                        <a:rPr lang="en-US" dirty="0"/>
                        <a:t>6.5%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Erlotinib x 2 y</a:t>
                      </a:r>
                    </a:p>
                    <a:p>
                      <a:r>
                        <a:rPr lang="en-US" dirty="0"/>
                        <a:t>Placebo x 2 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47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2915184"/>
                  </a:ext>
                </a:extLst>
              </a:tr>
              <a:tr h="791433">
                <a:tc>
                  <a:txBody>
                    <a:bodyPr/>
                    <a:lstStyle/>
                    <a:p>
                      <a:r>
                        <a:rPr lang="en-US" dirty="0"/>
                        <a:t>CTONG1104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Stage II-IIIA (N1-N2)</a:t>
                      </a:r>
                    </a:p>
                    <a:p>
                      <a:r>
                        <a:rPr lang="en-US" dirty="0"/>
                        <a:t>100%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Gefitinib x 2 y</a:t>
                      </a:r>
                    </a:p>
                    <a:p>
                      <a:r>
                        <a:rPr lang="en-US" dirty="0"/>
                        <a:t>Cis/vin x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76.9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5-y DFS:</a:t>
                      </a:r>
                    </a:p>
                    <a:p>
                      <a:pPr algn="ctr"/>
                      <a:r>
                        <a:rPr lang="en-US" dirty="0"/>
                        <a:t>22.6% vs 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0.92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431964126"/>
                  </a:ext>
                </a:extLst>
              </a:tr>
              <a:tr h="791433">
                <a:tc>
                  <a:txBody>
                    <a:bodyPr/>
                    <a:lstStyle/>
                    <a:p>
                      <a:r>
                        <a:rPr lang="en-US" dirty="0"/>
                        <a:t>IMPACT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Stage IIA-IIIB</a:t>
                      </a:r>
                    </a:p>
                    <a:p>
                      <a:r>
                        <a:rPr lang="en-US" dirty="0"/>
                        <a:t>100%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Gefitinib x 2 y</a:t>
                      </a:r>
                    </a:p>
                    <a:p>
                      <a:r>
                        <a:rPr lang="en-US" dirty="0"/>
                        <a:t>Cis/vin x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70.1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5691449"/>
                  </a:ext>
                </a:extLst>
              </a:tr>
            </a:tbl>
          </a:graphicData>
        </a:graphic>
      </p:graphicFrame>
      <p:sp>
        <p:nvSpPr>
          <p:cNvPr id="6" name="TextBox 5">
            <a:extLst>
              <a:ext uri="{FF2B5EF4-FFF2-40B4-BE49-F238E27FC236}">
                <a16:creationId xmlns:a16="http://schemas.microsoft.com/office/drawing/2014/main" id="{69A37B22-5F18-454A-5679-B26182C59613}"/>
              </a:ext>
            </a:extLst>
          </p:cNvPr>
          <p:cNvSpPr txBox="1"/>
          <p:nvPr/>
        </p:nvSpPr>
        <p:spPr>
          <a:xfrm>
            <a:off x="263352" y="6304002"/>
            <a:ext cx="8673208" cy="553998"/>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Melosky</a:t>
            </a:r>
            <a:r>
              <a:rPr lang="en-US" sz="1500" b="0" dirty="0">
                <a:solidFill>
                  <a:schemeClr val="tx1"/>
                </a:solidFill>
                <a:latin typeface="Calibri" panose="020F0502020204030204" pitchFamily="34" charset="0"/>
                <a:cs typeface="Calibri" panose="020F0502020204030204" pitchFamily="34" charset="0"/>
              </a:rPr>
              <a:t> B et al. </a:t>
            </a:r>
            <a:r>
              <a:rPr lang="en-US" sz="1500" b="0" i="1" dirty="0" err="1">
                <a:solidFill>
                  <a:schemeClr val="tx1"/>
                </a:solidFill>
                <a:latin typeface="Calibri" panose="020F0502020204030204" pitchFamily="34" charset="0"/>
                <a:cs typeface="Calibri" panose="020F0502020204030204" pitchFamily="34" charset="0"/>
              </a:rPr>
              <a:t>Ther</a:t>
            </a:r>
            <a:r>
              <a:rPr lang="en-US" sz="1500" b="0" i="1" dirty="0">
                <a:solidFill>
                  <a:schemeClr val="tx1"/>
                </a:solidFill>
                <a:latin typeface="Calibri" panose="020F0502020204030204" pitchFamily="34" charset="0"/>
                <a:cs typeface="Calibri" panose="020F0502020204030204" pitchFamily="34" charset="0"/>
              </a:rPr>
              <a:t> Adv Med Oncol </a:t>
            </a:r>
            <a:r>
              <a:rPr lang="en-US" sz="1500" b="0" dirty="0">
                <a:solidFill>
                  <a:schemeClr val="tx1"/>
                </a:solidFill>
                <a:latin typeface="Calibri" panose="020F0502020204030204" pitchFamily="34" charset="0"/>
                <a:cs typeface="Calibri" panose="020F0502020204030204" pitchFamily="34" charset="0"/>
              </a:rPr>
              <a:t>2021;13:1-15. Sotelo MJ et al. </a:t>
            </a:r>
            <a:r>
              <a:rPr lang="en-US" sz="1500" b="0" i="1" dirty="0">
                <a:solidFill>
                  <a:schemeClr val="tx1"/>
                </a:solidFill>
                <a:latin typeface="Calibri" panose="020F0502020204030204" pitchFamily="34" charset="0"/>
                <a:cs typeface="Calibri" panose="020F0502020204030204" pitchFamily="34" charset="0"/>
              </a:rPr>
              <a:t>World J Clin Oncol </a:t>
            </a:r>
            <a:r>
              <a:rPr lang="en-US" sz="1500" b="0" dirty="0">
                <a:solidFill>
                  <a:schemeClr val="tx1"/>
                </a:solidFill>
                <a:latin typeface="Calibri" panose="020F0502020204030204" pitchFamily="34" charset="0"/>
                <a:cs typeface="Calibri" panose="020F0502020204030204" pitchFamily="34" charset="0"/>
              </a:rPr>
              <a:t>2021;12(10):912-25. </a:t>
            </a:r>
          </a:p>
          <a:p>
            <a:r>
              <a:rPr lang="en-US" sz="1500" b="0" dirty="0">
                <a:solidFill>
                  <a:schemeClr val="tx1"/>
                </a:solidFill>
                <a:latin typeface="Calibri" panose="020F0502020204030204" pitchFamily="34" charset="0"/>
                <a:cs typeface="Calibri" panose="020F0502020204030204" pitchFamily="34" charset="0"/>
              </a:rPr>
              <a:t>Belluomini L et al. </a:t>
            </a:r>
            <a:r>
              <a:rPr lang="en-US" sz="1500" b="0" i="1" dirty="0">
                <a:solidFill>
                  <a:schemeClr val="tx1"/>
                </a:solidFill>
                <a:latin typeface="Calibri" panose="020F0502020204030204" pitchFamily="34" charset="0"/>
                <a:cs typeface="Calibri" panose="020F0502020204030204" pitchFamily="34" charset="0"/>
              </a:rPr>
              <a:t>Cells </a:t>
            </a:r>
            <a:r>
              <a:rPr lang="en-US" sz="1500" b="0" dirty="0">
                <a:solidFill>
                  <a:schemeClr val="tx1"/>
                </a:solidFill>
                <a:latin typeface="Calibri" panose="020F0502020204030204" pitchFamily="34" charset="0"/>
                <a:cs typeface="Calibri" panose="020F0502020204030204" pitchFamily="34" charset="0"/>
              </a:rPr>
              <a:t>2021;10(10):2685.</a:t>
            </a:r>
          </a:p>
        </p:txBody>
      </p:sp>
      <p:sp>
        <p:nvSpPr>
          <p:cNvPr id="7" name="TextBox 6">
            <a:extLst>
              <a:ext uri="{FF2B5EF4-FFF2-40B4-BE49-F238E27FC236}">
                <a16:creationId xmlns:a16="http://schemas.microsoft.com/office/drawing/2014/main" id="{A466B076-F058-1446-847D-9F6DA93050C8}"/>
              </a:ext>
            </a:extLst>
          </p:cNvPr>
          <p:cNvSpPr txBox="1"/>
          <p:nvPr/>
        </p:nvSpPr>
        <p:spPr>
          <a:xfrm>
            <a:off x="734407" y="5555857"/>
            <a:ext cx="1029102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F/U = follow-up; DFS = disease-free survival; OS = overall survival; </a:t>
            </a:r>
            <a:r>
              <a:rPr lang="en-US" sz="1500" b="0" dirty="0" err="1">
                <a:solidFill>
                  <a:schemeClr val="tx1"/>
                </a:solidFill>
                <a:latin typeface="Calibri" panose="020F0502020204030204" pitchFamily="34" charset="0"/>
                <a:cs typeface="Calibri" panose="020F0502020204030204" pitchFamily="34" charset="0"/>
              </a:rPr>
              <a:t>mEGFR</a:t>
            </a:r>
            <a:r>
              <a:rPr lang="en-US" sz="1500" b="0" dirty="0">
                <a:solidFill>
                  <a:schemeClr val="tx1"/>
                </a:solidFill>
                <a:latin typeface="Calibri" panose="020F0502020204030204" pitchFamily="34" charset="0"/>
                <a:cs typeface="Calibri" panose="020F0502020204030204" pitchFamily="34" charset="0"/>
              </a:rPr>
              <a:t> = EGFR mutation-positive; cis/vin = cisplatin/vinorelbine</a:t>
            </a:r>
          </a:p>
        </p:txBody>
      </p:sp>
    </p:spTree>
    <p:extLst>
      <p:ext uri="{BB962C8B-B14F-4D97-AF65-F5344CB8AC3E}">
        <p14:creationId xmlns:p14="http://schemas.microsoft.com/office/powerpoint/2010/main" val="1817403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F6717F67-C222-04A2-0362-B190F1AA3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5" y="250716"/>
            <a:ext cx="9793089" cy="6356569"/>
          </a:xfrm>
          <a:prstGeom prst="rect">
            <a:avLst/>
          </a:prstGeom>
        </p:spPr>
      </p:pic>
      <p:sp>
        <p:nvSpPr>
          <p:cNvPr id="6" name="TextBox 5">
            <a:extLst>
              <a:ext uri="{FF2B5EF4-FFF2-40B4-BE49-F238E27FC236}">
                <a16:creationId xmlns:a16="http://schemas.microsoft.com/office/drawing/2014/main" id="{716BFAFE-FCBC-0845-B052-7EDA21BEFF9C}"/>
              </a:ext>
            </a:extLst>
          </p:cNvPr>
          <p:cNvSpPr txBox="1"/>
          <p:nvPr/>
        </p:nvSpPr>
        <p:spPr>
          <a:xfrm>
            <a:off x="3863752" y="332656"/>
            <a:ext cx="4128053" cy="430887"/>
          </a:xfrm>
          <a:prstGeom prst="rect">
            <a:avLst/>
          </a:prstGeom>
          <a:noFill/>
        </p:spPr>
        <p:txBody>
          <a:bodyPr wrap="none" rtlCol="0">
            <a:spAutoFit/>
          </a:bodyPr>
          <a:lstStyle/>
          <a:p>
            <a:r>
              <a:rPr lang="en-US" sz="2200" i="1" dirty="0">
                <a:solidFill>
                  <a:srgbClr val="EA195A"/>
                </a:solidFill>
              </a:rPr>
              <a:t>N </a:t>
            </a:r>
            <a:r>
              <a:rPr lang="en-US" sz="2200" i="1" dirty="0" err="1">
                <a:solidFill>
                  <a:srgbClr val="EA195A"/>
                </a:solidFill>
              </a:rPr>
              <a:t>Engl</a:t>
            </a:r>
            <a:r>
              <a:rPr lang="en-US" sz="2200" i="1" dirty="0">
                <a:solidFill>
                  <a:srgbClr val="EA195A"/>
                </a:solidFill>
              </a:rPr>
              <a:t> J Med </a:t>
            </a:r>
            <a:r>
              <a:rPr lang="en-US" sz="2200" dirty="0">
                <a:solidFill>
                  <a:srgbClr val="EA195A"/>
                </a:solidFill>
              </a:rPr>
              <a:t>2020;382:41-50.</a:t>
            </a:r>
          </a:p>
        </p:txBody>
      </p:sp>
    </p:spTree>
    <p:extLst>
      <p:ext uri="{BB962C8B-B14F-4D97-AF65-F5344CB8AC3E}">
        <p14:creationId xmlns:p14="http://schemas.microsoft.com/office/powerpoint/2010/main" val="2941329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E17BFA60-AB91-5F7D-CE94-0C9C0960B5F6}"/>
              </a:ext>
            </a:extLst>
          </p:cNvPr>
          <p:cNvPicPr>
            <a:picLocks noChangeAspect="1"/>
          </p:cNvPicPr>
          <p:nvPr/>
        </p:nvPicPr>
        <p:blipFill>
          <a:blip r:embed="rId3"/>
          <a:stretch>
            <a:fillRect/>
          </a:stretch>
        </p:blipFill>
        <p:spPr>
          <a:xfrm>
            <a:off x="485670" y="2061770"/>
            <a:ext cx="11220659" cy="3081730"/>
          </a:xfrm>
          <a:prstGeom prst="rect">
            <a:avLst/>
          </a:prstGeom>
        </p:spPr>
      </p:pic>
      <p:sp>
        <p:nvSpPr>
          <p:cNvPr id="5" name="Rectangle 4">
            <a:extLst>
              <a:ext uri="{FF2B5EF4-FFF2-40B4-BE49-F238E27FC236}">
                <a16:creationId xmlns:a16="http://schemas.microsoft.com/office/drawing/2014/main" id="{545BF7A0-C493-6FE6-0243-F7F94CD656FA}"/>
              </a:ext>
            </a:extLst>
          </p:cNvPr>
          <p:cNvSpPr/>
          <p:nvPr/>
        </p:nvSpPr>
        <p:spPr bwMode="auto">
          <a:xfrm>
            <a:off x="9437914" y="2334986"/>
            <a:ext cx="2073729" cy="4898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2771FCD3-191D-8CF0-1490-579BCB0268F5}"/>
              </a:ext>
            </a:extLst>
          </p:cNvPr>
          <p:cNvSpPr txBox="1"/>
          <p:nvPr/>
        </p:nvSpPr>
        <p:spPr>
          <a:xfrm>
            <a:off x="6321329" y="2149027"/>
            <a:ext cx="53850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Nat Rev Drug </a:t>
            </a:r>
            <a:r>
              <a:rPr kumimoji="0" lang="en-US" sz="2200" b="1" i="1"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Discov</a:t>
            </a:r>
            <a:r>
              <a:rPr kumimoji="0" lang="en-US" sz="22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a:t>
            </a:r>
            <a:r>
              <a:rPr kumimoji="0" lang="en-US" sz="22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2021 July;20(7):551-69.</a:t>
            </a:r>
            <a:r>
              <a:rPr kumimoji="0" lang="en-US" sz="2200" b="1"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253809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9CEA96-53AB-AEB0-BE6F-60087FF8E48D}"/>
              </a:ext>
            </a:extLst>
          </p:cNvPr>
          <p:cNvSpPr/>
          <p:nvPr/>
        </p:nvSpPr>
        <p:spPr bwMode="auto">
          <a:xfrm>
            <a:off x="8964002" y="1196752"/>
            <a:ext cx="2311481" cy="51462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1BE0E1F-F442-586C-CAA8-7E4579F290B6}"/>
              </a:ext>
            </a:extLst>
          </p:cNvPr>
          <p:cNvSpPr>
            <a:spLocks noGrp="1"/>
          </p:cNvSpPr>
          <p:nvPr>
            <p:ph type="title"/>
          </p:nvPr>
        </p:nvSpPr>
        <p:spPr>
          <a:xfrm>
            <a:off x="916516" y="53752"/>
            <a:ext cx="10358967" cy="1143000"/>
          </a:xfrm>
        </p:spPr>
        <p:txBody>
          <a:bodyPr/>
          <a:lstStyle/>
          <a:p>
            <a:r>
              <a:rPr lang="en-US" dirty="0"/>
              <a:t>FLAURA: Overall Survival </a:t>
            </a:r>
          </a:p>
        </p:txBody>
      </p:sp>
      <p:sp>
        <p:nvSpPr>
          <p:cNvPr id="3" name="TextBox 2">
            <a:extLst>
              <a:ext uri="{FF2B5EF4-FFF2-40B4-BE49-F238E27FC236}">
                <a16:creationId xmlns:a16="http://schemas.microsoft.com/office/drawing/2014/main" id="{B0F80AD9-9DBA-7F3C-C1E7-C05285C2E943}"/>
              </a:ext>
            </a:extLst>
          </p:cNvPr>
          <p:cNvSpPr txBox="1"/>
          <p:nvPr/>
        </p:nvSpPr>
        <p:spPr>
          <a:xfrm>
            <a:off x="191344" y="6496471"/>
            <a:ext cx="417633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Ramalingam SS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2020;382;41-50.</a:t>
            </a:r>
          </a:p>
        </p:txBody>
      </p:sp>
      <p:pic>
        <p:nvPicPr>
          <p:cNvPr id="5" name="Picture 4" descr="Chart, line chart&#10;&#10;Description automatically generated">
            <a:extLst>
              <a:ext uri="{FF2B5EF4-FFF2-40B4-BE49-F238E27FC236}">
                <a16:creationId xmlns:a16="http://schemas.microsoft.com/office/drawing/2014/main" id="{BEE2E7F0-E7A6-7B14-CD7D-C684AF49D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196752"/>
            <a:ext cx="7908562" cy="5146203"/>
          </a:xfrm>
          <a:prstGeom prst="rect">
            <a:avLst/>
          </a:prstGeom>
        </p:spPr>
      </p:pic>
      <p:sp>
        <p:nvSpPr>
          <p:cNvPr id="6" name="TextBox 5">
            <a:extLst>
              <a:ext uri="{FF2B5EF4-FFF2-40B4-BE49-F238E27FC236}">
                <a16:creationId xmlns:a16="http://schemas.microsoft.com/office/drawing/2014/main" id="{0497EDE7-F32E-6982-3971-BD24313C6764}"/>
              </a:ext>
            </a:extLst>
          </p:cNvPr>
          <p:cNvSpPr txBox="1"/>
          <p:nvPr/>
        </p:nvSpPr>
        <p:spPr>
          <a:xfrm>
            <a:off x="4583832" y="4797152"/>
            <a:ext cx="1656159" cy="584775"/>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Hazard ratio, 0.80</a:t>
            </a:r>
          </a:p>
          <a:p>
            <a:r>
              <a:rPr lang="en-US" sz="1600" b="0" i="1" dirty="0">
                <a:solidFill>
                  <a:schemeClr val="tx1"/>
                </a:solidFill>
                <a:latin typeface="Calibri" panose="020F0502020204030204" pitchFamily="34" charset="0"/>
                <a:cs typeface="Calibri" panose="020F0502020204030204" pitchFamily="34" charset="0"/>
              </a:rPr>
              <a:t>p</a:t>
            </a:r>
            <a:r>
              <a:rPr lang="en-US" sz="1600" b="0" dirty="0">
                <a:solidFill>
                  <a:schemeClr val="tx1"/>
                </a:solidFill>
                <a:latin typeface="Calibri" panose="020F0502020204030204" pitchFamily="34" charset="0"/>
                <a:cs typeface="Calibri" panose="020F0502020204030204" pitchFamily="34" charset="0"/>
              </a:rPr>
              <a:t> = 0.046</a:t>
            </a:r>
          </a:p>
        </p:txBody>
      </p:sp>
      <p:sp>
        <p:nvSpPr>
          <p:cNvPr id="7" name="Rectangle 6">
            <a:extLst>
              <a:ext uri="{FF2B5EF4-FFF2-40B4-BE49-F238E27FC236}">
                <a16:creationId xmlns:a16="http://schemas.microsoft.com/office/drawing/2014/main" id="{92FEADB9-EC3D-D6A5-72AD-BA20A65F7F77}"/>
              </a:ext>
            </a:extLst>
          </p:cNvPr>
          <p:cNvSpPr/>
          <p:nvPr/>
        </p:nvSpPr>
        <p:spPr bwMode="auto">
          <a:xfrm>
            <a:off x="5603007" y="1476073"/>
            <a:ext cx="302433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aphicFrame>
        <p:nvGraphicFramePr>
          <p:cNvPr id="8" name="Table 8">
            <a:extLst>
              <a:ext uri="{FF2B5EF4-FFF2-40B4-BE49-F238E27FC236}">
                <a16:creationId xmlns:a16="http://schemas.microsoft.com/office/drawing/2014/main" id="{DFD52AA2-6EC7-C6A1-F887-B7E027BBC390}"/>
              </a:ext>
            </a:extLst>
          </p:cNvPr>
          <p:cNvGraphicFramePr>
            <a:graphicFrameLocks noGrp="1"/>
          </p:cNvGraphicFramePr>
          <p:nvPr>
            <p:extLst>
              <p:ext uri="{D42A27DB-BD31-4B8C-83A1-F6EECF244321}">
                <p14:modId xmlns:p14="http://schemas.microsoft.com/office/powerpoint/2010/main" val="1390064887"/>
              </p:ext>
            </p:extLst>
          </p:nvPr>
        </p:nvGraphicFramePr>
        <p:xfrm>
          <a:off x="6599429" y="1377324"/>
          <a:ext cx="4392488" cy="1920240"/>
        </p:xfrm>
        <a:graphic>
          <a:graphicData uri="http://schemas.openxmlformats.org/drawingml/2006/table">
            <a:tbl>
              <a:tblPr firstRow="1" bandRow="1">
                <a:tableStyleId>{21E4AEA4-8DFA-4A89-87EB-49C32662AFE0}</a:tableStyleId>
              </a:tblPr>
              <a:tblGrid>
                <a:gridCol w="1118075">
                  <a:extLst>
                    <a:ext uri="{9D8B030D-6E8A-4147-A177-3AD203B41FA5}">
                      <a16:colId xmlns:a16="http://schemas.microsoft.com/office/drawing/2014/main" val="2339322823"/>
                    </a:ext>
                  </a:extLst>
                </a:gridCol>
                <a:gridCol w="1267151">
                  <a:extLst>
                    <a:ext uri="{9D8B030D-6E8A-4147-A177-3AD203B41FA5}">
                      <a16:colId xmlns:a16="http://schemas.microsoft.com/office/drawing/2014/main" val="498919784"/>
                    </a:ext>
                  </a:extLst>
                </a:gridCol>
                <a:gridCol w="2007262">
                  <a:extLst>
                    <a:ext uri="{9D8B030D-6E8A-4147-A177-3AD203B41FA5}">
                      <a16:colId xmlns:a16="http://schemas.microsoft.com/office/drawing/2014/main" val="1327228650"/>
                    </a:ext>
                  </a:extLst>
                </a:gridCol>
              </a:tblGrid>
              <a:tr h="289879">
                <a:tc gridSpan="3">
                  <a:txBody>
                    <a:bodyPr/>
                    <a:lstStyle/>
                    <a:p>
                      <a:pPr algn="ctr"/>
                      <a:r>
                        <a:rPr lang="en-US" sz="1600" dirty="0"/>
                        <a:t>Overall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687008704"/>
                  </a:ext>
                </a:extLst>
              </a:tr>
              <a:tr h="376588">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dirty="0">
                          <a:solidFill>
                            <a:schemeClr val="bg1"/>
                          </a:solidFill>
                        </a:rPr>
                        <a:t>Osimertinib</a:t>
                      </a:r>
                    </a:p>
                    <a:p>
                      <a:pPr algn="ctr"/>
                      <a:r>
                        <a:rPr lang="en-US" sz="1600" b="1" dirty="0">
                          <a:solidFill>
                            <a:schemeClr val="bg1"/>
                          </a:solidFill>
                        </a:rPr>
                        <a:t>(n = 279)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dirty="0">
                          <a:solidFill>
                            <a:schemeClr val="bg1"/>
                          </a:solidFill>
                        </a:rPr>
                        <a:t>Comparator EGFR TKI</a:t>
                      </a:r>
                    </a:p>
                    <a:p>
                      <a:pPr algn="ctr"/>
                      <a:r>
                        <a:rPr lang="en-US" sz="1600" b="1" dirty="0">
                          <a:solidFill>
                            <a:schemeClr val="bg1"/>
                          </a:solidFill>
                        </a:rPr>
                        <a:t>(n = 277)</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29072890"/>
                  </a:ext>
                </a:extLst>
              </a:tr>
              <a:tr h="241148">
                <a:tc>
                  <a:txBody>
                    <a:bodyPr/>
                    <a:lstStyle/>
                    <a:p>
                      <a:r>
                        <a:rPr lang="en-US" sz="1600" dirty="0"/>
                        <a:t>At 12 </a:t>
                      </a:r>
                      <a:r>
                        <a:rPr lang="en-US" sz="1600" dirty="0" err="1"/>
                        <a:t>mo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034669371"/>
                  </a:ext>
                </a:extLst>
              </a:tr>
              <a:tr h="241148">
                <a:tc>
                  <a:txBody>
                    <a:bodyPr/>
                    <a:lstStyle/>
                    <a:p>
                      <a:r>
                        <a:rPr lang="en-US" sz="1600" dirty="0"/>
                        <a:t>At 24 </a:t>
                      </a:r>
                      <a:r>
                        <a:rPr lang="en-US" sz="1600" dirty="0" err="1"/>
                        <a:t>mo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1759058"/>
                  </a:ext>
                </a:extLst>
              </a:tr>
              <a:tr h="241148">
                <a:tc>
                  <a:txBody>
                    <a:bodyPr/>
                    <a:lstStyle/>
                    <a:p>
                      <a:r>
                        <a:rPr lang="en-US" sz="1600" dirty="0"/>
                        <a:t>At 36 </a:t>
                      </a:r>
                      <a:r>
                        <a:rPr lang="en-US" sz="1600" dirty="0" err="1"/>
                        <a:t>mo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268350385"/>
                  </a:ext>
                </a:extLst>
              </a:tr>
            </a:tbl>
          </a:graphicData>
        </a:graphic>
      </p:graphicFrame>
    </p:spTree>
    <p:extLst>
      <p:ext uri="{BB962C8B-B14F-4D97-AF65-F5344CB8AC3E}">
        <p14:creationId xmlns:p14="http://schemas.microsoft.com/office/powerpoint/2010/main" val="1855932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10;&#10;Description automatically generated">
            <a:extLst>
              <a:ext uri="{FF2B5EF4-FFF2-40B4-BE49-F238E27FC236}">
                <a16:creationId xmlns:a16="http://schemas.microsoft.com/office/drawing/2014/main" id="{F6D49386-232E-D93E-6880-942D1BE2E9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27448" y="335421"/>
            <a:ext cx="9937104" cy="5685867"/>
          </a:xfrm>
          <a:prstGeom prst="rect">
            <a:avLst/>
          </a:prstGeom>
        </p:spPr>
      </p:pic>
      <p:sp>
        <p:nvSpPr>
          <p:cNvPr id="7" name="TextBox 6">
            <a:extLst>
              <a:ext uri="{FF2B5EF4-FFF2-40B4-BE49-F238E27FC236}">
                <a16:creationId xmlns:a16="http://schemas.microsoft.com/office/drawing/2014/main" id="{371DF06A-C6D1-299A-7B65-D4D269037FFF}"/>
              </a:ext>
            </a:extLst>
          </p:cNvPr>
          <p:cNvSpPr txBox="1"/>
          <p:nvPr/>
        </p:nvSpPr>
        <p:spPr>
          <a:xfrm>
            <a:off x="4079776" y="836712"/>
            <a:ext cx="2303836" cy="430887"/>
          </a:xfrm>
          <a:prstGeom prst="rect">
            <a:avLst/>
          </a:prstGeom>
          <a:noFill/>
        </p:spPr>
        <p:txBody>
          <a:bodyPr wrap="none" rtlCol="0">
            <a:spAutoFit/>
          </a:bodyPr>
          <a:lstStyle/>
          <a:p>
            <a:r>
              <a:rPr lang="en-US" sz="2200" dirty="0">
                <a:solidFill>
                  <a:srgbClr val="0F3261"/>
                </a:solidFill>
              </a:rPr>
              <a:t>Abstract LBA47</a:t>
            </a:r>
          </a:p>
        </p:txBody>
      </p:sp>
    </p:spTree>
    <p:extLst>
      <p:ext uri="{BB962C8B-B14F-4D97-AF65-F5344CB8AC3E}">
        <p14:creationId xmlns:p14="http://schemas.microsoft.com/office/powerpoint/2010/main" val="1312453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C65A-63AB-2BC1-5E79-F4FA0EF84C5D}"/>
              </a:ext>
            </a:extLst>
          </p:cNvPr>
          <p:cNvSpPr>
            <a:spLocks noGrp="1"/>
          </p:cNvSpPr>
          <p:nvPr>
            <p:ph type="title"/>
          </p:nvPr>
        </p:nvSpPr>
        <p:spPr>
          <a:xfrm>
            <a:off x="912286" y="49203"/>
            <a:ext cx="10358967" cy="1143000"/>
          </a:xfrm>
        </p:spPr>
        <p:txBody>
          <a:bodyPr/>
          <a:lstStyle/>
          <a:p>
            <a:r>
              <a:rPr lang="en-US" dirty="0"/>
              <a:t>ADAURA Updated Results: DFS in Stage II/IIIA Disease </a:t>
            </a:r>
          </a:p>
        </p:txBody>
      </p:sp>
      <p:sp>
        <p:nvSpPr>
          <p:cNvPr id="3" name="TextBox 2">
            <a:extLst>
              <a:ext uri="{FF2B5EF4-FFF2-40B4-BE49-F238E27FC236}">
                <a16:creationId xmlns:a16="http://schemas.microsoft.com/office/drawing/2014/main" id="{BEB390E9-1ECC-FCB7-33EA-DB890FCEB5AF}"/>
              </a:ext>
            </a:extLst>
          </p:cNvPr>
          <p:cNvSpPr txBox="1"/>
          <p:nvPr/>
        </p:nvSpPr>
        <p:spPr>
          <a:xfrm>
            <a:off x="119336" y="6477098"/>
            <a:ext cx="359848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Tsuboi</a:t>
            </a:r>
            <a:r>
              <a:rPr lang="en-US" sz="1500" b="0" dirty="0">
                <a:solidFill>
                  <a:schemeClr val="tx1"/>
                </a:solidFill>
                <a:latin typeface="Calibri" panose="020F0502020204030204" pitchFamily="34" charset="0"/>
                <a:cs typeface="Calibri" panose="020F0502020204030204" pitchFamily="34" charset="0"/>
              </a:rPr>
              <a:t> M et al. ESMO 2022;Abstract LBA47.</a:t>
            </a:r>
          </a:p>
        </p:txBody>
      </p:sp>
      <p:pic>
        <p:nvPicPr>
          <p:cNvPr id="5" name="Picture 4" descr="Chart, line chart&#10;&#10;Description automatically generated">
            <a:extLst>
              <a:ext uri="{FF2B5EF4-FFF2-40B4-BE49-F238E27FC236}">
                <a16:creationId xmlns:a16="http://schemas.microsoft.com/office/drawing/2014/main" id="{83822588-D452-CEAD-F87B-7F38DE1A2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002117"/>
            <a:ext cx="10657184" cy="4853766"/>
          </a:xfrm>
          <a:prstGeom prst="rect">
            <a:avLst/>
          </a:prstGeom>
        </p:spPr>
      </p:pic>
      <p:sp>
        <p:nvSpPr>
          <p:cNvPr id="7" name="TextBox 6">
            <a:extLst>
              <a:ext uri="{FF2B5EF4-FFF2-40B4-BE49-F238E27FC236}">
                <a16:creationId xmlns:a16="http://schemas.microsoft.com/office/drawing/2014/main" id="{2B824B4B-2B74-024E-833C-B114ACA4C2E6}"/>
              </a:ext>
            </a:extLst>
          </p:cNvPr>
          <p:cNvSpPr txBox="1"/>
          <p:nvPr/>
        </p:nvSpPr>
        <p:spPr>
          <a:xfrm>
            <a:off x="794585" y="5860432"/>
            <a:ext cx="2254207" cy="323165"/>
          </a:xfrm>
          <a:prstGeom prst="rect">
            <a:avLst/>
          </a:prstGeom>
          <a:noFill/>
        </p:spPr>
        <p:txBody>
          <a:bodyPr wrap="none" rtlCol="0">
            <a:spAutoFit/>
          </a:bodyPr>
          <a:lstStyle/>
          <a:p>
            <a:r>
              <a:rPr lang="en-US" sz="1500" b="0" dirty="0">
                <a:solidFill>
                  <a:srgbClr val="000000"/>
                </a:solidFill>
                <a:effectLst/>
                <a:latin typeface="Calibri" panose="020F0502020204030204" pitchFamily="34" charset="0"/>
                <a:cs typeface="Calibri" panose="020F0502020204030204" pitchFamily="34" charset="0"/>
              </a:rPr>
              <a:t>DFS = disease-free survival</a:t>
            </a:r>
          </a:p>
        </p:txBody>
      </p:sp>
    </p:spTree>
    <p:extLst>
      <p:ext uri="{BB962C8B-B14F-4D97-AF65-F5344CB8AC3E}">
        <p14:creationId xmlns:p14="http://schemas.microsoft.com/office/powerpoint/2010/main" val="1721461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C65A-63AB-2BC1-5E79-F4FA0EF84C5D}"/>
              </a:ext>
            </a:extLst>
          </p:cNvPr>
          <p:cNvSpPr>
            <a:spLocks noGrp="1"/>
          </p:cNvSpPr>
          <p:nvPr>
            <p:ph type="title"/>
          </p:nvPr>
        </p:nvSpPr>
        <p:spPr/>
        <p:txBody>
          <a:bodyPr/>
          <a:lstStyle/>
          <a:p>
            <a:pPr algn="l"/>
            <a:r>
              <a:rPr lang="en-US" dirty="0"/>
              <a:t>ADAURA Updated DFS Results in the Overall Population </a:t>
            </a:r>
            <a:br>
              <a:rPr lang="en-US" dirty="0"/>
            </a:br>
            <a:r>
              <a:rPr lang="en-US" dirty="0"/>
              <a:t>(Stage IB/II/IIIA Disease) </a:t>
            </a:r>
          </a:p>
        </p:txBody>
      </p:sp>
      <p:pic>
        <p:nvPicPr>
          <p:cNvPr id="5" name="Picture 4" descr="Chart, line chart&#10;&#10;Description automatically generated">
            <a:extLst>
              <a:ext uri="{FF2B5EF4-FFF2-40B4-BE49-F238E27FC236}">
                <a16:creationId xmlns:a16="http://schemas.microsoft.com/office/drawing/2014/main" id="{5CE0D395-763E-DFDC-3E6F-1834EBF9B25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054578" y="1268760"/>
            <a:ext cx="10225136" cy="4657893"/>
          </a:xfrm>
          <a:prstGeom prst="rect">
            <a:avLst/>
          </a:prstGeom>
        </p:spPr>
      </p:pic>
      <p:sp>
        <p:nvSpPr>
          <p:cNvPr id="7" name="TextBox 6">
            <a:extLst>
              <a:ext uri="{FF2B5EF4-FFF2-40B4-BE49-F238E27FC236}">
                <a16:creationId xmlns:a16="http://schemas.microsoft.com/office/drawing/2014/main" id="{93763EED-2C57-B94E-9FED-482D2C92171F}"/>
              </a:ext>
            </a:extLst>
          </p:cNvPr>
          <p:cNvSpPr txBox="1"/>
          <p:nvPr/>
        </p:nvSpPr>
        <p:spPr>
          <a:xfrm>
            <a:off x="119336" y="6477098"/>
            <a:ext cx="359848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Tsuboi</a:t>
            </a:r>
            <a:r>
              <a:rPr lang="en-US" sz="1500" b="0" dirty="0">
                <a:solidFill>
                  <a:schemeClr val="tx1"/>
                </a:solidFill>
                <a:latin typeface="Calibri" panose="020F0502020204030204" pitchFamily="34" charset="0"/>
                <a:cs typeface="Calibri" panose="020F0502020204030204" pitchFamily="34" charset="0"/>
              </a:rPr>
              <a:t> M et al. ESMO 2022;Abstract LBA47.</a:t>
            </a:r>
          </a:p>
        </p:txBody>
      </p:sp>
    </p:spTree>
    <p:extLst>
      <p:ext uri="{BB962C8B-B14F-4D97-AF65-F5344CB8AC3E}">
        <p14:creationId xmlns:p14="http://schemas.microsoft.com/office/powerpoint/2010/main" val="4028190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C65A-63AB-2BC1-5E79-F4FA0EF84C5D}"/>
              </a:ext>
            </a:extLst>
          </p:cNvPr>
          <p:cNvSpPr>
            <a:spLocks noGrp="1"/>
          </p:cNvSpPr>
          <p:nvPr>
            <p:ph type="title"/>
          </p:nvPr>
        </p:nvSpPr>
        <p:spPr>
          <a:xfrm>
            <a:off x="912286" y="227013"/>
            <a:ext cx="11076514" cy="1143000"/>
          </a:xfrm>
        </p:spPr>
        <p:txBody>
          <a:bodyPr/>
          <a:lstStyle/>
          <a:p>
            <a:pPr algn="l"/>
            <a:r>
              <a:rPr lang="en-US" dirty="0"/>
              <a:t>ADAURA Updated DFS Results in Subgroups in the Overall Population</a:t>
            </a:r>
          </a:p>
        </p:txBody>
      </p:sp>
      <p:pic>
        <p:nvPicPr>
          <p:cNvPr id="5" name="Picture 4" descr="Chart, box and whisker chart&#10;&#10;Description automatically generated">
            <a:extLst>
              <a:ext uri="{FF2B5EF4-FFF2-40B4-BE49-F238E27FC236}">
                <a16:creationId xmlns:a16="http://schemas.microsoft.com/office/drawing/2014/main" id="{F2BAD885-2E17-72E5-35B2-E2C72EB409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071757" y="1442643"/>
            <a:ext cx="10040024" cy="4680520"/>
          </a:xfrm>
          <a:prstGeom prst="rect">
            <a:avLst/>
          </a:prstGeom>
        </p:spPr>
      </p:pic>
      <p:sp>
        <p:nvSpPr>
          <p:cNvPr id="6" name="Rectangle 5">
            <a:extLst>
              <a:ext uri="{FF2B5EF4-FFF2-40B4-BE49-F238E27FC236}">
                <a16:creationId xmlns:a16="http://schemas.microsoft.com/office/drawing/2014/main" id="{56DEA79D-EDAE-0405-57B4-2576FFC1C06A}"/>
              </a:ext>
            </a:extLst>
          </p:cNvPr>
          <p:cNvSpPr/>
          <p:nvPr/>
        </p:nvSpPr>
        <p:spPr bwMode="auto">
          <a:xfrm>
            <a:off x="1919536" y="5949280"/>
            <a:ext cx="722295" cy="173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343BF0C3-1825-0F44-83A3-7B6A15FE3079}"/>
              </a:ext>
            </a:extLst>
          </p:cNvPr>
          <p:cNvSpPr txBox="1"/>
          <p:nvPr/>
        </p:nvSpPr>
        <p:spPr>
          <a:xfrm>
            <a:off x="119336" y="6477098"/>
            <a:ext cx="359848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Tsuboi</a:t>
            </a:r>
            <a:r>
              <a:rPr lang="en-US" sz="1500" b="0" dirty="0">
                <a:solidFill>
                  <a:schemeClr val="tx1"/>
                </a:solidFill>
                <a:latin typeface="Calibri" panose="020F0502020204030204" pitchFamily="34" charset="0"/>
                <a:cs typeface="Calibri" panose="020F0502020204030204" pitchFamily="34" charset="0"/>
              </a:rPr>
              <a:t> M et al. ESMO 2022;Abstract LBA47.</a:t>
            </a:r>
          </a:p>
        </p:txBody>
      </p:sp>
    </p:spTree>
    <p:extLst>
      <p:ext uri="{BB962C8B-B14F-4D97-AF65-F5344CB8AC3E}">
        <p14:creationId xmlns:p14="http://schemas.microsoft.com/office/powerpoint/2010/main" val="365386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C65A-63AB-2BC1-5E79-F4FA0EF84C5D}"/>
              </a:ext>
            </a:extLst>
          </p:cNvPr>
          <p:cNvSpPr>
            <a:spLocks noGrp="1"/>
          </p:cNvSpPr>
          <p:nvPr>
            <p:ph type="title"/>
          </p:nvPr>
        </p:nvSpPr>
        <p:spPr>
          <a:xfrm>
            <a:off x="912286" y="123544"/>
            <a:ext cx="10358967" cy="1143000"/>
          </a:xfrm>
        </p:spPr>
        <p:txBody>
          <a:bodyPr/>
          <a:lstStyle/>
          <a:p>
            <a:r>
              <a:rPr lang="en-US" dirty="0"/>
              <a:t>ADAURA Updated DFS by Stage (AJCC/UICC 8</a:t>
            </a:r>
            <a:r>
              <a:rPr lang="en-US" baseline="30000" dirty="0"/>
              <a:t>th</a:t>
            </a:r>
            <a:r>
              <a:rPr lang="en-US" dirty="0"/>
              <a:t> Edition)</a:t>
            </a:r>
          </a:p>
        </p:txBody>
      </p:sp>
      <p:pic>
        <p:nvPicPr>
          <p:cNvPr id="5" name="Picture 4" descr="Chart, line chart&#10;&#10;Description automatically generated">
            <a:extLst>
              <a:ext uri="{FF2B5EF4-FFF2-40B4-BE49-F238E27FC236}">
                <a16:creationId xmlns:a16="http://schemas.microsoft.com/office/drawing/2014/main" id="{5B7085B4-614D-2ED9-2A40-375E53B26E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27173" y="1196752"/>
            <a:ext cx="10729192" cy="4938834"/>
          </a:xfrm>
          <a:prstGeom prst="rect">
            <a:avLst/>
          </a:prstGeom>
        </p:spPr>
      </p:pic>
      <p:sp>
        <p:nvSpPr>
          <p:cNvPr id="7" name="TextBox 6">
            <a:extLst>
              <a:ext uri="{FF2B5EF4-FFF2-40B4-BE49-F238E27FC236}">
                <a16:creationId xmlns:a16="http://schemas.microsoft.com/office/drawing/2014/main" id="{B1BDD82F-7132-F341-9473-510C7802ABDC}"/>
              </a:ext>
            </a:extLst>
          </p:cNvPr>
          <p:cNvSpPr txBox="1"/>
          <p:nvPr/>
        </p:nvSpPr>
        <p:spPr>
          <a:xfrm>
            <a:off x="119336" y="6477098"/>
            <a:ext cx="359848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Tsuboi</a:t>
            </a:r>
            <a:r>
              <a:rPr lang="en-US" sz="1500" b="0" dirty="0">
                <a:solidFill>
                  <a:schemeClr val="tx1"/>
                </a:solidFill>
                <a:latin typeface="Calibri" panose="020F0502020204030204" pitchFamily="34" charset="0"/>
                <a:cs typeface="Calibri" panose="020F0502020204030204" pitchFamily="34" charset="0"/>
              </a:rPr>
              <a:t> M et al. ESMO 2022;Abstract LBA47.</a:t>
            </a:r>
          </a:p>
        </p:txBody>
      </p:sp>
    </p:spTree>
    <p:extLst>
      <p:ext uri="{BB962C8B-B14F-4D97-AF65-F5344CB8AC3E}">
        <p14:creationId xmlns:p14="http://schemas.microsoft.com/office/powerpoint/2010/main" val="33693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C65A-63AB-2BC1-5E79-F4FA0EF84C5D}"/>
              </a:ext>
            </a:extLst>
          </p:cNvPr>
          <p:cNvSpPr>
            <a:spLocks noGrp="1"/>
          </p:cNvSpPr>
          <p:nvPr>
            <p:ph type="title"/>
          </p:nvPr>
        </p:nvSpPr>
        <p:spPr>
          <a:xfrm>
            <a:off x="912286" y="19348"/>
            <a:ext cx="10358967" cy="1143000"/>
          </a:xfrm>
        </p:spPr>
        <p:txBody>
          <a:bodyPr/>
          <a:lstStyle/>
          <a:p>
            <a:r>
              <a:rPr lang="en-US" dirty="0"/>
              <a:t>ADAURA Updated Safety Summary</a:t>
            </a:r>
          </a:p>
        </p:txBody>
      </p:sp>
      <p:pic>
        <p:nvPicPr>
          <p:cNvPr id="7" name="Picture 6" descr="Table&#10;&#10;Description automatically generated with medium confidence">
            <a:extLst>
              <a:ext uri="{FF2B5EF4-FFF2-40B4-BE49-F238E27FC236}">
                <a16:creationId xmlns:a16="http://schemas.microsoft.com/office/drawing/2014/main" id="{1D239B97-5DBF-D44B-315E-7CAB78532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35185" y="1124744"/>
            <a:ext cx="10513168" cy="4898301"/>
          </a:xfrm>
          <a:prstGeom prst="rect">
            <a:avLst/>
          </a:prstGeom>
        </p:spPr>
      </p:pic>
      <p:sp>
        <p:nvSpPr>
          <p:cNvPr id="6" name="TextBox 5">
            <a:extLst>
              <a:ext uri="{FF2B5EF4-FFF2-40B4-BE49-F238E27FC236}">
                <a16:creationId xmlns:a16="http://schemas.microsoft.com/office/drawing/2014/main" id="{62335FE5-17A0-6D45-A91F-5ABF82E80934}"/>
              </a:ext>
            </a:extLst>
          </p:cNvPr>
          <p:cNvSpPr txBox="1"/>
          <p:nvPr/>
        </p:nvSpPr>
        <p:spPr>
          <a:xfrm>
            <a:off x="119336" y="6477098"/>
            <a:ext cx="359848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Tsuboi</a:t>
            </a:r>
            <a:r>
              <a:rPr lang="en-US" sz="1500" b="0" dirty="0">
                <a:solidFill>
                  <a:schemeClr val="tx1"/>
                </a:solidFill>
                <a:latin typeface="Calibri" panose="020F0502020204030204" pitchFamily="34" charset="0"/>
                <a:cs typeface="Calibri" panose="020F0502020204030204" pitchFamily="34" charset="0"/>
              </a:rPr>
              <a:t> M et al. ESMO 2022;Abstract LBA47.</a:t>
            </a:r>
          </a:p>
        </p:txBody>
      </p:sp>
      <p:sp>
        <p:nvSpPr>
          <p:cNvPr id="9" name="TextBox 8">
            <a:extLst>
              <a:ext uri="{FF2B5EF4-FFF2-40B4-BE49-F238E27FC236}">
                <a16:creationId xmlns:a16="http://schemas.microsoft.com/office/drawing/2014/main" id="{2248BA50-336D-4E49-9854-AD410446BB56}"/>
              </a:ext>
            </a:extLst>
          </p:cNvPr>
          <p:cNvSpPr txBox="1"/>
          <p:nvPr/>
        </p:nvSpPr>
        <p:spPr>
          <a:xfrm>
            <a:off x="889523" y="6023045"/>
            <a:ext cx="16641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AE = adverse event</a:t>
            </a:r>
          </a:p>
        </p:txBody>
      </p:sp>
    </p:spTree>
    <p:extLst>
      <p:ext uri="{BB962C8B-B14F-4D97-AF65-F5344CB8AC3E}">
        <p14:creationId xmlns:p14="http://schemas.microsoft.com/office/powerpoint/2010/main" val="3625876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C65A-63AB-2BC1-5E79-F4FA0EF84C5D}"/>
              </a:ext>
            </a:extLst>
          </p:cNvPr>
          <p:cNvSpPr>
            <a:spLocks noGrp="1"/>
          </p:cNvSpPr>
          <p:nvPr>
            <p:ph type="title"/>
          </p:nvPr>
        </p:nvSpPr>
        <p:spPr>
          <a:xfrm>
            <a:off x="912287" y="227013"/>
            <a:ext cx="10080258" cy="1143000"/>
          </a:xfrm>
        </p:spPr>
        <p:txBody>
          <a:bodyPr/>
          <a:lstStyle/>
          <a:p>
            <a:pPr algn="l"/>
            <a:r>
              <a:rPr lang="en-US" dirty="0"/>
              <a:t>ADAURA Updated Results: All Causality Adverse Events (</a:t>
            </a:r>
            <a:r>
              <a:rPr lang="en-US" b="1" dirty="0"/>
              <a:t>≥10% of Patients)</a:t>
            </a:r>
            <a:r>
              <a:rPr lang="en-US" dirty="0"/>
              <a:t> </a:t>
            </a:r>
          </a:p>
        </p:txBody>
      </p:sp>
      <p:pic>
        <p:nvPicPr>
          <p:cNvPr id="5" name="Picture 4" descr="A picture containing chart&#10;&#10;Description automatically generated">
            <a:extLst>
              <a:ext uri="{FF2B5EF4-FFF2-40B4-BE49-F238E27FC236}">
                <a16:creationId xmlns:a16="http://schemas.microsoft.com/office/drawing/2014/main" id="{6C68430D-4E58-9B12-33D7-5E5AF056D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47" y="1350753"/>
            <a:ext cx="10585176" cy="4711693"/>
          </a:xfrm>
          <a:prstGeom prst="rect">
            <a:avLst/>
          </a:prstGeom>
        </p:spPr>
      </p:pic>
      <p:sp>
        <p:nvSpPr>
          <p:cNvPr id="7" name="TextBox 6">
            <a:extLst>
              <a:ext uri="{FF2B5EF4-FFF2-40B4-BE49-F238E27FC236}">
                <a16:creationId xmlns:a16="http://schemas.microsoft.com/office/drawing/2014/main" id="{02F03EBA-E94C-E84E-AE1E-62BA3685A80A}"/>
              </a:ext>
            </a:extLst>
          </p:cNvPr>
          <p:cNvSpPr txBox="1"/>
          <p:nvPr/>
        </p:nvSpPr>
        <p:spPr>
          <a:xfrm>
            <a:off x="119336" y="6477098"/>
            <a:ext cx="359848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Tsuboi</a:t>
            </a:r>
            <a:r>
              <a:rPr lang="en-US" sz="1500" b="0" dirty="0">
                <a:solidFill>
                  <a:schemeClr val="tx1"/>
                </a:solidFill>
                <a:latin typeface="Calibri" panose="020F0502020204030204" pitchFamily="34" charset="0"/>
                <a:cs typeface="Calibri" panose="020F0502020204030204" pitchFamily="34" charset="0"/>
              </a:rPr>
              <a:t> M et al. ESMO 2022;Abstract LBA47.</a:t>
            </a:r>
          </a:p>
        </p:txBody>
      </p:sp>
      <p:sp>
        <p:nvSpPr>
          <p:cNvPr id="8" name="TextBox 7">
            <a:extLst>
              <a:ext uri="{FF2B5EF4-FFF2-40B4-BE49-F238E27FC236}">
                <a16:creationId xmlns:a16="http://schemas.microsoft.com/office/drawing/2014/main" id="{FCA10753-14A9-8C43-B895-F8C91BF3139B}"/>
              </a:ext>
            </a:extLst>
          </p:cNvPr>
          <p:cNvSpPr txBox="1"/>
          <p:nvPr/>
        </p:nvSpPr>
        <p:spPr>
          <a:xfrm>
            <a:off x="893059" y="6055067"/>
            <a:ext cx="3236592" cy="323165"/>
          </a:xfrm>
          <a:prstGeom prst="rect">
            <a:avLst/>
          </a:prstGeom>
          <a:noFill/>
        </p:spPr>
        <p:txBody>
          <a:bodyPr wrap="none" rtlCol="0">
            <a:spAutoFit/>
          </a:bodyPr>
          <a:lstStyle/>
          <a:p>
            <a:r>
              <a:rPr lang="en-US" sz="1500" b="0" dirty="0">
                <a:solidFill>
                  <a:srgbClr val="000000"/>
                </a:solidFill>
                <a:effectLst/>
                <a:latin typeface="Calibri" panose="020F0502020204030204" pitchFamily="34" charset="0"/>
                <a:cs typeface="Calibri" panose="020F0502020204030204" pitchFamily="34" charset="0"/>
              </a:rPr>
              <a:t>URTI = upper respiratory tract infection</a:t>
            </a:r>
          </a:p>
        </p:txBody>
      </p:sp>
    </p:spTree>
    <p:extLst>
      <p:ext uri="{BB962C8B-B14F-4D97-AF65-F5344CB8AC3E}">
        <p14:creationId xmlns:p14="http://schemas.microsoft.com/office/powerpoint/2010/main" val="2861848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992654E-D9C4-36E5-751B-13E5E2D40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30" y="836711"/>
            <a:ext cx="10946470" cy="5116673"/>
          </a:xfrm>
          <a:prstGeom prst="rect">
            <a:avLst/>
          </a:prstGeom>
        </p:spPr>
      </p:pic>
      <p:sp>
        <p:nvSpPr>
          <p:cNvPr id="5" name="Rectangle 4">
            <a:extLst>
              <a:ext uri="{FF2B5EF4-FFF2-40B4-BE49-F238E27FC236}">
                <a16:creationId xmlns:a16="http://schemas.microsoft.com/office/drawing/2014/main" id="{AF01CFC2-23F4-6F58-F149-B18596F2DBC0}"/>
              </a:ext>
            </a:extLst>
          </p:cNvPr>
          <p:cNvSpPr/>
          <p:nvPr/>
        </p:nvSpPr>
        <p:spPr bwMode="auto">
          <a:xfrm>
            <a:off x="9336360" y="2060848"/>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9E012BB2-3C83-672C-CC4F-8485904B9FB1}"/>
              </a:ext>
            </a:extLst>
          </p:cNvPr>
          <p:cNvSpPr txBox="1"/>
          <p:nvPr/>
        </p:nvSpPr>
        <p:spPr>
          <a:xfrm>
            <a:off x="3919492" y="1233336"/>
            <a:ext cx="4836580" cy="430887"/>
          </a:xfrm>
          <a:prstGeom prst="rect">
            <a:avLst/>
          </a:prstGeom>
          <a:noFill/>
        </p:spPr>
        <p:txBody>
          <a:bodyPr wrap="none" rtlCol="0">
            <a:spAutoFit/>
          </a:bodyPr>
          <a:lstStyle/>
          <a:p>
            <a:r>
              <a:rPr lang="en-US" sz="2200" i="1" dirty="0">
                <a:solidFill>
                  <a:srgbClr val="C82441"/>
                </a:solidFill>
              </a:rPr>
              <a:t>J </a:t>
            </a:r>
            <a:r>
              <a:rPr lang="en-US" sz="2200" i="1" dirty="0" err="1">
                <a:solidFill>
                  <a:srgbClr val="C82441"/>
                </a:solidFill>
              </a:rPr>
              <a:t>Thorac</a:t>
            </a:r>
            <a:r>
              <a:rPr lang="en-US" sz="2200" i="1" dirty="0">
                <a:solidFill>
                  <a:srgbClr val="C82441"/>
                </a:solidFill>
              </a:rPr>
              <a:t> Oncol </a:t>
            </a:r>
            <a:r>
              <a:rPr lang="en-US" sz="2200" dirty="0">
                <a:solidFill>
                  <a:srgbClr val="C82441"/>
                </a:solidFill>
              </a:rPr>
              <a:t>2022;17(3):423-33.</a:t>
            </a:r>
          </a:p>
        </p:txBody>
      </p:sp>
    </p:spTree>
    <p:extLst>
      <p:ext uri="{BB962C8B-B14F-4D97-AF65-F5344CB8AC3E}">
        <p14:creationId xmlns:p14="http://schemas.microsoft.com/office/powerpoint/2010/main" val="245762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1D6E-60CD-AF08-8E0B-A838DC2A0536}"/>
              </a:ext>
            </a:extLst>
          </p:cNvPr>
          <p:cNvSpPr>
            <a:spLocks noGrp="1"/>
          </p:cNvSpPr>
          <p:nvPr>
            <p:ph type="title"/>
          </p:nvPr>
        </p:nvSpPr>
        <p:spPr>
          <a:xfrm>
            <a:off x="1199456" y="260648"/>
            <a:ext cx="9793088" cy="990600"/>
          </a:xfrm>
        </p:spPr>
        <p:txBody>
          <a:bodyPr/>
          <a:lstStyle/>
          <a:p>
            <a:pPr algn="l"/>
            <a:r>
              <a:rPr lang="en-US" sz="2800" dirty="0">
                <a:solidFill>
                  <a:srgbClr val="0432FF"/>
                </a:solidFill>
              </a:rPr>
              <a:t>ADAURA: Updated DFS with Adjuvant Osimertinib for Patients Receiving and Not Receiving Adjuvant Chemotherapy</a:t>
            </a:r>
          </a:p>
        </p:txBody>
      </p:sp>
      <p:pic>
        <p:nvPicPr>
          <p:cNvPr id="4" name="Picture 3" descr="Chart, line chart&#10;&#10;Description automatically generated">
            <a:extLst>
              <a:ext uri="{FF2B5EF4-FFF2-40B4-BE49-F238E27FC236}">
                <a16:creationId xmlns:a16="http://schemas.microsoft.com/office/drawing/2014/main" id="{865A4809-09DB-BA2C-96E5-0FE66F688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94" y="2348880"/>
            <a:ext cx="5719816" cy="2808312"/>
          </a:xfrm>
          <a:prstGeom prst="rect">
            <a:avLst/>
          </a:prstGeom>
        </p:spPr>
      </p:pic>
      <p:pic>
        <p:nvPicPr>
          <p:cNvPr id="6" name="Picture 5" descr="Chart, line chart&#10;&#10;Description automatically generated">
            <a:extLst>
              <a:ext uri="{FF2B5EF4-FFF2-40B4-BE49-F238E27FC236}">
                <a16:creationId xmlns:a16="http://schemas.microsoft.com/office/drawing/2014/main" id="{6B11CB81-5729-632E-4D72-2AB0ED30D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430" y="2348880"/>
            <a:ext cx="5641155" cy="2788074"/>
          </a:xfrm>
          <a:prstGeom prst="rect">
            <a:avLst/>
          </a:prstGeom>
        </p:spPr>
      </p:pic>
      <p:sp>
        <p:nvSpPr>
          <p:cNvPr id="7" name="TextBox 6">
            <a:extLst>
              <a:ext uri="{FF2B5EF4-FFF2-40B4-BE49-F238E27FC236}">
                <a16:creationId xmlns:a16="http://schemas.microsoft.com/office/drawing/2014/main" id="{12B671D4-52AF-C051-0637-F83B4E08011B}"/>
              </a:ext>
            </a:extLst>
          </p:cNvPr>
          <p:cNvSpPr txBox="1"/>
          <p:nvPr/>
        </p:nvSpPr>
        <p:spPr>
          <a:xfrm>
            <a:off x="1487488" y="1844824"/>
            <a:ext cx="3363100" cy="400110"/>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With adjuvant chemotherapy</a:t>
            </a:r>
          </a:p>
        </p:txBody>
      </p:sp>
      <p:sp>
        <p:nvSpPr>
          <p:cNvPr id="8" name="TextBox 7">
            <a:extLst>
              <a:ext uri="{FF2B5EF4-FFF2-40B4-BE49-F238E27FC236}">
                <a16:creationId xmlns:a16="http://schemas.microsoft.com/office/drawing/2014/main" id="{7652B82F-DCC8-9213-7797-926D71110DE6}"/>
              </a:ext>
            </a:extLst>
          </p:cNvPr>
          <p:cNvSpPr txBox="1"/>
          <p:nvPr/>
        </p:nvSpPr>
        <p:spPr>
          <a:xfrm>
            <a:off x="7104112" y="1860848"/>
            <a:ext cx="3726982" cy="400110"/>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Without adjuvant chemotherapy</a:t>
            </a:r>
          </a:p>
        </p:txBody>
      </p:sp>
      <p:sp>
        <p:nvSpPr>
          <p:cNvPr id="9" name="TextBox 8">
            <a:extLst>
              <a:ext uri="{FF2B5EF4-FFF2-40B4-BE49-F238E27FC236}">
                <a16:creationId xmlns:a16="http://schemas.microsoft.com/office/drawing/2014/main" id="{61AEFF91-C0A8-F9A3-12AC-290F2E762BB9}"/>
              </a:ext>
            </a:extLst>
          </p:cNvPr>
          <p:cNvSpPr txBox="1"/>
          <p:nvPr/>
        </p:nvSpPr>
        <p:spPr>
          <a:xfrm>
            <a:off x="269794" y="6508777"/>
            <a:ext cx="390844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Wu Y-L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2022;17(3):423-33. </a:t>
            </a:r>
          </a:p>
        </p:txBody>
      </p:sp>
      <p:sp>
        <p:nvSpPr>
          <p:cNvPr id="10" name="TextBox 9">
            <a:extLst>
              <a:ext uri="{FF2B5EF4-FFF2-40B4-BE49-F238E27FC236}">
                <a16:creationId xmlns:a16="http://schemas.microsoft.com/office/drawing/2014/main" id="{7AB5360F-213C-DA42-98F7-6FC7C3B4B640}"/>
              </a:ext>
            </a:extLst>
          </p:cNvPr>
          <p:cNvSpPr txBox="1"/>
          <p:nvPr/>
        </p:nvSpPr>
        <p:spPr>
          <a:xfrm>
            <a:off x="1558898" y="4003046"/>
            <a:ext cx="1043876"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Osimertinib</a:t>
            </a:r>
          </a:p>
        </p:txBody>
      </p:sp>
      <p:sp>
        <p:nvSpPr>
          <p:cNvPr id="11" name="TextBox 10">
            <a:extLst>
              <a:ext uri="{FF2B5EF4-FFF2-40B4-BE49-F238E27FC236}">
                <a16:creationId xmlns:a16="http://schemas.microsoft.com/office/drawing/2014/main" id="{9257323A-FAF5-9B4F-B943-AB9A2B7A220E}"/>
              </a:ext>
            </a:extLst>
          </p:cNvPr>
          <p:cNvSpPr txBox="1"/>
          <p:nvPr/>
        </p:nvSpPr>
        <p:spPr>
          <a:xfrm>
            <a:off x="1558898" y="4221088"/>
            <a:ext cx="760144"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Placebo</a:t>
            </a:r>
          </a:p>
        </p:txBody>
      </p:sp>
      <p:cxnSp>
        <p:nvCxnSpPr>
          <p:cNvPr id="5" name="Straight Connector 4">
            <a:extLst>
              <a:ext uri="{FF2B5EF4-FFF2-40B4-BE49-F238E27FC236}">
                <a16:creationId xmlns:a16="http://schemas.microsoft.com/office/drawing/2014/main" id="{7D1489B8-EDEE-354D-8DB9-6DF70D261AD7}"/>
              </a:ext>
            </a:extLst>
          </p:cNvPr>
          <p:cNvCxnSpPr/>
          <p:nvPr/>
        </p:nvCxnSpPr>
        <p:spPr bwMode="auto">
          <a:xfrm>
            <a:off x="1126850" y="4164628"/>
            <a:ext cx="432048" cy="0"/>
          </a:xfrm>
          <a:prstGeom prst="line">
            <a:avLst/>
          </a:prstGeom>
          <a:solidFill>
            <a:srgbClr val="FFFF00"/>
          </a:solidFill>
          <a:ln w="28575" cap="flat" cmpd="sng" algn="ctr">
            <a:solidFill>
              <a:srgbClr val="1EADF5"/>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DF9266C-1C3D-844E-8E5C-5457612510B0}"/>
              </a:ext>
            </a:extLst>
          </p:cNvPr>
          <p:cNvCxnSpPr/>
          <p:nvPr/>
        </p:nvCxnSpPr>
        <p:spPr bwMode="auto">
          <a:xfrm>
            <a:off x="1126850" y="4390752"/>
            <a:ext cx="432048" cy="0"/>
          </a:xfrm>
          <a:prstGeom prst="line">
            <a:avLst/>
          </a:prstGeom>
          <a:solidFill>
            <a:srgbClr val="FFFF00"/>
          </a:solidFill>
          <a:ln w="28575" cap="flat" cmpd="sng" algn="ctr">
            <a:solidFill>
              <a:srgbClr val="FE8D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2776DC79-1140-AF42-A316-CAE41E62E071}"/>
              </a:ext>
            </a:extLst>
          </p:cNvPr>
          <p:cNvSpPr txBox="1"/>
          <p:nvPr/>
        </p:nvSpPr>
        <p:spPr>
          <a:xfrm>
            <a:off x="7515198" y="4003046"/>
            <a:ext cx="1043876"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Osimertinib</a:t>
            </a:r>
          </a:p>
        </p:txBody>
      </p:sp>
      <p:sp>
        <p:nvSpPr>
          <p:cNvPr id="14" name="TextBox 13">
            <a:extLst>
              <a:ext uri="{FF2B5EF4-FFF2-40B4-BE49-F238E27FC236}">
                <a16:creationId xmlns:a16="http://schemas.microsoft.com/office/drawing/2014/main" id="{23460443-9A94-9741-BA99-7BC64B83D1FF}"/>
              </a:ext>
            </a:extLst>
          </p:cNvPr>
          <p:cNvSpPr txBox="1"/>
          <p:nvPr/>
        </p:nvSpPr>
        <p:spPr>
          <a:xfrm>
            <a:off x="7515198" y="4221088"/>
            <a:ext cx="760144"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Placebo</a:t>
            </a:r>
          </a:p>
        </p:txBody>
      </p:sp>
      <p:cxnSp>
        <p:nvCxnSpPr>
          <p:cNvPr id="15" name="Straight Connector 14">
            <a:extLst>
              <a:ext uri="{FF2B5EF4-FFF2-40B4-BE49-F238E27FC236}">
                <a16:creationId xmlns:a16="http://schemas.microsoft.com/office/drawing/2014/main" id="{CE07FA52-A3BA-9E4A-949E-AE76068735B1}"/>
              </a:ext>
            </a:extLst>
          </p:cNvPr>
          <p:cNvCxnSpPr/>
          <p:nvPr/>
        </p:nvCxnSpPr>
        <p:spPr bwMode="auto">
          <a:xfrm>
            <a:off x="7083150" y="4164628"/>
            <a:ext cx="432048" cy="0"/>
          </a:xfrm>
          <a:prstGeom prst="line">
            <a:avLst/>
          </a:prstGeom>
          <a:solidFill>
            <a:srgbClr val="FFFF00"/>
          </a:solidFill>
          <a:ln w="28575" cap="flat" cmpd="sng" algn="ctr">
            <a:solidFill>
              <a:srgbClr val="1EADF5"/>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9904208D-EB4B-F649-97BA-09D0CDB6FF3E}"/>
              </a:ext>
            </a:extLst>
          </p:cNvPr>
          <p:cNvCxnSpPr/>
          <p:nvPr/>
        </p:nvCxnSpPr>
        <p:spPr bwMode="auto">
          <a:xfrm>
            <a:off x="7083150" y="4390752"/>
            <a:ext cx="432048" cy="0"/>
          </a:xfrm>
          <a:prstGeom prst="line">
            <a:avLst/>
          </a:prstGeom>
          <a:solidFill>
            <a:srgbClr val="FFFF00"/>
          </a:solidFill>
          <a:ln w="28575" cap="flat" cmpd="sng" algn="ctr">
            <a:solidFill>
              <a:srgbClr val="FE8D00"/>
            </a:solidFill>
            <a:prstDash val="solid"/>
            <a:round/>
            <a:headEnd type="none" w="med" len="med"/>
            <a:tailEnd type="none" w="med" len="med"/>
          </a:ln>
          <a:effectLst/>
        </p:spPr>
      </p:cxnSp>
    </p:spTree>
    <p:extLst>
      <p:ext uri="{BB962C8B-B14F-4D97-AF65-F5344CB8AC3E}">
        <p14:creationId xmlns:p14="http://schemas.microsoft.com/office/powerpoint/2010/main" val="35435823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8D884A-F84B-43B3-A203-CA97844B313C}"/>
</file>

<file path=customXml/itemProps2.xml><?xml version="1.0" encoding="utf-8"?>
<ds:datastoreItem xmlns:ds="http://schemas.openxmlformats.org/officeDocument/2006/customXml" ds:itemID="{6B2D3160-D0EB-4B91-80C5-686E78547AF6}"/>
</file>

<file path=docProps/app.xml><?xml version="1.0" encoding="utf-8"?>
<Properties xmlns="http://schemas.openxmlformats.org/officeDocument/2006/extended-properties" xmlns:vt="http://schemas.openxmlformats.org/officeDocument/2006/docPropsVTypes">
  <TotalTime>14362</TotalTime>
  <Words>6592</Words>
  <Application>Microsoft Macintosh PowerPoint</Application>
  <PresentationFormat>Widescreen</PresentationFormat>
  <Paragraphs>765</Paragraphs>
  <Slides>167</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167</vt:i4>
      </vt:variant>
    </vt:vector>
  </HeadingPairs>
  <TitlesOfParts>
    <vt:vector size="175" baseType="lpstr">
      <vt:lpstr>Arial</vt:lpstr>
      <vt:lpstr>Calibri</vt:lpstr>
      <vt:lpstr>Symbol</vt:lpstr>
      <vt:lpstr>Times New Roman</vt:lpstr>
      <vt:lpstr>Wingdings</vt:lpstr>
      <vt:lpstr>3_Default Design</vt:lpstr>
      <vt:lpstr>4_Default Design</vt:lpstr>
      <vt:lpstr>6_Default Design</vt:lpstr>
      <vt:lpstr>Meet The Professor Current and Future Management of Non-Small  Cell Lung Cancer with an EGFR Mutation</vt:lpstr>
      <vt:lpstr>Meet The Professor Program Participating Faculty</vt:lpstr>
      <vt:lpstr>Commercial Support</vt:lpstr>
      <vt:lpstr>Dr Jänne — Disclosures</vt:lpstr>
      <vt:lpstr>PowerPoint Presentation</vt:lpstr>
      <vt:lpstr>Meet The Professor with Dr Jänne</vt:lpstr>
      <vt:lpstr>Meet The Professor with Dr Jänne</vt:lpstr>
      <vt:lpstr>PowerPoint Presentation</vt:lpstr>
      <vt:lpstr>PowerPoint Presentation</vt:lpstr>
      <vt:lpstr>Timeline Depicting Important Events in the Development and Approval of Kinase Inhibitors Over the 20 Years Following Imatinib’s   Approval for Treatment of CML in 2001</vt:lpstr>
      <vt:lpstr>Mutations in the Classical MAP Kinase Cascade Cause Cancer</vt:lpstr>
      <vt:lpstr>Mechanisms That Can Cause Drug Resistance</vt:lpstr>
      <vt:lpstr>Chemical Structures of First-Generation, Second-Generation and Third-Generation EGFR Inhibitors</vt:lpstr>
      <vt:lpstr>Binding Modes for First-Generation, Second-Generation and Third-Generation EGFR Inhibitors</vt:lpstr>
      <vt:lpstr>PowerPoint Presentation</vt:lpstr>
      <vt:lpstr>Overview of the EGFR Signal Transduction Pathway Model, with a Focus on the Acquired Resistance Mechanisms and Related Potential Treatment Strategies</vt:lpstr>
      <vt:lpstr>Mechanisms of Resistance to Osimertinib</vt:lpstr>
      <vt:lpstr>Specific EGFR-Dependent (On-Target) Mutations Acquired After Osimertinib Treatment</vt:lpstr>
      <vt:lpstr>PowerPoint Presentation</vt:lpstr>
      <vt:lpstr>Meet The Professor with Dr Jänne</vt:lpstr>
      <vt:lpstr>Case Presentation: 67-year-old Asian man with adenocarcinoma of the lung and pleural effusion with EGFR amplification –  PD-L1 20%</vt:lpstr>
      <vt:lpstr>PowerPoint Presentation</vt:lpstr>
      <vt:lpstr>Case Presentation: 58-year-old man with metastatic adenocarcinoma of the lung with discordant EGFR testing results and a new mediastinal lesion s/p osimertinib</vt:lpstr>
      <vt:lpstr>Case Presentation: 48-year-old man with metastatic adenocarcinoma of the lung and a brain metastasis with an EGFR exon 19 mutation and PD s/p SBRT and osimertinib, now with an ALK mutation by RNA testing – PD-L1 0</vt:lpstr>
      <vt:lpstr>Case Presentation: 53-year-old man with Stage III unresectable adenocarcinoma of the lung who receives chemoRT and consolidation durvalumab, now with EGFR mutation-positive metastatic recurrence</vt:lpstr>
      <vt:lpstr>Case Presentation: 70-year-old man with Stage IIIC large cell neuroendocrine carcinoma of the lung and EGFR S768I mutation – PD-L1 1%</vt:lpstr>
      <vt:lpstr>Case Presentation: 81-year-old man with metastatic adenocarcinoma of the lung with an EGFR exon 20 insertion mutation and disease progression on mobocertinib</vt:lpstr>
      <vt:lpstr>Case Presentation: 74-year-old woman with adenocarcinoma of the lung and an EGFR exon 20 insertion mutation with new bone and brain metastases s/p osimertinib</vt:lpstr>
      <vt:lpstr>PowerPoint Presentation</vt:lpstr>
      <vt:lpstr>PowerPoint Presentation</vt:lpstr>
      <vt:lpstr>PowerPoint Presentation</vt:lpstr>
      <vt:lpstr>PowerPoint Presentation</vt:lpstr>
      <vt:lpstr>HER3 Dimerization and Signaling Cascade</vt:lpstr>
      <vt:lpstr>Therapeutic Strategies to Target HER3</vt:lpstr>
      <vt:lpstr>Phase 1 Study of Patritumab Deruxtecan (HER3-DXd; U3-1402) in Combination with Osimertinib in Patients with Advanced EGFR-Mutated NSCLC</vt:lpstr>
      <vt:lpstr>PowerPoint Presentation</vt:lpstr>
      <vt:lpstr>PowerPoint Presentation</vt:lpstr>
      <vt:lpstr>The New Generation of TKIs Selective to EGFR Exon 20 Insertion Mutations (EGFR Ex20ins) Inactivates EGFR Downstream Signaling via the RAS-MAPK, PI3K-AKT-mTOR and JAK-STAT Pathways</vt:lpstr>
      <vt:lpstr>PowerPoint Presentation</vt:lpstr>
      <vt:lpstr>CHRYSALIS-2: Best Antitumor Response and ORR by Prior Therapy Group</vt:lpstr>
      <vt:lpstr>PowerPoint Presentation</vt:lpstr>
      <vt:lpstr>Amivantamab: EGFR-MET Bispecific Antibody</vt:lpstr>
      <vt:lpstr>Antitumor Activity of Amivantamab Monotherapy</vt:lpstr>
      <vt:lpstr>Durable Responses to Amivantamab over Time</vt:lpstr>
      <vt:lpstr>Safety Profile</vt:lpstr>
      <vt:lpstr>Mobocertinib (TAK-788) in EGFR Exon 20 Insertion (ex20ins) + Metastatic Non-Small Cell Lung Cancer (mNSCLC): Treatment (tx) Beyond Progressive Disease (PD) in Platinum-Pretreated Patients (pts) with and without Intracranial PD</vt:lpstr>
      <vt:lpstr>PowerPoint Presentation</vt:lpstr>
      <vt:lpstr>Antitumor Activity of Sunvozertinib in NSCLC Patients with EGFR Exon20 Insertion Mutations after Platinum and Anti-PD(L)1 Treatment Failures</vt:lpstr>
      <vt:lpstr>PowerPoint Presentation</vt:lpstr>
      <vt:lpstr>Sunvozertinib in NSCLC Patients with EGFR Exon20 Insertion Mutations: Effect of Prior Treatment</vt:lpstr>
      <vt:lpstr>Phase 1 Studies of DZD9008, an Oral Selective EGFR/HER2 Inhibitor in Advanced NSCLC with EGFR Exon20 Insertion Mutations </vt:lpstr>
      <vt:lpstr>In general, in which line of therapy would you most likely use trastuzumab deruxtecan for an asymptomatic patient with low-volume metastatic adenocarcinoma of the lung and a HER2 mutation? </vt:lpstr>
      <vt:lpstr>PowerPoint Presentation</vt:lpstr>
      <vt:lpstr>DESTINY-Lung02: Best Percent Change in Tumor Size by BICR</vt:lpstr>
      <vt:lpstr>DESTINY-Lung02: Overall Safety Summary</vt:lpstr>
      <vt:lpstr>DESTINY-Lung02: Adjudicated Drug-Related Interstitial Lung Disease (ILD)</vt:lpstr>
      <vt:lpstr>PowerPoint Presentation</vt:lpstr>
      <vt:lpstr>Best Percent Change in Sum of Largest Tumor Diameters</vt:lpstr>
      <vt:lpstr>Trastuzumab Deruxtecan in Patients (pts) with HER2-Overexpressing (HER2-OE) Metastatic Non-Small-Cell Lung Cancer (NSCLC): Results from the DESTINY-Lung01 Trial</vt:lpstr>
      <vt:lpstr>PowerPoint Presentation</vt:lpstr>
      <vt:lpstr>Meet The Professor with Dr Jänne</vt:lpstr>
      <vt:lpstr>PowerPoint Presentation</vt:lpstr>
      <vt:lpstr>Case Presentation: 70-year-old Asian man with metastatic adenocarcinoma of the lung and an EGFR exon 19 deletion and brain metastases who receives SBRT and osimertinib but has biopsy-proven SCLC extracranial PD</vt:lpstr>
      <vt:lpstr>PowerPoint Presentation</vt:lpstr>
      <vt:lpstr>Case Presentation: 70-year-old woman with EGFR mutation-positive metastatic adenocarcinoma of the lung and brain and bone metastases s/p SRS and osimertinib</vt:lpstr>
      <vt:lpstr>PowerPoint Presentation</vt:lpstr>
      <vt:lpstr>PowerPoint Presentation</vt:lpstr>
      <vt:lpstr>Meet The Professor with Dr Jänne</vt:lpstr>
      <vt:lpstr>Regulatory and reimbursement issues aside, in general, what adjuvant treatment, if any, would you recommend for an otherwise healthy 65-year-old patient with Stage IB nonsquamous NSCLC with an EGFR exon 19 deletion and a PD-L1 TPS of 50%? </vt:lpstr>
      <vt:lpstr>Regulatory and reimbursement issues aside, in general, what adjuvant treatment, if any, would you recommend for an otherwise healthy 65-year-old patient with Stage IIA nonsquamous NSCLC with an EGFR exon 19 deletion and a PD-L1 TPS of 50%? </vt:lpstr>
      <vt:lpstr>What would you most likely recommend as consolidation treatment for a patient with locally advanced NSCLC who has completed chemoradiation therapy and is found to have an EGFR mutation? </vt:lpstr>
      <vt:lpstr>For a patient with metastatic cancer with an EGFR mutation that responds to but then progresses on osimertinib, do you generally continue osimertinib when switching to chemotherapy?</vt:lpstr>
      <vt:lpstr>If an asymptomatic patient with metastatic nonsquamous NSCLC with an EGFR exon 19 deletion and a PD-L1 TPS of 10% responded to first-line osimertinib followed by disease progression, what would be your second-line treatment recommendation if the patient had acquired no further actionable mutations?</vt:lpstr>
      <vt:lpstr>Regulatory and reimbursement issues aside, in which line of therapy would you generally offer an immune checkpoint inhibitor (alone or in combination with chemotherapy) to a patient with metastatic nonsquamous NSCLC and an EGFR exon 19 deletion? Would level of PD-L1 expression have any bearing on this decision?</vt:lpstr>
      <vt:lpstr>Regulatory and reimbursement issues aside, what would be your preferred first-line treatment for a patient with metastatic nonsquamous NSCLC with an EGFR exon 20 insertion mutation and a TPS of 10%? </vt:lpstr>
      <vt:lpstr>Regulatory and reimbursement issues aside, in which line of therapy would you generally offer amivantamab or mobocertinib to a patient with metastatic NSCLC and an EGFR exon 20 insertion mutation? </vt:lpstr>
      <vt:lpstr>For a patient with metastatic nonsquamous NSCLC with an EGFR exon 20 insertion mutation to whom you’ve made the determination to administer targeted therapy, which agent do you prefer? </vt:lpstr>
      <vt:lpstr>If you could access amivantamab/lazertinib today, would you attempt to administer it prior to chemotherapy in select situations for your patients with metastatic nonsquamous NSCLC with an EGFR mutation experiencing disease progression on osimertinib? </vt:lpstr>
      <vt:lpstr>Meet The Professor with Dr Jänne</vt:lpstr>
      <vt:lpstr>PowerPoint Presentation</vt:lpstr>
      <vt:lpstr>Waterfall Plot of the Best Percent Change from Baseline in Target Lesion Size with Osimertinib and Durvalumab in the First Line and  After Disease Progression on a Previous EGFR TKI</vt:lpstr>
      <vt:lpstr>PowerPoint Presentation</vt:lpstr>
      <vt:lpstr>PowerPoint Presentation</vt:lpstr>
      <vt:lpstr>PowerPoint Presentation</vt:lpstr>
      <vt:lpstr>Meet The Professor with Dr Jänne</vt:lpstr>
      <vt:lpstr>Localized NSCLC with EGFR Mutation</vt:lpstr>
      <vt:lpstr>Proposed Algorithm for Molecular Testing in Patients with Stage I to Stage III NSCLC (Resectable and Unresectable)</vt:lpstr>
      <vt:lpstr>Phase III Trials of Adjuvant EGFR Inhibitors for Localized NSCLC</vt:lpstr>
      <vt:lpstr>PowerPoint Presentation</vt:lpstr>
      <vt:lpstr>FLAURA: Overall Survival </vt:lpstr>
      <vt:lpstr>PowerPoint Presentation</vt:lpstr>
      <vt:lpstr>ADAURA Updated Results: DFS in Stage II/IIIA Disease </vt:lpstr>
      <vt:lpstr>ADAURA Updated DFS Results in the Overall Population  (Stage IB/II/IIIA Disease) </vt:lpstr>
      <vt:lpstr>ADAURA Updated DFS Results in Subgroups in the Overall Population</vt:lpstr>
      <vt:lpstr>ADAURA Updated DFS by Stage (AJCC/UICC 8th Edition)</vt:lpstr>
      <vt:lpstr>ADAURA Updated Safety Summary</vt:lpstr>
      <vt:lpstr>ADAURA Updated Results: All Causality Adverse Events (≥10% of Patients) </vt:lpstr>
      <vt:lpstr>PowerPoint Presentation</vt:lpstr>
      <vt:lpstr>ADAURA: Updated DFS with Adjuvant Osimertinib for Patients Receiving and Not Receiving Adjuvant Chemotherapy</vt:lpstr>
      <vt:lpstr>ADAURA: Updated DFS with Adjuvant Osimertinib for Patients Receiving and Not Receiving Adjuvant Chemotherapy — Subgroups </vt:lpstr>
      <vt:lpstr>PowerPoint Presentation</vt:lpstr>
      <vt:lpstr>ADAURA: Health-Related Quality of Life over Time</vt:lpstr>
      <vt:lpstr>Select Ongoing Phase III Studies of TKIs for  Unresected or Unresectable NSCLC with EGFR Mutation</vt:lpstr>
      <vt:lpstr>Select Ongoing Phase III Studies of TKIs in the  Adjuvant Setting for NSCLC with EGFR Mutation</vt:lpstr>
      <vt:lpstr>FDA Approves Atezolizumab as Adjuvant Treatment for NSCLC Press Release: October 15, 2021</vt:lpstr>
      <vt:lpstr>PowerPoint Presentation</vt:lpstr>
      <vt:lpstr>IMpower010 Primary Endpoint: Disease-Free Survival in the PD-L1 ≥1% Tumor Cells Stage II-IIIA Population</vt:lpstr>
      <vt:lpstr>IMpower010: Disease-Free Survival by EGFR Mutation Status</vt:lpstr>
      <vt:lpstr>Current and Future Management of  Metastatic NSCLC with EGFR Mutation </vt:lpstr>
      <vt:lpstr>Select Ongoing Phase III Studies of First-Line Therapy for Patients with Metastatic NSCLC and Activating EGFR Mutations</vt:lpstr>
      <vt:lpstr>Mechanisms of Acquired Resistance to Osimertinib</vt:lpstr>
      <vt:lpstr>Broad Range of Resistance Mechanisms in NSCLC with EGFR Mutation After Failure of EGFR TKI Therapy</vt:lpstr>
      <vt:lpstr>PowerPoint Presentation</vt:lpstr>
      <vt:lpstr>Alterations Observed at the Time of First-Line Osimertinib Resistance</vt:lpstr>
      <vt:lpstr>ELIOS Phase II Study Design </vt:lpstr>
      <vt:lpstr>ELIOS Primary Endpoint: High-Frequency Mutations from Baseline to Disease Progression (PAS-ITT)</vt:lpstr>
      <vt:lpstr>ELIOS Primary Endpoint: Summary of Major Alterations at Baseline and PD (PAS-ITT)</vt:lpstr>
      <vt:lpstr>PowerPoint Presentation</vt:lpstr>
      <vt:lpstr>APPLE Phase II Study Design</vt:lpstr>
      <vt:lpstr>APPLE: Switch to Osimertinib</vt:lpstr>
      <vt:lpstr>APPLE Primary Endpoint: PFS Rate at 18 Months  by Investigator Assessment Arm B</vt:lpstr>
      <vt:lpstr>APPLE: Overall Survival (OS)</vt:lpstr>
      <vt:lpstr>PowerPoint Presentation</vt:lpstr>
      <vt:lpstr>INSIGHT 2 Study Background</vt:lpstr>
      <vt:lpstr>INSIGHT 2 Phase II Study Design</vt:lpstr>
      <vt:lpstr>INSIGHT 2: Objective Response Rate of Tepotinib with Osimertinib</vt:lpstr>
      <vt:lpstr>INSIGHT 2: Antitumor Activity of Tepotinib with Osimertinib</vt:lpstr>
      <vt:lpstr>INSIGHT 2: Safety Profile</vt:lpstr>
      <vt:lpstr>ORCHARD Osimertinib + Savolitinib Interim Analysis: A Biomarker-Directed Phase II Platform Study in Patients with Advanced Non-Small Cell Lung Cancer (NSCLC) Whose Disease Has Progressed on First-Line (1L) Osimertinib</vt:lpstr>
      <vt:lpstr>ORCHARD Study Design</vt:lpstr>
      <vt:lpstr>ORCHARD: Response and Duration of Response</vt:lpstr>
      <vt:lpstr>ORCHARD: Incidence of Grade ≥3 Adverse Events</vt:lpstr>
      <vt:lpstr>Select Ongoing Studies to Overcome Mechanisms of Resistance to EGFR TKIs for Advanced NSCLC</vt:lpstr>
      <vt:lpstr>FDA Grants Breakthrough Therapy Status to Patritumab Deruxtecan for Metastatic NSCLC with EGFR Mutation Press Release: January 4, 2022</vt:lpstr>
      <vt:lpstr>PowerPoint Presentation</vt:lpstr>
      <vt:lpstr>Patritumab Deruxtecan (HER3-DXd) Targeting HER3 May Address Multiple EGFR TKI Resistance Mechanisms</vt:lpstr>
      <vt:lpstr>Responses by Blinded Independent Central Review</vt:lpstr>
      <vt:lpstr>Summary of Treatment-Emergent Adverse Events (TEAEs)</vt:lpstr>
      <vt:lpstr>Select Grade ≥3 Treatment-Emergent Adverse Events (TEAEs)</vt:lpstr>
      <vt:lpstr>HERTHENA-Lung02: An Ongoing Phase III Trial of Patritumab Deruxtecan for NSCLC with EGFR Mutation After Failure of an EGFR TKI</vt:lpstr>
      <vt:lpstr>A patient with locally advanced NSCLC who receives definitive chemoradiation therapy followed by 1 year of consolidation durvalumab experiences disease progression 3 months later and is found to have an EGFR exon 19 deletion. Assuming the patient is clinically stable, how long would you like to wait before starting osimertinib? </vt:lpstr>
      <vt:lpstr>If an asymptomatic patient with metastatic nonsquamous NSCLC with an EGFR exon 19 deletion and a PD-L1 TPS of 10% responded to first-line osimertinib followed by disease progression, what would be your second-line treatment recommendation if the patient had acquired a MET amplification?</vt:lpstr>
      <vt:lpstr>If an asymptomatic patient with metastatic nonsquamous NSCLC with an EGFR exon 19 deletion and a PD-L1 TPS of 10% responded to first-line osimertinib followed by disease progression, what would be your second-line treatment recommendation if the patient had acquired a BRAF V600E mutation?</vt:lpstr>
      <vt:lpstr>A patient with nonsquamous NSCLC with an EGFR exon 19 deletion and systemic and brain metastases has a good response to first-line osimertinib but experiences disease progression and is switched to chemotherapy. Would you continue the osimertinib?  </vt:lpstr>
      <vt:lpstr>Available Therapeutic Strategies for Patients with NSCLC Harboring an EGFR Exon 20 Insertion Mutation </vt:lpstr>
      <vt:lpstr>PowerPoint Presentation</vt:lpstr>
      <vt:lpstr>Global Exon 20 Insertion Rates</vt:lpstr>
      <vt:lpstr>FDA Grants Accelerated Approval to Amivantamab-vmjw for Metastatic NSCLC Press Release: May 21, 2021</vt:lpstr>
      <vt:lpstr>PowerPoint Presentation</vt:lpstr>
      <vt:lpstr>CHRYSALIS: Tumor Reduction and Response</vt:lpstr>
      <vt:lpstr>CHRYSALIS: Summary of Adverse Events (AEs) and Most Common AEs</vt:lpstr>
      <vt:lpstr>PowerPoint Presentation</vt:lpstr>
      <vt:lpstr>CHRYSALIS-2: Rationale for Combining Amivantamab and Lazertinib</vt:lpstr>
      <vt:lpstr>CHRYSALIS-2 Study Design</vt:lpstr>
      <vt:lpstr>CHRYSALIS-2: Best Antitumor Response and ORR by Prior Therapy Group</vt:lpstr>
      <vt:lpstr>CHRYSALIS-2: Safety Profile</vt:lpstr>
      <vt:lpstr>PowerPoint Presentation</vt:lpstr>
      <vt:lpstr>EGFR Exon 20 Insertion Mutations in NSCLC</vt:lpstr>
      <vt:lpstr>CLN-081-001 Study Schema</vt:lpstr>
      <vt:lpstr>CLN-081-001: Baseline Characteristics</vt:lpstr>
      <vt:lpstr>CLN-081-001: Safety Profile</vt:lpstr>
      <vt:lpstr>CLN-081-001: Best Percent Change from Baseline and Confirmed Response by Dose Level</vt:lpstr>
      <vt:lpstr>CLN-081-001: Conclusions</vt:lpstr>
      <vt:lpstr>FDA Grants Accelerated Approval to Mobocertinib for Metastatic NSCLC with EGFR Exon 20 Insertion Mutations Press Release: September 15, 2021</vt:lpstr>
      <vt:lpstr>PowerPoint Presentation</vt:lpstr>
      <vt:lpstr>Mobocertinib Activity in Patients with Platinum-Pretreated Metastatic NSCLC with EGFRex20ins Mutation (PPP Cohort)</vt:lpstr>
      <vt:lpstr>Summary of Adverse Events (AEs) and Most Common AEs with Mobocertinib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1262</cp:revision>
  <cp:lastPrinted>2020-12-08T02:40:56Z</cp:lastPrinted>
  <dcterms:created xsi:type="dcterms:W3CDTF">2020-11-13T19:02:13Z</dcterms:created>
  <dcterms:modified xsi:type="dcterms:W3CDTF">2022-10-11T15:03:25Z</dcterms:modified>
</cp:coreProperties>
</file>