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6.xml" ContentType="application/vnd.openxmlformats-officedocument.presentationml.slide+xml"/>
  <Override PartName="/ppt/presentation.xml" ContentType="application/vnd.openxmlformats-officedocument.presentationml.presentation.main+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9.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0.xml" ContentType="application/vnd.openxmlformats-officedocument.presentationml.notesSl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2.xml" ContentType="application/vnd.openxmlformats-officedocument.presentationml.notesSlid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notesSlides/notesSlide1.xml" ContentType="application/vnd.openxmlformats-officedocument.presentationml.notesSlid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theme/theme5.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charts/colors5.xml" ContentType="application/vnd.ms-office.chartcolorstyle+xml"/>
  <Override PartName="/ppt/charts/style5.xml" ContentType="application/vnd.ms-office.chartstyle+xml"/>
  <Override PartName="/ppt/charts/chart5.xml" ContentType="application/vnd.openxmlformats-officedocument.drawingml.chart+xml"/>
  <Override PartName="/ppt/charts/colors4.xml" ContentType="application/vnd.ms-office.chartcolorstyle+xml"/>
  <Override PartName="/ppt/charts/style4.xml" ContentType="application/vnd.ms-office.chartstyle+xml"/>
  <Override PartName="/ppt/charts/chart4.xml" ContentType="application/vnd.openxmlformats-officedocument.drawingml.chart+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theme/theme4.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1"/>
    <p:sldMasterId id="2147484527" r:id="rId2"/>
    <p:sldMasterId id="2147484535" r:id="rId3"/>
  </p:sldMasterIdLst>
  <p:notesMasterIdLst>
    <p:notesMasterId r:id="rId72"/>
  </p:notesMasterIdLst>
  <p:handoutMasterIdLst>
    <p:handoutMasterId r:id="rId73"/>
  </p:handoutMasterIdLst>
  <p:sldIdLst>
    <p:sldId id="2135714965" r:id="rId4"/>
    <p:sldId id="2135714634" r:id="rId5"/>
    <p:sldId id="13407" r:id="rId6"/>
    <p:sldId id="2135714779" r:id="rId7"/>
    <p:sldId id="13408" r:id="rId8"/>
    <p:sldId id="2135714893" r:id="rId9"/>
    <p:sldId id="2135714894" r:id="rId10"/>
    <p:sldId id="2135715014" r:id="rId11"/>
    <p:sldId id="2135714888" r:id="rId12"/>
    <p:sldId id="300" r:id="rId13"/>
    <p:sldId id="537" r:id="rId14"/>
    <p:sldId id="2135714635" r:id="rId15"/>
    <p:sldId id="2135714900" r:id="rId16"/>
    <p:sldId id="2135714985" r:id="rId17"/>
    <p:sldId id="2135714869" r:id="rId18"/>
    <p:sldId id="2135715006" r:id="rId19"/>
    <p:sldId id="2135715007" r:id="rId20"/>
    <p:sldId id="2135715016" r:id="rId21"/>
    <p:sldId id="2135715017" r:id="rId22"/>
    <p:sldId id="2135715008" r:id="rId23"/>
    <p:sldId id="2135715018" r:id="rId24"/>
    <p:sldId id="2135715004" r:id="rId25"/>
    <p:sldId id="13293" r:id="rId26"/>
    <p:sldId id="2135714987" r:id="rId27"/>
    <p:sldId id="13289" r:id="rId28"/>
    <p:sldId id="2135714843" r:id="rId29"/>
    <p:sldId id="2135714863" r:id="rId30"/>
    <p:sldId id="2135714844" r:id="rId31"/>
    <p:sldId id="2135714840" r:id="rId32"/>
    <p:sldId id="2135714989" r:id="rId33"/>
    <p:sldId id="2135714991" r:id="rId34"/>
    <p:sldId id="13294" r:id="rId35"/>
    <p:sldId id="2135714845" r:id="rId36"/>
    <p:sldId id="2135714891" r:id="rId37"/>
    <p:sldId id="13476" r:id="rId38"/>
    <p:sldId id="2135714846" r:id="rId39"/>
    <p:sldId id="2135714868" r:id="rId40"/>
    <p:sldId id="2135714870" r:id="rId41"/>
    <p:sldId id="2135714993" r:id="rId42"/>
    <p:sldId id="13295" r:id="rId43"/>
    <p:sldId id="2135715005" r:id="rId44"/>
    <p:sldId id="2135714847" r:id="rId45"/>
    <p:sldId id="2135714995" r:id="rId46"/>
    <p:sldId id="2135714872" r:id="rId47"/>
    <p:sldId id="2135714873" r:id="rId48"/>
    <p:sldId id="2135714874" r:id="rId49"/>
    <p:sldId id="346" r:id="rId50"/>
    <p:sldId id="2135714996" r:id="rId51"/>
    <p:sldId id="13296" r:id="rId52"/>
    <p:sldId id="2135714848" r:id="rId53"/>
    <p:sldId id="2135714849" r:id="rId54"/>
    <p:sldId id="2135714851" r:id="rId55"/>
    <p:sldId id="2135714850" r:id="rId56"/>
    <p:sldId id="2135714852" r:id="rId57"/>
    <p:sldId id="2135714880" r:id="rId58"/>
    <p:sldId id="2135714881" r:id="rId59"/>
    <p:sldId id="2135714882" r:id="rId60"/>
    <p:sldId id="2135714854" r:id="rId61"/>
    <p:sldId id="2135714853" r:id="rId62"/>
    <p:sldId id="342" r:id="rId63"/>
    <p:sldId id="2135715009" r:id="rId64"/>
    <p:sldId id="2135715015" r:id="rId65"/>
    <p:sldId id="2135715010" r:id="rId66"/>
    <p:sldId id="2135715011" r:id="rId67"/>
    <p:sldId id="2135715012" r:id="rId68"/>
    <p:sldId id="2135715013" r:id="rId69"/>
    <p:sldId id="2135714998" r:id="rId70"/>
    <p:sldId id="2135714974" r:id="rId71"/>
  </p:sldIdLst>
  <p:sldSz cx="12192000" cy="6858000"/>
  <p:notesSz cx="7772400" cy="10058400"/>
  <p:custDataLst>
    <p:tags r:id="rId74"/>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20467A"/>
    <a:srgbClr val="FF40FF"/>
    <a:srgbClr val="E2ECF2"/>
    <a:srgbClr val="DFE7ED"/>
    <a:srgbClr val="0275A4"/>
    <a:srgbClr val="0888B4"/>
    <a:srgbClr val="E67735"/>
    <a:srgbClr val="B24B56"/>
    <a:srgbClr val="D839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447" autoAdjust="0"/>
    <p:restoredTop sz="95373" autoAdjust="0"/>
  </p:normalViewPr>
  <p:slideViewPr>
    <p:cSldViewPr>
      <p:cViewPr varScale="1">
        <p:scale>
          <a:sx n="75" d="100"/>
          <a:sy n="75" d="100"/>
        </p:scale>
        <p:origin x="168" y="632"/>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47" d="100"/>
        <a:sy n="147"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tags" Target="tags/tag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customXml" Target="../customXml/item3.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80" Type="http://schemas.openxmlformats.org/officeDocument/2006/relationships/customXml" Target="../customXml/item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handoutMaster" Target="handoutMasters/handoutMaster1.xml"/><Relationship Id="rId78" Type="http://schemas.openxmlformats.org/officeDocument/2006/relationships/theme" Target="theme/theme1.xml"/><Relationship Id="rId81" Type="http://schemas.openxmlformats.org/officeDocument/2006/relationships/customXml" Target="../customXml/item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92210047480020052"/>
          <c:h val="0.89053624762421935"/>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numCache>
            </c:numRef>
          </c:cat>
          <c:val>
            <c:numRef>
              <c:f>Sheet1!$B$2:$B$8</c:f>
              <c:numCache>
                <c:formatCode>0%</c:formatCode>
                <c:ptCount val="7"/>
                <c:pt idx="0">
                  <c:v>0.01</c:v>
                </c:pt>
                <c:pt idx="1">
                  <c:v>0</c:v>
                </c:pt>
                <c:pt idx="2">
                  <c:v>0</c:v>
                </c:pt>
                <c:pt idx="3">
                  <c:v>0.09</c:v>
                </c:pt>
                <c:pt idx="4">
                  <c:v>0.42</c:v>
                </c:pt>
                <c:pt idx="5">
                  <c:v>0.35</c:v>
                </c:pt>
                <c:pt idx="6">
                  <c:v>0.13</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92210047480020052"/>
          <c:h val="0.89053624762421935"/>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numCache>
            </c:numRef>
          </c:cat>
          <c:val>
            <c:numRef>
              <c:f>Sheet1!$B$2:$B$5</c:f>
              <c:numCache>
                <c:formatCode>0%</c:formatCode>
                <c:ptCount val="4"/>
                <c:pt idx="0">
                  <c:v>0.13</c:v>
                </c:pt>
                <c:pt idx="1">
                  <c:v>0.15</c:v>
                </c:pt>
                <c:pt idx="2">
                  <c:v>0.24</c:v>
                </c:pt>
                <c:pt idx="3">
                  <c:v>0.48</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92210047480020052"/>
          <c:h val="0.89053624762421935"/>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numCache>
            </c:numRef>
          </c:cat>
          <c:val>
            <c:numRef>
              <c:f>Sheet1!$B$2:$B$7</c:f>
              <c:numCache>
                <c:formatCode>0%</c:formatCode>
                <c:ptCount val="6"/>
                <c:pt idx="0">
                  <c:v>0.01</c:v>
                </c:pt>
                <c:pt idx="1">
                  <c:v>7.0000000000000007E-2</c:v>
                </c:pt>
                <c:pt idx="2">
                  <c:v>0.27</c:v>
                </c:pt>
                <c:pt idx="3">
                  <c:v>0.27</c:v>
                </c:pt>
                <c:pt idx="4">
                  <c:v>0.04</c:v>
                </c:pt>
                <c:pt idx="5">
                  <c:v>0.34</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92210047480020052"/>
          <c:h val="0.89053624762421935"/>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numCache>
            </c:numRef>
          </c:cat>
          <c:val>
            <c:numRef>
              <c:f>Sheet1!$B$2:$B$5</c:f>
              <c:numCache>
                <c:formatCode>0%</c:formatCode>
                <c:ptCount val="4"/>
                <c:pt idx="0">
                  <c:v>0.01</c:v>
                </c:pt>
                <c:pt idx="1">
                  <c:v>0.1</c:v>
                </c:pt>
                <c:pt idx="2">
                  <c:v>0.12</c:v>
                </c:pt>
                <c:pt idx="3">
                  <c:v>0.77</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92210047480020052"/>
          <c:h val="0.89053624762421935"/>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numCache>
            </c:numRef>
          </c:cat>
          <c:val>
            <c:numRef>
              <c:f>Sheet1!$B$2:$B$7</c:f>
              <c:numCache>
                <c:formatCode>0%</c:formatCode>
                <c:ptCount val="6"/>
                <c:pt idx="0">
                  <c:v>0</c:v>
                </c:pt>
                <c:pt idx="1">
                  <c:v>0.01</c:v>
                </c:pt>
                <c:pt idx="2">
                  <c:v>0.04</c:v>
                </c:pt>
                <c:pt idx="3">
                  <c:v>0.16</c:v>
                </c:pt>
                <c:pt idx="4">
                  <c:v>0.35</c:v>
                </c:pt>
                <c:pt idx="5">
                  <c:v>0.44</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1/26/21</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609410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33769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024071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065885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020770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469767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94960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697354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37768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1675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1/26/21</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228202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916877"/>
      </p:ext>
    </p:extLst>
  </p:cSld>
  <p:clrMapOvr>
    <a:masterClrMapping/>
  </p:clrMapOvr>
  <p:transition spd="slow"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2"/>
          <p:cNvSpPr>
            <a:spLocks noGrp="1"/>
          </p:cNvSpPr>
          <p:nvPr>
            <p:ph idx="11" hasCustomPrompt="1"/>
          </p:nvPr>
        </p:nvSpPr>
        <p:spPr>
          <a:xfrm>
            <a:off x="3071664" y="2112264"/>
            <a:ext cx="8064896" cy="41406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5" name="Content Placeholder 2"/>
          <p:cNvSpPr>
            <a:spLocks noGrp="1"/>
          </p:cNvSpPr>
          <p:nvPr>
            <p:ph idx="12" hasCustomPrompt="1"/>
          </p:nvPr>
        </p:nvSpPr>
        <p:spPr>
          <a:xfrm>
            <a:off x="3071664" y="2598340"/>
            <a:ext cx="8064896" cy="398612"/>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6" name="Content Placeholder 2"/>
          <p:cNvSpPr>
            <a:spLocks noGrp="1"/>
          </p:cNvSpPr>
          <p:nvPr>
            <p:ph idx="13" hasCustomPrompt="1"/>
          </p:nvPr>
        </p:nvSpPr>
        <p:spPr>
          <a:xfrm>
            <a:off x="3071664" y="3068960"/>
            <a:ext cx="8064896" cy="398612"/>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7" name="Content Placeholder 2"/>
          <p:cNvSpPr>
            <a:spLocks noGrp="1"/>
          </p:cNvSpPr>
          <p:nvPr>
            <p:ph idx="14" hasCustomPrompt="1"/>
          </p:nvPr>
        </p:nvSpPr>
        <p:spPr>
          <a:xfrm>
            <a:off x="3071664" y="3573016"/>
            <a:ext cx="8064896" cy="398612"/>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8" name="Content Placeholder 2"/>
          <p:cNvSpPr>
            <a:spLocks noGrp="1"/>
          </p:cNvSpPr>
          <p:nvPr>
            <p:ph idx="15" hasCustomPrompt="1"/>
          </p:nvPr>
        </p:nvSpPr>
        <p:spPr>
          <a:xfrm>
            <a:off x="3071664" y="4494163"/>
            <a:ext cx="8064896" cy="441176"/>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9" name="Content Placeholder 2"/>
          <p:cNvSpPr>
            <a:spLocks noGrp="1"/>
          </p:cNvSpPr>
          <p:nvPr>
            <p:ph idx="16" hasCustomPrompt="1"/>
          </p:nvPr>
        </p:nvSpPr>
        <p:spPr>
          <a:xfrm>
            <a:off x="3071664" y="5007347"/>
            <a:ext cx="8064896" cy="396044"/>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0" name="Content Placeholder 2"/>
          <p:cNvSpPr>
            <a:spLocks noGrp="1"/>
          </p:cNvSpPr>
          <p:nvPr>
            <p:ph idx="17" hasCustomPrompt="1"/>
          </p:nvPr>
        </p:nvSpPr>
        <p:spPr>
          <a:xfrm>
            <a:off x="3071664" y="5502275"/>
            <a:ext cx="8064896" cy="396044"/>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1" name="Content Placeholder 2"/>
          <p:cNvSpPr>
            <a:spLocks noGrp="1"/>
          </p:cNvSpPr>
          <p:nvPr>
            <p:ph idx="18" hasCustomPrompt="1"/>
          </p:nvPr>
        </p:nvSpPr>
        <p:spPr>
          <a:xfrm>
            <a:off x="3071664" y="5970327"/>
            <a:ext cx="806489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431441A6-EFE6-0746-9B7B-BE2BBA3EDC35}"/>
              </a:ext>
            </a:extLst>
          </p:cNvPr>
          <p:cNvSpPr>
            <a:spLocks noGrp="1"/>
          </p:cNvSpPr>
          <p:nvPr>
            <p:ph idx="19" hasCustomPrompt="1"/>
          </p:nvPr>
        </p:nvSpPr>
        <p:spPr>
          <a:xfrm>
            <a:off x="3071664" y="4054023"/>
            <a:ext cx="8064896" cy="377260"/>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Tree>
    <p:extLst>
      <p:ext uri="{BB962C8B-B14F-4D97-AF65-F5344CB8AC3E}">
        <p14:creationId xmlns:p14="http://schemas.microsoft.com/office/powerpoint/2010/main" val="4292632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1" hasCustomPrompt="1"/>
          </p:nvPr>
        </p:nvSpPr>
        <p:spPr>
          <a:xfrm>
            <a:off x="3071664" y="2112264"/>
            <a:ext cx="399830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4" name="Content Placeholder 2"/>
          <p:cNvSpPr>
            <a:spLocks noGrp="1"/>
          </p:cNvSpPr>
          <p:nvPr>
            <p:ph idx="12" hasCustomPrompt="1"/>
          </p:nvPr>
        </p:nvSpPr>
        <p:spPr>
          <a:xfrm>
            <a:off x="3071664" y="2600908"/>
            <a:ext cx="399830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5" name="Content Placeholder 2"/>
          <p:cNvSpPr>
            <a:spLocks noGrp="1"/>
          </p:cNvSpPr>
          <p:nvPr>
            <p:ph idx="13" hasCustomPrompt="1"/>
          </p:nvPr>
        </p:nvSpPr>
        <p:spPr>
          <a:xfrm>
            <a:off x="3071664" y="3068960"/>
            <a:ext cx="3998306" cy="388286"/>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6" name="Content Placeholder 2"/>
          <p:cNvSpPr>
            <a:spLocks noGrp="1"/>
          </p:cNvSpPr>
          <p:nvPr>
            <p:ph idx="14" hasCustomPrompt="1"/>
          </p:nvPr>
        </p:nvSpPr>
        <p:spPr>
          <a:xfrm>
            <a:off x="3071664" y="3529254"/>
            <a:ext cx="399830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7" name="Content Placeholder 2"/>
          <p:cNvSpPr>
            <a:spLocks noGrp="1"/>
          </p:cNvSpPr>
          <p:nvPr>
            <p:ph idx="15" hasCustomPrompt="1"/>
          </p:nvPr>
        </p:nvSpPr>
        <p:spPr>
          <a:xfrm>
            <a:off x="3071664" y="4493604"/>
            <a:ext cx="399830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8" name="Content Placeholder 2"/>
          <p:cNvSpPr>
            <a:spLocks noGrp="1"/>
          </p:cNvSpPr>
          <p:nvPr>
            <p:ph idx="16" hasCustomPrompt="1"/>
          </p:nvPr>
        </p:nvSpPr>
        <p:spPr>
          <a:xfrm>
            <a:off x="3071664" y="4996290"/>
            <a:ext cx="399830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9" name="Content Placeholder 2"/>
          <p:cNvSpPr>
            <a:spLocks noGrp="1"/>
          </p:cNvSpPr>
          <p:nvPr>
            <p:ph idx="17" hasCustomPrompt="1"/>
          </p:nvPr>
        </p:nvSpPr>
        <p:spPr>
          <a:xfrm>
            <a:off x="3071664" y="5498976"/>
            <a:ext cx="3998306" cy="389656"/>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0" name="Content Placeholder 2"/>
          <p:cNvSpPr>
            <a:spLocks noGrp="1"/>
          </p:cNvSpPr>
          <p:nvPr>
            <p:ph idx="18" hasCustomPrompt="1"/>
          </p:nvPr>
        </p:nvSpPr>
        <p:spPr>
          <a:xfrm>
            <a:off x="3071664" y="5960640"/>
            <a:ext cx="399830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1" name="Content Placeholder 2"/>
          <p:cNvSpPr>
            <a:spLocks noGrp="1"/>
          </p:cNvSpPr>
          <p:nvPr>
            <p:ph idx="19" hasCustomPrompt="1"/>
          </p:nvPr>
        </p:nvSpPr>
        <p:spPr>
          <a:xfrm>
            <a:off x="7069970" y="2112264"/>
            <a:ext cx="4168118"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2" name="Content Placeholder 2"/>
          <p:cNvSpPr>
            <a:spLocks noGrp="1"/>
          </p:cNvSpPr>
          <p:nvPr>
            <p:ph idx="20" hasCustomPrompt="1"/>
          </p:nvPr>
        </p:nvSpPr>
        <p:spPr>
          <a:xfrm>
            <a:off x="7069970" y="2600908"/>
            <a:ext cx="4168118"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3" name="Content Placeholder 2"/>
          <p:cNvSpPr>
            <a:spLocks noGrp="1"/>
          </p:cNvSpPr>
          <p:nvPr>
            <p:ph idx="21" hasCustomPrompt="1"/>
          </p:nvPr>
        </p:nvSpPr>
        <p:spPr>
          <a:xfrm>
            <a:off x="7069970" y="3068960"/>
            <a:ext cx="4168118" cy="388286"/>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4" name="Content Placeholder 2"/>
          <p:cNvSpPr>
            <a:spLocks noGrp="1"/>
          </p:cNvSpPr>
          <p:nvPr>
            <p:ph idx="22" hasCustomPrompt="1"/>
          </p:nvPr>
        </p:nvSpPr>
        <p:spPr>
          <a:xfrm>
            <a:off x="7069970" y="3529254"/>
            <a:ext cx="4168118"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5" name="Content Placeholder 2"/>
          <p:cNvSpPr>
            <a:spLocks noGrp="1"/>
          </p:cNvSpPr>
          <p:nvPr>
            <p:ph idx="23" hasCustomPrompt="1"/>
          </p:nvPr>
        </p:nvSpPr>
        <p:spPr>
          <a:xfrm>
            <a:off x="7069970" y="4493604"/>
            <a:ext cx="4168118"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6" name="Content Placeholder 2"/>
          <p:cNvSpPr>
            <a:spLocks noGrp="1"/>
          </p:cNvSpPr>
          <p:nvPr>
            <p:ph idx="24" hasCustomPrompt="1"/>
          </p:nvPr>
        </p:nvSpPr>
        <p:spPr>
          <a:xfrm>
            <a:off x="7069970" y="4996290"/>
            <a:ext cx="4168118"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7" name="Content Placeholder 2"/>
          <p:cNvSpPr>
            <a:spLocks noGrp="1"/>
          </p:cNvSpPr>
          <p:nvPr>
            <p:ph idx="25" hasCustomPrompt="1"/>
          </p:nvPr>
        </p:nvSpPr>
        <p:spPr>
          <a:xfrm>
            <a:off x="7069970" y="5498976"/>
            <a:ext cx="4168118" cy="389656"/>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8" name="Content Placeholder 2"/>
          <p:cNvSpPr>
            <a:spLocks noGrp="1"/>
          </p:cNvSpPr>
          <p:nvPr>
            <p:ph idx="26" hasCustomPrompt="1"/>
          </p:nvPr>
        </p:nvSpPr>
        <p:spPr>
          <a:xfrm>
            <a:off x="7069970" y="5960640"/>
            <a:ext cx="4168118"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9" name="Content Placeholder 2"/>
          <p:cNvSpPr>
            <a:spLocks noGrp="1"/>
          </p:cNvSpPr>
          <p:nvPr>
            <p:ph idx="27" hasCustomPrompt="1"/>
          </p:nvPr>
        </p:nvSpPr>
        <p:spPr>
          <a:xfrm>
            <a:off x="3071664" y="1768372"/>
            <a:ext cx="3998306" cy="271884"/>
          </a:xfrm>
          <a:prstGeom prst="rect">
            <a:avLst/>
          </a:prstGeom>
        </p:spPr>
        <p:txBody>
          <a:bodyPr anchor="ctr"/>
          <a:lstStyle>
            <a:lvl1pPr marL="0" indent="0" algn="ctr">
              <a:buFontTx/>
              <a:buNone/>
              <a:defRPr sz="1000" b="1" i="0">
                <a:solidFill>
                  <a:srgbClr val="092F5D"/>
                </a:solidFill>
                <a:latin typeface="Arial" charset="0"/>
                <a:ea typeface="Arial" charset="0"/>
                <a:cs typeface="Arial" charset="0"/>
              </a:defRPr>
            </a:lvl1pPr>
          </a:lstStyle>
          <a:p>
            <a:pPr lvl="0"/>
            <a:r>
              <a:rPr lang="en-US" dirty="0"/>
              <a:t>ANSWER</a:t>
            </a:r>
          </a:p>
        </p:txBody>
      </p:sp>
      <p:sp>
        <p:nvSpPr>
          <p:cNvPr id="20" name="Content Placeholder 2"/>
          <p:cNvSpPr>
            <a:spLocks noGrp="1"/>
          </p:cNvSpPr>
          <p:nvPr>
            <p:ph idx="28" hasCustomPrompt="1"/>
          </p:nvPr>
        </p:nvSpPr>
        <p:spPr>
          <a:xfrm>
            <a:off x="7060645" y="1768372"/>
            <a:ext cx="4168118" cy="271884"/>
          </a:xfrm>
          <a:prstGeom prst="rect">
            <a:avLst/>
          </a:prstGeom>
        </p:spPr>
        <p:txBody>
          <a:bodyPr anchor="ctr"/>
          <a:lstStyle>
            <a:lvl1pPr marL="0" indent="0" algn="ctr">
              <a:buFontTx/>
              <a:buNone/>
              <a:defRPr sz="1000" b="1" i="0">
                <a:solidFill>
                  <a:srgbClr val="092F5D"/>
                </a:solidFill>
                <a:latin typeface="Arial" charset="0"/>
                <a:ea typeface="Arial" charset="0"/>
                <a:cs typeface="Arial" charset="0"/>
              </a:defRPr>
            </a:lvl1pPr>
          </a:lstStyle>
          <a:p>
            <a:pPr lvl="0"/>
            <a:r>
              <a:rPr lang="en-US" dirty="0"/>
              <a:t>ANSWER</a:t>
            </a:r>
          </a:p>
        </p:txBody>
      </p:sp>
      <p:sp>
        <p:nvSpPr>
          <p:cNvPr id="21" name="Content Placeholder 2">
            <a:extLst>
              <a:ext uri="{FF2B5EF4-FFF2-40B4-BE49-F238E27FC236}">
                <a16:creationId xmlns:a16="http://schemas.microsoft.com/office/drawing/2014/main" id="{F1171926-ADCF-E34F-A083-067D478D98C3}"/>
              </a:ext>
            </a:extLst>
          </p:cNvPr>
          <p:cNvSpPr>
            <a:spLocks noGrp="1"/>
          </p:cNvSpPr>
          <p:nvPr>
            <p:ph idx="29" hasCustomPrompt="1"/>
          </p:nvPr>
        </p:nvSpPr>
        <p:spPr>
          <a:xfrm>
            <a:off x="3071664" y="4033310"/>
            <a:ext cx="399830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3448E017-848B-3142-9A10-C2A8D8539260}"/>
              </a:ext>
            </a:extLst>
          </p:cNvPr>
          <p:cNvSpPr>
            <a:spLocks noGrp="1"/>
          </p:cNvSpPr>
          <p:nvPr>
            <p:ph idx="30" hasCustomPrompt="1"/>
          </p:nvPr>
        </p:nvSpPr>
        <p:spPr>
          <a:xfrm>
            <a:off x="7069970" y="4033310"/>
            <a:ext cx="4168118"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Tree>
    <p:extLst>
      <p:ext uri="{BB962C8B-B14F-4D97-AF65-F5344CB8AC3E}">
        <p14:creationId xmlns:p14="http://schemas.microsoft.com/office/powerpoint/2010/main" val="2762501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1" hasCustomPrompt="1"/>
          </p:nvPr>
        </p:nvSpPr>
        <p:spPr>
          <a:xfrm>
            <a:off x="3071664" y="2112264"/>
            <a:ext cx="2592288"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4" name="Content Placeholder 2"/>
          <p:cNvSpPr>
            <a:spLocks noGrp="1"/>
          </p:cNvSpPr>
          <p:nvPr>
            <p:ph idx="12" hasCustomPrompt="1"/>
          </p:nvPr>
        </p:nvSpPr>
        <p:spPr>
          <a:xfrm>
            <a:off x="3071664" y="2590612"/>
            <a:ext cx="2592288"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5" name="Content Placeholder 2"/>
          <p:cNvSpPr>
            <a:spLocks noGrp="1"/>
          </p:cNvSpPr>
          <p:nvPr>
            <p:ph idx="13" hasCustomPrompt="1"/>
          </p:nvPr>
        </p:nvSpPr>
        <p:spPr>
          <a:xfrm>
            <a:off x="3071664" y="3068960"/>
            <a:ext cx="2592288"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6" name="Content Placeholder 2"/>
          <p:cNvSpPr>
            <a:spLocks noGrp="1"/>
          </p:cNvSpPr>
          <p:nvPr>
            <p:ph idx="14" hasCustomPrompt="1"/>
          </p:nvPr>
        </p:nvSpPr>
        <p:spPr>
          <a:xfrm>
            <a:off x="3071664" y="3573016"/>
            <a:ext cx="2592288"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7" name="Content Placeholder 2"/>
          <p:cNvSpPr>
            <a:spLocks noGrp="1"/>
          </p:cNvSpPr>
          <p:nvPr>
            <p:ph idx="15" hasCustomPrompt="1"/>
          </p:nvPr>
        </p:nvSpPr>
        <p:spPr>
          <a:xfrm>
            <a:off x="3071664" y="4509120"/>
            <a:ext cx="2592288"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8" name="Content Placeholder 2"/>
          <p:cNvSpPr>
            <a:spLocks noGrp="1"/>
          </p:cNvSpPr>
          <p:nvPr>
            <p:ph idx="16" hasCustomPrompt="1"/>
          </p:nvPr>
        </p:nvSpPr>
        <p:spPr>
          <a:xfrm>
            <a:off x="3071664" y="4974494"/>
            <a:ext cx="2592288"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9" name="Content Placeholder 2"/>
          <p:cNvSpPr>
            <a:spLocks noGrp="1"/>
          </p:cNvSpPr>
          <p:nvPr>
            <p:ph idx="17" hasCustomPrompt="1"/>
          </p:nvPr>
        </p:nvSpPr>
        <p:spPr>
          <a:xfrm>
            <a:off x="3071664" y="5469422"/>
            <a:ext cx="2592288"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0" name="Content Placeholder 2"/>
          <p:cNvSpPr>
            <a:spLocks noGrp="1"/>
          </p:cNvSpPr>
          <p:nvPr>
            <p:ph idx="18" hasCustomPrompt="1"/>
          </p:nvPr>
        </p:nvSpPr>
        <p:spPr>
          <a:xfrm>
            <a:off x="3071664" y="5973478"/>
            <a:ext cx="2592288"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1" name="Content Placeholder 2"/>
          <p:cNvSpPr>
            <a:spLocks noGrp="1"/>
          </p:cNvSpPr>
          <p:nvPr>
            <p:ph idx="19" hasCustomPrompt="1"/>
          </p:nvPr>
        </p:nvSpPr>
        <p:spPr>
          <a:xfrm>
            <a:off x="5787386" y="2112264"/>
            <a:ext cx="2688254"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2" name="Content Placeholder 2"/>
          <p:cNvSpPr>
            <a:spLocks noGrp="1"/>
          </p:cNvSpPr>
          <p:nvPr>
            <p:ph idx="20" hasCustomPrompt="1"/>
          </p:nvPr>
        </p:nvSpPr>
        <p:spPr>
          <a:xfrm>
            <a:off x="5787386" y="2590612"/>
            <a:ext cx="2688254"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3" name="Content Placeholder 2"/>
          <p:cNvSpPr>
            <a:spLocks noGrp="1"/>
          </p:cNvSpPr>
          <p:nvPr>
            <p:ph idx="21" hasCustomPrompt="1"/>
          </p:nvPr>
        </p:nvSpPr>
        <p:spPr>
          <a:xfrm>
            <a:off x="5787386" y="3068960"/>
            <a:ext cx="2688254"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4" name="Content Placeholder 2"/>
          <p:cNvSpPr>
            <a:spLocks noGrp="1"/>
          </p:cNvSpPr>
          <p:nvPr>
            <p:ph idx="22" hasCustomPrompt="1"/>
          </p:nvPr>
        </p:nvSpPr>
        <p:spPr>
          <a:xfrm>
            <a:off x="5787386" y="3573016"/>
            <a:ext cx="2688254"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5" name="Content Placeholder 2"/>
          <p:cNvSpPr>
            <a:spLocks noGrp="1"/>
          </p:cNvSpPr>
          <p:nvPr>
            <p:ph idx="23" hasCustomPrompt="1"/>
          </p:nvPr>
        </p:nvSpPr>
        <p:spPr>
          <a:xfrm>
            <a:off x="5787386" y="4509120"/>
            <a:ext cx="2688254"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6" name="Content Placeholder 2"/>
          <p:cNvSpPr>
            <a:spLocks noGrp="1"/>
          </p:cNvSpPr>
          <p:nvPr>
            <p:ph idx="24" hasCustomPrompt="1"/>
          </p:nvPr>
        </p:nvSpPr>
        <p:spPr>
          <a:xfrm>
            <a:off x="5787386" y="4974494"/>
            <a:ext cx="2688254"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7" name="Content Placeholder 2"/>
          <p:cNvSpPr>
            <a:spLocks noGrp="1"/>
          </p:cNvSpPr>
          <p:nvPr>
            <p:ph idx="25" hasCustomPrompt="1"/>
          </p:nvPr>
        </p:nvSpPr>
        <p:spPr>
          <a:xfrm>
            <a:off x="5787386" y="5469422"/>
            <a:ext cx="2688254"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8" name="Content Placeholder 2"/>
          <p:cNvSpPr>
            <a:spLocks noGrp="1"/>
          </p:cNvSpPr>
          <p:nvPr>
            <p:ph idx="26" hasCustomPrompt="1"/>
          </p:nvPr>
        </p:nvSpPr>
        <p:spPr>
          <a:xfrm>
            <a:off x="5787386" y="5973478"/>
            <a:ext cx="2688254"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9" name="Content Placeholder 2"/>
          <p:cNvSpPr>
            <a:spLocks noGrp="1"/>
          </p:cNvSpPr>
          <p:nvPr>
            <p:ph idx="27" hasCustomPrompt="1"/>
          </p:nvPr>
        </p:nvSpPr>
        <p:spPr>
          <a:xfrm>
            <a:off x="8517872" y="2112264"/>
            <a:ext cx="269069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20" name="Content Placeholder 2"/>
          <p:cNvSpPr>
            <a:spLocks noGrp="1"/>
          </p:cNvSpPr>
          <p:nvPr>
            <p:ph idx="28" hasCustomPrompt="1"/>
          </p:nvPr>
        </p:nvSpPr>
        <p:spPr>
          <a:xfrm>
            <a:off x="8517872" y="2590612"/>
            <a:ext cx="269069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21" name="Content Placeholder 2"/>
          <p:cNvSpPr>
            <a:spLocks noGrp="1"/>
          </p:cNvSpPr>
          <p:nvPr>
            <p:ph idx="29" hasCustomPrompt="1"/>
          </p:nvPr>
        </p:nvSpPr>
        <p:spPr>
          <a:xfrm>
            <a:off x="8517872" y="3068960"/>
            <a:ext cx="269069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22" name="Content Placeholder 2"/>
          <p:cNvSpPr>
            <a:spLocks noGrp="1"/>
          </p:cNvSpPr>
          <p:nvPr>
            <p:ph idx="30" hasCustomPrompt="1"/>
          </p:nvPr>
        </p:nvSpPr>
        <p:spPr>
          <a:xfrm>
            <a:off x="8517872" y="3573016"/>
            <a:ext cx="269069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23" name="Content Placeholder 2"/>
          <p:cNvSpPr>
            <a:spLocks noGrp="1"/>
          </p:cNvSpPr>
          <p:nvPr>
            <p:ph idx="31" hasCustomPrompt="1"/>
          </p:nvPr>
        </p:nvSpPr>
        <p:spPr>
          <a:xfrm>
            <a:off x="8517872" y="4509120"/>
            <a:ext cx="269069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24" name="Content Placeholder 2"/>
          <p:cNvSpPr>
            <a:spLocks noGrp="1"/>
          </p:cNvSpPr>
          <p:nvPr>
            <p:ph idx="32" hasCustomPrompt="1"/>
          </p:nvPr>
        </p:nvSpPr>
        <p:spPr>
          <a:xfrm>
            <a:off x="8517872" y="4974494"/>
            <a:ext cx="269069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25" name="Content Placeholder 2"/>
          <p:cNvSpPr>
            <a:spLocks noGrp="1"/>
          </p:cNvSpPr>
          <p:nvPr>
            <p:ph idx="33" hasCustomPrompt="1"/>
          </p:nvPr>
        </p:nvSpPr>
        <p:spPr>
          <a:xfrm>
            <a:off x="8517872" y="5469422"/>
            <a:ext cx="269069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26" name="Content Placeholder 2"/>
          <p:cNvSpPr>
            <a:spLocks noGrp="1"/>
          </p:cNvSpPr>
          <p:nvPr>
            <p:ph idx="34" hasCustomPrompt="1"/>
          </p:nvPr>
        </p:nvSpPr>
        <p:spPr>
          <a:xfrm>
            <a:off x="8517872" y="5973478"/>
            <a:ext cx="269069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28" name="Content Placeholder 2"/>
          <p:cNvSpPr>
            <a:spLocks noGrp="1"/>
          </p:cNvSpPr>
          <p:nvPr>
            <p:ph idx="35" hasCustomPrompt="1"/>
          </p:nvPr>
        </p:nvSpPr>
        <p:spPr>
          <a:xfrm>
            <a:off x="3099132" y="1729518"/>
            <a:ext cx="2563766" cy="267440"/>
          </a:xfrm>
          <a:prstGeom prst="rect">
            <a:avLst/>
          </a:prstGeom>
        </p:spPr>
        <p:txBody>
          <a:bodyPr anchor="ctr"/>
          <a:lstStyle>
            <a:lvl1pPr marL="0" indent="0" algn="ctr">
              <a:buFontTx/>
              <a:buNone/>
              <a:defRPr sz="1000" b="1" i="0">
                <a:solidFill>
                  <a:srgbClr val="092F5D"/>
                </a:solidFill>
                <a:latin typeface="Arial" charset="0"/>
                <a:ea typeface="Arial" charset="0"/>
                <a:cs typeface="Arial" charset="0"/>
              </a:defRPr>
            </a:lvl1pPr>
          </a:lstStyle>
          <a:p>
            <a:pPr lvl="0"/>
            <a:r>
              <a:rPr lang="en-US" dirty="0"/>
              <a:t>ANSWER</a:t>
            </a:r>
          </a:p>
        </p:txBody>
      </p:sp>
      <p:sp>
        <p:nvSpPr>
          <p:cNvPr id="29" name="Content Placeholder 2"/>
          <p:cNvSpPr>
            <a:spLocks noGrp="1"/>
          </p:cNvSpPr>
          <p:nvPr>
            <p:ph idx="36" hasCustomPrompt="1"/>
          </p:nvPr>
        </p:nvSpPr>
        <p:spPr>
          <a:xfrm>
            <a:off x="5786213" y="1729518"/>
            <a:ext cx="2658676" cy="267440"/>
          </a:xfrm>
          <a:prstGeom prst="rect">
            <a:avLst/>
          </a:prstGeom>
        </p:spPr>
        <p:txBody>
          <a:bodyPr anchor="ctr"/>
          <a:lstStyle>
            <a:lvl1pPr marL="0" indent="0" algn="ctr">
              <a:buFontTx/>
              <a:buNone/>
              <a:defRPr sz="1000" b="1" i="0">
                <a:solidFill>
                  <a:srgbClr val="092F5D"/>
                </a:solidFill>
                <a:latin typeface="Arial" charset="0"/>
                <a:ea typeface="Arial" charset="0"/>
                <a:cs typeface="Arial" charset="0"/>
              </a:defRPr>
            </a:lvl1pPr>
          </a:lstStyle>
          <a:p>
            <a:pPr lvl="0"/>
            <a:r>
              <a:rPr lang="en-US" dirty="0"/>
              <a:t>ANSWER</a:t>
            </a:r>
          </a:p>
        </p:txBody>
      </p:sp>
      <p:sp>
        <p:nvSpPr>
          <p:cNvPr id="30" name="Content Placeholder 2"/>
          <p:cNvSpPr>
            <a:spLocks noGrp="1"/>
          </p:cNvSpPr>
          <p:nvPr>
            <p:ph idx="37" hasCustomPrompt="1"/>
          </p:nvPr>
        </p:nvSpPr>
        <p:spPr>
          <a:xfrm>
            <a:off x="8517872" y="1729518"/>
            <a:ext cx="2688255" cy="267440"/>
          </a:xfrm>
          <a:prstGeom prst="rect">
            <a:avLst/>
          </a:prstGeom>
        </p:spPr>
        <p:txBody>
          <a:bodyPr anchor="ctr"/>
          <a:lstStyle>
            <a:lvl1pPr marL="0" indent="0" algn="ctr">
              <a:buFontTx/>
              <a:buNone/>
              <a:defRPr sz="1000" b="1" i="0">
                <a:solidFill>
                  <a:srgbClr val="092F5D"/>
                </a:solidFill>
                <a:latin typeface="Arial" charset="0"/>
                <a:ea typeface="Arial" charset="0"/>
                <a:cs typeface="Arial" charset="0"/>
              </a:defRPr>
            </a:lvl1pPr>
          </a:lstStyle>
          <a:p>
            <a:pPr lvl="0"/>
            <a:r>
              <a:rPr lang="en-US" dirty="0"/>
              <a:t>ANSWER</a:t>
            </a:r>
          </a:p>
        </p:txBody>
      </p:sp>
      <p:sp>
        <p:nvSpPr>
          <p:cNvPr id="31" name="Content Placeholder 2">
            <a:extLst>
              <a:ext uri="{FF2B5EF4-FFF2-40B4-BE49-F238E27FC236}">
                <a16:creationId xmlns:a16="http://schemas.microsoft.com/office/drawing/2014/main" id="{ECBB3F77-CA57-E94E-856E-6AAF9A088F1B}"/>
              </a:ext>
            </a:extLst>
          </p:cNvPr>
          <p:cNvSpPr>
            <a:spLocks noGrp="1"/>
          </p:cNvSpPr>
          <p:nvPr>
            <p:ph idx="38" hasCustomPrompt="1"/>
          </p:nvPr>
        </p:nvSpPr>
        <p:spPr>
          <a:xfrm>
            <a:off x="3071664" y="4033311"/>
            <a:ext cx="2592288"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212B4E58-A188-014C-A906-8E25149970A7}"/>
              </a:ext>
            </a:extLst>
          </p:cNvPr>
          <p:cNvSpPr>
            <a:spLocks noGrp="1"/>
          </p:cNvSpPr>
          <p:nvPr>
            <p:ph idx="39" hasCustomPrompt="1"/>
          </p:nvPr>
        </p:nvSpPr>
        <p:spPr>
          <a:xfrm>
            <a:off x="5787386" y="4033311"/>
            <a:ext cx="2688254"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86D2B151-269A-1E47-933A-1BFB6B4E7948}"/>
              </a:ext>
            </a:extLst>
          </p:cNvPr>
          <p:cNvSpPr>
            <a:spLocks noGrp="1"/>
          </p:cNvSpPr>
          <p:nvPr>
            <p:ph idx="40" hasCustomPrompt="1"/>
          </p:nvPr>
        </p:nvSpPr>
        <p:spPr>
          <a:xfrm>
            <a:off x="8517872" y="4033311"/>
            <a:ext cx="269069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Tree>
    <p:extLst>
      <p:ext uri="{BB962C8B-B14F-4D97-AF65-F5344CB8AC3E}">
        <p14:creationId xmlns:p14="http://schemas.microsoft.com/office/powerpoint/2010/main" val="326239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1" hasCustomPrompt="1"/>
          </p:nvPr>
        </p:nvSpPr>
        <p:spPr>
          <a:xfrm>
            <a:off x="3071664" y="2112264"/>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4" name="Content Placeholder 2"/>
          <p:cNvSpPr>
            <a:spLocks noGrp="1"/>
          </p:cNvSpPr>
          <p:nvPr>
            <p:ph idx="12" hasCustomPrompt="1"/>
          </p:nvPr>
        </p:nvSpPr>
        <p:spPr>
          <a:xfrm>
            <a:off x="3071664" y="2590612"/>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5" name="Content Placeholder 2"/>
          <p:cNvSpPr>
            <a:spLocks noGrp="1"/>
          </p:cNvSpPr>
          <p:nvPr>
            <p:ph idx="13" hasCustomPrompt="1"/>
          </p:nvPr>
        </p:nvSpPr>
        <p:spPr>
          <a:xfrm>
            <a:off x="3071664" y="3068960"/>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6" name="Content Placeholder 2"/>
          <p:cNvSpPr>
            <a:spLocks noGrp="1"/>
          </p:cNvSpPr>
          <p:nvPr>
            <p:ph idx="14" hasCustomPrompt="1"/>
          </p:nvPr>
        </p:nvSpPr>
        <p:spPr>
          <a:xfrm>
            <a:off x="3071664" y="3573016"/>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7" name="Content Placeholder 2"/>
          <p:cNvSpPr>
            <a:spLocks noGrp="1"/>
          </p:cNvSpPr>
          <p:nvPr>
            <p:ph idx="15" hasCustomPrompt="1"/>
          </p:nvPr>
        </p:nvSpPr>
        <p:spPr>
          <a:xfrm>
            <a:off x="3071664" y="4014192"/>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8" name="Content Placeholder 2"/>
          <p:cNvSpPr>
            <a:spLocks noGrp="1"/>
          </p:cNvSpPr>
          <p:nvPr>
            <p:ph idx="16" hasCustomPrompt="1"/>
          </p:nvPr>
        </p:nvSpPr>
        <p:spPr>
          <a:xfrm>
            <a:off x="3071664" y="4950296"/>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9" name="Content Placeholder 2"/>
          <p:cNvSpPr>
            <a:spLocks noGrp="1"/>
          </p:cNvSpPr>
          <p:nvPr>
            <p:ph idx="17" hasCustomPrompt="1"/>
          </p:nvPr>
        </p:nvSpPr>
        <p:spPr>
          <a:xfrm>
            <a:off x="3071664" y="5445224"/>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0" name="Content Placeholder 2"/>
          <p:cNvSpPr>
            <a:spLocks noGrp="1"/>
          </p:cNvSpPr>
          <p:nvPr>
            <p:ph idx="18" hasCustomPrompt="1"/>
          </p:nvPr>
        </p:nvSpPr>
        <p:spPr>
          <a:xfrm>
            <a:off x="3071664" y="5949280"/>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1" name="Content Placeholder 2"/>
          <p:cNvSpPr>
            <a:spLocks noGrp="1"/>
          </p:cNvSpPr>
          <p:nvPr>
            <p:ph idx="19" hasCustomPrompt="1"/>
          </p:nvPr>
        </p:nvSpPr>
        <p:spPr>
          <a:xfrm>
            <a:off x="5106651" y="2112264"/>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2" name="Content Placeholder 2"/>
          <p:cNvSpPr>
            <a:spLocks noGrp="1"/>
          </p:cNvSpPr>
          <p:nvPr>
            <p:ph idx="20" hasCustomPrompt="1"/>
          </p:nvPr>
        </p:nvSpPr>
        <p:spPr>
          <a:xfrm>
            <a:off x="5106651" y="2590612"/>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3" name="Content Placeholder 2"/>
          <p:cNvSpPr>
            <a:spLocks noGrp="1"/>
          </p:cNvSpPr>
          <p:nvPr>
            <p:ph idx="21" hasCustomPrompt="1"/>
          </p:nvPr>
        </p:nvSpPr>
        <p:spPr>
          <a:xfrm>
            <a:off x="5106651" y="3068960"/>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4" name="Content Placeholder 2"/>
          <p:cNvSpPr>
            <a:spLocks noGrp="1"/>
          </p:cNvSpPr>
          <p:nvPr>
            <p:ph idx="22" hasCustomPrompt="1"/>
          </p:nvPr>
        </p:nvSpPr>
        <p:spPr>
          <a:xfrm>
            <a:off x="5106651" y="3573016"/>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5" name="Content Placeholder 2"/>
          <p:cNvSpPr>
            <a:spLocks noGrp="1"/>
          </p:cNvSpPr>
          <p:nvPr>
            <p:ph idx="23" hasCustomPrompt="1"/>
          </p:nvPr>
        </p:nvSpPr>
        <p:spPr>
          <a:xfrm>
            <a:off x="5106651" y="4014192"/>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6" name="Content Placeholder 2"/>
          <p:cNvSpPr>
            <a:spLocks noGrp="1"/>
          </p:cNvSpPr>
          <p:nvPr>
            <p:ph idx="24" hasCustomPrompt="1"/>
          </p:nvPr>
        </p:nvSpPr>
        <p:spPr>
          <a:xfrm>
            <a:off x="5106651" y="4950296"/>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7" name="Content Placeholder 2"/>
          <p:cNvSpPr>
            <a:spLocks noGrp="1"/>
          </p:cNvSpPr>
          <p:nvPr>
            <p:ph idx="25" hasCustomPrompt="1"/>
          </p:nvPr>
        </p:nvSpPr>
        <p:spPr>
          <a:xfrm>
            <a:off x="5106651" y="5445224"/>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8" name="Content Placeholder 2"/>
          <p:cNvSpPr>
            <a:spLocks noGrp="1"/>
          </p:cNvSpPr>
          <p:nvPr>
            <p:ph idx="26" hasCustomPrompt="1"/>
          </p:nvPr>
        </p:nvSpPr>
        <p:spPr>
          <a:xfrm>
            <a:off x="5106651" y="5949280"/>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9" name="Content Placeholder 2"/>
          <p:cNvSpPr>
            <a:spLocks noGrp="1"/>
          </p:cNvSpPr>
          <p:nvPr>
            <p:ph idx="27" hasCustomPrompt="1"/>
          </p:nvPr>
        </p:nvSpPr>
        <p:spPr>
          <a:xfrm>
            <a:off x="7196659" y="2112264"/>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20" name="Content Placeholder 2"/>
          <p:cNvSpPr>
            <a:spLocks noGrp="1"/>
          </p:cNvSpPr>
          <p:nvPr>
            <p:ph idx="28" hasCustomPrompt="1"/>
          </p:nvPr>
        </p:nvSpPr>
        <p:spPr>
          <a:xfrm>
            <a:off x="7196659" y="2590612"/>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21" name="Content Placeholder 2"/>
          <p:cNvSpPr>
            <a:spLocks noGrp="1"/>
          </p:cNvSpPr>
          <p:nvPr>
            <p:ph idx="29" hasCustomPrompt="1"/>
          </p:nvPr>
        </p:nvSpPr>
        <p:spPr>
          <a:xfrm>
            <a:off x="7196659" y="3068960"/>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22" name="Content Placeholder 2"/>
          <p:cNvSpPr>
            <a:spLocks noGrp="1"/>
          </p:cNvSpPr>
          <p:nvPr>
            <p:ph idx="30" hasCustomPrompt="1"/>
          </p:nvPr>
        </p:nvSpPr>
        <p:spPr>
          <a:xfrm>
            <a:off x="7196659" y="3573016"/>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23" name="Content Placeholder 2"/>
          <p:cNvSpPr>
            <a:spLocks noGrp="1"/>
          </p:cNvSpPr>
          <p:nvPr>
            <p:ph idx="31" hasCustomPrompt="1"/>
          </p:nvPr>
        </p:nvSpPr>
        <p:spPr>
          <a:xfrm>
            <a:off x="7196659" y="4014192"/>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24" name="Content Placeholder 2"/>
          <p:cNvSpPr>
            <a:spLocks noGrp="1"/>
          </p:cNvSpPr>
          <p:nvPr>
            <p:ph idx="32" hasCustomPrompt="1"/>
          </p:nvPr>
        </p:nvSpPr>
        <p:spPr>
          <a:xfrm>
            <a:off x="7196659" y="4950296"/>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25" name="Content Placeholder 2"/>
          <p:cNvSpPr>
            <a:spLocks noGrp="1"/>
          </p:cNvSpPr>
          <p:nvPr>
            <p:ph idx="33" hasCustomPrompt="1"/>
          </p:nvPr>
        </p:nvSpPr>
        <p:spPr>
          <a:xfrm>
            <a:off x="7196659" y="5445224"/>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26" name="Content Placeholder 2"/>
          <p:cNvSpPr>
            <a:spLocks noGrp="1"/>
          </p:cNvSpPr>
          <p:nvPr>
            <p:ph idx="34" hasCustomPrompt="1"/>
          </p:nvPr>
        </p:nvSpPr>
        <p:spPr>
          <a:xfrm>
            <a:off x="7196659" y="5949280"/>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27" name="Content Placeholder 2"/>
          <p:cNvSpPr>
            <a:spLocks noGrp="1"/>
          </p:cNvSpPr>
          <p:nvPr>
            <p:ph idx="35" hasCustomPrompt="1"/>
          </p:nvPr>
        </p:nvSpPr>
        <p:spPr>
          <a:xfrm>
            <a:off x="9253912" y="2112264"/>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28" name="Content Placeholder 2"/>
          <p:cNvSpPr>
            <a:spLocks noGrp="1"/>
          </p:cNvSpPr>
          <p:nvPr>
            <p:ph idx="36" hasCustomPrompt="1"/>
          </p:nvPr>
        </p:nvSpPr>
        <p:spPr>
          <a:xfrm>
            <a:off x="9253912" y="2590612"/>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29" name="Content Placeholder 2"/>
          <p:cNvSpPr>
            <a:spLocks noGrp="1"/>
          </p:cNvSpPr>
          <p:nvPr>
            <p:ph idx="37" hasCustomPrompt="1"/>
          </p:nvPr>
        </p:nvSpPr>
        <p:spPr>
          <a:xfrm>
            <a:off x="9253912" y="3068960"/>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30" name="Content Placeholder 2"/>
          <p:cNvSpPr>
            <a:spLocks noGrp="1"/>
          </p:cNvSpPr>
          <p:nvPr>
            <p:ph idx="38" hasCustomPrompt="1"/>
          </p:nvPr>
        </p:nvSpPr>
        <p:spPr>
          <a:xfrm>
            <a:off x="9253912" y="3573016"/>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31" name="Content Placeholder 2"/>
          <p:cNvSpPr>
            <a:spLocks noGrp="1"/>
          </p:cNvSpPr>
          <p:nvPr>
            <p:ph idx="39" hasCustomPrompt="1"/>
          </p:nvPr>
        </p:nvSpPr>
        <p:spPr>
          <a:xfrm>
            <a:off x="9253912" y="4014192"/>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32" name="Content Placeholder 2"/>
          <p:cNvSpPr>
            <a:spLocks noGrp="1"/>
          </p:cNvSpPr>
          <p:nvPr>
            <p:ph idx="40" hasCustomPrompt="1"/>
          </p:nvPr>
        </p:nvSpPr>
        <p:spPr>
          <a:xfrm>
            <a:off x="9253912" y="4950296"/>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33" name="Content Placeholder 2"/>
          <p:cNvSpPr>
            <a:spLocks noGrp="1"/>
          </p:cNvSpPr>
          <p:nvPr>
            <p:ph idx="41" hasCustomPrompt="1"/>
          </p:nvPr>
        </p:nvSpPr>
        <p:spPr>
          <a:xfrm>
            <a:off x="9253912" y="5445224"/>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34" name="Content Placeholder 2"/>
          <p:cNvSpPr>
            <a:spLocks noGrp="1"/>
          </p:cNvSpPr>
          <p:nvPr>
            <p:ph idx="42" hasCustomPrompt="1"/>
          </p:nvPr>
        </p:nvSpPr>
        <p:spPr>
          <a:xfrm>
            <a:off x="9253912" y="5949280"/>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35" name="Content Placeholder 2"/>
          <p:cNvSpPr>
            <a:spLocks noGrp="1"/>
          </p:cNvSpPr>
          <p:nvPr>
            <p:ph idx="43" hasCustomPrompt="1"/>
          </p:nvPr>
        </p:nvSpPr>
        <p:spPr>
          <a:xfrm>
            <a:off x="3099131" y="1712872"/>
            <a:ext cx="1925662" cy="267440"/>
          </a:xfrm>
          <a:prstGeom prst="rect">
            <a:avLst/>
          </a:prstGeom>
        </p:spPr>
        <p:txBody>
          <a:bodyPr anchor="ctr"/>
          <a:lstStyle>
            <a:lvl1pPr marL="0" indent="0" algn="ctr">
              <a:buFontTx/>
              <a:buNone/>
              <a:defRPr sz="1000" b="1" i="0">
                <a:solidFill>
                  <a:srgbClr val="092F5D"/>
                </a:solidFill>
                <a:latin typeface="Arial" charset="0"/>
                <a:ea typeface="Arial" charset="0"/>
                <a:cs typeface="Arial" charset="0"/>
              </a:defRPr>
            </a:lvl1pPr>
          </a:lstStyle>
          <a:p>
            <a:pPr lvl="0"/>
            <a:r>
              <a:rPr lang="en-US" dirty="0"/>
              <a:t>ANSWER</a:t>
            </a:r>
          </a:p>
        </p:txBody>
      </p:sp>
      <p:sp>
        <p:nvSpPr>
          <p:cNvPr id="38" name="Content Placeholder 2"/>
          <p:cNvSpPr>
            <a:spLocks noGrp="1"/>
          </p:cNvSpPr>
          <p:nvPr>
            <p:ph idx="44" hasCustomPrompt="1"/>
          </p:nvPr>
        </p:nvSpPr>
        <p:spPr>
          <a:xfrm>
            <a:off x="5116910" y="1712872"/>
            <a:ext cx="1925662" cy="267440"/>
          </a:xfrm>
          <a:prstGeom prst="rect">
            <a:avLst/>
          </a:prstGeom>
        </p:spPr>
        <p:txBody>
          <a:bodyPr anchor="ctr"/>
          <a:lstStyle>
            <a:lvl1pPr marL="0" indent="0" algn="ctr">
              <a:buFontTx/>
              <a:buNone/>
              <a:defRPr sz="1000" b="1" i="0">
                <a:solidFill>
                  <a:srgbClr val="092F5D"/>
                </a:solidFill>
                <a:latin typeface="Arial" charset="0"/>
                <a:ea typeface="Arial" charset="0"/>
                <a:cs typeface="Arial" charset="0"/>
              </a:defRPr>
            </a:lvl1pPr>
          </a:lstStyle>
          <a:p>
            <a:pPr lvl="0"/>
            <a:r>
              <a:rPr lang="en-US" dirty="0"/>
              <a:t>ANSWER</a:t>
            </a:r>
          </a:p>
        </p:txBody>
      </p:sp>
      <p:sp>
        <p:nvSpPr>
          <p:cNvPr id="39" name="Content Placeholder 2"/>
          <p:cNvSpPr>
            <a:spLocks noGrp="1"/>
          </p:cNvSpPr>
          <p:nvPr>
            <p:ph idx="45" hasCustomPrompt="1"/>
          </p:nvPr>
        </p:nvSpPr>
        <p:spPr>
          <a:xfrm>
            <a:off x="7179411" y="1712872"/>
            <a:ext cx="1972863" cy="267440"/>
          </a:xfrm>
          <a:prstGeom prst="rect">
            <a:avLst/>
          </a:prstGeom>
        </p:spPr>
        <p:txBody>
          <a:bodyPr anchor="ctr"/>
          <a:lstStyle>
            <a:lvl1pPr marL="0" indent="0" algn="ctr">
              <a:buFontTx/>
              <a:buNone/>
              <a:defRPr sz="1000" b="1" i="0">
                <a:solidFill>
                  <a:srgbClr val="092F5D"/>
                </a:solidFill>
                <a:latin typeface="Arial" charset="0"/>
                <a:ea typeface="Arial" charset="0"/>
                <a:cs typeface="Arial" charset="0"/>
              </a:defRPr>
            </a:lvl1pPr>
          </a:lstStyle>
          <a:p>
            <a:pPr lvl="0"/>
            <a:r>
              <a:rPr lang="en-US" dirty="0"/>
              <a:t>ANSWER</a:t>
            </a:r>
          </a:p>
        </p:txBody>
      </p:sp>
      <p:sp>
        <p:nvSpPr>
          <p:cNvPr id="40" name="Content Placeholder 2"/>
          <p:cNvSpPr>
            <a:spLocks noGrp="1"/>
          </p:cNvSpPr>
          <p:nvPr>
            <p:ph idx="46" hasCustomPrompt="1"/>
          </p:nvPr>
        </p:nvSpPr>
        <p:spPr>
          <a:xfrm>
            <a:off x="9264352" y="1712872"/>
            <a:ext cx="1954656" cy="267440"/>
          </a:xfrm>
          <a:prstGeom prst="rect">
            <a:avLst/>
          </a:prstGeom>
        </p:spPr>
        <p:txBody>
          <a:bodyPr anchor="ctr"/>
          <a:lstStyle>
            <a:lvl1pPr marL="0" indent="0" algn="ctr">
              <a:buFontTx/>
              <a:buNone/>
              <a:defRPr sz="1000" b="1" i="0">
                <a:solidFill>
                  <a:srgbClr val="092F5D"/>
                </a:solidFill>
                <a:latin typeface="Arial" charset="0"/>
                <a:ea typeface="Arial" charset="0"/>
                <a:cs typeface="Arial" charset="0"/>
              </a:defRPr>
            </a:lvl1pPr>
          </a:lstStyle>
          <a:p>
            <a:pPr lvl="0"/>
            <a:r>
              <a:rPr lang="en-US" dirty="0"/>
              <a:t>ANSWER</a:t>
            </a:r>
          </a:p>
        </p:txBody>
      </p:sp>
      <p:sp>
        <p:nvSpPr>
          <p:cNvPr id="41" name="Content Placeholder 2">
            <a:extLst>
              <a:ext uri="{FF2B5EF4-FFF2-40B4-BE49-F238E27FC236}">
                <a16:creationId xmlns:a16="http://schemas.microsoft.com/office/drawing/2014/main" id="{1D9ABE10-8C07-6947-B315-B03786D4C6D4}"/>
              </a:ext>
            </a:extLst>
          </p:cNvPr>
          <p:cNvSpPr>
            <a:spLocks noGrp="1"/>
          </p:cNvSpPr>
          <p:nvPr>
            <p:ph idx="47" hasCustomPrompt="1"/>
          </p:nvPr>
        </p:nvSpPr>
        <p:spPr>
          <a:xfrm>
            <a:off x="3071664" y="4493096"/>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95421ACB-4008-B74E-ABE9-FED1F2977B96}"/>
              </a:ext>
            </a:extLst>
          </p:cNvPr>
          <p:cNvSpPr>
            <a:spLocks noGrp="1"/>
          </p:cNvSpPr>
          <p:nvPr>
            <p:ph idx="48" hasCustomPrompt="1"/>
          </p:nvPr>
        </p:nvSpPr>
        <p:spPr>
          <a:xfrm>
            <a:off x="5106651" y="4493096"/>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4A708586-95EC-9F4F-8449-4367A53BE940}"/>
              </a:ext>
            </a:extLst>
          </p:cNvPr>
          <p:cNvSpPr>
            <a:spLocks noGrp="1"/>
          </p:cNvSpPr>
          <p:nvPr>
            <p:ph idx="49" hasCustomPrompt="1"/>
          </p:nvPr>
        </p:nvSpPr>
        <p:spPr>
          <a:xfrm>
            <a:off x="7196659" y="4493096"/>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65714258-3244-214C-AE51-E256680DD366}"/>
              </a:ext>
            </a:extLst>
          </p:cNvPr>
          <p:cNvSpPr>
            <a:spLocks noGrp="1"/>
          </p:cNvSpPr>
          <p:nvPr>
            <p:ph idx="50" hasCustomPrompt="1"/>
          </p:nvPr>
        </p:nvSpPr>
        <p:spPr>
          <a:xfrm>
            <a:off x="9253912" y="4493096"/>
            <a:ext cx="195465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Tree>
    <p:extLst>
      <p:ext uri="{BB962C8B-B14F-4D97-AF65-F5344CB8AC3E}">
        <p14:creationId xmlns:p14="http://schemas.microsoft.com/office/powerpoint/2010/main" val="3697599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a:p>
        </p:txBody>
      </p:sp>
    </p:spTree>
    <p:extLst>
      <p:ext uri="{BB962C8B-B14F-4D97-AF65-F5344CB8AC3E}">
        <p14:creationId xmlns:p14="http://schemas.microsoft.com/office/powerpoint/2010/main" val="3234746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a:p>
        </p:txBody>
      </p:sp>
    </p:spTree>
    <p:extLst>
      <p:ext uri="{BB962C8B-B14F-4D97-AF65-F5344CB8AC3E}">
        <p14:creationId xmlns:p14="http://schemas.microsoft.com/office/powerpoint/2010/main" val="27665972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a:p>
        </p:txBody>
      </p:sp>
    </p:spTree>
    <p:extLst>
      <p:ext uri="{BB962C8B-B14F-4D97-AF65-F5344CB8AC3E}">
        <p14:creationId xmlns:p14="http://schemas.microsoft.com/office/powerpoint/2010/main" val="1111407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a:p>
        </p:txBody>
      </p:sp>
    </p:spTree>
    <p:extLst>
      <p:ext uri="{BB962C8B-B14F-4D97-AF65-F5344CB8AC3E}">
        <p14:creationId xmlns:p14="http://schemas.microsoft.com/office/powerpoint/2010/main" val="3352263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a:p>
        </p:txBody>
      </p:sp>
    </p:spTree>
    <p:extLst>
      <p:ext uri="{BB962C8B-B14F-4D97-AF65-F5344CB8AC3E}">
        <p14:creationId xmlns:p14="http://schemas.microsoft.com/office/powerpoint/2010/main" val="2832226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34" r:id="rId18"/>
    <p:sldLayoutId id="2147484596"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Tree>
    <p:extLst>
      <p:ext uri="{BB962C8B-B14F-4D97-AF65-F5344CB8AC3E}">
        <p14:creationId xmlns:p14="http://schemas.microsoft.com/office/powerpoint/2010/main" val="937900152"/>
      </p:ext>
    </p:extLst>
  </p:cSld>
  <p:clrMap bg1="lt1" tx1="dk1" bg2="lt2" tx2="dk2" accent1="accent1" accent2="accent2" accent3="accent3" accent4="accent4" accent5="accent5" accent6="accent6" hlink="hlink" folHlink="folHlink"/>
  <p:sldLayoutIdLst>
    <p:sldLayoutId id="2147484528" r:id="rId1"/>
    <p:sldLayoutId id="2147484529" r:id="rId2"/>
    <p:sldLayoutId id="2147484530" r:id="rId3"/>
    <p:sldLayoutId id="2147484531" r:id="rId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39615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429875" y="65151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827871221"/>
      </p:ext>
    </p:extLst>
  </p:cSld>
  <p:clrMap bg1="lt1" tx1="dk1" bg2="lt2" tx2="dk2" accent1="accent1" accent2="accent2" accent3="accent3" accent4="accent4" accent5="accent5" accent6="accent6" hlink="hlink" folHlink="folHlink"/>
  <p:sldLayoutIdLst>
    <p:sldLayoutId id="2147484536" r:id="rId1"/>
    <p:sldLayoutId id="2147484537" r:id="rId2"/>
    <p:sldLayoutId id="2147484538" r:id="rId3"/>
    <p:sldLayoutId id="2147484539" r:id="rId4"/>
    <p:sldLayoutId id="2147484540"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0000"/>
        </a:lnSpc>
        <a:spcBef>
          <a:spcPct val="0"/>
        </a:spcBef>
        <a:buNone/>
        <a:defRPr sz="3800" b="1" i="0" kern="1200" baseline="0">
          <a:solidFill>
            <a:schemeClr val="bg1"/>
          </a:solidFill>
          <a:latin typeface="Calibri"/>
          <a:ea typeface="+mj-ea"/>
          <a:cs typeface="Calibri"/>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0"/>
            <a:ext cx="12192000" cy="3811587"/>
          </a:xfrm>
        </p:spPr>
        <p:txBody>
          <a:bodyPr wrap="square" anchor="ctr">
            <a:noAutofit/>
          </a:bodyPr>
          <a:lstStyle/>
          <a:p>
            <a:pPr>
              <a:spcBef>
                <a:spcPts val="1200"/>
              </a:spcBef>
            </a:pPr>
            <a:r>
              <a:rPr lang="en-US" sz="3800" dirty="0">
                <a:solidFill>
                  <a:srgbClr val="0331FF"/>
                </a:solidFill>
                <a:latin typeface="Calibri" panose="020F0502020204030204" pitchFamily="34" charset="0"/>
                <a:cs typeface="Calibri" panose="020F0502020204030204" pitchFamily="34" charset="0"/>
              </a:rPr>
              <a:t>Year in Review: Clinical Investigators Provide </a:t>
            </a:r>
            <a:br>
              <a:rPr lang="en-US" sz="3800" dirty="0">
                <a:solidFill>
                  <a:srgbClr val="0331FF"/>
                </a:solidFill>
                <a:latin typeface="Calibri" panose="020F0502020204030204" pitchFamily="34" charset="0"/>
                <a:cs typeface="Calibri" panose="020F0502020204030204" pitchFamily="34" charset="0"/>
              </a:rPr>
            </a:br>
            <a:r>
              <a:rPr lang="en-US" sz="3800" dirty="0">
                <a:solidFill>
                  <a:srgbClr val="0331FF"/>
                </a:solidFill>
                <a:latin typeface="Calibri" panose="020F0502020204030204" pitchFamily="34" charset="0"/>
                <a:cs typeface="Calibri" panose="020F0502020204030204" pitchFamily="34" charset="0"/>
              </a:rPr>
              <a:t>Perspectives on the Most Relevant New Publications, </a:t>
            </a:r>
            <a:br>
              <a:rPr lang="en-US" sz="3800" dirty="0">
                <a:solidFill>
                  <a:srgbClr val="0331FF"/>
                </a:solidFill>
                <a:latin typeface="Calibri" panose="020F0502020204030204" pitchFamily="34" charset="0"/>
                <a:cs typeface="Calibri" panose="020F0502020204030204" pitchFamily="34" charset="0"/>
              </a:rPr>
            </a:br>
            <a:r>
              <a:rPr lang="en-US" sz="3800" dirty="0">
                <a:solidFill>
                  <a:srgbClr val="0331FF"/>
                </a:solidFill>
                <a:latin typeface="Calibri" panose="020F0502020204030204" pitchFamily="34" charset="0"/>
                <a:cs typeface="Calibri" panose="020F0502020204030204" pitchFamily="34" charset="0"/>
              </a:rPr>
              <a:t>Data Sets and Advances in Oncology </a:t>
            </a:r>
            <a:br>
              <a:rPr lang="en-US" sz="4200" dirty="0">
                <a:solidFill>
                  <a:srgbClr val="0331FF"/>
                </a:solidFill>
                <a:latin typeface="Calibri" panose="020F0502020204030204" pitchFamily="34" charset="0"/>
                <a:cs typeface="Calibri" panose="020F0502020204030204" pitchFamily="34" charset="0"/>
              </a:rPr>
            </a:br>
            <a:br>
              <a:rPr lang="en-US" sz="1000" dirty="0">
                <a:solidFill>
                  <a:srgbClr val="0331FF"/>
                </a:solidFill>
                <a:latin typeface="Calibri" panose="020F0502020204030204" pitchFamily="34" charset="0"/>
                <a:cs typeface="Calibri" panose="020F0502020204030204" pitchFamily="34" charset="0"/>
              </a:rPr>
            </a:br>
            <a:r>
              <a:rPr lang="en-US" sz="4200" dirty="0">
                <a:solidFill>
                  <a:srgbClr val="0331FF"/>
                </a:solidFill>
                <a:latin typeface="Calibri" panose="020F0502020204030204" pitchFamily="34" charset="0"/>
                <a:cs typeface="Calibri" panose="020F0502020204030204" pitchFamily="34" charset="0"/>
              </a:rPr>
              <a:t>Prostate Cancer</a:t>
            </a:r>
            <a:br>
              <a:rPr lang="en-US" sz="3200" i="1" dirty="0">
                <a:solidFill>
                  <a:srgbClr val="0331FF"/>
                </a:solidFill>
                <a:latin typeface="Calibri" panose="020F0502020204030204" pitchFamily="34" charset="0"/>
                <a:cs typeface="Calibri" panose="020F0502020204030204" pitchFamily="34" charset="0"/>
              </a:rPr>
            </a:br>
            <a:br>
              <a:rPr lang="en-US" sz="1800" i="1" dirty="0">
                <a:solidFill>
                  <a:srgbClr val="0331FF"/>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Tuesday, December 1, 2020</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5:00 PM – 6:00 PM ET</a:t>
            </a:r>
          </a:p>
        </p:txBody>
      </p:sp>
      <p:sp>
        <p:nvSpPr>
          <p:cNvPr id="8" name="Text Box 6">
            <a:extLst>
              <a:ext uri="{FF2B5EF4-FFF2-40B4-BE49-F238E27FC236}">
                <a16:creationId xmlns:a16="http://schemas.microsoft.com/office/drawing/2014/main" id="{1AE719E2-CC57-9D4F-A735-FFC2EFEB6443}"/>
              </a:ext>
            </a:extLst>
          </p:cNvPr>
          <p:cNvSpPr txBox="1">
            <a:spLocks noChangeArrowheads="1"/>
          </p:cNvSpPr>
          <p:nvPr/>
        </p:nvSpPr>
        <p:spPr bwMode="auto">
          <a:xfrm>
            <a:off x="3448050" y="4429494"/>
            <a:ext cx="52959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54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Emmanuel S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Antonarakis</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54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Andrew J Armstrong, MD,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ScM</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7365ECFC-443D-6247-ACA2-100CD22FACA6}"/>
              </a:ext>
            </a:extLst>
          </p:cNvPr>
          <p:cNvSpPr txBox="1">
            <a:spLocks noChangeArrowheads="1"/>
          </p:cNvSpPr>
          <p:nvPr/>
        </p:nvSpPr>
        <p:spPr bwMode="auto">
          <a:xfrm>
            <a:off x="3827749" y="5778682"/>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2000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0CA88C90-91EF-1746-B7A6-8107A574D196}"/>
              </a:ext>
            </a:extLst>
          </p:cNvPr>
          <p:cNvSpPr txBox="1">
            <a:spLocks noChangeArrowheads="1"/>
          </p:cNvSpPr>
          <p:nvPr/>
        </p:nvSpPr>
        <p:spPr bwMode="auto">
          <a:xfrm>
            <a:off x="4647392" y="386104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Tree>
    <p:custDataLst>
      <p:tags r:id="rId1"/>
    </p:custDataLst>
    <p:extLst>
      <p:ext uri="{BB962C8B-B14F-4D97-AF65-F5344CB8AC3E}">
        <p14:creationId xmlns:p14="http://schemas.microsoft.com/office/powerpoint/2010/main" val="452396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2981" y="1370013"/>
            <a:ext cx="5769043" cy="5155331"/>
          </a:xfrm>
        </p:spPr>
        <p:txBody>
          <a:bodyPr>
            <a:normAutofit/>
          </a:bodyPr>
          <a:lstStyle/>
          <a:p>
            <a:pPr marL="514350" indent="-514350">
              <a:buFont typeface="+mj-lt"/>
              <a:buAutoNum type="arabicPeriod"/>
            </a:pPr>
            <a:r>
              <a:rPr lang="en-US" sz="2800" b="0" dirty="0"/>
              <a:t>Improved survival in </a:t>
            </a:r>
            <a:r>
              <a:rPr lang="en-US" sz="2800" b="0" dirty="0" err="1"/>
              <a:t>nmCRPC</a:t>
            </a:r>
            <a:r>
              <a:rPr lang="en-US" sz="2800" b="0" dirty="0"/>
              <a:t> with new AR therapies</a:t>
            </a:r>
          </a:p>
          <a:p>
            <a:pPr marL="514350" indent="-514350">
              <a:buFont typeface="+mj-lt"/>
              <a:buAutoNum type="arabicPeriod"/>
            </a:pPr>
            <a:r>
              <a:rPr lang="en-US" sz="2800" b="0" dirty="0"/>
              <a:t>Improved survival in </a:t>
            </a:r>
            <a:r>
              <a:rPr lang="en-US" sz="2800" b="0" dirty="0" err="1"/>
              <a:t>mHSPC</a:t>
            </a:r>
            <a:r>
              <a:rPr lang="en-US" sz="2800" b="0" dirty="0"/>
              <a:t> with new AR therapies</a:t>
            </a:r>
          </a:p>
          <a:p>
            <a:pPr marL="514350" indent="-514350">
              <a:buFont typeface="+mj-lt"/>
              <a:buAutoNum type="arabicPeriod"/>
            </a:pPr>
            <a:r>
              <a:rPr lang="en-US" sz="2800" b="0" dirty="0" err="1"/>
              <a:t>Cabazitaxel</a:t>
            </a:r>
            <a:r>
              <a:rPr lang="en-US" sz="2800" b="0" dirty="0"/>
              <a:t> solidified as 3</a:t>
            </a:r>
            <a:r>
              <a:rPr lang="en-US" sz="2800" b="0" baseline="30000" dirty="0"/>
              <a:t>rd</a:t>
            </a:r>
            <a:r>
              <a:rPr lang="en-US" sz="2800" b="0" dirty="0"/>
              <a:t> line therapy in </a:t>
            </a:r>
            <a:r>
              <a:rPr lang="en-US" sz="2800" b="0" dirty="0" err="1"/>
              <a:t>mCRPC</a:t>
            </a:r>
            <a:r>
              <a:rPr lang="en-US" sz="2800" b="0" dirty="0"/>
              <a:t>: the CARD trial</a:t>
            </a:r>
          </a:p>
          <a:p>
            <a:pPr marL="514350" indent="-514350">
              <a:buFont typeface="+mj-lt"/>
              <a:buAutoNum type="arabicPeriod"/>
            </a:pPr>
            <a:r>
              <a:rPr lang="en-US" sz="2800" b="0" dirty="0"/>
              <a:t>Precision medicine comes in </a:t>
            </a:r>
            <a:r>
              <a:rPr lang="en-US" sz="2800" b="0" dirty="0" err="1"/>
              <a:t>mCRPC</a:t>
            </a:r>
            <a:r>
              <a:rPr lang="en-US" sz="2800" b="0" dirty="0"/>
              <a:t>: homologous repair and PARP inhibition</a:t>
            </a:r>
          </a:p>
          <a:p>
            <a:pPr marL="457200" lvl="1" indent="0">
              <a:buNone/>
            </a:pPr>
            <a:endParaRPr lang="en-US" sz="2800" b="0" dirty="0"/>
          </a:p>
        </p:txBody>
      </p:sp>
      <p:pic>
        <p:nvPicPr>
          <p:cNvPr id="5" name="Picture 4"/>
          <p:cNvPicPr>
            <a:picLocks noChangeAspect="1"/>
          </p:cNvPicPr>
          <p:nvPr/>
        </p:nvPicPr>
        <p:blipFill>
          <a:blip r:embed="rId2"/>
          <a:stretch>
            <a:fillRect/>
          </a:stretch>
        </p:blipFill>
        <p:spPr>
          <a:xfrm>
            <a:off x="6377477" y="1844824"/>
            <a:ext cx="5262592" cy="3732217"/>
          </a:xfrm>
          <a:prstGeom prst="rect">
            <a:avLst/>
          </a:prstGeom>
        </p:spPr>
      </p:pic>
      <p:sp>
        <p:nvSpPr>
          <p:cNvPr id="4" name="Rectangle 3"/>
          <p:cNvSpPr/>
          <p:nvPr/>
        </p:nvSpPr>
        <p:spPr>
          <a:xfrm>
            <a:off x="8941415" y="3701786"/>
            <a:ext cx="2678761" cy="187525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235B712-1D0D-BF45-8DA0-717901D74054}"/>
              </a:ext>
            </a:extLst>
          </p:cNvPr>
          <p:cNvSpPr txBox="1"/>
          <p:nvPr/>
        </p:nvSpPr>
        <p:spPr>
          <a:xfrm>
            <a:off x="47328" y="6525344"/>
            <a:ext cx="3960440"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a:t>
            </a:r>
            <a:r>
              <a:rPr lang="en-US" sz="1500" b="0" dirty="0">
                <a:solidFill>
                  <a:prstClr val="black"/>
                </a:solidFill>
                <a:latin typeface="Calibri" panose="020F0502020204030204" pitchFamily="34" charset="0"/>
                <a:ea typeface="+mn-ea"/>
                <a:cs typeface="Calibri" panose="020F0502020204030204" pitchFamily="34" charset="0"/>
              </a:rPr>
              <a:t>Andrew J Armstrong, MD, </a:t>
            </a:r>
            <a:r>
              <a:rPr lang="en-US" sz="1500" b="0" dirty="0" err="1">
                <a:solidFill>
                  <a:prstClr val="black"/>
                </a:solidFill>
                <a:latin typeface="Calibri" panose="020F0502020204030204" pitchFamily="34" charset="0"/>
                <a:ea typeface="+mn-ea"/>
                <a:cs typeface="Calibri" panose="020F0502020204030204" pitchFamily="34" charset="0"/>
              </a:rPr>
              <a:t>ScM</a:t>
            </a:r>
            <a:endParaRPr lang="en-US" sz="1500" b="0" dirty="0">
              <a:solidFill>
                <a:prstClr val="black"/>
              </a:solidFill>
              <a:latin typeface="Calibri" panose="020F0502020204030204" pitchFamily="34" charset="0"/>
              <a:ea typeface="+mn-ea"/>
              <a:cs typeface="Calibri" panose="020F0502020204030204" pitchFamily="34" charset="0"/>
            </a:endParaRPr>
          </a:p>
        </p:txBody>
      </p:sp>
      <p:sp>
        <p:nvSpPr>
          <p:cNvPr id="9" name="Title 8">
            <a:extLst>
              <a:ext uri="{FF2B5EF4-FFF2-40B4-BE49-F238E27FC236}">
                <a16:creationId xmlns:a16="http://schemas.microsoft.com/office/drawing/2014/main" id="{CF6DC029-357D-074A-AF3D-AAC7F266AF71}"/>
              </a:ext>
            </a:extLst>
          </p:cNvPr>
          <p:cNvSpPr>
            <a:spLocks noGrp="1"/>
          </p:cNvSpPr>
          <p:nvPr>
            <p:ph type="title"/>
          </p:nvPr>
        </p:nvSpPr>
        <p:spPr/>
        <p:txBody>
          <a:bodyPr/>
          <a:lstStyle/>
          <a:p>
            <a:r>
              <a:rPr lang="en-US" dirty="0"/>
              <a:t>Four Key Advances in 2019-20 in Advanced Prostate Cancer</a:t>
            </a:r>
          </a:p>
        </p:txBody>
      </p:sp>
    </p:spTree>
    <p:extLst>
      <p:ext uri="{BB962C8B-B14F-4D97-AF65-F5344CB8AC3E}">
        <p14:creationId xmlns:p14="http://schemas.microsoft.com/office/powerpoint/2010/main" val="3692747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29992" y="3276252"/>
            <a:ext cx="0" cy="275167"/>
          </a:xfrm>
          <a:custGeom>
            <a:avLst/>
            <a:gdLst/>
            <a:ahLst/>
            <a:cxnLst/>
            <a:rect l="l" t="t" r="r" b="b"/>
            <a:pathLst>
              <a:path h="206375">
                <a:moveTo>
                  <a:pt x="0" y="0"/>
                </a:moveTo>
                <a:lnTo>
                  <a:pt x="0" y="206286"/>
                </a:lnTo>
              </a:path>
            </a:pathLst>
          </a:custGeom>
          <a:ln w="12700">
            <a:solidFill>
              <a:srgbClr val="0A46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3" name="object 3"/>
          <p:cNvSpPr/>
          <p:nvPr/>
        </p:nvSpPr>
        <p:spPr>
          <a:xfrm>
            <a:off x="1329992" y="3879579"/>
            <a:ext cx="0" cy="450427"/>
          </a:xfrm>
          <a:custGeom>
            <a:avLst/>
            <a:gdLst/>
            <a:ahLst/>
            <a:cxnLst/>
            <a:rect l="l" t="t" r="r" b="b"/>
            <a:pathLst>
              <a:path h="337820">
                <a:moveTo>
                  <a:pt x="0" y="0"/>
                </a:moveTo>
                <a:lnTo>
                  <a:pt x="0" y="337438"/>
                </a:lnTo>
              </a:path>
            </a:pathLst>
          </a:custGeom>
          <a:ln w="12700">
            <a:solidFill>
              <a:srgbClr val="0A46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4" name="object 4"/>
          <p:cNvSpPr/>
          <p:nvPr/>
        </p:nvSpPr>
        <p:spPr>
          <a:xfrm>
            <a:off x="2209544" y="3276252"/>
            <a:ext cx="7620" cy="762847"/>
          </a:xfrm>
          <a:custGeom>
            <a:avLst/>
            <a:gdLst/>
            <a:ahLst/>
            <a:cxnLst/>
            <a:rect l="l" t="t" r="r" b="b"/>
            <a:pathLst>
              <a:path w="7619" h="572135">
                <a:moveTo>
                  <a:pt x="0" y="571754"/>
                </a:moveTo>
                <a:lnTo>
                  <a:pt x="7365" y="0"/>
                </a:lnTo>
              </a:path>
            </a:pathLst>
          </a:custGeom>
          <a:ln w="12700">
            <a:solidFill>
              <a:srgbClr val="0A46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5" name="object 5"/>
          <p:cNvSpPr/>
          <p:nvPr/>
        </p:nvSpPr>
        <p:spPr>
          <a:xfrm>
            <a:off x="3519422" y="3276252"/>
            <a:ext cx="0" cy="275167"/>
          </a:xfrm>
          <a:custGeom>
            <a:avLst/>
            <a:gdLst/>
            <a:ahLst/>
            <a:cxnLst/>
            <a:rect l="l" t="t" r="r" b="b"/>
            <a:pathLst>
              <a:path h="206375">
                <a:moveTo>
                  <a:pt x="0" y="0"/>
                </a:moveTo>
                <a:lnTo>
                  <a:pt x="0" y="206286"/>
                </a:lnTo>
              </a:path>
            </a:pathLst>
          </a:custGeom>
          <a:ln w="12700">
            <a:solidFill>
              <a:srgbClr val="0A46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6" name="object 6"/>
          <p:cNvSpPr/>
          <p:nvPr/>
        </p:nvSpPr>
        <p:spPr>
          <a:xfrm>
            <a:off x="3519422" y="3879577"/>
            <a:ext cx="0" cy="708660"/>
          </a:xfrm>
          <a:custGeom>
            <a:avLst/>
            <a:gdLst/>
            <a:ahLst/>
            <a:cxnLst/>
            <a:rect l="l" t="t" r="r" b="b"/>
            <a:pathLst>
              <a:path h="531495">
                <a:moveTo>
                  <a:pt x="0" y="0"/>
                </a:moveTo>
                <a:lnTo>
                  <a:pt x="0" y="531241"/>
                </a:lnTo>
              </a:path>
            </a:pathLst>
          </a:custGeom>
          <a:ln w="12700">
            <a:solidFill>
              <a:srgbClr val="0A46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7" name="object 7"/>
          <p:cNvSpPr/>
          <p:nvPr/>
        </p:nvSpPr>
        <p:spPr>
          <a:xfrm>
            <a:off x="2782191" y="4261086"/>
            <a:ext cx="735965" cy="326813"/>
          </a:xfrm>
          <a:custGeom>
            <a:avLst/>
            <a:gdLst/>
            <a:ahLst/>
            <a:cxnLst/>
            <a:rect l="l" t="t" r="r" b="b"/>
            <a:pathLst>
              <a:path w="735964" h="245110">
                <a:moveTo>
                  <a:pt x="0" y="245110"/>
                </a:moveTo>
                <a:lnTo>
                  <a:pt x="0" y="0"/>
                </a:lnTo>
                <a:lnTo>
                  <a:pt x="735583" y="0"/>
                </a:lnTo>
              </a:path>
            </a:pathLst>
          </a:custGeom>
          <a:ln w="12700">
            <a:solidFill>
              <a:srgbClr val="0A46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8" name="object 8"/>
          <p:cNvSpPr/>
          <p:nvPr/>
        </p:nvSpPr>
        <p:spPr>
          <a:xfrm>
            <a:off x="5002274" y="3193777"/>
            <a:ext cx="0" cy="358140"/>
          </a:xfrm>
          <a:custGeom>
            <a:avLst/>
            <a:gdLst/>
            <a:ahLst/>
            <a:cxnLst/>
            <a:rect l="l" t="t" r="r" b="b"/>
            <a:pathLst>
              <a:path h="268605">
                <a:moveTo>
                  <a:pt x="0" y="0"/>
                </a:moveTo>
                <a:lnTo>
                  <a:pt x="0" y="268135"/>
                </a:lnTo>
              </a:path>
            </a:pathLst>
          </a:custGeom>
          <a:ln w="12700">
            <a:solidFill>
              <a:srgbClr val="0A46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9" name="object 9"/>
          <p:cNvSpPr/>
          <p:nvPr/>
        </p:nvSpPr>
        <p:spPr>
          <a:xfrm>
            <a:off x="5002274" y="3879577"/>
            <a:ext cx="0" cy="419100"/>
          </a:xfrm>
          <a:custGeom>
            <a:avLst/>
            <a:gdLst/>
            <a:ahLst/>
            <a:cxnLst/>
            <a:rect l="l" t="t" r="r" b="b"/>
            <a:pathLst>
              <a:path h="314325">
                <a:moveTo>
                  <a:pt x="0" y="0"/>
                </a:moveTo>
                <a:lnTo>
                  <a:pt x="0" y="314071"/>
                </a:lnTo>
              </a:path>
            </a:pathLst>
          </a:custGeom>
          <a:ln w="12700">
            <a:solidFill>
              <a:srgbClr val="0A46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10" name="object 10"/>
          <p:cNvSpPr/>
          <p:nvPr/>
        </p:nvSpPr>
        <p:spPr>
          <a:xfrm>
            <a:off x="5953186" y="3276252"/>
            <a:ext cx="0" cy="275167"/>
          </a:xfrm>
          <a:custGeom>
            <a:avLst/>
            <a:gdLst/>
            <a:ahLst/>
            <a:cxnLst/>
            <a:rect l="l" t="t" r="r" b="b"/>
            <a:pathLst>
              <a:path h="206375">
                <a:moveTo>
                  <a:pt x="0" y="0"/>
                </a:moveTo>
                <a:lnTo>
                  <a:pt x="0" y="206286"/>
                </a:lnTo>
              </a:path>
            </a:pathLst>
          </a:custGeom>
          <a:ln w="12700">
            <a:solidFill>
              <a:srgbClr val="0A46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11" name="object 11"/>
          <p:cNvSpPr/>
          <p:nvPr/>
        </p:nvSpPr>
        <p:spPr>
          <a:xfrm>
            <a:off x="5953186" y="3879577"/>
            <a:ext cx="0" cy="419100"/>
          </a:xfrm>
          <a:custGeom>
            <a:avLst/>
            <a:gdLst/>
            <a:ahLst/>
            <a:cxnLst/>
            <a:rect l="l" t="t" r="r" b="b"/>
            <a:pathLst>
              <a:path h="314325">
                <a:moveTo>
                  <a:pt x="0" y="0"/>
                </a:moveTo>
                <a:lnTo>
                  <a:pt x="0" y="314071"/>
                </a:lnTo>
              </a:path>
            </a:pathLst>
          </a:custGeom>
          <a:ln w="12700">
            <a:solidFill>
              <a:srgbClr val="0A46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12" name="object 12"/>
          <p:cNvSpPr/>
          <p:nvPr/>
        </p:nvSpPr>
        <p:spPr>
          <a:xfrm>
            <a:off x="5953128" y="4038660"/>
            <a:ext cx="1049655" cy="259927"/>
          </a:xfrm>
          <a:custGeom>
            <a:avLst/>
            <a:gdLst/>
            <a:ahLst/>
            <a:cxnLst/>
            <a:rect l="l" t="t" r="r" b="b"/>
            <a:pathLst>
              <a:path w="1049654" h="194945">
                <a:moveTo>
                  <a:pt x="1049527" y="194818"/>
                </a:moveTo>
                <a:lnTo>
                  <a:pt x="1049527" y="0"/>
                </a:lnTo>
                <a:lnTo>
                  <a:pt x="0" y="0"/>
                </a:lnTo>
              </a:path>
            </a:pathLst>
          </a:custGeom>
          <a:ln w="12700">
            <a:solidFill>
              <a:srgbClr val="0A46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13" name="object 13"/>
          <p:cNvSpPr/>
          <p:nvPr/>
        </p:nvSpPr>
        <p:spPr>
          <a:xfrm>
            <a:off x="7658732" y="3193777"/>
            <a:ext cx="0" cy="358140"/>
          </a:xfrm>
          <a:custGeom>
            <a:avLst/>
            <a:gdLst/>
            <a:ahLst/>
            <a:cxnLst/>
            <a:rect l="l" t="t" r="r" b="b"/>
            <a:pathLst>
              <a:path h="268605">
                <a:moveTo>
                  <a:pt x="0" y="0"/>
                </a:moveTo>
                <a:lnTo>
                  <a:pt x="0" y="268135"/>
                </a:lnTo>
              </a:path>
            </a:pathLst>
          </a:custGeom>
          <a:ln w="12700">
            <a:solidFill>
              <a:srgbClr val="0A46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14" name="object 14"/>
          <p:cNvSpPr/>
          <p:nvPr/>
        </p:nvSpPr>
        <p:spPr>
          <a:xfrm>
            <a:off x="7658732" y="3879577"/>
            <a:ext cx="0" cy="1031240"/>
          </a:xfrm>
          <a:custGeom>
            <a:avLst/>
            <a:gdLst/>
            <a:ahLst/>
            <a:cxnLst/>
            <a:rect l="l" t="t" r="r" b="b"/>
            <a:pathLst>
              <a:path h="773429">
                <a:moveTo>
                  <a:pt x="0" y="0"/>
                </a:moveTo>
                <a:lnTo>
                  <a:pt x="0" y="773303"/>
                </a:lnTo>
              </a:path>
            </a:pathLst>
          </a:custGeom>
          <a:ln w="12700">
            <a:solidFill>
              <a:srgbClr val="0A46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15" name="object 15"/>
          <p:cNvSpPr/>
          <p:nvPr/>
        </p:nvSpPr>
        <p:spPr>
          <a:xfrm>
            <a:off x="8636950" y="3276252"/>
            <a:ext cx="0" cy="275167"/>
          </a:xfrm>
          <a:custGeom>
            <a:avLst/>
            <a:gdLst/>
            <a:ahLst/>
            <a:cxnLst/>
            <a:rect l="l" t="t" r="r" b="b"/>
            <a:pathLst>
              <a:path h="206375">
                <a:moveTo>
                  <a:pt x="0" y="0"/>
                </a:moveTo>
                <a:lnTo>
                  <a:pt x="0" y="206286"/>
                </a:lnTo>
              </a:path>
            </a:pathLst>
          </a:custGeom>
          <a:ln w="12700">
            <a:solidFill>
              <a:srgbClr val="0A46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16" name="object 16"/>
          <p:cNvSpPr/>
          <p:nvPr/>
        </p:nvSpPr>
        <p:spPr>
          <a:xfrm>
            <a:off x="8636950" y="3879577"/>
            <a:ext cx="0" cy="1031240"/>
          </a:xfrm>
          <a:custGeom>
            <a:avLst/>
            <a:gdLst/>
            <a:ahLst/>
            <a:cxnLst/>
            <a:rect l="l" t="t" r="r" b="b"/>
            <a:pathLst>
              <a:path h="773429">
                <a:moveTo>
                  <a:pt x="0" y="0"/>
                </a:moveTo>
                <a:lnTo>
                  <a:pt x="0" y="773303"/>
                </a:lnTo>
              </a:path>
            </a:pathLst>
          </a:custGeom>
          <a:ln w="12700">
            <a:solidFill>
              <a:srgbClr val="0A46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17" name="object 17"/>
          <p:cNvSpPr/>
          <p:nvPr/>
        </p:nvSpPr>
        <p:spPr>
          <a:xfrm>
            <a:off x="7220582" y="2345077"/>
            <a:ext cx="0" cy="226060"/>
          </a:xfrm>
          <a:custGeom>
            <a:avLst/>
            <a:gdLst/>
            <a:ahLst/>
            <a:cxnLst/>
            <a:rect l="l" t="t" r="r" b="b"/>
            <a:pathLst>
              <a:path h="169544">
                <a:moveTo>
                  <a:pt x="0" y="0"/>
                </a:moveTo>
                <a:lnTo>
                  <a:pt x="0" y="169456"/>
                </a:lnTo>
              </a:path>
            </a:pathLst>
          </a:custGeom>
          <a:ln w="12700">
            <a:solidFill>
              <a:srgbClr val="0A46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18" name="object 18"/>
          <p:cNvSpPr/>
          <p:nvPr/>
        </p:nvSpPr>
        <p:spPr>
          <a:xfrm>
            <a:off x="7220582" y="2899385"/>
            <a:ext cx="0" cy="294639"/>
          </a:xfrm>
          <a:custGeom>
            <a:avLst/>
            <a:gdLst/>
            <a:ahLst/>
            <a:cxnLst/>
            <a:rect l="l" t="t" r="r" b="b"/>
            <a:pathLst>
              <a:path h="220980">
                <a:moveTo>
                  <a:pt x="0" y="0"/>
                </a:moveTo>
                <a:lnTo>
                  <a:pt x="0" y="220852"/>
                </a:lnTo>
              </a:path>
            </a:pathLst>
          </a:custGeom>
          <a:ln w="12700">
            <a:solidFill>
              <a:srgbClr val="0A46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19" name="object 19"/>
          <p:cNvSpPr/>
          <p:nvPr/>
        </p:nvSpPr>
        <p:spPr>
          <a:xfrm>
            <a:off x="6578349" y="2345156"/>
            <a:ext cx="9525" cy="849207"/>
          </a:xfrm>
          <a:custGeom>
            <a:avLst/>
            <a:gdLst/>
            <a:ahLst/>
            <a:cxnLst/>
            <a:rect l="l" t="t" r="r" b="b"/>
            <a:pathLst>
              <a:path w="9525" h="636905">
                <a:moveTo>
                  <a:pt x="0" y="0"/>
                </a:moveTo>
                <a:lnTo>
                  <a:pt x="9271" y="636524"/>
                </a:lnTo>
              </a:path>
            </a:pathLst>
          </a:custGeom>
          <a:ln w="12700">
            <a:solidFill>
              <a:srgbClr val="0A46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20" name="object 20"/>
          <p:cNvSpPr/>
          <p:nvPr/>
        </p:nvSpPr>
        <p:spPr>
          <a:xfrm>
            <a:off x="4275072" y="2345077"/>
            <a:ext cx="0" cy="226060"/>
          </a:xfrm>
          <a:custGeom>
            <a:avLst/>
            <a:gdLst/>
            <a:ahLst/>
            <a:cxnLst/>
            <a:rect l="l" t="t" r="r" b="b"/>
            <a:pathLst>
              <a:path h="169544">
                <a:moveTo>
                  <a:pt x="0" y="0"/>
                </a:moveTo>
                <a:lnTo>
                  <a:pt x="0" y="169456"/>
                </a:lnTo>
              </a:path>
            </a:pathLst>
          </a:custGeom>
          <a:ln w="12700">
            <a:solidFill>
              <a:srgbClr val="0A46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21" name="object 21"/>
          <p:cNvSpPr/>
          <p:nvPr/>
        </p:nvSpPr>
        <p:spPr>
          <a:xfrm>
            <a:off x="4275072" y="2899306"/>
            <a:ext cx="0" cy="377613"/>
          </a:xfrm>
          <a:custGeom>
            <a:avLst/>
            <a:gdLst/>
            <a:ahLst/>
            <a:cxnLst/>
            <a:rect l="l" t="t" r="r" b="b"/>
            <a:pathLst>
              <a:path h="283210">
                <a:moveTo>
                  <a:pt x="0" y="0"/>
                </a:moveTo>
                <a:lnTo>
                  <a:pt x="0" y="282701"/>
                </a:lnTo>
              </a:path>
            </a:pathLst>
          </a:custGeom>
          <a:ln w="12700">
            <a:solidFill>
              <a:srgbClr val="0A46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22" name="object 22"/>
          <p:cNvSpPr/>
          <p:nvPr/>
        </p:nvSpPr>
        <p:spPr>
          <a:xfrm>
            <a:off x="3557394" y="1786615"/>
            <a:ext cx="1543051" cy="863600"/>
          </a:xfrm>
          <a:custGeom>
            <a:avLst/>
            <a:gdLst/>
            <a:ahLst/>
            <a:cxnLst/>
            <a:rect l="l" t="t" r="r" b="b"/>
            <a:pathLst>
              <a:path w="1543050" h="647700">
                <a:moveTo>
                  <a:pt x="1542923" y="418846"/>
                </a:moveTo>
                <a:lnTo>
                  <a:pt x="1542923" y="647446"/>
                </a:lnTo>
                <a:lnTo>
                  <a:pt x="0" y="647446"/>
                </a:lnTo>
                <a:lnTo>
                  <a:pt x="0" y="0"/>
                </a:lnTo>
              </a:path>
            </a:pathLst>
          </a:custGeom>
          <a:ln w="12700">
            <a:solidFill>
              <a:srgbClr val="0A46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23" name="object 23"/>
          <p:cNvSpPr/>
          <p:nvPr/>
        </p:nvSpPr>
        <p:spPr>
          <a:xfrm>
            <a:off x="2884358" y="2345077"/>
            <a:ext cx="0" cy="226060"/>
          </a:xfrm>
          <a:custGeom>
            <a:avLst/>
            <a:gdLst/>
            <a:ahLst/>
            <a:cxnLst/>
            <a:rect l="l" t="t" r="r" b="b"/>
            <a:pathLst>
              <a:path h="169544">
                <a:moveTo>
                  <a:pt x="0" y="0"/>
                </a:moveTo>
                <a:lnTo>
                  <a:pt x="0" y="169456"/>
                </a:lnTo>
              </a:path>
            </a:pathLst>
          </a:custGeom>
          <a:ln w="12700">
            <a:solidFill>
              <a:srgbClr val="0A46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24" name="object 24"/>
          <p:cNvSpPr/>
          <p:nvPr/>
        </p:nvSpPr>
        <p:spPr>
          <a:xfrm>
            <a:off x="2884358" y="2899306"/>
            <a:ext cx="0" cy="377613"/>
          </a:xfrm>
          <a:custGeom>
            <a:avLst/>
            <a:gdLst/>
            <a:ahLst/>
            <a:cxnLst/>
            <a:rect l="l" t="t" r="r" b="b"/>
            <a:pathLst>
              <a:path h="283210">
                <a:moveTo>
                  <a:pt x="0" y="0"/>
                </a:moveTo>
                <a:lnTo>
                  <a:pt x="0" y="282701"/>
                </a:lnTo>
              </a:path>
            </a:pathLst>
          </a:custGeom>
          <a:ln w="12700">
            <a:solidFill>
              <a:srgbClr val="0A46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25" name="object 25"/>
          <p:cNvSpPr/>
          <p:nvPr/>
        </p:nvSpPr>
        <p:spPr>
          <a:xfrm>
            <a:off x="1900680" y="2345077"/>
            <a:ext cx="0" cy="226060"/>
          </a:xfrm>
          <a:custGeom>
            <a:avLst/>
            <a:gdLst/>
            <a:ahLst/>
            <a:cxnLst/>
            <a:rect l="l" t="t" r="r" b="b"/>
            <a:pathLst>
              <a:path h="169544">
                <a:moveTo>
                  <a:pt x="0" y="0"/>
                </a:moveTo>
                <a:lnTo>
                  <a:pt x="0" y="169456"/>
                </a:lnTo>
              </a:path>
            </a:pathLst>
          </a:custGeom>
          <a:ln w="12700">
            <a:solidFill>
              <a:srgbClr val="0A46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26" name="object 26"/>
          <p:cNvSpPr/>
          <p:nvPr/>
        </p:nvSpPr>
        <p:spPr>
          <a:xfrm>
            <a:off x="1900680" y="2899385"/>
            <a:ext cx="0" cy="294639"/>
          </a:xfrm>
          <a:custGeom>
            <a:avLst/>
            <a:gdLst/>
            <a:ahLst/>
            <a:cxnLst/>
            <a:rect l="l" t="t" r="r" b="b"/>
            <a:pathLst>
              <a:path h="220980">
                <a:moveTo>
                  <a:pt x="0" y="0"/>
                </a:moveTo>
                <a:lnTo>
                  <a:pt x="0" y="220852"/>
                </a:lnTo>
              </a:path>
            </a:pathLst>
          </a:custGeom>
          <a:ln w="12700">
            <a:solidFill>
              <a:srgbClr val="0A46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27" name="object 27"/>
          <p:cNvSpPr/>
          <p:nvPr/>
        </p:nvSpPr>
        <p:spPr>
          <a:xfrm>
            <a:off x="1233890" y="2911915"/>
            <a:ext cx="9135531" cy="534247"/>
          </a:xfrm>
          <a:custGeom>
            <a:avLst/>
            <a:gdLst/>
            <a:ahLst/>
            <a:cxnLst/>
            <a:rect l="l" t="t" r="r" b="b"/>
            <a:pathLst>
              <a:path w="7943850" h="400685">
                <a:moveTo>
                  <a:pt x="7743609" y="0"/>
                </a:moveTo>
                <a:lnTo>
                  <a:pt x="7743609" y="100076"/>
                </a:lnTo>
                <a:lnTo>
                  <a:pt x="0" y="100076"/>
                </a:lnTo>
                <a:lnTo>
                  <a:pt x="0" y="300228"/>
                </a:lnTo>
                <a:lnTo>
                  <a:pt x="7743609" y="300228"/>
                </a:lnTo>
                <a:lnTo>
                  <a:pt x="7743609" y="400304"/>
                </a:lnTo>
                <a:lnTo>
                  <a:pt x="7943761" y="200152"/>
                </a:lnTo>
                <a:lnTo>
                  <a:pt x="7743609" y="0"/>
                </a:lnTo>
                <a:close/>
              </a:path>
            </a:pathLst>
          </a:custGeom>
          <a:solidFill>
            <a:srgbClr val="0D477C"/>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28" name="object 28"/>
          <p:cNvSpPr/>
          <p:nvPr/>
        </p:nvSpPr>
        <p:spPr>
          <a:xfrm>
            <a:off x="1107361" y="3551299"/>
            <a:ext cx="445771" cy="328505"/>
          </a:xfrm>
          <a:custGeom>
            <a:avLst/>
            <a:gdLst/>
            <a:ahLst/>
            <a:cxnLst/>
            <a:rect l="l" t="t" r="r" b="b"/>
            <a:pathLst>
              <a:path w="445769" h="246380">
                <a:moveTo>
                  <a:pt x="0" y="246214"/>
                </a:moveTo>
                <a:lnTo>
                  <a:pt x="445249" y="246214"/>
                </a:lnTo>
                <a:lnTo>
                  <a:pt x="445249" y="0"/>
                </a:lnTo>
                <a:lnTo>
                  <a:pt x="0" y="0"/>
                </a:lnTo>
                <a:lnTo>
                  <a:pt x="0" y="246214"/>
                </a:lnTo>
                <a:close/>
              </a:path>
            </a:pathLst>
          </a:custGeom>
          <a:ln w="12700">
            <a:solidFill>
              <a:srgbClr val="0D47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29" name="object 29"/>
          <p:cNvSpPr txBox="1"/>
          <p:nvPr/>
        </p:nvSpPr>
        <p:spPr>
          <a:xfrm>
            <a:off x="1177567" y="3624210"/>
            <a:ext cx="306071" cy="153888"/>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000" b="0" i="0" u="none" strike="noStrike" kern="1200" cap="none" spc="-15" normalizeH="0" baseline="0" noProof="0" dirty="0">
                <a:ln>
                  <a:noFill/>
                </a:ln>
                <a:solidFill>
                  <a:prstClr val="black"/>
                </a:solidFill>
                <a:effectLst/>
                <a:uLnTx/>
                <a:uFillTx/>
                <a:latin typeface="Arial"/>
                <a:ea typeface="ＭＳ Ｐゴシック" charset="0"/>
                <a:cs typeface="Arial"/>
              </a:rPr>
              <a:t>1940</a:t>
            </a:r>
            <a:endParaRPr kumimoji="0" sz="1000" b="0" i="0" u="none" strike="noStrike" kern="1200" cap="none" spc="0" normalizeH="0" baseline="0" noProof="0">
              <a:ln>
                <a:noFill/>
              </a:ln>
              <a:solidFill>
                <a:prstClr val="black"/>
              </a:solidFill>
              <a:effectLst/>
              <a:uLnTx/>
              <a:uFillTx/>
              <a:latin typeface="Arial"/>
              <a:ea typeface="ＭＳ Ｐゴシック" charset="0"/>
              <a:cs typeface="Arial"/>
            </a:endParaRPr>
          </a:p>
        </p:txBody>
      </p:sp>
      <p:sp>
        <p:nvSpPr>
          <p:cNvPr id="30" name="object 30"/>
          <p:cNvSpPr/>
          <p:nvPr/>
        </p:nvSpPr>
        <p:spPr>
          <a:xfrm>
            <a:off x="1677806" y="2571099"/>
            <a:ext cx="445771" cy="328505"/>
          </a:xfrm>
          <a:custGeom>
            <a:avLst/>
            <a:gdLst/>
            <a:ahLst/>
            <a:cxnLst/>
            <a:rect l="l" t="t" r="r" b="b"/>
            <a:pathLst>
              <a:path w="445769" h="246380">
                <a:moveTo>
                  <a:pt x="0" y="246214"/>
                </a:moveTo>
                <a:lnTo>
                  <a:pt x="445249" y="246214"/>
                </a:lnTo>
                <a:lnTo>
                  <a:pt x="445249" y="0"/>
                </a:lnTo>
                <a:lnTo>
                  <a:pt x="0" y="0"/>
                </a:lnTo>
                <a:lnTo>
                  <a:pt x="0" y="246214"/>
                </a:lnTo>
                <a:close/>
              </a:path>
            </a:pathLst>
          </a:custGeom>
          <a:ln w="12700">
            <a:solidFill>
              <a:srgbClr val="0D47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31" name="object 31"/>
          <p:cNvSpPr txBox="1"/>
          <p:nvPr/>
        </p:nvSpPr>
        <p:spPr>
          <a:xfrm>
            <a:off x="1747848" y="2643600"/>
            <a:ext cx="306071" cy="153888"/>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000" b="0" i="0" u="none" strike="noStrike" kern="1200" cap="none" spc="-15" normalizeH="0" baseline="0" noProof="0" dirty="0">
                <a:ln>
                  <a:noFill/>
                </a:ln>
                <a:solidFill>
                  <a:prstClr val="black"/>
                </a:solidFill>
                <a:effectLst/>
                <a:uLnTx/>
                <a:uFillTx/>
                <a:latin typeface="Arial"/>
                <a:ea typeface="ＭＳ Ｐゴシック" charset="0"/>
                <a:cs typeface="Arial"/>
              </a:rPr>
              <a:t>1976</a:t>
            </a:r>
            <a:endParaRPr kumimoji="0" sz="1000" b="0" i="0" u="none" strike="noStrike" kern="1200" cap="none" spc="0" normalizeH="0" baseline="0" noProof="0">
              <a:ln>
                <a:noFill/>
              </a:ln>
              <a:solidFill>
                <a:prstClr val="black"/>
              </a:solidFill>
              <a:effectLst/>
              <a:uLnTx/>
              <a:uFillTx/>
              <a:latin typeface="Arial"/>
              <a:ea typeface="ＭＳ Ｐゴシック" charset="0"/>
              <a:cs typeface="Arial"/>
            </a:endParaRPr>
          </a:p>
        </p:txBody>
      </p:sp>
      <p:sp>
        <p:nvSpPr>
          <p:cNvPr id="32" name="object 32"/>
          <p:cNvSpPr/>
          <p:nvPr/>
        </p:nvSpPr>
        <p:spPr>
          <a:xfrm>
            <a:off x="1987548" y="3551299"/>
            <a:ext cx="444500" cy="150893"/>
          </a:xfrm>
          <a:custGeom>
            <a:avLst/>
            <a:gdLst/>
            <a:ahLst/>
            <a:cxnLst/>
            <a:rect l="l" t="t" r="r" b="b"/>
            <a:pathLst>
              <a:path w="444500" h="246380">
                <a:moveTo>
                  <a:pt x="0" y="246214"/>
                </a:moveTo>
                <a:lnTo>
                  <a:pt x="443915" y="246214"/>
                </a:lnTo>
                <a:lnTo>
                  <a:pt x="443915" y="0"/>
                </a:lnTo>
                <a:lnTo>
                  <a:pt x="0" y="0"/>
                </a:lnTo>
                <a:lnTo>
                  <a:pt x="0" y="246214"/>
                </a:lnTo>
                <a:close/>
              </a:path>
            </a:pathLst>
          </a:custGeom>
          <a:solidFill>
            <a:srgbClr val="E2ECF2"/>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33" name="object 33"/>
          <p:cNvSpPr txBox="1"/>
          <p:nvPr/>
        </p:nvSpPr>
        <p:spPr>
          <a:xfrm>
            <a:off x="1987548" y="3551292"/>
            <a:ext cx="444500" cy="153888"/>
          </a:xfrm>
          <a:prstGeom prst="rect">
            <a:avLst/>
          </a:prstGeom>
          <a:ln w="12700">
            <a:solidFill>
              <a:srgbClr val="0D477C"/>
            </a:solidFill>
          </a:ln>
        </p:spPr>
        <p:txBody>
          <a:bodyPr vert="horz" wrap="square" lIns="0" tIns="0" rIns="0" bIns="0" rtlCol="0">
            <a:spAutoFit/>
          </a:bodyPr>
          <a:lstStyle/>
          <a:p>
            <a:pPr marL="74929" marR="0" lvl="0" indent="0" algn="l" defTabSz="914377" rtl="0" eaLnBrk="1" fontAlgn="auto" latinLnBrk="0" hangingPunct="1">
              <a:lnSpc>
                <a:spcPct val="100000"/>
              </a:lnSpc>
              <a:spcBef>
                <a:spcPts val="0"/>
              </a:spcBef>
              <a:spcAft>
                <a:spcPts val="0"/>
              </a:spcAft>
              <a:buClrTx/>
              <a:buSzTx/>
              <a:buFontTx/>
              <a:buNone/>
              <a:tabLst/>
              <a:defRPr/>
            </a:pPr>
            <a:r>
              <a:rPr kumimoji="0" sz="1000" b="0" i="0" u="none" strike="noStrike" kern="1200" cap="none" spc="-15" normalizeH="0" baseline="0" noProof="0" dirty="0">
                <a:ln>
                  <a:noFill/>
                </a:ln>
                <a:solidFill>
                  <a:prstClr val="black"/>
                </a:solidFill>
                <a:effectLst/>
                <a:uLnTx/>
                <a:uFillTx/>
                <a:latin typeface="Arial"/>
                <a:ea typeface="ＭＳ Ｐゴシック" charset="0"/>
                <a:cs typeface="Arial"/>
              </a:rPr>
              <a:t>1980</a:t>
            </a:r>
            <a:endParaRPr kumimoji="0" sz="1000" b="0" i="0" u="none" strike="noStrike" kern="1200" cap="none" spc="0" normalizeH="0" baseline="0" noProof="0">
              <a:ln>
                <a:noFill/>
              </a:ln>
              <a:solidFill>
                <a:prstClr val="black"/>
              </a:solidFill>
              <a:effectLst/>
              <a:uLnTx/>
              <a:uFillTx/>
              <a:latin typeface="Arial"/>
              <a:ea typeface="ＭＳ Ｐゴシック" charset="0"/>
              <a:cs typeface="Arial"/>
            </a:endParaRPr>
          </a:p>
        </p:txBody>
      </p:sp>
      <p:sp>
        <p:nvSpPr>
          <p:cNvPr id="34" name="object 34"/>
          <p:cNvSpPr/>
          <p:nvPr/>
        </p:nvSpPr>
        <p:spPr>
          <a:xfrm>
            <a:off x="2660140" y="2571099"/>
            <a:ext cx="445771" cy="328505"/>
          </a:xfrm>
          <a:custGeom>
            <a:avLst/>
            <a:gdLst/>
            <a:ahLst/>
            <a:cxnLst/>
            <a:rect l="l" t="t" r="r" b="b"/>
            <a:pathLst>
              <a:path w="445769" h="246380">
                <a:moveTo>
                  <a:pt x="0" y="246214"/>
                </a:moveTo>
                <a:lnTo>
                  <a:pt x="445249" y="246214"/>
                </a:lnTo>
                <a:lnTo>
                  <a:pt x="445249" y="0"/>
                </a:lnTo>
                <a:lnTo>
                  <a:pt x="0" y="0"/>
                </a:lnTo>
                <a:lnTo>
                  <a:pt x="0" y="246214"/>
                </a:lnTo>
                <a:close/>
              </a:path>
            </a:pathLst>
          </a:custGeom>
          <a:ln w="12700">
            <a:solidFill>
              <a:srgbClr val="0D47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35" name="object 35"/>
          <p:cNvSpPr txBox="1"/>
          <p:nvPr/>
        </p:nvSpPr>
        <p:spPr>
          <a:xfrm>
            <a:off x="2730498" y="2643600"/>
            <a:ext cx="306071" cy="153888"/>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000" b="0" i="0" u="none" strike="noStrike" kern="1200" cap="none" spc="-15" normalizeH="0" baseline="0" noProof="0" dirty="0">
                <a:ln>
                  <a:noFill/>
                </a:ln>
                <a:solidFill>
                  <a:prstClr val="black"/>
                </a:solidFill>
                <a:effectLst/>
                <a:uLnTx/>
                <a:uFillTx/>
                <a:latin typeface="Arial"/>
                <a:ea typeface="ＭＳ Ｐゴシック" charset="0"/>
                <a:cs typeface="Arial"/>
              </a:rPr>
              <a:t>1996</a:t>
            </a:r>
            <a:endParaRPr kumimoji="0" sz="1000" b="0" i="0" u="none" strike="noStrike" kern="1200" cap="none" spc="0" normalizeH="0" baseline="0" noProof="0">
              <a:ln>
                <a:noFill/>
              </a:ln>
              <a:solidFill>
                <a:prstClr val="black"/>
              </a:solidFill>
              <a:effectLst/>
              <a:uLnTx/>
              <a:uFillTx/>
              <a:latin typeface="Arial"/>
              <a:ea typeface="ＭＳ Ｐゴシック" charset="0"/>
              <a:cs typeface="Arial"/>
            </a:endParaRPr>
          </a:p>
        </p:txBody>
      </p:sp>
      <p:sp>
        <p:nvSpPr>
          <p:cNvPr id="36" name="object 36"/>
          <p:cNvSpPr/>
          <p:nvPr/>
        </p:nvSpPr>
        <p:spPr>
          <a:xfrm>
            <a:off x="3298441" y="3551299"/>
            <a:ext cx="445771" cy="328505"/>
          </a:xfrm>
          <a:custGeom>
            <a:avLst/>
            <a:gdLst/>
            <a:ahLst/>
            <a:cxnLst/>
            <a:rect l="l" t="t" r="r" b="b"/>
            <a:pathLst>
              <a:path w="445769" h="246380">
                <a:moveTo>
                  <a:pt x="0" y="246214"/>
                </a:moveTo>
                <a:lnTo>
                  <a:pt x="445249" y="246214"/>
                </a:lnTo>
                <a:lnTo>
                  <a:pt x="445249" y="0"/>
                </a:lnTo>
                <a:lnTo>
                  <a:pt x="0" y="0"/>
                </a:lnTo>
                <a:lnTo>
                  <a:pt x="0" y="246214"/>
                </a:lnTo>
                <a:close/>
              </a:path>
            </a:pathLst>
          </a:custGeom>
          <a:ln w="12700">
            <a:solidFill>
              <a:srgbClr val="0D47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37" name="object 37"/>
          <p:cNvSpPr txBox="1"/>
          <p:nvPr/>
        </p:nvSpPr>
        <p:spPr>
          <a:xfrm>
            <a:off x="3368800" y="3624210"/>
            <a:ext cx="306071" cy="153888"/>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000" b="0" i="0" u="none" strike="noStrike" kern="1200" cap="none" spc="-15" normalizeH="0" baseline="0" noProof="0" dirty="0">
                <a:ln>
                  <a:noFill/>
                </a:ln>
                <a:solidFill>
                  <a:prstClr val="black"/>
                </a:solidFill>
                <a:effectLst/>
                <a:uLnTx/>
                <a:uFillTx/>
                <a:latin typeface="Arial"/>
                <a:ea typeface="ＭＳ Ｐゴシック" charset="0"/>
                <a:cs typeface="Arial"/>
              </a:rPr>
              <a:t>2004</a:t>
            </a:r>
            <a:endParaRPr kumimoji="0" sz="1000" b="0" i="0" u="none" strike="noStrike" kern="1200" cap="none" spc="0" normalizeH="0" baseline="0" noProof="0">
              <a:ln>
                <a:noFill/>
              </a:ln>
              <a:solidFill>
                <a:prstClr val="black"/>
              </a:solidFill>
              <a:effectLst/>
              <a:uLnTx/>
              <a:uFillTx/>
              <a:latin typeface="Arial"/>
              <a:ea typeface="ＭＳ Ｐゴシック" charset="0"/>
              <a:cs typeface="Arial"/>
            </a:endParaRPr>
          </a:p>
        </p:txBody>
      </p:sp>
      <p:sp>
        <p:nvSpPr>
          <p:cNvPr id="38" name="object 38"/>
          <p:cNvSpPr/>
          <p:nvPr/>
        </p:nvSpPr>
        <p:spPr>
          <a:xfrm>
            <a:off x="4055616" y="2571099"/>
            <a:ext cx="445771" cy="328505"/>
          </a:xfrm>
          <a:custGeom>
            <a:avLst/>
            <a:gdLst/>
            <a:ahLst/>
            <a:cxnLst/>
            <a:rect l="l" t="t" r="r" b="b"/>
            <a:pathLst>
              <a:path w="445770" h="246380">
                <a:moveTo>
                  <a:pt x="0" y="246214"/>
                </a:moveTo>
                <a:lnTo>
                  <a:pt x="445249" y="246214"/>
                </a:lnTo>
                <a:lnTo>
                  <a:pt x="445249" y="0"/>
                </a:lnTo>
                <a:lnTo>
                  <a:pt x="0" y="0"/>
                </a:lnTo>
                <a:lnTo>
                  <a:pt x="0" y="246214"/>
                </a:lnTo>
                <a:close/>
              </a:path>
            </a:pathLst>
          </a:custGeom>
          <a:solidFill>
            <a:srgbClr val="FFFFFF"/>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39" name="object 39"/>
          <p:cNvSpPr/>
          <p:nvPr/>
        </p:nvSpPr>
        <p:spPr>
          <a:xfrm>
            <a:off x="4055616" y="2571099"/>
            <a:ext cx="445771" cy="328505"/>
          </a:xfrm>
          <a:custGeom>
            <a:avLst/>
            <a:gdLst/>
            <a:ahLst/>
            <a:cxnLst/>
            <a:rect l="l" t="t" r="r" b="b"/>
            <a:pathLst>
              <a:path w="445770" h="246380">
                <a:moveTo>
                  <a:pt x="0" y="246214"/>
                </a:moveTo>
                <a:lnTo>
                  <a:pt x="445249" y="246214"/>
                </a:lnTo>
                <a:lnTo>
                  <a:pt x="445249" y="0"/>
                </a:lnTo>
                <a:lnTo>
                  <a:pt x="0" y="0"/>
                </a:lnTo>
                <a:lnTo>
                  <a:pt x="0" y="246214"/>
                </a:lnTo>
                <a:close/>
              </a:path>
            </a:pathLst>
          </a:custGeom>
          <a:ln w="12700">
            <a:solidFill>
              <a:srgbClr val="0D47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40" name="object 40"/>
          <p:cNvSpPr txBox="1"/>
          <p:nvPr/>
        </p:nvSpPr>
        <p:spPr>
          <a:xfrm>
            <a:off x="4126228" y="2643600"/>
            <a:ext cx="306071" cy="153888"/>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000" b="0" i="0" u="none" strike="noStrike" kern="1200" cap="none" spc="-15" normalizeH="0" baseline="0" noProof="0" dirty="0">
                <a:ln>
                  <a:noFill/>
                </a:ln>
                <a:solidFill>
                  <a:prstClr val="black"/>
                </a:solidFill>
                <a:effectLst/>
                <a:uLnTx/>
                <a:uFillTx/>
                <a:latin typeface="Arial"/>
                <a:ea typeface="ＭＳ Ｐゴシック" charset="0"/>
                <a:cs typeface="Arial"/>
              </a:rPr>
              <a:t>2010</a:t>
            </a:r>
            <a:endParaRPr kumimoji="0" sz="1000" b="0" i="0" u="none" strike="noStrike" kern="1200" cap="none" spc="0" normalizeH="0" baseline="0" noProof="0">
              <a:ln>
                <a:noFill/>
              </a:ln>
              <a:solidFill>
                <a:prstClr val="black"/>
              </a:solidFill>
              <a:effectLst/>
              <a:uLnTx/>
              <a:uFillTx/>
              <a:latin typeface="Arial"/>
              <a:ea typeface="ＭＳ Ｐゴシック" charset="0"/>
              <a:cs typeface="Arial"/>
            </a:endParaRPr>
          </a:p>
        </p:txBody>
      </p:sp>
      <p:sp>
        <p:nvSpPr>
          <p:cNvPr id="41" name="object 41"/>
          <p:cNvSpPr/>
          <p:nvPr/>
        </p:nvSpPr>
        <p:spPr>
          <a:xfrm>
            <a:off x="4782183" y="3551299"/>
            <a:ext cx="444500" cy="328505"/>
          </a:xfrm>
          <a:custGeom>
            <a:avLst/>
            <a:gdLst/>
            <a:ahLst/>
            <a:cxnLst/>
            <a:rect l="l" t="t" r="r" b="b"/>
            <a:pathLst>
              <a:path w="444500" h="246380">
                <a:moveTo>
                  <a:pt x="0" y="246214"/>
                </a:moveTo>
                <a:lnTo>
                  <a:pt x="443915" y="246214"/>
                </a:lnTo>
                <a:lnTo>
                  <a:pt x="443915" y="0"/>
                </a:lnTo>
                <a:lnTo>
                  <a:pt x="0" y="0"/>
                </a:lnTo>
                <a:lnTo>
                  <a:pt x="0" y="246214"/>
                </a:lnTo>
                <a:close/>
              </a:path>
            </a:pathLst>
          </a:custGeom>
          <a:ln w="12700">
            <a:solidFill>
              <a:srgbClr val="0D47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42" name="object 42"/>
          <p:cNvSpPr txBox="1"/>
          <p:nvPr/>
        </p:nvSpPr>
        <p:spPr>
          <a:xfrm>
            <a:off x="4851271" y="3624210"/>
            <a:ext cx="306071" cy="153888"/>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000" b="0" i="0" u="none" strike="noStrike" kern="1200" cap="none" spc="-15" normalizeH="0" baseline="0" noProof="0" dirty="0">
                <a:ln>
                  <a:noFill/>
                </a:ln>
                <a:solidFill>
                  <a:prstClr val="black"/>
                </a:solidFill>
                <a:effectLst/>
                <a:uLnTx/>
                <a:uFillTx/>
                <a:latin typeface="Arial"/>
                <a:ea typeface="ＭＳ Ｐゴシック" charset="0"/>
                <a:cs typeface="Arial"/>
              </a:rPr>
              <a:t>2011</a:t>
            </a:r>
            <a:endParaRPr kumimoji="0" sz="1000" b="0" i="0" u="none" strike="noStrike" kern="1200" cap="none" spc="0" normalizeH="0" baseline="0" noProof="0">
              <a:ln>
                <a:noFill/>
              </a:ln>
              <a:solidFill>
                <a:prstClr val="black"/>
              </a:solidFill>
              <a:effectLst/>
              <a:uLnTx/>
              <a:uFillTx/>
              <a:latin typeface="Arial"/>
              <a:ea typeface="ＭＳ Ｐゴシック" charset="0"/>
              <a:cs typeface="Arial"/>
            </a:endParaRPr>
          </a:p>
        </p:txBody>
      </p:sp>
      <p:sp>
        <p:nvSpPr>
          <p:cNvPr id="43" name="object 43"/>
          <p:cNvSpPr/>
          <p:nvPr/>
        </p:nvSpPr>
        <p:spPr>
          <a:xfrm>
            <a:off x="5730492" y="3551299"/>
            <a:ext cx="445771" cy="328505"/>
          </a:xfrm>
          <a:custGeom>
            <a:avLst/>
            <a:gdLst/>
            <a:ahLst/>
            <a:cxnLst/>
            <a:rect l="l" t="t" r="r" b="b"/>
            <a:pathLst>
              <a:path w="445770" h="246380">
                <a:moveTo>
                  <a:pt x="0" y="246214"/>
                </a:moveTo>
                <a:lnTo>
                  <a:pt x="445249" y="246214"/>
                </a:lnTo>
                <a:lnTo>
                  <a:pt x="445249" y="0"/>
                </a:lnTo>
                <a:lnTo>
                  <a:pt x="0" y="0"/>
                </a:lnTo>
                <a:lnTo>
                  <a:pt x="0" y="246214"/>
                </a:lnTo>
                <a:close/>
              </a:path>
            </a:pathLst>
          </a:custGeom>
          <a:ln w="12700">
            <a:solidFill>
              <a:srgbClr val="0D47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44" name="object 44"/>
          <p:cNvSpPr txBox="1"/>
          <p:nvPr/>
        </p:nvSpPr>
        <p:spPr>
          <a:xfrm>
            <a:off x="5801358" y="3624210"/>
            <a:ext cx="306071" cy="153888"/>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000" b="0" i="0" u="none" strike="noStrike" kern="1200" cap="none" spc="-15" normalizeH="0" baseline="0" noProof="0" dirty="0">
                <a:ln>
                  <a:noFill/>
                </a:ln>
                <a:solidFill>
                  <a:prstClr val="black"/>
                </a:solidFill>
                <a:effectLst/>
                <a:uLnTx/>
                <a:uFillTx/>
                <a:latin typeface="Arial"/>
                <a:ea typeface="ＭＳ Ｐゴシック" charset="0"/>
                <a:cs typeface="Arial"/>
              </a:rPr>
              <a:t>2012</a:t>
            </a:r>
            <a:endParaRPr kumimoji="0" sz="1000" b="0" i="0" u="none" strike="noStrike" kern="1200" cap="none" spc="0" normalizeH="0" baseline="0" noProof="0">
              <a:ln>
                <a:noFill/>
              </a:ln>
              <a:solidFill>
                <a:prstClr val="black"/>
              </a:solidFill>
              <a:effectLst/>
              <a:uLnTx/>
              <a:uFillTx/>
              <a:latin typeface="Arial"/>
              <a:ea typeface="ＭＳ Ｐゴシック" charset="0"/>
              <a:cs typeface="Arial"/>
            </a:endParaRPr>
          </a:p>
        </p:txBody>
      </p:sp>
      <p:sp>
        <p:nvSpPr>
          <p:cNvPr id="46" name="object 46"/>
          <p:cNvSpPr txBox="1"/>
          <p:nvPr/>
        </p:nvSpPr>
        <p:spPr>
          <a:xfrm>
            <a:off x="6341084" y="2204484"/>
            <a:ext cx="444500" cy="153888"/>
          </a:xfrm>
          <a:prstGeom prst="rect">
            <a:avLst/>
          </a:prstGeom>
          <a:ln w="12700">
            <a:solidFill>
              <a:srgbClr val="0D477C"/>
            </a:solidFill>
          </a:ln>
        </p:spPr>
        <p:txBody>
          <a:bodyPr vert="horz" wrap="square" lIns="0" tIns="0" rIns="0" bIns="0" rtlCol="0">
            <a:spAutoFit/>
          </a:bodyPr>
          <a:lstStyle/>
          <a:p>
            <a:pPr marL="75563" marR="0" lvl="0" indent="0" algn="l" defTabSz="914377" rtl="0" eaLnBrk="1" fontAlgn="auto" latinLnBrk="0" hangingPunct="1">
              <a:lnSpc>
                <a:spcPct val="100000"/>
              </a:lnSpc>
              <a:spcBef>
                <a:spcPts val="0"/>
              </a:spcBef>
              <a:spcAft>
                <a:spcPts val="0"/>
              </a:spcAft>
              <a:buClrTx/>
              <a:buSzTx/>
              <a:buFontTx/>
              <a:buNone/>
              <a:tabLst/>
              <a:defRPr/>
            </a:pPr>
            <a:r>
              <a:rPr kumimoji="0" sz="1000" b="0" i="0" u="none" strike="noStrike" kern="1200" cap="none" spc="-15" normalizeH="0" baseline="0" noProof="0" dirty="0">
                <a:ln>
                  <a:noFill/>
                </a:ln>
                <a:solidFill>
                  <a:prstClr val="black"/>
                </a:solidFill>
                <a:effectLst/>
                <a:uLnTx/>
                <a:uFillTx/>
                <a:latin typeface="Arial"/>
                <a:ea typeface="ＭＳ Ｐゴシック" charset="0"/>
                <a:cs typeface="Arial"/>
              </a:rPr>
              <a:t>2013</a:t>
            </a:r>
            <a:endParaRPr kumimoji="0" sz="1000" b="0" i="0" u="none" strike="noStrike" kern="1200" cap="none" spc="0" normalizeH="0" baseline="0" noProof="0" dirty="0">
              <a:ln>
                <a:noFill/>
              </a:ln>
              <a:solidFill>
                <a:prstClr val="black"/>
              </a:solidFill>
              <a:effectLst/>
              <a:uLnTx/>
              <a:uFillTx/>
              <a:latin typeface="Arial"/>
              <a:ea typeface="ＭＳ Ｐゴシック" charset="0"/>
              <a:cs typeface="Arial"/>
            </a:endParaRPr>
          </a:p>
        </p:txBody>
      </p:sp>
      <p:sp>
        <p:nvSpPr>
          <p:cNvPr id="47" name="object 47"/>
          <p:cNvSpPr/>
          <p:nvPr/>
        </p:nvSpPr>
        <p:spPr>
          <a:xfrm>
            <a:off x="6997950" y="2571099"/>
            <a:ext cx="445771" cy="328505"/>
          </a:xfrm>
          <a:custGeom>
            <a:avLst/>
            <a:gdLst/>
            <a:ahLst/>
            <a:cxnLst/>
            <a:rect l="l" t="t" r="r" b="b"/>
            <a:pathLst>
              <a:path w="445770" h="246380">
                <a:moveTo>
                  <a:pt x="0" y="246214"/>
                </a:moveTo>
                <a:lnTo>
                  <a:pt x="445249" y="246214"/>
                </a:lnTo>
                <a:lnTo>
                  <a:pt x="445249" y="0"/>
                </a:lnTo>
                <a:lnTo>
                  <a:pt x="0" y="0"/>
                </a:lnTo>
                <a:lnTo>
                  <a:pt x="0" y="246214"/>
                </a:lnTo>
                <a:close/>
              </a:path>
            </a:pathLst>
          </a:custGeom>
          <a:ln w="12700">
            <a:solidFill>
              <a:srgbClr val="0D47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48" name="object 48"/>
          <p:cNvSpPr txBox="1"/>
          <p:nvPr/>
        </p:nvSpPr>
        <p:spPr>
          <a:xfrm>
            <a:off x="7069072" y="2643600"/>
            <a:ext cx="306071" cy="153888"/>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000" b="0" i="0" u="none" strike="noStrike" kern="1200" cap="none" spc="-15" normalizeH="0" baseline="0" noProof="0" dirty="0">
                <a:ln>
                  <a:noFill/>
                </a:ln>
                <a:solidFill>
                  <a:prstClr val="black"/>
                </a:solidFill>
                <a:effectLst/>
                <a:uLnTx/>
                <a:uFillTx/>
                <a:latin typeface="Arial"/>
                <a:ea typeface="ＭＳ Ｐゴシック" charset="0"/>
                <a:cs typeface="Arial"/>
              </a:rPr>
              <a:t>2014</a:t>
            </a:r>
            <a:endParaRPr kumimoji="0" sz="1000" b="0" i="0" u="none" strike="noStrike" kern="1200" cap="none" spc="0" normalizeH="0" baseline="0" noProof="0">
              <a:ln>
                <a:noFill/>
              </a:ln>
              <a:solidFill>
                <a:prstClr val="black"/>
              </a:solidFill>
              <a:effectLst/>
              <a:uLnTx/>
              <a:uFillTx/>
              <a:latin typeface="Arial"/>
              <a:ea typeface="ＭＳ Ｐゴシック" charset="0"/>
              <a:cs typeface="Arial"/>
            </a:endParaRPr>
          </a:p>
        </p:txBody>
      </p:sp>
      <p:sp>
        <p:nvSpPr>
          <p:cNvPr id="49" name="object 49"/>
          <p:cNvSpPr/>
          <p:nvPr/>
        </p:nvSpPr>
        <p:spPr>
          <a:xfrm>
            <a:off x="7437500" y="3551299"/>
            <a:ext cx="444500" cy="328505"/>
          </a:xfrm>
          <a:custGeom>
            <a:avLst/>
            <a:gdLst/>
            <a:ahLst/>
            <a:cxnLst/>
            <a:rect l="l" t="t" r="r" b="b"/>
            <a:pathLst>
              <a:path w="444500" h="246380">
                <a:moveTo>
                  <a:pt x="0" y="246214"/>
                </a:moveTo>
                <a:lnTo>
                  <a:pt x="443915" y="246214"/>
                </a:lnTo>
                <a:lnTo>
                  <a:pt x="443915" y="0"/>
                </a:lnTo>
                <a:lnTo>
                  <a:pt x="0" y="0"/>
                </a:lnTo>
                <a:lnTo>
                  <a:pt x="0" y="246214"/>
                </a:lnTo>
                <a:close/>
              </a:path>
            </a:pathLst>
          </a:custGeom>
          <a:ln w="12700">
            <a:solidFill>
              <a:srgbClr val="0D47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50" name="object 50"/>
          <p:cNvSpPr txBox="1"/>
          <p:nvPr/>
        </p:nvSpPr>
        <p:spPr>
          <a:xfrm>
            <a:off x="7507095" y="3624210"/>
            <a:ext cx="306071" cy="153888"/>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000" b="0" i="0" u="none" strike="noStrike" kern="1200" cap="none" spc="-15" normalizeH="0" baseline="0" noProof="0" dirty="0">
                <a:ln>
                  <a:noFill/>
                </a:ln>
                <a:solidFill>
                  <a:prstClr val="black"/>
                </a:solidFill>
                <a:effectLst/>
                <a:uLnTx/>
                <a:uFillTx/>
                <a:latin typeface="Arial"/>
                <a:ea typeface="ＭＳ Ｐゴシック" charset="0"/>
                <a:cs typeface="Arial"/>
              </a:rPr>
              <a:t>2015</a:t>
            </a:r>
            <a:endParaRPr kumimoji="0" sz="1000" b="0" i="0" u="none" strike="noStrike" kern="1200" cap="none" spc="0" normalizeH="0" baseline="0" noProof="0">
              <a:ln>
                <a:noFill/>
              </a:ln>
              <a:solidFill>
                <a:prstClr val="black"/>
              </a:solidFill>
              <a:effectLst/>
              <a:uLnTx/>
              <a:uFillTx/>
              <a:latin typeface="Arial"/>
              <a:ea typeface="ＭＳ Ｐゴシック" charset="0"/>
              <a:cs typeface="Arial"/>
            </a:endParaRPr>
          </a:p>
        </p:txBody>
      </p:sp>
      <p:sp>
        <p:nvSpPr>
          <p:cNvPr id="51" name="object 51"/>
          <p:cNvSpPr/>
          <p:nvPr/>
        </p:nvSpPr>
        <p:spPr>
          <a:xfrm>
            <a:off x="8412860" y="3551299"/>
            <a:ext cx="444500" cy="328505"/>
          </a:xfrm>
          <a:custGeom>
            <a:avLst/>
            <a:gdLst/>
            <a:ahLst/>
            <a:cxnLst/>
            <a:rect l="l" t="t" r="r" b="b"/>
            <a:pathLst>
              <a:path w="444500" h="246380">
                <a:moveTo>
                  <a:pt x="0" y="246214"/>
                </a:moveTo>
                <a:lnTo>
                  <a:pt x="443915" y="246214"/>
                </a:lnTo>
                <a:lnTo>
                  <a:pt x="443915" y="0"/>
                </a:lnTo>
                <a:lnTo>
                  <a:pt x="0" y="0"/>
                </a:lnTo>
                <a:lnTo>
                  <a:pt x="0" y="246214"/>
                </a:lnTo>
                <a:close/>
              </a:path>
            </a:pathLst>
          </a:custGeom>
          <a:ln w="12700">
            <a:solidFill>
              <a:srgbClr val="0D47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52" name="object 52"/>
          <p:cNvSpPr txBox="1"/>
          <p:nvPr/>
        </p:nvSpPr>
        <p:spPr>
          <a:xfrm>
            <a:off x="8482710" y="3624210"/>
            <a:ext cx="306071" cy="153888"/>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000" b="0" i="0" u="none" strike="noStrike" kern="1200" cap="none" spc="-15" normalizeH="0" baseline="0" noProof="0" dirty="0">
                <a:ln>
                  <a:noFill/>
                </a:ln>
                <a:solidFill>
                  <a:prstClr val="black"/>
                </a:solidFill>
                <a:effectLst/>
                <a:uLnTx/>
                <a:uFillTx/>
                <a:latin typeface="Arial"/>
                <a:ea typeface="ＭＳ Ｐゴシック" charset="0"/>
                <a:cs typeface="Arial"/>
              </a:rPr>
              <a:t>2017</a:t>
            </a:r>
            <a:endParaRPr kumimoji="0" sz="1000" b="0" i="0" u="none" strike="noStrike" kern="1200" cap="none" spc="0" normalizeH="0" baseline="0" noProof="0">
              <a:ln>
                <a:noFill/>
              </a:ln>
              <a:solidFill>
                <a:prstClr val="black"/>
              </a:solidFill>
              <a:effectLst/>
              <a:uLnTx/>
              <a:uFillTx/>
              <a:latin typeface="Arial"/>
              <a:ea typeface="ＭＳ Ｐゴシック" charset="0"/>
              <a:cs typeface="Arial"/>
            </a:endParaRPr>
          </a:p>
        </p:txBody>
      </p:sp>
      <p:sp>
        <p:nvSpPr>
          <p:cNvPr id="53" name="object 53"/>
          <p:cNvSpPr txBox="1"/>
          <p:nvPr/>
        </p:nvSpPr>
        <p:spPr>
          <a:xfrm>
            <a:off x="961464" y="4402974"/>
            <a:ext cx="739140" cy="153888"/>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000" b="0" i="0" u="none" strike="noStrike" kern="1200" cap="none" spc="-11" normalizeH="0" baseline="0" noProof="0" dirty="0">
                <a:ln>
                  <a:noFill/>
                </a:ln>
                <a:solidFill>
                  <a:prstClr val="black"/>
                </a:solidFill>
                <a:effectLst/>
                <a:uLnTx/>
                <a:uFillTx/>
                <a:latin typeface="Arial"/>
                <a:ea typeface="ＭＳ Ｐゴシック" charset="0"/>
                <a:cs typeface="Arial"/>
              </a:rPr>
              <a:t>Or</a:t>
            </a:r>
            <a:r>
              <a:rPr kumimoji="0" sz="1000" b="0" i="0" u="none" strike="noStrike" kern="1200" cap="none" spc="0" normalizeH="0" baseline="0" noProof="0" dirty="0">
                <a:ln>
                  <a:noFill/>
                </a:ln>
                <a:solidFill>
                  <a:prstClr val="black"/>
                </a:solidFill>
                <a:effectLst/>
                <a:uLnTx/>
                <a:uFillTx/>
                <a:latin typeface="Arial"/>
                <a:ea typeface="ＭＳ Ｐゴシック" charset="0"/>
                <a:cs typeface="Arial"/>
              </a:rPr>
              <a:t>c</a:t>
            </a:r>
            <a:r>
              <a:rPr kumimoji="0" sz="1000" b="0" i="0" u="none" strike="noStrike" kern="1200" cap="none" spc="-11" normalizeH="0" baseline="0" noProof="0" dirty="0">
                <a:ln>
                  <a:noFill/>
                </a:ln>
                <a:solidFill>
                  <a:prstClr val="black"/>
                </a:solidFill>
                <a:effectLst/>
                <a:uLnTx/>
                <a:uFillTx/>
                <a:latin typeface="Arial"/>
                <a:ea typeface="ＭＳ Ｐゴシック" charset="0"/>
                <a:cs typeface="Arial"/>
              </a:rPr>
              <a:t>h</a:t>
            </a:r>
            <a:r>
              <a:rPr kumimoji="0" sz="1000" b="0" i="0" u="none" strike="noStrike" kern="1200" cap="none" spc="-15" normalizeH="0" baseline="0" noProof="0" dirty="0">
                <a:ln>
                  <a:noFill/>
                </a:ln>
                <a:solidFill>
                  <a:prstClr val="black"/>
                </a:solidFill>
                <a:effectLst/>
                <a:uLnTx/>
                <a:uFillTx/>
                <a:latin typeface="Arial"/>
                <a:ea typeface="ＭＳ Ｐゴシック" charset="0"/>
                <a:cs typeface="Arial"/>
              </a:rPr>
              <a:t>i</a:t>
            </a:r>
            <a:r>
              <a:rPr kumimoji="0" sz="1000" b="0" i="0" u="none" strike="noStrike" kern="1200" cap="none" spc="-5" normalizeH="0" baseline="0" noProof="0" dirty="0">
                <a:ln>
                  <a:noFill/>
                </a:ln>
                <a:solidFill>
                  <a:prstClr val="black"/>
                </a:solidFill>
                <a:effectLst/>
                <a:uLnTx/>
                <a:uFillTx/>
                <a:latin typeface="Arial"/>
                <a:ea typeface="ＭＳ Ｐゴシック" charset="0"/>
                <a:cs typeface="Arial"/>
              </a:rPr>
              <a:t>ecto</a:t>
            </a:r>
            <a:r>
              <a:rPr kumimoji="0" sz="1000" b="0" i="0" u="none" strike="noStrike" kern="1200" cap="none" spc="0" normalizeH="0" baseline="0" noProof="0" dirty="0">
                <a:ln>
                  <a:noFill/>
                </a:ln>
                <a:solidFill>
                  <a:prstClr val="black"/>
                </a:solidFill>
                <a:effectLst/>
                <a:uLnTx/>
                <a:uFillTx/>
                <a:latin typeface="Arial"/>
                <a:ea typeface="ＭＳ Ｐゴシック" charset="0"/>
                <a:cs typeface="Arial"/>
              </a:rPr>
              <a:t>m</a:t>
            </a:r>
            <a:r>
              <a:rPr kumimoji="0" sz="1000" b="0" i="0" u="none" strike="noStrike" kern="1200" cap="none" spc="-5" normalizeH="0" baseline="0" noProof="0" dirty="0">
                <a:ln>
                  <a:noFill/>
                </a:ln>
                <a:solidFill>
                  <a:prstClr val="black"/>
                </a:solidFill>
                <a:effectLst/>
                <a:uLnTx/>
                <a:uFillTx/>
                <a:latin typeface="Arial"/>
                <a:ea typeface="ＭＳ Ｐゴシック" charset="0"/>
                <a:cs typeface="Arial"/>
              </a:rPr>
              <a:t>y</a:t>
            </a:r>
            <a:endParaRPr kumimoji="0" sz="1000" b="0" i="0" u="none" strike="noStrike" kern="1200" cap="none" spc="0" normalizeH="0" baseline="0" noProof="0">
              <a:ln>
                <a:noFill/>
              </a:ln>
              <a:solidFill>
                <a:prstClr val="black"/>
              </a:solidFill>
              <a:effectLst/>
              <a:uLnTx/>
              <a:uFillTx/>
              <a:latin typeface="Arial"/>
              <a:ea typeface="ＭＳ Ｐゴシック" charset="0"/>
              <a:cs typeface="Arial"/>
            </a:endParaRPr>
          </a:p>
        </p:txBody>
      </p:sp>
      <p:sp>
        <p:nvSpPr>
          <p:cNvPr id="55" name="object 55"/>
          <p:cNvSpPr txBox="1"/>
          <p:nvPr/>
        </p:nvSpPr>
        <p:spPr>
          <a:xfrm>
            <a:off x="1790204" y="4111890"/>
            <a:ext cx="838835" cy="153888"/>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000" b="0" i="0" u="none" strike="noStrike" kern="1200" cap="none" spc="-15" normalizeH="0" baseline="0" noProof="0" dirty="0">
                <a:ln>
                  <a:noFill/>
                </a:ln>
                <a:solidFill>
                  <a:prstClr val="black"/>
                </a:solidFill>
                <a:effectLst/>
                <a:uLnTx/>
                <a:uFillTx/>
                <a:latin typeface="Arial"/>
                <a:ea typeface="ＭＳ Ｐゴシック" charset="0"/>
                <a:cs typeface="Arial"/>
              </a:rPr>
              <a:t>A</a:t>
            </a:r>
            <a:r>
              <a:rPr kumimoji="0" sz="1000" b="0" i="0" u="none" strike="noStrike" kern="1200" cap="none" spc="-5" normalizeH="0" baseline="0" noProof="0" dirty="0">
                <a:ln>
                  <a:noFill/>
                </a:ln>
                <a:solidFill>
                  <a:prstClr val="black"/>
                </a:solidFill>
                <a:effectLst/>
                <a:uLnTx/>
                <a:uFillTx/>
                <a:latin typeface="Arial"/>
                <a:ea typeface="ＭＳ Ｐゴシック" charset="0"/>
                <a:cs typeface="Arial"/>
              </a:rPr>
              <a:t>nt</a:t>
            </a:r>
            <a:r>
              <a:rPr kumimoji="0" sz="1000" b="0" i="0" u="none" strike="noStrike" kern="1200" cap="none" spc="-15" normalizeH="0" baseline="0" noProof="0" dirty="0">
                <a:ln>
                  <a:noFill/>
                </a:ln>
                <a:solidFill>
                  <a:prstClr val="black"/>
                </a:solidFill>
                <a:effectLst/>
                <a:uLnTx/>
                <a:uFillTx/>
                <a:latin typeface="Arial"/>
                <a:ea typeface="ＭＳ Ｐゴシック" charset="0"/>
                <a:cs typeface="Arial"/>
              </a:rPr>
              <a:t>i</a:t>
            </a:r>
            <a:r>
              <a:rPr kumimoji="0" sz="1000" b="0" i="0" u="none" strike="noStrike" kern="1200" cap="none" spc="-11" normalizeH="0" baseline="0" noProof="0" dirty="0">
                <a:ln>
                  <a:noFill/>
                </a:ln>
                <a:solidFill>
                  <a:prstClr val="black"/>
                </a:solidFill>
                <a:effectLst/>
                <a:uLnTx/>
                <a:uFillTx/>
                <a:latin typeface="Arial"/>
                <a:ea typeface="ＭＳ Ｐゴシック" charset="0"/>
                <a:cs typeface="Arial"/>
              </a:rPr>
              <a:t>a</a:t>
            </a:r>
            <a:r>
              <a:rPr kumimoji="0" sz="1000" b="0" i="0" u="none" strike="noStrike" kern="1200" cap="none" spc="-15" normalizeH="0" baseline="0" noProof="0" dirty="0">
                <a:ln>
                  <a:noFill/>
                </a:ln>
                <a:solidFill>
                  <a:prstClr val="black"/>
                </a:solidFill>
                <a:effectLst/>
                <a:uLnTx/>
                <a:uFillTx/>
                <a:latin typeface="Arial"/>
                <a:ea typeface="ＭＳ Ｐゴシック" charset="0"/>
                <a:cs typeface="Arial"/>
              </a:rPr>
              <a:t>n</a:t>
            </a:r>
            <a:r>
              <a:rPr kumimoji="0" sz="1000" b="0" i="0" u="none" strike="noStrike" kern="1200" cap="none" spc="-11" normalizeH="0" baseline="0" noProof="0" dirty="0">
                <a:ln>
                  <a:noFill/>
                </a:ln>
                <a:solidFill>
                  <a:prstClr val="black"/>
                </a:solidFill>
                <a:effectLst/>
                <a:uLnTx/>
                <a:uFillTx/>
                <a:latin typeface="Arial"/>
                <a:ea typeface="ＭＳ Ｐゴシック" charset="0"/>
                <a:cs typeface="Arial"/>
              </a:rPr>
              <a:t>droge</a:t>
            </a:r>
            <a:r>
              <a:rPr kumimoji="0" sz="1000" b="0" i="0" u="none" strike="noStrike" kern="1200" cap="none" spc="-15" normalizeH="0" baseline="0" noProof="0" dirty="0">
                <a:ln>
                  <a:noFill/>
                </a:ln>
                <a:solidFill>
                  <a:prstClr val="black"/>
                </a:solidFill>
                <a:effectLst/>
                <a:uLnTx/>
                <a:uFillTx/>
                <a:latin typeface="Arial"/>
                <a:ea typeface="ＭＳ Ｐゴシック" charset="0"/>
                <a:cs typeface="Arial"/>
              </a:rPr>
              <a:t>n</a:t>
            </a:r>
            <a:r>
              <a:rPr kumimoji="0" sz="1000" b="0" i="0" u="none" strike="noStrike" kern="1200" cap="none" spc="-5" normalizeH="0" baseline="0" noProof="0" dirty="0">
                <a:ln>
                  <a:noFill/>
                </a:ln>
                <a:solidFill>
                  <a:prstClr val="black"/>
                </a:solidFill>
                <a:effectLst/>
                <a:uLnTx/>
                <a:uFillTx/>
                <a:latin typeface="Arial"/>
                <a:ea typeface="ＭＳ Ｐゴシック" charset="0"/>
                <a:cs typeface="Arial"/>
              </a:rPr>
              <a:t>s</a:t>
            </a:r>
            <a:endParaRPr kumimoji="0" sz="1000" b="0" i="0" u="none" strike="noStrike" kern="1200" cap="none" spc="0" normalizeH="0" baseline="0" noProof="0">
              <a:ln>
                <a:noFill/>
              </a:ln>
              <a:solidFill>
                <a:prstClr val="black"/>
              </a:solidFill>
              <a:effectLst/>
              <a:uLnTx/>
              <a:uFillTx/>
              <a:latin typeface="Arial"/>
              <a:ea typeface="ＭＳ Ｐゴシック" charset="0"/>
              <a:cs typeface="Arial"/>
            </a:endParaRPr>
          </a:p>
        </p:txBody>
      </p:sp>
      <p:sp>
        <p:nvSpPr>
          <p:cNvPr id="56" name="object 56"/>
          <p:cNvSpPr txBox="1"/>
          <p:nvPr/>
        </p:nvSpPr>
        <p:spPr>
          <a:xfrm>
            <a:off x="3104779" y="4661454"/>
            <a:ext cx="832485" cy="461665"/>
          </a:xfrm>
          <a:prstGeom prst="rect">
            <a:avLst/>
          </a:prstGeom>
        </p:spPr>
        <p:txBody>
          <a:bodyPr vert="horz" wrap="square" lIns="0" tIns="0" rIns="0" bIns="0" rtlCol="0">
            <a:spAutoFit/>
          </a:bodyPr>
          <a:lstStyle/>
          <a:p>
            <a:pPr marL="12700" marR="5080" lvl="0" indent="0" algn="ctr" defTabSz="914377" rtl="0" eaLnBrk="1" fontAlgn="auto" latinLnBrk="0" hangingPunct="1">
              <a:lnSpc>
                <a:spcPct val="100000"/>
              </a:lnSpc>
              <a:spcBef>
                <a:spcPts val="0"/>
              </a:spcBef>
              <a:spcAft>
                <a:spcPts val="0"/>
              </a:spcAft>
              <a:buClrTx/>
              <a:buSzTx/>
              <a:buFontTx/>
              <a:buNone/>
              <a:tabLst/>
              <a:defRPr/>
            </a:pPr>
            <a:r>
              <a:rPr kumimoji="0" sz="1000" b="0" i="0" u="none" strike="noStrike" kern="1200" cap="none" spc="-11" normalizeH="0" baseline="0" noProof="0" dirty="0">
                <a:ln>
                  <a:noFill/>
                </a:ln>
                <a:solidFill>
                  <a:srgbClr val="C00000"/>
                </a:solidFill>
                <a:effectLst/>
                <a:uLnTx/>
                <a:uFillTx/>
                <a:latin typeface="Arial"/>
                <a:ea typeface="ＭＳ Ｐゴシック" charset="0"/>
                <a:cs typeface="Arial"/>
              </a:rPr>
              <a:t>Docet</a:t>
            </a:r>
            <a:r>
              <a:rPr kumimoji="0" sz="1000" b="0" i="0" u="none" strike="noStrike" kern="1200" cap="none" spc="-15" normalizeH="0" baseline="0" noProof="0" dirty="0">
                <a:ln>
                  <a:noFill/>
                </a:ln>
                <a:solidFill>
                  <a:srgbClr val="C00000"/>
                </a:solidFill>
                <a:effectLst/>
                <a:uLnTx/>
                <a:uFillTx/>
                <a:latin typeface="Arial"/>
                <a:ea typeface="ＭＳ Ｐゴシック" charset="0"/>
                <a:cs typeface="Arial"/>
              </a:rPr>
              <a:t>a</a:t>
            </a:r>
            <a:r>
              <a:rPr kumimoji="0" sz="1000" b="0" i="0" u="none" strike="noStrike" kern="1200" cap="none" spc="0" normalizeH="0" baseline="0" noProof="0" dirty="0">
                <a:ln>
                  <a:noFill/>
                </a:ln>
                <a:solidFill>
                  <a:srgbClr val="C00000"/>
                </a:solidFill>
                <a:effectLst/>
                <a:uLnTx/>
                <a:uFillTx/>
                <a:latin typeface="Arial"/>
                <a:ea typeface="ＭＳ Ｐゴシック" charset="0"/>
                <a:cs typeface="Arial"/>
              </a:rPr>
              <a:t>x</a:t>
            </a:r>
            <a:r>
              <a:rPr kumimoji="0" sz="1000" b="0" i="0" u="none" strike="noStrike" kern="1200" cap="none" spc="-5" normalizeH="0" baseline="0" noProof="0" dirty="0">
                <a:ln>
                  <a:noFill/>
                </a:ln>
                <a:solidFill>
                  <a:srgbClr val="C00000"/>
                </a:solidFill>
                <a:effectLst/>
                <a:uLnTx/>
                <a:uFillTx/>
                <a:latin typeface="Arial"/>
                <a:ea typeface="ＭＳ Ｐゴシック" charset="0"/>
                <a:cs typeface="Arial"/>
              </a:rPr>
              <a:t>el </a:t>
            </a:r>
            <a:r>
              <a:rPr kumimoji="0" sz="1000" b="1" i="0" u="none" strike="noStrike" kern="1200" cap="none" spc="0" normalizeH="0" baseline="0" noProof="0" dirty="0">
                <a:ln>
                  <a:noFill/>
                </a:ln>
                <a:solidFill>
                  <a:srgbClr val="C00000"/>
                </a:solidFill>
                <a:effectLst/>
                <a:uLnTx/>
                <a:uFillTx/>
                <a:latin typeface="Arial"/>
                <a:ea typeface="ＭＳ Ｐゴシック" charset="0"/>
                <a:cs typeface="Arial"/>
              </a:rPr>
              <a:t>T</a:t>
            </a:r>
            <a:r>
              <a:rPr kumimoji="0" sz="1000" b="1" i="0" u="none" strike="noStrike" kern="1200" cap="none" spc="-45" normalizeH="0" baseline="0" noProof="0" dirty="0">
                <a:ln>
                  <a:noFill/>
                </a:ln>
                <a:solidFill>
                  <a:srgbClr val="C00000"/>
                </a:solidFill>
                <a:effectLst/>
                <a:uLnTx/>
                <a:uFillTx/>
                <a:latin typeface="Arial"/>
                <a:ea typeface="ＭＳ Ｐゴシック" charset="0"/>
                <a:cs typeface="Arial"/>
              </a:rPr>
              <a:t>A</a:t>
            </a:r>
            <a:r>
              <a:rPr kumimoji="0" sz="1000" b="1" i="0" u="none" strike="noStrike" kern="1200" cap="none" spc="-15" normalizeH="0" baseline="0" noProof="0" dirty="0">
                <a:ln>
                  <a:noFill/>
                </a:ln>
                <a:solidFill>
                  <a:srgbClr val="C00000"/>
                </a:solidFill>
                <a:effectLst/>
                <a:uLnTx/>
                <a:uFillTx/>
                <a:latin typeface="Arial"/>
                <a:ea typeface="ＭＳ Ｐゴシック" charset="0"/>
                <a:cs typeface="Arial"/>
              </a:rPr>
              <a:t>X</a:t>
            </a:r>
            <a:r>
              <a:rPr kumimoji="0" sz="1000" b="1" i="0" u="none" strike="noStrike" kern="1200" cap="none" spc="-5" normalizeH="0" baseline="0" noProof="0" dirty="0">
                <a:ln>
                  <a:noFill/>
                </a:ln>
                <a:solidFill>
                  <a:srgbClr val="C00000"/>
                </a:solidFill>
                <a:effectLst/>
                <a:uLnTx/>
                <a:uFillTx/>
                <a:latin typeface="Arial"/>
                <a:ea typeface="ＭＳ Ｐゴシック" charset="0"/>
                <a:cs typeface="Arial"/>
              </a:rPr>
              <a:t>-</a:t>
            </a:r>
            <a:r>
              <a:rPr kumimoji="0" sz="1000" b="1" i="0" u="none" strike="noStrike" kern="1200" cap="none" spc="-15" normalizeH="0" baseline="0" noProof="0" dirty="0">
                <a:ln>
                  <a:noFill/>
                </a:ln>
                <a:solidFill>
                  <a:srgbClr val="C00000"/>
                </a:solidFill>
                <a:effectLst/>
                <a:uLnTx/>
                <a:uFillTx/>
                <a:latin typeface="Arial"/>
                <a:ea typeface="ＭＳ Ｐゴシック" charset="0"/>
                <a:cs typeface="Arial"/>
              </a:rPr>
              <a:t>327</a:t>
            </a:r>
            <a:r>
              <a:rPr kumimoji="0" lang="en-US" sz="1000" b="1" i="0" u="none" strike="noStrike" kern="1200" cap="none" spc="-15" normalizeH="0" baseline="0" noProof="0" dirty="0">
                <a:ln>
                  <a:noFill/>
                </a:ln>
                <a:solidFill>
                  <a:srgbClr val="C00000"/>
                </a:solidFill>
                <a:effectLst/>
                <a:uLnTx/>
                <a:uFillTx/>
                <a:latin typeface="Arial"/>
                <a:ea typeface="ＭＳ Ｐゴシック" charset="0"/>
                <a:cs typeface="Arial"/>
              </a:rPr>
              <a:t> </a:t>
            </a:r>
            <a:r>
              <a:rPr kumimoji="0" sz="1000" b="1" i="0" u="none" strike="noStrike" kern="1200" cap="none" spc="-15" normalizeH="0" baseline="0" noProof="0" dirty="0">
                <a:ln>
                  <a:noFill/>
                </a:ln>
                <a:solidFill>
                  <a:srgbClr val="C00000"/>
                </a:solidFill>
                <a:effectLst/>
                <a:uLnTx/>
                <a:uFillTx/>
                <a:latin typeface="Arial"/>
                <a:ea typeface="ＭＳ Ｐゴシック" charset="0"/>
                <a:cs typeface="Arial"/>
              </a:rPr>
              <a:t>S</a:t>
            </a:r>
            <a:r>
              <a:rPr kumimoji="0" sz="1000" b="1" i="0" u="none" strike="noStrike" kern="1200" cap="none" spc="-5" normalizeH="0" baseline="0" noProof="0" dirty="0">
                <a:ln>
                  <a:noFill/>
                </a:ln>
                <a:solidFill>
                  <a:srgbClr val="C00000"/>
                </a:solidFill>
                <a:effectLst/>
                <a:uLnTx/>
                <a:uFillTx/>
                <a:latin typeface="Arial"/>
                <a:ea typeface="ＭＳ Ｐゴシック" charset="0"/>
                <a:cs typeface="Arial"/>
              </a:rPr>
              <a:t>W</a:t>
            </a:r>
            <a:r>
              <a:rPr kumimoji="0" sz="1000" b="1" i="0" u="none" strike="noStrike" kern="1200" cap="none" spc="-11" normalizeH="0" baseline="0" noProof="0" dirty="0">
                <a:ln>
                  <a:noFill/>
                </a:ln>
                <a:solidFill>
                  <a:srgbClr val="C00000"/>
                </a:solidFill>
                <a:effectLst/>
                <a:uLnTx/>
                <a:uFillTx/>
                <a:latin typeface="Arial"/>
                <a:ea typeface="ＭＳ Ｐゴシック" charset="0"/>
                <a:cs typeface="Arial"/>
              </a:rPr>
              <a:t>OG </a:t>
            </a:r>
            <a:r>
              <a:rPr kumimoji="0" sz="1000" b="1" i="0" u="none" strike="noStrike" kern="1200" cap="none" spc="-5" normalizeH="0" baseline="0" noProof="0" dirty="0">
                <a:ln>
                  <a:noFill/>
                </a:ln>
                <a:solidFill>
                  <a:srgbClr val="C00000"/>
                </a:solidFill>
                <a:effectLst/>
                <a:uLnTx/>
                <a:uFillTx/>
                <a:latin typeface="Arial"/>
                <a:ea typeface="ＭＳ Ｐゴシック" charset="0"/>
                <a:cs typeface="Arial"/>
              </a:rPr>
              <a:t>99-</a:t>
            </a:r>
            <a:r>
              <a:rPr kumimoji="0" sz="1000" b="1" i="0" u="none" strike="noStrike" kern="1200" cap="none" spc="-15" normalizeH="0" baseline="0" noProof="0" dirty="0">
                <a:ln>
                  <a:noFill/>
                </a:ln>
                <a:solidFill>
                  <a:srgbClr val="C00000"/>
                </a:solidFill>
                <a:effectLst/>
                <a:uLnTx/>
                <a:uFillTx/>
                <a:latin typeface="Arial"/>
                <a:ea typeface="ＭＳ Ｐゴシック" charset="0"/>
                <a:cs typeface="Arial"/>
              </a:rPr>
              <a:t>16</a:t>
            </a:r>
            <a:endParaRPr kumimoji="0" sz="975" b="0" i="0" u="none" strike="noStrike" kern="1200" cap="none" spc="0" normalizeH="0" baseline="25641" noProof="0" dirty="0">
              <a:ln>
                <a:noFill/>
              </a:ln>
              <a:solidFill>
                <a:srgbClr val="C00000"/>
              </a:solidFill>
              <a:effectLst/>
              <a:uLnTx/>
              <a:uFillTx/>
              <a:latin typeface="Arial"/>
              <a:ea typeface="ＭＳ Ｐゴシック" charset="0"/>
              <a:cs typeface="Arial"/>
            </a:endParaRPr>
          </a:p>
        </p:txBody>
      </p:sp>
      <p:sp>
        <p:nvSpPr>
          <p:cNvPr id="57" name="object 57"/>
          <p:cNvSpPr txBox="1"/>
          <p:nvPr/>
        </p:nvSpPr>
        <p:spPr>
          <a:xfrm>
            <a:off x="3927198" y="2220092"/>
            <a:ext cx="710565" cy="153888"/>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000" b="0" i="0" u="none" strike="noStrike" kern="1200" cap="none" spc="-11" normalizeH="0" baseline="0" noProof="0" dirty="0">
                <a:ln>
                  <a:noFill/>
                </a:ln>
                <a:solidFill>
                  <a:srgbClr val="C00000"/>
                </a:solidFill>
                <a:effectLst/>
                <a:uLnTx/>
                <a:uFillTx/>
                <a:latin typeface="Arial"/>
                <a:ea typeface="ＭＳ Ｐゴシック" charset="0"/>
                <a:cs typeface="Arial"/>
              </a:rPr>
              <a:t>Den</a:t>
            </a:r>
            <a:r>
              <a:rPr kumimoji="0" sz="1000" b="0" i="0" u="none" strike="noStrike" kern="1200" cap="none" spc="-15" normalizeH="0" baseline="0" noProof="0" dirty="0">
                <a:ln>
                  <a:noFill/>
                </a:ln>
                <a:solidFill>
                  <a:srgbClr val="C00000"/>
                </a:solidFill>
                <a:effectLst/>
                <a:uLnTx/>
                <a:uFillTx/>
                <a:latin typeface="Arial"/>
                <a:ea typeface="ＭＳ Ｐゴシック" charset="0"/>
                <a:cs typeface="Arial"/>
              </a:rPr>
              <a:t>o</a:t>
            </a:r>
            <a:r>
              <a:rPr kumimoji="0" sz="1000" b="0" i="0" u="none" strike="noStrike" kern="1200" cap="none" spc="0" normalizeH="0" baseline="0" noProof="0" dirty="0">
                <a:ln>
                  <a:noFill/>
                </a:ln>
                <a:solidFill>
                  <a:srgbClr val="C00000"/>
                </a:solidFill>
                <a:effectLst/>
                <a:uLnTx/>
                <a:uFillTx/>
                <a:latin typeface="Arial"/>
                <a:ea typeface="ＭＳ Ｐゴシック" charset="0"/>
                <a:cs typeface="Arial"/>
              </a:rPr>
              <a:t>s</a:t>
            </a:r>
            <a:r>
              <a:rPr kumimoji="0" sz="1000" b="0" i="0" u="none" strike="noStrike" kern="1200" cap="none" spc="-11" normalizeH="0" baseline="0" noProof="0" dirty="0">
                <a:ln>
                  <a:noFill/>
                </a:ln>
                <a:solidFill>
                  <a:srgbClr val="C00000"/>
                </a:solidFill>
                <a:effectLst/>
                <a:uLnTx/>
                <a:uFillTx/>
                <a:latin typeface="Arial"/>
                <a:ea typeface="ＭＳ Ｐゴシック" charset="0"/>
                <a:cs typeface="Arial"/>
              </a:rPr>
              <a:t>u</a:t>
            </a:r>
            <a:r>
              <a:rPr kumimoji="0" sz="1000" b="0" i="0" u="none" strike="noStrike" kern="1200" cap="none" spc="5" normalizeH="0" baseline="0" noProof="0" dirty="0">
                <a:ln>
                  <a:noFill/>
                </a:ln>
                <a:solidFill>
                  <a:srgbClr val="C00000"/>
                </a:solidFill>
                <a:effectLst/>
                <a:uLnTx/>
                <a:uFillTx/>
                <a:latin typeface="Arial"/>
                <a:ea typeface="ＭＳ Ｐゴシック" charset="0"/>
                <a:cs typeface="Arial"/>
              </a:rPr>
              <a:t>m</a:t>
            </a:r>
            <a:r>
              <a:rPr kumimoji="0" sz="1000" b="0" i="0" u="none" strike="noStrike" kern="1200" cap="none" spc="-11" normalizeH="0" baseline="0" noProof="0" dirty="0">
                <a:ln>
                  <a:noFill/>
                </a:ln>
                <a:solidFill>
                  <a:srgbClr val="C00000"/>
                </a:solidFill>
                <a:effectLst/>
                <a:uLnTx/>
                <a:uFillTx/>
                <a:latin typeface="Arial"/>
                <a:ea typeface="ＭＳ Ｐゴシック" charset="0"/>
                <a:cs typeface="Arial"/>
              </a:rPr>
              <a:t>ab</a:t>
            </a:r>
            <a:endParaRPr kumimoji="0" sz="1000" b="0" i="0" u="none" strike="noStrike" kern="1200" cap="none" spc="0" normalizeH="0" baseline="0" noProof="0" dirty="0">
              <a:ln>
                <a:noFill/>
              </a:ln>
              <a:solidFill>
                <a:srgbClr val="C00000"/>
              </a:solidFill>
              <a:effectLst/>
              <a:uLnTx/>
              <a:uFillTx/>
              <a:latin typeface="Arial"/>
              <a:ea typeface="ＭＳ Ｐゴシック" charset="0"/>
              <a:cs typeface="Arial"/>
            </a:endParaRPr>
          </a:p>
        </p:txBody>
      </p:sp>
      <p:sp>
        <p:nvSpPr>
          <p:cNvPr id="58" name="object 58"/>
          <p:cNvSpPr txBox="1"/>
          <p:nvPr/>
        </p:nvSpPr>
        <p:spPr>
          <a:xfrm>
            <a:off x="4665979" y="4371724"/>
            <a:ext cx="678180" cy="307777"/>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000" b="0" i="0" u="none" strike="noStrike" kern="1200" cap="none" spc="-15" normalizeH="0" baseline="0" noProof="0" dirty="0">
                <a:ln>
                  <a:noFill/>
                </a:ln>
                <a:solidFill>
                  <a:srgbClr val="C00000"/>
                </a:solidFill>
                <a:effectLst/>
                <a:uLnTx/>
                <a:uFillTx/>
                <a:latin typeface="Arial"/>
                <a:ea typeface="ＭＳ Ｐゴシック" charset="0"/>
                <a:cs typeface="Arial"/>
              </a:rPr>
              <a:t>A</a:t>
            </a:r>
            <a:r>
              <a:rPr kumimoji="0" sz="1000" b="0" i="0" u="none" strike="noStrike" kern="1200" cap="none" spc="-11" normalizeH="0" baseline="0" noProof="0" dirty="0">
                <a:ln>
                  <a:noFill/>
                </a:ln>
                <a:solidFill>
                  <a:srgbClr val="C00000"/>
                </a:solidFill>
                <a:effectLst/>
                <a:uLnTx/>
                <a:uFillTx/>
                <a:latin typeface="Arial"/>
                <a:ea typeface="ＭＳ Ｐゴシック" charset="0"/>
                <a:cs typeface="Arial"/>
              </a:rPr>
              <a:t>b</a:t>
            </a:r>
            <a:r>
              <a:rPr kumimoji="0" sz="1000" b="0" i="0" u="none" strike="noStrike" kern="1200" cap="none" spc="-15" normalizeH="0" baseline="0" noProof="0" dirty="0">
                <a:ln>
                  <a:noFill/>
                </a:ln>
                <a:solidFill>
                  <a:srgbClr val="C00000"/>
                </a:solidFill>
                <a:effectLst/>
                <a:uLnTx/>
                <a:uFillTx/>
                <a:latin typeface="Arial"/>
                <a:ea typeface="ＭＳ Ｐゴシック" charset="0"/>
                <a:cs typeface="Arial"/>
              </a:rPr>
              <a:t>i</a:t>
            </a:r>
            <a:r>
              <a:rPr kumimoji="0" sz="1000" b="0" i="0" u="none" strike="noStrike" kern="1200" cap="none" spc="-5" normalizeH="0" baseline="0" noProof="0" dirty="0">
                <a:ln>
                  <a:noFill/>
                </a:ln>
                <a:solidFill>
                  <a:srgbClr val="C00000"/>
                </a:solidFill>
                <a:effectLst/>
                <a:uLnTx/>
                <a:uFillTx/>
                <a:latin typeface="Arial"/>
                <a:ea typeface="ＭＳ Ｐゴシック" charset="0"/>
                <a:cs typeface="Arial"/>
              </a:rPr>
              <a:t>rat</a:t>
            </a:r>
            <a:r>
              <a:rPr kumimoji="0" sz="1000" b="0" i="0" u="none" strike="noStrike" kern="1200" cap="none" spc="-15" normalizeH="0" baseline="0" noProof="0" dirty="0">
                <a:ln>
                  <a:noFill/>
                </a:ln>
                <a:solidFill>
                  <a:srgbClr val="C00000"/>
                </a:solidFill>
                <a:effectLst/>
                <a:uLnTx/>
                <a:uFillTx/>
                <a:latin typeface="Arial"/>
                <a:ea typeface="ＭＳ Ｐゴシック" charset="0"/>
                <a:cs typeface="Arial"/>
              </a:rPr>
              <a:t>e</a:t>
            </a:r>
            <a:r>
              <a:rPr kumimoji="0" sz="1000" b="0" i="0" u="none" strike="noStrike" kern="1200" cap="none" spc="-5" normalizeH="0" baseline="0" noProof="0" dirty="0">
                <a:ln>
                  <a:noFill/>
                </a:ln>
                <a:solidFill>
                  <a:srgbClr val="C00000"/>
                </a:solidFill>
                <a:effectLst/>
                <a:uLnTx/>
                <a:uFillTx/>
                <a:latin typeface="Arial"/>
                <a:ea typeface="ＭＳ Ｐゴシック" charset="0"/>
                <a:cs typeface="Arial"/>
              </a:rPr>
              <a:t>ro</a:t>
            </a:r>
            <a:r>
              <a:rPr kumimoji="0" sz="1000" b="0" i="0" u="none" strike="noStrike" kern="1200" cap="none" spc="-15" normalizeH="0" baseline="0" noProof="0" dirty="0">
                <a:ln>
                  <a:noFill/>
                </a:ln>
                <a:solidFill>
                  <a:srgbClr val="C00000"/>
                </a:solidFill>
                <a:effectLst/>
                <a:uLnTx/>
                <a:uFillTx/>
                <a:latin typeface="Arial"/>
                <a:ea typeface="ＭＳ Ｐゴシック" charset="0"/>
                <a:cs typeface="Arial"/>
              </a:rPr>
              <a:t>n</a:t>
            </a:r>
            <a:r>
              <a:rPr kumimoji="0" sz="1000" b="0" i="0" u="none" strike="noStrike" kern="1200" cap="none" spc="-11" normalizeH="0" baseline="0" noProof="0" dirty="0">
                <a:ln>
                  <a:noFill/>
                </a:ln>
                <a:solidFill>
                  <a:srgbClr val="C00000"/>
                </a:solidFill>
                <a:effectLst/>
                <a:uLnTx/>
                <a:uFillTx/>
                <a:latin typeface="Arial"/>
                <a:ea typeface="ＭＳ Ｐゴシック" charset="0"/>
                <a:cs typeface="Arial"/>
              </a:rPr>
              <a:t>e</a:t>
            </a:r>
            <a:endParaRPr kumimoji="0" sz="1000" b="0" i="0" u="none" strike="noStrike" kern="1200" cap="none" spc="0" normalizeH="0" baseline="0" noProof="0" dirty="0">
              <a:ln>
                <a:noFill/>
              </a:ln>
              <a:solidFill>
                <a:srgbClr val="C00000"/>
              </a:solidFill>
              <a:effectLst/>
              <a:uLnTx/>
              <a:uFillTx/>
              <a:latin typeface="Arial"/>
              <a:ea typeface="ＭＳ Ｐゴシック" charset="0"/>
              <a:cs typeface="Arial"/>
            </a:endParaRPr>
          </a:p>
          <a:p>
            <a:pPr marL="47624" marR="0" lvl="0" indent="0" algn="l" defTabSz="914377" rtl="0" eaLnBrk="1" fontAlgn="auto" latinLnBrk="0" hangingPunct="1">
              <a:lnSpc>
                <a:spcPct val="100000"/>
              </a:lnSpc>
              <a:spcBef>
                <a:spcPts val="0"/>
              </a:spcBef>
              <a:spcAft>
                <a:spcPts val="0"/>
              </a:spcAft>
              <a:buClrTx/>
              <a:buSzTx/>
              <a:buFontTx/>
              <a:buNone/>
              <a:tabLst/>
              <a:defRPr/>
            </a:pPr>
            <a:r>
              <a:rPr kumimoji="0" sz="1000" b="1" i="0" u="none" strike="noStrike" kern="1200" cap="none" spc="-11" normalizeH="0" baseline="0" noProof="0" dirty="0">
                <a:ln>
                  <a:noFill/>
                </a:ln>
                <a:solidFill>
                  <a:srgbClr val="C00000"/>
                </a:solidFill>
                <a:effectLst/>
                <a:uLnTx/>
                <a:uFillTx/>
                <a:latin typeface="Arial"/>
                <a:ea typeface="ＭＳ Ｐゴシック" charset="0"/>
                <a:cs typeface="Arial"/>
              </a:rPr>
              <a:t>C</a:t>
            </a:r>
            <a:r>
              <a:rPr kumimoji="0" sz="1000" b="1" i="0" u="none" strike="noStrike" kern="1200" cap="none" spc="-5" normalizeH="0" baseline="0" noProof="0" dirty="0">
                <a:ln>
                  <a:noFill/>
                </a:ln>
                <a:solidFill>
                  <a:srgbClr val="C00000"/>
                </a:solidFill>
                <a:effectLst/>
                <a:uLnTx/>
                <a:uFillTx/>
                <a:latin typeface="Arial"/>
                <a:ea typeface="ＭＳ Ｐゴシック" charset="0"/>
                <a:cs typeface="Arial"/>
              </a:rPr>
              <a:t>O</a:t>
            </a:r>
            <a:r>
              <a:rPr kumimoji="0" sz="1000" b="1" i="0" u="none" strike="noStrike" kern="1200" cap="none" spc="-11" normalizeH="0" baseline="0" noProof="0" dirty="0">
                <a:ln>
                  <a:noFill/>
                </a:ln>
                <a:solidFill>
                  <a:srgbClr val="C00000"/>
                </a:solidFill>
                <a:effectLst/>
                <a:uLnTx/>
                <a:uFillTx/>
                <a:latin typeface="Arial"/>
                <a:ea typeface="ＭＳ Ｐゴシック" charset="0"/>
                <a:cs typeface="Arial"/>
              </a:rPr>
              <a:t>U-</a:t>
            </a:r>
            <a:r>
              <a:rPr kumimoji="0" sz="1000" b="1" i="0" u="none" strike="noStrike" kern="1200" cap="none" spc="-15" normalizeH="0" baseline="0" noProof="0" dirty="0">
                <a:ln>
                  <a:noFill/>
                </a:ln>
                <a:solidFill>
                  <a:srgbClr val="C00000"/>
                </a:solidFill>
                <a:effectLst/>
                <a:uLnTx/>
                <a:uFillTx/>
                <a:latin typeface="Arial"/>
                <a:ea typeface="ＭＳ Ｐゴシック" charset="0"/>
                <a:cs typeface="Arial"/>
              </a:rPr>
              <a:t>301</a:t>
            </a:r>
            <a:r>
              <a:rPr kumimoji="0" sz="975" b="1" i="0" u="none" strike="noStrike" kern="1200" cap="none" spc="15" normalizeH="0" baseline="25641" noProof="0" dirty="0">
                <a:ln>
                  <a:noFill/>
                </a:ln>
                <a:solidFill>
                  <a:srgbClr val="C00000"/>
                </a:solidFill>
                <a:effectLst/>
                <a:uLnTx/>
                <a:uFillTx/>
                <a:latin typeface="Arial"/>
                <a:ea typeface="ＭＳ Ｐゴシック" charset="0"/>
                <a:cs typeface="Arial"/>
              </a:rPr>
              <a:t>5</a:t>
            </a:r>
            <a:endParaRPr kumimoji="0" sz="975" b="0" i="0" u="none" strike="noStrike" kern="1200" cap="none" spc="0" normalizeH="0" baseline="25641" noProof="0" dirty="0">
              <a:ln>
                <a:noFill/>
              </a:ln>
              <a:solidFill>
                <a:srgbClr val="C00000"/>
              </a:solidFill>
              <a:effectLst/>
              <a:uLnTx/>
              <a:uFillTx/>
              <a:latin typeface="Arial"/>
              <a:ea typeface="ＭＳ Ｐゴシック" charset="0"/>
              <a:cs typeface="Arial"/>
            </a:endParaRPr>
          </a:p>
        </p:txBody>
      </p:sp>
      <p:sp>
        <p:nvSpPr>
          <p:cNvPr id="59" name="object 59"/>
          <p:cNvSpPr txBox="1"/>
          <p:nvPr/>
        </p:nvSpPr>
        <p:spPr>
          <a:xfrm>
            <a:off x="5558810" y="4371724"/>
            <a:ext cx="789305" cy="307777"/>
          </a:xfrm>
          <a:prstGeom prst="rect">
            <a:avLst/>
          </a:prstGeom>
        </p:spPr>
        <p:txBody>
          <a:bodyPr vert="horz"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sz="1000" b="0" i="0" u="none" strike="noStrike" kern="1200" cap="none" spc="-15" normalizeH="0" baseline="0" noProof="0" dirty="0">
                <a:ln>
                  <a:noFill/>
                </a:ln>
                <a:solidFill>
                  <a:srgbClr val="C00000"/>
                </a:solidFill>
                <a:effectLst/>
                <a:uLnTx/>
                <a:uFillTx/>
                <a:latin typeface="Arial"/>
                <a:ea typeface="ＭＳ Ｐゴシック" charset="0"/>
                <a:cs typeface="Arial"/>
              </a:rPr>
              <a:t>E</a:t>
            </a:r>
            <a:r>
              <a:rPr kumimoji="0" sz="1000" b="0" i="0" u="none" strike="noStrike" kern="1200" cap="none" spc="-11" normalizeH="0" baseline="0" noProof="0" dirty="0">
                <a:ln>
                  <a:noFill/>
                </a:ln>
                <a:solidFill>
                  <a:srgbClr val="C00000"/>
                </a:solidFill>
                <a:effectLst/>
                <a:uLnTx/>
                <a:uFillTx/>
                <a:latin typeface="Arial"/>
                <a:ea typeface="ＭＳ Ｐゴシック" charset="0"/>
                <a:cs typeface="Arial"/>
              </a:rPr>
              <a:t>n</a:t>
            </a:r>
            <a:r>
              <a:rPr kumimoji="0" sz="1000" b="0" i="0" u="none" strike="noStrike" kern="1200" cap="none" spc="-25" normalizeH="0" baseline="0" noProof="0" dirty="0">
                <a:ln>
                  <a:noFill/>
                </a:ln>
                <a:solidFill>
                  <a:srgbClr val="C00000"/>
                </a:solidFill>
                <a:effectLst/>
                <a:uLnTx/>
                <a:uFillTx/>
                <a:latin typeface="Arial"/>
                <a:ea typeface="ＭＳ Ｐゴシック" charset="0"/>
                <a:cs typeface="Arial"/>
              </a:rPr>
              <a:t>z</a:t>
            </a:r>
            <a:r>
              <a:rPr kumimoji="0" sz="1000" b="0" i="0" u="none" strike="noStrike" kern="1200" cap="none" spc="-11" normalizeH="0" baseline="0" noProof="0" dirty="0">
                <a:ln>
                  <a:noFill/>
                </a:ln>
                <a:solidFill>
                  <a:srgbClr val="C00000"/>
                </a:solidFill>
                <a:effectLst/>
                <a:uLnTx/>
                <a:uFillTx/>
                <a:latin typeface="Arial"/>
                <a:ea typeface="ＭＳ Ｐゴシック" charset="0"/>
                <a:cs typeface="Arial"/>
              </a:rPr>
              <a:t>a</a:t>
            </a:r>
            <a:r>
              <a:rPr kumimoji="0" sz="1000" b="0" i="0" u="none" strike="noStrike" kern="1200" cap="none" spc="-15" normalizeH="0" baseline="0" noProof="0" dirty="0">
                <a:ln>
                  <a:noFill/>
                </a:ln>
                <a:solidFill>
                  <a:srgbClr val="C00000"/>
                </a:solidFill>
                <a:effectLst/>
                <a:uLnTx/>
                <a:uFillTx/>
                <a:latin typeface="Arial"/>
                <a:ea typeface="ＭＳ Ｐゴシック" charset="0"/>
                <a:cs typeface="Arial"/>
              </a:rPr>
              <a:t>l</a:t>
            </a:r>
            <a:r>
              <a:rPr kumimoji="0" sz="1000" b="0" i="0" u="none" strike="noStrike" kern="1200" cap="none" spc="-5" normalizeH="0" baseline="0" noProof="0" dirty="0">
                <a:ln>
                  <a:noFill/>
                </a:ln>
                <a:solidFill>
                  <a:srgbClr val="C00000"/>
                </a:solidFill>
                <a:effectLst/>
                <a:uLnTx/>
                <a:uFillTx/>
                <a:latin typeface="Arial"/>
                <a:ea typeface="ＭＳ Ｐゴシック" charset="0"/>
                <a:cs typeface="Arial"/>
              </a:rPr>
              <a:t>ut</a:t>
            </a:r>
            <a:r>
              <a:rPr kumimoji="0" sz="1000" b="0" i="0" u="none" strike="noStrike" kern="1200" cap="none" spc="-15" normalizeH="0" baseline="0" noProof="0" dirty="0">
                <a:ln>
                  <a:noFill/>
                </a:ln>
                <a:solidFill>
                  <a:srgbClr val="C00000"/>
                </a:solidFill>
                <a:effectLst/>
                <a:uLnTx/>
                <a:uFillTx/>
                <a:latin typeface="Arial"/>
                <a:ea typeface="ＭＳ Ｐゴシック" charset="0"/>
                <a:cs typeface="Arial"/>
              </a:rPr>
              <a:t>a</a:t>
            </a:r>
            <a:r>
              <a:rPr kumimoji="0" sz="1000" b="0" i="0" u="none" strike="noStrike" kern="1200" cap="none" spc="5" normalizeH="0" baseline="0" noProof="0" dirty="0">
                <a:ln>
                  <a:noFill/>
                </a:ln>
                <a:solidFill>
                  <a:srgbClr val="C00000"/>
                </a:solidFill>
                <a:effectLst/>
                <a:uLnTx/>
                <a:uFillTx/>
                <a:latin typeface="Arial"/>
                <a:ea typeface="ＭＳ Ｐゴシック" charset="0"/>
                <a:cs typeface="Arial"/>
              </a:rPr>
              <a:t>m</a:t>
            </a:r>
            <a:r>
              <a:rPr kumimoji="0" sz="1000" b="0" i="0" u="none" strike="noStrike" kern="1200" cap="none" spc="-11" normalizeH="0" baseline="0" noProof="0" dirty="0">
                <a:ln>
                  <a:noFill/>
                </a:ln>
                <a:solidFill>
                  <a:srgbClr val="C00000"/>
                </a:solidFill>
                <a:effectLst/>
                <a:uLnTx/>
                <a:uFillTx/>
                <a:latin typeface="Arial"/>
                <a:ea typeface="ＭＳ Ｐゴシック" charset="0"/>
                <a:cs typeface="Arial"/>
              </a:rPr>
              <a:t>ide</a:t>
            </a:r>
            <a:endParaRPr kumimoji="0" sz="1000" b="0" i="0" u="none" strike="noStrike" kern="1200" cap="none" spc="0" normalizeH="0" baseline="0" noProof="0" dirty="0">
              <a:ln>
                <a:noFill/>
              </a:ln>
              <a:solidFill>
                <a:srgbClr val="C00000"/>
              </a:solidFill>
              <a:effectLst/>
              <a:uLnTx/>
              <a:uFillTx/>
              <a:latin typeface="Arial"/>
              <a:ea typeface="ＭＳ Ｐゴシック" charset="0"/>
              <a:cs typeface="Arial"/>
            </a:endParaRPr>
          </a:p>
          <a:p>
            <a:pPr marL="1271" marR="0" lvl="0" indent="0" algn="ctr" defTabSz="914377" rtl="0" eaLnBrk="1" fontAlgn="auto" latinLnBrk="0" hangingPunct="1">
              <a:lnSpc>
                <a:spcPct val="100000"/>
              </a:lnSpc>
              <a:spcBef>
                <a:spcPts val="0"/>
              </a:spcBef>
              <a:spcAft>
                <a:spcPts val="0"/>
              </a:spcAft>
              <a:buClrTx/>
              <a:buSzTx/>
              <a:buFontTx/>
              <a:buNone/>
              <a:tabLst/>
              <a:defRPr/>
            </a:pPr>
            <a:r>
              <a:rPr kumimoji="0" sz="1000" b="1" i="0" u="none" strike="noStrike" kern="1200" cap="none" spc="-45" normalizeH="0" baseline="0" noProof="0" dirty="0">
                <a:ln>
                  <a:noFill/>
                </a:ln>
                <a:solidFill>
                  <a:srgbClr val="C00000"/>
                </a:solidFill>
                <a:effectLst/>
                <a:uLnTx/>
                <a:uFillTx/>
                <a:latin typeface="Arial"/>
                <a:ea typeface="ＭＳ Ｐゴシック" charset="0"/>
                <a:cs typeface="Arial"/>
              </a:rPr>
              <a:t>A</a:t>
            </a:r>
            <a:r>
              <a:rPr kumimoji="0" sz="1000" b="1" i="0" u="none" strike="noStrike" kern="1200" cap="none" spc="-11" normalizeH="0" baseline="0" noProof="0" dirty="0">
                <a:ln>
                  <a:noFill/>
                </a:ln>
                <a:solidFill>
                  <a:srgbClr val="C00000"/>
                </a:solidFill>
                <a:effectLst/>
                <a:uLnTx/>
                <a:uFillTx/>
                <a:latin typeface="Arial"/>
                <a:ea typeface="ＭＳ Ｐゴシック" charset="0"/>
                <a:cs typeface="Arial"/>
              </a:rPr>
              <a:t>FFIR</a:t>
            </a:r>
            <a:r>
              <a:rPr kumimoji="0" sz="1000" b="1" i="0" u="none" strike="noStrike" kern="1200" cap="none" spc="15" normalizeH="0" baseline="0" noProof="0" dirty="0">
                <a:ln>
                  <a:noFill/>
                </a:ln>
                <a:solidFill>
                  <a:srgbClr val="C00000"/>
                </a:solidFill>
                <a:effectLst/>
                <a:uLnTx/>
                <a:uFillTx/>
                <a:latin typeface="Arial"/>
                <a:ea typeface="ＭＳ Ｐゴシック" charset="0"/>
                <a:cs typeface="Arial"/>
              </a:rPr>
              <a:t>M</a:t>
            </a:r>
            <a:r>
              <a:rPr kumimoji="0" sz="975" b="1" i="0" u="none" strike="noStrike" kern="1200" cap="none" spc="15" normalizeH="0" baseline="25641" noProof="0" dirty="0">
                <a:ln>
                  <a:noFill/>
                </a:ln>
                <a:solidFill>
                  <a:srgbClr val="C00000"/>
                </a:solidFill>
                <a:effectLst/>
                <a:uLnTx/>
                <a:uFillTx/>
                <a:latin typeface="Arial"/>
                <a:ea typeface="ＭＳ Ｐゴシック" charset="0"/>
                <a:cs typeface="Arial"/>
              </a:rPr>
              <a:t>6</a:t>
            </a:r>
            <a:endParaRPr kumimoji="0" sz="975" b="0" i="0" u="none" strike="noStrike" kern="1200" cap="none" spc="0" normalizeH="0" baseline="25641" noProof="0" dirty="0">
              <a:ln>
                <a:noFill/>
              </a:ln>
              <a:solidFill>
                <a:srgbClr val="C00000"/>
              </a:solidFill>
              <a:effectLst/>
              <a:uLnTx/>
              <a:uFillTx/>
              <a:latin typeface="Arial"/>
              <a:ea typeface="ＭＳ Ｐゴシック" charset="0"/>
              <a:cs typeface="Arial"/>
            </a:endParaRPr>
          </a:p>
        </p:txBody>
      </p:sp>
      <p:sp>
        <p:nvSpPr>
          <p:cNvPr id="60" name="object 60"/>
          <p:cNvSpPr txBox="1"/>
          <p:nvPr/>
        </p:nvSpPr>
        <p:spPr>
          <a:xfrm>
            <a:off x="2474217" y="4661454"/>
            <a:ext cx="614045" cy="307777"/>
          </a:xfrm>
          <a:prstGeom prst="rect">
            <a:avLst/>
          </a:prstGeom>
        </p:spPr>
        <p:txBody>
          <a:bodyPr vert="horz" wrap="square" lIns="0" tIns="0" rIns="0" bIns="0" rtlCol="0">
            <a:spAutoFit/>
          </a:bodyPr>
          <a:lstStyle/>
          <a:p>
            <a:pPr marL="208909" marR="5080" lvl="0" indent="-196846" algn="l" defTabSz="914377" rtl="0" eaLnBrk="1" fontAlgn="auto" latinLnBrk="0" hangingPunct="1">
              <a:lnSpc>
                <a:spcPct val="100000"/>
              </a:lnSpc>
              <a:spcBef>
                <a:spcPts val="0"/>
              </a:spcBef>
              <a:spcAft>
                <a:spcPts val="0"/>
              </a:spcAft>
              <a:buClrTx/>
              <a:buSzTx/>
              <a:buFontTx/>
              <a:buNone/>
              <a:tabLst/>
              <a:defRPr/>
            </a:pPr>
            <a:r>
              <a:rPr kumimoji="0" sz="1000" b="0" i="0" u="none" strike="noStrike" kern="1200" cap="none" spc="-11" normalizeH="0" baseline="0" noProof="0" dirty="0">
                <a:ln>
                  <a:noFill/>
                </a:ln>
                <a:solidFill>
                  <a:prstClr val="black"/>
                </a:solidFill>
                <a:effectLst/>
                <a:uLnTx/>
                <a:uFillTx/>
                <a:latin typeface="Arial"/>
                <a:ea typeface="ＭＳ Ｐゴシック" charset="0"/>
                <a:cs typeface="Arial"/>
              </a:rPr>
              <a:t>Zo</a:t>
            </a:r>
            <a:r>
              <a:rPr kumimoji="0" sz="1000" b="0" i="0" u="none" strike="noStrike" kern="1200" cap="none" spc="-15" normalizeH="0" baseline="0" noProof="0" dirty="0">
                <a:ln>
                  <a:noFill/>
                </a:ln>
                <a:solidFill>
                  <a:prstClr val="black"/>
                </a:solidFill>
                <a:effectLst/>
                <a:uLnTx/>
                <a:uFillTx/>
                <a:latin typeface="Arial"/>
                <a:ea typeface="ＭＳ Ｐゴシック" charset="0"/>
                <a:cs typeface="Arial"/>
              </a:rPr>
              <a:t>l</a:t>
            </a:r>
            <a:r>
              <a:rPr kumimoji="0" sz="1000" b="0" i="0" u="none" strike="noStrike" kern="1200" cap="none" spc="-11" normalizeH="0" baseline="0" noProof="0" dirty="0">
                <a:ln>
                  <a:noFill/>
                </a:ln>
                <a:solidFill>
                  <a:prstClr val="black"/>
                </a:solidFill>
                <a:effectLst/>
                <a:uLnTx/>
                <a:uFillTx/>
                <a:latin typeface="Arial"/>
                <a:ea typeface="ＭＳ Ｐゴシック" charset="0"/>
                <a:cs typeface="Arial"/>
              </a:rPr>
              <a:t>e</a:t>
            </a:r>
            <a:r>
              <a:rPr kumimoji="0" sz="1000" b="0" i="0" u="none" strike="noStrike" kern="1200" cap="none" spc="-15" normalizeH="0" baseline="0" noProof="0" dirty="0">
                <a:ln>
                  <a:noFill/>
                </a:ln>
                <a:solidFill>
                  <a:prstClr val="black"/>
                </a:solidFill>
                <a:effectLst/>
                <a:uLnTx/>
                <a:uFillTx/>
                <a:latin typeface="Arial"/>
                <a:ea typeface="ＭＳ Ｐゴシック" charset="0"/>
                <a:cs typeface="Arial"/>
              </a:rPr>
              <a:t>d</a:t>
            </a:r>
            <a:r>
              <a:rPr kumimoji="0" sz="1000" b="0" i="0" u="none" strike="noStrike" kern="1200" cap="none" spc="-5" normalizeH="0" baseline="0" noProof="0" dirty="0">
                <a:ln>
                  <a:noFill/>
                </a:ln>
                <a:solidFill>
                  <a:prstClr val="black"/>
                </a:solidFill>
                <a:effectLst/>
                <a:uLnTx/>
                <a:uFillTx/>
                <a:latin typeface="Arial"/>
                <a:ea typeface="ＭＳ Ｐゴシック" charset="0"/>
                <a:cs typeface="Arial"/>
              </a:rPr>
              <a:t>ro</a:t>
            </a:r>
            <a:r>
              <a:rPr kumimoji="0" sz="1000" b="0" i="0" u="none" strike="noStrike" kern="1200" cap="none" spc="-11" normalizeH="0" baseline="0" noProof="0" dirty="0">
                <a:ln>
                  <a:noFill/>
                </a:ln>
                <a:solidFill>
                  <a:prstClr val="black"/>
                </a:solidFill>
                <a:effectLst/>
                <a:uLnTx/>
                <a:uFillTx/>
                <a:latin typeface="Arial"/>
                <a:ea typeface="ＭＳ Ｐゴシック" charset="0"/>
                <a:cs typeface="Arial"/>
              </a:rPr>
              <a:t>ni</a:t>
            </a:r>
            <a:r>
              <a:rPr kumimoji="0" sz="1000" b="0" i="0" u="none" strike="noStrike" kern="1200" cap="none" spc="-5" normalizeH="0" baseline="0" noProof="0" dirty="0">
                <a:ln>
                  <a:noFill/>
                </a:ln>
                <a:solidFill>
                  <a:prstClr val="black"/>
                </a:solidFill>
                <a:effectLst/>
                <a:uLnTx/>
                <a:uFillTx/>
                <a:latin typeface="Arial"/>
                <a:ea typeface="ＭＳ Ｐゴシック" charset="0"/>
                <a:cs typeface="Arial"/>
              </a:rPr>
              <a:t>c ac</a:t>
            </a:r>
            <a:r>
              <a:rPr kumimoji="0" sz="1000" b="0" i="0" u="none" strike="noStrike" kern="1200" cap="none" spc="-11" normalizeH="0" baseline="0" noProof="0" dirty="0">
                <a:ln>
                  <a:noFill/>
                </a:ln>
                <a:solidFill>
                  <a:prstClr val="black"/>
                </a:solidFill>
                <a:effectLst/>
                <a:uLnTx/>
                <a:uFillTx/>
                <a:latin typeface="Arial"/>
                <a:ea typeface="ＭＳ Ｐゴシック" charset="0"/>
                <a:cs typeface="Arial"/>
              </a:rPr>
              <a:t>id</a:t>
            </a:r>
            <a:endParaRPr kumimoji="0" sz="1000" b="0" i="0" u="none" strike="noStrike" kern="1200" cap="none" spc="0" normalizeH="0" baseline="0" noProof="0">
              <a:ln>
                <a:noFill/>
              </a:ln>
              <a:solidFill>
                <a:prstClr val="black"/>
              </a:solidFill>
              <a:effectLst/>
              <a:uLnTx/>
              <a:uFillTx/>
              <a:latin typeface="Arial"/>
              <a:ea typeface="ＭＳ Ｐゴシック" charset="0"/>
              <a:cs typeface="Arial"/>
            </a:endParaRPr>
          </a:p>
        </p:txBody>
      </p:sp>
      <p:sp>
        <p:nvSpPr>
          <p:cNvPr id="61" name="object 61"/>
          <p:cNvSpPr txBox="1"/>
          <p:nvPr/>
        </p:nvSpPr>
        <p:spPr>
          <a:xfrm>
            <a:off x="6614543" y="4371724"/>
            <a:ext cx="779145" cy="307777"/>
          </a:xfrm>
          <a:prstGeom prst="rect">
            <a:avLst/>
          </a:prstGeom>
        </p:spPr>
        <p:txBody>
          <a:bodyPr vert="horz" wrap="square" lIns="0" tIns="0" rIns="0" bIns="0" rtlCol="0">
            <a:spAutoFit/>
          </a:bodyPr>
          <a:lstStyle/>
          <a:p>
            <a:pPr marL="43179" marR="0" lvl="0" indent="0" algn="l" defTabSz="914377" rtl="0" eaLnBrk="1" fontAlgn="auto" latinLnBrk="0" hangingPunct="1">
              <a:lnSpc>
                <a:spcPct val="100000"/>
              </a:lnSpc>
              <a:spcBef>
                <a:spcPts val="0"/>
              </a:spcBef>
              <a:spcAft>
                <a:spcPts val="0"/>
              </a:spcAft>
              <a:buClrTx/>
              <a:buSzTx/>
              <a:buFontTx/>
              <a:buNone/>
              <a:tabLst/>
              <a:defRPr/>
            </a:pPr>
            <a:r>
              <a:rPr kumimoji="0" sz="1000" b="0" i="0" u="none" strike="noStrike" kern="1200" cap="none" spc="-11" normalizeH="0" baseline="0" noProof="0" dirty="0">
                <a:ln>
                  <a:noFill/>
                </a:ln>
                <a:solidFill>
                  <a:srgbClr val="C00000"/>
                </a:solidFill>
                <a:effectLst/>
                <a:uLnTx/>
                <a:uFillTx/>
                <a:latin typeface="Arial"/>
                <a:ea typeface="ＭＳ Ｐゴシック" charset="0"/>
                <a:cs typeface="Arial"/>
              </a:rPr>
              <a:t>Rad</a:t>
            </a:r>
            <a:r>
              <a:rPr kumimoji="0" sz="1000" b="0" i="0" u="none" strike="noStrike" kern="1200" cap="none" spc="-15" normalizeH="0" baseline="0" noProof="0" dirty="0">
                <a:ln>
                  <a:noFill/>
                </a:ln>
                <a:solidFill>
                  <a:srgbClr val="C00000"/>
                </a:solidFill>
                <a:effectLst/>
                <a:uLnTx/>
                <a:uFillTx/>
                <a:latin typeface="Arial"/>
                <a:ea typeface="ＭＳ Ｐゴシック" charset="0"/>
                <a:cs typeface="Arial"/>
              </a:rPr>
              <a:t>i</a:t>
            </a:r>
            <a:r>
              <a:rPr kumimoji="0" sz="1000" b="0" i="0" u="none" strike="noStrike" kern="1200" cap="none" spc="-11" normalizeH="0" baseline="0" noProof="0" dirty="0">
                <a:ln>
                  <a:noFill/>
                </a:ln>
                <a:solidFill>
                  <a:srgbClr val="C00000"/>
                </a:solidFill>
                <a:effectLst/>
                <a:uLnTx/>
                <a:uFillTx/>
                <a:latin typeface="Arial"/>
                <a:ea typeface="ＭＳ Ｐゴシック" charset="0"/>
                <a:cs typeface="Arial"/>
              </a:rPr>
              <a:t>u</a:t>
            </a:r>
            <a:r>
              <a:rPr kumimoji="0" sz="1000" b="0" i="0" u="none" strike="noStrike" kern="1200" cap="none" spc="5" normalizeH="0" baseline="0" noProof="0" dirty="0">
                <a:ln>
                  <a:noFill/>
                </a:ln>
                <a:solidFill>
                  <a:srgbClr val="C00000"/>
                </a:solidFill>
                <a:effectLst/>
                <a:uLnTx/>
                <a:uFillTx/>
                <a:latin typeface="Arial"/>
                <a:ea typeface="ＭＳ Ｐゴシック" charset="0"/>
                <a:cs typeface="Arial"/>
              </a:rPr>
              <a:t>m</a:t>
            </a:r>
            <a:r>
              <a:rPr kumimoji="0" sz="1000" b="0" i="0" u="none" strike="noStrike" kern="1200" cap="none" spc="-5" normalizeH="0" baseline="0" noProof="0" dirty="0">
                <a:ln>
                  <a:noFill/>
                </a:ln>
                <a:solidFill>
                  <a:srgbClr val="C00000"/>
                </a:solidFill>
                <a:effectLst/>
                <a:uLnTx/>
                <a:uFillTx/>
                <a:latin typeface="Arial"/>
                <a:ea typeface="ＭＳ Ｐゴシック" charset="0"/>
                <a:cs typeface="Arial"/>
              </a:rPr>
              <a:t>-</a:t>
            </a:r>
            <a:r>
              <a:rPr kumimoji="0" sz="1000" b="0" i="0" u="none" strike="noStrike" kern="1200" cap="none" spc="-15" normalizeH="0" baseline="0" noProof="0" dirty="0">
                <a:ln>
                  <a:noFill/>
                </a:ln>
                <a:solidFill>
                  <a:srgbClr val="C00000"/>
                </a:solidFill>
                <a:effectLst/>
                <a:uLnTx/>
                <a:uFillTx/>
                <a:latin typeface="Arial"/>
                <a:ea typeface="ＭＳ Ｐゴシック" charset="0"/>
                <a:cs typeface="Arial"/>
              </a:rPr>
              <a:t>223</a:t>
            </a:r>
            <a:endParaRPr kumimoji="0" sz="1000" b="0" i="0" u="none" strike="noStrike" kern="1200" cap="none" spc="0" normalizeH="0" baseline="0" noProof="0" dirty="0">
              <a:ln>
                <a:noFill/>
              </a:ln>
              <a:solidFill>
                <a:srgbClr val="C00000"/>
              </a:solidFill>
              <a:effectLst/>
              <a:uLnTx/>
              <a:uFillTx/>
              <a:latin typeface="Arial"/>
              <a:ea typeface="ＭＳ Ｐゴシック" charset="0"/>
              <a:cs typeface="Arial"/>
            </a:endParaRPr>
          </a:p>
          <a:p>
            <a:pPr marL="12700" marR="0" lvl="0" indent="0" algn="l" defTabSz="914377" rtl="0" eaLnBrk="1" fontAlgn="auto" latinLnBrk="0" hangingPunct="1">
              <a:lnSpc>
                <a:spcPct val="100000"/>
              </a:lnSpc>
              <a:spcBef>
                <a:spcPts val="0"/>
              </a:spcBef>
              <a:spcAft>
                <a:spcPts val="0"/>
              </a:spcAft>
              <a:buClrTx/>
              <a:buSzTx/>
              <a:buFontTx/>
              <a:buNone/>
              <a:tabLst/>
              <a:defRPr/>
            </a:pPr>
            <a:r>
              <a:rPr kumimoji="0" sz="1000" b="1" i="0" u="none" strike="noStrike" kern="1200" cap="none" spc="-45" normalizeH="0" baseline="0" noProof="0" dirty="0">
                <a:ln>
                  <a:noFill/>
                </a:ln>
                <a:solidFill>
                  <a:srgbClr val="C00000"/>
                </a:solidFill>
                <a:effectLst/>
                <a:uLnTx/>
                <a:uFillTx/>
                <a:latin typeface="Arial"/>
                <a:ea typeface="ＭＳ Ｐゴシック" charset="0"/>
                <a:cs typeface="Arial"/>
              </a:rPr>
              <a:t>A</a:t>
            </a:r>
            <a:r>
              <a:rPr kumimoji="0" sz="1000" b="1" i="0" u="none" strike="noStrike" kern="1200" cap="none" spc="-11" normalizeH="0" baseline="0" noProof="0" dirty="0">
                <a:ln>
                  <a:noFill/>
                </a:ln>
                <a:solidFill>
                  <a:srgbClr val="C00000"/>
                </a:solidFill>
                <a:effectLst/>
                <a:uLnTx/>
                <a:uFillTx/>
                <a:latin typeface="Arial"/>
                <a:ea typeface="ＭＳ Ｐゴシック" charset="0"/>
                <a:cs typeface="Arial"/>
              </a:rPr>
              <a:t>L</a:t>
            </a:r>
            <a:r>
              <a:rPr kumimoji="0" sz="1000" b="1" i="0" u="none" strike="noStrike" kern="1200" cap="none" spc="-15" normalizeH="0" baseline="0" noProof="0" dirty="0">
                <a:ln>
                  <a:noFill/>
                </a:ln>
                <a:solidFill>
                  <a:srgbClr val="C00000"/>
                </a:solidFill>
                <a:effectLst/>
                <a:uLnTx/>
                <a:uFillTx/>
                <a:latin typeface="Arial"/>
                <a:ea typeface="ＭＳ Ｐゴシック" charset="0"/>
                <a:cs typeface="Arial"/>
              </a:rPr>
              <a:t>S</a:t>
            </a:r>
            <a:r>
              <a:rPr kumimoji="0" sz="1000" b="1" i="0" u="none" strike="noStrike" kern="1200" cap="none" spc="-5" normalizeH="0" baseline="0" noProof="0" dirty="0">
                <a:ln>
                  <a:noFill/>
                </a:ln>
                <a:solidFill>
                  <a:srgbClr val="C00000"/>
                </a:solidFill>
                <a:effectLst/>
                <a:uLnTx/>
                <a:uFillTx/>
                <a:latin typeface="Arial"/>
                <a:ea typeface="ＭＳ Ｐゴシック" charset="0"/>
                <a:cs typeface="Arial"/>
              </a:rPr>
              <a:t>Y</a:t>
            </a:r>
            <a:r>
              <a:rPr kumimoji="0" sz="1000" b="1" i="0" u="none" strike="noStrike" kern="1200" cap="none" spc="5" normalizeH="0" baseline="0" noProof="0" dirty="0">
                <a:ln>
                  <a:noFill/>
                </a:ln>
                <a:solidFill>
                  <a:srgbClr val="C00000"/>
                </a:solidFill>
                <a:effectLst/>
                <a:uLnTx/>
                <a:uFillTx/>
                <a:latin typeface="Arial"/>
                <a:ea typeface="ＭＳ Ｐゴシック" charset="0"/>
                <a:cs typeface="Arial"/>
              </a:rPr>
              <a:t>M</a:t>
            </a:r>
            <a:r>
              <a:rPr kumimoji="0" sz="1000" b="1" i="0" u="none" strike="noStrike" kern="1200" cap="none" spc="-15" normalizeH="0" baseline="0" noProof="0" dirty="0">
                <a:ln>
                  <a:noFill/>
                </a:ln>
                <a:solidFill>
                  <a:srgbClr val="C00000"/>
                </a:solidFill>
                <a:effectLst/>
                <a:uLnTx/>
                <a:uFillTx/>
                <a:latin typeface="Arial"/>
                <a:ea typeface="ＭＳ Ｐゴシック" charset="0"/>
                <a:cs typeface="Arial"/>
              </a:rPr>
              <a:t>P</a:t>
            </a:r>
            <a:r>
              <a:rPr kumimoji="0" sz="1000" b="1" i="0" u="none" strike="noStrike" kern="1200" cap="none" spc="0" normalizeH="0" baseline="0" noProof="0" dirty="0">
                <a:ln>
                  <a:noFill/>
                </a:ln>
                <a:solidFill>
                  <a:srgbClr val="C00000"/>
                </a:solidFill>
                <a:effectLst/>
                <a:uLnTx/>
                <a:uFillTx/>
                <a:latin typeface="Arial"/>
                <a:ea typeface="ＭＳ Ｐゴシック" charset="0"/>
                <a:cs typeface="Arial"/>
              </a:rPr>
              <a:t>C</a:t>
            </a:r>
            <a:r>
              <a:rPr kumimoji="0" sz="1000" b="1" i="0" u="none" strike="noStrike" kern="1200" cap="none" spc="-40" normalizeH="0" baseline="0" noProof="0" dirty="0">
                <a:ln>
                  <a:noFill/>
                </a:ln>
                <a:solidFill>
                  <a:srgbClr val="C00000"/>
                </a:solidFill>
                <a:effectLst/>
                <a:uLnTx/>
                <a:uFillTx/>
                <a:latin typeface="Arial"/>
                <a:ea typeface="ＭＳ Ｐゴシック" charset="0"/>
                <a:cs typeface="Arial"/>
              </a:rPr>
              <a:t>A</a:t>
            </a:r>
            <a:r>
              <a:rPr kumimoji="0" sz="975" b="1" i="0" u="none" strike="noStrike" kern="1200" cap="none" spc="15" normalizeH="0" baseline="25641" noProof="0" dirty="0">
                <a:ln>
                  <a:noFill/>
                </a:ln>
                <a:solidFill>
                  <a:srgbClr val="C00000"/>
                </a:solidFill>
                <a:effectLst/>
                <a:uLnTx/>
                <a:uFillTx/>
                <a:latin typeface="Arial"/>
                <a:ea typeface="ＭＳ Ｐゴシック" charset="0"/>
                <a:cs typeface="Arial"/>
              </a:rPr>
              <a:t>7</a:t>
            </a:r>
            <a:endParaRPr kumimoji="0" sz="975" b="0" i="0" u="none" strike="noStrike" kern="1200" cap="none" spc="0" normalizeH="0" baseline="25641" noProof="0" dirty="0">
              <a:ln>
                <a:noFill/>
              </a:ln>
              <a:solidFill>
                <a:srgbClr val="C00000"/>
              </a:solidFill>
              <a:effectLst/>
              <a:uLnTx/>
              <a:uFillTx/>
              <a:latin typeface="Arial"/>
              <a:ea typeface="ＭＳ Ｐゴシック" charset="0"/>
              <a:cs typeface="Arial"/>
            </a:endParaRPr>
          </a:p>
        </p:txBody>
      </p:sp>
      <p:sp>
        <p:nvSpPr>
          <p:cNvPr id="62" name="object 62"/>
          <p:cNvSpPr txBox="1"/>
          <p:nvPr/>
        </p:nvSpPr>
        <p:spPr>
          <a:xfrm>
            <a:off x="7247017" y="4984135"/>
            <a:ext cx="827405" cy="461665"/>
          </a:xfrm>
          <a:prstGeom prst="rect">
            <a:avLst/>
          </a:prstGeom>
        </p:spPr>
        <p:txBody>
          <a:bodyPr vert="horz" wrap="square" lIns="0" tIns="0" rIns="0" bIns="0" rtlCol="0">
            <a:spAutoFit/>
          </a:bodyPr>
          <a:lstStyle/>
          <a:p>
            <a:pPr marL="12700" marR="5080" lvl="0" indent="118742" algn="l" defTabSz="914377" rtl="0" eaLnBrk="1" fontAlgn="auto" latinLnBrk="0" hangingPunct="1">
              <a:lnSpc>
                <a:spcPct val="100000"/>
              </a:lnSpc>
              <a:spcBef>
                <a:spcPts val="0"/>
              </a:spcBef>
              <a:spcAft>
                <a:spcPts val="0"/>
              </a:spcAft>
              <a:buClrTx/>
              <a:buSzTx/>
              <a:buFontTx/>
              <a:buNone/>
              <a:tabLst/>
              <a:defRPr/>
            </a:pPr>
            <a:r>
              <a:rPr kumimoji="0" sz="1000" b="0" i="0" u="none" strike="noStrike" kern="1200" cap="none" spc="-11" normalizeH="0" baseline="0" noProof="0" dirty="0">
                <a:ln>
                  <a:noFill/>
                </a:ln>
                <a:solidFill>
                  <a:srgbClr val="C00000"/>
                </a:solidFill>
                <a:effectLst/>
                <a:uLnTx/>
                <a:uFillTx/>
                <a:latin typeface="Arial"/>
                <a:ea typeface="ＭＳ Ｐゴシック" charset="0"/>
                <a:cs typeface="Arial"/>
              </a:rPr>
              <a:t>Docet</a:t>
            </a:r>
            <a:r>
              <a:rPr kumimoji="0" sz="1000" b="0" i="0" u="none" strike="noStrike" kern="1200" cap="none" spc="-15" normalizeH="0" baseline="0" noProof="0" dirty="0">
                <a:ln>
                  <a:noFill/>
                </a:ln>
                <a:solidFill>
                  <a:srgbClr val="C00000"/>
                </a:solidFill>
                <a:effectLst/>
                <a:uLnTx/>
                <a:uFillTx/>
                <a:latin typeface="Arial"/>
                <a:ea typeface="ＭＳ Ｐゴシック" charset="0"/>
                <a:cs typeface="Arial"/>
              </a:rPr>
              <a:t>a</a:t>
            </a:r>
            <a:r>
              <a:rPr kumimoji="0" sz="1000" b="0" i="0" u="none" strike="noStrike" kern="1200" cap="none" spc="0" normalizeH="0" baseline="0" noProof="0" dirty="0">
                <a:ln>
                  <a:noFill/>
                </a:ln>
                <a:solidFill>
                  <a:srgbClr val="C00000"/>
                </a:solidFill>
                <a:effectLst/>
                <a:uLnTx/>
                <a:uFillTx/>
                <a:latin typeface="Arial"/>
                <a:ea typeface="ＭＳ Ｐゴシック" charset="0"/>
                <a:cs typeface="Arial"/>
              </a:rPr>
              <a:t>x</a:t>
            </a:r>
            <a:r>
              <a:rPr kumimoji="0" sz="1000" b="0" i="0" u="none" strike="noStrike" kern="1200" cap="none" spc="-5" normalizeH="0" baseline="0" noProof="0" dirty="0">
                <a:ln>
                  <a:noFill/>
                </a:ln>
                <a:solidFill>
                  <a:srgbClr val="C00000"/>
                </a:solidFill>
                <a:effectLst/>
                <a:uLnTx/>
                <a:uFillTx/>
                <a:latin typeface="Arial"/>
                <a:ea typeface="ＭＳ Ｐゴシック" charset="0"/>
                <a:cs typeface="Arial"/>
              </a:rPr>
              <a:t>el </a:t>
            </a:r>
            <a:r>
              <a:rPr kumimoji="0" sz="1000" b="1" i="0" u="none" strike="noStrike" kern="1200" cap="none" spc="-11" normalizeH="0" baseline="0" noProof="0" dirty="0">
                <a:ln>
                  <a:noFill/>
                </a:ln>
                <a:solidFill>
                  <a:srgbClr val="C00000"/>
                </a:solidFill>
                <a:effectLst/>
                <a:uLnTx/>
                <a:uFillTx/>
                <a:latin typeface="Arial"/>
                <a:ea typeface="ＭＳ Ｐゴシック" charset="0"/>
                <a:cs typeface="Arial"/>
              </a:rPr>
              <a:t>CH</a:t>
            </a:r>
            <a:r>
              <a:rPr kumimoji="0" sz="1000" b="1" i="0" u="none" strike="noStrike" kern="1200" cap="none" spc="-35" normalizeH="0" baseline="0" noProof="0" dirty="0">
                <a:ln>
                  <a:noFill/>
                </a:ln>
                <a:solidFill>
                  <a:srgbClr val="C00000"/>
                </a:solidFill>
                <a:effectLst/>
                <a:uLnTx/>
                <a:uFillTx/>
                <a:latin typeface="Arial"/>
                <a:ea typeface="ＭＳ Ｐゴシック" charset="0"/>
                <a:cs typeface="Arial"/>
              </a:rPr>
              <a:t>A</a:t>
            </a:r>
            <a:r>
              <a:rPr kumimoji="0" sz="1000" b="1" i="0" u="none" strike="noStrike" kern="1200" cap="none" spc="-25" normalizeH="0" baseline="0" noProof="0" dirty="0">
                <a:ln>
                  <a:noFill/>
                </a:ln>
                <a:solidFill>
                  <a:srgbClr val="C00000"/>
                </a:solidFill>
                <a:effectLst/>
                <a:uLnTx/>
                <a:uFillTx/>
                <a:latin typeface="Arial"/>
                <a:ea typeface="ＭＳ Ｐゴシック" charset="0"/>
                <a:cs typeface="Arial"/>
              </a:rPr>
              <a:t>A</a:t>
            </a:r>
            <a:r>
              <a:rPr kumimoji="0" sz="1000" b="1" i="0" u="none" strike="noStrike" kern="1200" cap="none" spc="-11" normalizeH="0" baseline="0" noProof="0" dirty="0">
                <a:ln>
                  <a:noFill/>
                </a:ln>
                <a:solidFill>
                  <a:srgbClr val="C00000"/>
                </a:solidFill>
                <a:effectLst/>
                <a:uLnTx/>
                <a:uFillTx/>
                <a:latin typeface="Arial"/>
                <a:ea typeface="ＭＳ Ｐゴシック" charset="0"/>
                <a:cs typeface="Arial"/>
              </a:rPr>
              <a:t>R</a:t>
            </a:r>
            <a:r>
              <a:rPr kumimoji="0" sz="1000" b="1" i="0" u="none" strike="noStrike" kern="1200" cap="none" spc="0" normalizeH="0" baseline="0" noProof="0" dirty="0">
                <a:ln>
                  <a:noFill/>
                </a:ln>
                <a:solidFill>
                  <a:srgbClr val="C00000"/>
                </a:solidFill>
                <a:effectLst/>
                <a:uLnTx/>
                <a:uFillTx/>
                <a:latin typeface="Arial"/>
                <a:ea typeface="ＭＳ Ｐゴシック" charset="0"/>
                <a:cs typeface="Arial"/>
              </a:rPr>
              <a:t>T</a:t>
            </a:r>
            <a:r>
              <a:rPr kumimoji="0" sz="1000" b="1" i="0" u="none" strike="noStrike" kern="1200" cap="none" spc="-15" normalizeH="0" baseline="0" noProof="0" dirty="0">
                <a:ln>
                  <a:noFill/>
                </a:ln>
                <a:solidFill>
                  <a:srgbClr val="C00000"/>
                </a:solidFill>
                <a:effectLst/>
                <a:uLnTx/>
                <a:uFillTx/>
                <a:latin typeface="Arial"/>
                <a:ea typeface="ＭＳ Ｐゴシック" charset="0"/>
                <a:cs typeface="Arial"/>
              </a:rPr>
              <a:t>E</a:t>
            </a:r>
            <a:r>
              <a:rPr kumimoji="0" sz="1000" b="1" i="0" u="none" strike="noStrike" kern="1200" cap="none" spc="-11" normalizeH="0" baseline="0" noProof="0" dirty="0">
                <a:ln>
                  <a:noFill/>
                </a:ln>
                <a:solidFill>
                  <a:srgbClr val="C00000"/>
                </a:solidFill>
                <a:effectLst/>
                <a:uLnTx/>
                <a:uFillTx/>
                <a:latin typeface="Arial"/>
                <a:ea typeface="ＭＳ Ｐゴシック" charset="0"/>
                <a:cs typeface="Arial"/>
              </a:rPr>
              <a:t>D</a:t>
            </a:r>
            <a:r>
              <a:rPr kumimoji="0" sz="975" b="1" i="0" u="none" strike="noStrike" kern="1200" cap="none" spc="0" normalizeH="0" baseline="25641" noProof="0" dirty="0">
                <a:ln>
                  <a:noFill/>
                </a:ln>
                <a:solidFill>
                  <a:srgbClr val="C00000"/>
                </a:solidFill>
                <a:effectLst/>
                <a:uLnTx/>
                <a:uFillTx/>
                <a:latin typeface="Arial"/>
                <a:ea typeface="ＭＳ Ｐゴシック" charset="0"/>
                <a:cs typeface="Arial"/>
              </a:rPr>
              <a:t> </a:t>
            </a:r>
            <a:r>
              <a:rPr kumimoji="0" sz="1000" b="1" i="0" u="none" strike="noStrike" kern="1200" cap="none" spc="-15" normalizeH="0" baseline="0" noProof="0" dirty="0">
                <a:ln>
                  <a:noFill/>
                </a:ln>
                <a:solidFill>
                  <a:srgbClr val="C00000"/>
                </a:solidFill>
                <a:effectLst/>
                <a:uLnTx/>
                <a:uFillTx/>
                <a:latin typeface="Arial"/>
                <a:ea typeface="ＭＳ Ｐゴシック" charset="0"/>
                <a:cs typeface="Arial"/>
              </a:rPr>
              <a:t>S</a:t>
            </a:r>
            <a:r>
              <a:rPr kumimoji="0" sz="1000" b="1" i="0" u="none" strike="noStrike" kern="1200" cap="none" spc="0" normalizeH="0" baseline="0" noProof="0" dirty="0">
                <a:ln>
                  <a:noFill/>
                </a:ln>
                <a:solidFill>
                  <a:srgbClr val="C00000"/>
                </a:solidFill>
                <a:effectLst/>
                <a:uLnTx/>
                <a:uFillTx/>
                <a:latin typeface="Arial"/>
                <a:ea typeface="ＭＳ Ｐゴシック" charset="0"/>
                <a:cs typeface="Arial"/>
              </a:rPr>
              <a:t>T</a:t>
            </a:r>
            <a:r>
              <a:rPr kumimoji="0" sz="1000" b="1" i="0" u="none" strike="noStrike" kern="1200" cap="none" spc="-45" normalizeH="0" baseline="0" noProof="0" dirty="0">
                <a:ln>
                  <a:noFill/>
                </a:ln>
                <a:solidFill>
                  <a:srgbClr val="C00000"/>
                </a:solidFill>
                <a:effectLst/>
                <a:uLnTx/>
                <a:uFillTx/>
                <a:latin typeface="Arial"/>
                <a:ea typeface="ＭＳ Ｐゴシック" charset="0"/>
                <a:cs typeface="Arial"/>
              </a:rPr>
              <a:t>A</a:t>
            </a:r>
            <a:r>
              <a:rPr kumimoji="0" sz="1000" b="1" i="0" u="none" strike="noStrike" kern="1200" cap="none" spc="5" normalizeH="0" baseline="0" noProof="0" dirty="0">
                <a:ln>
                  <a:noFill/>
                </a:ln>
                <a:solidFill>
                  <a:srgbClr val="C00000"/>
                </a:solidFill>
                <a:effectLst/>
                <a:uLnTx/>
                <a:uFillTx/>
                <a:latin typeface="Arial"/>
                <a:ea typeface="ＭＳ Ｐゴシック" charset="0"/>
                <a:cs typeface="Arial"/>
              </a:rPr>
              <a:t>M</a:t>
            </a:r>
            <a:r>
              <a:rPr kumimoji="0" sz="1000" b="1" i="0" u="none" strike="noStrike" kern="1200" cap="none" spc="-15" normalizeH="0" baseline="0" noProof="0" dirty="0">
                <a:ln>
                  <a:noFill/>
                </a:ln>
                <a:solidFill>
                  <a:srgbClr val="C00000"/>
                </a:solidFill>
                <a:effectLst/>
                <a:uLnTx/>
                <a:uFillTx/>
                <a:latin typeface="Arial"/>
                <a:ea typeface="ＭＳ Ｐゴシック" charset="0"/>
                <a:cs typeface="Arial"/>
              </a:rPr>
              <a:t>PE</a:t>
            </a:r>
            <a:r>
              <a:rPr kumimoji="0" sz="1000" b="1" i="0" u="none" strike="noStrike" kern="1200" cap="none" spc="-11" normalizeH="0" baseline="0" noProof="0" dirty="0">
                <a:ln>
                  <a:noFill/>
                </a:ln>
                <a:solidFill>
                  <a:srgbClr val="C00000"/>
                </a:solidFill>
                <a:effectLst/>
                <a:uLnTx/>
                <a:uFillTx/>
                <a:latin typeface="Arial"/>
                <a:ea typeface="ＭＳ Ｐゴシック" charset="0"/>
                <a:cs typeface="Arial"/>
              </a:rPr>
              <a:t>DE</a:t>
            </a:r>
            <a:endParaRPr kumimoji="0" sz="975" b="0" i="0" u="none" strike="noStrike" kern="1200" cap="none" spc="0" normalizeH="0" baseline="25641" noProof="0" dirty="0">
              <a:ln>
                <a:noFill/>
              </a:ln>
              <a:solidFill>
                <a:srgbClr val="C00000"/>
              </a:solidFill>
              <a:effectLst/>
              <a:uLnTx/>
              <a:uFillTx/>
              <a:latin typeface="Arial"/>
              <a:ea typeface="ＭＳ Ｐゴシック" charset="0"/>
              <a:cs typeface="Arial"/>
            </a:endParaRPr>
          </a:p>
        </p:txBody>
      </p:sp>
      <p:sp>
        <p:nvSpPr>
          <p:cNvPr id="63" name="object 63"/>
          <p:cNvSpPr txBox="1"/>
          <p:nvPr/>
        </p:nvSpPr>
        <p:spPr>
          <a:xfrm>
            <a:off x="8069095" y="4900058"/>
            <a:ext cx="821055" cy="461665"/>
          </a:xfrm>
          <a:prstGeom prst="rect">
            <a:avLst/>
          </a:prstGeom>
        </p:spPr>
        <p:txBody>
          <a:bodyPr vert="horz" wrap="square" lIns="0" tIns="0" rIns="0" bIns="0" rtlCol="0">
            <a:spAutoFit/>
          </a:bodyPr>
          <a:lstStyle/>
          <a:p>
            <a:pPr marL="12700" marR="5080" lvl="0" indent="71118" algn="ctr" defTabSz="914377" rtl="0" eaLnBrk="1" fontAlgn="auto" latinLnBrk="0" hangingPunct="1">
              <a:lnSpc>
                <a:spcPct val="100000"/>
              </a:lnSpc>
              <a:spcBef>
                <a:spcPts val="0"/>
              </a:spcBef>
              <a:spcAft>
                <a:spcPts val="0"/>
              </a:spcAft>
              <a:buClrTx/>
              <a:buSzTx/>
              <a:buFontTx/>
              <a:buNone/>
              <a:tabLst/>
              <a:defRPr/>
            </a:pPr>
            <a:r>
              <a:rPr kumimoji="0" sz="1000" b="0" i="0" u="none" strike="noStrike" kern="1200" cap="none" spc="-15" normalizeH="0" baseline="0" noProof="0" dirty="0" err="1">
                <a:ln>
                  <a:noFill/>
                </a:ln>
                <a:solidFill>
                  <a:srgbClr val="C00000"/>
                </a:solidFill>
                <a:effectLst/>
                <a:uLnTx/>
                <a:uFillTx/>
                <a:latin typeface="Arial"/>
                <a:ea typeface="ＭＳ Ｐゴシック" charset="0"/>
                <a:cs typeface="Arial"/>
              </a:rPr>
              <a:t>A</a:t>
            </a:r>
            <a:r>
              <a:rPr kumimoji="0" sz="1000" b="0" i="0" u="none" strike="noStrike" kern="1200" cap="none" spc="-11" normalizeH="0" baseline="0" noProof="0" dirty="0" err="1">
                <a:ln>
                  <a:noFill/>
                </a:ln>
                <a:solidFill>
                  <a:srgbClr val="C00000"/>
                </a:solidFill>
                <a:effectLst/>
                <a:uLnTx/>
                <a:uFillTx/>
                <a:latin typeface="Arial"/>
                <a:ea typeface="ＭＳ Ｐゴシック" charset="0"/>
                <a:cs typeface="Arial"/>
              </a:rPr>
              <a:t>b</a:t>
            </a:r>
            <a:r>
              <a:rPr kumimoji="0" sz="1000" b="0" i="0" u="none" strike="noStrike" kern="1200" cap="none" spc="-15" normalizeH="0" baseline="0" noProof="0" dirty="0" err="1">
                <a:ln>
                  <a:noFill/>
                </a:ln>
                <a:solidFill>
                  <a:srgbClr val="C00000"/>
                </a:solidFill>
                <a:effectLst/>
                <a:uLnTx/>
                <a:uFillTx/>
                <a:latin typeface="Arial"/>
                <a:ea typeface="ＭＳ Ｐゴシック" charset="0"/>
                <a:cs typeface="Arial"/>
              </a:rPr>
              <a:t>i</a:t>
            </a:r>
            <a:r>
              <a:rPr kumimoji="0" sz="1000" b="0" i="0" u="none" strike="noStrike" kern="1200" cap="none" spc="-5" normalizeH="0" baseline="0" noProof="0" dirty="0" err="1">
                <a:ln>
                  <a:noFill/>
                </a:ln>
                <a:solidFill>
                  <a:srgbClr val="C00000"/>
                </a:solidFill>
                <a:effectLst/>
                <a:uLnTx/>
                <a:uFillTx/>
                <a:latin typeface="Arial"/>
                <a:ea typeface="ＭＳ Ｐゴシック" charset="0"/>
                <a:cs typeface="Arial"/>
              </a:rPr>
              <a:t>rat</a:t>
            </a:r>
            <a:r>
              <a:rPr kumimoji="0" sz="1000" b="0" i="0" u="none" strike="noStrike" kern="1200" cap="none" spc="-15" normalizeH="0" baseline="0" noProof="0" dirty="0" err="1">
                <a:ln>
                  <a:noFill/>
                </a:ln>
                <a:solidFill>
                  <a:srgbClr val="C00000"/>
                </a:solidFill>
                <a:effectLst/>
                <a:uLnTx/>
                <a:uFillTx/>
                <a:latin typeface="Arial"/>
                <a:ea typeface="ＭＳ Ｐゴシック" charset="0"/>
                <a:cs typeface="Arial"/>
              </a:rPr>
              <a:t>e</a:t>
            </a:r>
            <a:r>
              <a:rPr kumimoji="0" sz="1000" b="0" i="0" u="none" strike="noStrike" kern="1200" cap="none" spc="-5" normalizeH="0" baseline="0" noProof="0" dirty="0" err="1">
                <a:ln>
                  <a:noFill/>
                </a:ln>
                <a:solidFill>
                  <a:srgbClr val="C00000"/>
                </a:solidFill>
                <a:effectLst/>
                <a:uLnTx/>
                <a:uFillTx/>
                <a:latin typeface="Arial"/>
                <a:ea typeface="ＭＳ Ｐゴシック" charset="0"/>
                <a:cs typeface="Arial"/>
              </a:rPr>
              <a:t>ro</a:t>
            </a:r>
            <a:r>
              <a:rPr kumimoji="0" sz="1000" b="0" i="0" u="none" strike="noStrike" kern="1200" cap="none" spc="-15" normalizeH="0" baseline="0" noProof="0" dirty="0" err="1">
                <a:ln>
                  <a:noFill/>
                </a:ln>
                <a:solidFill>
                  <a:srgbClr val="C00000"/>
                </a:solidFill>
                <a:effectLst/>
                <a:uLnTx/>
                <a:uFillTx/>
                <a:latin typeface="Arial"/>
                <a:ea typeface="ＭＳ Ｐゴシック" charset="0"/>
                <a:cs typeface="Arial"/>
              </a:rPr>
              <a:t>n</a:t>
            </a:r>
            <a:r>
              <a:rPr kumimoji="0" sz="1000" b="0" i="0" u="none" strike="noStrike" kern="1200" cap="none" spc="-11" normalizeH="0" baseline="0" noProof="0" dirty="0" err="1">
                <a:ln>
                  <a:noFill/>
                </a:ln>
                <a:solidFill>
                  <a:srgbClr val="C00000"/>
                </a:solidFill>
                <a:effectLst/>
                <a:uLnTx/>
                <a:uFillTx/>
                <a:latin typeface="Arial"/>
                <a:ea typeface="ＭＳ Ｐゴシック" charset="0"/>
                <a:cs typeface="Arial"/>
              </a:rPr>
              <a:t>e</a:t>
            </a:r>
            <a:r>
              <a:rPr kumimoji="0" sz="1000" b="0" i="0" u="none" strike="noStrike" kern="1200" cap="none" spc="-5" normalizeH="0" baseline="0" noProof="0" dirty="0">
                <a:ln>
                  <a:noFill/>
                </a:ln>
                <a:solidFill>
                  <a:srgbClr val="C00000"/>
                </a:solidFill>
                <a:effectLst/>
                <a:uLnTx/>
                <a:uFillTx/>
                <a:latin typeface="Arial"/>
                <a:ea typeface="ＭＳ Ｐゴシック" charset="0"/>
                <a:cs typeface="Arial"/>
              </a:rPr>
              <a:t> </a:t>
            </a:r>
            <a:r>
              <a:rPr kumimoji="0" sz="1000" b="1" i="0" u="none" strike="noStrike" kern="1200" cap="none" spc="-11" normalizeH="0" baseline="0" noProof="0" dirty="0">
                <a:ln>
                  <a:noFill/>
                </a:ln>
                <a:solidFill>
                  <a:srgbClr val="C00000"/>
                </a:solidFill>
                <a:effectLst/>
                <a:uLnTx/>
                <a:uFillTx/>
                <a:latin typeface="Arial"/>
                <a:ea typeface="ＭＳ Ｐゴシック" charset="0"/>
                <a:cs typeface="Arial"/>
              </a:rPr>
              <a:t>L</a:t>
            </a:r>
            <a:r>
              <a:rPr kumimoji="0" sz="1000" b="1" i="0" u="none" strike="noStrike" kern="1200" cap="none" spc="-45" normalizeH="0" baseline="0" noProof="0" dirty="0">
                <a:ln>
                  <a:noFill/>
                </a:ln>
                <a:solidFill>
                  <a:srgbClr val="C00000"/>
                </a:solidFill>
                <a:effectLst/>
                <a:uLnTx/>
                <a:uFillTx/>
                <a:latin typeface="Arial"/>
                <a:ea typeface="ＭＳ Ｐゴシック" charset="0"/>
                <a:cs typeface="Arial"/>
              </a:rPr>
              <a:t>A</a:t>
            </a:r>
            <a:r>
              <a:rPr kumimoji="0" sz="1000" b="1" i="0" u="none" strike="noStrike" kern="1200" cap="none" spc="0" normalizeH="0" baseline="0" noProof="0" dirty="0">
                <a:ln>
                  <a:noFill/>
                </a:ln>
                <a:solidFill>
                  <a:srgbClr val="C00000"/>
                </a:solidFill>
                <a:effectLst/>
                <a:uLnTx/>
                <a:uFillTx/>
                <a:latin typeface="Arial"/>
                <a:ea typeface="ＭＳ Ｐゴシック" charset="0"/>
                <a:cs typeface="Arial"/>
              </a:rPr>
              <a:t>T</a:t>
            </a:r>
            <a:r>
              <a:rPr kumimoji="0" sz="1000" b="1" i="0" u="none" strike="noStrike" kern="1200" cap="none" spc="-5" normalizeH="0" baseline="0" noProof="0" dirty="0">
                <a:ln>
                  <a:noFill/>
                </a:ln>
                <a:solidFill>
                  <a:srgbClr val="C00000"/>
                </a:solidFill>
                <a:effectLst/>
                <a:uLnTx/>
                <a:uFillTx/>
                <a:latin typeface="Arial"/>
                <a:ea typeface="ＭＳ Ｐゴシック" charset="0"/>
                <a:cs typeface="Arial"/>
              </a:rPr>
              <a:t>I</a:t>
            </a:r>
            <a:r>
              <a:rPr kumimoji="0" sz="1000" b="1" i="0" u="none" strike="noStrike" kern="1200" cap="none" spc="0" normalizeH="0" baseline="0" noProof="0" dirty="0">
                <a:ln>
                  <a:noFill/>
                </a:ln>
                <a:solidFill>
                  <a:srgbClr val="C00000"/>
                </a:solidFill>
                <a:effectLst/>
                <a:uLnTx/>
                <a:uFillTx/>
                <a:latin typeface="Arial"/>
                <a:ea typeface="ＭＳ Ｐゴシック" charset="0"/>
                <a:cs typeface="Arial"/>
              </a:rPr>
              <a:t>T</a:t>
            </a:r>
            <a:r>
              <a:rPr kumimoji="0" sz="1000" b="1" i="0" u="none" strike="noStrike" kern="1200" cap="none" spc="-11" normalizeH="0" baseline="0" noProof="0" dirty="0">
                <a:ln>
                  <a:noFill/>
                </a:ln>
                <a:solidFill>
                  <a:srgbClr val="C00000"/>
                </a:solidFill>
                <a:effectLst/>
                <a:uLnTx/>
                <a:uFillTx/>
                <a:latin typeface="Arial"/>
                <a:ea typeface="ＭＳ Ｐゴシック" charset="0"/>
                <a:cs typeface="Arial"/>
              </a:rPr>
              <a:t>UD</a:t>
            </a:r>
            <a:r>
              <a:rPr kumimoji="0" sz="1000" b="1" i="0" u="none" strike="noStrike" kern="1200" cap="none" spc="-15" normalizeH="0" baseline="0" noProof="0" dirty="0">
                <a:ln>
                  <a:noFill/>
                </a:ln>
                <a:solidFill>
                  <a:srgbClr val="C00000"/>
                </a:solidFill>
                <a:effectLst/>
                <a:uLnTx/>
                <a:uFillTx/>
                <a:latin typeface="Arial"/>
                <a:ea typeface="ＭＳ Ｐゴシック" charset="0"/>
                <a:cs typeface="Arial"/>
              </a:rPr>
              <a:t>E</a:t>
            </a:r>
            <a:r>
              <a:rPr kumimoji="0" sz="975" b="1" i="0" u="none" strike="noStrike" kern="1200" cap="none" spc="0" normalizeH="0" baseline="25641" noProof="0" dirty="0">
                <a:ln>
                  <a:noFill/>
                </a:ln>
                <a:solidFill>
                  <a:srgbClr val="C00000"/>
                </a:solidFill>
                <a:effectLst/>
                <a:uLnTx/>
                <a:uFillTx/>
                <a:latin typeface="Arial"/>
                <a:ea typeface="ＭＳ Ｐゴシック" charset="0"/>
                <a:cs typeface="Arial"/>
              </a:rPr>
              <a:t> </a:t>
            </a:r>
            <a:r>
              <a:rPr kumimoji="0" sz="1000" b="1" i="0" u="none" strike="noStrike" kern="1200" cap="none" spc="-15" normalizeH="0" baseline="0" noProof="0" dirty="0">
                <a:ln>
                  <a:noFill/>
                </a:ln>
                <a:solidFill>
                  <a:srgbClr val="C00000"/>
                </a:solidFill>
                <a:effectLst/>
                <a:uLnTx/>
                <a:uFillTx/>
                <a:latin typeface="Arial"/>
                <a:ea typeface="ＭＳ Ｐゴシック" charset="0"/>
                <a:cs typeface="Arial"/>
              </a:rPr>
              <a:t>S</a:t>
            </a:r>
            <a:r>
              <a:rPr kumimoji="0" sz="1000" b="1" i="0" u="none" strike="noStrike" kern="1200" cap="none" spc="0" normalizeH="0" baseline="0" noProof="0" dirty="0">
                <a:ln>
                  <a:noFill/>
                </a:ln>
                <a:solidFill>
                  <a:srgbClr val="C00000"/>
                </a:solidFill>
                <a:effectLst/>
                <a:uLnTx/>
                <a:uFillTx/>
                <a:latin typeface="Arial"/>
                <a:ea typeface="ＭＳ Ｐゴシック" charset="0"/>
                <a:cs typeface="Arial"/>
              </a:rPr>
              <a:t>T</a:t>
            </a:r>
            <a:r>
              <a:rPr kumimoji="0" sz="1000" b="1" i="0" u="none" strike="noStrike" kern="1200" cap="none" spc="-45" normalizeH="0" baseline="0" noProof="0" dirty="0">
                <a:ln>
                  <a:noFill/>
                </a:ln>
                <a:solidFill>
                  <a:srgbClr val="C00000"/>
                </a:solidFill>
                <a:effectLst/>
                <a:uLnTx/>
                <a:uFillTx/>
                <a:latin typeface="Arial"/>
                <a:ea typeface="ＭＳ Ｐゴシック" charset="0"/>
                <a:cs typeface="Arial"/>
              </a:rPr>
              <a:t>A</a:t>
            </a:r>
            <a:r>
              <a:rPr kumimoji="0" sz="1000" b="1" i="0" u="none" strike="noStrike" kern="1200" cap="none" spc="5" normalizeH="0" baseline="0" noProof="0" dirty="0">
                <a:ln>
                  <a:noFill/>
                </a:ln>
                <a:solidFill>
                  <a:srgbClr val="C00000"/>
                </a:solidFill>
                <a:effectLst/>
                <a:uLnTx/>
                <a:uFillTx/>
                <a:latin typeface="Arial"/>
                <a:ea typeface="ＭＳ Ｐゴシック" charset="0"/>
                <a:cs typeface="Arial"/>
              </a:rPr>
              <a:t>M</a:t>
            </a:r>
            <a:r>
              <a:rPr kumimoji="0" sz="1000" b="1" i="0" u="none" strike="noStrike" kern="1200" cap="none" spc="-15" normalizeH="0" baseline="0" noProof="0" dirty="0">
                <a:ln>
                  <a:noFill/>
                </a:ln>
                <a:solidFill>
                  <a:srgbClr val="C00000"/>
                </a:solidFill>
                <a:effectLst/>
                <a:uLnTx/>
                <a:uFillTx/>
                <a:latin typeface="Arial"/>
                <a:ea typeface="ＭＳ Ｐゴシック" charset="0"/>
                <a:cs typeface="Arial"/>
              </a:rPr>
              <a:t>PE</a:t>
            </a:r>
            <a:r>
              <a:rPr kumimoji="0" sz="1000" b="1" i="0" u="none" strike="noStrike" kern="1200" cap="none" spc="-11" normalizeH="0" baseline="0" noProof="0" dirty="0">
                <a:ln>
                  <a:noFill/>
                </a:ln>
                <a:solidFill>
                  <a:srgbClr val="C00000"/>
                </a:solidFill>
                <a:effectLst/>
                <a:uLnTx/>
                <a:uFillTx/>
                <a:latin typeface="Arial"/>
                <a:ea typeface="ＭＳ Ｐゴシック" charset="0"/>
                <a:cs typeface="Arial"/>
              </a:rPr>
              <a:t>D</a:t>
            </a:r>
            <a:r>
              <a:rPr kumimoji="0" sz="1000" b="1" i="0" u="none" strike="noStrike" kern="1200" cap="none" spc="-15" normalizeH="0" baseline="0" noProof="0" dirty="0">
                <a:ln>
                  <a:noFill/>
                </a:ln>
                <a:solidFill>
                  <a:srgbClr val="C00000"/>
                </a:solidFill>
                <a:effectLst/>
                <a:uLnTx/>
                <a:uFillTx/>
                <a:latin typeface="Arial"/>
                <a:ea typeface="ＭＳ Ｐゴシック" charset="0"/>
                <a:cs typeface="Arial"/>
              </a:rPr>
              <a:t>E</a:t>
            </a:r>
            <a:endParaRPr kumimoji="0" sz="975" b="0" i="0" u="none" strike="noStrike" kern="1200" cap="none" spc="0" normalizeH="0" baseline="25641" noProof="0" dirty="0">
              <a:ln>
                <a:noFill/>
              </a:ln>
              <a:solidFill>
                <a:srgbClr val="C00000"/>
              </a:solidFill>
              <a:effectLst/>
              <a:uLnTx/>
              <a:uFillTx/>
              <a:latin typeface="Arial"/>
              <a:ea typeface="ＭＳ Ｐゴシック" charset="0"/>
              <a:cs typeface="Arial"/>
            </a:endParaRPr>
          </a:p>
        </p:txBody>
      </p:sp>
      <p:sp>
        <p:nvSpPr>
          <p:cNvPr id="65" name="object 65"/>
          <p:cNvSpPr txBox="1"/>
          <p:nvPr/>
        </p:nvSpPr>
        <p:spPr>
          <a:xfrm>
            <a:off x="286789" y="5873935"/>
            <a:ext cx="10158240" cy="553998"/>
          </a:xfrm>
          <a:prstGeom prst="rect">
            <a:avLst/>
          </a:prstGeom>
        </p:spPr>
        <p:txBody>
          <a:bodyPr vert="horz" wrap="square" lIns="0" tIns="0" rIns="0" bIns="0" rtlCol="0">
            <a:spAutoFit/>
          </a:bodyPr>
          <a:lstStyle/>
          <a:p>
            <a:pPr marL="14288" marR="5080" lvl="0" defTabSz="914377" rtl="0" eaLnBrk="1" fontAlgn="auto" latinLnBrk="0" hangingPunct="1">
              <a:lnSpc>
                <a:spcPct val="100000"/>
              </a:lnSpc>
              <a:spcBef>
                <a:spcPts val="605"/>
              </a:spcBef>
              <a:spcAft>
                <a:spcPts val="0"/>
              </a:spcAft>
              <a:buClrTx/>
              <a:buSzTx/>
              <a:buFontTx/>
              <a:buNone/>
              <a:defRPr/>
            </a:pP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1.</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Tannock</a:t>
            </a:r>
            <a:r>
              <a:rPr kumimoji="0" sz="900" b="0" i="0" u="none" strike="noStrike" kern="1200" cap="none" spc="-15"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I</a:t>
            </a:r>
            <a:r>
              <a:rPr kumimoji="0" sz="900" b="0" i="0" u="none" strike="noStrike" kern="1200" cap="none" spc="5" normalizeH="0" baseline="0" noProof="0" dirty="0">
                <a:ln>
                  <a:noFill/>
                </a:ln>
                <a:solidFill>
                  <a:srgbClr val="000000"/>
                </a:solidFill>
                <a:effectLst/>
                <a:uLnTx/>
                <a:uFillTx/>
                <a:latin typeface="Arial"/>
                <a:ea typeface="ＭＳ Ｐゴシック" charset="0"/>
                <a:cs typeface="Arial"/>
              </a:rPr>
              <a:t>F</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sz="900" b="0" i="0" u="none" strike="noStrike" kern="1200" cap="none" spc="-25"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et</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a</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l</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N </a:t>
            </a:r>
            <a:r>
              <a:rPr kumimoji="0" sz="900" b="0" i="0" u="none" strike="noStrike" kern="1200" cap="none" spc="-5" normalizeH="0" baseline="0" noProof="0" dirty="0">
                <a:ln>
                  <a:noFill/>
                </a:ln>
                <a:solidFill>
                  <a:srgbClr val="000000"/>
                </a:solidFill>
                <a:effectLst/>
                <a:uLnTx/>
                <a:uFillTx/>
                <a:latin typeface="Arial"/>
                <a:ea typeface="ＭＳ Ｐゴシック" charset="0"/>
                <a:cs typeface="Arial"/>
              </a:rPr>
              <a:t>E</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ngl</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J</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M</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ed. 2004;351:150</a:t>
            </a:r>
            <a:r>
              <a:rPr kumimoji="0" sz="900" b="0" i="0" u="none" strike="noStrike" kern="1200" cap="none" spc="20" normalizeH="0" baseline="0" noProof="0" dirty="0">
                <a:ln>
                  <a:noFill/>
                </a:ln>
                <a:solidFill>
                  <a:srgbClr val="000000"/>
                </a:solidFill>
                <a:effectLst/>
                <a:uLnTx/>
                <a:uFillTx/>
                <a:latin typeface="Arial"/>
                <a:ea typeface="ＭＳ Ｐゴシック" charset="0"/>
                <a:cs typeface="Arial"/>
              </a:rPr>
              <a:t>2</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-12. 2.</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5" normalizeH="0" baseline="0" noProof="0" dirty="0">
                <a:ln>
                  <a:noFill/>
                </a:ln>
                <a:solidFill>
                  <a:srgbClr val="000000"/>
                </a:solidFill>
                <a:effectLst/>
                <a:uLnTx/>
                <a:uFillTx/>
                <a:latin typeface="Arial"/>
                <a:ea typeface="ＭＳ Ｐゴシック" charset="0"/>
                <a:cs typeface="Arial"/>
              </a:rPr>
              <a:t>P</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etry</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l</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ak</a:t>
            </a:r>
            <a:r>
              <a:rPr kumimoji="0" sz="900" b="0" i="0" u="none" strike="noStrike" kern="1200" cap="none" spc="-15"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D,</a:t>
            </a:r>
            <a:r>
              <a:rPr kumimoji="0" sz="900" b="0" i="0" u="none" strike="noStrike" kern="1200" cap="none" spc="-15"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et a</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l</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sz="900" b="0" i="0" u="none" strike="noStrike" kern="1200" cap="none" spc="-25"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N </a:t>
            </a:r>
            <a:r>
              <a:rPr kumimoji="0" sz="900" b="0" i="0" u="none" strike="noStrike" kern="1200" cap="none" spc="-5" normalizeH="0" baseline="0" noProof="0" dirty="0">
                <a:ln>
                  <a:noFill/>
                </a:ln>
                <a:solidFill>
                  <a:srgbClr val="000000"/>
                </a:solidFill>
                <a:effectLst/>
                <a:uLnTx/>
                <a:uFillTx/>
                <a:latin typeface="Arial"/>
                <a:ea typeface="ＭＳ Ｐゴシック" charset="0"/>
                <a:cs typeface="Arial"/>
              </a:rPr>
              <a:t>E</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ngl</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J</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M</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ed. 2004;351:151</a:t>
            </a:r>
            <a:r>
              <a:rPr kumimoji="0" sz="900" b="0" i="0" u="none" strike="noStrike" kern="1200" cap="none" spc="20" normalizeH="0" baseline="0" noProof="0" dirty="0">
                <a:ln>
                  <a:noFill/>
                </a:ln>
                <a:solidFill>
                  <a:srgbClr val="000000"/>
                </a:solidFill>
                <a:effectLst/>
                <a:uLnTx/>
                <a:uFillTx/>
                <a:latin typeface="Arial"/>
                <a:ea typeface="ＭＳ Ｐゴシック" charset="0"/>
                <a:cs typeface="Arial"/>
              </a:rPr>
              <a:t>3</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-20. 3.</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de </a:t>
            </a:r>
            <a:r>
              <a:rPr kumimoji="0" sz="900" b="0" i="0" u="none" strike="noStrike" kern="1200" cap="none" spc="-5" normalizeH="0" baseline="0" noProof="0" dirty="0">
                <a:ln>
                  <a:noFill/>
                </a:ln>
                <a:solidFill>
                  <a:srgbClr val="000000"/>
                </a:solidFill>
                <a:effectLst/>
                <a:uLnTx/>
                <a:uFillTx/>
                <a:latin typeface="Arial"/>
                <a:ea typeface="ＭＳ Ｐゴシック" charset="0"/>
                <a:cs typeface="Arial"/>
              </a:rPr>
              <a:t>B</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ono J,</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et</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a</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l</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 Lancet.</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2010;376:114</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7</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-54. 4.</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5" normalizeH="0" baseline="0" noProof="0" dirty="0">
                <a:ln>
                  <a:noFill/>
                </a:ln>
                <a:solidFill>
                  <a:srgbClr val="000000"/>
                </a:solidFill>
                <a:effectLst/>
                <a:uLnTx/>
                <a:uFillTx/>
                <a:latin typeface="Arial"/>
                <a:ea typeface="ＭＳ Ｐゴシック" charset="0"/>
                <a:cs typeface="Arial"/>
              </a:rPr>
              <a:t>K</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antoff</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5" normalizeH="0" baseline="0" noProof="0" dirty="0">
                <a:ln>
                  <a:noFill/>
                </a:ln>
                <a:solidFill>
                  <a:srgbClr val="000000"/>
                </a:solidFill>
                <a:effectLst/>
                <a:uLnTx/>
                <a:uFillTx/>
                <a:latin typeface="Arial"/>
                <a:ea typeface="ＭＳ Ｐゴシック" charset="0"/>
                <a:cs typeface="Arial"/>
              </a:rPr>
              <a:t>P</a:t>
            </a:r>
            <a:r>
              <a:rPr kumimoji="0" sz="900" b="0" i="0" u="none" strike="noStrike" kern="1200" cap="none" spc="31" normalizeH="0" baseline="0" noProof="0" dirty="0">
                <a:ln>
                  <a:noFill/>
                </a:ln>
                <a:solidFill>
                  <a:srgbClr val="000000"/>
                </a:solidFill>
                <a:effectLst/>
                <a:uLnTx/>
                <a:uFillTx/>
                <a:latin typeface="Arial"/>
                <a:ea typeface="ＭＳ Ｐゴシック" charset="0"/>
                <a:cs typeface="Arial"/>
              </a:rPr>
              <a:t>W</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sz="900" b="0" i="0" u="none" strike="noStrike" kern="1200" cap="none" spc="-5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et</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a</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l</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N </a:t>
            </a:r>
            <a:r>
              <a:rPr kumimoji="0" sz="900" b="0" i="0" u="none" strike="noStrike" kern="1200" cap="none" spc="-5" normalizeH="0" baseline="0" noProof="0" dirty="0">
                <a:ln>
                  <a:noFill/>
                </a:ln>
                <a:solidFill>
                  <a:srgbClr val="000000"/>
                </a:solidFill>
                <a:effectLst/>
                <a:uLnTx/>
                <a:uFillTx/>
                <a:latin typeface="Arial"/>
                <a:ea typeface="ＭＳ Ｐゴシック" charset="0"/>
                <a:cs typeface="Arial"/>
              </a:rPr>
              <a:t>E</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ngl</a:t>
            </a:r>
            <a:r>
              <a:rPr kumimoji="0" sz="900" b="0" i="0" u="none" strike="noStrike" kern="1200" cap="none" spc="-5"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J </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M</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ed. 2010;363:41</a:t>
            </a:r>
            <a:r>
              <a:rPr kumimoji="0" sz="900" b="0" i="0" u="none" strike="noStrike" kern="1200" cap="none" spc="20" normalizeH="0" baseline="0" noProof="0" dirty="0">
                <a:ln>
                  <a:noFill/>
                </a:ln>
                <a:solidFill>
                  <a:srgbClr val="000000"/>
                </a:solidFill>
                <a:effectLst/>
                <a:uLnTx/>
                <a:uFillTx/>
                <a:latin typeface="Arial"/>
                <a:ea typeface="ＭＳ Ｐゴシック" charset="0"/>
                <a:cs typeface="Arial"/>
              </a:rPr>
              <a:t>1</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-22.</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5.</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de </a:t>
            </a:r>
            <a:r>
              <a:rPr kumimoji="0" sz="900" b="0" i="0" u="none" strike="noStrike" kern="1200" cap="none" spc="-5" normalizeH="0" baseline="0" noProof="0" dirty="0">
                <a:ln>
                  <a:noFill/>
                </a:ln>
                <a:solidFill>
                  <a:srgbClr val="000000"/>
                </a:solidFill>
                <a:effectLst/>
                <a:uLnTx/>
                <a:uFillTx/>
                <a:latin typeface="Arial"/>
                <a:ea typeface="ＭＳ Ｐゴシック" charset="0"/>
                <a:cs typeface="Arial"/>
              </a:rPr>
              <a:t>B</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ono</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J</a:t>
            </a:r>
            <a:r>
              <a:rPr kumimoji="0" sz="900" b="0" i="0" u="none" strike="noStrike" kern="1200" cap="none" spc="-5" normalizeH="0" baseline="0" noProof="0" dirty="0">
                <a:ln>
                  <a:noFill/>
                </a:ln>
                <a:solidFill>
                  <a:srgbClr val="000000"/>
                </a:solidFill>
                <a:effectLst/>
                <a:uLnTx/>
                <a:uFillTx/>
                <a:latin typeface="Arial"/>
                <a:ea typeface="ＭＳ Ｐゴシック" charset="0"/>
                <a:cs typeface="Arial"/>
              </a:rPr>
              <a:t>S</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et</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a</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l</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N </a:t>
            </a:r>
            <a:r>
              <a:rPr kumimoji="0" sz="900" b="0" i="0" u="none" strike="noStrike" kern="1200" cap="none" spc="-5" normalizeH="0" baseline="0" noProof="0" dirty="0">
                <a:ln>
                  <a:noFill/>
                </a:ln>
                <a:solidFill>
                  <a:srgbClr val="000000"/>
                </a:solidFill>
                <a:effectLst/>
                <a:uLnTx/>
                <a:uFillTx/>
                <a:latin typeface="Arial"/>
                <a:ea typeface="ＭＳ Ｐゴシック" charset="0"/>
                <a:cs typeface="Arial"/>
              </a:rPr>
              <a:t>E</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ngl</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J</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M</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ed.</a:t>
            </a:r>
            <a:r>
              <a:rPr kumimoji="0" sz="900" b="0" i="0" u="none" strike="noStrike" kern="1200" cap="none" spc="5"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2011;364:199</a:t>
            </a:r>
            <a:r>
              <a:rPr kumimoji="0" sz="900" b="0" i="0" u="none" strike="noStrike" kern="1200" cap="none" spc="5" normalizeH="0" baseline="0" noProof="0" dirty="0">
                <a:ln>
                  <a:noFill/>
                </a:ln>
                <a:solidFill>
                  <a:srgbClr val="000000"/>
                </a:solidFill>
                <a:effectLst/>
                <a:uLnTx/>
                <a:uFillTx/>
                <a:latin typeface="Arial"/>
                <a:ea typeface="ＭＳ Ｐゴシック" charset="0"/>
                <a:cs typeface="Arial"/>
              </a:rPr>
              <a:t>5</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-2005. 6.</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5" normalizeH="0" baseline="0" noProof="0" dirty="0">
                <a:ln>
                  <a:noFill/>
                </a:ln>
                <a:solidFill>
                  <a:srgbClr val="000000"/>
                </a:solidFill>
                <a:effectLst/>
                <a:uLnTx/>
                <a:uFillTx/>
                <a:latin typeface="Arial"/>
                <a:ea typeface="ＭＳ Ｐゴシック" charset="0"/>
                <a:cs typeface="Arial"/>
              </a:rPr>
              <a:t>S</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cher HI,</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et</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a</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l</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N </a:t>
            </a:r>
            <a:r>
              <a:rPr kumimoji="0" sz="900" b="0" i="0" u="none" strike="noStrike" kern="1200" cap="none" spc="-5" normalizeH="0" baseline="0" noProof="0" dirty="0">
                <a:ln>
                  <a:noFill/>
                </a:ln>
                <a:solidFill>
                  <a:srgbClr val="000000"/>
                </a:solidFill>
                <a:effectLst/>
                <a:uLnTx/>
                <a:uFillTx/>
                <a:latin typeface="Arial"/>
                <a:ea typeface="ＭＳ Ｐゴシック" charset="0"/>
                <a:cs typeface="Arial"/>
              </a:rPr>
              <a:t>E</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ngl</a:t>
            </a:r>
            <a:r>
              <a:rPr kumimoji="0" sz="900" b="0" i="0" u="none" strike="noStrike" kern="1200" cap="none" spc="-5"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J </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M</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ed. 2012;367:118</a:t>
            </a:r>
            <a:r>
              <a:rPr kumimoji="0" sz="900" b="0" i="0" u="none" strike="noStrike" kern="1200" cap="none" spc="15" normalizeH="0" baseline="0" noProof="0" dirty="0">
                <a:ln>
                  <a:noFill/>
                </a:ln>
                <a:solidFill>
                  <a:srgbClr val="000000"/>
                </a:solidFill>
                <a:effectLst/>
                <a:uLnTx/>
                <a:uFillTx/>
                <a:latin typeface="Arial"/>
                <a:ea typeface="ＭＳ Ｐゴシック" charset="0"/>
                <a:cs typeface="Arial"/>
              </a:rPr>
              <a:t>7</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-97.</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7. </a:t>
            </a:r>
            <a:r>
              <a:rPr kumimoji="0" sz="900" b="0" i="0" u="none" strike="noStrike" kern="1200" cap="none" spc="-5" normalizeH="0" baseline="0" noProof="0" dirty="0">
                <a:ln>
                  <a:noFill/>
                </a:ln>
                <a:solidFill>
                  <a:srgbClr val="000000"/>
                </a:solidFill>
                <a:effectLst/>
                <a:uLnTx/>
                <a:uFillTx/>
                <a:latin typeface="Arial"/>
                <a:ea typeface="ＭＳ Ｐゴシック" charset="0"/>
                <a:cs typeface="Arial"/>
              </a:rPr>
              <a:t>P</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arker</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C, et</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a</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l</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sz="900" b="0" i="0" u="none" strike="noStrike" kern="1200" cap="none" spc="-25"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N </a:t>
            </a:r>
            <a:r>
              <a:rPr kumimoji="0" sz="900" b="0" i="0" u="none" strike="noStrike" kern="1200" cap="none" spc="-5" normalizeH="0" baseline="0" noProof="0" dirty="0">
                <a:ln>
                  <a:noFill/>
                </a:ln>
                <a:solidFill>
                  <a:srgbClr val="000000"/>
                </a:solidFill>
                <a:effectLst/>
                <a:uLnTx/>
                <a:uFillTx/>
                <a:latin typeface="Arial"/>
                <a:ea typeface="ＭＳ Ｐゴシック" charset="0"/>
                <a:cs typeface="Arial"/>
              </a:rPr>
              <a:t>E</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ngl</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J </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M</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ed. 2013;369:21</a:t>
            </a:r>
            <a:r>
              <a:rPr kumimoji="0" sz="900" b="0" i="0" u="none" strike="noStrike" kern="1200" cap="none" spc="15" normalizeH="0" baseline="0" noProof="0" dirty="0">
                <a:ln>
                  <a:noFill/>
                </a:ln>
                <a:solidFill>
                  <a:srgbClr val="000000"/>
                </a:solidFill>
                <a:effectLst/>
                <a:uLnTx/>
                <a:uFillTx/>
                <a:latin typeface="Arial"/>
                <a:ea typeface="ＭＳ Ｐゴシック" charset="0"/>
                <a:cs typeface="Arial"/>
              </a:rPr>
              <a:t>3</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-23.</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8.</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Ryan CJ, et</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a</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l</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N </a:t>
            </a:r>
            <a:r>
              <a:rPr kumimoji="0" sz="900" b="0" i="0" u="none" strike="noStrike" kern="1200" cap="none" spc="-5" normalizeH="0" baseline="0" noProof="0" dirty="0">
                <a:ln>
                  <a:noFill/>
                </a:ln>
                <a:solidFill>
                  <a:srgbClr val="000000"/>
                </a:solidFill>
                <a:effectLst/>
                <a:uLnTx/>
                <a:uFillTx/>
                <a:latin typeface="Arial"/>
                <a:ea typeface="ＭＳ Ｐゴシック" charset="0"/>
                <a:cs typeface="Arial"/>
              </a:rPr>
              <a:t>E</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ngl</a:t>
            </a:r>
            <a:r>
              <a:rPr kumimoji="0" sz="900" b="0" i="0" u="none" strike="noStrike" kern="1200" cap="none" spc="-5"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J </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M</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ed. 2013;368:13</a:t>
            </a:r>
            <a:r>
              <a:rPr kumimoji="0" sz="900" b="0" i="0" u="none" strike="noStrike" kern="1200" cap="none" spc="15" normalizeH="0" baseline="0" noProof="0" dirty="0">
                <a:ln>
                  <a:noFill/>
                </a:ln>
                <a:solidFill>
                  <a:srgbClr val="000000"/>
                </a:solidFill>
                <a:effectLst/>
                <a:uLnTx/>
                <a:uFillTx/>
                <a:latin typeface="Arial"/>
                <a:ea typeface="ＭＳ Ｐゴシック" charset="0"/>
                <a:cs typeface="Arial"/>
              </a:rPr>
              <a:t>8</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-48.</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9.</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5" normalizeH="0" baseline="0" noProof="0" dirty="0">
                <a:ln>
                  <a:noFill/>
                </a:ln>
                <a:solidFill>
                  <a:srgbClr val="000000"/>
                </a:solidFill>
                <a:effectLst/>
                <a:uLnTx/>
                <a:uFillTx/>
                <a:latin typeface="Arial"/>
                <a:ea typeface="ＭＳ Ｐゴシック" charset="0"/>
                <a:cs typeface="Arial"/>
              </a:rPr>
              <a:t>B</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eer </a:t>
            </a:r>
            <a:r>
              <a:rPr kumimoji="0" sz="900" b="0" i="0" u="none" strike="noStrike" kern="1200" cap="none" spc="5" normalizeH="0" baseline="0" noProof="0" dirty="0">
                <a:ln>
                  <a:noFill/>
                </a:ln>
                <a:solidFill>
                  <a:srgbClr val="000000"/>
                </a:solidFill>
                <a:effectLst/>
                <a:uLnTx/>
                <a:uFillTx/>
                <a:latin typeface="Arial"/>
                <a:ea typeface="ＭＳ Ｐゴシック" charset="0"/>
                <a:cs typeface="Arial"/>
              </a:rPr>
              <a:t>T</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M</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et</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a</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l</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N </a:t>
            </a:r>
            <a:r>
              <a:rPr kumimoji="0" sz="900" b="0" i="0" u="none" strike="noStrike" kern="1200" cap="none" spc="-5" normalizeH="0" baseline="0" noProof="0" dirty="0">
                <a:ln>
                  <a:noFill/>
                </a:ln>
                <a:solidFill>
                  <a:srgbClr val="000000"/>
                </a:solidFill>
                <a:effectLst/>
                <a:uLnTx/>
                <a:uFillTx/>
                <a:latin typeface="Arial"/>
                <a:ea typeface="ＭＳ Ｐゴシック" charset="0"/>
                <a:cs typeface="Arial"/>
              </a:rPr>
              <a:t>E</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ngl</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J</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M</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ed. 2014;371:42</a:t>
            </a:r>
            <a:r>
              <a:rPr kumimoji="0" sz="900" b="0" i="0" u="none" strike="noStrike" kern="1200" cap="none" spc="5" normalizeH="0" baseline="0" noProof="0" dirty="0">
                <a:ln>
                  <a:noFill/>
                </a:ln>
                <a:solidFill>
                  <a:srgbClr val="000000"/>
                </a:solidFill>
                <a:effectLst/>
                <a:uLnTx/>
                <a:uFillTx/>
                <a:latin typeface="Arial"/>
                <a:ea typeface="ＭＳ Ｐゴシック" charset="0"/>
                <a:cs typeface="Arial"/>
              </a:rPr>
              <a:t>4</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-33.</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10. </a:t>
            </a:r>
            <a:r>
              <a:rPr kumimoji="0" sz="900" b="0" i="0" u="none" strike="noStrike" kern="1200" cap="none" spc="-5" normalizeH="0" baseline="0" noProof="0" dirty="0">
                <a:ln>
                  <a:noFill/>
                </a:ln>
                <a:solidFill>
                  <a:srgbClr val="000000"/>
                </a:solidFill>
                <a:effectLst/>
                <a:uLnTx/>
                <a:uFillTx/>
                <a:latin typeface="Arial"/>
                <a:ea typeface="ＭＳ Ｐゴシック" charset="0"/>
                <a:cs typeface="Arial"/>
              </a:rPr>
              <a:t>S</a:t>
            </a:r>
            <a:r>
              <a:rPr kumimoji="0" sz="900" b="0" i="0" u="none" strike="noStrike" kern="1200" cap="none" spc="-15" normalizeH="0" baseline="0" noProof="0" dirty="0">
                <a:ln>
                  <a:noFill/>
                </a:ln>
                <a:solidFill>
                  <a:srgbClr val="000000"/>
                </a:solidFill>
                <a:effectLst/>
                <a:uLnTx/>
                <a:uFillTx/>
                <a:latin typeface="Arial"/>
                <a:ea typeface="ＭＳ Ｐゴシック" charset="0"/>
                <a:cs typeface="Arial"/>
              </a:rPr>
              <a:t>w</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eeney</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CJ, et</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a</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l</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N </a:t>
            </a:r>
            <a:r>
              <a:rPr kumimoji="0" sz="900" b="0" i="0" u="none" strike="noStrike" kern="1200" cap="none" spc="-5" normalizeH="0" baseline="0" noProof="0" dirty="0">
                <a:ln>
                  <a:noFill/>
                </a:ln>
                <a:solidFill>
                  <a:srgbClr val="000000"/>
                </a:solidFill>
                <a:effectLst/>
                <a:uLnTx/>
                <a:uFillTx/>
                <a:latin typeface="Arial"/>
                <a:ea typeface="ＭＳ Ｐゴシック" charset="0"/>
                <a:cs typeface="Arial"/>
              </a:rPr>
              <a:t>E</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ngl</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J</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M</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ed. 2015;373:73</a:t>
            </a:r>
            <a:r>
              <a:rPr kumimoji="0" sz="900" b="0" i="0" u="none" strike="noStrike" kern="1200" cap="none" spc="20" normalizeH="0" baseline="0" noProof="0" dirty="0">
                <a:ln>
                  <a:noFill/>
                </a:ln>
                <a:solidFill>
                  <a:srgbClr val="000000"/>
                </a:solidFill>
                <a:effectLst/>
                <a:uLnTx/>
                <a:uFillTx/>
                <a:latin typeface="Arial"/>
                <a:ea typeface="ＭＳ Ｐゴシック" charset="0"/>
                <a:cs typeface="Arial"/>
              </a:rPr>
              <a:t>7</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-46.</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11. Ja</a:t>
            </a:r>
            <a:r>
              <a:rPr kumimoji="0" sz="900" b="0" i="0" u="none" strike="noStrike" kern="1200" cap="none" spc="-20" normalizeH="0" baseline="0" noProof="0" dirty="0">
                <a:ln>
                  <a:noFill/>
                </a:ln>
                <a:solidFill>
                  <a:srgbClr val="000000"/>
                </a:solidFill>
                <a:effectLst/>
                <a:uLnTx/>
                <a:uFillTx/>
                <a:latin typeface="Arial"/>
                <a:ea typeface="ＭＳ Ｐゴシック" charset="0"/>
                <a:cs typeface="Arial"/>
              </a:rPr>
              <a:t>m</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es</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N</a:t>
            </a:r>
            <a:r>
              <a:rPr kumimoji="0" sz="900" b="0" i="0" u="none" strike="noStrike" kern="1200" cap="none" spc="-5" normalizeH="0" baseline="0" noProof="0" dirty="0">
                <a:ln>
                  <a:noFill/>
                </a:ln>
                <a:solidFill>
                  <a:srgbClr val="000000"/>
                </a:solidFill>
                <a:effectLst/>
                <a:uLnTx/>
                <a:uFillTx/>
                <a:latin typeface="Arial"/>
                <a:ea typeface="ＭＳ Ｐゴシック" charset="0"/>
                <a:cs typeface="Arial"/>
              </a:rPr>
              <a:t>D</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 et</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a</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l</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Lancet.</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2016;387:116</a:t>
            </a:r>
            <a:r>
              <a:rPr kumimoji="0" sz="900" b="0" i="0" u="none" strike="noStrike" kern="1200" cap="none" spc="15" normalizeH="0" baseline="0" noProof="0" dirty="0">
                <a:ln>
                  <a:noFill/>
                </a:ln>
                <a:solidFill>
                  <a:srgbClr val="000000"/>
                </a:solidFill>
                <a:effectLst/>
                <a:uLnTx/>
                <a:uFillTx/>
                <a:latin typeface="Arial"/>
                <a:ea typeface="ＭＳ Ｐゴシック" charset="0"/>
                <a:cs typeface="Arial"/>
              </a:rPr>
              <a:t>3</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-77. 12.</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F</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i</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zazi</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5" normalizeH="0" baseline="0" noProof="0" dirty="0">
                <a:ln>
                  <a:noFill/>
                </a:ln>
                <a:solidFill>
                  <a:srgbClr val="000000"/>
                </a:solidFill>
                <a:effectLst/>
                <a:uLnTx/>
                <a:uFillTx/>
                <a:latin typeface="Arial"/>
                <a:ea typeface="ＭＳ Ｐゴシック" charset="0"/>
                <a:cs typeface="Arial"/>
              </a:rPr>
              <a:t>K</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et</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a</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l</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N </a:t>
            </a:r>
            <a:r>
              <a:rPr kumimoji="0" sz="900" b="0" i="0" u="none" strike="noStrike" kern="1200" cap="none" spc="-5" normalizeH="0" baseline="0" noProof="0" dirty="0">
                <a:ln>
                  <a:noFill/>
                </a:ln>
                <a:solidFill>
                  <a:srgbClr val="000000"/>
                </a:solidFill>
                <a:effectLst/>
                <a:uLnTx/>
                <a:uFillTx/>
                <a:latin typeface="Arial"/>
                <a:ea typeface="ＭＳ Ｐゴシック" charset="0"/>
                <a:cs typeface="Arial"/>
              </a:rPr>
              <a:t>E</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ngl</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J</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M</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ed. 2017;377:35</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2</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-60. 13.</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Ja</a:t>
            </a:r>
            <a:r>
              <a:rPr kumimoji="0" sz="900" b="0" i="0" u="none" strike="noStrike" kern="1200" cap="none" spc="-20" normalizeH="0" baseline="0" noProof="0" dirty="0">
                <a:ln>
                  <a:noFill/>
                </a:ln>
                <a:solidFill>
                  <a:srgbClr val="000000"/>
                </a:solidFill>
                <a:effectLst/>
                <a:uLnTx/>
                <a:uFillTx/>
                <a:latin typeface="Arial"/>
                <a:ea typeface="ＭＳ Ｐゴシック" charset="0"/>
                <a:cs typeface="Arial"/>
              </a:rPr>
              <a:t>m</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es</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N</a:t>
            </a:r>
            <a:r>
              <a:rPr kumimoji="0" sz="900" b="0" i="0" u="none" strike="noStrike" kern="1200" cap="none" spc="-5" normalizeH="0" baseline="0" noProof="0" dirty="0">
                <a:ln>
                  <a:noFill/>
                </a:ln>
                <a:solidFill>
                  <a:srgbClr val="000000"/>
                </a:solidFill>
                <a:effectLst/>
                <a:uLnTx/>
                <a:uFillTx/>
                <a:latin typeface="Arial"/>
                <a:ea typeface="ＭＳ Ｐゴシック" charset="0"/>
                <a:cs typeface="Arial"/>
              </a:rPr>
              <a:t>D</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 et a</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l</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sz="900" b="0" i="0" u="none" strike="noStrike" kern="1200" cap="none" spc="-25"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N </a:t>
            </a:r>
            <a:r>
              <a:rPr kumimoji="0" sz="900" b="0" i="0" u="none" strike="noStrike" kern="1200" cap="none" spc="-5" normalizeH="0" baseline="0" noProof="0" dirty="0">
                <a:ln>
                  <a:noFill/>
                </a:ln>
                <a:solidFill>
                  <a:srgbClr val="000000"/>
                </a:solidFill>
                <a:effectLst/>
                <a:uLnTx/>
                <a:uFillTx/>
                <a:latin typeface="Arial"/>
                <a:ea typeface="ＭＳ Ｐゴシック" charset="0"/>
                <a:cs typeface="Arial"/>
              </a:rPr>
              <a:t>E</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ngl</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J</a:t>
            </a:r>
            <a:r>
              <a:rPr kumimoji="0" sz="900" b="0" i="0" u="none" strike="noStrike" kern="1200" cap="none" spc="-11" normalizeH="0" baseline="0" noProof="0" dirty="0">
                <a:ln>
                  <a:noFill/>
                </a:ln>
                <a:solidFill>
                  <a:srgbClr val="000000"/>
                </a:solidFill>
                <a:effectLst/>
                <a:uLnTx/>
                <a:uFillTx/>
                <a:latin typeface="Arial"/>
                <a:ea typeface="ＭＳ Ｐゴシック" charset="0"/>
                <a:cs typeface="Arial"/>
              </a:rPr>
              <a:t> M</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ed. 2017;377:33</a:t>
            </a:r>
            <a:r>
              <a:rPr kumimoji="0" sz="900" b="0" i="0" u="none" strike="noStrike" kern="1200" cap="none" spc="20" normalizeH="0" baseline="0" noProof="0" dirty="0">
                <a:ln>
                  <a:noFill/>
                </a:ln>
                <a:solidFill>
                  <a:srgbClr val="000000"/>
                </a:solidFill>
                <a:effectLst/>
                <a:uLnTx/>
                <a:uFillTx/>
                <a:latin typeface="Arial"/>
                <a:ea typeface="ＭＳ Ｐゴシック" charset="0"/>
                <a:cs typeface="Arial"/>
              </a:rPr>
              <a:t>8</a:t>
            </a:r>
            <a:r>
              <a:rPr kumimoji="0" sz="900" b="0" i="0" u="none" strike="noStrike" kern="1200" cap="none" spc="0" normalizeH="0" baseline="0" noProof="0" dirty="0">
                <a:ln>
                  <a:noFill/>
                </a:ln>
                <a:solidFill>
                  <a:srgbClr val="000000"/>
                </a:solidFill>
                <a:effectLst/>
                <a:uLnTx/>
                <a:uFillTx/>
                <a:latin typeface="Arial"/>
                <a:ea typeface="ＭＳ Ｐゴシック" charset="0"/>
                <a:cs typeface="Arial"/>
              </a:rPr>
              <a:t>-51.</a:t>
            </a:r>
          </a:p>
        </p:txBody>
      </p:sp>
      <p:graphicFrame>
        <p:nvGraphicFramePr>
          <p:cNvPr id="54" name="object 54"/>
          <p:cNvGraphicFramePr>
            <a:graphicFrameLocks noGrp="1"/>
          </p:cNvGraphicFramePr>
          <p:nvPr>
            <p:extLst>
              <p:ext uri="{D42A27DB-BD31-4B8C-83A1-F6EECF244321}">
                <p14:modId xmlns:p14="http://schemas.microsoft.com/office/powerpoint/2010/main" val="2304786165"/>
              </p:ext>
            </p:extLst>
          </p:nvPr>
        </p:nvGraphicFramePr>
        <p:xfrm>
          <a:off x="932030" y="1640357"/>
          <a:ext cx="7125915" cy="672715"/>
        </p:xfrm>
        <a:graphic>
          <a:graphicData uri="http://schemas.openxmlformats.org/drawingml/2006/table">
            <a:tbl>
              <a:tblPr firstRow="1" bandRow="1">
                <a:tableStyleId>{2D5ABB26-0587-4C30-8999-92F81FD0307C}</a:tableStyleId>
              </a:tblPr>
              <a:tblGrid>
                <a:gridCol w="524135">
                  <a:extLst>
                    <a:ext uri="{9D8B030D-6E8A-4147-A177-3AD203B41FA5}">
                      <a16:colId xmlns:a16="http://schemas.microsoft.com/office/drawing/2014/main" val="20000"/>
                    </a:ext>
                  </a:extLst>
                </a:gridCol>
                <a:gridCol w="1688463">
                  <a:extLst>
                    <a:ext uri="{9D8B030D-6E8A-4147-A177-3AD203B41FA5}">
                      <a16:colId xmlns:a16="http://schemas.microsoft.com/office/drawing/2014/main" val="20001"/>
                    </a:ext>
                  </a:extLst>
                </a:gridCol>
                <a:gridCol w="1321749">
                  <a:extLst>
                    <a:ext uri="{9D8B030D-6E8A-4147-A177-3AD203B41FA5}">
                      <a16:colId xmlns:a16="http://schemas.microsoft.com/office/drawing/2014/main" val="20002"/>
                    </a:ext>
                  </a:extLst>
                </a:gridCol>
                <a:gridCol w="1325912">
                  <a:extLst>
                    <a:ext uri="{9D8B030D-6E8A-4147-A177-3AD203B41FA5}">
                      <a16:colId xmlns:a16="http://schemas.microsoft.com/office/drawing/2014/main" val="20003"/>
                    </a:ext>
                  </a:extLst>
                </a:gridCol>
                <a:gridCol w="1215141">
                  <a:extLst>
                    <a:ext uri="{9D8B030D-6E8A-4147-A177-3AD203B41FA5}">
                      <a16:colId xmlns:a16="http://schemas.microsoft.com/office/drawing/2014/main" val="20004"/>
                    </a:ext>
                  </a:extLst>
                </a:gridCol>
                <a:gridCol w="1050515">
                  <a:extLst>
                    <a:ext uri="{9D8B030D-6E8A-4147-A177-3AD203B41FA5}">
                      <a16:colId xmlns:a16="http://schemas.microsoft.com/office/drawing/2014/main" val="20005"/>
                    </a:ext>
                  </a:extLst>
                </a:gridCol>
              </a:tblGrid>
              <a:tr h="276475">
                <a:tc gridSpan="2">
                  <a:txBody>
                    <a:bodyPr/>
                    <a:lstStyle/>
                    <a:p>
                      <a:endParaRPr sz="1300" dirty="0">
                        <a:solidFill>
                          <a:srgbClr val="C00000"/>
                        </a:solidFill>
                        <a:latin typeface="Arial"/>
                        <a:cs typeface="Arial"/>
                      </a:endParaRPr>
                    </a:p>
                  </a:txBody>
                  <a:tcPr marL="0" marR="0" marT="0" marB="0"/>
                </a:tc>
                <a:tc hMerge="1">
                  <a:txBody>
                    <a:bodyPr/>
                    <a:lstStyle/>
                    <a:p>
                      <a:endParaRPr/>
                    </a:p>
                  </a:txBody>
                  <a:tcPr marL="0" marR="0" marT="0" marB="0"/>
                </a:tc>
                <a:tc>
                  <a:txBody>
                    <a:bodyPr/>
                    <a:lstStyle/>
                    <a:p>
                      <a:pPr marL="393065">
                        <a:lnSpc>
                          <a:spcPct val="100000"/>
                        </a:lnSpc>
                      </a:pPr>
                      <a:r>
                        <a:rPr sz="1100" dirty="0">
                          <a:solidFill>
                            <a:srgbClr val="C00000"/>
                          </a:solidFill>
                          <a:latin typeface="Arial"/>
                          <a:cs typeface="Arial"/>
                        </a:rPr>
                        <a:t>Cab</a:t>
                      </a:r>
                      <a:r>
                        <a:rPr sz="1100" spc="-5" dirty="0">
                          <a:solidFill>
                            <a:srgbClr val="C00000"/>
                          </a:solidFill>
                          <a:latin typeface="Arial"/>
                          <a:cs typeface="Arial"/>
                        </a:rPr>
                        <a:t>a</a:t>
                      </a:r>
                      <a:r>
                        <a:rPr sz="1100" spc="-20" dirty="0">
                          <a:solidFill>
                            <a:srgbClr val="C00000"/>
                          </a:solidFill>
                          <a:latin typeface="Arial"/>
                          <a:cs typeface="Arial"/>
                        </a:rPr>
                        <a:t>z</a:t>
                      </a:r>
                      <a:r>
                        <a:rPr sz="1100" spc="-5" dirty="0">
                          <a:solidFill>
                            <a:srgbClr val="C00000"/>
                          </a:solidFill>
                          <a:latin typeface="Arial"/>
                          <a:cs typeface="Arial"/>
                        </a:rPr>
                        <a:t>i</a:t>
                      </a:r>
                      <a:r>
                        <a:rPr sz="1100" dirty="0">
                          <a:solidFill>
                            <a:srgbClr val="C00000"/>
                          </a:solidFill>
                          <a:latin typeface="Arial"/>
                          <a:cs typeface="Arial"/>
                        </a:rPr>
                        <a:t>taxel</a:t>
                      </a:r>
                    </a:p>
                  </a:txBody>
                  <a:tcPr marL="0" marR="0" marT="0" marB="0"/>
                </a:tc>
                <a:tc>
                  <a:txBody>
                    <a:bodyPr/>
                    <a:lstStyle/>
                    <a:p>
                      <a:pPr marL="71755">
                        <a:lnSpc>
                          <a:spcPct val="100000"/>
                        </a:lnSpc>
                      </a:pPr>
                      <a:r>
                        <a:rPr sz="1300" spc="-5" dirty="0" err="1">
                          <a:solidFill>
                            <a:srgbClr val="C00000"/>
                          </a:solidFill>
                          <a:latin typeface="Arial"/>
                          <a:cs typeface="Arial"/>
                        </a:rPr>
                        <a:t>Si</a:t>
                      </a:r>
                      <a:r>
                        <a:rPr sz="1300" dirty="0" err="1">
                          <a:solidFill>
                            <a:srgbClr val="C00000"/>
                          </a:solidFill>
                          <a:latin typeface="Arial"/>
                          <a:cs typeface="Arial"/>
                        </a:rPr>
                        <a:t>p</a:t>
                      </a:r>
                      <a:r>
                        <a:rPr sz="1300" spc="-5" dirty="0" err="1">
                          <a:solidFill>
                            <a:srgbClr val="C00000"/>
                          </a:solidFill>
                          <a:latin typeface="Arial"/>
                          <a:cs typeface="Arial"/>
                        </a:rPr>
                        <a:t>ul</a:t>
                      </a:r>
                      <a:r>
                        <a:rPr sz="1300" dirty="0" err="1">
                          <a:solidFill>
                            <a:srgbClr val="C00000"/>
                          </a:solidFill>
                          <a:latin typeface="Arial"/>
                          <a:cs typeface="Arial"/>
                        </a:rPr>
                        <a:t>e</a:t>
                      </a:r>
                      <a:r>
                        <a:rPr sz="1300" spc="-5" dirty="0" err="1">
                          <a:solidFill>
                            <a:srgbClr val="C00000"/>
                          </a:solidFill>
                          <a:latin typeface="Arial"/>
                          <a:cs typeface="Arial"/>
                        </a:rPr>
                        <a:t>u</a:t>
                      </a:r>
                      <a:r>
                        <a:rPr sz="1300" spc="5" dirty="0" err="1">
                          <a:solidFill>
                            <a:srgbClr val="C00000"/>
                          </a:solidFill>
                          <a:latin typeface="Arial"/>
                          <a:cs typeface="Arial"/>
                        </a:rPr>
                        <a:t>c</a:t>
                      </a:r>
                      <a:r>
                        <a:rPr sz="1300" dirty="0" err="1">
                          <a:solidFill>
                            <a:srgbClr val="C00000"/>
                          </a:solidFill>
                          <a:latin typeface="Arial"/>
                          <a:cs typeface="Arial"/>
                        </a:rPr>
                        <a:t>el</a:t>
                      </a:r>
                      <a:r>
                        <a:rPr lang="en-US" sz="1300" dirty="0">
                          <a:solidFill>
                            <a:srgbClr val="C00000"/>
                          </a:solidFill>
                          <a:latin typeface="Arial"/>
                          <a:cs typeface="Arial"/>
                        </a:rPr>
                        <a:t>-</a:t>
                      </a:r>
                      <a:r>
                        <a:rPr sz="1300" dirty="0">
                          <a:solidFill>
                            <a:srgbClr val="C00000"/>
                          </a:solidFill>
                          <a:latin typeface="Arial"/>
                          <a:cs typeface="Arial"/>
                        </a:rPr>
                        <a:t>T</a:t>
                      </a:r>
                    </a:p>
                  </a:txBody>
                  <a:tcPr marL="0" marR="0" marT="0" marB="0"/>
                </a:tc>
                <a:tc>
                  <a:txBody>
                    <a:bodyPr/>
                    <a:lstStyle/>
                    <a:p>
                      <a:pPr marL="360045">
                        <a:lnSpc>
                          <a:spcPct val="100000"/>
                        </a:lnSpc>
                      </a:pPr>
                      <a:r>
                        <a:rPr sz="1100" spc="-5" dirty="0">
                          <a:solidFill>
                            <a:srgbClr val="C00000"/>
                          </a:solidFill>
                          <a:latin typeface="Arial"/>
                          <a:cs typeface="Arial"/>
                        </a:rPr>
                        <a:t>A</a:t>
                      </a:r>
                      <a:r>
                        <a:rPr sz="1100" dirty="0">
                          <a:solidFill>
                            <a:srgbClr val="C00000"/>
                          </a:solidFill>
                          <a:latin typeface="Arial"/>
                          <a:cs typeface="Arial"/>
                        </a:rPr>
                        <a:t>b</a:t>
                      </a:r>
                      <a:r>
                        <a:rPr sz="1100" spc="-10" dirty="0">
                          <a:solidFill>
                            <a:srgbClr val="C00000"/>
                          </a:solidFill>
                          <a:latin typeface="Arial"/>
                          <a:cs typeface="Arial"/>
                        </a:rPr>
                        <a:t>i</a:t>
                      </a:r>
                      <a:r>
                        <a:rPr sz="1100" dirty="0">
                          <a:solidFill>
                            <a:srgbClr val="C00000"/>
                          </a:solidFill>
                          <a:latin typeface="Arial"/>
                          <a:cs typeface="Arial"/>
                        </a:rPr>
                        <a:t>rat</a:t>
                      </a:r>
                      <a:r>
                        <a:rPr sz="1100" spc="-5" dirty="0">
                          <a:solidFill>
                            <a:srgbClr val="C00000"/>
                          </a:solidFill>
                          <a:latin typeface="Arial"/>
                          <a:cs typeface="Arial"/>
                        </a:rPr>
                        <a:t>e</a:t>
                      </a:r>
                      <a:r>
                        <a:rPr sz="1100" dirty="0">
                          <a:solidFill>
                            <a:srgbClr val="C00000"/>
                          </a:solidFill>
                          <a:latin typeface="Arial"/>
                          <a:cs typeface="Arial"/>
                        </a:rPr>
                        <a:t>ro</a:t>
                      </a:r>
                      <a:r>
                        <a:rPr sz="1100" spc="-5" dirty="0">
                          <a:solidFill>
                            <a:srgbClr val="C00000"/>
                          </a:solidFill>
                          <a:latin typeface="Arial"/>
                          <a:cs typeface="Arial"/>
                        </a:rPr>
                        <a:t>n</a:t>
                      </a:r>
                      <a:r>
                        <a:rPr sz="1100" dirty="0">
                          <a:solidFill>
                            <a:srgbClr val="C00000"/>
                          </a:solidFill>
                          <a:latin typeface="Arial"/>
                          <a:cs typeface="Arial"/>
                        </a:rPr>
                        <a:t>e</a:t>
                      </a:r>
                    </a:p>
                  </a:txBody>
                  <a:tcPr marL="0" marR="0" marT="0" marB="0"/>
                </a:tc>
                <a:tc>
                  <a:txBody>
                    <a:bodyPr/>
                    <a:lstStyle/>
                    <a:p>
                      <a:pPr marL="56515">
                        <a:lnSpc>
                          <a:spcPct val="100000"/>
                        </a:lnSpc>
                      </a:pPr>
                      <a:r>
                        <a:rPr sz="1100" spc="-5" dirty="0">
                          <a:solidFill>
                            <a:srgbClr val="C00000"/>
                          </a:solidFill>
                          <a:latin typeface="Arial"/>
                          <a:cs typeface="Arial"/>
                        </a:rPr>
                        <a:t>E</a:t>
                      </a:r>
                      <a:r>
                        <a:rPr sz="1100" dirty="0">
                          <a:solidFill>
                            <a:srgbClr val="C00000"/>
                          </a:solidFill>
                          <a:latin typeface="Arial"/>
                          <a:cs typeface="Arial"/>
                        </a:rPr>
                        <a:t>n</a:t>
                      </a:r>
                      <a:r>
                        <a:rPr sz="1100" spc="-20" dirty="0">
                          <a:solidFill>
                            <a:srgbClr val="C00000"/>
                          </a:solidFill>
                          <a:latin typeface="Arial"/>
                          <a:cs typeface="Arial"/>
                        </a:rPr>
                        <a:t>z</a:t>
                      </a:r>
                      <a:r>
                        <a:rPr sz="1100" dirty="0">
                          <a:solidFill>
                            <a:srgbClr val="C00000"/>
                          </a:solidFill>
                          <a:latin typeface="Arial"/>
                          <a:cs typeface="Arial"/>
                        </a:rPr>
                        <a:t>a</a:t>
                      </a:r>
                      <a:r>
                        <a:rPr sz="1100" spc="-10" dirty="0">
                          <a:solidFill>
                            <a:srgbClr val="C00000"/>
                          </a:solidFill>
                          <a:latin typeface="Arial"/>
                          <a:cs typeface="Arial"/>
                        </a:rPr>
                        <a:t>l</a:t>
                      </a:r>
                      <a:r>
                        <a:rPr sz="1100" dirty="0">
                          <a:solidFill>
                            <a:srgbClr val="C00000"/>
                          </a:solidFill>
                          <a:latin typeface="Arial"/>
                          <a:cs typeface="Arial"/>
                        </a:rPr>
                        <a:t>ut</a:t>
                      </a:r>
                      <a:r>
                        <a:rPr sz="1100" spc="-5" dirty="0">
                          <a:solidFill>
                            <a:srgbClr val="C00000"/>
                          </a:solidFill>
                          <a:latin typeface="Arial"/>
                          <a:cs typeface="Arial"/>
                        </a:rPr>
                        <a:t>a</a:t>
                      </a:r>
                      <a:r>
                        <a:rPr sz="1100" spc="20" dirty="0">
                          <a:solidFill>
                            <a:srgbClr val="C00000"/>
                          </a:solidFill>
                          <a:latin typeface="Arial"/>
                          <a:cs typeface="Arial"/>
                        </a:rPr>
                        <a:t>m</a:t>
                      </a:r>
                      <a:r>
                        <a:rPr sz="1100" spc="-5" dirty="0">
                          <a:solidFill>
                            <a:srgbClr val="C00000"/>
                          </a:solidFill>
                          <a:latin typeface="Arial"/>
                          <a:cs typeface="Arial"/>
                        </a:rPr>
                        <a:t>i</a:t>
                      </a:r>
                      <a:r>
                        <a:rPr sz="1100" dirty="0">
                          <a:solidFill>
                            <a:srgbClr val="C00000"/>
                          </a:solidFill>
                          <a:latin typeface="Arial"/>
                          <a:cs typeface="Arial"/>
                        </a:rPr>
                        <a:t>de</a:t>
                      </a:r>
                    </a:p>
                  </a:txBody>
                  <a:tcPr marL="0" marR="0" marT="0" marB="0"/>
                </a:tc>
                <a:extLst>
                  <a:ext uri="{0D108BD9-81ED-4DB2-BD59-A6C34878D82A}">
                    <a16:rowId xmlns:a16="http://schemas.microsoft.com/office/drawing/2014/main" val="10000"/>
                  </a:ext>
                </a:extLst>
              </a:tr>
              <a:tr h="396240">
                <a:tc>
                  <a:txBody>
                    <a:bodyPr/>
                    <a:lstStyle/>
                    <a:p>
                      <a:pPr marL="49530">
                        <a:lnSpc>
                          <a:spcPct val="100000"/>
                        </a:lnSpc>
                      </a:pPr>
                      <a:endParaRPr sz="1100" dirty="0">
                        <a:solidFill>
                          <a:srgbClr val="C00000"/>
                        </a:solidFill>
                        <a:latin typeface="Arial"/>
                        <a:cs typeface="Arial"/>
                      </a:endParaRPr>
                    </a:p>
                  </a:txBody>
                  <a:tcPr marL="0" marR="0" marT="0" marB="0"/>
                </a:tc>
                <a:tc>
                  <a:txBody>
                    <a:bodyPr/>
                    <a:lstStyle/>
                    <a:p>
                      <a:pPr marL="393700">
                        <a:lnSpc>
                          <a:spcPct val="100000"/>
                        </a:lnSpc>
                      </a:pPr>
                      <a:endParaRPr sz="1300" dirty="0">
                        <a:solidFill>
                          <a:srgbClr val="C00000"/>
                        </a:solidFill>
                        <a:latin typeface="Arial"/>
                        <a:cs typeface="Arial"/>
                      </a:endParaRPr>
                    </a:p>
                  </a:txBody>
                  <a:tcPr marL="0" marR="0" marT="0" marB="0"/>
                </a:tc>
                <a:tc>
                  <a:txBody>
                    <a:bodyPr/>
                    <a:lstStyle/>
                    <a:p>
                      <a:pPr marL="457200">
                        <a:lnSpc>
                          <a:spcPct val="100000"/>
                        </a:lnSpc>
                      </a:pPr>
                      <a:r>
                        <a:rPr sz="1300" b="1" spc="15" dirty="0">
                          <a:solidFill>
                            <a:srgbClr val="C00000"/>
                          </a:solidFill>
                          <a:latin typeface="Arial"/>
                          <a:cs typeface="Arial"/>
                        </a:rPr>
                        <a:t>T</a:t>
                      </a:r>
                      <a:r>
                        <a:rPr sz="1300" b="1" dirty="0">
                          <a:solidFill>
                            <a:srgbClr val="C00000"/>
                          </a:solidFill>
                          <a:latin typeface="Arial"/>
                          <a:cs typeface="Arial"/>
                        </a:rPr>
                        <a:t>R</a:t>
                      </a:r>
                      <a:r>
                        <a:rPr sz="1300" b="1" spc="5" dirty="0">
                          <a:solidFill>
                            <a:srgbClr val="C00000"/>
                          </a:solidFill>
                          <a:latin typeface="Arial"/>
                          <a:cs typeface="Arial"/>
                        </a:rPr>
                        <a:t>O</a:t>
                      </a:r>
                      <a:r>
                        <a:rPr lang="en-US" sz="1300" b="1" spc="-5" dirty="0">
                          <a:solidFill>
                            <a:srgbClr val="C00000"/>
                          </a:solidFill>
                          <a:latin typeface="Arial"/>
                          <a:cs typeface="Arial"/>
                        </a:rPr>
                        <a:t>P</a:t>
                      </a:r>
                      <a:r>
                        <a:rPr sz="1300" b="1" dirty="0">
                          <a:solidFill>
                            <a:srgbClr val="C00000"/>
                          </a:solidFill>
                          <a:latin typeface="Arial"/>
                          <a:cs typeface="Arial"/>
                        </a:rPr>
                        <a:t>IC</a:t>
                      </a:r>
                      <a:endParaRPr sz="1300" baseline="25641" dirty="0">
                        <a:solidFill>
                          <a:srgbClr val="C00000"/>
                        </a:solidFill>
                        <a:latin typeface="Arial"/>
                        <a:cs typeface="Arial"/>
                      </a:endParaRPr>
                    </a:p>
                  </a:txBody>
                  <a:tcPr marL="0" marR="0" marT="0" marB="0"/>
                </a:tc>
                <a:tc>
                  <a:txBody>
                    <a:bodyPr/>
                    <a:lstStyle/>
                    <a:p>
                      <a:pPr marL="153670">
                        <a:lnSpc>
                          <a:spcPct val="100000"/>
                        </a:lnSpc>
                      </a:pPr>
                      <a:r>
                        <a:rPr sz="1300" b="1" dirty="0">
                          <a:solidFill>
                            <a:srgbClr val="C00000"/>
                          </a:solidFill>
                          <a:latin typeface="Arial"/>
                          <a:cs typeface="Arial"/>
                        </a:rPr>
                        <a:t>I</a:t>
                      </a:r>
                      <a:r>
                        <a:rPr sz="1300" b="1" spc="20" dirty="0">
                          <a:solidFill>
                            <a:srgbClr val="C00000"/>
                          </a:solidFill>
                          <a:latin typeface="Arial"/>
                          <a:cs typeface="Arial"/>
                        </a:rPr>
                        <a:t>M</a:t>
                      </a:r>
                      <a:r>
                        <a:rPr sz="1300" b="1" spc="-5" dirty="0">
                          <a:solidFill>
                            <a:srgbClr val="C00000"/>
                          </a:solidFill>
                          <a:latin typeface="Arial"/>
                          <a:cs typeface="Arial"/>
                        </a:rPr>
                        <a:t>P</a:t>
                      </a:r>
                      <a:r>
                        <a:rPr sz="1300" b="1" spc="-35" dirty="0">
                          <a:solidFill>
                            <a:srgbClr val="C00000"/>
                          </a:solidFill>
                          <a:latin typeface="Arial"/>
                          <a:cs typeface="Arial"/>
                        </a:rPr>
                        <a:t>A</a:t>
                      </a:r>
                      <a:r>
                        <a:rPr sz="1300" b="1" dirty="0">
                          <a:solidFill>
                            <a:srgbClr val="C00000"/>
                          </a:solidFill>
                          <a:latin typeface="Arial"/>
                          <a:cs typeface="Arial"/>
                        </a:rPr>
                        <a:t>C</a:t>
                      </a:r>
                      <a:r>
                        <a:rPr sz="1300" b="1" spc="15" dirty="0">
                          <a:solidFill>
                            <a:srgbClr val="C00000"/>
                          </a:solidFill>
                          <a:latin typeface="Arial"/>
                          <a:cs typeface="Arial"/>
                        </a:rPr>
                        <a:t>T</a:t>
                      </a:r>
                      <a:endParaRPr sz="1300" baseline="25641" dirty="0">
                        <a:solidFill>
                          <a:srgbClr val="C00000"/>
                        </a:solidFill>
                        <a:latin typeface="Arial"/>
                        <a:cs typeface="Arial"/>
                      </a:endParaRPr>
                    </a:p>
                  </a:txBody>
                  <a:tcPr marL="0" marR="0" marT="0" marB="0"/>
                </a:tc>
                <a:tc>
                  <a:txBody>
                    <a:bodyPr/>
                    <a:lstStyle/>
                    <a:p>
                      <a:pPr marL="394970">
                        <a:lnSpc>
                          <a:spcPct val="100000"/>
                        </a:lnSpc>
                      </a:pPr>
                      <a:r>
                        <a:rPr sz="1400" b="1" dirty="0">
                          <a:solidFill>
                            <a:srgbClr val="C00000"/>
                          </a:solidFill>
                          <a:latin typeface="Arial"/>
                          <a:cs typeface="Arial"/>
                        </a:rPr>
                        <a:t>C</a:t>
                      </a:r>
                      <a:r>
                        <a:rPr sz="1400" b="1" spc="5" dirty="0">
                          <a:solidFill>
                            <a:srgbClr val="C00000"/>
                          </a:solidFill>
                          <a:latin typeface="Arial"/>
                          <a:cs typeface="Arial"/>
                        </a:rPr>
                        <a:t>O</a:t>
                      </a:r>
                      <a:r>
                        <a:rPr sz="1400" b="1" dirty="0">
                          <a:solidFill>
                            <a:srgbClr val="C00000"/>
                          </a:solidFill>
                          <a:latin typeface="Arial"/>
                          <a:cs typeface="Arial"/>
                        </a:rPr>
                        <a:t>U-</a:t>
                      </a:r>
                      <a:r>
                        <a:rPr sz="1400" b="1" spc="-5" dirty="0">
                          <a:solidFill>
                            <a:srgbClr val="C00000"/>
                          </a:solidFill>
                          <a:latin typeface="Arial"/>
                          <a:cs typeface="Arial"/>
                        </a:rPr>
                        <a:t>302</a:t>
                      </a:r>
                      <a:endParaRPr sz="1600" baseline="25641" dirty="0">
                        <a:solidFill>
                          <a:srgbClr val="C00000"/>
                        </a:solidFill>
                        <a:latin typeface="Arial"/>
                        <a:cs typeface="Arial"/>
                      </a:endParaRPr>
                    </a:p>
                  </a:txBody>
                  <a:tcPr marL="0" marR="0" marT="0" marB="0"/>
                </a:tc>
                <a:tc>
                  <a:txBody>
                    <a:bodyPr/>
                    <a:lstStyle/>
                    <a:p>
                      <a:pPr marL="143510">
                        <a:lnSpc>
                          <a:spcPct val="100000"/>
                        </a:lnSpc>
                      </a:pPr>
                      <a:r>
                        <a:rPr sz="1300" b="1" spc="-5" dirty="0">
                          <a:solidFill>
                            <a:srgbClr val="C00000"/>
                          </a:solidFill>
                          <a:latin typeface="Arial"/>
                          <a:cs typeface="Arial"/>
                        </a:rPr>
                        <a:t>P</a:t>
                      </a:r>
                      <a:r>
                        <a:rPr sz="1300" b="1" dirty="0">
                          <a:solidFill>
                            <a:srgbClr val="C00000"/>
                          </a:solidFill>
                          <a:latin typeface="Arial"/>
                          <a:cs typeface="Arial"/>
                        </a:rPr>
                        <a:t>R</a:t>
                      </a:r>
                      <a:r>
                        <a:rPr sz="1300" b="1" spc="-5" dirty="0">
                          <a:solidFill>
                            <a:srgbClr val="C00000"/>
                          </a:solidFill>
                          <a:latin typeface="Arial"/>
                          <a:cs typeface="Arial"/>
                        </a:rPr>
                        <a:t>EV</a:t>
                      </a:r>
                      <a:r>
                        <a:rPr sz="1300" b="1" spc="-35" dirty="0">
                          <a:solidFill>
                            <a:srgbClr val="C00000"/>
                          </a:solidFill>
                          <a:latin typeface="Arial"/>
                          <a:cs typeface="Arial"/>
                        </a:rPr>
                        <a:t>A</a:t>
                      </a:r>
                      <a:r>
                        <a:rPr sz="1300" b="1" dirty="0">
                          <a:solidFill>
                            <a:srgbClr val="C00000"/>
                          </a:solidFill>
                          <a:latin typeface="Arial"/>
                          <a:cs typeface="Arial"/>
                        </a:rPr>
                        <a:t>IL</a:t>
                      </a:r>
                      <a:endParaRPr sz="1300" baseline="25641" dirty="0">
                        <a:solidFill>
                          <a:srgbClr val="C00000"/>
                        </a:solidFill>
                        <a:latin typeface="Arial"/>
                        <a:cs typeface="Arial"/>
                      </a:endParaRPr>
                    </a:p>
                  </a:txBody>
                  <a:tcPr marL="0" marR="0" marT="0" marB="0"/>
                </a:tc>
                <a:extLst>
                  <a:ext uri="{0D108BD9-81ED-4DB2-BD59-A6C34878D82A}">
                    <a16:rowId xmlns:a16="http://schemas.microsoft.com/office/drawing/2014/main" val="10001"/>
                  </a:ext>
                </a:extLst>
              </a:tr>
            </a:tbl>
          </a:graphicData>
        </a:graphic>
      </p:graphicFrame>
      <p:sp>
        <p:nvSpPr>
          <p:cNvPr id="66" name="object 17"/>
          <p:cNvSpPr/>
          <p:nvPr/>
        </p:nvSpPr>
        <p:spPr>
          <a:xfrm>
            <a:off x="8749282" y="2272943"/>
            <a:ext cx="0" cy="226060"/>
          </a:xfrm>
          <a:custGeom>
            <a:avLst/>
            <a:gdLst/>
            <a:ahLst/>
            <a:cxnLst/>
            <a:rect l="l" t="t" r="r" b="b"/>
            <a:pathLst>
              <a:path h="169544">
                <a:moveTo>
                  <a:pt x="0" y="0"/>
                </a:moveTo>
                <a:lnTo>
                  <a:pt x="0" y="169456"/>
                </a:lnTo>
              </a:path>
            </a:pathLst>
          </a:custGeom>
          <a:ln w="12700">
            <a:solidFill>
              <a:srgbClr val="0A46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67" name="object 47"/>
          <p:cNvSpPr/>
          <p:nvPr/>
        </p:nvSpPr>
        <p:spPr>
          <a:xfrm>
            <a:off x="8526650" y="2498964"/>
            <a:ext cx="445771" cy="328505"/>
          </a:xfrm>
          <a:custGeom>
            <a:avLst/>
            <a:gdLst/>
            <a:ahLst/>
            <a:cxnLst/>
            <a:rect l="l" t="t" r="r" b="b"/>
            <a:pathLst>
              <a:path w="445770" h="246380">
                <a:moveTo>
                  <a:pt x="0" y="246214"/>
                </a:moveTo>
                <a:lnTo>
                  <a:pt x="445249" y="246214"/>
                </a:lnTo>
                <a:lnTo>
                  <a:pt x="445249" y="0"/>
                </a:lnTo>
                <a:lnTo>
                  <a:pt x="0" y="0"/>
                </a:lnTo>
                <a:lnTo>
                  <a:pt x="0" y="246214"/>
                </a:lnTo>
                <a:close/>
              </a:path>
            </a:pathLst>
          </a:custGeom>
          <a:ln w="12700">
            <a:solidFill>
              <a:srgbClr val="0D47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68" name="object 48"/>
          <p:cNvSpPr txBox="1"/>
          <p:nvPr/>
        </p:nvSpPr>
        <p:spPr>
          <a:xfrm>
            <a:off x="8590151" y="2571466"/>
            <a:ext cx="306071" cy="153888"/>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000" b="0" i="0" u="none" strike="noStrike" kern="1200" cap="none" spc="-15" normalizeH="0" baseline="0" noProof="0" dirty="0">
                <a:ln>
                  <a:noFill/>
                </a:ln>
                <a:solidFill>
                  <a:prstClr val="black"/>
                </a:solidFill>
                <a:effectLst/>
                <a:uLnTx/>
                <a:uFillTx/>
                <a:latin typeface="Arial"/>
                <a:ea typeface="ＭＳ Ｐゴシック" charset="0"/>
                <a:cs typeface="Arial"/>
              </a:rPr>
              <a:t>20</a:t>
            </a:r>
            <a:r>
              <a:rPr kumimoji="0" lang="en-US" sz="1000" b="0" i="0" u="none" strike="noStrike" kern="1200" cap="none" spc="-15" normalizeH="0" baseline="0" noProof="0" dirty="0">
                <a:ln>
                  <a:noFill/>
                </a:ln>
                <a:solidFill>
                  <a:prstClr val="black"/>
                </a:solidFill>
                <a:effectLst/>
                <a:uLnTx/>
                <a:uFillTx/>
                <a:latin typeface="Arial"/>
                <a:ea typeface="ＭＳ Ｐゴシック" charset="0"/>
                <a:cs typeface="Arial"/>
              </a:rPr>
              <a:t>18</a:t>
            </a:r>
            <a:endParaRPr kumimoji="0" sz="1000" b="0" i="0" u="none" strike="noStrike" kern="1200" cap="none" spc="0" normalizeH="0" baseline="0" noProof="0" dirty="0">
              <a:ln>
                <a:noFill/>
              </a:ln>
              <a:solidFill>
                <a:prstClr val="black"/>
              </a:solidFill>
              <a:effectLst/>
              <a:uLnTx/>
              <a:uFillTx/>
              <a:latin typeface="Arial"/>
              <a:ea typeface="ＭＳ Ｐゴシック" charset="0"/>
              <a:cs typeface="Arial"/>
            </a:endParaRPr>
          </a:p>
        </p:txBody>
      </p:sp>
      <p:sp>
        <p:nvSpPr>
          <p:cNvPr id="69" name="object 17"/>
          <p:cNvSpPr/>
          <p:nvPr/>
        </p:nvSpPr>
        <p:spPr>
          <a:xfrm>
            <a:off x="8743821" y="2808883"/>
            <a:ext cx="0" cy="226060"/>
          </a:xfrm>
          <a:custGeom>
            <a:avLst/>
            <a:gdLst/>
            <a:ahLst/>
            <a:cxnLst/>
            <a:rect l="l" t="t" r="r" b="b"/>
            <a:pathLst>
              <a:path h="169544">
                <a:moveTo>
                  <a:pt x="0" y="0"/>
                </a:moveTo>
                <a:lnTo>
                  <a:pt x="0" y="169456"/>
                </a:lnTo>
              </a:path>
            </a:pathLst>
          </a:custGeom>
          <a:ln w="12700">
            <a:solidFill>
              <a:srgbClr val="0A46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70" name="object 63"/>
          <p:cNvSpPr txBox="1"/>
          <p:nvPr/>
        </p:nvSpPr>
        <p:spPr>
          <a:xfrm>
            <a:off x="8304869" y="1483984"/>
            <a:ext cx="967824" cy="769441"/>
          </a:xfrm>
          <a:prstGeom prst="rect">
            <a:avLst/>
          </a:prstGeom>
        </p:spPr>
        <p:txBody>
          <a:bodyPr vert="horz" wrap="square" lIns="0" tIns="0" rIns="0" bIns="0" rtlCol="0">
            <a:spAutoFit/>
          </a:bodyPr>
          <a:lstStyle/>
          <a:p>
            <a:pPr marL="12700" marR="5080" lvl="0" indent="71118"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5" normalizeH="0" baseline="0" noProof="0" dirty="0">
                <a:ln>
                  <a:noFill/>
                </a:ln>
                <a:solidFill>
                  <a:srgbClr val="C00000"/>
                </a:solidFill>
                <a:effectLst/>
                <a:uLnTx/>
                <a:uFillTx/>
                <a:latin typeface="Arial"/>
                <a:ea typeface="ＭＳ Ｐゴシック" charset="0"/>
                <a:cs typeface="Arial"/>
              </a:rPr>
              <a:t>Enzalutamide and </a:t>
            </a:r>
            <a:r>
              <a:rPr kumimoji="0" lang="en-US" sz="1000" b="0" i="0" u="none" strike="noStrike" kern="1200" cap="none" spc="-15" normalizeH="0" baseline="0" noProof="0" dirty="0" err="1">
                <a:ln>
                  <a:noFill/>
                </a:ln>
                <a:solidFill>
                  <a:srgbClr val="C00000"/>
                </a:solidFill>
                <a:effectLst/>
                <a:uLnTx/>
                <a:uFillTx/>
                <a:latin typeface="Arial"/>
                <a:ea typeface="ＭＳ Ｐゴシック" charset="0"/>
                <a:cs typeface="Arial"/>
              </a:rPr>
              <a:t>Apalutamide</a:t>
            </a:r>
            <a:r>
              <a:rPr kumimoji="0" lang="en-US" sz="1000" b="0" i="0" u="none" strike="noStrike" kern="1200" cap="none" spc="-15" normalizeH="0" baseline="0" noProof="0" dirty="0">
                <a:ln>
                  <a:noFill/>
                </a:ln>
                <a:solidFill>
                  <a:srgbClr val="C00000"/>
                </a:solidFill>
                <a:effectLst/>
                <a:uLnTx/>
                <a:uFillTx/>
                <a:latin typeface="Arial"/>
                <a:ea typeface="ＭＳ Ｐゴシック" charset="0"/>
                <a:cs typeface="Arial"/>
              </a:rPr>
              <a:t>  M0 CRPC </a:t>
            </a:r>
            <a:r>
              <a:rPr kumimoji="0" lang="en-US" sz="1000" b="1" i="0" u="none" strike="noStrike" kern="1200" cap="none" spc="-15" normalizeH="0" baseline="0" noProof="0" dirty="0">
                <a:ln>
                  <a:noFill/>
                </a:ln>
                <a:solidFill>
                  <a:srgbClr val="C00000"/>
                </a:solidFill>
                <a:effectLst/>
                <a:uLnTx/>
                <a:uFillTx/>
                <a:latin typeface="Arial"/>
                <a:ea typeface="ＭＳ Ｐゴシック" charset="0"/>
                <a:cs typeface="Arial"/>
              </a:rPr>
              <a:t>(PROSPER and SPARTAN)</a:t>
            </a:r>
            <a:endParaRPr kumimoji="0" sz="975" b="1" i="0" u="none" strike="noStrike" kern="1200" cap="none" spc="0" normalizeH="0" baseline="25641" noProof="0" dirty="0">
              <a:ln>
                <a:noFill/>
              </a:ln>
              <a:solidFill>
                <a:srgbClr val="C00000"/>
              </a:solidFill>
              <a:effectLst/>
              <a:uLnTx/>
              <a:uFillTx/>
              <a:latin typeface="Arial"/>
              <a:ea typeface="ＭＳ Ｐゴシック" charset="0"/>
              <a:cs typeface="Arial"/>
            </a:endParaRPr>
          </a:p>
        </p:txBody>
      </p:sp>
      <p:sp>
        <p:nvSpPr>
          <p:cNvPr id="71" name="object 47"/>
          <p:cNvSpPr/>
          <p:nvPr/>
        </p:nvSpPr>
        <p:spPr>
          <a:xfrm>
            <a:off x="9012870" y="3555088"/>
            <a:ext cx="445771" cy="328505"/>
          </a:xfrm>
          <a:custGeom>
            <a:avLst/>
            <a:gdLst/>
            <a:ahLst/>
            <a:cxnLst/>
            <a:rect l="l" t="t" r="r" b="b"/>
            <a:pathLst>
              <a:path w="445770" h="246380">
                <a:moveTo>
                  <a:pt x="0" y="246214"/>
                </a:moveTo>
                <a:lnTo>
                  <a:pt x="445249" y="246214"/>
                </a:lnTo>
                <a:lnTo>
                  <a:pt x="445249" y="0"/>
                </a:lnTo>
                <a:lnTo>
                  <a:pt x="0" y="0"/>
                </a:lnTo>
                <a:lnTo>
                  <a:pt x="0" y="246214"/>
                </a:lnTo>
                <a:close/>
              </a:path>
            </a:pathLst>
          </a:custGeom>
          <a:ln w="12700">
            <a:solidFill>
              <a:srgbClr val="0D47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72" name="object 17"/>
          <p:cNvSpPr/>
          <p:nvPr/>
        </p:nvSpPr>
        <p:spPr>
          <a:xfrm flipH="1">
            <a:off x="9046856" y="3297416"/>
            <a:ext cx="401832" cy="253876"/>
          </a:xfrm>
          <a:custGeom>
            <a:avLst/>
            <a:gdLst/>
            <a:ahLst/>
            <a:cxnLst/>
            <a:rect l="l" t="t" r="r" b="b"/>
            <a:pathLst>
              <a:path h="169544">
                <a:moveTo>
                  <a:pt x="0" y="0"/>
                </a:moveTo>
                <a:lnTo>
                  <a:pt x="0" y="169456"/>
                </a:lnTo>
              </a:path>
            </a:pathLst>
          </a:custGeom>
          <a:ln w="12700">
            <a:solidFill>
              <a:srgbClr val="0A46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73" name="object 48"/>
          <p:cNvSpPr txBox="1"/>
          <p:nvPr/>
        </p:nvSpPr>
        <p:spPr>
          <a:xfrm>
            <a:off x="9048622" y="3657674"/>
            <a:ext cx="306071" cy="153888"/>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000" b="0" i="0" u="none" strike="noStrike" kern="1200" cap="none" spc="-15" normalizeH="0" baseline="0" noProof="0" dirty="0">
                <a:ln>
                  <a:noFill/>
                </a:ln>
                <a:solidFill>
                  <a:prstClr val="black"/>
                </a:solidFill>
                <a:effectLst/>
                <a:uLnTx/>
                <a:uFillTx/>
                <a:latin typeface="Arial"/>
                <a:ea typeface="ＭＳ Ｐゴシック" charset="0"/>
                <a:cs typeface="Arial"/>
              </a:rPr>
              <a:t>20</a:t>
            </a:r>
            <a:r>
              <a:rPr kumimoji="0" lang="en-US" sz="1000" b="0" i="0" u="none" strike="noStrike" kern="1200" cap="none" spc="-15" normalizeH="0" baseline="0" noProof="0" dirty="0">
                <a:ln>
                  <a:noFill/>
                </a:ln>
                <a:solidFill>
                  <a:prstClr val="black"/>
                </a:solidFill>
                <a:effectLst/>
                <a:uLnTx/>
                <a:uFillTx/>
                <a:latin typeface="Arial"/>
                <a:ea typeface="ＭＳ Ｐゴシック" charset="0"/>
                <a:cs typeface="Arial"/>
              </a:rPr>
              <a:t>19</a:t>
            </a:r>
            <a:endParaRPr kumimoji="0" sz="1000" b="0" i="0" u="none" strike="noStrike" kern="1200" cap="none" spc="0" normalizeH="0" baseline="0" noProof="0" dirty="0">
              <a:ln>
                <a:noFill/>
              </a:ln>
              <a:solidFill>
                <a:prstClr val="black"/>
              </a:solidFill>
              <a:effectLst/>
              <a:uLnTx/>
              <a:uFillTx/>
              <a:latin typeface="Arial"/>
              <a:ea typeface="ＭＳ Ｐゴシック" charset="0"/>
              <a:cs typeface="Arial"/>
            </a:endParaRPr>
          </a:p>
        </p:txBody>
      </p:sp>
      <p:sp>
        <p:nvSpPr>
          <p:cNvPr id="74" name="object 16"/>
          <p:cNvSpPr/>
          <p:nvPr/>
        </p:nvSpPr>
        <p:spPr>
          <a:xfrm flipH="1">
            <a:off x="9065628" y="3878089"/>
            <a:ext cx="45719" cy="647523"/>
          </a:xfrm>
          <a:custGeom>
            <a:avLst/>
            <a:gdLst/>
            <a:ahLst/>
            <a:cxnLst/>
            <a:rect l="l" t="t" r="r" b="b"/>
            <a:pathLst>
              <a:path h="773429">
                <a:moveTo>
                  <a:pt x="0" y="0"/>
                </a:moveTo>
                <a:lnTo>
                  <a:pt x="0" y="773303"/>
                </a:lnTo>
              </a:path>
            </a:pathLst>
          </a:custGeom>
          <a:ln w="12700">
            <a:solidFill>
              <a:srgbClr val="0A46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75" name="object 63"/>
          <p:cNvSpPr txBox="1"/>
          <p:nvPr/>
        </p:nvSpPr>
        <p:spPr>
          <a:xfrm>
            <a:off x="8837167" y="4526261"/>
            <a:ext cx="821055" cy="1077218"/>
          </a:xfrm>
          <a:prstGeom prst="rect">
            <a:avLst/>
          </a:prstGeom>
        </p:spPr>
        <p:txBody>
          <a:bodyPr vert="horz" wrap="square" lIns="0" tIns="0" rIns="0" bIns="0" rtlCol="0">
            <a:spAutoFit/>
          </a:bodyPr>
          <a:lstStyle/>
          <a:p>
            <a:pPr marL="12700" marR="5080" lvl="0" indent="71118"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5" normalizeH="0" baseline="0" noProof="0" dirty="0" err="1">
                <a:ln>
                  <a:noFill/>
                </a:ln>
                <a:solidFill>
                  <a:srgbClr val="C00000"/>
                </a:solidFill>
                <a:effectLst/>
                <a:uLnTx/>
                <a:uFillTx/>
                <a:latin typeface="Arial"/>
                <a:ea typeface="ＭＳ Ｐゴシック" charset="0"/>
                <a:cs typeface="Arial"/>
              </a:rPr>
              <a:t>mHSPC</a:t>
            </a:r>
            <a:r>
              <a:rPr kumimoji="0" lang="en-US" sz="1000" b="0" i="0" u="none" strike="noStrike" kern="1200" cap="none" spc="-15" normalizeH="0" baseline="0" noProof="0" dirty="0">
                <a:ln>
                  <a:noFill/>
                </a:ln>
                <a:solidFill>
                  <a:srgbClr val="C00000"/>
                </a:solidFill>
                <a:effectLst/>
                <a:uLnTx/>
                <a:uFillTx/>
                <a:latin typeface="Arial"/>
                <a:ea typeface="ＭＳ Ｐゴシック" charset="0"/>
                <a:cs typeface="Arial"/>
              </a:rPr>
              <a:t> Enzalutamide and </a:t>
            </a:r>
            <a:r>
              <a:rPr kumimoji="0" lang="en-US" sz="1000" b="0" i="0" u="none" strike="noStrike" kern="1200" cap="none" spc="-15" normalizeH="0" baseline="0" noProof="0" dirty="0" err="1">
                <a:ln>
                  <a:noFill/>
                </a:ln>
                <a:solidFill>
                  <a:srgbClr val="C00000"/>
                </a:solidFill>
                <a:effectLst/>
                <a:uLnTx/>
                <a:uFillTx/>
                <a:latin typeface="Arial"/>
                <a:ea typeface="ＭＳ Ｐゴシック" charset="0"/>
                <a:cs typeface="Arial"/>
              </a:rPr>
              <a:t>Apalutamide</a:t>
            </a:r>
            <a:endParaRPr kumimoji="0" lang="en-US" sz="1000" b="0" i="0" u="none" strike="noStrike" kern="1200" cap="none" spc="-15" normalizeH="0" baseline="0" noProof="0" dirty="0">
              <a:ln>
                <a:noFill/>
              </a:ln>
              <a:solidFill>
                <a:srgbClr val="C00000"/>
              </a:solidFill>
              <a:effectLst/>
              <a:uLnTx/>
              <a:uFillTx/>
              <a:latin typeface="Arial"/>
              <a:ea typeface="ＭＳ Ｐゴシック" charset="0"/>
              <a:cs typeface="Arial"/>
            </a:endParaRPr>
          </a:p>
          <a:p>
            <a:pPr marL="12700" marR="5080" lvl="0" indent="71118"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5" normalizeH="0" baseline="0" noProof="0" dirty="0">
                <a:ln>
                  <a:noFill/>
                </a:ln>
                <a:solidFill>
                  <a:srgbClr val="C00000"/>
                </a:solidFill>
                <a:effectLst/>
                <a:uLnTx/>
                <a:uFillTx/>
                <a:latin typeface="Arial"/>
                <a:ea typeface="ＭＳ Ｐゴシック" charset="0"/>
                <a:cs typeface="Arial"/>
              </a:rPr>
              <a:t>ARCHES</a:t>
            </a:r>
          </a:p>
          <a:p>
            <a:pPr marL="12700" marR="5080" lvl="0" indent="71118"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5" normalizeH="0" baseline="0" noProof="0" dirty="0">
                <a:ln>
                  <a:noFill/>
                </a:ln>
                <a:solidFill>
                  <a:srgbClr val="C00000"/>
                </a:solidFill>
                <a:effectLst/>
                <a:uLnTx/>
                <a:uFillTx/>
                <a:latin typeface="Arial"/>
                <a:ea typeface="ＭＳ Ｐゴシック" charset="0"/>
                <a:cs typeface="Arial"/>
              </a:rPr>
              <a:t>ENZAMET</a:t>
            </a:r>
          </a:p>
          <a:p>
            <a:pPr marL="12700" marR="5080" lvl="0" indent="71118"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5" normalizeH="0" baseline="0" noProof="0" dirty="0">
                <a:ln>
                  <a:noFill/>
                </a:ln>
                <a:solidFill>
                  <a:srgbClr val="C00000"/>
                </a:solidFill>
                <a:effectLst/>
                <a:uLnTx/>
                <a:uFillTx/>
                <a:latin typeface="Arial"/>
                <a:ea typeface="ＭＳ Ｐゴシック" charset="0"/>
                <a:cs typeface="Arial"/>
              </a:rPr>
              <a:t>TITAN</a:t>
            </a:r>
            <a:endParaRPr kumimoji="0" sz="975" b="1" i="0" u="none" strike="noStrike" kern="1200" cap="none" spc="0" normalizeH="0" baseline="25641" noProof="0" dirty="0">
              <a:ln>
                <a:noFill/>
              </a:ln>
              <a:solidFill>
                <a:srgbClr val="C00000"/>
              </a:solidFill>
              <a:effectLst/>
              <a:uLnTx/>
              <a:uFillTx/>
              <a:latin typeface="Arial"/>
              <a:ea typeface="ＭＳ Ｐゴシック" charset="0"/>
              <a:cs typeface="Arial"/>
            </a:endParaRPr>
          </a:p>
        </p:txBody>
      </p:sp>
      <p:sp>
        <p:nvSpPr>
          <p:cNvPr id="76" name="object 47"/>
          <p:cNvSpPr/>
          <p:nvPr/>
        </p:nvSpPr>
        <p:spPr>
          <a:xfrm>
            <a:off x="9674150" y="3536900"/>
            <a:ext cx="445771" cy="328505"/>
          </a:xfrm>
          <a:custGeom>
            <a:avLst/>
            <a:gdLst/>
            <a:ahLst/>
            <a:cxnLst/>
            <a:rect l="l" t="t" r="r" b="b"/>
            <a:pathLst>
              <a:path w="445770" h="246380">
                <a:moveTo>
                  <a:pt x="0" y="246214"/>
                </a:moveTo>
                <a:lnTo>
                  <a:pt x="445249" y="246214"/>
                </a:lnTo>
                <a:lnTo>
                  <a:pt x="445249" y="0"/>
                </a:lnTo>
                <a:lnTo>
                  <a:pt x="0" y="0"/>
                </a:lnTo>
                <a:lnTo>
                  <a:pt x="0" y="246214"/>
                </a:lnTo>
                <a:close/>
              </a:path>
            </a:pathLst>
          </a:custGeom>
          <a:ln w="12700">
            <a:solidFill>
              <a:srgbClr val="0D47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78" name="object 48"/>
          <p:cNvSpPr txBox="1"/>
          <p:nvPr/>
        </p:nvSpPr>
        <p:spPr>
          <a:xfrm>
            <a:off x="9744000" y="3622792"/>
            <a:ext cx="306071" cy="153888"/>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000" b="0" i="0" u="none" strike="noStrike" kern="1200" cap="none" spc="-15" normalizeH="0" baseline="0" noProof="0" dirty="0">
                <a:ln>
                  <a:noFill/>
                </a:ln>
                <a:solidFill>
                  <a:prstClr val="black"/>
                </a:solidFill>
                <a:effectLst/>
                <a:uLnTx/>
                <a:uFillTx/>
                <a:latin typeface="Arial"/>
                <a:ea typeface="ＭＳ Ｐゴシック" charset="0"/>
                <a:cs typeface="Arial"/>
              </a:rPr>
              <a:t>20</a:t>
            </a:r>
            <a:r>
              <a:rPr kumimoji="0" lang="en-US" sz="1000" b="0" i="0" u="none" strike="noStrike" kern="1200" cap="none" spc="-15" normalizeH="0" baseline="0" noProof="0" dirty="0">
                <a:ln>
                  <a:noFill/>
                </a:ln>
                <a:solidFill>
                  <a:prstClr val="black"/>
                </a:solidFill>
                <a:effectLst/>
                <a:uLnTx/>
                <a:uFillTx/>
                <a:latin typeface="Arial"/>
                <a:ea typeface="ＭＳ Ｐゴシック" charset="0"/>
                <a:cs typeface="Arial"/>
              </a:rPr>
              <a:t>20</a:t>
            </a:r>
            <a:endParaRPr kumimoji="0" sz="1000" b="0" i="0" u="none" strike="noStrike" kern="1200" cap="none" spc="0" normalizeH="0" baseline="0" noProof="0" dirty="0">
              <a:ln>
                <a:noFill/>
              </a:ln>
              <a:solidFill>
                <a:prstClr val="black"/>
              </a:solidFill>
              <a:effectLst/>
              <a:uLnTx/>
              <a:uFillTx/>
              <a:latin typeface="Arial"/>
              <a:ea typeface="ＭＳ Ｐゴシック" charset="0"/>
              <a:cs typeface="Arial"/>
            </a:endParaRPr>
          </a:p>
        </p:txBody>
      </p:sp>
      <p:sp>
        <p:nvSpPr>
          <p:cNvPr id="79" name="object 17"/>
          <p:cNvSpPr/>
          <p:nvPr/>
        </p:nvSpPr>
        <p:spPr>
          <a:xfrm flipH="1">
            <a:off x="9833502" y="3227012"/>
            <a:ext cx="60959" cy="316229"/>
          </a:xfrm>
          <a:custGeom>
            <a:avLst/>
            <a:gdLst/>
            <a:ahLst/>
            <a:cxnLst/>
            <a:rect l="l" t="t" r="r" b="b"/>
            <a:pathLst>
              <a:path h="169544">
                <a:moveTo>
                  <a:pt x="0" y="0"/>
                </a:moveTo>
                <a:lnTo>
                  <a:pt x="0" y="169456"/>
                </a:lnTo>
              </a:path>
            </a:pathLst>
          </a:custGeom>
          <a:ln w="12700">
            <a:solidFill>
              <a:srgbClr val="0A46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80" name="TextBox 79"/>
          <p:cNvSpPr txBox="1"/>
          <p:nvPr/>
        </p:nvSpPr>
        <p:spPr>
          <a:xfrm>
            <a:off x="9674151" y="3878089"/>
            <a:ext cx="1166325" cy="1077603"/>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067" b="1" i="0" u="none" strike="noStrike" kern="1200" cap="none" spc="0" normalizeH="0" baseline="0" noProof="0" dirty="0">
                <a:ln>
                  <a:noFill/>
                </a:ln>
                <a:solidFill>
                  <a:srgbClr val="C00000"/>
                </a:solidFill>
                <a:effectLst/>
                <a:uLnTx/>
                <a:uFillTx/>
                <a:latin typeface="Arial" charset="0"/>
                <a:ea typeface="ＭＳ Ｐゴシック" charset="0"/>
                <a:cs typeface="+mn-cs"/>
              </a:rPr>
              <a:t>PROFOUND and TRITON2</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srgbClr val="C00000"/>
                </a:solidFill>
                <a:effectLst/>
                <a:uLnTx/>
                <a:uFillTx/>
                <a:latin typeface="Arial" charset="0"/>
                <a:ea typeface="ＭＳ Ｐゴシック" charset="0"/>
                <a:cs typeface="+mn-cs"/>
              </a:rPr>
              <a:t>PARP inhibitors: </a:t>
            </a:r>
            <a:r>
              <a:rPr kumimoji="0" lang="en-US" sz="1067" b="0" i="0" u="none" strike="noStrike" kern="1200" cap="none" spc="0" normalizeH="0" baseline="0" noProof="0" dirty="0" err="1">
                <a:ln>
                  <a:noFill/>
                </a:ln>
                <a:solidFill>
                  <a:srgbClr val="C00000"/>
                </a:solidFill>
                <a:effectLst/>
                <a:uLnTx/>
                <a:uFillTx/>
                <a:latin typeface="Arial" charset="0"/>
                <a:ea typeface="ＭＳ Ｐゴシック" charset="0"/>
                <a:cs typeface="+mn-cs"/>
              </a:rPr>
              <a:t>olaparib</a:t>
            </a:r>
            <a:r>
              <a:rPr kumimoji="0" lang="en-US" sz="1067" b="0" i="0" u="none" strike="noStrike" kern="1200" cap="none" spc="0" normalizeH="0" baseline="0" noProof="0" dirty="0">
                <a:ln>
                  <a:noFill/>
                </a:ln>
                <a:solidFill>
                  <a:srgbClr val="C00000"/>
                </a:solidFill>
                <a:effectLst/>
                <a:uLnTx/>
                <a:uFillTx/>
                <a:latin typeface="Arial" charset="0"/>
                <a:ea typeface="ＭＳ Ｐゴシック" charset="0"/>
                <a:cs typeface="+mn-cs"/>
              </a:rPr>
              <a:t> and </a:t>
            </a:r>
            <a:r>
              <a:rPr kumimoji="0" lang="en-US" sz="1067" b="0" i="0" u="none" strike="noStrike" kern="1200" cap="none" spc="0" normalizeH="0" baseline="0" noProof="0" dirty="0" err="1">
                <a:ln>
                  <a:noFill/>
                </a:ln>
                <a:solidFill>
                  <a:srgbClr val="C00000"/>
                </a:solidFill>
                <a:effectLst/>
                <a:uLnTx/>
                <a:uFillTx/>
                <a:latin typeface="Arial" charset="0"/>
                <a:ea typeface="ＭＳ Ｐゴシック" charset="0"/>
                <a:cs typeface="+mn-cs"/>
              </a:rPr>
              <a:t>rucaparib</a:t>
            </a:r>
            <a:endParaRPr kumimoji="0" lang="en-US" sz="1067" b="0" i="0" u="none" strike="noStrike" kern="1200" cap="none" spc="0" normalizeH="0" baseline="0" noProof="0" dirty="0">
              <a:ln>
                <a:noFill/>
              </a:ln>
              <a:solidFill>
                <a:srgbClr val="C00000"/>
              </a:solidFill>
              <a:effectLst/>
              <a:uLnTx/>
              <a:uFillTx/>
              <a:latin typeface="Arial" charset="0"/>
              <a:ea typeface="ＭＳ Ｐゴシック" charset="0"/>
              <a:cs typeface="+mn-cs"/>
            </a:endParaRPr>
          </a:p>
        </p:txBody>
      </p:sp>
      <p:sp>
        <p:nvSpPr>
          <p:cNvPr id="81" name="object 47"/>
          <p:cNvSpPr/>
          <p:nvPr/>
        </p:nvSpPr>
        <p:spPr>
          <a:xfrm>
            <a:off x="9298229" y="2495724"/>
            <a:ext cx="445771" cy="328505"/>
          </a:xfrm>
          <a:custGeom>
            <a:avLst/>
            <a:gdLst/>
            <a:ahLst/>
            <a:cxnLst/>
            <a:rect l="l" t="t" r="r" b="b"/>
            <a:pathLst>
              <a:path w="445770" h="246380">
                <a:moveTo>
                  <a:pt x="0" y="246214"/>
                </a:moveTo>
                <a:lnTo>
                  <a:pt x="445249" y="246214"/>
                </a:lnTo>
                <a:lnTo>
                  <a:pt x="445249" y="0"/>
                </a:lnTo>
                <a:lnTo>
                  <a:pt x="0" y="0"/>
                </a:lnTo>
                <a:lnTo>
                  <a:pt x="0" y="246214"/>
                </a:lnTo>
                <a:close/>
              </a:path>
            </a:pathLst>
          </a:custGeom>
          <a:ln w="12700">
            <a:solidFill>
              <a:srgbClr val="0D47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82" name="object 48"/>
          <p:cNvSpPr txBox="1"/>
          <p:nvPr/>
        </p:nvSpPr>
        <p:spPr>
          <a:xfrm>
            <a:off x="9405451" y="2571022"/>
            <a:ext cx="306071" cy="153888"/>
          </a:xfrm>
          <a:prstGeom prst="rect">
            <a:avLst/>
          </a:prstGeom>
        </p:spPr>
        <p:txBody>
          <a:bodyPr vert="horz" wrap="square" lIns="0" tIns="0" rIns="0" bIns="0" rtlCol="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5" normalizeH="0" baseline="0" noProof="0" dirty="0">
                <a:ln>
                  <a:noFill/>
                </a:ln>
                <a:solidFill>
                  <a:prstClr val="black"/>
                </a:solidFill>
                <a:effectLst/>
                <a:uLnTx/>
                <a:uFillTx/>
                <a:latin typeface="Arial"/>
                <a:ea typeface="ＭＳ Ｐゴシック" charset="0"/>
                <a:cs typeface="Arial"/>
              </a:rPr>
              <a:t>2019</a:t>
            </a:r>
            <a:endParaRPr kumimoji="0" sz="1000" b="0" i="0" u="none" strike="noStrike" kern="1200" cap="none" spc="0" normalizeH="0" baseline="0" noProof="0" dirty="0">
              <a:ln>
                <a:noFill/>
              </a:ln>
              <a:solidFill>
                <a:prstClr val="black"/>
              </a:solidFill>
              <a:effectLst/>
              <a:uLnTx/>
              <a:uFillTx/>
              <a:latin typeface="Arial"/>
              <a:ea typeface="ＭＳ Ｐゴシック" charset="0"/>
              <a:cs typeface="Arial"/>
            </a:endParaRPr>
          </a:p>
        </p:txBody>
      </p:sp>
      <p:sp>
        <p:nvSpPr>
          <p:cNvPr id="83" name="object 17"/>
          <p:cNvSpPr/>
          <p:nvPr/>
        </p:nvSpPr>
        <p:spPr>
          <a:xfrm>
            <a:off x="9322302" y="2827486"/>
            <a:ext cx="252771" cy="316229"/>
          </a:xfrm>
          <a:custGeom>
            <a:avLst/>
            <a:gdLst/>
            <a:ahLst/>
            <a:cxnLst/>
            <a:rect l="l" t="t" r="r" b="b"/>
            <a:pathLst>
              <a:path h="169544">
                <a:moveTo>
                  <a:pt x="0" y="0"/>
                </a:moveTo>
                <a:lnTo>
                  <a:pt x="0" y="169456"/>
                </a:lnTo>
              </a:path>
            </a:pathLst>
          </a:custGeom>
          <a:ln w="12700">
            <a:solidFill>
              <a:srgbClr val="0A467C"/>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ＭＳ Ｐゴシック" charset="0"/>
              <a:cs typeface="+mn-cs"/>
            </a:endParaRPr>
          </a:p>
        </p:txBody>
      </p:sp>
      <p:sp>
        <p:nvSpPr>
          <p:cNvPr id="84" name="object 63"/>
          <p:cNvSpPr txBox="1"/>
          <p:nvPr/>
        </p:nvSpPr>
        <p:spPr>
          <a:xfrm>
            <a:off x="9340721" y="1955103"/>
            <a:ext cx="967824" cy="461665"/>
          </a:xfrm>
          <a:prstGeom prst="rect">
            <a:avLst/>
          </a:prstGeom>
        </p:spPr>
        <p:txBody>
          <a:bodyPr vert="horz" wrap="square" lIns="0" tIns="0" rIns="0" bIns="0" rtlCol="0">
            <a:spAutoFit/>
          </a:bodyPr>
          <a:lstStyle/>
          <a:p>
            <a:pPr marL="12700" marR="5080" lvl="0" indent="71118"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5" normalizeH="0" baseline="0" noProof="0" dirty="0" err="1">
                <a:ln>
                  <a:noFill/>
                </a:ln>
                <a:solidFill>
                  <a:srgbClr val="C00000"/>
                </a:solidFill>
                <a:effectLst/>
                <a:uLnTx/>
                <a:uFillTx/>
                <a:latin typeface="Arial"/>
                <a:ea typeface="ＭＳ Ｐゴシック" charset="0"/>
                <a:cs typeface="Arial"/>
              </a:rPr>
              <a:t>Darolutamide</a:t>
            </a:r>
            <a:r>
              <a:rPr kumimoji="0" lang="en-US" sz="1000" b="0" i="0" u="none" strike="noStrike" kern="1200" cap="none" spc="-15" normalizeH="0" baseline="0" noProof="0" dirty="0">
                <a:ln>
                  <a:noFill/>
                </a:ln>
                <a:solidFill>
                  <a:srgbClr val="C00000"/>
                </a:solidFill>
                <a:effectLst/>
                <a:uLnTx/>
                <a:uFillTx/>
                <a:latin typeface="Arial"/>
                <a:ea typeface="ＭＳ Ｐゴシック" charset="0"/>
                <a:cs typeface="Arial"/>
              </a:rPr>
              <a:t> for M0 CRPC </a:t>
            </a:r>
            <a:r>
              <a:rPr kumimoji="0" lang="en-US" sz="1000" b="1" i="0" u="none" strike="noStrike" kern="1200" cap="none" spc="-15" normalizeH="0" baseline="0" noProof="0" dirty="0">
                <a:ln>
                  <a:noFill/>
                </a:ln>
                <a:solidFill>
                  <a:srgbClr val="C00000"/>
                </a:solidFill>
                <a:effectLst/>
                <a:uLnTx/>
                <a:uFillTx/>
                <a:latin typeface="Arial"/>
                <a:ea typeface="ＭＳ Ｐゴシック" charset="0"/>
                <a:cs typeface="Arial"/>
              </a:rPr>
              <a:t>(ARAMIS)</a:t>
            </a:r>
            <a:endParaRPr kumimoji="0" sz="975" b="1" i="0" u="none" strike="noStrike" kern="1200" cap="none" spc="0" normalizeH="0" baseline="25641" noProof="0" dirty="0">
              <a:ln>
                <a:noFill/>
              </a:ln>
              <a:solidFill>
                <a:srgbClr val="C00000"/>
              </a:solidFill>
              <a:effectLst/>
              <a:uLnTx/>
              <a:uFillTx/>
              <a:latin typeface="Arial"/>
              <a:ea typeface="ＭＳ Ｐゴシック" charset="0"/>
              <a:cs typeface="Arial"/>
            </a:endParaRPr>
          </a:p>
        </p:txBody>
      </p:sp>
      <p:sp>
        <p:nvSpPr>
          <p:cNvPr id="77" name="TextBox 76"/>
          <p:cNvSpPr txBox="1"/>
          <p:nvPr/>
        </p:nvSpPr>
        <p:spPr>
          <a:xfrm>
            <a:off x="10393494" y="2877296"/>
            <a:ext cx="125129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2021: PSMA therapeutics?</a:t>
            </a:r>
          </a:p>
        </p:txBody>
      </p:sp>
      <p:sp>
        <p:nvSpPr>
          <p:cNvPr id="85" name="Rectangle 84"/>
          <p:cNvSpPr/>
          <p:nvPr/>
        </p:nvSpPr>
        <p:spPr>
          <a:xfrm>
            <a:off x="1453698" y="2048991"/>
            <a:ext cx="863057" cy="369332"/>
          </a:xfrm>
          <a:prstGeom prst="rect">
            <a:avLst/>
          </a:prstGeom>
        </p:spPr>
        <p:txBody>
          <a:bodyPr wrap="none">
            <a:spAutoFit/>
          </a:bodyPr>
          <a:lstStyle/>
          <a:p>
            <a:pPr marL="4953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a:ea typeface="+mn-ea"/>
                <a:cs typeface="Arial"/>
              </a:rPr>
              <a:t>LHRH</a:t>
            </a:r>
          </a:p>
        </p:txBody>
      </p:sp>
      <p:sp>
        <p:nvSpPr>
          <p:cNvPr id="86" name="Rectangle 85"/>
          <p:cNvSpPr/>
          <p:nvPr/>
        </p:nvSpPr>
        <p:spPr>
          <a:xfrm>
            <a:off x="1979971" y="2062014"/>
            <a:ext cx="1466107" cy="276999"/>
          </a:xfrm>
          <a:prstGeom prst="rect">
            <a:avLst/>
          </a:prstGeom>
        </p:spPr>
        <p:txBody>
          <a:bodyPr wrap="none">
            <a:spAutoFit/>
          </a:bodyPr>
          <a:lstStyle/>
          <a:p>
            <a:pPr marL="39370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C00000"/>
                </a:solidFill>
                <a:effectLst/>
                <a:uLnTx/>
                <a:uFillTx/>
                <a:latin typeface="Arial"/>
                <a:ea typeface="+mn-ea"/>
                <a:cs typeface="Arial"/>
              </a:rPr>
              <a:t>M</a:t>
            </a:r>
            <a:r>
              <a:rPr kumimoji="0" lang="en-US" sz="1200" b="0" i="0" u="none" strike="noStrike" kern="1200" cap="none" spc="-10" normalizeH="0" baseline="0" noProof="0" dirty="0" err="1">
                <a:ln>
                  <a:noFill/>
                </a:ln>
                <a:solidFill>
                  <a:srgbClr val="C00000"/>
                </a:solidFill>
                <a:effectLst/>
                <a:uLnTx/>
                <a:uFillTx/>
                <a:latin typeface="Arial"/>
                <a:ea typeface="+mn-ea"/>
                <a:cs typeface="Arial"/>
              </a:rPr>
              <a:t>i</a:t>
            </a:r>
            <a:r>
              <a:rPr kumimoji="0" lang="en-US" sz="1200" b="0" i="0" u="none" strike="noStrike" kern="1200" cap="none" spc="0" normalizeH="0" baseline="0" noProof="0" dirty="0" err="1">
                <a:ln>
                  <a:noFill/>
                </a:ln>
                <a:solidFill>
                  <a:srgbClr val="C00000"/>
                </a:solidFill>
                <a:effectLst/>
                <a:uLnTx/>
                <a:uFillTx/>
                <a:latin typeface="Arial"/>
                <a:ea typeface="+mn-ea"/>
                <a:cs typeface="Arial"/>
              </a:rPr>
              <a:t>toxa</a:t>
            </a:r>
            <a:r>
              <a:rPr kumimoji="0" lang="en-US" sz="1200" b="0" i="0" u="none" strike="noStrike" kern="1200" cap="none" spc="-5" normalizeH="0" baseline="0" noProof="0" dirty="0" err="1">
                <a:ln>
                  <a:noFill/>
                </a:ln>
                <a:solidFill>
                  <a:srgbClr val="C00000"/>
                </a:solidFill>
                <a:effectLst/>
                <a:uLnTx/>
                <a:uFillTx/>
                <a:latin typeface="Arial"/>
                <a:ea typeface="+mn-ea"/>
                <a:cs typeface="Arial"/>
              </a:rPr>
              <a:t>n</a:t>
            </a:r>
            <a:r>
              <a:rPr kumimoji="0" lang="en-US" sz="1200" b="0" i="0" u="none" strike="noStrike" kern="1200" cap="none" spc="0" normalizeH="0" baseline="0" noProof="0" dirty="0" err="1">
                <a:ln>
                  <a:noFill/>
                </a:ln>
                <a:solidFill>
                  <a:srgbClr val="C00000"/>
                </a:solidFill>
                <a:effectLst/>
                <a:uLnTx/>
                <a:uFillTx/>
                <a:latin typeface="Arial"/>
                <a:ea typeface="+mn-ea"/>
                <a:cs typeface="Arial"/>
              </a:rPr>
              <a:t>tro</a:t>
            </a:r>
            <a:r>
              <a:rPr kumimoji="0" lang="en-US" sz="1200" b="0" i="0" u="none" strike="noStrike" kern="1200" cap="none" spc="-5" normalizeH="0" baseline="0" noProof="0" dirty="0" err="1">
                <a:ln>
                  <a:noFill/>
                </a:ln>
                <a:solidFill>
                  <a:srgbClr val="C00000"/>
                </a:solidFill>
                <a:effectLst/>
                <a:uLnTx/>
                <a:uFillTx/>
                <a:latin typeface="Arial"/>
                <a:ea typeface="+mn-ea"/>
                <a:cs typeface="Arial"/>
              </a:rPr>
              <a:t>n</a:t>
            </a:r>
            <a:r>
              <a:rPr kumimoji="0" lang="en-US" sz="1200" b="0" i="0" u="none" strike="noStrike" kern="1200" cap="none" spc="0" normalizeH="0" baseline="0" noProof="0" dirty="0" err="1">
                <a:ln>
                  <a:noFill/>
                </a:ln>
                <a:solidFill>
                  <a:srgbClr val="C00000"/>
                </a:solidFill>
                <a:effectLst/>
                <a:uLnTx/>
                <a:uFillTx/>
                <a:latin typeface="Arial"/>
                <a:ea typeface="+mn-ea"/>
                <a:cs typeface="Arial"/>
              </a:rPr>
              <a:t>e</a:t>
            </a:r>
            <a:endParaRPr kumimoji="0" lang="en-US" sz="1200" b="0" i="0" u="none" strike="noStrike" kern="1200" cap="none" spc="0" normalizeH="0" baseline="0" noProof="0" dirty="0">
              <a:ln>
                <a:noFill/>
              </a:ln>
              <a:solidFill>
                <a:srgbClr val="C00000"/>
              </a:solidFill>
              <a:effectLst/>
              <a:uLnTx/>
              <a:uFillTx/>
              <a:latin typeface="Arial"/>
              <a:ea typeface="+mn-ea"/>
              <a:cs typeface="Arial"/>
            </a:endParaRPr>
          </a:p>
        </p:txBody>
      </p:sp>
      <p:sp>
        <p:nvSpPr>
          <p:cNvPr id="88" name="TextBox 87">
            <a:extLst>
              <a:ext uri="{FF2B5EF4-FFF2-40B4-BE49-F238E27FC236}">
                <a16:creationId xmlns:a16="http://schemas.microsoft.com/office/drawing/2014/main" id="{9896777E-B0C1-3946-A913-C40290A85EFB}"/>
              </a:ext>
            </a:extLst>
          </p:cNvPr>
          <p:cNvSpPr txBox="1"/>
          <p:nvPr/>
        </p:nvSpPr>
        <p:spPr>
          <a:xfrm>
            <a:off x="47328" y="6525344"/>
            <a:ext cx="3960440" cy="323165"/>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a:t>
            </a:r>
            <a:r>
              <a:rPr lang="en-US" sz="1500" b="0" dirty="0">
                <a:solidFill>
                  <a:prstClr val="black"/>
                </a:solidFill>
                <a:latin typeface="Calibri" panose="020F0502020204030204" pitchFamily="34" charset="0"/>
                <a:ea typeface="+mn-ea"/>
                <a:cs typeface="Calibri" panose="020F0502020204030204" pitchFamily="34" charset="0"/>
              </a:rPr>
              <a:t>Andrew J Armstrong, MD, </a:t>
            </a:r>
            <a:r>
              <a:rPr lang="en-US" sz="1500" b="0" dirty="0" err="1">
                <a:solidFill>
                  <a:prstClr val="black"/>
                </a:solidFill>
                <a:latin typeface="Calibri" panose="020F0502020204030204" pitchFamily="34" charset="0"/>
                <a:ea typeface="+mn-ea"/>
                <a:cs typeface="Calibri" panose="020F0502020204030204" pitchFamily="34" charset="0"/>
              </a:rPr>
              <a:t>ScM</a:t>
            </a:r>
            <a:endParaRPr lang="en-US" sz="1500" b="0" dirty="0">
              <a:solidFill>
                <a:prstClr val="black"/>
              </a:solidFill>
              <a:latin typeface="Calibri" panose="020F0502020204030204" pitchFamily="34" charset="0"/>
              <a:ea typeface="+mn-ea"/>
              <a:cs typeface="Calibri" panose="020F0502020204030204" pitchFamily="34" charset="0"/>
            </a:endParaRPr>
          </a:p>
        </p:txBody>
      </p:sp>
      <p:sp>
        <p:nvSpPr>
          <p:cNvPr id="90" name="Title 89">
            <a:extLst>
              <a:ext uri="{FF2B5EF4-FFF2-40B4-BE49-F238E27FC236}">
                <a16:creationId xmlns:a16="http://schemas.microsoft.com/office/drawing/2014/main" id="{33B7C889-FFF2-7B4C-B5C4-471DAFC2A80B}"/>
              </a:ext>
            </a:extLst>
          </p:cNvPr>
          <p:cNvSpPr>
            <a:spLocks noGrp="1"/>
          </p:cNvSpPr>
          <p:nvPr>
            <p:ph type="title"/>
          </p:nvPr>
        </p:nvSpPr>
        <p:spPr/>
        <p:txBody>
          <a:bodyPr/>
          <a:lstStyle/>
          <a:p>
            <a:r>
              <a:rPr lang="en-US" dirty="0"/>
              <a:t>Treatment Evolution in Metastatic Prostate Cancer</a:t>
            </a:r>
          </a:p>
        </p:txBody>
      </p:sp>
    </p:spTree>
    <p:custDataLst>
      <p:tags r:id="rId1"/>
    </p:custDataLst>
    <p:extLst>
      <p:ext uri="{BB962C8B-B14F-4D97-AF65-F5344CB8AC3E}">
        <p14:creationId xmlns:p14="http://schemas.microsoft.com/office/powerpoint/2010/main" val="2561173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CE4410-14CA-5745-A5C8-7DB9F3852FBF}"/>
              </a:ext>
            </a:extLst>
          </p:cNvPr>
          <p:cNvSpPr/>
          <p:nvPr/>
        </p:nvSpPr>
        <p:spPr>
          <a:xfrm>
            <a:off x="1487488" y="2034714"/>
            <a:ext cx="9793088" cy="2862322"/>
          </a:xfrm>
          <a:prstGeom prst="rect">
            <a:avLst/>
          </a:prstGeom>
        </p:spPr>
        <p:txBody>
          <a:bodyPr wrap="square">
            <a:spAutoFit/>
          </a:bodyPr>
          <a:lstStyle/>
          <a:p>
            <a:pPr lvl="0">
              <a:spcBef>
                <a:spcPts val="0"/>
              </a:spcBef>
              <a:spcAft>
                <a:spcPts val="0"/>
              </a:spcAft>
            </a:pPr>
            <a:r>
              <a:rPr lang="en-US" b="1" i="1" dirty="0">
                <a:solidFill>
                  <a:srgbClr val="0432FF"/>
                </a:solidFill>
                <a:latin typeface="Calibri" panose="020F0502020204030204" pitchFamily="34" charset="0"/>
                <a:ea typeface="Calibri" panose="020F0502020204030204" pitchFamily="34" charset="0"/>
                <a:cs typeface="Calibri" panose="020F0502020204030204" pitchFamily="34" charset="0"/>
              </a:rPr>
              <a:t>In the treatment algorithm, when should post-prostatectomy radiation therapy generally be recommended? </a:t>
            </a:r>
          </a:p>
          <a:p>
            <a:pPr lvl="0">
              <a:spcBef>
                <a:spcPts val="0"/>
              </a:spcBef>
              <a:spcAft>
                <a:spcPts val="0"/>
              </a:spcAft>
            </a:pPr>
            <a:r>
              <a:rPr lang="en-US" i="1" dirty="0">
                <a:solidFill>
                  <a:srgbClr val="0432FF"/>
                </a:solidFill>
                <a:latin typeface="Calibri" panose="020F0502020204030204" pitchFamily="34" charset="0"/>
                <a:ea typeface="Calibri" panose="020F0502020204030204" pitchFamily="34" charset="0"/>
                <a:cs typeface="Calibri" panose="020F0502020204030204" pitchFamily="34" charset="0"/>
              </a:rPr>
              <a:t>		               </a:t>
            </a:r>
          </a:p>
          <a:p>
            <a:pPr lvl="0" algn="r">
              <a:spcBef>
                <a:spcPts val="0"/>
              </a:spcBef>
              <a:spcAft>
                <a:spcPts val="0"/>
              </a:spcAft>
            </a:pPr>
            <a:r>
              <a:rPr lang="en-US" sz="3200" dirty="0">
                <a:solidFill>
                  <a:srgbClr val="0432FF"/>
                </a:solidFill>
                <a:latin typeface="Calibri" panose="020F0502020204030204" pitchFamily="34" charset="0"/>
                <a:ea typeface="Calibri" panose="020F0502020204030204" pitchFamily="34" charset="0"/>
                <a:cs typeface="Calibri" panose="020F0502020204030204" pitchFamily="34" charset="0"/>
              </a:rPr>
              <a:t>Discussant: Dr Armstrong</a:t>
            </a:r>
          </a:p>
        </p:txBody>
      </p:sp>
      <p:sp>
        <p:nvSpPr>
          <p:cNvPr id="2" name="TextBox 1">
            <a:extLst>
              <a:ext uri="{FF2B5EF4-FFF2-40B4-BE49-F238E27FC236}">
                <a16:creationId xmlns:a16="http://schemas.microsoft.com/office/drawing/2014/main" id="{2A478834-58B5-AC4F-8C4C-6C448072A995}"/>
              </a:ext>
            </a:extLst>
          </p:cNvPr>
          <p:cNvSpPr txBox="1"/>
          <p:nvPr/>
        </p:nvSpPr>
        <p:spPr>
          <a:xfrm>
            <a:off x="0" y="476672"/>
            <a:ext cx="12192000" cy="738664"/>
          </a:xfrm>
          <a:prstGeom prst="rect">
            <a:avLst/>
          </a:prstGeom>
          <a:noFill/>
        </p:spPr>
        <p:txBody>
          <a:bodyPr wrap="square" rtlCol="0">
            <a:spAutoFit/>
          </a:bodyPr>
          <a:lstStyle/>
          <a:p>
            <a:pPr algn="ctr"/>
            <a:r>
              <a:rPr lang="en-US" sz="4200" dirty="0">
                <a:solidFill>
                  <a:srgbClr val="0432FF"/>
                </a:solidFill>
                <a:latin typeface="Calibri" panose="020F0502020204030204" pitchFamily="34" charset="0"/>
                <a:cs typeface="Calibri" panose="020F0502020204030204" pitchFamily="34" charset="0"/>
              </a:rPr>
              <a:t>Module 1</a:t>
            </a:r>
          </a:p>
        </p:txBody>
      </p:sp>
    </p:spTree>
    <p:extLst>
      <p:ext uri="{BB962C8B-B14F-4D97-AF65-F5344CB8AC3E}">
        <p14:creationId xmlns:p14="http://schemas.microsoft.com/office/powerpoint/2010/main" val="121530916"/>
      </p:ext>
    </p:extLst>
  </p:cSld>
  <p:clrMapOvr>
    <a:masterClrMapping/>
  </p:clrMapOvr>
  <p:transition spd="slow"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AAA828B-F193-0F4F-8E2B-3BA22BB19E80}"/>
              </a:ext>
            </a:extLst>
          </p:cNvPr>
          <p:cNvSpPr/>
          <p:nvPr/>
        </p:nvSpPr>
        <p:spPr bwMode="auto">
          <a:xfrm>
            <a:off x="24543" y="1402556"/>
            <a:ext cx="12167457" cy="39383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p:txBody>
          <a:bodyPr>
            <a:normAutofit/>
          </a:bodyPr>
          <a:lstStyle/>
          <a:p>
            <a:r>
              <a:rPr lang="en-US" sz="4000" b="1"/>
              <a:t>3 Trials, Same Result: Evidence-Based Medicine!</a:t>
            </a:r>
          </a:p>
        </p:txBody>
      </p:sp>
      <p:sp>
        <p:nvSpPr>
          <p:cNvPr id="5" name="TextBox 4"/>
          <p:cNvSpPr txBox="1"/>
          <p:nvPr/>
        </p:nvSpPr>
        <p:spPr>
          <a:xfrm>
            <a:off x="414613" y="4812986"/>
            <a:ext cx="448318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TROG 08: Kneebone et al Lancet </a:t>
            </a:r>
            <a:r>
              <a:rPr kumimoji="0" lang="en-US" sz="1500" b="0" i="0" u="none" strike="noStrike" kern="1200" cap="none" spc="0" normalizeH="0" baseline="0" noProof="0" err="1">
                <a:ln>
                  <a:noFill/>
                </a:ln>
                <a:solidFill>
                  <a:prstClr val="black"/>
                </a:solidFill>
                <a:effectLst/>
                <a:uLnTx/>
                <a:uFillTx/>
                <a:latin typeface="Calibri" panose="020F0502020204030204"/>
                <a:ea typeface="+mn-ea"/>
                <a:cs typeface="+mn-cs"/>
              </a:rPr>
              <a:t>Oncol</a:t>
            </a: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 2020</a:t>
            </a:r>
          </a:p>
        </p:txBody>
      </p:sp>
      <p:sp>
        <p:nvSpPr>
          <p:cNvPr id="7" name="TextBox 6"/>
          <p:cNvSpPr txBox="1"/>
          <p:nvPr/>
        </p:nvSpPr>
        <p:spPr>
          <a:xfrm>
            <a:off x="4091173" y="4825418"/>
            <a:ext cx="400119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GETUG-AFU 17: </a:t>
            </a:r>
            <a:r>
              <a:rPr kumimoji="0" lang="en-US" sz="1500" b="0" i="0" u="none" strike="noStrike" kern="1200" cap="none" spc="0" normalizeH="0" baseline="0" noProof="0" err="1">
                <a:ln>
                  <a:noFill/>
                </a:ln>
                <a:solidFill>
                  <a:prstClr val="black"/>
                </a:solidFill>
                <a:effectLst/>
                <a:uLnTx/>
                <a:uFillTx/>
                <a:latin typeface="Calibri" panose="020F0502020204030204"/>
                <a:ea typeface="+mn-ea"/>
                <a:cs typeface="+mn-cs"/>
              </a:rPr>
              <a:t>Sargos</a:t>
            </a: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 P et al Lancet </a:t>
            </a:r>
            <a:r>
              <a:rPr kumimoji="0" lang="en-US" sz="1500" b="0" i="0" u="none" strike="noStrike" kern="1200" cap="none" spc="0" normalizeH="0" baseline="0" noProof="0" err="1">
                <a:ln>
                  <a:noFill/>
                </a:ln>
                <a:solidFill>
                  <a:prstClr val="black"/>
                </a:solidFill>
                <a:effectLst/>
                <a:uLnTx/>
                <a:uFillTx/>
                <a:latin typeface="Calibri" panose="020F0502020204030204"/>
                <a:ea typeface="+mn-ea"/>
                <a:cs typeface="+mn-cs"/>
              </a:rPr>
              <a:t>Oncol</a:t>
            </a: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 2020</a:t>
            </a:r>
          </a:p>
        </p:txBody>
      </p:sp>
      <p:sp>
        <p:nvSpPr>
          <p:cNvPr id="11" name="TextBox 10"/>
          <p:cNvSpPr txBox="1"/>
          <p:nvPr/>
        </p:nvSpPr>
        <p:spPr>
          <a:xfrm>
            <a:off x="8214722" y="4793329"/>
            <a:ext cx="377397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RADICALS: Parker CS et al Lancet </a:t>
            </a:r>
            <a:r>
              <a:rPr kumimoji="0" lang="en-US" sz="1500" b="0" i="0" u="none" strike="noStrike" kern="1200" cap="none" spc="0" normalizeH="0" baseline="0" noProof="0" err="1">
                <a:ln>
                  <a:noFill/>
                </a:ln>
                <a:solidFill>
                  <a:prstClr val="black"/>
                </a:solidFill>
                <a:effectLst/>
                <a:uLnTx/>
                <a:uFillTx/>
                <a:latin typeface="Calibri" panose="020F0502020204030204"/>
                <a:ea typeface="+mn-ea"/>
                <a:cs typeface="+mn-cs"/>
              </a:rPr>
              <a:t>Oncol</a:t>
            </a: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 2020</a:t>
            </a:r>
          </a:p>
        </p:txBody>
      </p:sp>
      <p:sp>
        <p:nvSpPr>
          <p:cNvPr id="12" name="TextBox 11"/>
          <p:cNvSpPr txBox="1"/>
          <p:nvPr/>
        </p:nvSpPr>
        <p:spPr>
          <a:xfrm>
            <a:off x="1127448" y="5476975"/>
            <a:ext cx="89943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Implications for men</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avoidance of the side effects of radiation in many situations without compromising cure, such as erectile dysfunction and bowel/bladder risks</a:t>
            </a:r>
          </a:p>
        </p:txBody>
      </p:sp>
      <p:pic>
        <p:nvPicPr>
          <p:cNvPr id="15" name="Content Placeholder 3">
            <a:extLst>
              <a:ext uri="{FF2B5EF4-FFF2-40B4-BE49-F238E27FC236}">
                <a16:creationId xmlns:a16="http://schemas.microsoft.com/office/drawing/2014/main" id="{4C823B69-F4F6-6440-84A0-7FBED3A3BDB9}"/>
              </a:ext>
            </a:extLst>
          </p:cNvPr>
          <p:cNvPicPr>
            <a:picLocks noGrp="1" noChangeAspect="1"/>
          </p:cNvPicPr>
          <p:nvPr>
            <p:ph idx="1"/>
          </p:nvPr>
        </p:nvPicPr>
        <p:blipFill rotWithShape="1">
          <a:blip r:embed="rId2"/>
          <a:srcRect l="19809" b="17881"/>
          <a:stretch/>
        </p:blipFill>
        <p:spPr>
          <a:xfrm>
            <a:off x="225829" y="1579970"/>
            <a:ext cx="3452462" cy="2968093"/>
          </a:xfrm>
          <a:prstGeom prst="rect">
            <a:avLst/>
          </a:prstGeom>
        </p:spPr>
      </p:pic>
      <p:pic>
        <p:nvPicPr>
          <p:cNvPr id="16" name="Picture 15">
            <a:extLst>
              <a:ext uri="{FF2B5EF4-FFF2-40B4-BE49-F238E27FC236}">
                <a16:creationId xmlns:a16="http://schemas.microsoft.com/office/drawing/2014/main" id="{616E9206-A2B3-044B-A416-A95309D6818E}"/>
              </a:ext>
            </a:extLst>
          </p:cNvPr>
          <p:cNvPicPr>
            <a:picLocks noChangeAspect="1"/>
          </p:cNvPicPr>
          <p:nvPr/>
        </p:nvPicPr>
        <p:blipFill rotWithShape="1">
          <a:blip r:embed="rId3"/>
          <a:srcRect l="13984" r="1449" b="14575"/>
          <a:stretch/>
        </p:blipFill>
        <p:spPr>
          <a:xfrm>
            <a:off x="3879577" y="1552494"/>
            <a:ext cx="3480981" cy="3020507"/>
          </a:xfrm>
          <a:prstGeom prst="rect">
            <a:avLst/>
          </a:prstGeom>
        </p:spPr>
      </p:pic>
      <p:pic>
        <p:nvPicPr>
          <p:cNvPr id="17" name="Picture 16">
            <a:extLst>
              <a:ext uri="{FF2B5EF4-FFF2-40B4-BE49-F238E27FC236}">
                <a16:creationId xmlns:a16="http://schemas.microsoft.com/office/drawing/2014/main" id="{281E5824-7713-1444-89C9-F13C31F7C918}"/>
              </a:ext>
            </a:extLst>
          </p:cNvPr>
          <p:cNvPicPr>
            <a:picLocks noChangeAspect="1"/>
          </p:cNvPicPr>
          <p:nvPr/>
        </p:nvPicPr>
        <p:blipFill rotWithShape="1">
          <a:blip r:embed="rId4"/>
          <a:srcRect b="33974"/>
          <a:stretch/>
        </p:blipFill>
        <p:spPr>
          <a:xfrm>
            <a:off x="7561845" y="1812467"/>
            <a:ext cx="4503291" cy="2652470"/>
          </a:xfrm>
          <a:prstGeom prst="rect">
            <a:avLst/>
          </a:prstGeom>
        </p:spPr>
      </p:pic>
      <p:sp>
        <p:nvSpPr>
          <p:cNvPr id="19" name="TextBox 18">
            <a:extLst>
              <a:ext uri="{FF2B5EF4-FFF2-40B4-BE49-F238E27FC236}">
                <a16:creationId xmlns:a16="http://schemas.microsoft.com/office/drawing/2014/main" id="{40F9E2D0-55B7-4847-8BE8-7D1203D87CA4}"/>
              </a:ext>
            </a:extLst>
          </p:cNvPr>
          <p:cNvSpPr txBox="1"/>
          <p:nvPr/>
        </p:nvSpPr>
        <p:spPr>
          <a:xfrm>
            <a:off x="181512" y="6469404"/>
            <a:ext cx="3541096" cy="323165"/>
          </a:xfrm>
          <a:prstGeom prst="rect">
            <a:avLst/>
          </a:prstGeom>
          <a:noFill/>
        </p:spPr>
        <p:txBody>
          <a:bodyPr wrap="square" rtlCol="0">
            <a:spAutoFit/>
          </a:bodyPr>
          <a:lstStyle/>
          <a:p>
            <a:pPr algn="r" defTabSz="914400" fontAlgn="auto">
              <a:spcBef>
                <a:spcPts val="0"/>
              </a:spcBef>
              <a:spcAft>
                <a:spcPts val="0"/>
              </a:spcAft>
              <a:defRPr/>
            </a:pPr>
            <a:r>
              <a:rPr kumimoji="0" lang="en-US" sz="15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Courtesy of </a:t>
            </a:r>
            <a:r>
              <a:rPr lang="en-US" sz="1500" b="0">
                <a:solidFill>
                  <a:prstClr val="black"/>
                </a:solidFill>
                <a:latin typeface="Calibri" panose="020F0502020204030204" pitchFamily="34" charset="0"/>
                <a:ea typeface="+mn-ea"/>
                <a:cs typeface="Calibri" panose="020F0502020204030204" pitchFamily="34" charset="0"/>
              </a:rPr>
              <a:t>Andrew J Armstrong, MD, </a:t>
            </a:r>
            <a:r>
              <a:rPr lang="en-US" sz="1500" b="0" err="1">
                <a:solidFill>
                  <a:prstClr val="black"/>
                </a:solidFill>
                <a:latin typeface="Calibri" panose="020F0502020204030204" pitchFamily="34" charset="0"/>
                <a:ea typeface="+mn-ea"/>
                <a:cs typeface="Calibri" panose="020F0502020204030204" pitchFamily="34" charset="0"/>
              </a:rPr>
              <a:t>ScM</a:t>
            </a:r>
            <a:endParaRPr lang="en-US" sz="1500" b="0">
              <a:solidFill>
                <a:prstClr val="black"/>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90979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CE4410-14CA-5745-A5C8-7DB9F3852FBF}"/>
              </a:ext>
            </a:extLst>
          </p:cNvPr>
          <p:cNvSpPr/>
          <p:nvPr/>
        </p:nvSpPr>
        <p:spPr>
          <a:xfrm>
            <a:off x="839416" y="2127047"/>
            <a:ext cx="10729192" cy="3231654"/>
          </a:xfrm>
          <a:prstGeom prst="rect">
            <a:avLst/>
          </a:prstGeom>
        </p:spPr>
        <p:txBody>
          <a:bodyPr wrap="square">
            <a:spAutoFit/>
          </a:bodyPr>
          <a:lstStyle/>
          <a:p>
            <a:pPr lvl="0">
              <a:spcBef>
                <a:spcPts val="0"/>
              </a:spcBef>
              <a:spcAft>
                <a:spcPts val="0"/>
              </a:spcAft>
            </a:pPr>
            <a:r>
              <a:rPr lang="en-US" sz="3400" i="1" dirty="0">
                <a:solidFill>
                  <a:srgbClr val="0432FF"/>
                </a:solidFill>
                <a:latin typeface="Calibri" panose="020F0502020204030204" pitchFamily="34" charset="0"/>
                <a:ea typeface="Calibri" panose="020F0502020204030204" pitchFamily="34" charset="0"/>
                <a:cs typeface="Calibri" panose="020F0502020204030204" pitchFamily="34" charset="0"/>
              </a:rPr>
              <a:t>I</a:t>
            </a:r>
            <a:r>
              <a:rPr lang="en-US" sz="3400" b="1" i="1" dirty="0">
                <a:solidFill>
                  <a:srgbClr val="0432FF"/>
                </a:solidFill>
                <a:latin typeface="Calibri" panose="020F0502020204030204" pitchFamily="34" charset="0"/>
                <a:ea typeface="Calibri" panose="020F0502020204030204" pitchFamily="34" charset="0"/>
                <a:cs typeface="Calibri" panose="020F0502020204030204" pitchFamily="34" charset="0"/>
              </a:rPr>
              <a:t>n the treatment algorithm, when should the oral GnRH receptor antagonist</a:t>
            </a:r>
            <a:r>
              <a:rPr lang="en-US" sz="3400" i="1" dirty="0">
                <a:solidFill>
                  <a:srgbClr val="0432FF"/>
                </a:solidFill>
                <a:latin typeface="Calibri" panose="020F0502020204030204" pitchFamily="34" charset="0"/>
                <a:ea typeface="Calibri" panose="020F0502020204030204" pitchFamily="34" charset="0"/>
                <a:cs typeface="Calibri" panose="020F0502020204030204" pitchFamily="34" charset="0"/>
              </a:rPr>
              <a:t> </a:t>
            </a:r>
            <a:r>
              <a:rPr lang="en-US" sz="3400" b="1" i="1" dirty="0" err="1">
                <a:solidFill>
                  <a:srgbClr val="0432FF"/>
                </a:solidFill>
                <a:latin typeface="Calibri" panose="020F0502020204030204" pitchFamily="34" charset="0"/>
                <a:ea typeface="Calibri" panose="020F0502020204030204" pitchFamily="34" charset="0"/>
                <a:cs typeface="Calibri" panose="020F0502020204030204" pitchFamily="34" charset="0"/>
              </a:rPr>
              <a:t>relugolix</a:t>
            </a:r>
            <a:r>
              <a:rPr lang="en-US" sz="3400" b="1" i="1" dirty="0">
                <a:solidFill>
                  <a:srgbClr val="0432FF"/>
                </a:solidFill>
                <a:latin typeface="Calibri" panose="020F0502020204030204" pitchFamily="34" charset="0"/>
                <a:ea typeface="Calibri" panose="020F0502020204030204" pitchFamily="34" charset="0"/>
                <a:cs typeface="Calibri" panose="020F0502020204030204" pitchFamily="34" charset="0"/>
              </a:rPr>
              <a:t> be recommended if it were available? </a:t>
            </a:r>
          </a:p>
          <a:p>
            <a:pPr lvl="0">
              <a:spcBef>
                <a:spcPts val="0"/>
              </a:spcBef>
              <a:spcAft>
                <a:spcPts val="0"/>
              </a:spcAft>
            </a:pPr>
            <a:r>
              <a:rPr lang="en-US" sz="3400" i="1" dirty="0">
                <a:solidFill>
                  <a:srgbClr val="0432FF"/>
                </a:solidFill>
                <a:latin typeface="Calibri" panose="020F0502020204030204" pitchFamily="34" charset="0"/>
                <a:ea typeface="Calibri" panose="020F0502020204030204" pitchFamily="34" charset="0"/>
                <a:cs typeface="Calibri" panose="020F0502020204030204" pitchFamily="34" charset="0"/>
              </a:rPr>
              <a:t>									</a:t>
            </a:r>
          </a:p>
          <a:p>
            <a:pPr lvl="0" algn="r">
              <a:spcBef>
                <a:spcPts val="0"/>
              </a:spcBef>
              <a:spcAft>
                <a:spcPts val="0"/>
              </a:spcAft>
            </a:pPr>
            <a:r>
              <a:rPr lang="en-US" sz="3200" dirty="0">
                <a:solidFill>
                  <a:srgbClr val="0432FF"/>
                </a:solidFill>
                <a:latin typeface="Calibri" panose="020F0502020204030204" pitchFamily="34" charset="0"/>
                <a:ea typeface="Calibri" panose="020F0502020204030204" pitchFamily="34" charset="0"/>
                <a:cs typeface="Calibri" panose="020F0502020204030204" pitchFamily="34" charset="0"/>
              </a:rPr>
              <a:t>Discussant: Dr </a:t>
            </a:r>
            <a:r>
              <a:rPr lang="en-US" sz="3200" dirty="0" err="1">
                <a:solidFill>
                  <a:srgbClr val="0432FF"/>
                </a:solidFill>
                <a:latin typeface="Calibri" panose="020F0502020204030204" pitchFamily="34" charset="0"/>
                <a:ea typeface="Calibri" panose="020F0502020204030204" pitchFamily="34" charset="0"/>
                <a:cs typeface="Calibri" panose="020F0502020204030204" pitchFamily="34" charset="0"/>
              </a:rPr>
              <a:t>Antonarakis</a:t>
            </a:r>
            <a:endParaRPr lang="en-US" sz="3200" b="1" dirty="0">
              <a:solidFill>
                <a:srgbClr val="0432FF"/>
              </a:solidFill>
              <a:latin typeface="Calibri" panose="020F0502020204030204" pitchFamily="34" charset="0"/>
              <a:ea typeface="Calibri" panose="020F0502020204030204" pitchFamily="34" charset="0"/>
              <a:cs typeface="Calibri" panose="020F0502020204030204" pitchFamily="34" charset="0"/>
            </a:endParaRPr>
          </a:p>
          <a:p>
            <a:pPr lvl="0">
              <a:spcBef>
                <a:spcPts val="0"/>
              </a:spcBef>
              <a:spcAft>
                <a:spcPts val="0"/>
              </a:spcAft>
            </a:pPr>
            <a:endParaRPr lang="en-US" sz="3400" dirty="0">
              <a:solidFill>
                <a:srgbClr val="0432FF"/>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D1F8319-9783-D04B-BD19-71B0465F9A42}"/>
              </a:ext>
            </a:extLst>
          </p:cNvPr>
          <p:cNvSpPr txBox="1"/>
          <p:nvPr/>
        </p:nvSpPr>
        <p:spPr>
          <a:xfrm>
            <a:off x="0" y="692696"/>
            <a:ext cx="12192000" cy="738664"/>
          </a:xfrm>
          <a:prstGeom prst="rect">
            <a:avLst/>
          </a:prstGeom>
          <a:noFill/>
        </p:spPr>
        <p:txBody>
          <a:bodyPr wrap="square" rtlCol="0">
            <a:spAutoFit/>
          </a:bodyPr>
          <a:lstStyle/>
          <a:p>
            <a:pPr algn="ctr"/>
            <a:r>
              <a:rPr lang="en-US" sz="4200" dirty="0">
                <a:solidFill>
                  <a:srgbClr val="0432FF"/>
                </a:solidFill>
                <a:latin typeface="Calibri" panose="020F0502020204030204" pitchFamily="34" charset="0"/>
                <a:cs typeface="Calibri" panose="020F0502020204030204" pitchFamily="34" charset="0"/>
              </a:rPr>
              <a:t>Module 2</a:t>
            </a:r>
          </a:p>
        </p:txBody>
      </p:sp>
    </p:spTree>
    <p:extLst>
      <p:ext uri="{BB962C8B-B14F-4D97-AF65-F5344CB8AC3E}">
        <p14:creationId xmlns:p14="http://schemas.microsoft.com/office/powerpoint/2010/main" val="3619418509"/>
      </p:ext>
    </p:extLst>
  </p:cSld>
  <p:clrMapOvr>
    <a:masterClrMapping/>
  </p:clrMapOvr>
  <p:transition spd="slow"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88BD75-5378-4345-B279-1DD78ED11991}"/>
              </a:ext>
            </a:extLst>
          </p:cNvPr>
          <p:cNvSpPr>
            <a:spLocks noGrp="1"/>
          </p:cNvSpPr>
          <p:nvPr>
            <p:ph type="title"/>
          </p:nvPr>
        </p:nvSpPr>
        <p:spPr>
          <a:xfrm>
            <a:off x="767408" y="1052736"/>
            <a:ext cx="10358967" cy="2232247"/>
          </a:xfrm>
        </p:spPr>
        <p:txBody>
          <a:bodyPr/>
          <a:lstStyle/>
          <a:p>
            <a:pPr algn="l"/>
            <a:r>
              <a:rPr lang="en-US" sz="3600" dirty="0"/>
              <a:t>HERO Phase III Trial: Results Comparing </a:t>
            </a:r>
            <a:r>
              <a:rPr lang="en-US" sz="3600" dirty="0" err="1"/>
              <a:t>Relugolix</a:t>
            </a:r>
            <a:r>
              <a:rPr lang="en-US" sz="3600" dirty="0"/>
              <a:t>, an Oral GnRH Receptor Antagonist, versus Leuprolide Acetate for Advanced Prostate Cancer</a:t>
            </a:r>
            <a:r>
              <a:rPr lang="en-US" sz="3600" baseline="30000" dirty="0"/>
              <a:t>1</a:t>
            </a:r>
            <a:br>
              <a:rPr lang="en-US" sz="3600" dirty="0"/>
            </a:br>
            <a:br>
              <a:rPr lang="en-US" sz="3600" dirty="0"/>
            </a:br>
            <a:r>
              <a:rPr lang="en-US" sz="3600" dirty="0"/>
              <a:t>Oral </a:t>
            </a:r>
            <a:r>
              <a:rPr lang="en-US" sz="3600" dirty="0" err="1"/>
              <a:t>Relugolix</a:t>
            </a:r>
            <a:r>
              <a:rPr lang="en-US" sz="3600" dirty="0"/>
              <a:t> for Androgen-Deprivation Therapy</a:t>
            </a:r>
            <a:br>
              <a:rPr lang="en-US" sz="3600" dirty="0"/>
            </a:br>
            <a:r>
              <a:rPr lang="en-US" sz="3600" dirty="0"/>
              <a:t>in Advanced Prostate Cancer</a:t>
            </a:r>
            <a:r>
              <a:rPr lang="en-US" sz="3600" baseline="30000" dirty="0"/>
              <a:t>2</a:t>
            </a:r>
            <a:br>
              <a:rPr lang="en-US" sz="3600" dirty="0"/>
            </a:br>
            <a:endParaRPr lang="en-US" sz="3600" dirty="0"/>
          </a:p>
        </p:txBody>
      </p:sp>
      <p:sp>
        <p:nvSpPr>
          <p:cNvPr id="5" name="Content Placeholder 4">
            <a:extLst>
              <a:ext uri="{FF2B5EF4-FFF2-40B4-BE49-F238E27FC236}">
                <a16:creationId xmlns:a16="http://schemas.microsoft.com/office/drawing/2014/main" id="{CB675FA1-80DD-4E44-8EF3-A5E7648D5FB3}"/>
              </a:ext>
            </a:extLst>
          </p:cNvPr>
          <p:cNvSpPr>
            <a:spLocks noGrp="1"/>
          </p:cNvSpPr>
          <p:nvPr>
            <p:ph idx="1"/>
          </p:nvPr>
        </p:nvSpPr>
        <p:spPr>
          <a:xfrm>
            <a:off x="983432" y="4077072"/>
            <a:ext cx="10338716" cy="2553915"/>
          </a:xfrm>
        </p:spPr>
        <p:txBody>
          <a:bodyPr/>
          <a:lstStyle/>
          <a:p>
            <a:pPr marL="98425" indent="0">
              <a:lnSpc>
                <a:spcPct val="100000"/>
              </a:lnSpc>
              <a:buNone/>
            </a:pPr>
            <a:r>
              <a:rPr lang="en-US" b="0" baseline="30000" dirty="0"/>
              <a:t>1</a:t>
            </a:r>
            <a:r>
              <a:rPr lang="en-US" b="0" dirty="0"/>
              <a:t> Shore N et al.</a:t>
            </a:r>
            <a:br>
              <a:rPr lang="en-US" b="0" dirty="0"/>
            </a:br>
            <a:r>
              <a:rPr lang="en-US" b="0" dirty="0"/>
              <a:t>ASCO 2020;Abstract 5602.</a:t>
            </a:r>
          </a:p>
          <a:p>
            <a:pPr marL="98425" indent="0">
              <a:lnSpc>
                <a:spcPct val="100000"/>
              </a:lnSpc>
              <a:spcBef>
                <a:spcPts val="1644"/>
              </a:spcBef>
              <a:spcAft>
                <a:spcPts val="0"/>
              </a:spcAft>
              <a:buNone/>
            </a:pPr>
            <a:r>
              <a:rPr lang="en-US" b="0" baseline="30000" dirty="0"/>
              <a:t>2</a:t>
            </a:r>
            <a:r>
              <a:rPr lang="en-US" b="0" dirty="0"/>
              <a:t> Shore ND et al. </a:t>
            </a:r>
            <a:br>
              <a:rPr lang="en-US" b="0" dirty="0"/>
            </a:br>
            <a:r>
              <a:rPr lang="en-US" b="0" i="1" dirty="0"/>
              <a:t>N </a:t>
            </a:r>
            <a:r>
              <a:rPr lang="en-US" b="0" i="1" dirty="0" err="1"/>
              <a:t>Engl</a:t>
            </a:r>
            <a:r>
              <a:rPr lang="en-US" b="0" i="1" dirty="0"/>
              <a:t> J Med</a:t>
            </a:r>
            <a:r>
              <a:rPr lang="en-US" b="0" dirty="0"/>
              <a:t> 2020;382(23):2187-96.</a:t>
            </a:r>
          </a:p>
        </p:txBody>
      </p:sp>
    </p:spTree>
    <p:extLst>
      <p:ext uri="{BB962C8B-B14F-4D97-AF65-F5344CB8AC3E}">
        <p14:creationId xmlns:p14="http://schemas.microsoft.com/office/powerpoint/2010/main" val="2187429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DB5E4-6FE9-9B45-A912-233AC3B15C2F}"/>
              </a:ext>
            </a:extLst>
          </p:cNvPr>
          <p:cNvSpPr>
            <a:spLocks noGrp="1"/>
          </p:cNvSpPr>
          <p:nvPr>
            <p:ph type="title"/>
          </p:nvPr>
        </p:nvSpPr>
        <p:spPr>
          <a:xfrm>
            <a:off x="479376" y="227013"/>
            <a:ext cx="10358967" cy="1143000"/>
          </a:xfrm>
        </p:spPr>
        <p:txBody>
          <a:bodyPr/>
          <a:lstStyle/>
          <a:p>
            <a:pPr algn="l"/>
            <a:r>
              <a:rPr lang="en-US" sz="3200" dirty="0"/>
              <a:t>HERO: Ongoing Phase III Trial of </a:t>
            </a:r>
            <a:r>
              <a:rPr lang="en-US" sz="3200" dirty="0" err="1"/>
              <a:t>Relugolix</a:t>
            </a:r>
            <a:r>
              <a:rPr lang="en-US" sz="3200" dirty="0"/>
              <a:t> versus Leuprolide Acetate for Advanced HSPC </a:t>
            </a:r>
          </a:p>
        </p:txBody>
      </p:sp>
      <p:sp>
        <p:nvSpPr>
          <p:cNvPr id="7" name="TextBox 6">
            <a:extLst>
              <a:ext uri="{FF2B5EF4-FFF2-40B4-BE49-F238E27FC236}">
                <a16:creationId xmlns:a16="http://schemas.microsoft.com/office/drawing/2014/main" id="{A1722F4E-120C-3B4F-A319-8D90A6A382C6}"/>
              </a:ext>
            </a:extLst>
          </p:cNvPr>
          <p:cNvSpPr txBox="1"/>
          <p:nvPr/>
        </p:nvSpPr>
        <p:spPr>
          <a:xfrm>
            <a:off x="137030" y="6423523"/>
            <a:ext cx="7831177" cy="323165"/>
          </a:xfrm>
          <a:prstGeom prst="rect">
            <a:avLst/>
          </a:prstGeom>
          <a:noFill/>
        </p:spPr>
        <p:txBody>
          <a:bodyPr wrap="square" rtlCol="0" anchor="b">
            <a:spAutoFit/>
          </a:bodyPr>
          <a:lstStyle/>
          <a:p>
            <a:pPr>
              <a:defRPr/>
            </a:pPr>
            <a:r>
              <a:rPr lang="en-US" sz="1500" b="0" dirty="0">
                <a:solidFill>
                  <a:schemeClr val="tx1"/>
                </a:solidFill>
                <a:latin typeface="Calibri" panose="020F0502020204030204" pitchFamily="34" charset="0"/>
                <a:ea typeface="Arial" charset="0"/>
                <a:cs typeface="Calibri" panose="020F0502020204030204" pitchFamily="34" charset="0"/>
              </a:rPr>
              <a:t>Shore N et al. ASCO 2020;Abstract 5602; Shore ND et al. </a:t>
            </a:r>
            <a:r>
              <a:rPr lang="en-US" sz="1500" b="0" i="1" dirty="0">
                <a:solidFill>
                  <a:schemeClr val="tx1"/>
                </a:solidFill>
                <a:latin typeface="Calibri" panose="020F0502020204030204" pitchFamily="34" charset="0"/>
                <a:ea typeface="Arial" charset="0"/>
                <a:cs typeface="Calibri" panose="020F0502020204030204" pitchFamily="34" charset="0"/>
              </a:rPr>
              <a:t>N </a:t>
            </a:r>
            <a:r>
              <a:rPr lang="en-US" sz="1500" b="0" i="1" dirty="0" err="1">
                <a:solidFill>
                  <a:schemeClr val="tx1"/>
                </a:solidFill>
                <a:latin typeface="Calibri" panose="020F0502020204030204" pitchFamily="34" charset="0"/>
                <a:ea typeface="Arial" charset="0"/>
                <a:cs typeface="Calibri" panose="020F0502020204030204" pitchFamily="34" charset="0"/>
              </a:rPr>
              <a:t>Engl</a:t>
            </a:r>
            <a:r>
              <a:rPr lang="en-US" sz="1500" b="0" i="1" dirty="0">
                <a:solidFill>
                  <a:schemeClr val="tx1"/>
                </a:solidFill>
                <a:latin typeface="Calibri" panose="020F0502020204030204" pitchFamily="34" charset="0"/>
                <a:ea typeface="Arial" charset="0"/>
                <a:cs typeface="Calibri" panose="020F0502020204030204" pitchFamily="34" charset="0"/>
              </a:rPr>
              <a:t> J Med </a:t>
            </a:r>
            <a:r>
              <a:rPr lang="en-US" sz="1500" b="0" dirty="0">
                <a:solidFill>
                  <a:schemeClr val="tx1"/>
                </a:solidFill>
                <a:latin typeface="Calibri" panose="020F0502020204030204" pitchFamily="34" charset="0"/>
                <a:ea typeface="Arial" charset="0"/>
                <a:cs typeface="Calibri" panose="020F0502020204030204" pitchFamily="34" charset="0"/>
              </a:rPr>
              <a:t>2020;382(23):2187-96.</a:t>
            </a:r>
          </a:p>
        </p:txBody>
      </p:sp>
      <p:pic>
        <p:nvPicPr>
          <p:cNvPr id="4" name="Picture 3" descr="A picture containing diagram&#10;&#10;Description automatically generated">
            <a:extLst>
              <a:ext uri="{FF2B5EF4-FFF2-40B4-BE49-F238E27FC236}">
                <a16:creationId xmlns:a16="http://schemas.microsoft.com/office/drawing/2014/main" id="{F5F6D0B0-56E6-924E-9198-5191AFEA8A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7704"/>
            <a:ext cx="12192000" cy="3868928"/>
          </a:xfrm>
          <a:prstGeom prst="rect">
            <a:avLst/>
          </a:prstGeom>
        </p:spPr>
      </p:pic>
    </p:spTree>
    <p:extLst>
      <p:ext uri="{BB962C8B-B14F-4D97-AF65-F5344CB8AC3E}">
        <p14:creationId xmlns:p14="http://schemas.microsoft.com/office/powerpoint/2010/main" val="1168376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FF9CE-1D1A-AB4F-BDE7-239BAE2091B7}"/>
              </a:ext>
            </a:extLst>
          </p:cNvPr>
          <p:cNvSpPr>
            <a:spLocks noGrp="1"/>
          </p:cNvSpPr>
          <p:nvPr>
            <p:ph type="title"/>
          </p:nvPr>
        </p:nvSpPr>
        <p:spPr>
          <a:xfrm>
            <a:off x="551384" y="111312"/>
            <a:ext cx="10358967" cy="1143000"/>
          </a:xfrm>
        </p:spPr>
        <p:txBody>
          <a:bodyPr/>
          <a:lstStyle/>
          <a:p>
            <a:pPr algn="l"/>
            <a:r>
              <a:rPr lang="en-US" sz="3200" dirty="0"/>
              <a:t>HERO: Primary Endpoint – Sustained Castration</a:t>
            </a:r>
            <a:br>
              <a:rPr lang="en-US" sz="3200" dirty="0"/>
            </a:br>
            <a:r>
              <a:rPr lang="en-US" sz="3200" dirty="0"/>
              <a:t>Key Secondary Endpoint – Noninferiority to Leuprolide</a:t>
            </a:r>
          </a:p>
        </p:txBody>
      </p:sp>
      <p:pic>
        <p:nvPicPr>
          <p:cNvPr id="4" name="Picture 3" descr="Chart, waterfall chart&#10;&#10;Description automatically generated">
            <a:extLst>
              <a:ext uri="{FF2B5EF4-FFF2-40B4-BE49-F238E27FC236}">
                <a16:creationId xmlns:a16="http://schemas.microsoft.com/office/drawing/2014/main" id="{E21D02BF-2955-DD49-94F1-3DD67EBBD3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5745"/>
            <a:ext cx="12192000" cy="4746752"/>
          </a:xfrm>
          <a:prstGeom prst="rect">
            <a:avLst/>
          </a:prstGeom>
        </p:spPr>
      </p:pic>
      <p:sp>
        <p:nvSpPr>
          <p:cNvPr id="5" name="TextBox 4">
            <a:extLst>
              <a:ext uri="{FF2B5EF4-FFF2-40B4-BE49-F238E27FC236}">
                <a16:creationId xmlns:a16="http://schemas.microsoft.com/office/drawing/2014/main" id="{A71F491D-D92F-6F41-84FD-9E41816AB73E}"/>
              </a:ext>
            </a:extLst>
          </p:cNvPr>
          <p:cNvSpPr txBox="1"/>
          <p:nvPr/>
        </p:nvSpPr>
        <p:spPr>
          <a:xfrm>
            <a:off x="335360" y="6423523"/>
            <a:ext cx="7831177" cy="323165"/>
          </a:xfrm>
          <a:prstGeom prst="rect">
            <a:avLst/>
          </a:prstGeom>
          <a:noFill/>
        </p:spPr>
        <p:txBody>
          <a:bodyPr wrap="square" rtlCol="0" anchor="b">
            <a:spAutoFit/>
          </a:bodyPr>
          <a:lstStyle/>
          <a:p>
            <a:pPr>
              <a:defRPr/>
            </a:pPr>
            <a:r>
              <a:rPr lang="en-US" sz="1500" b="0" dirty="0">
                <a:solidFill>
                  <a:schemeClr val="tx1"/>
                </a:solidFill>
                <a:latin typeface="Calibri" panose="020F0502020204030204" pitchFamily="34" charset="0"/>
                <a:ea typeface="Arial" charset="0"/>
                <a:cs typeface="Calibri" panose="020F0502020204030204" pitchFamily="34" charset="0"/>
              </a:rPr>
              <a:t>Shore N et al. ASCO 2020;Abstract 5602; Shore ND et al. </a:t>
            </a:r>
            <a:r>
              <a:rPr lang="en-US" sz="1500" b="0" i="1" dirty="0">
                <a:solidFill>
                  <a:schemeClr val="tx1"/>
                </a:solidFill>
                <a:latin typeface="Calibri" panose="020F0502020204030204" pitchFamily="34" charset="0"/>
                <a:ea typeface="Arial" charset="0"/>
                <a:cs typeface="Calibri" panose="020F0502020204030204" pitchFamily="34" charset="0"/>
              </a:rPr>
              <a:t>N </a:t>
            </a:r>
            <a:r>
              <a:rPr lang="en-US" sz="1500" b="0" i="1" dirty="0" err="1">
                <a:solidFill>
                  <a:schemeClr val="tx1"/>
                </a:solidFill>
                <a:latin typeface="Calibri" panose="020F0502020204030204" pitchFamily="34" charset="0"/>
                <a:ea typeface="Arial" charset="0"/>
                <a:cs typeface="Calibri" panose="020F0502020204030204" pitchFamily="34" charset="0"/>
              </a:rPr>
              <a:t>Engl</a:t>
            </a:r>
            <a:r>
              <a:rPr lang="en-US" sz="1500" b="0" i="1" dirty="0">
                <a:solidFill>
                  <a:schemeClr val="tx1"/>
                </a:solidFill>
                <a:latin typeface="Calibri" panose="020F0502020204030204" pitchFamily="34" charset="0"/>
                <a:ea typeface="Arial" charset="0"/>
                <a:cs typeface="Calibri" panose="020F0502020204030204" pitchFamily="34" charset="0"/>
              </a:rPr>
              <a:t> J Med </a:t>
            </a:r>
            <a:r>
              <a:rPr lang="en-US" sz="1500" b="0" dirty="0">
                <a:solidFill>
                  <a:schemeClr val="tx1"/>
                </a:solidFill>
                <a:latin typeface="Calibri" panose="020F0502020204030204" pitchFamily="34" charset="0"/>
                <a:ea typeface="Arial" charset="0"/>
                <a:cs typeface="Calibri" panose="020F0502020204030204" pitchFamily="34" charset="0"/>
              </a:rPr>
              <a:t>2020;382(23):2187-96.</a:t>
            </a:r>
          </a:p>
        </p:txBody>
      </p:sp>
    </p:spTree>
    <p:extLst>
      <p:ext uri="{BB962C8B-B14F-4D97-AF65-F5344CB8AC3E}">
        <p14:creationId xmlns:p14="http://schemas.microsoft.com/office/powerpoint/2010/main" val="494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FF9CE-1D1A-AB4F-BDE7-239BAE2091B7}"/>
              </a:ext>
            </a:extLst>
          </p:cNvPr>
          <p:cNvSpPr>
            <a:spLocks noGrp="1"/>
          </p:cNvSpPr>
          <p:nvPr>
            <p:ph type="title"/>
          </p:nvPr>
        </p:nvSpPr>
        <p:spPr>
          <a:xfrm>
            <a:off x="551384" y="111312"/>
            <a:ext cx="10358967" cy="1143000"/>
          </a:xfrm>
        </p:spPr>
        <p:txBody>
          <a:bodyPr/>
          <a:lstStyle/>
          <a:p>
            <a:pPr algn="l"/>
            <a:r>
              <a:rPr lang="en-US" sz="3200" dirty="0"/>
              <a:t>HERO: Mean Testosterone Level among All Patients</a:t>
            </a:r>
          </a:p>
        </p:txBody>
      </p:sp>
      <p:sp>
        <p:nvSpPr>
          <p:cNvPr id="5" name="TextBox 4">
            <a:extLst>
              <a:ext uri="{FF2B5EF4-FFF2-40B4-BE49-F238E27FC236}">
                <a16:creationId xmlns:a16="http://schemas.microsoft.com/office/drawing/2014/main" id="{A71F491D-D92F-6F41-84FD-9E41816AB73E}"/>
              </a:ext>
            </a:extLst>
          </p:cNvPr>
          <p:cNvSpPr txBox="1"/>
          <p:nvPr/>
        </p:nvSpPr>
        <p:spPr>
          <a:xfrm>
            <a:off x="335360" y="6423523"/>
            <a:ext cx="7831177" cy="323165"/>
          </a:xfrm>
          <a:prstGeom prst="rect">
            <a:avLst/>
          </a:prstGeom>
          <a:noFill/>
        </p:spPr>
        <p:txBody>
          <a:bodyPr wrap="square" rtlCol="0" anchor="b">
            <a:spAutoFit/>
          </a:bodyPr>
          <a:lstStyle/>
          <a:p>
            <a:pPr>
              <a:defRPr/>
            </a:pPr>
            <a:r>
              <a:rPr lang="en-US" sz="1500" b="0" dirty="0">
                <a:solidFill>
                  <a:schemeClr val="tx1"/>
                </a:solidFill>
                <a:latin typeface="Calibri" panose="020F0502020204030204" pitchFamily="34" charset="0"/>
                <a:ea typeface="Arial" charset="0"/>
                <a:cs typeface="Calibri" panose="020F0502020204030204" pitchFamily="34" charset="0"/>
              </a:rPr>
              <a:t>Shore ND et al. </a:t>
            </a:r>
            <a:r>
              <a:rPr lang="en-US" sz="1500" b="0" i="1" dirty="0">
                <a:solidFill>
                  <a:schemeClr val="tx1"/>
                </a:solidFill>
                <a:latin typeface="Calibri" panose="020F0502020204030204" pitchFamily="34" charset="0"/>
                <a:ea typeface="Arial" charset="0"/>
                <a:cs typeface="Calibri" panose="020F0502020204030204" pitchFamily="34" charset="0"/>
              </a:rPr>
              <a:t>N </a:t>
            </a:r>
            <a:r>
              <a:rPr lang="en-US" sz="1500" b="0" i="1" dirty="0" err="1">
                <a:solidFill>
                  <a:schemeClr val="tx1"/>
                </a:solidFill>
                <a:latin typeface="Calibri" panose="020F0502020204030204" pitchFamily="34" charset="0"/>
                <a:ea typeface="Arial" charset="0"/>
                <a:cs typeface="Calibri" panose="020F0502020204030204" pitchFamily="34" charset="0"/>
              </a:rPr>
              <a:t>Engl</a:t>
            </a:r>
            <a:r>
              <a:rPr lang="en-US" sz="1500" b="0" i="1" dirty="0">
                <a:solidFill>
                  <a:schemeClr val="tx1"/>
                </a:solidFill>
                <a:latin typeface="Calibri" panose="020F0502020204030204" pitchFamily="34" charset="0"/>
                <a:ea typeface="Arial" charset="0"/>
                <a:cs typeface="Calibri" panose="020F0502020204030204" pitchFamily="34" charset="0"/>
              </a:rPr>
              <a:t> J Med </a:t>
            </a:r>
            <a:r>
              <a:rPr lang="en-US" sz="1500" b="0" dirty="0">
                <a:solidFill>
                  <a:schemeClr val="tx1"/>
                </a:solidFill>
                <a:latin typeface="Calibri" panose="020F0502020204030204" pitchFamily="34" charset="0"/>
                <a:ea typeface="Arial" charset="0"/>
                <a:cs typeface="Calibri" panose="020F0502020204030204" pitchFamily="34" charset="0"/>
              </a:rPr>
              <a:t>2020;382(23):2187-96.</a:t>
            </a:r>
          </a:p>
        </p:txBody>
      </p:sp>
      <p:pic>
        <p:nvPicPr>
          <p:cNvPr id="6" name="Picture 5" descr="Chart, line chart&#10;&#10;Description automatically generated">
            <a:extLst>
              <a:ext uri="{FF2B5EF4-FFF2-40B4-BE49-F238E27FC236}">
                <a16:creationId xmlns:a16="http://schemas.microsoft.com/office/drawing/2014/main" id="{EB9220B7-E04C-6641-9910-6990C02C61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24" y="1052736"/>
            <a:ext cx="9361040" cy="5238825"/>
          </a:xfrm>
          <a:prstGeom prst="rect">
            <a:avLst/>
          </a:prstGeom>
        </p:spPr>
      </p:pic>
    </p:spTree>
    <p:extLst>
      <p:ext uri="{BB962C8B-B14F-4D97-AF65-F5344CB8AC3E}">
        <p14:creationId xmlns:p14="http://schemas.microsoft.com/office/powerpoint/2010/main" val="2537213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FF9CE-1D1A-AB4F-BDE7-239BAE2091B7}"/>
              </a:ext>
            </a:extLst>
          </p:cNvPr>
          <p:cNvSpPr>
            <a:spLocks noGrp="1"/>
          </p:cNvSpPr>
          <p:nvPr>
            <p:ph type="title"/>
          </p:nvPr>
        </p:nvSpPr>
        <p:spPr>
          <a:xfrm>
            <a:off x="623392" y="332656"/>
            <a:ext cx="10358967" cy="1143000"/>
          </a:xfrm>
        </p:spPr>
        <p:txBody>
          <a:bodyPr/>
          <a:lstStyle/>
          <a:p>
            <a:pPr algn="l"/>
            <a:r>
              <a:rPr lang="en-US" sz="3200" dirty="0"/>
              <a:t>HERO: Mean Testosterone Level in Subgroup Followed for Testosterone Recovery</a:t>
            </a:r>
            <a:br>
              <a:rPr lang="en-US" sz="3200" dirty="0"/>
            </a:br>
            <a:endParaRPr lang="en-US" sz="3200" dirty="0"/>
          </a:p>
        </p:txBody>
      </p:sp>
      <p:sp>
        <p:nvSpPr>
          <p:cNvPr id="5" name="TextBox 4">
            <a:extLst>
              <a:ext uri="{FF2B5EF4-FFF2-40B4-BE49-F238E27FC236}">
                <a16:creationId xmlns:a16="http://schemas.microsoft.com/office/drawing/2014/main" id="{A71F491D-D92F-6F41-84FD-9E41816AB73E}"/>
              </a:ext>
            </a:extLst>
          </p:cNvPr>
          <p:cNvSpPr txBox="1"/>
          <p:nvPr/>
        </p:nvSpPr>
        <p:spPr>
          <a:xfrm>
            <a:off x="335360" y="6423523"/>
            <a:ext cx="7831177" cy="323165"/>
          </a:xfrm>
          <a:prstGeom prst="rect">
            <a:avLst/>
          </a:prstGeom>
          <a:noFill/>
        </p:spPr>
        <p:txBody>
          <a:bodyPr wrap="square" rtlCol="0" anchor="b">
            <a:spAutoFit/>
          </a:bodyPr>
          <a:lstStyle/>
          <a:p>
            <a:pPr>
              <a:defRPr/>
            </a:pPr>
            <a:r>
              <a:rPr lang="en-US" sz="1500" b="0" dirty="0">
                <a:solidFill>
                  <a:schemeClr val="tx1"/>
                </a:solidFill>
                <a:latin typeface="Calibri" panose="020F0502020204030204" pitchFamily="34" charset="0"/>
                <a:ea typeface="Arial" charset="0"/>
                <a:cs typeface="Calibri" panose="020F0502020204030204" pitchFamily="34" charset="0"/>
              </a:rPr>
              <a:t>Shore ND et al. </a:t>
            </a:r>
            <a:r>
              <a:rPr lang="en-US" sz="1500" b="0" i="1" dirty="0">
                <a:solidFill>
                  <a:schemeClr val="tx1"/>
                </a:solidFill>
                <a:latin typeface="Calibri" panose="020F0502020204030204" pitchFamily="34" charset="0"/>
                <a:ea typeface="Arial" charset="0"/>
                <a:cs typeface="Calibri" panose="020F0502020204030204" pitchFamily="34" charset="0"/>
              </a:rPr>
              <a:t>N </a:t>
            </a:r>
            <a:r>
              <a:rPr lang="en-US" sz="1500" b="0" i="1" dirty="0" err="1">
                <a:solidFill>
                  <a:schemeClr val="tx1"/>
                </a:solidFill>
                <a:latin typeface="Calibri" panose="020F0502020204030204" pitchFamily="34" charset="0"/>
                <a:ea typeface="Arial" charset="0"/>
                <a:cs typeface="Calibri" panose="020F0502020204030204" pitchFamily="34" charset="0"/>
              </a:rPr>
              <a:t>Engl</a:t>
            </a:r>
            <a:r>
              <a:rPr lang="en-US" sz="1500" b="0" i="1" dirty="0">
                <a:solidFill>
                  <a:schemeClr val="tx1"/>
                </a:solidFill>
                <a:latin typeface="Calibri" panose="020F0502020204030204" pitchFamily="34" charset="0"/>
                <a:ea typeface="Arial" charset="0"/>
                <a:cs typeface="Calibri" panose="020F0502020204030204" pitchFamily="34" charset="0"/>
              </a:rPr>
              <a:t> J Med </a:t>
            </a:r>
            <a:r>
              <a:rPr lang="en-US" sz="1500" b="0" dirty="0">
                <a:solidFill>
                  <a:schemeClr val="tx1"/>
                </a:solidFill>
                <a:latin typeface="Calibri" panose="020F0502020204030204" pitchFamily="34" charset="0"/>
                <a:ea typeface="Arial" charset="0"/>
                <a:cs typeface="Calibri" panose="020F0502020204030204" pitchFamily="34" charset="0"/>
              </a:rPr>
              <a:t>2020;382(23):2187-96.</a:t>
            </a:r>
          </a:p>
        </p:txBody>
      </p:sp>
      <p:pic>
        <p:nvPicPr>
          <p:cNvPr id="4" name="Picture 3" descr="Chart, line chart&#10;&#10;Description automatically generated">
            <a:extLst>
              <a:ext uri="{FF2B5EF4-FFF2-40B4-BE49-F238E27FC236}">
                <a16:creationId xmlns:a16="http://schemas.microsoft.com/office/drawing/2014/main" id="{346509F7-7FCF-CD4C-8A61-641472F367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415" y="1451586"/>
            <a:ext cx="8280920" cy="4775200"/>
          </a:xfrm>
          <a:prstGeom prst="rect">
            <a:avLst/>
          </a:prstGeom>
        </p:spPr>
      </p:pic>
    </p:spTree>
    <p:extLst>
      <p:ext uri="{BB962C8B-B14F-4D97-AF65-F5344CB8AC3E}">
        <p14:creationId xmlns:p14="http://schemas.microsoft.com/office/powerpoint/2010/main" val="1015541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35088"/>
            <a:ext cx="10358967" cy="1143000"/>
          </a:xfrm>
        </p:spPr>
        <p:txBody>
          <a:bodyPr/>
          <a:lstStyle/>
          <a:p>
            <a:r>
              <a:rPr lang="en-US" err="1"/>
              <a:t>YiR</a:t>
            </a:r>
            <a:r>
              <a:rPr lang="en-US"/>
              <a:t> Prostate Cancer Faculty</a:t>
            </a:r>
          </a:p>
        </p:txBody>
      </p:sp>
      <p:sp>
        <p:nvSpPr>
          <p:cNvPr id="9" name="Text Box 7"/>
          <p:cNvSpPr txBox="1">
            <a:spLocks noChangeArrowheads="1"/>
          </p:cNvSpPr>
          <p:nvPr/>
        </p:nvSpPr>
        <p:spPr bwMode="auto">
          <a:xfrm>
            <a:off x="2423592" y="3429000"/>
            <a:ext cx="6624736" cy="1710532"/>
          </a:xfrm>
          <a:prstGeom prst="rect">
            <a:avLst/>
          </a:prstGeom>
          <a:noFill/>
          <a:ln w="9525">
            <a:noFill/>
            <a:miter lim="800000"/>
            <a:headEnd/>
            <a:tailEnd/>
          </a:ln>
        </p:spPr>
        <p:txBody>
          <a:bodyPr lIns="91440" tIns="0" rIns="0" bIns="0">
            <a:prstTxWarp prst="textNoShape">
              <a:avLst/>
            </a:prstTxWarp>
          </a:bodyPr>
          <a:lstStyle/>
          <a:p>
            <a:r>
              <a:rPr lang="en-US" sz="1800">
                <a:solidFill>
                  <a:schemeClr val="tx1"/>
                </a:solidFill>
                <a:latin typeface="Calibri" panose="020F0502020204030204" pitchFamily="34" charset="0"/>
                <a:cs typeface="Calibri" panose="020F0502020204030204" pitchFamily="34" charset="0"/>
              </a:rPr>
              <a:t>Andrew J Armstrong, MD, </a:t>
            </a:r>
            <a:r>
              <a:rPr lang="en-US" sz="1800" err="1">
                <a:solidFill>
                  <a:schemeClr val="tx1"/>
                </a:solidFill>
                <a:latin typeface="Calibri" panose="020F0502020204030204" pitchFamily="34" charset="0"/>
                <a:cs typeface="Calibri" panose="020F0502020204030204" pitchFamily="34" charset="0"/>
              </a:rPr>
              <a:t>ScM</a:t>
            </a:r>
            <a:endParaRPr lang="en-US" sz="1800">
              <a:solidFill>
                <a:schemeClr val="tx1"/>
              </a:solidFill>
              <a:latin typeface="Calibri" panose="020F0502020204030204" pitchFamily="34" charset="0"/>
              <a:cs typeface="Calibri" panose="020F0502020204030204" pitchFamily="34" charset="0"/>
            </a:endParaRPr>
          </a:p>
          <a:p>
            <a:r>
              <a:rPr lang="en-US" sz="1800" b="0">
                <a:solidFill>
                  <a:schemeClr val="tx1"/>
                </a:solidFill>
                <a:latin typeface="Calibri" panose="020F0502020204030204" pitchFamily="34" charset="0"/>
                <a:cs typeface="Calibri" panose="020F0502020204030204" pitchFamily="34" charset="0"/>
              </a:rPr>
              <a:t>Professor of Medicine, Surgery, Pharmacology and Cancer Biology</a:t>
            </a:r>
          </a:p>
          <a:p>
            <a:r>
              <a:rPr lang="en-US" sz="1800" b="0">
                <a:solidFill>
                  <a:schemeClr val="tx1"/>
                </a:solidFill>
                <a:latin typeface="Calibri" panose="020F0502020204030204" pitchFamily="34" charset="0"/>
                <a:cs typeface="Calibri" panose="020F0502020204030204" pitchFamily="34" charset="0"/>
              </a:rPr>
              <a:t>Director of Research</a:t>
            </a:r>
            <a:br>
              <a:rPr lang="en-US" sz="1800" b="0">
                <a:solidFill>
                  <a:schemeClr val="tx1"/>
                </a:solidFill>
                <a:latin typeface="Calibri" panose="020F0502020204030204" pitchFamily="34" charset="0"/>
                <a:cs typeface="Calibri" panose="020F0502020204030204" pitchFamily="34" charset="0"/>
              </a:rPr>
            </a:br>
            <a:r>
              <a:rPr lang="en-US" sz="1800" b="0">
                <a:solidFill>
                  <a:schemeClr val="tx1"/>
                </a:solidFill>
                <a:latin typeface="Calibri" panose="020F0502020204030204" pitchFamily="34" charset="0"/>
                <a:cs typeface="Calibri" panose="020F0502020204030204" pitchFamily="34" charset="0"/>
              </a:rPr>
              <a:t>Duke Cancer Institute Center for Prostate and Urologic Cancers</a:t>
            </a:r>
          </a:p>
          <a:p>
            <a:r>
              <a:rPr lang="en-US" sz="1800" b="0">
                <a:solidFill>
                  <a:schemeClr val="tx1"/>
                </a:solidFill>
                <a:latin typeface="Calibri" panose="020F0502020204030204" pitchFamily="34" charset="0"/>
                <a:cs typeface="Calibri" panose="020F0502020204030204" pitchFamily="34" charset="0"/>
              </a:rPr>
              <a:t>Divisions of Medical Oncology and Urology</a:t>
            </a:r>
          </a:p>
          <a:p>
            <a:r>
              <a:rPr lang="en-US" sz="1800" b="0">
                <a:solidFill>
                  <a:schemeClr val="tx1"/>
                </a:solidFill>
                <a:latin typeface="Calibri" panose="020F0502020204030204" pitchFamily="34" charset="0"/>
                <a:cs typeface="Calibri" panose="020F0502020204030204" pitchFamily="34" charset="0"/>
              </a:rPr>
              <a:t>Duke University</a:t>
            </a:r>
          </a:p>
          <a:p>
            <a:r>
              <a:rPr lang="en-US" sz="1800" b="0">
                <a:solidFill>
                  <a:schemeClr val="tx1"/>
                </a:solidFill>
                <a:latin typeface="Calibri" panose="020F0502020204030204" pitchFamily="34" charset="0"/>
                <a:cs typeface="Calibri" panose="020F0502020204030204" pitchFamily="34" charset="0"/>
              </a:rPr>
              <a:t>Durham, North Carolina</a:t>
            </a:r>
          </a:p>
        </p:txBody>
      </p:sp>
      <p:sp>
        <p:nvSpPr>
          <p:cNvPr id="14" name="Text Box 7"/>
          <p:cNvSpPr txBox="1">
            <a:spLocks noChangeArrowheads="1"/>
          </p:cNvSpPr>
          <p:nvPr/>
        </p:nvSpPr>
        <p:spPr bwMode="auto">
          <a:xfrm>
            <a:off x="2423592" y="1484784"/>
            <a:ext cx="6048672" cy="1944216"/>
          </a:xfrm>
          <a:prstGeom prst="rect">
            <a:avLst/>
          </a:prstGeom>
          <a:noFill/>
          <a:ln w="9525">
            <a:noFill/>
            <a:miter lim="800000"/>
            <a:headEnd/>
            <a:tailEnd/>
          </a:ln>
        </p:spPr>
        <p:txBody>
          <a:bodyPr lIns="91440" tIns="0" rIns="0" bIns="0">
            <a:prstTxWarp prst="textNoShape">
              <a:avLst/>
            </a:prstTxWarp>
          </a:bodyPr>
          <a:lstStyle/>
          <a:p>
            <a:pPr lvl="0" eaLnBrk="0" hangingPunct="0">
              <a:spcBef>
                <a:spcPts val="0"/>
              </a:spcBef>
              <a:spcAft>
                <a:spcPts val="0"/>
              </a:spcAft>
              <a:buClr>
                <a:srgbClr val="000000"/>
              </a:buClr>
              <a:buSzPct val="100000"/>
              <a:defRPr/>
            </a:pPr>
            <a:r>
              <a:rPr lang="en-US" sz="1800">
                <a:solidFill>
                  <a:srgbClr val="000000"/>
                </a:solidFill>
                <a:latin typeface="Calibri" panose="020F0502020204030204" pitchFamily="34" charset="0"/>
                <a:ea typeface="ＭＳ Ｐゴシック" charset="0"/>
                <a:cs typeface="Calibri" panose="020F0502020204030204" pitchFamily="34" charset="0"/>
              </a:rPr>
              <a:t>Emmanuel S </a:t>
            </a:r>
            <a:r>
              <a:rPr lang="en-US" sz="1800" err="1">
                <a:solidFill>
                  <a:srgbClr val="000000"/>
                </a:solidFill>
                <a:latin typeface="Calibri" panose="020F0502020204030204" pitchFamily="34" charset="0"/>
                <a:ea typeface="ＭＳ Ｐゴシック" charset="0"/>
                <a:cs typeface="Calibri" panose="020F0502020204030204" pitchFamily="34" charset="0"/>
              </a:rPr>
              <a:t>Antonarakis</a:t>
            </a:r>
            <a:r>
              <a:rPr lang="en-US" sz="1800">
                <a:solidFill>
                  <a:srgbClr val="000000"/>
                </a:solidFill>
                <a:latin typeface="Calibri" panose="020F0502020204030204" pitchFamily="34" charset="0"/>
                <a:ea typeface="ＭＳ Ｐゴシック" charset="0"/>
                <a:cs typeface="Calibri" panose="020F0502020204030204" pitchFamily="34" charset="0"/>
              </a:rPr>
              <a:t>, MD</a:t>
            </a:r>
          </a:p>
          <a:p>
            <a:pPr lvl="0" eaLnBrk="0" hangingPunct="0">
              <a:spcBef>
                <a:spcPts val="0"/>
              </a:spcBef>
              <a:spcAft>
                <a:spcPts val="0"/>
              </a:spcAft>
              <a:buClr>
                <a:srgbClr val="000000"/>
              </a:buClr>
              <a:buSzPct val="100000"/>
              <a:defRPr/>
            </a:pPr>
            <a:r>
              <a:rPr lang="en-US" sz="1800" b="0">
                <a:solidFill>
                  <a:srgbClr val="000000"/>
                </a:solidFill>
                <a:latin typeface="Calibri" panose="020F0502020204030204" pitchFamily="34" charset="0"/>
                <a:ea typeface="ＭＳ Ｐゴシック" charset="0"/>
                <a:cs typeface="Calibri" panose="020F0502020204030204" pitchFamily="34" charset="0"/>
              </a:rPr>
              <a:t>Professor of Oncology and Urology</a:t>
            </a:r>
          </a:p>
          <a:p>
            <a:pPr lvl="0" eaLnBrk="0" hangingPunct="0">
              <a:spcBef>
                <a:spcPts val="0"/>
              </a:spcBef>
              <a:spcAft>
                <a:spcPts val="0"/>
              </a:spcAft>
              <a:buClr>
                <a:srgbClr val="000000"/>
              </a:buClr>
              <a:buSzPct val="100000"/>
              <a:defRPr/>
            </a:pPr>
            <a:r>
              <a:rPr lang="en-US" sz="1800" b="0">
                <a:solidFill>
                  <a:srgbClr val="000000"/>
                </a:solidFill>
                <a:latin typeface="Calibri" panose="020F0502020204030204" pitchFamily="34" charset="0"/>
                <a:ea typeface="ＭＳ Ｐゴシック" charset="0"/>
                <a:cs typeface="Calibri" panose="020F0502020204030204" pitchFamily="34" charset="0"/>
              </a:rPr>
              <a:t>Johns Hopkins University</a:t>
            </a:r>
          </a:p>
          <a:p>
            <a:pPr lvl="0" eaLnBrk="0" hangingPunct="0">
              <a:spcBef>
                <a:spcPts val="0"/>
              </a:spcBef>
              <a:spcAft>
                <a:spcPts val="0"/>
              </a:spcAft>
              <a:buClr>
                <a:srgbClr val="000000"/>
              </a:buClr>
              <a:buSzPct val="100000"/>
              <a:defRPr/>
            </a:pPr>
            <a:r>
              <a:rPr lang="en-US" sz="1800" b="0">
                <a:solidFill>
                  <a:srgbClr val="000000"/>
                </a:solidFill>
                <a:latin typeface="Calibri" panose="020F0502020204030204" pitchFamily="34" charset="0"/>
                <a:ea typeface="ＭＳ Ｐゴシック" charset="0"/>
                <a:cs typeface="Calibri" panose="020F0502020204030204" pitchFamily="34" charset="0"/>
              </a:rPr>
              <a:t>The Sidney Kimmel Comprehensive Cancer Center</a:t>
            </a:r>
          </a:p>
          <a:p>
            <a:pPr lvl="0" eaLnBrk="0" hangingPunct="0">
              <a:spcBef>
                <a:spcPts val="0"/>
              </a:spcBef>
              <a:spcAft>
                <a:spcPts val="0"/>
              </a:spcAft>
              <a:buClr>
                <a:srgbClr val="000000"/>
              </a:buClr>
              <a:buSzPct val="100000"/>
              <a:defRPr/>
            </a:pPr>
            <a:r>
              <a:rPr lang="en-US" sz="1800" b="0">
                <a:solidFill>
                  <a:srgbClr val="000000"/>
                </a:solidFill>
                <a:latin typeface="Calibri" panose="020F0502020204030204" pitchFamily="34" charset="0"/>
                <a:ea typeface="ＭＳ Ｐゴシック" charset="0"/>
                <a:cs typeface="Calibri" panose="020F0502020204030204" pitchFamily="34" charset="0"/>
              </a:rPr>
              <a:t>Baltimore, Maryland</a:t>
            </a:r>
          </a:p>
        </p:txBody>
      </p:sp>
      <p:pic>
        <p:nvPicPr>
          <p:cNvPr id="7" name="Picture 6">
            <a:extLst>
              <a:ext uri="{FF2B5EF4-FFF2-40B4-BE49-F238E27FC236}">
                <a16:creationId xmlns:a16="http://schemas.microsoft.com/office/drawing/2014/main" id="{1597B82A-326F-944E-BE93-51976599EA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1014" y="3420248"/>
            <a:ext cx="1261872" cy="1261872"/>
          </a:xfrm>
          <a:prstGeom prst="rect">
            <a:avLst/>
          </a:prstGeom>
        </p:spPr>
      </p:pic>
      <p:pic>
        <p:nvPicPr>
          <p:cNvPr id="10" name="Picture 9">
            <a:extLst>
              <a:ext uri="{FF2B5EF4-FFF2-40B4-BE49-F238E27FC236}">
                <a16:creationId xmlns:a16="http://schemas.microsoft.com/office/drawing/2014/main" id="{C21D6555-F971-E248-8FCB-EE636C57011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31014" y="1464924"/>
            <a:ext cx="1261872" cy="1261872"/>
          </a:xfrm>
          <a:prstGeom prst="rect">
            <a:avLst/>
          </a:prstGeom>
        </p:spPr>
      </p:pic>
    </p:spTree>
    <p:custDataLst>
      <p:tags r:id="rId1"/>
    </p:custDataLst>
    <p:extLst>
      <p:ext uri="{BB962C8B-B14F-4D97-AF65-F5344CB8AC3E}">
        <p14:creationId xmlns:p14="http://schemas.microsoft.com/office/powerpoint/2010/main" val="2772929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24B17-0E6D-8C43-B86C-73E16D059255}"/>
              </a:ext>
            </a:extLst>
          </p:cNvPr>
          <p:cNvSpPr>
            <a:spLocks noGrp="1"/>
          </p:cNvSpPr>
          <p:nvPr>
            <p:ph type="title"/>
          </p:nvPr>
        </p:nvSpPr>
        <p:spPr>
          <a:xfrm>
            <a:off x="407368" y="44624"/>
            <a:ext cx="10358967" cy="792088"/>
          </a:xfrm>
        </p:spPr>
        <p:txBody>
          <a:bodyPr/>
          <a:lstStyle/>
          <a:p>
            <a:pPr algn="l"/>
            <a:r>
              <a:rPr lang="en-US" dirty="0"/>
              <a:t>HERO: Cardiovascular Adverse Events</a:t>
            </a:r>
          </a:p>
        </p:txBody>
      </p:sp>
      <p:pic>
        <p:nvPicPr>
          <p:cNvPr id="4" name="Picture 3" descr="Table&#10;&#10;Description automatically generated">
            <a:extLst>
              <a:ext uri="{FF2B5EF4-FFF2-40B4-BE49-F238E27FC236}">
                <a16:creationId xmlns:a16="http://schemas.microsoft.com/office/drawing/2014/main" id="{6FA02FE3-DABE-EC4B-87E8-58C10FF79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963"/>
            <a:ext cx="12192000" cy="5380736"/>
          </a:xfrm>
          <a:prstGeom prst="rect">
            <a:avLst/>
          </a:prstGeom>
        </p:spPr>
      </p:pic>
      <p:sp>
        <p:nvSpPr>
          <p:cNvPr id="5" name="TextBox 4">
            <a:extLst>
              <a:ext uri="{FF2B5EF4-FFF2-40B4-BE49-F238E27FC236}">
                <a16:creationId xmlns:a16="http://schemas.microsoft.com/office/drawing/2014/main" id="{BABAA563-8FA1-C845-BB7C-A06030DD10D4}"/>
              </a:ext>
            </a:extLst>
          </p:cNvPr>
          <p:cNvSpPr txBox="1"/>
          <p:nvPr/>
        </p:nvSpPr>
        <p:spPr>
          <a:xfrm>
            <a:off x="191344" y="6490211"/>
            <a:ext cx="7831177" cy="323165"/>
          </a:xfrm>
          <a:prstGeom prst="rect">
            <a:avLst/>
          </a:prstGeom>
          <a:noFill/>
        </p:spPr>
        <p:txBody>
          <a:bodyPr wrap="square" rtlCol="0" anchor="b">
            <a:spAutoFit/>
          </a:bodyPr>
          <a:lstStyle/>
          <a:p>
            <a:pPr>
              <a:defRPr/>
            </a:pPr>
            <a:r>
              <a:rPr lang="en-US" sz="1500" b="0" dirty="0">
                <a:solidFill>
                  <a:schemeClr val="tx1"/>
                </a:solidFill>
                <a:latin typeface="Calibri" panose="020F0502020204030204" pitchFamily="34" charset="0"/>
                <a:ea typeface="Arial" charset="0"/>
                <a:cs typeface="Calibri" panose="020F0502020204030204" pitchFamily="34" charset="0"/>
              </a:rPr>
              <a:t>Shore N et al. ASCO 2020;Abstract 5602.</a:t>
            </a:r>
          </a:p>
        </p:txBody>
      </p:sp>
    </p:spTree>
    <p:extLst>
      <p:ext uri="{BB962C8B-B14F-4D97-AF65-F5344CB8AC3E}">
        <p14:creationId xmlns:p14="http://schemas.microsoft.com/office/powerpoint/2010/main" val="1190473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FF9CE-1D1A-AB4F-BDE7-239BAE2091B7}"/>
              </a:ext>
            </a:extLst>
          </p:cNvPr>
          <p:cNvSpPr>
            <a:spLocks noGrp="1"/>
          </p:cNvSpPr>
          <p:nvPr>
            <p:ph type="title"/>
          </p:nvPr>
        </p:nvSpPr>
        <p:spPr>
          <a:xfrm>
            <a:off x="623392" y="332656"/>
            <a:ext cx="10513168" cy="1143000"/>
          </a:xfrm>
        </p:spPr>
        <p:txBody>
          <a:bodyPr/>
          <a:lstStyle/>
          <a:p>
            <a:pPr algn="l"/>
            <a:r>
              <a:rPr lang="en-US" sz="3200" dirty="0"/>
              <a:t>HERO: Cumulative Incidence of Major Adverse Cardiovascular Events (MACE)</a:t>
            </a:r>
            <a:br>
              <a:rPr lang="en-US" sz="3200" dirty="0"/>
            </a:br>
            <a:endParaRPr lang="en-US" sz="3200" dirty="0"/>
          </a:p>
        </p:txBody>
      </p:sp>
      <p:sp>
        <p:nvSpPr>
          <p:cNvPr id="5" name="TextBox 4">
            <a:extLst>
              <a:ext uri="{FF2B5EF4-FFF2-40B4-BE49-F238E27FC236}">
                <a16:creationId xmlns:a16="http://schemas.microsoft.com/office/drawing/2014/main" id="{A71F491D-D92F-6F41-84FD-9E41816AB73E}"/>
              </a:ext>
            </a:extLst>
          </p:cNvPr>
          <p:cNvSpPr txBox="1"/>
          <p:nvPr/>
        </p:nvSpPr>
        <p:spPr>
          <a:xfrm>
            <a:off x="335360" y="6423523"/>
            <a:ext cx="7831177" cy="323165"/>
          </a:xfrm>
          <a:prstGeom prst="rect">
            <a:avLst/>
          </a:prstGeom>
          <a:noFill/>
        </p:spPr>
        <p:txBody>
          <a:bodyPr wrap="square" rtlCol="0" anchor="b">
            <a:spAutoFit/>
          </a:bodyPr>
          <a:lstStyle/>
          <a:p>
            <a:pPr>
              <a:defRPr/>
            </a:pPr>
            <a:r>
              <a:rPr lang="en-US" sz="1500" b="0" dirty="0">
                <a:solidFill>
                  <a:schemeClr val="tx1"/>
                </a:solidFill>
                <a:latin typeface="Calibri" panose="020F0502020204030204" pitchFamily="34" charset="0"/>
                <a:ea typeface="Arial" charset="0"/>
                <a:cs typeface="Calibri" panose="020F0502020204030204" pitchFamily="34" charset="0"/>
              </a:rPr>
              <a:t>Shore ND et al. </a:t>
            </a:r>
            <a:r>
              <a:rPr lang="en-US" sz="1500" b="0" i="1" dirty="0">
                <a:solidFill>
                  <a:schemeClr val="tx1"/>
                </a:solidFill>
                <a:latin typeface="Calibri" panose="020F0502020204030204" pitchFamily="34" charset="0"/>
                <a:ea typeface="Arial" charset="0"/>
                <a:cs typeface="Calibri" panose="020F0502020204030204" pitchFamily="34" charset="0"/>
              </a:rPr>
              <a:t>N </a:t>
            </a:r>
            <a:r>
              <a:rPr lang="en-US" sz="1500" b="0" i="1" dirty="0" err="1">
                <a:solidFill>
                  <a:schemeClr val="tx1"/>
                </a:solidFill>
                <a:latin typeface="Calibri" panose="020F0502020204030204" pitchFamily="34" charset="0"/>
                <a:ea typeface="Arial" charset="0"/>
                <a:cs typeface="Calibri" panose="020F0502020204030204" pitchFamily="34" charset="0"/>
              </a:rPr>
              <a:t>Engl</a:t>
            </a:r>
            <a:r>
              <a:rPr lang="en-US" sz="1500" b="0" i="1" dirty="0">
                <a:solidFill>
                  <a:schemeClr val="tx1"/>
                </a:solidFill>
                <a:latin typeface="Calibri" panose="020F0502020204030204" pitchFamily="34" charset="0"/>
                <a:ea typeface="Arial" charset="0"/>
                <a:cs typeface="Calibri" panose="020F0502020204030204" pitchFamily="34" charset="0"/>
              </a:rPr>
              <a:t> J Med </a:t>
            </a:r>
            <a:r>
              <a:rPr lang="en-US" sz="1500" b="0" dirty="0">
                <a:solidFill>
                  <a:schemeClr val="tx1"/>
                </a:solidFill>
                <a:latin typeface="Calibri" panose="020F0502020204030204" pitchFamily="34" charset="0"/>
                <a:ea typeface="Arial" charset="0"/>
                <a:cs typeface="Calibri" panose="020F0502020204030204" pitchFamily="34" charset="0"/>
              </a:rPr>
              <a:t>2020;382(23):2187-96.</a:t>
            </a:r>
          </a:p>
        </p:txBody>
      </p:sp>
      <p:pic>
        <p:nvPicPr>
          <p:cNvPr id="6" name="Picture 5" descr="Chart, line chart&#10;&#10;Description automatically generated">
            <a:extLst>
              <a:ext uri="{FF2B5EF4-FFF2-40B4-BE49-F238E27FC236}">
                <a16:creationId xmlns:a16="http://schemas.microsoft.com/office/drawing/2014/main" id="{4B42D81E-6DF4-7D43-9F22-7E0DFC439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9616" y="1260777"/>
            <a:ext cx="6768752" cy="5145594"/>
          </a:xfrm>
          <a:prstGeom prst="rect">
            <a:avLst/>
          </a:prstGeom>
        </p:spPr>
      </p:pic>
    </p:spTree>
    <p:extLst>
      <p:ext uri="{BB962C8B-B14F-4D97-AF65-F5344CB8AC3E}">
        <p14:creationId xmlns:p14="http://schemas.microsoft.com/office/powerpoint/2010/main" val="1760502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CE4410-14CA-5745-A5C8-7DB9F3852FBF}"/>
              </a:ext>
            </a:extLst>
          </p:cNvPr>
          <p:cNvSpPr/>
          <p:nvPr/>
        </p:nvSpPr>
        <p:spPr>
          <a:xfrm>
            <a:off x="839416" y="2343071"/>
            <a:ext cx="10729192" cy="2708434"/>
          </a:xfrm>
          <a:prstGeom prst="rect">
            <a:avLst/>
          </a:prstGeom>
        </p:spPr>
        <p:txBody>
          <a:bodyPr wrap="square">
            <a:spAutoFit/>
          </a:bodyPr>
          <a:lstStyle/>
          <a:p>
            <a:pPr lvl="0">
              <a:spcBef>
                <a:spcPts val="0"/>
              </a:spcBef>
              <a:spcAft>
                <a:spcPts val="0"/>
              </a:spcAft>
            </a:pPr>
            <a:r>
              <a:rPr lang="en-US" sz="3400" i="1" dirty="0">
                <a:solidFill>
                  <a:srgbClr val="0432FF"/>
                </a:solidFill>
                <a:latin typeface="Calibri" panose="020F0502020204030204" pitchFamily="34" charset="0"/>
                <a:ea typeface="Calibri" panose="020F0502020204030204" pitchFamily="34" charset="0"/>
                <a:cs typeface="Calibri" panose="020F0502020204030204" pitchFamily="34" charset="0"/>
              </a:rPr>
              <a:t>I</a:t>
            </a:r>
            <a:r>
              <a:rPr lang="en-US" sz="3400" b="1" i="1" dirty="0">
                <a:solidFill>
                  <a:srgbClr val="0432FF"/>
                </a:solidFill>
                <a:latin typeface="Calibri" panose="020F0502020204030204" pitchFamily="34" charset="0"/>
                <a:ea typeface="Calibri" panose="020F0502020204030204" pitchFamily="34" charset="0"/>
                <a:cs typeface="Calibri" panose="020F0502020204030204" pitchFamily="34" charset="0"/>
              </a:rPr>
              <a:t>n the treatment algorithm, when should ADT for PSA-only relapse (M0) after local therapy be recommended? </a:t>
            </a:r>
          </a:p>
          <a:p>
            <a:pPr lvl="0">
              <a:spcBef>
                <a:spcPts val="0"/>
              </a:spcBef>
              <a:spcAft>
                <a:spcPts val="0"/>
              </a:spcAft>
            </a:pPr>
            <a:r>
              <a:rPr lang="en-US" sz="3400" i="1" dirty="0">
                <a:solidFill>
                  <a:srgbClr val="0432FF"/>
                </a:solidFill>
                <a:latin typeface="Calibri" panose="020F0502020204030204" pitchFamily="34" charset="0"/>
                <a:ea typeface="Calibri" panose="020F0502020204030204" pitchFamily="34" charset="0"/>
                <a:cs typeface="Calibri" panose="020F0502020204030204" pitchFamily="34" charset="0"/>
              </a:rPr>
              <a:t>									</a:t>
            </a:r>
          </a:p>
          <a:p>
            <a:pPr lvl="0" algn="r">
              <a:spcBef>
                <a:spcPts val="0"/>
              </a:spcBef>
              <a:spcAft>
                <a:spcPts val="0"/>
              </a:spcAft>
            </a:pPr>
            <a:r>
              <a:rPr lang="en-US" sz="3200" dirty="0">
                <a:solidFill>
                  <a:srgbClr val="0432FF"/>
                </a:solidFill>
                <a:latin typeface="Calibri" panose="020F0502020204030204" pitchFamily="34" charset="0"/>
                <a:ea typeface="Calibri" panose="020F0502020204030204" pitchFamily="34" charset="0"/>
                <a:cs typeface="Calibri" panose="020F0502020204030204" pitchFamily="34" charset="0"/>
              </a:rPr>
              <a:t>Discussant: Dr Armstrong</a:t>
            </a:r>
          </a:p>
          <a:p>
            <a:pPr lvl="0">
              <a:spcBef>
                <a:spcPts val="0"/>
              </a:spcBef>
              <a:spcAft>
                <a:spcPts val="0"/>
              </a:spcAft>
            </a:pPr>
            <a:endParaRPr lang="en-US" sz="3400" dirty="0">
              <a:solidFill>
                <a:srgbClr val="0432FF"/>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D1F8319-9783-D04B-BD19-71B0465F9A42}"/>
              </a:ext>
            </a:extLst>
          </p:cNvPr>
          <p:cNvSpPr txBox="1"/>
          <p:nvPr/>
        </p:nvSpPr>
        <p:spPr>
          <a:xfrm>
            <a:off x="0" y="692696"/>
            <a:ext cx="12192000" cy="738664"/>
          </a:xfrm>
          <a:prstGeom prst="rect">
            <a:avLst/>
          </a:prstGeom>
          <a:noFill/>
        </p:spPr>
        <p:txBody>
          <a:bodyPr wrap="square" rtlCol="0">
            <a:spAutoFit/>
          </a:bodyPr>
          <a:lstStyle/>
          <a:p>
            <a:pPr algn="ctr"/>
            <a:r>
              <a:rPr lang="en-US" sz="4200" dirty="0">
                <a:solidFill>
                  <a:srgbClr val="0432FF"/>
                </a:solidFill>
                <a:latin typeface="Calibri" panose="020F0502020204030204" pitchFamily="34" charset="0"/>
                <a:cs typeface="Calibri" panose="020F0502020204030204" pitchFamily="34" charset="0"/>
              </a:rPr>
              <a:t>Module 3</a:t>
            </a:r>
          </a:p>
        </p:txBody>
      </p:sp>
    </p:spTree>
    <p:extLst>
      <p:ext uri="{BB962C8B-B14F-4D97-AF65-F5344CB8AC3E}">
        <p14:creationId xmlns:p14="http://schemas.microsoft.com/office/powerpoint/2010/main" val="544235021"/>
      </p:ext>
    </p:extLst>
  </p:cSld>
  <p:clrMapOvr>
    <a:masterClrMapping/>
  </p:clrMapOvr>
  <p:transition spd="slow"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741979" y="359868"/>
            <a:ext cx="10974914" cy="1143000"/>
          </a:xfrm>
        </p:spPr>
        <p:txBody>
          <a:bodyPr/>
          <a:lstStyle/>
          <a:p>
            <a:pPr lvl="0" algn="l"/>
            <a:r>
              <a:rPr lang="en-US" dirty="0"/>
              <a:t>What PSA doubling time will generally lead you to initiate ADT for hormone-naïve M0 prostate cancer?</a:t>
            </a:r>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5334000" y="1641130"/>
          <a:ext cx="5867400" cy="4466988"/>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2028825" y="3133456"/>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Less than 10 months </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10" name="Text Box 4">
            <a:extLst>
              <a:ext uri="{FF2B5EF4-FFF2-40B4-BE49-F238E27FC236}">
                <a16:creationId xmlns:a16="http://schemas.microsoft.com/office/drawing/2014/main" id="{FD1FD144-C413-0E4C-8758-0B1AD42F6900}"/>
              </a:ext>
            </a:extLst>
          </p:cNvPr>
          <p:cNvSpPr txBox="1">
            <a:spLocks noChangeArrowheads="1"/>
          </p:cNvSpPr>
          <p:nvPr/>
        </p:nvSpPr>
        <p:spPr bwMode="auto">
          <a:xfrm>
            <a:off x="1035028" y="3640254"/>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Less than 12 months </a:t>
            </a:r>
          </a:p>
        </p:txBody>
      </p:sp>
      <p:sp>
        <p:nvSpPr>
          <p:cNvPr id="12" name="Text Box 4">
            <a:extLst>
              <a:ext uri="{FF2B5EF4-FFF2-40B4-BE49-F238E27FC236}">
                <a16:creationId xmlns:a16="http://schemas.microsoft.com/office/drawing/2014/main" id="{1530D4C0-F2EA-AE46-8CCB-A6B5919C7622}"/>
              </a:ext>
            </a:extLst>
          </p:cNvPr>
          <p:cNvSpPr txBox="1">
            <a:spLocks noChangeArrowheads="1"/>
          </p:cNvSpPr>
          <p:nvPr/>
        </p:nvSpPr>
        <p:spPr bwMode="auto">
          <a:xfrm>
            <a:off x="1035028" y="2550634"/>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Less than 6 months </a:t>
            </a:r>
          </a:p>
        </p:txBody>
      </p:sp>
      <p:sp>
        <p:nvSpPr>
          <p:cNvPr id="3" name="Rectangle 2">
            <a:extLst>
              <a:ext uri="{FF2B5EF4-FFF2-40B4-BE49-F238E27FC236}">
                <a16:creationId xmlns:a16="http://schemas.microsoft.com/office/drawing/2014/main" id="{41E5027E-6260-E649-8043-3EE1AF511D3B}"/>
              </a:ext>
            </a:extLst>
          </p:cNvPr>
          <p:cNvSpPr/>
          <p:nvPr/>
        </p:nvSpPr>
        <p:spPr>
          <a:xfrm>
            <a:off x="304800" y="6377597"/>
            <a:ext cx="3441968"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Survey of live webinar audience</a:t>
            </a:r>
          </a:p>
        </p:txBody>
      </p:sp>
      <p:sp>
        <p:nvSpPr>
          <p:cNvPr id="13" name="Rectangle 12">
            <a:extLst>
              <a:ext uri="{FF2B5EF4-FFF2-40B4-BE49-F238E27FC236}">
                <a16:creationId xmlns:a16="http://schemas.microsoft.com/office/drawing/2014/main" id="{484D6285-B966-B047-B897-536AD8C2A344}"/>
              </a:ext>
            </a:extLst>
          </p:cNvPr>
          <p:cNvSpPr/>
          <p:nvPr/>
        </p:nvSpPr>
        <p:spPr>
          <a:xfrm>
            <a:off x="304800" y="6077827"/>
            <a:ext cx="870751"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N = 75</a:t>
            </a:r>
          </a:p>
        </p:txBody>
      </p:sp>
      <p:sp>
        <p:nvSpPr>
          <p:cNvPr id="11" name="Text Box 4">
            <a:extLst>
              <a:ext uri="{FF2B5EF4-FFF2-40B4-BE49-F238E27FC236}">
                <a16:creationId xmlns:a16="http://schemas.microsoft.com/office/drawing/2014/main" id="{7DF6B697-E988-1B49-8DD9-CA98303ACDAB}"/>
              </a:ext>
            </a:extLst>
          </p:cNvPr>
          <p:cNvSpPr txBox="1">
            <a:spLocks noChangeArrowheads="1"/>
          </p:cNvSpPr>
          <p:nvPr/>
        </p:nvSpPr>
        <p:spPr bwMode="auto">
          <a:xfrm>
            <a:off x="1035028" y="1971334"/>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Less than 4 months </a:t>
            </a:r>
          </a:p>
        </p:txBody>
      </p:sp>
      <p:sp>
        <p:nvSpPr>
          <p:cNvPr id="14" name="Text Box 4">
            <a:extLst>
              <a:ext uri="{FF2B5EF4-FFF2-40B4-BE49-F238E27FC236}">
                <a16:creationId xmlns:a16="http://schemas.microsoft.com/office/drawing/2014/main" id="{E2EAAC0B-C4E6-494B-97D0-B6441C5A7B2F}"/>
              </a:ext>
            </a:extLst>
          </p:cNvPr>
          <p:cNvSpPr txBox="1">
            <a:spLocks noChangeArrowheads="1"/>
          </p:cNvSpPr>
          <p:nvPr/>
        </p:nvSpPr>
        <p:spPr bwMode="auto">
          <a:xfrm>
            <a:off x="1035028" y="4193141"/>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Less than 18 months </a:t>
            </a:r>
          </a:p>
        </p:txBody>
      </p:sp>
      <p:sp>
        <p:nvSpPr>
          <p:cNvPr id="15" name="Text Box 4">
            <a:extLst>
              <a:ext uri="{FF2B5EF4-FFF2-40B4-BE49-F238E27FC236}">
                <a16:creationId xmlns:a16="http://schemas.microsoft.com/office/drawing/2014/main" id="{35E7AEAE-FBFC-8C42-8617-2F4F28B0D3D8}"/>
              </a:ext>
            </a:extLst>
          </p:cNvPr>
          <p:cNvSpPr txBox="1">
            <a:spLocks noChangeArrowheads="1"/>
          </p:cNvSpPr>
          <p:nvPr/>
        </p:nvSpPr>
        <p:spPr bwMode="auto">
          <a:xfrm>
            <a:off x="2028825" y="4825136"/>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Less than 24 months </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16" name="Text Box 4">
            <a:extLst>
              <a:ext uri="{FF2B5EF4-FFF2-40B4-BE49-F238E27FC236}">
                <a16:creationId xmlns:a16="http://schemas.microsoft.com/office/drawing/2014/main" id="{F88EDDC6-F27C-4246-B84F-E99F3098494F}"/>
              </a:ext>
            </a:extLst>
          </p:cNvPr>
          <p:cNvSpPr txBox="1">
            <a:spLocks noChangeArrowheads="1"/>
          </p:cNvSpPr>
          <p:nvPr/>
        </p:nvSpPr>
        <p:spPr bwMode="auto">
          <a:xfrm>
            <a:off x="304800" y="5298916"/>
            <a:ext cx="5105400" cy="36933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3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I don’t generally use PSA doubling time as the critical decision factor </a:t>
            </a:r>
          </a:p>
        </p:txBody>
      </p:sp>
      <p:sp>
        <p:nvSpPr>
          <p:cNvPr id="18" name="Rectangle 17">
            <a:extLst>
              <a:ext uri="{FF2B5EF4-FFF2-40B4-BE49-F238E27FC236}">
                <a16:creationId xmlns:a16="http://schemas.microsoft.com/office/drawing/2014/main" id="{376AF6A9-F027-794C-BB13-ADA736248D1C}"/>
              </a:ext>
            </a:extLst>
          </p:cNvPr>
          <p:cNvSpPr/>
          <p:nvPr/>
        </p:nvSpPr>
        <p:spPr>
          <a:xfrm>
            <a:off x="304800" y="5773027"/>
            <a:ext cx="390600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ADT = androgen deprivation therapy</a:t>
            </a:r>
          </a:p>
        </p:txBody>
      </p:sp>
    </p:spTree>
    <p:extLst>
      <p:ext uri="{BB962C8B-B14F-4D97-AF65-F5344CB8AC3E}">
        <p14:creationId xmlns:p14="http://schemas.microsoft.com/office/powerpoint/2010/main" val="1566512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CE4410-14CA-5745-A5C8-7DB9F3852FBF}"/>
              </a:ext>
            </a:extLst>
          </p:cNvPr>
          <p:cNvSpPr/>
          <p:nvPr/>
        </p:nvSpPr>
        <p:spPr>
          <a:xfrm>
            <a:off x="839416" y="2271063"/>
            <a:ext cx="10441160" cy="2708434"/>
          </a:xfrm>
          <a:prstGeom prst="rect">
            <a:avLst/>
          </a:prstGeom>
        </p:spPr>
        <p:txBody>
          <a:bodyPr wrap="square">
            <a:spAutoFit/>
          </a:bodyPr>
          <a:lstStyle/>
          <a:p>
            <a:pPr lvl="0">
              <a:spcBef>
                <a:spcPts val="0"/>
              </a:spcBef>
              <a:spcAft>
                <a:spcPts val="0"/>
              </a:spcAft>
            </a:pPr>
            <a:r>
              <a:rPr lang="en-US" sz="3400" i="1" dirty="0">
                <a:solidFill>
                  <a:srgbClr val="0432FF"/>
                </a:solidFill>
                <a:latin typeface="Calibri" panose="020F0502020204030204" pitchFamily="34" charset="0"/>
                <a:ea typeface="Calibri" panose="020F0502020204030204" pitchFamily="34" charset="0"/>
                <a:cs typeface="Calibri" panose="020F0502020204030204" pitchFamily="34" charset="0"/>
              </a:rPr>
              <a:t>I</a:t>
            </a:r>
            <a:r>
              <a:rPr lang="en-US" sz="3400" b="1" i="1" dirty="0">
                <a:solidFill>
                  <a:srgbClr val="0432FF"/>
                </a:solidFill>
                <a:latin typeface="Calibri" panose="020F0502020204030204" pitchFamily="34" charset="0"/>
                <a:ea typeface="Calibri" panose="020F0502020204030204" pitchFamily="34" charset="0"/>
                <a:cs typeface="Calibri" panose="020F0502020204030204" pitchFamily="34" charset="0"/>
              </a:rPr>
              <a:t>n the treatment algorithm, when should an antiandrogen agent be added to ADT for castration-resistant M0 prostate cancer? (Selection of agent)</a:t>
            </a:r>
          </a:p>
          <a:p>
            <a:pPr lvl="0">
              <a:spcBef>
                <a:spcPts val="0"/>
              </a:spcBef>
              <a:spcAft>
                <a:spcPts val="0"/>
              </a:spcAft>
            </a:pPr>
            <a:endParaRPr lang="en-US" sz="3400" i="1" dirty="0">
              <a:solidFill>
                <a:srgbClr val="0432FF"/>
              </a:solidFill>
              <a:latin typeface="Calibri" panose="020F0502020204030204" pitchFamily="34" charset="0"/>
              <a:ea typeface="Calibri" panose="020F0502020204030204" pitchFamily="34" charset="0"/>
              <a:cs typeface="Calibri" panose="020F0502020204030204" pitchFamily="34" charset="0"/>
            </a:endParaRPr>
          </a:p>
          <a:p>
            <a:pPr lvl="0" algn="r">
              <a:spcBef>
                <a:spcPts val="0"/>
              </a:spcBef>
              <a:spcAft>
                <a:spcPts val="0"/>
              </a:spcAft>
            </a:pPr>
            <a:r>
              <a:rPr lang="en-US" sz="3400" b="1" i="1" dirty="0">
                <a:solidFill>
                  <a:srgbClr val="0432FF"/>
                </a:solidFill>
                <a:latin typeface="Calibri" panose="020F0502020204030204" pitchFamily="34" charset="0"/>
                <a:ea typeface="Calibri" panose="020F0502020204030204" pitchFamily="34" charset="0"/>
                <a:cs typeface="Calibri" panose="020F0502020204030204" pitchFamily="34" charset="0"/>
              </a:rPr>
              <a:t>					</a:t>
            </a:r>
            <a:r>
              <a:rPr lang="en-US" sz="3200" b="1" dirty="0">
                <a:solidFill>
                  <a:srgbClr val="0432FF"/>
                </a:solidFill>
                <a:latin typeface="Calibri" panose="020F0502020204030204" pitchFamily="34" charset="0"/>
                <a:ea typeface="Calibri" panose="020F0502020204030204" pitchFamily="34" charset="0"/>
                <a:cs typeface="Calibri" panose="020F0502020204030204" pitchFamily="34" charset="0"/>
              </a:rPr>
              <a:t>Discussants: Drs </a:t>
            </a:r>
            <a:r>
              <a:rPr lang="en-US" sz="3200" b="1" dirty="0" err="1">
                <a:solidFill>
                  <a:srgbClr val="0432FF"/>
                </a:solidFill>
                <a:latin typeface="Calibri" panose="020F0502020204030204" pitchFamily="34" charset="0"/>
                <a:ea typeface="Calibri" panose="020F0502020204030204" pitchFamily="34" charset="0"/>
                <a:cs typeface="Calibri" panose="020F0502020204030204" pitchFamily="34" charset="0"/>
              </a:rPr>
              <a:t>Antonarakis</a:t>
            </a:r>
            <a:r>
              <a:rPr lang="en-US" sz="3200" b="1" dirty="0">
                <a:solidFill>
                  <a:srgbClr val="0432FF"/>
                </a:solidFill>
                <a:latin typeface="Calibri" panose="020F0502020204030204" pitchFamily="34" charset="0"/>
                <a:ea typeface="Calibri" panose="020F0502020204030204" pitchFamily="34" charset="0"/>
                <a:cs typeface="Calibri" panose="020F0502020204030204" pitchFamily="34" charset="0"/>
              </a:rPr>
              <a:t> and Armstrong</a:t>
            </a:r>
          </a:p>
        </p:txBody>
      </p:sp>
      <p:sp>
        <p:nvSpPr>
          <p:cNvPr id="5" name="TextBox 4">
            <a:extLst>
              <a:ext uri="{FF2B5EF4-FFF2-40B4-BE49-F238E27FC236}">
                <a16:creationId xmlns:a16="http://schemas.microsoft.com/office/drawing/2014/main" id="{C05AA041-8D64-9341-95FD-75D997CF174E}"/>
              </a:ext>
            </a:extLst>
          </p:cNvPr>
          <p:cNvSpPr txBox="1"/>
          <p:nvPr/>
        </p:nvSpPr>
        <p:spPr>
          <a:xfrm>
            <a:off x="0" y="548680"/>
            <a:ext cx="12192000" cy="738664"/>
          </a:xfrm>
          <a:prstGeom prst="rect">
            <a:avLst/>
          </a:prstGeom>
          <a:noFill/>
        </p:spPr>
        <p:txBody>
          <a:bodyPr wrap="square" rtlCol="0">
            <a:spAutoFit/>
          </a:bodyPr>
          <a:lstStyle/>
          <a:p>
            <a:pPr algn="ctr"/>
            <a:r>
              <a:rPr lang="en-US" sz="4200" dirty="0">
                <a:solidFill>
                  <a:srgbClr val="0432FF"/>
                </a:solidFill>
                <a:latin typeface="Calibri" panose="020F0502020204030204" pitchFamily="34" charset="0"/>
                <a:cs typeface="Calibri" panose="020F0502020204030204" pitchFamily="34" charset="0"/>
              </a:rPr>
              <a:t>Module 4</a:t>
            </a:r>
          </a:p>
        </p:txBody>
      </p:sp>
    </p:spTree>
    <p:extLst>
      <p:ext uri="{BB962C8B-B14F-4D97-AF65-F5344CB8AC3E}">
        <p14:creationId xmlns:p14="http://schemas.microsoft.com/office/powerpoint/2010/main" val="3443853245"/>
      </p:ext>
    </p:extLst>
  </p:cSld>
  <p:clrMapOvr>
    <a:masterClrMapping/>
  </p:clrMapOvr>
  <p:transition spd="slow"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741979" y="359868"/>
            <a:ext cx="10974914" cy="1143000"/>
          </a:xfrm>
        </p:spPr>
        <p:txBody>
          <a:bodyPr/>
          <a:lstStyle/>
          <a:p>
            <a:pPr lvl="0" algn="l"/>
            <a:r>
              <a:rPr lang="en-US" dirty="0"/>
              <a:t>In general, which is your preferred antiandrogen agent to add to ADT for patients with castration-resistant M0 prostate cancer?</a:t>
            </a:r>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4419600" y="1641130"/>
          <a:ext cx="6781800" cy="4466988"/>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1143000" y="2239362"/>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Enzalutamide </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10" name="Text Box 4">
            <a:extLst>
              <a:ext uri="{FF2B5EF4-FFF2-40B4-BE49-F238E27FC236}">
                <a16:creationId xmlns:a16="http://schemas.microsoft.com/office/drawing/2014/main" id="{FD1FD144-C413-0E4C-8758-0B1AD42F6900}"/>
              </a:ext>
            </a:extLst>
          </p:cNvPr>
          <p:cNvSpPr txBox="1">
            <a:spLocks noChangeArrowheads="1"/>
          </p:cNvSpPr>
          <p:nvPr/>
        </p:nvSpPr>
        <p:spPr bwMode="auto">
          <a:xfrm>
            <a:off x="149204" y="5240162"/>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Apalutamide </a:t>
            </a:r>
          </a:p>
        </p:txBody>
      </p:sp>
      <p:sp>
        <p:nvSpPr>
          <p:cNvPr id="12" name="Text Box 4">
            <a:extLst>
              <a:ext uri="{FF2B5EF4-FFF2-40B4-BE49-F238E27FC236}">
                <a16:creationId xmlns:a16="http://schemas.microsoft.com/office/drawing/2014/main" id="{1530D4C0-F2EA-AE46-8CCB-A6B5919C7622}"/>
              </a:ext>
            </a:extLst>
          </p:cNvPr>
          <p:cNvSpPr txBox="1">
            <a:spLocks noChangeArrowheads="1"/>
          </p:cNvSpPr>
          <p:nvPr/>
        </p:nvSpPr>
        <p:spPr bwMode="auto">
          <a:xfrm>
            <a:off x="149204" y="3143306"/>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Darolutamide</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 </a:t>
            </a:r>
          </a:p>
        </p:txBody>
      </p:sp>
      <p:sp>
        <p:nvSpPr>
          <p:cNvPr id="3" name="Rectangle 2">
            <a:extLst>
              <a:ext uri="{FF2B5EF4-FFF2-40B4-BE49-F238E27FC236}">
                <a16:creationId xmlns:a16="http://schemas.microsoft.com/office/drawing/2014/main" id="{41E5027E-6260-E649-8043-3EE1AF511D3B}"/>
              </a:ext>
            </a:extLst>
          </p:cNvPr>
          <p:cNvSpPr/>
          <p:nvPr/>
        </p:nvSpPr>
        <p:spPr>
          <a:xfrm>
            <a:off x="304800" y="6377597"/>
            <a:ext cx="3441968"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Survey of live webinar audience</a:t>
            </a:r>
          </a:p>
        </p:txBody>
      </p:sp>
      <p:sp>
        <p:nvSpPr>
          <p:cNvPr id="13" name="Rectangle 12">
            <a:extLst>
              <a:ext uri="{FF2B5EF4-FFF2-40B4-BE49-F238E27FC236}">
                <a16:creationId xmlns:a16="http://schemas.microsoft.com/office/drawing/2014/main" id="{484D6285-B966-B047-B897-536AD8C2A344}"/>
              </a:ext>
            </a:extLst>
          </p:cNvPr>
          <p:cNvSpPr/>
          <p:nvPr/>
        </p:nvSpPr>
        <p:spPr>
          <a:xfrm>
            <a:off x="304800" y="5936726"/>
            <a:ext cx="870751"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N = 92</a:t>
            </a:r>
          </a:p>
        </p:txBody>
      </p:sp>
      <p:sp>
        <p:nvSpPr>
          <p:cNvPr id="11" name="Text Box 4">
            <a:extLst>
              <a:ext uri="{FF2B5EF4-FFF2-40B4-BE49-F238E27FC236}">
                <a16:creationId xmlns:a16="http://schemas.microsoft.com/office/drawing/2014/main" id="{D0E12FEF-7144-594B-A516-3305A2B336D3}"/>
              </a:ext>
            </a:extLst>
          </p:cNvPr>
          <p:cNvSpPr txBox="1">
            <a:spLocks noChangeArrowheads="1"/>
          </p:cNvSpPr>
          <p:nvPr/>
        </p:nvSpPr>
        <p:spPr bwMode="auto">
          <a:xfrm>
            <a:off x="0" y="4110589"/>
            <a:ext cx="4524376"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I don’t have a preferred antiandrogen agent</a:t>
            </a:r>
            <a:b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b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 in this setting </a:t>
            </a:r>
          </a:p>
        </p:txBody>
      </p:sp>
    </p:spTree>
    <p:extLst>
      <p:ext uri="{BB962C8B-B14F-4D97-AF65-F5344CB8AC3E}">
        <p14:creationId xmlns:p14="http://schemas.microsoft.com/office/powerpoint/2010/main" val="2516172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86D0-7C97-3740-B454-1BBA0EB2AA5C}"/>
              </a:ext>
            </a:extLst>
          </p:cNvPr>
          <p:cNvSpPr>
            <a:spLocks noGrp="1"/>
          </p:cNvSpPr>
          <p:nvPr>
            <p:ph type="title"/>
          </p:nvPr>
        </p:nvSpPr>
        <p:spPr/>
        <p:txBody>
          <a:bodyPr/>
          <a:lstStyle/>
          <a:p>
            <a:r>
              <a:rPr lang="en-US" dirty="0"/>
              <a:t>Recent FDA Approvals of Next-Generation Antiandrogens in Nonmetastatic Castration-Resistant Prostate Cancer</a:t>
            </a:r>
          </a:p>
        </p:txBody>
      </p:sp>
      <p:graphicFrame>
        <p:nvGraphicFramePr>
          <p:cNvPr id="4" name="Table 4">
            <a:extLst>
              <a:ext uri="{FF2B5EF4-FFF2-40B4-BE49-F238E27FC236}">
                <a16:creationId xmlns:a16="http://schemas.microsoft.com/office/drawing/2014/main" id="{A584ADDE-CD9F-A140-A950-580B4DCC5973}"/>
              </a:ext>
            </a:extLst>
          </p:cNvPr>
          <p:cNvGraphicFramePr>
            <a:graphicFrameLocks noGrp="1"/>
          </p:cNvGraphicFramePr>
          <p:nvPr>
            <p:ph idx="1"/>
            <p:extLst>
              <p:ext uri="{D42A27DB-BD31-4B8C-83A1-F6EECF244321}">
                <p14:modId xmlns:p14="http://schemas.microsoft.com/office/powerpoint/2010/main" val="3345454823"/>
              </p:ext>
            </p:extLst>
          </p:nvPr>
        </p:nvGraphicFramePr>
        <p:xfrm>
          <a:off x="1055440" y="1954472"/>
          <a:ext cx="10358436" cy="2949056"/>
        </p:xfrm>
        <a:graphic>
          <a:graphicData uri="http://schemas.openxmlformats.org/drawingml/2006/table">
            <a:tbl>
              <a:tblPr firstRow="1" bandRow="1">
                <a:tableStyleId>{21E4AEA4-8DFA-4A89-87EB-49C32662AFE0}</a:tableStyleId>
              </a:tblPr>
              <a:tblGrid>
                <a:gridCol w="3452812">
                  <a:extLst>
                    <a:ext uri="{9D8B030D-6E8A-4147-A177-3AD203B41FA5}">
                      <a16:colId xmlns:a16="http://schemas.microsoft.com/office/drawing/2014/main" val="4099333645"/>
                    </a:ext>
                  </a:extLst>
                </a:gridCol>
                <a:gridCol w="3452812">
                  <a:extLst>
                    <a:ext uri="{9D8B030D-6E8A-4147-A177-3AD203B41FA5}">
                      <a16:colId xmlns:a16="http://schemas.microsoft.com/office/drawing/2014/main" val="2952824726"/>
                    </a:ext>
                  </a:extLst>
                </a:gridCol>
                <a:gridCol w="3452812">
                  <a:extLst>
                    <a:ext uri="{9D8B030D-6E8A-4147-A177-3AD203B41FA5}">
                      <a16:colId xmlns:a16="http://schemas.microsoft.com/office/drawing/2014/main" val="211320688"/>
                    </a:ext>
                  </a:extLst>
                </a:gridCol>
              </a:tblGrid>
              <a:tr h="737264">
                <a:tc>
                  <a:txBody>
                    <a:bodyPr/>
                    <a:lstStyle/>
                    <a:p>
                      <a:r>
                        <a:rPr lang="en-US" sz="2200" dirty="0"/>
                        <a:t>Agent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2200" dirty="0"/>
                        <a:t>Approval date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2200" dirty="0"/>
                        <a:t>Pivotal study</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extLst>
                  <a:ext uri="{0D108BD9-81ED-4DB2-BD59-A6C34878D82A}">
                    <a16:rowId xmlns:a16="http://schemas.microsoft.com/office/drawing/2014/main" val="954029468"/>
                  </a:ext>
                </a:extLst>
              </a:tr>
              <a:tr h="737264">
                <a:tc>
                  <a:txBody>
                    <a:bodyPr/>
                    <a:lstStyle/>
                    <a:p>
                      <a:r>
                        <a:rPr lang="en-US" sz="2200" dirty="0"/>
                        <a:t>Darolutamide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200" dirty="0"/>
                        <a:t>July 30, 2020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200" dirty="0"/>
                        <a:t>ARAMIS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1516358687"/>
                  </a:ext>
                </a:extLst>
              </a:tr>
              <a:tr h="737264">
                <a:tc>
                  <a:txBody>
                    <a:bodyPr/>
                    <a:lstStyle/>
                    <a:p>
                      <a:r>
                        <a:rPr lang="en-US" sz="2200" dirty="0"/>
                        <a:t>Enzalutamide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t>July 12, 2018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t>PROSPER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6234043"/>
                  </a:ext>
                </a:extLst>
              </a:tr>
              <a:tr h="737264">
                <a:tc>
                  <a:txBody>
                    <a:bodyPr/>
                    <a:lstStyle/>
                    <a:p>
                      <a:r>
                        <a:rPr lang="en-US" sz="2200" dirty="0"/>
                        <a:t>Apalutamide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200" dirty="0"/>
                        <a:t>February 14, 2018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200" dirty="0"/>
                        <a:t>SPARTAN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1634651567"/>
                  </a:ext>
                </a:extLst>
              </a:tr>
            </a:tbl>
          </a:graphicData>
        </a:graphic>
      </p:graphicFrame>
      <p:sp>
        <p:nvSpPr>
          <p:cNvPr id="5" name="TextBox 4">
            <a:extLst>
              <a:ext uri="{FF2B5EF4-FFF2-40B4-BE49-F238E27FC236}">
                <a16:creationId xmlns:a16="http://schemas.microsoft.com/office/drawing/2014/main" id="{E210BB44-4CEB-7142-A001-3DE9A08AB10A}"/>
              </a:ext>
            </a:extLst>
          </p:cNvPr>
          <p:cNvSpPr txBox="1"/>
          <p:nvPr/>
        </p:nvSpPr>
        <p:spPr>
          <a:xfrm>
            <a:off x="191344" y="6469404"/>
            <a:ext cx="5489003"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https://</a:t>
            </a:r>
            <a:r>
              <a:rPr lang="en-US" sz="1500" b="0" dirty="0" err="1">
                <a:solidFill>
                  <a:schemeClr val="tx1"/>
                </a:solidFill>
                <a:latin typeface="Calibri" panose="020F0502020204030204" pitchFamily="34" charset="0"/>
                <a:cs typeface="Calibri" panose="020F0502020204030204" pitchFamily="34" charset="0"/>
              </a:rPr>
              <a:t>www.fda.gov</a:t>
            </a:r>
            <a:r>
              <a:rPr lang="en-US" sz="1500" b="0" dirty="0">
                <a:solidFill>
                  <a:schemeClr val="tx1"/>
                </a:solidFill>
                <a:latin typeface="Calibri" panose="020F0502020204030204" pitchFamily="34" charset="0"/>
                <a:cs typeface="Calibri" panose="020F0502020204030204" pitchFamily="34" charset="0"/>
              </a:rPr>
              <a:t>/drugs/resources-information-approved-drugs/</a:t>
            </a:r>
          </a:p>
        </p:txBody>
      </p:sp>
    </p:spTree>
    <p:extLst>
      <p:ext uri="{BB962C8B-B14F-4D97-AF65-F5344CB8AC3E}">
        <p14:creationId xmlns:p14="http://schemas.microsoft.com/office/powerpoint/2010/main" val="3401843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5C36A5B-D031-3848-8B41-B6985B3CE1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747340"/>
            <a:ext cx="5634567" cy="2803197"/>
          </a:xfrm>
          <a:prstGeom prst="rect">
            <a:avLst/>
          </a:prstGeom>
          <a:noFill/>
        </p:spPr>
      </p:pic>
      <p:pic>
        <p:nvPicPr>
          <p:cNvPr id="7" name="Picture 6" descr="Graphical user interface, text, application, email&#10;&#10;Description automatically generated">
            <a:extLst>
              <a:ext uri="{FF2B5EF4-FFF2-40B4-BE49-F238E27FC236}">
                <a16:creationId xmlns:a16="http://schemas.microsoft.com/office/drawing/2014/main" id="{0124CB9B-147A-3843-95A1-3E14410FEE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048" y="620688"/>
            <a:ext cx="4875386" cy="3052416"/>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8950A665-2887-8A44-BE0F-E9B8E405A5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95" y="4005064"/>
            <a:ext cx="6788894" cy="2495801"/>
          </a:xfrm>
          <a:prstGeom prst="rect">
            <a:avLst/>
          </a:prstGeom>
        </p:spPr>
      </p:pic>
      <p:sp>
        <p:nvSpPr>
          <p:cNvPr id="11" name="Rectangle 10">
            <a:extLst>
              <a:ext uri="{FF2B5EF4-FFF2-40B4-BE49-F238E27FC236}">
                <a16:creationId xmlns:a16="http://schemas.microsoft.com/office/drawing/2014/main" id="{A74E3ECC-816B-8945-BD4E-63715F8BDBA8}"/>
              </a:ext>
            </a:extLst>
          </p:cNvPr>
          <p:cNvSpPr/>
          <p:nvPr/>
        </p:nvSpPr>
        <p:spPr bwMode="auto">
          <a:xfrm>
            <a:off x="8184232" y="4005064"/>
            <a:ext cx="1213557" cy="6429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extBox 1">
            <a:extLst>
              <a:ext uri="{FF2B5EF4-FFF2-40B4-BE49-F238E27FC236}">
                <a16:creationId xmlns:a16="http://schemas.microsoft.com/office/drawing/2014/main" id="{58DFA46D-E714-9B45-92BC-12F0344C4D3C}"/>
              </a:ext>
            </a:extLst>
          </p:cNvPr>
          <p:cNvSpPr txBox="1"/>
          <p:nvPr/>
        </p:nvSpPr>
        <p:spPr>
          <a:xfrm>
            <a:off x="551384" y="1016009"/>
            <a:ext cx="5634566" cy="307777"/>
          </a:xfrm>
          <a:prstGeom prst="rect">
            <a:avLst/>
          </a:prstGeom>
          <a:noFill/>
        </p:spPr>
        <p:txBody>
          <a:bodyPr wrap="square" rtlCol="0">
            <a:spAutoFit/>
          </a:bodyPr>
          <a:lstStyle/>
          <a:p>
            <a:pPr algn="ctr"/>
            <a:r>
              <a:rPr lang="en-US" sz="1400" i="1">
                <a:solidFill>
                  <a:srgbClr val="D8392F"/>
                </a:solidFill>
              </a:rPr>
              <a:t>N </a:t>
            </a:r>
            <a:r>
              <a:rPr lang="en-US" sz="1400" i="1" err="1">
                <a:solidFill>
                  <a:srgbClr val="D8392F"/>
                </a:solidFill>
              </a:rPr>
              <a:t>Engl</a:t>
            </a:r>
            <a:r>
              <a:rPr lang="en-US" sz="1400" i="1">
                <a:solidFill>
                  <a:srgbClr val="D8392F"/>
                </a:solidFill>
              </a:rPr>
              <a:t> J Med </a:t>
            </a:r>
            <a:r>
              <a:rPr lang="en-US" sz="1400">
                <a:solidFill>
                  <a:srgbClr val="D8392F"/>
                </a:solidFill>
              </a:rPr>
              <a:t>2020;383:1040-9. </a:t>
            </a:r>
          </a:p>
        </p:txBody>
      </p:sp>
      <p:sp>
        <p:nvSpPr>
          <p:cNvPr id="3" name="TextBox 2">
            <a:extLst>
              <a:ext uri="{FF2B5EF4-FFF2-40B4-BE49-F238E27FC236}">
                <a16:creationId xmlns:a16="http://schemas.microsoft.com/office/drawing/2014/main" id="{FCB004DA-E07F-6941-9729-226E62B6F269}"/>
              </a:ext>
            </a:extLst>
          </p:cNvPr>
          <p:cNvSpPr txBox="1"/>
          <p:nvPr/>
        </p:nvSpPr>
        <p:spPr>
          <a:xfrm>
            <a:off x="6456040" y="816967"/>
            <a:ext cx="4875386" cy="307777"/>
          </a:xfrm>
          <a:prstGeom prst="rect">
            <a:avLst/>
          </a:prstGeom>
          <a:noFill/>
        </p:spPr>
        <p:txBody>
          <a:bodyPr wrap="square" rtlCol="0">
            <a:spAutoFit/>
          </a:bodyPr>
          <a:lstStyle/>
          <a:p>
            <a:pPr algn="ctr"/>
            <a:r>
              <a:rPr lang="en-US" sz="1400" i="1">
                <a:solidFill>
                  <a:srgbClr val="B24B56"/>
                </a:solidFill>
              </a:rPr>
              <a:t>N </a:t>
            </a:r>
            <a:r>
              <a:rPr lang="en-US" sz="1400" i="1" err="1">
                <a:solidFill>
                  <a:srgbClr val="B24B56"/>
                </a:solidFill>
              </a:rPr>
              <a:t>Engl</a:t>
            </a:r>
            <a:r>
              <a:rPr lang="en-US" sz="1400" i="1">
                <a:solidFill>
                  <a:srgbClr val="B24B56"/>
                </a:solidFill>
              </a:rPr>
              <a:t> J Med </a:t>
            </a:r>
            <a:r>
              <a:rPr lang="en-US" sz="1400">
                <a:solidFill>
                  <a:srgbClr val="B24B56"/>
                </a:solidFill>
              </a:rPr>
              <a:t>2020;382(23):2197-206. </a:t>
            </a:r>
          </a:p>
        </p:txBody>
      </p:sp>
      <p:sp>
        <p:nvSpPr>
          <p:cNvPr id="4" name="TextBox 3">
            <a:extLst>
              <a:ext uri="{FF2B5EF4-FFF2-40B4-BE49-F238E27FC236}">
                <a16:creationId xmlns:a16="http://schemas.microsoft.com/office/drawing/2014/main" id="{9747CF54-E0B8-8740-8383-00366383C0E6}"/>
              </a:ext>
            </a:extLst>
          </p:cNvPr>
          <p:cNvSpPr txBox="1"/>
          <p:nvPr/>
        </p:nvSpPr>
        <p:spPr>
          <a:xfrm>
            <a:off x="4609214" y="4199202"/>
            <a:ext cx="3752950" cy="307777"/>
          </a:xfrm>
          <a:prstGeom prst="rect">
            <a:avLst/>
          </a:prstGeom>
          <a:noFill/>
        </p:spPr>
        <p:txBody>
          <a:bodyPr wrap="none" rtlCol="0">
            <a:spAutoFit/>
          </a:bodyPr>
          <a:lstStyle/>
          <a:p>
            <a:r>
              <a:rPr lang="en-US" sz="1400" i="1">
                <a:solidFill>
                  <a:srgbClr val="E67735"/>
                </a:solidFill>
              </a:rPr>
              <a:t>Eur J Cancer </a:t>
            </a:r>
            <a:r>
              <a:rPr lang="en-US" sz="1400">
                <a:solidFill>
                  <a:srgbClr val="E67735"/>
                </a:solidFill>
              </a:rPr>
              <a:t>2020;[Online ahead of print].</a:t>
            </a:r>
          </a:p>
        </p:txBody>
      </p:sp>
    </p:spTree>
    <p:extLst>
      <p:ext uri="{BB962C8B-B14F-4D97-AF65-F5344CB8AC3E}">
        <p14:creationId xmlns:p14="http://schemas.microsoft.com/office/powerpoint/2010/main" val="3938795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3196-9E54-E94B-AB5C-6B5D6B266940}"/>
              </a:ext>
            </a:extLst>
          </p:cNvPr>
          <p:cNvSpPr>
            <a:spLocks noGrp="1"/>
          </p:cNvSpPr>
          <p:nvPr>
            <p:ph type="title"/>
          </p:nvPr>
        </p:nvSpPr>
        <p:spPr/>
        <p:txBody>
          <a:bodyPr/>
          <a:lstStyle/>
          <a:p>
            <a:r>
              <a:rPr lang="en-US"/>
              <a:t>Overall Survival: Darolutamide, Enzalutamide, Apalutamide</a:t>
            </a:r>
          </a:p>
        </p:txBody>
      </p:sp>
      <p:graphicFrame>
        <p:nvGraphicFramePr>
          <p:cNvPr id="4" name="Table 4">
            <a:extLst>
              <a:ext uri="{FF2B5EF4-FFF2-40B4-BE49-F238E27FC236}">
                <a16:creationId xmlns:a16="http://schemas.microsoft.com/office/drawing/2014/main" id="{0314C010-5601-1244-B44C-01FA6808A040}"/>
              </a:ext>
            </a:extLst>
          </p:cNvPr>
          <p:cNvGraphicFramePr>
            <a:graphicFrameLocks noGrp="1"/>
          </p:cNvGraphicFramePr>
          <p:nvPr>
            <p:ph idx="1"/>
            <p:extLst>
              <p:ext uri="{D42A27DB-BD31-4B8C-83A1-F6EECF244321}">
                <p14:modId xmlns:p14="http://schemas.microsoft.com/office/powerpoint/2010/main" val="3217617761"/>
              </p:ext>
            </p:extLst>
          </p:nvPr>
        </p:nvGraphicFramePr>
        <p:xfrm>
          <a:off x="912817" y="1792454"/>
          <a:ext cx="10358436" cy="3462114"/>
        </p:xfrm>
        <a:graphic>
          <a:graphicData uri="http://schemas.openxmlformats.org/drawingml/2006/table">
            <a:tbl>
              <a:tblPr firstRow="1" bandRow="1">
                <a:tableStyleId>{21E4AEA4-8DFA-4A89-87EB-49C32662AFE0}</a:tableStyleId>
              </a:tblPr>
              <a:tblGrid>
                <a:gridCol w="2589609">
                  <a:extLst>
                    <a:ext uri="{9D8B030D-6E8A-4147-A177-3AD203B41FA5}">
                      <a16:colId xmlns:a16="http://schemas.microsoft.com/office/drawing/2014/main" val="1651088716"/>
                    </a:ext>
                  </a:extLst>
                </a:gridCol>
                <a:gridCol w="2589609">
                  <a:extLst>
                    <a:ext uri="{9D8B030D-6E8A-4147-A177-3AD203B41FA5}">
                      <a16:colId xmlns:a16="http://schemas.microsoft.com/office/drawing/2014/main" val="23848400"/>
                    </a:ext>
                  </a:extLst>
                </a:gridCol>
                <a:gridCol w="2589609">
                  <a:extLst>
                    <a:ext uri="{9D8B030D-6E8A-4147-A177-3AD203B41FA5}">
                      <a16:colId xmlns:a16="http://schemas.microsoft.com/office/drawing/2014/main" val="280120841"/>
                    </a:ext>
                  </a:extLst>
                </a:gridCol>
                <a:gridCol w="2589609">
                  <a:extLst>
                    <a:ext uri="{9D8B030D-6E8A-4147-A177-3AD203B41FA5}">
                      <a16:colId xmlns:a16="http://schemas.microsoft.com/office/drawing/2014/main" val="1116117661"/>
                    </a:ext>
                  </a:extLst>
                </a:gridCol>
              </a:tblGrid>
              <a:tr h="700442">
                <a:tc>
                  <a:txBody>
                    <a:bodyPr/>
                    <a:lstStyle/>
                    <a:p>
                      <a:endParaRPr lang="en-US" sz="2000"/>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2000"/>
                        <a:t>ARAMIS</a:t>
                      </a:r>
                      <a:r>
                        <a:rPr lang="en-US" sz="2000" baseline="30000"/>
                        <a:t>1</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2000"/>
                        <a:t>PROSPER</a:t>
                      </a:r>
                      <a:r>
                        <a:rPr lang="en-US" sz="2000" baseline="30000"/>
                        <a:t>2</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2000"/>
                        <a:t>SPARTAN</a:t>
                      </a:r>
                      <a:r>
                        <a:rPr lang="en-US" sz="2000" baseline="30000"/>
                        <a:t>3</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extLst>
                  <a:ext uri="{0D108BD9-81ED-4DB2-BD59-A6C34878D82A}">
                    <a16:rowId xmlns:a16="http://schemas.microsoft.com/office/drawing/2014/main" val="2087576496"/>
                  </a:ext>
                </a:extLst>
              </a:tr>
              <a:tr h="690418">
                <a:tc>
                  <a:txBody>
                    <a:bodyPr/>
                    <a:lstStyle/>
                    <a:p>
                      <a:r>
                        <a:rPr lang="en-US" sz="2000"/>
                        <a:t>Antiandrogen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000"/>
                        <a:t>Darolutamide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000"/>
                        <a:t>Enzalutamide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000"/>
                        <a:t>Apalutamide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2220630992"/>
                  </a:ext>
                </a:extLst>
              </a:tr>
              <a:tr h="690418">
                <a:tc>
                  <a:txBody>
                    <a:bodyPr/>
                    <a:lstStyle/>
                    <a:p>
                      <a:r>
                        <a:rPr lang="en-US" sz="2000"/>
                        <a:t>Median follow-up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a:t>49 </a:t>
                      </a:r>
                      <a:r>
                        <a:rPr lang="en-US" sz="2000" err="1"/>
                        <a:t>mo</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a:t>47 </a:t>
                      </a:r>
                      <a:r>
                        <a:rPr lang="en-US" sz="2000" err="1"/>
                        <a:t>mo</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a:t>52 </a:t>
                      </a:r>
                      <a:r>
                        <a:rPr lang="en-US" sz="2000" err="1"/>
                        <a:t>mo</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1523997"/>
                  </a:ext>
                </a:extLst>
              </a:tr>
              <a:tr h="690418">
                <a:tc>
                  <a:txBody>
                    <a:bodyPr/>
                    <a:lstStyle/>
                    <a:p>
                      <a:r>
                        <a:rPr lang="en-US" sz="2000"/>
                        <a:t>Median 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000"/>
                        <a:t>Not estimated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000"/>
                        <a:t>57 vs 56 </a:t>
                      </a:r>
                      <a:r>
                        <a:rPr lang="en-US" sz="2000" err="1"/>
                        <a:t>mo</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000"/>
                        <a:t>74 vs 60 </a:t>
                      </a:r>
                      <a:r>
                        <a:rPr lang="en-US" sz="2000" err="1"/>
                        <a:t>mo</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3554708240"/>
                  </a:ext>
                </a:extLst>
              </a:tr>
              <a:tr h="690418">
                <a:tc>
                  <a:txBody>
                    <a:bodyPr/>
                    <a:lstStyle/>
                    <a:p>
                      <a:r>
                        <a:rPr lang="en-US" sz="2000"/>
                        <a:t>OS hazard ratio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0.69 (</a:t>
                      </a:r>
                      <a:r>
                        <a:rPr lang="en-US" sz="2000" i="1" dirty="0"/>
                        <a:t>p</a:t>
                      </a:r>
                      <a:r>
                        <a:rPr lang="en-US" sz="2000" dirty="0"/>
                        <a:t> = 0.003)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0.73 (</a:t>
                      </a:r>
                      <a:r>
                        <a:rPr lang="en-US" sz="2000" i="1" dirty="0"/>
                        <a:t>p </a:t>
                      </a:r>
                      <a:r>
                        <a:rPr lang="en-US" sz="2000" dirty="0"/>
                        <a:t>= 0.001)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0.78 (</a:t>
                      </a:r>
                      <a:r>
                        <a:rPr lang="en-US" sz="2000" i="1" dirty="0"/>
                        <a:t>p </a:t>
                      </a:r>
                      <a:r>
                        <a:rPr lang="en-US" sz="2000" dirty="0"/>
                        <a:t>= 0.0161)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2237036"/>
                  </a:ext>
                </a:extLst>
              </a:tr>
            </a:tbl>
          </a:graphicData>
        </a:graphic>
      </p:graphicFrame>
      <p:sp>
        <p:nvSpPr>
          <p:cNvPr id="6" name="TextBox 5">
            <a:extLst>
              <a:ext uri="{FF2B5EF4-FFF2-40B4-BE49-F238E27FC236}">
                <a16:creationId xmlns:a16="http://schemas.microsoft.com/office/drawing/2014/main" id="{EA2ABE8B-AB93-C04E-9EE4-E4B0B9245DC9}"/>
              </a:ext>
            </a:extLst>
          </p:cNvPr>
          <p:cNvSpPr txBox="1"/>
          <p:nvPr/>
        </p:nvSpPr>
        <p:spPr>
          <a:xfrm>
            <a:off x="191344" y="5846157"/>
            <a:ext cx="6784550" cy="784830"/>
          </a:xfrm>
          <a:prstGeom prst="rect">
            <a:avLst/>
          </a:prstGeom>
          <a:noFill/>
        </p:spPr>
        <p:txBody>
          <a:bodyPr wrap="none" rtlCol="0">
            <a:spAutoFit/>
          </a:bodyPr>
          <a:lstStyle/>
          <a:p>
            <a:r>
              <a:rPr lang="en-US" sz="1500" b="0" baseline="30000" dirty="0">
                <a:solidFill>
                  <a:schemeClr val="tx1"/>
                </a:solidFill>
                <a:latin typeface="Calibri" panose="020F0502020204030204" pitchFamily="34" charset="0"/>
                <a:cs typeface="Calibri" panose="020F0502020204030204" pitchFamily="34" charset="0"/>
              </a:rPr>
              <a:t>1 </a:t>
            </a:r>
            <a:r>
              <a:rPr lang="en-US" sz="1500" b="0" dirty="0" err="1">
                <a:solidFill>
                  <a:schemeClr val="tx1"/>
                </a:solidFill>
                <a:latin typeface="Calibri" panose="020F0502020204030204" pitchFamily="34" charset="0"/>
                <a:cs typeface="Calibri" panose="020F0502020204030204" pitchFamily="34" charset="0"/>
              </a:rPr>
              <a:t>Fizazi</a:t>
            </a:r>
            <a:r>
              <a:rPr lang="en-US" sz="1500" b="0" dirty="0">
                <a:solidFill>
                  <a:schemeClr val="tx1"/>
                </a:solidFill>
                <a:latin typeface="Calibri" panose="020F0502020204030204" pitchFamily="34" charset="0"/>
                <a:cs typeface="Calibri" panose="020F0502020204030204" pitchFamily="34" charset="0"/>
              </a:rPr>
              <a:t> K et al; ARAMIS Investigators. </a:t>
            </a:r>
            <a:r>
              <a:rPr lang="en-US" sz="1500" b="0" i="1" dirty="0">
                <a:solidFill>
                  <a:schemeClr val="tx1"/>
                </a:solidFill>
                <a:latin typeface="Calibri" panose="020F0502020204030204" pitchFamily="34" charset="0"/>
                <a:cs typeface="Calibri" panose="020F0502020204030204" pitchFamily="34" charset="0"/>
              </a:rPr>
              <a:t>N </a:t>
            </a:r>
            <a:r>
              <a:rPr lang="en-US" sz="1500" b="0" i="1" dirty="0" err="1">
                <a:solidFill>
                  <a:schemeClr val="tx1"/>
                </a:solidFill>
                <a:latin typeface="Calibri" panose="020F0502020204030204" pitchFamily="34" charset="0"/>
                <a:cs typeface="Calibri" panose="020F0502020204030204" pitchFamily="34" charset="0"/>
              </a:rPr>
              <a:t>Engl</a:t>
            </a:r>
            <a:r>
              <a:rPr lang="en-US" sz="1500" b="0" i="1" dirty="0">
                <a:solidFill>
                  <a:schemeClr val="tx1"/>
                </a:solidFill>
                <a:latin typeface="Calibri" panose="020F0502020204030204" pitchFamily="34" charset="0"/>
                <a:cs typeface="Calibri" panose="020F0502020204030204" pitchFamily="34" charset="0"/>
              </a:rPr>
              <a:t> J Med </a:t>
            </a:r>
            <a:r>
              <a:rPr lang="en-US" sz="1500" b="0" dirty="0">
                <a:solidFill>
                  <a:schemeClr val="tx1"/>
                </a:solidFill>
                <a:latin typeface="Calibri" panose="020F0502020204030204" pitchFamily="34" charset="0"/>
                <a:cs typeface="Calibri" panose="020F0502020204030204" pitchFamily="34" charset="0"/>
              </a:rPr>
              <a:t>2020;383:1040-9.</a:t>
            </a:r>
            <a:r>
              <a:rPr lang="en-US" sz="1500" dirty="0">
                <a:latin typeface="Calibri" panose="020F0502020204030204" pitchFamily="34" charset="0"/>
                <a:cs typeface="Calibri" panose="020F0502020204030204" pitchFamily="34" charset="0"/>
              </a:rPr>
              <a:t> </a:t>
            </a:r>
          </a:p>
          <a:p>
            <a:r>
              <a:rPr lang="en-US" sz="1500" b="0" baseline="30000" dirty="0">
                <a:solidFill>
                  <a:schemeClr val="tx1"/>
                </a:solidFill>
                <a:latin typeface="Calibri" panose="020F0502020204030204" pitchFamily="34" charset="0"/>
                <a:cs typeface="Calibri" panose="020F0502020204030204" pitchFamily="34" charset="0"/>
              </a:rPr>
              <a:t>2 </a:t>
            </a:r>
            <a:r>
              <a:rPr lang="en-US" sz="1500" b="0" dirty="0">
                <a:solidFill>
                  <a:schemeClr val="tx1"/>
                </a:solidFill>
                <a:latin typeface="Calibri" panose="020F0502020204030204" pitchFamily="34" charset="0"/>
                <a:cs typeface="Calibri" panose="020F0502020204030204" pitchFamily="34" charset="0"/>
              </a:rPr>
              <a:t>Sternberg CN et al; PROSPER Investigators</a:t>
            </a:r>
            <a:r>
              <a:rPr lang="en-US" sz="1500" b="0" i="1" dirty="0">
                <a:solidFill>
                  <a:schemeClr val="tx1"/>
                </a:solidFill>
                <a:latin typeface="Calibri" panose="020F0502020204030204" pitchFamily="34" charset="0"/>
                <a:cs typeface="Calibri" panose="020F0502020204030204" pitchFamily="34" charset="0"/>
              </a:rPr>
              <a:t>. N </a:t>
            </a:r>
            <a:r>
              <a:rPr lang="en-US" sz="1500" b="0" i="1" dirty="0" err="1">
                <a:solidFill>
                  <a:schemeClr val="tx1"/>
                </a:solidFill>
                <a:latin typeface="Calibri" panose="020F0502020204030204" pitchFamily="34" charset="0"/>
                <a:cs typeface="Calibri" panose="020F0502020204030204" pitchFamily="34" charset="0"/>
              </a:rPr>
              <a:t>Engl</a:t>
            </a:r>
            <a:r>
              <a:rPr lang="en-US" sz="1500" b="0" i="1" dirty="0">
                <a:solidFill>
                  <a:schemeClr val="tx1"/>
                </a:solidFill>
                <a:latin typeface="Calibri" panose="020F0502020204030204" pitchFamily="34" charset="0"/>
                <a:cs typeface="Calibri" panose="020F0502020204030204" pitchFamily="34" charset="0"/>
              </a:rPr>
              <a:t> J Med </a:t>
            </a:r>
            <a:r>
              <a:rPr lang="en-US" sz="1500" b="0" dirty="0">
                <a:solidFill>
                  <a:schemeClr val="tx1"/>
                </a:solidFill>
                <a:latin typeface="Calibri" panose="020F0502020204030204" pitchFamily="34" charset="0"/>
                <a:cs typeface="Calibri" panose="020F0502020204030204" pitchFamily="34" charset="0"/>
              </a:rPr>
              <a:t>2020;382(23):2197-206. </a:t>
            </a:r>
          </a:p>
          <a:p>
            <a:r>
              <a:rPr lang="en-US" sz="1500" b="0" baseline="30000" dirty="0">
                <a:solidFill>
                  <a:schemeClr val="tx1"/>
                </a:solidFill>
                <a:latin typeface="Calibri" panose="020F0502020204030204" pitchFamily="34" charset="0"/>
                <a:cs typeface="Calibri" panose="020F0502020204030204" pitchFamily="34" charset="0"/>
              </a:rPr>
              <a:t>3 </a:t>
            </a:r>
            <a:r>
              <a:rPr lang="en-US" sz="1500" b="0" dirty="0">
                <a:solidFill>
                  <a:schemeClr val="tx1"/>
                </a:solidFill>
                <a:latin typeface="Calibri" panose="020F0502020204030204" pitchFamily="34" charset="0"/>
                <a:cs typeface="Calibri" panose="020F0502020204030204" pitchFamily="34" charset="0"/>
              </a:rPr>
              <a:t>Smith MR et al; SPARTAN Investigators. </a:t>
            </a:r>
            <a:r>
              <a:rPr lang="en-US" sz="1500" b="0" i="1" dirty="0">
                <a:solidFill>
                  <a:schemeClr val="tx1"/>
                </a:solidFill>
                <a:latin typeface="Calibri" panose="020F0502020204030204" pitchFamily="34" charset="0"/>
                <a:cs typeface="Calibri" panose="020F0502020204030204" pitchFamily="34" charset="0"/>
              </a:rPr>
              <a:t>Eur </a:t>
            </a:r>
            <a:r>
              <a:rPr lang="en-US" sz="1500" b="0" i="1" dirty="0" err="1">
                <a:solidFill>
                  <a:schemeClr val="tx1"/>
                </a:solidFill>
                <a:latin typeface="Calibri" panose="020F0502020204030204" pitchFamily="34" charset="0"/>
                <a:cs typeface="Calibri" panose="020F0502020204030204" pitchFamily="34" charset="0"/>
              </a:rPr>
              <a:t>Urol</a:t>
            </a:r>
            <a:r>
              <a:rPr lang="en-US" sz="1500" b="0" i="1" dirty="0">
                <a:solidFill>
                  <a:schemeClr val="tx1"/>
                </a:solidFill>
                <a:latin typeface="Calibri" panose="020F0502020204030204" pitchFamily="34" charset="0"/>
                <a:cs typeface="Calibri" panose="020F0502020204030204" pitchFamily="34" charset="0"/>
              </a:rPr>
              <a:t> </a:t>
            </a:r>
            <a:r>
              <a:rPr lang="en-US" sz="1500" b="0" dirty="0">
                <a:solidFill>
                  <a:schemeClr val="tx1"/>
                </a:solidFill>
                <a:latin typeface="Calibri" panose="020F0502020204030204" pitchFamily="34" charset="0"/>
                <a:cs typeface="Calibri" panose="020F0502020204030204" pitchFamily="34" charset="0"/>
              </a:rPr>
              <a:t>2020;[Online ahead of print].</a:t>
            </a:r>
          </a:p>
        </p:txBody>
      </p:sp>
    </p:spTree>
    <p:extLst>
      <p:ext uri="{BB962C8B-B14F-4D97-AF65-F5344CB8AC3E}">
        <p14:creationId xmlns:p14="http://schemas.microsoft.com/office/powerpoint/2010/main" val="3202942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5AC99C-B286-A747-9065-E2487AFAF46F}"/>
              </a:ext>
            </a:extLst>
          </p:cNvPr>
          <p:cNvSpPr>
            <a:spLocks noGrp="1"/>
          </p:cNvSpPr>
          <p:nvPr>
            <p:ph type="title"/>
          </p:nvPr>
        </p:nvSpPr>
        <p:spPr>
          <a:xfrm>
            <a:off x="0" y="227013"/>
            <a:ext cx="12192000" cy="1143000"/>
          </a:xfrm>
        </p:spPr>
        <p:txBody>
          <a:bodyPr/>
          <a:lstStyle/>
          <a:p>
            <a:r>
              <a:rPr lang="en-US"/>
              <a:t>Comparison of Toxicities: Darolutamide, Enzalutamide, Apalutamide</a:t>
            </a:r>
          </a:p>
        </p:txBody>
      </p:sp>
      <p:sp>
        <p:nvSpPr>
          <p:cNvPr id="5" name="TextBox 4">
            <a:extLst>
              <a:ext uri="{FF2B5EF4-FFF2-40B4-BE49-F238E27FC236}">
                <a16:creationId xmlns:a16="http://schemas.microsoft.com/office/drawing/2014/main" id="{BDF54065-1043-1646-8EAD-1EABBF1270DA}"/>
              </a:ext>
            </a:extLst>
          </p:cNvPr>
          <p:cNvSpPr txBox="1"/>
          <p:nvPr/>
        </p:nvSpPr>
        <p:spPr>
          <a:xfrm>
            <a:off x="3104938" y="6477098"/>
            <a:ext cx="234360" cy="307777"/>
          </a:xfrm>
          <a:prstGeom prst="rect">
            <a:avLst/>
          </a:prstGeom>
          <a:noFill/>
        </p:spPr>
        <p:txBody>
          <a:bodyPr wrap="none" rtlCol="0">
            <a:spAutoFit/>
          </a:bodyPr>
          <a:lstStyle/>
          <a:p>
            <a:r>
              <a:rPr lang="en-US" sz="1400" b="0">
                <a:solidFill>
                  <a:schemeClr val="tx1"/>
                </a:solidFill>
              </a:rPr>
              <a:t> </a:t>
            </a:r>
          </a:p>
        </p:txBody>
      </p:sp>
      <p:sp>
        <p:nvSpPr>
          <p:cNvPr id="6" name="TextBox 5">
            <a:extLst>
              <a:ext uri="{FF2B5EF4-FFF2-40B4-BE49-F238E27FC236}">
                <a16:creationId xmlns:a16="http://schemas.microsoft.com/office/drawing/2014/main" id="{D86E55FA-80E8-A847-85F8-72FEC702F047}"/>
              </a:ext>
            </a:extLst>
          </p:cNvPr>
          <p:cNvSpPr txBox="1"/>
          <p:nvPr/>
        </p:nvSpPr>
        <p:spPr>
          <a:xfrm>
            <a:off x="335360" y="6000045"/>
            <a:ext cx="6675545" cy="784830"/>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Sternberg CN et al; PROSPER Investigators. </a:t>
            </a:r>
            <a:r>
              <a:rPr lang="en-US" sz="1500" b="0" i="1" dirty="0">
                <a:solidFill>
                  <a:schemeClr val="tx1"/>
                </a:solidFill>
                <a:latin typeface="Calibri" panose="020F0502020204030204" pitchFamily="34" charset="0"/>
                <a:cs typeface="Calibri" panose="020F0502020204030204" pitchFamily="34" charset="0"/>
              </a:rPr>
              <a:t>N </a:t>
            </a:r>
            <a:r>
              <a:rPr lang="en-US" sz="1500" b="0" i="1" dirty="0" err="1">
                <a:solidFill>
                  <a:schemeClr val="tx1"/>
                </a:solidFill>
                <a:latin typeface="Calibri" panose="020F0502020204030204" pitchFamily="34" charset="0"/>
                <a:cs typeface="Calibri" panose="020F0502020204030204" pitchFamily="34" charset="0"/>
              </a:rPr>
              <a:t>Engl</a:t>
            </a:r>
            <a:r>
              <a:rPr lang="en-US" sz="1500" b="0" i="1" dirty="0">
                <a:solidFill>
                  <a:schemeClr val="tx1"/>
                </a:solidFill>
                <a:latin typeface="Calibri" panose="020F0502020204030204" pitchFamily="34" charset="0"/>
                <a:cs typeface="Calibri" panose="020F0502020204030204" pitchFamily="34" charset="0"/>
              </a:rPr>
              <a:t> J Med </a:t>
            </a:r>
            <a:r>
              <a:rPr lang="en-US" sz="1500" b="0" dirty="0">
                <a:solidFill>
                  <a:schemeClr val="tx1"/>
                </a:solidFill>
                <a:latin typeface="Calibri" panose="020F0502020204030204" pitchFamily="34" charset="0"/>
                <a:cs typeface="Calibri" panose="020F0502020204030204" pitchFamily="34" charset="0"/>
              </a:rPr>
              <a:t>2020;382(23):2197-206.</a:t>
            </a:r>
          </a:p>
          <a:p>
            <a:r>
              <a:rPr lang="en-US" sz="1500" b="0" dirty="0" err="1">
                <a:solidFill>
                  <a:schemeClr val="tx1"/>
                </a:solidFill>
                <a:latin typeface="Calibri" panose="020F0502020204030204" pitchFamily="34" charset="0"/>
                <a:cs typeface="Calibri" panose="020F0502020204030204" pitchFamily="34" charset="0"/>
              </a:rPr>
              <a:t>Fizazi</a:t>
            </a:r>
            <a:r>
              <a:rPr lang="en-US" sz="1500" b="0" dirty="0">
                <a:solidFill>
                  <a:schemeClr val="tx1"/>
                </a:solidFill>
                <a:latin typeface="Calibri" panose="020F0502020204030204" pitchFamily="34" charset="0"/>
                <a:cs typeface="Calibri" panose="020F0502020204030204" pitchFamily="34" charset="0"/>
              </a:rPr>
              <a:t> K et al; ARAMIS Investigators. </a:t>
            </a:r>
            <a:r>
              <a:rPr lang="en-US" sz="1500" b="0" i="1" dirty="0">
                <a:solidFill>
                  <a:schemeClr val="tx1"/>
                </a:solidFill>
                <a:latin typeface="Calibri" panose="020F0502020204030204" pitchFamily="34" charset="0"/>
                <a:cs typeface="Calibri" panose="020F0502020204030204" pitchFamily="34" charset="0"/>
              </a:rPr>
              <a:t>N </a:t>
            </a:r>
            <a:r>
              <a:rPr lang="en-US" sz="1500" b="0" i="1" dirty="0" err="1">
                <a:solidFill>
                  <a:schemeClr val="tx1"/>
                </a:solidFill>
                <a:latin typeface="Calibri" panose="020F0502020204030204" pitchFamily="34" charset="0"/>
                <a:cs typeface="Calibri" panose="020F0502020204030204" pitchFamily="34" charset="0"/>
              </a:rPr>
              <a:t>Engl</a:t>
            </a:r>
            <a:r>
              <a:rPr lang="en-US" sz="1500" b="0" i="1" dirty="0">
                <a:solidFill>
                  <a:schemeClr val="tx1"/>
                </a:solidFill>
                <a:latin typeface="Calibri" panose="020F0502020204030204" pitchFamily="34" charset="0"/>
                <a:cs typeface="Calibri" panose="020F0502020204030204" pitchFamily="34" charset="0"/>
              </a:rPr>
              <a:t> J Med </a:t>
            </a:r>
            <a:r>
              <a:rPr lang="en-US" sz="1500" b="0" dirty="0">
                <a:solidFill>
                  <a:schemeClr val="tx1"/>
                </a:solidFill>
                <a:latin typeface="Calibri" panose="020F0502020204030204" pitchFamily="34" charset="0"/>
                <a:cs typeface="Calibri" panose="020F0502020204030204" pitchFamily="34" charset="0"/>
              </a:rPr>
              <a:t>2020;383:1040-9.</a:t>
            </a:r>
          </a:p>
          <a:p>
            <a:r>
              <a:rPr lang="en-US" sz="1500" b="0" dirty="0">
                <a:solidFill>
                  <a:schemeClr val="tx1"/>
                </a:solidFill>
                <a:latin typeface="Calibri" panose="020F0502020204030204" pitchFamily="34" charset="0"/>
                <a:cs typeface="Calibri" panose="020F0502020204030204" pitchFamily="34" charset="0"/>
              </a:rPr>
              <a:t>Small EJ et al; SPARTAN Investigators. ASCO 2020;Abstract 5516.</a:t>
            </a:r>
          </a:p>
        </p:txBody>
      </p:sp>
      <p:graphicFrame>
        <p:nvGraphicFramePr>
          <p:cNvPr id="8" name="Content Placeholder 3">
            <a:extLst>
              <a:ext uri="{FF2B5EF4-FFF2-40B4-BE49-F238E27FC236}">
                <a16:creationId xmlns:a16="http://schemas.microsoft.com/office/drawing/2014/main" id="{5E4FF854-B59B-F047-8EA4-2FE86159E5BE}"/>
              </a:ext>
            </a:extLst>
          </p:cNvPr>
          <p:cNvGraphicFramePr>
            <a:graphicFrameLocks/>
          </p:cNvGraphicFramePr>
          <p:nvPr>
            <p:extLst>
              <p:ext uri="{D42A27DB-BD31-4B8C-83A1-F6EECF244321}">
                <p14:modId xmlns:p14="http://schemas.microsoft.com/office/powerpoint/2010/main" val="337042608"/>
              </p:ext>
            </p:extLst>
          </p:nvPr>
        </p:nvGraphicFramePr>
        <p:xfrm>
          <a:off x="655166" y="1847066"/>
          <a:ext cx="10873205" cy="3022095"/>
        </p:xfrm>
        <a:graphic>
          <a:graphicData uri="http://schemas.openxmlformats.org/drawingml/2006/table">
            <a:tbl>
              <a:tblPr firstRow="1" bandRow="1">
                <a:tableStyleId>{5C22544A-7EE6-4342-B048-85BDC9FD1C3A}</a:tableStyleId>
              </a:tblPr>
              <a:tblGrid>
                <a:gridCol w="2128466">
                  <a:extLst>
                    <a:ext uri="{9D8B030D-6E8A-4147-A177-3AD203B41FA5}">
                      <a16:colId xmlns:a16="http://schemas.microsoft.com/office/drawing/2014/main" val="2700180421"/>
                    </a:ext>
                  </a:extLst>
                </a:gridCol>
                <a:gridCol w="1656184">
                  <a:extLst>
                    <a:ext uri="{9D8B030D-6E8A-4147-A177-3AD203B41FA5}">
                      <a16:colId xmlns:a16="http://schemas.microsoft.com/office/drawing/2014/main" val="225852477"/>
                    </a:ext>
                  </a:extLst>
                </a:gridCol>
                <a:gridCol w="1152128">
                  <a:extLst>
                    <a:ext uri="{9D8B030D-6E8A-4147-A177-3AD203B41FA5}">
                      <a16:colId xmlns:a16="http://schemas.microsoft.com/office/drawing/2014/main" val="24001340"/>
                    </a:ext>
                  </a:extLst>
                </a:gridCol>
                <a:gridCol w="1800200">
                  <a:extLst>
                    <a:ext uri="{9D8B030D-6E8A-4147-A177-3AD203B41FA5}">
                      <a16:colId xmlns:a16="http://schemas.microsoft.com/office/drawing/2014/main" val="4186467233"/>
                    </a:ext>
                  </a:extLst>
                </a:gridCol>
                <a:gridCol w="1080120">
                  <a:extLst>
                    <a:ext uri="{9D8B030D-6E8A-4147-A177-3AD203B41FA5}">
                      <a16:colId xmlns:a16="http://schemas.microsoft.com/office/drawing/2014/main" val="4144335934"/>
                    </a:ext>
                  </a:extLst>
                </a:gridCol>
                <a:gridCol w="1800200">
                  <a:extLst>
                    <a:ext uri="{9D8B030D-6E8A-4147-A177-3AD203B41FA5}">
                      <a16:colId xmlns:a16="http://schemas.microsoft.com/office/drawing/2014/main" val="2551082843"/>
                    </a:ext>
                  </a:extLst>
                </a:gridCol>
                <a:gridCol w="1255907">
                  <a:extLst>
                    <a:ext uri="{9D8B030D-6E8A-4147-A177-3AD203B41FA5}">
                      <a16:colId xmlns:a16="http://schemas.microsoft.com/office/drawing/2014/main" val="864476763"/>
                    </a:ext>
                  </a:extLst>
                </a:gridCol>
              </a:tblGrid>
              <a:tr h="704322">
                <a:tc rowSpan="2">
                  <a:txBody>
                    <a:bodyPr/>
                    <a:lstStyle/>
                    <a:p>
                      <a:r>
                        <a:rPr lang="en-US" sz="1800" b="1">
                          <a:solidFill>
                            <a:schemeClr val="bg1"/>
                          </a:solidFill>
                        </a:rPr>
                        <a:t>Toxicity</a:t>
                      </a:r>
                    </a:p>
                  </a:txBody>
                  <a:tcPr marT="45706" marB="45706"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gridSpan="2">
                  <a:txBody>
                    <a:bodyPr/>
                    <a:lstStyle/>
                    <a:p>
                      <a:pPr algn="ctr"/>
                      <a:r>
                        <a:rPr lang="en-US" sz="1800"/>
                        <a:t>ARAMIS</a:t>
                      </a:r>
                    </a:p>
                  </a:txBody>
                  <a:tcPr marT="45706" marB="45706"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B51"/>
                    </a:solidFill>
                  </a:tcPr>
                </a:tc>
                <a:tc hMerge="1">
                  <a:txBody>
                    <a:bodyPr/>
                    <a:lstStyle/>
                    <a:p>
                      <a:pPr algn="ctr"/>
                      <a:endParaRPr lang="en-US" sz="1800" dirty="0"/>
                    </a:p>
                  </a:txBody>
                  <a:tcPr marT="45706" marB="45706" anchor="ctr">
                    <a:solidFill>
                      <a:srgbClr val="3232FD"/>
                    </a:solidFill>
                  </a:tcPr>
                </a:tc>
                <a:tc gridSpan="2">
                  <a:txBody>
                    <a:bodyPr/>
                    <a:lstStyle/>
                    <a:p>
                      <a:pPr algn="ctr"/>
                      <a:r>
                        <a:rPr lang="en-US" sz="1800"/>
                        <a:t>PROSPER</a:t>
                      </a:r>
                    </a:p>
                  </a:txBody>
                  <a:tcPr marT="45706" marB="45706"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B51"/>
                    </a:solidFill>
                  </a:tcPr>
                </a:tc>
                <a:tc hMerge="1">
                  <a:txBody>
                    <a:bodyPr/>
                    <a:lstStyle/>
                    <a:p>
                      <a:pPr algn="ctr"/>
                      <a:endParaRPr lang="en-US" sz="1800" dirty="0"/>
                    </a:p>
                  </a:txBody>
                  <a:tcPr marT="45706" marB="45706" anchor="ctr">
                    <a:solidFill>
                      <a:srgbClr val="3232FD"/>
                    </a:solidFill>
                  </a:tcPr>
                </a:tc>
                <a:tc gridSpan="2">
                  <a:txBody>
                    <a:bodyPr/>
                    <a:lstStyle/>
                    <a:p>
                      <a:pPr algn="ctr"/>
                      <a:r>
                        <a:rPr lang="en-US" sz="1800"/>
                        <a:t>SPARTAN</a:t>
                      </a:r>
                    </a:p>
                  </a:txBody>
                  <a:tcPr marT="45706" marB="45706"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B51"/>
                    </a:solidFill>
                  </a:tcPr>
                </a:tc>
                <a:tc hMerge="1">
                  <a:txBody>
                    <a:bodyPr/>
                    <a:lstStyle/>
                    <a:p>
                      <a:pPr algn="ctr"/>
                      <a:endParaRPr lang="en-US" sz="1800" dirty="0"/>
                    </a:p>
                  </a:txBody>
                  <a:tcPr marT="45706" marB="45706" anchor="ctr">
                    <a:solidFill>
                      <a:srgbClr val="3232FD"/>
                    </a:solidFill>
                  </a:tcPr>
                </a:tc>
                <a:extLst>
                  <a:ext uri="{0D108BD9-81ED-4DB2-BD59-A6C34878D82A}">
                    <a16:rowId xmlns:a16="http://schemas.microsoft.com/office/drawing/2014/main" val="3986330781"/>
                  </a:ext>
                </a:extLst>
              </a:tr>
              <a:tr h="704322">
                <a:tc vMerge="1">
                  <a:txBody>
                    <a:bodyPr/>
                    <a:lstStyle/>
                    <a:p>
                      <a:endParaRPr lang="en-US" sz="1800" b="1" dirty="0">
                        <a:solidFill>
                          <a:schemeClr val="bg1"/>
                        </a:solidFill>
                      </a:endParaRPr>
                    </a:p>
                  </a:txBody>
                  <a:tcPr marT="45706" marB="45706"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1800" b="1" err="1">
                          <a:solidFill>
                            <a:schemeClr val="bg1"/>
                          </a:solidFill>
                        </a:rPr>
                        <a:t>Darolutamide</a:t>
                      </a:r>
                      <a:endParaRPr lang="en-US" sz="1800" b="1">
                        <a:solidFill>
                          <a:schemeClr val="bg1"/>
                        </a:solidFill>
                      </a:endParaRPr>
                    </a:p>
                  </a:txBody>
                  <a:tcPr marT="45706" marB="45706"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1800" b="1">
                          <a:solidFill>
                            <a:schemeClr val="bg1"/>
                          </a:solidFill>
                        </a:rPr>
                        <a:t>Placebo</a:t>
                      </a:r>
                    </a:p>
                  </a:txBody>
                  <a:tcPr marT="45706" marB="45706"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1800" b="1">
                          <a:solidFill>
                            <a:schemeClr val="bg1"/>
                          </a:solidFill>
                        </a:rPr>
                        <a:t>Enzalutamide</a:t>
                      </a:r>
                    </a:p>
                  </a:txBody>
                  <a:tcPr marT="45706" marB="45706"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1800" b="1">
                          <a:solidFill>
                            <a:schemeClr val="bg1"/>
                          </a:solidFill>
                        </a:rPr>
                        <a:t>Placebo</a:t>
                      </a:r>
                    </a:p>
                  </a:txBody>
                  <a:tcPr marT="45706" marB="45706"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1800" b="1">
                          <a:solidFill>
                            <a:schemeClr val="bg1"/>
                          </a:solidFill>
                        </a:rPr>
                        <a:t>Apalutamide</a:t>
                      </a:r>
                    </a:p>
                  </a:txBody>
                  <a:tcPr marT="45706" marB="45706"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1800" b="1">
                          <a:solidFill>
                            <a:schemeClr val="bg1"/>
                          </a:solidFill>
                        </a:rPr>
                        <a:t>Placebo</a:t>
                      </a:r>
                    </a:p>
                  </a:txBody>
                  <a:tcPr marT="45706" marB="45706"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extLst>
                  <a:ext uri="{0D108BD9-81ED-4DB2-BD59-A6C34878D82A}">
                    <a16:rowId xmlns:a16="http://schemas.microsoft.com/office/drawing/2014/main" val="827956058"/>
                  </a:ext>
                </a:extLst>
              </a:tr>
              <a:tr h="397823">
                <a:tc>
                  <a:txBody>
                    <a:bodyPr/>
                    <a:lstStyle/>
                    <a:p>
                      <a:r>
                        <a:rPr lang="en-US" sz="1800"/>
                        <a:t>Fatigue/asthenia</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1800"/>
                        <a:t>16%</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1800"/>
                        <a:t>11%</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1800"/>
                        <a:t>33%</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1800"/>
                        <a:t>14%</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1800"/>
                        <a:t>30%</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1800"/>
                        <a:t>21%</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2986928764"/>
                  </a:ext>
                </a:extLst>
              </a:tr>
              <a:tr h="409154">
                <a:tc>
                  <a:txBody>
                    <a:bodyPr/>
                    <a:lstStyle/>
                    <a:p>
                      <a:r>
                        <a:rPr lang="en-US" sz="1800"/>
                        <a:t>Falling</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4%</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5%</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11%</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4%</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16%</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9%</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94366223"/>
                  </a:ext>
                </a:extLst>
              </a:tr>
              <a:tr h="409154">
                <a:tc>
                  <a:txBody>
                    <a:bodyPr/>
                    <a:lstStyle/>
                    <a:p>
                      <a:r>
                        <a:rPr lang="en-US" sz="1800"/>
                        <a:t>Dizziness</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1800"/>
                        <a:t>  5%</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1800"/>
                        <a:t> 4%</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1800"/>
                        <a:t>10%</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1800"/>
                        <a:t>  4%</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1800"/>
                        <a:t>9%</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1800"/>
                        <a:t>6%</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3688185175"/>
                  </a:ext>
                </a:extLst>
              </a:tr>
              <a:tr h="397320">
                <a:tc>
                  <a:txBody>
                    <a:bodyPr/>
                    <a:lstStyle/>
                    <a:p>
                      <a:r>
                        <a:rPr lang="en-US" sz="1800"/>
                        <a:t>Mental impairment</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1%</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2%</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5%</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  2%</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5%</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t>3%</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89444598"/>
                  </a:ext>
                </a:extLst>
              </a:tr>
            </a:tbl>
          </a:graphicData>
        </a:graphic>
      </p:graphicFrame>
    </p:spTree>
    <p:extLst>
      <p:ext uri="{BB962C8B-B14F-4D97-AF65-F5344CB8AC3E}">
        <p14:creationId xmlns:p14="http://schemas.microsoft.com/office/powerpoint/2010/main" val="3952705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556792"/>
            <a:ext cx="10080258" cy="4799013"/>
          </a:xfrm>
        </p:spPr>
        <p:txBody>
          <a:bodyPr/>
          <a:lstStyle/>
          <a:p>
            <a:pPr marL="98425" indent="0">
              <a:buNone/>
            </a:pPr>
            <a:r>
              <a:rPr lang="en-US" sz="2500" b="0" dirty="0"/>
              <a:t>This activity is supported by educational grants from Astellas and Pfizer Inc, AstraZeneca Pharmaceuticals LP, Bayer HealthCare Pharmaceuticals, Clovis Oncology, Merck, and Sanofi Genzyme.</a:t>
            </a:r>
          </a:p>
        </p:txBody>
      </p:sp>
    </p:spTree>
    <p:extLst>
      <p:ext uri="{BB962C8B-B14F-4D97-AF65-F5344CB8AC3E}">
        <p14:creationId xmlns:p14="http://schemas.microsoft.com/office/powerpoint/2010/main" val="41470919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CE4410-14CA-5745-A5C8-7DB9F3852FBF}"/>
              </a:ext>
            </a:extLst>
          </p:cNvPr>
          <p:cNvSpPr/>
          <p:nvPr/>
        </p:nvSpPr>
        <p:spPr>
          <a:xfrm>
            <a:off x="1055440" y="2276872"/>
            <a:ext cx="10441160" cy="2862322"/>
          </a:xfrm>
          <a:prstGeom prst="rect">
            <a:avLst/>
          </a:prstGeom>
        </p:spPr>
        <p:txBody>
          <a:bodyPr wrap="square">
            <a:spAutoFit/>
          </a:bodyPr>
          <a:lstStyle/>
          <a:p>
            <a:pPr lvl="0">
              <a:spcBef>
                <a:spcPts val="0"/>
              </a:spcBef>
              <a:spcAft>
                <a:spcPts val="0"/>
              </a:spcAft>
            </a:pPr>
            <a:r>
              <a:rPr lang="en-US" b="1" i="1" dirty="0">
                <a:solidFill>
                  <a:srgbClr val="0432FF"/>
                </a:solidFill>
                <a:latin typeface="Calibri" panose="020F0502020204030204" pitchFamily="34" charset="0"/>
                <a:ea typeface="Calibri" panose="020F0502020204030204" pitchFamily="34" charset="0"/>
                <a:cs typeface="Calibri" panose="020F0502020204030204" pitchFamily="34" charset="0"/>
              </a:rPr>
              <a:t>In the treatment algorithm, when do you use prostate-directed local therapy for mHSPC?</a:t>
            </a:r>
          </a:p>
          <a:p>
            <a:pPr lvl="0">
              <a:spcBef>
                <a:spcPts val="0"/>
              </a:spcBef>
              <a:spcAft>
                <a:spcPts val="0"/>
              </a:spcAft>
            </a:pPr>
            <a:endParaRPr lang="en-US" i="1" dirty="0">
              <a:solidFill>
                <a:srgbClr val="0432FF"/>
              </a:solidFill>
              <a:latin typeface="Calibri" panose="020F0502020204030204" pitchFamily="34" charset="0"/>
              <a:ea typeface="Calibri" panose="020F0502020204030204" pitchFamily="34" charset="0"/>
              <a:cs typeface="Calibri" panose="020F0502020204030204" pitchFamily="34" charset="0"/>
            </a:endParaRPr>
          </a:p>
          <a:p>
            <a:pPr lvl="0" algn="r">
              <a:spcBef>
                <a:spcPts val="0"/>
              </a:spcBef>
              <a:spcAft>
                <a:spcPts val="0"/>
              </a:spcAft>
            </a:pPr>
            <a:r>
              <a:rPr lang="en-US" b="1" i="1" dirty="0">
                <a:solidFill>
                  <a:srgbClr val="0432FF"/>
                </a:solidFill>
                <a:latin typeface="Calibri" panose="020F0502020204030204" pitchFamily="34" charset="0"/>
                <a:ea typeface="Calibri" panose="020F0502020204030204" pitchFamily="34" charset="0"/>
                <a:cs typeface="Calibri" panose="020F0502020204030204" pitchFamily="34" charset="0"/>
              </a:rPr>
              <a:t>										</a:t>
            </a:r>
            <a:r>
              <a:rPr lang="en-US" sz="3200" b="1" dirty="0">
                <a:solidFill>
                  <a:srgbClr val="0432FF"/>
                </a:solidFill>
                <a:latin typeface="Calibri" panose="020F0502020204030204" pitchFamily="34" charset="0"/>
                <a:ea typeface="Calibri" panose="020F0502020204030204" pitchFamily="34" charset="0"/>
                <a:cs typeface="Calibri" panose="020F0502020204030204" pitchFamily="34" charset="0"/>
              </a:rPr>
              <a:t>Discussant: Dr </a:t>
            </a:r>
            <a:r>
              <a:rPr lang="en-US" sz="3200" b="1" dirty="0" err="1">
                <a:solidFill>
                  <a:srgbClr val="0432FF"/>
                </a:solidFill>
                <a:latin typeface="Calibri" panose="020F0502020204030204" pitchFamily="34" charset="0"/>
                <a:ea typeface="Calibri" panose="020F0502020204030204" pitchFamily="34" charset="0"/>
                <a:cs typeface="Calibri" panose="020F0502020204030204" pitchFamily="34" charset="0"/>
              </a:rPr>
              <a:t>Antonarakis</a:t>
            </a:r>
            <a:endParaRPr lang="en-US" sz="3200" b="1" dirty="0">
              <a:solidFill>
                <a:srgbClr val="0432FF"/>
              </a:solidFill>
              <a:latin typeface="Calibri" panose="020F0502020204030204" pitchFamily="34" charset="0"/>
              <a:ea typeface="Calibri" panose="020F0502020204030204" pitchFamily="34" charset="0"/>
              <a:cs typeface="Calibri" panose="020F0502020204030204" pitchFamily="34" charset="0"/>
            </a:endParaRPr>
          </a:p>
          <a:p>
            <a:pPr lvl="0">
              <a:spcBef>
                <a:spcPts val="0"/>
              </a:spcBef>
              <a:spcAft>
                <a:spcPts val="0"/>
              </a:spcAft>
            </a:pPr>
            <a:endParaRPr lang="en-US" b="1" dirty="0">
              <a:solidFill>
                <a:srgbClr val="0432FF"/>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4B98F85-5936-DE43-8E81-0E15750DDDDC}"/>
              </a:ext>
            </a:extLst>
          </p:cNvPr>
          <p:cNvSpPr txBox="1"/>
          <p:nvPr/>
        </p:nvSpPr>
        <p:spPr>
          <a:xfrm>
            <a:off x="0" y="980728"/>
            <a:ext cx="12192000" cy="738664"/>
          </a:xfrm>
          <a:prstGeom prst="rect">
            <a:avLst/>
          </a:prstGeom>
          <a:noFill/>
        </p:spPr>
        <p:txBody>
          <a:bodyPr wrap="square" rtlCol="0">
            <a:spAutoFit/>
          </a:bodyPr>
          <a:lstStyle/>
          <a:p>
            <a:pPr algn="ctr"/>
            <a:r>
              <a:rPr lang="en-US" sz="4200" dirty="0">
                <a:solidFill>
                  <a:srgbClr val="0432FF"/>
                </a:solidFill>
                <a:latin typeface="Calibri" panose="020F0502020204030204" pitchFamily="34" charset="0"/>
                <a:cs typeface="Calibri" panose="020F0502020204030204" pitchFamily="34" charset="0"/>
              </a:rPr>
              <a:t>Module 5</a:t>
            </a:r>
          </a:p>
        </p:txBody>
      </p:sp>
    </p:spTree>
    <p:extLst>
      <p:ext uri="{BB962C8B-B14F-4D97-AF65-F5344CB8AC3E}">
        <p14:creationId xmlns:p14="http://schemas.microsoft.com/office/powerpoint/2010/main" val="2795244373"/>
      </p:ext>
    </p:extLst>
  </p:cSld>
  <p:clrMapOvr>
    <a:masterClrMapping/>
  </p:clrMapOvr>
  <p:transition spd="slow"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CE4410-14CA-5745-A5C8-7DB9F3852FBF}"/>
              </a:ext>
            </a:extLst>
          </p:cNvPr>
          <p:cNvSpPr/>
          <p:nvPr/>
        </p:nvSpPr>
        <p:spPr>
          <a:xfrm>
            <a:off x="1271464" y="2204864"/>
            <a:ext cx="9793088" cy="3416320"/>
          </a:xfrm>
          <a:prstGeom prst="rect">
            <a:avLst/>
          </a:prstGeom>
        </p:spPr>
        <p:txBody>
          <a:bodyPr wrap="square">
            <a:spAutoFit/>
          </a:bodyPr>
          <a:lstStyle/>
          <a:p>
            <a:pPr lvl="0">
              <a:spcBef>
                <a:spcPts val="0"/>
              </a:spcBef>
              <a:spcAft>
                <a:spcPts val="0"/>
              </a:spcAft>
            </a:pPr>
            <a:r>
              <a:rPr lang="en-US" i="1" dirty="0">
                <a:solidFill>
                  <a:srgbClr val="0432FF"/>
                </a:solidFill>
                <a:latin typeface="Calibri" panose="020F0502020204030204" pitchFamily="34" charset="0"/>
                <a:ea typeface="Calibri" panose="020F0502020204030204" pitchFamily="34" charset="0"/>
                <a:cs typeface="Calibri" panose="020F0502020204030204" pitchFamily="34" charset="0"/>
              </a:rPr>
              <a:t>I</a:t>
            </a:r>
            <a:r>
              <a:rPr lang="en-US" b="1" i="1" dirty="0">
                <a:solidFill>
                  <a:srgbClr val="0432FF"/>
                </a:solidFill>
                <a:latin typeface="Calibri" panose="020F0502020204030204" pitchFamily="34" charset="0"/>
                <a:ea typeface="Calibri" panose="020F0502020204030204" pitchFamily="34" charset="0"/>
                <a:cs typeface="Calibri" panose="020F0502020204030204" pitchFamily="34" charset="0"/>
              </a:rPr>
              <a:t>n the treatment algorithm, when do you add an antiandrogen agent, abiraterone or docetaxel to ADT for mHSPC? (Selection of agent)</a:t>
            </a:r>
          </a:p>
          <a:p>
            <a:pPr lvl="0">
              <a:spcBef>
                <a:spcPts val="0"/>
              </a:spcBef>
              <a:spcAft>
                <a:spcPts val="0"/>
              </a:spcAft>
            </a:pPr>
            <a:endParaRPr lang="en-US" i="1" dirty="0">
              <a:solidFill>
                <a:srgbClr val="0432FF"/>
              </a:solidFill>
              <a:latin typeface="Calibri" panose="020F0502020204030204" pitchFamily="34" charset="0"/>
              <a:ea typeface="Calibri" panose="020F0502020204030204" pitchFamily="34" charset="0"/>
              <a:cs typeface="Calibri" panose="020F0502020204030204" pitchFamily="34" charset="0"/>
            </a:endParaRPr>
          </a:p>
          <a:p>
            <a:pPr algn="r">
              <a:spcBef>
                <a:spcPts val="0"/>
              </a:spcBef>
              <a:spcAft>
                <a:spcPts val="0"/>
              </a:spcAft>
            </a:pPr>
            <a:r>
              <a:rPr lang="en-US" b="1" i="1" dirty="0">
                <a:solidFill>
                  <a:srgbClr val="0432FF"/>
                </a:solidFill>
                <a:latin typeface="Calibri" panose="020F0502020204030204" pitchFamily="34" charset="0"/>
                <a:ea typeface="Calibri" panose="020F0502020204030204" pitchFamily="34" charset="0"/>
                <a:cs typeface="Calibri" panose="020F0502020204030204" pitchFamily="34" charset="0"/>
              </a:rPr>
              <a:t>				</a:t>
            </a:r>
            <a:r>
              <a:rPr lang="en-US" sz="3200" dirty="0">
                <a:solidFill>
                  <a:srgbClr val="0432FF"/>
                </a:solidFill>
                <a:latin typeface="Calibri" panose="020F0502020204030204" pitchFamily="34" charset="0"/>
                <a:ea typeface="Calibri" panose="020F0502020204030204" pitchFamily="34" charset="0"/>
                <a:cs typeface="Calibri" panose="020F0502020204030204" pitchFamily="34" charset="0"/>
              </a:rPr>
              <a:t>Discussants: </a:t>
            </a:r>
            <a:r>
              <a:rPr lang="en-US" sz="3200" b="1" dirty="0">
                <a:solidFill>
                  <a:srgbClr val="0432FF"/>
                </a:solidFill>
                <a:latin typeface="Calibri" panose="020F0502020204030204" pitchFamily="34" charset="0"/>
                <a:ea typeface="Calibri" panose="020F0502020204030204" pitchFamily="34" charset="0"/>
                <a:cs typeface="Calibri" panose="020F0502020204030204" pitchFamily="34" charset="0"/>
              </a:rPr>
              <a:t>Drs </a:t>
            </a:r>
            <a:r>
              <a:rPr lang="en-US" sz="3200" dirty="0" err="1">
                <a:solidFill>
                  <a:srgbClr val="0432FF"/>
                </a:solidFill>
                <a:latin typeface="Calibri" panose="020F0502020204030204" pitchFamily="34" charset="0"/>
                <a:ea typeface="Calibri" panose="020F0502020204030204" pitchFamily="34" charset="0"/>
                <a:cs typeface="Calibri" panose="020F0502020204030204" pitchFamily="34" charset="0"/>
              </a:rPr>
              <a:t>Antonarakis</a:t>
            </a:r>
            <a:r>
              <a:rPr lang="en-US" sz="3200" dirty="0">
                <a:solidFill>
                  <a:srgbClr val="0432FF"/>
                </a:solidFill>
                <a:latin typeface="Calibri" panose="020F0502020204030204" pitchFamily="34" charset="0"/>
                <a:ea typeface="Calibri" panose="020F0502020204030204" pitchFamily="34" charset="0"/>
                <a:cs typeface="Calibri" panose="020F0502020204030204" pitchFamily="34" charset="0"/>
              </a:rPr>
              <a:t> and Armstrong</a:t>
            </a:r>
            <a:endParaRPr lang="en-US" sz="3200" b="1" dirty="0">
              <a:solidFill>
                <a:srgbClr val="0432FF"/>
              </a:solidFill>
              <a:latin typeface="Calibri" panose="020F0502020204030204" pitchFamily="34" charset="0"/>
              <a:ea typeface="Calibri" panose="020F0502020204030204" pitchFamily="34" charset="0"/>
              <a:cs typeface="Calibri" panose="020F0502020204030204" pitchFamily="34" charset="0"/>
            </a:endParaRPr>
          </a:p>
          <a:p>
            <a:pPr lvl="0">
              <a:spcBef>
                <a:spcPts val="0"/>
              </a:spcBef>
              <a:spcAft>
                <a:spcPts val="0"/>
              </a:spcAft>
            </a:pPr>
            <a:endParaRPr lang="en-US" b="1" i="1" dirty="0">
              <a:solidFill>
                <a:srgbClr val="0432FF"/>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34C9D29-2033-3941-BAA7-D4C78E9D696C}"/>
              </a:ext>
            </a:extLst>
          </p:cNvPr>
          <p:cNvSpPr txBox="1"/>
          <p:nvPr/>
        </p:nvSpPr>
        <p:spPr>
          <a:xfrm>
            <a:off x="0" y="980728"/>
            <a:ext cx="12192000" cy="738664"/>
          </a:xfrm>
          <a:prstGeom prst="rect">
            <a:avLst/>
          </a:prstGeom>
          <a:noFill/>
        </p:spPr>
        <p:txBody>
          <a:bodyPr wrap="square" rtlCol="0">
            <a:spAutoFit/>
          </a:bodyPr>
          <a:lstStyle/>
          <a:p>
            <a:pPr algn="ctr"/>
            <a:r>
              <a:rPr lang="en-US" sz="4200" dirty="0">
                <a:solidFill>
                  <a:srgbClr val="0432FF"/>
                </a:solidFill>
                <a:latin typeface="Calibri" panose="020F0502020204030204" pitchFamily="34" charset="0"/>
                <a:cs typeface="Calibri" panose="020F0502020204030204" pitchFamily="34" charset="0"/>
              </a:rPr>
              <a:t>Module 6</a:t>
            </a:r>
          </a:p>
        </p:txBody>
      </p:sp>
    </p:spTree>
    <p:extLst>
      <p:ext uri="{BB962C8B-B14F-4D97-AF65-F5344CB8AC3E}">
        <p14:creationId xmlns:p14="http://schemas.microsoft.com/office/powerpoint/2010/main" val="2843477161"/>
      </p:ext>
    </p:extLst>
  </p:cSld>
  <p:clrMapOvr>
    <a:masterClrMapping/>
  </p:clrMapOvr>
  <p:transition spd="slow"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741979" y="359868"/>
            <a:ext cx="10974914" cy="1143000"/>
          </a:xfrm>
        </p:spPr>
        <p:txBody>
          <a:bodyPr/>
          <a:lstStyle/>
          <a:p>
            <a:pPr algn="l"/>
            <a:r>
              <a:rPr lang="en-US" dirty="0"/>
              <a:t>What is your most likely treatment approach for a 75-year-old man presenting de novo with prostate cancer with multiple symptomatic bone metastases and 2 lung metastases?</a:t>
            </a:r>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4419600" y="1641130"/>
          <a:ext cx="6781800" cy="4466988"/>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1143000" y="2029538"/>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ADT and enzalutamide </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10" name="Text Box 4">
            <a:extLst>
              <a:ext uri="{FF2B5EF4-FFF2-40B4-BE49-F238E27FC236}">
                <a16:creationId xmlns:a16="http://schemas.microsoft.com/office/drawing/2014/main" id="{FD1FD144-C413-0E4C-8758-0B1AD42F6900}"/>
              </a:ext>
            </a:extLst>
          </p:cNvPr>
          <p:cNvSpPr txBox="1">
            <a:spLocks noChangeArrowheads="1"/>
          </p:cNvSpPr>
          <p:nvPr/>
        </p:nvSpPr>
        <p:spPr bwMode="auto">
          <a:xfrm>
            <a:off x="149204" y="4028118"/>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ADT and docetaxel </a:t>
            </a:r>
          </a:p>
        </p:txBody>
      </p:sp>
      <p:sp>
        <p:nvSpPr>
          <p:cNvPr id="12" name="Text Box 4">
            <a:extLst>
              <a:ext uri="{FF2B5EF4-FFF2-40B4-BE49-F238E27FC236}">
                <a16:creationId xmlns:a16="http://schemas.microsoft.com/office/drawing/2014/main" id="{1530D4C0-F2EA-AE46-8CCB-A6B5919C7622}"/>
              </a:ext>
            </a:extLst>
          </p:cNvPr>
          <p:cNvSpPr txBox="1">
            <a:spLocks noChangeArrowheads="1"/>
          </p:cNvSpPr>
          <p:nvPr/>
        </p:nvSpPr>
        <p:spPr bwMode="auto">
          <a:xfrm>
            <a:off x="149204" y="2707152"/>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ADT alone </a:t>
            </a:r>
          </a:p>
        </p:txBody>
      </p:sp>
      <p:sp>
        <p:nvSpPr>
          <p:cNvPr id="3" name="Rectangle 2">
            <a:extLst>
              <a:ext uri="{FF2B5EF4-FFF2-40B4-BE49-F238E27FC236}">
                <a16:creationId xmlns:a16="http://schemas.microsoft.com/office/drawing/2014/main" id="{41E5027E-6260-E649-8043-3EE1AF511D3B}"/>
              </a:ext>
            </a:extLst>
          </p:cNvPr>
          <p:cNvSpPr/>
          <p:nvPr/>
        </p:nvSpPr>
        <p:spPr>
          <a:xfrm>
            <a:off x="304800" y="6377597"/>
            <a:ext cx="3441968"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Survey of live webinar audience</a:t>
            </a:r>
          </a:p>
        </p:txBody>
      </p:sp>
      <p:sp>
        <p:nvSpPr>
          <p:cNvPr id="13" name="Rectangle 12">
            <a:extLst>
              <a:ext uri="{FF2B5EF4-FFF2-40B4-BE49-F238E27FC236}">
                <a16:creationId xmlns:a16="http://schemas.microsoft.com/office/drawing/2014/main" id="{484D6285-B966-B047-B897-536AD8C2A344}"/>
              </a:ext>
            </a:extLst>
          </p:cNvPr>
          <p:cNvSpPr/>
          <p:nvPr/>
        </p:nvSpPr>
        <p:spPr>
          <a:xfrm>
            <a:off x="304800" y="5936726"/>
            <a:ext cx="870751"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N = 68</a:t>
            </a:r>
          </a:p>
        </p:txBody>
      </p:sp>
      <p:sp>
        <p:nvSpPr>
          <p:cNvPr id="11" name="Text Box 4">
            <a:extLst>
              <a:ext uri="{FF2B5EF4-FFF2-40B4-BE49-F238E27FC236}">
                <a16:creationId xmlns:a16="http://schemas.microsoft.com/office/drawing/2014/main" id="{D0E12FEF-7144-594B-A516-3305A2B336D3}"/>
              </a:ext>
            </a:extLst>
          </p:cNvPr>
          <p:cNvSpPr txBox="1">
            <a:spLocks noChangeArrowheads="1"/>
          </p:cNvSpPr>
          <p:nvPr/>
        </p:nvSpPr>
        <p:spPr bwMode="auto">
          <a:xfrm>
            <a:off x="0" y="3377049"/>
            <a:ext cx="4524376"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ADT and abiraterone </a:t>
            </a:r>
          </a:p>
        </p:txBody>
      </p:sp>
      <p:sp>
        <p:nvSpPr>
          <p:cNvPr id="14" name="Text Box 4">
            <a:extLst>
              <a:ext uri="{FF2B5EF4-FFF2-40B4-BE49-F238E27FC236}">
                <a16:creationId xmlns:a16="http://schemas.microsoft.com/office/drawing/2014/main" id="{74B0A18A-97F9-1C4C-AE8C-1B812B9689CB}"/>
              </a:ext>
            </a:extLst>
          </p:cNvPr>
          <p:cNvSpPr txBox="1">
            <a:spLocks noChangeArrowheads="1"/>
          </p:cNvSpPr>
          <p:nvPr/>
        </p:nvSpPr>
        <p:spPr bwMode="auto">
          <a:xfrm>
            <a:off x="149204" y="5339660"/>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ADT and apalutamide </a:t>
            </a:r>
          </a:p>
        </p:txBody>
      </p:sp>
      <p:sp>
        <p:nvSpPr>
          <p:cNvPr id="15" name="Text Box 4">
            <a:extLst>
              <a:ext uri="{FF2B5EF4-FFF2-40B4-BE49-F238E27FC236}">
                <a16:creationId xmlns:a16="http://schemas.microsoft.com/office/drawing/2014/main" id="{FB0BD652-477C-D447-B173-A4E01BF3C935}"/>
              </a:ext>
            </a:extLst>
          </p:cNvPr>
          <p:cNvSpPr txBox="1">
            <a:spLocks noChangeArrowheads="1"/>
          </p:cNvSpPr>
          <p:nvPr/>
        </p:nvSpPr>
        <p:spPr bwMode="auto">
          <a:xfrm>
            <a:off x="0" y="4706172"/>
            <a:ext cx="4524376"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4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ADT with docetaxel and endocrine treatment </a:t>
            </a:r>
          </a:p>
        </p:txBody>
      </p:sp>
    </p:spTree>
    <p:extLst>
      <p:ext uri="{BB962C8B-B14F-4D97-AF65-F5344CB8AC3E}">
        <p14:creationId xmlns:p14="http://schemas.microsoft.com/office/powerpoint/2010/main" val="1778261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86D0-7C97-3740-B454-1BBA0EB2AA5C}"/>
              </a:ext>
            </a:extLst>
          </p:cNvPr>
          <p:cNvSpPr>
            <a:spLocks noGrp="1"/>
          </p:cNvSpPr>
          <p:nvPr>
            <p:ph type="title"/>
          </p:nvPr>
        </p:nvSpPr>
        <p:spPr/>
        <p:txBody>
          <a:bodyPr/>
          <a:lstStyle/>
          <a:p>
            <a:r>
              <a:rPr lang="en-US" dirty="0"/>
              <a:t>Recent FDA Approvals of Next-Generation Antiandrogens in Metastatic Hormone-Sensitive Prostate Cancer</a:t>
            </a:r>
          </a:p>
        </p:txBody>
      </p:sp>
      <p:graphicFrame>
        <p:nvGraphicFramePr>
          <p:cNvPr id="4" name="Table 4">
            <a:extLst>
              <a:ext uri="{FF2B5EF4-FFF2-40B4-BE49-F238E27FC236}">
                <a16:creationId xmlns:a16="http://schemas.microsoft.com/office/drawing/2014/main" id="{A584ADDE-CD9F-A140-A950-580B4DCC5973}"/>
              </a:ext>
            </a:extLst>
          </p:cNvPr>
          <p:cNvGraphicFramePr>
            <a:graphicFrameLocks noGrp="1"/>
          </p:cNvGraphicFramePr>
          <p:nvPr>
            <p:ph idx="1"/>
            <p:extLst>
              <p:ext uri="{D42A27DB-BD31-4B8C-83A1-F6EECF244321}">
                <p14:modId xmlns:p14="http://schemas.microsoft.com/office/powerpoint/2010/main" val="3320155786"/>
              </p:ext>
            </p:extLst>
          </p:nvPr>
        </p:nvGraphicFramePr>
        <p:xfrm>
          <a:off x="924649" y="2323104"/>
          <a:ext cx="10358436" cy="2211792"/>
        </p:xfrm>
        <a:graphic>
          <a:graphicData uri="http://schemas.openxmlformats.org/drawingml/2006/table">
            <a:tbl>
              <a:tblPr firstRow="1" bandRow="1">
                <a:tableStyleId>{21E4AEA4-8DFA-4A89-87EB-49C32662AFE0}</a:tableStyleId>
              </a:tblPr>
              <a:tblGrid>
                <a:gridCol w="3452812">
                  <a:extLst>
                    <a:ext uri="{9D8B030D-6E8A-4147-A177-3AD203B41FA5}">
                      <a16:colId xmlns:a16="http://schemas.microsoft.com/office/drawing/2014/main" val="4099333645"/>
                    </a:ext>
                  </a:extLst>
                </a:gridCol>
                <a:gridCol w="3452812">
                  <a:extLst>
                    <a:ext uri="{9D8B030D-6E8A-4147-A177-3AD203B41FA5}">
                      <a16:colId xmlns:a16="http://schemas.microsoft.com/office/drawing/2014/main" val="2952824726"/>
                    </a:ext>
                  </a:extLst>
                </a:gridCol>
                <a:gridCol w="3452812">
                  <a:extLst>
                    <a:ext uri="{9D8B030D-6E8A-4147-A177-3AD203B41FA5}">
                      <a16:colId xmlns:a16="http://schemas.microsoft.com/office/drawing/2014/main" val="211320688"/>
                    </a:ext>
                  </a:extLst>
                </a:gridCol>
              </a:tblGrid>
              <a:tr h="737264">
                <a:tc>
                  <a:txBody>
                    <a:bodyPr/>
                    <a:lstStyle/>
                    <a:p>
                      <a:r>
                        <a:rPr lang="en-US" sz="2200"/>
                        <a:t>Agent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2200"/>
                        <a:t>Approval date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2200"/>
                        <a:t>Pivotal study</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extLst>
                  <a:ext uri="{0D108BD9-81ED-4DB2-BD59-A6C34878D82A}">
                    <a16:rowId xmlns:a16="http://schemas.microsoft.com/office/drawing/2014/main" val="954029468"/>
                  </a:ext>
                </a:extLst>
              </a:tr>
              <a:tr h="737264">
                <a:tc>
                  <a:txBody>
                    <a:bodyPr/>
                    <a:lstStyle/>
                    <a:p>
                      <a:r>
                        <a:rPr lang="en-US" sz="2200"/>
                        <a:t>Enzalutamide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200"/>
                        <a:t>December 16, 2019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200"/>
                        <a:t>ARCHES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906234043"/>
                  </a:ext>
                </a:extLst>
              </a:tr>
              <a:tr h="737264">
                <a:tc>
                  <a:txBody>
                    <a:bodyPr/>
                    <a:lstStyle/>
                    <a:p>
                      <a:r>
                        <a:rPr lang="en-US" sz="2200"/>
                        <a:t>Apalutamide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a:t>September 17, 2019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a:t>TITAN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4651567"/>
                  </a:ext>
                </a:extLst>
              </a:tr>
            </a:tbl>
          </a:graphicData>
        </a:graphic>
      </p:graphicFrame>
      <p:sp>
        <p:nvSpPr>
          <p:cNvPr id="5" name="TextBox 4">
            <a:extLst>
              <a:ext uri="{FF2B5EF4-FFF2-40B4-BE49-F238E27FC236}">
                <a16:creationId xmlns:a16="http://schemas.microsoft.com/office/drawing/2014/main" id="{E210BB44-4CEB-7142-A001-3DE9A08AB10A}"/>
              </a:ext>
            </a:extLst>
          </p:cNvPr>
          <p:cNvSpPr txBox="1"/>
          <p:nvPr/>
        </p:nvSpPr>
        <p:spPr>
          <a:xfrm>
            <a:off x="479376" y="6307822"/>
            <a:ext cx="5489003"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https://</a:t>
            </a:r>
            <a:r>
              <a:rPr lang="en-US" sz="1500" b="0" dirty="0" err="1">
                <a:solidFill>
                  <a:schemeClr val="tx1"/>
                </a:solidFill>
                <a:latin typeface="Calibri" panose="020F0502020204030204" pitchFamily="34" charset="0"/>
                <a:cs typeface="Calibri" panose="020F0502020204030204" pitchFamily="34" charset="0"/>
              </a:rPr>
              <a:t>www.fda.gov</a:t>
            </a:r>
            <a:r>
              <a:rPr lang="en-US" sz="1500" b="0" dirty="0">
                <a:solidFill>
                  <a:schemeClr val="tx1"/>
                </a:solidFill>
                <a:latin typeface="Calibri" panose="020F0502020204030204" pitchFamily="34" charset="0"/>
                <a:cs typeface="Calibri" panose="020F0502020204030204" pitchFamily="34" charset="0"/>
              </a:rPr>
              <a:t>/drugs/resources-information-approved-drugs/</a:t>
            </a:r>
          </a:p>
        </p:txBody>
      </p:sp>
    </p:spTree>
    <p:extLst>
      <p:ext uri="{BB962C8B-B14F-4D97-AF65-F5344CB8AC3E}">
        <p14:creationId xmlns:p14="http://schemas.microsoft.com/office/powerpoint/2010/main" val="3806617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F93C88-4CDE-AC43-ACAB-F78E7EC47ECF}"/>
              </a:ext>
            </a:extLst>
          </p:cNvPr>
          <p:cNvSpPr/>
          <p:nvPr/>
        </p:nvSpPr>
        <p:spPr bwMode="auto">
          <a:xfrm>
            <a:off x="3791744" y="2907685"/>
            <a:ext cx="7200800" cy="37444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5" name="Picture 4" descr="Text&#10;&#10;Description automatically generated">
            <a:extLst>
              <a:ext uri="{FF2B5EF4-FFF2-40B4-BE49-F238E27FC236}">
                <a16:creationId xmlns:a16="http://schemas.microsoft.com/office/drawing/2014/main" id="{7665B7AA-9C4C-D84F-AE2A-ED23F5B40A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163379"/>
            <a:ext cx="6798318" cy="2592288"/>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5D497BA2-7F06-CD4C-ABC9-E0CF2B746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1744" y="2852936"/>
            <a:ext cx="7168108" cy="3532485"/>
          </a:xfrm>
          <a:prstGeom prst="rect">
            <a:avLst/>
          </a:prstGeom>
        </p:spPr>
      </p:pic>
      <p:sp>
        <p:nvSpPr>
          <p:cNvPr id="8" name="TextBox 7">
            <a:extLst>
              <a:ext uri="{FF2B5EF4-FFF2-40B4-BE49-F238E27FC236}">
                <a16:creationId xmlns:a16="http://schemas.microsoft.com/office/drawing/2014/main" id="{0C88AFBF-61BE-7F46-9F4A-F4429695EFC0}"/>
              </a:ext>
            </a:extLst>
          </p:cNvPr>
          <p:cNvSpPr txBox="1"/>
          <p:nvPr/>
        </p:nvSpPr>
        <p:spPr>
          <a:xfrm>
            <a:off x="3537852" y="2386335"/>
            <a:ext cx="3494866" cy="338554"/>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0275A4"/>
                </a:solidFill>
                <a:effectLst/>
                <a:uLnTx/>
                <a:uFillTx/>
                <a:latin typeface="Arial" pitchFamily="-72" charset="0"/>
                <a:ea typeface="MS PGothic" charset="0"/>
              </a:rPr>
              <a:t>J Clin Oncol </a:t>
            </a:r>
            <a:r>
              <a:rPr kumimoji="0" lang="en-US" sz="1600" b="1" i="0" u="none" strike="noStrike" kern="1200" cap="none" spc="0" normalizeH="0" baseline="0" noProof="0">
                <a:ln>
                  <a:noFill/>
                </a:ln>
                <a:solidFill>
                  <a:srgbClr val="0275A4"/>
                </a:solidFill>
                <a:effectLst/>
                <a:uLnTx/>
                <a:uFillTx/>
                <a:latin typeface="Arial" pitchFamily="-72" charset="0"/>
                <a:ea typeface="MS PGothic" charset="0"/>
              </a:rPr>
              <a:t>2019;37(32):2974-86. </a:t>
            </a:r>
          </a:p>
        </p:txBody>
      </p:sp>
      <p:sp>
        <p:nvSpPr>
          <p:cNvPr id="6" name="TextBox 5">
            <a:extLst>
              <a:ext uri="{FF2B5EF4-FFF2-40B4-BE49-F238E27FC236}">
                <a16:creationId xmlns:a16="http://schemas.microsoft.com/office/drawing/2014/main" id="{5AE4B5EC-61FD-514E-B58D-66A1D3CDF78F}"/>
              </a:ext>
            </a:extLst>
          </p:cNvPr>
          <p:cNvSpPr txBox="1"/>
          <p:nvPr/>
        </p:nvSpPr>
        <p:spPr>
          <a:xfrm>
            <a:off x="7421432" y="6305411"/>
            <a:ext cx="3299301"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Arial" pitchFamily="-72" charset="0"/>
                <a:ea typeface="MS PGothic" charset="0"/>
              </a:rPr>
              <a:t>N </a:t>
            </a:r>
            <a:r>
              <a:rPr kumimoji="0" lang="en-US" sz="1600" b="0" i="1" u="none" strike="noStrike" kern="1200" cap="none" spc="0" normalizeH="0" baseline="0" noProof="0" err="1">
                <a:ln>
                  <a:noFill/>
                </a:ln>
                <a:solidFill>
                  <a:srgbClr val="000000"/>
                </a:solidFill>
                <a:effectLst/>
                <a:uLnTx/>
                <a:uFillTx/>
                <a:latin typeface="Arial" pitchFamily="-72" charset="0"/>
                <a:ea typeface="MS PGothic" charset="0"/>
              </a:rPr>
              <a:t>Engl</a:t>
            </a:r>
            <a:r>
              <a:rPr kumimoji="0" lang="en-US" sz="1600" b="0" i="1" u="none" strike="noStrike" kern="1200" cap="none" spc="0" normalizeH="0" baseline="0" noProof="0">
                <a:ln>
                  <a:noFill/>
                </a:ln>
                <a:solidFill>
                  <a:srgbClr val="000000"/>
                </a:solidFill>
                <a:effectLst/>
                <a:uLnTx/>
                <a:uFillTx/>
                <a:latin typeface="Arial" pitchFamily="-72" charset="0"/>
                <a:ea typeface="MS PGothic" charset="0"/>
              </a:rPr>
              <a:t> J Med</a:t>
            </a:r>
            <a:r>
              <a:rPr kumimoji="0" lang="en-US" sz="1600" b="0" i="0" u="none" strike="noStrike" kern="1200" cap="none" spc="0" normalizeH="0" baseline="0" noProof="0">
                <a:ln>
                  <a:noFill/>
                </a:ln>
                <a:solidFill>
                  <a:srgbClr val="000000"/>
                </a:solidFill>
                <a:effectLst/>
                <a:uLnTx/>
                <a:uFillTx/>
                <a:latin typeface="Arial" pitchFamily="-72" charset="0"/>
                <a:ea typeface="MS PGothic" charset="0"/>
              </a:rPr>
              <a:t> 2019;381(1):13-24.</a:t>
            </a:r>
          </a:p>
        </p:txBody>
      </p:sp>
    </p:spTree>
    <p:extLst>
      <p:ext uri="{BB962C8B-B14F-4D97-AF65-F5344CB8AC3E}">
        <p14:creationId xmlns:p14="http://schemas.microsoft.com/office/powerpoint/2010/main" val="476645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8AF3A6-04E3-5C4F-AAA6-3AF178461026}"/>
              </a:ext>
            </a:extLst>
          </p:cNvPr>
          <p:cNvSpPr>
            <a:spLocks noGrp="1"/>
          </p:cNvSpPr>
          <p:nvPr>
            <p:ph type="title"/>
          </p:nvPr>
        </p:nvSpPr>
        <p:spPr>
          <a:xfrm>
            <a:off x="916516" y="92436"/>
            <a:ext cx="10358967" cy="1143000"/>
          </a:xfrm>
        </p:spPr>
        <p:txBody>
          <a:bodyPr/>
          <a:lstStyle/>
          <a:p>
            <a:r>
              <a:rPr lang="en-US"/>
              <a:t>Survival Analyses for ARCHES and TITAN: ADT + Enzalutamide or Apalutamide in Metastatic HSPC</a:t>
            </a:r>
          </a:p>
        </p:txBody>
      </p:sp>
      <p:graphicFrame>
        <p:nvGraphicFramePr>
          <p:cNvPr id="5" name="Content Placeholder 4">
            <a:extLst>
              <a:ext uri="{FF2B5EF4-FFF2-40B4-BE49-F238E27FC236}">
                <a16:creationId xmlns:a16="http://schemas.microsoft.com/office/drawing/2014/main" id="{E4E27879-997E-1B49-8FD4-610DDA9667D4}"/>
              </a:ext>
            </a:extLst>
          </p:cNvPr>
          <p:cNvGraphicFramePr>
            <a:graphicFrameLocks noGrp="1"/>
          </p:cNvGraphicFramePr>
          <p:nvPr>
            <p:ph idx="1"/>
            <p:extLst>
              <p:ext uri="{D42A27DB-BD31-4B8C-83A1-F6EECF244321}">
                <p14:modId xmlns:p14="http://schemas.microsoft.com/office/powerpoint/2010/main" val="2249343233"/>
              </p:ext>
            </p:extLst>
          </p:nvPr>
        </p:nvGraphicFramePr>
        <p:xfrm>
          <a:off x="666241" y="1235436"/>
          <a:ext cx="10972801" cy="4846320"/>
        </p:xfrm>
        <a:graphic>
          <a:graphicData uri="http://schemas.openxmlformats.org/drawingml/2006/table">
            <a:tbl>
              <a:tblPr firstRow="1" bandRow="1">
                <a:tableStyleId>{10A1B5D5-9B99-4C35-A422-299274C87663}</a:tableStyleId>
              </a:tblPr>
              <a:tblGrid>
                <a:gridCol w="2819401">
                  <a:extLst>
                    <a:ext uri="{9D8B030D-6E8A-4147-A177-3AD203B41FA5}">
                      <a16:colId xmlns:a16="http://schemas.microsoft.com/office/drawing/2014/main" val="3661765813"/>
                    </a:ext>
                  </a:extLst>
                </a:gridCol>
                <a:gridCol w="2459965">
                  <a:extLst>
                    <a:ext uri="{9D8B030D-6E8A-4147-A177-3AD203B41FA5}">
                      <a16:colId xmlns:a16="http://schemas.microsoft.com/office/drawing/2014/main" val="2920334251"/>
                    </a:ext>
                  </a:extLst>
                </a:gridCol>
                <a:gridCol w="1656272">
                  <a:extLst>
                    <a:ext uri="{9D8B030D-6E8A-4147-A177-3AD203B41FA5}">
                      <a16:colId xmlns:a16="http://schemas.microsoft.com/office/drawing/2014/main" val="979954468"/>
                    </a:ext>
                  </a:extLst>
                </a:gridCol>
                <a:gridCol w="2380891">
                  <a:extLst>
                    <a:ext uri="{9D8B030D-6E8A-4147-A177-3AD203B41FA5}">
                      <a16:colId xmlns:a16="http://schemas.microsoft.com/office/drawing/2014/main" val="1226621330"/>
                    </a:ext>
                  </a:extLst>
                </a:gridCol>
                <a:gridCol w="1656272">
                  <a:extLst>
                    <a:ext uri="{9D8B030D-6E8A-4147-A177-3AD203B41FA5}">
                      <a16:colId xmlns:a16="http://schemas.microsoft.com/office/drawing/2014/main" val="3149015244"/>
                    </a:ext>
                  </a:extLst>
                </a:gridCol>
              </a:tblGrid>
              <a:tr h="120986">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gridSpan="2">
                  <a:txBody>
                    <a:bodyPr/>
                    <a:lstStyle/>
                    <a:p>
                      <a:pPr algn="ctr"/>
                      <a:r>
                        <a:rPr lang="en-US">
                          <a:solidFill>
                            <a:schemeClr val="bg1"/>
                          </a:solidFill>
                        </a:rPr>
                        <a:t>ARCHES (N = 1,150)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hMerge="1">
                  <a:txBody>
                    <a:bodyPr/>
                    <a:lstStyle/>
                    <a:p>
                      <a:endParaRPr lang="en-US"/>
                    </a:p>
                  </a:txBody>
                  <a:tcPr/>
                </a:tc>
                <a:tc gridSpan="2">
                  <a:txBody>
                    <a:bodyPr/>
                    <a:lstStyle/>
                    <a:p>
                      <a:pPr algn="ctr"/>
                      <a:r>
                        <a:rPr lang="en-US">
                          <a:solidFill>
                            <a:schemeClr val="bg1"/>
                          </a:solidFill>
                        </a:rPr>
                        <a:t>TITAN (N = 1,052)</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hMerge="1">
                  <a:txBody>
                    <a:bodyPr/>
                    <a:lstStyle/>
                    <a:p>
                      <a:endParaRPr lang="en-US"/>
                    </a:p>
                  </a:txBody>
                  <a:tcPr/>
                </a:tc>
                <a:extLst>
                  <a:ext uri="{0D108BD9-81ED-4DB2-BD59-A6C34878D82A}">
                    <a16:rowId xmlns:a16="http://schemas.microsoft.com/office/drawing/2014/main" val="3742294141"/>
                  </a:ext>
                </a:extLst>
              </a:tr>
              <a:tr h="843874">
                <a:tc>
                  <a:txBody>
                    <a:bodyPr/>
                    <a:lstStyle/>
                    <a:p>
                      <a:r>
                        <a:rPr lang="en-US">
                          <a:solidFill>
                            <a:schemeClr val="tx1"/>
                          </a:solidFill>
                        </a:rPr>
                        <a:t>Characteristics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gridSpan="2">
                  <a:txBody>
                    <a:bodyPr/>
                    <a:lstStyle/>
                    <a:p>
                      <a:pPr marL="285750" indent="-285750">
                        <a:buFont typeface="Arial" panose="020B0604020202020204" pitchFamily="34" charset="0"/>
                        <a:buChar char="•"/>
                      </a:pPr>
                      <a:r>
                        <a:rPr lang="en-US" sz="1800" b="0">
                          <a:solidFill>
                            <a:schemeClr val="tx1"/>
                          </a:solidFill>
                        </a:rPr>
                        <a:t>2/3</a:t>
                      </a:r>
                      <a:r>
                        <a:rPr lang="en-US" sz="1800" b="0" baseline="30000">
                          <a:solidFill>
                            <a:schemeClr val="tx1"/>
                          </a:solidFill>
                        </a:rPr>
                        <a:t>rd</a:t>
                      </a:r>
                      <a:r>
                        <a:rPr lang="en-US" sz="1800" b="0">
                          <a:solidFill>
                            <a:schemeClr val="tx1"/>
                          </a:solidFill>
                        </a:rPr>
                        <a:t> high volume</a:t>
                      </a:r>
                    </a:p>
                    <a:p>
                      <a:pPr marL="285750" indent="-285750">
                        <a:buFont typeface="Arial" panose="020B0604020202020204" pitchFamily="34" charset="0"/>
                        <a:buChar char="•"/>
                      </a:pPr>
                      <a:r>
                        <a:rPr lang="en-US" sz="1800" b="0">
                          <a:solidFill>
                            <a:schemeClr val="tx1"/>
                          </a:solidFill>
                        </a:rPr>
                        <a:t>17% prior docetaxel</a:t>
                      </a:r>
                    </a:p>
                    <a:p>
                      <a:pPr marL="285750" indent="-285750">
                        <a:buFont typeface="Arial" panose="020B0604020202020204" pitchFamily="34" charset="0"/>
                        <a:buChar char="•"/>
                      </a:pPr>
                      <a:r>
                        <a:rPr lang="en-US" sz="1800" b="0">
                          <a:solidFill>
                            <a:schemeClr val="tx1"/>
                          </a:solidFill>
                        </a:rPr>
                        <a:t>25% prior RP/XRT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hMerge="1">
                  <a:txBody>
                    <a:bodyPr/>
                    <a:lstStyle/>
                    <a:p>
                      <a:endParaRPr lang="en-US"/>
                    </a:p>
                  </a:txBody>
                  <a:tcPr/>
                </a:tc>
                <a:tc gridSpan="2">
                  <a:txBody>
                    <a:bodyPr/>
                    <a:lstStyle/>
                    <a:p>
                      <a:pPr marL="285750" indent="-285750">
                        <a:buFont typeface="Arial" panose="020B0604020202020204" pitchFamily="34" charset="0"/>
                        <a:buChar char="•"/>
                      </a:pPr>
                      <a:r>
                        <a:rPr lang="en-US" sz="1800" b="0">
                          <a:solidFill>
                            <a:schemeClr val="tx1"/>
                          </a:solidFill>
                        </a:rPr>
                        <a:t>2/3</a:t>
                      </a:r>
                      <a:r>
                        <a:rPr lang="en-US" sz="1800" b="0" baseline="30000">
                          <a:solidFill>
                            <a:schemeClr val="tx1"/>
                          </a:solidFill>
                        </a:rPr>
                        <a:t>rd</a:t>
                      </a:r>
                      <a:r>
                        <a:rPr lang="en-US" sz="1800" b="0">
                          <a:solidFill>
                            <a:schemeClr val="tx1"/>
                          </a:solidFill>
                        </a:rPr>
                        <a:t> high volume </a:t>
                      </a:r>
                    </a:p>
                    <a:p>
                      <a:pPr marL="285750" indent="-285750">
                        <a:buFont typeface="Arial" panose="020B0604020202020204" pitchFamily="34" charset="0"/>
                        <a:buChar char="•"/>
                      </a:pPr>
                      <a:r>
                        <a:rPr lang="en-US" sz="1800" b="0">
                          <a:solidFill>
                            <a:schemeClr val="tx1"/>
                          </a:solidFill>
                        </a:rPr>
                        <a:t>10% prior docetaxel</a:t>
                      </a:r>
                    </a:p>
                    <a:p>
                      <a:pPr marL="285750" indent="-285750">
                        <a:buFont typeface="Arial" panose="020B0604020202020204" pitchFamily="34" charset="0"/>
                        <a:buChar char="•"/>
                      </a:pPr>
                      <a:r>
                        <a:rPr lang="en-US" sz="1800" b="0">
                          <a:solidFill>
                            <a:schemeClr val="tx1"/>
                          </a:solidFill>
                        </a:rPr>
                        <a:t>17% prior RP/XRT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hMerge="1">
                  <a:txBody>
                    <a:bodyPr/>
                    <a:lstStyle/>
                    <a:p>
                      <a:endParaRPr lang="en-US"/>
                    </a:p>
                  </a:txBody>
                  <a:tcPr/>
                </a:tc>
                <a:extLst>
                  <a:ext uri="{0D108BD9-81ED-4DB2-BD59-A6C34878D82A}">
                    <a16:rowId xmlns:a16="http://schemas.microsoft.com/office/drawing/2014/main" val="4231299098"/>
                  </a:ext>
                </a:extLst>
              </a:tr>
              <a:tr h="590712">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b="1">
                          <a:solidFill>
                            <a:schemeClr val="bg1"/>
                          </a:solidFill>
                        </a:rPr>
                        <a:t>ADT + enzalutamide</a:t>
                      </a:r>
                    </a:p>
                    <a:p>
                      <a:pPr algn="ctr"/>
                      <a:r>
                        <a:rPr lang="en-US" b="1">
                          <a:solidFill>
                            <a:schemeClr val="bg1"/>
                          </a:solidFill>
                        </a:rPr>
                        <a:t>(n = 574)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b="1">
                          <a:solidFill>
                            <a:schemeClr val="bg1"/>
                          </a:solidFill>
                        </a:rPr>
                        <a:t>ADT</a:t>
                      </a:r>
                    </a:p>
                    <a:p>
                      <a:pPr algn="ctr"/>
                      <a:r>
                        <a:rPr lang="en-US" b="1">
                          <a:solidFill>
                            <a:schemeClr val="bg1"/>
                          </a:solidFill>
                        </a:rPr>
                        <a:t>(n = 576)</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b="1">
                          <a:solidFill>
                            <a:schemeClr val="bg1"/>
                          </a:solidFill>
                        </a:rPr>
                        <a:t>ADT + </a:t>
                      </a:r>
                      <a:r>
                        <a:rPr lang="en-US" b="1" err="1">
                          <a:solidFill>
                            <a:schemeClr val="bg1"/>
                          </a:solidFill>
                        </a:rPr>
                        <a:t>apalutamide</a:t>
                      </a:r>
                      <a:endParaRPr lang="en-US" b="1">
                        <a:solidFill>
                          <a:schemeClr val="bg1"/>
                        </a:solidFill>
                      </a:endParaRPr>
                    </a:p>
                    <a:p>
                      <a:pPr algn="ctr"/>
                      <a:r>
                        <a:rPr lang="en-US" b="1">
                          <a:solidFill>
                            <a:schemeClr val="bg1"/>
                          </a:solidFill>
                        </a:rPr>
                        <a:t>(n = 955)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b="1">
                          <a:solidFill>
                            <a:schemeClr val="bg1"/>
                          </a:solidFill>
                        </a:rPr>
                        <a:t>ADT</a:t>
                      </a:r>
                    </a:p>
                    <a:p>
                      <a:pPr algn="ctr"/>
                      <a:r>
                        <a:rPr lang="en-US" b="1">
                          <a:solidFill>
                            <a:schemeClr val="bg1"/>
                          </a:solidFill>
                        </a:rPr>
                        <a:t>(n = 554)</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extLst>
                  <a:ext uri="{0D108BD9-81ED-4DB2-BD59-A6C34878D82A}">
                    <a16:rowId xmlns:a16="http://schemas.microsoft.com/office/drawing/2014/main" val="2648908440"/>
                  </a:ext>
                </a:extLst>
              </a:tr>
              <a:tr h="337550">
                <a:tc rowSpan="2">
                  <a:txBody>
                    <a:bodyPr/>
                    <a:lstStyle/>
                    <a:p>
                      <a:pPr algn="l"/>
                      <a:r>
                        <a:rPr lang="en-US">
                          <a:solidFill>
                            <a:schemeClr val="tx1"/>
                          </a:solidFill>
                        </a:rPr>
                        <a:t>Radiographic PFS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solidFill>
                            <a:schemeClr val="tx1"/>
                          </a:solidFill>
                        </a:rPr>
                        <a:t>NR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solidFill>
                            <a:schemeClr val="tx1"/>
                          </a:solidFill>
                        </a:rPr>
                        <a:t>19.0 </a:t>
                      </a:r>
                      <a:r>
                        <a:rPr lang="en-US" err="1">
                          <a:solidFill>
                            <a:schemeClr val="tx1"/>
                          </a:solidFill>
                        </a:rPr>
                        <a:t>mo</a:t>
                      </a:r>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solidFill>
                            <a:schemeClr val="tx1"/>
                          </a:solidFill>
                        </a:rPr>
                        <a:t>NR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solidFill>
                            <a:schemeClr val="tx1"/>
                          </a:solidFill>
                        </a:rPr>
                        <a:t>22.1 </a:t>
                      </a:r>
                      <a:r>
                        <a:rPr lang="en-US" err="1">
                          <a:solidFill>
                            <a:schemeClr val="tx1"/>
                          </a:solidFill>
                        </a:rPr>
                        <a:t>mo</a:t>
                      </a:r>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6425744"/>
                  </a:ext>
                </a:extLst>
              </a:tr>
              <a:tr h="1012649">
                <a:tc vMerge="1">
                  <a:txBody>
                    <a:bodyPr/>
                    <a:lstStyle/>
                    <a:p>
                      <a:endParaRPr lang="en-US"/>
                    </a:p>
                  </a:txBody>
                  <a:tcPr/>
                </a:tc>
                <a:tc gridSpan="2">
                  <a:txBody>
                    <a:bodyPr/>
                    <a:lstStyle/>
                    <a:p>
                      <a:pPr marL="0" indent="0" algn="ctr">
                        <a:buFont typeface="Arial" panose="020B0604020202020204" pitchFamily="34" charset="0"/>
                        <a:buNone/>
                      </a:pPr>
                      <a:r>
                        <a:rPr lang="en-US" b="1">
                          <a:solidFill>
                            <a:schemeClr val="tx1"/>
                          </a:solidFill>
                        </a:rPr>
                        <a:t>HR (overall): 0.39</a:t>
                      </a:r>
                    </a:p>
                    <a:p>
                      <a:pPr marL="285750" indent="-285750" algn="just">
                        <a:buFont typeface="Arial" panose="020B0604020202020204" pitchFamily="34" charset="0"/>
                        <a:buChar char="•"/>
                      </a:pPr>
                      <a:r>
                        <a:rPr lang="en-US" sz="1600">
                          <a:solidFill>
                            <a:schemeClr val="tx1"/>
                          </a:solidFill>
                        </a:rPr>
                        <a:t>HR (prior docetaxel): 0.52</a:t>
                      </a:r>
                    </a:p>
                    <a:p>
                      <a:pPr marL="285750" indent="-285750" algn="just">
                        <a:buFont typeface="Arial" panose="020B0604020202020204" pitchFamily="34" charset="0"/>
                        <a:buChar char="•"/>
                      </a:pPr>
                      <a:r>
                        <a:rPr lang="en-US" sz="1600">
                          <a:solidFill>
                            <a:schemeClr val="tx1"/>
                          </a:solidFill>
                        </a:rPr>
                        <a:t>HR (high volume): 0.43</a:t>
                      </a:r>
                    </a:p>
                    <a:p>
                      <a:pPr marL="285750" indent="-285750" algn="just">
                        <a:buFont typeface="Arial" panose="020B0604020202020204" pitchFamily="34" charset="0"/>
                        <a:buChar char="•"/>
                      </a:pPr>
                      <a:r>
                        <a:rPr lang="en-US" sz="1600">
                          <a:solidFill>
                            <a:schemeClr val="tx1"/>
                          </a:solidFill>
                        </a:rPr>
                        <a:t>HR (low volume):  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a:r>
                        <a:rPr lang="en-US" b="1">
                          <a:solidFill>
                            <a:schemeClr val="tx1"/>
                          </a:solidFill>
                        </a:rPr>
                        <a:t>HR (overall): 0.48</a:t>
                      </a:r>
                    </a:p>
                    <a:p>
                      <a:pPr marL="285750" indent="-285750" algn="l">
                        <a:buFont typeface="Arial" panose="020B0604020202020204" pitchFamily="34" charset="0"/>
                        <a:buChar char="•"/>
                      </a:pPr>
                      <a:r>
                        <a:rPr lang="en-US" sz="1600">
                          <a:solidFill>
                            <a:schemeClr val="tx1"/>
                          </a:solidFill>
                        </a:rPr>
                        <a:t>HR (prior docetaxel): 0.47</a:t>
                      </a:r>
                    </a:p>
                    <a:p>
                      <a:pPr marL="285750" indent="-285750" algn="l">
                        <a:buFont typeface="Arial" panose="020B0604020202020204" pitchFamily="34" charset="0"/>
                        <a:buChar char="•"/>
                      </a:pPr>
                      <a:r>
                        <a:rPr lang="en-US" sz="1600">
                          <a:solidFill>
                            <a:schemeClr val="tx1"/>
                          </a:solidFill>
                        </a:rPr>
                        <a:t>HR (high volume): 0.53</a:t>
                      </a:r>
                    </a:p>
                    <a:p>
                      <a:pPr marL="285750" indent="-285750" algn="l">
                        <a:buFont typeface="Arial" panose="020B0604020202020204" pitchFamily="34" charset="0"/>
                        <a:buChar char="•"/>
                      </a:pPr>
                      <a:r>
                        <a:rPr lang="en-US" sz="1600">
                          <a:solidFill>
                            <a:schemeClr val="tx1"/>
                          </a:solidFill>
                        </a:rPr>
                        <a:t>HR (low volume): 0.36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36478910"/>
                  </a:ext>
                </a:extLst>
              </a:tr>
              <a:tr h="337550">
                <a:tc rowSpan="2">
                  <a:txBody>
                    <a:bodyPr/>
                    <a:lstStyle/>
                    <a:p>
                      <a:r>
                        <a:rPr lang="en-US">
                          <a:solidFill>
                            <a:schemeClr val="tx1"/>
                          </a:solidFill>
                        </a:rPr>
                        <a:t>Overall survival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a:solidFill>
                            <a:schemeClr val="tx1"/>
                          </a:solidFill>
                        </a:rPr>
                        <a:t>NR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a:solidFill>
                            <a:schemeClr val="tx1"/>
                          </a:solidFill>
                        </a:rPr>
                        <a:t>NR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a:solidFill>
                            <a:schemeClr val="tx1"/>
                          </a:solidFill>
                        </a:rPr>
                        <a:t>NR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a:solidFill>
                            <a:schemeClr val="tx1"/>
                          </a:solidFill>
                        </a:rPr>
                        <a:t>NR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1626961339"/>
                  </a:ext>
                </a:extLst>
              </a:tr>
              <a:tr h="1012649">
                <a:tc vMerge="1">
                  <a:txBody>
                    <a:bodyPr/>
                    <a:lstStyle/>
                    <a:p>
                      <a:endParaRPr lang="en-US"/>
                    </a:p>
                  </a:txBody>
                  <a:tcPr/>
                </a:tc>
                <a:tc gridSpan="2">
                  <a:txBody>
                    <a:bodyPr/>
                    <a:lstStyle/>
                    <a:p>
                      <a:pPr algn="ctr"/>
                      <a:r>
                        <a:rPr lang="en-US" b="1">
                          <a:solidFill>
                            <a:schemeClr val="tx1"/>
                          </a:solidFill>
                        </a:rPr>
                        <a:t>HR: 0.81 (immature)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hMerge="1">
                  <a:txBody>
                    <a:bodyPr/>
                    <a:lstStyle/>
                    <a:p>
                      <a:endParaRPr lang="en-US"/>
                    </a:p>
                  </a:txBody>
                  <a:tcPr/>
                </a:tc>
                <a:tc gridSpan="2">
                  <a:txBody>
                    <a:bodyPr/>
                    <a:lstStyle/>
                    <a:p>
                      <a:pPr algn="ctr"/>
                      <a:r>
                        <a:rPr lang="en-US" b="1">
                          <a:solidFill>
                            <a:schemeClr val="tx1"/>
                          </a:solidFill>
                        </a:rPr>
                        <a:t>HR (overall): 0.67</a:t>
                      </a:r>
                    </a:p>
                    <a:p>
                      <a:pPr marL="285750" indent="-285750">
                        <a:buFont typeface="Arial" panose="020B0604020202020204" pitchFamily="34" charset="0"/>
                        <a:buChar char="•"/>
                      </a:pPr>
                      <a:r>
                        <a:rPr lang="en-US" sz="1600" b="0">
                          <a:solidFill>
                            <a:schemeClr val="tx1"/>
                          </a:solidFill>
                        </a:rPr>
                        <a:t>HR (prior docetaxel): 1.27</a:t>
                      </a:r>
                    </a:p>
                    <a:p>
                      <a:pPr marL="285750" indent="-285750">
                        <a:buFont typeface="Arial" panose="020B0604020202020204" pitchFamily="34" charset="0"/>
                        <a:buChar char="•"/>
                      </a:pPr>
                      <a:r>
                        <a:rPr lang="en-US" sz="1600" b="0">
                          <a:solidFill>
                            <a:schemeClr val="tx1"/>
                          </a:solidFill>
                        </a:rPr>
                        <a:t>HR (high volume): 0.68</a:t>
                      </a:r>
                    </a:p>
                    <a:p>
                      <a:pPr marL="285750" indent="-285750">
                        <a:buFont typeface="Arial" panose="020B0604020202020204" pitchFamily="34" charset="0"/>
                        <a:buChar char="•"/>
                      </a:pPr>
                      <a:r>
                        <a:rPr lang="en-US" sz="1600" b="0">
                          <a:solidFill>
                            <a:schemeClr val="tx1"/>
                          </a:solidFill>
                        </a:rPr>
                        <a:t>HR (low volume): 0.67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hMerge="1">
                  <a:txBody>
                    <a:bodyPr/>
                    <a:lstStyle/>
                    <a:p>
                      <a:endParaRPr lang="en-US"/>
                    </a:p>
                  </a:txBody>
                  <a:tcPr/>
                </a:tc>
                <a:extLst>
                  <a:ext uri="{0D108BD9-81ED-4DB2-BD59-A6C34878D82A}">
                    <a16:rowId xmlns:a16="http://schemas.microsoft.com/office/drawing/2014/main" val="3581175977"/>
                  </a:ext>
                </a:extLst>
              </a:tr>
            </a:tbl>
          </a:graphicData>
        </a:graphic>
      </p:graphicFrame>
      <p:sp>
        <p:nvSpPr>
          <p:cNvPr id="9" name="TextBox 8">
            <a:extLst>
              <a:ext uri="{FF2B5EF4-FFF2-40B4-BE49-F238E27FC236}">
                <a16:creationId xmlns:a16="http://schemas.microsoft.com/office/drawing/2014/main" id="{F0FA2DA8-ADF3-6A45-9B07-0755AC1709F5}"/>
              </a:ext>
            </a:extLst>
          </p:cNvPr>
          <p:cNvSpPr txBox="1"/>
          <p:nvPr/>
        </p:nvSpPr>
        <p:spPr>
          <a:xfrm>
            <a:off x="419099" y="6513064"/>
            <a:ext cx="11353800" cy="3231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Armstrong AJ et al. </a:t>
            </a:r>
            <a:r>
              <a:rPr kumimoji="0" lang="en-US" sz="1500" b="0" i="1"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 Clin Oncol </a:t>
            </a:r>
            <a:r>
              <a:rPr kumimoji="0" lang="en-US" sz="15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2019</a:t>
            </a:r>
            <a:r>
              <a:rPr lang="en-US" sz="1500" b="0">
                <a:solidFill>
                  <a:srgbClr val="000000"/>
                </a:solidFill>
                <a:latin typeface="Calibri" panose="020F0502020204030204" pitchFamily="34" charset="0"/>
                <a:ea typeface="ＭＳ Ｐゴシック" charset="0"/>
                <a:cs typeface="Calibri" panose="020F0502020204030204" pitchFamily="34" charset="0"/>
              </a:rPr>
              <a:t>;37(32):2974-86</a:t>
            </a:r>
            <a:r>
              <a:rPr kumimoji="0" lang="en-US" sz="15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Chi KN et al. </a:t>
            </a:r>
            <a:r>
              <a:rPr kumimoji="0" lang="en-US" sz="1500" b="0" i="1"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 </a:t>
            </a:r>
            <a:r>
              <a:rPr kumimoji="0" lang="en-US" sz="1500" b="0" i="1" u="none" strike="noStrike" kern="1200" cap="none" spc="0" normalizeH="0" baseline="0" noProof="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Engl</a:t>
            </a:r>
            <a:r>
              <a:rPr kumimoji="0" lang="en-US" sz="1500" b="0" i="1"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J Med </a:t>
            </a:r>
            <a:r>
              <a:rPr kumimoji="0" lang="en-US" sz="15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2019;381(1):13-24.</a:t>
            </a:r>
          </a:p>
        </p:txBody>
      </p:sp>
      <p:sp>
        <p:nvSpPr>
          <p:cNvPr id="4" name="TextBox 3">
            <a:extLst>
              <a:ext uri="{FF2B5EF4-FFF2-40B4-BE49-F238E27FC236}">
                <a16:creationId xmlns:a16="http://schemas.microsoft.com/office/drawing/2014/main" id="{A0565E11-0FE7-5548-A325-1B0548AC9526}"/>
              </a:ext>
            </a:extLst>
          </p:cNvPr>
          <p:cNvSpPr txBox="1"/>
          <p:nvPr/>
        </p:nvSpPr>
        <p:spPr>
          <a:xfrm>
            <a:off x="666241" y="6081756"/>
            <a:ext cx="167640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NR = not reached</a:t>
            </a:r>
          </a:p>
        </p:txBody>
      </p:sp>
    </p:spTree>
    <p:extLst>
      <p:ext uri="{BB962C8B-B14F-4D97-AF65-F5344CB8AC3E}">
        <p14:creationId xmlns:p14="http://schemas.microsoft.com/office/powerpoint/2010/main" val="3568357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88BD75-5378-4345-B279-1DD78ED11991}"/>
              </a:ext>
            </a:extLst>
          </p:cNvPr>
          <p:cNvSpPr>
            <a:spLocks noGrp="1"/>
          </p:cNvSpPr>
          <p:nvPr>
            <p:ph type="title"/>
          </p:nvPr>
        </p:nvSpPr>
        <p:spPr>
          <a:xfrm>
            <a:off x="912286" y="1844824"/>
            <a:ext cx="10358967" cy="2232247"/>
          </a:xfrm>
        </p:spPr>
        <p:txBody>
          <a:bodyPr/>
          <a:lstStyle/>
          <a:p>
            <a:pPr algn="l"/>
            <a:r>
              <a:rPr lang="en-US" sz="3600"/>
              <a:t>Abiraterone Acetate plus Prednisolone for Hormone-Naïve Prostate Cancer (</a:t>
            </a:r>
            <a:r>
              <a:rPr lang="en-US" sz="3600" err="1"/>
              <a:t>PCa</a:t>
            </a:r>
            <a:r>
              <a:rPr lang="en-US" sz="3600"/>
              <a:t>): Long-Term Results from Metastatic (M1) Patients in the STAMPEDE </a:t>
            </a:r>
            <a:r>
              <a:rPr lang="en-US" sz="3600" err="1"/>
              <a:t>Randomised</a:t>
            </a:r>
            <a:r>
              <a:rPr lang="en-US" sz="3600"/>
              <a:t> Trial (NCT00268476) </a:t>
            </a:r>
          </a:p>
        </p:txBody>
      </p:sp>
      <p:sp>
        <p:nvSpPr>
          <p:cNvPr id="5" name="Content Placeholder 4">
            <a:extLst>
              <a:ext uri="{FF2B5EF4-FFF2-40B4-BE49-F238E27FC236}">
                <a16:creationId xmlns:a16="http://schemas.microsoft.com/office/drawing/2014/main" id="{CB675FA1-80DD-4E44-8EF3-A5E7648D5FB3}"/>
              </a:ext>
            </a:extLst>
          </p:cNvPr>
          <p:cNvSpPr>
            <a:spLocks noGrp="1"/>
          </p:cNvSpPr>
          <p:nvPr>
            <p:ph idx="1"/>
          </p:nvPr>
        </p:nvSpPr>
        <p:spPr>
          <a:xfrm>
            <a:off x="947637" y="4304085"/>
            <a:ext cx="10358967" cy="2553915"/>
          </a:xfrm>
        </p:spPr>
        <p:txBody>
          <a:bodyPr/>
          <a:lstStyle/>
          <a:p>
            <a:pPr marL="98425" indent="0">
              <a:buNone/>
            </a:pPr>
            <a:r>
              <a:rPr lang="en-US" b="0"/>
              <a:t>James N et al.</a:t>
            </a:r>
            <a:br>
              <a:rPr lang="en-US" b="0"/>
            </a:br>
            <a:r>
              <a:rPr lang="en-US" b="0"/>
              <a:t>ESMO 2020;Abstract 611O.</a:t>
            </a:r>
          </a:p>
        </p:txBody>
      </p:sp>
    </p:spTree>
    <p:extLst>
      <p:ext uri="{BB962C8B-B14F-4D97-AF65-F5344CB8AC3E}">
        <p14:creationId xmlns:p14="http://schemas.microsoft.com/office/powerpoint/2010/main" val="3214906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C4478B-BD4B-E849-ACF7-26E3013232B8}"/>
              </a:ext>
            </a:extLst>
          </p:cNvPr>
          <p:cNvSpPr>
            <a:spLocks noGrp="1"/>
          </p:cNvSpPr>
          <p:nvPr>
            <p:ph type="title"/>
          </p:nvPr>
        </p:nvSpPr>
        <p:spPr/>
        <p:txBody>
          <a:bodyPr/>
          <a:lstStyle/>
          <a:p>
            <a:r>
              <a:rPr lang="en-US"/>
              <a:t>STAMPEDE — SOC + AAP vs SOC: Overall Survival</a:t>
            </a:r>
          </a:p>
        </p:txBody>
      </p:sp>
      <p:sp>
        <p:nvSpPr>
          <p:cNvPr id="5" name="TextBox 4">
            <a:extLst>
              <a:ext uri="{FF2B5EF4-FFF2-40B4-BE49-F238E27FC236}">
                <a16:creationId xmlns:a16="http://schemas.microsoft.com/office/drawing/2014/main" id="{8C143F43-D0D4-8F49-BDAE-E0F90AA46AFA}"/>
              </a:ext>
            </a:extLst>
          </p:cNvPr>
          <p:cNvSpPr txBox="1"/>
          <p:nvPr/>
        </p:nvSpPr>
        <p:spPr>
          <a:xfrm>
            <a:off x="191344" y="6469404"/>
            <a:ext cx="3417923" cy="323165"/>
          </a:xfrm>
          <a:prstGeom prst="rect">
            <a:avLst/>
          </a:prstGeom>
          <a:noFill/>
        </p:spPr>
        <p:txBody>
          <a:bodyPr wrap="none" rtlCol="0">
            <a:spAutoFit/>
          </a:bodyPr>
          <a:lstStyle/>
          <a:p>
            <a:r>
              <a:rPr lang="en-US" sz="1500" b="0">
                <a:solidFill>
                  <a:schemeClr val="tx1"/>
                </a:solidFill>
                <a:latin typeface="Calibri" panose="020F0502020204030204" pitchFamily="34" charset="0"/>
                <a:cs typeface="Calibri" panose="020F0502020204030204" pitchFamily="34" charset="0"/>
              </a:rPr>
              <a:t>James N et al. ESMO 2020;Abstract 611O.</a:t>
            </a:r>
          </a:p>
        </p:txBody>
      </p:sp>
      <p:pic>
        <p:nvPicPr>
          <p:cNvPr id="7" name="Picture 6" descr="Chart, line chart&#10;&#10;Description automatically generated">
            <a:extLst>
              <a:ext uri="{FF2B5EF4-FFF2-40B4-BE49-F238E27FC236}">
                <a16:creationId xmlns:a16="http://schemas.microsoft.com/office/drawing/2014/main" id="{EC164FA5-8DEC-8C4B-BF17-3A5BD9C011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614" y="1365894"/>
            <a:ext cx="10325100" cy="4483100"/>
          </a:xfrm>
          <a:prstGeom prst="rect">
            <a:avLst/>
          </a:prstGeom>
        </p:spPr>
      </p:pic>
    </p:spTree>
    <p:extLst>
      <p:ext uri="{BB962C8B-B14F-4D97-AF65-F5344CB8AC3E}">
        <p14:creationId xmlns:p14="http://schemas.microsoft.com/office/powerpoint/2010/main" val="2716471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C4478B-BD4B-E849-ACF7-26E3013232B8}"/>
              </a:ext>
            </a:extLst>
          </p:cNvPr>
          <p:cNvSpPr>
            <a:spLocks noGrp="1"/>
          </p:cNvSpPr>
          <p:nvPr>
            <p:ph type="title"/>
          </p:nvPr>
        </p:nvSpPr>
        <p:spPr/>
        <p:txBody>
          <a:bodyPr/>
          <a:lstStyle/>
          <a:p>
            <a:r>
              <a:rPr lang="en-US"/>
              <a:t>STAMPEDE: Overall Survival by Risk Group (LATITUDE)</a:t>
            </a:r>
          </a:p>
        </p:txBody>
      </p:sp>
      <p:pic>
        <p:nvPicPr>
          <p:cNvPr id="3" name="Picture 2" descr="A picture containing calendar&#10;&#10;Description automatically generated">
            <a:extLst>
              <a:ext uri="{FF2B5EF4-FFF2-40B4-BE49-F238E27FC236}">
                <a16:creationId xmlns:a16="http://schemas.microsoft.com/office/drawing/2014/main" id="{538CAC8C-593D-194B-9826-E19FB131F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069" y="1370013"/>
            <a:ext cx="10185400" cy="4775200"/>
          </a:xfrm>
          <a:prstGeom prst="rect">
            <a:avLst/>
          </a:prstGeom>
        </p:spPr>
      </p:pic>
      <p:sp>
        <p:nvSpPr>
          <p:cNvPr id="6" name="TextBox 5">
            <a:extLst>
              <a:ext uri="{FF2B5EF4-FFF2-40B4-BE49-F238E27FC236}">
                <a16:creationId xmlns:a16="http://schemas.microsoft.com/office/drawing/2014/main" id="{50469493-BA1D-5F4F-A935-7BA773F66536}"/>
              </a:ext>
            </a:extLst>
          </p:cNvPr>
          <p:cNvSpPr txBox="1"/>
          <p:nvPr/>
        </p:nvSpPr>
        <p:spPr>
          <a:xfrm>
            <a:off x="191344" y="6469404"/>
            <a:ext cx="3417923" cy="323165"/>
          </a:xfrm>
          <a:prstGeom prst="rect">
            <a:avLst/>
          </a:prstGeom>
          <a:noFill/>
        </p:spPr>
        <p:txBody>
          <a:bodyPr wrap="none" rtlCol="0">
            <a:spAutoFit/>
          </a:bodyPr>
          <a:lstStyle/>
          <a:p>
            <a:r>
              <a:rPr lang="en-US" sz="1500" b="0">
                <a:solidFill>
                  <a:schemeClr val="tx1"/>
                </a:solidFill>
                <a:latin typeface="Calibri" panose="020F0502020204030204" pitchFamily="34" charset="0"/>
                <a:cs typeface="Calibri" panose="020F0502020204030204" pitchFamily="34" charset="0"/>
              </a:rPr>
              <a:t>James N et al. ESMO 2020;Abstract 611O.</a:t>
            </a:r>
          </a:p>
        </p:txBody>
      </p:sp>
    </p:spTree>
    <p:extLst>
      <p:ext uri="{BB962C8B-B14F-4D97-AF65-F5344CB8AC3E}">
        <p14:creationId xmlns:p14="http://schemas.microsoft.com/office/powerpoint/2010/main" val="393474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CE4410-14CA-5745-A5C8-7DB9F3852FBF}"/>
              </a:ext>
            </a:extLst>
          </p:cNvPr>
          <p:cNvSpPr/>
          <p:nvPr/>
        </p:nvSpPr>
        <p:spPr>
          <a:xfrm>
            <a:off x="1127448" y="2276872"/>
            <a:ext cx="10081120" cy="3970318"/>
          </a:xfrm>
          <a:prstGeom prst="rect">
            <a:avLst/>
          </a:prstGeom>
        </p:spPr>
        <p:txBody>
          <a:bodyPr wrap="square">
            <a:spAutoFit/>
          </a:bodyPr>
          <a:lstStyle/>
          <a:p>
            <a:pPr lvl="0">
              <a:spcBef>
                <a:spcPts val="0"/>
              </a:spcBef>
              <a:spcAft>
                <a:spcPts val="0"/>
              </a:spcAft>
            </a:pPr>
            <a:r>
              <a:rPr lang="en-US" b="1" i="1" dirty="0">
                <a:solidFill>
                  <a:srgbClr val="0432FF"/>
                </a:solidFill>
                <a:latin typeface="Calibri" panose="020F0502020204030204" pitchFamily="34" charset="0"/>
                <a:ea typeface="Calibri" panose="020F0502020204030204" pitchFamily="34" charset="0"/>
                <a:cs typeface="Calibri" panose="020F0502020204030204" pitchFamily="34" charset="0"/>
              </a:rPr>
              <a:t>In the treatment algorithm, how do you generally approach the selection of endocrine treatment versus chemotherapy </a:t>
            </a:r>
            <a:r>
              <a:rPr lang="en-US" i="1" dirty="0">
                <a:solidFill>
                  <a:srgbClr val="0432FF"/>
                </a:solidFill>
                <a:latin typeface="Calibri" panose="020F0502020204030204" pitchFamily="34" charset="0"/>
                <a:ea typeface="Calibri" panose="020F0502020204030204" pitchFamily="34" charset="0"/>
                <a:cs typeface="Calibri" panose="020F0502020204030204" pitchFamily="34" charset="0"/>
              </a:rPr>
              <a:t>after first-line endocrine therapy </a:t>
            </a:r>
            <a:r>
              <a:rPr lang="en-US" b="1" i="1" dirty="0">
                <a:solidFill>
                  <a:srgbClr val="0432FF"/>
                </a:solidFill>
                <a:latin typeface="Calibri" panose="020F0502020204030204" pitchFamily="34" charset="0"/>
                <a:ea typeface="Calibri" panose="020F0502020204030204" pitchFamily="34" charset="0"/>
                <a:cs typeface="Calibri" panose="020F0502020204030204" pitchFamily="34" charset="0"/>
              </a:rPr>
              <a:t>for mCRPC? </a:t>
            </a:r>
            <a:endParaRPr lang="en-US" i="1" dirty="0">
              <a:solidFill>
                <a:srgbClr val="0432FF"/>
              </a:solidFill>
              <a:latin typeface="Calibri" panose="020F0502020204030204" pitchFamily="34" charset="0"/>
              <a:ea typeface="Calibri" panose="020F0502020204030204" pitchFamily="34" charset="0"/>
              <a:cs typeface="Calibri" panose="020F0502020204030204" pitchFamily="34" charset="0"/>
            </a:endParaRPr>
          </a:p>
          <a:p>
            <a:pPr lvl="0">
              <a:spcBef>
                <a:spcPts val="0"/>
              </a:spcBef>
              <a:spcAft>
                <a:spcPts val="0"/>
              </a:spcAft>
            </a:pPr>
            <a:endParaRPr lang="en-US" i="1" dirty="0">
              <a:solidFill>
                <a:srgbClr val="0432FF"/>
              </a:solidFill>
              <a:latin typeface="Calibri" panose="020F0502020204030204" pitchFamily="34" charset="0"/>
              <a:ea typeface="Calibri" panose="020F0502020204030204" pitchFamily="34" charset="0"/>
              <a:cs typeface="Calibri" panose="020F0502020204030204" pitchFamily="34" charset="0"/>
            </a:endParaRPr>
          </a:p>
          <a:p>
            <a:pPr algn="r">
              <a:spcBef>
                <a:spcPts val="0"/>
              </a:spcBef>
              <a:spcAft>
                <a:spcPts val="0"/>
              </a:spcAft>
            </a:pPr>
            <a:r>
              <a:rPr lang="en-US" b="1" i="1" dirty="0">
                <a:solidFill>
                  <a:srgbClr val="0432FF"/>
                </a:solidFill>
                <a:latin typeface="Calibri" panose="020F0502020204030204" pitchFamily="34" charset="0"/>
                <a:ea typeface="Calibri" panose="020F0502020204030204" pitchFamily="34" charset="0"/>
                <a:cs typeface="Calibri" panose="020F0502020204030204" pitchFamily="34" charset="0"/>
              </a:rPr>
              <a:t>		</a:t>
            </a:r>
            <a:r>
              <a:rPr lang="en-US" sz="3200" dirty="0">
                <a:solidFill>
                  <a:srgbClr val="0432FF"/>
                </a:solidFill>
                <a:latin typeface="Calibri" panose="020F0502020204030204" pitchFamily="34" charset="0"/>
                <a:ea typeface="Calibri" panose="020F0502020204030204" pitchFamily="34" charset="0"/>
                <a:cs typeface="Calibri" panose="020F0502020204030204" pitchFamily="34" charset="0"/>
              </a:rPr>
              <a:t>Discussants: Drs </a:t>
            </a:r>
            <a:r>
              <a:rPr lang="en-US" sz="3200" dirty="0" err="1">
                <a:solidFill>
                  <a:srgbClr val="0432FF"/>
                </a:solidFill>
                <a:latin typeface="Calibri" panose="020F0502020204030204" pitchFamily="34" charset="0"/>
                <a:ea typeface="Calibri" panose="020F0502020204030204" pitchFamily="34" charset="0"/>
                <a:cs typeface="Calibri" panose="020F0502020204030204" pitchFamily="34" charset="0"/>
              </a:rPr>
              <a:t>Antonarakis</a:t>
            </a:r>
            <a:r>
              <a:rPr lang="en-US" sz="3200" dirty="0">
                <a:solidFill>
                  <a:srgbClr val="0432FF"/>
                </a:solidFill>
                <a:latin typeface="Calibri" panose="020F0502020204030204" pitchFamily="34" charset="0"/>
                <a:ea typeface="Calibri" panose="020F0502020204030204" pitchFamily="34" charset="0"/>
                <a:cs typeface="Calibri" panose="020F0502020204030204" pitchFamily="34" charset="0"/>
              </a:rPr>
              <a:t> and Armstrong</a:t>
            </a:r>
            <a:endParaRPr lang="en-US" sz="3200" b="1" dirty="0">
              <a:solidFill>
                <a:srgbClr val="0432FF"/>
              </a:solidFill>
              <a:latin typeface="Calibri" panose="020F0502020204030204" pitchFamily="34" charset="0"/>
              <a:ea typeface="Calibri" panose="020F0502020204030204" pitchFamily="34" charset="0"/>
              <a:cs typeface="Calibri" panose="020F0502020204030204" pitchFamily="34" charset="0"/>
            </a:endParaRPr>
          </a:p>
          <a:p>
            <a:pPr lvl="0">
              <a:spcBef>
                <a:spcPts val="0"/>
              </a:spcBef>
              <a:spcAft>
                <a:spcPts val="0"/>
              </a:spcAft>
            </a:pPr>
            <a:endParaRPr lang="en-US" b="1" i="1" dirty="0">
              <a:solidFill>
                <a:srgbClr val="0432FF"/>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68E9B56-0895-774A-BCD4-232244CCEA39}"/>
              </a:ext>
            </a:extLst>
          </p:cNvPr>
          <p:cNvSpPr txBox="1"/>
          <p:nvPr/>
        </p:nvSpPr>
        <p:spPr>
          <a:xfrm>
            <a:off x="0" y="980728"/>
            <a:ext cx="12192000" cy="738664"/>
          </a:xfrm>
          <a:prstGeom prst="rect">
            <a:avLst/>
          </a:prstGeom>
          <a:noFill/>
        </p:spPr>
        <p:txBody>
          <a:bodyPr wrap="square" rtlCol="0">
            <a:spAutoFit/>
          </a:bodyPr>
          <a:lstStyle/>
          <a:p>
            <a:pPr algn="ctr"/>
            <a:r>
              <a:rPr lang="en-US" sz="4200" dirty="0">
                <a:solidFill>
                  <a:srgbClr val="0432FF"/>
                </a:solidFill>
                <a:latin typeface="Calibri" panose="020F0502020204030204" pitchFamily="34" charset="0"/>
                <a:cs typeface="Calibri" panose="020F0502020204030204" pitchFamily="34" charset="0"/>
              </a:rPr>
              <a:t>Module 7</a:t>
            </a:r>
          </a:p>
        </p:txBody>
      </p:sp>
    </p:spTree>
    <p:extLst>
      <p:ext uri="{BB962C8B-B14F-4D97-AF65-F5344CB8AC3E}">
        <p14:creationId xmlns:p14="http://schemas.microsoft.com/office/powerpoint/2010/main" val="3792299254"/>
      </p:ext>
    </p:extLst>
  </p:cSld>
  <p:clrMapOvr>
    <a:masterClrMapping/>
  </p:clrMapOvr>
  <p:transition spd="slow"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buNone/>
            </a:pPr>
            <a:r>
              <a:rPr lang="en-US" sz="1800" dirty="0"/>
              <a:t>Dr Love </a:t>
            </a:r>
            <a:r>
              <a:rPr lang="en-US" sz="1800" b="0" dirty="0"/>
              <a:t>is president and CEO of Research To Practice. Research To Practice receives funds in the form of educational grants to develop CME activities from the following commercial interests: AbbVie Inc, </a:t>
            </a:r>
            <a:r>
              <a:rPr lang="en-US" sz="1800" b="0" dirty="0" err="1"/>
              <a:t>Acerta</a:t>
            </a:r>
            <a:r>
              <a:rPr lang="en-US" sz="1800" b="0" dirty="0"/>
              <a:t> Pharma — A member of the AstraZeneca Group, Adaptive Biotechnologies Corporation, </a:t>
            </a:r>
            <a:r>
              <a:rPr lang="en-US" sz="1800" b="0" dirty="0" err="1"/>
              <a:t>Agendia</a:t>
            </a:r>
            <a:r>
              <a:rPr lang="en-US" sz="1800" b="0" dirty="0"/>
              <a:t> Inc, </a:t>
            </a:r>
            <a:r>
              <a:rPr lang="en-US" sz="1800" b="0" dirty="0" err="1"/>
              <a:t>Agios</a:t>
            </a:r>
            <a:r>
              <a:rPr lang="en-US" sz="1800" b="0" dirty="0"/>
              <a:t> Pharmaceuticals Inc, Amgen Inc, Array </a:t>
            </a:r>
            <a:r>
              <a:rPr lang="en-US" sz="1800" b="0" dirty="0" err="1"/>
              <a:t>BioPharma</a:t>
            </a:r>
            <a:r>
              <a:rPr lang="en-US" sz="1800" b="0" dirty="0"/>
              <a:t> Inc, a subsidiary of Pfizer Inc, Astellas, AstraZeneca Pharmaceuticals LP, Bayer HealthCare Pharmaceuticals, </a:t>
            </a:r>
            <a:r>
              <a:rPr lang="en-US" sz="1800" b="0" dirty="0" err="1"/>
              <a:t>Biodesix</a:t>
            </a:r>
            <a:r>
              <a:rPr lang="en-US" sz="1800" b="0" dirty="0"/>
              <a:t> Inc, </a:t>
            </a:r>
            <a:r>
              <a:rPr lang="en-US" sz="1800" b="0" dirty="0" err="1"/>
              <a:t>bioTheranostics</a:t>
            </a:r>
            <a:r>
              <a:rPr lang="en-US" sz="1800" b="0" dirty="0"/>
              <a:t> Inc, Blueprint Medicines, Boehringer Ingelheim Pharmaceuticals Inc, Bristol-Myers Squibb Company, Celgene Corporation, Clovis Oncology, Daiichi Sankyo Inc, </a:t>
            </a:r>
            <a:r>
              <a:rPr lang="en-US" sz="1800" b="0" dirty="0" err="1"/>
              <a:t>Dendreon</a:t>
            </a:r>
            <a:r>
              <a:rPr lang="en-US" sz="1800" b="0" dirty="0"/>
              <a:t> Pharmaceuticals Inc, Eisai Inc, EMD Serono Inc, </a:t>
            </a:r>
            <a:r>
              <a:rPr lang="en-US" sz="1800" b="0" dirty="0" err="1"/>
              <a:t>Epizyme</a:t>
            </a:r>
            <a:r>
              <a:rPr lang="en-US" sz="1800" b="0" dirty="0"/>
              <a:t> Inc, </a:t>
            </a:r>
            <a:r>
              <a:rPr lang="en-US" sz="1800" b="0" dirty="0" err="1"/>
              <a:t>Exelixis</a:t>
            </a:r>
            <a:r>
              <a:rPr lang="en-US" sz="1800" b="0" dirty="0"/>
              <a:t> Inc, Foundation Medicine, Genentech, a member of the Roche Group, </a:t>
            </a:r>
            <a:r>
              <a:rPr lang="en-US" sz="1800" b="0" dirty="0" err="1"/>
              <a:t>Genmab</a:t>
            </a:r>
            <a:r>
              <a:rPr lang="en-US" sz="1800" b="0" dirty="0"/>
              <a:t>, Genomic Health Inc, Gilead Sciences Inc, GlaxoSmithKline, Grail Inc, Guardant Health, </a:t>
            </a:r>
            <a:r>
              <a:rPr lang="en-US" sz="1800" b="0" dirty="0" err="1"/>
              <a:t>Halozyme</a:t>
            </a:r>
            <a:r>
              <a:rPr lang="en-US" sz="1800" b="0" dirty="0"/>
              <a:t> Inc, </a:t>
            </a:r>
            <a:r>
              <a:rPr lang="en-US" sz="1800" b="0" dirty="0" err="1"/>
              <a:t>Helsinn</a:t>
            </a:r>
            <a:r>
              <a:rPr lang="en-US" sz="1800" b="0" dirty="0"/>
              <a:t> Healthcare SA, </a:t>
            </a:r>
            <a:r>
              <a:rPr lang="en-US" sz="1800" b="0" dirty="0" err="1"/>
              <a:t>ImmunoGen</a:t>
            </a:r>
            <a:r>
              <a:rPr lang="en-US" sz="1800" b="0" dirty="0"/>
              <a:t> Inc, Incyte Corporation, Infinity Pharmaceuticals Inc, Ipsen Biopharmaceuticals Inc, Janssen Biotech Inc, administered by Janssen Scientific Affairs LLC, Jazz Pharmaceuticals Inc, </a:t>
            </a:r>
            <a:r>
              <a:rPr lang="en-US" sz="1800" b="0" dirty="0" err="1"/>
              <a:t>Karyopharm</a:t>
            </a:r>
            <a:r>
              <a:rPr lang="en-US" sz="1800" b="0" dirty="0"/>
              <a:t> Therapeutics, Kite, A Gilead Company, Lexicon Pharmaceuticals Inc, Lilly, </a:t>
            </a:r>
            <a:r>
              <a:rPr lang="en-US" sz="1800" b="0" dirty="0" err="1"/>
              <a:t>Loxo</a:t>
            </a:r>
            <a:r>
              <a:rPr lang="en-US" sz="1800" b="0" dirty="0"/>
              <a:t> Oncology Inc, a wholly owned subsidiary of Eli Lilly &amp; Company, Merck, Merrimack Pharmaceuticals Inc, Myriad Genetic Laboratories Inc, </a:t>
            </a:r>
            <a:r>
              <a:rPr lang="en-US" sz="1800" b="0" dirty="0" err="1"/>
              <a:t>Natera</a:t>
            </a:r>
            <a:r>
              <a:rPr lang="en-US" sz="1800" b="0" dirty="0"/>
              <a:t> Inc, Novartis, </a:t>
            </a:r>
            <a:r>
              <a:rPr lang="en-US" sz="1800" b="0" dirty="0" err="1"/>
              <a:t>Oncopeptides</a:t>
            </a:r>
            <a:r>
              <a:rPr lang="en-US" sz="1800" b="0" dirty="0"/>
              <a:t>, Pfizer Inc, Pharmacyclics LLC, an AbbVie Company, Prometheus Laboratories Inc, Puma Biotechnology Inc, Regeneron Pharmaceuticals Inc, Sandoz Inc, a Novartis Division, Sanofi Genzyme, </a:t>
            </a:r>
            <a:r>
              <a:rPr lang="en-US" sz="1800" b="0" dirty="0" err="1"/>
              <a:t>Seagen</a:t>
            </a:r>
            <a:r>
              <a:rPr lang="en-US" sz="1800" b="0" dirty="0"/>
              <a:t> Inc, </a:t>
            </a:r>
            <a:r>
              <a:rPr lang="en-US" sz="1800" b="0" dirty="0" err="1"/>
              <a:t>Sirtex</a:t>
            </a:r>
            <a:r>
              <a:rPr lang="en-US" sz="1800" b="0" dirty="0"/>
              <a:t> Medical Ltd, Spectrum Pharmaceuticals Inc, Sumitomo Dainippon Pharma Oncology Inc, Taiho Oncology Inc, Takeda Oncology, </a:t>
            </a:r>
            <a:r>
              <a:rPr lang="en-US" sz="1800" b="0" dirty="0" err="1"/>
              <a:t>Tesaro</a:t>
            </a:r>
            <a:r>
              <a:rPr lang="en-US" sz="1800" b="0" dirty="0"/>
              <a:t>, A GSK Company, Teva Oncology, Tokai Pharmaceuticals Inc and </a:t>
            </a:r>
            <a:r>
              <a:rPr lang="en-US" sz="1800" b="0" dirty="0" err="1"/>
              <a:t>Verastem</a:t>
            </a:r>
            <a:r>
              <a:rPr lang="en-US" sz="1800" b="0" dirty="0"/>
              <a:t> Inc.</a:t>
            </a:r>
          </a:p>
        </p:txBody>
      </p:sp>
    </p:spTree>
    <p:extLst>
      <p:ext uri="{BB962C8B-B14F-4D97-AF65-F5344CB8AC3E}">
        <p14:creationId xmlns:p14="http://schemas.microsoft.com/office/powerpoint/2010/main" val="3323968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741979" y="719593"/>
            <a:ext cx="10974914" cy="1143000"/>
          </a:xfrm>
        </p:spPr>
        <p:txBody>
          <a:bodyPr/>
          <a:lstStyle/>
          <a:p>
            <a:pPr algn="l"/>
            <a:r>
              <a:rPr lang="en-US" dirty="0"/>
              <a:t>A 75-year-old man presents with BRCA wild-type prostate cancer and bone metastases and receives ADT and docetaxel with progressive disease (PD) 1 year later. He responds to enzalutamide for 9 months, then has symptomatic PD in the bone with new lung lesions. What is your most likely treatment?</a:t>
            </a:r>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4419600" y="2291512"/>
          <a:ext cx="6781800" cy="381660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1143000" y="2751386"/>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err="1">
                <a:ln>
                  <a:noFill/>
                </a:ln>
                <a:solidFill>
                  <a:srgbClr val="002B50"/>
                </a:solidFill>
                <a:effectLst/>
                <a:uLnTx/>
                <a:uFillTx/>
                <a:latin typeface="Arial" charset="0"/>
                <a:ea typeface="ＭＳ Ｐゴシック" charset="0"/>
              </a:rPr>
              <a:t>Cabazitaxel</a:t>
            </a: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 </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10" name="Text Box 4">
            <a:extLst>
              <a:ext uri="{FF2B5EF4-FFF2-40B4-BE49-F238E27FC236}">
                <a16:creationId xmlns:a16="http://schemas.microsoft.com/office/drawing/2014/main" id="{FD1FD144-C413-0E4C-8758-0B1AD42F6900}"/>
              </a:ext>
            </a:extLst>
          </p:cNvPr>
          <p:cNvSpPr txBox="1">
            <a:spLocks noChangeArrowheads="1"/>
          </p:cNvSpPr>
          <p:nvPr/>
        </p:nvSpPr>
        <p:spPr bwMode="auto">
          <a:xfrm>
            <a:off x="149204" y="5322568"/>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Other </a:t>
            </a:r>
          </a:p>
        </p:txBody>
      </p:sp>
      <p:sp>
        <p:nvSpPr>
          <p:cNvPr id="12" name="Text Box 4">
            <a:extLst>
              <a:ext uri="{FF2B5EF4-FFF2-40B4-BE49-F238E27FC236}">
                <a16:creationId xmlns:a16="http://schemas.microsoft.com/office/drawing/2014/main" id="{1530D4C0-F2EA-AE46-8CCB-A6B5919C7622}"/>
              </a:ext>
            </a:extLst>
          </p:cNvPr>
          <p:cNvSpPr txBox="1">
            <a:spLocks noChangeArrowheads="1"/>
          </p:cNvSpPr>
          <p:nvPr/>
        </p:nvSpPr>
        <p:spPr bwMode="auto">
          <a:xfrm>
            <a:off x="149204" y="3530882"/>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Abiraterone </a:t>
            </a:r>
          </a:p>
        </p:txBody>
      </p:sp>
      <p:sp>
        <p:nvSpPr>
          <p:cNvPr id="3" name="Rectangle 2">
            <a:extLst>
              <a:ext uri="{FF2B5EF4-FFF2-40B4-BE49-F238E27FC236}">
                <a16:creationId xmlns:a16="http://schemas.microsoft.com/office/drawing/2014/main" id="{41E5027E-6260-E649-8043-3EE1AF511D3B}"/>
              </a:ext>
            </a:extLst>
          </p:cNvPr>
          <p:cNvSpPr/>
          <p:nvPr/>
        </p:nvSpPr>
        <p:spPr>
          <a:xfrm>
            <a:off x="304800" y="6377597"/>
            <a:ext cx="3441968"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Survey of live webinar audience</a:t>
            </a:r>
          </a:p>
        </p:txBody>
      </p:sp>
      <p:sp>
        <p:nvSpPr>
          <p:cNvPr id="13" name="Rectangle 12">
            <a:extLst>
              <a:ext uri="{FF2B5EF4-FFF2-40B4-BE49-F238E27FC236}">
                <a16:creationId xmlns:a16="http://schemas.microsoft.com/office/drawing/2014/main" id="{484D6285-B966-B047-B897-536AD8C2A344}"/>
              </a:ext>
            </a:extLst>
          </p:cNvPr>
          <p:cNvSpPr/>
          <p:nvPr/>
        </p:nvSpPr>
        <p:spPr>
          <a:xfrm>
            <a:off x="304800" y="5936726"/>
            <a:ext cx="870751"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N = 69</a:t>
            </a:r>
          </a:p>
        </p:txBody>
      </p:sp>
      <p:sp>
        <p:nvSpPr>
          <p:cNvPr id="11" name="Text Box 4">
            <a:extLst>
              <a:ext uri="{FF2B5EF4-FFF2-40B4-BE49-F238E27FC236}">
                <a16:creationId xmlns:a16="http://schemas.microsoft.com/office/drawing/2014/main" id="{D0E12FEF-7144-594B-A516-3305A2B336D3}"/>
              </a:ext>
            </a:extLst>
          </p:cNvPr>
          <p:cNvSpPr txBox="1">
            <a:spLocks noChangeArrowheads="1"/>
          </p:cNvSpPr>
          <p:nvPr/>
        </p:nvSpPr>
        <p:spPr bwMode="auto">
          <a:xfrm>
            <a:off x="0" y="4409585"/>
            <a:ext cx="4524376"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Docetaxel </a:t>
            </a:r>
          </a:p>
        </p:txBody>
      </p:sp>
    </p:spTree>
    <p:extLst>
      <p:ext uri="{BB962C8B-B14F-4D97-AF65-F5344CB8AC3E}">
        <p14:creationId xmlns:p14="http://schemas.microsoft.com/office/powerpoint/2010/main" val="1924565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88BD75-5378-4345-B279-1DD78ED11991}"/>
              </a:ext>
            </a:extLst>
          </p:cNvPr>
          <p:cNvSpPr>
            <a:spLocks noGrp="1"/>
          </p:cNvSpPr>
          <p:nvPr>
            <p:ph type="title"/>
          </p:nvPr>
        </p:nvSpPr>
        <p:spPr>
          <a:xfrm>
            <a:off x="912286" y="1844824"/>
            <a:ext cx="10358967" cy="2232247"/>
          </a:xfrm>
        </p:spPr>
        <p:txBody>
          <a:bodyPr/>
          <a:lstStyle/>
          <a:p>
            <a:pPr algn="l"/>
            <a:r>
              <a:rPr lang="en-US" sz="3600"/>
              <a:t>CARD: Overall Survival Analysis of Patients with Metastatic Castration-Resistant Prostate Cancer Receiving Cabazitaxel vs Abiraterone or Enzalutamide</a:t>
            </a:r>
          </a:p>
        </p:txBody>
      </p:sp>
      <p:sp>
        <p:nvSpPr>
          <p:cNvPr id="5" name="Content Placeholder 4">
            <a:extLst>
              <a:ext uri="{FF2B5EF4-FFF2-40B4-BE49-F238E27FC236}">
                <a16:creationId xmlns:a16="http://schemas.microsoft.com/office/drawing/2014/main" id="{CB675FA1-80DD-4E44-8EF3-A5E7648D5FB3}"/>
              </a:ext>
            </a:extLst>
          </p:cNvPr>
          <p:cNvSpPr>
            <a:spLocks noGrp="1"/>
          </p:cNvSpPr>
          <p:nvPr>
            <p:ph idx="1"/>
          </p:nvPr>
        </p:nvSpPr>
        <p:spPr>
          <a:xfrm>
            <a:off x="963181" y="4077072"/>
            <a:ext cx="10358967" cy="2553915"/>
          </a:xfrm>
        </p:spPr>
        <p:txBody>
          <a:bodyPr/>
          <a:lstStyle/>
          <a:p>
            <a:pPr marL="98425" indent="0">
              <a:buNone/>
            </a:pPr>
            <a:r>
              <a:rPr lang="en-US" b="0" dirty="0" err="1"/>
              <a:t>Tombal</a:t>
            </a:r>
            <a:r>
              <a:rPr lang="en-US" b="0" dirty="0"/>
              <a:t> B et al.</a:t>
            </a:r>
            <a:br>
              <a:rPr lang="en-US" b="0" dirty="0"/>
            </a:br>
            <a:r>
              <a:rPr lang="en-US" b="0" dirty="0"/>
              <a:t>ASCO 2020;Abstract 5569.</a:t>
            </a:r>
          </a:p>
        </p:txBody>
      </p:sp>
    </p:spTree>
    <p:extLst>
      <p:ext uri="{BB962C8B-B14F-4D97-AF65-F5344CB8AC3E}">
        <p14:creationId xmlns:p14="http://schemas.microsoft.com/office/powerpoint/2010/main" val="2124524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4F2B15-5F5E-DB48-8591-816FB199D380}"/>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CARD Study of Cabazitaxel: Survival Analyses</a:t>
            </a:r>
          </a:p>
        </p:txBody>
      </p:sp>
      <p:sp>
        <p:nvSpPr>
          <p:cNvPr id="5" name="TextBox 4">
            <a:extLst>
              <a:ext uri="{FF2B5EF4-FFF2-40B4-BE49-F238E27FC236}">
                <a16:creationId xmlns:a16="http://schemas.microsoft.com/office/drawing/2014/main" id="{B15AC94F-972F-734E-BCE3-7535CED9EB92}"/>
              </a:ext>
            </a:extLst>
          </p:cNvPr>
          <p:cNvSpPr txBox="1"/>
          <p:nvPr/>
        </p:nvSpPr>
        <p:spPr>
          <a:xfrm>
            <a:off x="263351" y="6307822"/>
            <a:ext cx="3559308" cy="323165"/>
          </a:xfrm>
          <a:prstGeom prst="rect">
            <a:avLst/>
          </a:prstGeom>
          <a:noFill/>
        </p:spPr>
        <p:txBody>
          <a:bodyPr wrap="none" rtlCol="0">
            <a:spAutoFit/>
          </a:bodyPr>
          <a:lstStyle/>
          <a:p>
            <a:pPr marL="98425" indent="0">
              <a:buNone/>
            </a:pPr>
            <a:r>
              <a:rPr lang="en-US" sz="1500" b="0" err="1">
                <a:solidFill>
                  <a:schemeClr val="tx1"/>
                </a:solidFill>
                <a:latin typeface="Calibri" panose="020F0502020204030204" pitchFamily="34" charset="0"/>
                <a:cs typeface="Calibri" panose="020F0502020204030204" pitchFamily="34" charset="0"/>
              </a:rPr>
              <a:t>Tombal</a:t>
            </a:r>
            <a:r>
              <a:rPr lang="en-US" sz="1500" b="0">
                <a:solidFill>
                  <a:schemeClr val="tx1"/>
                </a:solidFill>
                <a:latin typeface="Calibri" panose="020F0502020204030204" pitchFamily="34" charset="0"/>
                <a:cs typeface="Calibri" panose="020F0502020204030204" pitchFamily="34" charset="0"/>
              </a:rPr>
              <a:t> B et al. ASCO 2020;Abstract 5569.</a:t>
            </a:r>
          </a:p>
        </p:txBody>
      </p:sp>
      <p:pic>
        <p:nvPicPr>
          <p:cNvPr id="9" name="Picture 8" descr="Graphical user interface, chart&#10;&#10;Description automatically generated">
            <a:extLst>
              <a:ext uri="{FF2B5EF4-FFF2-40B4-BE49-F238E27FC236}">
                <a16:creationId xmlns:a16="http://schemas.microsoft.com/office/drawing/2014/main" id="{E5BB53EE-69A2-DB4D-B2DE-11CB1F167F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1" y="2302620"/>
            <a:ext cx="5651737" cy="3205875"/>
          </a:xfrm>
          <a:prstGeom prst="rect">
            <a:avLst/>
          </a:prstGeom>
        </p:spPr>
      </p:pic>
      <p:pic>
        <p:nvPicPr>
          <p:cNvPr id="11" name="Picture 10" descr="Graphical user interface, chart&#10;&#10;Description automatically generated">
            <a:extLst>
              <a:ext uri="{FF2B5EF4-FFF2-40B4-BE49-F238E27FC236}">
                <a16:creationId xmlns:a16="http://schemas.microsoft.com/office/drawing/2014/main" id="{DAEBB5AB-A654-9342-98F9-B0AE04FCB8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276872"/>
            <a:ext cx="5861384" cy="3205875"/>
          </a:xfrm>
          <a:prstGeom prst="rect">
            <a:avLst/>
          </a:prstGeom>
        </p:spPr>
      </p:pic>
      <p:sp>
        <p:nvSpPr>
          <p:cNvPr id="12" name="TextBox 11">
            <a:extLst>
              <a:ext uri="{FF2B5EF4-FFF2-40B4-BE49-F238E27FC236}">
                <a16:creationId xmlns:a16="http://schemas.microsoft.com/office/drawing/2014/main" id="{993BE1F0-0BDA-6646-82EE-BCDDB9B3FAAC}"/>
              </a:ext>
            </a:extLst>
          </p:cNvPr>
          <p:cNvSpPr txBox="1"/>
          <p:nvPr/>
        </p:nvSpPr>
        <p:spPr>
          <a:xfrm>
            <a:off x="407368" y="1762539"/>
            <a:ext cx="5507720" cy="461665"/>
          </a:xfrm>
          <a:prstGeom prst="rect">
            <a:avLst/>
          </a:prstGeom>
          <a:noFill/>
        </p:spPr>
        <p:txBody>
          <a:bodyPr wrap="square" rtlCol="0">
            <a:spAutoFit/>
          </a:bodyPr>
          <a:lstStyle/>
          <a:p>
            <a:pPr algn="ctr"/>
            <a:r>
              <a:rPr lang="en-US" sz="2400" err="1">
                <a:latin typeface="Calibri" panose="020F0502020204030204" pitchFamily="34" charset="0"/>
                <a:cs typeface="Calibri" panose="020F0502020204030204" pitchFamily="34" charset="0"/>
              </a:rPr>
              <a:t>rPFS</a:t>
            </a:r>
            <a:r>
              <a:rPr lang="en-US" sz="2400">
                <a:latin typeface="Calibri" panose="020F0502020204030204" pitchFamily="34" charset="0"/>
                <a:cs typeface="Calibri" panose="020F0502020204030204" pitchFamily="34" charset="0"/>
              </a:rPr>
              <a:t> (primary endpoint)</a:t>
            </a:r>
          </a:p>
        </p:txBody>
      </p:sp>
      <p:sp>
        <p:nvSpPr>
          <p:cNvPr id="13" name="TextBox 12">
            <a:extLst>
              <a:ext uri="{FF2B5EF4-FFF2-40B4-BE49-F238E27FC236}">
                <a16:creationId xmlns:a16="http://schemas.microsoft.com/office/drawing/2014/main" id="{11C9C770-3F4E-364E-A70F-9D2E4F9A7E1E}"/>
              </a:ext>
            </a:extLst>
          </p:cNvPr>
          <p:cNvSpPr txBox="1"/>
          <p:nvPr/>
        </p:nvSpPr>
        <p:spPr>
          <a:xfrm>
            <a:off x="6100986" y="1762539"/>
            <a:ext cx="5856397" cy="461665"/>
          </a:xfrm>
          <a:prstGeom prst="rect">
            <a:avLst/>
          </a:prstGeom>
          <a:noFill/>
        </p:spPr>
        <p:txBody>
          <a:bodyPr wrap="square" rtlCol="0">
            <a:spAutoFit/>
          </a:bodyPr>
          <a:lstStyle/>
          <a:p>
            <a:pPr algn="ctr"/>
            <a:r>
              <a:rPr lang="en-US" sz="2400">
                <a:latin typeface="Calibri" panose="020F0502020204030204" pitchFamily="34" charset="0"/>
                <a:cs typeface="Calibri" panose="020F0502020204030204" pitchFamily="34" charset="0"/>
              </a:rPr>
              <a:t>OS (key secondary endpoint)</a:t>
            </a:r>
          </a:p>
        </p:txBody>
      </p:sp>
    </p:spTree>
    <p:extLst>
      <p:ext uri="{BB962C8B-B14F-4D97-AF65-F5344CB8AC3E}">
        <p14:creationId xmlns:p14="http://schemas.microsoft.com/office/powerpoint/2010/main" val="1554176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CE4410-14CA-5745-A5C8-7DB9F3852FBF}"/>
              </a:ext>
            </a:extLst>
          </p:cNvPr>
          <p:cNvSpPr/>
          <p:nvPr/>
        </p:nvSpPr>
        <p:spPr>
          <a:xfrm>
            <a:off x="1055440" y="2510894"/>
            <a:ext cx="10441160" cy="2308324"/>
          </a:xfrm>
          <a:prstGeom prst="rect">
            <a:avLst/>
          </a:prstGeom>
        </p:spPr>
        <p:txBody>
          <a:bodyPr wrap="square">
            <a:spAutoFit/>
          </a:bodyPr>
          <a:lstStyle/>
          <a:p>
            <a:pPr lvl="0">
              <a:spcBef>
                <a:spcPts val="0"/>
              </a:spcBef>
              <a:spcAft>
                <a:spcPts val="0"/>
              </a:spcAft>
            </a:pPr>
            <a:r>
              <a:rPr lang="en-US" b="1" i="1" dirty="0">
                <a:solidFill>
                  <a:srgbClr val="0432FF"/>
                </a:solidFill>
                <a:latin typeface="Calibri" panose="020F0502020204030204" pitchFamily="34" charset="0"/>
                <a:ea typeface="Calibri" panose="020F0502020204030204" pitchFamily="34" charset="0"/>
                <a:cs typeface="Calibri" panose="020F0502020204030204" pitchFamily="34" charset="0"/>
              </a:rPr>
              <a:t>In the treatment algorithm, how do you generally approach the use of radium-223 for mCRPC?</a:t>
            </a:r>
          </a:p>
          <a:p>
            <a:pPr lvl="0">
              <a:spcBef>
                <a:spcPts val="0"/>
              </a:spcBef>
              <a:spcAft>
                <a:spcPts val="0"/>
              </a:spcAft>
            </a:pPr>
            <a:endParaRPr lang="en-US" i="1" dirty="0">
              <a:solidFill>
                <a:srgbClr val="0432FF"/>
              </a:solidFill>
              <a:latin typeface="Calibri" panose="020F0502020204030204" pitchFamily="34" charset="0"/>
              <a:ea typeface="Calibri" panose="020F0502020204030204" pitchFamily="34" charset="0"/>
              <a:cs typeface="Calibri" panose="020F0502020204030204" pitchFamily="34" charset="0"/>
            </a:endParaRPr>
          </a:p>
          <a:p>
            <a:pPr lvl="0" algn="r">
              <a:spcBef>
                <a:spcPts val="0"/>
              </a:spcBef>
              <a:spcAft>
                <a:spcPts val="0"/>
              </a:spcAft>
            </a:pPr>
            <a:r>
              <a:rPr lang="en-US" b="1" i="1" dirty="0">
                <a:solidFill>
                  <a:srgbClr val="0432FF"/>
                </a:solidFill>
                <a:latin typeface="Calibri" panose="020F0502020204030204" pitchFamily="34" charset="0"/>
                <a:ea typeface="Calibri" panose="020F0502020204030204" pitchFamily="34" charset="0"/>
                <a:cs typeface="Calibri" panose="020F0502020204030204" pitchFamily="34" charset="0"/>
              </a:rPr>
              <a:t>								</a:t>
            </a:r>
            <a:r>
              <a:rPr lang="en-US" sz="3200" dirty="0">
                <a:solidFill>
                  <a:srgbClr val="0432FF"/>
                </a:solidFill>
                <a:latin typeface="Calibri" panose="020F0502020204030204" pitchFamily="34" charset="0"/>
                <a:ea typeface="Calibri" panose="020F0502020204030204" pitchFamily="34" charset="0"/>
                <a:cs typeface="Calibri" panose="020F0502020204030204" pitchFamily="34" charset="0"/>
              </a:rPr>
              <a:t>Discussant: </a:t>
            </a:r>
            <a:r>
              <a:rPr lang="en-US" sz="3200" b="1" dirty="0">
                <a:solidFill>
                  <a:srgbClr val="0432FF"/>
                </a:solidFill>
                <a:latin typeface="Calibri" panose="020F0502020204030204" pitchFamily="34" charset="0"/>
                <a:ea typeface="Calibri" panose="020F0502020204030204" pitchFamily="34" charset="0"/>
                <a:cs typeface="Calibri" panose="020F0502020204030204" pitchFamily="34" charset="0"/>
              </a:rPr>
              <a:t>Dr Armstrong</a:t>
            </a:r>
          </a:p>
        </p:txBody>
      </p:sp>
      <p:sp>
        <p:nvSpPr>
          <p:cNvPr id="5" name="TextBox 4">
            <a:extLst>
              <a:ext uri="{FF2B5EF4-FFF2-40B4-BE49-F238E27FC236}">
                <a16:creationId xmlns:a16="http://schemas.microsoft.com/office/drawing/2014/main" id="{7656C685-57B9-9142-B775-822185F966BA}"/>
              </a:ext>
            </a:extLst>
          </p:cNvPr>
          <p:cNvSpPr txBox="1"/>
          <p:nvPr/>
        </p:nvSpPr>
        <p:spPr>
          <a:xfrm>
            <a:off x="0" y="980728"/>
            <a:ext cx="12192000" cy="738664"/>
          </a:xfrm>
          <a:prstGeom prst="rect">
            <a:avLst/>
          </a:prstGeom>
          <a:noFill/>
        </p:spPr>
        <p:txBody>
          <a:bodyPr wrap="square" rtlCol="0">
            <a:spAutoFit/>
          </a:bodyPr>
          <a:lstStyle/>
          <a:p>
            <a:pPr algn="ctr"/>
            <a:r>
              <a:rPr lang="en-US" sz="4200" dirty="0">
                <a:solidFill>
                  <a:srgbClr val="0432FF"/>
                </a:solidFill>
                <a:latin typeface="Calibri" panose="020F0502020204030204" pitchFamily="34" charset="0"/>
                <a:cs typeface="Calibri" panose="020F0502020204030204" pitchFamily="34" charset="0"/>
              </a:rPr>
              <a:t>Module 8</a:t>
            </a:r>
          </a:p>
        </p:txBody>
      </p:sp>
    </p:spTree>
    <p:extLst>
      <p:ext uri="{BB962C8B-B14F-4D97-AF65-F5344CB8AC3E}">
        <p14:creationId xmlns:p14="http://schemas.microsoft.com/office/powerpoint/2010/main" val="456326780"/>
      </p:ext>
    </p:extLst>
  </p:cSld>
  <p:clrMapOvr>
    <a:masterClrMapping/>
  </p:clrMapOvr>
  <p:transition spd="slow" advClick="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9A43F2-EFDE-CD4F-8326-7319B8C20326}"/>
              </a:ext>
            </a:extLst>
          </p:cNvPr>
          <p:cNvSpPr>
            <a:spLocks noGrp="1"/>
          </p:cNvSpPr>
          <p:nvPr>
            <p:ph idx="1"/>
          </p:nvPr>
        </p:nvSpPr>
        <p:spPr>
          <a:xfrm>
            <a:off x="916516" y="4077072"/>
            <a:ext cx="10358967" cy="2160240"/>
          </a:xfrm>
        </p:spPr>
        <p:txBody>
          <a:bodyPr/>
          <a:lstStyle/>
          <a:p>
            <a:pPr marL="98425" indent="0">
              <a:buNone/>
            </a:pPr>
            <a:r>
              <a:rPr lang="en-US" b="0" err="1"/>
              <a:t>Higano</a:t>
            </a:r>
            <a:r>
              <a:rPr lang="en-US" b="0"/>
              <a:t> CS et al.</a:t>
            </a:r>
            <a:br>
              <a:rPr lang="en-US" b="0"/>
            </a:br>
            <a:r>
              <a:rPr lang="en-US" b="0"/>
              <a:t>ASCO 2020;Abstract 5542.</a:t>
            </a:r>
          </a:p>
        </p:txBody>
      </p:sp>
      <p:sp>
        <p:nvSpPr>
          <p:cNvPr id="5" name="Title 2">
            <a:extLst>
              <a:ext uri="{FF2B5EF4-FFF2-40B4-BE49-F238E27FC236}">
                <a16:creationId xmlns:a16="http://schemas.microsoft.com/office/drawing/2014/main" id="{8ECB3755-0710-954D-B701-13AD30C573AA}"/>
              </a:ext>
            </a:extLst>
          </p:cNvPr>
          <p:cNvSpPr>
            <a:spLocks noGrp="1"/>
          </p:cNvSpPr>
          <p:nvPr>
            <p:ph type="title"/>
          </p:nvPr>
        </p:nvSpPr>
        <p:spPr>
          <a:xfrm>
            <a:off x="915988" y="1773238"/>
            <a:ext cx="10360025" cy="2160587"/>
          </a:xfrm>
        </p:spPr>
        <p:txBody>
          <a:bodyPr/>
          <a:lstStyle/>
          <a:p>
            <a:pPr algn="l"/>
            <a:r>
              <a:rPr lang="en-US" sz="3600"/>
              <a:t>Safety and Overall Survival in Patients with </a:t>
            </a:r>
            <a:r>
              <a:rPr lang="en-US" sz="3600" err="1"/>
              <a:t>mCRPC</a:t>
            </a:r>
            <a:r>
              <a:rPr lang="en-US" sz="3600"/>
              <a:t> Treated with Radium-223 plus Subsequent </a:t>
            </a:r>
            <a:r>
              <a:rPr lang="en-US" sz="3600" err="1"/>
              <a:t>Taxane</a:t>
            </a:r>
            <a:r>
              <a:rPr lang="en-US" sz="3600"/>
              <a:t> Therapy: Second Interim Analysis of REASSURE</a:t>
            </a:r>
          </a:p>
        </p:txBody>
      </p:sp>
    </p:spTree>
    <p:extLst>
      <p:ext uri="{BB962C8B-B14F-4D97-AF65-F5344CB8AC3E}">
        <p14:creationId xmlns:p14="http://schemas.microsoft.com/office/powerpoint/2010/main" val="25751192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F09038-B124-A44F-ACC9-AAAAAAF38832}"/>
              </a:ext>
            </a:extLst>
          </p:cNvPr>
          <p:cNvSpPr>
            <a:spLocks noGrp="1"/>
          </p:cNvSpPr>
          <p:nvPr>
            <p:ph type="title"/>
          </p:nvPr>
        </p:nvSpPr>
        <p:spPr>
          <a:xfrm>
            <a:off x="1310014" y="73125"/>
            <a:ext cx="9571972" cy="1143000"/>
          </a:xfrm>
        </p:spPr>
        <p:txBody>
          <a:bodyPr/>
          <a:lstStyle/>
          <a:p>
            <a:r>
              <a:rPr lang="en-US"/>
              <a:t>REASSURE: Overall Survival</a:t>
            </a:r>
          </a:p>
        </p:txBody>
      </p:sp>
      <p:sp>
        <p:nvSpPr>
          <p:cNvPr id="5" name="TextBox 4">
            <a:extLst>
              <a:ext uri="{FF2B5EF4-FFF2-40B4-BE49-F238E27FC236}">
                <a16:creationId xmlns:a16="http://schemas.microsoft.com/office/drawing/2014/main" id="{098F09CD-D3BC-3240-ADCF-B4908AD97368}"/>
              </a:ext>
            </a:extLst>
          </p:cNvPr>
          <p:cNvSpPr txBox="1"/>
          <p:nvPr/>
        </p:nvSpPr>
        <p:spPr>
          <a:xfrm>
            <a:off x="14610" y="6461710"/>
            <a:ext cx="3579250" cy="323165"/>
          </a:xfrm>
          <a:prstGeom prst="rect">
            <a:avLst/>
          </a:prstGeom>
          <a:noFill/>
        </p:spPr>
        <p:txBody>
          <a:bodyPr wrap="none" rtlCol="0">
            <a:spAutoFit/>
          </a:bodyPr>
          <a:lstStyle/>
          <a:p>
            <a:pPr marL="98425" indent="0">
              <a:buNone/>
            </a:pPr>
            <a:r>
              <a:rPr lang="en-US" sz="1500" b="0" err="1">
                <a:solidFill>
                  <a:schemeClr val="tx1"/>
                </a:solidFill>
                <a:latin typeface="Calibri" panose="020F0502020204030204" pitchFamily="34" charset="0"/>
                <a:cs typeface="Calibri" panose="020F0502020204030204" pitchFamily="34" charset="0"/>
              </a:rPr>
              <a:t>Higano</a:t>
            </a:r>
            <a:r>
              <a:rPr lang="en-US" sz="1500" b="0">
                <a:solidFill>
                  <a:schemeClr val="tx1"/>
                </a:solidFill>
                <a:latin typeface="Calibri" panose="020F0502020204030204" pitchFamily="34" charset="0"/>
                <a:cs typeface="Calibri" panose="020F0502020204030204" pitchFamily="34" charset="0"/>
              </a:rPr>
              <a:t> CS et al. ASCO 2020;Abstract 5542.</a:t>
            </a:r>
          </a:p>
        </p:txBody>
      </p:sp>
      <p:pic>
        <p:nvPicPr>
          <p:cNvPr id="7" name="Picture 6">
            <a:extLst>
              <a:ext uri="{FF2B5EF4-FFF2-40B4-BE49-F238E27FC236}">
                <a16:creationId xmlns:a16="http://schemas.microsoft.com/office/drawing/2014/main" id="{FC3A6C50-160F-1A47-9C80-E7404856CBBF}"/>
              </a:ext>
            </a:extLst>
          </p:cNvPr>
          <p:cNvPicPr>
            <a:picLocks noChangeAspect="1"/>
          </p:cNvPicPr>
          <p:nvPr/>
        </p:nvPicPr>
        <p:blipFill>
          <a:blip r:embed="rId2"/>
          <a:stretch>
            <a:fillRect/>
          </a:stretch>
        </p:blipFill>
        <p:spPr>
          <a:xfrm>
            <a:off x="1447699" y="1162538"/>
            <a:ext cx="9296601" cy="4616095"/>
          </a:xfrm>
          <a:prstGeom prst="rect">
            <a:avLst/>
          </a:prstGeom>
        </p:spPr>
      </p:pic>
    </p:spTree>
    <p:extLst>
      <p:ext uri="{BB962C8B-B14F-4D97-AF65-F5344CB8AC3E}">
        <p14:creationId xmlns:p14="http://schemas.microsoft.com/office/powerpoint/2010/main" val="202027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F09038-B124-A44F-ACC9-AAAAAAF38832}"/>
              </a:ext>
            </a:extLst>
          </p:cNvPr>
          <p:cNvSpPr>
            <a:spLocks noGrp="1"/>
          </p:cNvSpPr>
          <p:nvPr>
            <p:ph type="title"/>
          </p:nvPr>
        </p:nvSpPr>
        <p:spPr>
          <a:xfrm>
            <a:off x="1310014" y="73125"/>
            <a:ext cx="9571972" cy="1143000"/>
          </a:xfrm>
        </p:spPr>
        <p:txBody>
          <a:bodyPr/>
          <a:lstStyle/>
          <a:p>
            <a:r>
              <a:rPr lang="en-US"/>
              <a:t>REASSURE: Incidence of Treatment-Emergent Adverse Events with Radium-223 and Grade 3/4 Hematologic AEs During Subsequent Chemotherapy</a:t>
            </a:r>
          </a:p>
        </p:txBody>
      </p:sp>
      <p:sp>
        <p:nvSpPr>
          <p:cNvPr id="5" name="TextBox 4">
            <a:extLst>
              <a:ext uri="{FF2B5EF4-FFF2-40B4-BE49-F238E27FC236}">
                <a16:creationId xmlns:a16="http://schemas.microsoft.com/office/drawing/2014/main" id="{098F09CD-D3BC-3240-ADCF-B4908AD97368}"/>
              </a:ext>
            </a:extLst>
          </p:cNvPr>
          <p:cNvSpPr txBox="1"/>
          <p:nvPr/>
        </p:nvSpPr>
        <p:spPr>
          <a:xfrm>
            <a:off x="14610" y="6461710"/>
            <a:ext cx="3579250" cy="323165"/>
          </a:xfrm>
          <a:prstGeom prst="rect">
            <a:avLst/>
          </a:prstGeom>
          <a:noFill/>
        </p:spPr>
        <p:txBody>
          <a:bodyPr wrap="none" rtlCol="0">
            <a:spAutoFit/>
          </a:bodyPr>
          <a:lstStyle/>
          <a:p>
            <a:pPr marL="98425" indent="0">
              <a:buNone/>
            </a:pPr>
            <a:r>
              <a:rPr lang="en-US" sz="1500" b="0" dirty="0" err="1">
                <a:solidFill>
                  <a:schemeClr val="tx1"/>
                </a:solidFill>
                <a:latin typeface="Calibri" panose="020F0502020204030204" pitchFamily="34" charset="0"/>
                <a:cs typeface="Calibri" panose="020F0502020204030204" pitchFamily="34" charset="0"/>
              </a:rPr>
              <a:t>Higano</a:t>
            </a:r>
            <a:r>
              <a:rPr lang="en-US" sz="1500" b="0" dirty="0">
                <a:solidFill>
                  <a:schemeClr val="tx1"/>
                </a:solidFill>
                <a:latin typeface="Calibri" panose="020F0502020204030204" pitchFamily="34" charset="0"/>
                <a:cs typeface="Calibri" panose="020F0502020204030204" pitchFamily="34" charset="0"/>
              </a:rPr>
              <a:t> CS et al. ASCO 2020;Abstract 5542.</a:t>
            </a:r>
          </a:p>
        </p:txBody>
      </p:sp>
      <p:pic>
        <p:nvPicPr>
          <p:cNvPr id="3" name="Picture 2" descr="Graphical user interface&#10;&#10;Description automatically generated">
            <a:extLst>
              <a:ext uri="{FF2B5EF4-FFF2-40B4-BE49-F238E27FC236}">
                <a16:creationId xmlns:a16="http://schemas.microsoft.com/office/drawing/2014/main" id="{27C4BD2F-C6BB-F048-A458-1C8916E08B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8368" y="1307312"/>
            <a:ext cx="5915264" cy="5064368"/>
          </a:xfrm>
          <a:prstGeom prst="rect">
            <a:avLst/>
          </a:prstGeom>
        </p:spPr>
      </p:pic>
    </p:spTree>
    <p:extLst>
      <p:ext uri="{BB962C8B-B14F-4D97-AF65-F5344CB8AC3E}">
        <p14:creationId xmlns:p14="http://schemas.microsoft.com/office/powerpoint/2010/main" val="3823618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b="1"/>
              <a:t>Conclusions: REASSURE</a:t>
            </a:r>
            <a:endParaRPr lang="en-US" sz="3600" b="1">
              <a:solidFill>
                <a:srgbClr val="FF0000"/>
              </a:solidFill>
            </a:endParaRPr>
          </a:p>
        </p:txBody>
      </p:sp>
      <p:sp>
        <p:nvSpPr>
          <p:cNvPr id="9" name="Rectangle 3"/>
          <p:cNvSpPr txBox="1">
            <a:spLocks noChangeArrowheads="1"/>
          </p:cNvSpPr>
          <p:nvPr/>
        </p:nvSpPr>
        <p:spPr>
          <a:xfrm>
            <a:off x="631374" y="1370013"/>
            <a:ext cx="10865302" cy="48770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11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Clinical Implications:</a:t>
            </a:r>
          </a:p>
          <a:p>
            <a:pPr marL="685800" marR="0" lvl="1" indent="-228600" algn="l" defTabSz="914400" rtl="0" eaLnBrk="1" fontAlgn="auto" latinLnBrk="0" hangingPunct="1">
              <a:lnSpc>
                <a:spcPct val="90000"/>
              </a:lnSpc>
              <a:spcBef>
                <a:spcPts val="500"/>
              </a:spcBef>
              <a:spcAft>
                <a:spcPts val="300"/>
              </a:spcAft>
              <a:buClrTx/>
              <a:buSzTx/>
              <a:buFont typeface="Wingdings" panose="05000000000000000000" pitchFamily="2" charset="2"/>
              <a:buChar char="q"/>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Radium-223 can be administered safely either before or after docetaxel</a:t>
            </a:r>
            <a:endPar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300"/>
              </a:spcAft>
              <a:buClrTx/>
              <a:buSzTx/>
              <a:buFont typeface="Wingdings" panose="05000000000000000000" pitchFamily="2" charset="2"/>
              <a:buChar char="q"/>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If docetaxel is given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after</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radium-223, myelosuppression remains minimal</a:t>
            </a:r>
          </a:p>
          <a:p>
            <a:pPr marL="685800" marR="0" lvl="1" indent="-228600" algn="l" defTabSz="914400" rtl="0" eaLnBrk="1" fontAlgn="auto" latinLnBrk="0" hangingPunct="1">
              <a:lnSpc>
                <a:spcPct val="90000"/>
              </a:lnSpc>
              <a:spcBef>
                <a:spcPts val="500"/>
              </a:spcBef>
              <a:spcAft>
                <a:spcPts val="300"/>
              </a:spcAft>
              <a:buClrTx/>
              <a:buSzTx/>
              <a:buFont typeface="Wingdings" panose="05000000000000000000" pitchFamily="2" charset="2"/>
              <a:buChar char="q"/>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Remember to co-administer with denosumab (fragility fracture risk)</a:t>
            </a:r>
          </a:p>
          <a:p>
            <a:pPr marL="228600" marR="0" lvl="0" indent="-228600" algn="l" defTabSz="914400" rtl="0" eaLnBrk="1" fontAlgn="auto" latinLnBrk="0" hangingPunct="1">
              <a:lnSpc>
                <a:spcPct val="90000"/>
              </a:lnSpc>
              <a:spcBef>
                <a:spcPts val="1000"/>
              </a:spcBef>
              <a:spcAft>
                <a:spcPts val="10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Future Directions:</a:t>
            </a:r>
          </a:p>
          <a:p>
            <a:pPr marL="685800" marR="0" lvl="1" indent="-228600" algn="l" defTabSz="914400" rtl="0" eaLnBrk="1" fontAlgn="auto" latinLnBrk="0" hangingPunct="1">
              <a:lnSpc>
                <a:spcPct val="90000"/>
              </a:lnSpc>
              <a:spcBef>
                <a:spcPts val="500"/>
              </a:spcBef>
              <a:spcAft>
                <a:spcPts val="300"/>
              </a:spcAft>
              <a:buClrTx/>
              <a:buSzTx/>
              <a:buFont typeface="Wingdings" panose="05000000000000000000" pitchFamily="2" charset="2"/>
              <a:buChar char="q"/>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What combinations will be synergistic (and safe) with radium-223?</a:t>
            </a:r>
          </a:p>
          <a:p>
            <a:pPr marL="1143000" marR="0" lvl="2" indent="-228600" algn="l" defTabSz="914400" rtl="0" eaLnBrk="1" fontAlgn="auto" latinLnBrk="0" hangingPunct="1">
              <a:lnSpc>
                <a:spcPct val="90000"/>
              </a:lnSpc>
              <a:spcBef>
                <a:spcPts val="500"/>
              </a:spcBef>
              <a:spcAft>
                <a:spcPts val="300"/>
              </a:spcAft>
              <a:buClrTx/>
              <a:buSzTx/>
              <a:buFont typeface="Courier New" panose="02070309020205020404" pitchFamily="49" charset="0"/>
              <a:buChar char="o"/>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radium-223 + enzalutamide (PEACE III)</a:t>
            </a:r>
          </a:p>
          <a:p>
            <a:pPr marL="1143000" marR="0" lvl="2" indent="-228600" algn="l" defTabSz="914400" rtl="0" eaLnBrk="1" fontAlgn="auto" latinLnBrk="0" hangingPunct="1">
              <a:lnSpc>
                <a:spcPct val="90000"/>
              </a:lnSpc>
              <a:spcBef>
                <a:spcPts val="500"/>
              </a:spcBef>
              <a:spcAft>
                <a:spcPts val="300"/>
              </a:spcAft>
              <a:buClrTx/>
              <a:buSzTx/>
              <a:buFont typeface="Courier New" panose="02070309020205020404" pitchFamily="49" charset="0"/>
              <a:buChar char="o"/>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radium-223 +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sipuleucel</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a:t>
            </a:r>
          </a:p>
          <a:p>
            <a:pPr marL="1143000" marR="0" lvl="2" indent="-228600" algn="l" defTabSz="914400" rtl="0" eaLnBrk="1" fontAlgn="auto" latinLnBrk="0" hangingPunct="1">
              <a:lnSpc>
                <a:spcPct val="90000"/>
              </a:lnSpc>
              <a:spcBef>
                <a:spcPts val="500"/>
              </a:spcBef>
              <a:spcAft>
                <a:spcPts val="300"/>
              </a:spcAft>
              <a:buClrTx/>
              <a:buSzTx/>
              <a:buFont typeface="Courier New" panose="02070309020205020404" pitchFamily="49" charset="0"/>
              <a:buChar char="o"/>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radium-223 + PARP/ATR inhibitors</a:t>
            </a:r>
          </a:p>
          <a:p>
            <a:pPr marL="685800" marR="0" lvl="1" indent="-228600" algn="l" defTabSz="914400" rtl="0" eaLnBrk="1" fontAlgn="auto" latinLnBrk="0" hangingPunct="1">
              <a:lnSpc>
                <a:spcPct val="90000"/>
              </a:lnSpc>
              <a:spcBef>
                <a:spcPts val="500"/>
              </a:spcBef>
              <a:spcAft>
                <a:spcPts val="1400"/>
              </a:spcAft>
              <a:buClrTx/>
              <a:buSzTx/>
              <a:buFont typeface="Wingdings" panose="05000000000000000000" pitchFamily="2" charset="2"/>
              <a:buChar char="q"/>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We still need biomarkers </a:t>
            </a:r>
            <a:r>
              <a:rPr kumimoji="0" lang="en-US" sz="2550" b="0" i="0" u="none" strike="noStrike" kern="1200" cap="none" spc="0" normalizeH="0" baseline="0" noProof="0" dirty="0">
                <a:ln>
                  <a:noFill/>
                </a:ln>
                <a:solidFill>
                  <a:prstClr val="black"/>
                </a:solidFill>
                <a:effectLst/>
                <a:uLnTx/>
                <a:uFillTx/>
                <a:latin typeface="Calibri" panose="020F0502020204030204"/>
                <a:ea typeface="+mn-ea"/>
                <a:cs typeface="+mn-cs"/>
              </a:rPr>
              <a:t>(clinical, genomic)</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of radium-223 sensitivity</a:t>
            </a:r>
          </a:p>
        </p:txBody>
      </p:sp>
      <p:sp>
        <p:nvSpPr>
          <p:cNvPr id="4" name="TextBox 3">
            <a:extLst>
              <a:ext uri="{FF2B5EF4-FFF2-40B4-BE49-F238E27FC236}">
                <a16:creationId xmlns:a16="http://schemas.microsoft.com/office/drawing/2014/main" id="{9EA8270E-3074-CA4C-870E-476CB3FE1EF6}"/>
              </a:ext>
            </a:extLst>
          </p:cNvPr>
          <p:cNvSpPr txBox="1"/>
          <p:nvPr/>
        </p:nvSpPr>
        <p:spPr>
          <a:xfrm>
            <a:off x="47328" y="6525344"/>
            <a:ext cx="3600400" cy="307777"/>
          </a:xfrm>
          <a:prstGeom prst="rect">
            <a:avLst/>
          </a:prstGeom>
          <a:noFill/>
        </p:spPr>
        <p:txBody>
          <a:bodyPr wrap="square" rtlCol="0">
            <a:spAutoFit/>
          </a:bodyPr>
          <a:lstStyle/>
          <a:p>
            <a:pPr defTabSz="914400" fontAlgn="auto">
              <a:spcBef>
                <a:spcPts val="0"/>
              </a:spcBef>
              <a:spcAft>
                <a:spcPts val="0"/>
              </a:spcAf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a:t>
            </a:r>
            <a:r>
              <a:rPr lang="en-US" sz="1400" b="0" dirty="0">
                <a:solidFill>
                  <a:prstClr val="black"/>
                </a:solidFill>
                <a:latin typeface="Calibri" panose="020F0502020204030204" pitchFamily="34" charset="0"/>
                <a:ea typeface="+mn-ea"/>
                <a:cs typeface="Calibri" panose="020F0502020204030204" pitchFamily="34" charset="0"/>
              </a:rPr>
              <a:t>Emmanuel S </a:t>
            </a:r>
            <a:r>
              <a:rPr lang="en-US" sz="1400" b="0" dirty="0" err="1">
                <a:solidFill>
                  <a:prstClr val="black"/>
                </a:solidFill>
                <a:latin typeface="Calibri" panose="020F0502020204030204" pitchFamily="34" charset="0"/>
                <a:ea typeface="+mn-ea"/>
                <a:cs typeface="Calibri" panose="020F0502020204030204" pitchFamily="34" charset="0"/>
              </a:rPr>
              <a:t>Antonarakis</a:t>
            </a:r>
            <a:r>
              <a:rPr lang="en-US" sz="1400" b="0" dirty="0">
                <a:solidFill>
                  <a:prstClr val="black"/>
                </a:solidFill>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157719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CE4410-14CA-5745-A5C8-7DB9F3852FBF}"/>
              </a:ext>
            </a:extLst>
          </p:cNvPr>
          <p:cNvSpPr/>
          <p:nvPr/>
        </p:nvSpPr>
        <p:spPr>
          <a:xfrm>
            <a:off x="1055440" y="2510894"/>
            <a:ext cx="10441160" cy="2308324"/>
          </a:xfrm>
          <a:prstGeom prst="rect">
            <a:avLst/>
          </a:prstGeom>
        </p:spPr>
        <p:txBody>
          <a:bodyPr wrap="square">
            <a:spAutoFit/>
          </a:bodyPr>
          <a:lstStyle/>
          <a:p>
            <a:pPr lvl="0">
              <a:spcBef>
                <a:spcPts val="0"/>
              </a:spcBef>
              <a:spcAft>
                <a:spcPts val="0"/>
              </a:spcAft>
            </a:pPr>
            <a:r>
              <a:rPr lang="en-US" b="1" i="1" dirty="0">
                <a:solidFill>
                  <a:srgbClr val="0432FF"/>
                </a:solidFill>
                <a:latin typeface="Calibri" panose="020F0502020204030204" pitchFamily="34" charset="0"/>
                <a:ea typeface="Calibri" panose="020F0502020204030204" pitchFamily="34" charset="0"/>
                <a:cs typeface="Calibri" panose="020F0502020204030204" pitchFamily="34" charset="0"/>
              </a:rPr>
              <a:t>In the treatment algorithm, how do you generally approach the use of PARP inhibitors for mCRPC?</a:t>
            </a:r>
          </a:p>
          <a:p>
            <a:pPr lvl="0">
              <a:spcBef>
                <a:spcPts val="0"/>
              </a:spcBef>
              <a:spcAft>
                <a:spcPts val="0"/>
              </a:spcAft>
            </a:pPr>
            <a:endParaRPr lang="en-US" i="1" dirty="0">
              <a:solidFill>
                <a:srgbClr val="0432FF"/>
              </a:solidFill>
              <a:latin typeface="Calibri" panose="020F0502020204030204" pitchFamily="34" charset="0"/>
              <a:ea typeface="Calibri" panose="020F0502020204030204" pitchFamily="34" charset="0"/>
              <a:cs typeface="Calibri" panose="020F0502020204030204" pitchFamily="34" charset="0"/>
            </a:endParaRPr>
          </a:p>
          <a:p>
            <a:pPr lvl="0" algn="r">
              <a:spcBef>
                <a:spcPts val="0"/>
              </a:spcBef>
              <a:spcAft>
                <a:spcPts val="0"/>
              </a:spcAft>
            </a:pPr>
            <a:r>
              <a:rPr lang="en-US" b="1" i="1" dirty="0">
                <a:solidFill>
                  <a:srgbClr val="0432FF"/>
                </a:solidFill>
                <a:latin typeface="Calibri" panose="020F0502020204030204" pitchFamily="34" charset="0"/>
                <a:ea typeface="Calibri" panose="020F0502020204030204" pitchFamily="34" charset="0"/>
                <a:cs typeface="Calibri" panose="020F0502020204030204" pitchFamily="34" charset="0"/>
              </a:rPr>
              <a:t>					</a:t>
            </a:r>
            <a:r>
              <a:rPr lang="en-US" sz="3200" dirty="0">
                <a:solidFill>
                  <a:srgbClr val="0432FF"/>
                </a:solidFill>
                <a:latin typeface="Calibri" panose="020F0502020204030204" pitchFamily="34" charset="0"/>
                <a:ea typeface="Calibri" panose="020F0502020204030204" pitchFamily="34" charset="0"/>
                <a:cs typeface="Calibri" panose="020F0502020204030204" pitchFamily="34" charset="0"/>
              </a:rPr>
              <a:t>Discussants: Drs </a:t>
            </a:r>
            <a:r>
              <a:rPr lang="en-US" sz="3200" dirty="0" err="1">
                <a:solidFill>
                  <a:srgbClr val="0432FF"/>
                </a:solidFill>
                <a:latin typeface="Calibri" panose="020F0502020204030204" pitchFamily="34" charset="0"/>
                <a:ea typeface="Calibri" panose="020F0502020204030204" pitchFamily="34" charset="0"/>
                <a:cs typeface="Calibri" panose="020F0502020204030204" pitchFamily="34" charset="0"/>
              </a:rPr>
              <a:t>Antonarakis</a:t>
            </a:r>
            <a:r>
              <a:rPr lang="en-US" sz="3200" dirty="0">
                <a:solidFill>
                  <a:srgbClr val="0432FF"/>
                </a:solidFill>
                <a:latin typeface="Calibri" panose="020F0502020204030204" pitchFamily="34" charset="0"/>
                <a:ea typeface="Calibri" panose="020F0502020204030204" pitchFamily="34" charset="0"/>
                <a:cs typeface="Calibri" panose="020F0502020204030204" pitchFamily="34" charset="0"/>
              </a:rPr>
              <a:t> and Armstrong </a:t>
            </a:r>
            <a:endParaRPr lang="en-US" sz="3200" b="1" dirty="0">
              <a:solidFill>
                <a:srgbClr val="0432FF"/>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CF3B636-048D-3E4C-93C8-B569FF783746}"/>
              </a:ext>
            </a:extLst>
          </p:cNvPr>
          <p:cNvSpPr txBox="1"/>
          <p:nvPr/>
        </p:nvSpPr>
        <p:spPr>
          <a:xfrm>
            <a:off x="0" y="980728"/>
            <a:ext cx="12192000" cy="738664"/>
          </a:xfrm>
          <a:prstGeom prst="rect">
            <a:avLst/>
          </a:prstGeom>
          <a:noFill/>
        </p:spPr>
        <p:txBody>
          <a:bodyPr wrap="square" rtlCol="0">
            <a:spAutoFit/>
          </a:bodyPr>
          <a:lstStyle/>
          <a:p>
            <a:pPr algn="ctr"/>
            <a:r>
              <a:rPr lang="en-US" sz="4200" dirty="0">
                <a:solidFill>
                  <a:srgbClr val="0432FF"/>
                </a:solidFill>
                <a:latin typeface="Calibri" panose="020F0502020204030204" pitchFamily="34" charset="0"/>
                <a:cs typeface="Calibri" panose="020F0502020204030204" pitchFamily="34" charset="0"/>
              </a:rPr>
              <a:t>Module 9</a:t>
            </a:r>
          </a:p>
        </p:txBody>
      </p:sp>
    </p:spTree>
    <p:extLst>
      <p:ext uri="{BB962C8B-B14F-4D97-AF65-F5344CB8AC3E}">
        <p14:creationId xmlns:p14="http://schemas.microsoft.com/office/powerpoint/2010/main" val="165635498"/>
      </p:ext>
    </p:extLst>
  </p:cSld>
  <p:clrMapOvr>
    <a:masterClrMapping/>
  </p:clrMapOvr>
  <p:transition spd="slow" advClick="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741979" y="359868"/>
            <a:ext cx="10459421" cy="1143000"/>
          </a:xfrm>
        </p:spPr>
        <p:txBody>
          <a:bodyPr/>
          <a:lstStyle/>
          <a:p>
            <a:pPr algn="l"/>
            <a:r>
              <a:rPr lang="en-US" dirty="0"/>
              <a:t>At what point, if any, do you generally recommend a PARP inhibitor to a patient with metastatic prostate cancer and a germline BRCA mutation?</a:t>
            </a:r>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4419600" y="1641130"/>
          <a:ext cx="6781800" cy="4466988"/>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533400" y="2029538"/>
            <a:ext cx="3990975" cy="19675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After at least 1 line of both hormonal therapy and chemotherapy </a:t>
            </a:r>
            <a:endParaRPr kumimoji="0" lang="en-US" sz="2200" b="1" i="0" u="none" strike="noStrike" kern="1200" cap="none" spc="0" normalizeH="0" baseline="0" noProof="0" dirty="0">
              <a:ln>
                <a:noFill/>
              </a:ln>
              <a:solidFill>
                <a:srgbClr val="002B50"/>
              </a:solidFill>
              <a:effectLst/>
              <a:uLnTx/>
              <a:uFillTx/>
              <a:latin typeface="Arial" charset="0"/>
              <a:ea typeface="Arial" charset="0"/>
              <a:cs typeface="Arial" charset="0"/>
            </a:endParaRPr>
          </a:p>
        </p:txBody>
      </p:sp>
      <p:sp>
        <p:nvSpPr>
          <p:cNvPr id="10" name="Text Box 4">
            <a:extLst>
              <a:ext uri="{FF2B5EF4-FFF2-40B4-BE49-F238E27FC236}">
                <a16:creationId xmlns:a16="http://schemas.microsoft.com/office/drawing/2014/main" id="{FD1FD144-C413-0E4C-8758-0B1AD42F6900}"/>
              </a:ext>
            </a:extLst>
          </p:cNvPr>
          <p:cNvSpPr txBox="1">
            <a:spLocks noChangeArrowheads="1"/>
          </p:cNvSpPr>
          <p:nvPr/>
        </p:nvSpPr>
        <p:spPr bwMode="auto">
          <a:xfrm>
            <a:off x="149204" y="4028118"/>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3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After 1 line of chemotherapy </a:t>
            </a:r>
          </a:p>
        </p:txBody>
      </p:sp>
      <p:sp>
        <p:nvSpPr>
          <p:cNvPr id="12" name="Text Box 4">
            <a:extLst>
              <a:ext uri="{FF2B5EF4-FFF2-40B4-BE49-F238E27FC236}">
                <a16:creationId xmlns:a16="http://schemas.microsoft.com/office/drawing/2014/main" id="{1530D4C0-F2EA-AE46-8CCB-A6B5919C7622}"/>
              </a:ext>
            </a:extLst>
          </p:cNvPr>
          <p:cNvSpPr txBox="1">
            <a:spLocks noChangeArrowheads="1"/>
          </p:cNvSpPr>
          <p:nvPr/>
        </p:nvSpPr>
        <p:spPr bwMode="auto">
          <a:xfrm>
            <a:off x="149204" y="2707152"/>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3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After 1 line of hormonal therapy </a:t>
            </a:r>
          </a:p>
        </p:txBody>
      </p:sp>
      <p:sp>
        <p:nvSpPr>
          <p:cNvPr id="3" name="Rectangle 2">
            <a:extLst>
              <a:ext uri="{FF2B5EF4-FFF2-40B4-BE49-F238E27FC236}">
                <a16:creationId xmlns:a16="http://schemas.microsoft.com/office/drawing/2014/main" id="{41E5027E-6260-E649-8043-3EE1AF511D3B}"/>
              </a:ext>
            </a:extLst>
          </p:cNvPr>
          <p:cNvSpPr/>
          <p:nvPr/>
        </p:nvSpPr>
        <p:spPr>
          <a:xfrm>
            <a:off x="304800" y="6377597"/>
            <a:ext cx="3441968"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Survey of live webinar audience</a:t>
            </a:r>
          </a:p>
        </p:txBody>
      </p:sp>
      <p:sp>
        <p:nvSpPr>
          <p:cNvPr id="13" name="Rectangle 12">
            <a:extLst>
              <a:ext uri="{FF2B5EF4-FFF2-40B4-BE49-F238E27FC236}">
                <a16:creationId xmlns:a16="http://schemas.microsoft.com/office/drawing/2014/main" id="{484D6285-B966-B047-B897-536AD8C2A344}"/>
              </a:ext>
            </a:extLst>
          </p:cNvPr>
          <p:cNvSpPr/>
          <p:nvPr/>
        </p:nvSpPr>
        <p:spPr>
          <a:xfrm>
            <a:off x="304800" y="5936726"/>
            <a:ext cx="870751"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N </a:t>
            </a:r>
            <a:r>
              <a:rPr kumimoji="0" lang="en-US" sz="1800" b="0" i="0" u="none" strike="noStrike" kern="1200" cap="none" spc="0" normalizeH="0" baseline="0" noProof="0">
                <a:ln>
                  <a:noFill/>
                </a:ln>
                <a:solidFill>
                  <a:srgbClr val="002060"/>
                </a:solidFill>
                <a:effectLst/>
                <a:uLnTx/>
                <a:uFillTx/>
                <a:latin typeface="Helvetica" pitchFamily="2" charset="0"/>
                <a:ea typeface="ＭＳ Ｐゴシック" charset="0"/>
              </a:rPr>
              <a:t>= 81</a:t>
            </a:r>
            <a:endPar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endParaRPr>
          </a:p>
        </p:txBody>
      </p:sp>
      <p:sp>
        <p:nvSpPr>
          <p:cNvPr id="11" name="Text Box 4">
            <a:extLst>
              <a:ext uri="{FF2B5EF4-FFF2-40B4-BE49-F238E27FC236}">
                <a16:creationId xmlns:a16="http://schemas.microsoft.com/office/drawing/2014/main" id="{D0E12FEF-7144-594B-A516-3305A2B336D3}"/>
              </a:ext>
            </a:extLst>
          </p:cNvPr>
          <p:cNvSpPr txBox="1">
            <a:spLocks noChangeArrowheads="1"/>
          </p:cNvSpPr>
          <p:nvPr/>
        </p:nvSpPr>
        <p:spPr bwMode="auto">
          <a:xfrm>
            <a:off x="0" y="3377049"/>
            <a:ext cx="4524376"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As part of first-line treatment, alone or as maintenance therapy </a:t>
            </a:r>
          </a:p>
        </p:txBody>
      </p:sp>
      <p:sp>
        <p:nvSpPr>
          <p:cNvPr id="14" name="Text Box 4">
            <a:extLst>
              <a:ext uri="{FF2B5EF4-FFF2-40B4-BE49-F238E27FC236}">
                <a16:creationId xmlns:a16="http://schemas.microsoft.com/office/drawing/2014/main" id="{74B0A18A-97F9-1C4C-AE8C-1B812B9689CB}"/>
              </a:ext>
            </a:extLst>
          </p:cNvPr>
          <p:cNvSpPr txBox="1">
            <a:spLocks noChangeArrowheads="1"/>
          </p:cNvSpPr>
          <p:nvPr/>
        </p:nvSpPr>
        <p:spPr bwMode="auto">
          <a:xfrm>
            <a:off x="149204" y="5339660"/>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2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I generally would not administer a PARP inhibitor </a:t>
            </a:r>
          </a:p>
        </p:txBody>
      </p:sp>
      <p:sp>
        <p:nvSpPr>
          <p:cNvPr id="15" name="Text Box 4">
            <a:extLst>
              <a:ext uri="{FF2B5EF4-FFF2-40B4-BE49-F238E27FC236}">
                <a16:creationId xmlns:a16="http://schemas.microsoft.com/office/drawing/2014/main" id="{FB0BD652-477C-D447-B173-A4E01BF3C935}"/>
              </a:ext>
            </a:extLst>
          </p:cNvPr>
          <p:cNvSpPr txBox="1">
            <a:spLocks noChangeArrowheads="1"/>
          </p:cNvSpPr>
          <p:nvPr/>
        </p:nvSpPr>
        <p:spPr bwMode="auto">
          <a:xfrm>
            <a:off x="0" y="4706172"/>
            <a:ext cx="4524376"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3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B50"/>
                </a:solidFill>
                <a:effectLst/>
                <a:uLnTx/>
                <a:uFillTx/>
                <a:latin typeface="Arial" charset="0"/>
                <a:ea typeface="ＭＳ Ｐゴシック" charset="0"/>
              </a:rPr>
              <a:t>Other </a:t>
            </a:r>
          </a:p>
        </p:txBody>
      </p:sp>
    </p:spTree>
    <p:extLst>
      <p:ext uri="{BB962C8B-B14F-4D97-AF65-F5344CB8AC3E}">
        <p14:creationId xmlns:p14="http://schemas.microsoft.com/office/powerpoint/2010/main" val="3105901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737626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86D0-7C97-3740-B454-1BBA0EB2AA5C}"/>
              </a:ext>
            </a:extLst>
          </p:cNvPr>
          <p:cNvSpPr>
            <a:spLocks noGrp="1"/>
          </p:cNvSpPr>
          <p:nvPr>
            <p:ph type="title"/>
          </p:nvPr>
        </p:nvSpPr>
        <p:spPr>
          <a:xfrm>
            <a:off x="916516" y="212850"/>
            <a:ext cx="10358967" cy="1143000"/>
          </a:xfrm>
        </p:spPr>
        <p:txBody>
          <a:bodyPr/>
          <a:lstStyle/>
          <a:p>
            <a:r>
              <a:rPr lang="en-US" dirty="0"/>
              <a:t>Recent FDA Approvals of PARP Inhibitors for </a:t>
            </a:r>
            <a:r>
              <a:rPr lang="en-US" dirty="0" err="1"/>
              <a:t>mCRPC</a:t>
            </a:r>
            <a:endParaRPr lang="en-US" dirty="0"/>
          </a:p>
        </p:txBody>
      </p:sp>
      <p:graphicFrame>
        <p:nvGraphicFramePr>
          <p:cNvPr id="4" name="Table 4">
            <a:extLst>
              <a:ext uri="{FF2B5EF4-FFF2-40B4-BE49-F238E27FC236}">
                <a16:creationId xmlns:a16="http://schemas.microsoft.com/office/drawing/2014/main" id="{A584ADDE-CD9F-A140-A950-580B4DCC5973}"/>
              </a:ext>
            </a:extLst>
          </p:cNvPr>
          <p:cNvGraphicFramePr>
            <a:graphicFrameLocks noGrp="1"/>
          </p:cNvGraphicFramePr>
          <p:nvPr>
            <p:ph idx="1"/>
            <p:extLst>
              <p:ext uri="{D42A27DB-BD31-4B8C-83A1-F6EECF244321}">
                <p14:modId xmlns:p14="http://schemas.microsoft.com/office/powerpoint/2010/main" val="245814039"/>
              </p:ext>
            </p:extLst>
          </p:nvPr>
        </p:nvGraphicFramePr>
        <p:xfrm>
          <a:off x="924649" y="2323104"/>
          <a:ext cx="10358436" cy="2211792"/>
        </p:xfrm>
        <a:graphic>
          <a:graphicData uri="http://schemas.openxmlformats.org/drawingml/2006/table">
            <a:tbl>
              <a:tblPr firstRow="1" bandRow="1">
                <a:tableStyleId>{21E4AEA4-8DFA-4A89-87EB-49C32662AFE0}</a:tableStyleId>
              </a:tblPr>
              <a:tblGrid>
                <a:gridCol w="3452812">
                  <a:extLst>
                    <a:ext uri="{9D8B030D-6E8A-4147-A177-3AD203B41FA5}">
                      <a16:colId xmlns:a16="http://schemas.microsoft.com/office/drawing/2014/main" val="4099333645"/>
                    </a:ext>
                  </a:extLst>
                </a:gridCol>
                <a:gridCol w="3452812">
                  <a:extLst>
                    <a:ext uri="{9D8B030D-6E8A-4147-A177-3AD203B41FA5}">
                      <a16:colId xmlns:a16="http://schemas.microsoft.com/office/drawing/2014/main" val="2952824726"/>
                    </a:ext>
                  </a:extLst>
                </a:gridCol>
                <a:gridCol w="3452812">
                  <a:extLst>
                    <a:ext uri="{9D8B030D-6E8A-4147-A177-3AD203B41FA5}">
                      <a16:colId xmlns:a16="http://schemas.microsoft.com/office/drawing/2014/main" val="211320688"/>
                    </a:ext>
                  </a:extLst>
                </a:gridCol>
              </a:tblGrid>
              <a:tr h="73726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200" dirty="0"/>
                        <a:t>PARP inhibitor</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2200"/>
                        <a:t>Approval date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2200"/>
                        <a:t>Pivotal study</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extLst>
                  <a:ext uri="{0D108BD9-81ED-4DB2-BD59-A6C34878D82A}">
                    <a16:rowId xmlns:a16="http://schemas.microsoft.com/office/drawing/2014/main" val="954029468"/>
                  </a:ext>
                </a:extLst>
              </a:tr>
              <a:tr h="737264">
                <a:tc>
                  <a:txBody>
                    <a:bodyPr/>
                    <a:lstStyle/>
                    <a:p>
                      <a:r>
                        <a:rPr lang="en-US" sz="2200"/>
                        <a:t>Olaparib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200"/>
                        <a:t>May 19, 2020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200" err="1"/>
                        <a:t>PROfound</a:t>
                      </a:r>
                      <a:endParaRPr lang="en-US" sz="2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906234043"/>
                  </a:ext>
                </a:extLst>
              </a:tr>
              <a:tr h="737264">
                <a:tc>
                  <a:txBody>
                    <a:bodyPr/>
                    <a:lstStyle/>
                    <a:p>
                      <a:r>
                        <a:rPr lang="en-US" sz="2200"/>
                        <a:t>Rucaparib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a:t>May 15, 2020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t>TRITON2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4651567"/>
                  </a:ext>
                </a:extLst>
              </a:tr>
            </a:tbl>
          </a:graphicData>
        </a:graphic>
      </p:graphicFrame>
      <p:sp>
        <p:nvSpPr>
          <p:cNvPr id="5" name="TextBox 4">
            <a:extLst>
              <a:ext uri="{FF2B5EF4-FFF2-40B4-BE49-F238E27FC236}">
                <a16:creationId xmlns:a16="http://schemas.microsoft.com/office/drawing/2014/main" id="{E210BB44-4CEB-7142-A001-3DE9A08AB10A}"/>
              </a:ext>
            </a:extLst>
          </p:cNvPr>
          <p:cNvSpPr txBox="1"/>
          <p:nvPr/>
        </p:nvSpPr>
        <p:spPr>
          <a:xfrm>
            <a:off x="191344" y="6469404"/>
            <a:ext cx="5489003"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https://</a:t>
            </a:r>
            <a:r>
              <a:rPr lang="en-US" sz="1500" b="0" dirty="0" err="1">
                <a:solidFill>
                  <a:schemeClr val="tx1"/>
                </a:solidFill>
                <a:latin typeface="Calibri" panose="020F0502020204030204" pitchFamily="34" charset="0"/>
                <a:cs typeface="Calibri" panose="020F0502020204030204" pitchFamily="34" charset="0"/>
              </a:rPr>
              <a:t>www.fda.gov</a:t>
            </a:r>
            <a:r>
              <a:rPr lang="en-US" sz="1500" b="0" dirty="0">
                <a:solidFill>
                  <a:schemeClr val="tx1"/>
                </a:solidFill>
                <a:latin typeface="Calibri" panose="020F0502020204030204" pitchFamily="34" charset="0"/>
                <a:cs typeface="Calibri" panose="020F0502020204030204" pitchFamily="34" charset="0"/>
              </a:rPr>
              <a:t>/drugs/resources-information-approved-drugs/</a:t>
            </a:r>
          </a:p>
        </p:txBody>
      </p:sp>
    </p:spTree>
    <p:extLst>
      <p:ext uri="{BB962C8B-B14F-4D97-AF65-F5344CB8AC3E}">
        <p14:creationId xmlns:p14="http://schemas.microsoft.com/office/powerpoint/2010/main" val="650164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48D8561A-92F1-F744-A865-51C454ECD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260648"/>
            <a:ext cx="10750120" cy="5776605"/>
          </a:xfrm>
          <a:prstGeom prst="rect">
            <a:avLst/>
          </a:prstGeom>
        </p:spPr>
      </p:pic>
      <p:sp>
        <p:nvSpPr>
          <p:cNvPr id="4" name="TextBox 3">
            <a:extLst>
              <a:ext uri="{FF2B5EF4-FFF2-40B4-BE49-F238E27FC236}">
                <a16:creationId xmlns:a16="http://schemas.microsoft.com/office/drawing/2014/main" id="{13F19278-DE66-1A42-868A-5AD332394FAD}"/>
              </a:ext>
            </a:extLst>
          </p:cNvPr>
          <p:cNvSpPr txBox="1"/>
          <p:nvPr/>
        </p:nvSpPr>
        <p:spPr>
          <a:xfrm>
            <a:off x="7258155" y="5637143"/>
            <a:ext cx="4187365" cy="400110"/>
          </a:xfrm>
          <a:prstGeom prst="rect">
            <a:avLst/>
          </a:prstGeom>
          <a:noFill/>
        </p:spPr>
        <p:txBody>
          <a:bodyPr wrap="none" rtlCol="0">
            <a:spAutoFit/>
          </a:bodyPr>
          <a:lstStyle/>
          <a:p>
            <a:r>
              <a:rPr lang="en-US" sz="2000" i="1">
                <a:solidFill>
                  <a:schemeClr val="tx1"/>
                </a:solidFill>
              </a:rPr>
              <a:t>N </a:t>
            </a:r>
            <a:r>
              <a:rPr lang="en-US" sz="2000" i="1" err="1">
                <a:solidFill>
                  <a:schemeClr val="tx1"/>
                </a:solidFill>
              </a:rPr>
              <a:t>Engl</a:t>
            </a:r>
            <a:r>
              <a:rPr lang="en-US" sz="2000" i="1">
                <a:solidFill>
                  <a:schemeClr val="tx1"/>
                </a:solidFill>
              </a:rPr>
              <a:t> J Med </a:t>
            </a:r>
            <a:r>
              <a:rPr lang="en-US" sz="2000">
                <a:solidFill>
                  <a:schemeClr val="tx1"/>
                </a:solidFill>
              </a:rPr>
              <a:t>2020;382:2091-102.</a:t>
            </a:r>
          </a:p>
        </p:txBody>
      </p:sp>
    </p:spTree>
    <p:extLst>
      <p:ext uri="{BB962C8B-B14F-4D97-AF65-F5344CB8AC3E}">
        <p14:creationId xmlns:p14="http://schemas.microsoft.com/office/powerpoint/2010/main" val="1449371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7EE0F9-8519-5D4E-8E3F-5E7CE98994D1}"/>
              </a:ext>
            </a:extLst>
          </p:cNvPr>
          <p:cNvSpPr/>
          <p:nvPr/>
        </p:nvSpPr>
        <p:spPr bwMode="auto">
          <a:xfrm>
            <a:off x="767408" y="1556792"/>
            <a:ext cx="10297144" cy="47399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4" name="Title 3">
            <a:extLst>
              <a:ext uri="{FF2B5EF4-FFF2-40B4-BE49-F238E27FC236}">
                <a16:creationId xmlns:a16="http://schemas.microsoft.com/office/drawing/2014/main" id="{070A658F-4980-AB47-B550-4EA9DBE38481}"/>
              </a:ext>
            </a:extLst>
          </p:cNvPr>
          <p:cNvSpPr>
            <a:spLocks noGrp="1"/>
          </p:cNvSpPr>
          <p:nvPr>
            <p:ph type="title"/>
          </p:nvPr>
        </p:nvSpPr>
        <p:spPr>
          <a:xfrm>
            <a:off x="912286" y="227013"/>
            <a:ext cx="10297143" cy="1143000"/>
          </a:xfrm>
        </p:spPr>
        <p:txBody>
          <a:bodyPr/>
          <a:lstStyle/>
          <a:p>
            <a:pPr algn="l"/>
            <a:r>
              <a:rPr lang="en-US" dirty="0" err="1"/>
              <a:t>PROfound</a:t>
            </a:r>
            <a:r>
              <a:rPr lang="en-US" dirty="0"/>
              <a:t> Primary Endpoint: Imaging-Based PFS with Olaparib </a:t>
            </a:r>
            <a:br>
              <a:rPr lang="en-US" dirty="0"/>
            </a:br>
            <a:r>
              <a:rPr lang="en-US" dirty="0"/>
              <a:t>for Patients with </a:t>
            </a:r>
            <a:r>
              <a:rPr lang="en-US" dirty="0" err="1"/>
              <a:t>mCRPC</a:t>
            </a:r>
            <a:r>
              <a:rPr lang="en-US" dirty="0"/>
              <a:t> Who Had at Least 1 Alteration in BRCA1, BRCA2 or ATM (Cohort A)</a:t>
            </a:r>
          </a:p>
        </p:txBody>
      </p:sp>
      <p:sp>
        <p:nvSpPr>
          <p:cNvPr id="5" name="TextBox 4">
            <a:extLst>
              <a:ext uri="{FF2B5EF4-FFF2-40B4-BE49-F238E27FC236}">
                <a16:creationId xmlns:a16="http://schemas.microsoft.com/office/drawing/2014/main" id="{6282417C-D37E-BA44-9254-07E593230FB2}"/>
              </a:ext>
            </a:extLst>
          </p:cNvPr>
          <p:cNvSpPr txBox="1"/>
          <p:nvPr/>
        </p:nvSpPr>
        <p:spPr>
          <a:xfrm>
            <a:off x="263352" y="6469404"/>
            <a:ext cx="6352380" cy="323165"/>
          </a:xfrm>
          <a:prstGeom prst="rect">
            <a:avLst/>
          </a:prstGeom>
          <a:noFill/>
        </p:spPr>
        <p:txBody>
          <a:bodyPr wrap="none" rtlCol="0">
            <a:spAutoFit/>
          </a:bodyPr>
          <a:lstStyle/>
          <a:p>
            <a:r>
              <a:rPr lang="en-US" sz="1500" b="0">
                <a:solidFill>
                  <a:schemeClr val="tx1"/>
                </a:solidFill>
                <a:latin typeface="Calibri" panose="020F0502020204030204" pitchFamily="34" charset="0"/>
                <a:cs typeface="Calibri" panose="020F0502020204030204" pitchFamily="34" charset="0"/>
              </a:rPr>
              <a:t>de Bono J et al; </a:t>
            </a:r>
            <a:r>
              <a:rPr lang="en-US" sz="1500" b="0" err="1">
                <a:solidFill>
                  <a:schemeClr val="tx1"/>
                </a:solidFill>
                <a:latin typeface="Calibri" panose="020F0502020204030204" pitchFamily="34" charset="0"/>
                <a:cs typeface="Calibri" panose="020F0502020204030204" pitchFamily="34" charset="0"/>
              </a:rPr>
              <a:t>PROfound</a:t>
            </a:r>
            <a:r>
              <a:rPr lang="en-US" sz="1500" b="0">
                <a:solidFill>
                  <a:schemeClr val="tx1"/>
                </a:solidFill>
                <a:latin typeface="Calibri" panose="020F0502020204030204" pitchFamily="34" charset="0"/>
                <a:cs typeface="Calibri" panose="020F0502020204030204" pitchFamily="34" charset="0"/>
              </a:rPr>
              <a:t> investigators. </a:t>
            </a:r>
            <a:r>
              <a:rPr lang="en-US" sz="1500" b="0" i="1">
                <a:solidFill>
                  <a:schemeClr val="tx1"/>
                </a:solidFill>
                <a:latin typeface="Calibri" panose="020F0502020204030204" pitchFamily="34" charset="0"/>
                <a:cs typeface="Calibri" panose="020F0502020204030204" pitchFamily="34" charset="0"/>
              </a:rPr>
              <a:t>N </a:t>
            </a:r>
            <a:r>
              <a:rPr lang="en-US" sz="1500" b="0" i="1" err="1">
                <a:solidFill>
                  <a:schemeClr val="tx1"/>
                </a:solidFill>
                <a:latin typeface="Calibri" panose="020F0502020204030204" pitchFamily="34" charset="0"/>
                <a:cs typeface="Calibri" panose="020F0502020204030204" pitchFamily="34" charset="0"/>
              </a:rPr>
              <a:t>Engl</a:t>
            </a:r>
            <a:r>
              <a:rPr lang="en-US" sz="1500" b="0" i="1">
                <a:solidFill>
                  <a:schemeClr val="tx1"/>
                </a:solidFill>
                <a:latin typeface="Calibri" panose="020F0502020204030204" pitchFamily="34" charset="0"/>
                <a:cs typeface="Calibri" panose="020F0502020204030204" pitchFamily="34" charset="0"/>
              </a:rPr>
              <a:t> J Med </a:t>
            </a:r>
            <a:r>
              <a:rPr lang="en-US" sz="1500" b="0">
                <a:solidFill>
                  <a:schemeClr val="tx1"/>
                </a:solidFill>
                <a:latin typeface="Calibri" panose="020F0502020204030204" pitchFamily="34" charset="0"/>
                <a:cs typeface="Calibri" panose="020F0502020204030204" pitchFamily="34" charset="0"/>
              </a:rPr>
              <a:t>2020;382(22):2091-102.</a:t>
            </a:r>
          </a:p>
        </p:txBody>
      </p:sp>
      <p:pic>
        <p:nvPicPr>
          <p:cNvPr id="6" name="Picture 5" descr="Chart, line chart&#10;&#10;Description automatically generated">
            <a:extLst>
              <a:ext uri="{FF2B5EF4-FFF2-40B4-BE49-F238E27FC236}">
                <a16:creationId xmlns:a16="http://schemas.microsoft.com/office/drawing/2014/main" id="{3755F38C-7684-A24E-9CB7-33A74010C0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185" y="1628800"/>
            <a:ext cx="9542090" cy="4667917"/>
          </a:xfrm>
          <a:prstGeom prst="rect">
            <a:avLst/>
          </a:prstGeom>
        </p:spPr>
      </p:pic>
      <p:graphicFrame>
        <p:nvGraphicFramePr>
          <p:cNvPr id="7" name="Table 7">
            <a:extLst>
              <a:ext uri="{FF2B5EF4-FFF2-40B4-BE49-F238E27FC236}">
                <a16:creationId xmlns:a16="http://schemas.microsoft.com/office/drawing/2014/main" id="{D39F3780-202F-CC4F-A644-E8209C7FB21C}"/>
              </a:ext>
            </a:extLst>
          </p:cNvPr>
          <p:cNvGraphicFramePr>
            <a:graphicFrameLocks noGrp="1"/>
          </p:cNvGraphicFramePr>
          <p:nvPr>
            <p:extLst>
              <p:ext uri="{D42A27DB-BD31-4B8C-83A1-F6EECF244321}">
                <p14:modId xmlns:p14="http://schemas.microsoft.com/office/powerpoint/2010/main" val="202250900"/>
              </p:ext>
            </p:extLst>
          </p:nvPr>
        </p:nvGraphicFramePr>
        <p:xfrm>
          <a:off x="5239968" y="1663823"/>
          <a:ext cx="5439306" cy="1010920"/>
        </p:xfrm>
        <a:graphic>
          <a:graphicData uri="http://schemas.openxmlformats.org/drawingml/2006/table">
            <a:tbl>
              <a:tblPr firstRow="1" bandRow="1">
                <a:tableStyleId>{21E4AEA4-8DFA-4A89-87EB-49C32662AFE0}</a:tableStyleId>
              </a:tblPr>
              <a:tblGrid>
                <a:gridCol w="1368152">
                  <a:extLst>
                    <a:ext uri="{9D8B030D-6E8A-4147-A177-3AD203B41FA5}">
                      <a16:colId xmlns:a16="http://schemas.microsoft.com/office/drawing/2014/main" val="667222946"/>
                    </a:ext>
                  </a:extLst>
                </a:gridCol>
                <a:gridCol w="1080120">
                  <a:extLst>
                    <a:ext uri="{9D8B030D-6E8A-4147-A177-3AD203B41FA5}">
                      <a16:colId xmlns:a16="http://schemas.microsoft.com/office/drawing/2014/main" val="1183615591"/>
                    </a:ext>
                  </a:extLst>
                </a:gridCol>
                <a:gridCol w="1008112">
                  <a:extLst>
                    <a:ext uri="{9D8B030D-6E8A-4147-A177-3AD203B41FA5}">
                      <a16:colId xmlns:a16="http://schemas.microsoft.com/office/drawing/2014/main" val="4062469747"/>
                    </a:ext>
                  </a:extLst>
                </a:gridCol>
                <a:gridCol w="1008112">
                  <a:extLst>
                    <a:ext uri="{9D8B030D-6E8A-4147-A177-3AD203B41FA5}">
                      <a16:colId xmlns:a16="http://schemas.microsoft.com/office/drawing/2014/main" val="1633632624"/>
                    </a:ext>
                  </a:extLst>
                </a:gridCol>
                <a:gridCol w="974810">
                  <a:extLst>
                    <a:ext uri="{9D8B030D-6E8A-4147-A177-3AD203B41FA5}">
                      <a16:colId xmlns:a16="http://schemas.microsoft.com/office/drawing/2014/main" val="1506360408"/>
                    </a:ext>
                  </a:extLst>
                </a:gridCol>
              </a:tblGrid>
              <a:tr h="370840">
                <a:tc>
                  <a:txBody>
                    <a:bodyPr/>
                    <a:lstStyle/>
                    <a:p>
                      <a:endParaRPr lang="en-US"/>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a:t>Olaparib</a:t>
                      </a:r>
                    </a:p>
                    <a:p>
                      <a:pPr algn="ctr"/>
                      <a:r>
                        <a:rPr lang="en-US"/>
                        <a:t>(n = 162)</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a:t>Control</a:t>
                      </a:r>
                    </a:p>
                    <a:p>
                      <a:pPr algn="ctr"/>
                      <a:r>
                        <a:rPr lang="en-US"/>
                        <a:t>(n = 83)</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a:t>HR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i="1"/>
                        <a:t>p</a:t>
                      </a:r>
                      <a:r>
                        <a:rPr lang="en-US"/>
                        <a:t>-value</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extLst>
                  <a:ext uri="{0D108BD9-81ED-4DB2-BD59-A6C34878D82A}">
                    <a16:rowId xmlns:a16="http://schemas.microsoft.com/office/drawing/2014/main" val="1318072312"/>
                  </a:ext>
                </a:extLst>
              </a:tr>
              <a:tr h="370840">
                <a:tc>
                  <a:txBody>
                    <a:bodyPr/>
                    <a:lstStyle/>
                    <a:p>
                      <a:r>
                        <a:rPr lang="en-US"/>
                        <a:t>Median </a:t>
                      </a:r>
                      <a:r>
                        <a:rPr lang="en-US" err="1"/>
                        <a:t>iPFS</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a:t>7.4 </a:t>
                      </a:r>
                      <a:r>
                        <a:rPr lang="en-US" err="1"/>
                        <a:t>mo</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a:t>3.6 </a:t>
                      </a:r>
                      <a:r>
                        <a:rPr lang="en-US" err="1"/>
                        <a:t>mo</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a:t>0.34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a:t>&lt;0.001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3150087750"/>
                  </a:ext>
                </a:extLst>
              </a:tr>
            </a:tbl>
          </a:graphicData>
        </a:graphic>
      </p:graphicFrame>
    </p:spTree>
    <p:extLst>
      <p:ext uri="{BB962C8B-B14F-4D97-AF65-F5344CB8AC3E}">
        <p14:creationId xmlns:p14="http://schemas.microsoft.com/office/powerpoint/2010/main" val="191305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F64962A-AAA6-1E41-A3D7-F64A4FD44C27}"/>
              </a:ext>
            </a:extLst>
          </p:cNvPr>
          <p:cNvSpPr/>
          <p:nvPr/>
        </p:nvSpPr>
        <p:spPr bwMode="auto">
          <a:xfrm>
            <a:off x="440312" y="441265"/>
            <a:ext cx="10862713" cy="57240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3" name="Picture 2" descr="A picture containing table&#10;&#10;Description automatically generated">
            <a:extLst>
              <a:ext uri="{FF2B5EF4-FFF2-40B4-BE49-F238E27FC236}">
                <a16:creationId xmlns:a16="http://schemas.microsoft.com/office/drawing/2014/main" id="{502FEA00-7FCD-514B-A716-AA863C1CEB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361" y="463217"/>
            <a:ext cx="9904159" cy="5186652"/>
          </a:xfrm>
          <a:prstGeom prst="rect">
            <a:avLst/>
          </a:prstGeom>
        </p:spPr>
      </p:pic>
      <p:sp>
        <p:nvSpPr>
          <p:cNvPr id="4" name="TextBox 3">
            <a:extLst>
              <a:ext uri="{FF2B5EF4-FFF2-40B4-BE49-F238E27FC236}">
                <a16:creationId xmlns:a16="http://schemas.microsoft.com/office/drawing/2014/main" id="{F158C407-3BB1-C14C-BDD9-31FC065C7B92}"/>
              </a:ext>
            </a:extLst>
          </p:cNvPr>
          <p:cNvSpPr txBox="1"/>
          <p:nvPr/>
        </p:nvSpPr>
        <p:spPr>
          <a:xfrm>
            <a:off x="5375703" y="5619827"/>
            <a:ext cx="5857694" cy="430887"/>
          </a:xfrm>
          <a:prstGeom prst="rect">
            <a:avLst/>
          </a:prstGeom>
          <a:noFill/>
        </p:spPr>
        <p:txBody>
          <a:bodyPr wrap="none" rtlCol="0">
            <a:spAutoFit/>
          </a:bodyPr>
          <a:lstStyle/>
          <a:p>
            <a:r>
              <a:rPr lang="en-US" sz="2200" i="1">
                <a:solidFill>
                  <a:schemeClr val="tx1"/>
                </a:solidFill>
              </a:rPr>
              <a:t>N </a:t>
            </a:r>
            <a:r>
              <a:rPr lang="en-US" sz="2200" i="1" err="1">
                <a:solidFill>
                  <a:schemeClr val="tx1"/>
                </a:solidFill>
              </a:rPr>
              <a:t>Engl</a:t>
            </a:r>
            <a:r>
              <a:rPr lang="en-US" sz="2200" i="1">
                <a:solidFill>
                  <a:schemeClr val="tx1"/>
                </a:solidFill>
              </a:rPr>
              <a:t> J Med </a:t>
            </a:r>
            <a:r>
              <a:rPr lang="en-US" sz="2200">
                <a:solidFill>
                  <a:schemeClr val="tx1"/>
                </a:solidFill>
              </a:rPr>
              <a:t>2020;[Online ahead of print].</a:t>
            </a:r>
          </a:p>
        </p:txBody>
      </p:sp>
    </p:spTree>
    <p:extLst>
      <p:ext uri="{BB962C8B-B14F-4D97-AF65-F5344CB8AC3E}">
        <p14:creationId xmlns:p14="http://schemas.microsoft.com/office/powerpoint/2010/main" val="3388875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247E827-04CF-F446-8380-891575BBA31C}"/>
              </a:ext>
            </a:extLst>
          </p:cNvPr>
          <p:cNvSpPr/>
          <p:nvPr/>
        </p:nvSpPr>
        <p:spPr bwMode="auto">
          <a:xfrm>
            <a:off x="1" y="1556792"/>
            <a:ext cx="12192000" cy="42929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E51545D4-D9A9-BB45-93AE-1970596BBEE0}"/>
              </a:ext>
            </a:extLst>
          </p:cNvPr>
          <p:cNvSpPr>
            <a:spLocks noGrp="1"/>
          </p:cNvSpPr>
          <p:nvPr>
            <p:ph type="title"/>
          </p:nvPr>
        </p:nvSpPr>
        <p:spPr>
          <a:xfrm>
            <a:off x="912286" y="227013"/>
            <a:ext cx="10728330" cy="1143000"/>
          </a:xfrm>
        </p:spPr>
        <p:txBody>
          <a:bodyPr/>
          <a:lstStyle/>
          <a:p>
            <a:pPr algn="l"/>
            <a:r>
              <a:rPr lang="en-US" dirty="0" err="1"/>
              <a:t>PROfound</a:t>
            </a:r>
            <a:r>
              <a:rPr lang="en-US" dirty="0"/>
              <a:t>: Overall Survival with Olaparib for Patients with </a:t>
            </a:r>
            <a:r>
              <a:rPr lang="en-US" dirty="0" err="1"/>
              <a:t>mCRPC</a:t>
            </a:r>
            <a:r>
              <a:rPr lang="en-US" dirty="0"/>
              <a:t> Who Had at Least 1 Alteration in BRCA1, BRCA2 or ATM (Cohort A)</a:t>
            </a:r>
          </a:p>
        </p:txBody>
      </p:sp>
      <p:sp>
        <p:nvSpPr>
          <p:cNvPr id="3" name="TextBox 2">
            <a:extLst>
              <a:ext uri="{FF2B5EF4-FFF2-40B4-BE49-F238E27FC236}">
                <a16:creationId xmlns:a16="http://schemas.microsoft.com/office/drawing/2014/main" id="{919B171B-E69F-3940-B2EC-9FB24D3A78E4}"/>
              </a:ext>
            </a:extLst>
          </p:cNvPr>
          <p:cNvSpPr txBox="1"/>
          <p:nvPr/>
        </p:nvSpPr>
        <p:spPr>
          <a:xfrm>
            <a:off x="263352" y="6469404"/>
            <a:ext cx="11016862" cy="338554"/>
          </a:xfrm>
          <a:prstGeom prst="rect">
            <a:avLst/>
          </a:prstGeom>
          <a:noFill/>
        </p:spPr>
        <p:txBody>
          <a:bodyPr wrap="none" rtlCol="0">
            <a:spAutoFit/>
          </a:bodyPr>
          <a:lstStyle/>
          <a:p>
            <a:r>
              <a:rPr lang="en-US" sz="1500" b="0">
                <a:solidFill>
                  <a:schemeClr val="tx1"/>
                </a:solidFill>
                <a:latin typeface="Calibri" panose="020F0502020204030204" pitchFamily="34" charset="0"/>
                <a:cs typeface="Calibri" panose="020F0502020204030204" pitchFamily="34" charset="0"/>
              </a:rPr>
              <a:t>Hussain M et al; </a:t>
            </a:r>
            <a:r>
              <a:rPr lang="en-US" sz="1500" b="0" err="1">
                <a:solidFill>
                  <a:schemeClr val="tx1"/>
                </a:solidFill>
                <a:latin typeface="Calibri" panose="020F0502020204030204" pitchFamily="34" charset="0"/>
                <a:cs typeface="Calibri" panose="020F0502020204030204" pitchFamily="34" charset="0"/>
              </a:rPr>
              <a:t>PROfound</a:t>
            </a:r>
            <a:r>
              <a:rPr lang="en-US" sz="1500" b="0">
                <a:solidFill>
                  <a:schemeClr val="tx1"/>
                </a:solidFill>
                <a:latin typeface="Calibri" panose="020F0502020204030204" pitchFamily="34" charset="0"/>
                <a:cs typeface="Calibri" panose="020F0502020204030204" pitchFamily="34" charset="0"/>
              </a:rPr>
              <a:t> investigators. </a:t>
            </a:r>
            <a:r>
              <a:rPr lang="en-US" sz="1500" b="0" i="1">
                <a:solidFill>
                  <a:schemeClr val="tx1"/>
                </a:solidFill>
                <a:latin typeface="Calibri" panose="020F0502020204030204" pitchFamily="34" charset="0"/>
                <a:cs typeface="Calibri" panose="020F0502020204030204" pitchFamily="34" charset="0"/>
              </a:rPr>
              <a:t>N </a:t>
            </a:r>
            <a:r>
              <a:rPr lang="en-US" sz="1500" b="0" i="1" err="1">
                <a:solidFill>
                  <a:schemeClr val="tx1"/>
                </a:solidFill>
                <a:latin typeface="Calibri" panose="020F0502020204030204" pitchFamily="34" charset="0"/>
                <a:cs typeface="Calibri" panose="020F0502020204030204" pitchFamily="34" charset="0"/>
              </a:rPr>
              <a:t>Engl</a:t>
            </a:r>
            <a:r>
              <a:rPr lang="en-US" sz="1500" b="0" i="1">
                <a:solidFill>
                  <a:schemeClr val="tx1"/>
                </a:solidFill>
                <a:latin typeface="Calibri" panose="020F0502020204030204" pitchFamily="34" charset="0"/>
                <a:cs typeface="Calibri" panose="020F0502020204030204" pitchFamily="34" charset="0"/>
              </a:rPr>
              <a:t> J Med </a:t>
            </a:r>
            <a:r>
              <a:rPr lang="en-US" sz="1500" b="0">
                <a:solidFill>
                  <a:schemeClr val="tx1"/>
                </a:solidFill>
                <a:latin typeface="Calibri" panose="020F0502020204030204" pitchFamily="34" charset="0"/>
                <a:cs typeface="Calibri" panose="020F0502020204030204" pitchFamily="34" charset="0"/>
              </a:rPr>
              <a:t>2020 Sept 20;[Online ahead of print]. </a:t>
            </a:r>
            <a:r>
              <a:rPr lang="en-US" sz="1600" b="0">
                <a:solidFill>
                  <a:schemeClr val="tx1"/>
                </a:solidFill>
                <a:latin typeface="Calibri" panose="020F0502020204030204" pitchFamily="34" charset="0"/>
                <a:cs typeface="Calibri" panose="020F0502020204030204" pitchFamily="34" charset="0"/>
              </a:rPr>
              <a:t>De Bono J et al. ESMO 2020;Abstract 610O. </a:t>
            </a:r>
          </a:p>
        </p:txBody>
      </p:sp>
      <p:pic>
        <p:nvPicPr>
          <p:cNvPr id="7" name="Picture 6" descr="Chart&#10;&#10;Description automatically generated">
            <a:extLst>
              <a:ext uri="{FF2B5EF4-FFF2-40B4-BE49-F238E27FC236}">
                <a16:creationId xmlns:a16="http://schemas.microsoft.com/office/drawing/2014/main" id="{9F0AA208-0608-D443-ACF9-CA7959B61D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20" y="2204864"/>
            <a:ext cx="5415904" cy="3555419"/>
          </a:xfrm>
          <a:prstGeom prst="rect">
            <a:avLst/>
          </a:prstGeom>
        </p:spPr>
      </p:pic>
      <p:pic>
        <p:nvPicPr>
          <p:cNvPr id="9" name="Picture 8" descr="Chart, line chart&#10;&#10;Description automatically generated">
            <a:extLst>
              <a:ext uri="{FF2B5EF4-FFF2-40B4-BE49-F238E27FC236}">
                <a16:creationId xmlns:a16="http://schemas.microsoft.com/office/drawing/2014/main" id="{C3CCBE04-45C2-E84C-95F8-27D34F037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9749" y="2276872"/>
            <a:ext cx="6157167" cy="3390107"/>
          </a:xfrm>
          <a:prstGeom prst="rect">
            <a:avLst/>
          </a:prstGeom>
        </p:spPr>
      </p:pic>
      <p:sp>
        <p:nvSpPr>
          <p:cNvPr id="10" name="TextBox 9">
            <a:extLst>
              <a:ext uri="{FF2B5EF4-FFF2-40B4-BE49-F238E27FC236}">
                <a16:creationId xmlns:a16="http://schemas.microsoft.com/office/drawing/2014/main" id="{9C717EFB-6D22-334B-8357-4285BDA1DF67}"/>
              </a:ext>
            </a:extLst>
          </p:cNvPr>
          <p:cNvSpPr txBox="1"/>
          <p:nvPr/>
        </p:nvSpPr>
        <p:spPr>
          <a:xfrm>
            <a:off x="464756" y="1683048"/>
            <a:ext cx="5112568" cy="461665"/>
          </a:xfrm>
          <a:prstGeom prst="rect">
            <a:avLst/>
          </a:prstGeom>
          <a:noFill/>
        </p:spPr>
        <p:txBody>
          <a:bodyPr wrap="square" rtlCol="0">
            <a:spAutoFit/>
          </a:bodyPr>
          <a:lstStyle/>
          <a:p>
            <a:pPr algn="ctr"/>
            <a:r>
              <a:rPr lang="en-US" sz="2400">
                <a:latin typeface="Calibri" panose="020F0502020204030204" pitchFamily="34" charset="0"/>
                <a:cs typeface="Calibri" panose="020F0502020204030204" pitchFamily="34" charset="0"/>
              </a:rPr>
              <a:t>Overall survival</a:t>
            </a:r>
          </a:p>
        </p:txBody>
      </p:sp>
      <p:sp>
        <p:nvSpPr>
          <p:cNvPr id="11" name="TextBox 10">
            <a:extLst>
              <a:ext uri="{FF2B5EF4-FFF2-40B4-BE49-F238E27FC236}">
                <a16:creationId xmlns:a16="http://schemas.microsoft.com/office/drawing/2014/main" id="{5C3C6E6F-41A6-584F-9E11-B7DA19B7BE8A}"/>
              </a:ext>
            </a:extLst>
          </p:cNvPr>
          <p:cNvSpPr txBox="1"/>
          <p:nvPr/>
        </p:nvSpPr>
        <p:spPr>
          <a:xfrm>
            <a:off x="5951984" y="1713359"/>
            <a:ext cx="5956572" cy="461665"/>
          </a:xfrm>
          <a:prstGeom prst="rect">
            <a:avLst/>
          </a:prstGeom>
          <a:noFill/>
        </p:spPr>
        <p:txBody>
          <a:bodyPr wrap="square" rtlCol="0">
            <a:spAutoFit/>
          </a:bodyPr>
          <a:lstStyle/>
          <a:p>
            <a:pPr algn="ctr"/>
            <a:r>
              <a:rPr lang="en-US" sz="2400">
                <a:latin typeface="Calibri" panose="020F0502020204030204" pitchFamily="34" charset="0"/>
                <a:cs typeface="Calibri" panose="020F0502020204030204" pitchFamily="34" charset="0"/>
              </a:rPr>
              <a:t>Cross-over adjusted overall survival</a:t>
            </a:r>
          </a:p>
        </p:txBody>
      </p:sp>
    </p:spTree>
    <p:extLst>
      <p:ext uri="{BB962C8B-B14F-4D97-AF65-F5344CB8AC3E}">
        <p14:creationId xmlns:p14="http://schemas.microsoft.com/office/powerpoint/2010/main" val="1598449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46D3A69D-F0C2-834E-81B2-5498B1D56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50" y="1289050"/>
            <a:ext cx="11087100" cy="4279900"/>
          </a:xfrm>
          <a:prstGeom prst="rect">
            <a:avLst/>
          </a:prstGeom>
        </p:spPr>
      </p:pic>
      <p:sp>
        <p:nvSpPr>
          <p:cNvPr id="3" name="TextBox 2">
            <a:extLst>
              <a:ext uri="{FF2B5EF4-FFF2-40B4-BE49-F238E27FC236}">
                <a16:creationId xmlns:a16="http://schemas.microsoft.com/office/drawing/2014/main" id="{8AA5EAC9-C959-D44F-BFEF-FB7959E52DB6}"/>
              </a:ext>
            </a:extLst>
          </p:cNvPr>
          <p:cNvSpPr txBox="1"/>
          <p:nvPr/>
        </p:nvSpPr>
        <p:spPr>
          <a:xfrm>
            <a:off x="552450" y="1556792"/>
            <a:ext cx="11087100" cy="430887"/>
          </a:xfrm>
          <a:prstGeom prst="rect">
            <a:avLst/>
          </a:prstGeom>
          <a:noFill/>
        </p:spPr>
        <p:txBody>
          <a:bodyPr wrap="square" rtlCol="0">
            <a:spAutoFit/>
          </a:bodyPr>
          <a:lstStyle/>
          <a:p>
            <a:pPr algn="ctr"/>
            <a:r>
              <a:rPr lang="en-US" sz="2200" i="1">
                <a:solidFill>
                  <a:srgbClr val="B30138"/>
                </a:solidFill>
              </a:rPr>
              <a:t>Lancet Oncol </a:t>
            </a:r>
            <a:r>
              <a:rPr lang="en-US" sz="2200">
                <a:solidFill>
                  <a:srgbClr val="B30138"/>
                </a:solidFill>
              </a:rPr>
              <a:t>2020;21:162-74.</a:t>
            </a:r>
          </a:p>
        </p:txBody>
      </p:sp>
    </p:spTree>
    <p:extLst>
      <p:ext uri="{BB962C8B-B14F-4D97-AF65-F5344CB8AC3E}">
        <p14:creationId xmlns:p14="http://schemas.microsoft.com/office/powerpoint/2010/main" val="1384658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9F62B-B298-904D-8268-E5C9F9745497}"/>
              </a:ext>
            </a:extLst>
          </p:cNvPr>
          <p:cNvSpPr>
            <a:spLocks noGrp="1"/>
          </p:cNvSpPr>
          <p:nvPr>
            <p:ph type="title"/>
          </p:nvPr>
        </p:nvSpPr>
        <p:spPr>
          <a:xfrm>
            <a:off x="912286" y="90808"/>
            <a:ext cx="10358967" cy="1279205"/>
          </a:xfrm>
        </p:spPr>
        <p:txBody>
          <a:bodyPr/>
          <a:lstStyle/>
          <a:p>
            <a:r>
              <a:rPr lang="en-US"/>
              <a:t>TOPARP-B: </a:t>
            </a:r>
            <a:r>
              <a:rPr lang="en-US" err="1"/>
              <a:t>Antitumour</a:t>
            </a:r>
            <a:r>
              <a:rPr lang="en-US"/>
              <a:t> Activity by Gene Aberration Subgroup (ITT Population, Pooled 300 mg and 400 mg Cohorts)</a:t>
            </a:r>
          </a:p>
        </p:txBody>
      </p:sp>
      <p:sp>
        <p:nvSpPr>
          <p:cNvPr id="3" name="TextBox 2">
            <a:extLst>
              <a:ext uri="{FF2B5EF4-FFF2-40B4-BE49-F238E27FC236}">
                <a16:creationId xmlns:a16="http://schemas.microsoft.com/office/drawing/2014/main" id="{BFE1CF55-D086-5948-A48B-A3B9CE483327}"/>
              </a:ext>
            </a:extLst>
          </p:cNvPr>
          <p:cNvSpPr txBox="1"/>
          <p:nvPr/>
        </p:nvSpPr>
        <p:spPr>
          <a:xfrm>
            <a:off x="191344" y="6459415"/>
            <a:ext cx="3609578" cy="323165"/>
          </a:xfrm>
          <a:prstGeom prst="rect">
            <a:avLst/>
          </a:prstGeom>
          <a:noFill/>
        </p:spPr>
        <p:txBody>
          <a:bodyPr wrap="none" rtlCol="0">
            <a:spAutoFit/>
          </a:bodyPr>
          <a:lstStyle/>
          <a:p>
            <a:r>
              <a:rPr lang="en-US" sz="1500" b="0">
                <a:solidFill>
                  <a:schemeClr val="tx1"/>
                </a:solidFill>
                <a:latin typeface="Calibri" panose="020F0502020204030204" pitchFamily="34" charset="0"/>
                <a:cs typeface="Calibri" panose="020F0502020204030204" pitchFamily="34" charset="0"/>
              </a:rPr>
              <a:t>Mateo J et al. </a:t>
            </a:r>
            <a:r>
              <a:rPr lang="en-US" sz="1500" b="0" i="1">
                <a:solidFill>
                  <a:schemeClr val="tx1"/>
                </a:solidFill>
                <a:latin typeface="Calibri" panose="020F0502020204030204" pitchFamily="34" charset="0"/>
                <a:cs typeface="Calibri" panose="020F0502020204030204" pitchFamily="34" charset="0"/>
              </a:rPr>
              <a:t>Lancet Oncol </a:t>
            </a:r>
            <a:r>
              <a:rPr lang="en-US" sz="1500" b="0">
                <a:solidFill>
                  <a:schemeClr val="tx1"/>
                </a:solidFill>
                <a:latin typeface="Calibri" panose="020F0502020204030204" pitchFamily="34" charset="0"/>
                <a:cs typeface="Calibri" panose="020F0502020204030204" pitchFamily="34" charset="0"/>
              </a:rPr>
              <a:t>2020;21:162-74.</a:t>
            </a:r>
          </a:p>
        </p:txBody>
      </p:sp>
      <p:pic>
        <p:nvPicPr>
          <p:cNvPr id="5" name="Picture 4" descr="Chart, bar chart&#10;&#10;Description automatically generated">
            <a:extLst>
              <a:ext uri="{FF2B5EF4-FFF2-40B4-BE49-F238E27FC236}">
                <a16:creationId xmlns:a16="http://schemas.microsoft.com/office/drawing/2014/main" id="{8D454CF1-EBCE-0545-B4E9-3FBF80E167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1950906"/>
            <a:ext cx="11201400" cy="3708400"/>
          </a:xfrm>
          <a:prstGeom prst="rect">
            <a:avLst/>
          </a:prstGeom>
        </p:spPr>
      </p:pic>
      <p:sp>
        <p:nvSpPr>
          <p:cNvPr id="6" name="TextBox 5">
            <a:extLst>
              <a:ext uri="{FF2B5EF4-FFF2-40B4-BE49-F238E27FC236}">
                <a16:creationId xmlns:a16="http://schemas.microsoft.com/office/drawing/2014/main" id="{E8A0DBBD-82D8-EC4C-9559-57FB34A9611A}"/>
              </a:ext>
            </a:extLst>
          </p:cNvPr>
          <p:cNvSpPr txBox="1"/>
          <p:nvPr/>
        </p:nvSpPr>
        <p:spPr>
          <a:xfrm>
            <a:off x="7176120" y="2060848"/>
            <a:ext cx="3736920" cy="923330"/>
          </a:xfrm>
          <a:prstGeom prst="rect">
            <a:avLst/>
          </a:prstGeom>
          <a:noFill/>
        </p:spPr>
        <p:txBody>
          <a:bodyPr wrap="none" rtlCol="0">
            <a:spAutoFit/>
          </a:bodyPr>
          <a:lstStyle/>
          <a:p>
            <a:r>
              <a:rPr lang="en-US" sz="1800"/>
              <a:t>Combined Composite Response</a:t>
            </a:r>
          </a:p>
          <a:p>
            <a:r>
              <a:rPr lang="en-US" sz="1800"/>
              <a:t>400 mg Cohort: 25/46 (54.3%)</a:t>
            </a:r>
          </a:p>
          <a:p>
            <a:r>
              <a:rPr lang="en-US" sz="1800"/>
              <a:t>300 mg Cohort: 18/46 (39.1%)</a:t>
            </a:r>
          </a:p>
        </p:txBody>
      </p:sp>
    </p:spTree>
    <p:extLst>
      <p:ext uri="{BB962C8B-B14F-4D97-AF65-F5344CB8AC3E}">
        <p14:creationId xmlns:p14="http://schemas.microsoft.com/office/powerpoint/2010/main" val="626030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9F62B-B298-904D-8268-E5C9F9745497}"/>
              </a:ext>
            </a:extLst>
          </p:cNvPr>
          <p:cNvSpPr>
            <a:spLocks noGrp="1"/>
          </p:cNvSpPr>
          <p:nvPr>
            <p:ph type="title"/>
          </p:nvPr>
        </p:nvSpPr>
        <p:spPr>
          <a:xfrm>
            <a:off x="912286" y="90808"/>
            <a:ext cx="10358967" cy="1279205"/>
          </a:xfrm>
        </p:spPr>
        <p:txBody>
          <a:bodyPr/>
          <a:lstStyle/>
          <a:p>
            <a:r>
              <a:rPr lang="en-US"/>
              <a:t>TOPARP-B: Duration of Response by Gene Aberration Subgroup (ITT Population, Pooled 300 mg and 400 mg Cohorts)</a:t>
            </a:r>
          </a:p>
        </p:txBody>
      </p:sp>
      <p:pic>
        <p:nvPicPr>
          <p:cNvPr id="7" name="Picture 6" descr="Chart, bar chart&#10;&#10;Description automatically generated">
            <a:extLst>
              <a:ext uri="{FF2B5EF4-FFF2-40B4-BE49-F238E27FC236}">
                <a16:creationId xmlns:a16="http://schemas.microsoft.com/office/drawing/2014/main" id="{F534B1C9-F389-DA4D-8E7D-E08BC66FA8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8230" y="1370013"/>
            <a:ext cx="7035539" cy="5005838"/>
          </a:xfrm>
          <a:prstGeom prst="rect">
            <a:avLst/>
          </a:prstGeom>
        </p:spPr>
      </p:pic>
      <p:sp>
        <p:nvSpPr>
          <p:cNvPr id="5" name="TextBox 4">
            <a:extLst>
              <a:ext uri="{FF2B5EF4-FFF2-40B4-BE49-F238E27FC236}">
                <a16:creationId xmlns:a16="http://schemas.microsoft.com/office/drawing/2014/main" id="{BB6A55DC-54CD-1F41-9C9F-650719115D14}"/>
              </a:ext>
            </a:extLst>
          </p:cNvPr>
          <p:cNvSpPr txBox="1"/>
          <p:nvPr/>
        </p:nvSpPr>
        <p:spPr>
          <a:xfrm>
            <a:off x="191344" y="6459415"/>
            <a:ext cx="3609578" cy="323165"/>
          </a:xfrm>
          <a:prstGeom prst="rect">
            <a:avLst/>
          </a:prstGeom>
          <a:noFill/>
        </p:spPr>
        <p:txBody>
          <a:bodyPr wrap="none" rtlCol="0">
            <a:spAutoFit/>
          </a:bodyPr>
          <a:lstStyle/>
          <a:p>
            <a:r>
              <a:rPr lang="en-US" sz="1500" b="0">
                <a:solidFill>
                  <a:schemeClr val="tx1"/>
                </a:solidFill>
                <a:latin typeface="Calibri" panose="020F0502020204030204" pitchFamily="34" charset="0"/>
                <a:cs typeface="Calibri" panose="020F0502020204030204" pitchFamily="34" charset="0"/>
              </a:rPr>
              <a:t>Mateo J et al. </a:t>
            </a:r>
            <a:r>
              <a:rPr lang="en-US" sz="1500" b="0" i="1">
                <a:solidFill>
                  <a:schemeClr val="tx1"/>
                </a:solidFill>
                <a:latin typeface="Calibri" panose="020F0502020204030204" pitchFamily="34" charset="0"/>
                <a:cs typeface="Calibri" panose="020F0502020204030204" pitchFamily="34" charset="0"/>
              </a:rPr>
              <a:t>Lancet Oncol </a:t>
            </a:r>
            <a:r>
              <a:rPr lang="en-US" sz="1500" b="0">
                <a:solidFill>
                  <a:schemeClr val="tx1"/>
                </a:solidFill>
                <a:latin typeface="Calibri" panose="020F0502020204030204" pitchFamily="34" charset="0"/>
                <a:cs typeface="Calibri" panose="020F0502020204030204" pitchFamily="34" charset="0"/>
              </a:rPr>
              <a:t>2020;21:162-74.</a:t>
            </a:r>
          </a:p>
        </p:txBody>
      </p:sp>
    </p:spTree>
    <p:extLst>
      <p:ext uri="{BB962C8B-B14F-4D97-AF65-F5344CB8AC3E}">
        <p14:creationId xmlns:p14="http://schemas.microsoft.com/office/powerpoint/2010/main" val="151486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56D31624-D5FE-3846-83DE-829664E88E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300" y="920750"/>
            <a:ext cx="10693400" cy="5016500"/>
          </a:xfrm>
          <a:prstGeom prst="rect">
            <a:avLst/>
          </a:prstGeom>
        </p:spPr>
      </p:pic>
      <p:sp>
        <p:nvSpPr>
          <p:cNvPr id="5" name="TextBox 4">
            <a:extLst>
              <a:ext uri="{FF2B5EF4-FFF2-40B4-BE49-F238E27FC236}">
                <a16:creationId xmlns:a16="http://schemas.microsoft.com/office/drawing/2014/main" id="{7A6B35B4-393B-C440-9AFA-CF58847FB556}"/>
              </a:ext>
            </a:extLst>
          </p:cNvPr>
          <p:cNvSpPr txBox="1"/>
          <p:nvPr/>
        </p:nvSpPr>
        <p:spPr>
          <a:xfrm>
            <a:off x="5710040" y="5373216"/>
            <a:ext cx="5732660" cy="430887"/>
          </a:xfrm>
          <a:prstGeom prst="rect">
            <a:avLst/>
          </a:prstGeom>
          <a:noFill/>
        </p:spPr>
        <p:txBody>
          <a:bodyPr wrap="none" rtlCol="0">
            <a:spAutoFit/>
          </a:bodyPr>
          <a:lstStyle/>
          <a:p>
            <a:r>
              <a:rPr lang="en-US" sz="2200" i="1">
                <a:solidFill>
                  <a:srgbClr val="00699D"/>
                </a:solidFill>
              </a:rPr>
              <a:t>J Clin Oncol </a:t>
            </a:r>
            <a:r>
              <a:rPr lang="en-US" sz="2200">
                <a:solidFill>
                  <a:srgbClr val="00699D"/>
                </a:solidFill>
              </a:rPr>
              <a:t>2020;[Online ahead of print].</a:t>
            </a:r>
          </a:p>
        </p:txBody>
      </p:sp>
    </p:spTree>
    <p:extLst>
      <p:ext uri="{BB962C8B-B14F-4D97-AF65-F5344CB8AC3E}">
        <p14:creationId xmlns:p14="http://schemas.microsoft.com/office/powerpoint/2010/main" val="2426183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61E0BE-1180-6842-9A7C-55661F00763B}"/>
              </a:ext>
            </a:extLst>
          </p:cNvPr>
          <p:cNvSpPr/>
          <p:nvPr/>
        </p:nvSpPr>
        <p:spPr bwMode="auto">
          <a:xfrm>
            <a:off x="1" y="1556792"/>
            <a:ext cx="12192000" cy="42929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E6A313B7-011F-2B44-90FC-AD453276265E}"/>
              </a:ext>
            </a:extLst>
          </p:cNvPr>
          <p:cNvSpPr>
            <a:spLocks noGrp="1"/>
          </p:cNvSpPr>
          <p:nvPr>
            <p:ph type="title"/>
          </p:nvPr>
        </p:nvSpPr>
        <p:spPr/>
        <p:txBody>
          <a:bodyPr/>
          <a:lstStyle/>
          <a:p>
            <a:pPr algn="l"/>
            <a:r>
              <a:rPr lang="en-US"/>
              <a:t>TRITON2: Response to Rucaparib in Patients with </a:t>
            </a:r>
            <a:r>
              <a:rPr lang="en-US" err="1"/>
              <a:t>mCRPC</a:t>
            </a:r>
            <a:r>
              <a:rPr lang="en-US"/>
              <a:t>  Harboring a BRCA1 or BRCA2 Gene Alteration</a:t>
            </a:r>
          </a:p>
        </p:txBody>
      </p:sp>
      <p:sp>
        <p:nvSpPr>
          <p:cNvPr id="3" name="TextBox 2">
            <a:extLst>
              <a:ext uri="{FF2B5EF4-FFF2-40B4-BE49-F238E27FC236}">
                <a16:creationId xmlns:a16="http://schemas.microsoft.com/office/drawing/2014/main" id="{35E3FE60-2293-E949-AF9A-EB65D63939C6}"/>
              </a:ext>
            </a:extLst>
          </p:cNvPr>
          <p:cNvSpPr txBox="1"/>
          <p:nvPr/>
        </p:nvSpPr>
        <p:spPr>
          <a:xfrm>
            <a:off x="335360" y="6383784"/>
            <a:ext cx="6322180" cy="323165"/>
          </a:xfrm>
          <a:prstGeom prst="rect">
            <a:avLst/>
          </a:prstGeom>
          <a:noFill/>
        </p:spPr>
        <p:txBody>
          <a:bodyPr wrap="none" rtlCol="0">
            <a:spAutoFit/>
          </a:bodyPr>
          <a:lstStyle/>
          <a:p>
            <a:r>
              <a:rPr lang="en-US" sz="1500" b="0" err="1">
                <a:solidFill>
                  <a:schemeClr val="tx1"/>
                </a:solidFill>
                <a:latin typeface="Calibri" panose="020F0502020204030204" pitchFamily="34" charset="0"/>
                <a:cs typeface="Calibri" panose="020F0502020204030204" pitchFamily="34" charset="0"/>
              </a:rPr>
              <a:t>Abida</a:t>
            </a:r>
            <a:r>
              <a:rPr lang="en-US" sz="1500" b="0">
                <a:solidFill>
                  <a:schemeClr val="tx1"/>
                </a:solidFill>
                <a:latin typeface="Calibri" panose="020F0502020204030204" pitchFamily="34" charset="0"/>
                <a:cs typeface="Calibri" panose="020F0502020204030204" pitchFamily="34" charset="0"/>
              </a:rPr>
              <a:t> W et al. TRITON2 investigators. </a:t>
            </a:r>
            <a:r>
              <a:rPr lang="en-US" sz="1500" b="0" i="1">
                <a:solidFill>
                  <a:schemeClr val="tx1"/>
                </a:solidFill>
                <a:latin typeface="Calibri" panose="020F0502020204030204" pitchFamily="34" charset="0"/>
                <a:cs typeface="Calibri" panose="020F0502020204030204" pitchFamily="34" charset="0"/>
              </a:rPr>
              <a:t>J Clin Oncol </a:t>
            </a:r>
            <a:r>
              <a:rPr lang="en-US" sz="1500" b="0">
                <a:solidFill>
                  <a:schemeClr val="tx1"/>
                </a:solidFill>
                <a:latin typeface="Calibri" panose="020F0502020204030204" pitchFamily="34" charset="0"/>
                <a:cs typeface="Calibri" panose="020F0502020204030204" pitchFamily="34" charset="0"/>
              </a:rPr>
              <a:t>2020;[Online ahead of print]. </a:t>
            </a:r>
          </a:p>
        </p:txBody>
      </p:sp>
      <p:pic>
        <p:nvPicPr>
          <p:cNvPr id="5" name="Picture 4" descr="Chart&#10;&#10;Description automatically generated">
            <a:extLst>
              <a:ext uri="{FF2B5EF4-FFF2-40B4-BE49-F238E27FC236}">
                <a16:creationId xmlns:a16="http://schemas.microsoft.com/office/drawing/2014/main" id="{D0D08069-4634-A543-8C0F-F7B6CF337D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411" y="2348880"/>
            <a:ext cx="6108265" cy="3108866"/>
          </a:xfrm>
          <a:prstGeom prst="rect">
            <a:avLst/>
          </a:prstGeom>
        </p:spPr>
      </p:pic>
      <p:pic>
        <p:nvPicPr>
          <p:cNvPr id="7" name="Picture 6" descr="Chart, histogram&#10;&#10;Description automatically generated">
            <a:extLst>
              <a:ext uri="{FF2B5EF4-FFF2-40B4-BE49-F238E27FC236}">
                <a16:creationId xmlns:a16="http://schemas.microsoft.com/office/drawing/2014/main" id="{7D2A22F0-DCD9-C544-9F40-FEED2F1D6B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676" y="2348880"/>
            <a:ext cx="5902660" cy="3096344"/>
          </a:xfrm>
          <a:prstGeom prst="rect">
            <a:avLst/>
          </a:prstGeom>
        </p:spPr>
      </p:pic>
      <p:sp>
        <p:nvSpPr>
          <p:cNvPr id="8" name="TextBox 7">
            <a:extLst>
              <a:ext uri="{FF2B5EF4-FFF2-40B4-BE49-F238E27FC236}">
                <a16:creationId xmlns:a16="http://schemas.microsoft.com/office/drawing/2014/main" id="{D21DC107-A0E8-4A44-911E-FA995BB8B37D}"/>
              </a:ext>
            </a:extLst>
          </p:cNvPr>
          <p:cNvSpPr txBox="1"/>
          <p:nvPr/>
        </p:nvSpPr>
        <p:spPr>
          <a:xfrm>
            <a:off x="127153" y="1772914"/>
            <a:ext cx="5904656" cy="369332"/>
          </a:xfrm>
          <a:prstGeom prst="rect">
            <a:avLst/>
          </a:prstGeom>
          <a:noFill/>
        </p:spPr>
        <p:txBody>
          <a:bodyPr wrap="square" rtlCol="0">
            <a:spAutoFit/>
          </a:bodyPr>
          <a:lstStyle/>
          <a:p>
            <a:pPr algn="ctr"/>
            <a:r>
              <a:rPr lang="en-US" sz="1800"/>
              <a:t>ORR per independent radiology review: 43.5%</a:t>
            </a:r>
          </a:p>
        </p:txBody>
      </p:sp>
      <p:sp>
        <p:nvSpPr>
          <p:cNvPr id="9" name="TextBox 8">
            <a:extLst>
              <a:ext uri="{FF2B5EF4-FFF2-40B4-BE49-F238E27FC236}">
                <a16:creationId xmlns:a16="http://schemas.microsoft.com/office/drawing/2014/main" id="{F2E94B57-BF15-104D-8993-1929EE4E25EB}"/>
              </a:ext>
            </a:extLst>
          </p:cNvPr>
          <p:cNvSpPr txBox="1"/>
          <p:nvPr/>
        </p:nvSpPr>
        <p:spPr>
          <a:xfrm>
            <a:off x="6044329" y="1772914"/>
            <a:ext cx="5892136" cy="369332"/>
          </a:xfrm>
          <a:prstGeom prst="rect">
            <a:avLst/>
          </a:prstGeom>
          <a:noFill/>
        </p:spPr>
        <p:txBody>
          <a:bodyPr wrap="square" rtlCol="0">
            <a:spAutoFit/>
          </a:bodyPr>
          <a:lstStyle/>
          <a:p>
            <a:pPr algn="ctr"/>
            <a:r>
              <a:rPr lang="en-US" sz="1800"/>
              <a:t>Confirmed PSA response rate: 54.8%</a:t>
            </a:r>
          </a:p>
        </p:txBody>
      </p:sp>
    </p:spTree>
    <p:extLst>
      <p:ext uri="{BB962C8B-B14F-4D97-AF65-F5344CB8AC3E}">
        <p14:creationId xmlns:p14="http://schemas.microsoft.com/office/powerpoint/2010/main" val="3193373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83408"/>
            <a:ext cx="10358967" cy="1143000"/>
          </a:xfrm>
        </p:spPr>
        <p:txBody>
          <a:bodyPr/>
          <a:lstStyle/>
          <a:p>
            <a:r>
              <a:rPr lang="en-US" sz="3200" dirty="0">
                <a:solidFill>
                  <a:srgbClr val="0432FF"/>
                </a:solidFill>
              </a:rPr>
              <a:t>Dr </a:t>
            </a:r>
            <a:r>
              <a:rPr lang="en-US" dirty="0" err="1"/>
              <a:t>Antonarakis</a:t>
            </a:r>
            <a:r>
              <a:rPr lang="en-US" sz="3200" dirty="0">
                <a:solidFill>
                  <a:srgbClr val="0432FF"/>
                </a:solidFill>
              </a:rPr>
              <a:t> — Disclosures</a:t>
            </a:r>
          </a:p>
        </p:txBody>
      </p:sp>
      <p:graphicFrame>
        <p:nvGraphicFramePr>
          <p:cNvPr id="6" name="Content Placeholder 3"/>
          <p:cNvGraphicFramePr>
            <a:graphicFrameLocks noGrp="1"/>
          </p:cNvGraphicFramePr>
          <p:nvPr>
            <p:ph idx="4294967295"/>
          </p:nvPr>
        </p:nvGraphicFramePr>
        <p:xfrm>
          <a:off x="1078321" y="1844824"/>
          <a:ext cx="10192932" cy="3785496"/>
        </p:xfrm>
        <a:graphic>
          <a:graphicData uri="http://schemas.openxmlformats.org/drawingml/2006/table">
            <a:tbl>
              <a:tblPr firstRow="1" bandRow="1">
                <a:tableStyleId>{F2DE63D5-997A-4646-A377-4702673A728D}</a:tableStyleId>
              </a:tblPr>
              <a:tblGrid>
                <a:gridCol w="2904159">
                  <a:extLst>
                    <a:ext uri="{9D8B030D-6E8A-4147-A177-3AD203B41FA5}">
                      <a16:colId xmlns:a16="http://schemas.microsoft.com/office/drawing/2014/main" val="20000"/>
                    </a:ext>
                  </a:extLst>
                </a:gridCol>
                <a:gridCol w="7288773">
                  <a:extLst>
                    <a:ext uri="{9D8B030D-6E8A-4147-A177-3AD203B41FA5}">
                      <a16:colId xmlns:a16="http://schemas.microsoft.com/office/drawing/2014/main" val="20001"/>
                    </a:ext>
                  </a:extLst>
                </a:gridCol>
              </a:tblGrid>
              <a:tr h="1172658">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Amgen Inc, Astellas, AstraZeneca Pharmaceuticals LP, Bayer HealthCare </a:t>
                      </a:r>
                      <a:r>
                        <a:rPr lang="en-US" sz="1800" b="0" i="0" kern="1200" dirty="0">
                          <a:solidFill>
                            <a:schemeClr val="tx1"/>
                          </a:solidFill>
                          <a:effectLst/>
                          <a:latin typeface="+mn-lt"/>
                          <a:ea typeface="+mn-ea"/>
                          <a:cs typeface="+mn-cs"/>
                        </a:rPr>
                        <a:t>Pharmaceuticals, Clovis Oncology, </a:t>
                      </a:r>
                      <a:r>
                        <a:rPr lang="en-US" sz="1800" b="0" i="0" kern="1200" dirty="0" err="1">
                          <a:solidFill>
                            <a:schemeClr val="tx1"/>
                          </a:solidFill>
                          <a:effectLst/>
                          <a:latin typeface="+mn-lt"/>
                          <a:ea typeface="+mn-ea"/>
                          <a:cs typeface="+mn-cs"/>
                        </a:rPr>
                        <a:t>Dendreon</a:t>
                      </a:r>
                      <a:r>
                        <a:rPr lang="en-US" sz="1800" b="0" i="0" kern="1200" dirty="0">
                          <a:solidFill>
                            <a:schemeClr val="tx1"/>
                          </a:solidFill>
                          <a:effectLst/>
                          <a:latin typeface="+mn-lt"/>
                          <a:ea typeface="+mn-ea"/>
                          <a:cs typeface="+mn-cs"/>
                        </a:rPr>
                        <a:t> Pharmaceuticals Inc, ESSA Pharma Inc, GlaxoSmithKline</a:t>
                      </a:r>
                      <a:r>
                        <a:rPr lang="en-US" sz="1800" b="0" kern="1200" dirty="0">
                          <a:solidFill>
                            <a:schemeClr val="tx1"/>
                          </a:solidFill>
                          <a:effectLst/>
                          <a:latin typeface="+mn-lt"/>
                          <a:ea typeface="+mn-ea"/>
                          <a:cs typeface="+mn-cs"/>
                        </a:rPr>
                        <a:t>, Janssen Biotech Inc, Lilly, </a:t>
                      </a:r>
                      <a:r>
                        <a:rPr lang="en-US" sz="1800" b="0" kern="1200" dirty="0" err="1">
                          <a:solidFill>
                            <a:schemeClr val="tx1"/>
                          </a:solidFill>
                          <a:effectLst/>
                          <a:latin typeface="+mn-lt"/>
                          <a:ea typeface="+mn-ea"/>
                          <a:cs typeface="+mn-cs"/>
                        </a:rPr>
                        <a:t>Medivation</a:t>
                      </a:r>
                      <a:r>
                        <a:rPr lang="en-US" sz="1800" b="0" kern="1200" dirty="0">
                          <a:solidFill>
                            <a:schemeClr val="tx1"/>
                          </a:solidFill>
                          <a:effectLst/>
                          <a:latin typeface="+mn-lt"/>
                          <a:ea typeface="+mn-ea"/>
                          <a:cs typeface="+mn-cs"/>
                        </a:rPr>
                        <a:t> Inc, a Pfizer Company, Merck, Sanofi Genzyme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7265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endParaRPr lang="en-US" sz="180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AstraZeneca Pharmaceuticals LP, Bristol-Myers Squibb Company, Celgene Corporation, Clovis Oncology, </a:t>
                      </a:r>
                      <a:r>
                        <a:rPr lang="en-US" sz="1800" kern="1200" dirty="0" err="1">
                          <a:solidFill>
                            <a:schemeClr val="tx1"/>
                          </a:solidFill>
                          <a:effectLst/>
                          <a:latin typeface="+mn-lt"/>
                          <a:ea typeface="+mn-ea"/>
                          <a:cs typeface="+mn-cs"/>
                        </a:rPr>
                        <a:t>Dendreon</a:t>
                      </a:r>
                      <a:r>
                        <a:rPr lang="en-US" sz="1800" kern="1200" dirty="0">
                          <a:solidFill>
                            <a:schemeClr val="tx1"/>
                          </a:solidFill>
                          <a:effectLst/>
                          <a:latin typeface="+mn-lt"/>
                          <a:ea typeface="+mn-ea"/>
                          <a:cs typeface="+mn-cs"/>
                        </a:rPr>
                        <a:t> Pharmaceuticals Inc, Genentech, a member of the Roche Group, Janssen Biotech Inc, Johnson &amp; Johnson Pharmaceuticals, Merck, Novartis, Sanofi Genzyme, Tokai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0026960"/>
                  </a:ext>
                </a:extLst>
              </a:tr>
              <a:tr h="117265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Ownership Interest (Licenser of Patent)</a:t>
                      </a:r>
                      <a:endParaRPr lang="en-US" sz="180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QIAGEN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995661"/>
                  </a:ext>
                </a:extLst>
              </a:tr>
            </a:tbl>
          </a:graphicData>
        </a:graphic>
      </p:graphicFrame>
    </p:spTree>
    <p:custDataLst>
      <p:tags r:id="rId1"/>
    </p:custDataLst>
    <p:extLst>
      <p:ext uri="{BB962C8B-B14F-4D97-AF65-F5344CB8AC3E}">
        <p14:creationId xmlns:p14="http://schemas.microsoft.com/office/powerpoint/2010/main" val="33662204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b="1"/>
              <a:t>Conclusions: TRITON2</a:t>
            </a:r>
            <a:endParaRPr lang="en-US" sz="3600" b="1">
              <a:solidFill>
                <a:srgbClr val="FF0000"/>
              </a:solidFill>
            </a:endParaRPr>
          </a:p>
        </p:txBody>
      </p:sp>
      <p:sp>
        <p:nvSpPr>
          <p:cNvPr id="9" name="Rectangle 3"/>
          <p:cNvSpPr txBox="1">
            <a:spLocks noChangeArrowheads="1"/>
          </p:cNvSpPr>
          <p:nvPr/>
        </p:nvSpPr>
        <p:spPr>
          <a:xfrm>
            <a:off x="665366" y="1390312"/>
            <a:ext cx="11084377" cy="48770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11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Clinical Implications:</a:t>
            </a:r>
          </a:p>
          <a:p>
            <a:pPr marL="685800" marR="0" lvl="1" indent="-228600" algn="l" defTabSz="914400" rtl="0" eaLnBrk="1" fontAlgn="auto" latinLnBrk="0" hangingPunct="1">
              <a:lnSpc>
                <a:spcPct val="90000"/>
              </a:lnSpc>
              <a:spcBef>
                <a:spcPts val="500"/>
              </a:spcBef>
              <a:spcAft>
                <a:spcPts val="300"/>
              </a:spcAft>
              <a:buClrTx/>
              <a:buSzTx/>
              <a:buFont typeface="Wingdings" panose="05000000000000000000" pitchFamily="2" charset="2"/>
              <a:buChar char="q"/>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Rucaparib has robust activity in </a:t>
            </a: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mCRPC</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pts with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BRCA1/2</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mutations</a:t>
            </a:r>
            <a:endPar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300"/>
              </a:spcAft>
              <a:buClrTx/>
              <a:buSzTx/>
              <a:buFont typeface="Wingdings" panose="05000000000000000000" pitchFamily="2" charset="2"/>
              <a:buChar char="q"/>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TRITON2 led to accelerated FDA approval of rucaparib in prostate cancer</a:t>
            </a:r>
          </a:p>
          <a:p>
            <a:pPr marL="685800" marR="0" lvl="1" indent="-228600" algn="l" defTabSz="914400" rtl="0" eaLnBrk="1" fontAlgn="auto" latinLnBrk="0" hangingPunct="1">
              <a:lnSpc>
                <a:spcPct val="90000"/>
              </a:lnSpc>
              <a:spcBef>
                <a:spcPts val="500"/>
              </a:spcBef>
              <a:spcAft>
                <a:spcPts val="300"/>
              </a:spcAft>
              <a:buClrTx/>
              <a:buSzTx/>
              <a:buFont typeface="Wingdings" panose="05000000000000000000" pitchFamily="2" charset="2"/>
              <a:buChar char="q"/>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Side effects: myelosuppression, fatigue, anorexia, rash, teratogenic</a:t>
            </a:r>
          </a:p>
          <a:p>
            <a:pPr marL="228600" marR="0" lvl="0" indent="-228600" algn="l" defTabSz="914400" rtl="0" eaLnBrk="1" fontAlgn="auto" latinLnBrk="0" hangingPunct="1">
              <a:lnSpc>
                <a:spcPct val="90000"/>
              </a:lnSpc>
              <a:spcBef>
                <a:spcPts val="1000"/>
              </a:spcBef>
              <a:spcAft>
                <a:spcPts val="10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Future Directions:</a:t>
            </a:r>
          </a:p>
          <a:p>
            <a:pPr marL="685800" marR="0" lvl="1" indent="-228600" algn="l" defTabSz="914400" rtl="0" eaLnBrk="1" fontAlgn="auto" latinLnBrk="0" hangingPunct="1">
              <a:lnSpc>
                <a:spcPct val="90000"/>
              </a:lnSpc>
              <a:spcBef>
                <a:spcPts val="500"/>
              </a:spcBef>
              <a:spcAft>
                <a:spcPts val="300"/>
              </a:spcAft>
              <a:buClrTx/>
              <a:buSzTx/>
              <a:buFont typeface="Wingdings" panose="05000000000000000000" pitchFamily="2" charset="2"/>
              <a:buChar char="q"/>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Initial FDA approval is contingent upon positive Phase III TRITON3 trial</a:t>
            </a:r>
          </a:p>
          <a:p>
            <a:pPr marL="685800" marR="0" lvl="1" indent="-228600" algn="l" defTabSz="914400" rtl="0" eaLnBrk="1" fontAlgn="auto" latinLnBrk="0" hangingPunct="1">
              <a:lnSpc>
                <a:spcPct val="90000"/>
              </a:lnSpc>
              <a:spcBef>
                <a:spcPts val="500"/>
              </a:spcBef>
              <a:spcAft>
                <a:spcPts val="300"/>
              </a:spcAft>
              <a:buClrTx/>
              <a:buSzTx/>
              <a:buFont typeface="Wingdings" panose="05000000000000000000" pitchFamily="2" charset="2"/>
              <a:buChar char="q"/>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Unlikely to get approved for non-</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BRCA</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and non-</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ATM</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mutations</a:t>
            </a:r>
          </a:p>
          <a:p>
            <a:pPr marL="685800" marR="0" lvl="1" indent="-228600" algn="l" defTabSz="914400" rtl="0" eaLnBrk="1" fontAlgn="auto" latinLnBrk="0" hangingPunct="1">
              <a:lnSpc>
                <a:spcPct val="90000"/>
              </a:lnSpc>
              <a:spcBef>
                <a:spcPts val="500"/>
              </a:spcBef>
              <a:spcAft>
                <a:spcPts val="300"/>
              </a:spcAft>
              <a:buClrTx/>
              <a:buSzTx/>
              <a:buFont typeface="Wingdings" panose="05000000000000000000" pitchFamily="2" charset="2"/>
              <a:buChar char="q"/>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CASPAR trial: rucaparib + enzalutamide for first-line </a:t>
            </a: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mCRPC</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1400"/>
              </a:spcAft>
              <a:buClrTx/>
              <a:buSzTx/>
              <a:buFont typeface="Wingdings" panose="05000000000000000000" pitchFamily="2" charset="2"/>
              <a:buChar char="q"/>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CheckMate</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9KD: rucaparib + nivolumab in second-line </a:t>
            </a: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mCRPC</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D0DD0C2-E54C-3D4A-9266-8245E29E6215}"/>
              </a:ext>
            </a:extLst>
          </p:cNvPr>
          <p:cNvSpPr txBox="1"/>
          <p:nvPr/>
        </p:nvSpPr>
        <p:spPr>
          <a:xfrm>
            <a:off x="47328" y="6525344"/>
            <a:ext cx="3600400" cy="307777"/>
          </a:xfrm>
          <a:prstGeom prst="rect">
            <a:avLst/>
          </a:prstGeom>
          <a:noFill/>
        </p:spPr>
        <p:txBody>
          <a:bodyPr wrap="square" rtlCol="0">
            <a:spAutoFit/>
          </a:bodyPr>
          <a:lstStyle/>
          <a:p>
            <a:pPr defTabSz="914400" fontAlgn="auto">
              <a:spcBef>
                <a:spcPts val="0"/>
              </a:spcBef>
              <a:spcAft>
                <a:spcPts val="0"/>
              </a:spcAf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a:t>
            </a:r>
            <a:r>
              <a:rPr lang="en-US" sz="1400" b="0" dirty="0">
                <a:solidFill>
                  <a:prstClr val="black"/>
                </a:solidFill>
                <a:latin typeface="Calibri" panose="020F0502020204030204" pitchFamily="34" charset="0"/>
                <a:ea typeface="+mn-ea"/>
                <a:cs typeface="Calibri" panose="020F0502020204030204" pitchFamily="34" charset="0"/>
              </a:rPr>
              <a:t>Emmanuel S </a:t>
            </a:r>
            <a:r>
              <a:rPr lang="en-US" sz="1400" b="0" dirty="0" err="1">
                <a:solidFill>
                  <a:prstClr val="black"/>
                </a:solidFill>
                <a:latin typeface="Calibri" panose="020F0502020204030204" pitchFamily="34" charset="0"/>
                <a:ea typeface="+mn-ea"/>
                <a:cs typeface="Calibri" panose="020F0502020204030204" pitchFamily="34" charset="0"/>
              </a:rPr>
              <a:t>Antonarakis</a:t>
            </a:r>
            <a:r>
              <a:rPr lang="en-US" sz="1400" b="0" dirty="0">
                <a:solidFill>
                  <a:prstClr val="black"/>
                </a:solidFill>
                <a:latin typeface="Calibri" panose="020F0502020204030204" pitchFamily="34" charset="0"/>
                <a:ea typeface="+mn-ea"/>
                <a:cs typeface="Calibri" panose="020F0502020204030204" pitchFamily="34" charset="0"/>
              </a:rPr>
              <a:t>, MD</a:t>
            </a:r>
          </a:p>
        </p:txBody>
      </p:sp>
    </p:spTree>
    <p:extLst>
      <p:ext uri="{BB962C8B-B14F-4D97-AF65-F5344CB8AC3E}">
        <p14:creationId xmlns:p14="http://schemas.microsoft.com/office/powerpoint/2010/main" val="3433204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CE4410-14CA-5745-A5C8-7DB9F3852FBF}"/>
              </a:ext>
            </a:extLst>
          </p:cNvPr>
          <p:cNvSpPr/>
          <p:nvPr/>
        </p:nvSpPr>
        <p:spPr>
          <a:xfrm>
            <a:off x="1055440" y="2510894"/>
            <a:ext cx="10441160" cy="2308324"/>
          </a:xfrm>
          <a:prstGeom prst="rect">
            <a:avLst/>
          </a:prstGeom>
        </p:spPr>
        <p:txBody>
          <a:bodyPr wrap="square">
            <a:spAutoFit/>
          </a:bodyPr>
          <a:lstStyle/>
          <a:p>
            <a:pPr lvl="0">
              <a:spcBef>
                <a:spcPts val="0"/>
              </a:spcBef>
              <a:spcAft>
                <a:spcPts val="0"/>
              </a:spcAft>
            </a:pPr>
            <a:r>
              <a:rPr lang="en-US" b="1" i="1" dirty="0">
                <a:solidFill>
                  <a:srgbClr val="0432FF"/>
                </a:solidFill>
                <a:latin typeface="Calibri" panose="020F0502020204030204" pitchFamily="34" charset="0"/>
                <a:ea typeface="Calibri" panose="020F0502020204030204" pitchFamily="34" charset="0"/>
                <a:cs typeface="Calibri" panose="020F0502020204030204" pitchFamily="34" charset="0"/>
              </a:rPr>
              <a:t>What is known about PSMA-targeted treatment and imaging in prostate cancer?</a:t>
            </a:r>
          </a:p>
          <a:p>
            <a:pPr lvl="0">
              <a:spcBef>
                <a:spcPts val="0"/>
              </a:spcBef>
              <a:spcAft>
                <a:spcPts val="0"/>
              </a:spcAft>
            </a:pPr>
            <a:endParaRPr lang="en-US" i="1" dirty="0">
              <a:solidFill>
                <a:srgbClr val="0432FF"/>
              </a:solidFill>
              <a:latin typeface="Calibri" panose="020F0502020204030204" pitchFamily="34" charset="0"/>
              <a:ea typeface="Calibri" panose="020F0502020204030204" pitchFamily="34" charset="0"/>
              <a:cs typeface="Calibri" panose="020F0502020204030204" pitchFamily="34" charset="0"/>
            </a:endParaRPr>
          </a:p>
          <a:p>
            <a:pPr lvl="0">
              <a:spcBef>
                <a:spcPts val="0"/>
              </a:spcBef>
              <a:spcAft>
                <a:spcPts val="0"/>
              </a:spcAft>
            </a:pPr>
            <a:r>
              <a:rPr lang="en-US" b="1" i="1" dirty="0">
                <a:solidFill>
                  <a:srgbClr val="0432FF"/>
                </a:solidFill>
                <a:latin typeface="Calibri" panose="020F0502020204030204" pitchFamily="34" charset="0"/>
                <a:ea typeface="Calibri" panose="020F0502020204030204" pitchFamily="34" charset="0"/>
                <a:cs typeface="Calibri" panose="020F0502020204030204" pitchFamily="34" charset="0"/>
              </a:rPr>
              <a:t>						</a:t>
            </a:r>
            <a:r>
              <a:rPr lang="en-US" sz="3200" dirty="0">
                <a:solidFill>
                  <a:srgbClr val="0432FF"/>
                </a:solidFill>
                <a:latin typeface="Calibri" panose="020F0502020204030204" pitchFamily="34" charset="0"/>
                <a:ea typeface="Calibri" panose="020F0502020204030204" pitchFamily="34" charset="0"/>
                <a:cs typeface="Calibri" panose="020F0502020204030204" pitchFamily="34" charset="0"/>
              </a:rPr>
              <a:t>Discussants: </a:t>
            </a:r>
            <a:r>
              <a:rPr lang="en-US" sz="3200" b="1" dirty="0">
                <a:solidFill>
                  <a:srgbClr val="0432FF"/>
                </a:solidFill>
                <a:latin typeface="Calibri" panose="020F0502020204030204" pitchFamily="34" charset="0"/>
                <a:ea typeface="Calibri" panose="020F0502020204030204" pitchFamily="34" charset="0"/>
                <a:cs typeface="Calibri" panose="020F0502020204030204" pitchFamily="34" charset="0"/>
              </a:rPr>
              <a:t>Drs Armstrong and </a:t>
            </a:r>
            <a:r>
              <a:rPr lang="en-US" sz="3200" b="1" dirty="0" err="1">
                <a:solidFill>
                  <a:srgbClr val="0432FF"/>
                </a:solidFill>
                <a:latin typeface="Calibri" panose="020F0502020204030204" pitchFamily="34" charset="0"/>
                <a:ea typeface="Calibri" panose="020F0502020204030204" pitchFamily="34" charset="0"/>
                <a:cs typeface="Calibri" panose="020F0502020204030204" pitchFamily="34" charset="0"/>
              </a:rPr>
              <a:t>Antonarakis</a:t>
            </a:r>
            <a:endParaRPr lang="en-US" sz="3200" b="1" dirty="0">
              <a:solidFill>
                <a:srgbClr val="0432FF"/>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BB2C5DD-93F6-204E-8300-963C3D9BFF37}"/>
              </a:ext>
            </a:extLst>
          </p:cNvPr>
          <p:cNvSpPr txBox="1"/>
          <p:nvPr/>
        </p:nvSpPr>
        <p:spPr>
          <a:xfrm>
            <a:off x="0" y="980728"/>
            <a:ext cx="12192000" cy="738664"/>
          </a:xfrm>
          <a:prstGeom prst="rect">
            <a:avLst/>
          </a:prstGeom>
          <a:noFill/>
        </p:spPr>
        <p:txBody>
          <a:bodyPr wrap="square" rtlCol="0">
            <a:spAutoFit/>
          </a:bodyPr>
          <a:lstStyle/>
          <a:p>
            <a:pPr algn="ctr"/>
            <a:r>
              <a:rPr lang="en-US" sz="4200" dirty="0">
                <a:solidFill>
                  <a:srgbClr val="0432FF"/>
                </a:solidFill>
                <a:latin typeface="Calibri" panose="020F0502020204030204" pitchFamily="34" charset="0"/>
                <a:cs typeface="Calibri" panose="020F0502020204030204" pitchFamily="34" charset="0"/>
              </a:rPr>
              <a:t>Module 10</a:t>
            </a:r>
          </a:p>
        </p:txBody>
      </p:sp>
    </p:spTree>
    <p:extLst>
      <p:ext uri="{BB962C8B-B14F-4D97-AF65-F5344CB8AC3E}">
        <p14:creationId xmlns:p14="http://schemas.microsoft.com/office/powerpoint/2010/main" val="627908792"/>
      </p:ext>
    </p:extLst>
  </p:cSld>
  <p:clrMapOvr>
    <a:masterClrMapping/>
  </p:clrMapOvr>
  <p:transition spd="slow" advClick="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573861"/>
            <a:ext cx="10358967" cy="1143000"/>
          </a:xfrm>
        </p:spPr>
        <p:txBody>
          <a:bodyPr/>
          <a:lstStyle/>
          <a:p>
            <a:pPr algn="l"/>
            <a:r>
              <a:rPr lang="en-US" sz="3600" dirty="0"/>
              <a:t>FDA Approves First PSMA-Targeted PET Imaging Drug for Men with Prostate Cancer</a:t>
            </a:r>
            <a:br>
              <a:rPr lang="en-US" sz="3600" dirty="0"/>
            </a:br>
            <a:r>
              <a:rPr lang="en-US" sz="2800" dirty="0"/>
              <a:t>Press Release: December 1, 2020</a:t>
            </a:r>
            <a:br>
              <a:rPr lang="en-US" sz="3600" dirty="0"/>
            </a:br>
            <a:endParaRPr lang="en-US" sz="3600" b="1" dirty="0">
              <a:solidFill>
                <a:srgbClr val="FF0000"/>
              </a:solidFill>
            </a:endParaRPr>
          </a:p>
        </p:txBody>
      </p:sp>
      <p:sp>
        <p:nvSpPr>
          <p:cNvPr id="9" name="Rectangle 3"/>
          <p:cNvSpPr txBox="1">
            <a:spLocks noChangeArrowheads="1"/>
          </p:cNvSpPr>
          <p:nvPr/>
        </p:nvSpPr>
        <p:spPr>
          <a:xfrm>
            <a:off x="609422" y="1844824"/>
            <a:ext cx="10865302" cy="48770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400" b="0" dirty="0">
                <a:solidFill>
                  <a:prstClr val="black"/>
                </a:solidFill>
              </a:rPr>
              <a:t>“</a:t>
            </a:r>
            <a:r>
              <a:rPr lang="en-US" sz="2000" b="0" dirty="0"/>
              <a:t>The U.S. Food and Drug Administration approved Gallium 68 PSMA-11 (Ga 68 PSMA-11) – the first drug for positron emission tomography (PET) imaging of prostate-specific membrane antigen (PSMA) positive lesions in men with prostate cancer.</a:t>
            </a:r>
          </a:p>
          <a:p>
            <a:pPr marL="0" indent="0">
              <a:spcAft>
                <a:spcPts val="600"/>
              </a:spcAft>
              <a:buNone/>
            </a:pPr>
            <a:r>
              <a:rPr lang="en-US" sz="2000" b="0" dirty="0"/>
              <a:t>Ga 68 PSMA-11 is indicated for patients with suspected prostate cancer metastasis (when cancer cells spread from the place where they first formed to another part of the body) who are potentially curable by surgery or radiation therapy. Ga 68 PSMA-11 is also indicated for patients with suspected prostate cancer recurrence based on elevated serum prostate-specific antigen (PSA) levels. Ga 68 PSMA-11 is a radioactive diagnostic agent that is administered in the form of an intravenous injection.</a:t>
            </a:r>
          </a:p>
          <a:p>
            <a:pPr marL="0" indent="0">
              <a:spcAft>
                <a:spcPts val="600"/>
              </a:spcAft>
              <a:buNone/>
            </a:pPr>
            <a:r>
              <a:rPr lang="en-US" sz="2000" b="0" dirty="0"/>
              <a:t>Once administered via injection, Ga 68 PSMA-11 binds to PSMA, which is an important pharmacologic target for prostate cancer imaging because prostate cancer cells usually contain elevated levels of the antigen. As a radioactive drug that emits positrons, Ga 68 PSMA-11 can be imaged by PET to indicate the presence of PSMA-positive prostate cancer lesions in the tissues of the body.”</a:t>
            </a:r>
          </a:p>
          <a:p>
            <a:pPr marL="0" marR="0" lvl="0" indent="0" algn="l" defTabSz="914400" rtl="0" eaLnBrk="1" fontAlgn="auto" latinLnBrk="0" hangingPunct="1">
              <a:lnSpc>
                <a:spcPct val="90000"/>
              </a:lnSpc>
              <a:spcBef>
                <a:spcPts val="1000"/>
              </a:spcBef>
              <a:spcAft>
                <a:spcPts val="1100"/>
              </a:spcAft>
              <a:buClrTx/>
              <a:buSz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EA8270E-3074-CA4C-870E-476CB3FE1EF6}"/>
              </a:ext>
            </a:extLst>
          </p:cNvPr>
          <p:cNvSpPr txBox="1"/>
          <p:nvPr/>
        </p:nvSpPr>
        <p:spPr>
          <a:xfrm>
            <a:off x="272751" y="6332324"/>
            <a:ext cx="11223925" cy="523220"/>
          </a:xfrm>
          <a:prstGeom prst="rect">
            <a:avLst/>
          </a:prstGeom>
          <a:noFill/>
        </p:spPr>
        <p:txBody>
          <a:bodyPr wrap="square" rtlCol="0">
            <a:spAutoFit/>
          </a:bodyPr>
          <a:lstStyle/>
          <a:p>
            <a:pPr defTabSz="914400" fontAlgn="auto">
              <a:spcBef>
                <a:spcPts val="0"/>
              </a:spcBef>
              <a:spcAft>
                <a:spcPts val="0"/>
              </a:spcAft>
              <a:defRPr/>
            </a:pPr>
            <a:r>
              <a:rPr lang="en-US" sz="1400" b="0" dirty="0">
                <a:solidFill>
                  <a:prstClr val="black"/>
                </a:solidFill>
                <a:latin typeface="Calibri" panose="020F0502020204030204" pitchFamily="34" charset="0"/>
                <a:ea typeface="+mn-ea"/>
                <a:cs typeface="Calibri" panose="020F0502020204030204" pitchFamily="34" charset="0"/>
              </a:rPr>
              <a:t>https://</a:t>
            </a:r>
            <a:r>
              <a:rPr lang="en-US" sz="1400" b="0" dirty="0" err="1">
                <a:solidFill>
                  <a:prstClr val="black"/>
                </a:solidFill>
                <a:latin typeface="Calibri" panose="020F0502020204030204" pitchFamily="34" charset="0"/>
                <a:ea typeface="+mn-ea"/>
                <a:cs typeface="Calibri" panose="020F0502020204030204" pitchFamily="34" charset="0"/>
              </a:rPr>
              <a:t>www.fda.gov</a:t>
            </a:r>
            <a:r>
              <a:rPr lang="en-US" sz="1400" b="0" dirty="0">
                <a:solidFill>
                  <a:prstClr val="black"/>
                </a:solidFill>
                <a:latin typeface="Calibri" panose="020F0502020204030204" pitchFamily="34" charset="0"/>
                <a:ea typeface="+mn-ea"/>
                <a:cs typeface="Calibri" panose="020F0502020204030204" pitchFamily="34" charset="0"/>
              </a:rPr>
              <a:t>/news-events/press-announcements/fda-approves-first-psma-targeted-pet-imaging-drug-men-prostate-cancer#:~:text=Today%2C%20the%20U.S.%20Food%20and,in%20men%20with%20prostate%20cancer</a:t>
            </a:r>
          </a:p>
        </p:txBody>
      </p:sp>
    </p:spTree>
    <p:extLst>
      <p:ext uri="{BB962C8B-B14F-4D97-AF65-F5344CB8AC3E}">
        <p14:creationId xmlns:p14="http://schemas.microsoft.com/office/powerpoint/2010/main" val="714178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88BD75-5378-4345-B279-1DD78ED11991}"/>
              </a:ext>
            </a:extLst>
          </p:cNvPr>
          <p:cNvSpPr>
            <a:spLocks noGrp="1"/>
          </p:cNvSpPr>
          <p:nvPr>
            <p:ph type="title"/>
          </p:nvPr>
        </p:nvSpPr>
        <p:spPr>
          <a:xfrm>
            <a:off x="912286" y="1628800"/>
            <a:ext cx="10358967" cy="2232247"/>
          </a:xfrm>
        </p:spPr>
        <p:txBody>
          <a:bodyPr/>
          <a:lstStyle/>
          <a:p>
            <a:pPr algn="l"/>
            <a:r>
              <a:rPr lang="en-US" sz="3600" dirty="0" err="1"/>
              <a:t>TheraP</a:t>
            </a:r>
            <a:r>
              <a:rPr lang="en-US" sz="3600" dirty="0"/>
              <a:t>: A </a:t>
            </a:r>
            <a:r>
              <a:rPr lang="en-US" sz="3600" dirty="0" err="1"/>
              <a:t>Randomised</a:t>
            </a:r>
            <a:r>
              <a:rPr lang="en-US" sz="3600" dirty="0"/>
              <a:t> Phase II Trial of </a:t>
            </a:r>
            <a:r>
              <a:rPr lang="en-US" sz="3600" baseline="30000" dirty="0"/>
              <a:t>177</a:t>
            </a:r>
            <a:r>
              <a:rPr lang="en-US" sz="3600" dirty="0"/>
              <a:t>Lu-PSMA-617 (</a:t>
            </a:r>
            <a:r>
              <a:rPr lang="en-US" sz="3600" dirty="0" err="1"/>
              <a:t>LuPSMA</a:t>
            </a:r>
            <a:r>
              <a:rPr lang="en-US" sz="3600" dirty="0"/>
              <a:t>) </a:t>
            </a:r>
            <a:r>
              <a:rPr lang="en-US" sz="3600" dirty="0" err="1"/>
              <a:t>Theranostic</a:t>
            </a:r>
            <a:r>
              <a:rPr lang="en-US" sz="3600" dirty="0"/>
              <a:t> versus </a:t>
            </a:r>
            <a:r>
              <a:rPr lang="en-US" sz="3600" dirty="0" err="1"/>
              <a:t>Cabazitaxel</a:t>
            </a:r>
            <a:r>
              <a:rPr lang="en-US" sz="3600" dirty="0"/>
              <a:t> in Metastatic Castration Resistant Prostate Cancer (</a:t>
            </a:r>
            <a:r>
              <a:rPr lang="en-US" sz="3600" dirty="0" err="1"/>
              <a:t>mCRPC</a:t>
            </a:r>
            <a:r>
              <a:rPr lang="en-US" sz="3600" dirty="0"/>
              <a:t>) Progressing After Docetaxel: Initial Results (ANZUP Protocol 1603)</a:t>
            </a:r>
          </a:p>
        </p:txBody>
      </p:sp>
      <p:sp>
        <p:nvSpPr>
          <p:cNvPr id="5" name="Content Placeholder 4">
            <a:extLst>
              <a:ext uri="{FF2B5EF4-FFF2-40B4-BE49-F238E27FC236}">
                <a16:creationId xmlns:a16="http://schemas.microsoft.com/office/drawing/2014/main" id="{CB675FA1-80DD-4E44-8EF3-A5E7648D5FB3}"/>
              </a:ext>
            </a:extLst>
          </p:cNvPr>
          <p:cNvSpPr>
            <a:spLocks noGrp="1"/>
          </p:cNvSpPr>
          <p:nvPr>
            <p:ph idx="1"/>
          </p:nvPr>
        </p:nvSpPr>
        <p:spPr>
          <a:xfrm>
            <a:off x="963181" y="4259461"/>
            <a:ext cx="10358967" cy="2553915"/>
          </a:xfrm>
        </p:spPr>
        <p:txBody>
          <a:bodyPr/>
          <a:lstStyle/>
          <a:p>
            <a:pPr marL="98425" indent="0">
              <a:buNone/>
            </a:pPr>
            <a:r>
              <a:rPr lang="en-US" b="0" dirty="0"/>
              <a:t>Hoffman S et al.</a:t>
            </a:r>
            <a:br>
              <a:rPr lang="en-US" b="0" dirty="0"/>
            </a:br>
            <a:r>
              <a:rPr lang="en-US" b="0" dirty="0"/>
              <a:t>ASCO 2020;Abstract 5500.</a:t>
            </a:r>
          </a:p>
        </p:txBody>
      </p:sp>
    </p:spTree>
    <p:extLst>
      <p:ext uri="{BB962C8B-B14F-4D97-AF65-F5344CB8AC3E}">
        <p14:creationId xmlns:p14="http://schemas.microsoft.com/office/powerpoint/2010/main" val="779977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10;&#10;Description automatically generated">
            <a:extLst>
              <a:ext uri="{FF2B5EF4-FFF2-40B4-BE49-F238E27FC236}">
                <a16:creationId xmlns:a16="http://schemas.microsoft.com/office/drawing/2014/main" id="{1CF530B0-7E92-F24B-A1FE-31DDF10FCDFE}"/>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51384" y="404664"/>
            <a:ext cx="11125200" cy="5646036"/>
          </a:xfrm>
          <a:noFill/>
        </p:spPr>
      </p:pic>
      <p:sp>
        <p:nvSpPr>
          <p:cNvPr id="6" name="TextBox 5">
            <a:extLst>
              <a:ext uri="{FF2B5EF4-FFF2-40B4-BE49-F238E27FC236}">
                <a16:creationId xmlns:a16="http://schemas.microsoft.com/office/drawing/2014/main" id="{2B78F13A-3F32-9B47-BBE2-C771A55930B2}"/>
              </a:ext>
            </a:extLst>
          </p:cNvPr>
          <p:cNvSpPr txBox="1"/>
          <p:nvPr/>
        </p:nvSpPr>
        <p:spPr>
          <a:xfrm>
            <a:off x="14610" y="6461710"/>
            <a:ext cx="3616246" cy="323165"/>
          </a:xfrm>
          <a:prstGeom prst="rect">
            <a:avLst/>
          </a:prstGeom>
          <a:noFill/>
        </p:spPr>
        <p:txBody>
          <a:bodyPr wrap="none" rtlCol="0">
            <a:spAutoFit/>
          </a:bodyPr>
          <a:lstStyle/>
          <a:p>
            <a:pPr marL="98425" indent="0">
              <a:buNone/>
            </a:pPr>
            <a:r>
              <a:rPr lang="en-US" sz="1500" b="0" dirty="0">
                <a:solidFill>
                  <a:schemeClr val="tx1"/>
                </a:solidFill>
                <a:latin typeface="Calibri" panose="020F0502020204030204" pitchFamily="34" charset="0"/>
                <a:cs typeface="Calibri" panose="020F0502020204030204" pitchFamily="34" charset="0"/>
              </a:rPr>
              <a:t>Hoffman S et al. ASCO 2020;Abstract 5500.</a:t>
            </a:r>
          </a:p>
        </p:txBody>
      </p:sp>
    </p:spTree>
    <p:extLst>
      <p:ext uri="{BB962C8B-B14F-4D97-AF65-F5344CB8AC3E}">
        <p14:creationId xmlns:p14="http://schemas.microsoft.com/office/powerpoint/2010/main" val="2981993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01D2FE8B-30E0-8245-A37C-44E6399FBA8A}"/>
              </a:ext>
            </a:extLst>
          </p:cNvPr>
          <p:cNvPicPr>
            <a:picLocks noChangeAspect="1"/>
          </p:cNvPicPr>
          <p:nvPr/>
        </p:nvPicPr>
        <p:blipFill rotWithShape="1">
          <a:blip r:embed="rId2">
            <a:extLst>
              <a:ext uri="{28A0092B-C50C-407E-A947-70E740481C1C}">
                <a14:useLocalDpi xmlns:a14="http://schemas.microsoft.com/office/drawing/2010/main" val="0"/>
              </a:ext>
            </a:extLst>
          </a:blip>
          <a:srcRect t="4001"/>
          <a:stretch/>
        </p:blipFill>
        <p:spPr>
          <a:xfrm>
            <a:off x="0" y="908720"/>
            <a:ext cx="12192000" cy="5183840"/>
          </a:xfrm>
          <a:prstGeom prst="rect">
            <a:avLst/>
          </a:prstGeom>
        </p:spPr>
      </p:pic>
      <p:sp>
        <p:nvSpPr>
          <p:cNvPr id="2" name="Title 1">
            <a:extLst>
              <a:ext uri="{FF2B5EF4-FFF2-40B4-BE49-F238E27FC236}">
                <a16:creationId xmlns:a16="http://schemas.microsoft.com/office/drawing/2014/main" id="{ECBA3559-60B2-EF40-AE3D-2DE618828117}"/>
              </a:ext>
            </a:extLst>
          </p:cNvPr>
          <p:cNvSpPr>
            <a:spLocks noGrp="1"/>
          </p:cNvSpPr>
          <p:nvPr>
            <p:ph type="title"/>
          </p:nvPr>
        </p:nvSpPr>
        <p:spPr>
          <a:xfrm>
            <a:off x="767408" y="44624"/>
            <a:ext cx="10358967" cy="864096"/>
          </a:xfrm>
        </p:spPr>
        <p:txBody>
          <a:bodyPr/>
          <a:lstStyle/>
          <a:p>
            <a:pPr algn="l"/>
            <a:r>
              <a:rPr lang="en-US" sz="3200" dirty="0" err="1"/>
              <a:t>TheraP</a:t>
            </a:r>
            <a:r>
              <a:rPr lang="en-US" sz="3200" dirty="0"/>
              <a:t>: </a:t>
            </a:r>
            <a:r>
              <a:rPr lang="en-US" sz="3200" baseline="30000" dirty="0"/>
              <a:t>177</a:t>
            </a:r>
            <a:r>
              <a:rPr lang="en-US" sz="3200" dirty="0"/>
              <a:t>Lu-PSMA-617 </a:t>
            </a:r>
            <a:r>
              <a:rPr lang="en-US" sz="3200" dirty="0" err="1"/>
              <a:t>Theranostic</a:t>
            </a:r>
            <a:r>
              <a:rPr lang="en-US" sz="3200" dirty="0"/>
              <a:t> versus </a:t>
            </a:r>
            <a:r>
              <a:rPr lang="en-US" sz="3200" dirty="0" err="1"/>
              <a:t>Cabazitaxel</a:t>
            </a:r>
            <a:endParaRPr lang="en-US" sz="3200" dirty="0"/>
          </a:p>
        </p:txBody>
      </p:sp>
      <p:sp>
        <p:nvSpPr>
          <p:cNvPr id="6" name="TextBox 5">
            <a:extLst>
              <a:ext uri="{FF2B5EF4-FFF2-40B4-BE49-F238E27FC236}">
                <a16:creationId xmlns:a16="http://schemas.microsoft.com/office/drawing/2014/main" id="{1AC90313-1BF6-DB46-871D-0FD39695B5EC}"/>
              </a:ext>
            </a:extLst>
          </p:cNvPr>
          <p:cNvSpPr txBox="1"/>
          <p:nvPr/>
        </p:nvSpPr>
        <p:spPr>
          <a:xfrm>
            <a:off x="14610" y="6461710"/>
            <a:ext cx="3616246" cy="323165"/>
          </a:xfrm>
          <a:prstGeom prst="rect">
            <a:avLst/>
          </a:prstGeom>
          <a:noFill/>
        </p:spPr>
        <p:txBody>
          <a:bodyPr wrap="none" rtlCol="0">
            <a:spAutoFit/>
          </a:bodyPr>
          <a:lstStyle/>
          <a:p>
            <a:pPr marL="98425" indent="0">
              <a:buNone/>
            </a:pPr>
            <a:r>
              <a:rPr lang="en-US" sz="1500" b="0" dirty="0">
                <a:solidFill>
                  <a:schemeClr val="tx1"/>
                </a:solidFill>
                <a:latin typeface="Calibri" panose="020F0502020204030204" pitchFamily="34" charset="0"/>
                <a:cs typeface="Calibri" panose="020F0502020204030204" pitchFamily="34" charset="0"/>
              </a:rPr>
              <a:t>Hoffman S et al. ASCO 2020;Abstract 5500.</a:t>
            </a:r>
          </a:p>
        </p:txBody>
      </p:sp>
    </p:spTree>
    <p:extLst>
      <p:ext uri="{BB962C8B-B14F-4D97-AF65-F5344CB8AC3E}">
        <p14:creationId xmlns:p14="http://schemas.microsoft.com/office/powerpoint/2010/main" val="1378081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CAADE6-4554-B44A-8383-53D84473C1B6}"/>
              </a:ext>
            </a:extLst>
          </p:cNvPr>
          <p:cNvSpPr/>
          <p:nvPr/>
        </p:nvSpPr>
        <p:spPr bwMode="auto">
          <a:xfrm>
            <a:off x="0" y="1124744"/>
            <a:ext cx="12192000" cy="4968552"/>
          </a:xfrm>
          <a:prstGeom prst="rect">
            <a:avLst/>
          </a:prstGeom>
          <a:solidFill>
            <a:srgbClr val="20467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2E16DEA1-96DE-CF4B-8B93-FE79E35868A2}"/>
              </a:ext>
            </a:extLst>
          </p:cNvPr>
          <p:cNvSpPr>
            <a:spLocks noGrp="1"/>
          </p:cNvSpPr>
          <p:nvPr>
            <p:ph type="title"/>
          </p:nvPr>
        </p:nvSpPr>
        <p:spPr>
          <a:xfrm>
            <a:off x="623392" y="65208"/>
            <a:ext cx="10358967" cy="1143000"/>
          </a:xfrm>
        </p:spPr>
        <p:txBody>
          <a:bodyPr/>
          <a:lstStyle/>
          <a:p>
            <a:pPr algn="l"/>
            <a:r>
              <a:rPr lang="en-US" sz="3200" dirty="0" err="1"/>
              <a:t>TheraP</a:t>
            </a:r>
            <a:r>
              <a:rPr lang="en-US" sz="3200" dirty="0"/>
              <a:t>: Primary Endpoint — PSA Response ≥50% (PSA50-RR)</a:t>
            </a:r>
            <a:endParaRPr lang="en-US" sz="3200" u="sng" dirty="0"/>
          </a:p>
        </p:txBody>
      </p:sp>
      <p:sp>
        <p:nvSpPr>
          <p:cNvPr id="6" name="TextBox 5">
            <a:extLst>
              <a:ext uri="{FF2B5EF4-FFF2-40B4-BE49-F238E27FC236}">
                <a16:creationId xmlns:a16="http://schemas.microsoft.com/office/drawing/2014/main" id="{E2619F56-A3AB-B343-BF44-AF63AE11DF71}"/>
              </a:ext>
            </a:extLst>
          </p:cNvPr>
          <p:cNvSpPr txBox="1"/>
          <p:nvPr/>
        </p:nvSpPr>
        <p:spPr>
          <a:xfrm>
            <a:off x="14610" y="6461710"/>
            <a:ext cx="3616246" cy="323165"/>
          </a:xfrm>
          <a:prstGeom prst="rect">
            <a:avLst/>
          </a:prstGeom>
          <a:noFill/>
        </p:spPr>
        <p:txBody>
          <a:bodyPr wrap="none" rtlCol="0">
            <a:spAutoFit/>
          </a:bodyPr>
          <a:lstStyle/>
          <a:p>
            <a:pPr marL="98425" indent="0">
              <a:buNone/>
            </a:pPr>
            <a:r>
              <a:rPr lang="en-US" sz="1500" b="0" dirty="0">
                <a:solidFill>
                  <a:schemeClr val="tx1"/>
                </a:solidFill>
                <a:latin typeface="Calibri" panose="020F0502020204030204" pitchFamily="34" charset="0"/>
                <a:cs typeface="Calibri" panose="020F0502020204030204" pitchFamily="34" charset="0"/>
              </a:rPr>
              <a:t>Hoffman S et al. ASCO 2020;Abstract 5500.</a:t>
            </a:r>
          </a:p>
        </p:txBody>
      </p:sp>
      <p:pic>
        <p:nvPicPr>
          <p:cNvPr id="4" name="Picture 3" descr="Chart, waterfall chart&#10;&#10;Description automatically generated">
            <a:extLst>
              <a:ext uri="{FF2B5EF4-FFF2-40B4-BE49-F238E27FC236}">
                <a16:creationId xmlns:a16="http://schemas.microsoft.com/office/drawing/2014/main" id="{A503AC62-2D5E-9145-98CB-EEB86C673519}"/>
              </a:ext>
            </a:extLst>
          </p:cNvPr>
          <p:cNvPicPr>
            <a:picLocks noChangeAspect="1"/>
          </p:cNvPicPr>
          <p:nvPr/>
        </p:nvPicPr>
        <p:blipFill rotWithShape="1">
          <a:blip r:embed="rId2">
            <a:extLst>
              <a:ext uri="{28A0092B-C50C-407E-A947-70E740481C1C}">
                <a14:useLocalDpi xmlns:a14="http://schemas.microsoft.com/office/drawing/2010/main" val="0"/>
              </a:ext>
            </a:extLst>
          </a:blip>
          <a:srcRect t="2361"/>
          <a:stretch/>
        </p:blipFill>
        <p:spPr>
          <a:xfrm>
            <a:off x="191344" y="1556038"/>
            <a:ext cx="6345953" cy="4506887"/>
          </a:xfrm>
          <a:prstGeom prst="rect">
            <a:avLst/>
          </a:prstGeom>
        </p:spPr>
      </p:pic>
      <p:sp>
        <p:nvSpPr>
          <p:cNvPr id="8" name="TextBox 7">
            <a:extLst>
              <a:ext uri="{FF2B5EF4-FFF2-40B4-BE49-F238E27FC236}">
                <a16:creationId xmlns:a16="http://schemas.microsoft.com/office/drawing/2014/main" id="{BE0D42BF-DF81-1641-83D7-2F6524ED5AF6}"/>
              </a:ext>
            </a:extLst>
          </p:cNvPr>
          <p:cNvSpPr txBox="1"/>
          <p:nvPr/>
        </p:nvSpPr>
        <p:spPr>
          <a:xfrm>
            <a:off x="2778875" y="1095127"/>
            <a:ext cx="6625788" cy="461665"/>
          </a:xfrm>
          <a:prstGeom prst="rect">
            <a:avLst/>
          </a:prstGeom>
          <a:noFill/>
        </p:spPr>
        <p:txBody>
          <a:bodyPr wrap="none" rtlCol="0">
            <a:spAutoFit/>
          </a:bodyPr>
          <a:lstStyle/>
          <a:p>
            <a:pPr algn="ctr"/>
            <a:r>
              <a:rPr lang="en-US" sz="2400" dirty="0">
                <a:solidFill>
                  <a:srgbClr val="FFFF00"/>
                </a:solidFill>
                <a:latin typeface="Calibri" panose="020F0502020204030204" pitchFamily="34" charset="0"/>
                <a:cs typeface="Calibri" panose="020F0502020204030204" pitchFamily="34" charset="0"/>
              </a:rPr>
              <a:t>Primary endpoint: PSA ≥50% response (PSA50-RR)</a:t>
            </a:r>
          </a:p>
        </p:txBody>
      </p:sp>
      <p:sp>
        <p:nvSpPr>
          <p:cNvPr id="9" name="TextBox 8">
            <a:extLst>
              <a:ext uri="{FF2B5EF4-FFF2-40B4-BE49-F238E27FC236}">
                <a16:creationId xmlns:a16="http://schemas.microsoft.com/office/drawing/2014/main" id="{0C61C750-32B9-794C-BB17-F06528081C3C}"/>
              </a:ext>
            </a:extLst>
          </p:cNvPr>
          <p:cNvSpPr txBox="1"/>
          <p:nvPr/>
        </p:nvSpPr>
        <p:spPr>
          <a:xfrm>
            <a:off x="7104112" y="1976829"/>
            <a:ext cx="3553730" cy="3693319"/>
          </a:xfrm>
          <a:prstGeom prst="rect">
            <a:avLst/>
          </a:prstGeom>
          <a:noFill/>
        </p:spPr>
        <p:txBody>
          <a:bodyPr wrap="none" rtlCol="0">
            <a:spAutoFit/>
          </a:bodyPr>
          <a:lstStyle/>
          <a:p>
            <a:r>
              <a:rPr lang="en-US" sz="2600" dirty="0">
                <a:solidFill>
                  <a:srgbClr val="FFFF00"/>
                </a:solidFill>
                <a:latin typeface="Calibri" panose="020F0502020204030204" pitchFamily="34" charset="0"/>
                <a:cs typeface="Calibri" panose="020F0502020204030204" pitchFamily="34" charset="0"/>
              </a:rPr>
              <a:t>Lu-PSMA: 29% absolute</a:t>
            </a:r>
            <a:br>
              <a:rPr lang="en-US" sz="2600" dirty="0">
                <a:solidFill>
                  <a:srgbClr val="FFFF00"/>
                </a:solidFill>
                <a:latin typeface="Calibri" panose="020F0502020204030204" pitchFamily="34" charset="0"/>
                <a:cs typeface="Calibri" panose="020F0502020204030204" pitchFamily="34" charset="0"/>
              </a:rPr>
            </a:br>
            <a:r>
              <a:rPr lang="en-US" sz="2600" dirty="0">
                <a:solidFill>
                  <a:srgbClr val="FFFF00"/>
                </a:solidFill>
                <a:latin typeface="Calibri" panose="020F0502020204030204" pitchFamily="34" charset="0"/>
                <a:cs typeface="Calibri" panose="020F0502020204030204" pitchFamily="34" charset="0"/>
              </a:rPr>
              <a:t>(95% CI 16%-42%,</a:t>
            </a:r>
            <a:br>
              <a:rPr lang="en-US" sz="2600" dirty="0">
                <a:solidFill>
                  <a:srgbClr val="FFFF00"/>
                </a:solidFill>
                <a:latin typeface="Calibri" panose="020F0502020204030204" pitchFamily="34" charset="0"/>
                <a:cs typeface="Calibri" panose="020F0502020204030204" pitchFamily="34" charset="0"/>
              </a:rPr>
            </a:br>
            <a:r>
              <a:rPr lang="en-US" sz="2600" dirty="0">
                <a:solidFill>
                  <a:srgbClr val="FFFF00"/>
                </a:solidFill>
                <a:latin typeface="Calibri" panose="020F0502020204030204" pitchFamily="34" charset="0"/>
                <a:cs typeface="Calibri" panose="020F0502020204030204" pitchFamily="34" charset="0"/>
              </a:rPr>
              <a:t>p&lt;0.0001) greater</a:t>
            </a:r>
          </a:p>
          <a:p>
            <a:r>
              <a:rPr lang="en-US" sz="2600" dirty="0">
                <a:solidFill>
                  <a:srgbClr val="FFFF00"/>
                </a:solidFill>
                <a:latin typeface="Calibri" panose="020F0502020204030204" pitchFamily="34" charset="0"/>
                <a:cs typeface="Calibri" panose="020F0502020204030204" pitchFamily="34" charset="0"/>
              </a:rPr>
              <a:t>PSA50-RR compared to</a:t>
            </a:r>
            <a:br>
              <a:rPr lang="en-US" sz="2600" dirty="0">
                <a:solidFill>
                  <a:srgbClr val="FFFF00"/>
                </a:solidFill>
                <a:latin typeface="Calibri" panose="020F0502020204030204" pitchFamily="34" charset="0"/>
                <a:cs typeface="Calibri" panose="020F0502020204030204" pitchFamily="34" charset="0"/>
              </a:rPr>
            </a:br>
            <a:r>
              <a:rPr lang="en-US" sz="2600" dirty="0" err="1">
                <a:solidFill>
                  <a:srgbClr val="FFFF00"/>
                </a:solidFill>
                <a:latin typeface="Calibri" panose="020F0502020204030204" pitchFamily="34" charset="0"/>
                <a:cs typeface="Calibri" panose="020F0502020204030204" pitchFamily="34" charset="0"/>
              </a:rPr>
              <a:t>cabazitaxel</a:t>
            </a:r>
            <a:endParaRPr lang="en-US" sz="2600" dirty="0">
              <a:solidFill>
                <a:srgbClr val="FFFF00"/>
              </a:solidFill>
              <a:latin typeface="Calibri" panose="020F0502020204030204" pitchFamily="34" charset="0"/>
              <a:cs typeface="Calibri" panose="020F0502020204030204" pitchFamily="34" charset="0"/>
            </a:endParaRPr>
          </a:p>
          <a:p>
            <a:r>
              <a:rPr lang="en-US" sz="2600" b="0" dirty="0">
                <a:solidFill>
                  <a:srgbClr val="FFFF00"/>
                </a:solidFill>
                <a:latin typeface="Calibri" panose="020F0502020204030204" pitchFamily="34" charset="0"/>
                <a:cs typeface="Calibri" panose="020F0502020204030204" pitchFamily="34" charset="0"/>
              </a:rPr>
              <a:t>For sensitivity analysis</a:t>
            </a:r>
            <a:br>
              <a:rPr lang="en-US" sz="2600" b="0" dirty="0">
                <a:solidFill>
                  <a:srgbClr val="FFFF00"/>
                </a:solidFill>
                <a:latin typeface="Calibri" panose="020F0502020204030204" pitchFamily="34" charset="0"/>
                <a:cs typeface="Calibri" panose="020F0502020204030204" pitchFamily="34" charset="0"/>
              </a:rPr>
            </a:br>
            <a:r>
              <a:rPr lang="en-US" sz="2600" b="0" dirty="0">
                <a:solidFill>
                  <a:srgbClr val="FFFF00"/>
                </a:solidFill>
                <a:latin typeface="Calibri" panose="020F0502020204030204" pitchFamily="34" charset="0"/>
                <a:cs typeface="Calibri" panose="020F0502020204030204" pitchFamily="34" charset="0"/>
              </a:rPr>
              <a:t>per-protocol, the</a:t>
            </a:r>
            <a:br>
              <a:rPr lang="en-US" sz="2600" b="0" dirty="0">
                <a:solidFill>
                  <a:srgbClr val="FFFF00"/>
                </a:solidFill>
                <a:latin typeface="Calibri" panose="020F0502020204030204" pitchFamily="34" charset="0"/>
                <a:cs typeface="Calibri" panose="020F0502020204030204" pitchFamily="34" charset="0"/>
              </a:rPr>
            </a:br>
            <a:r>
              <a:rPr lang="en-US" sz="2600" b="0" dirty="0">
                <a:solidFill>
                  <a:srgbClr val="FFFF00"/>
                </a:solidFill>
                <a:latin typeface="Calibri" panose="020F0502020204030204" pitchFamily="34" charset="0"/>
                <a:cs typeface="Calibri" panose="020F0502020204030204" pitchFamily="34" charset="0"/>
              </a:rPr>
              <a:t>difference was 23% (95%</a:t>
            </a:r>
            <a:br>
              <a:rPr lang="en-US" sz="2600" b="0" dirty="0">
                <a:solidFill>
                  <a:srgbClr val="FFFF00"/>
                </a:solidFill>
                <a:latin typeface="Calibri" panose="020F0502020204030204" pitchFamily="34" charset="0"/>
                <a:cs typeface="Calibri" panose="020F0502020204030204" pitchFamily="34" charset="0"/>
              </a:rPr>
            </a:br>
            <a:r>
              <a:rPr lang="en-US" sz="2600" b="0" dirty="0">
                <a:solidFill>
                  <a:srgbClr val="FFFF00"/>
                </a:solidFill>
                <a:latin typeface="Calibri" panose="020F0502020204030204" pitchFamily="34" charset="0"/>
                <a:cs typeface="Calibri" panose="020F0502020204030204" pitchFamily="34" charset="0"/>
              </a:rPr>
              <a:t>CI 9%-37%; p=0.0016)</a:t>
            </a:r>
          </a:p>
        </p:txBody>
      </p:sp>
    </p:spTree>
    <p:extLst>
      <p:ext uri="{BB962C8B-B14F-4D97-AF65-F5344CB8AC3E}">
        <p14:creationId xmlns:p14="http://schemas.microsoft.com/office/powerpoint/2010/main" val="4209972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CE4410-14CA-5745-A5C8-7DB9F3852FBF}"/>
              </a:ext>
            </a:extLst>
          </p:cNvPr>
          <p:cNvSpPr/>
          <p:nvPr/>
        </p:nvSpPr>
        <p:spPr>
          <a:xfrm>
            <a:off x="1055440" y="2895908"/>
            <a:ext cx="10441160" cy="1846659"/>
          </a:xfrm>
          <a:prstGeom prst="rect">
            <a:avLst/>
          </a:prstGeom>
        </p:spPr>
        <p:txBody>
          <a:bodyPr wrap="square">
            <a:spAutoFit/>
          </a:bodyPr>
          <a:lstStyle/>
          <a:p>
            <a:pPr lvl="0">
              <a:spcBef>
                <a:spcPts val="0"/>
              </a:spcBef>
              <a:spcAft>
                <a:spcPts val="0"/>
              </a:spcAft>
            </a:pPr>
            <a:r>
              <a:rPr lang="en-US" sz="3800" b="1" i="1" dirty="0">
                <a:solidFill>
                  <a:srgbClr val="0432FF"/>
                </a:solidFill>
                <a:latin typeface="Calibri" panose="020F0502020204030204" pitchFamily="34" charset="0"/>
                <a:ea typeface="Calibri" panose="020F0502020204030204" pitchFamily="34" charset="0"/>
                <a:cs typeface="Calibri" panose="020F0502020204030204" pitchFamily="34" charset="0"/>
              </a:rPr>
              <a:t>What is known abou</a:t>
            </a:r>
            <a:r>
              <a:rPr lang="en-US" sz="3800" i="1" dirty="0">
                <a:solidFill>
                  <a:srgbClr val="0432FF"/>
                </a:solidFill>
                <a:latin typeface="Calibri" panose="020F0502020204030204" pitchFamily="34" charset="0"/>
                <a:ea typeface="Calibri" panose="020F0502020204030204" pitchFamily="34" charset="0"/>
                <a:cs typeface="Calibri" panose="020F0502020204030204" pitchFamily="34" charset="0"/>
              </a:rPr>
              <a:t>t TMPRSS2 and COVID-19</a:t>
            </a:r>
            <a:r>
              <a:rPr lang="en-US" sz="3800" b="1" i="1" dirty="0">
                <a:solidFill>
                  <a:srgbClr val="0432FF"/>
                </a:solidFill>
                <a:latin typeface="Calibri" panose="020F0502020204030204" pitchFamily="34" charset="0"/>
                <a:ea typeface="Calibri" panose="020F0502020204030204" pitchFamily="34" charset="0"/>
                <a:cs typeface="Calibri" panose="020F0502020204030204" pitchFamily="34" charset="0"/>
              </a:rPr>
              <a:t>?</a:t>
            </a:r>
          </a:p>
          <a:p>
            <a:pPr lvl="0">
              <a:spcBef>
                <a:spcPts val="0"/>
              </a:spcBef>
              <a:spcAft>
                <a:spcPts val="0"/>
              </a:spcAft>
            </a:pPr>
            <a:endParaRPr lang="en-US" sz="3800" i="1" dirty="0">
              <a:solidFill>
                <a:srgbClr val="0432FF"/>
              </a:solidFill>
              <a:latin typeface="Calibri" panose="020F0502020204030204" pitchFamily="34" charset="0"/>
              <a:ea typeface="Calibri" panose="020F0502020204030204" pitchFamily="34" charset="0"/>
              <a:cs typeface="Calibri" panose="020F0502020204030204" pitchFamily="34" charset="0"/>
            </a:endParaRPr>
          </a:p>
          <a:p>
            <a:pPr lvl="0" algn="r">
              <a:spcBef>
                <a:spcPts val="0"/>
              </a:spcBef>
              <a:spcAft>
                <a:spcPts val="0"/>
              </a:spcAft>
            </a:pPr>
            <a:r>
              <a:rPr lang="en-US" sz="3800" b="1" i="1" dirty="0">
                <a:solidFill>
                  <a:srgbClr val="0432FF"/>
                </a:solidFill>
                <a:latin typeface="Calibri" panose="020F0502020204030204" pitchFamily="34" charset="0"/>
                <a:ea typeface="Calibri" panose="020F0502020204030204" pitchFamily="34" charset="0"/>
                <a:cs typeface="Calibri" panose="020F0502020204030204" pitchFamily="34" charset="0"/>
              </a:rPr>
              <a:t>								</a:t>
            </a:r>
            <a:r>
              <a:rPr lang="en-US" sz="3200" b="1" dirty="0">
                <a:solidFill>
                  <a:srgbClr val="0432FF"/>
                </a:solidFill>
                <a:latin typeface="Calibri" panose="020F0502020204030204" pitchFamily="34" charset="0"/>
                <a:ea typeface="Calibri" panose="020F0502020204030204" pitchFamily="34" charset="0"/>
                <a:cs typeface="Calibri" panose="020F0502020204030204" pitchFamily="34" charset="0"/>
              </a:rPr>
              <a:t>Discussant: Dr </a:t>
            </a:r>
            <a:r>
              <a:rPr lang="en-US" sz="3200" b="1" dirty="0" err="1">
                <a:solidFill>
                  <a:srgbClr val="0432FF"/>
                </a:solidFill>
                <a:latin typeface="Calibri" panose="020F0502020204030204" pitchFamily="34" charset="0"/>
                <a:ea typeface="Calibri" panose="020F0502020204030204" pitchFamily="34" charset="0"/>
                <a:cs typeface="Calibri" panose="020F0502020204030204" pitchFamily="34" charset="0"/>
              </a:rPr>
              <a:t>Antonarakis</a:t>
            </a:r>
            <a:endParaRPr lang="en-US" sz="3200" b="1" dirty="0">
              <a:solidFill>
                <a:srgbClr val="0432FF"/>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BB2C5DD-93F6-204E-8300-963C3D9BFF37}"/>
              </a:ext>
            </a:extLst>
          </p:cNvPr>
          <p:cNvSpPr txBox="1"/>
          <p:nvPr/>
        </p:nvSpPr>
        <p:spPr>
          <a:xfrm>
            <a:off x="0" y="980728"/>
            <a:ext cx="12192000" cy="738664"/>
          </a:xfrm>
          <a:prstGeom prst="rect">
            <a:avLst/>
          </a:prstGeom>
          <a:noFill/>
        </p:spPr>
        <p:txBody>
          <a:bodyPr wrap="square" rtlCol="0">
            <a:spAutoFit/>
          </a:bodyPr>
          <a:lstStyle/>
          <a:p>
            <a:pPr algn="ctr"/>
            <a:r>
              <a:rPr lang="en-US" sz="4200" dirty="0">
                <a:solidFill>
                  <a:srgbClr val="0432FF"/>
                </a:solidFill>
                <a:latin typeface="Calibri" panose="020F0502020204030204" pitchFamily="34" charset="0"/>
                <a:cs typeface="Calibri" panose="020F0502020204030204" pitchFamily="34" charset="0"/>
              </a:rPr>
              <a:t>Module 11</a:t>
            </a:r>
          </a:p>
        </p:txBody>
      </p:sp>
    </p:spTree>
    <p:extLst>
      <p:ext uri="{BB962C8B-B14F-4D97-AF65-F5344CB8AC3E}">
        <p14:creationId xmlns:p14="http://schemas.microsoft.com/office/powerpoint/2010/main" val="321081643"/>
      </p:ext>
    </p:extLst>
  </p:cSld>
  <p:clrMapOvr>
    <a:masterClrMapping/>
  </p:clrMapOvr>
  <p:transition spd="slow" advClick="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987509-B06F-7444-89E6-A66350901956}"/>
              </a:ext>
            </a:extLst>
          </p:cNvPr>
          <p:cNvSpPr txBox="1"/>
          <p:nvPr/>
        </p:nvSpPr>
        <p:spPr>
          <a:xfrm>
            <a:off x="5807968" y="5446385"/>
            <a:ext cx="5760640" cy="430887"/>
          </a:xfrm>
          <a:prstGeom prst="rect">
            <a:avLst/>
          </a:prstGeom>
          <a:noFill/>
        </p:spPr>
        <p:txBody>
          <a:bodyPr wrap="square" rtlCol="0">
            <a:spAutoFit/>
          </a:bodyPr>
          <a:lstStyle/>
          <a:p>
            <a:pPr algn="r"/>
            <a:r>
              <a:rPr lang="en-US" sz="2200" i="1" dirty="0">
                <a:solidFill>
                  <a:srgbClr val="7030A0"/>
                </a:solidFill>
              </a:rPr>
              <a:t>Cancer </a:t>
            </a:r>
            <a:r>
              <a:rPr lang="en-US" sz="2200" i="1" dirty="0" err="1">
                <a:solidFill>
                  <a:srgbClr val="7030A0"/>
                </a:solidFill>
              </a:rPr>
              <a:t>Discov</a:t>
            </a:r>
            <a:r>
              <a:rPr lang="en-US" sz="2200" i="1" dirty="0">
                <a:solidFill>
                  <a:srgbClr val="7030A0"/>
                </a:solidFill>
              </a:rPr>
              <a:t> </a:t>
            </a:r>
            <a:r>
              <a:rPr lang="en-US" sz="2200" dirty="0">
                <a:solidFill>
                  <a:srgbClr val="7030A0"/>
                </a:solidFill>
              </a:rPr>
              <a:t>2020;10(6):779-82. </a:t>
            </a:r>
          </a:p>
        </p:txBody>
      </p:sp>
      <p:pic>
        <p:nvPicPr>
          <p:cNvPr id="3" name="Picture 2" descr="Graphical user interface, text, application&#10;&#10;Description automatically generated">
            <a:extLst>
              <a:ext uri="{FF2B5EF4-FFF2-40B4-BE49-F238E27FC236}">
                <a16:creationId xmlns:a16="http://schemas.microsoft.com/office/drawing/2014/main" id="{DE16D8EB-D150-2447-AAD8-B24FB8926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1053637"/>
            <a:ext cx="11801012" cy="4319579"/>
          </a:xfrm>
          <a:prstGeom prst="rect">
            <a:avLst/>
          </a:prstGeom>
        </p:spPr>
      </p:pic>
      <p:sp>
        <p:nvSpPr>
          <p:cNvPr id="2" name="Rectangle 1">
            <a:extLst>
              <a:ext uri="{FF2B5EF4-FFF2-40B4-BE49-F238E27FC236}">
                <a16:creationId xmlns:a16="http://schemas.microsoft.com/office/drawing/2014/main" id="{2A0DD51F-D539-364D-B01E-B135F0CC374D}"/>
              </a:ext>
            </a:extLst>
          </p:cNvPr>
          <p:cNvSpPr/>
          <p:nvPr/>
        </p:nvSpPr>
        <p:spPr bwMode="auto">
          <a:xfrm>
            <a:off x="8400256" y="2636912"/>
            <a:ext cx="576064" cy="648072"/>
          </a:xfrm>
          <a:prstGeom prst="rect">
            <a:avLst/>
          </a:prstGeom>
          <a:solidFill>
            <a:srgbClr val="DFE7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2869072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83408"/>
            <a:ext cx="10358967" cy="1143000"/>
          </a:xfrm>
        </p:spPr>
        <p:txBody>
          <a:bodyPr/>
          <a:lstStyle/>
          <a:p>
            <a:r>
              <a:rPr lang="en-US" sz="3200" dirty="0">
                <a:solidFill>
                  <a:srgbClr val="0432FF"/>
                </a:solidFill>
              </a:rPr>
              <a:t>Dr </a:t>
            </a:r>
            <a:r>
              <a:rPr lang="en-US" dirty="0"/>
              <a:t>Armstrong</a:t>
            </a:r>
            <a:r>
              <a:rPr lang="en-US" sz="3200" dirty="0">
                <a:solidFill>
                  <a:srgbClr val="0432FF"/>
                </a:solidFill>
              </a:rPr>
              <a:t> — Disclosures</a:t>
            </a:r>
          </a:p>
        </p:txBody>
      </p:sp>
      <p:graphicFrame>
        <p:nvGraphicFramePr>
          <p:cNvPr id="6" name="Content Placeholder 3"/>
          <p:cNvGraphicFramePr>
            <a:graphicFrameLocks noGrp="1"/>
          </p:cNvGraphicFramePr>
          <p:nvPr>
            <p:ph idx="4294967295"/>
          </p:nvPr>
        </p:nvGraphicFramePr>
        <p:xfrm>
          <a:off x="912286" y="1628800"/>
          <a:ext cx="10152266" cy="3600400"/>
        </p:xfrm>
        <a:graphic>
          <a:graphicData uri="http://schemas.openxmlformats.org/drawingml/2006/table">
            <a:tbl>
              <a:tblPr firstRow="1" bandRow="1">
                <a:tableStyleId>{F2DE63D5-997A-4646-A377-4702673A728D}</a:tableStyleId>
              </a:tblPr>
              <a:tblGrid>
                <a:gridCol w="3059765">
                  <a:extLst>
                    <a:ext uri="{9D8B030D-6E8A-4147-A177-3AD203B41FA5}">
                      <a16:colId xmlns:a16="http://schemas.microsoft.com/office/drawing/2014/main" val="20000"/>
                    </a:ext>
                  </a:extLst>
                </a:gridCol>
                <a:gridCol w="7092501">
                  <a:extLst>
                    <a:ext uri="{9D8B030D-6E8A-4147-A177-3AD203B41FA5}">
                      <a16:colId xmlns:a16="http://schemas.microsoft.com/office/drawing/2014/main" val="20001"/>
                    </a:ext>
                  </a:extLst>
                </a:gridCol>
              </a:tblGrid>
              <a:tr h="741256">
                <a:tc>
                  <a:txBody>
                    <a:bodyPr/>
                    <a:lstStyle/>
                    <a:p>
                      <a:r>
                        <a:rPr lang="en-US" sz="1800" b="1" kern="1200" dirty="0">
                          <a:solidFill>
                            <a:schemeClr val="tx1"/>
                          </a:solidFill>
                          <a:effectLst/>
                          <a:latin typeface="+mn-lt"/>
                          <a:ea typeface="+mn-ea"/>
                          <a:cs typeface="+mn-cs"/>
                        </a:rPr>
                        <a:t>Advisory Committee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Astellas, AstraZeneca Pharmaceuticals LP, Bayer HealthCare Pharmaceuticals, 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00096">
                <a:tc>
                  <a:txBody>
                    <a:bodyPr/>
                    <a:lstStyle/>
                    <a:p>
                      <a:r>
                        <a:rPr lang="en-US" sz="1800" b="1" kern="1200" dirty="0">
                          <a:solidFill>
                            <a:schemeClr val="tx1"/>
                          </a:solidFill>
                          <a:effectLst/>
                          <a:latin typeface="+mn-lt"/>
                          <a:ea typeface="+mn-ea"/>
                          <a:cs typeface="+mn-cs"/>
                        </a:rPr>
                        <a:t>Consulting Agreements</a:t>
                      </a:r>
                      <a:endParaRPr lang="en-US" sz="180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Astellas, AstraZeneca Pharmaceuticals LP, Bayer HealthCare Pharmaceuticals, Genomic Health Inc, Janssen Biotech Inc, Merck, Pfizer Inc, Sumitomo Dainippon Pharma Oncology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38761287"/>
                  </a:ext>
                </a:extLst>
              </a:tr>
              <a:tr h="105895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endParaRPr lang="en-US" sz="180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Astellas, AstraZeneca Pharmaceuticals LP, Bayer HealthCare Pharmaceuticals, Bristol-Myers Squibb Company, Constellation Pharmaceuticals, </a:t>
                      </a:r>
                      <a:r>
                        <a:rPr lang="en-US" sz="1800" b="0" kern="1200" dirty="0" err="1">
                          <a:solidFill>
                            <a:schemeClr val="tx1"/>
                          </a:solidFill>
                          <a:effectLst/>
                          <a:latin typeface="+mn-lt"/>
                          <a:ea typeface="+mn-ea"/>
                          <a:cs typeface="+mn-cs"/>
                        </a:rPr>
                        <a:t>Dendreon</a:t>
                      </a:r>
                      <a:r>
                        <a:rPr lang="en-US" sz="1800" b="0" kern="1200" dirty="0">
                          <a:solidFill>
                            <a:schemeClr val="tx1"/>
                          </a:solidFill>
                          <a:effectLst/>
                          <a:latin typeface="+mn-lt"/>
                          <a:ea typeface="+mn-ea"/>
                          <a:cs typeface="+mn-cs"/>
                        </a:rPr>
                        <a:t> Pharmaceuticals Inc, Genentech, a member of the Roche Group, Janssen Biotech Inc, Merck, Novartis, Pfizer Inc,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8402033"/>
                  </a:ext>
                </a:extLst>
              </a:tr>
              <a:tr h="51886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Speakers Bureau</a:t>
                      </a:r>
                      <a:endParaRPr lang="en-US" sz="180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Bayer HealthCare Pharmaceuticals, </a:t>
                      </a:r>
                      <a:r>
                        <a:rPr lang="en-US" sz="1800" b="0" kern="1200" dirty="0" err="1">
                          <a:solidFill>
                            <a:schemeClr val="tx1"/>
                          </a:solidFill>
                          <a:effectLst/>
                          <a:latin typeface="+mn-lt"/>
                          <a:ea typeface="+mn-ea"/>
                          <a:cs typeface="+mn-cs"/>
                        </a:rPr>
                        <a:t>Dendreon</a:t>
                      </a:r>
                      <a:r>
                        <a:rPr lang="en-US" sz="1800" b="0" kern="1200" dirty="0">
                          <a:solidFill>
                            <a:schemeClr val="tx1"/>
                          </a:solidFill>
                          <a:effectLst/>
                          <a:latin typeface="+mn-lt"/>
                          <a:ea typeface="+mn-ea"/>
                          <a:cs typeface="+mn-cs"/>
                        </a:rPr>
                        <a:t>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78823401"/>
                  </a:ext>
                </a:extLst>
              </a:tr>
            </a:tbl>
          </a:graphicData>
        </a:graphic>
      </p:graphicFrame>
    </p:spTree>
    <p:custDataLst>
      <p:tags r:id="rId1"/>
    </p:custDataLst>
    <p:extLst>
      <p:ext uri="{BB962C8B-B14F-4D97-AF65-F5344CB8AC3E}">
        <p14:creationId xmlns:p14="http://schemas.microsoft.com/office/powerpoint/2010/main" val="20761300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055CE7-B486-3544-A91A-A41EB8C5A356}"/>
              </a:ext>
            </a:extLst>
          </p:cNvPr>
          <p:cNvSpPr>
            <a:spLocks noGrp="1"/>
          </p:cNvSpPr>
          <p:nvPr>
            <p:ph type="title"/>
          </p:nvPr>
        </p:nvSpPr>
        <p:spPr>
          <a:xfrm>
            <a:off x="335360" y="47802"/>
            <a:ext cx="11640616" cy="1143000"/>
          </a:xfrm>
        </p:spPr>
        <p:txBody>
          <a:bodyPr/>
          <a:lstStyle/>
          <a:p>
            <a:r>
              <a:rPr lang="en-US" dirty="0"/>
              <a:t>Key Prostate Cancer Clinical Algorithms: </a:t>
            </a:r>
            <a:br>
              <a:rPr lang="en-US" dirty="0"/>
            </a:br>
            <a:r>
              <a:rPr lang="en-US" dirty="0"/>
              <a:t>What We’ve Learned This Year – Part 1</a:t>
            </a:r>
          </a:p>
        </p:txBody>
      </p:sp>
      <p:sp>
        <p:nvSpPr>
          <p:cNvPr id="4" name="Content Placeholder 3">
            <a:extLst>
              <a:ext uri="{FF2B5EF4-FFF2-40B4-BE49-F238E27FC236}">
                <a16:creationId xmlns:a16="http://schemas.microsoft.com/office/drawing/2014/main" id="{74B1F118-8540-234D-8FD1-77E6987273DE}"/>
              </a:ext>
            </a:extLst>
          </p:cNvPr>
          <p:cNvSpPr>
            <a:spLocks noGrp="1"/>
          </p:cNvSpPr>
          <p:nvPr>
            <p:ph idx="1"/>
          </p:nvPr>
        </p:nvSpPr>
        <p:spPr>
          <a:xfrm>
            <a:off x="682027" y="1628800"/>
            <a:ext cx="10814573" cy="4824536"/>
          </a:xfrm>
        </p:spPr>
        <p:txBody>
          <a:bodyPr/>
          <a:lstStyle/>
          <a:p>
            <a:pPr marL="98425" indent="0">
              <a:lnSpc>
                <a:spcPts val="2280"/>
              </a:lnSpc>
              <a:spcBef>
                <a:spcPts val="0"/>
              </a:spcBef>
              <a:spcAft>
                <a:spcPts val="1200"/>
              </a:spcAft>
              <a:buNone/>
            </a:pPr>
            <a:r>
              <a:rPr lang="en-US" sz="2400" kern="1200" dirty="0">
                <a:solidFill>
                  <a:schemeClr val="tx1"/>
                </a:solidFill>
                <a:latin typeface="Calibri" panose="020F0502020204030204" pitchFamily="34" charset="0"/>
                <a:ea typeface="ヒラギノ角ゴ Pro W3" pitchFamily="-110" charset="-128"/>
                <a:cs typeface="Calibri" panose="020F0502020204030204" pitchFamily="34" charset="0"/>
              </a:rPr>
              <a:t>In the treatment algorithm, when should the following generally be recommended?</a:t>
            </a:r>
            <a:endParaRPr lang="en-US" sz="2400" kern="1200" dirty="0">
              <a:solidFill>
                <a:schemeClr val="tx1"/>
              </a:solidFill>
            </a:endParaRPr>
          </a:p>
          <a:p>
            <a:pPr>
              <a:lnSpc>
                <a:spcPts val="2280"/>
              </a:lnSpc>
              <a:spcBef>
                <a:spcPts val="0"/>
              </a:spcBef>
              <a:spcAft>
                <a:spcPts val="1200"/>
              </a:spcAft>
            </a:pPr>
            <a:r>
              <a:rPr lang="en-US" sz="2200" b="0" kern="1200" dirty="0">
                <a:solidFill>
                  <a:schemeClr val="tx1"/>
                </a:solidFill>
              </a:rPr>
              <a:t>Post-prostatectomy radiation therapy – </a:t>
            </a:r>
            <a:r>
              <a:rPr lang="en-US" sz="2200" b="0" i="1" kern="1200" dirty="0">
                <a:solidFill>
                  <a:schemeClr val="tx1"/>
                </a:solidFill>
              </a:rPr>
              <a:t>Dr Armstrong</a:t>
            </a:r>
          </a:p>
          <a:p>
            <a:pPr>
              <a:lnSpc>
                <a:spcPts val="2280"/>
              </a:lnSpc>
              <a:spcBef>
                <a:spcPts val="0"/>
              </a:spcBef>
              <a:spcAft>
                <a:spcPts val="1200"/>
              </a:spcAft>
            </a:pPr>
            <a:r>
              <a:rPr lang="en-US" sz="2200" b="0" kern="1200" dirty="0">
                <a:solidFill>
                  <a:schemeClr val="tx1"/>
                </a:solidFill>
              </a:rPr>
              <a:t>Oral GnRH receptor antagonist </a:t>
            </a:r>
            <a:r>
              <a:rPr lang="en-US" sz="2200" b="0" kern="1200" dirty="0" err="1">
                <a:solidFill>
                  <a:schemeClr val="tx1"/>
                </a:solidFill>
              </a:rPr>
              <a:t>relugolix</a:t>
            </a:r>
            <a:r>
              <a:rPr lang="en-US" sz="2200" b="0" kern="1200" dirty="0">
                <a:solidFill>
                  <a:schemeClr val="tx1"/>
                </a:solidFill>
              </a:rPr>
              <a:t> – </a:t>
            </a:r>
            <a:r>
              <a:rPr lang="en-US" sz="2200" b="0" i="1" kern="1200" dirty="0">
                <a:solidFill>
                  <a:schemeClr val="tx1"/>
                </a:solidFill>
              </a:rPr>
              <a:t>Dr </a:t>
            </a:r>
            <a:r>
              <a:rPr lang="en-US" sz="2200" b="0" i="1" kern="1200" dirty="0" err="1">
                <a:solidFill>
                  <a:schemeClr val="tx1"/>
                </a:solidFill>
              </a:rPr>
              <a:t>Antonarakis</a:t>
            </a:r>
            <a:endParaRPr lang="en-US" sz="2200" b="0" i="1" kern="1200" dirty="0">
              <a:solidFill>
                <a:schemeClr val="tx1"/>
              </a:solidFill>
            </a:endParaRPr>
          </a:p>
          <a:p>
            <a:pPr>
              <a:lnSpc>
                <a:spcPts val="2280"/>
              </a:lnSpc>
              <a:spcBef>
                <a:spcPts val="0"/>
              </a:spcBef>
              <a:spcAft>
                <a:spcPts val="1200"/>
              </a:spcAft>
            </a:pPr>
            <a:r>
              <a:rPr lang="en-US" sz="2200" b="0" kern="1200" dirty="0">
                <a:solidFill>
                  <a:schemeClr val="tx1"/>
                </a:solidFill>
              </a:rPr>
              <a:t>Androgen deprivation therapy (ADT) for PSA-only relapse after local therapy (M0) – </a:t>
            </a:r>
            <a:br>
              <a:rPr lang="en-US" sz="2200" b="0" kern="1200" dirty="0">
                <a:solidFill>
                  <a:schemeClr val="tx1"/>
                </a:solidFill>
              </a:rPr>
            </a:br>
            <a:r>
              <a:rPr lang="en-US" sz="2200" b="0" i="1" kern="1200" dirty="0">
                <a:solidFill>
                  <a:schemeClr val="tx1"/>
                </a:solidFill>
              </a:rPr>
              <a:t>Dr Armstrong</a:t>
            </a:r>
          </a:p>
          <a:p>
            <a:pPr>
              <a:lnSpc>
                <a:spcPts val="2280"/>
              </a:lnSpc>
              <a:spcBef>
                <a:spcPts val="0"/>
              </a:spcBef>
              <a:spcAft>
                <a:spcPts val="1200"/>
              </a:spcAft>
            </a:pPr>
            <a:r>
              <a:rPr lang="en-US" sz="2200" b="0" kern="1200" dirty="0">
                <a:solidFill>
                  <a:schemeClr val="tx1"/>
                </a:solidFill>
              </a:rPr>
              <a:t>Adding an antiandrogen agent to ADT in castration-resistant M0 disease – </a:t>
            </a:r>
            <a:r>
              <a:rPr lang="en-US" sz="2200" b="0" i="1" kern="1200" dirty="0">
                <a:solidFill>
                  <a:schemeClr val="tx1"/>
                </a:solidFill>
              </a:rPr>
              <a:t>Drs </a:t>
            </a:r>
            <a:r>
              <a:rPr lang="en-US" sz="2200" b="0" i="1" kern="1200" dirty="0" err="1">
                <a:solidFill>
                  <a:schemeClr val="tx1"/>
                </a:solidFill>
              </a:rPr>
              <a:t>Antonarakis</a:t>
            </a:r>
            <a:r>
              <a:rPr lang="en-US" sz="2200" b="0" i="1" kern="1200" dirty="0">
                <a:solidFill>
                  <a:schemeClr val="tx1"/>
                </a:solidFill>
              </a:rPr>
              <a:t> and Armstrong</a:t>
            </a:r>
          </a:p>
          <a:p>
            <a:pPr>
              <a:lnSpc>
                <a:spcPts val="2280"/>
              </a:lnSpc>
              <a:spcBef>
                <a:spcPts val="0"/>
              </a:spcBef>
              <a:spcAft>
                <a:spcPts val="1200"/>
              </a:spcAft>
            </a:pPr>
            <a:r>
              <a:rPr lang="en-US" sz="2200" b="0" kern="1200" dirty="0">
                <a:solidFill>
                  <a:schemeClr val="tx1"/>
                </a:solidFill>
              </a:rPr>
              <a:t>Utilizing prostate-directed local therapy for metastatic hormone-sensitive prostate cancer (mHSPC) – </a:t>
            </a:r>
            <a:r>
              <a:rPr lang="en-US" sz="2200" b="0" i="1" kern="1200" dirty="0">
                <a:solidFill>
                  <a:schemeClr val="tx1"/>
                </a:solidFill>
              </a:rPr>
              <a:t>Dr </a:t>
            </a:r>
            <a:r>
              <a:rPr lang="en-US" sz="2200" b="0" i="1" kern="1200" dirty="0" err="1">
                <a:solidFill>
                  <a:schemeClr val="tx1"/>
                </a:solidFill>
              </a:rPr>
              <a:t>Antonarakis</a:t>
            </a:r>
            <a:endParaRPr lang="en-US" sz="2200" b="0" i="1" kern="1200" dirty="0">
              <a:solidFill>
                <a:schemeClr val="tx1"/>
              </a:solidFill>
            </a:endParaRPr>
          </a:p>
          <a:p>
            <a:pPr>
              <a:lnSpc>
                <a:spcPts val="2280"/>
              </a:lnSpc>
              <a:spcBef>
                <a:spcPts val="0"/>
              </a:spcBef>
              <a:spcAft>
                <a:spcPts val="1200"/>
              </a:spcAft>
            </a:pPr>
            <a:r>
              <a:rPr lang="en-US" sz="2200" b="0" kern="1200" dirty="0">
                <a:solidFill>
                  <a:schemeClr val="tx1"/>
                </a:solidFill>
              </a:rPr>
              <a:t>Adding an antiandrogen, abiraterone or docetaxel to ADT for mHSPC – </a:t>
            </a:r>
            <a:r>
              <a:rPr lang="en-US" sz="2200" b="0" i="1" kern="1200" dirty="0">
                <a:solidFill>
                  <a:schemeClr val="tx1"/>
                </a:solidFill>
              </a:rPr>
              <a:t>Drs Armstrong </a:t>
            </a:r>
            <a:br>
              <a:rPr lang="en-US" sz="2200" b="0" i="1" kern="1200" dirty="0">
                <a:solidFill>
                  <a:schemeClr val="tx1"/>
                </a:solidFill>
              </a:rPr>
            </a:br>
            <a:r>
              <a:rPr lang="en-US" sz="2200" b="0" i="1" kern="1200" dirty="0">
                <a:solidFill>
                  <a:schemeClr val="tx1"/>
                </a:solidFill>
              </a:rPr>
              <a:t>and </a:t>
            </a:r>
            <a:r>
              <a:rPr lang="en-US" sz="2200" b="0" i="1" kern="1200" dirty="0" err="1">
                <a:solidFill>
                  <a:schemeClr val="tx1"/>
                </a:solidFill>
              </a:rPr>
              <a:t>Antonarakis</a:t>
            </a:r>
            <a:endParaRPr lang="en-US" sz="2200" b="0" i="1" kern="1200" dirty="0">
              <a:solidFill>
                <a:schemeClr val="tx1"/>
              </a:solidFill>
            </a:endParaRPr>
          </a:p>
        </p:txBody>
      </p:sp>
    </p:spTree>
    <p:extLst>
      <p:ext uri="{BB962C8B-B14F-4D97-AF65-F5344CB8AC3E}">
        <p14:creationId xmlns:p14="http://schemas.microsoft.com/office/powerpoint/2010/main" val="3622614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055CE7-B486-3544-A91A-A41EB8C5A356}"/>
              </a:ext>
            </a:extLst>
          </p:cNvPr>
          <p:cNvSpPr>
            <a:spLocks noGrp="1"/>
          </p:cNvSpPr>
          <p:nvPr>
            <p:ph type="title"/>
          </p:nvPr>
        </p:nvSpPr>
        <p:spPr>
          <a:xfrm>
            <a:off x="335360" y="47802"/>
            <a:ext cx="11640616" cy="1143000"/>
          </a:xfrm>
        </p:spPr>
        <p:txBody>
          <a:bodyPr/>
          <a:lstStyle/>
          <a:p>
            <a:r>
              <a:rPr lang="en-US" dirty="0"/>
              <a:t>Key Prostate Cancer Clinical Algorithms: </a:t>
            </a:r>
            <a:br>
              <a:rPr lang="en-US" dirty="0"/>
            </a:br>
            <a:r>
              <a:rPr lang="en-US" dirty="0"/>
              <a:t>What We’ve Learned This Year – Part 2 </a:t>
            </a:r>
          </a:p>
        </p:txBody>
      </p:sp>
      <p:sp>
        <p:nvSpPr>
          <p:cNvPr id="4" name="Content Placeholder 3">
            <a:extLst>
              <a:ext uri="{FF2B5EF4-FFF2-40B4-BE49-F238E27FC236}">
                <a16:creationId xmlns:a16="http://schemas.microsoft.com/office/drawing/2014/main" id="{74B1F118-8540-234D-8FD1-77E6987273DE}"/>
              </a:ext>
            </a:extLst>
          </p:cNvPr>
          <p:cNvSpPr>
            <a:spLocks noGrp="1"/>
          </p:cNvSpPr>
          <p:nvPr>
            <p:ph idx="1"/>
          </p:nvPr>
        </p:nvSpPr>
        <p:spPr>
          <a:xfrm>
            <a:off x="683059" y="1628800"/>
            <a:ext cx="10813541" cy="4536504"/>
          </a:xfrm>
        </p:spPr>
        <p:txBody>
          <a:bodyPr/>
          <a:lstStyle/>
          <a:p>
            <a:pPr marL="98425" indent="0">
              <a:lnSpc>
                <a:spcPts val="2280"/>
              </a:lnSpc>
              <a:spcBef>
                <a:spcPts val="0"/>
              </a:spcBef>
              <a:spcAft>
                <a:spcPts val="1200"/>
              </a:spcAft>
              <a:buNone/>
            </a:pPr>
            <a:r>
              <a:rPr lang="en-US" sz="2400" kern="1200" dirty="0">
                <a:solidFill>
                  <a:schemeClr val="tx1"/>
                </a:solidFill>
                <a:latin typeface="Calibri" panose="020F0502020204030204" pitchFamily="34" charset="0"/>
                <a:ea typeface="ヒラギノ角ゴ Pro W3" pitchFamily="-110" charset="-128"/>
                <a:cs typeface="Calibri" panose="020F0502020204030204" pitchFamily="34" charset="0"/>
              </a:rPr>
              <a:t>In the treatment algorithm, when should the following generally be recommended?</a:t>
            </a:r>
            <a:endParaRPr lang="en-US" sz="2400" kern="1200" dirty="0">
              <a:solidFill>
                <a:schemeClr val="tx1"/>
              </a:solidFill>
            </a:endParaRPr>
          </a:p>
          <a:p>
            <a:pPr>
              <a:lnSpc>
                <a:spcPts val="2280"/>
              </a:lnSpc>
              <a:spcBef>
                <a:spcPts val="0"/>
              </a:spcBef>
              <a:spcAft>
                <a:spcPts val="1200"/>
              </a:spcAft>
            </a:pPr>
            <a:r>
              <a:rPr lang="en-US" sz="2200" b="0" kern="1200" dirty="0">
                <a:solidFill>
                  <a:schemeClr val="tx1"/>
                </a:solidFill>
              </a:rPr>
              <a:t>Endocrine treatment versus chemotherapy after first-line endocrine therapy for </a:t>
            </a:r>
            <a:br>
              <a:rPr lang="en-US" sz="2200" b="0" kern="1200" dirty="0">
                <a:solidFill>
                  <a:schemeClr val="tx1"/>
                </a:solidFill>
              </a:rPr>
            </a:br>
            <a:r>
              <a:rPr lang="en-US" sz="2200" b="0" kern="1200" dirty="0">
                <a:solidFill>
                  <a:schemeClr val="tx1"/>
                </a:solidFill>
              </a:rPr>
              <a:t>metastatic castration-resistant prostate cancer (mCRPC) – </a:t>
            </a:r>
            <a:r>
              <a:rPr lang="en-US" sz="2200" b="0" i="1" kern="1200" dirty="0">
                <a:solidFill>
                  <a:schemeClr val="tx1"/>
                </a:solidFill>
              </a:rPr>
              <a:t>Drs </a:t>
            </a:r>
            <a:r>
              <a:rPr lang="en-US" sz="2200" b="0" i="1" kern="1200" dirty="0" err="1">
                <a:solidFill>
                  <a:schemeClr val="tx1"/>
                </a:solidFill>
              </a:rPr>
              <a:t>Antonarakis</a:t>
            </a:r>
            <a:r>
              <a:rPr lang="en-US" sz="2200" b="0" i="1" kern="1200" dirty="0">
                <a:solidFill>
                  <a:schemeClr val="tx1"/>
                </a:solidFill>
              </a:rPr>
              <a:t> </a:t>
            </a:r>
            <a:br>
              <a:rPr lang="en-US" sz="2200" b="0" i="1" kern="1200" dirty="0">
                <a:solidFill>
                  <a:schemeClr val="tx1"/>
                </a:solidFill>
              </a:rPr>
            </a:br>
            <a:r>
              <a:rPr lang="en-US" sz="2200" b="0" i="1" kern="1200" dirty="0">
                <a:solidFill>
                  <a:schemeClr val="tx1"/>
                </a:solidFill>
              </a:rPr>
              <a:t>and Armstrong</a:t>
            </a:r>
          </a:p>
          <a:p>
            <a:pPr>
              <a:lnSpc>
                <a:spcPts val="2280"/>
              </a:lnSpc>
              <a:spcBef>
                <a:spcPts val="0"/>
              </a:spcBef>
              <a:spcAft>
                <a:spcPts val="1200"/>
              </a:spcAft>
            </a:pPr>
            <a:r>
              <a:rPr lang="en-US" sz="2200" b="0" kern="1200" dirty="0">
                <a:solidFill>
                  <a:schemeClr val="tx1"/>
                </a:solidFill>
              </a:rPr>
              <a:t>Radium-223 in mCRPC – </a:t>
            </a:r>
            <a:r>
              <a:rPr lang="en-US" sz="2200" b="0" i="1" kern="1200" dirty="0">
                <a:solidFill>
                  <a:schemeClr val="tx1"/>
                </a:solidFill>
              </a:rPr>
              <a:t>Dr Armstrong</a:t>
            </a:r>
          </a:p>
          <a:p>
            <a:pPr>
              <a:lnSpc>
                <a:spcPts val="2280"/>
              </a:lnSpc>
              <a:spcBef>
                <a:spcPts val="0"/>
              </a:spcBef>
              <a:spcAft>
                <a:spcPts val="1200"/>
              </a:spcAft>
            </a:pPr>
            <a:r>
              <a:rPr lang="en-US" sz="2200" b="0" kern="1200" dirty="0">
                <a:solidFill>
                  <a:schemeClr val="tx1"/>
                </a:solidFill>
              </a:rPr>
              <a:t>PARP inhibitors in mCRPC; recommended genomic evaluation – </a:t>
            </a:r>
            <a:r>
              <a:rPr lang="en-US" sz="2200" b="0" i="1" kern="1200" dirty="0">
                <a:solidFill>
                  <a:schemeClr val="tx1"/>
                </a:solidFill>
              </a:rPr>
              <a:t>Drs </a:t>
            </a:r>
            <a:r>
              <a:rPr lang="en-US" sz="2200" b="0" i="1" kern="1200" dirty="0" err="1">
                <a:solidFill>
                  <a:schemeClr val="tx1"/>
                </a:solidFill>
              </a:rPr>
              <a:t>Antonarakis</a:t>
            </a:r>
            <a:r>
              <a:rPr lang="en-US" sz="2200" b="0" i="1" kern="1200" dirty="0">
                <a:solidFill>
                  <a:schemeClr val="tx1"/>
                </a:solidFill>
              </a:rPr>
              <a:t> </a:t>
            </a:r>
            <a:br>
              <a:rPr lang="en-US" sz="2200" b="0" i="1" kern="1200" dirty="0">
                <a:solidFill>
                  <a:schemeClr val="tx1"/>
                </a:solidFill>
              </a:rPr>
            </a:br>
            <a:r>
              <a:rPr lang="en-US" sz="2200" b="0" i="1" kern="1200" dirty="0">
                <a:solidFill>
                  <a:schemeClr val="tx1"/>
                </a:solidFill>
              </a:rPr>
              <a:t>and Armstrong</a:t>
            </a:r>
          </a:p>
          <a:p>
            <a:pPr>
              <a:lnSpc>
                <a:spcPts val="2280"/>
              </a:lnSpc>
              <a:spcBef>
                <a:spcPts val="0"/>
              </a:spcBef>
              <a:spcAft>
                <a:spcPts val="1200"/>
              </a:spcAft>
            </a:pPr>
            <a:r>
              <a:rPr lang="en-US" sz="2200" b="0" kern="1200" dirty="0">
                <a:solidFill>
                  <a:schemeClr val="tx1"/>
                </a:solidFill>
              </a:rPr>
              <a:t>PSMA-targeted treatment and imaging – </a:t>
            </a:r>
            <a:r>
              <a:rPr lang="en-US" sz="2200" b="0" i="1" kern="1200" dirty="0">
                <a:solidFill>
                  <a:schemeClr val="tx1"/>
                </a:solidFill>
              </a:rPr>
              <a:t>Drs Armstrong and </a:t>
            </a:r>
            <a:r>
              <a:rPr lang="en-US" sz="2200" b="0" i="1" kern="1200" dirty="0" err="1">
                <a:solidFill>
                  <a:schemeClr val="tx1"/>
                </a:solidFill>
              </a:rPr>
              <a:t>Antonarakis</a:t>
            </a:r>
            <a:endParaRPr lang="en-US" sz="2200" b="0" i="1" kern="1200" dirty="0">
              <a:solidFill>
                <a:schemeClr val="tx1"/>
              </a:solidFill>
            </a:endParaRPr>
          </a:p>
          <a:p>
            <a:pPr>
              <a:lnSpc>
                <a:spcPts val="2280"/>
              </a:lnSpc>
              <a:spcBef>
                <a:spcPts val="0"/>
              </a:spcBef>
              <a:spcAft>
                <a:spcPts val="1200"/>
              </a:spcAft>
            </a:pPr>
            <a:r>
              <a:rPr lang="en-US" sz="2200" b="0" kern="1200" dirty="0">
                <a:solidFill>
                  <a:schemeClr val="tx1"/>
                </a:solidFill>
              </a:rPr>
              <a:t>TMPRSS2 and COVID-19 – </a:t>
            </a:r>
            <a:r>
              <a:rPr lang="en-US" sz="2200" b="0" i="1" kern="1200" dirty="0">
                <a:solidFill>
                  <a:schemeClr val="tx1"/>
                </a:solidFill>
              </a:rPr>
              <a:t>Dr </a:t>
            </a:r>
            <a:r>
              <a:rPr lang="en-US" sz="2200" b="0" i="1" kern="1200" dirty="0" err="1">
                <a:solidFill>
                  <a:schemeClr val="tx1"/>
                </a:solidFill>
              </a:rPr>
              <a:t>Antonarakis</a:t>
            </a:r>
            <a:endParaRPr lang="en-US" sz="2200" b="0" i="1" kern="1200" dirty="0">
              <a:solidFill>
                <a:schemeClr val="tx1"/>
              </a:solidFill>
            </a:endParaRPr>
          </a:p>
          <a:p>
            <a:pPr marL="98425" indent="0">
              <a:lnSpc>
                <a:spcPts val="2280"/>
              </a:lnSpc>
              <a:spcBef>
                <a:spcPts val="0"/>
              </a:spcBef>
              <a:spcAft>
                <a:spcPts val="1200"/>
              </a:spcAft>
              <a:buNone/>
            </a:pPr>
            <a:endParaRPr lang="en-US" sz="2200" b="0" kern="1200" dirty="0">
              <a:solidFill>
                <a:schemeClr val="tx1"/>
              </a:solidFill>
            </a:endParaRPr>
          </a:p>
        </p:txBody>
      </p:sp>
    </p:spTree>
    <p:extLst>
      <p:ext uri="{BB962C8B-B14F-4D97-AF65-F5344CB8AC3E}">
        <p14:creationId xmlns:p14="http://schemas.microsoft.com/office/powerpoint/2010/main" val="1817163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Annual Meeting 18">
      <a:dk1>
        <a:srgbClr val="113468"/>
      </a:dk1>
      <a:lt1>
        <a:sysClr val="window" lastClr="FFFFFF"/>
      </a:lt1>
      <a:dk2>
        <a:srgbClr val="0076A9"/>
      </a:dk2>
      <a:lt2>
        <a:srgbClr val="E7E6E6"/>
      </a:lt2>
      <a:accent1>
        <a:srgbClr val="008764"/>
      </a:accent1>
      <a:accent2>
        <a:srgbClr val="0076A9"/>
      </a:accent2>
      <a:accent3>
        <a:srgbClr val="00457C"/>
      </a:accent3>
      <a:accent4>
        <a:srgbClr val="39B0FF"/>
      </a:accent4>
      <a:accent5>
        <a:srgbClr val="096F76"/>
      </a:accent5>
      <a:accent6>
        <a:srgbClr val="F2CE47"/>
      </a:accent6>
      <a:hlink>
        <a:srgbClr val="F2CE47"/>
      </a:hlink>
      <a:folHlink>
        <a:srgbClr val="39B0F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7" ma:contentTypeDescription="Create a new document." ma:contentTypeScope="" ma:versionID="0836c851ab56100df1895fa2a218104e">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fd973d22d93f3f1ceb87c2fa5e19ecd8"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QID xmlns="96f1686b-f877-4eb8-89ab-3a67a5dc2612" xsi:nil="true"/>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DC3FE9AE-ED30-4260-AEF0-A9AEC15BFFC2}"/>
</file>

<file path=customXml/itemProps2.xml><?xml version="1.0" encoding="utf-8"?>
<ds:datastoreItem xmlns:ds="http://schemas.openxmlformats.org/officeDocument/2006/customXml" ds:itemID="{5A851935-14F8-4B70-9F12-9F5ED7925FA0}"/>
</file>

<file path=customXml/itemProps3.xml><?xml version="1.0" encoding="utf-8"?>
<ds:datastoreItem xmlns:ds="http://schemas.openxmlformats.org/officeDocument/2006/customXml" ds:itemID="{4D29E91D-2E05-4018-B07B-7BA8792F1466}"/>
</file>

<file path=docProps/app.xml><?xml version="1.0" encoding="utf-8"?>
<Properties xmlns="http://schemas.openxmlformats.org/officeDocument/2006/extended-properties" xmlns:vt="http://schemas.openxmlformats.org/officeDocument/2006/docPropsVTypes">
  <TotalTime>168</TotalTime>
  <Words>3971</Words>
  <Application>Microsoft Macintosh PowerPoint</Application>
  <PresentationFormat>Widescreen</PresentationFormat>
  <Paragraphs>475</Paragraphs>
  <Slides>68</Slides>
  <Notes>10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68</vt:i4>
      </vt:variant>
    </vt:vector>
  </HeadingPairs>
  <TitlesOfParts>
    <vt:vector size="78" baseType="lpstr">
      <vt:lpstr>Arial</vt:lpstr>
      <vt:lpstr>Calibri</vt:lpstr>
      <vt:lpstr>Courier New</vt:lpstr>
      <vt:lpstr>Helvetica</vt:lpstr>
      <vt:lpstr>Symbol</vt:lpstr>
      <vt:lpstr>Times New Roman</vt:lpstr>
      <vt:lpstr>Wingdings</vt:lpstr>
      <vt:lpstr>1_Default Design</vt:lpstr>
      <vt:lpstr>3_Default Design</vt:lpstr>
      <vt:lpstr>Custom Design</vt:lpstr>
      <vt:lpstr>Year in Review: Clinical Investigators Provide  Perspectives on the Most Relevant New Publications,  Data Sets and Advances in Oncology   Prostate Cancer  Tuesday, December 1, 2020 5:00 PM – 6:00 PM ET</vt:lpstr>
      <vt:lpstr>YiR Prostate Cancer Faculty</vt:lpstr>
      <vt:lpstr>Commercial Support</vt:lpstr>
      <vt:lpstr>Dr Love — Disclosures</vt:lpstr>
      <vt:lpstr>Research To Practice CME Planning Committee Members,  Staff and Reviewers</vt:lpstr>
      <vt:lpstr>Dr Antonarakis — Disclosures</vt:lpstr>
      <vt:lpstr>Dr Armstrong — Disclosures</vt:lpstr>
      <vt:lpstr>Key Prostate Cancer Clinical Algorithms:  What We’ve Learned This Year – Part 1</vt:lpstr>
      <vt:lpstr>Key Prostate Cancer Clinical Algorithms:  What We’ve Learned This Year – Part 2 </vt:lpstr>
      <vt:lpstr>Four Key Advances in 2019-20 in Advanced Prostate Cancer</vt:lpstr>
      <vt:lpstr>Treatment Evolution in Metastatic Prostate Cancer</vt:lpstr>
      <vt:lpstr>PowerPoint Presentation</vt:lpstr>
      <vt:lpstr>3 Trials, Same Result: Evidence-Based Medicine!</vt:lpstr>
      <vt:lpstr>PowerPoint Presentation</vt:lpstr>
      <vt:lpstr>HERO Phase III Trial: Results Comparing Relugolix, an Oral GnRH Receptor Antagonist, versus Leuprolide Acetate for Advanced Prostate Cancer1  Oral Relugolix for Androgen-Deprivation Therapy in Advanced Prostate Cancer2 </vt:lpstr>
      <vt:lpstr>HERO: Ongoing Phase III Trial of Relugolix versus Leuprolide Acetate for Advanced HSPC </vt:lpstr>
      <vt:lpstr>HERO: Primary Endpoint – Sustained Castration Key Secondary Endpoint – Noninferiority to Leuprolide</vt:lpstr>
      <vt:lpstr>HERO: Mean Testosterone Level among All Patients</vt:lpstr>
      <vt:lpstr>HERO: Mean Testosterone Level in Subgroup Followed for Testosterone Recovery </vt:lpstr>
      <vt:lpstr>HERO: Cardiovascular Adverse Events</vt:lpstr>
      <vt:lpstr>HERO: Cumulative Incidence of Major Adverse Cardiovascular Events (MACE) </vt:lpstr>
      <vt:lpstr>PowerPoint Presentation</vt:lpstr>
      <vt:lpstr>What PSA doubling time will generally lead you to initiate ADT for hormone-naïve M0 prostate cancer?</vt:lpstr>
      <vt:lpstr>PowerPoint Presentation</vt:lpstr>
      <vt:lpstr>In general, which is your preferred antiandrogen agent to add to ADT for patients with castration-resistant M0 prostate cancer?</vt:lpstr>
      <vt:lpstr>Recent FDA Approvals of Next-Generation Antiandrogens in Nonmetastatic Castration-Resistant Prostate Cancer</vt:lpstr>
      <vt:lpstr>PowerPoint Presentation</vt:lpstr>
      <vt:lpstr>Overall Survival: Darolutamide, Enzalutamide, Apalutamide</vt:lpstr>
      <vt:lpstr>Comparison of Toxicities: Darolutamide, Enzalutamide, Apalutamide</vt:lpstr>
      <vt:lpstr>PowerPoint Presentation</vt:lpstr>
      <vt:lpstr>PowerPoint Presentation</vt:lpstr>
      <vt:lpstr>What is your most likely treatment approach for a 75-year-old man presenting de novo with prostate cancer with multiple symptomatic bone metastases and 2 lung metastases?</vt:lpstr>
      <vt:lpstr>Recent FDA Approvals of Next-Generation Antiandrogens in Metastatic Hormone-Sensitive Prostate Cancer</vt:lpstr>
      <vt:lpstr>PowerPoint Presentation</vt:lpstr>
      <vt:lpstr>Survival Analyses for ARCHES and TITAN: ADT + Enzalutamide or Apalutamide in Metastatic HSPC</vt:lpstr>
      <vt:lpstr>Abiraterone Acetate plus Prednisolone for Hormone-Naïve Prostate Cancer (PCa): Long-Term Results from Metastatic (M1) Patients in the STAMPEDE Randomised Trial (NCT00268476) </vt:lpstr>
      <vt:lpstr>STAMPEDE — SOC + AAP vs SOC: Overall Survival</vt:lpstr>
      <vt:lpstr>STAMPEDE: Overall Survival by Risk Group (LATITUDE)</vt:lpstr>
      <vt:lpstr>PowerPoint Presentation</vt:lpstr>
      <vt:lpstr>A 75-year-old man presents with BRCA wild-type prostate cancer and bone metastases and receives ADT and docetaxel with progressive disease (PD) 1 year later. He responds to enzalutamide for 9 months, then has symptomatic PD in the bone with new lung lesions. What is your most likely treatment?</vt:lpstr>
      <vt:lpstr>CARD: Overall Survival Analysis of Patients with Metastatic Castration-Resistant Prostate Cancer Receiving Cabazitaxel vs Abiraterone or Enzalutamide</vt:lpstr>
      <vt:lpstr>CARD Study of Cabazitaxel: Survival Analyses</vt:lpstr>
      <vt:lpstr>PowerPoint Presentation</vt:lpstr>
      <vt:lpstr>Safety and Overall Survival in Patients with mCRPC Treated with Radium-223 plus Subsequent Taxane Therapy: Second Interim Analysis of REASSURE</vt:lpstr>
      <vt:lpstr>REASSURE: Overall Survival</vt:lpstr>
      <vt:lpstr>REASSURE: Incidence of Treatment-Emergent Adverse Events with Radium-223 and Grade 3/4 Hematologic AEs During Subsequent Chemotherapy</vt:lpstr>
      <vt:lpstr>Conclusions: REASSURE</vt:lpstr>
      <vt:lpstr>PowerPoint Presentation</vt:lpstr>
      <vt:lpstr>At what point, if any, do you generally recommend a PARP inhibitor to a patient with metastatic prostate cancer and a germline BRCA mutation?</vt:lpstr>
      <vt:lpstr>Recent FDA Approvals of PARP Inhibitors for mCRPC</vt:lpstr>
      <vt:lpstr>PowerPoint Presentation</vt:lpstr>
      <vt:lpstr>PROfound Primary Endpoint: Imaging-Based PFS with Olaparib  for Patients with mCRPC Who Had at Least 1 Alteration in BRCA1, BRCA2 or ATM (Cohort A)</vt:lpstr>
      <vt:lpstr>PowerPoint Presentation</vt:lpstr>
      <vt:lpstr>PROfound: Overall Survival with Olaparib for Patients with mCRPC Who Had at Least 1 Alteration in BRCA1, BRCA2 or ATM (Cohort A)</vt:lpstr>
      <vt:lpstr>PowerPoint Presentation</vt:lpstr>
      <vt:lpstr>TOPARP-B: Antitumour Activity by Gene Aberration Subgroup (ITT Population, Pooled 300 mg and 400 mg Cohorts)</vt:lpstr>
      <vt:lpstr>TOPARP-B: Duration of Response by Gene Aberration Subgroup (ITT Population, Pooled 300 mg and 400 mg Cohorts)</vt:lpstr>
      <vt:lpstr>PowerPoint Presentation</vt:lpstr>
      <vt:lpstr>TRITON2: Response to Rucaparib in Patients with mCRPC  Harboring a BRCA1 or BRCA2 Gene Alteration</vt:lpstr>
      <vt:lpstr>Conclusions: TRITON2</vt:lpstr>
      <vt:lpstr>PowerPoint Presentation</vt:lpstr>
      <vt:lpstr>FDA Approves First PSMA-Targeted PET Imaging Drug for Men with Prostate Cancer Press Release: December 1, 2020 </vt:lpstr>
      <vt:lpstr>TheraP: A Randomised Phase II Trial of 177Lu-PSMA-617 (LuPSMA) Theranostic versus Cabazitaxel in Metastatic Castration Resistant Prostate Cancer (mCRPC) Progressing After Docetaxel: Initial Results (ANZUP Protocol 1603)</vt:lpstr>
      <vt:lpstr>PowerPoint Presentation</vt:lpstr>
      <vt:lpstr>TheraP: 177Lu-PSMA-617 Theranostic versus Cabazitaxel</vt:lpstr>
      <vt:lpstr>TheraP: Primary Endpoint — PSA Response ≥50% (PSA50-RR)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Clinical Investigators Provide  Perspectives on the Most Relevant New Publications,  Data Sets and Advances in Oncology   Prostate Cancer  Tuesday, December 1, 2020 5:00 PM – 6:00 PM ET</dc:title>
  <dc:creator>Kathryn Ault Ziel</dc:creator>
  <cp:lastModifiedBy>Silvana Izquierdo</cp:lastModifiedBy>
  <cp:revision>42</cp:revision>
  <cp:lastPrinted>2020-12-01T17:28:20Z</cp:lastPrinted>
  <dcterms:created xsi:type="dcterms:W3CDTF">2020-12-01T02:05:00Z</dcterms:created>
  <dcterms:modified xsi:type="dcterms:W3CDTF">2021-01-26T16:08:11Z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ies>
</file>