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65.xml" ContentType="application/vnd.openxmlformats-officedocument.presentationml.slide+xml"/>
  <Override PartName="/ppt/presentation.xml" ContentType="application/vnd.openxmlformats-officedocument.presentationml.presentation.main+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50.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tags/tag7.xml" ContentType="application/vnd.openxmlformats-officedocument.presentationml.tags+xml"/>
  <Override PartName="/ppt/tags/tag6.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ppt/tags/tag5.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8128" r:id="rId1"/>
    <p:sldMasterId id="2147488187" r:id="rId2"/>
    <p:sldMasterId id="2147488199" r:id="rId3"/>
    <p:sldMasterId id="2147488221" r:id="rId4"/>
    <p:sldMasterId id="2147488265" r:id="rId5"/>
    <p:sldMasterId id="2147488246" r:id="rId6"/>
  </p:sldMasterIdLst>
  <p:notesMasterIdLst>
    <p:notesMasterId r:id="rId77"/>
  </p:notesMasterIdLst>
  <p:handoutMasterIdLst>
    <p:handoutMasterId r:id="rId78"/>
  </p:handoutMasterIdLst>
  <p:sldIdLst>
    <p:sldId id="13289" r:id="rId7"/>
    <p:sldId id="13187" r:id="rId8"/>
    <p:sldId id="13193" r:id="rId9"/>
    <p:sldId id="13194" r:id="rId10"/>
    <p:sldId id="13195" r:id="rId11"/>
    <p:sldId id="13196" r:id="rId12"/>
    <p:sldId id="2134958567" r:id="rId13"/>
    <p:sldId id="2134958543" r:id="rId14"/>
    <p:sldId id="2134958505" r:id="rId15"/>
    <p:sldId id="13367" r:id="rId16"/>
    <p:sldId id="13217" r:id="rId17"/>
    <p:sldId id="2134958511" r:id="rId18"/>
    <p:sldId id="2134958529" r:id="rId19"/>
    <p:sldId id="2134958530" r:id="rId20"/>
    <p:sldId id="2531" r:id="rId21"/>
    <p:sldId id="2515" r:id="rId22"/>
    <p:sldId id="2513" r:id="rId23"/>
    <p:sldId id="2516" r:id="rId24"/>
    <p:sldId id="2512" r:id="rId25"/>
    <p:sldId id="258" r:id="rId26"/>
    <p:sldId id="923" r:id="rId27"/>
    <p:sldId id="259" r:id="rId28"/>
    <p:sldId id="2134958563" r:id="rId29"/>
    <p:sldId id="2134958542" r:id="rId30"/>
    <p:sldId id="13371" r:id="rId31"/>
    <p:sldId id="2134958503" r:id="rId32"/>
    <p:sldId id="2134958539" r:id="rId33"/>
    <p:sldId id="260" r:id="rId34"/>
    <p:sldId id="261" r:id="rId35"/>
    <p:sldId id="272" r:id="rId36"/>
    <p:sldId id="262" r:id="rId37"/>
    <p:sldId id="3273" r:id="rId38"/>
    <p:sldId id="264" r:id="rId39"/>
    <p:sldId id="266" r:id="rId40"/>
    <p:sldId id="265" r:id="rId41"/>
    <p:sldId id="2134958533" r:id="rId42"/>
    <p:sldId id="2134958564" r:id="rId43"/>
    <p:sldId id="2134958552" r:id="rId44"/>
    <p:sldId id="13375" r:id="rId45"/>
    <p:sldId id="2134958504" r:id="rId46"/>
    <p:sldId id="2134958526" r:id="rId47"/>
    <p:sldId id="2134958527" r:id="rId48"/>
    <p:sldId id="2134958528" r:id="rId49"/>
    <p:sldId id="3265" r:id="rId50"/>
    <p:sldId id="3279" r:id="rId51"/>
    <p:sldId id="2134958512" r:id="rId52"/>
    <p:sldId id="2134958565" r:id="rId53"/>
    <p:sldId id="2134958553" r:id="rId54"/>
    <p:sldId id="2134958510" r:id="rId55"/>
    <p:sldId id="2134958540" r:id="rId56"/>
    <p:sldId id="2134958541" r:id="rId57"/>
    <p:sldId id="2134958544" r:id="rId58"/>
    <p:sldId id="3260" r:id="rId59"/>
    <p:sldId id="3269" r:id="rId60"/>
    <p:sldId id="3280" r:id="rId61"/>
    <p:sldId id="3275" r:id="rId62"/>
    <p:sldId id="3281" r:id="rId63"/>
    <p:sldId id="3276" r:id="rId64"/>
    <p:sldId id="3277" r:id="rId65"/>
    <p:sldId id="3262" r:id="rId66"/>
    <p:sldId id="3264" r:id="rId67"/>
    <p:sldId id="3272" r:id="rId68"/>
    <p:sldId id="2134958566" r:id="rId69"/>
    <p:sldId id="2134958531" r:id="rId70"/>
    <p:sldId id="13177" r:id="rId71"/>
    <p:sldId id="13178" r:id="rId72"/>
    <p:sldId id="13179" r:id="rId73"/>
    <p:sldId id="13183" r:id="rId74"/>
    <p:sldId id="13181" r:id="rId75"/>
    <p:sldId id="13182" r:id="rId76"/>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71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2B50"/>
    <a:srgbClr val="045190"/>
    <a:srgbClr val="002060"/>
    <a:srgbClr val="0432FF"/>
    <a:srgbClr val="F1C73D"/>
    <a:srgbClr val="00001E"/>
    <a:srgbClr val="F8951E"/>
    <a:srgbClr val="203864"/>
    <a:srgbClr val="00001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65" autoAdjust="0"/>
    <p:restoredTop sz="94978" autoAdjust="0"/>
  </p:normalViewPr>
  <p:slideViewPr>
    <p:cSldViewPr>
      <p:cViewPr varScale="1">
        <p:scale>
          <a:sx n="92" d="100"/>
          <a:sy n="92" d="100"/>
        </p:scale>
        <p:origin x="584" y="184"/>
      </p:cViewPr>
      <p:guideLst>
        <p:guide orient="horz" pos="2160"/>
        <p:guide pos="371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56960"/>
    </p:cViewPr>
  </p:sorterViewPr>
  <p:notesViewPr>
    <p:cSldViewPr snapToGrid="0" snapToObjects="1">
      <p:cViewPr varScale="1">
        <p:scale>
          <a:sx n="70" d="100"/>
          <a:sy n="70" d="100"/>
        </p:scale>
        <p:origin x="-292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customXml" Target="../customXml/item2.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presProps" Target="presProps.xml"/><Relationship Id="rId5" Type="http://schemas.openxmlformats.org/officeDocument/2006/relationships/slideMaster" Target="slideMasters/slideMaster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viewProps" Target="viewProps.xml"/><Relationship Id="rId85"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61" Type="http://schemas.openxmlformats.org/officeDocument/2006/relationships/slide" Target="slides/slide55.xml"/><Relationship Id="rId8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ndrew.gannon\Desktop\Pneumonitis%20exposure%20bar%20graphs%20(6%20Sept%20201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ndrew.gannon\Desktop\Pneumonitis%20exposure%20bar%20graphs%20(6%20Sept%202018).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15048118985127"/>
          <c:y val="3.5642196961648782E-2"/>
          <c:w val="0.83648188148260605"/>
          <c:h val="0.73443160781997763"/>
        </c:manualLayout>
      </c:layout>
      <c:barChart>
        <c:barDir val="col"/>
        <c:grouping val="clustered"/>
        <c:varyColors val="0"/>
        <c:ser>
          <c:idx val="0"/>
          <c:order val="0"/>
          <c:tx>
            <c:v>Durvalumab with pneumonitis (n=161)</c:v>
          </c:tx>
          <c:spPr>
            <a:solidFill>
              <a:srgbClr val="92D050"/>
            </a:solidFill>
            <a:ln>
              <a:noFill/>
            </a:ln>
            <a:effectLst/>
          </c:spPr>
          <c:invertIfNegative val="0"/>
          <c:cat>
            <c:strRef>
              <c:f>Sheet1!$B$5:$B$8</c:f>
              <c:strCache>
                <c:ptCount val="4"/>
                <c:pt idx="0">
                  <c:v>   ≥16</c:v>
                </c:pt>
                <c:pt idx="1">
                  <c:v>   ≥32</c:v>
                </c:pt>
                <c:pt idx="2">
                  <c:v>   ≥48</c:v>
                </c:pt>
                <c:pt idx="3">
                  <c:v>   ≥54</c:v>
                </c:pt>
              </c:strCache>
            </c:strRef>
          </c:cat>
          <c:val>
            <c:numRef>
              <c:f>Sheet1!$C$5:$C$8</c:f>
              <c:numCache>
                <c:formatCode>General</c:formatCode>
                <c:ptCount val="4"/>
                <c:pt idx="0">
                  <c:v>73.3</c:v>
                </c:pt>
                <c:pt idx="1">
                  <c:v>58.4</c:v>
                </c:pt>
                <c:pt idx="2">
                  <c:v>44.7</c:v>
                </c:pt>
                <c:pt idx="3">
                  <c:v>1.9</c:v>
                </c:pt>
              </c:numCache>
            </c:numRef>
          </c:val>
          <c:extLst>
            <c:ext xmlns:c16="http://schemas.microsoft.com/office/drawing/2014/chart" uri="{C3380CC4-5D6E-409C-BE32-E72D297353CC}">
              <c16:uniqueId val="{00000000-A0B5-7940-BEA5-29C91C4A8084}"/>
            </c:ext>
          </c:extLst>
        </c:ser>
        <c:ser>
          <c:idx val="1"/>
          <c:order val="1"/>
          <c:tx>
            <c:v>Durvalumab without pneumonitis (n=314)</c:v>
          </c:tx>
          <c:spPr>
            <a:solidFill>
              <a:srgbClr val="D3F0B1"/>
            </a:solidFill>
            <a:ln>
              <a:noFill/>
            </a:ln>
            <a:effectLst/>
          </c:spPr>
          <c:invertIfNegative val="0"/>
          <c:cat>
            <c:strRef>
              <c:f>Sheet1!$B$5:$B$8</c:f>
              <c:strCache>
                <c:ptCount val="4"/>
                <c:pt idx="0">
                  <c:v>   ≥16</c:v>
                </c:pt>
                <c:pt idx="1">
                  <c:v>   ≥32</c:v>
                </c:pt>
                <c:pt idx="2">
                  <c:v>   ≥48</c:v>
                </c:pt>
                <c:pt idx="3">
                  <c:v>   ≥54</c:v>
                </c:pt>
              </c:strCache>
            </c:strRef>
          </c:cat>
          <c:val>
            <c:numRef>
              <c:f>Sheet1!$D$5:$D$8</c:f>
              <c:numCache>
                <c:formatCode>General</c:formatCode>
                <c:ptCount val="4"/>
                <c:pt idx="0">
                  <c:v>79.3</c:v>
                </c:pt>
                <c:pt idx="1">
                  <c:v>61.5</c:v>
                </c:pt>
                <c:pt idx="2">
                  <c:v>46.2</c:v>
                </c:pt>
                <c:pt idx="3">
                  <c:v>1.6</c:v>
                </c:pt>
              </c:numCache>
            </c:numRef>
          </c:val>
          <c:extLst>
            <c:ext xmlns:c16="http://schemas.microsoft.com/office/drawing/2014/chart" uri="{C3380CC4-5D6E-409C-BE32-E72D297353CC}">
              <c16:uniqueId val="{00000001-A0B5-7940-BEA5-29C91C4A8084}"/>
            </c:ext>
          </c:extLst>
        </c:ser>
        <c:dLbls>
          <c:showLegendKey val="0"/>
          <c:showVal val="0"/>
          <c:showCatName val="0"/>
          <c:showSerName val="0"/>
          <c:showPercent val="0"/>
          <c:showBubbleSize val="0"/>
        </c:dLbls>
        <c:gapWidth val="219"/>
        <c:overlap val="-27"/>
        <c:axId val="946679264"/>
        <c:axId val="1253023360"/>
      </c:barChart>
      <c:catAx>
        <c:axId val="946679264"/>
        <c:scaling>
          <c:orientation val="minMax"/>
        </c:scaling>
        <c:delete val="0"/>
        <c:axPos val="b"/>
        <c:title>
          <c:tx>
            <c:rich>
              <a:bodyPr rot="0" spcFirstLastPara="1" vertOverflow="ellipsis" vert="horz" wrap="square" anchor="b" anchorCtr="1"/>
              <a:lstStyle/>
              <a:p>
                <a:pPr>
                  <a:defRPr sz="1200" b="1" i="0" u="none" strike="noStrike" kern="1200" baseline="0">
                    <a:solidFill>
                      <a:schemeClr val="tx2"/>
                    </a:solidFill>
                    <a:latin typeface="+mn-lt"/>
                    <a:ea typeface="+mn-ea"/>
                    <a:cs typeface="+mn-cs"/>
                  </a:defRPr>
                </a:pPr>
                <a:r>
                  <a:rPr lang="en-US" sz="1200" b="1" dirty="0">
                    <a:solidFill>
                      <a:schemeClr val="tx2"/>
                    </a:solidFill>
                  </a:rPr>
                  <a:t>Weeks of treatment</a:t>
                </a:r>
              </a:p>
            </c:rich>
          </c:tx>
          <c:layout>
            <c:manualLayout>
              <c:xMode val="edge"/>
              <c:yMode val="edge"/>
              <c:x val="0.34290848811038066"/>
              <c:y val="0.90005989371375317"/>
            </c:manualLayout>
          </c:layout>
          <c:overlay val="0"/>
          <c:spPr>
            <a:noFill/>
            <a:ln>
              <a:noFill/>
            </a:ln>
            <a:effectLst/>
          </c:spPr>
          <c:txPr>
            <a:bodyPr rot="0" spcFirstLastPara="1" vertOverflow="ellipsis" vert="horz" wrap="square" anchor="b" anchorCtr="1"/>
            <a:lstStyle/>
            <a:p>
              <a:pPr>
                <a:defRPr sz="12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1" i="0" u="none" strike="noStrike" kern="1200" baseline="0">
                <a:solidFill>
                  <a:schemeClr val="tx2"/>
                </a:solidFill>
                <a:latin typeface="+mn-lt"/>
                <a:ea typeface="+mn-ea"/>
                <a:cs typeface="+mn-cs"/>
              </a:defRPr>
            </a:pPr>
            <a:endParaRPr lang="en-US"/>
          </a:p>
        </c:txPr>
        <c:crossAx val="1253023360"/>
        <c:crosses val="autoZero"/>
        <c:auto val="1"/>
        <c:lblAlgn val="ctr"/>
        <c:lblOffset val="100"/>
        <c:noMultiLvlLbl val="0"/>
      </c:catAx>
      <c:valAx>
        <c:axId val="1253023360"/>
        <c:scaling>
          <c:orientation val="minMax"/>
          <c:max val="100"/>
        </c:scaling>
        <c:delete val="0"/>
        <c:axPos val="l"/>
        <c:title>
          <c:tx>
            <c:rich>
              <a:bodyPr rot="-540000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en-US" sz="1200" b="1" dirty="0">
                    <a:solidFill>
                      <a:schemeClr val="tx2"/>
                    </a:solidFill>
                  </a:rPr>
                  <a:t>%</a:t>
                </a:r>
                <a:r>
                  <a:rPr lang="en-US" sz="1200" b="1" baseline="0" dirty="0">
                    <a:solidFill>
                      <a:schemeClr val="tx2"/>
                    </a:solidFill>
                  </a:rPr>
                  <a:t> of patients</a:t>
                </a:r>
                <a:endParaRPr lang="en-US" sz="1200" b="1" dirty="0">
                  <a:solidFill>
                    <a:schemeClr val="tx2"/>
                  </a:solidFill>
                </a:endParaRPr>
              </a:p>
            </c:rich>
          </c:tx>
          <c:layout>
            <c:manualLayout>
              <c:xMode val="edge"/>
              <c:yMode val="edge"/>
              <c:x val="3.8389827050635907E-3"/>
              <c:y val="0.27702515619628071"/>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a:solidFill>
              <a:schemeClr val="tx2"/>
            </a:solidFill>
          </a:ln>
          <a:effectLst/>
        </c:spPr>
        <c:txPr>
          <a:bodyPr rot="-60000000" spcFirstLastPara="1" vertOverflow="ellipsis" vert="horz" wrap="square" anchor="ctr" anchorCtr="1"/>
          <a:lstStyle/>
          <a:p>
            <a:pPr>
              <a:defRPr sz="1100" b="1" i="0" u="none" strike="noStrike" kern="1200" baseline="0">
                <a:solidFill>
                  <a:schemeClr val="tx2"/>
                </a:solidFill>
                <a:latin typeface="+mn-lt"/>
                <a:ea typeface="+mn-ea"/>
                <a:cs typeface="+mn-cs"/>
              </a:defRPr>
            </a:pPr>
            <a:endParaRPr lang="en-US"/>
          </a:p>
        </c:txPr>
        <c:crossAx val="946679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76082677165355"/>
          <c:y val="3.5642196961648782E-2"/>
          <c:w val="0.78904472878390197"/>
          <c:h val="0.75289116827038505"/>
        </c:manualLayout>
      </c:layout>
      <c:barChart>
        <c:barDir val="col"/>
        <c:grouping val="clustered"/>
        <c:varyColors val="0"/>
        <c:ser>
          <c:idx val="0"/>
          <c:order val="0"/>
          <c:tx>
            <c:v>Placebo with pneumonitis (n=58)</c:v>
          </c:tx>
          <c:spPr>
            <a:solidFill>
              <a:srgbClr val="F9951E"/>
            </a:solidFill>
            <a:ln>
              <a:noFill/>
            </a:ln>
            <a:effectLst/>
          </c:spPr>
          <c:invertIfNegative val="0"/>
          <c:cat>
            <c:strRef>
              <c:f>Sheet1!$E$5:$E$8</c:f>
              <c:strCache>
                <c:ptCount val="4"/>
                <c:pt idx="0">
                  <c:v>   ≥16</c:v>
                </c:pt>
                <c:pt idx="1">
                  <c:v>   ≥32</c:v>
                </c:pt>
                <c:pt idx="2">
                  <c:v>   ≥48</c:v>
                </c:pt>
                <c:pt idx="3">
                  <c:v>   ≥54</c:v>
                </c:pt>
              </c:strCache>
            </c:strRef>
          </c:cat>
          <c:val>
            <c:numRef>
              <c:f>Sheet1!$F$5:$F$8</c:f>
              <c:numCache>
                <c:formatCode>General</c:formatCode>
                <c:ptCount val="4"/>
                <c:pt idx="0">
                  <c:v>70.7</c:v>
                </c:pt>
                <c:pt idx="1">
                  <c:v>50</c:v>
                </c:pt>
                <c:pt idx="2">
                  <c:v>34.5</c:v>
                </c:pt>
                <c:pt idx="3">
                  <c:v>0</c:v>
                </c:pt>
              </c:numCache>
            </c:numRef>
          </c:val>
          <c:extLst>
            <c:ext xmlns:c16="http://schemas.microsoft.com/office/drawing/2014/chart" uri="{C3380CC4-5D6E-409C-BE32-E72D297353CC}">
              <c16:uniqueId val="{00000000-36D8-624D-A50C-E64BE88732D9}"/>
            </c:ext>
          </c:extLst>
        </c:ser>
        <c:ser>
          <c:idx val="1"/>
          <c:order val="1"/>
          <c:tx>
            <c:v>Placebo without pneumonitis (n=176)</c:v>
          </c:tx>
          <c:spPr>
            <a:solidFill>
              <a:srgbClr val="F9D993"/>
            </a:solidFill>
            <a:ln>
              <a:noFill/>
            </a:ln>
            <a:effectLst/>
          </c:spPr>
          <c:invertIfNegative val="0"/>
          <c:cat>
            <c:strRef>
              <c:f>Sheet1!$E$5:$E$8</c:f>
              <c:strCache>
                <c:ptCount val="4"/>
                <c:pt idx="0">
                  <c:v>   ≥16</c:v>
                </c:pt>
                <c:pt idx="1">
                  <c:v>   ≥32</c:v>
                </c:pt>
                <c:pt idx="2">
                  <c:v>   ≥48</c:v>
                </c:pt>
                <c:pt idx="3">
                  <c:v>   ≥54</c:v>
                </c:pt>
              </c:strCache>
            </c:strRef>
          </c:cat>
          <c:val>
            <c:numRef>
              <c:f>Sheet1!$G$5:$G$8</c:f>
              <c:numCache>
                <c:formatCode>General</c:formatCode>
                <c:ptCount val="4"/>
                <c:pt idx="0">
                  <c:v>73.900000000000006</c:v>
                </c:pt>
                <c:pt idx="1">
                  <c:v>48.9</c:v>
                </c:pt>
                <c:pt idx="2">
                  <c:v>34.1</c:v>
                </c:pt>
                <c:pt idx="3">
                  <c:v>0</c:v>
                </c:pt>
              </c:numCache>
            </c:numRef>
          </c:val>
          <c:extLst>
            <c:ext xmlns:c16="http://schemas.microsoft.com/office/drawing/2014/chart" uri="{C3380CC4-5D6E-409C-BE32-E72D297353CC}">
              <c16:uniqueId val="{00000001-36D8-624D-A50C-E64BE88732D9}"/>
            </c:ext>
          </c:extLst>
        </c:ser>
        <c:dLbls>
          <c:showLegendKey val="0"/>
          <c:showVal val="0"/>
          <c:showCatName val="0"/>
          <c:showSerName val="0"/>
          <c:showPercent val="0"/>
          <c:showBubbleSize val="0"/>
        </c:dLbls>
        <c:gapWidth val="219"/>
        <c:overlap val="-27"/>
        <c:axId val="1253028400"/>
        <c:axId val="1253031200"/>
      </c:barChart>
      <c:catAx>
        <c:axId val="1253028400"/>
        <c:scaling>
          <c:orientation val="minMax"/>
        </c:scaling>
        <c:delete val="0"/>
        <c:axPos val="b"/>
        <c:title>
          <c:tx>
            <c:rich>
              <a:bodyPr rot="0" spcFirstLastPara="1" vertOverflow="ellipsis" vert="horz" wrap="square" anchor="b" anchorCtr="1"/>
              <a:lstStyle/>
              <a:p>
                <a:pPr>
                  <a:defRPr sz="1200" b="1" i="0" u="none" strike="noStrike" kern="1200" baseline="0">
                    <a:solidFill>
                      <a:schemeClr val="tx2"/>
                    </a:solidFill>
                    <a:latin typeface="+mn-lt"/>
                    <a:ea typeface="+mn-ea"/>
                    <a:cs typeface="+mn-cs"/>
                  </a:defRPr>
                </a:pPr>
                <a:r>
                  <a:rPr lang="en-US" sz="1200" b="1" dirty="0">
                    <a:solidFill>
                      <a:schemeClr val="tx2"/>
                    </a:solidFill>
                  </a:rPr>
                  <a:t>Weeks of treatment</a:t>
                </a:r>
              </a:p>
            </c:rich>
          </c:tx>
          <c:layout>
            <c:manualLayout>
              <c:xMode val="edge"/>
              <c:yMode val="edge"/>
              <c:x val="0.40177104902519778"/>
              <c:y val="0.89033762153363039"/>
            </c:manualLayout>
          </c:layout>
          <c:overlay val="0"/>
          <c:spPr>
            <a:noFill/>
            <a:ln>
              <a:noFill/>
            </a:ln>
            <a:effectLst/>
          </c:spPr>
          <c:txPr>
            <a:bodyPr rot="0" spcFirstLastPara="1" vertOverflow="ellipsis" vert="horz" wrap="square" anchor="b" anchorCtr="1"/>
            <a:lstStyle/>
            <a:p>
              <a:pPr>
                <a:defRPr sz="12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1" i="0" u="none" strike="noStrike" kern="1200" baseline="0">
                <a:solidFill>
                  <a:schemeClr val="tx2"/>
                </a:solidFill>
                <a:latin typeface="+mn-lt"/>
                <a:ea typeface="+mn-ea"/>
                <a:cs typeface="+mn-cs"/>
              </a:defRPr>
            </a:pPr>
            <a:endParaRPr lang="en-US"/>
          </a:p>
        </c:txPr>
        <c:crossAx val="1253031200"/>
        <c:crosses val="autoZero"/>
        <c:auto val="1"/>
        <c:lblAlgn val="ctr"/>
        <c:lblOffset val="100"/>
        <c:noMultiLvlLbl val="0"/>
      </c:catAx>
      <c:valAx>
        <c:axId val="1253031200"/>
        <c:scaling>
          <c:orientation val="minMax"/>
          <c:max val="100"/>
        </c:scaling>
        <c:delete val="0"/>
        <c:axPos val="l"/>
        <c:title>
          <c:tx>
            <c:rich>
              <a:bodyPr rot="-540000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en-US" sz="1200" b="1" i="0" dirty="0">
                    <a:solidFill>
                      <a:schemeClr val="tx2"/>
                    </a:solidFill>
                  </a:rPr>
                  <a:t>% of patients</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a:solidFill>
              <a:schemeClr val="tx2"/>
            </a:solidFill>
          </a:ln>
          <a:effectLst/>
        </c:spPr>
        <c:txPr>
          <a:bodyPr rot="-60000000" spcFirstLastPara="1" vertOverflow="ellipsis" vert="horz" wrap="square" anchor="ctr" anchorCtr="1"/>
          <a:lstStyle/>
          <a:p>
            <a:pPr>
              <a:defRPr sz="1100" b="1" i="0" u="none" strike="noStrike" kern="1200" baseline="0">
                <a:solidFill>
                  <a:schemeClr val="tx2"/>
                </a:solidFill>
                <a:latin typeface="+mn-lt"/>
                <a:ea typeface="+mn-ea"/>
                <a:cs typeface="+mn-cs"/>
              </a:defRPr>
            </a:pPr>
            <a:endParaRPr lang="en-US"/>
          </a:p>
        </c:txPr>
        <c:crossAx val="1253028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r>
              <a:rPr lang="en-US"/>
              <a:t>Breast Cancer</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231094E-EE1B-DC4C-9055-4A48FF0273CD}" type="datetimeFigureOut">
              <a:rPr lang="en-US"/>
              <a:pPr>
                <a:defRPr/>
              </a:pPr>
              <a:t>6/19/20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r>
              <a:rPr lang="en-US"/>
              <a:t>00A_ONS-Breast-17-NL-Intro-Slides_v34fr</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047A620-AB8F-CF46-A88D-87A30D4E58B6}" type="slidenum">
              <a:rPr lang="en-US"/>
              <a:pPr>
                <a:defRPr/>
              </a:pPr>
              <a:t>‹#›</a:t>
            </a:fld>
            <a:endParaRPr lang="en-US"/>
          </a:p>
        </p:txBody>
      </p:sp>
    </p:spTree>
    <p:extLst>
      <p:ext uri="{BB962C8B-B14F-4D97-AF65-F5344CB8AC3E}">
        <p14:creationId xmlns:p14="http://schemas.microsoft.com/office/powerpoint/2010/main" val="385897391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r>
              <a:rPr lang="en-US"/>
              <a:t>Breast Cancer</a:t>
            </a:r>
          </a:p>
        </p:txBody>
      </p:sp>
      <p:sp>
        <p:nvSpPr>
          <p:cNvPr id="5123" name="Rectangle 3"/>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r>
              <a:rPr lang="en-US"/>
              <a:t>00A_ONS-Breast-17-NL-Intro-Slides_v34fr</a:t>
            </a:r>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lvl1pPr>
          </a:lstStyle>
          <a:p>
            <a:pPr>
              <a:defRPr/>
            </a:pPr>
            <a:fld id="{1FF50E98-AC92-C54A-ACBD-9B80212ADB1C}" type="slidenum">
              <a:rPr lang="en-US"/>
              <a:pPr>
                <a:defRPr/>
              </a:pPr>
              <a:t>‹#›</a:t>
            </a:fld>
            <a:endParaRPr lang="en-US"/>
          </a:p>
        </p:txBody>
      </p:sp>
    </p:spTree>
    <p:extLst>
      <p:ext uri="{BB962C8B-B14F-4D97-AF65-F5344CB8AC3E}">
        <p14:creationId xmlns:p14="http://schemas.microsoft.com/office/powerpoint/2010/main" val="1304991766"/>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p:cNvSpPr>
          <p:nvPr>
            <p:ph type="sldImg"/>
          </p:nvPr>
        </p:nvSpPr>
        <p:spPr>
          <a:xfrm>
            <a:off x="381000" y="685800"/>
            <a:ext cx="6096000" cy="3429000"/>
          </a:xfrm>
          <a:ln/>
        </p:spPr>
      </p:sp>
      <p:sp>
        <p:nvSpPr>
          <p:cNvPr id="8194" name="Notes Placeholder 2"/>
          <p:cNvSpPr>
            <a:spLocks noGrp="1"/>
          </p:cNvSpPr>
          <p:nvPr>
            <p:ph type="body" idx="1"/>
          </p:nvPr>
        </p:nvSpPr>
        <p:spPr>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8195"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9FDB787-9FB4-DC4A-80AA-DB3AF5C8F3C0}"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 name="Date Placeholder 1"/>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00A_ONS-GI-17-NL-Intro-Slides_v35rak</a:t>
            </a:r>
          </a:p>
        </p:txBody>
      </p:sp>
      <p:sp>
        <p:nvSpPr>
          <p:cNvPr id="4" name="Header Placeholder 3"/>
          <p:cNvSpPr>
            <a:spLocks noGrp="1"/>
          </p:cNvSpPr>
          <p:nvPr>
            <p:ph type="hdr"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Gastrointestinal</a:t>
            </a:r>
          </a:p>
        </p:txBody>
      </p:sp>
    </p:spTree>
    <p:extLst>
      <p:ext uri="{BB962C8B-B14F-4D97-AF65-F5344CB8AC3E}">
        <p14:creationId xmlns:p14="http://schemas.microsoft.com/office/powerpoint/2010/main" val="3873774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Breast Cancer</a:t>
            </a:r>
          </a:p>
        </p:txBody>
      </p:sp>
      <p:sp>
        <p:nvSpPr>
          <p:cNvPr id="5" name="Footer Placeholder 4"/>
          <p:cNvSpPr>
            <a:spLocks noGrp="1"/>
          </p:cNvSpPr>
          <p:nvPr>
            <p:ph type="ftr" sz="quarter" idx="4"/>
          </p:nvPr>
        </p:nvSpPr>
        <p:spPr/>
        <p:txBody>
          <a:bodyPr/>
          <a:lstStyle/>
          <a:p>
            <a:pPr>
              <a:defRPr/>
            </a:pPr>
            <a:r>
              <a:rPr lang="en-US"/>
              <a:t>00A_ONS-Breast-17-NL-Intro-Slides_v34fr</a:t>
            </a:r>
          </a:p>
        </p:txBody>
      </p:sp>
      <p:sp>
        <p:nvSpPr>
          <p:cNvPr id="6" name="Slide Number Placeholder 5"/>
          <p:cNvSpPr>
            <a:spLocks noGrp="1"/>
          </p:cNvSpPr>
          <p:nvPr>
            <p:ph type="sldNum" sz="quarter" idx="5"/>
          </p:nvPr>
        </p:nvSpPr>
        <p:spPr/>
        <p:txBody>
          <a:bodyPr/>
          <a:lstStyle/>
          <a:p>
            <a:pPr>
              <a:defRPr/>
            </a:pPr>
            <a:fld id="{1FF50E98-AC92-C54A-ACBD-9B80212ADB1C}" type="slidenum">
              <a:rPr lang="en-US" smtClean="0"/>
              <a:pPr>
                <a:defRPr/>
              </a:pPr>
              <a:t>51</a:t>
            </a:fld>
            <a:endParaRPr lang="en-US"/>
          </a:p>
        </p:txBody>
      </p:sp>
    </p:spTree>
    <p:extLst>
      <p:ext uri="{BB962C8B-B14F-4D97-AF65-F5344CB8AC3E}">
        <p14:creationId xmlns:p14="http://schemas.microsoft.com/office/powerpoint/2010/main" val="3294111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Breast Cancer</a:t>
            </a:r>
          </a:p>
        </p:txBody>
      </p:sp>
      <p:sp>
        <p:nvSpPr>
          <p:cNvPr id="5" name="Footer Placeholder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00A_ONS-Breast-17-NL-Intro-Slides_v34fr</a:t>
            </a:r>
          </a:p>
        </p:txBody>
      </p:sp>
      <p:sp>
        <p:nvSpPr>
          <p:cNvPr id="6" name="Slide Number Placeholder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F50E98-AC92-C54A-ACBD-9B80212ADB1C}"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63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42947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8083F44-652A-8340-B985-A6316E606BB9}"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63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2AA5DB0-B10D-C947-94BF-35AC4EBB75FA}"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1638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6A25546-B503-9E4B-9435-4FFE16C82FF4}"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16388" name="Rectangle 2"/>
          <p:cNvSpPr>
            <a:spLocks noGrp="1" noRot="1" noChangeAspect="1" noChangeArrowheads="1" noTextEdit="1"/>
          </p:cNvSpPr>
          <p:nvPr>
            <p:ph type="sldImg"/>
          </p:nvPr>
        </p:nvSpPr>
        <p:spPr>
          <a:solidFill>
            <a:srgbClr val="FFFFFF"/>
          </a:solidFill>
          <a:ln/>
        </p:spPr>
      </p:sp>
      <p:sp>
        <p:nvSpPr>
          <p:cNvPr id="1638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ea typeface="ヒラギノ角ゴ Pro W3" charset="0"/>
              <a:cs typeface="ヒラギノ角ゴ Pro W3" charset="0"/>
            </a:endParaRPr>
          </a:p>
        </p:txBody>
      </p:sp>
    </p:spTree>
    <p:extLst>
      <p:ext uri="{BB962C8B-B14F-4D97-AF65-F5344CB8AC3E}">
        <p14:creationId xmlns:p14="http://schemas.microsoft.com/office/powerpoint/2010/main" val="405046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Breast Cancer</a:t>
            </a:r>
          </a:p>
        </p:txBody>
      </p:sp>
      <p:sp>
        <p:nvSpPr>
          <p:cNvPr id="5" name="Footer Placeholder 4"/>
          <p:cNvSpPr>
            <a:spLocks noGrp="1"/>
          </p:cNvSpPr>
          <p:nvPr>
            <p:ph type="ftr" sz="quarter" idx="4"/>
          </p:nvPr>
        </p:nvSpPr>
        <p:spPr/>
        <p:txBody>
          <a:bodyPr/>
          <a:lstStyle/>
          <a:p>
            <a:pPr>
              <a:defRPr/>
            </a:pPr>
            <a:r>
              <a:rPr lang="en-US"/>
              <a:t>00A_ONS-Breast-17-NL-Intro-Slides_v34fr</a:t>
            </a:r>
          </a:p>
        </p:txBody>
      </p:sp>
      <p:sp>
        <p:nvSpPr>
          <p:cNvPr id="6" name="Slide Number Placeholder 5"/>
          <p:cNvSpPr>
            <a:spLocks noGrp="1"/>
          </p:cNvSpPr>
          <p:nvPr>
            <p:ph type="sldNum" sz="quarter" idx="5"/>
          </p:nvPr>
        </p:nvSpPr>
        <p:spPr/>
        <p:txBody>
          <a:bodyPr/>
          <a:lstStyle/>
          <a:p>
            <a:pPr>
              <a:defRPr/>
            </a:pPr>
            <a:fld id="{1FF50E98-AC92-C54A-ACBD-9B80212ADB1C}" type="slidenum">
              <a:rPr lang="en-US" smtClean="0"/>
              <a:pPr>
                <a:defRPr/>
              </a:pPr>
              <a:t>8</a:t>
            </a:fld>
            <a:endParaRPr lang="en-US"/>
          </a:p>
        </p:txBody>
      </p:sp>
    </p:spTree>
    <p:extLst>
      <p:ext uri="{BB962C8B-B14F-4D97-AF65-F5344CB8AC3E}">
        <p14:creationId xmlns:p14="http://schemas.microsoft.com/office/powerpoint/2010/main" val="2316246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Breast Cancer</a:t>
            </a:r>
          </a:p>
        </p:txBody>
      </p:sp>
      <p:sp>
        <p:nvSpPr>
          <p:cNvPr id="5" name="Footer Placeholder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00A_ONS-Breast-17-NL-Intro-Slides_v34fr</a:t>
            </a:r>
          </a:p>
        </p:txBody>
      </p:sp>
      <p:sp>
        <p:nvSpPr>
          <p:cNvPr id="6" name="Slide Number Placeholder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F50E98-AC92-C54A-ACBD-9B80212ADB1C}"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4148023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59A5BC-8777-47DE-BCAA-2E039572B7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2223723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59A5BC-8777-47DE-BCAA-2E039572B7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3975356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714545-3C51-4F4A-865A-1EFF12F1A0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1261842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Breast Cancer</a:t>
            </a:r>
          </a:p>
        </p:txBody>
      </p:sp>
      <p:sp>
        <p:nvSpPr>
          <p:cNvPr id="5" name="Footer Placeholder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00A_ONS-Breast-17-NL-Intro-Slides_v34fr</a:t>
            </a:r>
          </a:p>
        </p:txBody>
      </p:sp>
      <p:sp>
        <p:nvSpPr>
          <p:cNvPr id="6" name="Slide Number Placeholder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F50E98-AC92-C54A-ACBD-9B80212ADB1C}"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2667620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Breast Cancer</a:t>
            </a:r>
          </a:p>
        </p:txBody>
      </p:sp>
      <p:sp>
        <p:nvSpPr>
          <p:cNvPr id="5" name="Footer Placeholder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00A_ONS-Breast-17-NL-Intro-Slides_v34fr</a:t>
            </a:r>
          </a:p>
        </p:txBody>
      </p:sp>
      <p:sp>
        <p:nvSpPr>
          <p:cNvPr id="6" name="Slide Number Placeholder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F50E98-AC92-C54A-ACBD-9B80212ADB1C}"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31631588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descr="A picture containing screenshot&#10;&#10;Description automatically generated">
            <a:extLst>
              <a:ext uri="{FF2B5EF4-FFF2-40B4-BE49-F238E27FC236}">
                <a16:creationId xmlns:a16="http://schemas.microsoft.com/office/drawing/2014/main" id="{A339E2B2-F6DA-1D45-B9D8-044B10C238C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098" name="Rectangle 2"/>
          <p:cNvSpPr>
            <a:spLocks noGrp="1" noChangeArrowheads="1"/>
          </p:cNvSpPr>
          <p:nvPr>
            <p:ph type="ctrTitle"/>
          </p:nvPr>
        </p:nvSpPr>
        <p:spPr>
          <a:xfrm>
            <a:off x="914400" y="1981200"/>
            <a:ext cx="10363200" cy="1143000"/>
          </a:xfrm>
        </p:spPr>
        <p:txBody>
          <a:bodyPr/>
          <a:lstStyle>
            <a:lvl1pPr algn="ctr">
              <a:defRPr sz="2300">
                <a:solidFill>
                  <a:srgbClr val="002060"/>
                </a:solidFill>
              </a:defRPr>
            </a:lvl1pPr>
          </a:lstStyle>
          <a:p>
            <a:pPr lvl="0"/>
            <a:r>
              <a:rPr lang="en-US" noProof="0"/>
              <a:t>Click to edit Master title style</a:t>
            </a:r>
          </a:p>
        </p:txBody>
      </p:sp>
      <p:sp>
        <p:nvSpPr>
          <p:cNvPr id="4099" name="Rectangle 3"/>
          <p:cNvSpPr>
            <a:spLocks noGrp="1" noChangeArrowheads="1"/>
          </p:cNvSpPr>
          <p:nvPr>
            <p:ph type="subTitle" idx="1"/>
          </p:nvPr>
        </p:nvSpPr>
        <p:spPr>
          <a:xfrm>
            <a:off x="1828800" y="3886200"/>
            <a:ext cx="8534400" cy="1752600"/>
          </a:xfrm>
        </p:spPr>
        <p:txBody>
          <a:bodyPr/>
          <a:lstStyle>
            <a:lvl1pPr marL="0" indent="0" algn="ctr">
              <a:buFontTx/>
              <a:buNone/>
              <a:defRPr>
                <a:solidFill>
                  <a:srgbClr val="002060"/>
                </a:solidFill>
              </a:defRPr>
            </a:lvl1pPr>
          </a:lstStyle>
          <a:p>
            <a:pPr lvl="0"/>
            <a:r>
              <a:rPr lang="en-US" noProof="0"/>
              <a:t>Click to edit Master subtitle style</a:t>
            </a:r>
          </a:p>
        </p:txBody>
      </p:sp>
    </p:spTree>
    <p:extLst>
      <p:ext uri="{BB962C8B-B14F-4D97-AF65-F5344CB8AC3E}">
        <p14:creationId xmlns:p14="http://schemas.microsoft.com/office/powerpoint/2010/main" val="70295425"/>
      </p:ext>
    </p:extLst>
  </p:cSld>
  <p:clrMapOvr>
    <a:masterClrMapping/>
  </p:clrMapOvr>
  <p:transition spd="slow"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5592114"/>
      </p:ext>
    </p:extLst>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0"/>
            <a:ext cx="2590800" cy="6489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1" y="0"/>
            <a:ext cx="7569200" cy="6489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2916396"/>
      </p:ext>
    </p:extLst>
  </p:cSld>
  <p:clrMapOvr>
    <a:masterClrMapping/>
  </p:clrMapOvr>
  <p:transition spd="slow"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9" y="6631088"/>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3"/>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96EC0D8-CF13-B54F-AABB-1280F8E58F14}" type="slidenum">
              <a:rPr lang="en-GB">
                <a:cs typeface="ＭＳ Ｐゴシック"/>
              </a:rPr>
              <a:pPr>
                <a:defRPr/>
              </a:pPr>
              <a:t>‹#›</a:t>
            </a:fld>
            <a:endParaRPr lang="en-GB">
              <a:cs typeface="ＭＳ Ｐゴシック"/>
            </a:endParaRPr>
          </a:p>
        </p:txBody>
      </p:sp>
    </p:spTree>
    <p:extLst>
      <p:ext uri="{BB962C8B-B14F-4D97-AF65-F5344CB8AC3E}">
        <p14:creationId xmlns:p14="http://schemas.microsoft.com/office/powerpoint/2010/main" val="583731545"/>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486" y="115890"/>
            <a:ext cx="10991849" cy="779671"/>
          </a:xfrm>
        </p:spPr>
        <p:txBody>
          <a:bodyPr>
            <a:normAutofit/>
          </a:bodyPr>
          <a:lstStyle>
            <a:lvl1pPr algn="l">
              <a:defRPr sz="2800" b="1" i="0">
                <a:solidFill>
                  <a:srgbClr val="064F59"/>
                </a:solidFill>
                <a:latin typeface="Arial"/>
              </a:defRPr>
            </a:lvl1pPr>
          </a:lstStyle>
          <a:p>
            <a:r>
              <a:rPr lang="en-US" dirty="0"/>
              <a:t>Click to edit Master title style</a:t>
            </a:r>
          </a:p>
        </p:txBody>
      </p:sp>
      <p:sp>
        <p:nvSpPr>
          <p:cNvPr id="3" name="Content Placeholder 2"/>
          <p:cNvSpPr>
            <a:spLocks noGrp="1"/>
          </p:cNvSpPr>
          <p:nvPr>
            <p:ph idx="1"/>
          </p:nvPr>
        </p:nvSpPr>
        <p:spPr>
          <a:xfrm>
            <a:off x="617284" y="1376989"/>
            <a:ext cx="10972800" cy="4525963"/>
          </a:xfrm>
        </p:spPr>
        <p:txBody>
          <a:bodyPr lIns="0" rtlCol="0">
            <a:normAutofit/>
          </a:bodyPr>
          <a:lstStyle>
            <a:lvl1pPr>
              <a:defRPr lang="en-US" sz="2100" dirty="0" smtClean="0"/>
            </a:lvl1pPr>
            <a:lvl2pPr>
              <a:defRPr lang="en-US" sz="2000" dirty="0" smtClean="0"/>
            </a:lvl2pPr>
            <a:lvl3pPr>
              <a:defRPr lang="en-US" sz="2000"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
          </p:nvPr>
        </p:nvSpPr>
        <p:spPr>
          <a:xfrm>
            <a:off x="615953" y="6289942"/>
            <a:ext cx="10993967" cy="463313"/>
          </a:xfrm>
        </p:spPr>
        <p:txBody>
          <a:bodyPr lIns="0" tIns="0" rIns="0" bIns="0" anchor="b">
            <a:noAutofit/>
          </a:bodyPr>
          <a:lstStyle>
            <a:lvl1pPr marL="0" indent="0">
              <a:lnSpc>
                <a:spcPct val="100000"/>
              </a:lnSpc>
              <a:spcBef>
                <a:spcPts val="200"/>
              </a:spcBef>
              <a:buNone/>
              <a:defRPr sz="1000" b="0">
                <a:solidFill>
                  <a:srgbClr val="064F59"/>
                </a:solidFill>
              </a:defRPr>
            </a:lvl1pPr>
            <a:lvl2pPr marL="457208" indent="0">
              <a:buNone/>
              <a:defRPr/>
            </a:lvl2pPr>
            <a:lvl3pPr marL="914415" indent="0">
              <a:buNone/>
              <a:defRPr/>
            </a:lvl3pPr>
            <a:lvl4pPr marL="1371623" indent="0">
              <a:buNone/>
              <a:defRPr/>
            </a:lvl4pPr>
            <a:lvl5pPr marL="1828830" indent="0">
              <a:buNone/>
              <a:defRPr/>
            </a:lvl5pPr>
          </a:lstStyle>
          <a:p>
            <a:pPr lvl="0"/>
            <a:r>
              <a:rPr lang="en-US" noProof="0" dirty="0"/>
              <a:t>Click to edit Master text styles</a:t>
            </a:r>
          </a:p>
        </p:txBody>
      </p:sp>
      <p:sp>
        <p:nvSpPr>
          <p:cNvPr id="5" name="Slide Number Placeholder 5"/>
          <p:cNvSpPr>
            <a:spLocks noGrp="1"/>
          </p:cNvSpPr>
          <p:nvPr>
            <p:ph type="sldNum" sz="quarter" idx="11"/>
          </p:nvPr>
        </p:nvSpPr>
        <p:spPr>
          <a:xfrm>
            <a:off x="9012768" y="6491291"/>
            <a:ext cx="2844800" cy="365125"/>
          </a:xfrm>
          <a:prstGeom prst="rect">
            <a:avLst/>
          </a:prstGeom>
        </p:spPr>
        <p:txBody>
          <a:bodyPr/>
          <a:lstStyle>
            <a:lvl1pPr>
              <a:defRPr sz="1100" b="0" i="0">
                <a:solidFill>
                  <a:srgbClr val="064F59"/>
                </a:solidFill>
                <a:latin typeface="Arial"/>
                <a:cs typeface="Arial"/>
              </a:defRPr>
            </a:lvl1pPr>
          </a:lstStyle>
          <a:p>
            <a:pPr>
              <a:defRPr/>
            </a:pPr>
            <a:fld id="{865B40A2-B197-3B46-BE14-65D655D54854}" type="slidenum">
              <a:rPr lang="en-US"/>
              <a:pPr>
                <a:defRPr/>
              </a:pPr>
              <a:t>‹#›</a:t>
            </a:fld>
            <a:endParaRPr lang="en-US" dirty="0"/>
          </a:p>
        </p:txBody>
      </p:sp>
      <p:sp>
        <p:nvSpPr>
          <p:cNvPr id="6" name="Footer Placeholder 7"/>
          <p:cNvSpPr>
            <a:spLocks noGrp="1"/>
          </p:cNvSpPr>
          <p:nvPr>
            <p:ph type="ftr" sz="quarter" idx="12"/>
          </p:nvPr>
        </p:nvSpPr>
        <p:spPr>
          <a:xfrm>
            <a:off x="4165600" y="6356353"/>
            <a:ext cx="3860800" cy="365125"/>
          </a:xfrm>
          <a:prstGeom prst="rect">
            <a:avLst/>
          </a:prstGeom>
        </p:spPr>
        <p:txBody>
          <a:bodyPr/>
          <a:lstStyle>
            <a:lvl1pPr>
              <a:defRPr>
                <a:solidFill>
                  <a:srgbClr val="064F59">
                    <a:tint val="75000"/>
                  </a:srgbClr>
                </a:solidFill>
              </a:defRPr>
            </a:lvl1pPr>
          </a:lstStyle>
          <a:p>
            <a:pPr>
              <a:defRPr/>
            </a:pPr>
            <a:endParaRPr lang="en-US"/>
          </a:p>
        </p:txBody>
      </p:sp>
    </p:spTree>
    <p:extLst>
      <p:ext uri="{BB962C8B-B14F-4D97-AF65-F5344CB8AC3E}">
        <p14:creationId xmlns:p14="http://schemas.microsoft.com/office/powerpoint/2010/main" val="389787791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4"/>
          <p:cNvSpPr>
            <a:spLocks noGrp="1"/>
          </p:cNvSpPr>
          <p:nvPr>
            <p:ph type="body" sz="quarter" idx="10"/>
          </p:nvPr>
        </p:nvSpPr>
        <p:spPr>
          <a:xfrm>
            <a:off x="609600" y="6210780"/>
            <a:ext cx="5488517" cy="447993"/>
          </a:xfrm>
        </p:spPr>
        <p:txBody>
          <a:bodyPr anchor="b"/>
          <a:lstStyle>
            <a:lvl1pPr marL="0" indent="0">
              <a:spcAft>
                <a:spcPts val="0"/>
              </a:spcAft>
              <a:buNone/>
              <a:defRPr sz="1200"/>
            </a:lvl1pPr>
            <a:lvl2pPr marL="376244" indent="0">
              <a:buNone/>
              <a:defRPr/>
            </a:lvl2pPr>
            <a:lvl3pPr marL="722324" indent="0">
              <a:buNone/>
              <a:defRPr/>
            </a:lvl3pPr>
            <a:lvl4pPr marL="995380" indent="0">
              <a:buNone/>
              <a:defRPr/>
            </a:lvl4pPr>
            <a:lvl5pPr marL="1395435" indent="0">
              <a:buFont typeface="Arial" pitchFamily="34" charset="0"/>
              <a:buNone/>
              <a:defRPr/>
            </a:lvl5pPr>
          </a:lstStyle>
          <a:p>
            <a:pPr lvl="0"/>
            <a:r>
              <a:rPr lang="en-US" dirty="0"/>
              <a:t>Click to edit Master text styles</a:t>
            </a:r>
            <a:endParaRPr lang="en-GB" dirty="0"/>
          </a:p>
        </p:txBody>
      </p:sp>
      <p:sp>
        <p:nvSpPr>
          <p:cNvPr id="5" name="Text Placeholder 4"/>
          <p:cNvSpPr>
            <a:spLocks noGrp="1"/>
          </p:cNvSpPr>
          <p:nvPr>
            <p:ph type="body" sz="quarter" idx="11"/>
          </p:nvPr>
        </p:nvSpPr>
        <p:spPr>
          <a:xfrm>
            <a:off x="6098118" y="6210780"/>
            <a:ext cx="5488517" cy="447993"/>
          </a:xfrm>
        </p:spPr>
        <p:txBody>
          <a:bodyPr anchor="b"/>
          <a:lstStyle>
            <a:lvl1pPr marL="0" indent="0" algn="r">
              <a:spcAft>
                <a:spcPts val="0"/>
              </a:spcAft>
              <a:buNone/>
              <a:defRPr sz="1200"/>
            </a:lvl1pPr>
            <a:lvl2pPr marL="376244" indent="0">
              <a:buNone/>
              <a:defRPr/>
            </a:lvl2pPr>
            <a:lvl3pPr marL="722324" indent="0">
              <a:buNone/>
              <a:defRPr/>
            </a:lvl3pPr>
            <a:lvl4pPr marL="995380" indent="0">
              <a:buNone/>
              <a:defRPr/>
            </a:lvl4pPr>
            <a:lvl5pPr marL="1395435" indent="0">
              <a:buFont typeface="Arial" pitchFamily="34" charset="0"/>
              <a:buNone/>
              <a:defRPr/>
            </a:lvl5pPr>
          </a:lstStyle>
          <a:p>
            <a:pPr lvl="0"/>
            <a:r>
              <a:rPr lang="en-US" dirty="0"/>
              <a:t>Click to edit Master text styles</a:t>
            </a:r>
            <a:endParaRPr lang="en-GB" dirty="0"/>
          </a:p>
        </p:txBody>
      </p:sp>
    </p:spTree>
    <p:extLst>
      <p:ext uri="{BB962C8B-B14F-4D97-AF65-F5344CB8AC3E}">
        <p14:creationId xmlns:p14="http://schemas.microsoft.com/office/powerpoint/2010/main" val="4112962805"/>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485" y="115889"/>
            <a:ext cx="10991849" cy="779671"/>
          </a:xfrm>
        </p:spPr>
        <p:txBody>
          <a:bodyPr>
            <a:normAutofit/>
          </a:bodyPr>
          <a:lstStyle>
            <a:lvl1pPr algn="l">
              <a:defRPr sz="2800" b="1" i="0">
                <a:solidFill>
                  <a:srgbClr val="064F59"/>
                </a:solidFill>
                <a:latin typeface="Arial"/>
              </a:defRPr>
            </a:lvl1pPr>
          </a:lstStyle>
          <a:p>
            <a:r>
              <a:rPr lang="en-US" dirty="0"/>
              <a:t>Click to edit Master title style</a:t>
            </a:r>
          </a:p>
        </p:txBody>
      </p:sp>
      <p:sp>
        <p:nvSpPr>
          <p:cNvPr id="3" name="Content Placeholder 2"/>
          <p:cNvSpPr>
            <a:spLocks noGrp="1"/>
          </p:cNvSpPr>
          <p:nvPr>
            <p:ph idx="1"/>
          </p:nvPr>
        </p:nvSpPr>
        <p:spPr>
          <a:xfrm>
            <a:off x="617284" y="1376989"/>
            <a:ext cx="10972800" cy="4525963"/>
          </a:xfrm>
        </p:spPr>
        <p:txBody>
          <a:bodyPr lIns="0" rtlCol="0">
            <a:normAutofit/>
          </a:bodyPr>
          <a:lstStyle>
            <a:lvl1pPr>
              <a:defRPr lang="en-US" sz="2100" dirty="0" smtClean="0"/>
            </a:lvl1pPr>
            <a:lvl2pPr>
              <a:defRPr lang="en-US" sz="2000" dirty="0" smtClean="0"/>
            </a:lvl2pPr>
            <a:lvl3pPr>
              <a:defRPr lang="en-US" sz="2000"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
          </p:nvPr>
        </p:nvSpPr>
        <p:spPr>
          <a:xfrm>
            <a:off x="615951" y="6289940"/>
            <a:ext cx="10993967" cy="463313"/>
          </a:xfrm>
        </p:spPr>
        <p:txBody>
          <a:bodyPr lIns="0" tIns="0" rIns="0" bIns="0" anchor="b">
            <a:noAutofit/>
          </a:bodyPr>
          <a:lstStyle>
            <a:lvl1pPr marL="0" indent="0">
              <a:lnSpc>
                <a:spcPct val="100000"/>
              </a:lnSpc>
              <a:spcBef>
                <a:spcPts val="200"/>
              </a:spcBef>
              <a:buNone/>
              <a:defRPr sz="1000" b="0">
                <a:solidFill>
                  <a:srgbClr val="064F5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Click to edit Master text styles</a:t>
            </a:r>
          </a:p>
        </p:txBody>
      </p:sp>
      <p:sp>
        <p:nvSpPr>
          <p:cNvPr id="5" name="Slide Number Placeholder 5"/>
          <p:cNvSpPr>
            <a:spLocks noGrp="1"/>
          </p:cNvSpPr>
          <p:nvPr>
            <p:ph type="sldNum" sz="quarter" idx="11"/>
          </p:nvPr>
        </p:nvSpPr>
        <p:spPr>
          <a:xfrm>
            <a:off x="9012767" y="6491289"/>
            <a:ext cx="2844800" cy="365125"/>
          </a:xfrm>
          <a:prstGeom prst="rect">
            <a:avLst/>
          </a:prstGeom>
        </p:spPr>
        <p:txBody>
          <a:bodyPr/>
          <a:lstStyle>
            <a:lvl1pPr>
              <a:defRPr sz="1100" b="0" i="0">
                <a:solidFill>
                  <a:srgbClr val="064F59"/>
                </a:solidFill>
                <a:latin typeface="Arial"/>
                <a:cs typeface="Arial"/>
              </a:defRPr>
            </a:lvl1pPr>
          </a:lstStyle>
          <a:p>
            <a:pPr>
              <a:defRPr/>
            </a:pPr>
            <a:fld id="{865B40A2-B197-3B46-BE14-65D655D54854}" type="slidenum">
              <a:rPr lang="en-US"/>
              <a:pPr>
                <a:defRPr/>
              </a:pPr>
              <a:t>‹#›</a:t>
            </a:fld>
            <a:endParaRPr lang="en-US" dirty="0"/>
          </a:p>
        </p:txBody>
      </p:sp>
      <p:sp>
        <p:nvSpPr>
          <p:cNvPr id="6" name="Footer Placeholder 7"/>
          <p:cNvSpPr>
            <a:spLocks noGrp="1"/>
          </p:cNvSpPr>
          <p:nvPr>
            <p:ph type="ftr" sz="quarter" idx="12"/>
          </p:nvPr>
        </p:nvSpPr>
        <p:spPr>
          <a:xfrm>
            <a:off x="4165600" y="6356351"/>
            <a:ext cx="3860800" cy="365125"/>
          </a:xfrm>
          <a:prstGeom prst="rect">
            <a:avLst/>
          </a:prstGeom>
        </p:spPr>
        <p:txBody>
          <a:bodyPr/>
          <a:lstStyle>
            <a:lvl1pPr>
              <a:defRPr>
                <a:solidFill>
                  <a:srgbClr val="064F59">
                    <a:tint val="75000"/>
                  </a:srgbClr>
                </a:solidFill>
              </a:defRPr>
            </a:lvl1pPr>
          </a:lstStyle>
          <a:p>
            <a:pPr>
              <a:defRPr/>
            </a:pPr>
            <a:endParaRPr lang="en-US"/>
          </a:p>
        </p:txBody>
      </p:sp>
    </p:spTree>
    <p:extLst>
      <p:ext uri="{BB962C8B-B14F-4D97-AF65-F5344CB8AC3E}">
        <p14:creationId xmlns:p14="http://schemas.microsoft.com/office/powerpoint/2010/main" val="1542533862"/>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2013846368"/>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596741"/>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659D2F7D-FC5C-3F46-9C72-E18FC1D7FFE0}" type="slidenum">
              <a:rPr lang="en-GB"/>
              <a:pPr>
                <a:defRPr/>
              </a:pPr>
              <a:t>‹#›</a:t>
            </a:fld>
            <a:endParaRPr lang="en-GB"/>
          </a:p>
        </p:txBody>
      </p:sp>
    </p:spTree>
    <p:extLst>
      <p:ext uri="{BB962C8B-B14F-4D97-AF65-F5344CB8AC3E}">
        <p14:creationId xmlns:p14="http://schemas.microsoft.com/office/powerpoint/2010/main" val="370864016"/>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NEW Title Only">
    <p:spTree>
      <p:nvGrpSpPr>
        <p:cNvPr id="1" name=""/>
        <p:cNvGrpSpPr/>
        <p:nvPr/>
      </p:nvGrpSpPr>
      <p:grpSpPr>
        <a:xfrm>
          <a:off x="0" y="0"/>
          <a:ext cx="0" cy="0"/>
          <a:chOff x="0" y="0"/>
          <a:chExt cx="0" cy="0"/>
        </a:xfrm>
      </p:grpSpPr>
      <p:sp>
        <p:nvSpPr>
          <p:cNvPr id="4" name="Title 3"/>
          <p:cNvSpPr>
            <a:spLocks noGrp="1"/>
          </p:cNvSpPr>
          <p:nvPr>
            <p:ph type="title"/>
          </p:nvPr>
        </p:nvSpPr>
        <p:spPr>
          <a:xfrm>
            <a:off x="609600" y="0"/>
            <a:ext cx="10972800" cy="1143000"/>
          </a:xfrm>
        </p:spPr>
        <p:txBody>
          <a:bodyPr/>
          <a:lstStyle/>
          <a:p>
            <a:r>
              <a:rPr lang="en-US" dirty="0"/>
              <a:t>Click to edit Master title style</a:t>
            </a:r>
            <a:endParaRPr lang="en-GB" dirty="0"/>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96EC0D8-CF13-B54F-AABB-1280F8E58F14}" type="slidenum">
              <a:rPr lang="en-GB"/>
              <a:pPr>
                <a:defRPr/>
              </a:pPr>
              <a:t>‹#›</a:t>
            </a:fld>
            <a:endParaRPr lang="en-GB"/>
          </a:p>
        </p:txBody>
      </p:sp>
    </p:spTree>
    <p:extLst>
      <p:ext uri="{BB962C8B-B14F-4D97-AF65-F5344CB8AC3E}">
        <p14:creationId xmlns:p14="http://schemas.microsoft.com/office/powerpoint/2010/main" val="328949578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0838732"/>
      </p:ext>
    </p:extLst>
  </p:cSld>
  <p:clrMapOvr>
    <a:masterClrMapping/>
  </p:clrMapOvr>
  <p:transition spd="slow"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PP_Title_B.jpg                                                 0033966FKarls G4                       C0DC18D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ctrTitle"/>
          </p:nvPr>
        </p:nvSpPr>
        <p:spPr bwMode="white">
          <a:xfrm>
            <a:off x="1079501" y="3429000"/>
            <a:ext cx="10401300" cy="1143000"/>
          </a:xfrm>
        </p:spPr>
        <p:txBody>
          <a:bodyPr/>
          <a:lstStyle>
            <a:lvl1pPr>
              <a:defRPr>
                <a:solidFill>
                  <a:schemeClr val="bg1"/>
                </a:solidFill>
              </a:defRPr>
            </a:lvl1pPr>
          </a:lstStyle>
          <a:p>
            <a:r>
              <a:rPr lang="en-US"/>
              <a:t>Click to edit Master title style</a:t>
            </a:r>
          </a:p>
        </p:txBody>
      </p:sp>
      <p:sp>
        <p:nvSpPr>
          <p:cNvPr id="2052" name="Rectangle 4"/>
          <p:cNvSpPr>
            <a:spLocks noGrp="1" noChangeArrowheads="1"/>
          </p:cNvSpPr>
          <p:nvPr>
            <p:ph type="subTitle" idx="1"/>
          </p:nvPr>
        </p:nvSpPr>
        <p:spPr bwMode="white">
          <a:xfrm>
            <a:off x="1079501" y="4610100"/>
            <a:ext cx="10401300" cy="914400"/>
          </a:xfrm>
        </p:spPr>
        <p:txBody>
          <a:bodyPr/>
          <a:lstStyle>
            <a:lvl1pPr marL="0" indent="0">
              <a:buFontTx/>
              <a:buNone/>
              <a:defRPr sz="2400">
                <a:solidFill>
                  <a:schemeClr val="bg1"/>
                </a:solidFill>
              </a:defRPr>
            </a:lvl1pPr>
          </a:lstStyle>
          <a:p>
            <a:r>
              <a:rPr lang="en-US"/>
              <a:t>Click to edit Master subtitle style</a:t>
            </a:r>
          </a:p>
        </p:txBody>
      </p:sp>
      <p:sp>
        <p:nvSpPr>
          <p:cNvPr id="5" name="Rectangle 5"/>
          <p:cNvSpPr>
            <a:spLocks noGrp="1" noChangeArrowheads="1"/>
          </p:cNvSpPr>
          <p:nvPr>
            <p:ph type="dt" sz="half" idx="10"/>
          </p:nvPr>
        </p:nvSpPr>
        <p:spPr bwMode="white">
          <a:xfrm>
            <a:off x="1092200" y="6477000"/>
            <a:ext cx="2540000" cy="381000"/>
          </a:xfrm>
        </p:spPr>
        <p:txBody>
          <a:bodyPr/>
          <a:lstStyle>
            <a:lvl1pPr>
              <a:defRPr>
                <a:solidFill>
                  <a:schemeClr val="bg1"/>
                </a:solidFill>
              </a:defRPr>
            </a:lvl1pPr>
          </a:lstStyle>
          <a:p>
            <a:pPr>
              <a:defRPr/>
            </a:pPr>
            <a:fld id="{3D94B082-B2F6-42B6-839D-3AE6CE397911}" type="datetime1">
              <a:rPr lang="en-US" altLang="en-US"/>
              <a:pPr>
                <a:defRPr/>
              </a:pPr>
              <a:t>6/19/20</a:t>
            </a:fld>
            <a:endParaRPr lang="en-US" altLang="en-US">
              <a:latin typeface="Times" panose="02020603050405020304" pitchFamily="18" charset="0"/>
            </a:endParaRPr>
          </a:p>
        </p:txBody>
      </p:sp>
      <p:sp>
        <p:nvSpPr>
          <p:cNvPr id="6" name="Rectangle 6"/>
          <p:cNvSpPr>
            <a:spLocks noGrp="1" noChangeArrowheads="1"/>
          </p:cNvSpPr>
          <p:nvPr>
            <p:ph type="ftr" sz="quarter" idx="11"/>
          </p:nvPr>
        </p:nvSpPr>
        <p:spPr bwMode="white">
          <a:xfrm>
            <a:off x="4165600" y="6477000"/>
            <a:ext cx="3860800" cy="381000"/>
          </a:xfrm>
        </p:spPr>
        <p:txBody>
          <a:bodyPr/>
          <a:lstStyle>
            <a:lvl1pPr>
              <a:defRPr>
                <a:solidFill>
                  <a:schemeClr val="bg1"/>
                </a:solidFill>
              </a:defRPr>
            </a:lvl1pPr>
          </a:lstStyle>
          <a:p>
            <a:pPr>
              <a:defRPr/>
            </a:pPr>
            <a:endParaRPr lang="en-US"/>
          </a:p>
        </p:txBody>
      </p:sp>
      <p:sp>
        <p:nvSpPr>
          <p:cNvPr id="7" name="Rectangle 7"/>
          <p:cNvSpPr>
            <a:spLocks noGrp="1" noChangeArrowheads="1"/>
          </p:cNvSpPr>
          <p:nvPr>
            <p:ph type="sldNum" sz="quarter" idx="12"/>
          </p:nvPr>
        </p:nvSpPr>
        <p:spPr bwMode="white">
          <a:xfrm>
            <a:off x="8940800" y="6477000"/>
            <a:ext cx="2540000" cy="381000"/>
          </a:xfrm>
        </p:spPr>
        <p:txBody>
          <a:bodyPr/>
          <a:lstStyle>
            <a:lvl1pPr>
              <a:defRPr>
                <a:solidFill>
                  <a:schemeClr val="bg1"/>
                </a:solidFill>
              </a:defRPr>
            </a:lvl1pPr>
          </a:lstStyle>
          <a:p>
            <a:pPr>
              <a:defRPr/>
            </a:pPr>
            <a:fld id="{7F3C32F5-95E0-40A8-8067-64C171244182}" type="slidenum">
              <a:rPr lang="en-US" altLang="en-US"/>
              <a:pPr>
                <a:defRPr/>
              </a:pPr>
              <a:t>‹#›</a:t>
            </a:fld>
            <a:endParaRPr lang="en-US" altLang="en-US"/>
          </a:p>
        </p:txBody>
      </p:sp>
    </p:spTree>
    <p:extLst>
      <p:ext uri="{BB962C8B-B14F-4D97-AF65-F5344CB8AC3E}">
        <p14:creationId xmlns:p14="http://schemas.microsoft.com/office/powerpoint/2010/main" val="1160199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1308129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4D47418-5F7F-43E2-BA42-D9ED01C3A35E}" type="datetime1">
              <a:rPr lang="en-US" altLang="en-US"/>
              <a:pPr>
                <a:defRPr/>
              </a:pPr>
              <a:t>6/19/20</a:t>
            </a:fld>
            <a:endParaRPr lang="en-US" altLang="en-US">
              <a:latin typeface="Times" panose="02020603050405020304" pitchFamily="18" charset="0"/>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778BEC-D4A5-47BD-820D-28729ADB694E}" type="slidenum">
              <a:rPr lang="en-US" altLang="en-US"/>
              <a:pPr>
                <a:defRPr/>
              </a:pPr>
              <a:t>‹#›</a:t>
            </a:fld>
            <a:endParaRPr lang="en-US" altLang="en-US">
              <a:solidFill>
                <a:srgbClr val="002C77"/>
              </a:solidFill>
            </a:endParaRPr>
          </a:p>
        </p:txBody>
      </p:sp>
    </p:spTree>
    <p:extLst>
      <p:ext uri="{BB962C8B-B14F-4D97-AF65-F5344CB8AC3E}">
        <p14:creationId xmlns:p14="http://schemas.microsoft.com/office/powerpoint/2010/main" val="3009659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795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27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1868161C-1712-43C7-95E3-791C2A534263}" type="datetime1">
              <a:rPr lang="en-US" altLang="en-US"/>
              <a:pPr>
                <a:defRPr/>
              </a:pPr>
              <a:t>6/19/20</a:t>
            </a:fld>
            <a:endParaRPr lang="en-US" altLang="en-US">
              <a:latin typeface="Times" panose="02020603050405020304" pitchFamily="18" charset="0"/>
            </a:endParaRP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D142F47-500D-4F8B-A820-C66F72E1B1C9}" type="slidenum">
              <a:rPr lang="en-US" altLang="en-US"/>
              <a:pPr>
                <a:defRPr/>
              </a:pPr>
              <a:t>‹#›</a:t>
            </a:fld>
            <a:endParaRPr lang="en-US" altLang="en-US">
              <a:solidFill>
                <a:srgbClr val="002C77"/>
              </a:solidFill>
            </a:endParaRPr>
          </a:p>
        </p:txBody>
      </p:sp>
    </p:spTree>
    <p:extLst>
      <p:ext uri="{BB962C8B-B14F-4D97-AF65-F5344CB8AC3E}">
        <p14:creationId xmlns:p14="http://schemas.microsoft.com/office/powerpoint/2010/main" val="33666049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D930274D-ADB1-420F-94EA-18C779C80E9B}" type="datetime1">
              <a:rPr lang="en-US" altLang="en-US"/>
              <a:pPr>
                <a:defRPr/>
              </a:pPr>
              <a:t>6/19/20</a:t>
            </a:fld>
            <a:endParaRPr lang="en-US" altLang="en-US">
              <a:latin typeface="Times" panose="02020603050405020304" pitchFamily="18" charset="0"/>
            </a:endParaRPr>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5864DC99-FF6E-4C4D-9C2B-BA3E5929D343}" type="slidenum">
              <a:rPr lang="en-US" altLang="en-US"/>
              <a:pPr>
                <a:defRPr/>
              </a:pPr>
              <a:t>‹#›</a:t>
            </a:fld>
            <a:endParaRPr lang="en-US" altLang="en-US">
              <a:solidFill>
                <a:srgbClr val="002C77"/>
              </a:solidFill>
            </a:endParaRPr>
          </a:p>
        </p:txBody>
      </p:sp>
    </p:spTree>
    <p:extLst>
      <p:ext uri="{BB962C8B-B14F-4D97-AF65-F5344CB8AC3E}">
        <p14:creationId xmlns:p14="http://schemas.microsoft.com/office/powerpoint/2010/main" val="2345493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175A0668-7A99-4B7F-A1BF-E0B4B45B93FA}" type="datetime1">
              <a:rPr lang="en-US" altLang="en-US"/>
              <a:pPr>
                <a:defRPr/>
              </a:pPr>
              <a:t>6/19/20</a:t>
            </a:fld>
            <a:endParaRPr lang="en-US" altLang="en-US">
              <a:latin typeface="Times" panose="02020603050405020304" pitchFamily="18" charset="0"/>
            </a:endParaRPr>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71AD9CF3-AB06-4FF6-B922-2A301F8E1D89}" type="slidenum">
              <a:rPr lang="en-US" altLang="en-US"/>
              <a:pPr>
                <a:defRPr/>
              </a:pPr>
              <a:t>‹#›</a:t>
            </a:fld>
            <a:endParaRPr lang="en-US" altLang="en-US">
              <a:solidFill>
                <a:srgbClr val="002C77"/>
              </a:solidFill>
            </a:endParaRPr>
          </a:p>
        </p:txBody>
      </p:sp>
    </p:spTree>
    <p:extLst>
      <p:ext uri="{BB962C8B-B14F-4D97-AF65-F5344CB8AC3E}">
        <p14:creationId xmlns:p14="http://schemas.microsoft.com/office/powerpoint/2010/main" val="1921467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B003B24-6B31-49E8-9405-C0F4EA8A6445}" type="datetime1">
              <a:rPr lang="en-US" altLang="en-US"/>
              <a:pPr>
                <a:defRPr/>
              </a:pPr>
              <a:t>6/19/20</a:t>
            </a:fld>
            <a:endParaRPr lang="en-US" altLang="en-US">
              <a:latin typeface="Times" panose="02020603050405020304" pitchFamily="18" charset="0"/>
            </a:endParaRPr>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AB8CB278-3E49-4094-A0AD-2EAB36C9BAB9}" type="slidenum">
              <a:rPr lang="en-US" altLang="en-US"/>
              <a:pPr>
                <a:defRPr/>
              </a:pPr>
              <a:t>‹#›</a:t>
            </a:fld>
            <a:endParaRPr lang="en-US" altLang="en-US">
              <a:solidFill>
                <a:srgbClr val="002C77"/>
              </a:solidFill>
            </a:endParaRPr>
          </a:p>
        </p:txBody>
      </p:sp>
    </p:spTree>
    <p:extLst>
      <p:ext uri="{BB962C8B-B14F-4D97-AF65-F5344CB8AC3E}">
        <p14:creationId xmlns:p14="http://schemas.microsoft.com/office/powerpoint/2010/main" val="1545576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75A7F86C-3DF0-46B8-A736-358D7A3FC2A9}" type="datetime1">
              <a:rPr lang="en-US" altLang="en-US"/>
              <a:pPr>
                <a:defRPr/>
              </a:pPr>
              <a:t>6/19/20</a:t>
            </a:fld>
            <a:endParaRPr lang="en-US" altLang="en-US">
              <a:latin typeface="Times" panose="02020603050405020304" pitchFamily="18" charset="0"/>
            </a:endParaRP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B9B2601-8FFC-4E04-87FB-89BA68D0F36D}" type="slidenum">
              <a:rPr lang="en-US" altLang="en-US"/>
              <a:pPr>
                <a:defRPr/>
              </a:pPr>
              <a:t>‹#›</a:t>
            </a:fld>
            <a:endParaRPr lang="en-US" altLang="en-US">
              <a:solidFill>
                <a:srgbClr val="002C77"/>
              </a:solidFill>
            </a:endParaRPr>
          </a:p>
        </p:txBody>
      </p:sp>
    </p:spTree>
    <p:extLst>
      <p:ext uri="{BB962C8B-B14F-4D97-AF65-F5344CB8AC3E}">
        <p14:creationId xmlns:p14="http://schemas.microsoft.com/office/powerpoint/2010/main" val="32463662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4C9B65D5-964C-4EA2-9435-D8BA766E71AC}" type="datetime1">
              <a:rPr lang="en-US" altLang="en-US"/>
              <a:pPr>
                <a:defRPr/>
              </a:pPr>
              <a:t>6/19/20</a:t>
            </a:fld>
            <a:endParaRPr lang="en-US" altLang="en-US">
              <a:latin typeface="Times" panose="02020603050405020304" pitchFamily="18" charset="0"/>
            </a:endParaRP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7E20ECB-2CFF-4B4F-82C1-F05C9BB6DF05}" type="slidenum">
              <a:rPr lang="en-US" altLang="en-US"/>
              <a:pPr>
                <a:defRPr/>
              </a:pPr>
              <a:t>‹#›</a:t>
            </a:fld>
            <a:endParaRPr lang="en-US" altLang="en-US">
              <a:solidFill>
                <a:srgbClr val="002C77"/>
              </a:solidFill>
            </a:endParaRPr>
          </a:p>
        </p:txBody>
      </p:sp>
    </p:spTree>
    <p:extLst>
      <p:ext uri="{BB962C8B-B14F-4D97-AF65-F5344CB8AC3E}">
        <p14:creationId xmlns:p14="http://schemas.microsoft.com/office/powerpoint/2010/main" val="26759136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A2D948-5632-45B7-BAA7-888CDF2132AD}" type="datetime1">
              <a:rPr lang="en-US" altLang="en-US"/>
              <a:pPr>
                <a:defRPr/>
              </a:pPr>
              <a:t>6/19/20</a:t>
            </a:fld>
            <a:endParaRPr lang="en-US" altLang="en-US">
              <a:latin typeface="Times" panose="02020603050405020304" pitchFamily="18" charset="0"/>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E4CA0F-631C-4BEE-9CD5-80F9E2A0556B}" type="slidenum">
              <a:rPr lang="en-US" altLang="en-US"/>
              <a:pPr>
                <a:defRPr/>
              </a:pPr>
              <a:t>‹#›</a:t>
            </a:fld>
            <a:endParaRPr lang="en-US" altLang="en-US">
              <a:solidFill>
                <a:srgbClr val="002C77"/>
              </a:solidFill>
            </a:endParaRPr>
          </a:p>
        </p:txBody>
      </p:sp>
    </p:spTree>
    <p:extLst>
      <p:ext uri="{BB962C8B-B14F-4D97-AF65-F5344CB8AC3E}">
        <p14:creationId xmlns:p14="http://schemas.microsoft.com/office/powerpoint/2010/main" val="3869212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8" indent="0">
              <a:buNone/>
              <a:defRPr sz="1800"/>
            </a:lvl2pPr>
            <a:lvl3pPr marL="914415" indent="0">
              <a:buNone/>
              <a:defRPr sz="1600"/>
            </a:lvl3pPr>
            <a:lvl4pPr marL="1371623" indent="0">
              <a:buNone/>
              <a:defRPr sz="1400"/>
            </a:lvl4pPr>
            <a:lvl5pPr marL="1828830" indent="0">
              <a:buNone/>
              <a:defRPr sz="1400"/>
            </a:lvl5pPr>
            <a:lvl6pPr marL="2286038" indent="0">
              <a:buNone/>
              <a:defRPr sz="1400"/>
            </a:lvl6pPr>
            <a:lvl7pPr marL="2743246" indent="0">
              <a:buNone/>
              <a:defRPr sz="1400"/>
            </a:lvl7pPr>
            <a:lvl8pPr marL="3200453" indent="0">
              <a:buNone/>
              <a:defRPr sz="1400"/>
            </a:lvl8pPr>
            <a:lvl9pPr marL="3657661" indent="0">
              <a:buNone/>
              <a:defRPr sz="1400"/>
            </a:lvl9pPr>
          </a:lstStyle>
          <a:p>
            <a:pPr lvl="0"/>
            <a:r>
              <a:rPr lang="en-US"/>
              <a:t>Click to edit Master text styles</a:t>
            </a:r>
          </a:p>
        </p:txBody>
      </p:sp>
    </p:spTree>
    <p:extLst>
      <p:ext uri="{BB962C8B-B14F-4D97-AF65-F5344CB8AC3E}">
        <p14:creationId xmlns:p14="http://schemas.microsoft.com/office/powerpoint/2010/main" val="4141831430"/>
      </p:ext>
    </p:extLst>
  </p:cSld>
  <p:clrMapOvr>
    <a:masterClrMapping/>
  </p:clrMapOvr>
  <p:transition spd="slow" advClick="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1900" y="390526"/>
            <a:ext cx="2590800" cy="5705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79500" y="390526"/>
            <a:ext cx="7569200" cy="5705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F22125C-3695-4652-BD90-77FF525E223F}" type="datetime1">
              <a:rPr lang="en-US" altLang="en-US"/>
              <a:pPr>
                <a:defRPr/>
              </a:pPr>
              <a:t>6/19/20</a:t>
            </a:fld>
            <a:endParaRPr lang="en-US" altLang="en-US">
              <a:latin typeface="Times" panose="02020603050405020304" pitchFamily="18" charset="0"/>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EA27B4-7DF0-4A6D-990C-A52A27290AE2}" type="slidenum">
              <a:rPr lang="en-US" altLang="en-US"/>
              <a:pPr>
                <a:defRPr/>
              </a:pPr>
              <a:t>‹#›</a:t>
            </a:fld>
            <a:endParaRPr lang="en-US" altLang="en-US">
              <a:solidFill>
                <a:srgbClr val="002C77"/>
              </a:solidFill>
            </a:endParaRPr>
          </a:p>
        </p:txBody>
      </p:sp>
    </p:spTree>
    <p:extLst>
      <p:ext uri="{BB962C8B-B14F-4D97-AF65-F5344CB8AC3E}">
        <p14:creationId xmlns:p14="http://schemas.microsoft.com/office/powerpoint/2010/main" val="8359976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73233" y="3395816"/>
            <a:ext cx="10731577" cy="1187451"/>
          </a:xfrm>
        </p:spPr>
        <p:txBody>
          <a:bodyPr/>
          <a:lstStyle>
            <a:lvl1pPr marL="0" indent="0" algn="l">
              <a:buNone/>
              <a:defRPr sz="1867">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a:xfrm>
            <a:off x="773233" y="1414030"/>
            <a:ext cx="10731577" cy="1782645"/>
          </a:xfrm>
        </p:spPr>
        <p:txBody>
          <a:bodyPr/>
          <a:lstStyle>
            <a:lvl1pPr algn="l">
              <a:defRPr>
                <a:solidFill>
                  <a:schemeClr val="tx1"/>
                </a:solidFill>
              </a:defRPr>
            </a:lvl1pPr>
          </a:lstStyle>
          <a:p>
            <a:r>
              <a:rPr lang="en-US" dirty="0"/>
              <a:t>Click to edit Master title style</a:t>
            </a:r>
            <a:endParaRPr lang="en-GB" dirty="0"/>
          </a:p>
        </p:txBody>
      </p:sp>
      <p:pic>
        <p:nvPicPr>
          <p:cNvPr id="20" name="Picture 19">
            <a:extLst>
              <a:ext uri="{FF2B5EF4-FFF2-40B4-BE49-F238E27FC236}">
                <a16:creationId xmlns:a16="http://schemas.microsoft.com/office/drawing/2014/main" id="{A7EFA0C0-9461-4F11-8A78-D21FF78A6F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163261"/>
          </a:xfrm>
          <a:prstGeom prst="rect">
            <a:avLst/>
          </a:prstGeom>
        </p:spPr>
      </p:pic>
      <p:sp>
        <p:nvSpPr>
          <p:cNvPr id="8" name="Text Placeholder 7">
            <a:extLst>
              <a:ext uri="{FF2B5EF4-FFF2-40B4-BE49-F238E27FC236}">
                <a16:creationId xmlns:a16="http://schemas.microsoft.com/office/drawing/2014/main" id="{BBDBBBC7-BFF6-46AD-A4F1-2E73C220BA6A}"/>
              </a:ext>
            </a:extLst>
          </p:cNvPr>
          <p:cNvSpPr>
            <a:spLocks noGrp="1"/>
          </p:cNvSpPr>
          <p:nvPr>
            <p:ph type="body" sz="quarter" idx="10" hasCustomPrompt="1"/>
          </p:nvPr>
        </p:nvSpPr>
        <p:spPr>
          <a:xfrm>
            <a:off x="773233" y="4782408"/>
            <a:ext cx="10731577" cy="661563"/>
          </a:xfrm>
        </p:spPr>
        <p:txBody>
          <a:bodyPr/>
          <a:lstStyle>
            <a:lvl1pPr marL="0" indent="0">
              <a:buNone/>
              <a:defRPr sz="933"/>
            </a:lvl1pPr>
          </a:lstStyle>
          <a:p>
            <a:pPr lvl="0"/>
            <a:r>
              <a:rPr lang="en-US" dirty="0"/>
              <a:t>Click to edit Master text styles</a:t>
            </a:r>
          </a:p>
        </p:txBody>
      </p:sp>
    </p:spTree>
    <p:extLst>
      <p:ext uri="{BB962C8B-B14F-4D97-AF65-F5344CB8AC3E}">
        <p14:creationId xmlns:p14="http://schemas.microsoft.com/office/powerpoint/2010/main" val="555482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800" y="1495720"/>
            <a:ext cx="11328400" cy="4198069"/>
          </a:xfrm>
        </p:spPr>
        <p:txBody>
          <a:bodyPr/>
          <a:lstStyle>
            <a:lvl1pPr marL="237061" indent="-237061">
              <a:buClr>
                <a:schemeClr val="accent3"/>
              </a:buClr>
              <a:buFont typeface="Wingdings" panose="05000000000000000000" pitchFamily="2" charset="2"/>
              <a:buChar cha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10" name="Text Placeholder 15"/>
          <p:cNvSpPr>
            <a:spLocks noGrp="1"/>
          </p:cNvSpPr>
          <p:nvPr>
            <p:ph type="body" sz="quarter" idx="13"/>
          </p:nvPr>
        </p:nvSpPr>
        <p:spPr>
          <a:xfrm>
            <a:off x="431798" y="5805085"/>
            <a:ext cx="5111164" cy="536555"/>
          </a:xfrm>
        </p:spPr>
        <p:txBody>
          <a:bodyPr rIns="0" bIns="0" anchor="b"/>
          <a:lstStyle>
            <a:lvl1pPr marL="0" indent="0">
              <a:spcAft>
                <a:spcPts val="0"/>
              </a:spcAft>
              <a:buNone/>
              <a:defRPr sz="1067">
                <a:solidFill>
                  <a:schemeClr val="tx1"/>
                </a:solidFill>
              </a:defRPr>
            </a:lvl1pPr>
            <a:lvl2pPr marL="237061" indent="0">
              <a:buNone/>
              <a:defRPr sz="1600"/>
            </a:lvl2pPr>
            <a:lvl3pPr marL="480471" indent="0">
              <a:buNone/>
              <a:defRPr sz="1600"/>
            </a:lvl3pPr>
            <a:lvl4pPr marL="1828754" indent="0">
              <a:buNone/>
              <a:defRPr sz="1600"/>
            </a:lvl4pPr>
            <a:lvl5pPr marL="2438339" indent="0">
              <a:buNone/>
              <a:defRPr sz="1600"/>
            </a:lvl5pPr>
          </a:lstStyle>
          <a:p>
            <a:pPr lvl="0"/>
            <a:r>
              <a:rPr lang="en-US" dirty="0"/>
              <a:t>Click to edit Master text styles</a:t>
            </a:r>
          </a:p>
        </p:txBody>
      </p:sp>
      <p:sp>
        <p:nvSpPr>
          <p:cNvPr id="11" name="Text Placeholder 15"/>
          <p:cNvSpPr>
            <a:spLocks noGrp="1"/>
          </p:cNvSpPr>
          <p:nvPr>
            <p:ph type="body" sz="quarter" idx="14"/>
          </p:nvPr>
        </p:nvSpPr>
        <p:spPr>
          <a:xfrm>
            <a:off x="5656084" y="5805085"/>
            <a:ext cx="4759229" cy="536555"/>
          </a:xfrm>
        </p:spPr>
        <p:txBody>
          <a:bodyPr rIns="0" bIns="0" anchor="b"/>
          <a:lstStyle>
            <a:lvl1pPr marL="0" indent="0" algn="r">
              <a:spcAft>
                <a:spcPts val="0"/>
              </a:spcAft>
              <a:buNone/>
              <a:defRPr sz="1067">
                <a:solidFill>
                  <a:schemeClr val="tx1"/>
                </a:solidFill>
              </a:defRPr>
            </a:lvl1pPr>
            <a:lvl2pPr marL="237061" indent="0">
              <a:buNone/>
              <a:defRPr sz="1600"/>
            </a:lvl2pPr>
            <a:lvl3pPr marL="480471" indent="0">
              <a:buNone/>
              <a:defRPr sz="1600"/>
            </a:lvl3pPr>
            <a:lvl4pPr marL="1828754" indent="0">
              <a:buNone/>
              <a:defRPr sz="1600"/>
            </a:lvl4pPr>
            <a:lvl5pPr marL="2438339" indent="0">
              <a:buNone/>
              <a:defRPr sz="1600"/>
            </a:lvl5pPr>
          </a:lstStyle>
          <a:p>
            <a:pPr lvl="0"/>
            <a:r>
              <a:rPr lang="en-US" dirty="0"/>
              <a:t>Click to edit Master text styles</a:t>
            </a:r>
          </a:p>
        </p:txBody>
      </p:sp>
    </p:spTree>
    <p:extLst>
      <p:ext uri="{BB962C8B-B14F-4D97-AF65-F5344CB8AC3E}">
        <p14:creationId xmlns:p14="http://schemas.microsoft.com/office/powerpoint/2010/main" val="277048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NO FOONO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800" y="1495720"/>
            <a:ext cx="11328400" cy="4198069"/>
          </a:xfrm>
        </p:spPr>
        <p:txBody>
          <a:bodyPr/>
          <a:lstStyle>
            <a:lvl1pPr marL="237061" indent="-237061">
              <a:buClr>
                <a:schemeClr val="accent3"/>
              </a:buClr>
              <a:buFont typeface="Wingdings" panose="05000000000000000000" pitchFamily="2" charset="2"/>
              <a:buChar cha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3975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1"/>
                </a:solidFill>
              </a:defRPr>
            </a:lvl1pPr>
          </a:lstStyle>
          <a:p>
            <a:r>
              <a:rPr lang="en-US" dirty="0"/>
              <a:t>Click to edit Master title style</a:t>
            </a:r>
            <a:endParaRPr lang="en-GB" dirty="0"/>
          </a:p>
        </p:txBody>
      </p:sp>
      <p:sp>
        <p:nvSpPr>
          <p:cNvPr id="10" name="Text Placeholder 15"/>
          <p:cNvSpPr>
            <a:spLocks noGrp="1"/>
          </p:cNvSpPr>
          <p:nvPr>
            <p:ph type="body" sz="quarter" idx="13"/>
          </p:nvPr>
        </p:nvSpPr>
        <p:spPr>
          <a:xfrm>
            <a:off x="431798" y="5805085"/>
            <a:ext cx="5111164" cy="536555"/>
          </a:xfrm>
        </p:spPr>
        <p:txBody>
          <a:bodyPr rIns="0" bIns="0" anchor="b"/>
          <a:lstStyle>
            <a:lvl1pPr marL="0" indent="0">
              <a:spcAft>
                <a:spcPts val="0"/>
              </a:spcAft>
              <a:buNone/>
              <a:defRPr sz="1067">
                <a:solidFill>
                  <a:schemeClr val="tx1"/>
                </a:solidFill>
              </a:defRPr>
            </a:lvl1pPr>
            <a:lvl2pPr marL="237061" indent="0">
              <a:buNone/>
              <a:defRPr sz="1600"/>
            </a:lvl2pPr>
            <a:lvl3pPr marL="480471" indent="0">
              <a:buNone/>
              <a:defRPr sz="1600"/>
            </a:lvl3pPr>
            <a:lvl4pPr marL="1828754" indent="0">
              <a:buNone/>
              <a:defRPr sz="1600"/>
            </a:lvl4pPr>
            <a:lvl5pPr marL="2438339" indent="0">
              <a:buNone/>
              <a:defRPr sz="1600"/>
            </a:lvl5pPr>
          </a:lstStyle>
          <a:p>
            <a:pPr lvl="0"/>
            <a:r>
              <a:rPr lang="en-US" dirty="0"/>
              <a:t>Click to edit Master text styles</a:t>
            </a:r>
          </a:p>
        </p:txBody>
      </p:sp>
      <p:sp>
        <p:nvSpPr>
          <p:cNvPr id="11" name="Text Placeholder 15"/>
          <p:cNvSpPr>
            <a:spLocks noGrp="1"/>
          </p:cNvSpPr>
          <p:nvPr>
            <p:ph type="body" sz="quarter" idx="14"/>
          </p:nvPr>
        </p:nvSpPr>
        <p:spPr>
          <a:xfrm>
            <a:off x="5656084" y="5805085"/>
            <a:ext cx="4759229" cy="536555"/>
          </a:xfrm>
        </p:spPr>
        <p:txBody>
          <a:bodyPr rIns="0" bIns="0" anchor="b"/>
          <a:lstStyle>
            <a:lvl1pPr marL="0" indent="0" algn="r">
              <a:spcAft>
                <a:spcPts val="0"/>
              </a:spcAft>
              <a:buNone/>
              <a:defRPr sz="1067">
                <a:solidFill>
                  <a:schemeClr val="tx1"/>
                </a:solidFill>
              </a:defRPr>
            </a:lvl1pPr>
            <a:lvl2pPr marL="237061" indent="0">
              <a:buNone/>
              <a:defRPr sz="1600"/>
            </a:lvl2pPr>
            <a:lvl3pPr marL="480471" indent="0">
              <a:buNone/>
              <a:defRPr sz="1600"/>
            </a:lvl3pPr>
            <a:lvl4pPr marL="1828754" indent="0">
              <a:buNone/>
              <a:defRPr sz="1600"/>
            </a:lvl4pPr>
            <a:lvl5pPr marL="2438339" indent="0">
              <a:buNone/>
              <a:defRPr sz="1600"/>
            </a:lvl5pPr>
          </a:lstStyle>
          <a:p>
            <a:pPr lvl="0"/>
            <a:r>
              <a:rPr lang="en-US" dirty="0"/>
              <a:t>Click to edit Master text styles</a:t>
            </a:r>
          </a:p>
        </p:txBody>
      </p:sp>
    </p:spTree>
    <p:extLst>
      <p:ext uri="{BB962C8B-B14F-4D97-AF65-F5344CB8AC3E}">
        <p14:creationId xmlns:p14="http://schemas.microsoft.com/office/powerpoint/2010/main" val="311581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3233" y="2536221"/>
            <a:ext cx="10458971" cy="736600"/>
          </a:xfrm>
        </p:spPr>
        <p:txBody>
          <a:bodyPr anchor="b"/>
          <a:lstStyle>
            <a:lvl1pPr algn="l">
              <a:defRPr sz="3733" b="1" cap="none" baseline="0">
                <a:solidFill>
                  <a:schemeClr val="tx1"/>
                </a:solidFill>
              </a:defRPr>
            </a:lvl1pPr>
          </a:lstStyle>
          <a:p>
            <a:r>
              <a:rPr lang="en-US" dirty="0"/>
              <a:t>Click to edit master title style</a:t>
            </a:r>
            <a:endParaRPr lang="en-GB" dirty="0"/>
          </a:p>
        </p:txBody>
      </p:sp>
      <p:sp>
        <p:nvSpPr>
          <p:cNvPr id="23" name="Text Placeholder 22"/>
          <p:cNvSpPr>
            <a:spLocks noGrp="1"/>
          </p:cNvSpPr>
          <p:nvPr>
            <p:ph type="body" sz="quarter" idx="10"/>
          </p:nvPr>
        </p:nvSpPr>
        <p:spPr>
          <a:xfrm>
            <a:off x="773233" y="3513137"/>
            <a:ext cx="10458972" cy="766763"/>
          </a:xfrm>
        </p:spPr>
        <p:txBody>
          <a:bodyPr/>
          <a:lstStyle>
            <a:lvl1pPr marL="0" indent="0">
              <a:buNone/>
              <a:defRPr sz="2667">
                <a:solidFill>
                  <a:schemeClr val="tx1"/>
                </a:solidFill>
              </a:defRPr>
            </a:lvl1pPr>
          </a:lstStyle>
          <a:p>
            <a:pPr lvl="0"/>
            <a:r>
              <a:rPr lang="en-US" dirty="0"/>
              <a:t>Click to edit Master text styles</a:t>
            </a:r>
          </a:p>
        </p:txBody>
      </p:sp>
      <p:sp>
        <p:nvSpPr>
          <p:cNvPr id="3" name="Freeform: Shape 2">
            <a:extLst>
              <a:ext uri="{FF2B5EF4-FFF2-40B4-BE49-F238E27FC236}">
                <a16:creationId xmlns:a16="http://schemas.microsoft.com/office/drawing/2014/main" id="{69CA9106-B55B-4781-8165-B8D7C0286792}"/>
              </a:ext>
            </a:extLst>
          </p:cNvPr>
          <p:cNvSpPr/>
          <p:nvPr userDrawn="1"/>
        </p:nvSpPr>
        <p:spPr>
          <a:xfrm>
            <a:off x="752271" y="3398199"/>
            <a:ext cx="10608000" cy="0"/>
          </a:xfrm>
          <a:custGeom>
            <a:avLst/>
            <a:gdLst>
              <a:gd name="connsiteX0" fmla="*/ 0 w 8268511"/>
              <a:gd name="connsiteY0" fmla="*/ 0 h 0"/>
              <a:gd name="connsiteX1" fmla="*/ 8268511 w 8268511"/>
              <a:gd name="connsiteY1" fmla="*/ 0 h 0"/>
            </a:gdLst>
            <a:ahLst/>
            <a:cxnLst>
              <a:cxn ang="0">
                <a:pos x="connsiteX0" y="connsiteY0"/>
              </a:cxn>
              <a:cxn ang="0">
                <a:pos x="connsiteX1" y="connsiteY1"/>
              </a:cxn>
            </a:cxnLst>
            <a:rect l="l" t="t" r="r" b="b"/>
            <a:pathLst>
              <a:path w="8268511">
                <a:moveTo>
                  <a:pt x="0" y="0"/>
                </a:moveTo>
                <a:lnTo>
                  <a:pt x="8268511" y="0"/>
                </a:lnTo>
              </a:path>
            </a:pathLst>
          </a:cu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p>
        </p:txBody>
      </p:sp>
    </p:spTree>
    <p:extLst>
      <p:ext uri="{BB962C8B-B14F-4D97-AF65-F5344CB8AC3E}">
        <p14:creationId xmlns:p14="http://schemas.microsoft.com/office/powerpoint/2010/main" val="362134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cknowledgment Slide">
    <p:spTree>
      <p:nvGrpSpPr>
        <p:cNvPr id="1" name=""/>
        <p:cNvGrpSpPr/>
        <p:nvPr/>
      </p:nvGrpSpPr>
      <p:grpSpPr>
        <a:xfrm>
          <a:off x="0" y="0"/>
          <a:ext cx="0" cy="0"/>
          <a:chOff x="0" y="0"/>
          <a:chExt cx="0" cy="0"/>
        </a:xfrm>
      </p:grpSpPr>
      <p:sp>
        <p:nvSpPr>
          <p:cNvPr id="2" name="Title 1"/>
          <p:cNvSpPr>
            <a:spLocks noGrp="1"/>
          </p:cNvSpPr>
          <p:nvPr>
            <p:ph type="title"/>
          </p:nvPr>
        </p:nvSpPr>
        <p:spPr>
          <a:xfrm>
            <a:off x="431800" y="1331996"/>
            <a:ext cx="11328400" cy="1059105"/>
          </a:xfrm>
        </p:spPr>
        <p:txBody>
          <a:bodyPr/>
          <a:lstStyle>
            <a:lvl1pPr>
              <a:defRPr sz="3200">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800" y="2553075"/>
            <a:ext cx="11328400" cy="3078981"/>
          </a:xfrm>
        </p:spPr>
        <p:txBody>
          <a:bodyPr/>
          <a:lstStyle>
            <a:lvl1pPr marL="237061" indent="-237061">
              <a:buClr>
                <a:schemeClr val="accent3"/>
              </a:buClr>
              <a:buFont typeface="Wingdings" panose="05000000000000000000" pitchFamily="2" charset="2"/>
              <a:buChar cha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10" name="Text Placeholder 15"/>
          <p:cNvSpPr>
            <a:spLocks noGrp="1"/>
          </p:cNvSpPr>
          <p:nvPr>
            <p:ph type="body" sz="quarter" idx="13"/>
          </p:nvPr>
        </p:nvSpPr>
        <p:spPr>
          <a:xfrm>
            <a:off x="431798" y="5805085"/>
            <a:ext cx="5111164" cy="536555"/>
          </a:xfrm>
        </p:spPr>
        <p:txBody>
          <a:bodyPr rIns="0" bIns="0" anchor="b"/>
          <a:lstStyle>
            <a:lvl1pPr marL="0" indent="0">
              <a:spcAft>
                <a:spcPts val="0"/>
              </a:spcAft>
              <a:buNone/>
              <a:defRPr sz="1067">
                <a:solidFill>
                  <a:schemeClr val="tx1"/>
                </a:solidFill>
              </a:defRPr>
            </a:lvl1pPr>
            <a:lvl2pPr marL="237061" indent="0">
              <a:buNone/>
              <a:defRPr sz="1600"/>
            </a:lvl2pPr>
            <a:lvl3pPr marL="480471" indent="0">
              <a:buNone/>
              <a:defRPr sz="1600"/>
            </a:lvl3pPr>
            <a:lvl4pPr marL="1828754" indent="0">
              <a:buNone/>
              <a:defRPr sz="1600"/>
            </a:lvl4pPr>
            <a:lvl5pPr marL="2438339" indent="0">
              <a:buNone/>
              <a:defRPr sz="1600"/>
            </a:lvl5pPr>
          </a:lstStyle>
          <a:p>
            <a:pPr lvl="0"/>
            <a:r>
              <a:rPr lang="en-US" dirty="0"/>
              <a:t>Click to edit Master text styles</a:t>
            </a:r>
          </a:p>
        </p:txBody>
      </p:sp>
      <p:sp>
        <p:nvSpPr>
          <p:cNvPr id="11" name="Text Placeholder 15"/>
          <p:cNvSpPr>
            <a:spLocks noGrp="1"/>
          </p:cNvSpPr>
          <p:nvPr>
            <p:ph type="body" sz="quarter" idx="14"/>
          </p:nvPr>
        </p:nvSpPr>
        <p:spPr>
          <a:xfrm>
            <a:off x="5656084" y="5805085"/>
            <a:ext cx="4759229" cy="536555"/>
          </a:xfrm>
        </p:spPr>
        <p:txBody>
          <a:bodyPr rIns="0" bIns="0" anchor="b"/>
          <a:lstStyle>
            <a:lvl1pPr marL="0" indent="0" algn="r">
              <a:spcAft>
                <a:spcPts val="0"/>
              </a:spcAft>
              <a:buNone/>
              <a:defRPr sz="1067">
                <a:solidFill>
                  <a:schemeClr val="tx1"/>
                </a:solidFill>
              </a:defRPr>
            </a:lvl1pPr>
            <a:lvl2pPr marL="237061" indent="0">
              <a:buNone/>
              <a:defRPr sz="1600"/>
            </a:lvl2pPr>
            <a:lvl3pPr marL="480471" indent="0">
              <a:buNone/>
              <a:defRPr sz="1600"/>
            </a:lvl3pPr>
            <a:lvl4pPr marL="1828754" indent="0">
              <a:buNone/>
              <a:defRPr sz="1600"/>
            </a:lvl4pPr>
            <a:lvl5pPr marL="2438339" indent="0">
              <a:buNone/>
              <a:defRPr sz="1600"/>
            </a:lvl5pPr>
          </a:lstStyle>
          <a:p>
            <a:pPr lvl="0"/>
            <a:r>
              <a:rPr lang="en-US" dirty="0"/>
              <a:t>Click to edit Master text styles</a:t>
            </a:r>
          </a:p>
        </p:txBody>
      </p:sp>
      <p:pic>
        <p:nvPicPr>
          <p:cNvPr id="6" name="Picture 5">
            <a:extLst>
              <a:ext uri="{FF2B5EF4-FFF2-40B4-BE49-F238E27FC236}">
                <a16:creationId xmlns:a16="http://schemas.microsoft.com/office/drawing/2014/main" id="{05ADD526-F3E3-432A-9900-4677B65F76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163261"/>
          </a:xfrm>
          <a:prstGeom prst="rect">
            <a:avLst/>
          </a:prstGeom>
        </p:spPr>
      </p:pic>
    </p:spTree>
    <p:extLst>
      <p:ext uri="{BB962C8B-B14F-4D97-AF65-F5344CB8AC3E}">
        <p14:creationId xmlns:p14="http://schemas.microsoft.com/office/powerpoint/2010/main" val="291054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p:cNvSpPr/>
          <p:nvPr userDrawn="1"/>
        </p:nvSpPr>
        <p:spPr>
          <a:xfrm>
            <a:off x="0" y="-1"/>
            <a:ext cx="12192000" cy="369326"/>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marL="0" marR="0" indent="0" algn="l" defTabSz="121917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000000"/>
              </a:solidFill>
              <a:effectLst/>
              <a:uFillTx/>
              <a:latin typeface="+mj-lt"/>
              <a:ea typeface="+mj-ea"/>
              <a:cs typeface="+mj-cs"/>
              <a:sym typeface="Helvetica"/>
            </a:endParaRPr>
          </a:p>
        </p:txBody>
      </p:sp>
      <p:sp>
        <p:nvSpPr>
          <p:cNvPr id="2" name="Title 1"/>
          <p:cNvSpPr>
            <a:spLocks noGrp="1"/>
          </p:cNvSpPr>
          <p:nvPr>
            <p:ph type="title"/>
          </p:nvPr>
        </p:nvSpPr>
        <p:spPr>
          <a:xfrm>
            <a:off x="838200" y="366185"/>
            <a:ext cx="10515600" cy="1325033"/>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1184736339"/>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8BB1C-82E1-428C-BFD6-0047C31FEE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112F67-E19B-44FC-8213-BEA027D11C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1DE906-DC78-458D-9831-6BEBCC9298D3}"/>
              </a:ext>
            </a:extLst>
          </p:cNvPr>
          <p:cNvSpPr>
            <a:spLocks noGrp="1"/>
          </p:cNvSpPr>
          <p:nvPr>
            <p:ph type="dt" sz="half" idx="10"/>
          </p:nvPr>
        </p:nvSpPr>
        <p:spPr/>
        <p:txBody>
          <a:bodyPr/>
          <a:lstStyle/>
          <a:p>
            <a:fld id="{4B5AEE13-1EBB-4120-9460-71A18B51F69C}" type="datetimeFigureOut">
              <a:rPr lang="en-US" smtClean="0"/>
              <a:t>6/19/20</a:t>
            </a:fld>
            <a:endParaRPr lang="en-US"/>
          </a:p>
        </p:txBody>
      </p:sp>
      <p:sp>
        <p:nvSpPr>
          <p:cNvPr id="5" name="Footer Placeholder 4">
            <a:extLst>
              <a:ext uri="{FF2B5EF4-FFF2-40B4-BE49-F238E27FC236}">
                <a16:creationId xmlns:a16="http://schemas.microsoft.com/office/drawing/2014/main" id="{CBCD4BAB-FB4B-463D-B37B-86B6A6526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FC5021-9BD4-43B1-92D9-1C522DB745EA}"/>
              </a:ext>
            </a:extLst>
          </p:cNvPr>
          <p:cNvSpPr>
            <a:spLocks noGrp="1"/>
          </p:cNvSpPr>
          <p:nvPr>
            <p:ph type="sldNum" sz="quarter" idx="12"/>
          </p:nvPr>
        </p:nvSpPr>
        <p:spPr/>
        <p:txBody>
          <a:bodyPr/>
          <a:lstStyle/>
          <a:p>
            <a:fld id="{9814A8F8-37DC-4F08-9240-8AD8925F19DD}" type="slidenum">
              <a:rPr lang="en-US" smtClean="0"/>
              <a:t>‹#›</a:t>
            </a:fld>
            <a:endParaRPr lang="en-US"/>
          </a:p>
        </p:txBody>
      </p:sp>
    </p:spTree>
    <p:extLst>
      <p:ext uri="{BB962C8B-B14F-4D97-AF65-F5344CB8AC3E}">
        <p14:creationId xmlns:p14="http://schemas.microsoft.com/office/powerpoint/2010/main" val="17497988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B73E1-8785-4FB8-9A5F-82BA6BC157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F0A1B2-B589-4845-9351-680407AF75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E5C284-4024-44D2-9B3C-EE3A16E5C92A}"/>
              </a:ext>
            </a:extLst>
          </p:cNvPr>
          <p:cNvSpPr>
            <a:spLocks noGrp="1"/>
          </p:cNvSpPr>
          <p:nvPr>
            <p:ph type="dt" sz="half" idx="10"/>
          </p:nvPr>
        </p:nvSpPr>
        <p:spPr/>
        <p:txBody>
          <a:bodyPr/>
          <a:lstStyle/>
          <a:p>
            <a:fld id="{4B5AEE13-1EBB-4120-9460-71A18B51F69C}" type="datetimeFigureOut">
              <a:rPr lang="en-US" smtClean="0"/>
              <a:t>6/19/20</a:t>
            </a:fld>
            <a:endParaRPr lang="en-US"/>
          </a:p>
        </p:txBody>
      </p:sp>
      <p:sp>
        <p:nvSpPr>
          <p:cNvPr id="5" name="Footer Placeholder 4">
            <a:extLst>
              <a:ext uri="{FF2B5EF4-FFF2-40B4-BE49-F238E27FC236}">
                <a16:creationId xmlns:a16="http://schemas.microsoft.com/office/drawing/2014/main" id="{B9266CA6-4D33-41D1-96C4-2E29809EBF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EBC0B7-5C67-46E4-818F-928148071461}"/>
              </a:ext>
            </a:extLst>
          </p:cNvPr>
          <p:cNvSpPr>
            <a:spLocks noGrp="1"/>
          </p:cNvSpPr>
          <p:nvPr>
            <p:ph type="sldNum" sz="quarter" idx="12"/>
          </p:nvPr>
        </p:nvSpPr>
        <p:spPr/>
        <p:txBody>
          <a:bodyPr/>
          <a:lstStyle/>
          <a:p>
            <a:fld id="{9814A8F8-37DC-4F08-9240-8AD8925F19DD}" type="slidenum">
              <a:rPr lang="en-US" smtClean="0"/>
              <a:t>‹#›</a:t>
            </a:fld>
            <a:endParaRPr lang="en-US"/>
          </a:p>
        </p:txBody>
      </p:sp>
    </p:spTree>
    <p:extLst>
      <p:ext uri="{BB962C8B-B14F-4D97-AF65-F5344CB8AC3E}">
        <p14:creationId xmlns:p14="http://schemas.microsoft.com/office/powerpoint/2010/main" val="4257406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462088"/>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62088"/>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2547233"/>
      </p:ext>
    </p:extLst>
  </p:cSld>
  <p:clrMapOvr>
    <a:masterClrMapping/>
  </p:clrMapOvr>
  <p:transition spd="slow" advClick="0"/>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5FD26-9C91-428A-A22B-F89C4CFF70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32B330-B7C7-401B-891F-454AAA530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AAF8CC-AA55-4884-9FA3-C95ADE6307B2}"/>
              </a:ext>
            </a:extLst>
          </p:cNvPr>
          <p:cNvSpPr>
            <a:spLocks noGrp="1"/>
          </p:cNvSpPr>
          <p:nvPr>
            <p:ph type="dt" sz="half" idx="10"/>
          </p:nvPr>
        </p:nvSpPr>
        <p:spPr/>
        <p:txBody>
          <a:bodyPr/>
          <a:lstStyle/>
          <a:p>
            <a:fld id="{4B5AEE13-1EBB-4120-9460-71A18B51F69C}" type="datetimeFigureOut">
              <a:rPr lang="en-US" smtClean="0"/>
              <a:t>6/19/20</a:t>
            </a:fld>
            <a:endParaRPr lang="en-US"/>
          </a:p>
        </p:txBody>
      </p:sp>
      <p:sp>
        <p:nvSpPr>
          <p:cNvPr id="5" name="Footer Placeholder 4">
            <a:extLst>
              <a:ext uri="{FF2B5EF4-FFF2-40B4-BE49-F238E27FC236}">
                <a16:creationId xmlns:a16="http://schemas.microsoft.com/office/drawing/2014/main" id="{84A80939-35D8-4968-8283-51E6361E1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1BE20A-6DDF-42A7-9FBA-C59917398086}"/>
              </a:ext>
            </a:extLst>
          </p:cNvPr>
          <p:cNvSpPr>
            <a:spLocks noGrp="1"/>
          </p:cNvSpPr>
          <p:nvPr>
            <p:ph type="sldNum" sz="quarter" idx="12"/>
          </p:nvPr>
        </p:nvSpPr>
        <p:spPr/>
        <p:txBody>
          <a:bodyPr/>
          <a:lstStyle/>
          <a:p>
            <a:fld id="{9814A8F8-37DC-4F08-9240-8AD8925F19DD}" type="slidenum">
              <a:rPr lang="en-US" smtClean="0"/>
              <a:t>‹#›</a:t>
            </a:fld>
            <a:endParaRPr lang="en-US"/>
          </a:p>
        </p:txBody>
      </p:sp>
    </p:spTree>
    <p:extLst>
      <p:ext uri="{BB962C8B-B14F-4D97-AF65-F5344CB8AC3E}">
        <p14:creationId xmlns:p14="http://schemas.microsoft.com/office/powerpoint/2010/main" val="19598010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32114-F42B-4663-A484-3418FE4544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A29CE8-0B76-43FD-B7AD-8B2E7FC3A6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61846A-A52C-4692-921F-8624ED706B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DB35B2-67A0-479D-A4EA-F75CCF976755}"/>
              </a:ext>
            </a:extLst>
          </p:cNvPr>
          <p:cNvSpPr>
            <a:spLocks noGrp="1"/>
          </p:cNvSpPr>
          <p:nvPr>
            <p:ph type="dt" sz="half" idx="10"/>
          </p:nvPr>
        </p:nvSpPr>
        <p:spPr/>
        <p:txBody>
          <a:bodyPr/>
          <a:lstStyle/>
          <a:p>
            <a:fld id="{4B5AEE13-1EBB-4120-9460-71A18B51F69C}" type="datetimeFigureOut">
              <a:rPr lang="en-US" smtClean="0"/>
              <a:t>6/19/20</a:t>
            </a:fld>
            <a:endParaRPr lang="en-US"/>
          </a:p>
        </p:txBody>
      </p:sp>
      <p:sp>
        <p:nvSpPr>
          <p:cNvPr id="6" name="Footer Placeholder 5">
            <a:extLst>
              <a:ext uri="{FF2B5EF4-FFF2-40B4-BE49-F238E27FC236}">
                <a16:creationId xmlns:a16="http://schemas.microsoft.com/office/drawing/2014/main" id="{4A181236-54B8-4E1E-802F-E41767FB05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9C9AA0-6CC9-423A-8BAC-5A8D335B1D85}"/>
              </a:ext>
            </a:extLst>
          </p:cNvPr>
          <p:cNvSpPr>
            <a:spLocks noGrp="1"/>
          </p:cNvSpPr>
          <p:nvPr>
            <p:ph type="sldNum" sz="quarter" idx="12"/>
          </p:nvPr>
        </p:nvSpPr>
        <p:spPr/>
        <p:txBody>
          <a:bodyPr/>
          <a:lstStyle/>
          <a:p>
            <a:fld id="{9814A8F8-37DC-4F08-9240-8AD8925F19DD}" type="slidenum">
              <a:rPr lang="en-US" smtClean="0"/>
              <a:t>‹#›</a:t>
            </a:fld>
            <a:endParaRPr lang="en-US"/>
          </a:p>
        </p:txBody>
      </p:sp>
    </p:spTree>
    <p:extLst>
      <p:ext uri="{BB962C8B-B14F-4D97-AF65-F5344CB8AC3E}">
        <p14:creationId xmlns:p14="http://schemas.microsoft.com/office/powerpoint/2010/main" val="41410124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74E1-3603-477A-AD78-37030F0E2A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9D67FC-3E47-43A8-8AC8-EB9A32661F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101C22-3983-4B25-872C-8C1EEA2A00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FCB01C-21AC-400E-BEC4-BAD6E32019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CBCE42-6367-4426-80DC-6953A8110E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1EC303-31B9-4117-9269-E53F559288B5}"/>
              </a:ext>
            </a:extLst>
          </p:cNvPr>
          <p:cNvSpPr>
            <a:spLocks noGrp="1"/>
          </p:cNvSpPr>
          <p:nvPr>
            <p:ph type="dt" sz="half" idx="10"/>
          </p:nvPr>
        </p:nvSpPr>
        <p:spPr/>
        <p:txBody>
          <a:bodyPr/>
          <a:lstStyle/>
          <a:p>
            <a:fld id="{4B5AEE13-1EBB-4120-9460-71A18B51F69C}" type="datetimeFigureOut">
              <a:rPr lang="en-US" smtClean="0"/>
              <a:t>6/19/20</a:t>
            </a:fld>
            <a:endParaRPr lang="en-US"/>
          </a:p>
        </p:txBody>
      </p:sp>
      <p:sp>
        <p:nvSpPr>
          <p:cNvPr id="8" name="Footer Placeholder 7">
            <a:extLst>
              <a:ext uri="{FF2B5EF4-FFF2-40B4-BE49-F238E27FC236}">
                <a16:creationId xmlns:a16="http://schemas.microsoft.com/office/drawing/2014/main" id="{BD7893DC-2D90-4506-BCD9-B0EE9BE799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A68C42-B060-4B4F-AF48-2099A434B746}"/>
              </a:ext>
            </a:extLst>
          </p:cNvPr>
          <p:cNvSpPr>
            <a:spLocks noGrp="1"/>
          </p:cNvSpPr>
          <p:nvPr>
            <p:ph type="sldNum" sz="quarter" idx="12"/>
          </p:nvPr>
        </p:nvSpPr>
        <p:spPr/>
        <p:txBody>
          <a:bodyPr/>
          <a:lstStyle/>
          <a:p>
            <a:fld id="{9814A8F8-37DC-4F08-9240-8AD8925F19DD}" type="slidenum">
              <a:rPr lang="en-US" smtClean="0"/>
              <a:t>‹#›</a:t>
            </a:fld>
            <a:endParaRPr lang="en-US"/>
          </a:p>
        </p:txBody>
      </p:sp>
    </p:spTree>
    <p:extLst>
      <p:ext uri="{BB962C8B-B14F-4D97-AF65-F5344CB8AC3E}">
        <p14:creationId xmlns:p14="http://schemas.microsoft.com/office/powerpoint/2010/main" val="28999755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FBD7C-9C0D-4D4E-9066-D4FDBC1822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67818F-99F4-4789-ACF3-327077195861}"/>
              </a:ext>
            </a:extLst>
          </p:cNvPr>
          <p:cNvSpPr>
            <a:spLocks noGrp="1"/>
          </p:cNvSpPr>
          <p:nvPr>
            <p:ph type="dt" sz="half" idx="10"/>
          </p:nvPr>
        </p:nvSpPr>
        <p:spPr/>
        <p:txBody>
          <a:bodyPr/>
          <a:lstStyle/>
          <a:p>
            <a:fld id="{4B5AEE13-1EBB-4120-9460-71A18B51F69C}" type="datetimeFigureOut">
              <a:rPr lang="en-US" smtClean="0"/>
              <a:t>6/19/20</a:t>
            </a:fld>
            <a:endParaRPr lang="en-US"/>
          </a:p>
        </p:txBody>
      </p:sp>
      <p:sp>
        <p:nvSpPr>
          <p:cNvPr id="4" name="Footer Placeholder 3">
            <a:extLst>
              <a:ext uri="{FF2B5EF4-FFF2-40B4-BE49-F238E27FC236}">
                <a16:creationId xmlns:a16="http://schemas.microsoft.com/office/drawing/2014/main" id="{0838EC48-8943-49EE-8FDE-CC43FC0743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3975E4-AD33-44A9-9BC3-A52DA5F0234D}"/>
              </a:ext>
            </a:extLst>
          </p:cNvPr>
          <p:cNvSpPr>
            <a:spLocks noGrp="1"/>
          </p:cNvSpPr>
          <p:nvPr>
            <p:ph type="sldNum" sz="quarter" idx="12"/>
          </p:nvPr>
        </p:nvSpPr>
        <p:spPr/>
        <p:txBody>
          <a:bodyPr/>
          <a:lstStyle/>
          <a:p>
            <a:fld id="{9814A8F8-37DC-4F08-9240-8AD8925F19DD}" type="slidenum">
              <a:rPr lang="en-US" smtClean="0"/>
              <a:t>‹#›</a:t>
            </a:fld>
            <a:endParaRPr lang="en-US"/>
          </a:p>
        </p:txBody>
      </p:sp>
    </p:spTree>
    <p:extLst>
      <p:ext uri="{BB962C8B-B14F-4D97-AF65-F5344CB8AC3E}">
        <p14:creationId xmlns:p14="http://schemas.microsoft.com/office/powerpoint/2010/main" val="27469842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FDB23E-6F0C-424B-AB78-1B5350BE0B3E}"/>
              </a:ext>
            </a:extLst>
          </p:cNvPr>
          <p:cNvSpPr>
            <a:spLocks noGrp="1"/>
          </p:cNvSpPr>
          <p:nvPr>
            <p:ph type="dt" sz="half" idx="10"/>
          </p:nvPr>
        </p:nvSpPr>
        <p:spPr/>
        <p:txBody>
          <a:bodyPr/>
          <a:lstStyle/>
          <a:p>
            <a:fld id="{4B5AEE13-1EBB-4120-9460-71A18B51F69C}" type="datetimeFigureOut">
              <a:rPr lang="en-US" smtClean="0"/>
              <a:t>6/19/20</a:t>
            </a:fld>
            <a:endParaRPr lang="en-US"/>
          </a:p>
        </p:txBody>
      </p:sp>
      <p:sp>
        <p:nvSpPr>
          <p:cNvPr id="3" name="Footer Placeholder 2">
            <a:extLst>
              <a:ext uri="{FF2B5EF4-FFF2-40B4-BE49-F238E27FC236}">
                <a16:creationId xmlns:a16="http://schemas.microsoft.com/office/drawing/2014/main" id="{6E7F2C90-A262-43D9-A60F-134E8AA173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6F6F17-C79A-4318-A058-374DDC5FF9DA}"/>
              </a:ext>
            </a:extLst>
          </p:cNvPr>
          <p:cNvSpPr>
            <a:spLocks noGrp="1"/>
          </p:cNvSpPr>
          <p:nvPr>
            <p:ph type="sldNum" sz="quarter" idx="12"/>
          </p:nvPr>
        </p:nvSpPr>
        <p:spPr/>
        <p:txBody>
          <a:bodyPr/>
          <a:lstStyle/>
          <a:p>
            <a:fld id="{9814A8F8-37DC-4F08-9240-8AD8925F19DD}" type="slidenum">
              <a:rPr lang="en-US" smtClean="0"/>
              <a:t>‹#›</a:t>
            </a:fld>
            <a:endParaRPr lang="en-US"/>
          </a:p>
        </p:txBody>
      </p:sp>
    </p:spTree>
    <p:extLst>
      <p:ext uri="{BB962C8B-B14F-4D97-AF65-F5344CB8AC3E}">
        <p14:creationId xmlns:p14="http://schemas.microsoft.com/office/powerpoint/2010/main" val="10842634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8EAE0-BB0C-444D-BA21-723B6DCB4A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6F5D99-A8FE-4DC7-9B8E-AC3F3D4650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5DB754-2E29-4CB4-8132-2F7A26FBCC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B70E5F-8FEE-49EA-B2CC-615740FC526D}"/>
              </a:ext>
            </a:extLst>
          </p:cNvPr>
          <p:cNvSpPr>
            <a:spLocks noGrp="1"/>
          </p:cNvSpPr>
          <p:nvPr>
            <p:ph type="dt" sz="half" idx="10"/>
          </p:nvPr>
        </p:nvSpPr>
        <p:spPr/>
        <p:txBody>
          <a:bodyPr/>
          <a:lstStyle/>
          <a:p>
            <a:fld id="{4B5AEE13-1EBB-4120-9460-71A18B51F69C}" type="datetimeFigureOut">
              <a:rPr lang="en-US" smtClean="0"/>
              <a:t>6/19/20</a:t>
            </a:fld>
            <a:endParaRPr lang="en-US"/>
          </a:p>
        </p:txBody>
      </p:sp>
      <p:sp>
        <p:nvSpPr>
          <p:cNvPr id="6" name="Footer Placeholder 5">
            <a:extLst>
              <a:ext uri="{FF2B5EF4-FFF2-40B4-BE49-F238E27FC236}">
                <a16:creationId xmlns:a16="http://schemas.microsoft.com/office/drawing/2014/main" id="{837C570B-D90B-45A0-A068-6A6ADE5022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FD7009-FC97-47A3-B8C3-D76002750615}"/>
              </a:ext>
            </a:extLst>
          </p:cNvPr>
          <p:cNvSpPr>
            <a:spLocks noGrp="1"/>
          </p:cNvSpPr>
          <p:nvPr>
            <p:ph type="sldNum" sz="quarter" idx="12"/>
          </p:nvPr>
        </p:nvSpPr>
        <p:spPr/>
        <p:txBody>
          <a:bodyPr/>
          <a:lstStyle/>
          <a:p>
            <a:fld id="{9814A8F8-37DC-4F08-9240-8AD8925F19DD}" type="slidenum">
              <a:rPr lang="en-US" smtClean="0"/>
              <a:t>‹#›</a:t>
            </a:fld>
            <a:endParaRPr lang="en-US"/>
          </a:p>
        </p:txBody>
      </p:sp>
    </p:spTree>
    <p:extLst>
      <p:ext uri="{BB962C8B-B14F-4D97-AF65-F5344CB8AC3E}">
        <p14:creationId xmlns:p14="http://schemas.microsoft.com/office/powerpoint/2010/main" val="40708797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62374-F480-4195-BF37-E1F8913B63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634926-32CE-4653-8BA0-EA2C3FFAB1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51DF06-DEDB-4EAF-9CAD-3CBFC38410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B196D1-119C-4EFA-A012-3B1D079BF41C}"/>
              </a:ext>
            </a:extLst>
          </p:cNvPr>
          <p:cNvSpPr>
            <a:spLocks noGrp="1"/>
          </p:cNvSpPr>
          <p:nvPr>
            <p:ph type="dt" sz="half" idx="10"/>
          </p:nvPr>
        </p:nvSpPr>
        <p:spPr/>
        <p:txBody>
          <a:bodyPr/>
          <a:lstStyle/>
          <a:p>
            <a:fld id="{4B5AEE13-1EBB-4120-9460-71A18B51F69C}" type="datetimeFigureOut">
              <a:rPr lang="en-US" smtClean="0"/>
              <a:t>6/19/20</a:t>
            </a:fld>
            <a:endParaRPr lang="en-US"/>
          </a:p>
        </p:txBody>
      </p:sp>
      <p:sp>
        <p:nvSpPr>
          <p:cNvPr id="6" name="Footer Placeholder 5">
            <a:extLst>
              <a:ext uri="{FF2B5EF4-FFF2-40B4-BE49-F238E27FC236}">
                <a16:creationId xmlns:a16="http://schemas.microsoft.com/office/drawing/2014/main" id="{80B9BE6C-9B16-4A84-A8BF-67A0747580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4698A9-D4F1-4844-8186-70D16C3FFFDD}"/>
              </a:ext>
            </a:extLst>
          </p:cNvPr>
          <p:cNvSpPr>
            <a:spLocks noGrp="1"/>
          </p:cNvSpPr>
          <p:nvPr>
            <p:ph type="sldNum" sz="quarter" idx="12"/>
          </p:nvPr>
        </p:nvSpPr>
        <p:spPr/>
        <p:txBody>
          <a:bodyPr/>
          <a:lstStyle/>
          <a:p>
            <a:fld id="{9814A8F8-37DC-4F08-9240-8AD8925F19DD}" type="slidenum">
              <a:rPr lang="en-US" smtClean="0"/>
              <a:t>‹#›</a:t>
            </a:fld>
            <a:endParaRPr lang="en-US"/>
          </a:p>
        </p:txBody>
      </p:sp>
    </p:spTree>
    <p:extLst>
      <p:ext uri="{BB962C8B-B14F-4D97-AF65-F5344CB8AC3E}">
        <p14:creationId xmlns:p14="http://schemas.microsoft.com/office/powerpoint/2010/main" val="18776945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0329E-4488-41AB-BD2B-2E6E471877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0F097F-6BDB-4B27-8553-9420B9A196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2F1177-1DE3-4510-A975-EC1DD7714537}"/>
              </a:ext>
            </a:extLst>
          </p:cNvPr>
          <p:cNvSpPr>
            <a:spLocks noGrp="1"/>
          </p:cNvSpPr>
          <p:nvPr>
            <p:ph type="dt" sz="half" idx="10"/>
          </p:nvPr>
        </p:nvSpPr>
        <p:spPr/>
        <p:txBody>
          <a:bodyPr/>
          <a:lstStyle/>
          <a:p>
            <a:fld id="{4B5AEE13-1EBB-4120-9460-71A18B51F69C}" type="datetimeFigureOut">
              <a:rPr lang="en-US" smtClean="0"/>
              <a:t>6/19/20</a:t>
            </a:fld>
            <a:endParaRPr lang="en-US"/>
          </a:p>
        </p:txBody>
      </p:sp>
      <p:sp>
        <p:nvSpPr>
          <p:cNvPr id="5" name="Footer Placeholder 4">
            <a:extLst>
              <a:ext uri="{FF2B5EF4-FFF2-40B4-BE49-F238E27FC236}">
                <a16:creationId xmlns:a16="http://schemas.microsoft.com/office/drawing/2014/main" id="{C6E77869-7229-4D61-8F00-1AE95B5F2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E52E2A-37D3-4592-AE22-F641938F2D9B}"/>
              </a:ext>
            </a:extLst>
          </p:cNvPr>
          <p:cNvSpPr>
            <a:spLocks noGrp="1"/>
          </p:cNvSpPr>
          <p:nvPr>
            <p:ph type="sldNum" sz="quarter" idx="12"/>
          </p:nvPr>
        </p:nvSpPr>
        <p:spPr/>
        <p:txBody>
          <a:bodyPr/>
          <a:lstStyle/>
          <a:p>
            <a:fld id="{9814A8F8-37DC-4F08-9240-8AD8925F19DD}" type="slidenum">
              <a:rPr lang="en-US" smtClean="0"/>
              <a:t>‹#›</a:t>
            </a:fld>
            <a:endParaRPr lang="en-US"/>
          </a:p>
        </p:txBody>
      </p:sp>
    </p:spTree>
    <p:extLst>
      <p:ext uri="{BB962C8B-B14F-4D97-AF65-F5344CB8AC3E}">
        <p14:creationId xmlns:p14="http://schemas.microsoft.com/office/powerpoint/2010/main" val="18524538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02D93D-6353-4669-B7A2-D80B52D768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645AA-16DD-43E0-A4AF-E0B5E67C64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1B7DC-F061-4FC5-837E-7C1EE51FFE2B}"/>
              </a:ext>
            </a:extLst>
          </p:cNvPr>
          <p:cNvSpPr>
            <a:spLocks noGrp="1"/>
          </p:cNvSpPr>
          <p:nvPr>
            <p:ph type="dt" sz="half" idx="10"/>
          </p:nvPr>
        </p:nvSpPr>
        <p:spPr/>
        <p:txBody>
          <a:bodyPr/>
          <a:lstStyle/>
          <a:p>
            <a:fld id="{4B5AEE13-1EBB-4120-9460-71A18B51F69C}" type="datetimeFigureOut">
              <a:rPr lang="en-US" smtClean="0"/>
              <a:t>6/19/20</a:t>
            </a:fld>
            <a:endParaRPr lang="en-US"/>
          </a:p>
        </p:txBody>
      </p:sp>
      <p:sp>
        <p:nvSpPr>
          <p:cNvPr id="5" name="Footer Placeholder 4">
            <a:extLst>
              <a:ext uri="{FF2B5EF4-FFF2-40B4-BE49-F238E27FC236}">
                <a16:creationId xmlns:a16="http://schemas.microsoft.com/office/drawing/2014/main" id="{CB2425CE-BAFA-4767-870C-5AE911B355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3A1C00-4197-4218-ACBF-4061A6D50B6C}"/>
              </a:ext>
            </a:extLst>
          </p:cNvPr>
          <p:cNvSpPr>
            <a:spLocks noGrp="1"/>
          </p:cNvSpPr>
          <p:nvPr>
            <p:ph type="sldNum" sz="quarter" idx="12"/>
          </p:nvPr>
        </p:nvSpPr>
        <p:spPr/>
        <p:txBody>
          <a:bodyPr/>
          <a:lstStyle/>
          <a:p>
            <a:fld id="{9814A8F8-37DC-4F08-9240-8AD8925F19DD}" type="slidenum">
              <a:rPr lang="en-US" smtClean="0"/>
              <a:t>‹#›</a:t>
            </a:fld>
            <a:endParaRPr lang="en-US"/>
          </a:p>
        </p:txBody>
      </p:sp>
    </p:spTree>
    <p:extLst>
      <p:ext uri="{BB962C8B-B14F-4D97-AF65-F5344CB8AC3E}">
        <p14:creationId xmlns:p14="http://schemas.microsoft.com/office/powerpoint/2010/main" val="1907424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1718" y="313267"/>
            <a:ext cx="10970524" cy="1155700"/>
          </a:xfrm>
        </p:spPr>
        <p:txBody>
          <a:bodyPr/>
          <a:lstStyle>
            <a:lvl1pPr>
              <a:defRPr>
                <a:solidFill>
                  <a:schemeClr val="accent1">
                    <a:lumMod val="75000"/>
                  </a:schemeClr>
                </a:solidFill>
                <a:effectLst>
                  <a:outerShdw blurRad="38100" dist="38100" dir="2700000" algn="tl">
                    <a:srgbClr val="000000">
                      <a:alpha val="43137"/>
                    </a:srgbClr>
                  </a:outerShdw>
                </a:effectLst>
              </a:defRPr>
            </a:lvl1pPr>
          </a:lstStyle>
          <a:p>
            <a:r>
              <a:rPr lang="en-US"/>
              <a:t>&lt;Title Only&gt;</a:t>
            </a:r>
            <a:endParaRPr lang="en-US" dirty="0"/>
          </a:p>
        </p:txBody>
      </p:sp>
      <p:sp>
        <p:nvSpPr>
          <p:cNvPr id="5" name="Text Placeholder 10"/>
          <p:cNvSpPr>
            <a:spLocks noGrp="1"/>
          </p:cNvSpPr>
          <p:nvPr>
            <p:ph type="body" sz="quarter" idx="13" hasCustomPrompt="1"/>
          </p:nvPr>
        </p:nvSpPr>
        <p:spPr>
          <a:xfrm>
            <a:off x="0" y="6608838"/>
            <a:ext cx="12192000" cy="249161"/>
          </a:xfrm>
        </p:spPr>
        <p:txBody>
          <a:bodyPr lIns="91440" bIns="45720" anchor="b" anchorCtr="0">
            <a:noAutofit/>
          </a:bodyPr>
          <a:lstStyle>
            <a:lvl1pPr marL="0" indent="0">
              <a:spcBef>
                <a:spcPts val="0"/>
              </a:spcBef>
              <a:buNone/>
              <a:defRPr sz="1067">
                <a:solidFill>
                  <a:schemeClr val="tx1"/>
                </a:solidFill>
                <a:latin typeface="Arial" panose="020B0604020202020204" pitchFamily="34" charset="0"/>
                <a:cs typeface="Arial" panose="020B0604020202020204" pitchFamily="34" charset="0"/>
              </a:defRPr>
            </a:lvl1pPr>
            <a:lvl2pPr marL="227037" indent="0">
              <a:spcBef>
                <a:spcPts val="0"/>
              </a:spcBef>
              <a:buNone/>
              <a:defRPr sz="1200"/>
            </a:lvl2pPr>
            <a:lvl3pPr marL="460424" indent="0">
              <a:spcBef>
                <a:spcPts val="0"/>
              </a:spcBef>
              <a:buNone/>
              <a:defRPr sz="1200"/>
            </a:lvl3pPr>
            <a:lvl4pPr marL="687461" indent="0">
              <a:spcBef>
                <a:spcPts val="0"/>
              </a:spcBef>
              <a:buNone/>
              <a:defRPr sz="1200"/>
            </a:lvl4pPr>
            <a:lvl5pPr marL="914498" indent="0">
              <a:spcBef>
                <a:spcPts val="0"/>
              </a:spcBef>
              <a:buNone/>
              <a:defRPr sz="1200"/>
            </a:lvl5pPr>
          </a:lstStyle>
          <a:p>
            <a:pPr lvl="0"/>
            <a:r>
              <a:rPr lang="en-US" dirty="0"/>
              <a:t>Click to add footnote. Do not use “footer” placeholder at left: for sensitivity labeling only.</a:t>
            </a:r>
          </a:p>
        </p:txBody>
      </p:sp>
      <p:sp>
        <p:nvSpPr>
          <p:cNvPr id="7" name="Text Placeholder 10"/>
          <p:cNvSpPr>
            <a:spLocks noGrp="1"/>
          </p:cNvSpPr>
          <p:nvPr>
            <p:ph type="body" sz="quarter" idx="14" hasCustomPrompt="1"/>
          </p:nvPr>
        </p:nvSpPr>
        <p:spPr>
          <a:xfrm>
            <a:off x="10469640" y="1"/>
            <a:ext cx="1722361" cy="309639"/>
          </a:xfrm>
        </p:spPr>
        <p:txBody>
          <a:bodyPr lIns="91440" bIns="45720" anchor="t" anchorCtr="0">
            <a:noAutofit/>
          </a:bodyPr>
          <a:lstStyle>
            <a:lvl1pPr marL="0" indent="0" algn="r">
              <a:spcBef>
                <a:spcPts val="0"/>
              </a:spcBef>
              <a:buNone/>
              <a:defRPr sz="1333">
                <a:solidFill>
                  <a:schemeClr val="tx1"/>
                </a:solidFill>
                <a:latin typeface="Arial" panose="020B0604020202020204" pitchFamily="34" charset="0"/>
                <a:cs typeface="Arial" panose="020B0604020202020204" pitchFamily="34" charset="0"/>
              </a:defRPr>
            </a:lvl1pPr>
            <a:lvl2pPr marL="227037" indent="0">
              <a:spcBef>
                <a:spcPts val="0"/>
              </a:spcBef>
              <a:buNone/>
              <a:defRPr sz="1200"/>
            </a:lvl2pPr>
            <a:lvl3pPr marL="460424" indent="0">
              <a:spcBef>
                <a:spcPts val="0"/>
              </a:spcBef>
              <a:buNone/>
              <a:defRPr sz="1200"/>
            </a:lvl3pPr>
            <a:lvl4pPr marL="687461" indent="0">
              <a:spcBef>
                <a:spcPts val="0"/>
              </a:spcBef>
              <a:buNone/>
              <a:defRPr sz="1200"/>
            </a:lvl4pPr>
            <a:lvl5pPr marL="914498" indent="0">
              <a:spcBef>
                <a:spcPts val="0"/>
              </a:spcBef>
              <a:buNone/>
              <a:defRPr sz="1200"/>
            </a:lvl5pPr>
          </a:lstStyle>
          <a:p>
            <a:pPr lvl="0"/>
            <a:r>
              <a:rPr lang="en-US" dirty="0"/>
              <a:t>Label for Locking</a:t>
            </a:r>
          </a:p>
        </p:txBody>
      </p:sp>
    </p:spTree>
    <p:extLst>
      <p:ext uri="{BB962C8B-B14F-4D97-AF65-F5344CB8AC3E}">
        <p14:creationId xmlns:p14="http://schemas.microsoft.com/office/powerpoint/2010/main" val="231449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8" indent="0">
              <a:buNone/>
              <a:defRPr sz="2000" b="1"/>
            </a:lvl2pPr>
            <a:lvl3pPr marL="914415" indent="0">
              <a:buNone/>
              <a:defRPr sz="1800" b="1"/>
            </a:lvl3pPr>
            <a:lvl4pPr marL="1371623" indent="0">
              <a:buNone/>
              <a:defRPr sz="1600" b="1"/>
            </a:lvl4pPr>
            <a:lvl5pPr marL="1828830" indent="0">
              <a:buNone/>
              <a:defRPr sz="1600" b="1"/>
            </a:lvl5pPr>
            <a:lvl6pPr marL="2286038" indent="0">
              <a:buNone/>
              <a:defRPr sz="1600" b="1"/>
            </a:lvl6pPr>
            <a:lvl7pPr marL="2743246" indent="0">
              <a:buNone/>
              <a:defRPr sz="1600" b="1"/>
            </a:lvl7pPr>
            <a:lvl8pPr marL="3200453" indent="0">
              <a:buNone/>
              <a:defRPr sz="1600" b="1"/>
            </a:lvl8pPr>
            <a:lvl9pPr marL="365766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8" indent="0">
              <a:buNone/>
              <a:defRPr sz="2000" b="1"/>
            </a:lvl2pPr>
            <a:lvl3pPr marL="914415" indent="0">
              <a:buNone/>
              <a:defRPr sz="1800" b="1"/>
            </a:lvl3pPr>
            <a:lvl4pPr marL="1371623" indent="0">
              <a:buNone/>
              <a:defRPr sz="1600" b="1"/>
            </a:lvl4pPr>
            <a:lvl5pPr marL="1828830" indent="0">
              <a:buNone/>
              <a:defRPr sz="1600" b="1"/>
            </a:lvl5pPr>
            <a:lvl6pPr marL="2286038" indent="0">
              <a:buNone/>
              <a:defRPr sz="1600" b="1"/>
            </a:lvl6pPr>
            <a:lvl7pPr marL="2743246" indent="0">
              <a:buNone/>
              <a:defRPr sz="1600" b="1"/>
            </a:lvl7pPr>
            <a:lvl8pPr marL="3200453" indent="0">
              <a:buNone/>
              <a:defRPr sz="1600" b="1"/>
            </a:lvl8pPr>
            <a:lvl9pPr marL="365766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9062554"/>
      </p:ext>
    </p:extLst>
  </p:cSld>
  <p:clrMapOvr>
    <a:masterClrMapping/>
  </p:clrMapOvr>
  <p:transition spd="slow" advClick="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73233" y="3395816"/>
            <a:ext cx="10731577" cy="1187451"/>
          </a:xfrm>
        </p:spPr>
        <p:txBody>
          <a:bodyPr/>
          <a:lstStyle>
            <a:lvl1pPr marL="0" indent="0" algn="l">
              <a:buNone/>
              <a:defRPr sz="1867">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a:xfrm>
            <a:off x="773233" y="1414030"/>
            <a:ext cx="10731577" cy="1782645"/>
          </a:xfrm>
        </p:spPr>
        <p:txBody>
          <a:bodyPr/>
          <a:lstStyle>
            <a:lvl1pPr algn="l">
              <a:defRPr>
                <a:solidFill>
                  <a:schemeClr val="tx1"/>
                </a:solidFill>
              </a:defRPr>
            </a:lvl1pPr>
          </a:lstStyle>
          <a:p>
            <a:r>
              <a:rPr lang="en-US" dirty="0"/>
              <a:t>Click to edit Master title style</a:t>
            </a:r>
            <a:endParaRPr lang="en-GB" dirty="0"/>
          </a:p>
        </p:txBody>
      </p:sp>
      <p:pic>
        <p:nvPicPr>
          <p:cNvPr id="20" name="Picture 19">
            <a:extLst>
              <a:ext uri="{FF2B5EF4-FFF2-40B4-BE49-F238E27FC236}">
                <a16:creationId xmlns:a16="http://schemas.microsoft.com/office/drawing/2014/main" id="{A7EFA0C0-9461-4F11-8A78-D21FF78A6F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163261"/>
          </a:xfrm>
          <a:prstGeom prst="rect">
            <a:avLst/>
          </a:prstGeom>
        </p:spPr>
      </p:pic>
      <p:sp>
        <p:nvSpPr>
          <p:cNvPr id="8" name="Text Placeholder 7">
            <a:extLst>
              <a:ext uri="{FF2B5EF4-FFF2-40B4-BE49-F238E27FC236}">
                <a16:creationId xmlns:a16="http://schemas.microsoft.com/office/drawing/2014/main" id="{BBDBBBC7-BFF6-46AD-A4F1-2E73C220BA6A}"/>
              </a:ext>
            </a:extLst>
          </p:cNvPr>
          <p:cNvSpPr>
            <a:spLocks noGrp="1"/>
          </p:cNvSpPr>
          <p:nvPr>
            <p:ph type="body" sz="quarter" idx="10" hasCustomPrompt="1"/>
          </p:nvPr>
        </p:nvSpPr>
        <p:spPr>
          <a:xfrm>
            <a:off x="773233" y="4782408"/>
            <a:ext cx="10731577" cy="661563"/>
          </a:xfrm>
        </p:spPr>
        <p:txBody>
          <a:bodyPr/>
          <a:lstStyle>
            <a:lvl1pPr marL="0" indent="0">
              <a:buNone/>
              <a:defRPr sz="933"/>
            </a:lvl1pPr>
          </a:lstStyle>
          <a:p>
            <a:pPr lvl="0"/>
            <a:r>
              <a:rPr lang="en-US" dirty="0"/>
              <a:t>Click to edit Master text styles</a:t>
            </a:r>
          </a:p>
        </p:txBody>
      </p:sp>
    </p:spTree>
    <p:extLst>
      <p:ext uri="{BB962C8B-B14F-4D97-AF65-F5344CB8AC3E}">
        <p14:creationId xmlns:p14="http://schemas.microsoft.com/office/powerpoint/2010/main" val="408455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3">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800" y="1495720"/>
            <a:ext cx="11328400" cy="4198069"/>
          </a:xfrm>
        </p:spPr>
        <p:txBody>
          <a:bodyPr/>
          <a:lstStyle>
            <a:lvl1pPr marL="237061" indent="-237061">
              <a:buClr>
                <a:schemeClr val="accent3"/>
              </a:buClr>
              <a:buFont typeface="Wingdings" panose="05000000000000000000" pitchFamily="2" charset="2"/>
              <a:buChar cha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10" name="Text Placeholder 15"/>
          <p:cNvSpPr>
            <a:spLocks noGrp="1"/>
          </p:cNvSpPr>
          <p:nvPr>
            <p:ph type="body" sz="quarter" idx="13"/>
          </p:nvPr>
        </p:nvSpPr>
        <p:spPr>
          <a:xfrm>
            <a:off x="431798" y="5805085"/>
            <a:ext cx="5111164" cy="536555"/>
          </a:xfrm>
        </p:spPr>
        <p:txBody>
          <a:bodyPr rIns="0" bIns="0" anchor="b"/>
          <a:lstStyle>
            <a:lvl1pPr marL="0" indent="0">
              <a:spcAft>
                <a:spcPts val="0"/>
              </a:spcAft>
              <a:buNone/>
              <a:defRPr sz="1067">
                <a:solidFill>
                  <a:schemeClr val="tx1"/>
                </a:solidFill>
              </a:defRPr>
            </a:lvl1pPr>
            <a:lvl2pPr marL="237061" indent="0">
              <a:buNone/>
              <a:defRPr sz="1600"/>
            </a:lvl2pPr>
            <a:lvl3pPr marL="480471" indent="0">
              <a:buNone/>
              <a:defRPr sz="1600"/>
            </a:lvl3pPr>
            <a:lvl4pPr marL="1828754" indent="0">
              <a:buNone/>
              <a:defRPr sz="1600"/>
            </a:lvl4pPr>
            <a:lvl5pPr marL="2438339" indent="0">
              <a:buNone/>
              <a:defRPr sz="1600"/>
            </a:lvl5pPr>
          </a:lstStyle>
          <a:p>
            <a:pPr lvl="0"/>
            <a:r>
              <a:rPr lang="en-US" dirty="0"/>
              <a:t>Click to edit Master text styles</a:t>
            </a:r>
          </a:p>
        </p:txBody>
      </p:sp>
      <p:sp>
        <p:nvSpPr>
          <p:cNvPr id="11" name="Text Placeholder 15"/>
          <p:cNvSpPr>
            <a:spLocks noGrp="1"/>
          </p:cNvSpPr>
          <p:nvPr>
            <p:ph type="body" sz="quarter" idx="14"/>
          </p:nvPr>
        </p:nvSpPr>
        <p:spPr>
          <a:xfrm>
            <a:off x="5656084" y="5805085"/>
            <a:ext cx="4759229" cy="536555"/>
          </a:xfrm>
        </p:spPr>
        <p:txBody>
          <a:bodyPr rIns="0" bIns="0" anchor="b"/>
          <a:lstStyle>
            <a:lvl1pPr marL="0" indent="0" algn="r">
              <a:spcAft>
                <a:spcPts val="0"/>
              </a:spcAft>
              <a:buNone/>
              <a:defRPr sz="1067">
                <a:solidFill>
                  <a:schemeClr val="tx1"/>
                </a:solidFill>
              </a:defRPr>
            </a:lvl1pPr>
            <a:lvl2pPr marL="237061" indent="0">
              <a:buNone/>
              <a:defRPr sz="1600"/>
            </a:lvl2pPr>
            <a:lvl3pPr marL="480471" indent="0">
              <a:buNone/>
              <a:defRPr sz="1600"/>
            </a:lvl3pPr>
            <a:lvl4pPr marL="1828754" indent="0">
              <a:buNone/>
              <a:defRPr sz="1600"/>
            </a:lvl4pPr>
            <a:lvl5pPr marL="2438339" indent="0">
              <a:buNone/>
              <a:defRPr sz="1600"/>
            </a:lvl5pPr>
          </a:lstStyle>
          <a:p>
            <a:pPr lvl="0"/>
            <a:r>
              <a:rPr lang="en-US" dirty="0"/>
              <a:t>Click to edit Master text styles</a:t>
            </a:r>
          </a:p>
        </p:txBody>
      </p:sp>
    </p:spTree>
    <p:extLst>
      <p:ext uri="{BB962C8B-B14F-4D97-AF65-F5344CB8AC3E}">
        <p14:creationId xmlns:p14="http://schemas.microsoft.com/office/powerpoint/2010/main" val="127303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NO FOONO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800" y="1495720"/>
            <a:ext cx="11328400" cy="4198069"/>
          </a:xfrm>
        </p:spPr>
        <p:txBody>
          <a:bodyPr/>
          <a:lstStyle>
            <a:lvl1pPr marL="237061" indent="-237061">
              <a:buClr>
                <a:schemeClr val="accent3"/>
              </a:buClr>
              <a:buFont typeface="Wingdings" panose="05000000000000000000" pitchFamily="2" charset="2"/>
              <a:buChar cha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8791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1"/>
                </a:solidFill>
              </a:defRPr>
            </a:lvl1pPr>
          </a:lstStyle>
          <a:p>
            <a:r>
              <a:rPr lang="en-US" dirty="0"/>
              <a:t>Click to edit Master title style</a:t>
            </a:r>
            <a:endParaRPr lang="en-GB" dirty="0"/>
          </a:p>
        </p:txBody>
      </p:sp>
      <p:sp>
        <p:nvSpPr>
          <p:cNvPr id="10" name="Text Placeholder 15"/>
          <p:cNvSpPr>
            <a:spLocks noGrp="1"/>
          </p:cNvSpPr>
          <p:nvPr>
            <p:ph type="body" sz="quarter" idx="13"/>
          </p:nvPr>
        </p:nvSpPr>
        <p:spPr>
          <a:xfrm>
            <a:off x="431798" y="5805085"/>
            <a:ext cx="5111164" cy="536555"/>
          </a:xfrm>
        </p:spPr>
        <p:txBody>
          <a:bodyPr rIns="0" bIns="0" anchor="b"/>
          <a:lstStyle>
            <a:lvl1pPr marL="0" indent="0">
              <a:spcAft>
                <a:spcPts val="0"/>
              </a:spcAft>
              <a:buNone/>
              <a:defRPr sz="1067">
                <a:solidFill>
                  <a:schemeClr val="tx1"/>
                </a:solidFill>
              </a:defRPr>
            </a:lvl1pPr>
            <a:lvl2pPr marL="237061" indent="0">
              <a:buNone/>
              <a:defRPr sz="1600"/>
            </a:lvl2pPr>
            <a:lvl3pPr marL="480471" indent="0">
              <a:buNone/>
              <a:defRPr sz="1600"/>
            </a:lvl3pPr>
            <a:lvl4pPr marL="1828754" indent="0">
              <a:buNone/>
              <a:defRPr sz="1600"/>
            </a:lvl4pPr>
            <a:lvl5pPr marL="2438339" indent="0">
              <a:buNone/>
              <a:defRPr sz="1600"/>
            </a:lvl5pPr>
          </a:lstStyle>
          <a:p>
            <a:pPr lvl="0"/>
            <a:r>
              <a:rPr lang="en-US" dirty="0"/>
              <a:t>Click to edit Master text styles</a:t>
            </a:r>
          </a:p>
        </p:txBody>
      </p:sp>
      <p:sp>
        <p:nvSpPr>
          <p:cNvPr id="11" name="Text Placeholder 15"/>
          <p:cNvSpPr>
            <a:spLocks noGrp="1"/>
          </p:cNvSpPr>
          <p:nvPr>
            <p:ph type="body" sz="quarter" idx="14"/>
          </p:nvPr>
        </p:nvSpPr>
        <p:spPr>
          <a:xfrm>
            <a:off x="5656084" y="5805085"/>
            <a:ext cx="4759229" cy="536555"/>
          </a:xfrm>
        </p:spPr>
        <p:txBody>
          <a:bodyPr rIns="0" bIns="0" anchor="b"/>
          <a:lstStyle>
            <a:lvl1pPr marL="0" indent="0" algn="r">
              <a:spcAft>
                <a:spcPts val="0"/>
              </a:spcAft>
              <a:buNone/>
              <a:defRPr sz="1067">
                <a:solidFill>
                  <a:schemeClr val="tx1"/>
                </a:solidFill>
              </a:defRPr>
            </a:lvl1pPr>
            <a:lvl2pPr marL="237061" indent="0">
              <a:buNone/>
              <a:defRPr sz="1600"/>
            </a:lvl2pPr>
            <a:lvl3pPr marL="480471" indent="0">
              <a:buNone/>
              <a:defRPr sz="1600"/>
            </a:lvl3pPr>
            <a:lvl4pPr marL="1828754" indent="0">
              <a:buNone/>
              <a:defRPr sz="1600"/>
            </a:lvl4pPr>
            <a:lvl5pPr marL="2438339" indent="0">
              <a:buNone/>
              <a:defRPr sz="1600"/>
            </a:lvl5pPr>
          </a:lstStyle>
          <a:p>
            <a:pPr lvl="0"/>
            <a:r>
              <a:rPr lang="en-US" dirty="0"/>
              <a:t>Click to edit Master text styles</a:t>
            </a:r>
          </a:p>
        </p:txBody>
      </p:sp>
    </p:spTree>
    <p:extLst>
      <p:ext uri="{BB962C8B-B14F-4D97-AF65-F5344CB8AC3E}">
        <p14:creationId xmlns:p14="http://schemas.microsoft.com/office/powerpoint/2010/main" val="61898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3233" y="2536221"/>
            <a:ext cx="10458971" cy="736600"/>
          </a:xfrm>
        </p:spPr>
        <p:txBody>
          <a:bodyPr anchor="b"/>
          <a:lstStyle>
            <a:lvl1pPr algn="l">
              <a:defRPr sz="3733" b="1" cap="none" baseline="0">
                <a:solidFill>
                  <a:schemeClr val="tx1"/>
                </a:solidFill>
              </a:defRPr>
            </a:lvl1pPr>
          </a:lstStyle>
          <a:p>
            <a:r>
              <a:rPr lang="en-US" dirty="0"/>
              <a:t>Click to edit master title style</a:t>
            </a:r>
            <a:endParaRPr lang="en-GB" dirty="0"/>
          </a:p>
        </p:txBody>
      </p:sp>
      <p:sp>
        <p:nvSpPr>
          <p:cNvPr id="23" name="Text Placeholder 22"/>
          <p:cNvSpPr>
            <a:spLocks noGrp="1"/>
          </p:cNvSpPr>
          <p:nvPr>
            <p:ph type="body" sz="quarter" idx="10"/>
          </p:nvPr>
        </p:nvSpPr>
        <p:spPr>
          <a:xfrm>
            <a:off x="773233" y="3513137"/>
            <a:ext cx="10458972" cy="766763"/>
          </a:xfrm>
        </p:spPr>
        <p:txBody>
          <a:bodyPr/>
          <a:lstStyle>
            <a:lvl1pPr marL="0" indent="0">
              <a:buNone/>
              <a:defRPr sz="2667">
                <a:solidFill>
                  <a:schemeClr val="tx1"/>
                </a:solidFill>
              </a:defRPr>
            </a:lvl1pPr>
          </a:lstStyle>
          <a:p>
            <a:pPr lvl="0"/>
            <a:r>
              <a:rPr lang="en-US" dirty="0"/>
              <a:t>Click to edit Master text styles</a:t>
            </a:r>
          </a:p>
        </p:txBody>
      </p:sp>
      <p:sp>
        <p:nvSpPr>
          <p:cNvPr id="3" name="Freeform: Shape 2">
            <a:extLst>
              <a:ext uri="{FF2B5EF4-FFF2-40B4-BE49-F238E27FC236}">
                <a16:creationId xmlns:a16="http://schemas.microsoft.com/office/drawing/2014/main" id="{69CA9106-B55B-4781-8165-B8D7C0286792}"/>
              </a:ext>
            </a:extLst>
          </p:cNvPr>
          <p:cNvSpPr/>
          <p:nvPr userDrawn="1"/>
        </p:nvSpPr>
        <p:spPr>
          <a:xfrm>
            <a:off x="752271" y="3398199"/>
            <a:ext cx="10608000" cy="0"/>
          </a:xfrm>
          <a:custGeom>
            <a:avLst/>
            <a:gdLst>
              <a:gd name="connsiteX0" fmla="*/ 0 w 8268511"/>
              <a:gd name="connsiteY0" fmla="*/ 0 h 0"/>
              <a:gd name="connsiteX1" fmla="*/ 8268511 w 8268511"/>
              <a:gd name="connsiteY1" fmla="*/ 0 h 0"/>
            </a:gdLst>
            <a:ahLst/>
            <a:cxnLst>
              <a:cxn ang="0">
                <a:pos x="connsiteX0" y="connsiteY0"/>
              </a:cxn>
              <a:cxn ang="0">
                <a:pos x="connsiteX1" y="connsiteY1"/>
              </a:cxn>
            </a:cxnLst>
            <a:rect l="l" t="t" r="r" b="b"/>
            <a:pathLst>
              <a:path w="8268511">
                <a:moveTo>
                  <a:pt x="0" y="0"/>
                </a:moveTo>
                <a:lnTo>
                  <a:pt x="8268511" y="0"/>
                </a:lnTo>
              </a:path>
            </a:pathLst>
          </a:cu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p>
        </p:txBody>
      </p:sp>
    </p:spTree>
    <p:extLst>
      <p:ext uri="{BB962C8B-B14F-4D97-AF65-F5344CB8AC3E}">
        <p14:creationId xmlns:p14="http://schemas.microsoft.com/office/powerpoint/2010/main" val="183545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cknowledgment Slide">
    <p:spTree>
      <p:nvGrpSpPr>
        <p:cNvPr id="1" name=""/>
        <p:cNvGrpSpPr/>
        <p:nvPr/>
      </p:nvGrpSpPr>
      <p:grpSpPr>
        <a:xfrm>
          <a:off x="0" y="0"/>
          <a:ext cx="0" cy="0"/>
          <a:chOff x="0" y="0"/>
          <a:chExt cx="0" cy="0"/>
        </a:xfrm>
      </p:grpSpPr>
      <p:sp>
        <p:nvSpPr>
          <p:cNvPr id="2" name="Title 1"/>
          <p:cNvSpPr>
            <a:spLocks noGrp="1"/>
          </p:cNvSpPr>
          <p:nvPr>
            <p:ph type="title"/>
          </p:nvPr>
        </p:nvSpPr>
        <p:spPr>
          <a:xfrm>
            <a:off x="431800" y="1331996"/>
            <a:ext cx="11328400" cy="1059105"/>
          </a:xfrm>
        </p:spPr>
        <p:txBody>
          <a:bodyPr/>
          <a:lstStyle>
            <a:lvl1pPr>
              <a:defRPr sz="3200">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800" y="2553075"/>
            <a:ext cx="11328400" cy="3078981"/>
          </a:xfrm>
        </p:spPr>
        <p:txBody>
          <a:bodyPr/>
          <a:lstStyle>
            <a:lvl1pPr marL="237061" indent="-237061">
              <a:buClr>
                <a:schemeClr val="accent3"/>
              </a:buClr>
              <a:buFont typeface="Wingdings" panose="05000000000000000000" pitchFamily="2" charset="2"/>
              <a:buChar cha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10" name="Text Placeholder 15"/>
          <p:cNvSpPr>
            <a:spLocks noGrp="1"/>
          </p:cNvSpPr>
          <p:nvPr>
            <p:ph type="body" sz="quarter" idx="13"/>
          </p:nvPr>
        </p:nvSpPr>
        <p:spPr>
          <a:xfrm>
            <a:off x="431798" y="5805085"/>
            <a:ext cx="5111164" cy="536555"/>
          </a:xfrm>
        </p:spPr>
        <p:txBody>
          <a:bodyPr rIns="0" bIns="0" anchor="b"/>
          <a:lstStyle>
            <a:lvl1pPr marL="0" indent="0">
              <a:spcAft>
                <a:spcPts val="0"/>
              </a:spcAft>
              <a:buNone/>
              <a:defRPr sz="1067">
                <a:solidFill>
                  <a:schemeClr val="tx1"/>
                </a:solidFill>
              </a:defRPr>
            </a:lvl1pPr>
            <a:lvl2pPr marL="237061" indent="0">
              <a:buNone/>
              <a:defRPr sz="1600"/>
            </a:lvl2pPr>
            <a:lvl3pPr marL="480471" indent="0">
              <a:buNone/>
              <a:defRPr sz="1600"/>
            </a:lvl3pPr>
            <a:lvl4pPr marL="1828754" indent="0">
              <a:buNone/>
              <a:defRPr sz="1600"/>
            </a:lvl4pPr>
            <a:lvl5pPr marL="2438339" indent="0">
              <a:buNone/>
              <a:defRPr sz="1600"/>
            </a:lvl5pPr>
          </a:lstStyle>
          <a:p>
            <a:pPr lvl="0"/>
            <a:r>
              <a:rPr lang="en-US" dirty="0"/>
              <a:t>Click to edit Master text styles</a:t>
            </a:r>
          </a:p>
        </p:txBody>
      </p:sp>
      <p:sp>
        <p:nvSpPr>
          <p:cNvPr id="11" name="Text Placeholder 15"/>
          <p:cNvSpPr>
            <a:spLocks noGrp="1"/>
          </p:cNvSpPr>
          <p:nvPr>
            <p:ph type="body" sz="quarter" idx="14"/>
          </p:nvPr>
        </p:nvSpPr>
        <p:spPr>
          <a:xfrm>
            <a:off x="5656084" y="5805085"/>
            <a:ext cx="4759229" cy="536555"/>
          </a:xfrm>
        </p:spPr>
        <p:txBody>
          <a:bodyPr rIns="0" bIns="0" anchor="b"/>
          <a:lstStyle>
            <a:lvl1pPr marL="0" indent="0" algn="r">
              <a:spcAft>
                <a:spcPts val="0"/>
              </a:spcAft>
              <a:buNone/>
              <a:defRPr sz="1067">
                <a:solidFill>
                  <a:schemeClr val="tx1"/>
                </a:solidFill>
              </a:defRPr>
            </a:lvl1pPr>
            <a:lvl2pPr marL="237061" indent="0">
              <a:buNone/>
              <a:defRPr sz="1600"/>
            </a:lvl2pPr>
            <a:lvl3pPr marL="480471" indent="0">
              <a:buNone/>
              <a:defRPr sz="1600"/>
            </a:lvl3pPr>
            <a:lvl4pPr marL="1828754" indent="0">
              <a:buNone/>
              <a:defRPr sz="1600"/>
            </a:lvl4pPr>
            <a:lvl5pPr marL="2438339" indent="0">
              <a:buNone/>
              <a:defRPr sz="1600"/>
            </a:lvl5pPr>
          </a:lstStyle>
          <a:p>
            <a:pPr lvl="0"/>
            <a:r>
              <a:rPr lang="en-US" dirty="0"/>
              <a:t>Click to edit Master text styles</a:t>
            </a:r>
          </a:p>
        </p:txBody>
      </p:sp>
      <p:pic>
        <p:nvPicPr>
          <p:cNvPr id="6" name="Picture 5">
            <a:extLst>
              <a:ext uri="{FF2B5EF4-FFF2-40B4-BE49-F238E27FC236}">
                <a16:creationId xmlns:a16="http://schemas.microsoft.com/office/drawing/2014/main" id="{05ADD526-F3E3-432A-9900-4677B65F76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163261"/>
          </a:xfrm>
          <a:prstGeom prst="rect">
            <a:avLst/>
          </a:prstGeom>
        </p:spPr>
      </p:pic>
    </p:spTree>
    <p:extLst>
      <p:ext uri="{BB962C8B-B14F-4D97-AF65-F5344CB8AC3E}">
        <p14:creationId xmlns:p14="http://schemas.microsoft.com/office/powerpoint/2010/main" val="336788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1"/>
            <a:ext cx="12192000" cy="369326"/>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marL="0" marR="0" indent="0" algn="l" defTabSz="121917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000000"/>
              </a:solidFill>
              <a:effectLst/>
              <a:uFillTx/>
              <a:latin typeface="+mj-lt"/>
              <a:ea typeface="+mj-ea"/>
              <a:cs typeface="+mj-cs"/>
              <a:sym typeface="Helvetica"/>
            </a:endParaRPr>
          </a:p>
        </p:txBody>
      </p:sp>
      <p:sp>
        <p:nvSpPr>
          <p:cNvPr id="2" name="Title 1"/>
          <p:cNvSpPr>
            <a:spLocks noGrp="1"/>
          </p:cNvSpPr>
          <p:nvPr>
            <p:ph type="title"/>
          </p:nvPr>
        </p:nvSpPr>
        <p:spPr>
          <a:xfrm>
            <a:off x="838200" y="366185"/>
            <a:ext cx="10515600" cy="1325033"/>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2772712157"/>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2"/>
            <a:ext cx="12194117" cy="6859588"/>
          </a:xfrm>
          <a:prstGeom prst="rect">
            <a:avLst/>
          </a:prstGeom>
          <a:noFill/>
          <a:ln w="9525">
            <a:noFill/>
            <a:miter lim="800000"/>
            <a:headEnd/>
            <a:tailEnd/>
          </a:ln>
        </p:spPr>
      </p:pic>
      <p:sp>
        <p:nvSpPr>
          <p:cNvPr id="46083" name="Rectangle 3"/>
          <p:cNvSpPr>
            <a:spLocks noGrp="1" noChangeArrowheads="1"/>
          </p:cNvSpPr>
          <p:nvPr>
            <p:ph type="ctrTitle"/>
          </p:nvPr>
        </p:nvSpPr>
        <p:spPr>
          <a:xfrm>
            <a:off x="4165600" y="2568575"/>
            <a:ext cx="7010400" cy="1470025"/>
          </a:xfrm>
        </p:spPr>
        <p:txBody>
          <a:bodyPr/>
          <a:lstStyle>
            <a:lvl1pPr>
              <a:defRPr/>
            </a:lvl1pPr>
          </a:lstStyle>
          <a:p>
            <a:r>
              <a:rPr lang="en-US"/>
              <a:t>Section Title in This Area in This Color</a:t>
            </a:r>
          </a:p>
        </p:txBody>
      </p:sp>
      <p:sp>
        <p:nvSpPr>
          <p:cNvPr id="46084" name="Rectangle 4"/>
          <p:cNvSpPr>
            <a:spLocks noGrp="1" noChangeArrowheads="1"/>
          </p:cNvSpPr>
          <p:nvPr>
            <p:ph type="subTitle" idx="1"/>
          </p:nvPr>
        </p:nvSpPr>
        <p:spPr>
          <a:xfrm>
            <a:off x="4165600" y="4114800"/>
            <a:ext cx="7518400" cy="990600"/>
          </a:xfrm>
        </p:spPr>
        <p:txBody>
          <a:bodyPr/>
          <a:lstStyle>
            <a:lvl1pPr marL="0" indent="0">
              <a:buFontTx/>
              <a:buNone/>
              <a:defRPr sz="3197" i="1"/>
            </a:lvl1pPr>
          </a:lstStyle>
          <a:p>
            <a:r>
              <a:rPr lang="en-US"/>
              <a:t>Presenter name here</a:t>
            </a:r>
          </a:p>
        </p:txBody>
      </p:sp>
    </p:spTree>
    <p:extLst>
      <p:ext uri="{BB962C8B-B14F-4D97-AF65-F5344CB8AC3E}">
        <p14:creationId xmlns:p14="http://schemas.microsoft.com/office/powerpoint/2010/main" val="29358946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15590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5328"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664"/>
            </a:lvl1pPr>
            <a:lvl2pPr marL="609036" indent="0">
              <a:buNone/>
              <a:defRPr sz="2398"/>
            </a:lvl2pPr>
            <a:lvl3pPr marL="1218072" indent="0">
              <a:buNone/>
              <a:defRPr sz="2131"/>
            </a:lvl3pPr>
            <a:lvl4pPr marL="1827108" indent="0">
              <a:buNone/>
              <a:defRPr sz="1865"/>
            </a:lvl4pPr>
            <a:lvl5pPr marL="2436144" indent="0">
              <a:buNone/>
              <a:defRPr sz="1865"/>
            </a:lvl5pPr>
            <a:lvl6pPr marL="3045181" indent="0">
              <a:buNone/>
              <a:defRPr sz="1865"/>
            </a:lvl6pPr>
            <a:lvl7pPr marL="3654217" indent="0">
              <a:buNone/>
              <a:defRPr sz="1865"/>
            </a:lvl7pPr>
            <a:lvl8pPr marL="4263253" indent="0">
              <a:buNone/>
              <a:defRPr sz="1865"/>
            </a:lvl8pPr>
            <a:lvl9pPr marL="4872289" indent="0">
              <a:buNone/>
              <a:defRPr sz="1865"/>
            </a:lvl9pPr>
          </a:lstStyle>
          <a:p>
            <a:pPr lvl="0"/>
            <a:r>
              <a:rPr lang="en-US"/>
              <a:t>Click to edit Master text styles</a:t>
            </a:r>
          </a:p>
        </p:txBody>
      </p:sp>
    </p:spTree>
    <p:extLst>
      <p:ext uri="{BB962C8B-B14F-4D97-AF65-F5344CB8AC3E}">
        <p14:creationId xmlns:p14="http://schemas.microsoft.com/office/powerpoint/2010/main" val="1609425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dirty="0"/>
              <a:t>Click to edit Master title style</a:t>
            </a:r>
          </a:p>
        </p:txBody>
      </p:sp>
    </p:spTree>
    <p:extLst>
      <p:ext uri="{BB962C8B-B14F-4D97-AF65-F5344CB8AC3E}">
        <p14:creationId xmlns:p14="http://schemas.microsoft.com/office/powerpoint/2010/main" val="2871921372"/>
      </p:ext>
    </p:extLst>
  </p:cSld>
  <p:clrMapOvr>
    <a:masterClrMapping/>
  </p:clrMapOvr>
  <p:transition spd="slow" advClick="0"/>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22400" y="1600200"/>
            <a:ext cx="5080000" cy="4724400"/>
          </a:xfrm>
        </p:spPr>
        <p:txBody>
          <a:bodyPr/>
          <a:lstStyle>
            <a:lvl1pPr>
              <a:defRPr sz="3730"/>
            </a:lvl1pPr>
            <a:lvl2pPr>
              <a:defRPr sz="3197"/>
            </a:lvl2pPr>
            <a:lvl3pPr>
              <a:defRPr sz="2664"/>
            </a:lvl3pPr>
            <a:lvl4pPr>
              <a:defRPr sz="2398"/>
            </a:lvl4pPr>
            <a:lvl5pPr>
              <a:defRPr sz="2398"/>
            </a:lvl5pPr>
            <a:lvl6pPr>
              <a:defRPr sz="2398"/>
            </a:lvl6pPr>
            <a:lvl7pPr>
              <a:defRPr sz="2398"/>
            </a:lvl7pPr>
            <a:lvl8pPr>
              <a:defRPr sz="2398"/>
            </a:lvl8pPr>
            <a:lvl9pPr>
              <a:defRPr sz="23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05600" y="1600200"/>
            <a:ext cx="5080000" cy="4724400"/>
          </a:xfrm>
        </p:spPr>
        <p:txBody>
          <a:bodyPr/>
          <a:lstStyle>
            <a:lvl1pPr>
              <a:defRPr sz="3730"/>
            </a:lvl1pPr>
            <a:lvl2pPr>
              <a:defRPr sz="3197"/>
            </a:lvl2pPr>
            <a:lvl3pPr>
              <a:defRPr sz="2664"/>
            </a:lvl3pPr>
            <a:lvl4pPr>
              <a:defRPr sz="2398"/>
            </a:lvl4pPr>
            <a:lvl5pPr>
              <a:defRPr sz="2398"/>
            </a:lvl5pPr>
            <a:lvl6pPr>
              <a:defRPr sz="2398"/>
            </a:lvl6pPr>
            <a:lvl7pPr>
              <a:defRPr sz="2398"/>
            </a:lvl7pPr>
            <a:lvl8pPr>
              <a:defRPr sz="2398"/>
            </a:lvl8pPr>
            <a:lvl9pPr>
              <a:defRPr sz="23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56360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3197" b="1"/>
            </a:lvl1pPr>
            <a:lvl2pPr marL="609036" indent="0">
              <a:buNone/>
              <a:defRPr sz="2664" b="1"/>
            </a:lvl2pPr>
            <a:lvl3pPr marL="1218072" indent="0">
              <a:buNone/>
              <a:defRPr sz="2398" b="1"/>
            </a:lvl3pPr>
            <a:lvl4pPr marL="1827108" indent="0">
              <a:buNone/>
              <a:defRPr sz="2131" b="1"/>
            </a:lvl4pPr>
            <a:lvl5pPr marL="2436144" indent="0">
              <a:buNone/>
              <a:defRPr sz="2131" b="1"/>
            </a:lvl5pPr>
            <a:lvl6pPr marL="3045181" indent="0">
              <a:buNone/>
              <a:defRPr sz="2131" b="1"/>
            </a:lvl6pPr>
            <a:lvl7pPr marL="3654217" indent="0">
              <a:buNone/>
              <a:defRPr sz="2131" b="1"/>
            </a:lvl7pPr>
            <a:lvl8pPr marL="4263253" indent="0">
              <a:buNone/>
              <a:defRPr sz="2131" b="1"/>
            </a:lvl8pPr>
            <a:lvl9pPr marL="4872289" indent="0">
              <a:buNone/>
              <a:defRPr sz="2131"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197"/>
            </a:lvl1pPr>
            <a:lvl2pPr>
              <a:defRPr sz="2664"/>
            </a:lvl2pPr>
            <a:lvl3pPr>
              <a:defRPr sz="2398"/>
            </a:lvl3pPr>
            <a:lvl4pPr>
              <a:defRPr sz="2131"/>
            </a:lvl4pPr>
            <a:lvl5pPr>
              <a:defRPr sz="2131"/>
            </a:lvl5pPr>
            <a:lvl6pPr>
              <a:defRPr sz="2131"/>
            </a:lvl6pPr>
            <a:lvl7pPr>
              <a:defRPr sz="2131"/>
            </a:lvl7pPr>
            <a:lvl8pPr>
              <a:defRPr sz="2131"/>
            </a:lvl8pPr>
            <a:lvl9pPr>
              <a:defRPr sz="213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3197" b="1"/>
            </a:lvl1pPr>
            <a:lvl2pPr marL="609036" indent="0">
              <a:buNone/>
              <a:defRPr sz="2664" b="1"/>
            </a:lvl2pPr>
            <a:lvl3pPr marL="1218072" indent="0">
              <a:buNone/>
              <a:defRPr sz="2398" b="1"/>
            </a:lvl3pPr>
            <a:lvl4pPr marL="1827108" indent="0">
              <a:buNone/>
              <a:defRPr sz="2131" b="1"/>
            </a:lvl4pPr>
            <a:lvl5pPr marL="2436144" indent="0">
              <a:buNone/>
              <a:defRPr sz="2131" b="1"/>
            </a:lvl5pPr>
            <a:lvl6pPr marL="3045181" indent="0">
              <a:buNone/>
              <a:defRPr sz="2131" b="1"/>
            </a:lvl6pPr>
            <a:lvl7pPr marL="3654217" indent="0">
              <a:buNone/>
              <a:defRPr sz="2131" b="1"/>
            </a:lvl7pPr>
            <a:lvl8pPr marL="4263253" indent="0">
              <a:buNone/>
              <a:defRPr sz="2131" b="1"/>
            </a:lvl8pPr>
            <a:lvl9pPr marL="4872289" indent="0">
              <a:buNone/>
              <a:defRPr sz="2131"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197"/>
            </a:lvl1pPr>
            <a:lvl2pPr>
              <a:defRPr sz="2664"/>
            </a:lvl2pPr>
            <a:lvl3pPr>
              <a:defRPr sz="2398"/>
            </a:lvl3pPr>
            <a:lvl4pPr>
              <a:defRPr sz="2131"/>
            </a:lvl4pPr>
            <a:lvl5pPr>
              <a:defRPr sz="2131"/>
            </a:lvl5pPr>
            <a:lvl6pPr>
              <a:defRPr sz="2131"/>
            </a:lvl6pPr>
            <a:lvl7pPr>
              <a:defRPr sz="2131"/>
            </a:lvl7pPr>
            <a:lvl8pPr>
              <a:defRPr sz="2131"/>
            </a:lvl8pPr>
            <a:lvl9pPr>
              <a:defRPr sz="213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25977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98236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43118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2"/>
            <a:ext cx="4011084" cy="1162051"/>
          </a:xfrm>
        </p:spPr>
        <p:txBody>
          <a:bodyPr anchor="b"/>
          <a:lstStyle>
            <a:lvl1pPr algn="l">
              <a:defRPr sz="2664" b="1"/>
            </a:lvl1pPr>
          </a:lstStyle>
          <a:p>
            <a:r>
              <a:rPr lang="en-US"/>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4263"/>
            </a:lvl1pPr>
            <a:lvl2pPr>
              <a:defRPr sz="3730"/>
            </a:lvl2pPr>
            <a:lvl3pPr>
              <a:defRPr sz="3197"/>
            </a:lvl3pPr>
            <a:lvl4pPr>
              <a:defRPr sz="2664"/>
            </a:lvl4pPr>
            <a:lvl5pPr>
              <a:defRPr sz="2664"/>
            </a:lvl5pPr>
            <a:lvl6pPr>
              <a:defRPr sz="2664"/>
            </a:lvl6pPr>
            <a:lvl7pPr>
              <a:defRPr sz="2664"/>
            </a:lvl7pPr>
            <a:lvl8pPr>
              <a:defRPr sz="2664"/>
            </a:lvl8pPr>
            <a:lvl9pPr>
              <a:defRPr sz="26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865"/>
            </a:lvl1pPr>
            <a:lvl2pPr marL="609036" indent="0">
              <a:buNone/>
              <a:defRPr sz="1599"/>
            </a:lvl2pPr>
            <a:lvl3pPr marL="1218072" indent="0">
              <a:buNone/>
              <a:defRPr sz="1332"/>
            </a:lvl3pPr>
            <a:lvl4pPr marL="1827108" indent="0">
              <a:buNone/>
              <a:defRPr sz="1199"/>
            </a:lvl4pPr>
            <a:lvl5pPr marL="2436144" indent="0">
              <a:buNone/>
              <a:defRPr sz="1199"/>
            </a:lvl5pPr>
            <a:lvl6pPr marL="3045181" indent="0">
              <a:buNone/>
              <a:defRPr sz="1199"/>
            </a:lvl6pPr>
            <a:lvl7pPr marL="3654217" indent="0">
              <a:buNone/>
              <a:defRPr sz="1199"/>
            </a:lvl7pPr>
            <a:lvl8pPr marL="4263253" indent="0">
              <a:buNone/>
              <a:defRPr sz="1199"/>
            </a:lvl8pPr>
            <a:lvl9pPr marL="4872289" indent="0">
              <a:buNone/>
              <a:defRPr sz="1199"/>
            </a:lvl9pPr>
          </a:lstStyle>
          <a:p>
            <a:pPr lvl="0"/>
            <a:r>
              <a:rPr lang="en-US"/>
              <a:t>Click to edit Master text styles</a:t>
            </a:r>
          </a:p>
        </p:txBody>
      </p:sp>
    </p:spTree>
    <p:extLst>
      <p:ext uri="{BB962C8B-B14F-4D97-AF65-F5344CB8AC3E}">
        <p14:creationId xmlns:p14="http://schemas.microsoft.com/office/powerpoint/2010/main" val="37739641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8"/>
          </a:xfrm>
        </p:spPr>
        <p:txBody>
          <a:bodyPr anchor="b"/>
          <a:lstStyle>
            <a:lvl1pPr algn="l">
              <a:defRPr sz="2664"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3"/>
            </a:lvl1pPr>
            <a:lvl2pPr marL="609036" indent="0">
              <a:buNone/>
              <a:defRPr sz="3730"/>
            </a:lvl2pPr>
            <a:lvl3pPr marL="1218072" indent="0">
              <a:buNone/>
              <a:defRPr sz="3197"/>
            </a:lvl3pPr>
            <a:lvl4pPr marL="1827108" indent="0">
              <a:buNone/>
              <a:defRPr sz="2664"/>
            </a:lvl4pPr>
            <a:lvl5pPr marL="2436144" indent="0">
              <a:buNone/>
              <a:defRPr sz="2664"/>
            </a:lvl5pPr>
            <a:lvl6pPr marL="3045181" indent="0">
              <a:buNone/>
              <a:defRPr sz="2664"/>
            </a:lvl6pPr>
            <a:lvl7pPr marL="3654217" indent="0">
              <a:buNone/>
              <a:defRPr sz="2664"/>
            </a:lvl7pPr>
            <a:lvl8pPr marL="4263253" indent="0">
              <a:buNone/>
              <a:defRPr sz="2664"/>
            </a:lvl8pPr>
            <a:lvl9pPr marL="4872289" indent="0">
              <a:buNone/>
              <a:defRPr sz="2664"/>
            </a:lvl9pPr>
          </a:lstStyle>
          <a:p>
            <a:pPr lvl="0"/>
            <a:endParaRPr lang="en-US" noProof="0" dirty="0"/>
          </a:p>
        </p:txBody>
      </p:sp>
      <p:sp>
        <p:nvSpPr>
          <p:cNvPr id="4" name="Text Placeholder 3"/>
          <p:cNvSpPr>
            <a:spLocks noGrp="1"/>
          </p:cNvSpPr>
          <p:nvPr>
            <p:ph type="body" sz="half" idx="2"/>
          </p:nvPr>
        </p:nvSpPr>
        <p:spPr>
          <a:xfrm>
            <a:off x="2389717" y="5367340"/>
            <a:ext cx="7315200" cy="804861"/>
          </a:xfrm>
        </p:spPr>
        <p:txBody>
          <a:bodyPr/>
          <a:lstStyle>
            <a:lvl1pPr marL="0" indent="0">
              <a:buNone/>
              <a:defRPr sz="1865"/>
            </a:lvl1pPr>
            <a:lvl2pPr marL="609036" indent="0">
              <a:buNone/>
              <a:defRPr sz="1599"/>
            </a:lvl2pPr>
            <a:lvl3pPr marL="1218072" indent="0">
              <a:buNone/>
              <a:defRPr sz="1332"/>
            </a:lvl3pPr>
            <a:lvl4pPr marL="1827108" indent="0">
              <a:buNone/>
              <a:defRPr sz="1199"/>
            </a:lvl4pPr>
            <a:lvl5pPr marL="2436144" indent="0">
              <a:buNone/>
              <a:defRPr sz="1199"/>
            </a:lvl5pPr>
            <a:lvl6pPr marL="3045181" indent="0">
              <a:buNone/>
              <a:defRPr sz="1199"/>
            </a:lvl6pPr>
            <a:lvl7pPr marL="3654217" indent="0">
              <a:buNone/>
              <a:defRPr sz="1199"/>
            </a:lvl7pPr>
            <a:lvl8pPr marL="4263253" indent="0">
              <a:buNone/>
              <a:defRPr sz="1199"/>
            </a:lvl8pPr>
            <a:lvl9pPr marL="4872289" indent="0">
              <a:buNone/>
              <a:defRPr sz="1199"/>
            </a:lvl9pPr>
          </a:lstStyle>
          <a:p>
            <a:pPr lvl="0"/>
            <a:r>
              <a:rPr lang="en-US"/>
              <a:t>Click to edit Master text styles</a:t>
            </a:r>
          </a:p>
        </p:txBody>
      </p:sp>
    </p:spTree>
    <p:extLst>
      <p:ext uri="{BB962C8B-B14F-4D97-AF65-F5344CB8AC3E}">
        <p14:creationId xmlns:p14="http://schemas.microsoft.com/office/powerpoint/2010/main" val="31931722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57769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228600"/>
            <a:ext cx="25908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22400" y="228600"/>
            <a:ext cx="75692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78468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422400" y="228600"/>
            <a:ext cx="10363200" cy="990600"/>
          </a:xfrm>
        </p:spPr>
        <p:txBody>
          <a:bodyPr/>
          <a:lstStyle/>
          <a:p>
            <a:r>
              <a:rPr lang="en-US"/>
              <a:t>Click to edit Master title style</a:t>
            </a:r>
          </a:p>
        </p:txBody>
      </p:sp>
      <p:sp>
        <p:nvSpPr>
          <p:cNvPr id="3" name="Content Placeholder 2"/>
          <p:cNvSpPr>
            <a:spLocks noGrp="1"/>
          </p:cNvSpPr>
          <p:nvPr>
            <p:ph sz="half" idx="1"/>
          </p:nvPr>
        </p:nvSpPr>
        <p:spPr>
          <a:xfrm>
            <a:off x="1422400" y="1600200"/>
            <a:ext cx="508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05600" y="1600200"/>
            <a:ext cx="508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23678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22400" y="228600"/>
            <a:ext cx="10363200" cy="990600"/>
          </a:xfrm>
        </p:spPr>
        <p:txBody>
          <a:bodyPr/>
          <a:lstStyle/>
          <a:p>
            <a:r>
              <a:rPr lang="en-US"/>
              <a:t>Click to edit Master title style</a:t>
            </a:r>
          </a:p>
        </p:txBody>
      </p:sp>
      <p:sp>
        <p:nvSpPr>
          <p:cNvPr id="3" name="Table Placeholder 2"/>
          <p:cNvSpPr>
            <a:spLocks noGrp="1"/>
          </p:cNvSpPr>
          <p:nvPr>
            <p:ph type="tbl" idx="1"/>
          </p:nvPr>
        </p:nvSpPr>
        <p:spPr>
          <a:xfrm>
            <a:off x="1422400" y="1600200"/>
            <a:ext cx="10363200" cy="4724400"/>
          </a:xfrm>
        </p:spPr>
        <p:txBody>
          <a:bodyPr/>
          <a:lstStyle/>
          <a:p>
            <a:pPr lvl="0"/>
            <a:endParaRPr lang="en-US" noProof="0" dirty="0"/>
          </a:p>
        </p:txBody>
      </p:sp>
    </p:spTree>
    <p:extLst>
      <p:ext uri="{BB962C8B-B14F-4D97-AF65-F5344CB8AC3E}">
        <p14:creationId xmlns:p14="http://schemas.microsoft.com/office/powerpoint/2010/main" val="2537755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3410157"/>
      </p:ext>
    </p:extLst>
  </p:cSld>
  <p:clrMapOvr>
    <a:masterClrMapping/>
  </p:clrMapOvr>
  <p:transition spd="slow" advClick="0"/>
</p:sldLayout>
</file>

<file path=ppt/slideLayouts/slideLayout70.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422400" y="228600"/>
            <a:ext cx="10363200" cy="990600"/>
          </a:xfrm>
        </p:spPr>
        <p:txBody>
          <a:bodyPr/>
          <a:lstStyle/>
          <a:p>
            <a:r>
              <a:rPr lang="en-US"/>
              <a:t>Click to edit Master title style</a:t>
            </a:r>
          </a:p>
        </p:txBody>
      </p:sp>
      <p:sp>
        <p:nvSpPr>
          <p:cNvPr id="3" name="Text Placeholder 2"/>
          <p:cNvSpPr>
            <a:spLocks noGrp="1"/>
          </p:cNvSpPr>
          <p:nvPr>
            <p:ph type="body" sz="half" idx="1"/>
          </p:nvPr>
        </p:nvSpPr>
        <p:spPr>
          <a:xfrm>
            <a:off x="1422400" y="1600200"/>
            <a:ext cx="103632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22400" y="4038600"/>
            <a:ext cx="103632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06710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2400" y="228600"/>
            <a:ext cx="10363200" cy="990600"/>
          </a:xfrm>
        </p:spPr>
        <p:txBody>
          <a:bodyPr/>
          <a:lstStyle/>
          <a:p>
            <a:r>
              <a:rPr lang="en-US"/>
              <a:t>Click to edit Master title style</a:t>
            </a:r>
          </a:p>
        </p:txBody>
      </p:sp>
      <p:sp>
        <p:nvSpPr>
          <p:cNvPr id="3" name="Text Placeholder 2"/>
          <p:cNvSpPr>
            <a:spLocks noGrp="1"/>
          </p:cNvSpPr>
          <p:nvPr>
            <p:ph type="body" sz="half" idx="1"/>
          </p:nvPr>
        </p:nvSpPr>
        <p:spPr>
          <a:xfrm>
            <a:off x="1422400" y="1600200"/>
            <a:ext cx="508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05600" y="1600200"/>
            <a:ext cx="508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34123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036" indent="0" algn="ctr">
              <a:buNone/>
              <a:defRPr/>
            </a:lvl2pPr>
            <a:lvl3pPr marL="1218072" indent="0" algn="ctr">
              <a:buNone/>
              <a:defRPr/>
            </a:lvl3pPr>
            <a:lvl4pPr marL="1827108" indent="0" algn="ctr">
              <a:buNone/>
              <a:defRPr/>
            </a:lvl4pPr>
            <a:lvl5pPr marL="2436144" indent="0" algn="ctr">
              <a:buNone/>
              <a:defRPr/>
            </a:lvl5pPr>
            <a:lvl6pPr marL="3045181" indent="0" algn="ctr">
              <a:buNone/>
              <a:defRPr/>
            </a:lvl6pPr>
            <a:lvl7pPr marL="3654217" indent="0" algn="ctr">
              <a:buNone/>
              <a:defRPr/>
            </a:lvl7pPr>
            <a:lvl8pPr marL="4263253" indent="0" algn="ctr">
              <a:buNone/>
              <a:defRPr/>
            </a:lvl8pPr>
            <a:lvl9pPr marL="4872289" indent="0" algn="ctr">
              <a:buNone/>
              <a:defRPr/>
            </a:lvl9pPr>
          </a:lstStyle>
          <a:p>
            <a:r>
              <a:rPr lang="en-US"/>
              <a:t>Click to edit Master subtitle style</a:t>
            </a:r>
          </a:p>
        </p:txBody>
      </p:sp>
    </p:spTree>
    <p:extLst>
      <p:ext uri="{BB962C8B-B14F-4D97-AF65-F5344CB8AC3E}">
        <p14:creationId xmlns:p14="http://schemas.microsoft.com/office/powerpoint/2010/main" val="16689313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22400" y="228600"/>
            <a:ext cx="10363200" cy="990600"/>
          </a:xfrm>
        </p:spPr>
        <p:txBody>
          <a:bodyPr/>
          <a:lstStyle/>
          <a:p>
            <a:r>
              <a:rPr lang="en-US"/>
              <a:t>Click to edit Master title style</a:t>
            </a:r>
          </a:p>
        </p:txBody>
      </p:sp>
      <p:sp>
        <p:nvSpPr>
          <p:cNvPr id="3" name="Content Placeholder 2"/>
          <p:cNvSpPr>
            <a:spLocks noGrp="1"/>
          </p:cNvSpPr>
          <p:nvPr>
            <p:ph sz="half" idx="1"/>
          </p:nvPr>
        </p:nvSpPr>
        <p:spPr>
          <a:xfrm>
            <a:off x="1422400" y="1600200"/>
            <a:ext cx="508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705600" y="1600200"/>
            <a:ext cx="508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705600" y="4038600"/>
            <a:ext cx="508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64072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22400" y="228600"/>
            <a:ext cx="10363200" cy="60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2036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9"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9" y="1435103"/>
            <a:ext cx="4011084" cy="4691063"/>
          </a:xfrm>
        </p:spPr>
        <p:txBody>
          <a:bodyPr/>
          <a:lstStyle>
            <a:lvl1pPr marL="0" indent="0">
              <a:buNone/>
              <a:defRPr sz="1400"/>
            </a:lvl1pPr>
            <a:lvl2pPr marL="457208" indent="0">
              <a:buNone/>
              <a:defRPr sz="1200"/>
            </a:lvl2pPr>
            <a:lvl3pPr marL="914415" indent="0">
              <a:buNone/>
              <a:defRPr sz="1000"/>
            </a:lvl3pPr>
            <a:lvl4pPr marL="1371623" indent="0">
              <a:buNone/>
              <a:defRPr sz="900"/>
            </a:lvl4pPr>
            <a:lvl5pPr marL="1828830" indent="0">
              <a:buNone/>
              <a:defRPr sz="900"/>
            </a:lvl5pPr>
            <a:lvl6pPr marL="2286038" indent="0">
              <a:buNone/>
              <a:defRPr sz="900"/>
            </a:lvl6pPr>
            <a:lvl7pPr marL="2743246" indent="0">
              <a:buNone/>
              <a:defRPr sz="900"/>
            </a:lvl7pPr>
            <a:lvl8pPr marL="3200453" indent="0">
              <a:buNone/>
              <a:defRPr sz="900"/>
            </a:lvl8pPr>
            <a:lvl9pPr marL="3657661" indent="0">
              <a:buNone/>
              <a:defRPr sz="900"/>
            </a:lvl9pPr>
          </a:lstStyle>
          <a:p>
            <a:pPr lvl="0"/>
            <a:r>
              <a:rPr lang="en-US"/>
              <a:t>Click to edit Master text styles</a:t>
            </a:r>
          </a:p>
        </p:txBody>
      </p:sp>
    </p:spTree>
    <p:extLst>
      <p:ext uri="{BB962C8B-B14F-4D97-AF65-F5344CB8AC3E}">
        <p14:creationId xmlns:p14="http://schemas.microsoft.com/office/powerpoint/2010/main" val="276656697"/>
      </p:ext>
    </p:extLst>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8" indent="0">
              <a:buNone/>
              <a:defRPr sz="2800"/>
            </a:lvl2pPr>
            <a:lvl3pPr marL="914415" indent="0">
              <a:buNone/>
              <a:defRPr sz="2400"/>
            </a:lvl3pPr>
            <a:lvl4pPr marL="1371623" indent="0">
              <a:buNone/>
              <a:defRPr sz="2000"/>
            </a:lvl4pPr>
            <a:lvl5pPr marL="1828830" indent="0">
              <a:buNone/>
              <a:defRPr sz="2000"/>
            </a:lvl5pPr>
            <a:lvl6pPr marL="2286038" indent="0">
              <a:buNone/>
              <a:defRPr sz="2000"/>
            </a:lvl6pPr>
            <a:lvl7pPr marL="2743246" indent="0">
              <a:buNone/>
              <a:defRPr sz="2000"/>
            </a:lvl7pPr>
            <a:lvl8pPr marL="3200453" indent="0">
              <a:buNone/>
              <a:defRPr sz="2000"/>
            </a:lvl8pPr>
            <a:lvl9pPr marL="3657661"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8" indent="0">
              <a:buNone/>
              <a:defRPr sz="1200"/>
            </a:lvl2pPr>
            <a:lvl3pPr marL="914415" indent="0">
              <a:buNone/>
              <a:defRPr sz="1000"/>
            </a:lvl3pPr>
            <a:lvl4pPr marL="1371623" indent="0">
              <a:buNone/>
              <a:defRPr sz="900"/>
            </a:lvl4pPr>
            <a:lvl5pPr marL="1828830" indent="0">
              <a:buNone/>
              <a:defRPr sz="900"/>
            </a:lvl5pPr>
            <a:lvl6pPr marL="2286038" indent="0">
              <a:buNone/>
              <a:defRPr sz="900"/>
            </a:lvl6pPr>
            <a:lvl7pPr marL="2743246" indent="0">
              <a:buNone/>
              <a:defRPr sz="900"/>
            </a:lvl7pPr>
            <a:lvl8pPr marL="3200453" indent="0">
              <a:buNone/>
              <a:defRPr sz="900"/>
            </a:lvl8pPr>
            <a:lvl9pPr marL="3657661" indent="0">
              <a:buNone/>
              <a:defRPr sz="900"/>
            </a:lvl9pPr>
          </a:lstStyle>
          <a:p>
            <a:pPr lvl="0"/>
            <a:r>
              <a:rPr lang="en-US"/>
              <a:t>Click to edit Master text styles</a:t>
            </a:r>
          </a:p>
        </p:txBody>
      </p:sp>
    </p:spTree>
    <p:extLst>
      <p:ext uri="{BB962C8B-B14F-4D97-AF65-F5344CB8AC3E}">
        <p14:creationId xmlns:p14="http://schemas.microsoft.com/office/powerpoint/2010/main" val="3142932249"/>
      </p:ext>
    </p:extLst>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4.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7.png"/><Relationship Id="rId4" Type="http://schemas.openxmlformats.org/officeDocument/2006/relationships/slideLayout" Target="../slideLayouts/slideLayout34.xml"/><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image" Target="../media/image9.jpe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theme" Target="../theme/theme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AB0FB4E-0B98-D14C-8FFE-6B84020301A7}"/>
              </a:ext>
            </a:extLst>
          </p:cNvPr>
          <p:cNvPicPr>
            <a:picLocks noChangeAspect="1"/>
          </p:cNvPicPr>
          <p:nvPr userDrawn="1"/>
        </p:nvPicPr>
        <p:blipFill>
          <a:blip r:embed="rId21"/>
          <a:stretch>
            <a:fillRect/>
          </a:stretch>
        </p:blipFill>
        <p:spPr>
          <a:xfrm>
            <a:off x="0" y="0"/>
            <a:ext cx="12192000" cy="6858000"/>
          </a:xfrm>
          <a:prstGeom prst="rect">
            <a:avLst/>
          </a:prstGeom>
        </p:spPr>
      </p:pic>
      <p:sp>
        <p:nvSpPr>
          <p:cNvPr id="1027" name="Rectangle 2"/>
          <p:cNvSpPr>
            <a:spLocks noGrp="1" noChangeArrowheads="1"/>
          </p:cNvSpPr>
          <p:nvPr>
            <p:ph type="title"/>
          </p:nvPr>
        </p:nvSpPr>
        <p:spPr bwMode="auto">
          <a:xfrm>
            <a:off x="609600" y="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09600" y="1371600"/>
            <a:ext cx="10972800" cy="50292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8270520"/>
      </p:ext>
    </p:extLst>
  </p:cSld>
  <p:clrMap bg1="lt1" tx1="dk1" bg2="lt2" tx2="dk2" accent1="accent1" accent2="accent2" accent3="accent3" accent4="accent4" accent5="accent5" accent6="accent6" hlink="hlink" folHlink="folHlink"/>
  <p:sldLayoutIdLst>
    <p:sldLayoutId id="2147488129" r:id="rId1"/>
    <p:sldLayoutId id="2147488130" r:id="rId2"/>
    <p:sldLayoutId id="2147488131" r:id="rId3"/>
    <p:sldLayoutId id="2147488132" r:id="rId4"/>
    <p:sldLayoutId id="2147488133" r:id="rId5"/>
    <p:sldLayoutId id="2147488134" r:id="rId6"/>
    <p:sldLayoutId id="2147488135" r:id="rId7"/>
    <p:sldLayoutId id="2147488136" r:id="rId8"/>
    <p:sldLayoutId id="2147488137" r:id="rId9"/>
    <p:sldLayoutId id="2147488138" r:id="rId10"/>
    <p:sldLayoutId id="2147488139" r:id="rId11"/>
    <p:sldLayoutId id="2147488140" r:id="rId12"/>
    <p:sldLayoutId id="2147488141" r:id="rId13"/>
    <p:sldLayoutId id="2147488143" r:id="rId14"/>
    <p:sldLayoutId id="2147488145" r:id="rId15"/>
    <p:sldLayoutId id="2147488146" r:id="rId16"/>
    <p:sldLayoutId id="2147488149" r:id="rId17"/>
    <p:sldLayoutId id="2147488162" r:id="rId18"/>
    <p:sldLayoutId id="2147488163" r:id="rId19"/>
  </p:sldLayoutIdLst>
  <p:transition spd="slow" advClick="0"/>
  <p:txStyles>
    <p:titleStyle>
      <a:lvl1pPr algn="l" rtl="0" eaLnBrk="0" fontAlgn="base" hangingPunct="0">
        <a:spcBef>
          <a:spcPct val="0"/>
        </a:spcBef>
        <a:spcAft>
          <a:spcPct val="0"/>
        </a:spcAft>
        <a:defRPr sz="2600" b="1">
          <a:solidFill>
            <a:srgbClr val="0432FF"/>
          </a:solidFill>
          <a:latin typeface="+mj-lt"/>
          <a:ea typeface="+mj-ea"/>
          <a:cs typeface="+mj-cs"/>
        </a:defRPr>
      </a:lvl1pPr>
      <a:lvl2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5pPr>
      <a:lvl6pPr marL="457208"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15"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23"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30" algn="l" rtl="0" fontAlgn="base">
        <a:spcBef>
          <a:spcPct val="0"/>
        </a:spcBef>
        <a:spcAft>
          <a:spcPct val="0"/>
        </a:spcAft>
        <a:defRPr sz="2600" b="1">
          <a:solidFill>
            <a:srgbClr val="EFC53D"/>
          </a:solidFill>
          <a:latin typeface="Arial" charset="0"/>
          <a:ea typeface="ＭＳ Ｐゴシック" charset="0"/>
          <a:cs typeface="ＭＳ Ｐゴシック" charset="0"/>
        </a:defRPr>
      </a:lvl9pPr>
    </p:titleStyle>
    <p:bodyStyle>
      <a:lvl1pPr marL="342906" indent="-342906" algn="l" rtl="0" eaLnBrk="0" fontAlgn="base" hangingPunct="0">
        <a:spcBef>
          <a:spcPct val="20000"/>
        </a:spcBef>
        <a:spcAft>
          <a:spcPct val="0"/>
        </a:spcAft>
        <a:buChar char="•"/>
        <a:defRPr sz="2500">
          <a:solidFill>
            <a:srgbClr val="002060"/>
          </a:solidFill>
          <a:latin typeface="+mn-lt"/>
          <a:ea typeface="+mn-ea"/>
          <a:cs typeface="+mn-cs"/>
        </a:defRPr>
      </a:lvl1pPr>
      <a:lvl2pPr marL="742962" indent="-285755" algn="l" rtl="0" eaLnBrk="0" fontAlgn="base" hangingPunct="0">
        <a:spcBef>
          <a:spcPct val="20000"/>
        </a:spcBef>
        <a:spcAft>
          <a:spcPct val="0"/>
        </a:spcAft>
        <a:buChar char="–"/>
        <a:defRPr sz="2500">
          <a:solidFill>
            <a:srgbClr val="002060"/>
          </a:solidFill>
          <a:latin typeface="+mn-lt"/>
          <a:ea typeface="+mn-ea"/>
        </a:defRPr>
      </a:lvl2pPr>
      <a:lvl3pPr marL="1143019" indent="-228604" algn="l" rtl="0" eaLnBrk="0" fontAlgn="base" hangingPunct="0">
        <a:spcBef>
          <a:spcPct val="20000"/>
        </a:spcBef>
        <a:spcAft>
          <a:spcPct val="0"/>
        </a:spcAft>
        <a:buChar char="•"/>
        <a:defRPr sz="2500">
          <a:solidFill>
            <a:srgbClr val="002060"/>
          </a:solidFill>
          <a:latin typeface="+mn-lt"/>
          <a:ea typeface="+mn-ea"/>
        </a:defRPr>
      </a:lvl3pPr>
      <a:lvl4pPr marL="1600227" indent="-228604" algn="l" rtl="0" eaLnBrk="0" fontAlgn="base" hangingPunct="0">
        <a:spcBef>
          <a:spcPct val="20000"/>
        </a:spcBef>
        <a:spcAft>
          <a:spcPct val="0"/>
        </a:spcAft>
        <a:buChar char="–"/>
        <a:defRPr sz="2500">
          <a:solidFill>
            <a:srgbClr val="002060"/>
          </a:solidFill>
          <a:latin typeface="+mn-lt"/>
          <a:ea typeface="+mn-ea"/>
        </a:defRPr>
      </a:lvl4pPr>
      <a:lvl5pPr marL="2057434" indent="-228604" algn="l" rtl="0" eaLnBrk="0" fontAlgn="base" hangingPunct="0">
        <a:spcBef>
          <a:spcPct val="20000"/>
        </a:spcBef>
        <a:spcAft>
          <a:spcPct val="0"/>
        </a:spcAft>
        <a:buChar char="»"/>
        <a:defRPr sz="2500">
          <a:solidFill>
            <a:srgbClr val="002060"/>
          </a:solidFill>
          <a:latin typeface="+mn-lt"/>
          <a:ea typeface="+mn-ea"/>
        </a:defRPr>
      </a:lvl5pPr>
      <a:lvl6pPr marL="2514642" indent="-228604" algn="l" rtl="0" fontAlgn="base">
        <a:spcBef>
          <a:spcPct val="20000"/>
        </a:spcBef>
        <a:spcAft>
          <a:spcPct val="0"/>
        </a:spcAft>
        <a:buChar char="»"/>
        <a:defRPr sz="2500">
          <a:solidFill>
            <a:schemeClr val="bg1"/>
          </a:solidFill>
          <a:latin typeface="+mn-lt"/>
          <a:ea typeface="+mn-ea"/>
        </a:defRPr>
      </a:lvl6pPr>
      <a:lvl7pPr marL="2971849" indent="-228604" algn="l" rtl="0" fontAlgn="base">
        <a:spcBef>
          <a:spcPct val="20000"/>
        </a:spcBef>
        <a:spcAft>
          <a:spcPct val="0"/>
        </a:spcAft>
        <a:buChar char="»"/>
        <a:defRPr sz="2500">
          <a:solidFill>
            <a:schemeClr val="bg1"/>
          </a:solidFill>
          <a:latin typeface="+mn-lt"/>
          <a:ea typeface="+mn-ea"/>
        </a:defRPr>
      </a:lvl7pPr>
      <a:lvl8pPr marL="3429057" indent="-228604" algn="l" rtl="0" fontAlgn="base">
        <a:spcBef>
          <a:spcPct val="20000"/>
        </a:spcBef>
        <a:spcAft>
          <a:spcPct val="0"/>
        </a:spcAft>
        <a:buChar char="»"/>
        <a:defRPr sz="2500">
          <a:solidFill>
            <a:schemeClr val="bg1"/>
          </a:solidFill>
          <a:latin typeface="+mn-lt"/>
          <a:ea typeface="+mn-ea"/>
        </a:defRPr>
      </a:lvl8pPr>
      <a:lvl9pPr marL="3886265" indent="-228604" algn="l" rtl="0" fontAlgn="base">
        <a:spcBef>
          <a:spcPct val="20000"/>
        </a:spcBef>
        <a:spcAft>
          <a:spcPct val="0"/>
        </a:spcAft>
        <a:buChar char="»"/>
        <a:defRPr sz="2500">
          <a:solidFill>
            <a:schemeClr val="bg1"/>
          </a:solidFill>
          <a:latin typeface="+mn-lt"/>
          <a:ea typeface="+mn-ea"/>
        </a:defRPr>
      </a:lvl9pPr>
    </p:bodyStyle>
    <p:otherStyle>
      <a:defPPr>
        <a:defRPr lang="en-US"/>
      </a:defPPr>
      <a:lvl1pPr marL="0" algn="l" defTabSz="457208" rtl="0" eaLnBrk="1" latinLnBrk="0" hangingPunct="1">
        <a:defRPr sz="1800" kern="1200">
          <a:solidFill>
            <a:schemeClr val="tx1"/>
          </a:solidFill>
          <a:latin typeface="+mn-lt"/>
          <a:ea typeface="+mn-ea"/>
          <a:cs typeface="+mn-cs"/>
        </a:defRPr>
      </a:lvl1pPr>
      <a:lvl2pPr marL="457208" algn="l" defTabSz="457208" rtl="0" eaLnBrk="1" latinLnBrk="0" hangingPunct="1">
        <a:defRPr sz="1800" kern="1200">
          <a:solidFill>
            <a:schemeClr val="tx1"/>
          </a:solidFill>
          <a:latin typeface="+mn-lt"/>
          <a:ea typeface="+mn-ea"/>
          <a:cs typeface="+mn-cs"/>
        </a:defRPr>
      </a:lvl2pPr>
      <a:lvl3pPr marL="914415" algn="l" defTabSz="457208" rtl="0" eaLnBrk="1" latinLnBrk="0" hangingPunct="1">
        <a:defRPr sz="1800" kern="1200">
          <a:solidFill>
            <a:schemeClr val="tx1"/>
          </a:solidFill>
          <a:latin typeface="+mn-lt"/>
          <a:ea typeface="+mn-ea"/>
          <a:cs typeface="+mn-cs"/>
        </a:defRPr>
      </a:lvl3pPr>
      <a:lvl4pPr marL="1371623" algn="l" defTabSz="457208" rtl="0" eaLnBrk="1" latinLnBrk="0" hangingPunct="1">
        <a:defRPr sz="1800" kern="1200">
          <a:solidFill>
            <a:schemeClr val="tx1"/>
          </a:solidFill>
          <a:latin typeface="+mn-lt"/>
          <a:ea typeface="+mn-ea"/>
          <a:cs typeface="+mn-cs"/>
        </a:defRPr>
      </a:lvl4pPr>
      <a:lvl5pPr marL="1828830" algn="l" defTabSz="457208" rtl="0" eaLnBrk="1" latinLnBrk="0" hangingPunct="1">
        <a:defRPr sz="1800" kern="1200">
          <a:solidFill>
            <a:schemeClr val="tx1"/>
          </a:solidFill>
          <a:latin typeface="+mn-lt"/>
          <a:ea typeface="+mn-ea"/>
          <a:cs typeface="+mn-cs"/>
        </a:defRPr>
      </a:lvl5pPr>
      <a:lvl6pPr marL="2286038" algn="l" defTabSz="457208" rtl="0" eaLnBrk="1" latinLnBrk="0" hangingPunct="1">
        <a:defRPr sz="1800" kern="1200">
          <a:solidFill>
            <a:schemeClr val="tx1"/>
          </a:solidFill>
          <a:latin typeface="+mn-lt"/>
          <a:ea typeface="+mn-ea"/>
          <a:cs typeface="+mn-cs"/>
        </a:defRPr>
      </a:lvl6pPr>
      <a:lvl7pPr marL="2743246" algn="l" defTabSz="457208" rtl="0" eaLnBrk="1" latinLnBrk="0" hangingPunct="1">
        <a:defRPr sz="1800" kern="1200">
          <a:solidFill>
            <a:schemeClr val="tx1"/>
          </a:solidFill>
          <a:latin typeface="+mn-lt"/>
          <a:ea typeface="+mn-ea"/>
          <a:cs typeface="+mn-cs"/>
        </a:defRPr>
      </a:lvl7pPr>
      <a:lvl8pPr marL="3200453" algn="l" defTabSz="457208" rtl="0" eaLnBrk="1" latinLnBrk="0" hangingPunct="1">
        <a:defRPr sz="1800" kern="1200">
          <a:solidFill>
            <a:schemeClr val="tx1"/>
          </a:solidFill>
          <a:latin typeface="+mn-lt"/>
          <a:ea typeface="+mn-ea"/>
          <a:cs typeface="+mn-cs"/>
        </a:defRPr>
      </a:lvl8pPr>
      <a:lvl9pPr marL="3657661" algn="l" defTabSz="45720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PP_Second_B.jpg                                                0033966FKarls G4                       C0DC18D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black">
          <a:xfrm>
            <a:off x="1079500" y="390525"/>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black">
          <a:xfrm>
            <a:off x="10795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black">
          <a:xfrm>
            <a:off x="1079500" y="6324600"/>
            <a:ext cx="254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254B8E"/>
                </a:solidFill>
                <a:latin typeface="Arial" panose="020B0604020202020204" pitchFamily="34" charset="0"/>
                <a:ea typeface="ＭＳ Ｐゴシック" panose="020B0600070205080204" pitchFamily="34" charset="-128"/>
              </a:defRPr>
            </a:lvl1pPr>
          </a:lstStyle>
          <a:p>
            <a:pPr>
              <a:defRPr/>
            </a:pPr>
            <a:fld id="{C72B7C35-FD79-45C4-B30D-8D90D0AB99A1}" type="datetime1">
              <a:rPr lang="en-US" altLang="en-US"/>
              <a:pPr>
                <a:defRPr/>
              </a:pPr>
              <a:t>6/19/20</a:t>
            </a:fld>
            <a:endParaRPr lang="en-US" altLang="en-US"/>
          </a:p>
        </p:txBody>
      </p:sp>
      <p:sp>
        <p:nvSpPr>
          <p:cNvPr id="1029" name="Rectangle 5"/>
          <p:cNvSpPr>
            <a:spLocks noGrp="1" noChangeArrowheads="1"/>
          </p:cNvSpPr>
          <p:nvPr>
            <p:ph type="ftr" sz="quarter" idx="3"/>
          </p:nvPr>
        </p:nvSpPr>
        <p:spPr bwMode="black">
          <a:xfrm>
            <a:off x="4165600" y="6324600"/>
            <a:ext cx="3860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254B8E"/>
                </a:solidFill>
                <a:latin typeface="+mn-lt"/>
                <a:ea typeface="+mn-ea"/>
              </a:defRPr>
            </a:lvl1pPr>
          </a:lstStyle>
          <a:p>
            <a:pPr>
              <a:defRPr/>
            </a:pPr>
            <a:endParaRPr lang="en-US"/>
          </a:p>
        </p:txBody>
      </p:sp>
      <p:sp>
        <p:nvSpPr>
          <p:cNvPr id="1030" name="Rectangle 6"/>
          <p:cNvSpPr>
            <a:spLocks noGrp="1" noChangeArrowheads="1"/>
          </p:cNvSpPr>
          <p:nvPr>
            <p:ph type="sldNum" sz="quarter" idx="4"/>
          </p:nvPr>
        </p:nvSpPr>
        <p:spPr bwMode="black">
          <a:xfrm>
            <a:off x="8890000" y="6324600"/>
            <a:ext cx="254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254B8E"/>
                </a:solidFill>
                <a:latin typeface="Arial" panose="020B0604020202020204" pitchFamily="34" charset="0"/>
                <a:ea typeface="ＭＳ Ｐゴシック" panose="020B0600070205080204" pitchFamily="34" charset="-128"/>
              </a:defRPr>
            </a:lvl1pPr>
          </a:lstStyle>
          <a:p>
            <a:pPr>
              <a:defRPr/>
            </a:pPr>
            <a:fld id="{D3FD1927-7899-456E-AFF9-8914246E4058}" type="slidenum">
              <a:rPr lang="en-US" altLang="en-US"/>
              <a:pPr>
                <a:defRPr/>
              </a:pPr>
              <a:t>‹#›</a:t>
            </a:fld>
            <a:endParaRPr lang="en-US" altLang="en-US">
              <a:solidFill>
                <a:srgbClr val="002C77"/>
              </a:solidFill>
            </a:endParaRPr>
          </a:p>
        </p:txBody>
      </p:sp>
    </p:spTree>
    <p:extLst>
      <p:ext uri="{BB962C8B-B14F-4D97-AF65-F5344CB8AC3E}">
        <p14:creationId xmlns:p14="http://schemas.microsoft.com/office/powerpoint/2010/main" val="4066393018"/>
      </p:ext>
    </p:extLst>
  </p:cSld>
  <p:clrMap bg1="lt1" tx1="dk1" bg2="lt2" tx2="dk2" accent1="accent1" accent2="accent2" accent3="accent3" accent4="accent4" accent5="accent5" accent6="accent6" hlink="hlink" folHlink="folHlink"/>
  <p:sldLayoutIdLst>
    <p:sldLayoutId id="2147488188" r:id="rId1"/>
    <p:sldLayoutId id="2147488189" r:id="rId2"/>
    <p:sldLayoutId id="2147488190" r:id="rId3"/>
    <p:sldLayoutId id="2147488191" r:id="rId4"/>
    <p:sldLayoutId id="2147488192" r:id="rId5"/>
    <p:sldLayoutId id="2147488193" r:id="rId6"/>
    <p:sldLayoutId id="2147488194" r:id="rId7"/>
    <p:sldLayoutId id="2147488195" r:id="rId8"/>
    <p:sldLayoutId id="2147488196" r:id="rId9"/>
    <p:sldLayoutId id="2147488197" r:id="rId10"/>
    <p:sldLayoutId id="2147488198" r:id="rId11"/>
  </p:sldLayoutIdLst>
  <p:hf hdr="0" ftr="0"/>
  <p:txStyles>
    <p:titleStyle>
      <a:lvl1pPr algn="l" rtl="0" eaLnBrk="0" fontAlgn="base" hangingPunct="0">
        <a:spcBef>
          <a:spcPct val="0"/>
        </a:spcBef>
        <a:spcAft>
          <a:spcPct val="0"/>
        </a:spcAft>
        <a:defRPr sz="3600" b="1">
          <a:solidFill>
            <a:srgbClr val="254B8E"/>
          </a:solidFill>
          <a:latin typeface="+mj-lt"/>
          <a:ea typeface="ＭＳ Ｐゴシック" charset="-128"/>
          <a:cs typeface="ＭＳ Ｐゴシック" charset="-128"/>
        </a:defRPr>
      </a:lvl1pPr>
      <a:lvl2pPr algn="l" rtl="0" eaLnBrk="0" fontAlgn="base" hangingPunct="0">
        <a:spcBef>
          <a:spcPct val="0"/>
        </a:spcBef>
        <a:spcAft>
          <a:spcPct val="0"/>
        </a:spcAft>
        <a:defRPr sz="3600" b="1">
          <a:solidFill>
            <a:srgbClr val="254B8E"/>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b="1">
          <a:solidFill>
            <a:srgbClr val="254B8E"/>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b="1">
          <a:solidFill>
            <a:srgbClr val="254B8E"/>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b="1">
          <a:solidFill>
            <a:srgbClr val="254B8E"/>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600" b="1">
          <a:solidFill>
            <a:srgbClr val="254B8E"/>
          </a:solidFill>
          <a:latin typeface="Arial" charset="0"/>
        </a:defRPr>
      </a:lvl6pPr>
      <a:lvl7pPr marL="914400" algn="l" rtl="0" eaLnBrk="1" fontAlgn="base" hangingPunct="1">
        <a:spcBef>
          <a:spcPct val="0"/>
        </a:spcBef>
        <a:spcAft>
          <a:spcPct val="0"/>
        </a:spcAft>
        <a:defRPr sz="3600" b="1">
          <a:solidFill>
            <a:srgbClr val="254B8E"/>
          </a:solidFill>
          <a:latin typeface="Arial" charset="0"/>
        </a:defRPr>
      </a:lvl7pPr>
      <a:lvl8pPr marL="1371600" algn="l" rtl="0" eaLnBrk="1" fontAlgn="base" hangingPunct="1">
        <a:spcBef>
          <a:spcPct val="0"/>
        </a:spcBef>
        <a:spcAft>
          <a:spcPct val="0"/>
        </a:spcAft>
        <a:defRPr sz="3600" b="1">
          <a:solidFill>
            <a:srgbClr val="254B8E"/>
          </a:solidFill>
          <a:latin typeface="Arial" charset="0"/>
        </a:defRPr>
      </a:lvl8pPr>
      <a:lvl9pPr marL="1828800" algn="l" rtl="0" eaLnBrk="1" fontAlgn="base" hangingPunct="1">
        <a:spcBef>
          <a:spcPct val="0"/>
        </a:spcBef>
        <a:spcAft>
          <a:spcPct val="0"/>
        </a:spcAft>
        <a:defRPr sz="3600" b="1">
          <a:solidFill>
            <a:srgbClr val="254B8E"/>
          </a:solidFill>
          <a:latin typeface="Arial" charset="0"/>
        </a:defRPr>
      </a:lvl9pPr>
    </p:titleStyle>
    <p:bodyStyle>
      <a:lvl1pPr marL="342900" indent="-342900" algn="l" rtl="0" eaLnBrk="0" fontAlgn="base" hangingPunct="0">
        <a:spcBef>
          <a:spcPct val="20000"/>
        </a:spcBef>
        <a:spcAft>
          <a:spcPct val="0"/>
        </a:spcAft>
        <a:buChar char="•"/>
        <a:defRPr sz="3200">
          <a:solidFill>
            <a:srgbClr val="254B8E"/>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254B8E"/>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254B8E"/>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254B8E"/>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254B8E"/>
          </a:solidFill>
          <a:latin typeface="+mn-lt"/>
          <a:ea typeface="ＭＳ Ｐゴシック" charset="-128"/>
        </a:defRPr>
      </a:lvl5pPr>
      <a:lvl6pPr marL="2514600" indent="-228600" algn="l" rtl="0" eaLnBrk="1" fontAlgn="base" hangingPunct="1">
        <a:spcBef>
          <a:spcPct val="20000"/>
        </a:spcBef>
        <a:spcAft>
          <a:spcPct val="0"/>
        </a:spcAft>
        <a:buChar char="»"/>
        <a:defRPr sz="2000">
          <a:solidFill>
            <a:srgbClr val="254B8E"/>
          </a:solidFill>
          <a:latin typeface="+mn-lt"/>
        </a:defRPr>
      </a:lvl6pPr>
      <a:lvl7pPr marL="2971800" indent="-228600" algn="l" rtl="0" eaLnBrk="1" fontAlgn="base" hangingPunct="1">
        <a:spcBef>
          <a:spcPct val="20000"/>
        </a:spcBef>
        <a:spcAft>
          <a:spcPct val="0"/>
        </a:spcAft>
        <a:buChar char="»"/>
        <a:defRPr sz="2000">
          <a:solidFill>
            <a:srgbClr val="254B8E"/>
          </a:solidFill>
          <a:latin typeface="+mn-lt"/>
        </a:defRPr>
      </a:lvl7pPr>
      <a:lvl8pPr marL="3429000" indent="-228600" algn="l" rtl="0" eaLnBrk="1" fontAlgn="base" hangingPunct="1">
        <a:spcBef>
          <a:spcPct val="20000"/>
        </a:spcBef>
        <a:spcAft>
          <a:spcPct val="0"/>
        </a:spcAft>
        <a:buChar char="»"/>
        <a:defRPr sz="2000">
          <a:solidFill>
            <a:srgbClr val="254B8E"/>
          </a:solidFill>
          <a:latin typeface="+mn-lt"/>
        </a:defRPr>
      </a:lvl8pPr>
      <a:lvl9pPr marL="3886200" indent="-228600" algn="l" rtl="0" eaLnBrk="1" fontAlgn="base" hangingPunct="1">
        <a:spcBef>
          <a:spcPct val="20000"/>
        </a:spcBef>
        <a:spcAft>
          <a:spcPct val="0"/>
        </a:spcAft>
        <a:buChar char="»"/>
        <a:defRPr sz="2000">
          <a:solidFill>
            <a:srgbClr val="254B8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800" y="274641"/>
            <a:ext cx="11328400" cy="1059105"/>
          </a:xfrm>
          <a:prstGeom prst="rect">
            <a:avLst/>
          </a:prstGeom>
        </p:spPr>
        <p:txBody>
          <a:bodyPr vert="horz" lIns="0" tIns="45720" rIns="91440" bIns="0" rtlCol="0" anchor="b">
            <a:noAutofit/>
          </a:bodyPr>
          <a:lstStyle/>
          <a:p>
            <a:r>
              <a:rPr lang="en-US" dirty="0"/>
              <a:t>Click to edit Master title style</a:t>
            </a:r>
            <a:endParaRPr lang="en-GB" dirty="0"/>
          </a:p>
        </p:txBody>
      </p:sp>
      <p:sp>
        <p:nvSpPr>
          <p:cNvPr id="3" name="Text Placeholder 2"/>
          <p:cNvSpPr>
            <a:spLocks noGrp="1"/>
          </p:cNvSpPr>
          <p:nvPr>
            <p:ph type="body" idx="1"/>
          </p:nvPr>
        </p:nvSpPr>
        <p:spPr>
          <a:xfrm>
            <a:off x="431800" y="1665288"/>
            <a:ext cx="11328400" cy="4230688"/>
          </a:xfrm>
          <a:prstGeom prst="rect">
            <a:avLst/>
          </a:prstGeom>
        </p:spPr>
        <p:txBody>
          <a:bodyPr vert="horz" lIns="0" tIns="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WCLC 2018_PPT_Presenter Slides_v1-01.png" descr="WCLC 2018_PPT_Presenter Slides_v1-01.png">
            <a:extLst>
              <a:ext uri="{FF2B5EF4-FFF2-40B4-BE49-F238E27FC236}">
                <a16:creationId xmlns:a16="http://schemas.microsoft.com/office/drawing/2014/main" id="{41327A82-6024-4939-9D24-63872C068094}"/>
              </a:ext>
            </a:extLst>
          </p:cNvPr>
          <p:cNvPicPr>
            <a:picLocks noChangeAspect="1"/>
          </p:cNvPicPr>
          <p:nvPr userDrawn="1"/>
        </p:nvPicPr>
        <p:blipFill>
          <a:blip r:embed="rId9"/>
          <a:stretch>
            <a:fillRect/>
          </a:stretch>
        </p:blipFill>
        <p:spPr>
          <a:xfrm>
            <a:off x="0" y="6458101"/>
            <a:ext cx="12192000" cy="421048"/>
          </a:xfrm>
          <a:prstGeom prst="rect">
            <a:avLst/>
          </a:prstGeom>
          <a:ln w="12700">
            <a:miter lim="400000"/>
          </a:ln>
        </p:spPr>
      </p:pic>
      <p:pic>
        <p:nvPicPr>
          <p:cNvPr id="5" name="WCLC 2018_PPT_Presenter Slides_v1-03.png" descr="WCLC 2018_PPT_Presenter Slides_v1-03.png">
            <a:extLst>
              <a:ext uri="{FF2B5EF4-FFF2-40B4-BE49-F238E27FC236}">
                <a16:creationId xmlns:a16="http://schemas.microsoft.com/office/drawing/2014/main" id="{76F13D60-244A-4A26-B5DE-C1AF73D62897}"/>
              </a:ext>
            </a:extLst>
          </p:cNvPr>
          <p:cNvPicPr>
            <a:picLocks noChangeAspect="1"/>
          </p:cNvPicPr>
          <p:nvPr userDrawn="1"/>
        </p:nvPicPr>
        <p:blipFill>
          <a:blip r:embed="rId10"/>
          <a:stretch>
            <a:fillRect/>
          </a:stretch>
        </p:blipFill>
        <p:spPr>
          <a:xfrm>
            <a:off x="10417712" y="5702934"/>
            <a:ext cx="1463001" cy="1269495"/>
          </a:xfrm>
          <a:prstGeom prst="rect">
            <a:avLst/>
          </a:prstGeom>
          <a:ln w="12700">
            <a:miter lim="400000"/>
          </a:ln>
        </p:spPr>
      </p:pic>
    </p:spTree>
    <p:extLst>
      <p:ext uri="{BB962C8B-B14F-4D97-AF65-F5344CB8AC3E}">
        <p14:creationId xmlns:p14="http://schemas.microsoft.com/office/powerpoint/2010/main" val="2271883340"/>
      </p:ext>
    </p:extLst>
  </p:cSld>
  <p:clrMap bg1="lt1" tx1="dk1" bg2="lt2" tx2="dk2" accent1="accent1" accent2="accent2" accent3="accent3" accent4="accent4" accent5="accent5" accent6="accent6" hlink="hlink" folHlink="folHlink"/>
  <p:sldLayoutIdLst>
    <p:sldLayoutId id="2147488200" r:id="rId1"/>
    <p:sldLayoutId id="2147488201" r:id="rId2"/>
    <p:sldLayoutId id="2147488202" r:id="rId3"/>
    <p:sldLayoutId id="2147488203" r:id="rId4"/>
    <p:sldLayoutId id="2147488204" r:id="rId5"/>
    <p:sldLayoutId id="2147488205" r:id="rId6"/>
    <p:sldLayoutId id="2147488206"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9170" rtl="0" eaLnBrk="1" latinLnBrk="0" hangingPunct="1">
        <a:spcBef>
          <a:spcPct val="0"/>
        </a:spcBef>
        <a:buNone/>
        <a:defRPr sz="3733" b="1" kern="1200">
          <a:solidFill>
            <a:srgbClr val="000000"/>
          </a:solidFill>
          <a:latin typeface="+mj-lt"/>
          <a:ea typeface="+mj-ea"/>
          <a:cs typeface="+mj-cs"/>
        </a:defRPr>
      </a:lvl1pPr>
    </p:titleStyle>
    <p:bodyStyle>
      <a:lvl1pPr marL="237061" indent="-237061" algn="l" defTabSz="1219170" rtl="0" eaLnBrk="1" latinLnBrk="0" hangingPunct="1">
        <a:spcBef>
          <a:spcPts val="0"/>
        </a:spcBef>
        <a:spcAft>
          <a:spcPts val="400"/>
        </a:spcAft>
        <a:buClr>
          <a:schemeClr val="accent3"/>
        </a:buClr>
        <a:buFont typeface="Wingdings" panose="05000000000000000000" pitchFamily="2" charset="2"/>
        <a:buChar char="§"/>
        <a:defRPr sz="2133" kern="1200">
          <a:solidFill>
            <a:srgbClr val="000000"/>
          </a:solidFill>
          <a:latin typeface="+mn-lt"/>
          <a:ea typeface="+mn-ea"/>
          <a:cs typeface="+mn-cs"/>
        </a:defRPr>
      </a:lvl1pPr>
      <a:lvl2pPr marL="480472" indent="-243411" algn="l" defTabSz="1219170" rtl="0" eaLnBrk="1" latinLnBrk="0" hangingPunct="1">
        <a:spcBef>
          <a:spcPts val="0"/>
        </a:spcBef>
        <a:spcAft>
          <a:spcPts val="400"/>
        </a:spcAft>
        <a:buClr>
          <a:schemeClr val="accent3"/>
        </a:buClr>
        <a:buFont typeface="Arial" panose="020B0604020202020204" pitchFamily="34" charset="0"/>
        <a:buChar char="–"/>
        <a:defRPr sz="1867" kern="1200">
          <a:solidFill>
            <a:srgbClr val="000000"/>
          </a:solidFill>
          <a:latin typeface="+mn-lt"/>
          <a:ea typeface="+mn-ea"/>
          <a:cs typeface="+mn-cs"/>
        </a:defRPr>
      </a:lvl2pPr>
      <a:lvl3pPr marL="715415" indent="-234945" algn="l" defTabSz="1219170" rtl="0" eaLnBrk="1" latinLnBrk="0" hangingPunct="1">
        <a:spcBef>
          <a:spcPts val="0"/>
        </a:spcBef>
        <a:spcAft>
          <a:spcPts val="400"/>
        </a:spcAft>
        <a:buClr>
          <a:schemeClr val="accent3"/>
        </a:buClr>
        <a:buFont typeface="Arial" panose="020B0604020202020204" pitchFamily="34" charset="0"/>
        <a:buChar char="•"/>
        <a:defRPr sz="1600" kern="1200">
          <a:solidFill>
            <a:srgbClr val="000000"/>
          </a:solidFill>
          <a:latin typeface="+mn-lt"/>
          <a:ea typeface="+mn-ea"/>
          <a:cs typeface="+mn-cs"/>
        </a:defRPr>
      </a:lvl3pPr>
      <a:lvl4pPr marL="984226" indent="-268811" algn="l" defTabSz="1219170" rtl="0" eaLnBrk="1" latinLnBrk="0" hangingPunct="1">
        <a:spcBef>
          <a:spcPts val="0"/>
        </a:spcBef>
        <a:spcAft>
          <a:spcPts val="400"/>
        </a:spcAft>
        <a:buClr>
          <a:schemeClr val="accent3"/>
        </a:buClr>
        <a:buFont typeface="Arial" panose="020B0604020202020204" pitchFamily="34" charset="0"/>
        <a:buChar char="–"/>
        <a:tabLst/>
        <a:defRPr sz="1467" kern="1200" baseline="0">
          <a:solidFill>
            <a:srgbClr val="000000"/>
          </a:solidFill>
          <a:latin typeface="+mn-lt"/>
          <a:ea typeface="+mn-ea"/>
          <a:cs typeface="+mn-cs"/>
        </a:defRPr>
      </a:lvl4pPr>
      <a:lvl5pPr marL="1297485" indent="-289977" algn="l" defTabSz="1219170" rtl="0" eaLnBrk="1" latinLnBrk="0" hangingPunct="1">
        <a:spcBef>
          <a:spcPts val="0"/>
        </a:spcBef>
        <a:spcAft>
          <a:spcPts val="400"/>
        </a:spcAft>
        <a:buClr>
          <a:schemeClr val="accent3"/>
        </a:buClr>
        <a:buFont typeface="Arial" panose="020B0604020202020204" pitchFamily="34" charset="0"/>
        <a:buChar char="»"/>
        <a:defRPr sz="1467" kern="1200">
          <a:solidFill>
            <a:srgbClr val="000000"/>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A7F0C6-C78A-44EF-BE0F-39D2C92561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232B60-AE47-4FEE-9404-810AD65456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14BAE7-30C7-472D-A842-2A1D924C7E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AEE13-1EBB-4120-9460-71A18B51F69C}" type="datetimeFigureOut">
              <a:rPr lang="en-US" smtClean="0"/>
              <a:t>6/19/20</a:t>
            </a:fld>
            <a:endParaRPr lang="en-US"/>
          </a:p>
        </p:txBody>
      </p:sp>
      <p:sp>
        <p:nvSpPr>
          <p:cNvPr id="5" name="Footer Placeholder 4">
            <a:extLst>
              <a:ext uri="{FF2B5EF4-FFF2-40B4-BE49-F238E27FC236}">
                <a16:creationId xmlns:a16="http://schemas.microsoft.com/office/drawing/2014/main" id="{FC2BE342-AF77-481C-B4DE-0313452172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253B3A-B493-4D49-B23E-63691DEE45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14A8F8-37DC-4F08-9240-8AD8925F19DD}" type="slidenum">
              <a:rPr lang="en-US" smtClean="0"/>
              <a:t>‹#›</a:t>
            </a:fld>
            <a:endParaRPr lang="en-US"/>
          </a:p>
        </p:txBody>
      </p:sp>
    </p:spTree>
    <p:extLst>
      <p:ext uri="{BB962C8B-B14F-4D97-AF65-F5344CB8AC3E}">
        <p14:creationId xmlns:p14="http://schemas.microsoft.com/office/powerpoint/2010/main" val="335291635"/>
      </p:ext>
    </p:extLst>
  </p:cSld>
  <p:clrMap bg1="lt1" tx1="dk1" bg2="lt2" tx2="dk2" accent1="accent1" accent2="accent2" accent3="accent3" accent4="accent4" accent5="accent5" accent6="accent6" hlink="hlink" folHlink="folHlink"/>
  <p:sldLayoutIdLst>
    <p:sldLayoutId id="2147488222" r:id="rId1"/>
    <p:sldLayoutId id="2147488223" r:id="rId2"/>
    <p:sldLayoutId id="2147488224" r:id="rId3"/>
    <p:sldLayoutId id="2147488225" r:id="rId4"/>
    <p:sldLayoutId id="2147488226" r:id="rId5"/>
    <p:sldLayoutId id="2147488227" r:id="rId6"/>
    <p:sldLayoutId id="2147488228" r:id="rId7"/>
    <p:sldLayoutId id="2147488229" r:id="rId8"/>
    <p:sldLayoutId id="2147488230" r:id="rId9"/>
    <p:sldLayoutId id="2147488231" r:id="rId10"/>
    <p:sldLayoutId id="2147488232" r:id="rId11"/>
    <p:sldLayoutId id="214748823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800" y="274641"/>
            <a:ext cx="11328400" cy="1059105"/>
          </a:xfrm>
          <a:prstGeom prst="rect">
            <a:avLst/>
          </a:prstGeom>
        </p:spPr>
        <p:txBody>
          <a:bodyPr vert="horz" lIns="0" tIns="45720" rIns="91440" bIns="0" rtlCol="0" anchor="b">
            <a:noAutofit/>
          </a:bodyPr>
          <a:lstStyle/>
          <a:p>
            <a:r>
              <a:rPr lang="en-US" dirty="0"/>
              <a:t>Click to edit Master title style</a:t>
            </a:r>
            <a:endParaRPr lang="en-GB" dirty="0"/>
          </a:p>
        </p:txBody>
      </p:sp>
      <p:sp>
        <p:nvSpPr>
          <p:cNvPr id="3" name="Text Placeholder 2"/>
          <p:cNvSpPr>
            <a:spLocks noGrp="1"/>
          </p:cNvSpPr>
          <p:nvPr>
            <p:ph type="body" idx="1"/>
          </p:nvPr>
        </p:nvSpPr>
        <p:spPr>
          <a:xfrm>
            <a:off x="431800" y="1665288"/>
            <a:ext cx="11328400" cy="4230688"/>
          </a:xfrm>
          <a:prstGeom prst="rect">
            <a:avLst/>
          </a:prstGeom>
        </p:spPr>
        <p:txBody>
          <a:bodyPr vert="horz" lIns="0" tIns="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WCLC 2018_PPT_Presenter Slides_v1-01.png" descr="WCLC 2018_PPT_Presenter Slides_v1-01.png">
            <a:extLst>
              <a:ext uri="{FF2B5EF4-FFF2-40B4-BE49-F238E27FC236}">
                <a16:creationId xmlns:a16="http://schemas.microsoft.com/office/drawing/2014/main" id="{41327A82-6024-4939-9D24-63872C068094}"/>
              </a:ext>
            </a:extLst>
          </p:cNvPr>
          <p:cNvPicPr>
            <a:picLocks noChangeAspect="1"/>
          </p:cNvPicPr>
          <p:nvPr userDrawn="1"/>
        </p:nvPicPr>
        <p:blipFill>
          <a:blip r:embed="rId9"/>
          <a:stretch>
            <a:fillRect/>
          </a:stretch>
        </p:blipFill>
        <p:spPr>
          <a:xfrm>
            <a:off x="0" y="6458101"/>
            <a:ext cx="12192000" cy="421048"/>
          </a:xfrm>
          <a:prstGeom prst="rect">
            <a:avLst/>
          </a:prstGeom>
          <a:ln w="12700">
            <a:miter lim="400000"/>
          </a:ln>
        </p:spPr>
      </p:pic>
    </p:spTree>
    <p:extLst>
      <p:ext uri="{BB962C8B-B14F-4D97-AF65-F5344CB8AC3E}">
        <p14:creationId xmlns:p14="http://schemas.microsoft.com/office/powerpoint/2010/main" val="1344830705"/>
      </p:ext>
    </p:extLst>
  </p:cSld>
  <p:clrMap bg1="lt1" tx1="dk1" bg2="lt2" tx2="dk2" accent1="accent1" accent2="accent2" accent3="accent3" accent4="accent4" accent5="accent5" accent6="accent6" hlink="hlink" folHlink="folHlink"/>
  <p:sldLayoutIdLst>
    <p:sldLayoutId id="2147488266" r:id="rId1"/>
    <p:sldLayoutId id="2147488267" r:id="rId2"/>
    <p:sldLayoutId id="2147488268" r:id="rId3"/>
    <p:sldLayoutId id="2147488269" r:id="rId4"/>
    <p:sldLayoutId id="2147488270" r:id="rId5"/>
    <p:sldLayoutId id="2147488271" r:id="rId6"/>
    <p:sldLayoutId id="2147488272"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9170" rtl="0" eaLnBrk="1" latinLnBrk="0" hangingPunct="1">
        <a:spcBef>
          <a:spcPct val="0"/>
        </a:spcBef>
        <a:buNone/>
        <a:defRPr sz="3733" b="1" kern="1200">
          <a:solidFill>
            <a:srgbClr val="000000"/>
          </a:solidFill>
          <a:latin typeface="+mj-lt"/>
          <a:ea typeface="+mj-ea"/>
          <a:cs typeface="+mj-cs"/>
        </a:defRPr>
      </a:lvl1pPr>
    </p:titleStyle>
    <p:bodyStyle>
      <a:lvl1pPr marL="237061" indent="-237061" algn="l" defTabSz="1219170" rtl="0" eaLnBrk="1" latinLnBrk="0" hangingPunct="1">
        <a:spcBef>
          <a:spcPts val="0"/>
        </a:spcBef>
        <a:spcAft>
          <a:spcPts val="400"/>
        </a:spcAft>
        <a:buClr>
          <a:schemeClr val="accent3"/>
        </a:buClr>
        <a:buFont typeface="Wingdings" panose="05000000000000000000" pitchFamily="2" charset="2"/>
        <a:buChar char="§"/>
        <a:defRPr sz="2133" kern="1200">
          <a:solidFill>
            <a:srgbClr val="000000"/>
          </a:solidFill>
          <a:latin typeface="+mn-lt"/>
          <a:ea typeface="+mn-ea"/>
          <a:cs typeface="+mn-cs"/>
        </a:defRPr>
      </a:lvl1pPr>
      <a:lvl2pPr marL="480472" indent="-243411" algn="l" defTabSz="1219170" rtl="0" eaLnBrk="1" latinLnBrk="0" hangingPunct="1">
        <a:spcBef>
          <a:spcPts val="0"/>
        </a:spcBef>
        <a:spcAft>
          <a:spcPts val="400"/>
        </a:spcAft>
        <a:buClr>
          <a:schemeClr val="accent3"/>
        </a:buClr>
        <a:buFont typeface="Arial" panose="020B0604020202020204" pitchFamily="34" charset="0"/>
        <a:buChar char="–"/>
        <a:defRPr sz="1867" kern="1200">
          <a:solidFill>
            <a:srgbClr val="000000"/>
          </a:solidFill>
          <a:latin typeface="+mn-lt"/>
          <a:ea typeface="+mn-ea"/>
          <a:cs typeface="+mn-cs"/>
        </a:defRPr>
      </a:lvl2pPr>
      <a:lvl3pPr marL="715415" indent="-234945" algn="l" defTabSz="1219170" rtl="0" eaLnBrk="1" latinLnBrk="0" hangingPunct="1">
        <a:spcBef>
          <a:spcPts val="0"/>
        </a:spcBef>
        <a:spcAft>
          <a:spcPts val="400"/>
        </a:spcAft>
        <a:buClr>
          <a:schemeClr val="accent3"/>
        </a:buClr>
        <a:buFont typeface="Arial" panose="020B0604020202020204" pitchFamily="34" charset="0"/>
        <a:buChar char="•"/>
        <a:defRPr sz="1600" kern="1200">
          <a:solidFill>
            <a:srgbClr val="000000"/>
          </a:solidFill>
          <a:latin typeface="+mn-lt"/>
          <a:ea typeface="+mn-ea"/>
          <a:cs typeface="+mn-cs"/>
        </a:defRPr>
      </a:lvl3pPr>
      <a:lvl4pPr marL="984226" indent="-268811" algn="l" defTabSz="1219170" rtl="0" eaLnBrk="1" latinLnBrk="0" hangingPunct="1">
        <a:spcBef>
          <a:spcPts val="0"/>
        </a:spcBef>
        <a:spcAft>
          <a:spcPts val="400"/>
        </a:spcAft>
        <a:buClr>
          <a:schemeClr val="accent3"/>
        </a:buClr>
        <a:buFont typeface="Arial" panose="020B0604020202020204" pitchFamily="34" charset="0"/>
        <a:buChar char="–"/>
        <a:tabLst/>
        <a:defRPr sz="1467" kern="1200" baseline="0">
          <a:solidFill>
            <a:srgbClr val="000000"/>
          </a:solidFill>
          <a:latin typeface="+mn-lt"/>
          <a:ea typeface="+mn-ea"/>
          <a:cs typeface="+mn-cs"/>
        </a:defRPr>
      </a:lvl4pPr>
      <a:lvl5pPr marL="1297485" indent="-289977" algn="l" defTabSz="1219170" rtl="0" eaLnBrk="1" latinLnBrk="0" hangingPunct="1">
        <a:spcBef>
          <a:spcPts val="0"/>
        </a:spcBef>
        <a:spcAft>
          <a:spcPts val="400"/>
        </a:spcAft>
        <a:buClr>
          <a:schemeClr val="accent3"/>
        </a:buClr>
        <a:buFont typeface="Arial" panose="020B0604020202020204" pitchFamily="34" charset="0"/>
        <a:buChar char="»"/>
        <a:defRPr sz="1467" kern="1200">
          <a:solidFill>
            <a:srgbClr val="000000"/>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2"/>
          <p:cNvPicPr>
            <a:picLocks noChangeAspect="1" noChangeArrowheads="1"/>
          </p:cNvPicPr>
          <p:nvPr/>
        </p:nvPicPr>
        <p:blipFill>
          <a:blip r:embed="rId20" cstate="print"/>
          <a:srcRect/>
          <a:stretch>
            <a:fillRect/>
          </a:stretch>
        </p:blipFill>
        <p:spPr bwMode="auto">
          <a:xfrm>
            <a:off x="0" y="2"/>
            <a:ext cx="12194117" cy="6859588"/>
          </a:xfrm>
          <a:prstGeom prst="rect">
            <a:avLst/>
          </a:prstGeom>
          <a:noFill/>
          <a:ln w="9525">
            <a:noFill/>
            <a:miter lim="800000"/>
            <a:headEnd/>
            <a:tailEnd/>
          </a:ln>
        </p:spPr>
      </p:pic>
      <p:sp>
        <p:nvSpPr>
          <p:cNvPr id="1027" name="Rectangle 23"/>
          <p:cNvSpPr>
            <a:spLocks noGrp="1" noChangeArrowheads="1"/>
          </p:cNvSpPr>
          <p:nvPr>
            <p:ph type="title"/>
          </p:nvPr>
        </p:nvSpPr>
        <p:spPr bwMode="auto">
          <a:xfrm>
            <a:off x="1422400" y="228600"/>
            <a:ext cx="10363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24"/>
          <p:cNvSpPr>
            <a:spLocks noGrp="1" noChangeArrowheads="1"/>
          </p:cNvSpPr>
          <p:nvPr>
            <p:ph type="body" idx="1"/>
          </p:nvPr>
        </p:nvSpPr>
        <p:spPr bwMode="auto">
          <a:xfrm>
            <a:off x="1422400" y="1600200"/>
            <a:ext cx="10363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011174964"/>
      </p:ext>
    </p:extLst>
  </p:cSld>
  <p:clrMap bg1="lt1" tx1="dk1" bg2="lt2" tx2="dk2" accent1="accent1" accent2="accent2" accent3="accent3" accent4="accent4" accent5="accent5" accent6="accent6" hlink="hlink" folHlink="folHlink"/>
  <p:sldLayoutIdLst>
    <p:sldLayoutId id="2147488247" r:id="rId1"/>
    <p:sldLayoutId id="2147488248" r:id="rId2"/>
    <p:sldLayoutId id="2147488249" r:id="rId3"/>
    <p:sldLayoutId id="2147488250" r:id="rId4"/>
    <p:sldLayoutId id="2147488251" r:id="rId5"/>
    <p:sldLayoutId id="2147488252" r:id="rId6"/>
    <p:sldLayoutId id="2147488253" r:id="rId7"/>
    <p:sldLayoutId id="2147488254" r:id="rId8"/>
    <p:sldLayoutId id="2147488255" r:id="rId9"/>
    <p:sldLayoutId id="2147488256" r:id="rId10"/>
    <p:sldLayoutId id="2147488257" r:id="rId11"/>
    <p:sldLayoutId id="2147488258" r:id="rId12"/>
    <p:sldLayoutId id="2147488259" r:id="rId13"/>
    <p:sldLayoutId id="2147488260" r:id="rId14"/>
    <p:sldLayoutId id="2147488261" r:id="rId15"/>
    <p:sldLayoutId id="2147488262" r:id="rId16"/>
    <p:sldLayoutId id="2147488263" r:id="rId17"/>
    <p:sldLayoutId id="2147488264" r:id="rId18"/>
  </p:sldLayoutIdLst>
  <p:txStyles>
    <p:titleStyle>
      <a:lvl1pPr algn="l" rtl="0" eaLnBrk="0" fontAlgn="base" hangingPunct="0">
        <a:spcBef>
          <a:spcPct val="0"/>
        </a:spcBef>
        <a:spcAft>
          <a:spcPct val="0"/>
        </a:spcAft>
        <a:defRPr sz="4263" b="1">
          <a:solidFill>
            <a:srgbClr val="112751"/>
          </a:solidFill>
          <a:latin typeface="+mj-lt"/>
          <a:ea typeface="+mj-ea"/>
          <a:cs typeface="+mj-cs"/>
        </a:defRPr>
      </a:lvl1pPr>
      <a:lvl2pPr algn="l" rtl="0" eaLnBrk="0" fontAlgn="base" hangingPunct="0">
        <a:spcBef>
          <a:spcPct val="0"/>
        </a:spcBef>
        <a:spcAft>
          <a:spcPct val="0"/>
        </a:spcAft>
        <a:defRPr sz="4263" b="1">
          <a:solidFill>
            <a:srgbClr val="112751"/>
          </a:solidFill>
          <a:latin typeface="Arial" charset="0"/>
        </a:defRPr>
      </a:lvl2pPr>
      <a:lvl3pPr algn="l" rtl="0" eaLnBrk="0" fontAlgn="base" hangingPunct="0">
        <a:spcBef>
          <a:spcPct val="0"/>
        </a:spcBef>
        <a:spcAft>
          <a:spcPct val="0"/>
        </a:spcAft>
        <a:defRPr sz="4263" b="1">
          <a:solidFill>
            <a:srgbClr val="112751"/>
          </a:solidFill>
          <a:latin typeface="Arial" charset="0"/>
        </a:defRPr>
      </a:lvl3pPr>
      <a:lvl4pPr algn="l" rtl="0" eaLnBrk="0" fontAlgn="base" hangingPunct="0">
        <a:spcBef>
          <a:spcPct val="0"/>
        </a:spcBef>
        <a:spcAft>
          <a:spcPct val="0"/>
        </a:spcAft>
        <a:defRPr sz="4263" b="1">
          <a:solidFill>
            <a:srgbClr val="112751"/>
          </a:solidFill>
          <a:latin typeface="Arial" charset="0"/>
        </a:defRPr>
      </a:lvl4pPr>
      <a:lvl5pPr algn="l" rtl="0" eaLnBrk="0" fontAlgn="base" hangingPunct="0">
        <a:spcBef>
          <a:spcPct val="0"/>
        </a:spcBef>
        <a:spcAft>
          <a:spcPct val="0"/>
        </a:spcAft>
        <a:defRPr sz="4263" b="1">
          <a:solidFill>
            <a:srgbClr val="112751"/>
          </a:solidFill>
          <a:latin typeface="Arial" charset="0"/>
        </a:defRPr>
      </a:lvl5pPr>
      <a:lvl6pPr marL="609036" algn="l" rtl="0" fontAlgn="base">
        <a:spcBef>
          <a:spcPct val="0"/>
        </a:spcBef>
        <a:spcAft>
          <a:spcPct val="0"/>
        </a:spcAft>
        <a:defRPr sz="4263" b="1">
          <a:solidFill>
            <a:srgbClr val="112751"/>
          </a:solidFill>
          <a:latin typeface="Arial" charset="0"/>
        </a:defRPr>
      </a:lvl6pPr>
      <a:lvl7pPr marL="1218072" algn="l" rtl="0" fontAlgn="base">
        <a:spcBef>
          <a:spcPct val="0"/>
        </a:spcBef>
        <a:spcAft>
          <a:spcPct val="0"/>
        </a:spcAft>
        <a:defRPr sz="4263" b="1">
          <a:solidFill>
            <a:srgbClr val="112751"/>
          </a:solidFill>
          <a:latin typeface="Arial" charset="0"/>
        </a:defRPr>
      </a:lvl7pPr>
      <a:lvl8pPr marL="1827108" algn="l" rtl="0" fontAlgn="base">
        <a:spcBef>
          <a:spcPct val="0"/>
        </a:spcBef>
        <a:spcAft>
          <a:spcPct val="0"/>
        </a:spcAft>
        <a:defRPr sz="4263" b="1">
          <a:solidFill>
            <a:srgbClr val="112751"/>
          </a:solidFill>
          <a:latin typeface="Arial" charset="0"/>
        </a:defRPr>
      </a:lvl8pPr>
      <a:lvl9pPr marL="2436144" algn="l" rtl="0" fontAlgn="base">
        <a:spcBef>
          <a:spcPct val="0"/>
        </a:spcBef>
        <a:spcAft>
          <a:spcPct val="0"/>
        </a:spcAft>
        <a:defRPr sz="4263" b="1">
          <a:solidFill>
            <a:srgbClr val="112751"/>
          </a:solidFill>
          <a:latin typeface="Arial" charset="0"/>
        </a:defRPr>
      </a:lvl9pPr>
    </p:titleStyle>
    <p:bodyStyle>
      <a:lvl1pPr marL="456777" indent="-456777" algn="l" rtl="0" eaLnBrk="0" fontAlgn="base" hangingPunct="0">
        <a:spcBef>
          <a:spcPct val="20000"/>
        </a:spcBef>
        <a:spcAft>
          <a:spcPct val="0"/>
        </a:spcAft>
        <a:buChar char="•"/>
        <a:defRPr sz="3996">
          <a:solidFill>
            <a:srgbClr val="112751"/>
          </a:solidFill>
          <a:latin typeface="+mn-lt"/>
          <a:ea typeface="+mn-ea"/>
          <a:cs typeface="+mn-cs"/>
        </a:defRPr>
      </a:lvl1pPr>
      <a:lvl2pPr marL="989684" indent="-380648" algn="l" rtl="0" eaLnBrk="0" fontAlgn="base" hangingPunct="0">
        <a:spcBef>
          <a:spcPct val="20000"/>
        </a:spcBef>
        <a:spcAft>
          <a:spcPct val="0"/>
        </a:spcAft>
        <a:buChar char="–"/>
        <a:defRPr sz="3463">
          <a:solidFill>
            <a:srgbClr val="58585A"/>
          </a:solidFill>
          <a:latin typeface="+mn-lt"/>
        </a:defRPr>
      </a:lvl2pPr>
      <a:lvl3pPr marL="1522590" indent="-304518" algn="l" rtl="0" eaLnBrk="0" fontAlgn="base" hangingPunct="0">
        <a:spcBef>
          <a:spcPct val="20000"/>
        </a:spcBef>
        <a:spcAft>
          <a:spcPct val="0"/>
        </a:spcAft>
        <a:buChar char="•"/>
        <a:defRPr sz="2931">
          <a:solidFill>
            <a:srgbClr val="CC7A16"/>
          </a:solidFill>
          <a:latin typeface="+mn-lt"/>
        </a:defRPr>
      </a:lvl3pPr>
      <a:lvl4pPr marL="2131626" indent="-304518" algn="l" rtl="0" eaLnBrk="0" fontAlgn="base" hangingPunct="0">
        <a:spcBef>
          <a:spcPct val="20000"/>
        </a:spcBef>
        <a:spcAft>
          <a:spcPct val="0"/>
        </a:spcAft>
        <a:buChar char="–"/>
        <a:defRPr sz="2664">
          <a:solidFill>
            <a:srgbClr val="58585A"/>
          </a:solidFill>
          <a:latin typeface="+mn-lt"/>
        </a:defRPr>
      </a:lvl4pPr>
      <a:lvl5pPr marL="2740663" indent="-304518" algn="l" rtl="0" eaLnBrk="0" fontAlgn="base" hangingPunct="0">
        <a:spcBef>
          <a:spcPct val="20000"/>
        </a:spcBef>
        <a:spcAft>
          <a:spcPct val="0"/>
        </a:spcAft>
        <a:buChar char="»"/>
        <a:defRPr sz="2131">
          <a:solidFill>
            <a:srgbClr val="58585A"/>
          </a:solidFill>
          <a:latin typeface="+mn-lt"/>
        </a:defRPr>
      </a:lvl5pPr>
      <a:lvl6pPr marL="3349699" indent="-304518" algn="l" rtl="0" fontAlgn="base">
        <a:spcBef>
          <a:spcPct val="20000"/>
        </a:spcBef>
        <a:spcAft>
          <a:spcPct val="0"/>
        </a:spcAft>
        <a:buChar char="»"/>
        <a:defRPr sz="2131">
          <a:solidFill>
            <a:srgbClr val="58585A"/>
          </a:solidFill>
          <a:latin typeface="+mn-lt"/>
        </a:defRPr>
      </a:lvl6pPr>
      <a:lvl7pPr marL="3958735" indent="-304518" algn="l" rtl="0" fontAlgn="base">
        <a:spcBef>
          <a:spcPct val="20000"/>
        </a:spcBef>
        <a:spcAft>
          <a:spcPct val="0"/>
        </a:spcAft>
        <a:buChar char="»"/>
        <a:defRPr sz="2131">
          <a:solidFill>
            <a:srgbClr val="58585A"/>
          </a:solidFill>
          <a:latin typeface="+mn-lt"/>
        </a:defRPr>
      </a:lvl7pPr>
      <a:lvl8pPr marL="4567771" indent="-304518" algn="l" rtl="0" fontAlgn="base">
        <a:spcBef>
          <a:spcPct val="20000"/>
        </a:spcBef>
        <a:spcAft>
          <a:spcPct val="0"/>
        </a:spcAft>
        <a:buChar char="»"/>
        <a:defRPr sz="2131">
          <a:solidFill>
            <a:srgbClr val="58585A"/>
          </a:solidFill>
          <a:latin typeface="+mn-lt"/>
        </a:defRPr>
      </a:lvl8pPr>
      <a:lvl9pPr marL="5176807" indent="-304518" algn="l" rtl="0" fontAlgn="base">
        <a:spcBef>
          <a:spcPct val="20000"/>
        </a:spcBef>
        <a:spcAft>
          <a:spcPct val="0"/>
        </a:spcAft>
        <a:buChar char="»"/>
        <a:defRPr sz="2131">
          <a:solidFill>
            <a:srgbClr val="58585A"/>
          </a:solidFill>
          <a:latin typeface="+mn-lt"/>
        </a:defRPr>
      </a:lvl9pPr>
    </p:bodyStyle>
    <p:otherStyle>
      <a:defPPr>
        <a:defRPr lang="en-US"/>
      </a:defPPr>
      <a:lvl1pPr marL="0" algn="l" defTabSz="1218072" rtl="0" eaLnBrk="1" latinLnBrk="0" hangingPunct="1">
        <a:defRPr sz="2398" kern="1200">
          <a:solidFill>
            <a:schemeClr val="tx1"/>
          </a:solidFill>
          <a:latin typeface="+mn-lt"/>
          <a:ea typeface="+mn-ea"/>
          <a:cs typeface="+mn-cs"/>
        </a:defRPr>
      </a:lvl1pPr>
      <a:lvl2pPr marL="609036" algn="l" defTabSz="1218072" rtl="0" eaLnBrk="1" latinLnBrk="0" hangingPunct="1">
        <a:defRPr sz="2398" kern="1200">
          <a:solidFill>
            <a:schemeClr val="tx1"/>
          </a:solidFill>
          <a:latin typeface="+mn-lt"/>
          <a:ea typeface="+mn-ea"/>
          <a:cs typeface="+mn-cs"/>
        </a:defRPr>
      </a:lvl2pPr>
      <a:lvl3pPr marL="1218072" algn="l" defTabSz="1218072" rtl="0" eaLnBrk="1" latinLnBrk="0" hangingPunct="1">
        <a:defRPr sz="2398" kern="1200">
          <a:solidFill>
            <a:schemeClr val="tx1"/>
          </a:solidFill>
          <a:latin typeface="+mn-lt"/>
          <a:ea typeface="+mn-ea"/>
          <a:cs typeface="+mn-cs"/>
        </a:defRPr>
      </a:lvl3pPr>
      <a:lvl4pPr marL="1827108" algn="l" defTabSz="1218072" rtl="0" eaLnBrk="1" latinLnBrk="0" hangingPunct="1">
        <a:defRPr sz="2398" kern="1200">
          <a:solidFill>
            <a:schemeClr val="tx1"/>
          </a:solidFill>
          <a:latin typeface="+mn-lt"/>
          <a:ea typeface="+mn-ea"/>
          <a:cs typeface="+mn-cs"/>
        </a:defRPr>
      </a:lvl4pPr>
      <a:lvl5pPr marL="2436144" algn="l" defTabSz="1218072" rtl="0" eaLnBrk="1" latinLnBrk="0" hangingPunct="1">
        <a:defRPr sz="2398" kern="1200">
          <a:solidFill>
            <a:schemeClr val="tx1"/>
          </a:solidFill>
          <a:latin typeface="+mn-lt"/>
          <a:ea typeface="+mn-ea"/>
          <a:cs typeface="+mn-cs"/>
        </a:defRPr>
      </a:lvl5pPr>
      <a:lvl6pPr marL="3045181" algn="l" defTabSz="1218072" rtl="0" eaLnBrk="1" latinLnBrk="0" hangingPunct="1">
        <a:defRPr sz="2398" kern="1200">
          <a:solidFill>
            <a:schemeClr val="tx1"/>
          </a:solidFill>
          <a:latin typeface="+mn-lt"/>
          <a:ea typeface="+mn-ea"/>
          <a:cs typeface="+mn-cs"/>
        </a:defRPr>
      </a:lvl6pPr>
      <a:lvl7pPr marL="3654217" algn="l" defTabSz="1218072" rtl="0" eaLnBrk="1" latinLnBrk="0" hangingPunct="1">
        <a:defRPr sz="2398" kern="1200">
          <a:solidFill>
            <a:schemeClr val="tx1"/>
          </a:solidFill>
          <a:latin typeface="+mn-lt"/>
          <a:ea typeface="+mn-ea"/>
          <a:cs typeface="+mn-cs"/>
        </a:defRPr>
      </a:lvl7pPr>
      <a:lvl8pPr marL="4263253" algn="l" defTabSz="1218072" rtl="0" eaLnBrk="1" latinLnBrk="0" hangingPunct="1">
        <a:defRPr sz="2398" kern="1200">
          <a:solidFill>
            <a:schemeClr val="tx1"/>
          </a:solidFill>
          <a:latin typeface="+mn-lt"/>
          <a:ea typeface="+mn-ea"/>
          <a:cs typeface="+mn-cs"/>
        </a:defRPr>
      </a:lvl8pPr>
      <a:lvl9pPr marL="4872289" algn="l" defTabSz="1218072" rtl="0" eaLnBrk="1" latinLnBrk="0" hangingPunct="1">
        <a:defRPr sz="23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jpeg"/><Relationship Id="rId16" Type="http://schemas.openxmlformats.org/officeDocument/2006/relationships/image" Target="../media/image33.png"/><Relationship Id="rId1" Type="http://schemas.openxmlformats.org/officeDocument/2006/relationships/slideLayout" Target="../slideLayouts/slideLayout5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ags" Target="../tags/tag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ags" Target="../tags/tag3.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6.xml"/><Relationship Id="rId1" Type="http://schemas.openxmlformats.org/officeDocument/2006/relationships/tags" Target="../tags/tag5.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6.xml"/><Relationship Id="rId1" Type="http://schemas.openxmlformats.org/officeDocument/2006/relationships/tags" Target="../tags/tag6.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chart" Target="../charts/char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8.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8.xml"/><Relationship Id="rId5" Type="http://schemas.openxmlformats.org/officeDocument/2006/relationships/image" Target="../media/image53.png"/><Relationship Id="rId4" Type="http://schemas.openxmlformats.org/officeDocument/2006/relationships/image" Target="../media/image5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4932363" y="5703888"/>
            <a:ext cx="232727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nchor="b"/>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20000"/>
              </a:spcAft>
              <a:buClr>
                <a:srgbClr val="000000"/>
              </a:buClr>
              <a:buSzPct val="80000"/>
              <a:buFont typeface="Wingdings" charset="2"/>
              <a:buNone/>
              <a:tabLst/>
              <a:defRPr/>
            </a:pPr>
            <a:r>
              <a:rPr kumimoji="0" lang="en-US" altLang="x-none" sz="2200" b="1" i="0" u="none" strike="noStrike" kern="1200" cap="none" spc="0" normalizeH="0" baseline="0" noProof="0" dirty="0">
                <a:ln>
                  <a:noFill/>
                </a:ln>
                <a:solidFill>
                  <a:srgbClr val="0432FF"/>
                </a:solidFill>
                <a:effectLst/>
                <a:uLnTx/>
                <a:uFillTx/>
                <a:latin typeface="Arial" charset="0"/>
                <a:ea typeface="ＭＳ Ｐゴシック" charset="-128"/>
              </a:rPr>
              <a:t>Moderator</a:t>
            </a:r>
            <a:br>
              <a:rPr kumimoji="0" lang="en-US" altLang="x-none" sz="2200" b="1" i="0" u="none" strike="noStrike" kern="1200" cap="none" spc="0" normalizeH="0" baseline="0" noProof="0" dirty="0">
                <a:ln>
                  <a:noFill/>
                </a:ln>
                <a:solidFill>
                  <a:srgbClr val="FFFFFF"/>
                </a:solidFill>
                <a:effectLst/>
                <a:uLnTx/>
                <a:uFillTx/>
                <a:latin typeface="Arial" charset="0"/>
                <a:ea typeface="ＭＳ Ｐゴシック" charset="-128"/>
              </a:rPr>
            </a:br>
            <a:r>
              <a:rPr kumimoji="0" lang="en-US" altLang="x-none" sz="2200" b="1" i="0" u="none" strike="noStrike" kern="1200" cap="none" spc="0" normalizeH="0" baseline="0" noProof="0" dirty="0">
                <a:ln>
                  <a:noFill/>
                </a:ln>
                <a:solidFill>
                  <a:srgbClr val="002B50"/>
                </a:solidFill>
                <a:effectLst/>
                <a:uLnTx/>
                <a:uFillTx/>
                <a:latin typeface="Arial" charset="0"/>
                <a:ea typeface="ＭＳ Ｐゴシック" charset="-128"/>
              </a:rPr>
              <a:t>Neil Love, MD</a:t>
            </a:r>
          </a:p>
        </p:txBody>
      </p:sp>
      <p:sp>
        <p:nvSpPr>
          <p:cNvPr id="8" name="Text Box 7"/>
          <p:cNvSpPr txBox="1">
            <a:spLocks noChangeArrowheads="1"/>
          </p:cNvSpPr>
          <p:nvPr/>
        </p:nvSpPr>
        <p:spPr bwMode="auto">
          <a:xfrm>
            <a:off x="5469066" y="4284663"/>
            <a:ext cx="125386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2200" b="1" i="0" u="none" strike="noStrike" kern="1200" cap="none" spc="0" normalizeH="0" baseline="0" noProof="0" dirty="0">
                <a:ln>
                  <a:noFill/>
                </a:ln>
                <a:solidFill>
                  <a:srgbClr val="0432FF"/>
                </a:solidFill>
                <a:effectLst/>
                <a:uLnTx/>
                <a:uFillTx/>
                <a:latin typeface="Arial" charset="0"/>
                <a:ea typeface="ＭＳ Ｐゴシック" charset="-128"/>
              </a:rPr>
              <a:t>Faculty </a:t>
            </a:r>
          </a:p>
        </p:txBody>
      </p:sp>
      <p:sp>
        <p:nvSpPr>
          <p:cNvPr id="9" name="Rectangle 8"/>
          <p:cNvSpPr>
            <a:spLocks noChangeArrowheads="1"/>
          </p:cNvSpPr>
          <p:nvPr/>
        </p:nvSpPr>
        <p:spPr bwMode="auto">
          <a:xfrm>
            <a:off x="0" y="144463"/>
            <a:ext cx="12192000" cy="384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0" fontAlgn="base" latinLnBrk="0" hangingPunct="0">
              <a:lnSpc>
                <a:spcPts val="3800"/>
              </a:lnSpc>
              <a:spcBef>
                <a:spcPts val="1800"/>
              </a:spcBef>
              <a:spcAft>
                <a:spcPts val="0"/>
              </a:spcAft>
              <a:buClrTx/>
              <a:buSzTx/>
              <a:buFontTx/>
              <a:buNone/>
              <a:tabLst/>
              <a:defRPr/>
            </a:pPr>
            <a:r>
              <a:rPr kumimoji="0" lang="en-US" altLang="x-none" sz="3800" b="1" i="0" u="none" strike="noStrike" kern="1200" cap="none" spc="0" normalizeH="0" baseline="0" noProof="0" dirty="0">
                <a:ln>
                  <a:noFill/>
                </a:ln>
                <a:solidFill>
                  <a:srgbClr val="0432FF"/>
                </a:solidFill>
                <a:effectLst/>
                <a:uLnTx/>
                <a:uFillTx/>
                <a:latin typeface="Arial" charset="0"/>
                <a:ea typeface="ヒラギノ角ゴ Pro W3" charset="-128"/>
              </a:rPr>
              <a:t>Oncology Grand Rounds</a:t>
            </a:r>
          </a:p>
          <a:p>
            <a:pPr marL="0" marR="0" lvl="0" indent="0" algn="ctr" defTabSz="914400" rtl="0" eaLnBrk="0" fontAlgn="base" latinLnBrk="0" hangingPunct="0">
              <a:lnSpc>
                <a:spcPts val="3800"/>
              </a:lnSpc>
              <a:spcBef>
                <a:spcPts val="1800"/>
              </a:spcBef>
              <a:spcAft>
                <a:spcPts val="0"/>
              </a:spcAft>
              <a:buClrTx/>
              <a:buSzTx/>
              <a:buFontTx/>
              <a:buNone/>
              <a:tabLst/>
              <a:defRPr/>
            </a:pPr>
            <a:r>
              <a:rPr kumimoji="0" lang="en-US" altLang="x-none" sz="3600" b="1" i="0" u="none" strike="noStrike" kern="1200" cap="none" spc="0" normalizeH="0" baseline="0" noProof="0" dirty="0">
                <a:ln>
                  <a:noFill/>
                </a:ln>
                <a:solidFill>
                  <a:srgbClr val="0432FF"/>
                </a:solidFill>
                <a:effectLst/>
                <a:uLnTx/>
                <a:uFillTx/>
                <a:latin typeface="Arial" charset="0"/>
                <a:ea typeface="ヒラギノ角ゴ Pro W3" charset="-128"/>
              </a:rPr>
              <a:t>New Agents and Strategies in </a:t>
            </a:r>
            <a:br>
              <a:rPr kumimoji="0" lang="en-US" altLang="x-none" sz="3600" b="1" i="0" u="none" strike="noStrike" kern="1200" cap="none" spc="0" normalizeH="0" baseline="0" noProof="0" dirty="0">
                <a:ln>
                  <a:noFill/>
                </a:ln>
                <a:solidFill>
                  <a:srgbClr val="0432FF"/>
                </a:solidFill>
                <a:effectLst/>
                <a:uLnTx/>
                <a:uFillTx/>
                <a:latin typeface="Arial" charset="0"/>
                <a:ea typeface="ヒラギノ角ゴ Pro W3" charset="-128"/>
              </a:rPr>
            </a:br>
            <a:r>
              <a:rPr kumimoji="0" lang="en-US" altLang="x-none" sz="3600" b="1" i="0" u="none" strike="noStrike" kern="1200" cap="none" spc="0" normalizeH="0" baseline="0" noProof="0" dirty="0">
                <a:ln>
                  <a:noFill/>
                </a:ln>
                <a:solidFill>
                  <a:srgbClr val="0432FF"/>
                </a:solidFill>
                <a:effectLst/>
                <a:uLnTx/>
                <a:uFillTx/>
                <a:latin typeface="Arial" charset="0"/>
                <a:ea typeface="ヒラギノ角ゴ Pro W3" charset="-128"/>
              </a:rPr>
              <a:t>Locally Advanced Non-Small Cell Lung Cancer</a:t>
            </a:r>
          </a:p>
          <a:p>
            <a:pPr marL="0" marR="0" lvl="0" indent="0" algn="ctr" defTabSz="914400" rtl="0" eaLnBrk="0" fontAlgn="base" latinLnBrk="0" hangingPunct="0">
              <a:lnSpc>
                <a:spcPts val="3800"/>
              </a:lnSpc>
              <a:spcBef>
                <a:spcPts val="1800"/>
              </a:spcBef>
              <a:spcAft>
                <a:spcPts val="0"/>
              </a:spcAft>
              <a:buClrTx/>
              <a:buSzTx/>
              <a:buFontTx/>
              <a:buNone/>
              <a:tabLst/>
              <a:defRPr/>
            </a:pPr>
            <a:r>
              <a:rPr kumimoji="0" lang="en-US" altLang="x-none" sz="2600" b="1" i="0" u="none" strike="noStrike" kern="1200" cap="none" spc="0" normalizeH="0" baseline="0" noProof="0" dirty="0">
                <a:ln>
                  <a:noFill/>
                </a:ln>
                <a:solidFill>
                  <a:srgbClr val="002B50"/>
                </a:solidFill>
                <a:effectLst/>
                <a:uLnTx/>
                <a:uFillTx/>
                <a:latin typeface="Arial" charset="0"/>
                <a:ea typeface="ヒラギノ角ゴ Pro W3" charset="-128"/>
              </a:rPr>
              <a:t>Tuesday, June 16, 2020</a:t>
            </a:r>
            <a:br>
              <a:rPr kumimoji="0" lang="en-US" altLang="x-none" sz="2600" b="1" i="0" u="none" strike="noStrike" kern="1200" cap="none" spc="0" normalizeH="0" baseline="0" noProof="0" dirty="0">
                <a:ln>
                  <a:noFill/>
                </a:ln>
                <a:solidFill>
                  <a:srgbClr val="002B50"/>
                </a:solidFill>
                <a:effectLst/>
                <a:uLnTx/>
                <a:uFillTx/>
                <a:latin typeface="Arial" charset="0"/>
                <a:ea typeface="ヒラギノ角ゴ Pro W3" charset="-128"/>
              </a:rPr>
            </a:br>
            <a:r>
              <a:rPr kumimoji="0" lang="en-US" altLang="x-none" sz="2600" b="1" i="0" u="none" strike="noStrike" kern="1200" cap="none" spc="0" normalizeH="0" baseline="0" noProof="0" dirty="0">
                <a:ln>
                  <a:noFill/>
                </a:ln>
                <a:solidFill>
                  <a:srgbClr val="002B50"/>
                </a:solidFill>
                <a:effectLst/>
                <a:uLnTx/>
                <a:uFillTx/>
                <a:latin typeface="Arial" charset="0"/>
                <a:ea typeface="ヒラギノ角ゴ Pro W3" charset="-128"/>
              </a:rPr>
              <a:t>5:00 PM – 6:30 PM ET</a:t>
            </a:r>
          </a:p>
        </p:txBody>
      </p:sp>
      <p:sp>
        <p:nvSpPr>
          <p:cNvPr id="6" name="Text Box 6">
            <a:extLst>
              <a:ext uri="{FF2B5EF4-FFF2-40B4-BE49-F238E27FC236}">
                <a16:creationId xmlns:a16="http://schemas.microsoft.com/office/drawing/2014/main" id="{A1CF853B-C7D7-E346-B0DF-B9F31F41F192}"/>
              </a:ext>
            </a:extLst>
          </p:cNvPr>
          <p:cNvSpPr txBox="1">
            <a:spLocks noChangeArrowheads="1"/>
          </p:cNvSpPr>
          <p:nvPr/>
        </p:nvSpPr>
        <p:spPr bwMode="auto">
          <a:xfrm>
            <a:off x="914400" y="4724400"/>
            <a:ext cx="50292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numCol="1">
            <a:no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2B50"/>
                </a:solidFill>
                <a:effectLst/>
                <a:uLnTx/>
                <a:uFillTx/>
                <a:latin typeface="Arial" charset="0"/>
                <a:ea typeface="ＭＳ Ｐゴシック" charset="-128"/>
              </a:rPr>
              <a:t>Benjamin Levy, MD</a:t>
            </a:r>
          </a:p>
          <a:p>
            <a:pPr>
              <a:defRPr/>
            </a:pPr>
            <a:r>
              <a:rPr lang="en-US" sz="2200" b="1" dirty="0">
                <a:solidFill>
                  <a:srgbClr val="002B50"/>
                </a:solidFill>
              </a:rPr>
              <a:t>Stephen V Liu, MD, PhD </a:t>
            </a:r>
            <a:r>
              <a:rPr kumimoji="0" lang="en-US" sz="2200" b="1" i="0" u="none" strike="noStrike" kern="1200" cap="none" spc="0" normalizeH="0" baseline="0" noProof="0" dirty="0">
                <a:ln>
                  <a:noFill/>
                </a:ln>
                <a:solidFill>
                  <a:srgbClr val="002B50"/>
                </a:solidFill>
                <a:effectLst/>
                <a:uLnTx/>
                <a:uFillTx/>
                <a:latin typeface="Arial" charset="0"/>
                <a:ea typeface="ＭＳ Ｐゴシック" charset="-128"/>
              </a:rPr>
              <a:t> </a:t>
            </a:r>
          </a:p>
        </p:txBody>
      </p:sp>
      <p:sp>
        <p:nvSpPr>
          <p:cNvPr id="10" name="Text Box 6">
            <a:extLst>
              <a:ext uri="{FF2B5EF4-FFF2-40B4-BE49-F238E27FC236}">
                <a16:creationId xmlns:a16="http://schemas.microsoft.com/office/drawing/2014/main" id="{8A487B31-0999-8147-A985-FC5CC66D7901}"/>
              </a:ext>
            </a:extLst>
          </p:cNvPr>
          <p:cNvSpPr txBox="1">
            <a:spLocks noChangeArrowheads="1"/>
          </p:cNvSpPr>
          <p:nvPr/>
        </p:nvSpPr>
        <p:spPr bwMode="auto">
          <a:xfrm>
            <a:off x="6158461" y="4724400"/>
            <a:ext cx="5728739"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numCol="1">
            <a:no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lvl="0">
              <a:defRPr/>
            </a:pPr>
            <a:r>
              <a:rPr lang="en-US" sz="2200" b="1" dirty="0">
                <a:solidFill>
                  <a:srgbClr val="002B50"/>
                </a:solidFill>
              </a:rPr>
              <a:t>Beth Sandy, MSN, CRNP</a:t>
            </a:r>
            <a:endParaRPr kumimoji="0" lang="en-US" sz="2200" b="1" i="0" u="none" strike="noStrike" kern="1200" cap="none" spc="0" normalizeH="0" baseline="0" noProof="0" dirty="0">
              <a:ln>
                <a:noFill/>
              </a:ln>
              <a:solidFill>
                <a:srgbClr val="002B50"/>
              </a:solidFill>
              <a:effectLst/>
              <a:uLnTx/>
              <a:uFillTx/>
              <a:latin typeface="Arial"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2B50"/>
                </a:solidFill>
                <a:effectLst/>
                <a:uLnTx/>
                <a:uFillTx/>
                <a:latin typeface="Arial" charset="0"/>
                <a:ea typeface="ＭＳ Ｐゴシック" charset="-128"/>
              </a:rPr>
              <a:t>Elizabeth S Waxman, RN, MSN, ANP-BC</a:t>
            </a:r>
          </a:p>
        </p:txBody>
      </p:sp>
    </p:spTree>
    <p:extLst>
      <p:ext uri="{BB962C8B-B14F-4D97-AF65-F5344CB8AC3E}">
        <p14:creationId xmlns:p14="http://schemas.microsoft.com/office/powerpoint/2010/main" val="4145486177"/>
      </p:ext>
    </p:extLst>
  </p:cSld>
  <p:clrMapOvr>
    <a:masterClrMapping/>
  </p:clrMapOvr>
  <p:transition spd="slow"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2FFC-CABB-0B41-A5BA-D9F3DB2B8732}"/>
              </a:ext>
            </a:extLst>
          </p:cNvPr>
          <p:cNvSpPr>
            <a:spLocks noGrp="1"/>
          </p:cNvSpPr>
          <p:nvPr>
            <p:ph type="title"/>
          </p:nvPr>
        </p:nvSpPr>
        <p:spPr>
          <a:xfrm>
            <a:off x="609600" y="0"/>
            <a:ext cx="11582400" cy="1219200"/>
          </a:xfrm>
        </p:spPr>
        <p:txBody>
          <a:bodyPr>
            <a:noAutofit/>
          </a:bodyPr>
          <a:lstStyle/>
          <a:p>
            <a:r>
              <a:rPr lang="en-US" dirty="0"/>
              <a:t>What year was the first checkpoint inhibitor approved for the treatment of lung cancer?</a:t>
            </a:r>
            <a:endParaRPr lang="en-US" sz="2400" dirty="0"/>
          </a:p>
        </p:txBody>
      </p:sp>
      <p:sp>
        <p:nvSpPr>
          <p:cNvPr id="3" name="Content Placeholder 2">
            <a:extLst>
              <a:ext uri="{FF2B5EF4-FFF2-40B4-BE49-F238E27FC236}">
                <a16:creationId xmlns:a16="http://schemas.microsoft.com/office/drawing/2014/main" id="{B4903DAD-4FA8-8B42-9D4A-73D68ABB8218}"/>
              </a:ext>
            </a:extLst>
          </p:cNvPr>
          <p:cNvSpPr>
            <a:spLocks noGrp="1"/>
          </p:cNvSpPr>
          <p:nvPr>
            <p:ph idx="1"/>
          </p:nvPr>
        </p:nvSpPr>
        <p:spPr>
          <a:xfrm>
            <a:off x="609600" y="1524000"/>
            <a:ext cx="10972800" cy="4876800"/>
          </a:xfrm>
        </p:spPr>
        <p:txBody>
          <a:bodyPr/>
          <a:lstStyle/>
          <a:p>
            <a:pPr marL="457200" indent="-457200">
              <a:spcBef>
                <a:spcPts val="1800"/>
              </a:spcBef>
              <a:spcAft>
                <a:spcPts val="0"/>
              </a:spcAft>
              <a:buFont typeface="+mj-lt"/>
              <a:buAutoNum type="alphaLcPeriod"/>
            </a:pPr>
            <a:r>
              <a:rPr lang="en-US" sz="2000" dirty="0"/>
              <a:t>2005</a:t>
            </a:r>
          </a:p>
          <a:p>
            <a:pPr marL="457200" indent="-457200">
              <a:spcBef>
                <a:spcPts val="1800"/>
              </a:spcBef>
              <a:spcAft>
                <a:spcPts val="0"/>
              </a:spcAft>
              <a:buFont typeface="+mj-lt"/>
              <a:buAutoNum type="alphaLcPeriod"/>
            </a:pPr>
            <a:r>
              <a:rPr lang="en-US" sz="2000" dirty="0"/>
              <a:t>2010</a:t>
            </a:r>
          </a:p>
          <a:p>
            <a:pPr marL="457200" indent="-457200">
              <a:spcBef>
                <a:spcPts val="1800"/>
              </a:spcBef>
              <a:spcAft>
                <a:spcPts val="0"/>
              </a:spcAft>
              <a:buFont typeface="+mj-lt"/>
              <a:buAutoNum type="alphaLcPeriod"/>
            </a:pPr>
            <a:r>
              <a:rPr lang="en-US" sz="2000" dirty="0"/>
              <a:t>2013</a:t>
            </a:r>
          </a:p>
          <a:p>
            <a:pPr marL="457200" indent="-457200">
              <a:spcBef>
                <a:spcPts val="1800"/>
              </a:spcBef>
              <a:spcAft>
                <a:spcPts val="0"/>
              </a:spcAft>
              <a:buFont typeface="+mj-lt"/>
              <a:buAutoNum type="alphaLcPeriod"/>
            </a:pPr>
            <a:r>
              <a:rPr lang="en-US" sz="2000" dirty="0"/>
              <a:t>2015</a:t>
            </a:r>
          </a:p>
          <a:p>
            <a:pPr marL="457200" indent="-457200">
              <a:spcBef>
                <a:spcPts val="1800"/>
              </a:spcBef>
              <a:spcAft>
                <a:spcPts val="0"/>
              </a:spcAft>
              <a:buFont typeface="+mj-lt"/>
              <a:buAutoNum type="alphaLcPeriod"/>
            </a:pPr>
            <a:r>
              <a:rPr lang="en-US" sz="2000" dirty="0"/>
              <a:t>2016</a:t>
            </a:r>
          </a:p>
          <a:p>
            <a:pPr marL="457200" indent="-457200">
              <a:spcBef>
                <a:spcPts val="1800"/>
              </a:spcBef>
              <a:spcAft>
                <a:spcPts val="0"/>
              </a:spcAft>
              <a:buFont typeface="+mj-lt"/>
              <a:buAutoNum type="alphaLcPeriod"/>
            </a:pPr>
            <a:r>
              <a:rPr lang="en-US" sz="2000" dirty="0"/>
              <a:t>2017</a:t>
            </a:r>
          </a:p>
        </p:txBody>
      </p:sp>
    </p:spTree>
    <p:extLst>
      <p:ext uri="{BB962C8B-B14F-4D97-AF65-F5344CB8AC3E}">
        <p14:creationId xmlns:p14="http://schemas.microsoft.com/office/powerpoint/2010/main" val="1744907433"/>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DFA26B-2B8F-C44D-A3EB-60D895BC4852}"/>
              </a:ext>
            </a:extLst>
          </p:cNvPr>
          <p:cNvSpPr>
            <a:spLocks noGrp="1"/>
          </p:cNvSpPr>
          <p:nvPr>
            <p:ph type="title"/>
          </p:nvPr>
        </p:nvSpPr>
        <p:spPr/>
        <p:txBody>
          <a:bodyPr/>
          <a:lstStyle/>
          <a:p>
            <a:r>
              <a:rPr lang="en-US" sz="2400" dirty="0"/>
              <a:t>FDA Approves First Immunotherapy Treatment for Lung Cancer</a:t>
            </a:r>
            <a:br>
              <a:rPr lang="en-US" dirty="0"/>
            </a:br>
            <a:r>
              <a:rPr lang="en-US" sz="2000" dirty="0"/>
              <a:t>Press Release – March 4, 2015</a:t>
            </a:r>
          </a:p>
        </p:txBody>
      </p:sp>
      <p:sp>
        <p:nvSpPr>
          <p:cNvPr id="4" name="Content Placeholder 3">
            <a:extLst>
              <a:ext uri="{FF2B5EF4-FFF2-40B4-BE49-F238E27FC236}">
                <a16:creationId xmlns:a16="http://schemas.microsoft.com/office/drawing/2014/main" id="{0A1E879E-8B66-8846-8C9F-036B628305BC}"/>
              </a:ext>
            </a:extLst>
          </p:cNvPr>
          <p:cNvSpPr>
            <a:spLocks noGrp="1"/>
          </p:cNvSpPr>
          <p:nvPr>
            <p:ph idx="1"/>
          </p:nvPr>
        </p:nvSpPr>
        <p:spPr/>
        <p:txBody>
          <a:bodyPr/>
          <a:lstStyle/>
          <a:p>
            <a:pPr marL="0" indent="0">
              <a:spcAft>
                <a:spcPts val="1800"/>
              </a:spcAft>
              <a:buNone/>
            </a:pPr>
            <a:r>
              <a:rPr lang="en-US" sz="1900" dirty="0"/>
              <a:t>“The Food and Drug Administration (FDA) approved nivolumab to treat patients with advanced non-small cell lung cancer (NSCLC) that has progressed during or after treatment with platinum-based chemotherapy. Nivolumab, which was initially approved for the treatment of metastatic melanoma, is the first immunotherapy drug to be approved to treat lung cancer. The FDA based the approval on findings from a randomized phase III trial that enrolled 272 patients with advanced NSCLC who were assigned to receive either nivolumab or the chemotherapy drug docetaxel. Participants who received nivolumab had a 41% reduction in the risk of death and lived on average 3.2 months longer than those who received docetaxel. Approximately 30 percent of patients treated with nivolumab were alive 2 years after beginning treatment compared to 13 percent of patients treated with docetaxel. </a:t>
            </a:r>
          </a:p>
          <a:p>
            <a:pPr marL="0" indent="0">
              <a:spcAft>
                <a:spcPts val="1800"/>
              </a:spcAft>
              <a:buNone/>
            </a:pPr>
            <a:r>
              <a:rPr lang="en-US" sz="1900" dirty="0"/>
              <a:t>The FDA also cited safety and efficacy data from a Phase II trial that included 117 participants whose cancer had progressed after they had received a platinum-based chemotherapy and at least one other prior systemic treatment. According to updated results from the trial, 17 participants (14.5 percent) experienced a reduction in tumor size, of whom 59 percent had response durations of 6 months or longer. Median overall survival was 8.2 months and overall survival at 1 year was 40.8 percent.”</a:t>
            </a:r>
          </a:p>
          <a:p>
            <a:pPr marL="0" indent="0">
              <a:spcAft>
                <a:spcPts val="1800"/>
              </a:spcAft>
              <a:buNone/>
            </a:pPr>
            <a:endParaRPr lang="en-US" sz="2200" dirty="0"/>
          </a:p>
          <a:p>
            <a:pPr marL="0" indent="0">
              <a:buNone/>
            </a:pPr>
            <a:endParaRPr lang="en-US" dirty="0"/>
          </a:p>
        </p:txBody>
      </p:sp>
      <p:sp>
        <p:nvSpPr>
          <p:cNvPr id="6" name="TextBox 5">
            <a:extLst>
              <a:ext uri="{FF2B5EF4-FFF2-40B4-BE49-F238E27FC236}">
                <a16:creationId xmlns:a16="http://schemas.microsoft.com/office/drawing/2014/main" id="{6CC3F619-959D-C847-AC89-960751F93D5A}"/>
              </a:ext>
            </a:extLst>
          </p:cNvPr>
          <p:cNvSpPr txBox="1"/>
          <p:nvPr/>
        </p:nvSpPr>
        <p:spPr>
          <a:xfrm>
            <a:off x="240289" y="6231523"/>
            <a:ext cx="11711421" cy="338554"/>
          </a:xfrm>
          <a:prstGeom prst="rect">
            <a:avLst/>
          </a:prstGeom>
          <a:noFill/>
        </p:spPr>
        <p:txBody>
          <a:bodyPr wrap="square" rtlCol="0">
            <a:spAutoFit/>
          </a:bodyPr>
          <a:lstStyle/>
          <a:p>
            <a:pPr lvl="0">
              <a:defRPr/>
            </a:pPr>
            <a:r>
              <a:rPr lang="en-US" sz="1600" dirty="0">
                <a:solidFill>
                  <a:schemeClr val="tx2"/>
                </a:solidFill>
              </a:rPr>
              <a:t>https://</a:t>
            </a:r>
            <a:r>
              <a:rPr lang="en-US" sz="1600" dirty="0" err="1">
                <a:solidFill>
                  <a:schemeClr val="tx2"/>
                </a:solidFill>
              </a:rPr>
              <a:t>www.cancer.gov</a:t>
            </a:r>
            <a:r>
              <a:rPr lang="en-US" sz="1600" dirty="0">
                <a:solidFill>
                  <a:schemeClr val="tx2"/>
                </a:solidFill>
              </a:rPr>
              <a:t>/news-events/cancer-currents-blog/2015/</a:t>
            </a:r>
            <a:r>
              <a:rPr lang="en-US" sz="1600" dirty="0" err="1">
                <a:solidFill>
                  <a:schemeClr val="tx2"/>
                </a:solidFill>
              </a:rPr>
              <a:t>fda-opdivo</a:t>
            </a:r>
            <a:endParaRPr lang="en-US" sz="1600" dirty="0">
              <a:solidFill>
                <a:schemeClr val="tx2"/>
              </a:solidFill>
            </a:endParaRPr>
          </a:p>
        </p:txBody>
      </p:sp>
    </p:spTree>
    <p:extLst>
      <p:ext uri="{BB962C8B-B14F-4D97-AF65-F5344CB8AC3E}">
        <p14:creationId xmlns:p14="http://schemas.microsoft.com/office/powerpoint/2010/main" val="1872509595"/>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6BB44-92C9-CF4C-BF63-BE3DB32005D1}"/>
              </a:ext>
            </a:extLst>
          </p:cNvPr>
          <p:cNvSpPr>
            <a:spLocks noGrp="1"/>
          </p:cNvSpPr>
          <p:nvPr>
            <p:ph type="title"/>
          </p:nvPr>
        </p:nvSpPr>
        <p:spPr>
          <a:xfrm>
            <a:off x="609600" y="0"/>
            <a:ext cx="11125200" cy="1143000"/>
          </a:xfrm>
        </p:spPr>
        <p:txBody>
          <a:bodyPr/>
          <a:lstStyle/>
          <a:p>
            <a:r>
              <a:rPr lang="en-US" dirty="0"/>
              <a:t>60-year-old woman (from the practice of </a:t>
            </a:r>
            <a:r>
              <a:rPr lang="en-US" dirty="0" err="1"/>
              <a:t>Ms</a:t>
            </a:r>
            <a:r>
              <a:rPr lang="en-US" dirty="0"/>
              <a:t> </a:t>
            </a:r>
            <a:r>
              <a:rPr lang="en-US" kern="1200" dirty="0">
                <a:latin typeface="Arial" charset="0"/>
                <a:ea typeface="ＭＳ Ｐゴシック" charset="-128"/>
              </a:rPr>
              <a:t>Waxman</a:t>
            </a:r>
            <a:r>
              <a:rPr lang="en-US" dirty="0"/>
              <a:t>)</a:t>
            </a:r>
          </a:p>
        </p:txBody>
      </p:sp>
      <p:sp>
        <p:nvSpPr>
          <p:cNvPr id="3" name="Content Placeholder 2">
            <a:extLst>
              <a:ext uri="{FF2B5EF4-FFF2-40B4-BE49-F238E27FC236}">
                <a16:creationId xmlns:a16="http://schemas.microsoft.com/office/drawing/2014/main" id="{CD47E8A1-2E3E-5643-8C0F-E0F9FD5CA3BE}"/>
              </a:ext>
            </a:extLst>
          </p:cNvPr>
          <p:cNvSpPr>
            <a:spLocks noGrp="1"/>
          </p:cNvSpPr>
          <p:nvPr>
            <p:ph idx="1"/>
          </p:nvPr>
        </p:nvSpPr>
        <p:spPr>
          <a:xfrm>
            <a:off x="609600" y="1371600"/>
            <a:ext cx="10972800" cy="5486400"/>
          </a:xfrm>
        </p:spPr>
        <p:txBody>
          <a:bodyPr/>
          <a:lstStyle/>
          <a:p>
            <a:pPr>
              <a:lnSpc>
                <a:spcPct val="100000"/>
              </a:lnSpc>
              <a:spcBef>
                <a:spcPts val="600"/>
              </a:spcBef>
              <a:spcAft>
                <a:spcPts val="300"/>
              </a:spcAft>
            </a:pPr>
            <a:r>
              <a:rPr lang="en-US" sz="2000" dirty="0">
                <a:cs typeface="Times New Roman" panose="02020603050405020304" pitchFamily="18" charset="0"/>
              </a:rPr>
              <a:t>4/2018: Flu-like symptoms resolved, followed by persistent cough</a:t>
            </a:r>
          </a:p>
          <a:p>
            <a:pPr>
              <a:lnSpc>
                <a:spcPct val="100000"/>
              </a:lnSpc>
              <a:spcBef>
                <a:spcPts val="600"/>
              </a:spcBef>
              <a:spcAft>
                <a:spcPts val="300"/>
              </a:spcAft>
            </a:pPr>
            <a:r>
              <a:rPr lang="en-US" sz="2000" dirty="0">
                <a:cs typeface="Times New Roman" panose="02020603050405020304" pitchFamily="18" charset="0"/>
              </a:rPr>
              <a:t>12/2018: Admitted to hospital following episode of severe coughing with hemoptysis </a:t>
            </a:r>
          </a:p>
          <a:p>
            <a:pPr lvl="1">
              <a:spcBef>
                <a:spcPts val="600"/>
              </a:spcBef>
              <a:spcAft>
                <a:spcPts val="300"/>
              </a:spcAft>
            </a:pPr>
            <a:r>
              <a:rPr lang="en-US" sz="2000" dirty="0">
                <a:cs typeface="Times New Roman" panose="02020603050405020304" pitchFamily="18" charset="0"/>
              </a:rPr>
              <a:t>Work up: Left adenocarcinoma, Stage IIIB (T2b N3 M0), No driver mutation identified</a:t>
            </a:r>
          </a:p>
          <a:p>
            <a:pPr>
              <a:spcBef>
                <a:spcPts val="600"/>
              </a:spcBef>
              <a:spcAft>
                <a:spcPts val="300"/>
              </a:spcAft>
            </a:pPr>
            <a:r>
              <a:rPr lang="en-US" sz="2000" dirty="0">
                <a:cs typeface="Times New Roman" panose="02020603050405020304" pitchFamily="18" charset="0"/>
              </a:rPr>
              <a:t>2/2019: Completes concurrent platinum/</a:t>
            </a:r>
            <a:r>
              <a:rPr lang="en-US" sz="2000" dirty="0" err="1">
                <a:cs typeface="Times New Roman" panose="02020603050405020304" pitchFamily="18" charset="0"/>
              </a:rPr>
              <a:t>taxane</a:t>
            </a:r>
            <a:r>
              <a:rPr lang="en-US" sz="2000" dirty="0">
                <a:cs typeface="Times New Roman" panose="02020603050405020304" pitchFamily="18" charset="0"/>
              </a:rPr>
              <a:t> chemotherapy and radiation therapy</a:t>
            </a:r>
          </a:p>
          <a:p>
            <a:pPr lvl="1">
              <a:spcBef>
                <a:spcPts val="600"/>
              </a:spcBef>
              <a:spcAft>
                <a:spcPts val="300"/>
              </a:spcAft>
            </a:pPr>
            <a:r>
              <a:rPr lang="en-US" sz="2000" dirty="0">
                <a:cs typeface="Times New Roman" panose="02020603050405020304" pitchFamily="18" charset="0"/>
              </a:rPr>
              <a:t>3/2019 CT chest: Decrease in the primary tumor in the LLL, improvement in adenopathy</a:t>
            </a:r>
          </a:p>
          <a:p>
            <a:pPr>
              <a:lnSpc>
                <a:spcPct val="100000"/>
              </a:lnSpc>
              <a:spcBef>
                <a:spcPts val="600"/>
              </a:spcBef>
              <a:spcAft>
                <a:spcPts val="300"/>
              </a:spcAft>
            </a:pPr>
            <a:r>
              <a:rPr lang="en-US" sz="2000" dirty="0">
                <a:cs typeface="Times New Roman" panose="02020603050405020304" pitchFamily="18" charset="0"/>
              </a:rPr>
              <a:t>3/2019: Maintenance </a:t>
            </a:r>
            <a:r>
              <a:rPr lang="en-US" sz="2000" dirty="0" err="1">
                <a:cs typeface="Times New Roman" panose="02020603050405020304" pitchFamily="18" charset="0"/>
              </a:rPr>
              <a:t>durvalumab</a:t>
            </a:r>
            <a:r>
              <a:rPr lang="en-US" sz="2000" dirty="0">
                <a:cs typeface="Times New Roman" panose="02020603050405020304" pitchFamily="18" charset="0"/>
              </a:rPr>
              <a:t> </a:t>
            </a:r>
          </a:p>
          <a:p>
            <a:pPr lvl="1">
              <a:spcBef>
                <a:spcPts val="600"/>
              </a:spcBef>
              <a:spcAft>
                <a:spcPts val="300"/>
              </a:spcAft>
            </a:pPr>
            <a:r>
              <a:rPr lang="en-US" sz="2000" dirty="0">
                <a:cs typeface="Times New Roman" panose="02020603050405020304" pitchFamily="18" charset="0"/>
              </a:rPr>
              <a:t>After 2 infusions: Cough flares, prescribed Z-pak </a:t>
            </a:r>
            <a:r>
              <a:rPr lang="en-US" sz="2000" dirty="0">
                <a:cs typeface="Times New Roman" panose="02020603050405020304" pitchFamily="18" charset="0"/>
                <a:sym typeface="Wingdings" pitchFamily="2" charset="2"/>
              </a:rPr>
              <a:t> improvement but not resolved</a:t>
            </a:r>
            <a:endParaRPr lang="en-US" sz="2000" dirty="0">
              <a:cs typeface="Times New Roman" panose="02020603050405020304" pitchFamily="18" charset="0"/>
            </a:endParaRPr>
          </a:p>
          <a:p>
            <a:pPr lvl="1">
              <a:spcBef>
                <a:spcPts val="600"/>
              </a:spcBef>
              <a:spcAft>
                <a:spcPts val="300"/>
              </a:spcAft>
            </a:pPr>
            <a:r>
              <a:rPr lang="en-US" sz="2000" dirty="0" err="1">
                <a:cs typeface="Times New Roman" panose="02020603050405020304" pitchFamily="18" charset="0"/>
              </a:rPr>
              <a:t>Durvalumab</a:t>
            </a:r>
            <a:r>
              <a:rPr lang="en-US" sz="2000" dirty="0">
                <a:cs typeface="Times New Roman" panose="02020603050405020304" pitchFamily="18" charset="0"/>
              </a:rPr>
              <a:t> held x 6 weeks</a:t>
            </a:r>
          </a:p>
          <a:p>
            <a:pPr>
              <a:lnSpc>
                <a:spcPct val="100000"/>
              </a:lnSpc>
              <a:spcBef>
                <a:spcPts val="600"/>
              </a:spcBef>
              <a:spcAft>
                <a:spcPts val="300"/>
              </a:spcAft>
            </a:pPr>
            <a:r>
              <a:rPr lang="en-US" sz="2000" dirty="0">
                <a:cs typeface="Times New Roman" panose="02020603050405020304" pitchFamily="18" charset="0"/>
              </a:rPr>
              <a:t>2</a:t>
            </a:r>
            <a:r>
              <a:rPr lang="en-US" sz="2000" baseline="30000" dirty="0">
                <a:cs typeface="Times New Roman" panose="02020603050405020304" pitchFamily="18" charset="0"/>
              </a:rPr>
              <a:t>nd</a:t>
            </a:r>
            <a:r>
              <a:rPr lang="en-US" sz="2000" dirty="0">
                <a:cs typeface="Times New Roman" panose="02020603050405020304" pitchFamily="18" charset="0"/>
              </a:rPr>
              <a:t> opinion</a:t>
            </a:r>
          </a:p>
          <a:p>
            <a:pPr lvl="1">
              <a:spcBef>
                <a:spcPts val="600"/>
              </a:spcBef>
              <a:spcAft>
                <a:spcPts val="300"/>
              </a:spcAft>
            </a:pPr>
            <a:r>
              <a:rPr lang="en-US" sz="2000" dirty="0">
                <a:cs typeface="Times New Roman" panose="02020603050405020304" pitchFamily="18" charset="0"/>
              </a:rPr>
              <a:t>Scans: Residual small lymph nodes and evolving changes related to the previous radiation therapy, but no findings suggestive of drug-related pneumonitis </a:t>
            </a:r>
          </a:p>
          <a:p>
            <a:pPr lvl="1">
              <a:spcBef>
                <a:spcPts val="600"/>
              </a:spcBef>
              <a:spcAft>
                <a:spcPts val="300"/>
              </a:spcAft>
            </a:pPr>
            <a:r>
              <a:rPr lang="en-US" sz="2000" dirty="0">
                <a:cs typeface="Times New Roman" panose="02020603050405020304" pitchFamily="18" charset="0"/>
              </a:rPr>
              <a:t>Recommendation: Resume </a:t>
            </a:r>
            <a:r>
              <a:rPr lang="en-US" sz="2000" dirty="0" err="1">
                <a:cs typeface="Times New Roman" panose="02020603050405020304" pitchFamily="18" charset="0"/>
              </a:rPr>
              <a:t>durvalumab</a:t>
            </a:r>
            <a:endParaRPr lang="en-US" sz="2000" dirty="0">
              <a:cs typeface="Times New Roman" panose="02020603050405020304" pitchFamily="18" charset="0"/>
            </a:endParaRPr>
          </a:p>
          <a:p>
            <a:pPr marL="0" indent="0">
              <a:lnSpc>
                <a:spcPct val="100000"/>
              </a:lnSpc>
              <a:spcBef>
                <a:spcPts val="2200"/>
              </a:spcBef>
              <a:spcAft>
                <a:spcPts val="300"/>
              </a:spcAft>
              <a:buNone/>
            </a:pPr>
            <a:endParaRPr lang="en-US" sz="2000" dirty="0">
              <a:latin typeface="Times New Roman" panose="02020603050405020304" pitchFamily="18" charset="0"/>
              <a:cs typeface="Times New Roman" panose="02020603050405020304" pitchFamily="18" charset="0"/>
            </a:endParaRPr>
          </a:p>
          <a:p>
            <a:pPr>
              <a:lnSpc>
                <a:spcPct val="100000"/>
              </a:lnSpc>
              <a:spcBef>
                <a:spcPts val="400"/>
              </a:spcBef>
            </a:pPr>
            <a:endParaRPr lang="en-US" sz="1600" dirty="0">
              <a:latin typeface="+mj-lt"/>
            </a:endParaRPr>
          </a:p>
        </p:txBody>
      </p:sp>
    </p:spTree>
    <p:extLst>
      <p:ext uri="{BB962C8B-B14F-4D97-AF65-F5344CB8AC3E}">
        <p14:creationId xmlns:p14="http://schemas.microsoft.com/office/powerpoint/2010/main" val="1899349150"/>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6BB44-92C9-CF4C-BF63-BE3DB32005D1}"/>
              </a:ext>
            </a:extLst>
          </p:cNvPr>
          <p:cNvSpPr>
            <a:spLocks noGrp="1"/>
          </p:cNvSpPr>
          <p:nvPr>
            <p:ph type="title"/>
          </p:nvPr>
        </p:nvSpPr>
        <p:spPr>
          <a:xfrm>
            <a:off x="609600" y="8554"/>
            <a:ext cx="11125200" cy="1143000"/>
          </a:xfrm>
        </p:spPr>
        <p:txBody>
          <a:bodyPr/>
          <a:lstStyle/>
          <a:p>
            <a:r>
              <a:rPr lang="en-US" dirty="0"/>
              <a:t>60-year-old woman and nonsmoker (from the practice of </a:t>
            </a:r>
            <a:r>
              <a:rPr lang="en-US" dirty="0" err="1"/>
              <a:t>Ms</a:t>
            </a:r>
            <a:r>
              <a:rPr lang="en-US" dirty="0"/>
              <a:t> </a:t>
            </a:r>
            <a:r>
              <a:rPr lang="en-US" kern="1200" dirty="0">
                <a:latin typeface="Arial" charset="0"/>
                <a:ea typeface="ＭＳ Ｐゴシック" charset="-128"/>
              </a:rPr>
              <a:t>Waxman</a:t>
            </a:r>
            <a:r>
              <a:rPr lang="en-US" dirty="0"/>
              <a:t>)</a:t>
            </a:r>
          </a:p>
        </p:txBody>
      </p:sp>
      <p:pic>
        <p:nvPicPr>
          <p:cNvPr id="6" name="Content Placeholder 4">
            <a:extLst>
              <a:ext uri="{FF2B5EF4-FFF2-40B4-BE49-F238E27FC236}">
                <a16:creationId xmlns:a16="http://schemas.microsoft.com/office/drawing/2014/main" id="{06F68DBB-F86C-3B49-BAC1-9A97399A6621}"/>
              </a:ext>
            </a:extLst>
          </p:cNvPr>
          <p:cNvPicPr>
            <a:picLocks noGrp="1" noChangeAspect="1"/>
          </p:cNvPicPr>
          <p:nvPr>
            <p:ph sz="half" idx="1"/>
          </p:nvPr>
        </p:nvPicPr>
        <p:blipFill rotWithShape="1">
          <a:blip r:embed="rId2"/>
          <a:srcRect t="9366" r="1291"/>
          <a:stretch/>
        </p:blipFill>
        <p:spPr>
          <a:xfrm>
            <a:off x="914400" y="2209800"/>
            <a:ext cx="5114731" cy="4068146"/>
          </a:xfrm>
          <a:prstGeom prst="rect">
            <a:avLst/>
          </a:prstGeom>
        </p:spPr>
      </p:pic>
      <p:pic>
        <p:nvPicPr>
          <p:cNvPr id="7" name="Content Placeholder 5">
            <a:extLst>
              <a:ext uri="{FF2B5EF4-FFF2-40B4-BE49-F238E27FC236}">
                <a16:creationId xmlns:a16="http://schemas.microsoft.com/office/drawing/2014/main" id="{2841190E-2F34-2A4B-9828-D1D0D0605354}"/>
              </a:ext>
            </a:extLst>
          </p:cNvPr>
          <p:cNvPicPr>
            <a:picLocks noChangeAspect="1"/>
          </p:cNvPicPr>
          <p:nvPr/>
        </p:nvPicPr>
        <p:blipFill rotWithShape="1">
          <a:blip r:embed="rId3"/>
          <a:srcRect l="-1291" t="9874" r="1291" b="-1512"/>
          <a:stretch/>
        </p:blipFill>
        <p:spPr>
          <a:xfrm>
            <a:off x="6248400" y="2209800"/>
            <a:ext cx="5181600" cy="4068146"/>
          </a:xfrm>
          <a:prstGeom prst="rect">
            <a:avLst/>
          </a:prstGeom>
        </p:spPr>
      </p:pic>
      <p:sp>
        <p:nvSpPr>
          <p:cNvPr id="8" name="TextBox 7">
            <a:extLst>
              <a:ext uri="{FF2B5EF4-FFF2-40B4-BE49-F238E27FC236}">
                <a16:creationId xmlns:a16="http://schemas.microsoft.com/office/drawing/2014/main" id="{51909A0C-B627-1642-AB2E-DF5C1C676768}"/>
              </a:ext>
            </a:extLst>
          </p:cNvPr>
          <p:cNvSpPr txBox="1"/>
          <p:nvPr/>
        </p:nvSpPr>
        <p:spPr>
          <a:xfrm>
            <a:off x="914400" y="1606731"/>
            <a:ext cx="10515600" cy="461665"/>
          </a:xfrm>
          <a:prstGeom prst="rect">
            <a:avLst/>
          </a:prstGeom>
          <a:noFill/>
        </p:spPr>
        <p:txBody>
          <a:bodyPr wrap="square" rtlCol="0">
            <a:spAutoFit/>
          </a:bodyPr>
          <a:lstStyle/>
          <a:p>
            <a:pPr algn="ctr"/>
            <a:r>
              <a:rPr lang="en-US" b="1" dirty="0">
                <a:solidFill>
                  <a:srgbClr val="0432FF"/>
                </a:solidFill>
              </a:rPr>
              <a:t>Baseline Images</a:t>
            </a:r>
          </a:p>
        </p:txBody>
      </p:sp>
    </p:spTree>
    <p:extLst>
      <p:ext uri="{BB962C8B-B14F-4D97-AF65-F5344CB8AC3E}">
        <p14:creationId xmlns:p14="http://schemas.microsoft.com/office/powerpoint/2010/main" val="282508872"/>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6BB44-92C9-CF4C-BF63-BE3DB32005D1}"/>
              </a:ext>
            </a:extLst>
          </p:cNvPr>
          <p:cNvSpPr>
            <a:spLocks noGrp="1"/>
          </p:cNvSpPr>
          <p:nvPr>
            <p:ph type="title"/>
          </p:nvPr>
        </p:nvSpPr>
        <p:spPr>
          <a:xfrm>
            <a:off x="609600" y="0"/>
            <a:ext cx="11125200" cy="1143000"/>
          </a:xfrm>
        </p:spPr>
        <p:txBody>
          <a:bodyPr/>
          <a:lstStyle/>
          <a:p>
            <a:r>
              <a:rPr lang="en-US" dirty="0"/>
              <a:t>60-year-old woman and nonsmoker (from the practice of </a:t>
            </a:r>
            <a:r>
              <a:rPr lang="en-US" dirty="0" err="1"/>
              <a:t>Ms</a:t>
            </a:r>
            <a:r>
              <a:rPr lang="en-US" dirty="0"/>
              <a:t> </a:t>
            </a:r>
            <a:r>
              <a:rPr lang="en-US" kern="1200" dirty="0">
                <a:latin typeface="Arial" charset="0"/>
                <a:ea typeface="ＭＳ Ｐゴシック" charset="-128"/>
              </a:rPr>
              <a:t>Waxman</a:t>
            </a:r>
            <a:r>
              <a:rPr lang="en-US" dirty="0"/>
              <a:t>)</a:t>
            </a:r>
          </a:p>
        </p:txBody>
      </p:sp>
      <p:pic>
        <p:nvPicPr>
          <p:cNvPr id="3" name="Content Placeholder 4">
            <a:extLst>
              <a:ext uri="{FF2B5EF4-FFF2-40B4-BE49-F238E27FC236}">
                <a16:creationId xmlns:a16="http://schemas.microsoft.com/office/drawing/2014/main" id="{8070A2E5-C61D-1841-B3D7-58C772769AC3}"/>
              </a:ext>
            </a:extLst>
          </p:cNvPr>
          <p:cNvPicPr>
            <a:picLocks noGrp="1" noChangeAspect="1"/>
          </p:cNvPicPr>
          <p:nvPr>
            <p:ph sz="half" idx="1"/>
          </p:nvPr>
        </p:nvPicPr>
        <p:blipFill>
          <a:blip r:embed="rId2"/>
          <a:stretch>
            <a:fillRect/>
          </a:stretch>
        </p:blipFill>
        <p:spPr>
          <a:xfrm>
            <a:off x="1295400" y="2057400"/>
            <a:ext cx="4351338" cy="4351338"/>
          </a:xfrm>
          <a:prstGeom prst="rect">
            <a:avLst/>
          </a:prstGeom>
        </p:spPr>
      </p:pic>
      <p:pic>
        <p:nvPicPr>
          <p:cNvPr id="4" name="Content Placeholder 5">
            <a:extLst>
              <a:ext uri="{FF2B5EF4-FFF2-40B4-BE49-F238E27FC236}">
                <a16:creationId xmlns:a16="http://schemas.microsoft.com/office/drawing/2014/main" id="{6A5E8B83-31CA-9C49-86BE-E1CC6E0CB5BA}"/>
              </a:ext>
            </a:extLst>
          </p:cNvPr>
          <p:cNvPicPr>
            <a:picLocks noChangeAspect="1"/>
          </p:cNvPicPr>
          <p:nvPr/>
        </p:nvPicPr>
        <p:blipFill>
          <a:blip r:embed="rId3"/>
          <a:stretch>
            <a:fillRect/>
          </a:stretch>
        </p:blipFill>
        <p:spPr>
          <a:xfrm>
            <a:off x="6629400" y="2057400"/>
            <a:ext cx="4351338" cy="4351338"/>
          </a:xfrm>
          <a:prstGeom prst="rect">
            <a:avLst/>
          </a:prstGeom>
        </p:spPr>
      </p:pic>
      <p:sp>
        <p:nvSpPr>
          <p:cNvPr id="5" name="TextBox 4">
            <a:extLst>
              <a:ext uri="{FF2B5EF4-FFF2-40B4-BE49-F238E27FC236}">
                <a16:creationId xmlns:a16="http://schemas.microsoft.com/office/drawing/2014/main" id="{B8E7C117-9DCD-FF4E-B8B5-893963DE9EAC}"/>
              </a:ext>
            </a:extLst>
          </p:cNvPr>
          <p:cNvSpPr txBox="1"/>
          <p:nvPr/>
        </p:nvSpPr>
        <p:spPr>
          <a:xfrm>
            <a:off x="1332411" y="1580606"/>
            <a:ext cx="9648327" cy="461665"/>
          </a:xfrm>
          <a:prstGeom prst="rect">
            <a:avLst/>
          </a:prstGeom>
          <a:noFill/>
        </p:spPr>
        <p:txBody>
          <a:bodyPr wrap="square" rtlCol="0">
            <a:spAutoFit/>
          </a:bodyPr>
          <a:lstStyle/>
          <a:p>
            <a:pPr algn="ctr"/>
            <a:r>
              <a:rPr lang="en-US" b="1" dirty="0">
                <a:solidFill>
                  <a:srgbClr val="0432FF"/>
                </a:solidFill>
              </a:rPr>
              <a:t>After Concurrent Chemo/RT, on </a:t>
            </a:r>
            <a:r>
              <a:rPr lang="en-US" b="1" dirty="0" err="1">
                <a:solidFill>
                  <a:srgbClr val="0432FF"/>
                </a:solidFill>
              </a:rPr>
              <a:t>Durvalumab</a:t>
            </a:r>
            <a:endParaRPr lang="en-US" b="1" dirty="0">
              <a:solidFill>
                <a:srgbClr val="0432FF"/>
              </a:solidFill>
            </a:endParaRPr>
          </a:p>
        </p:txBody>
      </p:sp>
    </p:spTree>
    <p:extLst>
      <p:ext uri="{BB962C8B-B14F-4D97-AF65-F5344CB8AC3E}">
        <p14:creationId xmlns:p14="http://schemas.microsoft.com/office/powerpoint/2010/main" val="2655546438"/>
      </p:ext>
    </p:extLst>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71C220-E50B-6F4B-907D-621CFEF75431}"/>
              </a:ext>
            </a:extLst>
          </p:cNvPr>
          <p:cNvSpPr>
            <a:spLocks noGrp="1"/>
          </p:cNvSpPr>
          <p:nvPr>
            <p:ph type="title"/>
          </p:nvPr>
        </p:nvSpPr>
        <p:spPr/>
        <p:txBody>
          <a:bodyPr/>
          <a:lstStyle/>
          <a:p>
            <a:r>
              <a:rPr lang="en-US" dirty="0"/>
              <a:t>Staging Regional Lymph Nodes in Lung Cancer</a:t>
            </a:r>
          </a:p>
        </p:txBody>
      </p:sp>
      <p:graphicFrame>
        <p:nvGraphicFramePr>
          <p:cNvPr id="5" name="Content Placeholder 4">
            <a:extLst>
              <a:ext uri="{FF2B5EF4-FFF2-40B4-BE49-F238E27FC236}">
                <a16:creationId xmlns:a16="http://schemas.microsoft.com/office/drawing/2014/main" id="{E75BB794-CBFE-7A47-B941-EAF4E669B87A}"/>
              </a:ext>
            </a:extLst>
          </p:cNvPr>
          <p:cNvGraphicFramePr>
            <a:graphicFrameLocks noGrp="1"/>
          </p:cNvGraphicFramePr>
          <p:nvPr>
            <p:ph idx="4294967295"/>
            <p:extLst>
              <p:ext uri="{D42A27DB-BD31-4B8C-83A1-F6EECF244321}">
                <p14:modId xmlns:p14="http://schemas.microsoft.com/office/powerpoint/2010/main" val="2604437319"/>
              </p:ext>
            </p:extLst>
          </p:nvPr>
        </p:nvGraphicFramePr>
        <p:xfrm>
          <a:off x="685800" y="1905000"/>
          <a:ext cx="10210800" cy="4055490"/>
        </p:xfrm>
        <a:graphic>
          <a:graphicData uri="http://schemas.openxmlformats.org/drawingml/2006/table">
            <a:tbl>
              <a:tblPr firstRow="1" bandRow="1">
                <a:tableStyleId>{5C22544A-7EE6-4342-B048-85BDC9FD1C3A}</a:tableStyleId>
              </a:tblPr>
              <a:tblGrid>
                <a:gridCol w="1134533">
                  <a:extLst>
                    <a:ext uri="{9D8B030D-6E8A-4147-A177-3AD203B41FA5}">
                      <a16:colId xmlns:a16="http://schemas.microsoft.com/office/drawing/2014/main" val="2890909273"/>
                    </a:ext>
                  </a:extLst>
                </a:gridCol>
                <a:gridCol w="9076267">
                  <a:extLst>
                    <a:ext uri="{9D8B030D-6E8A-4147-A177-3AD203B41FA5}">
                      <a16:colId xmlns:a16="http://schemas.microsoft.com/office/drawing/2014/main" val="867887826"/>
                    </a:ext>
                  </a:extLst>
                </a:gridCol>
              </a:tblGrid>
              <a:tr h="625940">
                <a:tc>
                  <a:txBody>
                    <a:bodyPr/>
                    <a:lstStyle/>
                    <a:p>
                      <a:r>
                        <a:rPr lang="en-US" sz="2200" b="1" dirty="0">
                          <a:solidFill>
                            <a:schemeClr val="tx1"/>
                          </a:solidFill>
                        </a:rPr>
                        <a:t>NX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696"/>
                    </a:solidFill>
                  </a:tcPr>
                </a:tc>
                <a:tc>
                  <a:txBody>
                    <a:bodyPr/>
                    <a:lstStyle/>
                    <a:p>
                      <a:r>
                        <a:rPr lang="en-US" sz="2200" b="0" dirty="0">
                          <a:solidFill>
                            <a:schemeClr val="tx1"/>
                          </a:solidFill>
                        </a:rPr>
                        <a:t>Regional lymph nodes cannot be assessed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696"/>
                    </a:solidFill>
                  </a:tcPr>
                </a:tc>
                <a:extLst>
                  <a:ext uri="{0D108BD9-81ED-4DB2-BD59-A6C34878D82A}">
                    <a16:rowId xmlns:a16="http://schemas.microsoft.com/office/drawing/2014/main" val="2386214245"/>
                  </a:ext>
                </a:extLst>
              </a:tr>
              <a:tr h="625940">
                <a:tc>
                  <a:txBody>
                    <a:bodyPr/>
                    <a:lstStyle/>
                    <a:p>
                      <a:r>
                        <a:rPr lang="en-US" sz="2200" b="1" dirty="0">
                          <a:solidFill>
                            <a:schemeClr val="tx1"/>
                          </a:solidFill>
                        </a:rPr>
                        <a:t>N0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696"/>
                    </a:solidFill>
                  </a:tcPr>
                </a:tc>
                <a:tc>
                  <a:txBody>
                    <a:bodyPr/>
                    <a:lstStyle/>
                    <a:p>
                      <a:r>
                        <a:rPr lang="en-US" sz="2200" dirty="0">
                          <a:solidFill>
                            <a:schemeClr val="tx1"/>
                          </a:solidFill>
                        </a:rPr>
                        <a:t>No regional node metastasis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696"/>
                    </a:solidFill>
                  </a:tcPr>
                </a:tc>
                <a:extLst>
                  <a:ext uri="{0D108BD9-81ED-4DB2-BD59-A6C34878D82A}">
                    <a16:rowId xmlns:a16="http://schemas.microsoft.com/office/drawing/2014/main" val="461876126"/>
                  </a:ext>
                </a:extLst>
              </a:tr>
              <a:tr h="1080390">
                <a:tc>
                  <a:txBody>
                    <a:bodyPr/>
                    <a:lstStyle/>
                    <a:p>
                      <a:r>
                        <a:rPr lang="en-US" sz="2200" b="1" dirty="0">
                          <a:solidFill>
                            <a:schemeClr val="tx1"/>
                          </a:solidFill>
                        </a:rPr>
                        <a:t>N1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696"/>
                    </a:solidFill>
                  </a:tcPr>
                </a:tc>
                <a:tc>
                  <a:txBody>
                    <a:bodyPr/>
                    <a:lstStyle/>
                    <a:p>
                      <a:r>
                        <a:rPr lang="en-US" sz="2200" dirty="0">
                          <a:solidFill>
                            <a:schemeClr val="tx1"/>
                          </a:solidFill>
                        </a:rPr>
                        <a:t>Metastasis in ipsilateral </a:t>
                      </a:r>
                      <a:r>
                        <a:rPr lang="en-US" sz="2200" dirty="0" err="1">
                          <a:solidFill>
                            <a:schemeClr val="tx1"/>
                          </a:solidFill>
                        </a:rPr>
                        <a:t>peribronchial</a:t>
                      </a:r>
                      <a:r>
                        <a:rPr lang="en-US" sz="2200" dirty="0">
                          <a:solidFill>
                            <a:schemeClr val="tx1"/>
                          </a:solidFill>
                        </a:rPr>
                        <a:t> and/or ipsilateral hilar lymph nodes and intrapulmonary nodes, including involvement by direct extension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696"/>
                    </a:solidFill>
                  </a:tcPr>
                </a:tc>
                <a:extLst>
                  <a:ext uri="{0D108BD9-81ED-4DB2-BD59-A6C34878D82A}">
                    <a16:rowId xmlns:a16="http://schemas.microsoft.com/office/drawing/2014/main" val="515486999"/>
                  </a:ext>
                </a:extLst>
              </a:tr>
              <a:tr h="625940">
                <a:tc>
                  <a:txBody>
                    <a:bodyPr/>
                    <a:lstStyle/>
                    <a:p>
                      <a:r>
                        <a:rPr lang="en-US" sz="2200" b="1" dirty="0">
                          <a:solidFill>
                            <a:schemeClr val="tx1"/>
                          </a:solidFill>
                        </a:rPr>
                        <a:t>N2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696"/>
                    </a:solidFill>
                  </a:tcPr>
                </a:tc>
                <a:tc>
                  <a:txBody>
                    <a:bodyPr/>
                    <a:lstStyle/>
                    <a:p>
                      <a:r>
                        <a:rPr lang="en-US" sz="2200" dirty="0">
                          <a:solidFill>
                            <a:schemeClr val="tx1"/>
                          </a:solidFill>
                        </a:rPr>
                        <a:t>Metastasis in ipsilateral mediastinal and/or subcarinal lymph node(s)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696"/>
                    </a:solidFill>
                  </a:tcPr>
                </a:tc>
                <a:extLst>
                  <a:ext uri="{0D108BD9-81ED-4DB2-BD59-A6C34878D82A}">
                    <a16:rowId xmlns:a16="http://schemas.microsoft.com/office/drawing/2014/main" val="1165388793"/>
                  </a:ext>
                </a:extLst>
              </a:tr>
              <a:tr h="1080390">
                <a:tc>
                  <a:txBody>
                    <a:bodyPr/>
                    <a:lstStyle/>
                    <a:p>
                      <a:r>
                        <a:rPr lang="en-US" sz="2200" b="1" dirty="0">
                          <a:solidFill>
                            <a:schemeClr val="tx1"/>
                          </a:solidFill>
                        </a:rPr>
                        <a:t>N3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696"/>
                    </a:solidFill>
                  </a:tcPr>
                </a:tc>
                <a:tc>
                  <a:txBody>
                    <a:bodyPr/>
                    <a:lstStyle/>
                    <a:p>
                      <a:r>
                        <a:rPr lang="en-US" sz="2200" dirty="0">
                          <a:solidFill>
                            <a:schemeClr val="tx1"/>
                          </a:solidFill>
                        </a:rPr>
                        <a:t>Metastasis in the contralateral mediastinal, contralateral hilar, ipsilateral or contralateral scalene or supraclavicular lymph node(s)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696"/>
                    </a:solidFill>
                  </a:tcPr>
                </a:tc>
                <a:extLst>
                  <a:ext uri="{0D108BD9-81ED-4DB2-BD59-A6C34878D82A}">
                    <a16:rowId xmlns:a16="http://schemas.microsoft.com/office/drawing/2014/main" val="901302942"/>
                  </a:ext>
                </a:extLst>
              </a:tr>
            </a:tbl>
          </a:graphicData>
        </a:graphic>
      </p:graphicFrame>
    </p:spTree>
    <p:extLst>
      <p:ext uri="{BB962C8B-B14F-4D97-AF65-F5344CB8AC3E}">
        <p14:creationId xmlns:p14="http://schemas.microsoft.com/office/powerpoint/2010/main" val="1871346931"/>
      </p:ext>
    </p:extLst>
  </p:cSld>
  <p:clrMapOvr>
    <a:masterClrMapping/>
  </p:clrMapOvr>
  <p:transition spd="slow"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485E-2F15-514F-9C47-D97AAC9C4DC0}"/>
              </a:ext>
            </a:extLst>
          </p:cNvPr>
          <p:cNvSpPr>
            <a:spLocks noGrp="1"/>
          </p:cNvSpPr>
          <p:nvPr>
            <p:ph type="title"/>
          </p:nvPr>
        </p:nvSpPr>
        <p:spPr/>
        <p:txBody>
          <a:bodyPr/>
          <a:lstStyle/>
          <a:p>
            <a:r>
              <a:rPr lang="en-US" dirty="0"/>
              <a:t>Lung Anatomy: Distribution of Lymph Nodes</a:t>
            </a:r>
          </a:p>
        </p:txBody>
      </p:sp>
      <p:pic>
        <p:nvPicPr>
          <p:cNvPr id="1025" name="Picture 1" descr="illustration showing the lungs, hilar lymph nodes, upper mediastinal lymph nodes, bronchial lymph nodes, bronchus, trachea, supraclavicular (collarbone) lymph nodes, lower mediastinal lymph nodes and subcarinal mediastinal lymph nodes">
            <a:extLst>
              <a:ext uri="{FF2B5EF4-FFF2-40B4-BE49-F238E27FC236}">
                <a16:creationId xmlns:a16="http://schemas.microsoft.com/office/drawing/2014/main" id="{9E96D2B7-0D12-D44A-B11B-EDF261EBC5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8553" y="1371600"/>
            <a:ext cx="6214894" cy="52578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938617"/>
      </p:ext>
    </p:extLst>
  </p:cSld>
  <p:clrMapOvr>
    <a:masterClrMapping/>
  </p:clrMapOvr>
  <p:transition spd="slow"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B9142-37CB-4748-A471-AB72E2C2AD96}"/>
              </a:ext>
            </a:extLst>
          </p:cNvPr>
          <p:cNvSpPr>
            <a:spLocks noGrp="1"/>
          </p:cNvSpPr>
          <p:nvPr>
            <p:ph type="title"/>
          </p:nvPr>
        </p:nvSpPr>
        <p:spPr/>
        <p:txBody>
          <a:bodyPr/>
          <a:lstStyle/>
          <a:p>
            <a:r>
              <a:rPr lang="en-US" dirty="0"/>
              <a:t>Lung Cancer Stage Grouping (AJCC 8</a:t>
            </a:r>
            <a:r>
              <a:rPr lang="en-US" baseline="30000" dirty="0"/>
              <a:t>th</a:t>
            </a:r>
            <a:r>
              <a:rPr lang="en-US" dirty="0"/>
              <a:t> Edition)</a:t>
            </a:r>
          </a:p>
        </p:txBody>
      </p:sp>
      <p:pic>
        <p:nvPicPr>
          <p:cNvPr id="4" name="Picture 3">
            <a:extLst>
              <a:ext uri="{FF2B5EF4-FFF2-40B4-BE49-F238E27FC236}">
                <a16:creationId xmlns:a16="http://schemas.microsoft.com/office/drawing/2014/main" id="{FBAAE46D-B5E0-FC41-ADB0-E747DF975C35}"/>
              </a:ext>
            </a:extLst>
          </p:cNvPr>
          <p:cNvPicPr>
            <a:picLocks noChangeAspect="1"/>
          </p:cNvPicPr>
          <p:nvPr/>
        </p:nvPicPr>
        <p:blipFill>
          <a:blip r:embed="rId2"/>
          <a:stretch>
            <a:fillRect/>
          </a:stretch>
        </p:blipFill>
        <p:spPr>
          <a:xfrm>
            <a:off x="2933700" y="1353508"/>
            <a:ext cx="6324600" cy="5034632"/>
          </a:xfrm>
          <a:prstGeom prst="rect">
            <a:avLst/>
          </a:prstGeom>
        </p:spPr>
      </p:pic>
      <p:sp>
        <p:nvSpPr>
          <p:cNvPr id="5" name="TextBox 4">
            <a:extLst>
              <a:ext uri="{FF2B5EF4-FFF2-40B4-BE49-F238E27FC236}">
                <a16:creationId xmlns:a16="http://schemas.microsoft.com/office/drawing/2014/main" id="{85666E18-0E0B-3B4A-A472-E10F31E90EC8}"/>
              </a:ext>
            </a:extLst>
          </p:cNvPr>
          <p:cNvSpPr txBox="1"/>
          <p:nvPr/>
        </p:nvSpPr>
        <p:spPr>
          <a:xfrm>
            <a:off x="76200" y="6429371"/>
            <a:ext cx="4634602"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2060"/>
                </a:solidFill>
                <a:effectLst/>
                <a:uLnTx/>
                <a:uFillTx/>
                <a:latin typeface="Arial" charset="0"/>
                <a:ea typeface="ＭＳ Ｐゴシック" charset="0"/>
              </a:rPr>
              <a:t>Detterbeck</a:t>
            </a:r>
            <a:r>
              <a:rPr kumimoji="0" lang="en-US" sz="1600" b="0" i="0" u="none" strike="noStrike" kern="1200" cap="none" spc="0" normalizeH="0" baseline="0" noProof="0" dirty="0">
                <a:ln>
                  <a:noFill/>
                </a:ln>
                <a:solidFill>
                  <a:srgbClr val="002060"/>
                </a:solidFill>
                <a:effectLst/>
                <a:uLnTx/>
                <a:uFillTx/>
                <a:latin typeface="Arial" charset="0"/>
                <a:ea typeface="ＭＳ Ｐゴシック" charset="0"/>
              </a:rPr>
              <a:t> FC et al. </a:t>
            </a:r>
            <a:r>
              <a:rPr kumimoji="0" lang="en-US" sz="1600" b="0" i="1" u="none" strike="noStrike" kern="1200" cap="none" spc="0" normalizeH="0" baseline="0" noProof="0" dirty="0">
                <a:ln>
                  <a:noFill/>
                </a:ln>
                <a:solidFill>
                  <a:srgbClr val="002060"/>
                </a:solidFill>
                <a:effectLst/>
                <a:uLnTx/>
                <a:uFillTx/>
                <a:latin typeface="Arial" charset="0"/>
                <a:ea typeface="ＭＳ Ｐゴシック" charset="0"/>
              </a:rPr>
              <a:t>Chest </a:t>
            </a:r>
            <a:r>
              <a:rPr kumimoji="0" lang="en-US" sz="1600" b="0" i="0" u="none" strike="noStrike" kern="1200" cap="none" spc="0" normalizeH="0" baseline="0" noProof="0" dirty="0">
                <a:ln>
                  <a:noFill/>
                </a:ln>
                <a:solidFill>
                  <a:srgbClr val="002060"/>
                </a:solidFill>
                <a:effectLst/>
                <a:uLnTx/>
                <a:uFillTx/>
                <a:latin typeface="Arial" charset="0"/>
                <a:ea typeface="ＭＳ Ｐゴシック" charset="0"/>
              </a:rPr>
              <a:t>2017;151(1):193-203.</a:t>
            </a:r>
          </a:p>
        </p:txBody>
      </p:sp>
    </p:spTree>
    <p:extLst>
      <p:ext uri="{BB962C8B-B14F-4D97-AF65-F5344CB8AC3E}">
        <p14:creationId xmlns:p14="http://schemas.microsoft.com/office/powerpoint/2010/main" val="2052359067"/>
      </p:ext>
    </p:extLst>
  </p:cSld>
  <p:clrMapOvr>
    <a:masterClrMapping/>
  </p:clrMapOvr>
  <p:transition spd="slow"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B9AD5-545D-6F4A-A566-8B4535BBB42C}"/>
              </a:ext>
            </a:extLst>
          </p:cNvPr>
          <p:cNvSpPr>
            <a:spLocks noGrp="1"/>
          </p:cNvSpPr>
          <p:nvPr>
            <p:ph type="title"/>
          </p:nvPr>
        </p:nvSpPr>
        <p:spPr>
          <a:xfrm>
            <a:off x="609600" y="118646"/>
            <a:ext cx="10972800" cy="1143000"/>
          </a:xfrm>
        </p:spPr>
        <p:txBody>
          <a:bodyPr/>
          <a:lstStyle/>
          <a:p>
            <a:r>
              <a:rPr lang="en-US" dirty="0"/>
              <a:t>Stage Distribution at Diagnosis of Patients with Lung Cancer</a:t>
            </a:r>
            <a:br>
              <a:rPr lang="en-US" dirty="0"/>
            </a:br>
            <a:r>
              <a:rPr lang="en-US" sz="1800" dirty="0"/>
              <a:t>SEER Analysis: (2004-2010, N = 344,797)</a:t>
            </a:r>
          </a:p>
        </p:txBody>
      </p:sp>
      <p:sp>
        <p:nvSpPr>
          <p:cNvPr id="3" name="TextBox 2">
            <a:extLst>
              <a:ext uri="{FF2B5EF4-FFF2-40B4-BE49-F238E27FC236}">
                <a16:creationId xmlns:a16="http://schemas.microsoft.com/office/drawing/2014/main" id="{FBE715A2-2EAB-8D4C-86AD-884B7AD1C8C5}"/>
              </a:ext>
            </a:extLst>
          </p:cNvPr>
          <p:cNvSpPr txBox="1"/>
          <p:nvPr/>
        </p:nvSpPr>
        <p:spPr>
          <a:xfrm>
            <a:off x="152400" y="6400800"/>
            <a:ext cx="960644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Arial" charset="0"/>
                <a:ea typeface="ＭＳ Ｐゴシック" charset="0"/>
              </a:rPr>
              <a:t>Chen VW et al. </a:t>
            </a:r>
            <a:r>
              <a:rPr kumimoji="0" lang="en-US" sz="1600" b="0" i="1" u="none" strike="noStrike" kern="1200" cap="none" spc="0" normalizeH="0" baseline="0" noProof="0" dirty="0">
                <a:ln>
                  <a:noFill/>
                </a:ln>
                <a:solidFill>
                  <a:srgbClr val="002060"/>
                </a:solidFill>
                <a:effectLst/>
                <a:uLnTx/>
                <a:uFillTx/>
                <a:latin typeface="Arial" charset="0"/>
                <a:ea typeface="ＭＳ Ｐゴシック" charset="0"/>
              </a:rPr>
              <a:t>Cancer</a:t>
            </a:r>
            <a:r>
              <a:rPr kumimoji="0" lang="en-US" sz="1600" b="0" i="0" u="none" strike="noStrike" kern="1200" cap="none" spc="0" normalizeH="0" baseline="0" noProof="0" dirty="0">
                <a:ln>
                  <a:noFill/>
                </a:ln>
                <a:solidFill>
                  <a:srgbClr val="002060"/>
                </a:solidFill>
                <a:effectLst/>
                <a:uLnTx/>
                <a:uFillTx/>
                <a:latin typeface="Arial" charset="0"/>
                <a:ea typeface="ＭＳ Ｐゴシック" charset="0"/>
              </a:rPr>
              <a:t> 2014;120:3781-92. Siegel RL et al. </a:t>
            </a:r>
            <a:r>
              <a:rPr kumimoji="0" lang="en-US" sz="1600" b="0" i="1" u="none" strike="noStrike" kern="1200" cap="none" spc="0" normalizeH="0" baseline="0" noProof="0" dirty="0">
                <a:ln>
                  <a:noFill/>
                </a:ln>
                <a:solidFill>
                  <a:srgbClr val="002060"/>
                </a:solidFill>
                <a:effectLst/>
                <a:uLnTx/>
                <a:uFillTx/>
                <a:latin typeface="Arial" charset="0"/>
                <a:ea typeface="ＭＳ Ｐゴシック" charset="0"/>
              </a:rPr>
              <a:t>CA Cancer J </a:t>
            </a:r>
            <a:r>
              <a:rPr kumimoji="0" lang="en-US" sz="1600" b="0" i="1" u="none" strike="noStrike" kern="1200" cap="none" spc="0" normalizeH="0" baseline="0" noProof="0" dirty="0" err="1">
                <a:ln>
                  <a:noFill/>
                </a:ln>
                <a:solidFill>
                  <a:srgbClr val="002060"/>
                </a:solidFill>
                <a:effectLst/>
                <a:uLnTx/>
                <a:uFillTx/>
                <a:latin typeface="Arial" charset="0"/>
                <a:ea typeface="ＭＳ Ｐゴシック" charset="0"/>
              </a:rPr>
              <a:t>Clin</a:t>
            </a:r>
            <a:r>
              <a:rPr kumimoji="0" lang="en-US" sz="1600" b="0" i="0" u="none" strike="noStrike" kern="1200" cap="none" spc="0" normalizeH="0" baseline="0" noProof="0" dirty="0">
                <a:ln>
                  <a:noFill/>
                </a:ln>
                <a:solidFill>
                  <a:srgbClr val="002060"/>
                </a:solidFill>
                <a:effectLst/>
                <a:uLnTx/>
                <a:uFillTx/>
                <a:latin typeface="Arial" charset="0"/>
                <a:ea typeface="ＭＳ Ｐゴシック" charset="0"/>
              </a:rPr>
              <a:t>. 2019 Jan;69(1):7-34.</a:t>
            </a:r>
          </a:p>
        </p:txBody>
      </p:sp>
      <p:graphicFrame>
        <p:nvGraphicFramePr>
          <p:cNvPr id="4" name="Table 3">
            <a:extLst>
              <a:ext uri="{FF2B5EF4-FFF2-40B4-BE49-F238E27FC236}">
                <a16:creationId xmlns:a16="http://schemas.microsoft.com/office/drawing/2014/main" id="{C0BDFCD9-9F84-564B-B599-A788F4828278}"/>
              </a:ext>
            </a:extLst>
          </p:cNvPr>
          <p:cNvGraphicFramePr>
            <a:graphicFrameLocks noGrp="1"/>
          </p:cNvGraphicFramePr>
          <p:nvPr/>
        </p:nvGraphicFramePr>
        <p:xfrm>
          <a:off x="990600" y="2019300"/>
          <a:ext cx="10439400" cy="2476500"/>
        </p:xfrm>
        <a:graphic>
          <a:graphicData uri="http://schemas.openxmlformats.org/drawingml/2006/table">
            <a:tbl>
              <a:tblPr firstRow="1" bandRow="1">
                <a:tableStyleId>{5C22544A-7EE6-4342-B048-85BDC9FD1C3A}</a:tableStyleId>
              </a:tblPr>
              <a:tblGrid>
                <a:gridCol w="2609850">
                  <a:extLst>
                    <a:ext uri="{9D8B030D-6E8A-4147-A177-3AD203B41FA5}">
                      <a16:colId xmlns:a16="http://schemas.microsoft.com/office/drawing/2014/main" val="832928694"/>
                    </a:ext>
                  </a:extLst>
                </a:gridCol>
                <a:gridCol w="1667404">
                  <a:extLst>
                    <a:ext uri="{9D8B030D-6E8A-4147-A177-3AD203B41FA5}">
                      <a16:colId xmlns:a16="http://schemas.microsoft.com/office/drawing/2014/main" val="626823258"/>
                    </a:ext>
                  </a:extLst>
                </a:gridCol>
                <a:gridCol w="1667404">
                  <a:extLst>
                    <a:ext uri="{9D8B030D-6E8A-4147-A177-3AD203B41FA5}">
                      <a16:colId xmlns:a16="http://schemas.microsoft.com/office/drawing/2014/main" val="1396214815"/>
                    </a:ext>
                  </a:extLst>
                </a:gridCol>
                <a:gridCol w="1594908">
                  <a:extLst>
                    <a:ext uri="{9D8B030D-6E8A-4147-A177-3AD203B41FA5}">
                      <a16:colId xmlns:a16="http://schemas.microsoft.com/office/drawing/2014/main" val="927362812"/>
                    </a:ext>
                  </a:extLst>
                </a:gridCol>
                <a:gridCol w="1377421">
                  <a:extLst>
                    <a:ext uri="{9D8B030D-6E8A-4147-A177-3AD203B41FA5}">
                      <a16:colId xmlns:a16="http://schemas.microsoft.com/office/drawing/2014/main" val="343534204"/>
                    </a:ext>
                  </a:extLst>
                </a:gridCol>
                <a:gridCol w="1522413">
                  <a:extLst>
                    <a:ext uri="{9D8B030D-6E8A-4147-A177-3AD203B41FA5}">
                      <a16:colId xmlns:a16="http://schemas.microsoft.com/office/drawing/2014/main" val="311522727"/>
                    </a:ext>
                  </a:extLst>
                </a:gridCol>
              </a:tblGrid>
              <a:tr h="825500">
                <a:tc>
                  <a:txBody>
                    <a:bodyPr/>
                    <a:lstStyle/>
                    <a:p>
                      <a:pPr algn="l"/>
                      <a:r>
                        <a:rPr lang="en-US" sz="2000" b="1" dirty="0">
                          <a:solidFill>
                            <a:schemeClr val="tx1"/>
                          </a:solidFill>
                        </a:rPr>
                        <a:t>Stage at Diagnosis </a:t>
                      </a:r>
                    </a:p>
                    <a:p>
                      <a:pPr algn="l"/>
                      <a:r>
                        <a:rPr lang="en-US" sz="2000" b="1" dirty="0">
                          <a:solidFill>
                            <a:schemeClr val="tx1"/>
                          </a:solidFill>
                        </a:rPr>
                        <a:t>(AJCC, 7</a:t>
                      </a:r>
                      <a:r>
                        <a:rPr lang="en-US" sz="2000" b="1" baseline="30000" dirty="0">
                          <a:solidFill>
                            <a:schemeClr val="tx1"/>
                          </a:solidFill>
                        </a:rPr>
                        <a:t>th</a:t>
                      </a:r>
                      <a:r>
                        <a:rPr lang="en-US" sz="2000" b="1" dirty="0">
                          <a:solidFill>
                            <a:schemeClr val="tx1"/>
                          </a:solidFill>
                        </a:rPr>
                        <a:t> Edition)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C5C"/>
                    </a:solidFill>
                  </a:tcPr>
                </a:tc>
                <a:tc>
                  <a:txBody>
                    <a:bodyPr/>
                    <a:lstStyle/>
                    <a:p>
                      <a:pPr algn="ctr"/>
                      <a:r>
                        <a:rPr lang="en-US" sz="2000" b="1" dirty="0">
                          <a:solidFill>
                            <a:schemeClr val="tx1"/>
                          </a:solidFill>
                        </a:rPr>
                        <a:t>I</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C5C"/>
                    </a:solidFill>
                  </a:tcPr>
                </a:tc>
                <a:tc>
                  <a:txBody>
                    <a:bodyPr/>
                    <a:lstStyle/>
                    <a:p>
                      <a:pPr algn="ctr"/>
                      <a:r>
                        <a:rPr lang="en-US" sz="2000" b="1" dirty="0">
                          <a:solidFill>
                            <a:schemeClr val="tx1"/>
                          </a:solidFill>
                        </a:rPr>
                        <a:t>II</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C5C"/>
                    </a:solidFill>
                  </a:tcPr>
                </a:tc>
                <a:tc>
                  <a:txBody>
                    <a:bodyPr/>
                    <a:lstStyle/>
                    <a:p>
                      <a:pPr algn="ctr"/>
                      <a:r>
                        <a:rPr lang="en-US" sz="2000" b="1" dirty="0">
                          <a:solidFill>
                            <a:schemeClr val="tx1"/>
                          </a:solidFill>
                        </a:rPr>
                        <a:t>III</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C5C"/>
                    </a:solidFill>
                  </a:tcPr>
                </a:tc>
                <a:tc>
                  <a:txBody>
                    <a:bodyPr/>
                    <a:lstStyle/>
                    <a:p>
                      <a:pPr algn="ctr"/>
                      <a:r>
                        <a:rPr lang="en-US" sz="2000" b="1" dirty="0">
                          <a:solidFill>
                            <a:schemeClr val="tx1"/>
                          </a:solidFill>
                        </a:rPr>
                        <a:t>IV</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C5C"/>
                    </a:solidFill>
                  </a:tcPr>
                </a:tc>
                <a:tc>
                  <a:txBody>
                    <a:bodyPr/>
                    <a:lstStyle/>
                    <a:p>
                      <a:pPr algn="ctr"/>
                      <a:r>
                        <a:rPr lang="en-US" sz="2000" b="1" dirty="0">
                          <a:solidFill>
                            <a:schemeClr val="tx1"/>
                          </a:solidFill>
                        </a:rPr>
                        <a:t>Unknown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C5C"/>
                    </a:solidFill>
                  </a:tcPr>
                </a:tc>
                <a:extLst>
                  <a:ext uri="{0D108BD9-81ED-4DB2-BD59-A6C34878D82A}">
                    <a16:rowId xmlns:a16="http://schemas.microsoft.com/office/drawing/2014/main" val="4194931512"/>
                  </a:ext>
                </a:extLst>
              </a:tr>
              <a:tr h="825500">
                <a:tc>
                  <a:txBody>
                    <a:bodyPr/>
                    <a:lstStyle/>
                    <a:p>
                      <a:pPr algn="l"/>
                      <a:r>
                        <a:rPr lang="en-US" sz="2000" b="1" dirty="0">
                          <a:solidFill>
                            <a:schemeClr val="tx1"/>
                          </a:solidFill>
                        </a:rPr>
                        <a:t>% of Patients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696"/>
                    </a:solidFill>
                  </a:tcPr>
                </a:tc>
                <a:tc>
                  <a:txBody>
                    <a:bodyPr/>
                    <a:lstStyle/>
                    <a:p>
                      <a:pPr algn="ctr"/>
                      <a:r>
                        <a:rPr lang="en-US" sz="2000" b="1"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696"/>
                    </a:solidFill>
                  </a:tcPr>
                </a:tc>
                <a:tc>
                  <a:txBody>
                    <a:bodyPr/>
                    <a:lstStyle/>
                    <a:p>
                      <a:pPr algn="ctr"/>
                      <a:r>
                        <a:rPr lang="en-US" sz="2000" b="1"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696"/>
                    </a:solidFill>
                  </a:tcPr>
                </a:tc>
                <a:tc>
                  <a:txBody>
                    <a:bodyPr/>
                    <a:lstStyle/>
                    <a:p>
                      <a:pPr algn="ctr"/>
                      <a:r>
                        <a:rPr lang="en-US" sz="2000" b="1" dirty="0">
                          <a:solidFill>
                            <a:schemeClr val="tx1"/>
                          </a:solidFill>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696"/>
                    </a:solidFill>
                  </a:tcPr>
                </a:tc>
                <a:tc>
                  <a:txBody>
                    <a:bodyPr/>
                    <a:lstStyle/>
                    <a:p>
                      <a:pPr algn="ctr"/>
                      <a:r>
                        <a:rPr lang="en-US" sz="2000" b="1" dirty="0">
                          <a:solidFill>
                            <a:schemeClr val="tx1"/>
                          </a:solidFill>
                        </a:rPr>
                        <a:t>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696"/>
                    </a:solidFill>
                  </a:tcPr>
                </a:tc>
                <a:tc>
                  <a:txBody>
                    <a:bodyPr/>
                    <a:lstStyle/>
                    <a:p>
                      <a:pPr algn="ctr"/>
                      <a:r>
                        <a:rPr lang="en-US" sz="2000" b="1"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696"/>
                    </a:solidFill>
                  </a:tcPr>
                </a:tc>
                <a:extLst>
                  <a:ext uri="{0D108BD9-81ED-4DB2-BD59-A6C34878D82A}">
                    <a16:rowId xmlns:a16="http://schemas.microsoft.com/office/drawing/2014/main" val="118268372"/>
                  </a:ext>
                </a:extLst>
              </a:tr>
              <a:tr h="825500">
                <a:tc>
                  <a:txBody>
                    <a:bodyPr/>
                    <a:lstStyle/>
                    <a:p>
                      <a:pPr algn="l"/>
                      <a:r>
                        <a:rPr lang="en-US" sz="2000" b="1" dirty="0">
                          <a:solidFill>
                            <a:schemeClr val="tx1"/>
                          </a:solidFill>
                        </a:rPr>
                        <a:t>Est No. of Patients in USA, 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696"/>
                    </a:solidFill>
                  </a:tcPr>
                </a:tc>
                <a:tc>
                  <a:txBody>
                    <a:bodyPr/>
                    <a:lstStyle/>
                    <a:p>
                      <a:pPr algn="ctr"/>
                      <a:r>
                        <a:rPr lang="en-US" sz="2000" b="1" dirty="0">
                          <a:solidFill>
                            <a:schemeClr val="tx1"/>
                          </a:solidFill>
                        </a:rPr>
                        <a:t>41,067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696"/>
                    </a:solidFill>
                  </a:tcPr>
                </a:tc>
                <a:tc>
                  <a:txBody>
                    <a:bodyPr/>
                    <a:lstStyle/>
                    <a:p>
                      <a:pPr algn="ctr"/>
                      <a:r>
                        <a:rPr lang="en-US" sz="2000" b="1" dirty="0">
                          <a:solidFill>
                            <a:schemeClr val="tx1"/>
                          </a:solidFill>
                        </a:rPr>
                        <a:t>15,971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696"/>
                    </a:solidFill>
                  </a:tcPr>
                </a:tc>
                <a:tc>
                  <a:txBody>
                    <a:bodyPr/>
                    <a:lstStyle/>
                    <a:p>
                      <a:pPr algn="ctr"/>
                      <a:r>
                        <a:rPr lang="en-US" sz="2000" b="1" dirty="0">
                          <a:solidFill>
                            <a:schemeClr val="tx1"/>
                          </a:solidFill>
                        </a:rPr>
                        <a:t>43,349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696"/>
                    </a:solidFill>
                  </a:tcPr>
                </a:tc>
                <a:tc>
                  <a:txBody>
                    <a:bodyPr/>
                    <a:lstStyle/>
                    <a:p>
                      <a:pPr algn="ctr"/>
                      <a:r>
                        <a:rPr lang="en-US" sz="2000" b="1" dirty="0">
                          <a:solidFill>
                            <a:schemeClr val="tx1"/>
                          </a:solidFill>
                        </a:rPr>
                        <a:t>111,794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696"/>
                    </a:solidFill>
                  </a:tcPr>
                </a:tc>
                <a:tc>
                  <a:txBody>
                    <a:bodyPr/>
                    <a:lstStyle/>
                    <a:p>
                      <a:pPr algn="ctr"/>
                      <a:r>
                        <a:rPr lang="en-US" sz="2000" b="1" dirty="0">
                          <a:solidFill>
                            <a:schemeClr val="tx1"/>
                          </a:solidFill>
                        </a:rPr>
                        <a:t>11,408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696"/>
                    </a:solidFill>
                  </a:tcPr>
                </a:tc>
                <a:extLst>
                  <a:ext uri="{0D108BD9-81ED-4DB2-BD59-A6C34878D82A}">
                    <a16:rowId xmlns:a16="http://schemas.microsoft.com/office/drawing/2014/main" val="97997290"/>
                  </a:ext>
                </a:extLst>
              </a:tr>
            </a:tbl>
          </a:graphicData>
        </a:graphic>
      </p:graphicFrame>
      <p:sp>
        <p:nvSpPr>
          <p:cNvPr id="5" name="TextBox 4">
            <a:extLst>
              <a:ext uri="{FF2B5EF4-FFF2-40B4-BE49-F238E27FC236}">
                <a16:creationId xmlns:a16="http://schemas.microsoft.com/office/drawing/2014/main" id="{26DF7B09-8FB4-EE41-9E97-096F3D2D858B}"/>
              </a:ext>
            </a:extLst>
          </p:cNvPr>
          <p:cNvSpPr txBox="1"/>
          <p:nvPr/>
        </p:nvSpPr>
        <p:spPr>
          <a:xfrm>
            <a:off x="986118" y="4648200"/>
            <a:ext cx="10896600" cy="369332"/>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charset="0"/>
                <a:ea typeface="ＭＳ Ｐゴシック" charset="0"/>
              </a:rPr>
              <a:t>Occult disease accounts for approximately 1.5%</a:t>
            </a:r>
          </a:p>
        </p:txBody>
      </p:sp>
    </p:spTree>
    <p:extLst>
      <p:ext uri="{BB962C8B-B14F-4D97-AF65-F5344CB8AC3E}">
        <p14:creationId xmlns:p14="http://schemas.microsoft.com/office/powerpoint/2010/main" val="2145537003"/>
      </p:ext>
    </p:extLst>
  </p:cSld>
  <p:clrMapOvr>
    <a:masterClrMapping/>
  </p:clrMapOvr>
  <p:transition spd="slow"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light, drawing, fence&#10;&#10;Description automatically generated">
            <a:extLst>
              <a:ext uri="{FF2B5EF4-FFF2-40B4-BE49-F238E27FC236}">
                <a16:creationId xmlns:a16="http://schemas.microsoft.com/office/drawing/2014/main" id="{C2FD6FC1-7D61-C749-93DB-0D01BAE3734A}"/>
              </a:ext>
            </a:extLst>
          </p:cNvPr>
          <p:cNvPicPr>
            <a:picLocks noChangeAspect="1"/>
          </p:cNvPicPr>
          <p:nvPr/>
        </p:nvPicPr>
        <p:blipFill>
          <a:blip r:embed="rId2"/>
          <a:stretch>
            <a:fillRect/>
          </a:stretch>
        </p:blipFill>
        <p:spPr>
          <a:xfrm>
            <a:off x="1554614" y="1583908"/>
            <a:ext cx="5989186" cy="4354138"/>
          </a:xfrm>
          <a:prstGeom prst="rect">
            <a:avLst/>
          </a:prstGeom>
        </p:spPr>
      </p:pic>
      <p:sp>
        <p:nvSpPr>
          <p:cNvPr id="2" name="Title 1">
            <a:extLst>
              <a:ext uri="{FF2B5EF4-FFF2-40B4-BE49-F238E27FC236}">
                <a16:creationId xmlns:a16="http://schemas.microsoft.com/office/drawing/2014/main" id="{539E0C98-79FD-3543-B23E-AB152AB79EE0}"/>
              </a:ext>
            </a:extLst>
          </p:cNvPr>
          <p:cNvSpPr>
            <a:spLocks noGrp="1"/>
          </p:cNvSpPr>
          <p:nvPr>
            <p:ph type="title"/>
          </p:nvPr>
        </p:nvSpPr>
        <p:spPr/>
        <p:txBody>
          <a:bodyPr/>
          <a:lstStyle/>
          <a:p>
            <a:r>
              <a:rPr lang="en-US" dirty="0"/>
              <a:t>Treatment Received for NSCLC (2000-2012, N = 780,294)</a:t>
            </a:r>
            <a:br>
              <a:rPr lang="en-US" dirty="0"/>
            </a:br>
            <a:r>
              <a:rPr lang="en-US" sz="1800" dirty="0"/>
              <a:t>Based on the National Cancer Data Base (NCDB) according to TNM 8</a:t>
            </a:r>
            <a:r>
              <a:rPr lang="en-US" sz="1800" baseline="30000" dirty="0"/>
              <a:t>th</a:t>
            </a:r>
            <a:r>
              <a:rPr lang="en-US" sz="1800" dirty="0"/>
              <a:t> Edition</a:t>
            </a:r>
          </a:p>
        </p:txBody>
      </p:sp>
      <p:sp>
        <p:nvSpPr>
          <p:cNvPr id="4" name="TextBox 3">
            <a:extLst>
              <a:ext uri="{FF2B5EF4-FFF2-40B4-BE49-F238E27FC236}">
                <a16:creationId xmlns:a16="http://schemas.microsoft.com/office/drawing/2014/main" id="{485A771A-A8CF-DD40-9135-7900E61582CB}"/>
              </a:ext>
            </a:extLst>
          </p:cNvPr>
          <p:cNvSpPr txBox="1"/>
          <p:nvPr/>
        </p:nvSpPr>
        <p:spPr>
          <a:xfrm>
            <a:off x="186413" y="6359818"/>
            <a:ext cx="5025991"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2060"/>
                </a:solidFill>
                <a:effectLst/>
                <a:uLnTx/>
                <a:uFillTx/>
                <a:latin typeface="Arial" charset="0"/>
                <a:ea typeface="ＭＳ Ｐゴシック" charset="0"/>
              </a:rPr>
              <a:t>Chansky</a:t>
            </a:r>
            <a:r>
              <a:rPr kumimoji="0" lang="en-US" sz="1600" b="0" i="0" u="none" strike="noStrike" kern="1200" cap="none" spc="0" normalizeH="0" baseline="0" noProof="0" dirty="0">
                <a:ln>
                  <a:noFill/>
                </a:ln>
                <a:solidFill>
                  <a:srgbClr val="002060"/>
                </a:solidFill>
                <a:effectLst/>
                <a:uLnTx/>
                <a:uFillTx/>
                <a:latin typeface="Arial" charset="0"/>
                <a:ea typeface="ＭＳ Ｐゴシック" charset="0"/>
              </a:rPr>
              <a:t> K et al. </a:t>
            </a:r>
            <a:r>
              <a:rPr kumimoji="0" lang="en-US" sz="1600" b="0" i="1" u="none" strike="noStrike" kern="1200" cap="none" spc="0" normalizeH="0" baseline="0" noProof="0" dirty="0">
                <a:ln>
                  <a:noFill/>
                </a:ln>
                <a:solidFill>
                  <a:srgbClr val="002060"/>
                </a:solidFill>
                <a:effectLst/>
                <a:uLnTx/>
                <a:uFillTx/>
                <a:latin typeface="Arial" charset="0"/>
                <a:ea typeface="ＭＳ Ｐゴシック" charset="0"/>
              </a:rPr>
              <a:t>J </a:t>
            </a:r>
            <a:r>
              <a:rPr kumimoji="0" lang="en-US" sz="1600" b="0" i="1" u="none" strike="noStrike" kern="1200" cap="none" spc="0" normalizeH="0" baseline="0" noProof="0" dirty="0" err="1">
                <a:ln>
                  <a:noFill/>
                </a:ln>
                <a:solidFill>
                  <a:srgbClr val="002060"/>
                </a:solidFill>
                <a:effectLst/>
                <a:uLnTx/>
                <a:uFillTx/>
                <a:latin typeface="Arial" charset="0"/>
                <a:ea typeface="ＭＳ Ｐゴシック" charset="0"/>
              </a:rPr>
              <a:t>Thorac</a:t>
            </a:r>
            <a:r>
              <a:rPr kumimoji="0" lang="en-US" sz="1600" b="0" i="1" u="none" strike="noStrike" kern="1200" cap="none" spc="0" normalizeH="0" baseline="0" noProof="0" dirty="0">
                <a:ln>
                  <a:noFill/>
                </a:ln>
                <a:solidFill>
                  <a:srgbClr val="002060"/>
                </a:solidFill>
                <a:effectLst/>
                <a:uLnTx/>
                <a:uFillTx/>
                <a:latin typeface="Arial" charset="0"/>
                <a:ea typeface="ＭＳ Ｐゴシック" charset="0"/>
              </a:rPr>
              <a:t> Oncol </a:t>
            </a:r>
            <a:r>
              <a:rPr kumimoji="0" lang="en-US" sz="1600" b="0" i="0" u="none" strike="noStrike" kern="1200" cap="none" spc="0" normalizeH="0" baseline="0" noProof="0" dirty="0">
                <a:ln>
                  <a:noFill/>
                </a:ln>
                <a:solidFill>
                  <a:srgbClr val="002060"/>
                </a:solidFill>
                <a:effectLst/>
                <a:uLnTx/>
                <a:uFillTx/>
                <a:latin typeface="Arial" charset="0"/>
                <a:ea typeface="ＭＳ Ｐゴシック" charset="0"/>
              </a:rPr>
              <a:t>2017;12(7):1109-21.</a:t>
            </a:r>
          </a:p>
        </p:txBody>
      </p:sp>
      <p:sp>
        <p:nvSpPr>
          <p:cNvPr id="7" name="TextBox 6">
            <a:extLst>
              <a:ext uri="{FF2B5EF4-FFF2-40B4-BE49-F238E27FC236}">
                <a16:creationId xmlns:a16="http://schemas.microsoft.com/office/drawing/2014/main" id="{C34E53BF-CF77-3C4F-9C57-9A9D67D27A51}"/>
              </a:ext>
            </a:extLst>
          </p:cNvPr>
          <p:cNvSpPr txBox="1"/>
          <p:nvPr/>
        </p:nvSpPr>
        <p:spPr>
          <a:xfrm>
            <a:off x="7519432" y="1596148"/>
            <a:ext cx="1223412"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charset="0"/>
                <a:ea typeface="ＭＳ Ｐゴシック" charset="0"/>
              </a:rPr>
              <a:t>Unknown</a:t>
            </a:r>
          </a:p>
        </p:txBody>
      </p:sp>
      <p:sp>
        <p:nvSpPr>
          <p:cNvPr id="8" name="TextBox 7">
            <a:extLst>
              <a:ext uri="{FF2B5EF4-FFF2-40B4-BE49-F238E27FC236}">
                <a16:creationId xmlns:a16="http://schemas.microsoft.com/office/drawing/2014/main" id="{4ADF8CB3-8BDF-5F4B-9CDC-0484416CD037}"/>
              </a:ext>
            </a:extLst>
          </p:cNvPr>
          <p:cNvSpPr txBox="1"/>
          <p:nvPr/>
        </p:nvSpPr>
        <p:spPr>
          <a:xfrm>
            <a:off x="7519432" y="2047362"/>
            <a:ext cx="1659493"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charset="0"/>
                <a:ea typeface="ＭＳ Ｐゴシック" charset="0"/>
              </a:rPr>
              <a:t>No Treatment</a:t>
            </a:r>
          </a:p>
        </p:txBody>
      </p:sp>
      <p:sp>
        <p:nvSpPr>
          <p:cNvPr id="9" name="TextBox 8">
            <a:extLst>
              <a:ext uri="{FF2B5EF4-FFF2-40B4-BE49-F238E27FC236}">
                <a16:creationId xmlns:a16="http://schemas.microsoft.com/office/drawing/2014/main" id="{2F475627-C8B1-C842-8241-F80DCE5F2996}"/>
              </a:ext>
            </a:extLst>
          </p:cNvPr>
          <p:cNvSpPr txBox="1"/>
          <p:nvPr/>
        </p:nvSpPr>
        <p:spPr>
          <a:xfrm>
            <a:off x="7519432" y="2498576"/>
            <a:ext cx="150554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charset="0"/>
                <a:ea typeface="ＭＳ Ｐゴシック" charset="0"/>
              </a:rPr>
              <a:t>Chemo only</a:t>
            </a:r>
          </a:p>
        </p:txBody>
      </p:sp>
      <p:sp>
        <p:nvSpPr>
          <p:cNvPr id="10" name="TextBox 9">
            <a:extLst>
              <a:ext uri="{FF2B5EF4-FFF2-40B4-BE49-F238E27FC236}">
                <a16:creationId xmlns:a16="http://schemas.microsoft.com/office/drawing/2014/main" id="{D4AF848C-DC8E-EC40-84C3-FC9B12FF6B7B}"/>
              </a:ext>
            </a:extLst>
          </p:cNvPr>
          <p:cNvSpPr txBox="1"/>
          <p:nvPr/>
        </p:nvSpPr>
        <p:spPr>
          <a:xfrm>
            <a:off x="7519432" y="2949790"/>
            <a:ext cx="1274708"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err="1">
                <a:ln>
                  <a:noFill/>
                </a:ln>
                <a:solidFill>
                  <a:srgbClr val="002060"/>
                </a:solidFill>
                <a:effectLst/>
                <a:uLnTx/>
                <a:uFillTx/>
                <a:latin typeface="Arial" charset="0"/>
                <a:ea typeface="ＭＳ Ｐゴシック" charset="0"/>
              </a:rPr>
              <a:t>ChemoRT</a:t>
            </a:r>
            <a:endParaRPr kumimoji="0" lang="en-US" sz="1800" b="1" i="0" u="none" strike="noStrike" kern="1200" cap="none" spc="0" normalizeH="0" baseline="0" noProof="0" dirty="0">
              <a:ln>
                <a:noFill/>
              </a:ln>
              <a:solidFill>
                <a:srgbClr val="002060"/>
              </a:solidFill>
              <a:effectLst/>
              <a:uLnTx/>
              <a:uFillTx/>
              <a:latin typeface="Arial" charset="0"/>
              <a:ea typeface="ＭＳ Ｐゴシック" charset="0"/>
            </a:endParaRPr>
          </a:p>
        </p:txBody>
      </p:sp>
      <p:sp>
        <p:nvSpPr>
          <p:cNvPr id="11" name="TextBox 10">
            <a:extLst>
              <a:ext uri="{FF2B5EF4-FFF2-40B4-BE49-F238E27FC236}">
                <a16:creationId xmlns:a16="http://schemas.microsoft.com/office/drawing/2014/main" id="{0379F921-A248-ED4B-B2D5-1247D7556C3F}"/>
              </a:ext>
            </a:extLst>
          </p:cNvPr>
          <p:cNvSpPr txBox="1"/>
          <p:nvPr/>
        </p:nvSpPr>
        <p:spPr>
          <a:xfrm>
            <a:off x="7519432" y="3401004"/>
            <a:ext cx="103105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charset="0"/>
                <a:ea typeface="ＭＳ Ｐゴシック" charset="0"/>
              </a:rPr>
              <a:t>RT only</a:t>
            </a:r>
          </a:p>
        </p:txBody>
      </p:sp>
      <p:sp>
        <p:nvSpPr>
          <p:cNvPr id="12" name="TextBox 11">
            <a:extLst>
              <a:ext uri="{FF2B5EF4-FFF2-40B4-BE49-F238E27FC236}">
                <a16:creationId xmlns:a16="http://schemas.microsoft.com/office/drawing/2014/main" id="{8C83EC83-5709-3442-9508-B22BAC755A99}"/>
              </a:ext>
            </a:extLst>
          </p:cNvPr>
          <p:cNvSpPr txBox="1"/>
          <p:nvPr/>
        </p:nvSpPr>
        <p:spPr>
          <a:xfrm>
            <a:off x="7519432" y="3852218"/>
            <a:ext cx="2762295"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charset="0"/>
                <a:ea typeface="ＭＳ Ｐゴシック" charset="0"/>
              </a:rPr>
              <a:t>Surgery followed by RT</a:t>
            </a:r>
          </a:p>
        </p:txBody>
      </p:sp>
      <p:sp>
        <p:nvSpPr>
          <p:cNvPr id="13" name="TextBox 12">
            <a:extLst>
              <a:ext uri="{FF2B5EF4-FFF2-40B4-BE49-F238E27FC236}">
                <a16:creationId xmlns:a16="http://schemas.microsoft.com/office/drawing/2014/main" id="{EA277EC6-0324-2F46-B94D-591103BE34E0}"/>
              </a:ext>
            </a:extLst>
          </p:cNvPr>
          <p:cNvSpPr txBox="1"/>
          <p:nvPr/>
        </p:nvSpPr>
        <p:spPr>
          <a:xfrm>
            <a:off x="7519432" y="4303432"/>
            <a:ext cx="354456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charset="0"/>
                <a:ea typeface="ＭＳ Ｐゴシック" charset="0"/>
              </a:rPr>
              <a:t>Surgery followed by </a:t>
            </a:r>
            <a:r>
              <a:rPr kumimoji="0" lang="en-US" sz="1800" b="1" i="0" u="none" strike="noStrike" kern="1200" cap="none" spc="0" normalizeH="0" baseline="0" noProof="0" dirty="0" err="1">
                <a:ln>
                  <a:noFill/>
                </a:ln>
                <a:solidFill>
                  <a:srgbClr val="002060"/>
                </a:solidFill>
                <a:effectLst/>
                <a:uLnTx/>
                <a:uFillTx/>
                <a:latin typeface="Arial" charset="0"/>
                <a:ea typeface="ＭＳ Ｐゴシック" charset="0"/>
              </a:rPr>
              <a:t>ChemoRT</a:t>
            </a:r>
            <a:endParaRPr kumimoji="0" lang="en-US" sz="1800" b="1" i="0" u="none" strike="noStrike" kern="1200" cap="none" spc="0" normalizeH="0" baseline="0" noProof="0" dirty="0">
              <a:ln>
                <a:noFill/>
              </a:ln>
              <a:solidFill>
                <a:srgbClr val="002060"/>
              </a:solidFill>
              <a:effectLst/>
              <a:uLnTx/>
              <a:uFillTx/>
              <a:latin typeface="Arial" charset="0"/>
              <a:ea typeface="ＭＳ Ｐゴシック" charset="0"/>
            </a:endParaRPr>
          </a:p>
        </p:txBody>
      </p:sp>
      <p:sp>
        <p:nvSpPr>
          <p:cNvPr id="14" name="TextBox 13">
            <a:extLst>
              <a:ext uri="{FF2B5EF4-FFF2-40B4-BE49-F238E27FC236}">
                <a16:creationId xmlns:a16="http://schemas.microsoft.com/office/drawing/2014/main" id="{B1061BE3-60EF-694C-BB32-6A7F6447F3DF}"/>
              </a:ext>
            </a:extLst>
          </p:cNvPr>
          <p:cNvSpPr txBox="1"/>
          <p:nvPr/>
        </p:nvSpPr>
        <p:spPr>
          <a:xfrm>
            <a:off x="7519432" y="4754646"/>
            <a:ext cx="3236784"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charset="0"/>
                <a:ea typeface="ＭＳ Ｐゴシック" charset="0"/>
              </a:rPr>
              <a:t>Surgery followed by Chemo</a:t>
            </a:r>
          </a:p>
        </p:txBody>
      </p:sp>
      <p:sp>
        <p:nvSpPr>
          <p:cNvPr id="15" name="TextBox 14">
            <a:extLst>
              <a:ext uri="{FF2B5EF4-FFF2-40B4-BE49-F238E27FC236}">
                <a16:creationId xmlns:a16="http://schemas.microsoft.com/office/drawing/2014/main" id="{EE85C056-7851-ED44-9084-A863E63BF4EE}"/>
              </a:ext>
            </a:extLst>
          </p:cNvPr>
          <p:cNvSpPr txBox="1"/>
          <p:nvPr/>
        </p:nvSpPr>
        <p:spPr>
          <a:xfrm>
            <a:off x="7519432" y="5205859"/>
            <a:ext cx="1595309"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charset="0"/>
                <a:ea typeface="ＭＳ Ｐゴシック" charset="0"/>
              </a:rPr>
              <a:t>Surgery only</a:t>
            </a:r>
          </a:p>
        </p:txBody>
      </p:sp>
      <p:sp>
        <p:nvSpPr>
          <p:cNvPr id="16" name="Rectangle 15">
            <a:extLst>
              <a:ext uri="{FF2B5EF4-FFF2-40B4-BE49-F238E27FC236}">
                <a16:creationId xmlns:a16="http://schemas.microsoft.com/office/drawing/2014/main" id="{9596F2AB-52CE-FD47-9B22-E950B1851883}"/>
              </a:ext>
            </a:extLst>
          </p:cNvPr>
          <p:cNvSpPr/>
          <p:nvPr/>
        </p:nvSpPr>
        <p:spPr bwMode="auto">
          <a:xfrm>
            <a:off x="5203439" y="1484460"/>
            <a:ext cx="1524000" cy="4515632"/>
          </a:xfrm>
          <a:prstGeom prst="rect">
            <a:avLst/>
          </a:prstGeom>
          <a:noFill/>
          <a:ln w="57150" cap="flat" cmpd="sng" algn="ctr">
            <a:solidFill>
              <a:srgbClr val="FF26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17" name="TextBox 16">
            <a:extLst>
              <a:ext uri="{FF2B5EF4-FFF2-40B4-BE49-F238E27FC236}">
                <a16:creationId xmlns:a16="http://schemas.microsoft.com/office/drawing/2014/main" id="{59382D6C-242D-2443-BA58-EC2AE7FCC6C9}"/>
              </a:ext>
            </a:extLst>
          </p:cNvPr>
          <p:cNvSpPr txBox="1"/>
          <p:nvPr/>
        </p:nvSpPr>
        <p:spPr>
          <a:xfrm rot="16200000">
            <a:off x="-421880" y="3414385"/>
            <a:ext cx="3518912"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charset="0"/>
                <a:ea typeface="ＭＳ Ｐゴシック" charset="0"/>
              </a:rPr>
              <a:t>% of Patients within Subgroup</a:t>
            </a:r>
          </a:p>
        </p:txBody>
      </p:sp>
      <p:sp>
        <p:nvSpPr>
          <p:cNvPr id="18" name="TextBox 17">
            <a:extLst>
              <a:ext uri="{FF2B5EF4-FFF2-40B4-BE49-F238E27FC236}">
                <a16:creationId xmlns:a16="http://schemas.microsoft.com/office/drawing/2014/main" id="{B90197D4-1E29-D24C-B26D-23C173FCCB89}"/>
              </a:ext>
            </a:extLst>
          </p:cNvPr>
          <p:cNvSpPr txBox="1"/>
          <p:nvPr/>
        </p:nvSpPr>
        <p:spPr>
          <a:xfrm>
            <a:off x="3962400" y="5938046"/>
            <a:ext cx="137730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charset="0"/>
                <a:ea typeface="ＭＳ Ｐゴシック" charset="0"/>
              </a:rPr>
              <a:t>Best Stage</a:t>
            </a:r>
          </a:p>
        </p:txBody>
      </p:sp>
    </p:spTree>
    <p:extLst>
      <p:ext uri="{BB962C8B-B14F-4D97-AF65-F5344CB8AC3E}">
        <p14:creationId xmlns:p14="http://schemas.microsoft.com/office/powerpoint/2010/main" val="2109315629"/>
      </p:ext>
    </p:extLst>
  </p:cSld>
  <p:clrMapOvr>
    <a:masterClrMapping/>
  </p:clrMapOvr>
  <p:transition spd="slow"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62F42-AA28-654D-935B-FF520B5DBCBF}"/>
              </a:ext>
            </a:extLst>
          </p:cNvPr>
          <p:cNvSpPr>
            <a:spLocks noGrp="1"/>
          </p:cNvSpPr>
          <p:nvPr>
            <p:ph type="title"/>
          </p:nvPr>
        </p:nvSpPr>
        <p:spPr/>
        <p:txBody>
          <a:bodyPr/>
          <a:lstStyle/>
          <a:p>
            <a:r>
              <a:rPr lang="en-US" dirty="0"/>
              <a:t>Dr Love — Disclosures</a:t>
            </a:r>
          </a:p>
        </p:txBody>
      </p:sp>
      <p:sp>
        <p:nvSpPr>
          <p:cNvPr id="3" name="Content Placeholder 2">
            <a:extLst>
              <a:ext uri="{FF2B5EF4-FFF2-40B4-BE49-F238E27FC236}">
                <a16:creationId xmlns:a16="http://schemas.microsoft.com/office/drawing/2014/main" id="{320DE3A0-6FAF-0F47-B247-8A89B9DD651C}"/>
              </a:ext>
            </a:extLst>
          </p:cNvPr>
          <p:cNvSpPr>
            <a:spLocks noGrp="1"/>
          </p:cNvSpPr>
          <p:nvPr>
            <p:ph idx="1"/>
          </p:nvPr>
        </p:nvSpPr>
        <p:spPr/>
        <p:txBody>
          <a:bodyPr/>
          <a:lstStyle/>
          <a:p>
            <a:pPr marL="0" indent="0">
              <a:buNone/>
            </a:pPr>
            <a:r>
              <a:rPr lang="en-US" sz="1800" b="1" dirty="0"/>
              <a:t>Dr Love </a:t>
            </a:r>
            <a:r>
              <a:rPr lang="en-US" sz="1800" dirty="0"/>
              <a:t>is president and CEO of Research To Practice. Research To Practice receives funds in the form of educational grants to develop CME activities from the following commercial interests: AbbVie Inc, </a:t>
            </a:r>
            <a:r>
              <a:rPr lang="en-US" sz="1800" dirty="0" err="1"/>
              <a:t>Acerta</a:t>
            </a:r>
            <a:r>
              <a:rPr lang="en-US" sz="1800" dirty="0"/>
              <a:t> Pharma — A member of the AstraZeneca Group, Adaptive Biotechnologies, </a:t>
            </a:r>
            <a:r>
              <a:rPr lang="en-US" sz="1800" dirty="0" err="1"/>
              <a:t>Agendia</a:t>
            </a:r>
            <a:r>
              <a:rPr lang="en-US" sz="1800" dirty="0"/>
              <a:t> Inc, </a:t>
            </a:r>
            <a:r>
              <a:rPr lang="en-US" sz="1800" dirty="0" err="1"/>
              <a:t>Agios</a:t>
            </a:r>
            <a:r>
              <a:rPr lang="en-US" sz="1800" dirty="0"/>
              <a:t> Pharmaceuticals Inc, Amgen Inc, Array </a:t>
            </a:r>
            <a:r>
              <a:rPr lang="en-US" sz="1800" dirty="0" err="1"/>
              <a:t>BioPharma</a:t>
            </a:r>
            <a:r>
              <a:rPr lang="en-US" sz="1800" dirty="0"/>
              <a:t> Inc, Astellas, AstraZeneca Pharmaceuticals LP, Bayer HealthCare Pharmaceuticals, </a:t>
            </a:r>
            <a:r>
              <a:rPr lang="en-US" sz="1800" dirty="0" err="1"/>
              <a:t>Biodesix</a:t>
            </a:r>
            <a:r>
              <a:rPr lang="en-US" sz="1800" dirty="0"/>
              <a:t> Inc, </a:t>
            </a:r>
            <a:r>
              <a:rPr lang="en-US" sz="1800" dirty="0" err="1"/>
              <a:t>bioTheranostics</a:t>
            </a:r>
            <a:r>
              <a:rPr lang="en-US" sz="1800" dirty="0"/>
              <a:t> Inc, Blueprint Medicines, Boehringer Ingelheim Pharmaceuticals Inc, Boston Biomedical Inc, Bristol-Myers Squibb Company, Celgene Corporation, Clovis Oncology, Daiichi Sankyo Inc, </a:t>
            </a:r>
            <a:r>
              <a:rPr lang="en-US" sz="1800" dirty="0" err="1"/>
              <a:t>Dendreon</a:t>
            </a:r>
            <a:r>
              <a:rPr lang="en-US" sz="1800" dirty="0"/>
              <a:t> Pharmaceuticals Inc, Eisai Inc, EMD Serono Inc, </a:t>
            </a:r>
            <a:r>
              <a:rPr lang="en-US" sz="1800" dirty="0" err="1"/>
              <a:t>Exelixis</a:t>
            </a:r>
            <a:r>
              <a:rPr lang="en-US" sz="1800" dirty="0"/>
              <a:t> Inc, Foundation Medicine, Genentech, a member of the Roche Group, </a:t>
            </a:r>
            <a:r>
              <a:rPr lang="en-US" sz="1800" dirty="0" err="1"/>
              <a:t>Genmab</a:t>
            </a:r>
            <a:r>
              <a:rPr lang="en-US" sz="1800" dirty="0"/>
              <a:t>, Genomic Health Inc, Gilead Sciences Inc, GlaxoSmithKline, Guardant Health, </a:t>
            </a:r>
            <a:r>
              <a:rPr lang="en-US" sz="1800" dirty="0" err="1"/>
              <a:t>Halozyme</a:t>
            </a:r>
            <a:r>
              <a:rPr lang="en-US" sz="1800" dirty="0"/>
              <a:t> Inc, </a:t>
            </a:r>
            <a:r>
              <a:rPr lang="en-US" sz="1800" dirty="0" err="1"/>
              <a:t>ImmunoGen</a:t>
            </a:r>
            <a:r>
              <a:rPr lang="en-US" sz="1800" dirty="0"/>
              <a:t> Inc, Incyte Corporation, Infinity Pharmaceuticals Inc, Ipsen Biopharmaceuticals Inc, Janssen Biotech Inc, administered by Janssen Scientific Affairs LLC, Jazz Pharmaceuticals Inc, Kite, A Gilead Company, Lexicon Pharmaceuticals Inc, Lilly, </a:t>
            </a:r>
            <a:r>
              <a:rPr lang="en-US" sz="1800" dirty="0" err="1"/>
              <a:t>Loxo</a:t>
            </a:r>
            <a:r>
              <a:rPr lang="en-US" sz="1800" dirty="0"/>
              <a:t> Oncology Inc, a wholly owned subsidiary of Eli Lilly &amp; Company, Merck, Merrimack Pharmaceuticals Inc, Myriad Genetic Laboratories Inc, </a:t>
            </a:r>
            <a:r>
              <a:rPr lang="en-US" sz="1800" dirty="0" err="1"/>
              <a:t>Natera</a:t>
            </a:r>
            <a:r>
              <a:rPr lang="en-US" sz="1800" dirty="0"/>
              <a:t> Inc, Novartis, </a:t>
            </a:r>
            <a:r>
              <a:rPr lang="en-US" sz="1800" dirty="0" err="1"/>
              <a:t>Oncopeptides</a:t>
            </a:r>
            <a:r>
              <a:rPr lang="en-US" sz="1800" dirty="0"/>
              <a:t>, Pfizer Inc, Pharmacyclics LLC, an AbbVie Company, Prometheus Laboratories Inc, Puma Biotechnology Inc, Regeneron Pharmaceuticals Inc, Sandoz Inc, a Novartis Division, Sanofi Genzyme, Seattle Genetics, </a:t>
            </a:r>
            <a:r>
              <a:rPr lang="en-US" sz="1800" dirty="0" err="1"/>
              <a:t>Sirtex</a:t>
            </a:r>
            <a:r>
              <a:rPr lang="en-US" sz="1800" dirty="0"/>
              <a:t> Medical Ltd, Spectrum Pharmaceuticals Inc, Taiho Oncology Inc, Takeda Oncology, </a:t>
            </a:r>
            <a:r>
              <a:rPr lang="en-US" sz="1800" dirty="0" err="1"/>
              <a:t>Tesaro</a:t>
            </a:r>
            <a:r>
              <a:rPr lang="en-US" sz="1800" dirty="0"/>
              <a:t>, A GSK Company, Teva Oncology, Tokai Pharmaceuticals Inc and </a:t>
            </a:r>
            <a:r>
              <a:rPr lang="en-US" sz="1800" dirty="0" err="1"/>
              <a:t>Tolero</a:t>
            </a:r>
            <a:r>
              <a:rPr lang="en-US" sz="1800" dirty="0"/>
              <a:t> Pharmaceuticals.</a:t>
            </a:r>
          </a:p>
        </p:txBody>
      </p:sp>
    </p:spTree>
    <p:extLst>
      <p:ext uri="{BB962C8B-B14F-4D97-AF65-F5344CB8AC3E}">
        <p14:creationId xmlns:p14="http://schemas.microsoft.com/office/powerpoint/2010/main" val="6909892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10363200" cy="1143000"/>
          </a:xfrm>
        </p:spPr>
        <p:txBody>
          <a:bodyPr/>
          <a:lstStyle/>
          <a:p>
            <a:r>
              <a:rPr lang="en-US" dirty="0"/>
              <a:t>Selected Negative Trials after concurrent chemotherapy + radiation</a:t>
            </a:r>
          </a:p>
        </p:txBody>
      </p:sp>
      <p:graphicFrame>
        <p:nvGraphicFramePr>
          <p:cNvPr id="3" name="Table 2"/>
          <p:cNvGraphicFramePr>
            <a:graphicFrameLocks noGrp="1"/>
          </p:cNvGraphicFramePr>
          <p:nvPr>
            <p:extLst>
              <p:ext uri="{D42A27DB-BD31-4B8C-83A1-F6EECF244321}">
                <p14:modId xmlns:p14="http://schemas.microsoft.com/office/powerpoint/2010/main" val="1778519693"/>
              </p:ext>
            </p:extLst>
          </p:nvPr>
        </p:nvGraphicFramePr>
        <p:xfrm>
          <a:off x="771439" y="1741746"/>
          <a:ext cx="8128000" cy="4693920"/>
        </p:xfrm>
        <a:graphic>
          <a:graphicData uri="http://schemas.openxmlformats.org/drawingml/2006/table">
            <a:tbl>
              <a:tblPr firstRow="1" bandRow="1">
                <a:tableStyleId>{93296810-A885-4BE3-A3E7-6D5BEEA58F35}</a:tableStyleId>
              </a:tblPr>
              <a:tblGrid>
                <a:gridCol w="1775229">
                  <a:extLst>
                    <a:ext uri="{9D8B030D-6E8A-4147-A177-3AD203B41FA5}">
                      <a16:colId xmlns:a16="http://schemas.microsoft.com/office/drawing/2014/main" val="3463720847"/>
                    </a:ext>
                  </a:extLst>
                </a:gridCol>
                <a:gridCol w="3380307">
                  <a:extLst>
                    <a:ext uri="{9D8B030D-6E8A-4147-A177-3AD203B41FA5}">
                      <a16:colId xmlns:a16="http://schemas.microsoft.com/office/drawing/2014/main" val="2637254094"/>
                    </a:ext>
                  </a:extLst>
                </a:gridCol>
                <a:gridCol w="1045297">
                  <a:extLst>
                    <a:ext uri="{9D8B030D-6E8A-4147-A177-3AD203B41FA5}">
                      <a16:colId xmlns:a16="http://schemas.microsoft.com/office/drawing/2014/main" val="1145583711"/>
                    </a:ext>
                  </a:extLst>
                </a:gridCol>
                <a:gridCol w="648392">
                  <a:extLst>
                    <a:ext uri="{9D8B030D-6E8A-4147-A177-3AD203B41FA5}">
                      <a16:colId xmlns:a16="http://schemas.microsoft.com/office/drawing/2014/main" val="1266247733"/>
                    </a:ext>
                  </a:extLst>
                </a:gridCol>
                <a:gridCol w="1278775">
                  <a:extLst>
                    <a:ext uri="{9D8B030D-6E8A-4147-A177-3AD203B41FA5}">
                      <a16:colId xmlns:a16="http://schemas.microsoft.com/office/drawing/2014/main" val="3145326562"/>
                    </a:ext>
                  </a:extLst>
                </a:gridCol>
              </a:tblGrid>
              <a:tr h="370840">
                <a:tc>
                  <a:txBody>
                    <a:bodyPr/>
                    <a:lstStyle/>
                    <a:p>
                      <a:pPr algn="ctr"/>
                      <a:r>
                        <a:rPr lang="en-US" sz="1600" dirty="0"/>
                        <a:t>TRIAL</a:t>
                      </a:r>
                    </a:p>
                  </a:txBody>
                  <a:tcPr/>
                </a:tc>
                <a:tc>
                  <a:txBody>
                    <a:bodyPr/>
                    <a:lstStyle/>
                    <a:p>
                      <a:pPr algn="ctr"/>
                      <a:r>
                        <a:rPr lang="en-US" sz="1600" dirty="0"/>
                        <a:t>DESIGN</a:t>
                      </a:r>
                    </a:p>
                  </a:txBody>
                  <a:tcPr/>
                </a:tc>
                <a:tc>
                  <a:txBody>
                    <a:bodyPr/>
                    <a:lstStyle/>
                    <a:p>
                      <a:pPr algn="ctr"/>
                      <a:r>
                        <a:rPr lang="en-US" sz="1600" dirty="0"/>
                        <a:t>MEDIAN</a:t>
                      </a:r>
                      <a:r>
                        <a:rPr lang="en-US" sz="1600" baseline="0" dirty="0"/>
                        <a:t> OS</a:t>
                      </a:r>
                      <a:endParaRPr lang="en-US" sz="1600" dirty="0"/>
                    </a:p>
                  </a:txBody>
                  <a:tcPr/>
                </a:tc>
                <a:tc>
                  <a:txBody>
                    <a:bodyPr/>
                    <a:lstStyle/>
                    <a:p>
                      <a:pPr algn="ctr"/>
                      <a:r>
                        <a:rPr lang="en-US" sz="1600" dirty="0"/>
                        <a:t>HR</a:t>
                      </a:r>
                    </a:p>
                  </a:txBody>
                  <a:tcPr/>
                </a:tc>
                <a:tc>
                  <a:txBody>
                    <a:bodyPr/>
                    <a:lstStyle/>
                    <a:p>
                      <a:pPr algn="ctr"/>
                      <a:r>
                        <a:rPr lang="en-US" sz="1600" dirty="0"/>
                        <a:t>P</a:t>
                      </a:r>
                      <a:r>
                        <a:rPr lang="en-US" sz="1600" baseline="0" dirty="0"/>
                        <a:t> VALUE</a:t>
                      </a:r>
                      <a:endParaRPr lang="en-US" sz="1600" dirty="0"/>
                    </a:p>
                  </a:txBody>
                  <a:tcPr/>
                </a:tc>
                <a:extLst>
                  <a:ext uri="{0D108BD9-81ED-4DB2-BD59-A6C34878D82A}">
                    <a16:rowId xmlns:a16="http://schemas.microsoft.com/office/drawing/2014/main" val="2883828036"/>
                  </a:ext>
                </a:extLst>
              </a:tr>
              <a:tr h="370840">
                <a:tc>
                  <a:txBody>
                    <a:bodyPr/>
                    <a:lstStyle/>
                    <a:p>
                      <a:pPr algn="ctr"/>
                      <a:r>
                        <a:rPr lang="en-US" sz="1600" dirty="0">
                          <a:latin typeface="+mn-lt"/>
                        </a:rPr>
                        <a:t> CALGB 39801</a:t>
                      </a:r>
                      <a:r>
                        <a:rPr lang="en-US" sz="1600" baseline="30000" dirty="0">
                          <a:latin typeface="+mn-lt"/>
                        </a:rPr>
                        <a:t>1</a:t>
                      </a:r>
                      <a:endParaRPr lang="en-US" sz="1600" dirty="0">
                        <a:latin typeface="+mn-lt"/>
                      </a:endParaRPr>
                    </a:p>
                  </a:txBody>
                  <a:tcPr/>
                </a:tc>
                <a:tc>
                  <a:txBody>
                    <a:bodyPr/>
                    <a:lstStyle/>
                    <a:p>
                      <a:r>
                        <a:rPr lang="en-US" sz="1600" dirty="0">
                          <a:latin typeface="+mn-lt"/>
                        </a:rPr>
                        <a:t>Induction</a:t>
                      </a:r>
                      <a:r>
                        <a:rPr lang="en-US" sz="1600" baseline="0" dirty="0">
                          <a:latin typeface="+mn-lt"/>
                        </a:rPr>
                        <a:t> chemo      CRT </a:t>
                      </a:r>
                    </a:p>
                    <a:p>
                      <a:r>
                        <a:rPr lang="en-US" sz="1600" baseline="0" dirty="0">
                          <a:latin typeface="+mn-lt"/>
                        </a:rPr>
                        <a:t>vs. </a:t>
                      </a:r>
                    </a:p>
                    <a:p>
                      <a:r>
                        <a:rPr lang="en-US" sz="1600" baseline="0" dirty="0" err="1">
                          <a:latin typeface="+mn-lt"/>
                        </a:rPr>
                        <a:t>cCRT</a:t>
                      </a:r>
                      <a:endParaRPr lang="en-US" sz="1600" dirty="0">
                        <a:latin typeface="+mn-lt"/>
                      </a:endParaRPr>
                    </a:p>
                  </a:txBody>
                  <a:tcPr/>
                </a:tc>
                <a:tc>
                  <a:txBody>
                    <a:bodyPr/>
                    <a:lstStyle/>
                    <a:p>
                      <a:pPr algn="ctr"/>
                      <a:r>
                        <a:rPr lang="en-US" sz="1600" dirty="0">
                          <a:latin typeface="+mn-lt"/>
                        </a:rPr>
                        <a:t>14 vs 12</a:t>
                      </a:r>
                    </a:p>
                  </a:txBody>
                  <a:tcPr/>
                </a:tc>
                <a:tc>
                  <a:txBody>
                    <a:bodyPr/>
                    <a:lstStyle/>
                    <a:p>
                      <a:pPr algn="ctr"/>
                      <a:r>
                        <a:rPr lang="en-US" sz="1600" dirty="0">
                          <a:latin typeface="+mn-lt"/>
                        </a:rPr>
                        <a:t>N/R</a:t>
                      </a:r>
                    </a:p>
                  </a:txBody>
                  <a:tcPr/>
                </a:tc>
                <a:tc>
                  <a:txBody>
                    <a:bodyPr/>
                    <a:lstStyle/>
                    <a:p>
                      <a:pPr algn="ctr"/>
                      <a:r>
                        <a:rPr lang="en-US" sz="1600" dirty="0">
                          <a:latin typeface="+mn-lt"/>
                        </a:rPr>
                        <a:t>0.3</a:t>
                      </a:r>
                    </a:p>
                  </a:txBody>
                  <a:tcPr/>
                </a:tc>
                <a:extLst>
                  <a:ext uri="{0D108BD9-81ED-4DB2-BD59-A6C34878D82A}">
                    <a16:rowId xmlns:a16="http://schemas.microsoft.com/office/drawing/2014/main" val="1185729271"/>
                  </a:ext>
                </a:extLst>
              </a:tr>
              <a:tr h="370840">
                <a:tc>
                  <a:txBody>
                    <a:bodyPr/>
                    <a:lstStyle/>
                    <a:p>
                      <a:pPr algn="ctr"/>
                      <a:r>
                        <a:rPr lang="en-US" sz="1600" dirty="0"/>
                        <a:t>LUN</a:t>
                      </a:r>
                      <a:r>
                        <a:rPr lang="en-US" sz="1600" baseline="0" dirty="0"/>
                        <a:t> 01-24</a:t>
                      </a:r>
                      <a:r>
                        <a:rPr lang="en-US" sz="1600" baseline="30000" dirty="0"/>
                        <a:t>2</a:t>
                      </a:r>
                      <a:endParaRPr lang="en-US" sz="1600" dirty="0"/>
                    </a:p>
                  </a:txBody>
                  <a:tcPr/>
                </a:tc>
                <a:tc>
                  <a:txBody>
                    <a:bodyPr/>
                    <a:lstStyle/>
                    <a:p>
                      <a:r>
                        <a:rPr lang="en-US" sz="1600" baseline="0" dirty="0" err="1"/>
                        <a:t>cCRT</a:t>
                      </a:r>
                      <a:r>
                        <a:rPr lang="en-US" sz="1600" baseline="0" dirty="0"/>
                        <a:t>       docetaxel </a:t>
                      </a:r>
                    </a:p>
                    <a:p>
                      <a:r>
                        <a:rPr lang="en-US" sz="1600" baseline="0" dirty="0"/>
                        <a:t>vs </a:t>
                      </a:r>
                    </a:p>
                    <a:p>
                      <a:r>
                        <a:rPr lang="en-US" sz="1600" baseline="0" dirty="0" err="1"/>
                        <a:t>cCRT</a:t>
                      </a:r>
                      <a:r>
                        <a:rPr lang="en-US" sz="1600" baseline="0" dirty="0"/>
                        <a:t> </a:t>
                      </a:r>
                    </a:p>
                  </a:txBody>
                  <a:tcPr/>
                </a:tc>
                <a:tc>
                  <a:txBody>
                    <a:bodyPr/>
                    <a:lstStyle/>
                    <a:p>
                      <a:pPr algn="ctr"/>
                      <a:r>
                        <a:rPr lang="en-US" sz="1600" dirty="0"/>
                        <a:t>23.2 vs 21.2</a:t>
                      </a:r>
                    </a:p>
                  </a:txBody>
                  <a:tcPr/>
                </a:tc>
                <a:tc>
                  <a:txBody>
                    <a:bodyPr/>
                    <a:lstStyle/>
                    <a:p>
                      <a:pPr algn="ctr"/>
                      <a:r>
                        <a:rPr lang="en-US" sz="1600" dirty="0"/>
                        <a:t>N/R</a:t>
                      </a:r>
                    </a:p>
                  </a:txBody>
                  <a:tcPr/>
                </a:tc>
                <a:tc>
                  <a:txBody>
                    <a:bodyPr/>
                    <a:lstStyle/>
                    <a:p>
                      <a:pPr algn="ctr"/>
                      <a:r>
                        <a:rPr lang="en-US" sz="1600" dirty="0"/>
                        <a:t>0.883</a:t>
                      </a:r>
                    </a:p>
                  </a:txBody>
                  <a:tcPr/>
                </a:tc>
                <a:extLst>
                  <a:ext uri="{0D108BD9-81ED-4DB2-BD59-A6C34878D82A}">
                    <a16:rowId xmlns:a16="http://schemas.microsoft.com/office/drawing/2014/main" val="2998694540"/>
                  </a:ext>
                </a:extLst>
              </a:tr>
              <a:tr h="370840">
                <a:tc>
                  <a:txBody>
                    <a:bodyPr/>
                    <a:lstStyle/>
                    <a:p>
                      <a:pPr algn="ctr"/>
                      <a:r>
                        <a:rPr lang="en-US" sz="1600" dirty="0"/>
                        <a:t>SWOG</a:t>
                      </a:r>
                      <a:r>
                        <a:rPr lang="en-US" sz="1600" baseline="0" dirty="0"/>
                        <a:t> S0023</a:t>
                      </a:r>
                      <a:r>
                        <a:rPr lang="en-US" sz="1600" baseline="30000" dirty="0"/>
                        <a:t>3</a:t>
                      </a:r>
                      <a:endParaRPr lang="en-US" sz="1600" dirty="0"/>
                    </a:p>
                  </a:txBody>
                  <a:tcPr/>
                </a:tc>
                <a:tc>
                  <a:txBody>
                    <a:bodyPr/>
                    <a:lstStyle/>
                    <a:p>
                      <a:r>
                        <a:rPr lang="en-US" sz="1600" dirty="0" err="1"/>
                        <a:t>cCRT</a:t>
                      </a:r>
                      <a:r>
                        <a:rPr lang="en-US" sz="1600" baseline="0" dirty="0"/>
                        <a:t>      docetaxel       placebo </a:t>
                      </a:r>
                    </a:p>
                    <a:p>
                      <a:r>
                        <a:rPr lang="en-US" sz="1600" baseline="0" dirty="0"/>
                        <a:t>vs</a:t>
                      </a:r>
                    </a:p>
                    <a:p>
                      <a:r>
                        <a:rPr lang="en-US" sz="1600" baseline="0" dirty="0" err="1"/>
                        <a:t>cCRT</a:t>
                      </a:r>
                      <a:r>
                        <a:rPr lang="en-US" sz="1600" baseline="0" dirty="0"/>
                        <a:t>      docetaxel       </a:t>
                      </a:r>
                      <a:r>
                        <a:rPr lang="en-US" sz="1600" baseline="0" dirty="0" err="1"/>
                        <a:t>gefitinib</a:t>
                      </a:r>
                      <a:endParaRPr lang="en-US" sz="1600" dirty="0"/>
                    </a:p>
                  </a:txBody>
                  <a:tcPr/>
                </a:tc>
                <a:tc>
                  <a:txBody>
                    <a:bodyPr/>
                    <a:lstStyle/>
                    <a:p>
                      <a:pPr algn="ctr"/>
                      <a:r>
                        <a:rPr lang="en-US" sz="1600" dirty="0"/>
                        <a:t>35 vs 23</a:t>
                      </a:r>
                    </a:p>
                  </a:txBody>
                  <a:tcPr/>
                </a:tc>
                <a:tc>
                  <a:txBody>
                    <a:bodyPr/>
                    <a:lstStyle/>
                    <a:p>
                      <a:pPr algn="ctr"/>
                      <a:r>
                        <a:rPr lang="en-US" sz="1600" dirty="0"/>
                        <a:t>0.63</a:t>
                      </a:r>
                    </a:p>
                  </a:txBody>
                  <a:tcPr/>
                </a:tc>
                <a:tc>
                  <a:txBody>
                    <a:bodyPr/>
                    <a:lstStyle/>
                    <a:p>
                      <a:pPr algn="ctr"/>
                      <a:r>
                        <a:rPr lang="en-US" sz="1600" dirty="0"/>
                        <a:t>.0013</a:t>
                      </a:r>
                    </a:p>
                  </a:txBody>
                  <a:tcPr/>
                </a:tc>
                <a:extLst>
                  <a:ext uri="{0D108BD9-81ED-4DB2-BD59-A6C34878D82A}">
                    <a16:rowId xmlns:a16="http://schemas.microsoft.com/office/drawing/2014/main" val="2324601793"/>
                  </a:ext>
                </a:extLst>
              </a:tr>
              <a:tr h="370840">
                <a:tc>
                  <a:txBody>
                    <a:bodyPr/>
                    <a:lstStyle/>
                    <a:p>
                      <a:pPr algn="ctr"/>
                      <a:r>
                        <a:rPr lang="en-US" sz="1600" dirty="0"/>
                        <a:t>RTOG</a:t>
                      </a:r>
                      <a:r>
                        <a:rPr lang="en-US" sz="1600" baseline="0" dirty="0"/>
                        <a:t> 0617</a:t>
                      </a:r>
                      <a:r>
                        <a:rPr lang="en-US" sz="1600" baseline="30000" dirty="0"/>
                        <a:t>4</a:t>
                      </a:r>
                      <a:endParaRPr lang="en-US" sz="1600" dirty="0"/>
                    </a:p>
                  </a:txBody>
                  <a:tcPr/>
                </a:tc>
                <a:tc>
                  <a:txBody>
                    <a:bodyPr/>
                    <a:lstStyle/>
                    <a:p>
                      <a:r>
                        <a:rPr lang="en-US" sz="1600" dirty="0" err="1"/>
                        <a:t>cCRT</a:t>
                      </a:r>
                      <a:r>
                        <a:rPr lang="en-US" sz="1600" baseline="0" dirty="0"/>
                        <a:t>      chemo </a:t>
                      </a:r>
                    </a:p>
                    <a:p>
                      <a:r>
                        <a:rPr lang="en-US" sz="1600" baseline="0" dirty="0"/>
                        <a:t>vs</a:t>
                      </a:r>
                    </a:p>
                    <a:p>
                      <a:r>
                        <a:rPr lang="en-US" sz="1600" baseline="0" dirty="0" err="1"/>
                        <a:t>cCRT</a:t>
                      </a:r>
                      <a:r>
                        <a:rPr lang="en-US" sz="1600" baseline="0" dirty="0"/>
                        <a:t> + </a:t>
                      </a:r>
                      <a:r>
                        <a:rPr lang="en-US" sz="1600" baseline="0" dirty="0" err="1"/>
                        <a:t>cetuximab</a:t>
                      </a:r>
                      <a:r>
                        <a:rPr lang="en-US" sz="1600" baseline="0" dirty="0"/>
                        <a:t>        chemo</a:t>
                      </a:r>
                      <a:endParaRPr lang="en-US" sz="1600" dirty="0"/>
                    </a:p>
                  </a:txBody>
                  <a:tcPr/>
                </a:tc>
                <a:tc>
                  <a:txBody>
                    <a:bodyPr/>
                    <a:lstStyle/>
                    <a:p>
                      <a:pPr algn="ctr"/>
                      <a:r>
                        <a:rPr lang="en-US" sz="1600" dirty="0"/>
                        <a:t>24 vs 25</a:t>
                      </a:r>
                    </a:p>
                  </a:txBody>
                  <a:tcPr/>
                </a:tc>
                <a:tc>
                  <a:txBody>
                    <a:bodyPr/>
                    <a:lstStyle/>
                    <a:p>
                      <a:pPr algn="ctr"/>
                      <a:r>
                        <a:rPr lang="en-US" sz="1600" dirty="0"/>
                        <a:t>1.07</a:t>
                      </a:r>
                    </a:p>
                  </a:txBody>
                  <a:tcPr/>
                </a:tc>
                <a:tc>
                  <a:txBody>
                    <a:bodyPr/>
                    <a:lstStyle/>
                    <a:p>
                      <a:pPr algn="ctr"/>
                      <a:r>
                        <a:rPr lang="en-US" sz="1600" dirty="0"/>
                        <a:t>0.29</a:t>
                      </a:r>
                    </a:p>
                  </a:txBody>
                  <a:tcPr/>
                </a:tc>
                <a:extLst>
                  <a:ext uri="{0D108BD9-81ED-4DB2-BD59-A6C34878D82A}">
                    <a16:rowId xmlns:a16="http://schemas.microsoft.com/office/drawing/2014/main" val="3272463088"/>
                  </a:ext>
                </a:extLst>
              </a:tr>
              <a:tr h="370840">
                <a:tc>
                  <a:txBody>
                    <a:bodyPr/>
                    <a:lstStyle/>
                    <a:p>
                      <a:pPr algn="ctr"/>
                      <a:r>
                        <a:rPr lang="en-US" sz="1600" dirty="0"/>
                        <a:t>START</a:t>
                      </a:r>
                      <a:r>
                        <a:rPr lang="en-US" sz="1600" baseline="30000" dirty="0"/>
                        <a:t>5</a:t>
                      </a:r>
                      <a:r>
                        <a:rPr lang="en-US" sz="1600" baseline="0" dirty="0"/>
                        <a:t> </a:t>
                      </a:r>
                      <a:endParaRPr lang="en-US" sz="1600" dirty="0"/>
                    </a:p>
                  </a:txBody>
                  <a:tcPr/>
                </a:tc>
                <a:tc>
                  <a:txBody>
                    <a:bodyPr/>
                    <a:lstStyle/>
                    <a:p>
                      <a:r>
                        <a:rPr lang="en-US" sz="1600" dirty="0"/>
                        <a:t>Sequential</a:t>
                      </a:r>
                      <a:r>
                        <a:rPr lang="en-US" sz="1600" baseline="0" dirty="0"/>
                        <a:t> or </a:t>
                      </a:r>
                      <a:r>
                        <a:rPr lang="en-US" sz="1600" baseline="0" dirty="0" err="1"/>
                        <a:t>cCRT</a:t>
                      </a:r>
                      <a:r>
                        <a:rPr lang="en-US" sz="1600" baseline="0" dirty="0"/>
                        <a:t>        placebo</a:t>
                      </a:r>
                    </a:p>
                    <a:p>
                      <a:r>
                        <a:rPr lang="en-US" sz="1600" baseline="0" dirty="0"/>
                        <a:t>vs</a:t>
                      </a:r>
                    </a:p>
                    <a:p>
                      <a:r>
                        <a:rPr lang="en-US" sz="1600" dirty="0"/>
                        <a:t>Sequential or</a:t>
                      </a:r>
                      <a:r>
                        <a:rPr lang="en-US" sz="1600" baseline="0" dirty="0"/>
                        <a:t> </a:t>
                      </a:r>
                      <a:r>
                        <a:rPr lang="en-US" sz="1600" baseline="0" dirty="0" err="1"/>
                        <a:t>cCRT</a:t>
                      </a:r>
                      <a:r>
                        <a:rPr lang="en-US" sz="1600" baseline="0" dirty="0"/>
                        <a:t>     </a:t>
                      </a:r>
                      <a:r>
                        <a:rPr lang="en-US" sz="1600" baseline="0"/>
                        <a:t>tecemotide</a:t>
                      </a:r>
                      <a:endParaRPr lang="en-US" sz="1600" dirty="0"/>
                    </a:p>
                  </a:txBody>
                  <a:tcPr/>
                </a:tc>
                <a:tc>
                  <a:txBody>
                    <a:bodyPr/>
                    <a:lstStyle/>
                    <a:p>
                      <a:pPr algn="ctr"/>
                      <a:r>
                        <a:rPr lang="en-US" sz="1600" dirty="0"/>
                        <a:t>25.6 vs 22.3</a:t>
                      </a:r>
                    </a:p>
                  </a:txBody>
                  <a:tcPr/>
                </a:tc>
                <a:tc>
                  <a:txBody>
                    <a:bodyPr/>
                    <a:lstStyle/>
                    <a:p>
                      <a:pPr algn="ctr"/>
                      <a:r>
                        <a:rPr lang="en-US" sz="1600" dirty="0"/>
                        <a:t>0.88</a:t>
                      </a:r>
                    </a:p>
                  </a:txBody>
                  <a:tcPr/>
                </a:tc>
                <a:tc>
                  <a:txBody>
                    <a:bodyPr/>
                    <a:lstStyle/>
                    <a:p>
                      <a:pPr algn="ctr"/>
                      <a:r>
                        <a:rPr lang="en-US" sz="1600" dirty="0"/>
                        <a:t>.123</a:t>
                      </a:r>
                    </a:p>
                  </a:txBody>
                  <a:tcPr/>
                </a:tc>
                <a:extLst>
                  <a:ext uri="{0D108BD9-81ED-4DB2-BD59-A6C34878D82A}">
                    <a16:rowId xmlns:a16="http://schemas.microsoft.com/office/drawing/2014/main" val="1613008567"/>
                  </a:ext>
                </a:extLst>
              </a:tr>
            </a:tbl>
          </a:graphicData>
        </a:graphic>
      </p:graphicFrame>
      <p:sp>
        <p:nvSpPr>
          <p:cNvPr id="4" name="Right Arrow 3"/>
          <p:cNvSpPr/>
          <p:nvPr/>
        </p:nvSpPr>
        <p:spPr bwMode="auto">
          <a:xfrm>
            <a:off x="4209417" y="2433610"/>
            <a:ext cx="199505" cy="124691"/>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 name="Right Arrow 5"/>
          <p:cNvSpPr/>
          <p:nvPr/>
        </p:nvSpPr>
        <p:spPr bwMode="auto">
          <a:xfrm>
            <a:off x="3269662" y="3270611"/>
            <a:ext cx="199505" cy="124691"/>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 name="Right Arrow 6"/>
          <p:cNvSpPr/>
          <p:nvPr/>
        </p:nvSpPr>
        <p:spPr bwMode="auto">
          <a:xfrm>
            <a:off x="3230865" y="4097018"/>
            <a:ext cx="199505" cy="124691"/>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8" name="Right Arrow 7"/>
          <p:cNvSpPr/>
          <p:nvPr/>
        </p:nvSpPr>
        <p:spPr bwMode="auto">
          <a:xfrm>
            <a:off x="4479802" y="4088706"/>
            <a:ext cx="199505" cy="124691"/>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 name="Right Arrow 8"/>
          <p:cNvSpPr/>
          <p:nvPr/>
        </p:nvSpPr>
        <p:spPr bwMode="auto">
          <a:xfrm>
            <a:off x="3230874" y="4574416"/>
            <a:ext cx="199505" cy="124691"/>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0" name="Right Arrow 9"/>
          <p:cNvSpPr/>
          <p:nvPr/>
        </p:nvSpPr>
        <p:spPr bwMode="auto">
          <a:xfrm>
            <a:off x="4467109" y="4578976"/>
            <a:ext cx="199505" cy="124691"/>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1" name="Right Arrow 10"/>
          <p:cNvSpPr/>
          <p:nvPr/>
        </p:nvSpPr>
        <p:spPr bwMode="auto">
          <a:xfrm>
            <a:off x="3244733" y="4923665"/>
            <a:ext cx="199505" cy="124691"/>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2" name="Right Arrow 11"/>
          <p:cNvSpPr/>
          <p:nvPr/>
        </p:nvSpPr>
        <p:spPr bwMode="auto">
          <a:xfrm>
            <a:off x="4467109" y="5428747"/>
            <a:ext cx="199505" cy="124691"/>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3" name="Right Arrow 12"/>
          <p:cNvSpPr/>
          <p:nvPr/>
        </p:nvSpPr>
        <p:spPr bwMode="auto">
          <a:xfrm>
            <a:off x="4442174" y="5735160"/>
            <a:ext cx="199505" cy="124691"/>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4" name="Right Arrow 13"/>
          <p:cNvSpPr/>
          <p:nvPr/>
        </p:nvSpPr>
        <p:spPr bwMode="auto">
          <a:xfrm>
            <a:off x="4453656" y="6216143"/>
            <a:ext cx="199505" cy="124691"/>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TextBox 14"/>
          <p:cNvSpPr txBox="1"/>
          <p:nvPr/>
        </p:nvSpPr>
        <p:spPr>
          <a:xfrm>
            <a:off x="9070157" y="2979803"/>
            <a:ext cx="254441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1. </a:t>
            </a:r>
            <a:r>
              <a:rPr kumimoji="0" lang="en-US" sz="1200" b="0" i="0" u="none" strike="noStrike" kern="1200" cap="none" spc="0" normalizeH="0" baseline="0" noProof="0" dirty="0" err="1">
                <a:ln>
                  <a:noFill/>
                </a:ln>
                <a:solidFill>
                  <a:srgbClr val="000000"/>
                </a:solidFill>
                <a:effectLst/>
                <a:uLnTx/>
                <a:uFillTx/>
                <a:latin typeface="Arial"/>
                <a:ea typeface="+mn-ea"/>
                <a:cs typeface="+mn-cs"/>
              </a:rPr>
              <a:t>Vokes</a:t>
            </a:r>
            <a:r>
              <a:rPr kumimoji="0" lang="en-US" sz="1200" b="0" i="0" u="none" strike="noStrike" kern="1200" cap="none" spc="0" normalizeH="0" baseline="0" noProof="0" dirty="0">
                <a:ln>
                  <a:noFill/>
                </a:ln>
                <a:solidFill>
                  <a:srgbClr val="000000"/>
                </a:solidFill>
                <a:effectLst/>
                <a:uLnTx/>
                <a:uFillTx/>
                <a:latin typeface="Arial"/>
                <a:ea typeface="+mn-ea"/>
                <a:cs typeface="+mn-cs"/>
              </a:rPr>
              <a:t> et al J </a:t>
            </a:r>
            <a:r>
              <a:rPr kumimoji="0" lang="en-US" sz="1200" b="0" i="0" u="none" strike="noStrike" kern="1200" cap="none" spc="0" normalizeH="0" baseline="0" noProof="0" dirty="0" err="1">
                <a:ln>
                  <a:noFill/>
                </a:ln>
                <a:solidFill>
                  <a:srgbClr val="000000"/>
                </a:solidFill>
                <a:effectLst/>
                <a:uLnTx/>
                <a:uFillTx/>
                <a:latin typeface="Arial"/>
                <a:ea typeface="+mn-ea"/>
                <a:cs typeface="+mn-cs"/>
              </a:rPr>
              <a:t>Clin</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Oncol</a:t>
            </a:r>
            <a:r>
              <a:rPr kumimoji="0" lang="en-US" sz="1200" b="0" i="0" u="none" strike="noStrike" kern="1200" cap="none" spc="0" normalizeH="0" baseline="0" noProof="0" dirty="0">
                <a:ln>
                  <a:noFill/>
                </a:ln>
                <a:solidFill>
                  <a:srgbClr val="000000"/>
                </a:solidFill>
                <a:effectLst/>
                <a:uLnTx/>
                <a:uFillTx/>
                <a:latin typeface="Arial"/>
                <a:ea typeface="+mn-ea"/>
                <a:cs typeface="+mn-cs"/>
              </a:rPr>
              <a:t> 2007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2. Hanna et al J </a:t>
            </a:r>
            <a:r>
              <a:rPr kumimoji="0" lang="en-US" sz="1200" b="0" i="0" u="none" strike="noStrike" kern="1200" cap="none" spc="0" normalizeH="0" baseline="0" noProof="0" dirty="0" err="1">
                <a:ln>
                  <a:noFill/>
                </a:ln>
                <a:solidFill>
                  <a:srgbClr val="000000"/>
                </a:solidFill>
                <a:effectLst/>
                <a:uLnTx/>
                <a:uFillTx/>
                <a:latin typeface="Arial"/>
                <a:ea typeface="+mn-ea"/>
                <a:cs typeface="+mn-cs"/>
              </a:rPr>
              <a:t>Clin</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Oncol</a:t>
            </a:r>
            <a:r>
              <a:rPr kumimoji="0" lang="en-US" sz="1200" b="0" i="0" u="none" strike="noStrike" kern="1200" cap="none" spc="0" normalizeH="0" baseline="0" noProof="0" dirty="0">
                <a:ln>
                  <a:noFill/>
                </a:ln>
                <a:solidFill>
                  <a:srgbClr val="000000"/>
                </a:solidFill>
                <a:effectLst/>
                <a:uLnTx/>
                <a:uFillTx/>
                <a:latin typeface="Arial"/>
                <a:ea typeface="+mn-ea"/>
                <a:cs typeface="+mn-cs"/>
              </a:rPr>
              <a:t> 2008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3. Kelly et al J </a:t>
            </a:r>
            <a:r>
              <a:rPr kumimoji="0" lang="en-US" sz="1200" b="0" i="0" u="none" strike="noStrike" kern="1200" cap="none" spc="0" normalizeH="0" baseline="0" noProof="0" dirty="0" err="1">
                <a:ln>
                  <a:noFill/>
                </a:ln>
                <a:solidFill>
                  <a:srgbClr val="000000"/>
                </a:solidFill>
                <a:effectLst/>
                <a:uLnTx/>
                <a:uFillTx/>
                <a:latin typeface="Arial"/>
                <a:ea typeface="+mn-ea"/>
                <a:cs typeface="+mn-cs"/>
              </a:rPr>
              <a:t>Clin</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Oncol</a:t>
            </a:r>
            <a:r>
              <a:rPr kumimoji="0" lang="en-US" sz="1200" b="0" i="0" u="none" strike="noStrike" kern="1200" cap="none" spc="0" normalizeH="0" baseline="0" noProof="0" dirty="0">
                <a:ln>
                  <a:noFill/>
                </a:ln>
                <a:solidFill>
                  <a:srgbClr val="000000"/>
                </a:solidFill>
                <a:effectLst/>
                <a:uLnTx/>
                <a:uFillTx/>
                <a:latin typeface="Arial"/>
                <a:ea typeface="+mn-ea"/>
                <a:cs typeface="+mn-cs"/>
              </a:rPr>
              <a:t> 2008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4. Bradley et al Lancet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Oncol</a:t>
            </a:r>
            <a:r>
              <a:rPr kumimoji="0" lang="en-US" sz="1200" b="0" i="0" u="none" strike="noStrike" kern="1200" cap="none" spc="0" normalizeH="0" baseline="0" noProof="0" dirty="0">
                <a:ln>
                  <a:noFill/>
                </a:ln>
                <a:solidFill>
                  <a:srgbClr val="000000"/>
                </a:solidFill>
                <a:effectLst/>
                <a:uLnTx/>
                <a:uFillTx/>
                <a:latin typeface="Arial"/>
                <a:ea typeface="+mn-ea"/>
                <a:cs typeface="+mn-cs"/>
              </a:rPr>
              <a:t> 2015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5. Butts et al Lancet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Oncol</a:t>
            </a:r>
            <a:r>
              <a:rPr kumimoji="0" lang="en-US" sz="1200" b="0" i="0" u="none" strike="noStrike" kern="1200" cap="none" spc="0" normalizeH="0" baseline="0" noProof="0" dirty="0">
                <a:ln>
                  <a:noFill/>
                </a:ln>
                <a:solidFill>
                  <a:srgbClr val="000000"/>
                </a:solidFill>
                <a:effectLst/>
                <a:uLnTx/>
                <a:uFillTx/>
                <a:latin typeface="Arial"/>
                <a:ea typeface="+mn-ea"/>
                <a:cs typeface="+mn-cs"/>
              </a:rPr>
              <a:t> 2014</a:t>
            </a:r>
          </a:p>
        </p:txBody>
      </p:sp>
      <p:sp>
        <p:nvSpPr>
          <p:cNvPr id="5" name="TextBox 4">
            <a:extLst>
              <a:ext uri="{FF2B5EF4-FFF2-40B4-BE49-F238E27FC236}">
                <a16:creationId xmlns:a16="http://schemas.microsoft.com/office/drawing/2014/main" id="{651F9357-1DBA-3D43-9BFC-191A9503028B}"/>
              </a:ext>
            </a:extLst>
          </p:cNvPr>
          <p:cNvSpPr txBox="1"/>
          <p:nvPr/>
        </p:nvSpPr>
        <p:spPr>
          <a:xfrm>
            <a:off x="685800" y="6449819"/>
            <a:ext cx="3054811" cy="338554"/>
          </a:xfrm>
          <a:prstGeom prst="rect">
            <a:avLst/>
          </a:prstGeom>
          <a:noFill/>
        </p:spPr>
        <p:txBody>
          <a:bodyPr wrap="none" rtlCol="0">
            <a:spAutoFit/>
          </a:bodyPr>
          <a:lstStyle/>
          <a:p>
            <a:r>
              <a:rPr lang="en-US" sz="1600" dirty="0"/>
              <a:t>Courtesy of Benjamin Levy, MD</a:t>
            </a:r>
          </a:p>
        </p:txBody>
      </p:sp>
    </p:spTree>
    <p:extLst>
      <p:ext uri="{BB962C8B-B14F-4D97-AF65-F5344CB8AC3E}">
        <p14:creationId xmlns:p14="http://schemas.microsoft.com/office/powerpoint/2010/main" val="2985415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B790767-ADBD-A64A-9BD3-BBF3FE6EC948}"/>
              </a:ext>
            </a:extLst>
          </p:cNvPr>
          <p:cNvPicPr>
            <a:picLocks noChangeAspect="1"/>
          </p:cNvPicPr>
          <p:nvPr/>
        </p:nvPicPr>
        <p:blipFill>
          <a:blip r:embed="rId2"/>
          <a:srcRect/>
          <a:stretch/>
        </p:blipFill>
        <p:spPr>
          <a:xfrm>
            <a:off x="2209800" y="1291247"/>
            <a:ext cx="7362463" cy="4446928"/>
          </a:xfrm>
          <a:prstGeom prst="rect">
            <a:avLst/>
          </a:prstGeom>
        </p:spPr>
      </p:pic>
      <p:sp>
        <p:nvSpPr>
          <p:cNvPr id="4" name="Title 3">
            <a:extLst>
              <a:ext uri="{FF2B5EF4-FFF2-40B4-BE49-F238E27FC236}">
                <a16:creationId xmlns:a16="http://schemas.microsoft.com/office/drawing/2014/main" id="{B9711FBE-F85A-C442-9523-5F8055766C88}"/>
              </a:ext>
            </a:extLst>
          </p:cNvPr>
          <p:cNvSpPr>
            <a:spLocks noGrp="1"/>
          </p:cNvSpPr>
          <p:nvPr>
            <p:ph type="title"/>
          </p:nvPr>
        </p:nvSpPr>
        <p:spPr/>
        <p:txBody>
          <a:bodyPr/>
          <a:lstStyle/>
          <a:p>
            <a:r>
              <a:rPr lang="en-US" dirty="0"/>
              <a:t>Proposed Mechanism for the </a:t>
            </a:r>
            <a:r>
              <a:rPr lang="en-US" dirty="0" err="1"/>
              <a:t>Abscopal</a:t>
            </a:r>
            <a:r>
              <a:rPr lang="en-US"/>
              <a:t> Effect</a:t>
            </a:r>
          </a:p>
        </p:txBody>
      </p:sp>
      <p:sp>
        <p:nvSpPr>
          <p:cNvPr id="2" name="TextBox 1">
            <a:extLst>
              <a:ext uri="{FF2B5EF4-FFF2-40B4-BE49-F238E27FC236}">
                <a16:creationId xmlns:a16="http://schemas.microsoft.com/office/drawing/2014/main" id="{5C3B2C3D-A3C2-8B42-8E51-DA199D8FE319}"/>
              </a:ext>
            </a:extLst>
          </p:cNvPr>
          <p:cNvSpPr txBox="1"/>
          <p:nvPr/>
        </p:nvSpPr>
        <p:spPr>
          <a:xfrm>
            <a:off x="2613949" y="3402770"/>
            <a:ext cx="2971800" cy="3231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charset="0"/>
                <a:ea typeface="ＭＳ Ｐゴシック" charset="0"/>
              </a:rPr>
              <a:t>a) Primary kill by radiation</a:t>
            </a:r>
          </a:p>
        </p:txBody>
      </p:sp>
      <p:sp>
        <p:nvSpPr>
          <p:cNvPr id="6" name="TextBox 5">
            <a:extLst>
              <a:ext uri="{FF2B5EF4-FFF2-40B4-BE49-F238E27FC236}">
                <a16:creationId xmlns:a16="http://schemas.microsoft.com/office/drawing/2014/main" id="{E2F71D9B-DE64-4945-BD18-B704F34E945F}"/>
              </a:ext>
            </a:extLst>
          </p:cNvPr>
          <p:cNvSpPr txBox="1"/>
          <p:nvPr/>
        </p:nvSpPr>
        <p:spPr>
          <a:xfrm>
            <a:off x="127736" y="6437332"/>
            <a:ext cx="3972113"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2D5C"/>
                </a:solidFill>
                <a:effectLst/>
                <a:uLnTx/>
                <a:uFillTx/>
                <a:latin typeface="Arial" charset="0"/>
                <a:ea typeface="ＭＳ Ｐゴシック" charset="0"/>
              </a:rPr>
              <a:t>Wani</a:t>
            </a:r>
            <a:r>
              <a:rPr kumimoji="0" lang="en-US" sz="1600" b="0" i="0" u="none" strike="noStrike" kern="1200" cap="none" spc="0" normalizeH="0" baseline="0" noProof="0" dirty="0">
                <a:ln>
                  <a:noFill/>
                </a:ln>
                <a:solidFill>
                  <a:srgbClr val="002D5C"/>
                </a:solidFill>
                <a:effectLst/>
                <a:uLnTx/>
                <a:uFillTx/>
                <a:latin typeface="Arial" charset="0"/>
                <a:ea typeface="ＭＳ Ｐゴシック" charset="0"/>
              </a:rPr>
              <a:t> SQ et al. </a:t>
            </a:r>
            <a:r>
              <a:rPr kumimoji="0" lang="en-US" sz="1600" b="0" i="1" u="none" strike="noStrike" kern="1200" cap="none" spc="0" normalizeH="0" baseline="0" noProof="0" dirty="0" err="1">
                <a:ln>
                  <a:noFill/>
                </a:ln>
                <a:solidFill>
                  <a:srgbClr val="002D5C"/>
                </a:solidFill>
                <a:effectLst/>
                <a:uLnTx/>
                <a:uFillTx/>
                <a:latin typeface="Arial" charset="0"/>
                <a:ea typeface="ＭＳ Ｐゴシック" charset="0"/>
              </a:rPr>
              <a:t>Cureus</a:t>
            </a:r>
            <a:r>
              <a:rPr kumimoji="0" lang="en-US" sz="1600" b="0" i="1" u="none" strike="noStrike" kern="1200" cap="none" spc="0" normalizeH="0" baseline="0" noProof="0" dirty="0">
                <a:ln>
                  <a:noFill/>
                </a:ln>
                <a:solidFill>
                  <a:srgbClr val="002D5C"/>
                </a:solidFill>
                <a:effectLst/>
                <a:uLnTx/>
                <a:uFillTx/>
                <a:latin typeface="Arial" charset="0"/>
                <a:ea typeface="ＭＳ Ｐゴシック" charset="0"/>
              </a:rPr>
              <a:t> </a:t>
            </a:r>
            <a:r>
              <a:rPr kumimoji="0" lang="en-US" sz="1600" b="0" i="0" u="none" strike="noStrike" kern="1200" cap="none" spc="0" normalizeH="0" baseline="0" noProof="0" dirty="0">
                <a:ln>
                  <a:noFill/>
                </a:ln>
                <a:solidFill>
                  <a:srgbClr val="002D5C"/>
                </a:solidFill>
                <a:effectLst/>
                <a:uLnTx/>
                <a:uFillTx/>
                <a:latin typeface="Arial" charset="0"/>
                <a:ea typeface="ＭＳ Ｐゴシック" charset="0"/>
              </a:rPr>
              <a:t>2019;11(2):e4100.</a:t>
            </a:r>
          </a:p>
        </p:txBody>
      </p:sp>
      <p:sp>
        <p:nvSpPr>
          <p:cNvPr id="8" name="TextBox 7">
            <a:extLst>
              <a:ext uri="{FF2B5EF4-FFF2-40B4-BE49-F238E27FC236}">
                <a16:creationId xmlns:a16="http://schemas.microsoft.com/office/drawing/2014/main" id="{0FC1D1EF-5715-3A45-BCAE-98F324E3C46F}"/>
              </a:ext>
            </a:extLst>
          </p:cNvPr>
          <p:cNvSpPr txBox="1"/>
          <p:nvPr/>
        </p:nvSpPr>
        <p:spPr>
          <a:xfrm>
            <a:off x="6603102" y="2867857"/>
            <a:ext cx="2971800" cy="55399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charset="0"/>
                <a:ea typeface="ＭＳ Ｐゴシック" charset="0"/>
              </a:rPr>
              <a:t>b) Metastasis destroyed by </a:t>
            </a:r>
            <a:r>
              <a:rPr kumimoji="0" lang="en-US" sz="1500" b="1" i="0" u="none" strike="noStrike" kern="1200" cap="none" spc="0" normalizeH="0" baseline="0" noProof="0" dirty="0" err="1">
                <a:ln>
                  <a:noFill/>
                </a:ln>
                <a:solidFill>
                  <a:srgbClr val="000000"/>
                </a:solidFill>
                <a:effectLst/>
                <a:uLnTx/>
                <a:uFillTx/>
                <a:latin typeface="Arial" charset="0"/>
                <a:ea typeface="ＭＳ Ｐゴシック" charset="0"/>
              </a:rPr>
              <a:t>abscopal</a:t>
            </a:r>
            <a:r>
              <a:rPr kumimoji="0" lang="en-US" sz="1500" b="1" i="0" u="none" strike="noStrike" kern="1200" cap="none" spc="0" normalizeH="0" baseline="0" noProof="0" dirty="0">
                <a:ln>
                  <a:noFill/>
                </a:ln>
                <a:solidFill>
                  <a:srgbClr val="000000"/>
                </a:solidFill>
                <a:effectLst/>
                <a:uLnTx/>
                <a:uFillTx/>
                <a:latin typeface="Arial" charset="0"/>
                <a:ea typeface="ＭＳ Ｐゴシック" charset="0"/>
              </a:rPr>
              <a:t> effect</a:t>
            </a:r>
          </a:p>
        </p:txBody>
      </p:sp>
      <p:sp>
        <p:nvSpPr>
          <p:cNvPr id="9" name="TextBox 8">
            <a:extLst>
              <a:ext uri="{FF2B5EF4-FFF2-40B4-BE49-F238E27FC236}">
                <a16:creationId xmlns:a16="http://schemas.microsoft.com/office/drawing/2014/main" id="{9AA93D5F-427C-4D4E-AEC3-AB4E8E4B969A}"/>
              </a:ext>
            </a:extLst>
          </p:cNvPr>
          <p:cNvSpPr txBox="1"/>
          <p:nvPr/>
        </p:nvSpPr>
        <p:spPr>
          <a:xfrm>
            <a:off x="5436620" y="4374961"/>
            <a:ext cx="2971800" cy="3231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charset="0"/>
                <a:ea typeface="ＭＳ Ｐゴシック" charset="0"/>
              </a:rPr>
              <a:t>Destroy secondary</a:t>
            </a:r>
          </a:p>
        </p:txBody>
      </p:sp>
      <p:sp>
        <p:nvSpPr>
          <p:cNvPr id="10" name="TextBox 9">
            <a:extLst>
              <a:ext uri="{FF2B5EF4-FFF2-40B4-BE49-F238E27FC236}">
                <a16:creationId xmlns:a16="http://schemas.microsoft.com/office/drawing/2014/main" id="{DFFB61F6-A7CA-6D46-AC22-82AD0E58430A}"/>
              </a:ext>
            </a:extLst>
          </p:cNvPr>
          <p:cNvSpPr txBox="1"/>
          <p:nvPr/>
        </p:nvSpPr>
        <p:spPr>
          <a:xfrm>
            <a:off x="1371600" y="5738175"/>
            <a:ext cx="3810000" cy="55399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charset="0"/>
                <a:ea typeface="ＭＳ Ｐゴシック" charset="0"/>
              </a:rPr>
              <a:t>b) Antigen-presenting cells (APCs) present tumor antigens to CD8 T cells </a:t>
            </a:r>
          </a:p>
        </p:txBody>
      </p:sp>
      <p:sp>
        <p:nvSpPr>
          <p:cNvPr id="11" name="TextBox 10">
            <a:extLst>
              <a:ext uri="{FF2B5EF4-FFF2-40B4-BE49-F238E27FC236}">
                <a16:creationId xmlns:a16="http://schemas.microsoft.com/office/drawing/2014/main" id="{F59D18CB-D00D-8E41-B7E3-18871D54FADE}"/>
              </a:ext>
            </a:extLst>
          </p:cNvPr>
          <p:cNvSpPr txBox="1"/>
          <p:nvPr/>
        </p:nvSpPr>
        <p:spPr>
          <a:xfrm>
            <a:off x="5810649" y="5651233"/>
            <a:ext cx="4556706" cy="78483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charset="0"/>
                <a:ea typeface="ＭＳ Ｐゴシック" charset="0"/>
              </a:rPr>
              <a:t>c) CD8 T cells circulate through the body, destroying both directly irradiated tumor and metastasis by </a:t>
            </a:r>
            <a:r>
              <a:rPr kumimoji="0" lang="en-US" sz="1500" b="1" i="0" u="none" strike="noStrike" kern="1200" cap="none" spc="0" normalizeH="0" baseline="0" noProof="0" dirty="0" err="1">
                <a:ln>
                  <a:noFill/>
                </a:ln>
                <a:solidFill>
                  <a:srgbClr val="000000"/>
                </a:solidFill>
                <a:effectLst/>
                <a:uLnTx/>
                <a:uFillTx/>
                <a:latin typeface="Arial" charset="0"/>
                <a:ea typeface="ＭＳ Ｐゴシック" charset="0"/>
              </a:rPr>
              <a:t>abscopal</a:t>
            </a:r>
            <a:r>
              <a:rPr kumimoji="0" lang="en-US" sz="1500" b="1" i="0" u="none" strike="noStrike" kern="1200" cap="none" spc="0" normalizeH="0" baseline="0" noProof="0" dirty="0">
                <a:ln>
                  <a:noFill/>
                </a:ln>
                <a:solidFill>
                  <a:srgbClr val="000000"/>
                </a:solidFill>
                <a:effectLst/>
                <a:uLnTx/>
                <a:uFillTx/>
                <a:latin typeface="Arial" charset="0"/>
                <a:ea typeface="ＭＳ Ｐゴシック" charset="0"/>
              </a:rPr>
              <a:t> effect</a:t>
            </a:r>
          </a:p>
        </p:txBody>
      </p:sp>
    </p:spTree>
    <p:extLst>
      <p:ext uri="{BB962C8B-B14F-4D97-AF65-F5344CB8AC3E}">
        <p14:creationId xmlns:p14="http://schemas.microsoft.com/office/powerpoint/2010/main" val="1163704053"/>
      </p:ext>
    </p:extLst>
  </p:cSld>
  <p:clrMapOvr>
    <a:masterClrMapping/>
  </p:clrMapOvr>
  <p:transition spd="slow"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hidden="1">
            <a:extLst>
              <a:ext uri="{FF2B5EF4-FFF2-40B4-BE49-F238E27FC236}">
                <a16:creationId xmlns:a16="http://schemas.microsoft.com/office/drawing/2014/main" id="{E583C92B-32F9-7E47-8733-2FFE89F9E4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494" y="689902"/>
            <a:ext cx="10678887" cy="5971143"/>
          </a:xfrm>
          <a:prstGeom prst="rect">
            <a:avLst/>
          </a:prstGeom>
        </p:spPr>
      </p:pic>
      <p:sp>
        <p:nvSpPr>
          <p:cNvPr id="16" name="Title 1">
            <a:extLst>
              <a:ext uri="{FF2B5EF4-FFF2-40B4-BE49-F238E27FC236}">
                <a16:creationId xmlns:a16="http://schemas.microsoft.com/office/drawing/2014/main" id="{346D89F0-7CE7-784A-B121-5E37AB9AD063}"/>
              </a:ext>
            </a:extLst>
          </p:cNvPr>
          <p:cNvSpPr>
            <a:spLocks noGrp="1"/>
          </p:cNvSpPr>
          <p:nvPr>
            <p:ph type="title"/>
          </p:nvPr>
        </p:nvSpPr>
        <p:spPr/>
        <p:txBody>
          <a:bodyPr anchor="ctr"/>
          <a:lstStyle/>
          <a:p>
            <a:r>
              <a:rPr lang="en-GB" dirty="0"/>
              <a:t>Rationale of checkpoint inhibitors after chemoradiation</a:t>
            </a:r>
            <a:r>
              <a:rPr lang="en-GB" baseline="30000" dirty="0"/>
              <a:t>1–6</a:t>
            </a:r>
            <a:r>
              <a:rPr lang="en-GB" dirty="0"/>
              <a:t> </a:t>
            </a:r>
            <a:endParaRPr lang="en-GB" dirty="0">
              <a:solidFill>
                <a:srgbClr val="FF0000"/>
              </a:solidFill>
            </a:endParaRPr>
          </a:p>
        </p:txBody>
      </p:sp>
      <p:sp>
        <p:nvSpPr>
          <p:cNvPr id="57" name="Text Placeholder 11"/>
          <p:cNvSpPr>
            <a:spLocks noGrp="1"/>
          </p:cNvSpPr>
          <p:nvPr>
            <p:ph type="body" sz="quarter" idx="13"/>
          </p:nvPr>
        </p:nvSpPr>
        <p:spPr/>
        <p:txBody>
          <a:bodyPr/>
          <a:lstStyle/>
          <a:p>
            <a:pPr algn="l"/>
            <a:r>
              <a:rPr lang="fr-FR" dirty="0">
                <a:solidFill>
                  <a:schemeClr val="bg1"/>
                </a:solidFill>
              </a:rPr>
              <a:t>1. Deng L, et al. J Clin Invest 2014;124:687–695; 2. Dovedi SJ, et al. Cancer Res 2014;74:5458–5468; 3. Chacon JA, et al. Vaccines (Basel) 2016;4:E43; 4. Formenti SC, Demaria S. J Natl Cancer Inst 2013;105:256–265; 5. Funaki S, et al. Oncol Rep 2017;38:2277−2284; </a:t>
            </a:r>
            <a:r>
              <a:rPr lang="en-US" dirty="0">
                <a:solidFill>
                  <a:schemeClr val="bg1"/>
                </a:solidFill>
              </a:rPr>
              <a:t>6. Antonia SJ, et al. N Engl J Med 2017;377:1919–29.</a:t>
            </a:r>
          </a:p>
        </p:txBody>
      </p:sp>
      <p:pic>
        <p:nvPicPr>
          <p:cNvPr id="76" name="Picture 75">
            <a:extLst>
              <a:ext uri="{FF2B5EF4-FFF2-40B4-BE49-F238E27FC236}">
                <a16:creationId xmlns:a16="http://schemas.microsoft.com/office/drawing/2014/main" id="{1F44A329-D2B0-604A-9DF8-41634B2D6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4633" y="3278018"/>
            <a:ext cx="821860" cy="937591"/>
          </a:xfrm>
          <a:prstGeom prst="rect">
            <a:avLst/>
          </a:prstGeom>
        </p:spPr>
      </p:pic>
      <p:pic>
        <p:nvPicPr>
          <p:cNvPr id="77" name="body">
            <a:extLst>
              <a:ext uri="{FF2B5EF4-FFF2-40B4-BE49-F238E27FC236}">
                <a16:creationId xmlns:a16="http://schemas.microsoft.com/office/drawing/2014/main" id="{20E4D075-EBB1-304A-9657-7D9F68ED79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4324"/>
          <a:stretch/>
        </p:blipFill>
        <p:spPr>
          <a:xfrm>
            <a:off x="8661341" y="1139332"/>
            <a:ext cx="3451655" cy="4739145"/>
          </a:xfrm>
          <a:prstGeom prst="rect">
            <a:avLst/>
          </a:prstGeom>
        </p:spPr>
      </p:pic>
      <p:pic>
        <p:nvPicPr>
          <p:cNvPr id="78" name="ChemotheraphyArrow">
            <a:extLst>
              <a:ext uri="{FF2B5EF4-FFF2-40B4-BE49-F238E27FC236}">
                <a16:creationId xmlns:a16="http://schemas.microsoft.com/office/drawing/2014/main" id="{22B6E718-2D9F-A643-91D6-81F49D5F00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1978" y="4168074"/>
            <a:ext cx="1333057" cy="639599"/>
          </a:xfrm>
          <a:prstGeom prst="rect">
            <a:avLst/>
          </a:prstGeom>
        </p:spPr>
      </p:pic>
      <p:pic>
        <p:nvPicPr>
          <p:cNvPr id="79" name="Tumor">
            <a:extLst>
              <a:ext uri="{FF2B5EF4-FFF2-40B4-BE49-F238E27FC236}">
                <a16:creationId xmlns:a16="http://schemas.microsoft.com/office/drawing/2014/main" id="{375DB41E-7EE4-2048-8B39-10CCA522D0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88271" y="3403667"/>
            <a:ext cx="2039564" cy="2261695"/>
          </a:xfrm>
          <a:prstGeom prst="rect">
            <a:avLst/>
          </a:prstGeom>
        </p:spPr>
      </p:pic>
      <p:pic>
        <p:nvPicPr>
          <p:cNvPr id="80" name="Antigens">
            <a:extLst>
              <a:ext uri="{FF2B5EF4-FFF2-40B4-BE49-F238E27FC236}">
                <a16:creationId xmlns:a16="http://schemas.microsoft.com/office/drawing/2014/main" id="{7A0344A0-3AC1-8F42-B7E1-4BCFE0EBDE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19859" y="2999232"/>
            <a:ext cx="3047309" cy="3108664"/>
          </a:xfrm>
          <a:prstGeom prst="rect">
            <a:avLst/>
          </a:prstGeom>
        </p:spPr>
      </p:pic>
      <p:pic>
        <p:nvPicPr>
          <p:cNvPr id="81" name="InactiveTCell">
            <a:extLst>
              <a:ext uri="{FF2B5EF4-FFF2-40B4-BE49-F238E27FC236}">
                <a16:creationId xmlns:a16="http://schemas.microsoft.com/office/drawing/2014/main" id="{87626403-EAA5-2D4A-90A8-EA610E5DEF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01443" y="4484345"/>
            <a:ext cx="823671" cy="1218201"/>
          </a:xfrm>
          <a:prstGeom prst="rect">
            <a:avLst/>
          </a:prstGeom>
        </p:spPr>
      </p:pic>
      <p:pic>
        <p:nvPicPr>
          <p:cNvPr id="82" name="MHC">
            <a:extLst>
              <a:ext uri="{FF2B5EF4-FFF2-40B4-BE49-F238E27FC236}">
                <a16:creationId xmlns:a16="http://schemas.microsoft.com/office/drawing/2014/main" id="{F913AB1F-637E-C643-B5C7-58F635FF9CA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91078" y="3379941"/>
            <a:ext cx="169569" cy="184984"/>
          </a:xfrm>
          <a:prstGeom prst="rect">
            <a:avLst/>
          </a:prstGeom>
        </p:spPr>
      </p:pic>
      <p:pic>
        <p:nvPicPr>
          <p:cNvPr id="83" name="OppositeReceptorFromMHC">
            <a:extLst>
              <a:ext uri="{FF2B5EF4-FFF2-40B4-BE49-F238E27FC236}">
                <a16:creationId xmlns:a16="http://schemas.microsoft.com/office/drawing/2014/main" id="{0F5C37C1-FD70-4941-B1DC-732E9E8FF16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94916" y="3508905"/>
            <a:ext cx="183675" cy="161635"/>
          </a:xfrm>
          <a:prstGeom prst="rect">
            <a:avLst/>
          </a:prstGeom>
        </p:spPr>
      </p:pic>
      <p:pic>
        <p:nvPicPr>
          <p:cNvPr id="84" name="PD-1">
            <a:extLst>
              <a:ext uri="{FF2B5EF4-FFF2-40B4-BE49-F238E27FC236}">
                <a16:creationId xmlns:a16="http://schemas.microsoft.com/office/drawing/2014/main" id="{A5AE41CF-F4ED-604E-AC44-FF47CD11D97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95854" y="4678559"/>
            <a:ext cx="495437" cy="753336"/>
          </a:xfrm>
          <a:prstGeom prst="rect">
            <a:avLst/>
          </a:prstGeom>
        </p:spPr>
      </p:pic>
      <p:pic>
        <p:nvPicPr>
          <p:cNvPr id="86" name="PD-L1">
            <a:extLst>
              <a:ext uri="{FF2B5EF4-FFF2-40B4-BE49-F238E27FC236}">
                <a16:creationId xmlns:a16="http://schemas.microsoft.com/office/drawing/2014/main" id="{CE38AFC7-598A-7F4D-97BD-EF0779C0E44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54635" y="4024619"/>
            <a:ext cx="743120" cy="1499752"/>
          </a:xfrm>
          <a:prstGeom prst="rect">
            <a:avLst/>
          </a:prstGeom>
        </p:spPr>
      </p:pic>
      <p:pic>
        <p:nvPicPr>
          <p:cNvPr id="93" name="RadiationArrow">
            <a:extLst>
              <a:ext uri="{FF2B5EF4-FFF2-40B4-BE49-F238E27FC236}">
                <a16:creationId xmlns:a16="http://schemas.microsoft.com/office/drawing/2014/main" id="{B6223A52-A367-474B-A825-7D5FD12B923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50308" y="5011274"/>
            <a:ext cx="1414171" cy="734281"/>
          </a:xfrm>
          <a:prstGeom prst="rect">
            <a:avLst/>
          </a:prstGeom>
        </p:spPr>
      </p:pic>
      <p:sp>
        <p:nvSpPr>
          <p:cNvPr id="99" name="Antigens">
            <a:extLst>
              <a:ext uri="{FF2B5EF4-FFF2-40B4-BE49-F238E27FC236}">
                <a16:creationId xmlns:a16="http://schemas.microsoft.com/office/drawing/2014/main" id="{E569A43B-1C58-B642-8864-95D5FDE4A455}"/>
              </a:ext>
            </a:extLst>
          </p:cNvPr>
          <p:cNvSpPr txBox="1"/>
          <p:nvPr/>
        </p:nvSpPr>
        <p:spPr>
          <a:xfrm>
            <a:off x="2410622" y="3570426"/>
            <a:ext cx="707053"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Antigens</a:t>
            </a:r>
          </a:p>
        </p:txBody>
      </p:sp>
      <p:sp>
        <p:nvSpPr>
          <p:cNvPr id="100" name="Chemotherapy">
            <a:extLst>
              <a:ext uri="{FF2B5EF4-FFF2-40B4-BE49-F238E27FC236}">
                <a16:creationId xmlns:a16="http://schemas.microsoft.com/office/drawing/2014/main" id="{5C67CCCB-F9F7-3E40-9F68-21293E5CE552}"/>
              </a:ext>
            </a:extLst>
          </p:cNvPr>
          <p:cNvSpPr txBox="1"/>
          <p:nvPr/>
        </p:nvSpPr>
        <p:spPr>
          <a:xfrm>
            <a:off x="1716550" y="4482533"/>
            <a:ext cx="1127575" cy="276999"/>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panose="020B0600070205080204" pitchFamily="34" charset="-128"/>
                <a:cs typeface="+mn-cs"/>
              </a:rPr>
              <a:t>Chemotherapy</a:t>
            </a:r>
          </a:p>
        </p:txBody>
      </p:sp>
      <p:sp>
        <p:nvSpPr>
          <p:cNvPr id="105" name="Radiation">
            <a:extLst>
              <a:ext uri="{FF2B5EF4-FFF2-40B4-BE49-F238E27FC236}">
                <a16:creationId xmlns:a16="http://schemas.microsoft.com/office/drawing/2014/main" id="{D1403586-AFA5-1449-A145-0FC050331831}"/>
              </a:ext>
            </a:extLst>
          </p:cNvPr>
          <p:cNvSpPr txBox="1"/>
          <p:nvPr/>
        </p:nvSpPr>
        <p:spPr>
          <a:xfrm>
            <a:off x="1495844" y="5062941"/>
            <a:ext cx="921099" cy="276999"/>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panose="020B0600070205080204" pitchFamily="34" charset="-128"/>
                <a:cs typeface="+mn-cs"/>
              </a:rPr>
              <a:t>Radiation</a:t>
            </a:r>
          </a:p>
        </p:txBody>
      </p:sp>
      <p:sp>
        <p:nvSpPr>
          <p:cNvPr id="106" name="Antigen-PresentingCell&#10;">
            <a:extLst>
              <a:ext uri="{FF2B5EF4-FFF2-40B4-BE49-F238E27FC236}">
                <a16:creationId xmlns:a16="http://schemas.microsoft.com/office/drawing/2014/main" id="{DC6630EC-F2B2-D94C-BAAC-0A46823B7184}"/>
              </a:ext>
            </a:extLst>
          </p:cNvPr>
          <p:cNvSpPr txBox="1"/>
          <p:nvPr/>
        </p:nvSpPr>
        <p:spPr>
          <a:xfrm>
            <a:off x="3501540" y="2863487"/>
            <a:ext cx="837445" cy="461665"/>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Antigen-presenting</a:t>
            </a:r>
            <a:br>
              <a:rPr kumimoji="0" lang="en-US" sz="8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br>
            <a:r>
              <a:rPr kumimoji="0" lang="en-US" sz="8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Cell</a:t>
            </a:r>
          </a:p>
        </p:txBody>
      </p:sp>
      <p:sp>
        <p:nvSpPr>
          <p:cNvPr id="109" name="Antigen-PresentingCell&#10;">
            <a:extLst>
              <a:ext uri="{FF2B5EF4-FFF2-40B4-BE49-F238E27FC236}">
                <a16:creationId xmlns:a16="http://schemas.microsoft.com/office/drawing/2014/main" id="{F6653297-66EC-B743-BAF5-7C3D39123A1A}"/>
              </a:ext>
            </a:extLst>
          </p:cNvPr>
          <p:cNvSpPr txBox="1"/>
          <p:nvPr/>
        </p:nvSpPr>
        <p:spPr>
          <a:xfrm>
            <a:off x="4786825" y="3133120"/>
            <a:ext cx="685443" cy="21544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Antigens</a:t>
            </a:r>
          </a:p>
        </p:txBody>
      </p:sp>
      <p:sp>
        <p:nvSpPr>
          <p:cNvPr id="111" name="Active T cell&#10;">
            <a:extLst>
              <a:ext uri="{FF2B5EF4-FFF2-40B4-BE49-F238E27FC236}">
                <a16:creationId xmlns:a16="http://schemas.microsoft.com/office/drawing/2014/main" id="{423A0AD0-8793-F04F-82DE-0CAD1B86FE78}"/>
              </a:ext>
            </a:extLst>
          </p:cNvPr>
          <p:cNvSpPr txBox="1"/>
          <p:nvPr/>
        </p:nvSpPr>
        <p:spPr>
          <a:xfrm>
            <a:off x="5049645" y="3700476"/>
            <a:ext cx="685443" cy="3385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Active </a:t>
            </a:r>
            <a:br>
              <a:rPr kumimoji="0" lang="en-US" sz="8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br>
            <a:r>
              <a:rPr kumimoji="0" lang="en-US" sz="8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T cell</a:t>
            </a:r>
          </a:p>
        </p:txBody>
      </p:sp>
      <p:sp>
        <p:nvSpPr>
          <p:cNvPr id="113" name="PD-1">
            <a:extLst>
              <a:ext uri="{FF2B5EF4-FFF2-40B4-BE49-F238E27FC236}">
                <a16:creationId xmlns:a16="http://schemas.microsoft.com/office/drawing/2014/main" id="{D15E8CEE-9EBE-6A4B-8724-A1FA5EF11820}"/>
              </a:ext>
            </a:extLst>
          </p:cNvPr>
          <p:cNvSpPr txBox="1"/>
          <p:nvPr/>
        </p:nvSpPr>
        <p:spPr>
          <a:xfrm>
            <a:off x="4794780" y="4297880"/>
            <a:ext cx="685443"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PD-L1</a:t>
            </a:r>
          </a:p>
        </p:txBody>
      </p:sp>
      <p:pic>
        <p:nvPicPr>
          <p:cNvPr id="114" name="AntigenPresentingCell">
            <a:extLst>
              <a:ext uri="{FF2B5EF4-FFF2-40B4-BE49-F238E27FC236}">
                <a16:creationId xmlns:a16="http://schemas.microsoft.com/office/drawing/2014/main" id="{85FA139D-F484-E044-816F-ED30593F3C4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74301" y="2919506"/>
            <a:ext cx="893707" cy="857079"/>
          </a:xfrm>
          <a:prstGeom prst="rect">
            <a:avLst/>
          </a:prstGeom>
        </p:spPr>
      </p:pic>
      <p:sp>
        <p:nvSpPr>
          <p:cNvPr id="115" name="PD-1-L1">
            <a:extLst>
              <a:ext uri="{FF2B5EF4-FFF2-40B4-BE49-F238E27FC236}">
                <a16:creationId xmlns:a16="http://schemas.microsoft.com/office/drawing/2014/main" id="{2058DBF9-5C07-974E-A2BC-1D5D2535F662}"/>
              </a:ext>
            </a:extLst>
          </p:cNvPr>
          <p:cNvSpPr txBox="1"/>
          <p:nvPr/>
        </p:nvSpPr>
        <p:spPr>
          <a:xfrm>
            <a:off x="4727495" y="4816927"/>
            <a:ext cx="685443"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PD-1</a:t>
            </a:r>
          </a:p>
        </p:txBody>
      </p:sp>
      <p:sp>
        <p:nvSpPr>
          <p:cNvPr id="116" name="Inactive T Cells">
            <a:extLst>
              <a:ext uri="{FF2B5EF4-FFF2-40B4-BE49-F238E27FC236}">
                <a16:creationId xmlns:a16="http://schemas.microsoft.com/office/drawing/2014/main" id="{249F6989-4E5F-764F-8527-83EBFCD525C3}"/>
              </a:ext>
            </a:extLst>
          </p:cNvPr>
          <p:cNvSpPr txBox="1"/>
          <p:nvPr/>
        </p:nvSpPr>
        <p:spPr>
          <a:xfrm>
            <a:off x="4837152" y="5077241"/>
            <a:ext cx="685443" cy="3385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Inactive</a:t>
            </a:r>
            <a:br>
              <a:rPr kumimoji="0" lang="en-US" sz="8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br>
            <a:r>
              <a:rPr kumimoji="0" lang="en-US" sz="8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T cells</a:t>
            </a:r>
          </a:p>
        </p:txBody>
      </p:sp>
      <p:sp>
        <p:nvSpPr>
          <p:cNvPr id="133" name="PD-1">
            <a:extLst>
              <a:ext uri="{FF2B5EF4-FFF2-40B4-BE49-F238E27FC236}">
                <a16:creationId xmlns:a16="http://schemas.microsoft.com/office/drawing/2014/main" id="{0DDE7D02-5E08-EB48-8186-449C1C11AAFF}"/>
              </a:ext>
            </a:extLst>
          </p:cNvPr>
          <p:cNvSpPr txBox="1"/>
          <p:nvPr/>
        </p:nvSpPr>
        <p:spPr>
          <a:xfrm>
            <a:off x="3257929" y="4097496"/>
            <a:ext cx="1033244" cy="21544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Tumor</a:t>
            </a:r>
          </a:p>
        </p:txBody>
      </p:sp>
      <p:cxnSp>
        <p:nvCxnSpPr>
          <p:cNvPr id="134" name="Straight Connector 133">
            <a:extLst>
              <a:ext uri="{FF2B5EF4-FFF2-40B4-BE49-F238E27FC236}">
                <a16:creationId xmlns:a16="http://schemas.microsoft.com/office/drawing/2014/main" id="{D6D74A7B-F2B7-A744-B6D5-FA2DF0BB7432}"/>
              </a:ext>
            </a:extLst>
          </p:cNvPr>
          <p:cNvCxnSpPr>
            <a:cxnSpLocks/>
            <a:stCxn id="81" idx="0"/>
          </p:cNvCxnSpPr>
          <p:nvPr/>
        </p:nvCxnSpPr>
        <p:spPr>
          <a:xfrm flipH="1">
            <a:off x="4782316" y="4484344"/>
            <a:ext cx="130963" cy="218445"/>
          </a:xfrm>
          <a:prstGeom prst="line">
            <a:avLst/>
          </a:prstGeom>
          <a:ln/>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14E944AB-C959-DF44-AC64-0B7E2CEE13D1}"/>
              </a:ext>
            </a:extLst>
          </p:cNvPr>
          <p:cNvCxnSpPr>
            <a:cxnSpLocks/>
          </p:cNvCxnSpPr>
          <p:nvPr/>
        </p:nvCxnSpPr>
        <p:spPr>
          <a:xfrm>
            <a:off x="4926295" y="4787528"/>
            <a:ext cx="9203" cy="84981"/>
          </a:xfrm>
          <a:prstGeom prst="line">
            <a:avLst/>
          </a:prstGeom>
          <a:ln/>
        </p:spPr>
        <p:style>
          <a:lnRef idx="1">
            <a:schemeClr val="dk1"/>
          </a:lnRef>
          <a:fillRef idx="0">
            <a:schemeClr val="dk1"/>
          </a:fillRef>
          <a:effectRef idx="0">
            <a:schemeClr val="dk1"/>
          </a:effectRef>
          <a:fontRef idx="minor">
            <a:schemeClr val="tx1"/>
          </a:fontRef>
        </p:style>
      </p:cxnSp>
      <p:sp>
        <p:nvSpPr>
          <p:cNvPr id="136" name="Durvalumab text box">
            <a:extLst>
              <a:ext uri="{FF2B5EF4-FFF2-40B4-BE49-F238E27FC236}">
                <a16:creationId xmlns:a16="http://schemas.microsoft.com/office/drawing/2014/main" id="{D7874F88-9A62-9947-AF24-7C595C0D9B19}"/>
              </a:ext>
            </a:extLst>
          </p:cNvPr>
          <p:cNvSpPr txBox="1"/>
          <p:nvPr/>
        </p:nvSpPr>
        <p:spPr>
          <a:xfrm>
            <a:off x="7035197" y="1595134"/>
            <a:ext cx="3410908" cy="646331"/>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PD-1/PD-L1 inhibitors reverse immune suppression </a:t>
            </a:r>
            <a:r>
              <a:rPr kumimoji="0" lang="en-US" sz="1200" b="0" i="0" u="none" strike="noStrike" kern="1200" cap="none" spc="0" normalizeH="0" baseline="0" noProof="0">
                <a:ln>
                  <a:noFill/>
                </a:ln>
                <a:solidFill>
                  <a:srgbClr val="000000"/>
                </a:solidFill>
                <a:effectLst/>
                <a:uLnTx/>
                <a:uFillTx/>
                <a:latin typeface="Arial"/>
                <a:ea typeface="ＭＳ Ｐゴシック" panose="020B0600070205080204" pitchFamily="34" charset="-128"/>
                <a:cs typeface="+mn-cs"/>
              </a:rPr>
              <a:t>and lead </a:t>
            </a:r>
            <a:r>
              <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to a systemic antitumor response</a:t>
            </a:r>
          </a:p>
        </p:txBody>
      </p:sp>
      <p:sp>
        <p:nvSpPr>
          <p:cNvPr id="137" name="Durvalumab">
            <a:extLst>
              <a:ext uri="{FF2B5EF4-FFF2-40B4-BE49-F238E27FC236}">
                <a16:creationId xmlns:a16="http://schemas.microsoft.com/office/drawing/2014/main" id="{CA9B710C-6781-B844-A27D-17C7D1FD4616}"/>
              </a:ext>
            </a:extLst>
          </p:cNvPr>
          <p:cNvSpPr txBox="1"/>
          <p:nvPr/>
        </p:nvSpPr>
        <p:spPr>
          <a:xfrm>
            <a:off x="4161861" y="1136286"/>
            <a:ext cx="6210300"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dirty="0">
                <a:ln>
                  <a:noFill/>
                </a:ln>
                <a:solidFill>
                  <a:srgbClr val="000000"/>
                </a:solidFill>
                <a:effectLst/>
                <a:uLnTx/>
                <a:uFillTx/>
                <a:latin typeface="Arial"/>
                <a:ea typeface="ＭＳ Ｐゴシック" panose="020B0600070205080204" pitchFamily="34" charset="-128"/>
                <a:cs typeface="+mn-cs"/>
              </a:rPr>
              <a:t>Checkpoint inhibitor</a:t>
            </a:r>
          </a:p>
        </p:txBody>
      </p:sp>
      <p:sp>
        <p:nvSpPr>
          <p:cNvPr id="138" name="Rectangle 137">
            <a:extLst>
              <a:ext uri="{FF2B5EF4-FFF2-40B4-BE49-F238E27FC236}">
                <a16:creationId xmlns:a16="http://schemas.microsoft.com/office/drawing/2014/main" id="{A018736D-C866-4C40-BF78-F50FD2BAFCAD}"/>
              </a:ext>
            </a:extLst>
          </p:cNvPr>
          <p:cNvSpPr/>
          <p:nvPr/>
        </p:nvSpPr>
        <p:spPr>
          <a:xfrm flipH="1">
            <a:off x="7074774" y="1599406"/>
            <a:ext cx="45719" cy="894671"/>
          </a:xfrm>
          <a:prstGeom prst="rect">
            <a:avLst/>
          </a:prstGeom>
          <a:gradFill>
            <a:gsLst>
              <a:gs pos="0">
                <a:srgbClr val="FF6F03"/>
              </a:gs>
              <a:gs pos="99000">
                <a:schemeClr val="bg1"/>
              </a:gs>
              <a:gs pos="65000">
                <a:srgbClr val="F0F06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9" name="Chemoradiation">
            <a:extLst>
              <a:ext uri="{FF2B5EF4-FFF2-40B4-BE49-F238E27FC236}">
                <a16:creationId xmlns:a16="http://schemas.microsoft.com/office/drawing/2014/main" id="{64AA2906-3521-4E45-81D3-8EE47F295853}"/>
              </a:ext>
            </a:extLst>
          </p:cNvPr>
          <p:cNvSpPr txBox="1"/>
          <p:nvPr/>
        </p:nvSpPr>
        <p:spPr>
          <a:xfrm>
            <a:off x="693274" y="1530581"/>
            <a:ext cx="5981700"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dirty="0">
                <a:ln>
                  <a:noFill/>
                </a:ln>
                <a:solidFill>
                  <a:srgbClr val="000000"/>
                </a:solidFill>
                <a:effectLst/>
                <a:uLnTx/>
                <a:uFillTx/>
                <a:latin typeface="Arial"/>
                <a:ea typeface="ＭＳ Ｐゴシック" panose="020B0600070205080204" pitchFamily="34" charset="-128"/>
                <a:cs typeface="+mn-cs"/>
              </a:rPr>
              <a:t>chemoradiation</a:t>
            </a:r>
          </a:p>
        </p:txBody>
      </p:sp>
      <p:sp>
        <p:nvSpPr>
          <p:cNvPr id="140" name="Chemoradiation text box">
            <a:extLst>
              <a:ext uri="{FF2B5EF4-FFF2-40B4-BE49-F238E27FC236}">
                <a16:creationId xmlns:a16="http://schemas.microsoft.com/office/drawing/2014/main" id="{023F7177-67FF-4442-9D7F-F6847A725D1A}"/>
              </a:ext>
            </a:extLst>
          </p:cNvPr>
          <p:cNvSpPr txBox="1"/>
          <p:nvPr/>
        </p:nvSpPr>
        <p:spPr>
          <a:xfrm>
            <a:off x="1184861" y="2446622"/>
            <a:ext cx="2364083" cy="646331"/>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Chemoradiation induces </a:t>
            </a:r>
            <a:br>
              <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br>
            <a:r>
              <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tumor antigen release and </a:t>
            </a:r>
            <a:br>
              <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br>
            <a:r>
              <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an adaptive immune response</a:t>
            </a:r>
          </a:p>
        </p:txBody>
      </p:sp>
      <p:sp>
        <p:nvSpPr>
          <p:cNvPr id="141" name="PD-L1 Text box">
            <a:extLst>
              <a:ext uri="{FF2B5EF4-FFF2-40B4-BE49-F238E27FC236}">
                <a16:creationId xmlns:a16="http://schemas.microsoft.com/office/drawing/2014/main" id="{EFCF61FA-2E2C-2C4E-BEED-5C9D8026D2D1}"/>
              </a:ext>
            </a:extLst>
          </p:cNvPr>
          <p:cNvSpPr txBox="1"/>
          <p:nvPr/>
        </p:nvSpPr>
        <p:spPr>
          <a:xfrm>
            <a:off x="4495853" y="1934693"/>
            <a:ext cx="2170176" cy="646331"/>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PD-L1 overexpression </a:t>
            </a:r>
            <a:br>
              <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br>
            <a:r>
              <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leads to immune </a:t>
            </a:r>
            <a:br>
              <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br>
            <a:r>
              <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cell evasion</a:t>
            </a:r>
          </a:p>
        </p:txBody>
      </p:sp>
      <p:sp>
        <p:nvSpPr>
          <p:cNvPr id="142" name="Rectangle 141">
            <a:extLst>
              <a:ext uri="{FF2B5EF4-FFF2-40B4-BE49-F238E27FC236}">
                <a16:creationId xmlns:a16="http://schemas.microsoft.com/office/drawing/2014/main" id="{E2A8277A-71CE-9A4C-AD1F-101B277D3B8D}"/>
              </a:ext>
            </a:extLst>
          </p:cNvPr>
          <p:cNvSpPr/>
          <p:nvPr/>
        </p:nvSpPr>
        <p:spPr>
          <a:xfrm flipH="1">
            <a:off x="4420771" y="1938965"/>
            <a:ext cx="45719" cy="894671"/>
          </a:xfrm>
          <a:prstGeom prst="rect">
            <a:avLst/>
          </a:prstGeom>
          <a:gradFill>
            <a:gsLst>
              <a:gs pos="54000">
                <a:srgbClr val="D67C94"/>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3" name="Rectangle 142">
            <a:extLst>
              <a:ext uri="{FF2B5EF4-FFF2-40B4-BE49-F238E27FC236}">
                <a16:creationId xmlns:a16="http://schemas.microsoft.com/office/drawing/2014/main" id="{449D5FD0-2B97-434A-BBF2-2256FDED20CB}"/>
              </a:ext>
            </a:extLst>
          </p:cNvPr>
          <p:cNvSpPr/>
          <p:nvPr/>
        </p:nvSpPr>
        <p:spPr>
          <a:xfrm flipH="1">
            <a:off x="1102069" y="2450894"/>
            <a:ext cx="45719" cy="894671"/>
          </a:xfrm>
          <a:prstGeom prst="rect">
            <a:avLst/>
          </a:prstGeom>
          <a:gradFill>
            <a:gsLst>
              <a:gs pos="54000">
                <a:srgbClr val="877D9D"/>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144" name="Straight Connector 143"/>
          <p:cNvCxnSpPr>
            <a:cxnSpLocks/>
          </p:cNvCxnSpPr>
          <p:nvPr/>
        </p:nvCxnSpPr>
        <p:spPr>
          <a:xfrm>
            <a:off x="8453273" y="3261777"/>
            <a:ext cx="1950720" cy="99695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cxnSpLocks/>
          </p:cNvCxnSpPr>
          <p:nvPr/>
        </p:nvCxnSpPr>
        <p:spPr>
          <a:xfrm flipV="1">
            <a:off x="8453274" y="4552736"/>
            <a:ext cx="1900045" cy="87557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46" name="Picture 145">
            <a:extLst>
              <a:ext uri="{FF2B5EF4-FFF2-40B4-BE49-F238E27FC236}">
                <a16:creationId xmlns:a16="http://schemas.microsoft.com/office/drawing/2014/main" id="{99C6D000-82F3-4767-8026-D27CFE013DDD}"/>
              </a:ext>
            </a:extLst>
          </p:cNvPr>
          <p:cNvPicPr>
            <a:picLocks noChangeAspect="1"/>
          </p:cNvPicPr>
          <p:nvPr/>
        </p:nvPicPr>
        <p:blipFill>
          <a:blip r:embed="rId15"/>
          <a:stretch>
            <a:fillRect/>
          </a:stretch>
        </p:blipFill>
        <p:spPr>
          <a:xfrm>
            <a:off x="10353319" y="4239834"/>
            <a:ext cx="310088" cy="318613"/>
          </a:xfrm>
          <a:prstGeom prst="rect">
            <a:avLst/>
          </a:prstGeom>
          <a:ln w="9525">
            <a:solidFill>
              <a:schemeClr val="tx1"/>
            </a:solidFill>
          </a:ln>
        </p:spPr>
      </p:pic>
      <p:pic>
        <p:nvPicPr>
          <p:cNvPr id="5" name="Picture 4">
            <a:extLst>
              <a:ext uri="{FF2B5EF4-FFF2-40B4-BE49-F238E27FC236}">
                <a16:creationId xmlns:a16="http://schemas.microsoft.com/office/drawing/2014/main" id="{644DC6CC-F07E-4D12-A600-5DC86B32203E}"/>
              </a:ext>
            </a:extLst>
          </p:cNvPr>
          <p:cNvPicPr>
            <a:picLocks noChangeAspect="1"/>
          </p:cNvPicPr>
          <p:nvPr/>
        </p:nvPicPr>
        <p:blipFill>
          <a:blip r:embed="rId16"/>
          <a:stretch>
            <a:fillRect/>
          </a:stretch>
        </p:blipFill>
        <p:spPr>
          <a:xfrm>
            <a:off x="6557272" y="3037267"/>
            <a:ext cx="2229133" cy="2186383"/>
          </a:xfrm>
          <a:prstGeom prst="rect">
            <a:avLst/>
          </a:prstGeom>
        </p:spPr>
      </p:pic>
      <p:sp>
        <p:nvSpPr>
          <p:cNvPr id="94" name="PD-1">
            <a:extLst>
              <a:ext uri="{FF2B5EF4-FFF2-40B4-BE49-F238E27FC236}">
                <a16:creationId xmlns:a16="http://schemas.microsoft.com/office/drawing/2014/main" id="{16EA12A1-08B6-4157-B6A8-432EC71C0054}"/>
              </a:ext>
            </a:extLst>
          </p:cNvPr>
          <p:cNvSpPr txBox="1"/>
          <p:nvPr/>
        </p:nvSpPr>
        <p:spPr>
          <a:xfrm>
            <a:off x="7114120" y="2736524"/>
            <a:ext cx="1469787" cy="27699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panose="020B0600070205080204" pitchFamily="34" charset="-128"/>
                <a:cs typeface="+mn-cs"/>
              </a:rPr>
              <a:t>Checkpoint inhibitors</a:t>
            </a:r>
          </a:p>
        </p:txBody>
      </p:sp>
      <p:sp>
        <p:nvSpPr>
          <p:cNvPr id="43" name="TextBox 42">
            <a:extLst>
              <a:ext uri="{FF2B5EF4-FFF2-40B4-BE49-F238E27FC236}">
                <a16:creationId xmlns:a16="http://schemas.microsoft.com/office/drawing/2014/main" id="{596BE0BA-F65B-9746-BF8A-783E4B6CABA2}"/>
              </a:ext>
            </a:extLst>
          </p:cNvPr>
          <p:cNvSpPr txBox="1"/>
          <p:nvPr/>
        </p:nvSpPr>
        <p:spPr>
          <a:xfrm>
            <a:off x="164282" y="6133851"/>
            <a:ext cx="3054811" cy="338554"/>
          </a:xfrm>
          <a:prstGeom prst="rect">
            <a:avLst/>
          </a:prstGeom>
          <a:noFill/>
        </p:spPr>
        <p:txBody>
          <a:bodyPr wrap="none" rtlCol="0">
            <a:spAutoFit/>
          </a:bodyPr>
          <a:lstStyle/>
          <a:p>
            <a:r>
              <a:rPr lang="en-US" sz="1600" dirty="0"/>
              <a:t>Courtesy of Benjamin Levy, MD</a:t>
            </a:r>
          </a:p>
        </p:txBody>
      </p:sp>
    </p:spTree>
    <p:extLst>
      <p:ext uri="{BB962C8B-B14F-4D97-AF65-F5344CB8AC3E}">
        <p14:creationId xmlns:p14="http://schemas.microsoft.com/office/powerpoint/2010/main" val="20833517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1C530-9E3B-E84E-96CD-B6F43A1B2B06}"/>
              </a:ext>
            </a:extLst>
          </p:cNvPr>
          <p:cNvSpPr>
            <a:spLocks noGrp="1"/>
          </p:cNvSpPr>
          <p:nvPr>
            <p:ph type="title"/>
          </p:nvPr>
        </p:nvSpPr>
        <p:spPr/>
        <p:txBody>
          <a:bodyPr/>
          <a:lstStyle/>
          <a:p>
            <a:pPr algn="ctr"/>
            <a:r>
              <a:rPr lang="en-US" sz="3000" dirty="0"/>
              <a:t>Agenda</a:t>
            </a:r>
          </a:p>
        </p:txBody>
      </p:sp>
      <p:sp>
        <p:nvSpPr>
          <p:cNvPr id="5" name="Content Placeholder 4">
            <a:extLst>
              <a:ext uri="{FF2B5EF4-FFF2-40B4-BE49-F238E27FC236}">
                <a16:creationId xmlns:a16="http://schemas.microsoft.com/office/drawing/2014/main" id="{AF7C16B9-7695-3948-B90C-6740B78ADF3E}"/>
              </a:ext>
            </a:extLst>
          </p:cNvPr>
          <p:cNvSpPr>
            <a:spLocks noGrp="1"/>
          </p:cNvSpPr>
          <p:nvPr>
            <p:ph idx="1"/>
          </p:nvPr>
        </p:nvSpPr>
        <p:spPr>
          <a:xfrm>
            <a:off x="609600" y="1371600"/>
            <a:ext cx="11582400" cy="5334000"/>
          </a:xfrm>
        </p:spPr>
        <p:txBody>
          <a:bodyPr/>
          <a:lstStyle/>
          <a:p>
            <a:pPr marL="0" indent="0" defTabSz="457208" eaLnBrk="1" fontAlgn="auto" hangingPunct="1">
              <a:spcBef>
                <a:spcPts val="400"/>
              </a:spcBef>
              <a:spcAft>
                <a:spcPts val="0"/>
              </a:spcAft>
              <a:buNone/>
            </a:pPr>
            <a:r>
              <a:rPr lang="en-US" sz="2000" b="1" dirty="0">
                <a:solidFill>
                  <a:srgbClr val="0432FF"/>
                </a:solidFill>
              </a:rPr>
              <a:t>Overview: Localized Lung Cancer; Staging; History of Treatment</a:t>
            </a:r>
          </a:p>
          <a:p>
            <a:pPr defTabSz="457208" eaLnBrk="1" fontAlgn="auto" hangingPunct="1">
              <a:spcBef>
                <a:spcPts val="400"/>
              </a:spcBef>
              <a:spcAft>
                <a:spcPts val="0"/>
              </a:spcAft>
            </a:pPr>
            <a:r>
              <a:rPr lang="en-US" sz="2000" dirty="0">
                <a:solidFill>
                  <a:schemeClr val="tx2"/>
                </a:solidFill>
              </a:rPr>
              <a:t>Case Presentation: </a:t>
            </a:r>
            <a:r>
              <a:rPr lang="en-US" sz="2000" dirty="0" err="1">
                <a:solidFill>
                  <a:schemeClr val="tx2"/>
                </a:solidFill>
              </a:rPr>
              <a:t>Ms</a:t>
            </a:r>
            <a:r>
              <a:rPr lang="en-US" sz="2000" dirty="0">
                <a:solidFill>
                  <a:schemeClr val="tx2"/>
                </a:solidFill>
              </a:rPr>
              <a:t> Waxman – 60-year-old woman</a:t>
            </a:r>
            <a:endParaRPr lang="en-US" sz="2000" b="1" dirty="0">
              <a:solidFill>
                <a:schemeClr val="tx2"/>
              </a:solidFill>
            </a:endParaRPr>
          </a:p>
          <a:p>
            <a:pPr marL="0" indent="0" defTabSz="457208" eaLnBrk="1" fontAlgn="auto" hangingPunct="1">
              <a:spcBef>
                <a:spcPts val="1600"/>
              </a:spcBef>
              <a:spcAft>
                <a:spcPts val="0"/>
              </a:spcAft>
              <a:buNone/>
            </a:pPr>
            <a:r>
              <a:rPr lang="en-US" sz="2000" b="1" dirty="0">
                <a:solidFill>
                  <a:srgbClr val="0432FF"/>
                </a:solidFill>
              </a:rPr>
              <a:t>Module 1: PACIFIC Trial: Benefits of </a:t>
            </a:r>
            <a:r>
              <a:rPr lang="en-US" sz="2000" b="1" dirty="0" err="1">
                <a:solidFill>
                  <a:srgbClr val="0432FF"/>
                </a:solidFill>
              </a:rPr>
              <a:t>Postchemoradiation</a:t>
            </a:r>
            <a:r>
              <a:rPr lang="en-US" sz="2000" b="1" dirty="0">
                <a:solidFill>
                  <a:srgbClr val="0432FF"/>
                </a:solidFill>
              </a:rPr>
              <a:t> Durvalumab Consolidation</a:t>
            </a:r>
            <a:endParaRPr lang="en-US" sz="2000" b="1" kern="1200" dirty="0">
              <a:solidFill>
                <a:srgbClr val="0432FF"/>
              </a:solidFill>
            </a:endParaRPr>
          </a:p>
          <a:p>
            <a:pPr>
              <a:spcBef>
                <a:spcPts val="400"/>
              </a:spcBef>
              <a:spcAft>
                <a:spcPts val="0"/>
              </a:spcAft>
            </a:pPr>
            <a:r>
              <a:rPr lang="en-US" sz="2000" dirty="0"/>
              <a:t>Case Presentation: </a:t>
            </a:r>
            <a:r>
              <a:rPr lang="en-US" sz="2000" dirty="0" err="1"/>
              <a:t>Ms</a:t>
            </a:r>
            <a:r>
              <a:rPr lang="en-US" sz="2000" dirty="0"/>
              <a:t> Sandy – 71-year-old woman</a:t>
            </a:r>
          </a:p>
          <a:p>
            <a:pPr marL="0" indent="0">
              <a:spcBef>
                <a:spcPts val="1600"/>
              </a:spcBef>
              <a:spcAft>
                <a:spcPts val="0"/>
              </a:spcAft>
              <a:buNone/>
            </a:pPr>
            <a:r>
              <a:rPr lang="en-US" sz="2000" b="1" dirty="0">
                <a:solidFill>
                  <a:srgbClr val="0432FF"/>
                </a:solidFill>
              </a:rPr>
              <a:t>Module 2: PACIFIC Trial: Side Effects Associated with Chemoradiation Therapy and Durvalumab Consolidation</a:t>
            </a:r>
          </a:p>
          <a:p>
            <a:pPr>
              <a:spcBef>
                <a:spcPts val="400"/>
              </a:spcBef>
              <a:spcAft>
                <a:spcPts val="0"/>
              </a:spcAft>
            </a:pPr>
            <a:r>
              <a:rPr lang="en-US" sz="2000" dirty="0"/>
              <a:t>Case Presentation: </a:t>
            </a:r>
            <a:r>
              <a:rPr lang="en-US" sz="2000" dirty="0" err="1"/>
              <a:t>Ms</a:t>
            </a:r>
            <a:r>
              <a:rPr lang="en-US" sz="2000" dirty="0"/>
              <a:t> Waxman – 81-year-old woman</a:t>
            </a:r>
            <a:endParaRPr lang="en-US" sz="2000" b="1" dirty="0">
              <a:solidFill>
                <a:srgbClr val="0432FF"/>
              </a:solidFill>
            </a:endParaRPr>
          </a:p>
          <a:p>
            <a:pPr marL="0" indent="0">
              <a:spcBef>
                <a:spcPts val="1600"/>
              </a:spcBef>
              <a:spcAft>
                <a:spcPts val="0"/>
              </a:spcAft>
              <a:buNone/>
            </a:pPr>
            <a:r>
              <a:rPr lang="en-US" sz="2000" b="1" dirty="0">
                <a:solidFill>
                  <a:srgbClr val="0432FF"/>
                </a:solidFill>
              </a:rPr>
              <a:t>Module 3: Management of Immune-Mediated Toxicity </a:t>
            </a:r>
          </a:p>
          <a:p>
            <a:pPr>
              <a:spcBef>
                <a:spcPts val="400"/>
              </a:spcBef>
              <a:spcAft>
                <a:spcPts val="0"/>
              </a:spcAft>
            </a:pPr>
            <a:r>
              <a:rPr lang="en-US" sz="2000" dirty="0">
                <a:solidFill>
                  <a:schemeClr val="tx2"/>
                </a:solidFill>
              </a:rPr>
              <a:t>Case Presentation: </a:t>
            </a:r>
            <a:r>
              <a:rPr lang="en-US" sz="2000" dirty="0" err="1">
                <a:solidFill>
                  <a:schemeClr val="tx2"/>
                </a:solidFill>
              </a:rPr>
              <a:t>Ms</a:t>
            </a:r>
            <a:r>
              <a:rPr lang="en-US" sz="2000" dirty="0">
                <a:solidFill>
                  <a:schemeClr val="tx2"/>
                </a:solidFill>
              </a:rPr>
              <a:t> Sandy – 68-year-old woman</a:t>
            </a:r>
          </a:p>
          <a:p>
            <a:pPr marL="0" indent="0">
              <a:spcBef>
                <a:spcPts val="1600"/>
              </a:spcBef>
              <a:spcAft>
                <a:spcPts val="0"/>
              </a:spcAft>
              <a:buNone/>
            </a:pPr>
            <a:r>
              <a:rPr lang="en-US" sz="2000" b="1" dirty="0">
                <a:solidFill>
                  <a:srgbClr val="0432FF"/>
                </a:solidFill>
              </a:rPr>
              <a:t>Module 4: Recent Relevant Data Sets</a:t>
            </a:r>
            <a:endParaRPr lang="en-US" sz="2000" kern="1200" dirty="0">
              <a:solidFill>
                <a:srgbClr val="0432FF"/>
              </a:solidFill>
            </a:endParaRPr>
          </a:p>
          <a:p>
            <a:pPr>
              <a:spcBef>
                <a:spcPts val="400"/>
              </a:spcBef>
              <a:spcAft>
                <a:spcPts val="0"/>
              </a:spcAft>
            </a:pPr>
            <a:r>
              <a:rPr lang="en-US" sz="2000" dirty="0"/>
              <a:t>ASCO 2020 Plenary: ADAURA study of adjuvant </a:t>
            </a:r>
            <a:r>
              <a:rPr lang="en-US" sz="2000" dirty="0" err="1"/>
              <a:t>osimertinib</a:t>
            </a:r>
            <a:r>
              <a:rPr lang="en-US" sz="2000" dirty="0"/>
              <a:t> for EGFR-mutated NSCLC</a:t>
            </a:r>
          </a:p>
        </p:txBody>
      </p:sp>
    </p:spTree>
    <p:extLst>
      <p:ext uri="{BB962C8B-B14F-4D97-AF65-F5344CB8AC3E}">
        <p14:creationId xmlns:p14="http://schemas.microsoft.com/office/powerpoint/2010/main" val="3143497725"/>
      </p:ext>
    </p:extLst>
  </p:cSld>
  <p:clrMapOvr>
    <a:masterClrMapping/>
  </p:clrMapOvr>
  <p:transition spd="slow"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F7C16B9-7695-3948-B90C-6740B78ADF3E}"/>
              </a:ext>
            </a:extLst>
          </p:cNvPr>
          <p:cNvSpPr>
            <a:spLocks noGrp="1"/>
          </p:cNvSpPr>
          <p:nvPr>
            <p:ph idx="1"/>
          </p:nvPr>
        </p:nvSpPr>
        <p:spPr>
          <a:xfrm>
            <a:off x="609600" y="2743200"/>
            <a:ext cx="11582400" cy="4114800"/>
          </a:xfrm>
        </p:spPr>
        <p:txBody>
          <a:bodyPr/>
          <a:lstStyle/>
          <a:p>
            <a:pPr marL="0" indent="0" defTabSz="457208" eaLnBrk="1" fontAlgn="auto" hangingPunct="1">
              <a:spcBef>
                <a:spcPts val="300"/>
              </a:spcBef>
              <a:spcAft>
                <a:spcPts val="0"/>
              </a:spcAft>
              <a:buNone/>
            </a:pPr>
            <a:r>
              <a:rPr lang="en-US" sz="2800" b="1" dirty="0">
                <a:solidFill>
                  <a:srgbClr val="0432FF"/>
                </a:solidFill>
              </a:rPr>
              <a:t>Module 1: PACIFIC Trial: Benefits of </a:t>
            </a:r>
            <a:r>
              <a:rPr lang="en-US" sz="2800" b="1" dirty="0" err="1">
                <a:solidFill>
                  <a:srgbClr val="0432FF"/>
                </a:solidFill>
              </a:rPr>
              <a:t>Postchemoradiation</a:t>
            </a:r>
            <a:r>
              <a:rPr lang="en-US" sz="2800" b="1" dirty="0">
                <a:solidFill>
                  <a:srgbClr val="0432FF"/>
                </a:solidFill>
              </a:rPr>
              <a:t> Durvalumab Consolidation</a:t>
            </a:r>
            <a:endParaRPr lang="en-US" sz="2800" b="1" kern="1200" dirty="0">
              <a:solidFill>
                <a:srgbClr val="0432FF"/>
              </a:solidFill>
            </a:endParaRPr>
          </a:p>
          <a:p>
            <a:pPr>
              <a:spcBef>
                <a:spcPts val="300"/>
              </a:spcBef>
              <a:spcAft>
                <a:spcPts val="0"/>
              </a:spcAft>
            </a:pPr>
            <a:r>
              <a:rPr lang="en-US" sz="2800" dirty="0"/>
              <a:t>Case Presentation: </a:t>
            </a:r>
            <a:r>
              <a:rPr lang="en-US" sz="2800" dirty="0" err="1"/>
              <a:t>Ms</a:t>
            </a:r>
            <a:r>
              <a:rPr lang="en-US" sz="2800" dirty="0"/>
              <a:t> Sandy – 71-year-old woman</a:t>
            </a:r>
          </a:p>
        </p:txBody>
      </p:sp>
    </p:spTree>
    <p:extLst>
      <p:ext uri="{BB962C8B-B14F-4D97-AF65-F5344CB8AC3E}">
        <p14:creationId xmlns:p14="http://schemas.microsoft.com/office/powerpoint/2010/main" val="2823470794"/>
      </p:ext>
    </p:extLst>
  </p:cSld>
  <p:clrMapOvr>
    <a:masterClrMapping/>
  </p:clrMapOvr>
  <p:transition spd="slow"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2FFC-CABB-0B41-A5BA-D9F3DB2B8732}"/>
              </a:ext>
            </a:extLst>
          </p:cNvPr>
          <p:cNvSpPr>
            <a:spLocks noGrp="1"/>
          </p:cNvSpPr>
          <p:nvPr>
            <p:ph type="title"/>
          </p:nvPr>
        </p:nvSpPr>
        <p:spPr>
          <a:xfrm>
            <a:off x="609600" y="0"/>
            <a:ext cx="11582400" cy="1219200"/>
          </a:xfrm>
        </p:spPr>
        <p:txBody>
          <a:bodyPr>
            <a:noAutofit/>
          </a:bodyPr>
          <a:lstStyle/>
          <a:p>
            <a:r>
              <a:rPr lang="en-US" dirty="0"/>
              <a:t>When was the last time that you encountered a patient with lung cancer who continued to smoke after their diagnosis?</a:t>
            </a:r>
            <a:endParaRPr lang="en-US" sz="2400" dirty="0"/>
          </a:p>
        </p:txBody>
      </p:sp>
      <p:sp>
        <p:nvSpPr>
          <p:cNvPr id="3" name="Content Placeholder 2">
            <a:extLst>
              <a:ext uri="{FF2B5EF4-FFF2-40B4-BE49-F238E27FC236}">
                <a16:creationId xmlns:a16="http://schemas.microsoft.com/office/drawing/2014/main" id="{B4903DAD-4FA8-8B42-9D4A-73D68ABB8218}"/>
              </a:ext>
            </a:extLst>
          </p:cNvPr>
          <p:cNvSpPr>
            <a:spLocks noGrp="1"/>
          </p:cNvSpPr>
          <p:nvPr>
            <p:ph idx="1"/>
          </p:nvPr>
        </p:nvSpPr>
        <p:spPr>
          <a:xfrm>
            <a:off x="609600" y="1524000"/>
            <a:ext cx="10972800" cy="4876800"/>
          </a:xfrm>
        </p:spPr>
        <p:txBody>
          <a:bodyPr/>
          <a:lstStyle/>
          <a:p>
            <a:pPr marL="457200" indent="-457200">
              <a:spcBef>
                <a:spcPts val="1800"/>
              </a:spcBef>
              <a:spcAft>
                <a:spcPts val="0"/>
              </a:spcAft>
              <a:buFont typeface="+mj-lt"/>
              <a:buAutoNum type="alphaLcPeriod"/>
            </a:pPr>
            <a:r>
              <a:rPr lang="en-US" sz="2000" dirty="0"/>
              <a:t>Within the last week</a:t>
            </a:r>
          </a:p>
          <a:p>
            <a:pPr marL="457200" indent="-457200">
              <a:spcBef>
                <a:spcPts val="1800"/>
              </a:spcBef>
              <a:spcAft>
                <a:spcPts val="0"/>
              </a:spcAft>
              <a:buFont typeface="+mj-lt"/>
              <a:buAutoNum type="alphaLcPeriod"/>
            </a:pPr>
            <a:r>
              <a:rPr lang="en-US" sz="2000" dirty="0"/>
              <a:t>1 week to 4 weeks ago</a:t>
            </a:r>
          </a:p>
          <a:p>
            <a:pPr marL="457200" indent="-457200">
              <a:spcBef>
                <a:spcPts val="1800"/>
              </a:spcBef>
              <a:spcAft>
                <a:spcPts val="0"/>
              </a:spcAft>
              <a:buFont typeface="+mj-lt"/>
              <a:buAutoNum type="alphaLcPeriod"/>
            </a:pPr>
            <a:r>
              <a:rPr lang="en-US" sz="2000" dirty="0"/>
              <a:t>1 month to 6 months ago</a:t>
            </a:r>
          </a:p>
          <a:p>
            <a:pPr marL="457200" indent="-457200">
              <a:spcBef>
                <a:spcPts val="1800"/>
              </a:spcBef>
              <a:spcAft>
                <a:spcPts val="0"/>
              </a:spcAft>
              <a:buFont typeface="+mj-lt"/>
              <a:buAutoNum type="alphaLcPeriod"/>
            </a:pPr>
            <a:r>
              <a:rPr lang="en-US" sz="2000" dirty="0"/>
              <a:t>6 months to 12 months ago</a:t>
            </a:r>
          </a:p>
          <a:p>
            <a:pPr marL="457200" indent="-457200">
              <a:spcBef>
                <a:spcPts val="1800"/>
              </a:spcBef>
              <a:spcAft>
                <a:spcPts val="0"/>
              </a:spcAft>
              <a:buFont typeface="+mj-lt"/>
              <a:buAutoNum type="alphaLcPeriod"/>
            </a:pPr>
            <a:r>
              <a:rPr lang="en-US" sz="2000" dirty="0"/>
              <a:t>More than 1 year ago</a:t>
            </a:r>
          </a:p>
          <a:p>
            <a:pPr marL="457200" indent="-457200">
              <a:spcBef>
                <a:spcPts val="1800"/>
              </a:spcBef>
              <a:spcAft>
                <a:spcPts val="0"/>
              </a:spcAft>
              <a:buFont typeface="+mj-lt"/>
              <a:buAutoNum type="alphaLcPeriod"/>
            </a:pPr>
            <a:r>
              <a:rPr lang="en-US" sz="2000" dirty="0"/>
              <a:t>Never</a:t>
            </a:r>
          </a:p>
        </p:txBody>
      </p:sp>
    </p:spTree>
    <p:extLst>
      <p:ext uri="{BB962C8B-B14F-4D97-AF65-F5344CB8AC3E}">
        <p14:creationId xmlns:p14="http://schemas.microsoft.com/office/powerpoint/2010/main" val="1245688709"/>
      </p:ext>
    </p:extLst>
  </p:cSld>
  <p:clrMapOvr>
    <a:masterClrMapping/>
  </p:clrMapOvr>
  <p:transition spd="slow"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6BB44-92C9-CF4C-BF63-BE3DB32005D1}"/>
              </a:ext>
            </a:extLst>
          </p:cNvPr>
          <p:cNvSpPr>
            <a:spLocks noGrp="1"/>
          </p:cNvSpPr>
          <p:nvPr>
            <p:ph type="title"/>
          </p:nvPr>
        </p:nvSpPr>
        <p:spPr/>
        <p:txBody>
          <a:bodyPr/>
          <a:lstStyle/>
          <a:p>
            <a:r>
              <a:rPr lang="en-US" dirty="0"/>
              <a:t>71-year-old woman (from the practice of </a:t>
            </a:r>
            <a:r>
              <a:rPr lang="en-US" dirty="0" err="1"/>
              <a:t>Ms</a:t>
            </a:r>
            <a:r>
              <a:rPr lang="en-US" dirty="0"/>
              <a:t> </a:t>
            </a:r>
            <a:r>
              <a:rPr lang="en-US" altLang="x-none" kern="1200" dirty="0">
                <a:latin typeface="Arial" charset="0"/>
                <a:ea typeface="ヒラギノ角ゴ Pro W3" charset="-128"/>
              </a:rPr>
              <a:t>Sandy</a:t>
            </a:r>
            <a:r>
              <a:rPr lang="en-US" dirty="0"/>
              <a:t>)</a:t>
            </a:r>
          </a:p>
        </p:txBody>
      </p:sp>
      <p:sp>
        <p:nvSpPr>
          <p:cNvPr id="3" name="Content Placeholder 2">
            <a:extLst>
              <a:ext uri="{FF2B5EF4-FFF2-40B4-BE49-F238E27FC236}">
                <a16:creationId xmlns:a16="http://schemas.microsoft.com/office/drawing/2014/main" id="{CD47E8A1-2E3E-5643-8C0F-E0F9FD5CA3BE}"/>
              </a:ext>
            </a:extLst>
          </p:cNvPr>
          <p:cNvSpPr>
            <a:spLocks noGrp="1"/>
          </p:cNvSpPr>
          <p:nvPr>
            <p:ph idx="1"/>
          </p:nvPr>
        </p:nvSpPr>
        <p:spPr/>
        <p:txBody>
          <a:bodyPr/>
          <a:lstStyle/>
          <a:p>
            <a:pPr>
              <a:spcAft>
                <a:spcPts val="600"/>
              </a:spcAft>
            </a:pPr>
            <a:r>
              <a:rPr lang="en-US" sz="2000" dirty="0"/>
              <a:t>8/2018: Stage IB NSCLC </a:t>
            </a:r>
            <a:r>
              <a:rPr lang="en-US" sz="2000" dirty="0">
                <a:sym typeface="Wingdings" pitchFamily="2" charset="2"/>
              </a:rPr>
              <a:t> R</a:t>
            </a:r>
            <a:r>
              <a:rPr lang="en-US" sz="2000" dirty="0"/>
              <a:t>esected 2.3-cm RLL</a:t>
            </a:r>
          </a:p>
          <a:p>
            <a:pPr lvl="1">
              <a:spcAft>
                <a:spcPts val="600"/>
              </a:spcAft>
            </a:pPr>
            <a:r>
              <a:rPr lang="en-US" sz="2000" dirty="0"/>
              <a:t>PMH of PVD, COPD and HTN</a:t>
            </a:r>
          </a:p>
          <a:p>
            <a:pPr>
              <a:spcAft>
                <a:spcPts val="600"/>
              </a:spcAft>
            </a:pPr>
            <a:r>
              <a:rPr lang="en-US" sz="2000" dirty="0"/>
              <a:t>10/2019: Recurrence, with hilar adenopathy</a:t>
            </a:r>
          </a:p>
          <a:p>
            <a:pPr>
              <a:spcAft>
                <a:spcPts val="600"/>
              </a:spcAft>
            </a:pPr>
            <a:r>
              <a:rPr lang="en-US" sz="2000" dirty="0"/>
              <a:t>12/2019 Bronchoscopy: Poorly differentiated carcinoma </a:t>
            </a:r>
          </a:p>
          <a:p>
            <a:pPr>
              <a:spcAft>
                <a:spcPts val="600"/>
              </a:spcAft>
            </a:pPr>
            <a:r>
              <a:rPr lang="en-US" sz="2000" dirty="0"/>
              <a:t>12/2019 - 2/2020: Concurrent weekly paclitaxel/carboplatin x 8 </a:t>
            </a:r>
          </a:p>
          <a:p>
            <a:pPr lvl="1">
              <a:spcAft>
                <a:spcPts val="600"/>
              </a:spcAft>
            </a:pPr>
            <a:r>
              <a:rPr lang="en-US" sz="2000" dirty="0"/>
              <a:t>Moderate esophagitis, no weight loss</a:t>
            </a:r>
          </a:p>
          <a:p>
            <a:pPr lvl="1">
              <a:spcAft>
                <a:spcPts val="600"/>
              </a:spcAft>
            </a:pPr>
            <a:r>
              <a:rPr lang="en-US" sz="2000" dirty="0"/>
              <a:t>SOB worsened on chemo/radiation</a:t>
            </a:r>
          </a:p>
          <a:p>
            <a:pPr lvl="1">
              <a:spcAft>
                <a:spcPts val="600"/>
              </a:spcAft>
            </a:pPr>
            <a:r>
              <a:rPr lang="en-US" sz="2000" dirty="0"/>
              <a:t>CINV significant after week 1, added IV </a:t>
            </a:r>
            <a:r>
              <a:rPr lang="en-US" sz="2000" dirty="0" err="1"/>
              <a:t>aprepitant</a:t>
            </a:r>
            <a:endParaRPr lang="en-US" sz="2000" dirty="0"/>
          </a:p>
          <a:p>
            <a:pPr lvl="1">
              <a:spcAft>
                <a:spcPts val="600"/>
              </a:spcAft>
            </a:pPr>
            <a:r>
              <a:rPr lang="en-US" sz="2000" dirty="0"/>
              <a:t>HTN (compliance issues), increased amlodipine to 10mg</a:t>
            </a:r>
          </a:p>
          <a:p>
            <a:pPr>
              <a:spcAft>
                <a:spcPts val="600"/>
              </a:spcAft>
            </a:pPr>
            <a:r>
              <a:rPr lang="en-US" sz="2000" dirty="0"/>
              <a:t>Patient stopped smoking; previously 2 packs per day</a:t>
            </a:r>
          </a:p>
          <a:p>
            <a:pPr>
              <a:spcAft>
                <a:spcPts val="600"/>
              </a:spcAft>
            </a:pPr>
            <a:r>
              <a:rPr lang="en-US" sz="2000" dirty="0"/>
              <a:t>3/2020 CT chest: Stable disease </a:t>
            </a:r>
            <a:r>
              <a:rPr lang="en-US" sz="2000" dirty="0">
                <a:sym typeface="Wingdings" pitchFamily="2" charset="2"/>
              </a:rPr>
              <a:t> S/P maintenance durvalumab x 2  4/22/20 monthly durvalumab due to COVID-19</a:t>
            </a:r>
            <a:endParaRPr lang="en-US" sz="2000" dirty="0"/>
          </a:p>
          <a:p>
            <a:pPr marL="0" indent="0">
              <a:spcAft>
                <a:spcPts val="600"/>
              </a:spcAft>
              <a:buNone/>
            </a:pPr>
            <a:endParaRPr lang="en-US" sz="2000" dirty="0"/>
          </a:p>
          <a:p>
            <a:endParaRPr lang="en-US" sz="2000" dirty="0"/>
          </a:p>
        </p:txBody>
      </p:sp>
    </p:spTree>
    <p:extLst>
      <p:ext uri="{BB962C8B-B14F-4D97-AF65-F5344CB8AC3E}">
        <p14:creationId xmlns:p14="http://schemas.microsoft.com/office/powerpoint/2010/main" val="3425787466"/>
      </p:ext>
    </p:extLst>
  </p:cSld>
  <p:clrMapOvr>
    <a:masterClrMapping/>
  </p:clrMapOvr>
  <p:transition spd="slow"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6BB44-92C9-CF4C-BF63-BE3DB32005D1}"/>
              </a:ext>
            </a:extLst>
          </p:cNvPr>
          <p:cNvSpPr>
            <a:spLocks noGrp="1"/>
          </p:cNvSpPr>
          <p:nvPr>
            <p:ph type="title"/>
          </p:nvPr>
        </p:nvSpPr>
        <p:spPr/>
        <p:txBody>
          <a:bodyPr/>
          <a:lstStyle/>
          <a:p>
            <a:r>
              <a:rPr lang="en-US" dirty="0"/>
              <a:t>71-year-old woman (from the practice of </a:t>
            </a:r>
            <a:r>
              <a:rPr lang="en-US" dirty="0" err="1"/>
              <a:t>Ms</a:t>
            </a:r>
            <a:r>
              <a:rPr lang="en-US" dirty="0"/>
              <a:t> </a:t>
            </a:r>
            <a:r>
              <a:rPr lang="en-US" altLang="x-none" kern="1200" dirty="0">
                <a:latin typeface="Arial" charset="0"/>
                <a:ea typeface="ヒラギノ角ゴ Pro W3" charset="-128"/>
              </a:rPr>
              <a:t>Sandy</a:t>
            </a:r>
            <a:r>
              <a:rPr lang="en-US" dirty="0"/>
              <a:t>)</a:t>
            </a:r>
          </a:p>
        </p:txBody>
      </p:sp>
      <p:pic>
        <p:nvPicPr>
          <p:cNvPr id="7" name="Content Placeholder 1">
            <a:extLst>
              <a:ext uri="{FF2B5EF4-FFF2-40B4-BE49-F238E27FC236}">
                <a16:creationId xmlns:a16="http://schemas.microsoft.com/office/drawing/2014/main" id="{A382611F-A00C-5B40-8BFF-D6C194D9CB7D}"/>
              </a:ext>
            </a:extLst>
          </p:cNvPr>
          <p:cNvPicPr>
            <a:picLocks noChangeAspect="1"/>
          </p:cNvPicPr>
          <p:nvPr/>
        </p:nvPicPr>
        <p:blipFill>
          <a:blip r:embed="rId2"/>
          <a:stretch>
            <a:fillRect/>
          </a:stretch>
        </p:blipFill>
        <p:spPr>
          <a:xfrm>
            <a:off x="1651314" y="2057400"/>
            <a:ext cx="8127371" cy="4563793"/>
          </a:xfrm>
          <a:prstGeom prst="rect">
            <a:avLst/>
          </a:prstGeom>
        </p:spPr>
      </p:pic>
      <p:sp>
        <p:nvSpPr>
          <p:cNvPr id="8" name="TextBox 7">
            <a:extLst>
              <a:ext uri="{FF2B5EF4-FFF2-40B4-BE49-F238E27FC236}">
                <a16:creationId xmlns:a16="http://schemas.microsoft.com/office/drawing/2014/main" id="{6B1B32A8-F317-0048-A83A-034CF74C877D}"/>
              </a:ext>
            </a:extLst>
          </p:cNvPr>
          <p:cNvSpPr txBox="1"/>
          <p:nvPr/>
        </p:nvSpPr>
        <p:spPr>
          <a:xfrm>
            <a:off x="1651314" y="1355834"/>
            <a:ext cx="4063686" cy="646331"/>
          </a:xfrm>
          <a:prstGeom prst="rect">
            <a:avLst/>
          </a:prstGeom>
          <a:noFill/>
        </p:spPr>
        <p:txBody>
          <a:bodyPr wrap="square" rtlCol="0">
            <a:spAutoFit/>
          </a:bodyPr>
          <a:lstStyle/>
          <a:p>
            <a:pPr algn="ctr"/>
            <a:r>
              <a:rPr lang="en-US" sz="1800" b="1" dirty="0">
                <a:solidFill>
                  <a:srgbClr val="0432FF"/>
                </a:solidFill>
              </a:rPr>
              <a:t>Recurrence on 10/2019 CT chest with hilar lymphadenopathy</a:t>
            </a:r>
          </a:p>
        </p:txBody>
      </p:sp>
      <p:sp>
        <p:nvSpPr>
          <p:cNvPr id="9" name="TextBox 8">
            <a:extLst>
              <a:ext uri="{FF2B5EF4-FFF2-40B4-BE49-F238E27FC236}">
                <a16:creationId xmlns:a16="http://schemas.microsoft.com/office/drawing/2014/main" id="{BEB23AB4-E05B-1A4C-80BD-67511865AC76}"/>
              </a:ext>
            </a:extLst>
          </p:cNvPr>
          <p:cNvSpPr txBox="1"/>
          <p:nvPr/>
        </p:nvSpPr>
        <p:spPr>
          <a:xfrm>
            <a:off x="5714999" y="1590791"/>
            <a:ext cx="4063686" cy="369332"/>
          </a:xfrm>
          <a:prstGeom prst="rect">
            <a:avLst/>
          </a:prstGeom>
          <a:noFill/>
        </p:spPr>
        <p:txBody>
          <a:bodyPr wrap="square" rtlCol="0">
            <a:spAutoFit/>
          </a:bodyPr>
          <a:lstStyle/>
          <a:p>
            <a:pPr algn="ctr"/>
            <a:r>
              <a:rPr lang="en-US" sz="1800" b="1" dirty="0">
                <a:solidFill>
                  <a:srgbClr val="0432FF"/>
                </a:solidFill>
              </a:rPr>
              <a:t>CT chest 3/10/2020 stable disease</a:t>
            </a:r>
          </a:p>
        </p:txBody>
      </p:sp>
    </p:spTree>
    <p:extLst>
      <p:ext uri="{BB962C8B-B14F-4D97-AF65-F5344CB8AC3E}">
        <p14:creationId xmlns:p14="http://schemas.microsoft.com/office/powerpoint/2010/main" val="671641055"/>
      </p:ext>
    </p:extLst>
  </p:cSld>
  <p:clrMapOvr>
    <a:masterClrMapping/>
  </p:clrMapOvr>
  <p:transition spd="slow"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PACIFIC: Study Design</a:t>
            </a:r>
            <a:br>
              <a:rPr lang="en-US" dirty="0"/>
            </a:br>
            <a:r>
              <a:rPr lang="en-US" sz="1867" b="0" dirty="0"/>
              <a:t>Phase 3, Randomized, Double-blind, Placebo-controlled, Multicenter, International Study</a:t>
            </a:r>
            <a:r>
              <a:rPr lang="en-US" sz="1867" b="0" baseline="30000" dirty="0"/>
              <a:t>1</a:t>
            </a:r>
          </a:p>
        </p:txBody>
      </p:sp>
      <p:sp>
        <p:nvSpPr>
          <p:cNvPr id="4" name="Text Placeholder 3"/>
          <p:cNvSpPr>
            <a:spLocks noGrp="1"/>
          </p:cNvSpPr>
          <p:nvPr>
            <p:ph type="body" sz="quarter" idx="13"/>
          </p:nvPr>
        </p:nvSpPr>
        <p:spPr>
          <a:xfrm>
            <a:off x="442110" y="5819570"/>
            <a:ext cx="11307779" cy="536555"/>
          </a:xfrm>
        </p:spPr>
        <p:txBody>
          <a:bodyPr/>
          <a:lstStyle/>
          <a:p>
            <a:r>
              <a:rPr lang="en-US" dirty="0"/>
              <a:t>*Using the Ventana SP263 immunohistochemistry assay</a:t>
            </a:r>
          </a:p>
          <a:p>
            <a:r>
              <a:rPr lang="en-GB" baseline="30000" dirty="0">
                <a:latin typeface="Arial" panose="020B0604020202020204" pitchFamily="34" charset="0"/>
                <a:cs typeface="Arial" panose="020B0604020202020204" pitchFamily="34" charset="0"/>
              </a:rPr>
              <a:t>†</a:t>
            </a:r>
            <a:r>
              <a:rPr lang="en-US" dirty="0"/>
              <a:t>Defined as the time from randomization until the date of objective disease progression or death by any cause in the absence of progression. BICR, blinded independent central review; cCRT, concurrent CRT; PFS2, time to second progression; RECIST, Response Evaluation Criteria in Solid Tumors; TTDM, time to death or distant metastasis. ClinicalTrials.gov number: NCT02125461</a:t>
            </a:r>
          </a:p>
        </p:txBody>
      </p:sp>
      <p:sp>
        <p:nvSpPr>
          <p:cNvPr id="6" name="Rounded Rectangle 5"/>
          <p:cNvSpPr/>
          <p:nvPr/>
        </p:nvSpPr>
        <p:spPr>
          <a:xfrm>
            <a:off x="399901" y="1531309"/>
            <a:ext cx="3959536" cy="4023360"/>
          </a:xfrm>
          <a:prstGeom prst="roundRect">
            <a:avLst>
              <a:gd name="adj" fmla="val 0"/>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243411" marR="0" lvl="0" indent="-243411" algn="l" defTabSz="1219108" rtl="0" eaLnBrk="1" fontAlgn="base" latinLnBrk="0" hangingPunct="1">
              <a:lnSpc>
                <a:spcPct val="100000"/>
              </a:lnSpc>
              <a:spcBef>
                <a:spcPct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Unresectable, Stage III NSCLC without progression after definitive platinum-based cCRT (≥2 cycles)</a:t>
            </a:r>
          </a:p>
          <a:p>
            <a:pPr marL="243411" marR="0" lvl="0" indent="-243411" algn="l" defTabSz="1219108" rtl="0" eaLnBrk="1" fontAlgn="base" latinLnBrk="0" hangingPunct="1">
              <a:lnSpc>
                <a:spcPct val="100000"/>
              </a:lnSpc>
              <a:spcBef>
                <a:spcPct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18 years or older</a:t>
            </a:r>
          </a:p>
          <a:p>
            <a:pPr marL="243411" marR="0" lvl="0" indent="-243411" algn="l" defTabSz="1219108" rtl="0" eaLnBrk="1" fontAlgn="base" latinLnBrk="0" hangingPunct="1">
              <a:lnSpc>
                <a:spcPct val="100000"/>
              </a:lnSpc>
              <a:spcBef>
                <a:spcPct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WHO PS score 0 or 1</a:t>
            </a:r>
          </a:p>
          <a:p>
            <a:pPr marL="243411" marR="0" lvl="0" indent="-243411" algn="l" defTabSz="1219108" rtl="0" eaLnBrk="1" fontAlgn="base" latinLnBrk="0" hangingPunct="1">
              <a:lnSpc>
                <a:spcPct val="100000"/>
              </a:lnSpc>
              <a:spcBef>
                <a:spcPct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If available, archived pre-cCRT tumor tissue for PD-L1 testing*</a:t>
            </a:r>
          </a:p>
          <a:p>
            <a:pPr marL="243411" marR="0" lvl="0" indent="-243411" algn="l" defTabSz="1219108"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1219108"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All-comers population </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(i.e. irrespective of PD-L1 status)</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1219108"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N=713 randomized</a:t>
            </a:r>
          </a:p>
        </p:txBody>
      </p:sp>
      <p:sp>
        <p:nvSpPr>
          <p:cNvPr id="7" name="Rectangle 6"/>
          <p:cNvSpPr/>
          <p:nvPr/>
        </p:nvSpPr>
        <p:spPr>
          <a:xfrm>
            <a:off x="6046157" y="1840148"/>
            <a:ext cx="3125584" cy="10972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92000" tIns="192000" rIns="192000" bIns="19200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Durvalumab</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10 mg/kg q2w for</a:t>
            </a:r>
            <a:b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up to 12 months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N=476</a:t>
            </a:r>
          </a:p>
        </p:txBody>
      </p:sp>
      <p:sp>
        <p:nvSpPr>
          <p:cNvPr id="8" name="Rectangle 7"/>
          <p:cNvSpPr/>
          <p:nvPr/>
        </p:nvSpPr>
        <p:spPr>
          <a:xfrm>
            <a:off x="6046157" y="4190437"/>
            <a:ext cx="3125584" cy="109728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92000" tIns="192000" rIns="192000" bIns="19200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Placebo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 mg/kg q2w for </a:t>
            </a:r>
            <a:br>
              <a:rPr kumimoji="0" lang="en-GB"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up to 12 months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N=237</a:t>
            </a:r>
          </a:p>
        </p:txBody>
      </p:sp>
      <p:cxnSp>
        <p:nvCxnSpPr>
          <p:cNvPr id="9" name="Elbow Connector 8"/>
          <p:cNvCxnSpPr>
            <a:stCxn id="14" idx="0"/>
            <a:endCxn id="7" idx="1"/>
          </p:cNvCxnSpPr>
          <p:nvPr/>
        </p:nvCxnSpPr>
        <p:spPr>
          <a:xfrm rot="5400000" flipH="1" flipV="1">
            <a:off x="5444527" y="2626152"/>
            <a:ext cx="838995" cy="364267"/>
          </a:xfrm>
          <a:prstGeom prst="bentConnector2">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14" idx="4"/>
            <a:endCxn id="8" idx="1"/>
          </p:cNvCxnSpPr>
          <p:nvPr/>
        </p:nvCxnSpPr>
        <p:spPr>
          <a:xfrm rot="16200000" flipH="1">
            <a:off x="5420378" y="4113296"/>
            <a:ext cx="887295" cy="364267"/>
          </a:xfrm>
          <a:prstGeom prst="bentConnector2">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45395" y="2946977"/>
            <a:ext cx="3127109" cy="12016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92000" tIns="192000" rIns="192000" bIns="19200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2:1 randomization,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stratified by age, sex, and smoking history</a:t>
            </a:r>
          </a:p>
        </p:txBody>
      </p:sp>
      <p:grpSp>
        <p:nvGrpSpPr>
          <p:cNvPr id="5" name="Group 4"/>
          <p:cNvGrpSpPr/>
          <p:nvPr/>
        </p:nvGrpSpPr>
        <p:grpSpPr>
          <a:xfrm>
            <a:off x="9301177" y="1845781"/>
            <a:ext cx="2560320" cy="3441936"/>
            <a:chOff x="7049034" y="1369705"/>
            <a:chExt cx="1920240" cy="2581452"/>
          </a:xfrm>
        </p:grpSpPr>
        <p:sp>
          <p:nvSpPr>
            <p:cNvPr id="3" name="TextBox 2"/>
            <p:cNvSpPr txBox="1"/>
            <p:nvPr/>
          </p:nvSpPr>
          <p:spPr>
            <a:xfrm>
              <a:off x="7088428" y="1382569"/>
              <a:ext cx="1814169" cy="2568588"/>
            </a:xfrm>
            <a:prstGeom prst="rect">
              <a:avLst/>
            </a:prstGeom>
            <a:noFill/>
            <a:ln w="12700">
              <a:solidFill>
                <a:schemeClr val="accent1"/>
              </a:solidFill>
            </a:ln>
          </p:spPr>
          <p:txBody>
            <a:bodyPr wrap="square"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12" name="Rectangle 11"/>
            <p:cNvSpPr/>
            <p:nvPr/>
          </p:nvSpPr>
          <p:spPr>
            <a:xfrm>
              <a:off x="7049034" y="2509108"/>
              <a:ext cx="1920240" cy="135385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92000" tIns="192000" rIns="192000" bIns="19200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Key secondary endpoints </a:t>
              </a:r>
            </a:p>
            <a:p>
              <a:pPr marL="304784" marR="0" lvl="0" indent="-304784"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ORR, DoR and TTDM by BICR</a:t>
              </a:r>
            </a:p>
            <a:p>
              <a:pPr marL="304784" marR="0" lvl="0" indent="-304784"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PFS2 by investigator</a:t>
              </a:r>
            </a:p>
            <a:p>
              <a:pPr marL="304784" marR="0" lvl="0" indent="-304784"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Safety</a:t>
              </a:r>
            </a:p>
            <a:p>
              <a:pPr marL="304784" marR="0" lvl="0" indent="-304784"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PROs</a:t>
              </a:r>
            </a:p>
          </p:txBody>
        </p:sp>
        <p:sp>
          <p:nvSpPr>
            <p:cNvPr id="13" name="Rectangle 12"/>
            <p:cNvSpPr/>
            <p:nvPr/>
          </p:nvSpPr>
          <p:spPr>
            <a:xfrm>
              <a:off x="7049034" y="1369705"/>
              <a:ext cx="1828800" cy="101674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92000" tIns="365760" rIns="192000" bIns="36576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Primary endpoints</a:t>
              </a:r>
            </a:p>
            <a:p>
              <a:pPr marL="304784" marR="0" lvl="0" indent="-304784"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PFS by BICR using RECIST v1.1</a:t>
              </a:r>
              <a:r>
                <a:rPr kumimoji="0" lang="en-GB" sz="16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304784" marR="0" lvl="0" indent="-304784"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OS</a:t>
              </a:r>
            </a:p>
          </p:txBody>
        </p:sp>
      </p:grpSp>
      <p:sp>
        <p:nvSpPr>
          <p:cNvPr id="14" name="Oval 13"/>
          <p:cNvSpPr/>
          <p:nvPr/>
        </p:nvSpPr>
        <p:spPr>
          <a:xfrm>
            <a:off x="5369891" y="3227783"/>
            <a:ext cx="624000" cy="624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667" b="1" i="0" u="none" strike="noStrike" kern="1200" cap="none" spc="0" normalizeH="0" baseline="0" noProof="0" dirty="0">
                <a:ln>
                  <a:noFill/>
                </a:ln>
                <a:solidFill>
                  <a:srgbClr val="FFFFFF"/>
                </a:solidFill>
                <a:effectLst/>
                <a:uLnTx/>
                <a:uFillTx/>
                <a:latin typeface="Arial"/>
                <a:ea typeface="+mn-ea"/>
                <a:cs typeface="+mn-cs"/>
              </a:rPr>
              <a:t>R</a:t>
            </a:r>
          </a:p>
        </p:txBody>
      </p:sp>
      <p:sp>
        <p:nvSpPr>
          <p:cNvPr id="15" name="Rectangle 14"/>
          <p:cNvSpPr/>
          <p:nvPr/>
        </p:nvSpPr>
        <p:spPr>
          <a:xfrm>
            <a:off x="4295411" y="2562067"/>
            <a:ext cx="1402024" cy="93137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92000" tIns="192000" rIns="192000" bIns="19200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1–42 days </a:t>
            </a:r>
            <a:b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post-cCRT</a:t>
            </a:r>
          </a:p>
        </p:txBody>
      </p:sp>
      <p:cxnSp>
        <p:nvCxnSpPr>
          <p:cNvPr id="16" name="Straight Connector 15"/>
          <p:cNvCxnSpPr>
            <a:stCxn id="6" idx="3"/>
            <a:endCxn id="14" idx="2"/>
          </p:cNvCxnSpPr>
          <p:nvPr/>
        </p:nvCxnSpPr>
        <p:spPr>
          <a:xfrm flipV="1">
            <a:off x="4359438" y="3539783"/>
            <a:ext cx="1010453" cy="3207"/>
          </a:xfrm>
          <a:prstGeom prst="line">
            <a:avLst/>
          </a:prstGeom>
          <a:ln w="19050">
            <a:solidFill>
              <a:schemeClr val="bg1">
                <a:lumMod val="50000"/>
              </a:schemeClr>
            </a:solidFill>
            <a:tailEnd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92613" y="6525155"/>
            <a:ext cx="9109860" cy="25654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533"/>
              </a:spcAft>
              <a:buClrTx/>
              <a:buSzTx/>
              <a:buFontTx/>
              <a:buNone/>
              <a:tabLst/>
              <a:defRPr/>
            </a:pPr>
            <a:r>
              <a:rPr kumimoji="0" lang="en-US" sz="1067" b="0" i="0" u="none" strike="noStrike" kern="1200" cap="none" spc="0" normalizeH="0" baseline="0" noProof="0" dirty="0">
                <a:ln>
                  <a:noFill/>
                </a:ln>
                <a:solidFill>
                  <a:srgbClr val="FFFFFF"/>
                </a:solidFill>
                <a:effectLst/>
                <a:uLnTx/>
                <a:uFillTx/>
                <a:latin typeface="Times" panose="02020603050405020304" pitchFamily="18" charset="0"/>
                <a:ea typeface="ＭＳ Ｐゴシック" panose="020B0600070205080204" pitchFamily="34" charset="-128"/>
                <a:cs typeface="+mn-cs"/>
              </a:rPr>
              <a:t>1. Antonia SJ, et al. N Engl J Med 2017;377:1919–29.</a:t>
            </a:r>
            <a:endParaRPr kumimoji="0" lang="en-GB" sz="1067" b="0" i="0" u="none" strike="noStrike" kern="1200" cap="none" spc="0" normalizeH="0" baseline="0" noProof="0" dirty="0">
              <a:ln>
                <a:noFill/>
              </a:ln>
              <a:solidFill>
                <a:srgbClr val="FFFFFF"/>
              </a:solidFill>
              <a:effectLst/>
              <a:uLnTx/>
              <a:uFillTx/>
              <a:latin typeface="Times" panose="02020603050405020304" pitchFamily="18" charset="0"/>
              <a:ea typeface="ＭＳ Ｐゴシック" panose="020B0600070205080204" pitchFamily="34" charset="-128"/>
              <a:cs typeface="+mn-cs"/>
            </a:endParaRPr>
          </a:p>
        </p:txBody>
      </p:sp>
      <p:sp>
        <p:nvSpPr>
          <p:cNvPr id="19" name="TextBox 18">
            <a:extLst>
              <a:ext uri="{FF2B5EF4-FFF2-40B4-BE49-F238E27FC236}">
                <a16:creationId xmlns:a16="http://schemas.microsoft.com/office/drawing/2014/main" id="{23125D77-A898-CD46-9285-923DDC33EEBE}"/>
              </a:ext>
            </a:extLst>
          </p:cNvPr>
          <p:cNvSpPr txBox="1"/>
          <p:nvPr/>
        </p:nvSpPr>
        <p:spPr>
          <a:xfrm>
            <a:off x="7239000" y="6556232"/>
            <a:ext cx="3054811" cy="338554"/>
          </a:xfrm>
          <a:prstGeom prst="rect">
            <a:avLst/>
          </a:prstGeom>
          <a:noFill/>
        </p:spPr>
        <p:txBody>
          <a:bodyPr wrap="none" rtlCol="0">
            <a:spAutoFit/>
          </a:bodyPr>
          <a:lstStyle/>
          <a:p>
            <a:r>
              <a:rPr lang="en-US" sz="1600" dirty="0">
                <a:solidFill>
                  <a:schemeClr val="bg1"/>
                </a:solidFill>
              </a:rPr>
              <a:t>Courtesy of Benjamin Levy, MD</a:t>
            </a:r>
          </a:p>
        </p:txBody>
      </p:sp>
    </p:spTree>
    <p:extLst>
      <p:ext uri="{BB962C8B-B14F-4D97-AF65-F5344CB8AC3E}">
        <p14:creationId xmlns:p14="http://schemas.microsoft.com/office/powerpoint/2010/main" val="38863680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260337"/>
            <a:ext cx="10515600" cy="520174"/>
          </a:xfrm>
        </p:spPr>
        <p:txBody>
          <a:bodyPr anchor="ctr"/>
          <a:lstStyle/>
          <a:p>
            <a:r>
              <a:rPr lang="en-GB" sz="3200" dirty="0"/>
              <a:t>Updated Progression-free Survival by BICR* (ITT)</a:t>
            </a:r>
          </a:p>
        </p:txBody>
      </p:sp>
      <p:grpSp>
        <p:nvGrpSpPr>
          <p:cNvPr id="7" name="Group 6"/>
          <p:cNvGrpSpPr>
            <a:grpSpLocks noChangeAspect="1"/>
          </p:cNvGrpSpPr>
          <p:nvPr/>
        </p:nvGrpSpPr>
        <p:grpSpPr>
          <a:xfrm>
            <a:off x="745248" y="1398461"/>
            <a:ext cx="7730676" cy="4485386"/>
            <a:chOff x="1170306" y="1370272"/>
            <a:chExt cx="5418699" cy="3143960"/>
          </a:xfrm>
        </p:grpSpPr>
        <p:grpSp>
          <p:nvGrpSpPr>
            <p:cNvPr id="327" name="Group 326"/>
            <p:cNvGrpSpPr/>
            <p:nvPr/>
          </p:nvGrpSpPr>
          <p:grpSpPr>
            <a:xfrm>
              <a:off x="1615440" y="1413601"/>
              <a:ext cx="286775" cy="2315843"/>
              <a:chOff x="1615440" y="1413601"/>
              <a:chExt cx="286775" cy="2315843"/>
            </a:xfrm>
          </p:grpSpPr>
          <p:sp>
            <p:nvSpPr>
              <p:cNvPr id="31" name="Rectangle 27"/>
              <p:cNvSpPr>
                <a:spLocks noChangeArrowheads="1"/>
              </p:cNvSpPr>
              <p:nvPr/>
            </p:nvSpPr>
            <p:spPr bwMode="auto">
              <a:xfrm>
                <a:off x="1615440" y="1413601"/>
                <a:ext cx="286775" cy="12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1.0</a:t>
                </a:r>
              </a:p>
            </p:txBody>
          </p:sp>
          <p:sp>
            <p:nvSpPr>
              <p:cNvPr id="32" name="Rectangle 28"/>
              <p:cNvSpPr>
                <a:spLocks noChangeArrowheads="1"/>
              </p:cNvSpPr>
              <p:nvPr/>
            </p:nvSpPr>
            <p:spPr bwMode="auto">
              <a:xfrm>
                <a:off x="1615440" y="1633470"/>
                <a:ext cx="286775" cy="12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0.9</a:t>
                </a:r>
              </a:p>
            </p:txBody>
          </p:sp>
          <p:sp>
            <p:nvSpPr>
              <p:cNvPr id="33" name="Rectangle 29"/>
              <p:cNvSpPr>
                <a:spLocks noChangeArrowheads="1"/>
              </p:cNvSpPr>
              <p:nvPr/>
            </p:nvSpPr>
            <p:spPr bwMode="auto">
              <a:xfrm>
                <a:off x="1615440" y="1850609"/>
                <a:ext cx="286775" cy="12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0.8</a:t>
                </a:r>
              </a:p>
            </p:txBody>
          </p:sp>
          <p:sp>
            <p:nvSpPr>
              <p:cNvPr id="34" name="Rectangle 30"/>
              <p:cNvSpPr>
                <a:spLocks noChangeArrowheads="1"/>
              </p:cNvSpPr>
              <p:nvPr/>
            </p:nvSpPr>
            <p:spPr bwMode="auto">
              <a:xfrm>
                <a:off x="1615440" y="2070478"/>
                <a:ext cx="286775" cy="12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0.7</a:t>
                </a:r>
              </a:p>
            </p:txBody>
          </p:sp>
          <p:sp>
            <p:nvSpPr>
              <p:cNvPr id="35" name="Rectangle 31"/>
              <p:cNvSpPr>
                <a:spLocks noChangeArrowheads="1"/>
              </p:cNvSpPr>
              <p:nvPr/>
            </p:nvSpPr>
            <p:spPr bwMode="auto">
              <a:xfrm>
                <a:off x="1615440" y="2287616"/>
                <a:ext cx="286775" cy="12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0.6</a:t>
                </a:r>
              </a:p>
            </p:txBody>
          </p:sp>
          <p:sp>
            <p:nvSpPr>
              <p:cNvPr id="36" name="Rectangle 32"/>
              <p:cNvSpPr>
                <a:spLocks noChangeArrowheads="1"/>
              </p:cNvSpPr>
              <p:nvPr/>
            </p:nvSpPr>
            <p:spPr bwMode="auto">
              <a:xfrm>
                <a:off x="1615440" y="2507485"/>
                <a:ext cx="286775" cy="12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0.5</a:t>
                </a:r>
              </a:p>
            </p:txBody>
          </p:sp>
          <p:sp>
            <p:nvSpPr>
              <p:cNvPr id="37" name="Rectangle 33"/>
              <p:cNvSpPr>
                <a:spLocks noChangeArrowheads="1"/>
              </p:cNvSpPr>
              <p:nvPr/>
            </p:nvSpPr>
            <p:spPr bwMode="auto">
              <a:xfrm>
                <a:off x="1615440" y="2723258"/>
                <a:ext cx="286775" cy="12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0.4</a:t>
                </a:r>
              </a:p>
            </p:txBody>
          </p:sp>
          <p:sp>
            <p:nvSpPr>
              <p:cNvPr id="38" name="Rectangle 34"/>
              <p:cNvSpPr>
                <a:spLocks noChangeArrowheads="1"/>
              </p:cNvSpPr>
              <p:nvPr/>
            </p:nvSpPr>
            <p:spPr bwMode="auto">
              <a:xfrm>
                <a:off x="1615440" y="2943128"/>
                <a:ext cx="286775" cy="12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0.3</a:t>
                </a:r>
              </a:p>
            </p:txBody>
          </p:sp>
          <p:sp>
            <p:nvSpPr>
              <p:cNvPr id="39" name="Rectangle 35"/>
              <p:cNvSpPr>
                <a:spLocks noChangeArrowheads="1"/>
              </p:cNvSpPr>
              <p:nvPr/>
            </p:nvSpPr>
            <p:spPr bwMode="auto">
              <a:xfrm>
                <a:off x="1615440" y="3160266"/>
                <a:ext cx="286775" cy="12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0.2</a:t>
                </a:r>
              </a:p>
            </p:txBody>
          </p:sp>
          <p:sp>
            <p:nvSpPr>
              <p:cNvPr id="40" name="Rectangle 36"/>
              <p:cNvSpPr>
                <a:spLocks noChangeArrowheads="1"/>
              </p:cNvSpPr>
              <p:nvPr/>
            </p:nvSpPr>
            <p:spPr bwMode="auto">
              <a:xfrm>
                <a:off x="1615440" y="3380136"/>
                <a:ext cx="286775" cy="12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0.1</a:t>
                </a:r>
              </a:p>
            </p:txBody>
          </p:sp>
          <p:sp>
            <p:nvSpPr>
              <p:cNvPr id="41" name="Rectangle 37"/>
              <p:cNvSpPr>
                <a:spLocks noChangeArrowheads="1"/>
              </p:cNvSpPr>
              <p:nvPr/>
            </p:nvSpPr>
            <p:spPr bwMode="auto">
              <a:xfrm>
                <a:off x="1615440" y="3600005"/>
                <a:ext cx="286775" cy="12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0.0</a:t>
                </a:r>
              </a:p>
            </p:txBody>
          </p:sp>
        </p:grpSp>
        <p:grpSp>
          <p:nvGrpSpPr>
            <p:cNvPr id="326" name="Group 325"/>
            <p:cNvGrpSpPr/>
            <p:nvPr/>
          </p:nvGrpSpPr>
          <p:grpSpPr>
            <a:xfrm>
              <a:off x="2319724" y="3803487"/>
              <a:ext cx="4269281" cy="129439"/>
              <a:chOff x="2319724" y="3803487"/>
              <a:chExt cx="4269281" cy="129439"/>
            </a:xfrm>
          </p:grpSpPr>
          <p:sp>
            <p:nvSpPr>
              <p:cNvPr id="44" name="Rectangle 40"/>
              <p:cNvSpPr>
                <a:spLocks noChangeArrowheads="1"/>
              </p:cNvSpPr>
              <p:nvPr/>
            </p:nvSpPr>
            <p:spPr bwMode="auto">
              <a:xfrm>
                <a:off x="2319724" y="3803487"/>
                <a:ext cx="59551" cy="12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3</a:t>
                </a:r>
              </a:p>
            </p:txBody>
          </p:sp>
          <p:sp>
            <p:nvSpPr>
              <p:cNvPr id="46" name="Rectangle 42"/>
              <p:cNvSpPr>
                <a:spLocks noChangeArrowheads="1"/>
              </p:cNvSpPr>
              <p:nvPr/>
            </p:nvSpPr>
            <p:spPr bwMode="auto">
              <a:xfrm>
                <a:off x="2662624" y="3803487"/>
                <a:ext cx="59551" cy="12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6</a:t>
                </a:r>
              </a:p>
            </p:txBody>
          </p:sp>
          <p:sp>
            <p:nvSpPr>
              <p:cNvPr id="47" name="Rectangle 43"/>
              <p:cNvSpPr>
                <a:spLocks noChangeArrowheads="1"/>
              </p:cNvSpPr>
              <p:nvPr/>
            </p:nvSpPr>
            <p:spPr bwMode="auto">
              <a:xfrm>
                <a:off x="3018224" y="3803487"/>
                <a:ext cx="59551" cy="12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9</a:t>
                </a:r>
              </a:p>
            </p:txBody>
          </p:sp>
          <p:sp>
            <p:nvSpPr>
              <p:cNvPr id="48" name="Rectangle 44"/>
              <p:cNvSpPr>
                <a:spLocks noChangeArrowheads="1"/>
              </p:cNvSpPr>
              <p:nvPr/>
            </p:nvSpPr>
            <p:spPr bwMode="auto">
              <a:xfrm>
                <a:off x="3331350" y="3803487"/>
                <a:ext cx="119101" cy="12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12</a:t>
                </a:r>
              </a:p>
            </p:txBody>
          </p:sp>
          <p:sp>
            <p:nvSpPr>
              <p:cNvPr id="49" name="Rectangle 45"/>
              <p:cNvSpPr>
                <a:spLocks noChangeArrowheads="1"/>
              </p:cNvSpPr>
              <p:nvPr/>
            </p:nvSpPr>
            <p:spPr bwMode="auto">
              <a:xfrm>
                <a:off x="3674250" y="3803487"/>
                <a:ext cx="119101" cy="12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15</a:t>
                </a:r>
              </a:p>
            </p:txBody>
          </p:sp>
          <p:sp>
            <p:nvSpPr>
              <p:cNvPr id="50" name="Rectangle 46"/>
              <p:cNvSpPr>
                <a:spLocks noChangeArrowheads="1"/>
              </p:cNvSpPr>
              <p:nvPr/>
            </p:nvSpPr>
            <p:spPr bwMode="auto">
              <a:xfrm>
                <a:off x="4029850" y="3803487"/>
                <a:ext cx="119101" cy="12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18</a:t>
                </a:r>
              </a:p>
            </p:txBody>
          </p:sp>
          <p:sp>
            <p:nvSpPr>
              <p:cNvPr id="51" name="Rectangle 47"/>
              <p:cNvSpPr>
                <a:spLocks noChangeArrowheads="1"/>
              </p:cNvSpPr>
              <p:nvPr/>
            </p:nvSpPr>
            <p:spPr bwMode="auto">
              <a:xfrm>
                <a:off x="4372750" y="3803487"/>
                <a:ext cx="119101" cy="12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21</a:t>
                </a:r>
              </a:p>
            </p:txBody>
          </p:sp>
          <p:sp>
            <p:nvSpPr>
              <p:cNvPr id="52" name="Rectangle 48"/>
              <p:cNvSpPr>
                <a:spLocks noChangeArrowheads="1"/>
              </p:cNvSpPr>
              <p:nvPr/>
            </p:nvSpPr>
            <p:spPr bwMode="auto">
              <a:xfrm>
                <a:off x="4728349" y="3803487"/>
                <a:ext cx="119101" cy="12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24</a:t>
                </a:r>
              </a:p>
            </p:txBody>
          </p:sp>
          <p:sp>
            <p:nvSpPr>
              <p:cNvPr id="53" name="Rectangle 49"/>
              <p:cNvSpPr>
                <a:spLocks noChangeArrowheads="1"/>
              </p:cNvSpPr>
              <p:nvPr/>
            </p:nvSpPr>
            <p:spPr bwMode="auto">
              <a:xfrm>
                <a:off x="5071249" y="3803487"/>
                <a:ext cx="119101" cy="12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27</a:t>
                </a:r>
              </a:p>
            </p:txBody>
          </p:sp>
          <p:sp>
            <p:nvSpPr>
              <p:cNvPr id="54" name="Rectangle 50"/>
              <p:cNvSpPr>
                <a:spLocks noChangeArrowheads="1"/>
              </p:cNvSpPr>
              <p:nvPr/>
            </p:nvSpPr>
            <p:spPr bwMode="auto">
              <a:xfrm>
                <a:off x="5426849" y="3803487"/>
                <a:ext cx="119101" cy="12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30</a:t>
                </a:r>
              </a:p>
            </p:txBody>
          </p:sp>
          <p:sp>
            <p:nvSpPr>
              <p:cNvPr id="55" name="Rectangle 51"/>
              <p:cNvSpPr>
                <a:spLocks noChangeArrowheads="1"/>
              </p:cNvSpPr>
              <p:nvPr/>
            </p:nvSpPr>
            <p:spPr bwMode="auto">
              <a:xfrm>
                <a:off x="5769749" y="3803487"/>
                <a:ext cx="119101" cy="12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33</a:t>
                </a:r>
              </a:p>
            </p:txBody>
          </p:sp>
          <p:sp>
            <p:nvSpPr>
              <p:cNvPr id="57" name="Rectangle 53"/>
              <p:cNvSpPr>
                <a:spLocks noChangeArrowheads="1"/>
              </p:cNvSpPr>
              <p:nvPr/>
            </p:nvSpPr>
            <p:spPr bwMode="auto">
              <a:xfrm>
                <a:off x="6125348" y="3803487"/>
                <a:ext cx="119101" cy="12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36</a:t>
                </a:r>
              </a:p>
            </p:txBody>
          </p:sp>
          <p:sp>
            <p:nvSpPr>
              <p:cNvPr id="58" name="Rectangle 55"/>
              <p:cNvSpPr>
                <a:spLocks noChangeArrowheads="1"/>
              </p:cNvSpPr>
              <p:nvPr/>
            </p:nvSpPr>
            <p:spPr bwMode="auto">
              <a:xfrm>
                <a:off x="6469904" y="3803487"/>
                <a:ext cx="119101" cy="12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39</a:t>
                </a:r>
              </a:p>
            </p:txBody>
          </p:sp>
        </p:grpSp>
        <p:sp>
          <p:nvSpPr>
            <p:cNvPr id="59" name="Rectangle 57"/>
            <p:cNvSpPr>
              <a:spLocks noChangeArrowheads="1"/>
            </p:cNvSpPr>
            <p:nvPr/>
          </p:nvSpPr>
          <p:spPr bwMode="auto">
            <a:xfrm rot="16200000">
              <a:off x="317348" y="2524184"/>
              <a:ext cx="2466072" cy="15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467"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Probability of Progression-free Survival</a:t>
              </a:r>
              <a:endParaRPr kumimoji="0" lang="en-US" altLang="en-US" sz="1467"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0" name="Rectangle 58"/>
            <p:cNvSpPr>
              <a:spLocks noChangeArrowheads="1"/>
            </p:cNvSpPr>
            <p:nvPr/>
          </p:nvSpPr>
          <p:spPr bwMode="auto">
            <a:xfrm>
              <a:off x="3183272" y="3978359"/>
              <a:ext cx="2221223" cy="15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467"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Time from Randomization (months)</a:t>
              </a:r>
              <a:endParaRPr kumimoji="0" lang="en-US" altLang="en-US" sz="1467"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1" name="Rectangle 60"/>
            <p:cNvSpPr>
              <a:spLocks noChangeArrowheads="1"/>
            </p:cNvSpPr>
            <p:nvPr/>
          </p:nvSpPr>
          <p:spPr bwMode="auto">
            <a:xfrm>
              <a:off x="1224932" y="4102632"/>
              <a:ext cx="495508" cy="11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No. at Risk</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2" name="Rectangle 61"/>
            <p:cNvSpPr>
              <a:spLocks noChangeArrowheads="1"/>
            </p:cNvSpPr>
            <p:nvPr/>
          </p:nvSpPr>
          <p:spPr bwMode="auto">
            <a:xfrm>
              <a:off x="1170306" y="4246166"/>
              <a:ext cx="552811" cy="11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1" i="0" u="none" strike="noStrike" kern="1200" cap="none" spc="0" normalizeH="0" baseline="0" noProof="0" dirty="0">
                  <a:ln>
                    <a:noFill/>
                  </a:ln>
                  <a:solidFill>
                    <a:srgbClr val="006DB2"/>
                  </a:solidFill>
                  <a:effectLst/>
                  <a:uLnTx/>
                  <a:uFillTx/>
                  <a:latin typeface="Arial" panose="020B0604020202020204" pitchFamily="34" charset="0"/>
                  <a:ea typeface="ＭＳ Ｐゴシック" panose="020B0600070205080204" pitchFamily="34" charset="-128"/>
                  <a:cs typeface="+mn-cs"/>
                </a:rPr>
                <a:t>Durvalumab</a:t>
              </a:r>
              <a:endParaRPr kumimoji="0" lang="en-US" altLang="en-US" sz="2400" b="0" i="0" u="none" strike="noStrike" kern="1200" cap="none" spc="0" normalizeH="0" baseline="0" noProof="0" dirty="0">
                <a:ln>
                  <a:noFill/>
                </a:ln>
                <a:solidFill>
                  <a:srgbClr val="006DB2"/>
                </a:solidFill>
                <a:effectLst/>
                <a:uLnTx/>
                <a:uFillTx/>
                <a:latin typeface="Arial" panose="020B0604020202020204" pitchFamily="34" charset="0"/>
                <a:ea typeface="ＭＳ Ｐゴシック" panose="020B0600070205080204" pitchFamily="34" charset="-128"/>
                <a:cs typeface="+mn-cs"/>
              </a:endParaRPr>
            </a:p>
          </p:txBody>
        </p:sp>
        <p:grpSp>
          <p:nvGrpSpPr>
            <p:cNvPr id="2" name="Group 1"/>
            <p:cNvGrpSpPr/>
            <p:nvPr/>
          </p:nvGrpSpPr>
          <p:grpSpPr>
            <a:xfrm>
              <a:off x="1909233" y="4250845"/>
              <a:ext cx="4644972" cy="115102"/>
              <a:chOff x="1909233" y="4250845"/>
              <a:chExt cx="4644972" cy="115102"/>
            </a:xfrm>
          </p:grpSpPr>
          <p:sp>
            <p:nvSpPr>
              <p:cNvPr id="67" name="Rectangle 38"/>
              <p:cNvSpPr>
                <a:spLocks noChangeArrowheads="1"/>
              </p:cNvSpPr>
              <p:nvPr/>
            </p:nvSpPr>
            <p:spPr bwMode="auto">
              <a:xfrm>
                <a:off x="1909233" y="4250845"/>
                <a:ext cx="185394" cy="11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panose="020B0604020202020204" pitchFamily="34" charset="0"/>
                    <a:ea typeface="ＭＳ Ｐゴシック" panose="020B0600070205080204" pitchFamily="34" charset="-128"/>
                    <a:cs typeface="+mn-cs"/>
                  </a:rPr>
                  <a:t>476 </a:t>
                </a:r>
              </a:p>
            </p:txBody>
          </p:sp>
          <p:sp>
            <p:nvSpPr>
              <p:cNvPr id="68" name="Rectangle 40"/>
              <p:cNvSpPr>
                <a:spLocks noChangeArrowheads="1"/>
              </p:cNvSpPr>
              <p:nvPr/>
            </p:nvSpPr>
            <p:spPr bwMode="auto">
              <a:xfrm>
                <a:off x="2270285" y="4250845"/>
                <a:ext cx="158428" cy="11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panose="020B0604020202020204" pitchFamily="34" charset="0"/>
                    <a:ea typeface="ＭＳ Ｐゴシック" panose="020B0600070205080204" pitchFamily="34" charset="-128"/>
                    <a:cs typeface="+mn-cs"/>
                  </a:rPr>
                  <a:t>377</a:t>
                </a:r>
              </a:p>
            </p:txBody>
          </p:sp>
          <p:sp>
            <p:nvSpPr>
              <p:cNvPr id="69" name="Rectangle 42"/>
              <p:cNvSpPr>
                <a:spLocks noChangeArrowheads="1"/>
              </p:cNvSpPr>
              <p:nvPr/>
            </p:nvSpPr>
            <p:spPr bwMode="auto">
              <a:xfrm>
                <a:off x="2613185" y="4250845"/>
                <a:ext cx="158428" cy="11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panose="020B0604020202020204" pitchFamily="34" charset="0"/>
                    <a:ea typeface="ＭＳ Ｐゴシック" panose="020B0600070205080204" pitchFamily="34" charset="-128"/>
                    <a:cs typeface="+mn-cs"/>
                  </a:rPr>
                  <a:t>302</a:t>
                </a:r>
              </a:p>
            </p:txBody>
          </p:sp>
          <p:sp>
            <p:nvSpPr>
              <p:cNvPr id="70" name="Rectangle 43"/>
              <p:cNvSpPr>
                <a:spLocks noChangeArrowheads="1"/>
              </p:cNvSpPr>
              <p:nvPr/>
            </p:nvSpPr>
            <p:spPr bwMode="auto">
              <a:xfrm>
                <a:off x="2968785" y="4250845"/>
                <a:ext cx="158428" cy="11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panose="020B0604020202020204" pitchFamily="34" charset="0"/>
                    <a:ea typeface="ＭＳ Ｐゴシック" panose="020B0600070205080204" pitchFamily="34" charset="-128"/>
                    <a:cs typeface="+mn-cs"/>
                  </a:rPr>
                  <a:t>268</a:t>
                </a:r>
              </a:p>
            </p:txBody>
          </p:sp>
          <p:sp>
            <p:nvSpPr>
              <p:cNvPr id="71" name="Rectangle 44"/>
              <p:cNvSpPr>
                <a:spLocks noChangeArrowheads="1"/>
              </p:cNvSpPr>
              <p:nvPr/>
            </p:nvSpPr>
            <p:spPr bwMode="auto">
              <a:xfrm>
                <a:off x="3311686" y="4250845"/>
                <a:ext cx="158428" cy="11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panose="020B0604020202020204" pitchFamily="34" charset="0"/>
                    <a:ea typeface="ＭＳ Ｐゴシック" panose="020B0600070205080204" pitchFamily="34" charset="-128"/>
                    <a:cs typeface="+mn-cs"/>
                  </a:rPr>
                  <a:t>213</a:t>
                </a:r>
              </a:p>
            </p:txBody>
          </p:sp>
          <p:sp>
            <p:nvSpPr>
              <p:cNvPr id="72" name="Rectangle 45"/>
              <p:cNvSpPr>
                <a:spLocks noChangeArrowheads="1"/>
              </p:cNvSpPr>
              <p:nvPr/>
            </p:nvSpPr>
            <p:spPr bwMode="auto">
              <a:xfrm>
                <a:off x="3654586" y="4250845"/>
                <a:ext cx="158428" cy="11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panose="020B0604020202020204" pitchFamily="34" charset="0"/>
                    <a:ea typeface="ＭＳ Ｐゴシック" panose="020B0600070205080204" pitchFamily="34" charset="-128"/>
                    <a:cs typeface="+mn-cs"/>
                  </a:rPr>
                  <a:t>188</a:t>
                </a:r>
              </a:p>
            </p:txBody>
          </p:sp>
          <p:sp>
            <p:nvSpPr>
              <p:cNvPr id="73" name="Rectangle 46"/>
              <p:cNvSpPr>
                <a:spLocks noChangeArrowheads="1"/>
              </p:cNvSpPr>
              <p:nvPr/>
            </p:nvSpPr>
            <p:spPr bwMode="auto">
              <a:xfrm>
                <a:off x="4010185" y="4250845"/>
                <a:ext cx="158428" cy="11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panose="020B0604020202020204" pitchFamily="34" charset="0"/>
                    <a:ea typeface="ＭＳ Ｐゴシック" panose="020B0600070205080204" pitchFamily="34" charset="-128"/>
                    <a:cs typeface="+mn-cs"/>
                  </a:rPr>
                  <a:t>163</a:t>
                </a:r>
              </a:p>
            </p:txBody>
          </p:sp>
          <p:sp>
            <p:nvSpPr>
              <p:cNvPr id="74" name="Rectangle 47"/>
              <p:cNvSpPr>
                <a:spLocks noChangeArrowheads="1"/>
              </p:cNvSpPr>
              <p:nvPr/>
            </p:nvSpPr>
            <p:spPr bwMode="auto">
              <a:xfrm>
                <a:off x="4353086" y="4250845"/>
                <a:ext cx="158428" cy="11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panose="020B0604020202020204" pitchFamily="34" charset="0"/>
                    <a:ea typeface="ＭＳ Ｐゴシック" panose="020B0600070205080204" pitchFamily="34" charset="-128"/>
                    <a:cs typeface="+mn-cs"/>
                  </a:rPr>
                  <a:t>143</a:t>
                </a:r>
              </a:p>
            </p:txBody>
          </p:sp>
          <p:sp>
            <p:nvSpPr>
              <p:cNvPr id="75" name="Rectangle 48"/>
              <p:cNvSpPr>
                <a:spLocks noChangeArrowheads="1"/>
              </p:cNvSpPr>
              <p:nvPr/>
            </p:nvSpPr>
            <p:spPr bwMode="auto">
              <a:xfrm>
                <a:off x="4708686" y="4250845"/>
                <a:ext cx="158428" cy="11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panose="020B0604020202020204" pitchFamily="34" charset="0"/>
                    <a:ea typeface="ＭＳ Ｐゴシック" panose="020B0600070205080204" pitchFamily="34" charset="-128"/>
                    <a:cs typeface="+mn-cs"/>
                  </a:rPr>
                  <a:t>116</a:t>
                </a:r>
              </a:p>
            </p:txBody>
          </p:sp>
          <p:sp>
            <p:nvSpPr>
              <p:cNvPr id="76" name="Rectangle 49"/>
              <p:cNvSpPr>
                <a:spLocks noChangeArrowheads="1"/>
              </p:cNvSpPr>
              <p:nvPr/>
            </p:nvSpPr>
            <p:spPr bwMode="auto">
              <a:xfrm>
                <a:off x="5077990" y="4250845"/>
                <a:ext cx="105618" cy="11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panose="020B0604020202020204" pitchFamily="34" charset="0"/>
                    <a:ea typeface="ＭＳ Ｐゴシック" panose="020B0600070205080204" pitchFamily="34" charset="-128"/>
                    <a:cs typeface="+mn-cs"/>
                  </a:rPr>
                  <a:t>83</a:t>
                </a:r>
              </a:p>
            </p:txBody>
          </p:sp>
          <p:sp>
            <p:nvSpPr>
              <p:cNvPr id="77" name="Rectangle 50"/>
              <p:cNvSpPr>
                <a:spLocks noChangeArrowheads="1"/>
              </p:cNvSpPr>
              <p:nvPr/>
            </p:nvSpPr>
            <p:spPr bwMode="auto">
              <a:xfrm>
                <a:off x="5433590" y="4250845"/>
                <a:ext cx="105618" cy="11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panose="020B0604020202020204" pitchFamily="34" charset="0"/>
                    <a:ea typeface="ＭＳ Ｐゴシック" panose="020B0600070205080204" pitchFamily="34" charset="-128"/>
                    <a:cs typeface="+mn-cs"/>
                  </a:rPr>
                  <a:t>43</a:t>
                </a:r>
              </a:p>
            </p:txBody>
          </p:sp>
          <p:sp>
            <p:nvSpPr>
              <p:cNvPr id="78" name="Rectangle 51"/>
              <p:cNvSpPr>
                <a:spLocks noChangeArrowheads="1"/>
              </p:cNvSpPr>
              <p:nvPr/>
            </p:nvSpPr>
            <p:spPr bwMode="auto">
              <a:xfrm>
                <a:off x="5776490" y="4250845"/>
                <a:ext cx="105618" cy="11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panose="020B0604020202020204" pitchFamily="34" charset="0"/>
                    <a:ea typeface="ＭＳ Ｐゴシック" panose="020B0600070205080204" pitchFamily="34" charset="-128"/>
                    <a:cs typeface="+mn-cs"/>
                  </a:rPr>
                  <a:t>23</a:t>
                </a:r>
              </a:p>
            </p:txBody>
          </p:sp>
          <p:sp>
            <p:nvSpPr>
              <p:cNvPr id="79" name="Rectangle 53"/>
              <p:cNvSpPr>
                <a:spLocks noChangeArrowheads="1"/>
              </p:cNvSpPr>
              <p:nvPr/>
            </p:nvSpPr>
            <p:spPr bwMode="auto">
              <a:xfrm>
                <a:off x="6158495" y="4250845"/>
                <a:ext cx="52810" cy="11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panose="020B0604020202020204" pitchFamily="34" charset="0"/>
                    <a:ea typeface="ＭＳ Ｐゴシック" panose="020B0600070205080204" pitchFamily="34" charset="-128"/>
                    <a:cs typeface="+mn-cs"/>
                  </a:rPr>
                  <a:t>1</a:t>
                </a:r>
              </a:p>
            </p:txBody>
          </p:sp>
          <p:sp>
            <p:nvSpPr>
              <p:cNvPr id="80" name="Rectangle 56"/>
              <p:cNvSpPr>
                <a:spLocks noChangeArrowheads="1"/>
              </p:cNvSpPr>
              <p:nvPr/>
            </p:nvSpPr>
            <p:spPr bwMode="auto">
              <a:xfrm>
                <a:off x="6501395" y="4250845"/>
                <a:ext cx="52810" cy="11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panose="020B0604020202020204" pitchFamily="34" charset="0"/>
                    <a:ea typeface="ＭＳ Ｐゴシック" panose="020B0600070205080204" pitchFamily="34" charset="-128"/>
                    <a:cs typeface="+mn-cs"/>
                  </a:rPr>
                  <a:t>0</a:t>
                </a:r>
              </a:p>
            </p:txBody>
          </p:sp>
        </p:grpSp>
        <p:sp>
          <p:nvSpPr>
            <p:cNvPr id="63" name="Rectangle 62"/>
            <p:cNvSpPr>
              <a:spLocks noChangeArrowheads="1"/>
            </p:cNvSpPr>
            <p:nvPr/>
          </p:nvSpPr>
          <p:spPr bwMode="auto">
            <a:xfrm>
              <a:off x="1343744" y="4399130"/>
              <a:ext cx="366294" cy="11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1" i="0" u="none" strike="noStrike" kern="1200" cap="none" spc="0" normalizeH="0" baseline="0" noProof="0" dirty="0">
                  <a:ln>
                    <a:noFill/>
                  </a:ln>
                  <a:solidFill>
                    <a:srgbClr val="ED7D31"/>
                  </a:solidFill>
                  <a:effectLst/>
                  <a:uLnTx/>
                  <a:uFillTx/>
                  <a:latin typeface="Arial" panose="020B0604020202020204" pitchFamily="34" charset="0"/>
                  <a:ea typeface="ＭＳ Ｐゴシック" panose="020B0600070205080204" pitchFamily="34" charset="-128"/>
                  <a:cs typeface="+mn-cs"/>
                </a:rPr>
                <a:t>Placebo</a:t>
              </a:r>
              <a:endParaRPr kumimoji="0" lang="en-US" altLang="en-US" sz="2400" b="0" i="0" u="none" strike="noStrike" kern="1200" cap="none" spc="0" normalizeH="0" baseline="0" noProof="0" dirty="0">
                <a:ln>
                  <a:noFill/>
                </a:ln>
                <a:solidFill>
                  <a:srgbClr val="ED7D31"/>
                </a:solidFill>
                <a:effectLst/>
                <a:uLnTx/>
                <a:uFillTx/>
                <a:latin typeface="Arial" panose="020B0604020202020204" pitchFamily="34" charset="0"/>
                <a:ea typeface="ＭＳ Ｐゴシック" panose="020B0600070205080204" pitchFamily="34" charset="-128"/>
                <a:cs typeface="+mn-cs"/>
              </a:endParaRPr>
            </a:p>
          </p:txBody>
        </p:sp>
        <p:grpSp>
          <p:nvGrpSpPr>
            <p:cNvPr id="5" name="Group 4"/>
            <p:cNvGrpSpPr/>
            <p:nvPr/>
          </p:nvGrpSpPr>
          <p:grpSpPr>
            <a:xfrm>
              <a:off x="1900770" y="4399130"/>
              <a:ext cx="4653435" cy="115102"/>
              <a:chOff x="1900770" y="4399130"/>
              <a:chExt cx="4653435" cy="115102"/>
            </a:xfrm>
          </p:grpSpPr>
          <p:sp>
            <p:nvSpPr>
              <p:cNvPr id="81" name="Rectangle 38"/>
              <p:cNvSpPr>
                <a:spLocks noChangeArrowheads="1"/>
              </p:cNvSpPr>
              <p:nvPr/>
            </p:nvSpPr>
            <p:spPr bwMode="auto">
              <a:xfrm>
                <a:off x="1900770" y="4399130"/>
                <a:ext cx="158428" cy="11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panose="020B0604020202020204" pitchFamily="34" charset="0"/>
                    <a:ea typeface="ＭＳ Ｐゴシック" panose="020B0600070205080204" pitchFamily="34" charset="-128"/>
                    <a:cs typeface="+mn-cs"/>
                  </a:rPr>
                  <a:t>237</a:t>
                </a:r>
              </a:p>
            </p:txBody>
          </p:sp>
          <p:sp>
            <p:nvSpPr>
              <p:cNvPr id="82" name="Rectangle 40"/>
              <p:cNvSpPr>
                <a:spLocks noChangeArrowheads="1"/>
              </p:cNvSpPr>
              <p:nvPr/>
            </p:nvSpPr>
            <p:spPr bwMode="auto">
              <a:xfrm>
                <a:off x="2270285" y="4399130"/>
                <a:ext cx="158428" cy="11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panose="020B0604020202020204" pitchFamily="34" charset="0"/>
                    <a:ea typeface="ＭＳ Ｐゴシック" panose="020B0600070205080204" pitchFamily="34" charset="-128"/>
                    <a:cs typeface="+mn-cs"/>
                  </a:rPr>
                  <a:t>163</a:t>
                </a:r>
              </a:p>
            </p:txBody>
          </p:sp>
          <p:sp>
            <p:nvSpPr>
              <p:cNvPr id="83" name="Rectangle 42"/>
              <p:cNvSpPr>
                <a:spLocks noChangeArrowheads="1"/>
              </p:cNvSpPr>
              <p:nvPr/>
            </p:nvSpPr>
            <p:spPr bwMode="auto">
              <a:xfrm>
                <a:off x="2613185" y="4399130"/>
                <a:ext cx="158428" cy="11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panose="020B0604020202020204" pitchFamily="34" charset="0"/>
                    <a:ea typeface="ＭＳ Ｐゴシック" panose="020B0600070205080204" pitchFamily="34" charset="-128"/>
                    <a:cs typeface="+mn-cs"/>
                  </a:rPr>
                  <a:t>106</a:t>
                </a:r>
              </a:p>
            </p:txBody>
          </p:sp>
          <p:sp>
            <p:nvSpPr>
              <p:cNvPr id="84" name="Rectangle 43"/>
              <p:cNvSpPr>
                <a:spLocks noChangeArrowheads="1"/>
              </p:cNvSpPr>
              <p:nvPr/>
            </p:nvSpPr>
            <p:spPr bwMode="auto">
              <a:xfrm>
                <a:off x="2995190" y="4399130"/>
                <a:ext cx="105618" cy="11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panose="020B0604020202020204" pitchFamily="34" charset="0"/>
                    <a:ea typeface="ＭＳ Ｐゴシック" panose="020B0600070205080204" pitchFamily="34" charset="-128"/>
                    <a:cs typeface="+mn-cs"/>
                  </a:rPr>
                  <a:t>86</a:t>
                </a:r>
              </a:p>
            </p:txBody>
          </p:sp>
          <p:sp>
            <p:nvSpPr>
              <p:cNvPr id="85" name="Rectangle 44"/>
              <p:cNvSpPr>
                <a:spLocks noChangeArrowheads="1"/>
              </p:cNvSpPr>
              <p:nvPr/>
            </p:nvSpPr>
            <p:spPr bwMode="auto">
              <a:xfrm>
                <a:off x="3338090" y="4399130"/>
                <a:ext cx="105618" cy="11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panose="020B0604020202020204" pitchFamily="34" charset="0"/>
                    <a:ea typeface="ＭＳ Ｐゴシック" panose="020B0600070205080204" pitchFamily="34" charset="-128"/>
                    <a:cs typeface="+mn-cs"/>
                  </a:rPr>
                  <a:t>67</a:t>
                </a:r>
              </a:p>
            </p:txBody>
          </p:sp>
          <p:sp>
            <p:nvSpPr>
              <p:cNvPr id="86" name="Rectangle 45"/>
              <p:cNvSpPr>
                <a:spLocks noChangeArrowheads="1"/>
              </p:cNvSpPr>
              <p:nvPr/>
            </p:nvSpPr>
            <p:spPr bwMode="auto">
              <a:xfrm>
                <a:off x="3680991" y="4399130"/>
                <a:ext cx="105618" cy="11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panose="020B0604020202020204" pitchFamily="34" charset="0"/>
                    <a:ea typeface="ＭＳ Ｐゴシック" panose="020B0600070205080204" pitchFamily="34" charset="-128"/>
                    <a:cs typeface="+mn-cs"/>
                  </a:rPr>
                  <a:t>55</a:t>
                </a:r>
              </a:p>
            </p:txBody>
          </p:sp>
          <p:sp>
            <p:nvSpPr>
              <p:cNvPr id="87" name="Rectangle 46"/>
              <p:cNvSpPr>
                <a:spLocks noChangeArrowheads="1"/>
              </p:cNvSpPr>
              <p:nvPr/>
            </p:nvSpPr>
            <p:spPr bwMode="auto">
              <a:xfrm>
                <a:off x="4036590" y="4399130"/>
                <a:ext cx="105618" cy="11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panose="020B0604020202020204" pitchFamily="34" charset="0"/>
                    <a:ea typeface="ＭＳ Ｐゴシック" panose="020B0600070205080204" pitchFamily="34" charset="-128"/>
                    <a:cs typeface="+mn-cs"/>
                  </a:rPr>
                  <a:t>46</a:t>
                </a:r>
              </a:p>
            </p:txBody>
          </p:sp>
          <p:sp>
            <p:nvSpPr>
              <p:cNvPr id="88" name="Rectangle 47"/>
              <p:cNvSpPr>
                <a:spLocks noChangeArrowheads="1"/>
              </p:cNvSpPr>
              <p:nvPr/>
            </p:nvSpPr>
            <p:spPr bwMode="auto">
              <a:xfrm>
                <a:off x="4379490" y="4399130"/>
                <a:ext cx="105618" cy="11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panose="020B0604020202020204" pitchFamily="34" charset="0"/>
                    <a:ea typeface="ＭＳ Ｐゴシック" panose="020B0600070205080204" pitchFamily="34" charset="-128"/>
                    <a:cs typeface="+mn-cs"/>
                  </a:rPr>
                  <a:t>39</a:t>
                </a:r>
              </a:p>
            </p:txBody>
          </p:sp>
          <p:sp>
            <p:nvSpPr>
              <p:cNvPr id="89" name="Rectangle 48"/>
              <p:cNvSpPr>
                <a:spLocks noChangeArrowheads="1"/>
              </p:cNvSpPr>
              <p:nvPr/>
            </p:nvSpPr>
            <p:spPr bwMode="auto">
              <a:xfrm>
                <a:off x="4735090" y="4399130"/>
                <a:ext cx="105618" cy="11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panose="020B0604020202020204" pitchFamily="34" charset="0"/>
                    <a:ea typeface="ＭＳ Ｐゴシック" panose="020B0600070205080204" pitchFamily="34" charset="-128"/>
                    <a:cs typeface="+mn-cs"/>
                  </a:rPr>
                  <a:t>32</a:t>
                </a:r>
              </a:p>
            </p:txBody>
          </p:sp>
          <p:sp>
            <p:nvSpPr>
              <p:cNvPr id="90" name="Rectangle 49"/>
              <p:cNvSpPr>
                <a:spLocks noChangeArrowheads="1"/>
              </p:cNvSpPr>
              <p:nvPr/>
            </p:nvSpPr>
            <p:spPr bwMode="auto">
              <a:xfrm>
                <a:off x="5077990" y="4399130"/>
                <a:ext cx="105618" cy="11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panose="020B0604020202020204" pitchFamily="34" charset="0"/>
                    <a:ea typeface="ＭＳ Ｐゴシック" panose="020B0600070205080204" pitchFamily="34" charset="-128"/>
                    <a:cs typeface="+mn-cs"/>
                  </a:rPr>
                  <a:t>24</a:t>
                </a:r>
              </a:p>
            </p:txBody>
          </p:sp>
          <p:sp>
            <p:nvSpPr>
              <p:cNvPr id="91" name="Rectangle 50"/>
              <p:cNvSpPr>
                <a:spLocks noChangeArrowheads="1"/>
              </p:cNvSpPr>
              <p:nvPr/>
            </p:nvSpPr>
            <p:spPr bwMode="auto">
              <a:xfrm>
                <a:off x="5433590" y="4399130"/>
                <a:ext cx="105618" cy="11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panose="020B0604020202020204" pitchFamily="34" charset="0"/>
                    <a:ea typeface="ＭＳ Ｐゴシック" panose="020B0600070205080204" pitchFamily="34" charset="-128"/>
                    <a:cs typeface="+mn-cs"/>
                  </a:rPr>
                  <a:t>10</a:t>
                </a:r>
              </a:p>
            </p:txBody>
          </p:sp>
          <p:sp>
            <p:nvSpPr>
              <p:cNvPr id="92" name="Rectangle 51"/>
              <p:cNvSpPr>
                <a:spLocks noChangeArrowheads="1"/>
              </p:cNvSpPr>
              <p:nvPr/>
            </p:nvSpPr>
            <p:spPr bwMode="auto">
              <a:xfrm>
                <a:off x="5802896" y="4399130"/>
                <a:ext cx="52810" cy="11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panose="020B0604020202020204" pitchFamily="34" charset="0"/>
                    <a:ea typeface="ＭＳ Ｐゴシック" panose="020B0600070205080204" pitchFamily="34" charset="-128"/>
                    <a:cs typeface="+mn-cs"/>
                  </a:rPr>
                  <a:t>5</a:t>
                </a:r>
              </a:p>
            </p:txBody>
          </p:sp>
          <p:sp>
            <p:nvSpPr>
              <p:cNvPr id="93" name="Rectangle 53"/>
              <p:cNvSpPr>
                <a:spLocks noChangeArrowheads="1"/>
              </p:cNvSpPr>
              <p:nvPr/>
            </p:nvSpPr>
            <p:spPr bwMode="auto">
              <a:xfrm>
                <a:off x="6158496" y="4399130"/>
                <a:ext cx="52810" cy="11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panose="020B0604020202020204" pitchFamily="34" charset="0"/>
                    <a:ea typeface="ＭＳ Ｐゴシック" panose="020B0600070205080204" pitchFamily="34" charset="-128"/>
                    <a:cs typeface="+mn-cs"/>
                  </a:rPr>
                  <a:t>0</a:t>
                </a:r>
              </a:p>
            </p:txBody>
          </p:sp>
          <p:sp>
            <p:nvSpPr>
              <p:cNvPr id="94" name="Rectangle 56"/>
              <p:cNvSpPr>
                <a:spLocks noChangeArrowheads="1"/>
              </p:cNvSpPr>
              <p:nvPr/>
            </p:nvSpPr>
            <p:spPr bwMode="auto">
              <a:xfrm>
                <a:off x="6501395" y="4399130"/>
                <a:ext cx="52810" cy="11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panose="020B0604020202020204" pitchFamily="34" charset="0"/>
                    <a:ea typeface="ＭＳ Ｐゴシック" panose="020B0600070205080204" pitchFamily="34" charset="-128"/>
                    <a:cs typeface="+mn-cs"/>
                  </a:rPr>
                  <a:t>0</a:t>
                </a:r>
              </a:p>
            </p:txBody>
          </p:sp>
        </p:grpSp>
        <p:sp>
          <p:nvSpPr>
            <p:cNvPr id="95" name="Line 192"/>
            <p:cNvSpPr>
              <a:spLocks noChangeShapeType="1"/>
            </p:cNvSpPr>
            <p:nvPr/>
          </p:nvSpPr>
          <p:spPr bwMode="auto">
            <a:xfrm>
              <a:off x="1977593" y="1696932"/>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96" name="Line 193"/>
            <p:cNvSpPr>
              <a:spLocks noChangeShapeType="1"/>
            </p:cNvSpPr>
            <p:nvPr/>
          </p:nvSpPr>
          <p:spPr bwMode="auto">
            <a:xfrm>
              <a:off x="1977593" y="1911831"/>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97" name="Line 194"/>
            <p:cNvSpPr>
              <a:spLocks noChangeShapeType="1"/>
            </p:cNvSpPr>
            <p:nvPr/>
          </p:nvSpPr>
          <p:spPr bwMode="auto">
            <a:xfrm>
              <a:off x="1977593" y="2126730"/>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98" name="Line 195"/>
            <p:cNvSpPr>
              <a:spLocks noChangeShapeType="1"/>
            </p:cNvSpPr>
            <p:nvPr/>
          </p:nvSpPr>
          <p:spPr bwMode="auto">
            <a:xfrm>
              <a:off x="1977593" y="2360647"/>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99" name="Line 196"/>
            <p:cNvSpPr>
              <a:spLocks noChangeShapeType="1"/>
            </p:cNvSpPr>
            <p:nvPr/>
          </p:nvSpPr>
          <p:spPr bwMode="auto">
            <a:xfrm>
              <a:off x="1977593" y="2579350"/>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00" name="Line 197"/>
            <p:cNvSpPr>
              <a:spLocks noChangeShapeType="1"/>
            </p:cNvSpPr>
            <p:nvPr/>
          </p:nvSpPr>
          <p:spPr bwMode="auto">
            <a:xfrm>
              <a:off x="1977593" y="2796151"/>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01" name="Line 198"/>
            <p:cNvSpPr>
              <a:spLocks noChangeShapeType="1"/>
            </p:cNvSpPr>
            <p:nvPr/>
          </p:nvSpPr>
          <p:spPr bwMode="auto">
            <a:xfrm>
              <a:off x="1977593" y="3014854"/>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02" name="Line 199"/>
            <p:cNvSpPr>
              <a:spLocks noChangeShapeType="1"/>
            </p:cNvSpPr>
            <p:nvPr/>
          </p:nvSpPr>
          <p:spPr bwMode="auto">
            <a:xfrm>
              <a:off x="1977593" y="3231656"/>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03" name="Line 200"/>
            <p:cNvSpPr>
              <a:spLocks noChangeShapeType="1"/>
            </p:cNvSpPr>
            <p:nvPr/>
          </p:nvSpPr>
          <p:spPr bwMode="auto">
            <a:xfrm>
              <a:off x="1977593" y="3465573"/>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04" name="Line 201"/>
            <p:cNvSpPr>
              <a:spLocks noChangeShapeType="1"/>
            </p:cNvSpPr>
            <p:nvPr/>
          </p:nvSpPr>
          <p:spPr bwMode="auto">
            <a:xfrm>
              <a:off x="1977593"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05" name="Line 202"/>
            <p:cNvSpPr>
              <a:spLocks noChangeShapeType="1"/>
            </p:cNvSpPr>
            <p:nvPr/>
          </p:nvSpPr>
          <p:spPr bwMode="auto">
            <a:xfrm>
              <a:off x="1977593"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06" name="Line 203"/>
            <p:cNvSpPr>
              <a:spLocks noChangeShapeType="1"/>
            </p:cNvSpPr>
            <p:nvPr/>
          </p:nvSpPr>
          <p:spPr bwMode="auto">
            <a:xfrm>
              <a:off x="2106628"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07" name="Line 204"/>
            <p:cNvSpPr>
              <a:spLocks noChangeShapeType="1"/>
            </p:cNvSpPr>
            <p:nvPr/>
          </p:nvSpPr>
          <p:spPr bwMode="auto">
            <a:xfrm>
              <a:off x="3031989"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08" name="Line 205"/>
            <p:cNvSpPr>
              <a:spLocks noChangeShapeType="1"/>
            </p:cNvSpPr>
            <p:nvPr/>
          </p:nvSpPr>
          <p:spPr bwMode="auto">
            <a:xfrm>
              <a:off x="3382226"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09" name="Line 206"/>
            <p:cNvSpPr>
              <a:spLocks noChangeShapeType="1"/>
            </p:cNvSpPr>
            <p:nvPr/>
          </p:nvSpPr>
          <p:spPr bwMode="auto">
            <a:xfrm>
              <a:off x="3732462"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10" name="Line 207"/>
            <p:cNvSpPr>
              <a:spLocks noChangeShapeType="1"/>
            </p:cNvSpPr>
            <p:nvPr/>
          </p:nvSpPr>
          <p:spPr bwMode="auto">
            <a:xfrm>
              <a:off x="4079012"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11" name="Line 208"/>
            <p:cNvSpPr>
              <a:spLocks noChangeShapeType="1"/>
            </p:cNvSpPr>
            <p:nvPr/>
          </p:nvSpPr>
          <p:spPr bwMode="auto">
            <a:xfrm>
              <a:off x="4431092"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12" name="Line 209"/>
            <p:cNvSpPr>
              <a:spLocks noChangeShapeType="1"/>
            </p:cNvSpPr>
            <p:nvPr/>
          </p:nvSpPr>
          <p:spPr bwMode="auto">
            <a:xfrm>
              <a:off x="4777641"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13" name="Line 210"/>
            <p:cNvSpPr>
              <a:spLocks noChangeShapeType="1"/>
            </p:cNvSpPr>
            <p:nvPr/>
          </p:nvSpPr>
          <p:spPr bwMode="auto">
            <a:xfrm>
              <a:off x="5124191"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14" name="Line 211"/>
            <p:cNvSpPr>
              <a:spLocks noChangeShapeType="1"/>
            </p:cNvSpPr>
            <p:nvPr/>
          </p:nvSpPr>
          <p:spPr bwMode="auto">
            <a:xfrm>
              <a:off x="5478114"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15" name="Line 212"/>
            <p:cNvSpPr>
              <a:spLocks noChangeShapeType="1"/>
            </p:cNvSpPr>
            <p:nvPr/>
          </p:nvSpPr>
          <p:spPr bwMode="auto">
            <a:xfrm>
              <a:off x="5822821"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16" name="Line 213"/>
            <p:cNvSpPr>
              <a:spLocks noChangeShapeType="1"/>
            </p:cNvSpPr>
            <p:nvPr/>
          </p:nvSpPr>
          <p:spPr bwMode="auto">
            <a:xfrm>
              <a:off x="2342577"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17" name="Line 214"/>
            <p:cNvSpPr>
              <a:spLocks noChangeShapeType="1"/>
            </p:cNvSpPr>
            <p:nvPr/>
          </p:nvSpPr>
          <p:spPr bwMode="auto">
            <a:xfrm>
              <a:off x="2690970"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18" name="Line 215"/>
            <p:cNvSpPr>
              <a:spLocks noChangeShapeType="1"/>
            </p:cNvSpPr>
            <p:nvPr/>
          </p:nvSpPr>
          <p:spPr bwMode="auto">
            <a:xfrm>
              <a:off x="6173057"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grpSp>
          <p:nvGrpSpPr>
            <p:cNvPr id="332" name="Group 331"/>
            <p:cNvGrpSpPr/>
            <p:nvPr/>
          </p:nvGrpSpPr>
          <p:grpSpPr>
            <a:xfrm>
              <a:off x="1964690" y="1459211"/>
              <a:ext cx="4224958" cy="1840909"/>
              <a:chOff x="1964690" y="1459211"/>
              <a:chExt cx="4224958" cy="1840909"/>
            </a:xfrm>
          </p:grpSpPr>
          <p:sp>
            <p:nvSpPr>
              <p:cNvPr id="119" name="Freeform 216"/>
              <p:cNvSpPr>
                <a:spLocks noEditPoints="1"/>
              </p:cNvSpPr>
              <p:nvPr/>
            </p:nvSpPr>
            <p:spPr bwMode="auto">
              <a:xfrm>
                <a:off x="6128817" y="3231656"/>
                <a:ext cx="60831" cy="68464"/>
              </a:xfrm>
              <a:custGeom>
                <a:avLst/>
                <a:gdLst>
                  <a:gd name="T0" fmla="*/ 17 w 33"/>
                  <a:gd name="T1" fmla="*/ 0 h 36"/>
                  <a:gd name="T2" fmla="*/ 17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7" y="0"/>
                    </a:moveTo>
                    <a:lnTo>
                      <a:pt x="17" y="36"/>
                    </a:lnTo>
                    <a:moveTo>
                      <a:pt x="33"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20" name="Freeform 217"/>
              <p:cNvSpPr>
                <a:spLocks noEditPoints="1"/>
              </p:cNvSpPr>
              <p:nvPr/>
            </p:nvSpPr>
            <p:spPr bwMode="auto">
              <a:xfrm>
                <a:off x="5828351" y="3231656"/>
                <a:ext cx="60831" cy="68464"/>
              </a:xfrm>
              <a:custGeom>
                <a:avLst/>
                <a:gdLst>
                  <a:gd name="T0" fmla="*/ 18 w 33"/>
                  <a:gd name="T1" fmla="*/ 0 h 36"/>
                  <a:gd name="T2" fmla="*/ 18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8" y="0"/>
                    </a:moveTo>
                    <a:lnTo>
                      <a:pt x="18" y="36"/>
                    </a:lnTo>
                    <a:moveTo>
                      <a:pt x="33"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21" name="Freeform 218"/>
              <p:cNvSpPr>
                <a:spLocks noEditPoints="1"/>
              </p:cNvSpPr>
              <p:nvPr/>
            </p:nvSpPr>
            <p:spPr bwMode="auto">
              <a:xfrm>
                <a:off x="5819134" y="3231656"/>
                <a:ext cx="57144" cy="68464"/>
              </a:xfrm>
              <a:custGeom>
                <a:avLst/>
                <a:gdLst>
                  <a:gd name="T0" fmla="*/ 16 w 31"/>
                  <a:gd name="T1" fmla="*/ 0 h 36"/>
                  <a:gd name="T2" fmla="*/ 16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6" y="0"/>
                    </a:moveTo>
                    <a:lnTo>
                      <a:pt x="16" y="36"/>
                    </a:lnTo>
                    <a:moveTo>
                      <a:pt x="31"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22" name="Freeform 219"/>
              <p:cNvSpPr>
                <a:spLocks noEditPoints="1"/>
              </p:cNvSpPr>
              <p:nvPr/>
            </p:nvSpPr>
            <p:spPr bwMode="auto">
              <a:xfrm>
                <a:off x="5806230" y="3231656"/>
                <a:ext cx="60831" cy="68464"/>
              </a:xfrm>
              <a:custGeom>
                <a:avLst/>
                <a:gdLst>
                  <a:gd name="T0" fmla="*/ 16 w 33"/>
                  <a:gd name="T1" fmla="*/ 0 h 36"/>
                  <a:gd name="T2" fmla="*/ 16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6" y="0"/>
                    </a:moveTo>
                    <a:lnTo>
                      <a:pt x="16" y="36"/>
                    </a:lnTo>
                    <a:moveTo>
                      <a:pt x="33"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23" name="Freeform 220"/>
              <p:cNvSpPr>
                <a:spLocks noEditPoints="1"/>
              </p:cNvSpPr>
              <p:nvPr/>
            </p:nvSpPr>
            <p:spPr bwMode="auto">
              <a:xfrm>
                <a:off x="5797014" y="3231656"/>
                <a:ext cx="57144" cy="68464"/>
              </a:xfrm>
              <a:custGeom>
                <a:avLst/>
                <a:gdLst>
                  <a:gd name="T0" fmla="*/ 16 w 31"/>
                  <a:gd name="T1" fmla="*/ 0 h 36"/>
                  <a:gd name="T2" fmla="*/ 16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6" y="0"/>
                    </a:moveTo>
                    <a:lnTo>
                      <a:pt x="16" y="36"/>
                    </a:lnTo>
                    <a:moveTo>
                      <a:pt x="31"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24" name="Freeform 221"/>
              <p:cNvSpPr>
                <a:spLocks noEditPoints="1"/>
              </p:cNvSpPr>
              <p:nvPr/>
            </p:nvSpPr>
            <p:spPr bwMode="auto">
              <a:xfrm>
                <a:off x="5784110" y="3231656"/>
                <a:ext cx="60831" cy="68464"/>
              </a:xfrm>
              <a:custGeom>
                <a:avLst/>
                <a:gdLst>
                  <a:gd name="T0" fmla="*/ 16 w 33"/>
                  <a:gd name="T1" fmla="*/ 0 h 36"/>
                  <a:gd name="T2" fmla="*/ 16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6" y="0"/>
                    </a:moveTo>
                    <a:lnTo>
                      <a:pt x="16" y="36"/>
                    </a:lnTo>
                    <a:moveTo>
                      <a:pt x="33"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25" name="Freeform 222"/>
              <p:cNvSpPr>
                <a:spLocks noEditPoints="1"/>
              </p:cNvSpPr>
              <p:nvPr/>
            </p:nvSpPr>
            <p:spPr bwMode="auto">
              <a:xfrm>
                <a:off x="5773050" y="3231656"/>
                <a:ext cx="55300" cy="68464"/>
              </a:xfrm>
              <a:custGeom>
                <a:avLst/>
                <a:gdLst>
                  <a:gd name="T0" fmla="*/ 15 w 30"/>
                  <a:gd name="T1" fmla="*/ 0 h 36"/>
                  <a:gd name="T2" fmla="*/ 15 w 30"/>
                  <a:gd name="T3" fmla="*/ 36 h 36"/>
                  <a:gd name="T4" fmla="*/ 30 w 30"/>
                  <a:gd name="T5" fmla="*/ 19 h 36"/>
                  <a:gd name="T6" fmla="*/ 0 w 30"/>
                  <a:gd name="T7" fmla="*/ 19 h 36"/>
                </a:gdLst>
                <a:ahLst/>
                <a:cxnLst>
                  <a:cxn ang="0">
                    <a:pos x="T0" y="T1"/>
                  </a:cxn>
                  <a:cxn ang="0">
                    <a:pos x="T2" y="T3"/>
                  </a:cxn>
                  <a:cxn ang="0">
                    <a:pos x="T4" y="T5"/>
                  </a:cxn>
                  <a:cxn ang="0">
                    <a:pos x="T6" y="T7"/>
                  </a:cxn>
                </a:cxnLst>
                <a:rect l="0" t="0" r="r" b="b"/>
                <a:pathLst>
                  <a:path w="30" h="36">
                    <a:moveTo>
                      <a:pt x="15" y="0"/>
                    </a:moveTo>
                    <a:lnTo>
                      <a:pt x="15" y="36"/>
                    </a:lnTo>
                    <a:moveTo>
                      <a:pt x="30"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26" name="Freeform 223"/>
              <p:cNvSpPr>
                <a:spLocks noEditPoints="1"/>
              </p:cNvSpPr>
              <p:nvPr/>
            </p:nvSpPr>
            <p:spPr bwMode="auto">
              <a:xfrm>
                <a:off x="5520511" y="3231656"/>
                <a:ext cx="58987" cy="68464"/>
              </a:xfrm>
              <a:custGeom>
                <a:avLst/>
                <a:gdLst>
                  <a:gd name="T0" fmla="*/ 15 w 32"/>
                  <a:gd name="T1" fmla="*/ 0 h 36"/>
                  <a:gd name="T2" fmla="*/ 15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5" y="0"/>
                    </a:moveTo>
                    <a:lnTo>
                      <a:pt x="15" y="36"/>
                    </a:lnTo>
                    <a:moveTo>
                      <a:pt x="32"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27" name="Freeform 224"/>
              <p:cNvSpPr>
                <a:spLocks noEditPoints="1"/>
              </p:cNvSpPr>
              <p:nvPr/>
            </p:nvSpPr>
            <p:spPr bwMode="auto">
              <a:xfrm>
                <a:off x="5507608" y="3231656"/>
                <a:ext cx="58987" cy="68464"/>
              </a:xfrm>
              <a:custGeom>
                <a:avLst/>
                <a:gdLst>
                  <a:gd name="T0" fmla="*/ 17 w 32"/>
                  <a:gd name="T1" fmla="*/ 0 h 36"/>
                  <a:gd name="T2" fmla="*/ 17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7" y="0"/>
                    </a:moveTo>
                    <a:lnTo>
                      <a:pt x="17" y="36"/>
                    </a:lnTo>
                    <a:moveTo>
                      <a:pt x="32"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28" name="Freeform 225"/>
              <p:cNvSpPr>
                <a:spLocks noEditPoints="1"/>
              </p:cNvSpPr>
              <p:nvPr/>
            </p:nvSpPr>
            <p:spPr bwMode="auto">
              <a:xfrm>
                <a:off x="5494704" y="3231656"/>
                <a:ext cx="58987" cy="68464"/>
              </a:xfrm>
              <a:custGeom>
                <a:avLst/>
                <a:gdLst>
                  <a:gd name="T0" fmla="*/ 17 w 32"/>
                  <a:gd name="T1" fmla="*/ 0 h 36"/>
                  <a:gd name="T2" fmla="*/ 17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7" y="0"/>
                    </a:moveTo>
                    <a:lnTo>
                      <a:pt x="17" y="36"/>
                    </a:lnTo>
                    <a:moveTo>
                      <a:pt x="32"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29" name="Freeform 226"/>
              <p:cNvSpPr>
                <a:spLocks noEditPoints="1"/>
              </p:cNvSpPr>
              <p:nvPr/>
            </p:nvSpPr>
            <p:spPr bwMode="auto">
              <a:xfrm>
                <a:off x="5481801" y="3231656"/>
                <a:ext cx="60831" cy="68464"/>
              </a:xfrm>
              <a:custGeom>
                <a:avLst/>
                <a:gdLst>
                  <a:gd name="T0" fmla="*/ 15 w 33"/>
                  <a:gd name="T1" fmla="*/ 0 h 36"/>
                  <a:gd name="T2" fmla="*/ 15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5" y="0"/>
                    </a:moveTo>
                    <a:lnTo>
                      <a:pt x="15" y="36"/>
                    </a:lnTo>
                    <a:moveTo>
                      <a:pt x="33"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30" name="Freeform 227"/>
              <p:cNvSpPr>
                <a:spLocks noEditPoints="1"/>
              </p:cNvSpPr>
              <p:nvPr/>
            </p:nvSpPr>
            <p:spPr bwMode="auto">
              <a:xfrm>
                <a:off x="5308526" y="3199326"/>
                <a:ext cx="58987" cy="68464"/>
              </a:xfrm>
              <a:custGeom>
                <a:avLst/>
                <a:gdLst>
                  <a:gd name="T0" fmla="*/ 15 w 32"/>
                  <a:gd name="T1" fmla="*/ 0 h 36"/>
                  <a:gd name="T2" fmla="*/ 15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5" y="0"/>
                    </a:moveTo>
                    <a:lnTo>
                      <a:pt x="15" y="36"/>
                    </a:lnTo>
                    <a:moveTo>
                      <a:pt x="32"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31" name="Freeform 228"/>
              <p:cNvSpPr>
                <a:spLocks noEditPoints="1"/>
              </p:cNvSpPr>
              <p:nvPr/>
            </p:nvSpPr>
            <p:spPr bwMode="auto">
              <a:xfrm>
                <a:off x="5210828" y="3199326"/>
                <a:ext cx="57144" cy="68464"/>
              </a:xfrm>
              <a:custGeom>
                <a:avLst/>
                <a:gdLst>
                  <a:gd name="T0" fmla="*/ 15 w 31"/>
                  <a:gd name="T1" fmla="*/ 0 h 36"/>
                  <a:gd name="T2" fmla="*/ 15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5" y="0"/>
                    </a:moveTo>
                    <a:lnTo>
                      <a:pt x="15" y="36"/>
                    </a:lnTo>
                    <a:moveTo>
                      <a:pt x="31"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32" name="Freeform 229"/>
              <p:cNvSpPr>
                <a:spLocks noEditPoints="1"/>
              </p:cNvSpPr>
              <p:nvPr/>
            </p:nvSpPr>
            <p:spPr bwMode="auto">
              <a:xfrm>
                <a:off x="5190552" y="3184111"/>
                <a:ext cx="57144" cy="68464"/>
              </a:xfrm>
              <a:custGeom>
                <a:avLst/>
                <a:gdLst>
                  <a:gd name="T0" fmla="*/ 16 w 31"/>
                  <a:gd name="T1" fmla="*/ 0 h 36"/>
                  <a:gd name="T2" fmla="*/ 16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6" y="0"/>
                    </a:moveTo>
                    <a:lnTo>
                      <a:pt x="16" y="36"/>
                    </a:lnTo>
                    <a:moveTo>
                      <a:pt x="31"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33" name="Freeform 230"/>
              <p:cNvSpPr>
                <a:spLocks noEditPoints="1"/>
              </p:cNvSpPr>
              <p:nvPr/>
            </p:nvSpPr>
            <p:spPr bwMode="auto">
              <a:xfrm>
                <a:off x="5162901" y="3166996"/>
                <a:ext cx="60831" cy="68464"/>
              </a:xfrm>
              <a:custGeom>
                <a:avLst/>
                <a:gdLst>
                  <a:gd name="T0" fmla="*/ 15 w 33"/>
                  <a:gd name="T1" fmla="*/ 0 h 36"/>
                  <a:gd name="T2" fmla="*/ 15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5" y="0"/>
                    </a:moveTo>
                    <a:lnTo>
                      <a:pt x="15" y="36"/>
                    </a:lnTo>
                    <a:moveTo>
                      <a:pt x="33"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34" name="Freeform 231"/>
              <p:cNvSpPr>
                <a:spLocks noEditPoints="1"/>
              </p:cNvSpPr>
              <p:nvPr/>
            </p:nvSpPr>
            <p:spPr bwMode="auto">
              <a:xfrm>
                <a:off x="5162901" y="3140371"/>
                <a:ext cx="60831" cy="68464"/>
              </a:xfrm>
              <a:custGeom>
                <a:avLst/>
                <a:gdLst>
                  <a:gd name="T0" fmla="*/ 15 w 33"/>
                  <a:gd name="T1" fmla="*/ 0 h 36"/>
                  <a:gd name="T2" fmla="*/ 15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5" y="0"/>
                    </a:moveTo>
                    <a:lnTo>
                      <a:pt x="15" y="36"/>
                    </a:lnTo>
                    <a:moveTo>
                      <a:pt x="33"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35" name="Freeform 232"/>
              <p:cNvSpPr>
                <a:spLocks noEditPoints="1"/>
              </p:cNvSpPr>
              <p:nvPr/>
            </p:nvSpPr>
            <p:spPr bwMode="auto">
              <a:xfrm>
                <a:off x="5140781" y="3119451"/>
                <a:ext cx="60831" cy="66562"/>
              </a:xfrm>
              <a:custGeom>
                <a:avLst/>
                <a:gdLst>
                  <a:gd name="T0" fmla="*/ 17 w 33"/>
                  <a:gd name="T1" fmla="*/ 0 h 35"/>
                  <a:gd name="T2" fmla="*/ 17 w 33"/>
                  <a:gd name="T3" fmla="*/ 35 h 35"/>
                  <a:gd name="T4" fmla="*/ 33 w 33"/>
                  <a:gd name="T5" fmla="*/ 18 h 35"/>
                  <a:gd name="T6" fmla="*/ 0 w 33"/>
                  <a:gd name="T7" fmla="*/ 18 h 35"/>
                </a:gdLst>
                <a:ahLst/>
                <a:cxnLst>
                  <a:cxn ang="0">
                    <a:pos x="T0" y="T1"/>
                  </a:cxn>
                  <a:cxn ang="0">
                    <a:pos x="T2" y="T3"/>
                  </a:cxn>
                  <a:cxn ang="0">
                    <a:pos x="T4" y="T5"/>
                  </a:cxn>
                  <a:cxn ang="0">
                    <a:pos x="T6" y="T7"/>
                  </a:cxn>
                </a:cxnLst>
                <a:rect l="0" t="0" r="r" b="b"/>
                <a:pathLst>
                  <a:path w="33" h="35">
                    <a:moveTo>
                      <a:pt x="17" y="0"/>
                    </a:moveTo>
                    <a:lnTo>
                      <a:pt x="17" y="35"/>
                    </a:lnTo>
                    <a:moveTo>
                      <a:pt x="33"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36" name="Freeform 233"/>
              <p:cNvSpPr>
                <a:spLocks noEditPoints="1"/>
              </p:cNvSpPr>
              <p:nvPr/>
            </p:nvSpPr>
            <p:spPr bwMode="auto">
              <a:xfrm>
                <a:off x="5011747" y="3083318"/>
                <a:ext cx="57144" cy="68464"/>
              </a:xfrm>
              <a:custGeom>
                <a:avLst/>
                <a:gdLst>
                  <a:gd name="T0" fmla="*/ 15 w 31"/>
                  <a:gd name="T1" fmla="*/ 0 h 36"/>
                  <a:gd name="T2" fmla="*/ 15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5" y="0"/>
                    </a:moveTo>
                    <a:lnTo>
                      <a:pt x="15" y="36"/>
                    </a:lnTo>
                    <a:moveTo>
                      <a:pt x="31"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37" name="Freeform 234"/>
              <p:cNvSpPr>
                <a:spLocks noEditPoints="1"/>
              </p:cNvSpPr>
              <p:nvPr/>
            </p:nvSpPr>
            <p:spPr bwMode="auto">
              <a:xfrm>
                <a:off x="4998843" y="3083318"/>
                <a:ext cx="57144" cy="68464"/>
              </a:xfrm>
              <a:custGeom>
                <a:avLst/>
                <a:gdLst>
                  <a:gd name="T0" fmla="*/ 15 w 31"/>
                  <a:gd name="T1" fmla="*/ 0 h 36"/>
                  <a:gd name="T2" fmla="*/ 15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5" y="0"/>
                    </a:moveTo>
                    <a:lnTo>
                      <a:pt x="15" y="36"/>
                    </a:lnTo>
                    <a:moveTo>
                      <a:pt x="31"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38" name="Freeform 235"/>
              <p:cNvSpPr>
                <a:spLocks noEditPoints="1"/>
              </p:cNvSpPr>
              <p:nvPr/>
            </p:nvSpPr>
            <p:spPr bwMode="auto">
              <a:xfrm>
                <a:off x="4985940" y="3083318"/>
                <a:ext cx="60831" cy="68464"/>
              </a:xfrm>
              <a:custGeom>
                <a:avLst/>
                <a:gdLst>
                  <a:gd name="T0" fmla="*/ 17 w 33"/>
                  <a:gd name="T1" fmla="*/ 0 h 36"/>
                  <a:gd name="T2" fmla="*/ 17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7" y="0"/>
                    </a:moveTo>
                    <a:lnTo>
                      <a:pt x="17" y="36"/>
                    </a:lnTo>
                    <a:moveTo>
                      <a:pt x="33"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39" name="Freeform 236"/>
              <p:cNvSpPr>
                <a:spLocks noEditPoints="1"/>
              </p:cNvSpPr>
              <p:nvPr/>
            </p:nvSpPr>
            <p:spPr bwMode="auto">
              <a:xfrm>
                <a:off x="4862435" y="3083318"/>
                <a:ext cx="60831" cy="68464"/>
              </a:xfrm>
              <a:custGeom>
                <a:avLst/>
                <a:gdLst>
                  <a:gd name="T0" fmla="*/ 17 w 33"/>
                  <a:gd name="T1" fmla="*/ 0 h 36"/>
                  <a:gd name="T2" fmla="*/ 17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7" y="0"/>
                    </a:moveTo>
                    <a:lnTo>
                      <a:pt x="17" y="36"/>
                    </a:lnTo>
                    <a:moveTo>
                      <a:pt x="33"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40" name="Freeform 237"/>
              <p:cNvSpPr>
                <a:spLocks noEditPoints="1"/>
              </p:cNvSpPr>
              <p:nvPr/>
            </p:nvSpPr>
            <p:spPr bwMode="auto">
              <a:xfrm>
                <a:off x="4827412" y="3083318"/>
                <a:ext cx="57144" cy="68464"/>
              </a:xfrm>
              <a:custGeom>
                <a:avLst/>
                <a:gdLst>
                  <a:gd name="T0" fmla="*/ 16 w 31"/>
                  <a:gd name="T1" fmla="*/ 0 h 36"/>
                  <a:gd name="T2" fmla="*/ 16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6" y="0"/>
                    </a:moveTo>
                    <a:lnTo>
                      <a:pt x="16" y="36"/>
                    </a:lnTo>
                    <a:moveTo>
                      <a:pt x="31"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41" name="Freeform 238"/>
              <p:cNvSpPr>
                <a:spLocks noEditPoints="1"/>
              </p:cNvSpPr>
              <p:nvPr/>
            </p:nvSpPr>
            <p:spPr bwMode="auto">
              <a:xfrm>
                <a:off x="4799762" y="3083318"/>
                <a:ext cx="60831" cy="68464"/>
              </a:xfrm>
              <a:custGeom>
                <a:avLst/>
                <a:gdLst>
                  <a:gd name="T0" fmla="*/ 17 w 33"/>
                  <a:gd name="T1" fmla="*/ 0 h 36"/>
                  <a:gd name="T2" fmla="*/ 17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7" y="0"/>
                    </a:moveTo>
                    <a:lnTo>
                      <a:pt x="17" y="36"/>
                    </a:lnTo>
                    <a:moveTo>
                      <a:pt x="33"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42" name="Freeform 239"/>
              <p:cNvSpPr>
                <a:spLocks noEditPoints="1"/>
              </p:cNvSpPr>
              <p:nvPr/>
            </p:nvSpPr>
            <p:spPr bwMode="auto">
              <a:xfrm>
                <a:off x="4764738" y="3083318"/>
                <a:ext cx="57144" cy="68464"/>
              </a:xfrm>
              <a:custGeom>
                <a:avLst/>
                <a:gdLst>
                  <a:gd name="T0" fmla="*/ 16 w 31"/>
                  <a:gd name="T1" fmla="*/ 0 h 36"/>
                  <a:gd name="T2" fmla="*/ 16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6" y="0"/>
                    </a:moveTo>
                    <a:lnTo>
                      <a:pt x="16" y="36"/>
                    </a:lnTo>
                    <a:moveTo>
                      <a:pt x="31"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43" name="Freeform 240"/>
              <p:cNvSpPr>
                <a:spLocks noEditPoints="1"/>
              </p:cNvSpPr>
              <p:nvPr/>
            </p:nvSpPr>
            <p:spPr bwMode="auto">
              <a:xfrm>
                <a:off x="4670727" y="3083318"/>
                <a:ext cx="57144" cy="68464"/>
              </a:xfrm>
              <a:custGeom>
                <a:avLst/>
                <a:gdLst>
                  <a:gd name="T0" fmla="*/ 15 w 31"/>
                  <a:gd name="T1" fmla="*/ 0 h 36"/>
                  <a:gd name="T2" fmla="*/ 15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5" y="0"/>
                    </a:moveTo>
                    <a:lnTo>
                      <a:pt x="15" y="36"/>
                    </a:lnTo>
                    <a:moveTo>
                      <a:pt x="31"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44" name="Freeform 241"/>
              <p:cNvSpPr>
                <a:spLocks noEditPoints="1"/>
              </p:cNvSpPr>
              <p:nvPr/>
            </p:nvSpPr>
            <p:spPr bwMode="auto">
              <a:xfrm>
                <a:off x="4556439" y="3083318"/>
                <a:ext cx="57144" cy="68464"/>
              </a:xfrm>
              <a:custGeom>
                <a:avLst/>
                <a:gdLst>
                  <a:gd name="T0" fmla="*/ 16 w 31"/>
                  <a:gd name="T1" fmla="*/ 0 h 36"/>
                  <a:gd name="T2" fmla="*/ 16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6" y="0"/>
                    </a:moveTo>
                    <a:lnTo>
                      <a:pt x="16" y="36"/>
                    </a:lnTo>
                    <a:moveTo>
                      <a:pt x="31"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45" name="Freeform 242"/>
              <p:cNvSpPr>
                <a:spLocks noEditPoints="1"/>
              </p:cNvSpPr>
              <p:nvPr/>
            </p:nvSpPr>
            <p:spPr bwMode="auto">
              <a:xfrm>
                <a:off x="4515886" y="3083318"/>
                <a:ext cx="57144" cy="68464"/>
              </a:xfrm>
              <a:custGeom>
                <a:avLst/>
                <a:gdLst>
                  <a:gd name="T0" fmla="*/ 15 w 31"/>
                  <a:gd name="T1" fmla="*/ 0 h 36"/>
                  <a:gd name="T2" fmla="*/ 15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5" y="0"/>
                    </a:moveTo>
                    <a:lnTo>
                      <a:pt x="15" y="36"/>
                    </a:lnTo>
                    <a:moveTo>
                      <a:pt x="31"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46" name="Freeform 243"/>
              <p:cNvSpPr>
                <a:spLocks noEditPoints="1"/>
              </p:cNvSpPr>
              <p:nvPr/>
            </p:nvSpPr>
            <p:spPr bwMode="auto">
              <a:xfrm>
                <a:off x="4497452" y="3083318"/>
                <a:ext cx="58987" cy="68464"/>
              </a:xfrm>
              <a:custGeom>
                <a:avLst/>
                <a:gdLst>
                  <a:gd name="T0" fmla="*/ 15 w 32"/>
                  <a:gd name="T1" fmla="*/ 0 h 36"/>
                  <a:gd name="T2" fmla="*/ 15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5" y="0"/>
                    </a:moveTo>
                    <a:lnTo>
                      <a:pt x="15" y="36"/>
                    </a:lnTo>
                    <a:moveTo>
                      <a:pt x="32"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47" name="Freeform 244"/>
              <p:cNvSpPr>
                <a:spLocks noEditPoints="1"/>
              </p:cNvSpPr>
              <p:nvPr/>
            </p:nvSpPr>
            <p:spPr bwMode="auto">
              <a:xfrm>
                <a:off x="4431092" y="3083318"/>
                <a:ext cx="55300" cy="68464"/>
              </a:xfrm>
              <a:custGeom>
                <a:avLst/>
                <a:gdLst>
                  <a:gd name="T0" fmla="*/ 15 w 30"/>
                  <a:gd name="T1" fmla="*/ 0 h 36"/>
                  <a:gd name="T2" fmla="*/ 15 w 30"/>
                  <a:gd name="T3" fmla="*/ 36 h 36"/>
                  <a:gd name="T4" fmla="*/ 30 w 30"/>
                  <a:gd name="T5" fmla="*/ 17 h 36"/>
                  <a:gd name="T6" fmla="*/ 0 w 30"/>
                  <a:gd name="T7" fmla="*/ 17 h 36"/>
                </a:gdLst>
                <a:ahLst/>
                <a:cxnLst>
                  <a:cxn ang="0">
                    <a:pos x="T0" y="T1"/>
                  </a:cxn>
                  <a:cxn ang="0">
                    <a:pos x="T2" y="T3"/>
                  </a:cxn>
                  <a:cxn ang="0">
                    <a:pos x="T4" y="T5"/>
                  </a:cxn>
                  <a:cxn ang="0">
                    <a:pos x="T6" y="T7"/>
                  </a:cxn>
                </a:cxnLst>
                <a:rect l="0" t="0" r="r" b="b"/>
                <a:pathLst>
                  <a:path w="30" h="36">
                    <a:moveTo>
                      <a:pt x="15" y="0"/>
                    </a:moveTo>
                    <a:lnTo>
                      <a:pt x="15" y="36"/>
                    </a:lnTo>
                    <a:moveTo>
                      <a:pt x="30"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48" name="Freeform 245"/>
              <p:cNvSpPr>
                <a:spLocks noEditPoints="1"/>
              </p:cNvSpPr>
              <p:nvPr/>
            </p:nvSpPr>
            <p:spPr bwMode="auto">
              <a:xfrm>
                <a:off x="4200673" y="3050988"/>
                <a:ext cx="55300" cy="68464"/>
              </a:xfrm>
              <a:custGeom>
                <a:avLst/>
                <a:gdLst>
                  <a:gd name="T0" fmla="*/ 15 w 30"/>
                  <a:gd name="T1" fmla="*/ 0 h 36"/>
                  <a:gd name="T2" fmla="*/ 15 w 30"/>
                  <a:gd name="T3" fmla="*/ 36 h 36"/>
                  <a:gd name="T4" fmla="*/ 30 w 30"/>
                  <a:gd name="T5" fmla="*/ 17 h 36"/>
                  <a:gd name="T6" fmla="*/ 0 w 30"/>
                  <a:gd name="T7" fmla="*/ 17 h 36"/>
                </a:gdLst>
                <a:ahLst/>
                <a:cxnLst>
                  <a:cxn ang="0">
                    <a:pos x="T0" y="T1"/>
                  </a:cxn>
                  <a:cxn ang="0">
                    <a:pos x="T2" y="T3"/>
                  </a:cxn>
                  <a:cxn ang="0">
                    <a:pos x="T4" y="T5"/>
                  </a:cxn>
                  <a:cxn ang="0">
                    <a:pos x="T6" y="T7"/>
                  </a:cxn>
                </a:cxnLst>
                <a:rect l="0" t="0" r="r" b="b"/>
                <a:pathLst>
                  <a:path w="30" h="36">
                    <a:moveTo>
                      <a:pt x="15" y="0"/>
                    </a:moveTo>
                    <a:lnTo>
                      <a:pt x="15" y="36"/>
                    </a:lnTo>
                    <a:moveTo>
                      <a:pt x="30"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49" name="Freeform 246"/>
              <p:cNvSpPr>
                <a:spLocks noEditPoints="1"/>
              </p:cNvSpPr>
              <p:nvPr/>
            </p:nvSpPr>
            <p:spPr bwMode="auto">
              <a:xfrm>
                <a:off x="4139842" y="3047184"/>
                <a:ext cx="60831" cy="68464"/>
              </a:xfrm>
              <a:custGeom>
                <a:avLst/>
                <a:gdLst>
                  <a:gd name="T0" fmla="*/ 15 w 33"/>
                  <a:gd name="T1" fmla="*/ 0 h 36"/>
                  <a:gd name="T2" fmla="*/ 15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5" y="0"/>
                    </a:moveTo>
                    <a:lnTo>
                      <a:pt x="15" y="36"/>
                    </a:lnTo>
                    <a:moveTo>
                      <a:pt x="33"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50" name="Freeform 247"/>
              <p:cNvSpPr>
                <a:spLocks noEditPoints="1"/>
              </p:cNvSpPr>
              <p:nvPr/>
            </p:nvSpPr>
            <p:spPr bwMode="auto">
              <a:xfrm>
                <a:off x="4139842" y="3033872"/>
                <a:ext cx="60831" cy="68464"/>
              </a:xfrm>
              <a:custGeom>
                <a:avLst/>
                <a:gdLst>
                  <a:gd name="T0" fmla="*/ 15 w 33"/>
                  <a:gd name="T1" fmla="*/ 0 h 36"/>
                  <a:gd name="T2" fmla="*/ 15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5" y="0"/>
                    </a:moveTo>
                    <a:lnTo>
                      <a:pt x="15" y="36"/>
                    </a:lnTo>
                    <a:moveTo>
                      <a:pt x="33"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51" name="Freeform 248"/>
              <p:cNvSpPr>
                <a:spLocks noEditPoints="1"/>
              </p:cNvSpPr>
              <p:nvPr/>
            </p:nvSpPr>
            <p:spPr bwMode="auto">
              <a:xfrm>
                <a:off x="4052975" y="3018658"/>
                <a:ext cx="58987" cy="66562"/>
              </a:xfrm>
              <a:custGeom>
                <a:avLst/>
                <a:gdLst>
                  <a:gd name="T0" fmla="*/ 17 w 32"/>
                  <a:gd name="T1" fmla="*/ 0 h 35"/>
                  <a:gd name="T2" fmla="*/ 17 w 32"/>
                  <a:gd name="T3" fmla="*/ 35 h 35"/>
                  <a:gd name="T4" fmla="*/ 32 w 32"/>
                  <a:gd name="T5" fmla="*/ 17 h 35"/>
                  <a:gd name="T6" fmla="*/ 0 w 32"/>
                  <a:gd name="T7" fmla="*/ 17 h 35"/>
                </a:gdLst>
                <a:ahLst/>
                <a:cxnLst>
                  <a:cxn ang="0">
                    <a:pos x="T0" y="T1"/>
                  </a:cxn>
                  <a:cxn ang="0">
                    <a:pos x="T2" y="T3"/>
                  </a:cxn>
                  <a:cxn ang="0">
                    <a:pos x="T4" y="T5"/>
                  </a:cxn>
                  <a:cxn ang="0">
                    <a:pos x="T6" y="T7"/>
                  </a:cxn>
                </a:cxnLst>
                <a:rect l="0" t="0" r="r" b="b"/>
                <a:pathLst>
                  <a:path w="32" h="35">
                    <a:moveTo>
                      <a:pt x="17" y="0"/>
                    </a:moveTo>
                    <a:lnTo>
                      <a:pt x="17" y="35"/>
                    </a:lnTo>
                    <a:moveTo>
                      <a:pt x="32"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52" name="Freeform 249"/>
              <p:cNvSpPr>
                <a:spLocks noEditPoints="1"/>
              </p:cNvSpPr>
              <p:nvPr/>
            </p:nvSpPr>
            <p:spPr bwMode="auto">
              <a:xfrm>
                <a:off x="3679005" y="2927373"/>
                <a:ext cx="57144" cy="68464"/>
              </a:xfrm>
              <a:custGeom>
                <a:avLst/>
                <a:gdLst>
                  <a:gd name="T0" fmla="*/ 15 w 31"/>
                  <a:gd name="T1" fmla="*/ 0 h 36"/>
                  <a:gd name="T2" fmla="*/ 15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5" y="0"/>
                    </a:moveTo>
                    <a:lnTo>
                      <a:pt x="15" y="36"/>
                    </a:lnTo>
                    <a:moveTo>
                      <a:pt x="31"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53" name="Freeform 250"/>
              <p:cNvSpPr>
                <a:spLocks noEditPoints="1"/>
              </p:cNvSpPr>
              <p:nvPr/>
            </p:nvSpPr>
            <p:spPr bwMode="auto">
              <a:xfrm>
                <a:off x="3656885" y="2917864"/>
                <a:ext cx="57144" cy="66562"/>
              </a:xfrm>
              <a:custGeom>
                <a:avLst/>
                <a:gdLst>
                  <a:gd name="T0" fmla="*/ 15 w 31"/>
                  <a:gd name="T1" fmla="*/ 0 h 35"/>
                  <a:gd name="T2" fmla="*/ 15 w 31"/>
                  <a:gd name="T3" fmla="*/ 35 h 35"/>
                  <a:gd name="T4" fmla="*/ 31 w 31"/>
                  <a:gd name="T5" fmla="*/ 18 h 35"/>
                  <a:gd name="T6" fmla="*/ 0 w 31"/>
                  <a:gd name="T7" fmla="*/ 18 h 35"/>
                </a:gdLst>
                <a:ahLst/>
                <a:cxnLst>
                  <a:cxn ang="0">
                    <a:pos x="T0" y="T1"/>
                  </a:cxn>
                  <a:cxn ang="0">
                    <a:pos x="T2" y="T3"/>
                  </a:cxn>
                  <a:cxn ang="0">
                    <a:pos x="T4" y="T5"/>
                  </a:cxn>
                  <a:cxn ang="0">
                    <a:pos x="T6" y="T7"/>
                  </a:cxn>
                </a:cxnLst>
                <a:rect l="0" t="0" r="r" b="b"/>
                <a:pathLst>
                  <a:path w="31" h="35">
                    <a:moveTo>
                      <a:pt x="15" y="0"/>
                    </a:moveTo>
                    <a:lnTo>
                      <a:pt x="15" y="35"/>
                    </a:lnTo>
                    <a:moveTo>
                      <a:pt x="31"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54" name="Freeform 251"/>
              <p:cNvSpPr>
                <a:spLocks noEditPoints="1"/>
              </p:cNvSpPr>
              <p:nvPr/>
            </p:nvSpPr>
            <p:spPr bwMode="auto">
              <a:xfrm>
                <a:off x="3625548" y="2917864"/>
                <a:ext cx="58987" cy="66562"/>
              </a:xfrm>
              <a:custGeom>
                <a:avLst/>
                <a:gdLst>
                  <a:gd name="T0" fmla="*/ 17 w 32"/>
                  <a:gd name="T1" fmla="*/ 0 h 35"/>
                  <a:gd name="T2" fmla="*/ 17 w 32"/>
                  <a:gd name="T3" fmla="*/ 35 h 35"/>
                  <a:gd name="T4" fmla="*/ 32 w 32"/>
                  <a:gd name="T5" fmla="*/ 18 h 35"/>
                  <a:gd name="T6" fmla="*/ 0 w 32"/>
                  <a:gd name="T7" fmla="*/ 18 h 35"/>
                </a:gdLst>
                <a:ahLst/>
                <a:cxnLst>
                  <a:cxn ang="0">
                    <a:pos x="T0" y="T1"/>
                  </a:cxn>
                  <a:cxn ang="0">
                    <a:pos x="T2" y="T3"/>
                  </a:cxn>
                  <a:cxn ang="0">
                    <a:pos x="T4" y="T5"/>
                  </a:cxn>
                  <a:cxn ang="0">
                    <a:pos x="T6" y="T7"/>
                  </a:cxn>
                </a:cxnLst>
                <a:rect l="0" t="0" r="r" b="b"/>
                <a:pathLst>
                  <a:path w="32" h="35">
                    <a:moveTo>
                      <a:pt x="17" y="0"/>
                    </a:moveTo>
                    <a:lnTo>
                      <a:pt x="17" y="35"/>
                    </a:lnTo>
                    <a:moveTo>
                      <a:pt x="32"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55" name="Freeform 252"/>
              <p:cNvSpPr>
                <a:spLocks noEditPoints="1"/>
              </p:cNvSpPr>
              <p:nvPr/>
            </p:nvSpPr>
            <p:spPr bwMode="auto">
              <a:xfrm>
                <a:off x="3562874" y="2917864"/>
                <a:ext cx="58987" cy="66562"/>
              </a:xfrm>
              <a:custGeom>
                <a:avLst/>
                <a:gdLst>
                  <a:gd name="T0" fmla="*/ 17 w 32"/>
                  <a:gd name="T1" fmla="*/ 0 h 35"/>
                  <a:gd name="T2" fmla="*/ 17 w 32"/>
                  <a:gd name="T3" fmla="*/ 35 h 35"/>
                  <a:gd name="T4" fmla="*/ 32 w 32"/>
                  <a:gd name="T5" fmla="*/ 18 h 35"/>
                  <a:gd name="T6" fmla="*/ 0 w 32"/>
                  <a:gd name="T7" fmla="*/ 18 h 35"/>
                </a:gdLst>
                <a:ahLst/>
                <a:cxnLst>
                  <a:cxn ang="0">
                    <a:pos x="T0" y="T1"/>
                  </a:cxn>
                  <a:cxn ang="0">
                    <a:pos x="T2" y="T3"/>
                  </a:cxn>
                  <a:cxn ang="0">
                    <a:pos x="T4" y="T5"/>
                  </a:cxn>
                  <a:cxn ang="0">
                    <a:pos x="T6" y="T7"/>
                  </a:cxn>
                </a:cxnLst>
                <a:rect l="0" t="0" r="r" b="b"/>
                <a:pathLst>
                  <a:path w="32" h="35">
                    <a:moveTo>
                      <a:pt x="17" y="0"/>
                    </a:moveTo>
                    <a:lnTo>
                      <a:pt x="17" y="35"/>
                    </a:lnTo>
                    <a:moveTo>
                      <a:pt x="32"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56" name="Freeform 253"/>
              <p:cNvSpPr>
                <a:spLocks noEditPoints="1"/>
              </p:cNvSpPr>
              <p:nvPr/>
            </p:nvSpPr>
            <p:spPr bwMode="auto">
              <a:xfrm>
                <a:off x="3555501" y="2904552"/>
                <a:ext cx="60831" cy="68464"/>
              </a:xfrm>
              <a:custGeom>
                <a:avLst/>
                <a:gdLst>
                  <a:gd name="T0" fmla="*/ 17 w 33"/>
                  <a:gd name="T1" fmla="*/ 0 h 36"/>
                  <a:gd name="T2" fmla="*/ 17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7" y="0"/>
                    </a:moveTo>
                    <a:lnTo>
                      <a:pt x="17" y="36"/>
                    </a:lnTo>
                    <a:moveTo>
                      <a:pt x="33"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57" name="Freeform 254"/>
              <p:cNvSpPr>
                <a:spLocks noEditPoints="1"/>
              </p:cNvSpPr>
              <p:nvPr/>
            </p:nvSpPr>
            <p:spPr bwMode="auto">
              <a:xfrm>
                <a:off x="3408033" y="2858910"/>
                <a:ext cx="55300" cy="68464"/>
              </a:xfrm>
              <a:custGeom>
                <a:avLst/>
                <a:gdLst>
                  <a:gd name="T0" fmla="*/ 15 w 30"/>
                  <a:gd name="T1" fmla="*/ 0 h 36"/>
                  <a:gd name="T2" fmla="*/ 15 w 30"/>
                  <a:gd name="T3" fmla="*/ 36 h 36"/>
                  <a:gd name="T4" fmla="*/ 30 w 30"/>
                  <a:gd name="T5" fmla="*/ 17 h 36"/>
                  <a:gd name="T6" fmla="*/ 0 w 30"/>
                  <a:gd name="T7" fmla="*/ 17 h 36"/>
                </a:gdLst>
                <a:ahLst/>
                <a:cxnLst>
                  <a:cxn ang="0">
                    <a:pos x="T0" y="T1"/>
                  </a:cxn>
                  <a:cxn ang="0">
                    <a:pos x="T2" y="T3"/>
                  </a:cxn>
                  <a:cxn ang="0">
                    <a:pos x="T4" y="T5"/>
                  </a:cxn>
                  <a:cxn ang="0">
                    <a:pos x="T6" y="T7"/>
                  </a:cxn>
                </a:cxnLst>
                <a:rect l="0" t="0" r="r" b="b"/>
                <a:pathLst>
                  <a:path w="30" h="36">
                    <a:moveTo>
                      <a:pt x="15" y="0"/>
                    </a:moveTo>
                    <a:lnTo>
                      <a:pt x="15" y="36"/>
                    </a:lnTo>
                    <a:moveTo>
                      <a:pt x="30"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58" name="Freeform 255"/>
              <p:cNvSpPr>
                <a:spLocks noEditPoints="1"/>
              </p:cNvSpPr>
              <p:nvPr/>
            </p:nvSpPr>
            <p:spPr bwMode="auto">
              <a:xfrm>
                <a:off x="3277155" y="2836089"/>
                <a:ext cx="60831" cy="68464"/>
              </a:xfrm>
              <a:custGeom>
                <a:avLst/>
                <a:gdLst>
                  <a:gd name="T0" fmla="*/ 16 w 33"/>
                  <a:gd name="T1" fmla="*/ 0 h 36"/>
                  <a:gd name="T2" fmla="*/ 16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6" y="0"/>
                    </a:moveTo>
                    <a:lnTo>
                      <a:pt x="16" y="36"/>
                    </a:lnTo>
                    <a:moveTo>
                      <a:pt x="33"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59" name="Freeform 256"/>
              <p:cNvSpPr>
                <a:spLocks noEditPoints="1"/>
              </p:cNvSpPr>
              <p:nvPr/>
            </p:nvSpPr>
            <p:spPr bwMode="auto">
              <a:xfrm>
                <a:off x="3262408" y="2836089"/>
                <a:ext cx="58987" cy="68464"/>
              </a:xfrm>
              <a:custGeom>
                <a:avLst/>
                <a:gdLst>
                  <a:gd name="T0" fmla="*/ 15 w 32"/>
                  <a:gd name="T1" fmla="*/ 0 h 36"/>
                  <a:gd name="T2" fmla="*/ 15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5" y="0"/>
                    </a:moveTo>
                    <a:lnTo>
                      <a:pt x="15" y="36"/>
                    </a:lnTo>
                    <a:moveTo>
                      <a:pt x="32"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60" name="Freeform 257"/>
              <p:cNvSpPr>
                <a:spLocks noEditPoints="1"/>
              </p:cNvSpPr>
              <p:nvPr/>
            </p:nvSpPr>
            <p:spPr bwMode="auto">
              <a:xfrm>
                <a:off x="3249505" y="2836089"/>
                <a:ext cx="57144" cy="68464"/>
              </a:xfrm>
              <a:custGeom>
                <a:avLst/>
                <a:gdLst>
                  <a:gd name="T0" fmla="*/ 15 w 31"/>
                  <a:gd name="T1" fmla="*/ 0 h 36"/>
                  <a:gd name="T2" fmla="*/ 15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5" y="0"/>
                    </a:moveTo>
                    <a:lnTo>
                      <a:pt x="15" y="36"/>
                    </a:lnTo>
                    <a:moveTo>
                      <a:pt x="31"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61" name="Freeform 258"/>
              <p:cNvSpPr>
                <a:spLocks noEditPoints="1"/>
              </p:cNvSpPr>
              <p:nvPr/>
            </p:nvSpPr>
            <p:spPr bwMode="auto">
              <a:xfrm>
                <a:off x="3111253" y="2754313"/>
                <a:ext cx="58987" cy="68464"/>
              </a:xfrm>
              <a:custGeom>
                <a:avLst/>
                <a:gdLst>
                  <a:gd name="T0" fmla="*/ 17 w 32"/>
                  <a:gd name="T1" fmla="*/ 0 h 36"/>
                  <a:gd name="T2" fmla="*/ 17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7" y="0"/>
                    </a:moveTo>
                    <a:lnTo>
                      <a:pt x="17" y="36"/>
                    </a:lnTo>
                    <a:moveTo>
                      <a:pt x="32"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62" name="Freeform 259"/>
              <p:cNvSpPr>
                <a:spLocks noEditPoints="1"/>
              </p:cNvSpPr>
              <p:nvPr/>
            </p:nvSpPr>
            <p:spPr bwMode="auto">
              <a:xfrm>
                <a:off x="3055953" y="2754313"/>
                <a:ext cx="57144" cy="68464"/>
              </a:xfrm>
              <a:custGeom>
                <a:avLst/>
                <a:gdLst>
                  <a:gd name="T0" fmla="*/ 16 w 31"/>
                  <a:gd name="T1" fmla="*/ 0 h 36"/>
                  <a:gd name="T2" fmla="*/ 16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6" y="0"/>
                    </a:moveTo>
                    <a:lnTo>
                      <a:pt x="16" y="36"/>
                    </a:lnTo>
                    <a:moveTo>
                      <a:pt x="31"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63" name="Freeform 260"/>
              <p:cNvSpPr>
                <a:spLocks noEditPoints="1"/>
              </p:cNvSpPr>
              <p:nvPr/>
            </p:nvSpPr>
            <p:spPr bwMode="auto">
              <a:xfrm>
                <a:off x="3033833" y="2754313"/>
                <a:ext cx="57144" cy="68464"/>
              </a:xfrm>
              <a:custGeom>
                <a:avLst/>
                <a:gdLst>
                  <a:gd name="T0" fmla="*/ 16 w 31"/>
                  <a:gd name="T1" fmla="*/ 0 h 36"/>
                  <a:gd name="T2" fmla="*/ 16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6" y="0"/>
                    </a:moveTo>
                    <a:lnTo>
                      <a:pt x="16" y="36"/>
                    </a:lnTo>
                    <a:moveTo>
                      <a:pt x="31"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64" name="Freeform 261"/>
              <p:cNvSpPr>
                <a:spLocks noEditPoints="1"/>
              </p:cNvSpPr>
              <p:nvPr/>
            </p:nvSpPr>
            <p:spPr bwMode="auto">
              <a:xfrm>
                <a:off x="2926918" y="2708670"/>
                <a:ext cx="60831" cy="68464"/>
              </a:xfrm>
              <a:custGeom>
                <a:avLst/>
                <a:gdLst>
                  <a:gd name="T0" fmla="*/ 16 w 33"/>
                  <a:gd name="T1" fmla="*/ 0 h 36"/>
                  <a:gd name="T2" fmla="*/ 16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6" y="0"/>
                    </a:moveTo>
                    <a:lnTo>
                      <a:pt x="16" y="36"/>
                    </a:lnTo>
                    <a:moveTo>
                      <a:pt x="33"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65" name="Freeform 262"/>
              <p:cNvSpPr>
                <a:spLocks noEditPoints="1"/>
              </p:cNvSpPr>
              <p:nvPr/>
            </p:nvSpPr>
            <p:spPr bwMode="auto">
              <a:xfrm>
                <a:off x="2816317" y="2621189"/>
                <a:ext cx="57144" cy="68464"/>
              </a:xfrm>
              <a:custGeom>
                <a:avLst/>
                <a:gdLst>
                  <a:gd name="T0" fmla="*/ 16 w 31"/>
                  <a:gd name="T1" fmla="*/ 0 h 36"/>
                  <a:gd name="T2" fmla="*/ 16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6" y="0"/>
                    </a:moveTo>
                    <a:lnTo>
                      <a:pt x="16" y="36"/>
                    </a:lnTo>
                    <a:moveTo>
                      <a:pt x="31"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66" name="Freeform 263"/>
              <p:cNvSpPr>
                <a:spLocks noEditPoints="1"/>
              </p:cNvSpPr>
              <p:nvPr/>
            </p:nvSpPr>
            <p:spPr bwMode="auto">
              <a:xfrm>
                <a:off x="2633826" y="2575547"/>
                <a:ext cx="58987" cy="68464"/>
              </a:xfrm>
              <a:custGeom>
                <a:avLst/>
                <a:gdLst>
                  <a:gd name="T0" fmla="*/ 15 w 32"/>
                  <a:gd name="T1" fmla="*/ 0 h 36"/>
                  <a:gd name="T2" fmla="*/ 15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5" y="0"/>
                    </a:moveTo>
                    <a:lnTo>
                      <a:pt x="15" y="36"/>
                    </a:lnTo>
                    <a:moveTo>
                      <a:pt x="32"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67" name="Freeform 264"/>
              <p:cNvSpPr>
                <a:spLocks noEditPoints="1"/>
              </p:cNvSpPr>
              <p:nvPr/>
            </p:nvSpPr>
            <p:spPr bwMode="auto">
              <a:xfrm>
                <a:off x="2602489" y="2491869"/>
                <a:ext cx="57144" cy="66562"/>
              </a:xfrm>
              <a:custGeom>
                <a:avLst/>
                <a:gdLst>
                  <a:gd name="T0" fmla="*/ 15 w 31"/>
                  <a:gd name="T1" fmla="*/ 0 h 35"/>
                  <a:gd name="T2" fmla="*/ 15 w 31"/>
                  <a:gd name="T3" fmla="*/ 35 h 35"/>
                  <a:gd name="T4" fmla="*/ 31 w 31"/>
                  <a:gd name="T5" fmla="*/ 17 h 35"/>
                  <a:gd name="T6" fmla="*/ 0 w 31"/>
                  <a:gd name="T7" fmla="*/ 17 h 35"/>
                </a:gdLst>
                <a:ahLst/>
                <a:cxnLst>
                  <a:cxn ang="0">
                    <a:pos x="T0" y="T1"/>
                  </a:cxn>
                  <a:cxn ang="0">
                    <a:pos x="T2" y="T3"/>
                  </a:cxn>
                  <a:cxn ang="0">
                    <a:pos x="T4" y="T5"/>
                  </a:cxn>
                  <a:cxn ang="0">
                    <a:pos x="T6" y="T7"/>
                  </a:cxn>
                </a:cxnLst>
                <a:rect l="0" t="0" r="r" b="b"/>
                <a:pathLst>
                  <a:path w="31" h="35">
                    <a:moveTo>
                      <a:pt x="15" y="0"/>
                    </a:moveTo>
                    <a:lnTo>
                      <a:pt x="15" y="35"/>
                    </a:lnTo>
                    <a:moveTo>
                      <a:pt x="31"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68" name="Freeform 265"/>
              <p:cNvSpPr>
                <a:spLocks noEditPoints="1"/>
              </p:cNvSpPr>
              <p:nvPr/>
            </p:nvSpPr>
            <p:spPr bwMode="auto">
              <a:xfrm>
                <a:off x="2497418" y="2387272"/>
                <a:ext cx="57144" cy="68464"/>
              </a:xfrm>
              <a:custGeom>
                <a:avLst/>
                <a:gdLst>
                  <a:gd name="T0" fmla="*/ 16 w 31"/>
                  <a:gd name="T1" fmla="*/ 0 h 36"/>
                  <a:gd name="T2" fmla="*/ 16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6" y="0"/>
                    </a:moveTo>
                    <a:lnTo>
                      <a:pt x="16" y="36"/>
                    </a:lnTo>
                    <a:moveTo>
                      <a:pt x="31"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69" name="Freeform 266"/>
              <p:cNvSpPr>
                <a:spLocks noEditPoints="1"/>
              </p:cNvSpPr>
              <p:nvPr/>
            </p:nvSpPr>
            <p:spPr bwMode="auto">
              <a:xfrm>
                <a:off x="2478985" y="2387272"/>
                <a:ext cx="60831" cy="68464"/>
              </a:xfrm>
              <a:custGeom>
                <a:avLst/>
                <a:gdLst>
                  <a:gd name="T0" fmla="*/ 15 w 33"/>
                  <a:gd name="T1" fmla="*/ 0 h 36"/>
                  <a:gd name="T2" fmla="*/ 15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5" y="0"/>
                    </a:moveTo>
                    <a:lnTo>
                      <a:pt x="15" y="36"/>
                    </a:lnTo>
                    <a:moveTo>
                      <a:pt x="33"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0" name="Freeform 267"/>
              <p:cNvSpPr>
                <a:spLocks noEditPoints="1"/>
              </p:cNvSpPr>
              <p:nvPr/>
            </p:nvSpPr>
            <p:spPr bwMode="auto">
              <a:xfrm>
                <a:off x="2418154" y="2347335"/>
                <a:ext cx="60831" cy="68464"/>
              </a:xfrm>
              <a:custGeom>
                <a:avLst/>
                <a:gdLst>
                  <a:gd name="T0" fmla="*/ 18 w 33"/>
                  <a:gd name="T1" fmla="*/ 0 h 36"/>
                  <a:gd name="T2" fmla="*/ 18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8" y="0"/>
                    </a:moveTo>
                    <a:lnTo>
                      <a:pt x="18" y="36"/>
                    </a:lnTo>
                    <a:moveTo>
                      <a:pt x="33"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1" name="Freeform 268"/>
              <p:cNvSpPr>
                <a:spLocks noEditPoints="1"/>
              </p:cNvSpPr>
              <p:nvPr/>
            </p:nvSpPr>
            <p:spPr bwMode="auto">
              <a:xfrm>
                <a:off x="2373914" y="2162864"/>
                <a:ext cx="57144" cy="68464"/>
              </a:xfrm>
              <a:custGeom>
                <a:avLst/>
                <a:gdLst>
                  <a:gd name="T0" fmla="*/ 16 w 31"/>
                  <a:gd name="T1" fmla="*/ 0 h 36"/>
                  <a:gd name="T2" fmla="*/ 16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6" y="0"/>
                    </a:moveTo>
                    <a:lnTo>
                      <a:pt x="16" y="36"/>
                    </a:lnTo>
                    <a:moveTo>
                      <a:pt x="31"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2" name="Freeform 269"/>
              <p:cNvSpPr>
                <a:spLocks noEditPoints="1"/>
              </p:cNvSpPr>
              <p:nvPr/>
            </p:nvSpPr>
            <p:spPr bwMode="auto">
              <a:xfrm>
                <a:off x="2283589" y="2075383"/>
                <a:ext cx="58987" cy="68464"/>
              </a:xfrm>
              <a:custGeom>
                <a:avLst/>
                <a:gdLst>
                  <a:gd name="T0" fmla="*/ 17 w 32"/>
                  <a:gd name="T1" fmla="*/ 0 h 36"/>
                  <a:gd name="T2" fmla="*/ 17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7" y="0"/>
                    </a:moveTo>
                    <a:lnTo>
                      <a:pt x="17" y="36"/>
                    </a:lnTo>
                    <a:moveTo>
                      <a:pt x="32"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3" name="Freeform 270"/>
              <p:cNvSpPr>
                <a:spLocks noEditPoints="1"/>
              </p:cNvSpPr>
              <p:nvPr/>
            </p:nvSpPr>
            <p:spPr bwMode="auto">
              <a:xfrm>
                <a:off x="2254096" y="2043053"/>
                <a:ext cx="60831" cy="66562"/>
              </a:xfrm>
              <a:custGeom>
                <a:avLst/>
                <a:gdLst>
                  <a:gd name="T0" fmla="*/ 16 w 33"/>
                  <a:gd name="T1" fmla="*/ 0 h 35"/>
                  <a:gd name="T2" fmla="*/ 16 w 33"/>
                  <a:gd name="T3" fmla="*/ 35 h 35"/>
                  <a:gd name="T4" fmla="*/ 33 w 33"/>
                  <a:gd name="T5" fmla="*/ 18 h 35"/>
                  <a:gd name="T6" fmla="*/ 0 w 33"/>
                  <a:gd name="T7" fmla="*/ 18 h 35"/>
                </a:gdLst>
                <a:ahLst/>
                <a:cxnLst>
                  <a:cxn ang="0">
                    <a:pos x="T0" y="T1"/>
                  </a:cxn>
                  <a:cxn ang="0">
                    <a:pos x="T2" y="T3"/>
                  </a:cxn>
                  <a:cxn ang="0">
                    <a:pos x="T4" y="T5"/>
                  </a:cxn>
                  <a:cxn ang="0">
                    <a:pos x="T6" y="T7"/>
                  </a:cxn>
                </a:cxnLst>
                <a:rect l="0" t="0" r="r" b="b"/>
                <a:pathLst>
                  <a:path w="33" h="35">
                    <a:moveTo>
                      <a:pt x="16" y="0"/>
                    </a:moveTo>
                    <a:lnTo>
                      <a:pt x="16" y="35"/>
                    </a:lnTo>
                    <a:moveTo>
                      <a:pt x="33"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4" name="Freeform 271"/>
              <p:cNvSpPr>
                <a:spLocks noEditPoints="1"/>
              </p:cNvSpPr>
              <p:nvPr/>
            </p:nvSpPr>
            <p:spPr bwMode="auto">
              <a:xfrm>
                <a:off x="2231976" y="2025937"/>
                <a:ext cx="60831" cy="68464"/>
              </a:xfrm>
              <a:custGeom>
                <a:avLst/>
                <a:gdLst>
                  <a:gd name="T0" fmla="*/ 17 w 33"/>
                  <a:gd name="T1" fmla="*/ 0 h 36"/>
                  <a:gd name="T2" fmla="*/ 17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7" y="0"/>
                    </a:moveTo>
                    <a:lnTo>
                      <a:pt x="17" y="36"/>
                    </a:lnTo>
                    <a:moveTo>
                      <a:pt x="33"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5" name="Freeform 272"/>
              <p:cNvSpPr>
                <a:spLocks noEditPoints="1"/>
              </p:cNvSpPr>
              <p:nvPr/>
            </p:nvSpPr>
            <p:spPr bwMode="auto">
              <a:xfrm>
                <a:off x="2165615" y="1636075"/>
                <a:ext cx="60831" cy="68464"/>
              </a:xfrm>
              <a:custGeom>
                <a:avLst/>
                <a:gdLst>
                  <a:gd name="T0" fmla="*/ 17 w 33"/>
                  <a:gd name="T1" fmla="*/ 0 h 36"/>
                  <a:gd name="T2" fmla="*/ 17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7" y="0"/>
                    </a:moveTo>
                    <a:lnTo>
                      <a:pt x="17" y="36"/>
                    </a:lnTo>
                    <a:moveTo>
                      <a:pt x="33"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6" name="Freeform 273"/>
              <p:cNvSpPr>
                <a:spLocks noEditPoints="1"/>
              </p:cNvSpPr>
              <p:nvPr/>
            </p:nvSpPr>
            <p:spPr bwMode="auto">
              <a:xfrm>
                <a:off x="2143495" y="1594236"/>
                <a:ext cx="60831" cy="66562"/>
              </a:xfrm>
              <a:custGeom>
                <a:avLst/>
                <a:gdLst>
                  <a:gd name="T0" fmla="*/ 18 w 33"/>
                  <a:gd name="T1" fmla="*/ 0 h 35"/>
                  <a:gd name="T2" fmla="*/ 18 w 33"/>
                  <a:gd name="T3" fmla="*/ 35 h 35"/>
                  <a:gd name="T4" fmla="*/ 33 w 33"/>
                  <a:gd name="T5" fmla="*/ 17 h 35"/>
                  <a:gd name="T6" fmla="*/ 0 w 33"/>
                  <a:gd name="T7" fmla="*/ 17 h 35"/>
                </a:gdLst>
                <a:ahLst/>
                <a:cxnLst>
                  <a:cxn ang="0">
                    <a:pos x="T0" y="T1"/>
                  </a:cxn>
                  <a:cxn ang="0">
                    <a:pos x="T2" y="T3"/>
                  </a:cxn>
                  <a:cxn ang="0">
                    <a:pos x="T4" y="T5"/>
                  </a:cxn>
                  <a:cxn ang="0">
                    <a:pos x="T6" y="T7"/>
                  </a:cxn>
                </a:cxnLst>
                <a:rect l="0" t="0" r="r" b="b"/>
                <a:pathLst>
                  <a:path w="33" h="35">
                    <a:moveTo>
                      <a:pt x="18" y="0"/>
                    </a:moveTo>
                    <a:lnTo>
                      <a:pt x="18" y="35"/>
                    </a:lnTo>
                    <a:moveTo>
                      <a:pt x="33"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7" name="Freeform 274"/>
              <p:cNvSpPr>
                <a:spLocks noEditPoints="1"/>
              </p:cNvSpPr>
              <p:nvPr/>
            </p:nvSpPr>
            <p:spPr bwMode="auto">
              <a:xfrm>
                <a:off x="2102941" y="1535282"/>
                <a:ext cx="60831" cy="68464"/>
              </a:xfrm>
              <a:custGeom>
                <a:avLst/>
                <a:gdLst>
                  <a:gd name="T0" fmla="*/ 17 w 33"/>
                  <a:gd name="T1" fmla="*/ 0 h 36"/>
                  <a:gd name="T2" fmla="*/ 17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7" y="0"/>
                    </a:moveTo>
                    <a:lnTo>
                      <a:pt x="17" y="36"/>
                    </a:lnTo>
                    <a:moveTo>
                      <a:pt x="33"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8" name="Freeform 275"/>
              <p:cNvSpPr>
                <a:spLocks noEditPoints="1"/>
              </p:cNvSpPr>
              <p:nvPr/>
            </p:nvSpPr>
            <p:spPr bwMode="auto">
              <a:xfrm>
                <a:off x="2090038" y="1525773"/>
                <a:ext cx="57144" cy="68464"/>
              </a:xfrm>
              <a:custGeom>
                <a:avLst/>
                <a:gdLst>
                  <a:gd name="T0" fmla="*/ 16 w 31"/>
                  <a:gd name="T1" fmla="*/ 0 h 36"/>
                  <a:gd name="T2" fmla="*/ 16 w 31"/>
                  <a:gd name="T3" fmla="*/ 36 h 36"/>
                  <a:gd name="T4" fmla="*/ 31 w 31"/>
                  <a:gd name="T5" fmla="*/ 18 h 36"/>
                  <a:gd name="T6" fmla="*/ 0 w 31"/>
                  <a:gd name="T7" fmla="*/ 18 h 36"/>
                </a:gdLst>
                <a:ahLst/>
                <a:cxnLst>
                  <a:cxn ang="0">
                    <a:pos x="T0" y="T1"/>
                  </a:cxn>
                  <a:cxn ang="0">
                    <a:pos x="T2" y="T3"/>
                  </a:cxn>
                  <a:cxn ang="0">
                    <a:pos x="T4" y="T5"/>
                  </a:cxn>
                  <a:cxn ang="0">
                    <a:pos x="T6" y="T7"/>
                  </a:cxn>
                </a:cxnLst>
                <a:rect l="0" t="0" r="r" b="b"/>
                <a:pathLst>
                  <a:path w="31" h="36">
                    <a:moveTo>
                      <a:pt x="16" y="0"/>
                    </a:moveTo>
                    <a:lnTo>
                      <a:pt x="16" y="36"/>
                    </a:lnTo>
                    <a:moveTo>
                      <a:pt x="31"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9" name="Freeform 276"/>
              <p:cNvSpPr>
                <a:spLocks noEditPoints="1"/>
              </p:cNvSpPr>
              <p:nvPr/>
            </p:nvSpPr>
            <p:spPr bwMode="auto">
              <a:xfrm>
                <a:off x="1964690" y="1459211"/>
                <a:ext cx="58987" cy="68464"/>
              </a:xfrm>
              <a:custGeom>
                <a:avLst/>
                <a:gdLst>
                  <a:gd name="T0" fmla="*/ 17 w 32"/>
                  <a:gd name="T1" fmla="*/ 0 h 36"/>
                  <a:gd name="T2" fmla="*/ 17 w 32"/>
                  <a:gd name="T3" fmla="*/ 36 h 36"/>
                  <a:gd name="T4" fmla="*/ 32 w 32"/>
                  <a:gd name="T5" fmla="*/ 18 h 36"/>
                  <a:gd name="T6" fmla="*/ 0 w 32"/>
                  <a:gd name="T7" fmla="*/ 18 h 36"/>
                </a:gdLst>
                <a:ahLst/>
                <a:cxnLst>
                  <a:cxn ang="0">
                    <a:pos x="T0" y="T1"/>
                  </a:cxn>
                  <a:cxn ang="0">
                    <a:pos x="T2" y="T3"/>
                  </a:cxn>
                  <a:cxn ang="0">
                    <a:pos x="T4" y="T5"/>
                  </a:cxn>
                  <a:cxn ang="0">
                    <a:pos x="T6" y="T7"/>
                  </a:cxn>
                </a:cxnLst>
                <a:rect l="0" t="0" r="r" b="b"/>
                <a:pathLst>
                  <a:path w="32" h="36">
                    <a:moveTo>
                      <a:pt x="17" y="0"/>
                    </a:moveTo>
                    <a:lnTo>
                      <a:pt x="17" y="36"/>
                    </a:lnTo>
                    <a:moveTo>
                      <a:pt x="32"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0" name="Freeform 277"/>
              <p:cNvSpPr>
                <a:spLocks/>
              </p:cNvSpPr>
              <p:nvPr/>
            </p:nvSpPr>
            <p:spPr bwMode="auto">
              <a:xfrm>
                <a:off x="1988654" y="1493443"/>
                <a:ext cx="4171500" cy="1774346"/>
              </a:xfrm>
              <a:custGeom>
                <a:avLst/>
                <a:gdLst>
                  <a:gd name="T0" fmla="*/ 28 w 2263"/>
                  <a:gd name="T1" fmla="*/ 0 h 933"/>
                  <a:gd name="T2" fmla="*/ 40 w 2263"/>
                  <a:gd name="T3" fmla="*/ 12 h 933"/>
                  <a:gd name="T4" fmla="*/ 64 w 2263"/>
                  <a:gd name="T5" fmla="*/ 27 h 933"/>
                  <a:gd name="T6" fmla="*/ 79 w 2263"/>
                  <a:gd name="T7" fmla="*/ 35 h 933"/>
                  <a:gd name="T8" fmla="*/ 100 w 2263"/>
                  <a:gd name="T9" fmla="*/ 53 h 933"/>
                  <a:gd name="T10" fmla="*/ 108 w 2263"/>
                  <a:gd name="T11" fmla="*/ 70 h 933"/>
                  <a:gd name="T12" fmla="*/ 113 w 2263"/>
                  <a:gd name="T13" fmla="*/ 94 h 933"/>
                  <a:gd name="T14" fmla="*/ 113 w 2263"/>
                  <a:gd name="T15" fmla="*/ 217 h 933"/>
                  <a:gd name="T16" fmla="*/ 120 w 2263"/>
                  <a:gd name="T17" fmla="*/ 280 h 933"/>
                  <a:gd name="T18" fmla="*/ 134 w 2263"/>
                  <a:gd name="T19" fmla="*/ 297 h 933"/>
                  <a:gd name="T20" fmla="*/ 149 w 2263"/>
                  <a:gd name="T21" fmla="*/ 307 h 933"/>
                  <a:gd name="T22" fmla="*/ 161 w 2263"/>
                  <a:gd name="T23" fmla="*/ 314 h 933"/>
                  <a:gd name="T24" fmla="*/ 175 w 2263"/>
                  <a:gd name="T25" fmla="*/ 333 h 933"/>
                  <a:gd name="T26" fmla="*/ 194 w 2263"/>
                  <a:gd name="T27" fmla="*/ 338 h 933"/>
                  <a:gd name="T28" fmla="*/ 216 w 2263"/>
                  <a:gd name="T29" fmla="*/ 371 h 933"/>
                  <a:gd name="T30" fmla="*/ 228 w 2263"/>
                  <a:gd name="T31" fmla="*/ 444 h 933"/>
                  <a:gd name="T32" fmla="*/ 240 w 2263"/>
                  <a:gd name="T33" fmla="*/ 466 h 933"/>
                  <a:gd name="T34" fmla="*/ 256 w 2263"/>
                  <a:gd name="T35" fmla="*/ 475 h 933"/>
                  <a:gd name="T36" fmla="*/ 273 w 2263"/>
                  <a:gd name="T37" fmla="*/ 487 h 933"/>
                  <a:gd name="T38" fmla="*/ 305 w 2263"/>
                  <a:gd name="T39" fmla="*/ 499 h 933"/>
                  <a:gd name="T40" fmla="*/ 314 w 2263"/>
                  <a:gd name="T41" fmla="*/ 506 h 933"/>
                  <a:gd name="T42" fmla="*/ 336 w 2263"/>
                  <a:gd name="T43" fmla="*/ 531 h 933"/>
                  <a:gd name="T44" fmla="*/ 348 w 2263"/>
                  <a:gd name="T45" fmla="*/ 557 h 933"/>
                  <a:gd name="T46" fmla="*/ 355 w 2263"/>
                  <a:gd name="T47" fmla="*/ 586 h 933"/>
                  <a:gd name="T48" fmla="*/ 393 w 2263"/>
                  <a:gd name="T49" fmla="*/ 593 h 933"/>
                  <a:gd name="T50" fmla="*/ 436 w 2263"/>
                  <a:gd name="T51" fmla="*/ 601 h 933"/>
                  <a:gd name="T52" fmla="*/ 465 w 2263"/>
                  <a:gd name="T53" fmla="*/ 620 h 933"/>
                  <a:gd name="T54" fmla="*/ 480 w 2263"/>
                  <a:gd name="T55" fmla="*/ 637 h 933"/>
                  <a:gd name="T56" fmla="*/ 494 w 2263"/>
                  <a:gd name="T57" fmla="*/ 644 h 933"/>
                  <a:gd name="T58" fmla="*/ 525 w 2263"/>
                  <a:gd name="T59" fmla="*/ 663 h 933"/>
                  <a:gd name="T60" fmla="*/ 573 w 2263"/>
                  <a:gd name="T61" fmla="*/ 680 h 933"/>
                  <a:gd name="T62" fmla="*/ 645 w 2263"/>
                  <a:gd name="T63" fmla="*/ 689 h 933"/>
                  <a:gd name="T64" fmla="*/ 691 w 2263"/>
                  <a:gd name="T65" fmla="*/ 723 h 933"/>
                  <a:gd name="T66" fmla="*/ 727 w 2263"/>
                  <a:gd name="T67" fmla="*/ 735 h 933"/>
                  <a:gd name="T68" fmla="*/ 785 w 2263"/>
                  <a:gd name="T69" fmla="*/ 742 h 933"/>
                  <a:gd name="T70" fmla="*/ 823 w 2263"/>
                  <a:gd name="T71" fmla="*/ 750 h 933"/>
                  <a:gd name="T72" fmla="*/ 867 w 2263"/>
                  <a:gd name="T73" fmla="*/ 767 h 933"/>
                  <a:gd name="T74" fmla="*/ 932 w 2263"/>
                  <a:gd name="T75" fmla="*/ 776 h 933"/>
                  <a:gd name="T76" fmla="*/ 984 w 2263"/>
                  <a:gd name="T77" fmla="*/ 784 h 933"/>
                  <a:gd name="T78" fmla="*/ 1028 w 2263"/>
                  <a:gd name="T79" fmla="*/ 793 h 933"/>
                  <a:gd name="T80" fmla="*/ 1039 w 2263"/>
                  <a:gd name="T81" fmla="*/ 802 h 933"/>
                  <a:gd name="T82" fmla="*/ 1071 w 2263"/>
                  <a:gd name="T83" fmla="*/ 813 h 933"/>
                  <a:gd name="T84" fmla="*/ 1088 w 2263"/>
                  <a:gd name="T85" fmla="*/ 819 h 933"/>
                  <a:gd name="T86" fmla="*/ 1182 w 2263"/>
                  <a:gd name="T87" fmla="*/ 837 h 933"/>
                  <a:gd name="T88" fmla="*/ 1289 w 2263"/>
                  <a:gd name="T89" fmla="*/ 846 h 933"/>
                  <a:gd name="T90" fmla="*/ 1307 w 2263"/>
                  <a:gd name="T91" fmla="*/ 853 h 933"/>
                  <a:gd name="T92" fmla="*/ 1708 w 2263"/>
                  <a:gd name="T93" fmla="*/ 863 h 933"/>
                  <a:gd name="T94" fmla="*/ 1727 w 2263"/>
                  <a:gd name="T95" fmla="*/ 873 h 933"/>
                  <a:gd name="T96" fmla="*/ 1737 w 2263"/>
                  <a:gd name="T97" fmla="*/ 897 h 933"/>
                  <a:gd name="T98" fmla="*/ 1751 w 2263"/>
                  <a:gd name="T99" fmla="*/ 908 h 933"/>
                  <a:gd name="T100" fmla="*/ 1763 w 2263"/>
                  <a:gd name="T101" fmla="*/ 916 h 933"/>
                  <a:gd name="T102" fmla="*/ 1849 w 2263"/>
                  <a:gd name="T103" fmla="*/ 933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63" h="933">
                    <a:moveTo>
                      <a:pt x="0" y="0"/>
                    </a:moveTo>
                    <a:lnTo>
                      <a:pt x="28" y="0"/>
                    </a:lnTo>
                    <a:lnTo>
                      <a:pt x="28" y="12"/>
                    </a:lnTo>
                    <a:lnTo>
                      <a:pt x="40" y="12"/>
                    </a:lnTo>
                    <a:lnTo>
                      <a:pt x="40" y="27"/>
                    </a:lnTo>
                    <a:lnTo>
                      <a:pt x="64" y="27"/>
                    </a:lnTo>
                    <a:lnTo>
                      <a:pt x="64" y="35"/>
                    </a:lnTo>
                    <a:lnTo>
                      <a:pt x="79" y="35"/>
                    </a:lnTo>
                    <a:lnTo>
                      <a:pt x="79" y="53"/>
                    </a:lnTo>
                    <a:lnTo>
                      <a:pt x="100" y="53"/>
                    </a:lnTo>
                    <a:lnTo>
                      <a:pt x="100" y="70"/>
                    </a:lnTo>
                    <a:lnTo>
                      <a:pt x="108" y="70"/>
                    </a:lnTo>
                    <a:lnTo>
                      <a:pt x="108" y="94"/>
                    </a:lnTo>
                    <a:lnTo>
                      <a:pt x="113" y="94"/>
                    </a:lnTo>
                    <a:lnTo>
                      <a:pt x="113" y="159"/>
                    </a:lnTo>
                    <a:lnTo>
                      <a:pt x="113" y="217"/>
                    </a:lnTo>
                    <a:lnTo>
                      <a:pt x="120" y="217"/>
                    </a:lnTo>
                    <a:lnTo>
                      <a:pt x="120" y="280"/>
                    </a:lnTo>
                    <a:lnTo>
                      <a:pt x="134" y="280"/>
                    </a:lnTo>
                    <a:lnTo>
                      <a:pt x="134" y="297"/>
                    </a:lnTo>
                    <a:lnTo>
                      <a:pt x="149" y="297"/>
                    </a:lnTo>
                    <a:lnTo>
                      <a:pt x="149" y="307"/>
                    </a:lnTo>
                    <a:lnTo>
                      <a:pt x="161" y="307"/>
                    </a:lnTo>
                    <a:lnTo>
                      <a:pt x="161" y="314"/>
                    </a:lnTo>
                    <a:lnTo>
                      <a:pt x="175" y="314"/>
                    </a:lnTo>
                    <a:lnTo>
                      <a:pt x="175" y="333"/>
                    </a:lnTo>
                    <a:lnTo>
                      <a:pt x="194" y="333"/>
                    </a:lnTo>
                    <a:lnTo>
                      <a:pt x="194" y="338"/>
                    </a:lnTo>
                    <a:lnTo>
                      <a:pt x="216" y="338"/>
                    </a:lnTo>
                    <a:lnTo>
                      <a:pt x="216" y="371"/>
                    </a:lnTo>
                    <a:lnTo>
                      <a:pt x="228" y="371"/>
                    </a:lnTo>
                    <a:lnTo>
                      <a:pt x="228" y="444"/>
                    </a:lnTo>
                    <a:lnTo>
                      <a:pt x="240" y="444"/>
                    </a:lnTo>
                    <a:lnTo>
                      <a:pt x="240" y="466"/>
                    </a:lnTo>
                    <a:lnTo>
                      <a:pt x="256" y="466"/>
                    </a:lnTo>
                    <a:lnTo>
                      <a:pt x="256" y="475"/>
                    </a:lnTo>
                    <a:lnTo>
                      <a:pt x="273" y="475"/>
                    </a:lnTo>
                    <a:lnTo>
                      <a:pt x="273" y="487"/>
                    </a:lnTo>
                    <a:lnTo>
                      <a:pt x="305" y="487"/>
                    </a:lnTo>
                    <a:lnTo>
                      <a:pt x="305" y="499"/>
                    </a:lnTo>
                    <a:lnTo>
                      <a:pt x="314" y="499"/>
                    </a:lnTo>
                    <a:lnTo>
                      <a:pt x="314" y="506"/>
                    </a:lnTo>
                    <a:lnTo>
                      <a:pt x="336" y="506"/>
                    </a:lnTo>
                    <a:lnTo>
                      <a:pt x="336" y="531"/>
                    </a:lnTo>
                    <a:lnTo>
                      <a:pt x="348" y="531"/>
                    </a:lnTo>
                    <a:lnTo>
                      <a:pt x="348" y="557"/>
                    </a:lnTo>
                    <a:lnTo>
                      <a:pt x="355" y="557"/>
                    </a:lnTo>
                    <a:lnTo>
                      <a:pt x="355" y="586"/>
                    </a:lnTo>
                    <a:lnTo>
                      <a:pt x="393" y="586"/>
                    </a:lnTo>
                    <a:lnTo>
                      <a:pt x="393" y="593"/>
                    </a:lnTo>
                    <a:lnTo>
                      <a:pt x="436" y="593"/>
                    </a:lnTo>
                    <a:lnTo>
                      <a:pt x="436" y="601"/>
                    </a:lnTo>
                    <a:lnTo>
                      <a:pt x="465" y="601"/>
                    </a:lnTo>
                    <a:lnTo>
                      <a:pt x="465" y="620"/>
                    </a:lnTo>
                    <a:lnTo>
                      <a:pt x="480" y="620"/>
                    </a:lnTo>
                    <a:lnTo>
                      <a:pt x="480" y="637"/>
                    </a:lnTo>
                    <a:lnTo>
                      <a:pt x="494" y="637"/>
                    </a:lnTo>
                    <a:lnTo>
                      <a:pt x="494" y="644"/>
                    </a:lnTo>
                    <a:lnTo>
                      <a:pt x="525" y="644"/>
                    </a:lnTo>
                    <a:lnTo>
                      <a:pt x="525" y="663"/>
                    </a:lnTo>
                    <a:lnTo>
                      <a:pt x="573" y="663"/>
                    </a:lnTo>
                    <a:lnTo>
                      <a:pt x="573" y="680"/>
                    </a:lnTo>
                    <a:lnTo>
                      <a:pt x="645" y="680"/>
                    </a:lnTo>
                    <a:lnTo>
                      <a:pt x="645" y="689"/>
                    </a:lnTo>
                    <a:lnTo>
                      <a:pt x="691" y="689"/>
                    </a:lnTo>
                    <a:lnTo>
                      <a:pt x="691" y="723"/>
                    </a:lnTo>
                    <a:lnTo>
                      <a:pt x="727" y="723"/>
                    </a:lnTo>
                    <a:lnTo>
                      <a:pt x="727" y="735"/>
                    </a:lnTo>
                    <a:lnTo>
                      <a:pt x="785" y="735"/>
                    </a:lnTo>
                    <a:lnTo>
                      <a:pt x="785" y="742"/>
                    </a:lnTo>
                    <a:lnTo>
                      <a:pt x="823" y="742"/>
                    </a:lnTo>
                    <a:lnTo>
                      <a:pt x="823" y="750"/>
                    </a:lnTo>
                    <a:lnTo>
                      <a:pt x="867" y="750"/>
                    </a:lnTo>
                    <a:lnTo>
                      <a:pt x="867" y="767"/>
                    </a:lnTo>
                    <a:lnTo>
                      <a:pt x="932" y="767"/>
                    </a:lnTo>
                    <a:lnTo>
                      <a:pt x="932" y="776"/>
                    </a:lnTo>
                    <a:lnTo>
                      <a:pt x="984" y="776"/>
                    </a:lnTo>
                    <a:lnTo>
                      <a:pt x="984" y="784"/>
                    </a:lnTo>
                    <a:lnTo>
                      <a:pt x="1028" y="784"/>
                    </a:lnTo>
                    <a:lnTo>
                      <a:pt x="1028" y="793"/>
                    </a:lnTo>
                    <a:lnTo>
                      <a:pt x="1039" y="793"/>
                    </a:lnTo>
                    <a:lnTo>
                      <a:pt x="1039" y="802"/>
                    </a:lnTo>
                    <a:lnTo>
                      <a:pt x="1071" y="802"/>
                    </a:lnTo>
                    <a:lnTo>
                      <a:pt x="1071" y="813"/>
                    </a:lnTo>
                    <a:lnTo>
                      <a:pt x="1088" y="813"/>
                    </a:lnTo>
                    <a:lnTo>
                      <a:pt x="1088" y="819"/>
                    </a:lnTo>
                    <a:lnTo>
                      <a:pt x="1182" y="819"/>
                    </a:lnTo>
                    <a:lnTo>
                      <a:pt x="1182" y="837"/>
                    </a:lnTo>
                    <a:lnTo>
                      <a:pt x="1289" y="837"/>
                    </a:lnTo>
                    <a:lnTo>
                      <a:pt x="1289" y="846"/>
                    </a:lnTo>
                    <a:lnTo>
                      <a:pt x="1307" y="846"/>
                    </a:lnTo>
                    <a:lnTo>
                      <a:pt x="1307" y="853"/>
                    </a:lnTo>
                    <a:lnTo>
                      <a:pt x="1708" y="853"/>
                    </a:lnTo>
                    <a:lnTo>
                      <a:pt x="1708" y="863"/>
                    </a:lnTo>
                    <a:lnTo>
                      <a:pt x="1727" y="863"/>
                    </a:lnTo>
                    <a:lnTo>
                      <a:pt x="1727" y="873"/>
                    </a:lnTo>
                    <a:lnTo>
                      <a:pt x="1737" y="873"/>
                    </a:lnTo>
                    <a:lnTo>
                      <a:pt x="1737" y="897"/>
                    </a:lnTo>
                    <a:lnTo>
                      <a:pt x="1751" y="897"/>
                    </a:lnTo>
                    <a:lnTo>
                      <a:pt x="1751" y="908"/>
                    </a:lnTo>
                    <a:lnTo>
                      <a:pt x="1763" y="908"/>
                    </a:lnTo>
                    <a:lnTo>
                      <a:pt x="1763" y="916"/>
                    </a:lnTo>
                    <a:lnTo>
                      <a:pt x="1849" y="916"/>
                    </a:lnTo>
                    <a:lnTo>
                      <a:pt x="1849" y="933"/>
                    </a:lnTo>
                    <a:lnTo>
                      <a:pt x="2263" y="933"/>
                    </a:lnTo>
                  </a:path>
                </a:pathLst>
              </a:custGeom>
              <a:noFill/>
              <a:ln w="190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grpSp>
        <p:grpSp>
          <p:nvGrpSpPr>
            <p:cNvPr id="333" name="Group 332"/>
            <p:cNvGrpSpPr/>
            <p:nvPr/>
          </p:nvGrpSpPr>
          <p:grpSpPr>
            <a:xfrm>
              <a:off x="1966533" y="1447800"/>
              <a:ext cx="4542014" cy="1411110"/>
              <a:chOff x="1966533" y="1447800"/>
              <a:chExt cx="4542014" cy="1411110"/>
            </a:xfrm>
          </p:grpSpPr>
          <p:sp>
            <p:nvSpPr>
              <p:cNvPr id="181" name="Freeform 278"/>
              <p:cNvSpPr>
                <a:spLocks/>
              </p:cNvSpPr>
              <p:nvPr/>
            </p:nvSpPr>
            <p:spPr bwMode="auto">
              <a:xfrm>
                <a:off x="1996027" y="1482032"/>
                <a:ext cx="4492243" cy="1344548"/>
              </a:xfrm>
              <a:custGeom>
                <a:avLst/>
                <a:gdLst>
                  <a:gd name="T0" fmla="*/ 8 w 2437"/>
                  <a:gd name="T1" fmla="*/ 0 h 707"/>
                  <a:gd name="T2" fmla="*/ 39 w 2437"/>
                  <a:gd name="T3" fmla="*/ 7 h 707"/>
                  <a:gd name="T4" fmla="*/ 70 w 2437"/>
                  <a:gd name="T5" fmla="*/ 14 h 707"/>
                  <a:gd name="T6" fmla="*/ 91 w 2437"/>
                  <a:gd name="T7" fmla="*/ 23 h 707"/>
                  <a:gd name="T8" fmla="*/ 98 w 2437"/>
                  <a:gd name="T9" fmla="*/ 31 h 707"/>
                  <a:gd name="T10" fmla="*/ 104 w 2437"/>
                  <a:gd name="T11" fmla="*/ 47 h 707"/>
                  <a:gd name="T12" fmla="*/ 104 w 2437"/>
                  <a:gd name="T13" fmla="*/ 94 h 707"/>
                  <a:gd name="T14" fmla="*/ 111 w 2437"/>
                  <a:gd name="T15" fmla="*/ 132 h 707"/>
                  <a:gd name="T16" fmla="*/ 118 w 2437"/>
                  <a:gd name="T17" fmla="*/ 168 h 707"/>
                  <a:gd name="T18" fmla="*/ 123 w 2437"/>
                  <a:gd name="T19" fmla="*/ 182 h 707"/>
                  <a:gd name="T20" fmla="*/ 144 w 2437"/>
                  <a:gd name="T21" fmla="*/ 189 h 707"/>
                  <a:gd name="T22" fmla="*/ 152 w 2437"/>
                  <a:gd name="T23" fmla="*/ 197 h 707"/>
                  <a:gd name="T24" fmla="*/ 178 w 2437"/>
                  <a:gd name="T25" fmla="*/ 209 h 707"/>
                  <a:gd name="T26" fmla="*/ 195 w 2437"/>
                  <a:gd name="T27" fmla="*/ 216 h 707"/>
                  <a:gd name="T28" fmla="*/ 221 w 2437"/>
                  <a:gd name="T29" fmla="*/ 233 h 707"/>
                  <a:gd name="T30" fmla="*/ 228 w 2437"/>
                  <a:gd name="T31" fmla="*/ 252 h 707"/>
                  <a:gd name="T32" fmla="*/ 235 w 2437"/>
                  <a:gd name="T33" fmla="*/ 267 h 707"/>
                  <a:gd name="T34" fmla="*/ 243 w 2437"/>
                  <a:gd name="T35" fmla="*/ 277 h 707"/>
                  <a:gd name="T36" fmla="*/ 257 w 2437"/>
                  <a:gd name="T37" fmla="*/ 284 h 707"/>
                  <a:gd name="T38" fmla="*/ 267 w 2437"/>
                  <a:gd name="T39" fmla="*/ 295 h 707"/>
                  <a:gd name="T40" fmla="*/ 284 w 2437"/>
                  <a:gd name="T41" fmla="*/ 310 h 707"/>
                  <a:gd name="T42" fmla="*/ 317 w 2437"/>
                  <a:gd name="T43" fmla="*/ 322 h 707"/>
                  <a:gd name="T44" fmla="*/ 332 w 2437"/>
                  <a:gd name="T45" fmla="*/ 329 h 707"/>
                  <a:gd name="T46" fmla="*/ 339 w 2437"/>
                  <a:gd name="T47" fmla="*/ 339 h 707"/>
                  <a:gd name="T48" fmla="*/ 346 w 2437"/>
                  <a:gd name="T49" fmla="*/ 348 h 707"/>
                  <a:gd name="T50" fmla="*/ 358 w 2437"/>
                  <a:gd name="T51" fmla="*/ 354 h 707"/>
                  <a:gd name="T52" fmla="*/ 447 w 2437"/>
                  <a:gd name="T53" fmla="*/ 363 h 707"/>
                  <a:gd name="T54" fmla="*/ 457 w 2437"/>
                  <a:gd name="T55" fmla="*/ 373 h 707"/>
                  <a:gd name="T56" fmla="*/ 466 w 2437"/>
                  <a:gd name="T57" fmla="*/ 383 h 707"/>
                  <a:gd name="T58" fmla="*/ 471 w 2437"/>
                  <a:gd name="T59" fmla="*/ 399 h 707"/>
                  <a:gd name="T60" fmla="*/ 481 w 2437"/>
                  <a:gd name="T61" fmla="*/ 411 h 707"/>
                  <a:gd name="T62" fmla="*/ 543 w 2437"/>
                  <a:gd name="T63" fmla="*/ 419 h 707"/>
                  <a:gd name="T64" fmla="*/ 567 w 2437"/>
                  <a:gd name="T65" fmla="*/ 426 h 707"/>
                  <a:gd name="T66" fmla="*/ 577 w 2437"/>
                  <a:gd name="T67" fmla="*/ 435 h 707"/>
                  <a:gd name="T68" fmla="*/ 589 w 2437"/>
                  <a:gd name="T69" fmla="*/ 442 h 707"/>
                  <a:gd name="T70" fmla="*/ 601 w 2437"/>
                  <a:gd name="T71" fmla="*/ 454 h 707"/>
                  <a:gd name="T72" fmla="*/ 646 w 2437"/>
                  <a:gd name="T73" fmla="*/ 459 h 707"/>
                  <a:gd name="T74" fmla="*/ 677 w 2437"/>
                  <a:gd name="T75" fmla="*/ 469 h 707"/>
                  <a:gd name="T76" fmla="*/ 688 w 2437"/>
                  <a:gd name="T77" fmla="*/ 479 h 707"/>
                  <a:gd name="T78" fmla="*/ 697 w 2437"/>
                  <a:gd name="T79" fmla="*/ 488 h 707"/>
                  <a:gd name="T80" fmla="*/ 764 w 2437"/>
                  <a:gd name="T81" fmla="*/ 503 h 707"/>
                  <a:gd name="T82" fmla="*/ 851 w 2437"/>
                  <a:gd name="T83" fmla="*/ 510 h 707"/>
                  <a:gd name="T84" fmla="*/ 868 w 2437"/>
                  <a:gd name="T85" fmla="*/ 522 h 707"/>
                  <a:gd name="T86" fmla="*/ 879 w 2437"/>
                  <a:gd name="T87" fmla="*/ 529 h 707"/>
                  <a:gd name="T88" fmla="*/ 1033 w 2437"/>
                  <a:gd name="T89" fmla="*/ 537 h 707"/>
                  <a:gd name="T90" fmla="*/ 1043 w 2437"/>
                  <a:gd name="T91" fmla="*/ 548 h 707"/>
                  <a:gd name="T92" fmla="*/ 1055 w 2437"/>
                  <a:gd name="T93" fmla="*/ 554 h 707"/>
                  <a:gd name="T94" fmla="*/ 1081 w 2437"/>
                  <a:gd name="T95" fmla="*/ 561 h 707"/>
                  <a:gd name="T96" fmla="*/ 1158 w 2437"/>
                  <a:gd name="T97" fmla="*/ 572 h 707"/>
                  <a:gd name="T98" fmla="*/ 1204 w 2437"/>
                  <a:gd name="T99" fmla="*/ 582 h 707"/>
                  <a:gd name="T100" fmla="*/ 1218 w 2437"/>
                  <a:gd name="T101" fmla="*/ 592 h 707"/>
                  <a:gd name="T102" fmla="*/ 1345 w 2437"/>
                  <a:gd name="T103" fmla="*/ 599 h 707"/>
                  <a:gd name="T104" fmla="*/ 1394 w 2437"/>
                  <a:gd name="T105" fmla="*/ 607 h 707"/>
                  <a:gd name="T106" fmla="*/ 1495 w 2437"/>
                  <a:gd name="T107" fmla="*/ 614 h 707"/>
                  <a:gd name="T108" fmla="*/ 1562 w 2437"/>
                  <a:gd name="T109" fmla="*/ 625 h 707"/>
                  <a:gd name="T110" fmla="*/ 1574 w 2437"/>
                  <a:gd name="T111" fmla="*/ 633 h 707"/>
                  <a:gd name="T112" fmla="*/ 1636 w 2437"/>
                  <a:gd name="T113" fmla="*/ 643 h 707"/>
                  <a:gd name="T114" fmla="*/ 1706 w 2437"/>
                  <a:gd name="T115" fmla="*/ 652 h 707"/>
                  <a:gd name="T116" fmla="*/ 1828 w 2437"/>
                  <a:gd name="T117" fmla="*/ 657 h 707"/>
                  <a:gd name="T118" fmla="*/ 1872 w 2437"/>
                  <a:gd name="T119" fmla="*/ 664 h 707"/>
                  <a:gd name="T120" fmla="*/ 1948 w 2437"/>
                  <a:gd name="T121" fmla="*/ 669 h 707"/>
                  <a:gd name="T122" fmla="*/ 2100 w 2437"/>
                  <a:gd name="T123" fmla="*/ 678 h 707"/>
                  <a:gd name="T124" fmla="*/ 2437 w 2437"/>
                  <a:gd name="T125" fmla="*/ 707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7" h="707">
                    <a:moveTo>
                      <a:pt x="0" y="0"/>
                    </a:moveTo>
                    <a:lnTo>
                      <a:pt x="8" y="0"/>
                    </a:lnTo>
                    <a:lnTo>
                      <a:pt x="8" y="7"/>
                    </a:lnTo>
                    <a:lnTo>
                      <a:pt x="39" y="7"/>
                    </a:lnTo>
                    <a:lnTo>
                      <a:pt x="39" y="14"/>
                    </a:lnTo>
                    <a:lnTo>
                      <a:pt x="70" y="14"/>
                    </a:lnTo>
                    <a:lnTo>
                      <a:pt x="70" y="23"/>
                    </a:lnTo>
                    <a:lnTo>
                      <a:pt x="91" y="23"/>
                    </a:lnTo>
                    <a:lnTo>
                      <a:pt x="91" y="31"/>
                    </a:lnTo>
                    <a:lnTo>
                      <a:pt x="98" y="31"/>
                    </a:lnTo>
                    <a:lnTo>
                      <a:pt x="98" y="47"/>
                    </a:lnTo>
                    <a:lnTo>
                      <a:pt x="104" y="47"/>
                    </a:lnTo>
                    <a:lnTo>
                      <a:pt x="104" y="55"/>
                    </a:lnTo>
                    <a:lnTo>
                      <a:pt x="104" y="94"/>
                    </a:lnTo>
                    <a:lnTo>
                      <a:pt x="111" y="94"/>
                    </a:lnTo>
                    <a:lnTo>
                      <a:pt x="111" y="132"/>
                    </a:lnTo>
                    <a:lnTo>
                      <a:pt x="118" y="132"/>
                    </a:lnTo>
                    <a:lnTo>
                      <a:pt x="118" y="168"/>
                    </a:lnTo>
                    <a:lnTo>
                      <a:pt x="123" y="168"/>
                    </a:lnTo>
                    <a:lnTo>
                      <a:pt x="123" y="182"/>
                    </a:lnTo>
                    <a:lnTo>
                      <a:pt x="144" y="182"/>
                    </a:lnTo>
                    <a:lnTo>
                      <a:pt x="144" y="189"/>
                    </a:lnTo>
                    <a:lnTo>
                      <a:pt x="152" y="189"/>
                    </a:lnTo>
                    <a:lnTo>
                      <a:pt x="152" y="197"/>
                    </a:lnTo>
                    <a:lnTo>
                      <a:pt x="178" y="197"/>
                    </a:lnTo>
                    <a:lnTo>
                      <a:pt x="178" y="209"/>
                    </a:lnTo>
                    <a:lnTo>
                      <a:pt x="195" y="209"/>
                    </a:lnTo>
                    <a:lnTo>
                      <a:pt x="195" y="216"/>
                    </a:lnTo>
                    <a:lnTo>
                      <a:pt x="221" y="216"/>
                    </a:lnTo>
                    <a:lnTo>
                      <a:pt x="221" y="233"/>
                    </a:lnTo>
                    <a:lnTo>
                      <a:pt x="228" y="233"/>
                    </a:lnTo>
                    <a:lnTo>
                      <a:pt x="228" y="252"/>
                    </a:lnTo>
                    <a:lnTo>
                      <a:pt x="235" y="252"/>
                    </a:lnTo>
                    <a:lnTo>
                      <a:pt x="235" y="267"/>
                    </a:lnTo>
                    <a:lnTo>
                      <a:pt x="243" y="267"/>
                    </a:lnTo>
                    <a:lnTo>
                      <a:pt x="243" y="277"/>
                    </a:lnTo>
                    <a:lnTo>
                      <a:pt x="257" y="277"/>
                    </a:lnTo>
                    <a:lnTo>
                      <a:pt x="257" y="284"/>
                    </a:lnTo>
                    <a:lnTo>
                      <a:pt x="267" y="284"/>
                    </a:lnTo>
                    <a:lnTo>
                      <a:pt x="267" y="295"/>
                    </a:lnTo>
                    <a:lnTo>
                      <a:pt x="284" y="295"/>
                    </a:lnTo>
                    <a:lnTo>
                      <a:pt x="284" y="310"/>
                    </a:lnTo>
                    <a:lnTo>
                      <a:pt x="317" y="310"/>
                    </a:lnTo>
                    <a:lnTo>
                      <a:pt x="317" y="322"/>
                    </a:lnTo>
                    <a:lnTo>
                      <a:pt x="332" y="322"/>
                    </a:lnTo>
                    <a:lnTo>
                      <a:pt x="332" y="329"/>
                    </a:lnTo>
                    <a:lnTo>
                      <a:pt x="339" y="329"/>
                    </a:lnTo>
                    <a:lnTo>
                      <a:pt x="339" y="339"/>
                    </a:lnTo>
                    <a:lnTo>
                      <a:pt x="346" y="339"/>
                    </a:lnTo>
                    <a:lnTo>
                      <a:pt x="346" y="348"/>
                    </a:lnTo>
                    <a:lnTo>
                      <a:pt x="346" y="354"/>
                    </a:lnTo>
                    <a:lnTo>
                      <a:pt x="358" y="354"/>
                    </a:lnTo>
                    <a:lnTo>
                      <a:pt x="358" y="363"/>
                    </a:lnTo>
                    <a:lnTo>
                      <a:pt x="447" y="363"/>
                    </a:lnTo>
                    <a:lnTo>
                      <a:pt x="447" y="373"/>
                    </a:lnTo>
                    <a:lnTo>
                      <a:pt x="457" y="373"/>
                    </a:lnTo>
                    <a:lnTo>
                      <a:pt x="457" y="383"/>
                    </a:lnTo>
                    <a:lnTo>
                      <a:pt x="466" y="383"/>
                    </a:lnTo>
                    <a:lnTo>
                      <a:pt x="466" y="399"/>
                    </a:lnTo>
                    <a:lnTo>
                      <a:pt x="471" y="399"/>
                    </a:lnTo>
                    <a:lnTo>
                      <a:pt x="471" y="411"/>
                    </a:lnTo>
                    <a:lnTo>
                      <a:pt x="481" y="411"/>
                    </a:lnTo>
                    <a:lnTo>
                      <a:pt x="481" y="419"/>
                    </a:lnTo>
                    <a:lnTo>
                      <a:pt x="543" y="419"/>
                    </a:lnTo>
                    <a:lnTo>
                      <a:pt x="543" y="426"/>
                    </a:lnTo>
                    <a:lnTo>
                      <a:pt x="567" y="426"/>
                    </a:lnTo>
                    <a:lnTo>
                      <a:pt x="567" y="435"/>
                    </a:lnTo>
                    <a:lnTo>
                      <a:pt x="577" y="435"/>
                    </a:lnTo>
                    <a:lnTo>
                      <a:pt x="577" y="442"/>
                    </a:lnTo>
                    <a:lnTo>
                      <a:pt x="589" y="442"/>
                    </a:lnTo>
                    <a:lnTo>
                      <a:pt x="589" y="454"/>
                    </a:lnTo>
                    <a:lnTo>
                      <a:pt x="601" y="454"/>
                    </a:lnTo>
                    <a:lnTo>
                      <a:pt x="601" y="459"/>
                    </a:lnTo>
                    <a:lnTo>
                      <a:pt x="646" y="459"/>
                    </a:lnTo>
                    <a:lnTo>
                      <a:pt x="646" y="469"/>
                    </a:lnTo>
                    <a:lnTo>
                      <a:pt x="677" y="469"/>
                    </a:lnTo>
                    <a:lnTo>
                      <a:pt x="677" y="479"/>
                    </a:lnTo>
                    <a:lnTo>
                      <a:pt x="688" y="479"/>
                    </a:lnTo>
                    <a:lnTo>
                      <a:pt x="688" y="488"/>
                    </a:lnTo>
                    <a:lnTo>
                      <a:pt x="697" y="488"/>
                    </a:lnTo>
                    <a:lnTo>
                      <a:pt x="697" y="503"/>
                    </a:lnTo>
                    <a:lnTo>
                      <a:pt x="764" y="503"/>
                    </a:lnTo>
                    <a:lnTo>
                      <a:pt x="764" y="510"/>
                    </a:lnTo>
                    <a:lnTo>
                      <a:pt x="851" y="510"/>
                    </a:lnTo>
                    <a:lnTo>
                      <a:pt x="851" y="522"/>
                    </a:lnTo>
                    <a:lnTo>
                      <a:pt x="868" y="522"/>
                    </a:lnTo>
                    <a:lnTo>
                      <a:pt x="868" y="529"/>
                    </a:lnTo>
                    <a:lnTo>
                      <a:pt x="879" y="529"/>
                    </a:lnTo>
                    <a:lnTo>
                      <a:pt x="879" y="537"/>
                    </a:lnTo>
                    <a:lnTo>
                      <a:pt x="1033" y="537"/>
                    </a:lnTo>
                    <a:lnTo>
                      <a:pt x="1033" y="548"/>
                    </a:lnTo>
                    <a:lnTo>
                      <a:pt x="1043" y="548"/>
                    </a:lnTo>
                    <a:lnTo>
                      <a:pt x="1043" y="554"/>
                    </a:lnTo>
                    <a:lnTo>
                      <a:pt x="1055" y="554"/>
                    </a:lnTo>
                    <a:lnTo>
                      <a:pt x="1055" y="561"/>
                    </a:lnTo>
                    <a:lnTo>
                      <a:pt x="1081" y="561"/>
                    </a:lnTo>
                    <a:lnTo>
                      <a:pt x="1081" y="572"/>
                    </a:lnTo>
                    <a:lnTo>
                      <a:pt x="1158" y="572"/>
                    </a:lnTo>
                    <a:lnTo>
                      <a:pt x="1158" y="582"/>
                    </a:lnTo>
                    <a:lnTo>
                      <a:pt x="1204" y="582"/>
                    </a:lnTo>
                    <a:lnTo>
                      <a:pt x="1204" y="592"/>
                    </a:lnTo>
                    <a:lnTo>
                      <a:pt x="1218" y="592"/>
                    </a:lnTo>
                    <a:lnTo>
                      <a:pt x="1218" y="599"/>
                    </a:lnTo>
                    <a:lnTo>
                      <a:pt x="1345" y="599"/>
                    </a:lnTo>
                    <a:lnTo>
                      <a:pt x="1345" y="607"/>
                    </a:lnTo>
                    <a:lnTo>
                      <a:pt x="1394" y="607"/>
                    </a:lnTo>
                    <a:lnTo>
                      <a:pt x="1394" y="614"/>
                    </a:lnTo>
                    <a:lnTo>
                      <a:pt x="1495" y="614"/>
                    </a:lnTo>
                    <a:lnTo>
                      <a:pt x="1495" y="625"/>
                    </a:lnTo>
                    <a:lnTo>
                      <a:pt x="1562" y="625"/>
                    </a:lnTo>
                    <a:lnTo>
                      <a:pt x="1562" y="633"/>
                    </a:lnTo>
                    <a:lnTo>
                      <a:pt x="1574" y="633"/>
                    </a:lnTo>
                    <a:lnTo>
                      <a:pt x="1574" y="643"/>
                    </a:lnTo>
                    <a:lnTo>
                      <a:pt x="1636" y="643"/>
                    </a:lnTo>
                    <a:lnTo>
                      <a:pt x="1636" y="652"/>
                    </a:lnTo>
                    <a:lnTo>
                      <a:pt x="1706" y="652"/>
                    </a:lnTo>
                    <a:lnTo>
                      <a:pt x="1706" y="657"/>
                    </a:lnTo>
                    <a:lnTo>
                      <a:pt x="1828" y="657"/>
                    </a:lnTo>
                    <a:lnTo>
                      <a:pt x="1828" y="664"/>
                    </a:lnTo>
                    <a:lnTo>
                      <a:pt x="1872" y="664"/>
                    </a:lnTo>
                    <a:lnTo>
                      <a:pt x="1872" y="669"/>
                    </a:lnTo>
                    <a:lnTo>
                      <a:pt x="1948" y="669"/>
                    </a:lnTo>
                    <a:lnTo>
                      <a:pt x="1948" y="678"/>
                    </a:lnTo>
                    <a:lnTo>
                      <a:pt x="2100" y="678"/>
                    </a:lnTo>
                    <a:lnTo>
                      <a:pt x="2100" y="707"/>
                    </a:lnTo>
                    <a:lnTo>
                      <a:pt x="2437" y="707"/>
                    </a:lnTo>
                  </a:path>
                </a:pathLst>
              </a:custGeom>
              <a:noFill/>
              <a:ln w="190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2" name="Freeform 279"/>
              <p:cNvSpPr>
                <a:spLocks noEditPoints="1"/>
              </p:cNvSpPr>
              <p:nvPr/>
            </p:nvSpPr>
            <p:spPr bwMode="auto">
              <a:xfrm>
                <a:off x="6447716" y="2790446"/>
                <a:ext cx="60831" cy="68464"/>
              </a:xfrm>
              <a:custGeom>
                <a:avLst/>
                <a:gdLst>
                  <a:gd name="T0" fmla="*/ 17 w 33"/>
                  <a:gd name="T1" fmla="*/ 0 h 36"/>
                  <a:gd name="T2" fmla="*/ 17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7" y="0"/>
                    </a:moveTo>
                    <a:lnTo>
                      <a:pt x="17"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3" name="Freeform 280"/>
              <p:cNvSpPr>
                <a:spLocks noEditPoints="1"/>
              </p:cNvSpPr>
              <p:nvPr/>
            </p:nvSpPr>
            <p:spPr bwMode="auto">
              <a:xfrm>
                <a:off x="6138033" y="2790446"/>
                <a:ext cx="57144" cy="68464"/>
              </a:xfrm>
              <a:custGeom>
                <a:avLst/>
                <a:gdLst>
                  <a:gd name="T0" fmla="*/ 16 w 31"/>
                  <a:gd name="T1" fmla="*/ 0 h 36"/>
                  <a:gd name="T2" fmla="*/ 16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6" y="0"/>
                    </a:moveTo>
                    <a:lnTo>
                      <a:pt x="16"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4" name="Freeform 281"/>
              <p:cNvSpPr>
                <a:spLocks noEditPoints="1"/>
              </p:cNvSpPr>
              <p:nvPr/>
            </p:nvSpPr>
            <p:spPr bwMode="auto">
              <a:xfrm>
                <a:off x="6128817" y="2790446"/>
                <a:ext cx="57144" cy="68464"/>
              </a:xfrm>
              <a:custGeom>
                <a:avLst/>
                <a:gdLst>
                  <a:gd name="T0" fmla="*/ 16 w 31"/>
                  <a:gd name="T1" fmla="*/ 0 h 36"/>
                  <a:gd name="T2" fmla="*/ 16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6" y="0"/>
                    </a:moveTo>
                    <a:lnTo>
                      <a:pt x="16"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5" name="Freeform 282"/>
              <p:cNvSpPr>
                <a:spLocks noEditPoints="1"/>
              </p:cNvSpPr>
              <p:nvPr/>
            </p:nvSpPr>
            <p:spPr bwMode="auto">
              <a:xfrm>
                <a:off x="6119600" y="2790446"/>
                <a:ext cx="57144" cy="68464"/>
              </a:xfrm>
              <a:custGeom>
                <a:avLst/>
                <a:gdLst>
                  <a:gd name="T0" fmla="*/ 15 w 31"/>
                  <a:gd name="T1" fmla="*/ 0 h 36"/>
                  <a:gd name="T2" fmla="*/ 15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5" y="0"/>
                    </a:moveTo>
                    <a:lnTo>
                      <a:pt x="15"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6" name="Freeform 283"/>
              <p:cNvSpPr>
                <a:spLocks noEditPoints="1"/>
              </p:cNvSpPr>
              <p:nvPr/>
            </p:nvSpPr>
            <p:spPr bwMode="auto">
              <a:xfrm>
                <a:off x="6110383" y="2790446"/>
                <a:ext cx="58987" cy="68464"/>
              </a:xfrm>
              <a:custGeom>
                <a:avLst/>
                <a:gdLst>
                  <a:gd name="T0" fmla="*/ 17 w 32"/>
                  <a:gd name="T1" fmla="*/ 0 h 36"/>
                  <a:gd name="T2" fmla="*/ 17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7" y="0"/>
                    </a:moveTo>
                    <a:lnTo>
                      <a:pt x="17"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7" name="Freeform 284"/>
              <p:cNvSpPr>
                <a:spLocks noEditPoints="1"/>
              </p:cNvSpPr>
              <p:nvPr/>
            </p:nvSpPr>
            <p:spPr bwMode="auto">
              <a:xfrm>
                <a:off x="6101166" y="2790446"/>
                <a:ext cx="58987" cy="68464"/>
              </a:xfrm>
              <a:custGeom>
                <a:avLst/>
                <a:gdLst>
                  <a:gd name="T0" fmla="*/ 17 w 32"/>
                  <a:gd name="T1" fmla="*/ 0 h 36"/>
                  <a:gd name="T2" fmla="*/ 17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7" y="0"/>
                    </a:moveTo>
                    <a:lnTo>
                      <a:pt x="17"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8" name="Freeform 285"/>
              <p:cNvSpPr>
                <a:spLocks noEditPoints="1"/>
              </p:cNvSpPr>
              <p:nvPr/>
            </p:nvSpPr>
            <p:spPr bwMode="auto">
              <a:xfrm>
                <a:off x="6060613" y="2790446"/>
                <a:ext cx="58987" cy="68464"/>
              </a:xfrm>
              <a:custGeom>
                <a:avLst/>
                <a:gdLst>
                  <a:gd name="T0" fmla="*/ 15 w 32"/>
                  <a:gd name="T1" fmla="*/ 0 h 36"/>
                  <a:gd name="T2" fmla="*/ 15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5" y="0"/>
                    </a:moveTo>
                    <a:lnTo>
                      <a:pt x="15"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9" name="Freeform 286"/>
              <p:cNvSpPr>
                <a:spLocks noEditPoints="1"/>
              </p:cNvSpPr>
              <p:nvPr/>
            </p:nvSpPr>
            <p:spPr bwMode="auto">
              <a:xfrm>
                <a:off x="5848627" y="2790446"/>
                <a:ext cx="57144" cy="68464"/>
              </a:xfrm>
              <a:custGeom>
                <a:avLst/>
                <a:gdLst>
                  <a:gd name="T0" fmla="*/ 15 w 31"/>
                  <a:gd name="T1" fmla="*/ 0 h 36"/>
                  <a:gd name="T2" fmla="*/ 15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5" y="0"/>
                    </a:moveTo>
                    <a:lnTo>
                      <a:pt x="15"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0" name="Freeform 287"/>
              <p:cNvSpPr>
                <a:spLocks noEditPoints="1"/>
              </p:cNvSpPr>
              <p:nvPr/>
            </p:nvSpPr>
            <p:spPr bwMode="auto">
              <a:xfrm>
                <a:off x="5835724" y="2727688"/>
                <a:ext cx="57144" cy="68464"/>
              </a:xfrm>
              <a:custGeom>
                <a:avLst/>
                <a:gdLst>
                  <a:gd name="T0" fmla="*/ 15 w 31"/>
                  <a:gd name="T1" fmla="*/ 0 h 36"/>
                  <a:gd name="T2" fmla="*/ 15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5" y="0"/>
                    </a:moveTo>
                    <a:lnTo>
                      <a:pt x="15"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1" name="Freeform 288"/>
              <p:cNvSpPr>
                <a:spLocks noEditPoints="1"/>
              </p:cNvSpPr>
              <p:nvPr/>
            </p:nvSpPr>
            <p:spPr bwMode="auto">
              <a:xfrm>
                <a:off x="5819134" y="2727688"/>
                <a:ext cx="60831" cy="68464"/>
              </a:xfrm>
              <a:custGeom>
                <a:avLst/>
                <a:gdLst>
                  <a:gd name="T0" fmla="*/ 17 w 33"/>
                  <a:gd name="T1" fmla="*/ 0 h 36"/>
                  <a:gd name="T2" fmla="*/ 17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7" y="0"/>
                    </a:moveTo>
                    <a:lnTo>
                      <a:pt x="17"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2" name="Freeform 289"/>
              <p:cNvSpPr>
                <a:spLocks noEditPoints="1"/>
              </p:cNvSpPr>
              <p:nvPr/>
            </p:nvSpPr>
            <p:spPr bwMode="auto">
              <a:xfrm>
                <a:off x="5804387" y="2727688"/>
                <a:ext cx="58987" cy="68464"/>
              </a:xfrm>
              <a:custGeom>
                <a:avLst/>
                <a:gdLst>
                  <a:gd name="T0" fmla="*/ 17 w 32"/>
                  <a:gd name="T1" fmla="*/ 0 h 36"/>
                  <a:gd name="T2" fmla="*/ 17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7" y="0"/>
                    </a:moveTo>
                    <a:lnTo>
                      <a:pt x="17"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3" name="Freeform 290"/>
              <p:cNvSpPr>
                <a:spLocks noEditPoints="1"/>
              </p:cNvSpPr>
              <p:nvPr/>
            </p:nvSpPr>
            <p:spPr bwMode="auto">
              <a:xfrm>
                <a:off x="5774893" y="2727688"/>
                <a:ext cx="60831" cy="68464"/>
              </a:xfrm>
              <a:custGeom>
                <a:avLst/>
                <a:gdLst>
                  <a:gd name="T0" fmla="*/ 16 w 33"/>
                  <a:gd name="T1" fmla="*/ 0 h 36"/>
                  <a:gd name="T2" fmla="*/ 16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6" y="0"/>
                    </a:moveTo>
                    <a:lnTo>
                      <a:pt x="16"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4" name="Freeform 291"/>
              <p:cNvSpPr>
                <a:spLocks noEditPoints="1"/>
              </p:cNvSpPr>
              <p:nvPr/>
            </p:nvSpPr>
            <p:spPr bwMode="auto">
              <a:xfrm>
                <a:off x="5721436" y="2727688"/>
                <a:ext cx="57144" cy="68464"/>
              </a:xfrm>
              <a:custGeom>
                <a:avLst/>
                <a:gdLst>
                  <a:gd name="T0" fmla="*/ 16 w 31"/>
                  <a:gd name="T1" fmla="*/ 0 h 36"/>
                  <a:gd name="T2" fmla="*/ 16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6" y="0"/>
                    </a:moveTo>
                    <a:lnTo>
                      <a:pt x="16"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5" name="Freeform 292"/>
              <p:cNvSpPr>
                <a:spLocks noEditPoints="1"/>
              </p:cNvSpPr>
              <p:nvPr/>
            </p:nvSpPr>
            <p:spPr bwMode="auto">
              <a:xfrm>
                <a:off x="5623739" y="2727688"/>
                <a:ext cx="60831" cy="68464"/>
              </a:xfrm>
              <a:custGeom>
                <a:avLst/>
                <a:gdLst>
                  <a:gd name="T0" fmla="*/ 16 w 33"/>
                  <a:gd name="T1" fmla="*/ 0 h 36"/>
                  <a:gd name="T2" fmla="*/ 16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6" y="0"/>
                    </a:moveTo>
                    <a:lnTo>
                      <a:pt x="16"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6" name="Freeform 293"/>
              <p:cNvSpPr>
                <a:spLocks noEditPoints="1"/>
              </p:cNvSpPr>
              <p:nvPr/>
            </p:nvSpPr>
            <p:spPr bwMode="auto">
              <a:xfrm>
                <a:off x="5548161" y="2727688"/>
                <a:ext cx="57144" cy="68464"/>
              </a:xfrm>
              <a:custGeom>
                <a:avLst/>
                <a:gdLst>
                  <a:gd name="T0" fmla="*/ 15 w 31"/>
                  <a:gd name="T1" fmla="*/ 0 h 36"/>
                  <a:gd name="T2" fmla="*/ 15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5" y="0"/>
                    </a:moveTo>
                    <a:lnTo>
                      <a:pt x="15"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7" name="Freeform 294"/>
              <p:cNvSpPr>
                <a:spLocks noEditPoints="1"/>
              </p:cNvSpPr>
              <p:nvPr/>
            </p:nvSpPr>
            <p:spPr bwMode="auto">
              <a:xfrm>
                <a:off x="5516825" y="2727688"/>
                <a:ext cx="58987" cy="68464"/>
              </a:xfrm>
              <a:custGeom>
                <a:avLst/>
                <a:gdLst>
                  <a:gd name="T0" fmla="*/ 17 w 32"/>
                  <a:gd name="T1" fmla="*/ 0 h 36"/>
                  <a:gd name="T2" fmla="*/ 17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7" y="0"/>
                    </a:moveTo>
                    <a:lnTo>
                      <a:pt x="17" y="36"/>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8" name="Freeform 295"/>
              <p:cNvSpPr>
                <a:spLocks noEditPoints="1"/>
              </p:cNvSpPr>
              <p:nvPr/>
            </p:nvSpPr>
            <p:spPr bwMode="auto">
              <a:xfrm>
                <a:off x="5494704" y="2727688"/>
                <a:ext cx="58987" cy="68464"/>
              </a:xfrm>
              <a:custGeom>
                <a:avLst/>
                <a:gdLst>
                  <a:gd name="T0" fmla="*/ 15 w 32"/>
                  <a:gd name="T1" fmla="*/ 0 h 36"/>
                  <a:gd name="T2" fmla="*/ 15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5" y="0"/>
                    </a:moveTo>
                    <a:lnTo>
                      <a:pt x="15" y="36"/>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9" name="Freeform 296"/>
              <p:cNvSpPr>
                <a:spLocks noEditPoints="1"/>
              </p:cNvSpPr>
              <p:nvPr/>
            </p:nvSpPr>
            <p:spPr bwMode="auto">
              <a:xfrm>
                <a:off x="5481801" y="2727688"/>
                <a:ext cx="60831" cy="68464"/>
              </a:xfrm>
              <a:custGeom>
                <a:avLst/>
                <a:gdLst>
                  <a:gd name="T0" fmla="*/ 17 w 33"/>
                  <a:gd name="T1" fmla="*/ 0 h 36"/>
                  <a:gd name="T2" fmla="*/ 17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7" y="0"/>
                    </a:moveTo>
                    <a:lnTo>
                      <a:pt x="17"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00" name="Freeform 297"/>
              <p:cNvSpPr>
                <a:spLocks noEditPoints="1"/>
              </p:cNvSpPr>
              <p:nvPr/>
            </p:nvSpPr>
            <p:spPr bwMode="auto">
              <a:xfrm>
                <a:off x="5472584" y="2727688"/>
                <a:ext cx="57144" cy="68464"/>
              </a:xfrm>
              <a:custGeom>
                <a:avLst/>
                <a:gdLst>
                  <a:gd name="T0" fmla="*/ 15 w 31"/>
                  <a:gd name="T1" fmla="*/ 0 h 36"/>
                  <a:gd name="T2" fmla="*/ 15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5" y="0"/>
                    </a:moveTo>
                    <a:lnTo>
                      <a:pt x="15" y="36"/>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01" name="Freeform 298"/>
              <p:cNvSpPr>
                <a:spLocks noEditPoints="1"/>
              </p:cNvSpPr>
              <p:nvPr/>
            </p:nvSpPr>
            <p:spPr bwMode="auto">
              <a:xfrm>
                <a:off x="5459681" y="2727688"/>
                <a:ext cx="57144" cy="68464"/>
              </a:xfrm>
              <a:custGeom>
                <a:avLst/>
                <a:gdLst>
                  <a:gd name="T0" fmla="*/ 15 w 31"/>
                  <a:gd name="T1" fmla="*/ 0 h 36"/>
                  <a:gd name="T2" fmla="*/ 15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5" y="0"/>
                    </a:moveTo>
                    <a:lnTo>
                      <a:pt x="15" y="36"/>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02" name="Freeform 299"/>
              <p:cNvSpPr>
                <a:spLocks noEditPoints="1"/>
              </p:cNvSpPr>
              <p:nvPr/>
            </p:nvSpPr>
            <p:spPr bwMode="auto">
              <a:xfrm>
                <a:off x="5389633" y="2712474"/>
                <a:ext cx="60831" cy="68464"/>
              </a:xfrm>
              <a:custGeom>
                <a:avLst/>
                <a:gdLst>
                  <a:gd name="T0" fmla="*/ 16 w 33"/>
                  <a:gd name="T1" fmla="*/ 0 h 36"/>
                  <a:gd name="T2" fmla="*/ 16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6" y="0"/>
                    </a:moveTo>
                    <a:lnTo>
                      <a:pt x="16"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03" name="Freeform 300"/>
              <p:cNvSpPr>
                <a:spLocks noEditPoints="1"/>
              </p:cNvSpPr>
              <p:nvPr/>
            </p:nvSpPr>
            <p:spPr bwMode="auto">
              <a:xfrm>
                <a:off x="5371200" y="2712474"/>
                <a:ext cx="60831" cy="68464"/>
              </a:xfrm>
              <a:custGeom>
                <a:avLst/>
                <a:gdLst>
                  <a:gd name="T0" fmla="*/ 17 w 33"/>
                  <a:gd name="T1" fmla="*/ 0 h 36"/>
                  <a:gd name="T2" fmla="*/ 17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7" y="0"/>
                    </a:moveTo>
                    <a:lnTo>
                      <a:pt x="17"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04" name="Freeform 301"/>
              <p:cNvSpPr>
                <a:spLocks noEditPoints="1"/>
              </p:cNvSpPr>
              <p:nvPr/>
            </p:nvSpPr>
            <p:spPr bwMode="auto">
              <a:xfrm>
                <a:off x="5336176" y="2708670"/>
                <a:ext cx="60831" cy="68464"/>
              </a:xfrm>
              <a:custGeom>
                <a:avLst/>
                <a:gdLst>
                  <a:gd name="T0" fmla="*/ 17 w 33"/>
                  <a:gd name="T1" fmla="*/ 0 h 36"/>
                  <a:gd name="T2" fmla="*/ 17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7" y="0"/>
                    </a:moveTo>
                    <a:lnTo>
                      <a:pt x="17"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05" name="Freeform 302"/>
              <p:cNvSpPr>
                <a:spLocks noEditPoints="1"/>
              </p:cNvSpPr>
              <p:nvPr/>
            </p:nvSpPr>
            <p:spPr bwMode="auto">
              <a:xfrm>
                <a:off x="5295623" y="2695358"/>
                <a:ext cx="57144" cy="68464"/>
              </a:xfrm>
              <a:custGeom>
                <a:avLst/>
                <a:gdLst>
                  <a:gd name="T0" fmla="*/ 15 w 31"/>
                  <a:gd name="T1" fmla="*/ 0 h 36"/>
                  <a:gd name="T2" fmla="*/ 15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5" y="0"/>
                    </a:moveTo>
                    <a:lnTo>
                      <a:pt x="15" y="36"/>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06" name="Freeform 303"/>
              <p:cNvSpPr>
                <a:spLocks noEditPoints="1"/>
              </p:cNvSpPr>
              <p:nvPr/>
            </p:nvSpPr>
            <p:spPr bwMode="auto">
              <a:xfrm>
                <a:off x="5245852" y="2695358"/>
                <a:ext cx="55300" cy="68464"/>
              </a:xfrm>
              <a:custGeom>
                <a:avLst/>
                <a:gdLst>
                  <a:gd name="T0" fmla="*/ 15 w 30"/>
                  <a:gd name="T1" fmla="*/ 0 h 36"/>
                  <a:gd name="T2" fmla="*/ 15 w 30"/>
                  <a:gd name="T3" fmla="*/ 36 h 36"/>
                  <a:gd name="T4" fmla="*/ 30 w 30"/>
                  <a:gd name="T5" fmla="*/ 17 h 36"/>
                  <a:gd name="T6" fmla="*/ 0 w 30"/>
                  <a:gd name="T7" fmla="*/ 17 h 36"/>
                </a:gdLst>
                <a:ahLst/>
                <a:cxnLst>
                  <a:cxn ang="0">
                    <a:pos x="T0" y="T1"/>
                  </a:cxn>
                  <a:cxn ang="0">
                    <a:pos x="T2" y="T3"/>
                  </a:cxn>
                  <a:cxn ang="0">
                    <a:pos x="T4" y="T5"/>
                  </a:cxn>
                  <a:cxn ang="0">
                    <a:pos x="T6" y="T7"/>
                  </a:cxn>
                </a:cxnLst>
                <a:rect l="0" t="0" r="r" b="b"/>
                <a:pathLst>
                  <a:path w="30" h="36">
                    <a:moveTo>
                      <a:pt x="15" y="0"/>
                    </a:moveTo>
                    <a:lnTo>
                      <a:pt x="15" y="36"/>
                    </a:lnTo>
                    <a:moveTo>
                      <a:pt x="30"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07" name="Freeform 304"/>
              <p:cNvSpPr>
                <a:spLocks noEditPoints="1"/>
              </p:cNvSpPr>
              <p:nvPr/>
            </p:nvSpPr>
            <p:spPr bwMode="auto">
              <a:xfrm>
                <a:off x="5223732" y="2695358"/>
                <a:ext cx="55300" cy="68464"/>
              </a:xfrm>
              <a:custGeom>
                <a:avLst/>
                <a:gdLst>
                  <a:gd name="T0" fmla="*/ 15 w 30"/>
                  <a:gd name="T1" fmla="*/ 0 h 36"/>
                  <a:gd name="T2" fmla="*/ 15 w 30"/>
                  <a:gd name="T3" fmla="*/ 36 h 36"/>
                  <a:gd name="T4" fmla="*/ 30 w 30"/>
                  <a:gd name="T5" fmla="*/ 17 h 36"/>
                  <a:gd name="T6" fmla="*/ 0 w 30"/>
                  <a:gd name="T7" fmla="*/ 17 h 36"/>
                </a:gdLst>
                <a:ahLst/>
                <a:cxnLst>
                  <a:cxn ang="0">
                    <a:pos x="T0" y="T1"/>
                  </a:cxn>
                  <a:cxn ang="0">
                    <a:pos x="T2" y="T3"/>
                  </a:cxn>
                  <a:cxn ang="0">
                    <a:pos x="T4" y="T5"/>
                  </a:cxn>
                  <a:cxn ang="0">
                    <a:pos x="T6" y="T7"/>
                  </a:cxn>
                </a:cxnLst>
                <a:rect l="0" t="0" r="r" b="b"/>
                <a:pathLst>
                  <a:path w="30" h="36">
                    <a:moveTo>
                      <a:pt x="15" y="0"/>
                    </a:moveTo>
                    <a:lnTo>
                      <a:pt x="15" y="36"/>
                    </a:lnTo>
                    <a:moveTo>
                      <a:pt x="30"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08" name="Freeform 305"/>
              <p:cNvSpPr>
                <a:spLocks noEditPoints="1"/>
              </p:cNvSpPr>
              <p:nvPr/>
            </p:nvSpPr>
            <p:spPr bwMode="auto">
              <a:xfrm>
                <a:off x="5207142" y="2695358"/>
                <a:ext cx="60831" cy="68464"/>
              </a:xfrm>
              <a:custGeom>
                <a:avLst/>
                <a:gdLst>
                  <a:gd name="T0" fmla="*/ 15 w 33"/>
                  <a:gd name="T1" fmla="*/ 0 h 36"/>
                  <a:gd name="T2" fmla="*/ 15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5" y="0"/>
                    </a:moveTo>
                    <a:lnTo>
                      <a:pt x="15"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09" name="Freeform 306"/>
              <p:cNvSpPr>
                <a:spLocks noEditPoints="1"/>
              </p:cNvSpPr>
              <p:nvPr/>
            </p:nvSpPr>
            <p:spPr bwMode="auto">
              <a:xfrm>
                <a:off x="5190552" y="2695358"/>
                <a:ext cx="60831" cy="68464"/>
              </a:xfrm>
              <a:custGeom>
                <a:avLst/>
                <a:gdLst>
                  <a:gd name="T0" fmla="*/ 18 w 33"/>
                  <a:gd name="T1" fmla="*/ 0 h 36"/>
                  <a:gd name="T2" fmla="*/ 18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8" y="0"/>
                    </a:moveTo>
                    <a:lnTo>
                      <a:pt x="18"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10" name="Freeform 307"/>
              <p:cNvSpPr>
                <a:spLocks noEditPoints="1"/>
              </p:cNvSpPr>
              <p:nvPr/>
            </p:nvSpPr>
            <p:spPr bwMode="auto">
              <a:xfrm>
                <a:off x="5175805" y="2695358"/>
                <a:ext cx="58987" cy="68464"/>
              </a:xfrm>
              <a:custGeom>
                <a:avLst/>
                <a:gdLst>
                  <a:gd name="T0" fmla="*/ 15 w 32"/>
                  <a:gd name="T1" fmla="*/ 0 h 36"/>
                  <a:gd name="T2" fmla="*/ 15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5" y="0"/>
                    </a:moveTo>
                    <a:lnTo>
                      <a:pt x="15" y="36"/>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11" name="Freeform 308"/>
              <p:cNvSpPr>
                <a:spLocks noEditPoints="1"/>
              </p:cNvSpPr>
              <p:nvPr/>
            </p:nvSpPr>
            <p:spPr bwMode="auto">
              <a:xfrm>
                <a:off x="5157371" y="2695358"/>
                <a:ext cx="55300" cy="68464"/>
              </a:xfrm>
              <a:custGeom>
                <a:avLst/>
                <a:gdLst>
                  <a:gd name="T0" fmla="*/ 15 w 30"/>
                  <a:gd name="T1" fmla="*/ 0 h 36"/>
                  <a:gd name="T2" fmla="*/ 15 w 30"/>
                  <a:gd name="T3" fmla="*/ 36 h 36"/>
                  <a:gd name="T4" fmla="*/ 30 w 30"/>
                  <a:gd name="T5" fmla="*/ 17 h 36"/>
                  <a:gd name="T6" fmla="*/ 0 w 30"/>
                  <a:gd name="T7" fmla="*/ 17 h 36"/>
                </a:gdLst>
                <a:ahLst/>
                <a:cxnLst>
                  <a:cxn ang="0">
                    <a:pos x="T0" y="T1"/>
                  </a:cxn>
                  <a:cxn ang="0">
                    <a:pos x="T2" y="T3"/>
                  </a:cxn>
                  <a:cxn ang="0">
                    <a:pos x="T4" y="T5"/>
                  </a:cxn>
                  <a:cxn ang="0">
                    <a:pos x="T6" y="T7"/>
                  </a:cxn>
                </a:cxnLst>
                <a:rect l="0" t="0" r="r" b="b"/>
                <a:pathLst>
                  <a:path w="30" h="36">
                    <a:moveTo>
                      <a:pt x="15" y="0"/>
                    </a:moveTo>
                    <a:lnTo>
                      <a:pt x="15" y="36"/>
                    </a:lnTo>
                    <a:moveTo>
                      <a:pt x="30"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12" name="Freeform 309"/>
              <p:cNvSpPr>
                <a:spLocks noEditPoints="1"/>
              </p:cNvSpPr>
              <p:nvPr/>
            </p:nvSpPr>
            <p:spPr bwMode="auto">
              <a:xfrm>
                <a:off x="5144468" y="2695358"/>
                <a:ext cx="57144" cy="68464"/>
              </a:xfrm>
              <a:custGeom>
                <a:avLst/>
                <a:gdLst>
                  <a:gd name="T0" fmla="*/ 15 w 31"/>
                  <a:gd name="T1" fmla="*/ 0 h 36"/>
                  <a:gd name="T2" fmla="*/ 15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5" y="0"/>
                    </a:moveTo>
                    <a:lnTo>
                      <a:pt x="15" y="36"/>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13" name="Freeform 310"/>
              <p:cNvSpPr>
                <a:spLocks noEditPoints="1"/>
              </p:cNvSpPr>
              <p:nvPr/>
            </p:nvSpPr>
            <p:spPr bwMode="auto">
              <a:xfrm>
                <a:off x="5127878" y="2695358"/>
                <a:ext cx="60831" cy="68464"/>
              </a:xfrm>
              <a:custGeom>
                <a:avLst/>
                <a:gdLst>
                  <a:gd name="T0" fmla="*/ 16 w 33"/>
                  <a:gd name="T1" fmla="*/ 0 h 36"/>
                  <a:gd name="T2" fmla="*/ 16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6" y="0"/>
                    </a:moveTo>
                    <a:lnTo>
                      <a:pt x="16"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14" name="Freeform 311"/>
              <p:cNvSpPr>
                <a:spLocks noEditPoints="1"/>
              </p:cNvSpPr>
              <p:nvPr/>
            </p:nvSpPr>
            <p:spPr bwMode="auto">
              <a:xfrm>
                <a:off x="5100228" y="2695358"/>
                <a:ext cx="57144" cy="68464"/>
              </a:xfrm>
              <a:custGeom>
                <a:avLst/>
                <a:gdLst>
                  <a:gd name="T0" fmla="*/ 15 w 31"/>
                  <a:gd name="T1" fmla="*/ 0 h 36"/>
                  <a:gd name="T2" fmla="*/ 15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5" y="0"/>
                    </a:moveTo>
                    <a:lnTo>
                      <a:pt x="15" y="36"/>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15" name="Freeform 312"/>
              <p:cNvSpPr>
                <a:spLocks noEditPoints="1"/>
              </p:cNvSpPr>
              <p:nvPr/>
            </p:nvSpPr>
            <p:spPr bwMode="auto">
              <a:xfrm>
                <a:off x="4998843" y="2685849"/>
                <a:ext cx="57144" cy="68464"/>
              </a:xfrm>
              <a:custGeom>
                <a:avLst/>
                <a:gdLst>
                  <a:gd name="T0" fmla="*/ 15 w 31"/>
                  <a:gd name="T1" fmla="*/ 0 h 36"/>
                  <a:gd name="T2" fmla="*/ 15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5" y="0"/>
                    </a:moveTo>
                    <a:lnTo>
                      <a:pt x="15" y="36"/>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16" name="Freeform 313"/>
              <p:cNvSpPr>
                <a:spLocks noEditPoints="1"/>
              </p:cNvSpPr>
              <p:nvPr/>
            </p:nvSpPr>
            <p:spPr bwMode="auto">
              <a:xfrm>
                <a:off x="4982253" y="2672537"/>
                <a:ext cx="57144" cy="68464"/>
              </a:xfrm>
              <a:custGeom>
                <a:avLst/>
                <a:gdLst>
                  <a:gd name="T0" fmla="*/ 16 w 31"/>
                  <a:gd name="T1" fmla="*/ 0 h 36"/>
                  <a:gd name="T2" fmla="*/ 16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6" y="0"/>
                    </a:moveTo>
                    <a:lnTo>
                      <a:pt x="16"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17" name="Freeform 314"/>
              <p:cNvSpPr>
                <a:spLocks noEditPoints="1"/>
              </p:cNvSpPr>
              <p:nvPr/>
            </p:nvSpPr>
            <p:spPr bwMode="auto">
              <a:xfrm>
                <a:off x="4963820" y="2672537"/>
                <a:ext cx="60831" cy="68464"/>
              </a:xfrm>
              <a:custGeom>
                <a:avLst/>
                <a:gdLst>
                  <a:gd name="T0" fmla="*/ 17 w 33"/>
                  <a:gd name="T1" fmla="*/ 0 h 36"/>
                  <a:gd name="T2" fmla="*/ 17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7" y="0"/>
                    </a:moveTo>
                    <a:lnTo>
                      <a:pt x="17"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18" name="Freeform 315"/>
              <p:cNvSpPr>
                <a:spLocks noEditPoints="1"/>
              </p:cNvSpPr>
              <p:nvPr/>
            </p:nvSpPr>
            <p:spPr bwMode="auto">
              <a:xfrm>
                <a:off x="4919579" y="2672537"/>
                <a:ext cx="60831" cy="68464"/>
              </a:xfrm>
              <a:custGeom>
                <a:avLst/>
                <a:gdLst>
                  <a:gd name="T0" fmla="*/ 16 w 33"/>
                  <a:gd name="T1" fmla="*/ 0 h 36"/>
                  <a:gd name="T2" fmla="*/ 16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6" y="0"/>
                    </a:moveTo>
                    <a:lnTo>
                      <a:pt x="16"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19" name="Freeform 316"/>
              <p:cNvSpPr>
                <a:spLocks noEditPoints="1"/>
              </p:cNvSpPr>
              <p:nvPr/>
            </p:nvSpPr>
            <p:spPr bwMode="auto">
              <a:xfrm>
                <a:off x="4888242" y="2672537"/>
                <a:ext cx="60831" cy="68464"/>
              </a:xfrm>
              <a:custGeom>
                <a:avLst/>
                <a:gdLst>
                  <a:gd name="T0" fmla="*/ 15 w 33"/>
                  <a:gd name="T1" fmla="*/ 0 h 36"/>
                  <a:gd name="T2" fmla="*/ 15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5" y="0"/>
                    </a:moveTo>
                    <a:lnTo>
                      <a:pt x="15"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20" name="Freeform 317"/>
              <p:cNvSpPr>
                <a:spLocks noEditPoints="1"/>
              </p:cNvSpPr>
              <p:nvPr/>
            </p:nvSpPr>
            <p:spPr bwMode="auto">
              <a:xfrm>
                <a:off x="4869809" y="2670635"/>
                <a:ext cx="57144" cy="66562"/>
              </a:xfrm>
              <a:custGeom>
                <a:avLst/>
                <a:gdLst>
                  <a:gd name="T0" fmla="*/ 15 w 31"/>
                  <a:gd name="T1" fmla="*/ 0 h 35"/>
                  <a:gd name="T2" fmla="*/ 15 w 31"/>
                  <a:gd name="T3" fmla="*/ 35 h 35"/>
                  <a:gd name="T4" fmla="*/ 31 w 31"/>
                  <a:gd name="T5" fmla="*/ 17 h 35"/>
                  <a:gd name="T6" fmla="*/ 0 w 31"/>
                  <a:gd name="T7" fmla="*/ 17 h 35"/>
                </a:gdLst>
                <a:ahLst/>
                <a:cxnLst>
                  <a:cxn ang="0">
                    <a:pos x="T0" y="T1"/>
                  </a:cxn>
                  <a:cxn ang="0">
                    <a:pos x="T2" y="T3"/>
                  </a:cxn>
                  <a:cxn ang="0">
                    <a:pos x="T4" y="T5"/>
                  </a:cxn>
                  <a:cxn ang="0">
                    <a:pos x="T6" y="T7"/>
                  </a:cxn>
                </a:cxnLst>
                <a:rect l="0" t="0" r="r" b="b"/>
                <a:pathLst>
                  <a:path w="31" h="35">
                    <a:moveTo>
                      <a:pt x="15" y="0"/>
                    </a:moveTo>
                    <a:lnTo>
                      <a:pt x="15" y="35"/>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21" name="Freeform 318"/>
              <p:cNvSpPr>
                <a:spLocks noEditPoints="1"/>
              </p:cNvSpPr>
              <p:nvPr/>
            </p:nvSpPr>
            <p:spPr bwMode="auto">
              <a:xfrm>
                <a:off x="4856905" y="2649716"/>
                <a:ext cx="57144" cy="68464"/>
              </a:xfrm>
              <a:custGeom>
                <a:avLst/>
                <a:gdLst>
                  <a:gd name="T0" fmla="*/ 15 w 31"/>
                  <a:gd name="T1" fmla="*/ 0 h 36"/>
                  <a:gd name="T2" fmla="*/ 15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5" y="0"/>
                    </a:moveTo>
                    <a:lnTo>
                      <a:pt x="15"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22" name="Freeform 319"/>
              <p:cNvSpPr>
                <a:spLocks noEditPoints="1"/>
              </p:cNvSpPr>
              <p:nvPr/>
            </p:nvSpPr>
            <p:spPr bwMode="auto">
              <a:xfrm>
                <a:off x="4840315" y="2640207"/>
                <a:ext cx="60831" cy="68464"/>
              </a:xfrm>
              <a:custGeom>
                <a:avLst/>
                <a:gdLst>
                  <a:gd name="T0" fmla="*/ 17 w 33"/>
                  <a:gd name="T1" fmla="*/ 0 h 36"/>
                  <a:gd name="T2" fmla="*/ 17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7" y="0"/>
                    </a:moveTo>
                    <a:lnTo>
                      <a:pt x="17"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23" name="Freeform 320"/>
              <p:cNvSpPr>
                <a:spLocks noEditPoints="1"/>
              </p:cNvSpPr>
              <p:nvPr/>
            </p:nvSpPr>
            <p:spPr bwMode="auto">
              <a:xfrm>
                <a:off x="4821882" y="2636403"/>
                <a:ext cx="60831" cy="68464"/>
              </a:xfrm>
              <a:custGeom>
                <a:avLst/>
                <a:gdLst>
                  <a:gd name="T0" fmla="*/ 17 w 33"/>
                  <a:gd name="T1" fmla="*/ 0 h 36"/>
                  <a:gd name="T2" fmla="*/ 17 w 33"/>
                  <a:gd name="T3" fmla="*/ 36 h 36"/>
                  <a:gd name="T4" fmla="*/ 33 w 33"/>
                  <a:gd name="T5" fmla="*/ 18 h 36"/>
                  <a:gd name="T6" fmla="*/ 0 w 33"/>
                  <a:gd name="T7" fmla="*/ 18 h 36"/>
                </a:gdLst>
                <a:ahLst/>
                <a:cxnLst>
                  <a:cxn ang="0">
                    <a:pos x="T0" y="T1"/>
                  </a:cxn>
                  <a:cxn ang="0">
                    <a:pos x="T2" y="T3"/>
                  </a:cxn>
                  <a:cxn ang="0">
                    <a:pos x="T4" y="T5"/>
                  </a:cxn>
                  <a:cxn ang="0">
                    <a:pos x="T6" y="T7"/>
                  </a:cxn>
                </a:cxnLst>
                <a:rect l="0" t="0" r="r" b="b"/>
                <a:pathLst>
                  <a:path w="33" h="36">
                    <a:moveTo>
                      <a:pt x="17" y="0"/>
                    </a:moveTo>
                    <a:lnTo>
                      <a:pt x="17" y="36"/>
                    </a:lnTo>
                    <a:moveTo>
                      <a:pt x="33"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24" name="Freeform 321"/>
              <p:cNvSpPr>
                <a:spLocks noEditPoints="1"/>
              </p:cNvSpPr>
              <p:nvPr/>
            </p:nvSpPr>
            <p:spPr bwMode="auto">
              <a:xfrm>
                <a:off x="4808978" y="2634501"/>
                <a:ext cx="60831" cy="68464"/>
              </a:xfrm>
              <a:custGeom>
                <a:avLst/>
                <a:gdLst>
                  <a:gd name="T0" fmla="*/ 16 w 33"/>
                  <a:gd name="T1" fmla="*/ 0 h 36"/>
                  <a:gd name="T2" fmla="*/ 16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6" y="0"/>
                    </a:moveTo>
                    <a:lnTo>
                      <a:pt x="16"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25" name="Freeform 322"/>
              <p:cNvSpPr>
                <a:spLocks noEditPoints="1"/>
              </p:cNvSpPr>
              <p:nvPr/>
            </p:nvSpPr>
            <p:spPr bwMode="auto">
              <a:xfrm>
                <a:off x="4768425" y="2634501"/>
                <a:ext cx="57144" cy="68464"/>
              </a:xfrm>
              <a:custGeom>
                <a:avLst/>
                <a:gdLst>
                  <a:gd name="T0" fmla="*/ 15 w 31"/>
                  <a:gd name="T1" fmla="*/ 0 h 36"/>
                  <a:gd name="T2" fmla="*/ 15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5" y="0"/>
                    </a:moveTo>
                    <a:lnTo>
                      <a:pt x="15"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26" name="Freeform 323"/>
              <p:cNvSpPr>
                <a:spLocks noEditPoints="1"/>
              </p:cNvSpPr>
              <p:nvPr/>
            </p:nvSpPr>
            <p:spPr bwMode="auto">
              <a:xfrm>
                <a:off x="4751834" y="2634501"/>
                <a:ext cx="60831" cy="68464"/>
              </a:xfrm>
              <a:custGeom>
                <a:avLst/>
                <a:gdLst>
                  <a:gd name="T0" fmla="*/ 17 w 33"/>
                  <a:gd name="T1" fmla="*/ 0 h 36"/>
                  <a:gd name="T2" fmla="*/ 17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7" y="0"/>
                    </a:moveTo>
                    <a:lnTo>
                      <a:pt x="17"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27" name="Freeform 324"/>
              <p:cNvSpPr>
                <a:spLocks noEditPoints="1"/>
              </p:cNvSpPr>
              <p:nvPr/>
            </p:nvSpPr>
            <p:spPr bwMode="auto">
              <a:xfrm>
                <a:off x="4738931" y="2634501"/>
                <a:ext cx="60831" cy="68464"/>
              </a:xfrm>
              <a:custGeom>
                <a:avLst/>
                <a:gdLst>
                  <a:gd name="T0" fmla="*/ 18 w 33"/>
                  <a:gd name="T1" fmla="*/ 0 h 36"/>
                  <a:gd name="T2" fmla="*/ 18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8" y="0"/>
                    </a:moveTo>
                    <a:lnTo>
                      <a:pt x="18"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28" name="Freeform 325"/>
              <p:cNvSpPr>
                <a:spLocks noEditPoints="1"/>
              </p:cNvSpPr>
              <p:nvPr/>
            </p:nvSpPr>
            <p:spPr bwMode="auto">
              <a:xfrm>
                <a:off x="4698377" y="2617386"/>
                <a:ext cx="60831" cy="68464"/>
              </a:xfrm>
              <a:custGeom>
                <a:avLst/>
                <a:gdLst>
                  <a:gd name="T0" fmla="*/ 16 w 33"/>
                  <a:gd name="T1" fmla="*/ 0 h 36"/>
                  <a:gd name="T2" fmla="*/ 16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6" y="0"/>
                    </a:moveTo>
                    <a:lnTo>
                      <a:pt x="16"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29" name="Freeform 326"/>
              <p:cNvSpPr>
                <a:spLocks noEditPoints="1"/>
              </p:cNvSpPr>
              <p:nvPr/>
            </p:nvSpPr>
            <p:spPr bwMode="auto">
              <a:xfrm>
                <a:off x="4679944" y="2617386"/>
                <a:ext cx="57144" cy="68464"/>
              </a:xfrm>
              <a:custGeom>
                <a:avLst/>
                <a:gdLst>
                  <a:gd name="T0" fmla="*/ 15 w 31"/>
                  <a:gd name="T1" fmla="*/ 0 h 36"/>
                  <a:gd name="T2" fmla="*/ 15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5" y="0"/>
                    </a:moveTo>
                    <a:lnTo>
                      <a:pt x="15" y="36"/>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30" name="Freeform 327"/>
              <p:cNvSpPr>
                <a:spLocks noEditPoints="1"/>
              </p:cNvSpPr>
              <p:nvPr/>
            </p:nvSpPr>
            <p:spPr bwMode="auto">
              <a:xfrm>
                <a:off x="4644920" y="2617386"/>
                <a:ext cx="57144" cy="68464"/>
              </a:xfrm>
              <a:custGeom>
                <a:avLst/>
                <a:gdLst>
                  <a:gd name="T0" fmla="*/ 16 w 31"/>
                  <a:gd name="T1" fmla="*/ 0 h 36"/>
                  <a:gd name="T2" fmla="*/ 16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6" y="0"/>
                    </a:moveTo>
                    <a:lnTo>
                      <a:pt x="16" y="36"/>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31" name="Freeform 328"/>
              <p:cNvSpPr>
                <a:spLocks noEditPoints="1"/>
              </p:cNvSpPr>
              <p:nvPr/>
            </p:nvSpPr>
            <p:spPr bwMode="auto">
              <a:xfrm>
                <a:off x="4632017" y="2617386"/>
                <a:ext cx="57144" cy="68464"/>
              </a:xfrm>
              <a:custGeom>
                <a:avLst/>
                <a:gdLst>
                  <a:gd name="T0" fmla="*/ 16 w 31"/>
                  <a:gd name="T1" fmla="*/ 0 h 36"/>
                  <a:gd name="T2" fmla="*/ 16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6" y="0"/>
                    </a:moveTo>
                    <a:lnTo>
                      <a:pt x="16" y="36"/>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32" name="Freeform 329"/>
              <p:cNvSpPr>
                <a:spLocks noEditPoints="1"/>
              </p:cNvSpPr>
              <p:nvPr/>
            </p:nvSpPr>
            <p:spPr bwMode="auto">
              <a:xfrm>
                <a:off x="4619113" y="2617386"/>
                <a:ext cx="60831" cy="68464"/>
              </a:xfrm>
              <a:custGeom>
                <a:avLst/>
                <a:gdLst>
                  <a:gd name="T0" fmla="*/ 16 w 33"/>
                  <a:gd name="T1" fmla="*/ 0 h 36"/>
                  <a:gd name="T2" fmla="*/ 16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6" y="0"/>
                    </a:moveTo>
                    <a:lnTo>
                      <a:pt x="16"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33" name="Freeform 330"/>
              <p:cNvSpPr>
                <a:spLocks noEditPoints="1"/>
              </p:cNvSpPr>
              <p:nvPr/>
            </p:nvSpPr>
            <p:spPr bwMode="auto">
              <a:xfrm>
                <a:off x="4608053" y="2617386"/>
                <a:ext cx="55300" cy="68464"/>
              </a:xfrm>
              <a:custGeom>
                <a:avLst/>
                <a:gdLst>
                  <a:gd name="T0" fmla="*/ 15 w 30"/>
                  <a:gd name="T1" fmla="*/ 0 h 36"/>
                  <a:gd name="T2" fmla="*/ 15 w 30"/>
                  <a:gd name="T3" fmla="*/ 36 h 36"/>
                  <a:gd name="T4" fmla="*/ 30 w 30"/>
                  <a:gd name="T5" fmla="*/ 17 h 36"/>
                  <a:gd name="T6" fmla="*/ 0 w 30"/>
                  <a:gd name="T7" fmla="*/ 17 h 36"/>
                </a:gdLst>
                <a:ahLst/>
                <a:cxnLst>
                  <a:cxn ang="0">
                    <a:pos x="T0" y="T1"/>
                  </a:cxn>
                  <a:cxn ang="0">
                    <a:pos x="T2" y="T3"/>
                  </a:cxn>
                  <a:cxn ang="0">
                    <a:pos x="T4" y="T5"/>
                  </a:cxn>
                  <a:cxn ang="0">
                    <a:pos x="T6" y="T7"/>
                  </a:cxn>
                </a:cxnLst>
                <a:rect l="0" t="0" r="r" b="b"/>
                <a:pathLst>
                  <a:path w="30" h="36">
                    <a:moveTo>
                      <a:pt x="15" y="0"/>
                    </a:moveTo>
                    <a:lnTo>
                      <a:pt x="15" y="36"/>
                    </a:lnTo>
                    <a:moveTo>
                      <a:pt x="30"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34" name="Freeform 331"/>
              <p:cNvSpPr>
                <a:spLocks noEditPoints="1"/>
              </p:cNvSpPr>
              <p:nvPr/>
            </p:nvSpPr>
            <p:spPr bwMode="auto">
              <a:xfrm>
                <a:off x="4565656" y="2617386"/>
                <a:ext cx="60831" cy="68464"/>
              </a:xfrm>
              <a:custGeom>
                <a:avLst/>
                <a:gdLst>
                  <a:gd name="T0" fmla="*/ 17 w 33"/>
                  <a:gd name="T1" fmla="*/ 0 h 36"/>
                  <a:gd name="T2" fmla="*/ 17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7" y="0"/>
                    </a:moveTo>
                    <a:lnTo>
                      <a:pt x="17"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35" name="Freeform 332"/>
              <p:cNvSpPr>
                <a:spLocks noEditPoints="1"/>
              </p:cNvSpPr>
              <p:nvPr/>
            </p:nvSpPr>
            <p:spPr bwMode="auto">
              <a:xfrm>
                <a:off x="4556439" y="2617386"/>
                <a:ext cx="60831" cy="68464"/>
              </a:xfrm>
              <a:custGeom>
                <a:avLst/>
                <a:gdLst>
                  <a:gd name="T0" fmla="*/ 16 w 33"/>
                  <a:gd name="T1" fmla="*/ 0 h 36"/>
                  <a:gd name="T2" fmla="*/ 16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6" y="0"/>
                    </a:moveTo>
                    <a:lnTo>
                      <a:pt x="16"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36" name="Freeform 333"/>
              <p:cNvSpPr>
                <a:spLocks noEditPoints="1"/>
              </p:cNvSpPr>
              <p:nvPr/>
            </p:nvSpPr>
            <p:spPr bwMode="auto">
              <a:xfrm>
                <a:off x="4547223" y="2617386"/>
                <a:ext cx="60831" cy="68464"/>
              </a:xfrm>
              <a:custGeom>
                <a:avLst/>
                <a:gdLst>
                  <a:gd name="T0" fmla="*/ 15 w 33"/>
                  <a:gd name="T1" fmla="*/ 0 h 36"/>
                  <a:gd name="T2" fmla="*/ 15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5" y="0"/>
                    </a:moveTo>
                    <a:lnTo>
                      <a:pt x="15"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37" name="Freeform 334"/>
              <p:cNvSpPr>
                <a:spLocks noEditPoints="1"/>
              </p:cNvSpPr>
              <p:nvPr/>
            </p:nvSpPr>
            <p:spPr bwMode="auto">
              <a:xfrm>
                <a:off x="4538006" y="2602171"/>
                <a:ext cx="58987" cy="68464"/>
              </a:xfrm>
              <a:custGeom>
                <a:avLst/>
                <a:gdLst>
                  <a:gd name="T0" fmla="*/ 15 w 32"/>
                  <a:gd name="T1" fmla="*/ 0 h 36"/>
                  <a:gd name="T2" fmla="*/ 15 w 32"/>
                  <a:gd name="T3" fmla="*/ 36 h 36"/>
                  <a:gd name="T4" fmla="*/ 32 w 32"/>
                  <a:gd name="T5" fmla="*/ 18 h 36"/>
                  <a:gd name="T6" fmla="*/ 0 w 32"/>
                  <a:gd name="T7" fmla="*/ 18 h 36"/>
                </a:gdLst>
                <a:ahLst/>
                <a:cxnLst>
                  <a:cxn ang="0">
                    <a:pos x="T0" y="T1"/>
                  </a:cxn>
                  <a:cxn ang="0">
                    <a:pos x="T2" y="T3"/>
                  </a:cxn>
                  <a:cxn ang="0">
                    <a:pos x="T4" y="T5"/>
                  </a:cxn>
                  <a:cxn ang="0">
                    <a:pos x="T6" y="T7"/>
                  </a:cxn>
                </a:cxnLst>
                <a:rect l="0" t="0" r="r" b="b"/>
                <a:pathLst>
                  <a:path w="32" h="36">
                    <a:moveTo>
                      <a:pt x="15" y="0"/>
                    </a:moveTo>
                    <a:lnTo>
                      <a:pt x="15" y="36"/>
                    </a:lnTo>
                    <a:moveTo>
                      <a:pt x="32"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38" name="Freeform 335"/>
              <p:cNvSpPr>
                <a:spLocks noEditPoints="1"/>
              </p:cNvSpPr>
              <p:nvPr/>
            </p:nvSpPr>
            <p:spPr bwMode="auto">
              <a:xfrm>
                <a:off x="4525102" y="2602171"/>
                <a:ext cx="57144" cy="68464"/>
              </a:xfrm>
              <a:custGeom>
                <a:avLst/>
                <a:gdLst>
                  <a:gd name="T0" fmla="*/ 15 w 31"/>
                  <a:gd name="T1" fmla="*/ 0 h 36"/>
                  <a:gd name="T2" fmla="*/ 15 w 31"/>
                  <a:gd name="T3" fmla="*/ 36 h 36"/>
                  <a:gd name="T4" fmla="*/ 31 w 31"/>
                  <a:gd name="T5" fmla="*/ 18 h 36"/>
                  <a:gd name="T6" fmla="*/ 0 w 31"/>
                  <a:gd name="T7" fmla="*/ 18 h 36"/>
                </a:gdLst>
                <a:ahLst/>
                <a:cxnLst>
                  <a:cxn ang="0">
                    <a:pos x="T0" y="T1"/>
                  </a:cxn>
                  <a:cxn ang="0">
                    <a:pos x="T2" y="T3"/>
                  </a:cxn>
                  <a:cxn ang="0">
                    <a:pos x="T4" y="T5"/>
                  </a:cxn>
                  <a:cxn ang="0">
                    <a:pos x="T6" y="T7"/>
                  </a:cxn>
                </a:cxnLst>
                <a:rect l="0" t="0" r="r" b="b"/>
                <a:pathLst>
                  <a:path w="31" h="36">
                    <a:moveTo>
                      <a:pt x="15" y="0"/>
                    </a:moveTo>
                    <a:lnTo>
                      <a:pt x="15" y="36"/>
                    </a:lnTo>
                    <a:moveTo>
                      <a:pt x="31"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39" name="Freeform 336"/>
              <p:cNvSpPr>
                <a:spLocks noEditPoints="1"/>
              </p:cNvSpPr>
              <p:nvPr/>
            </p:nvSpPr>
            <p:spPr bwMode="auto">
              <a:xfrm>
                <a:off x="4508512" y="2602171"/>
                <a:ext cx="57144" cy="68464"/>
              </a:xfrm>
              <a:custGeom>
                <a:avLst/>
                <a:gdLst>
                  <a:gd name="T0" fmla="*/ 16 w 31"/>
                  <a:gd name="T1" fmla="*/ 0 h 36"/>
                  <a:gd name="T2" fmla="*/ 16 w 31"/>
                  <a:gd name="T3" fmla="*/ 36 h 36"/>
                  <a:gd name="T4" fmla="*/ 31 w 31"/>
                  <a:gd name="T5" fmla="*/ 18 h 36"/>
                  <a:gd name="T6" fmla="*/ 0 w 31"/>
                  <a:gd name="T7" fmla="*/ 18 h 36"/>
                </a:gdLst>
                <a:ahLst/>
                <a:cxnLst>
                  <a:cxn ang="0">
                    <a:pos x="T0" y="T1"/>
                  </a:cxn>
                  <a:cxn ang="0">
                    <a:pos x="T2" y="T3"/>
                  </a:cxn>
                  <a:cxn ang="0">
                    <a:pos x="T4" y="T5"/>
                  </a:cxn>
                  <a:cxn ang="0">
                    <a:pos x="T6" y="T7"/>
                  </a:cxn>
                </a:cxnLst>
                <a:rect l="0" t="0" r="r" b="b"/>
                <a:pathLst>
                  <a:path w="31" h="36">
                    <a:moveTo>
                      <a:pt x="16" y="0"/>
                    </a:moveTo>
                    <a:lnTo>
                      <a:pt x="16" y="36"/>
                    </a:lnTo>
                    <a:moveTo>
                      <a:pt x="31"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40" name="Freeform 337"/>
              <p:cNvSpPr>
                <a:spLocks noEditPoints="1"/>
              </p:cNvSpPr>
              <p:nvPr/>
            </p:nvSpPr>
            <p:spPr bwMode="auto">
              <a:xfrm>
                <a:off x="4445838" y="2594564"/>
                <a:ext cx="60831" cy="68464"/>
              </a:xfrm>
              <a:custGeom>
                <a:avLst/>
                <a:gdLst>
                  <a:gd name="T0" fmla="*/ 16 w 33"/>
                  <a:gd name="T1" fmla="*/ 0 h 36"/>
                  <a:gd name="T2" fmla="*/ 16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6" y="0"/>
                    </a:moveTo>
                    <a:lnTo>
                      <a:pt x="16"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41" name="Freeform 338"/>
              <p:cNvSpPr>
                <a:spLocks noEditPoints="1"/>
              </p:cNvSpPr>
              <p:nvPr/>
            </p:nvSpPr>
            <p:spPr bwMode="auto">
              <a:xfrm>
                <a:off x="4431092" y="2585056"/>
                <a:ext cx="58987" cy="68464"/>
              </a:xfrm>
              <a:custGeom>
                <a:avLst/>
                <a:gdLst>
                  <a:gd name="T0" fmla="*/ 17 w 32"/>
                  <a:gd name="T1" fmla="*/ 0 h 36"/>
                  <a:gd name="T2" fmla="*/ 17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7" y="0"/>
                    </a:moveTo>
                    <a:lnTo>
                      <a:pt x="17"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42" name="Freeform 339"/>
              <p:cNvSpPr>
                <a:spLocks noEditPoints="1"/>
              </p:cNvSpPr>
              <p:nvPr/>
            </p:nvSpPr>
            <p:spPr bwMode="auto">
              <a:xfrm>
                <a:off x="4401598" y="2585056"/>
                <a:ext cx="60831" cy="68464"/>
              </a:xfrm>
              <a:custGeom>
                <a:avLst/>
                <a:gdLst>
                  <a:gd name="T0" fmla="*/ 16 w 33"/>
                  <a:gd name="T1" fmla="*/ 0 h 36"/>
                  <a:gd name="T2" fmla="*/ 16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6" y="0"/>
                    </a:moveTo>
                    <a:lnTo>
                      <a:pt x="16"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43" name="Freeform 340"/>
              <p:cNvSpPr>
                <a:spLocks noEditPoints="1"/>
              </p:cNvSpPr>
              <p:nvPr/>
            </p:nvSpPr>
            <p:spPr bwMode="auto">
              <a:xfrm>
                <a:off x="4361044" y="2585056"/>
                <a:ext cx="58987" cy="68464"/>
              </a:xfrm>
              <a:custGeom>
                <a:avLst/>
                <a:gdLst>
                  <a:gd name="T0" fmla="*/ 15 w 32"/>
                  <a:gd name="T1" fmla="*/ 0 h 36"/>
                  <a:gd name="T2" fmla="*/ 15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5" y="0"/>
                    </a:moveTo>
                    <a:lnTo>
                      <a:pt x="15"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44" name="Freeform 341"/>
              <p:cNvSpPr>
                <a:spLocks noEditPoints="1"/>
              </p:cNvSpPr>
              <p:nvPr/>
            </p:nvSpPr>
            <p:spPr bwMode="auto">
              <a:xfrm>
                <a:off x="4281780" y="2585056"/>
                <a:ext cx="60831" cy="68464"/>
              </a:xfrm>
              <a:custGeom>
                <a:avLst/>
                <a:gdLst>
                  <a:gd name="T0" fmla="*/ 16 w 33"/>
                  <a:gd name="T1" fmla="*/ 0 h 36"/>
                  <a:gd name="T2" fmla="*/ 16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6" y="0"/>
                    </a:moveTo>
                    <a:lnTo>
                      <a:pt x="16"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45" name="Freeform 342"/>
              <p:cNvSpPr>
                <a:spLocks noEditPoints="1"/>
              </p:cNvSpPr>
              <p:nvPr/>
            </p:nvSpPr>
            <p:spPr bwMode="auto">
              <a:xfrm>
                <a:off x="4259660" y="2585056"/>
                <a:ext cx="60831" cy="68464"/>
              </a:xfrm>
              <a:custGeom>
                <a:avLst/>
                <a:gdLst>
                  <a:gd name="T0" fmla="*/ 16 w 33"/>
                  <a:gd name="T1" fmla="*/ 0 h 36"/>
                  <a:gd name="T2" fmla="*/ 16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6" y="0"/>
                    </a:moveTo>
                    <a:lnTo>
                      <a:pt x="16"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46" name="Freeform 343"/>
              <p:cNvSpPr>
                <a:spLocks noEditPoints="1"/>
              </p:cNvSpPr>
              <p:nvPr/>
            </p:nvSpPr>
            <p:spPr bwMode="auto">
              <a:xfrm>
                <a:off x="4237540" y="2585056"/>
                <a:ext cx="57144" cy="68464"/>
              </a:xfrm>
              <a:custGeom>
                <a:avLst/>
                <a:gdLst>
                  <a:gd name="T0" fmla="*/ 16 w 31"/>
                  <a:gd name="T1" fmla="*/ 0 h 36"/>
                  <a:gd name="T2" fmla="*/ 16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6" y="0"/>
                    </a:moveTo>
                    <a:lnTo>
                      <a:pt x="16"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47" name="Freeform 344"/>
              <p:cNvSpPr>
                <a:spLocks noEditPoints="1"/>
              </p:cNvSpPr>
              <p:nvPr/>
            </p:nvSpPr>
            <p:spPr bwMode="auto">
              <a:xfrm>
                <a:off x="4222793" y="2585056"/>
                <a:ext cx="58987" cy="68464"/>
              </a:xfrm>
              <a:custGeom>
                <a:avLst/>
                <a:gdLst>
                  <a:gd name="T0" fmla="*/ 17 w 32"/>
                  <a:gd name="T1" fmla="*/ 0 h 36"/>
                  <a:gd name="T2" fmla="*/ 17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7" y="0"/>
                    </a:moveTo>
                    <a:lnTo>
                      <a:pt x="17"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48" name="Freeform 345"/>
              <p:cNvSpPr>
                <a:spLocks noEditPoints="1"/>
              </p:cNvSpPr>
              <p:nvPr/>
            </p:nvSpPr>
            <p:spPr bwMode="auto">
              <a:xfrm>
                <a:off x="4209890" y="2571743"/>
                <a:ext cx="57144" cy="68464"/>
              </a:xfrm>
              <a:custGeom>
                <a:avLst/>
                <a:gdLst>
                  <a:gd name="T0" fmla="*/ 15 w 31"/>
                  <a:gd name="T1" fmla="*/ 0 h 36"/>
                  <a:gd name="T2" fmla="*/ 15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5" y="0"/>
                    </a:moveTo>
                    <a:lnTo>
                      <a:pt x="15"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49" name="Freeform 346"/>
              <p:cNvSpPr>
                <a:spLocks noEditPoints="1"/>
              </p:cNvSpPr>
              <p:nvPr/>
            </p:nvSpPr>
            <p:spPr bwMode="auto">
              <a:xfrm>
                <a:off x="4187770" y="2556529"/>
                <a:ext cx="58987" cy="68464"/>
              </a:xfrm>
              <a:custGeom>
                <a:avLst/>
                <a:gdLst>
                  <a:gd name="T0" fmla="*/ 15 w 32"/>
                  <a:gd name="T1" fmla="*/ 0 h 36"/>
                  <a:gd name="T2" fmla="*/ 15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5" y="0"/>
                    </a:moveTo>
                    <a:lnTo>
                      <a:pt x="15" y="36"/>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50" name="Freeform 347"/>
              <p:cNvSpPr>
                <a:spLocks noEditPoints="1"/>
              </p:cNvSpPr>
              <p:nvPr/>
            </p:nvSpPr>
            <p:spPr bwMode="auto">
              <a:xfrm>
                <a:off x="4158276" y="2552726"/>
                <a:ext cx="60831" cy="68464"/>
              </a:xfrm>
              <a:custGeom>
                <a:avLst/>
                <a:gdLst>
                  <a:gd name="T0" fmla="*/ 16 w 33"/>
                  <a:gd name="T1" fmla="*/ 0 h 36"/>
                  <a:gd name="T2" fmla="*/ 16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6" y="0"/>
                    </a:moveTo>
                    <a:lnTo>
                      <a:pt x="16"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51" name="Freeform 348"/>
              <p:cNvSpPr>
                <a:spLocks noEditPoints="1"/>
              </p:cNvSpPr>
              <p:nvPr/>
            </p:nvSpPr>
            <p:spPr bwMode="auto">
              <a:xfrm>
                <a:off x="4099289" y="2535610"/>
                <a:ext cx="58987" cy="68464"/>
              </a:xfrm>
              <a:custGeom>
                <a:avLst/>
                <a:gdLst>
                  <a:gd name="T0" fmla="*/ 17 w 32"/>
                  <a:gd name="T1" fmla="*/ 0 h 36"/>
                  <a:gd name="T2" fmla="*/ 17 w 32"/>
                  <a:gd name="T3" fmla="*/ 36 h 36"/>
                  <a:gd name="T4" fmla="*/ 32 w 32"/>
                  <a:gd name="T5" fmla="*/ 18 h 36"/>
                  <a:gd name="T6" fmla="*/ 0 w 32"/>
                  <a:gd name="T7" fmla="*/ 18 h 36"/>
                </a:gdLst>
                <a:ahLst/>
                <a:cxnLst>
                  <a:cxn ang="0">
                    <a:pos x="T0" y="T1"/>
                  </a:cxn>
                  <a:cxn ang="0">
                    <a:pos x="T2" y="T3"/>
                  </a:cxn>
                  <a:cxn ang="0">
                    <a:pos x="T4" y="T5"/>
                  </a:cxn>
                  <a:cxn ang="0">
                    <a:pos x="T6" y="T7"/>
                  </a:cxn>
                </a:cxnLst>
                <a:rect l="0" t="0" r="r" b="b"/>
                <a:pathLst>
                  <a:path w="32" h="36">
                    <a:moveTo>
                      <a:pt x="17" y="0"/>
                    </a:moveTo>
                    <a:lnTo>
                      <a:pt x="17" y="36"/>
                    </a:lnTo>
                    <a:moveTo>
                      <a:pt x="32"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52" name="Freeform 349"/>
              <p:cNvSpPr>
                <a:spLocks noEditPoints="1"/>
              </p:cNvSpPr>
              <p:nvPr/>
            </p:nvSpPr>
            <p:spPr bwMode="auto">
              <a:xfrm>
                <a:off x="4029241" y="2535610"/>
                <a:ext cx="57144" cy="68464"/>
              </a:xfrm>
              <a:custGeom>
                <a:avLst/>
                <a:gdLst>
                  <a:gd name="T0" fmla="*/ 15 w 31"/>
                  <a:gd name="T1" fmla="*/ 0 h 36"/>
                  <a:gd name="T2" fmla="*/ 15 w 31"/>
                  <a:gd name="T3" fmla="*/ 36 h 36"/>
                  <a:gd name="T4" fmla="*/ 31 w 31"/>
                  <a:gd name="T5" fmla="*/ 18 h 36"/>
                  <a:gd name="T6" fmla="*/ 0 w 31"/>
                  <a:gd name="T7" fmla="*/ 18 h 36"/>
                </a:gdLst>
                <a:ahLst/>
                <a:cxnLst>
                  <a:cxn ang="0">
                    <a:pos x="T0" y="T1"/>
                  </a:cxn>
                  <a:cxn ang="0">
                    <a:pos x="T2" y="T3"/>
                  </a:cxn>
                  <a:cxn ang="0">
                    <a:pos x="T4" y="T5"/>
                  </a:cxn>
                  <a:cxn ang="0">
                    <a:pos x="T6" y="T7"/>
                  </a:cxn>
                </a:cxnLst>
                <a:rect l="0" t="0" r="r" b="b"/>
                <a:pathLst>
                  <a:path w="31" h="36">
                    <a:moveTo>
                      <a:pt x="15" y="0"/>
                    </a:moveTo>
                    <a:lnTo>
                      <a:pt x="15" y="36"/>
                    </a:lnTo>
                    <a:moveTo>
                      <a:pt x="31"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53" name="Freeform 350"/>
              <p:cNvSpPr>
                <a:spLocks noEditPoints="1"/>
              </p:cNvSpPr>
              <p:nvPr/>
            </p:nvSpPr>
            <p:spPr bwMode="auto">
              <a:xfrm>
                <a:off x="4016338" y="2535610"/>
                <a:ext cx="60831" cy="68464"/>
              </a:xfrm>
              <a:custGeom>
                <a:avLst/>
                <a:gdLst>
                  <a:gd name="T0" fmla="*/ 17 w 33"/>
                  <a:gd name="T1" fmla="*/ 0 h 36"/>
                  <a:gd name="T2" fmla="*/ 17 w 33"/>
                  <a:gd name="T3" fmla="*/ 36 h 36"/>
                  <a:gd name="T4" fmla="*/ 33 w 33"/>
                  <a:gd name="T5" fmla="*/ 18 h 36"/>
                  <a:gd name="T6" fmla="*/ 0 w 33"/>
                  <a:gd name="T7" fmla="*/ 18 h 36"/>
                </a:gdLst>
                <a:ahLst/>
                <a:cxnLst>
                  <a:cxn ang="0">
                    <a:pos x="T0" y="T1"/>
                  </a:cxn>
                  <a:cxn ang="0">
                    <a:pos x="T2" y="T3"/>
                  </a:cxn>
                  <a:cxn ang="0">
                    <a:pos x="T4" y="T5"/>
                  </a:cxn>
                  <a:cxn ang="0">
                    <a:pos x="T6" y="T7"/>
                  </a:cxn>
                </a:cxnLst>
                <a:rect l="0" t="0" r="r" b="b"/>
                <a:pathLst>
                  <a:path w="33" h="36">
                    <a:moveTo>
                      <a:pt x="17" y="0"/>
                    </a:moveTo>
                    <a:lnTo>
                      <a:pt x="17" y="36"/>
                    </a:lnTo>
                    <a:moveTo>
                      <a:pt x="33"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54" name="Freeform 351"/>
              <p:cNvSpPr>
                <a:spLocks noEditPoints="1"/>
              </p:cNvSpPr>
              <p:nvPr/>
            </p:nvSpPr>
            <p:spPr bwMode="auto">
              <a:xfrm>
                <a:off x="4007121" y="2535610"/>
                <a:ext cx="60831" cy="68464"/>
              </a:xfrm>
              <a:custGeom>
                <a:avLst/>
                <a:gdLst>
                  <a:gd name="T0" fmla="*/ 17 w 33"/>
                  <a:gd name="T1" fmla="*/ 0 h 36"/>
                  <a:gd name="T2" fmla="*/ 17 w 33"/>
                  <a:gd name="T3" fmla="*/ 36 h 36"/>
                  <a:gd name="T4" fmla="*/ 33 w 33"/>
                  <a:gd name="T5" fmla="*/ 18 h 36"/>
                  <a:gd name="T6" fmla="*/ 0 w 33"/>
                  <a:gd name="T7" fmla="*/ 18 h 36"/>
                </a:gdLst>
                <a:ahLst/>
                <a:cxnLst>
                  <a:cxn ang="0">
                    <a:pos x="T0" y="T1"/>
                  </a:cxn>
                  <a:cxn ang="0">
                    <a:pos x="T2" y="T3"/>
                  </a:cxn>
                  <a:cxn ang="0">
                    <a:pos x="T4" y="T5"/>
                  </a:cxn>
                  <a:cxn ang="0">
                    <a:pos x="T6" y="T7"/>
                  </a:cxn>
                </a:cxnLst>
                <a:rect l="0" t="0" r="r" b="b"/>
                <a:pathLst>
                  <a:path w="33" h="36">
                    <a:moveTo>
                      <a:pt x="17" y="0"/>
                    </a:moveTo>
                    <a:lnTo>
                      <a:pt x="17" y="36"/>
                    </a:lnTo>
                    <a:moveTo>
                      <a:pt x="33"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55" name="Freeform 352"/>
              <p:cNvSpPr>
                <a:spLocks noEditPoints="1"/>
              </p:cNvSpPr>
              <p:nvPr/>
            </p:nvSpPr>
            <p:spPr bwMode="auto">
              <a:xfrm>
                <a:off x="3994218" y="2535610"/>
                <a:ext cx="60831" cy="68464"/>
              </a:xfrm>
              <a:custGeom>
                <a:avLst/>
                <a:gdLst>
                  <a:gd name="T0" fmla="*/ 16 w 33"/>
                  <a:gd name="T1" fmla="*/ 0 h 36"/>
                  <a:gd name="T2" fmla="*/ 16 w 33"/>
                  <a:gd name="T3" fmla="*/ 36 h 36"/>
                  <a:gd name="T4" fmla="*/ 33 w 33"/>
                  <a:gd name="T5" fmla="*/ 18 h 36"/>
                  <a:gd name="T6" fmla="*/ 0 w 33"/>
                  <a:gd name="T7" fmla="*/ 18 h 36"/>
                </a:gdLst>
                <a:ahLst/>
                <a:cxnLst>
                  <a:cxn ang="0">
                    <a:pos x="T0" y="T1"/>
                  </a:cxn>
                  <a:cxn ang="0">
                    <a:pos x="T2" y="T3"/>
                  </a:cxn>
                  <a:cxn ang="0">
                    <a:pos x="T4" y="T5"/>
                  </a:cxn>
                  <a:cxn ang="0">
                    <a:pos x="T6" y="T7"/>
                  </a:cxn>
                </a:cxnLst>
                <a:rect l="0" t="0" r="r" b="b"/>
                <a:pathLst>
                  <a:path w="33" h="36">
                    <a:moveTo>
                      <a:pt x="16" y="0"/>
                    </a:moveTo>
                    <a:lnTo>
                      <a:pt x="16" y="36"/>
                    </a:lnTo>
                    <a:moveTo>
                      <a:pt x="33"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56" name="Freeform 353"/>
              <p:cNvSpPr>
                <a:spLocks noEditPoints="1"/>
              </p:cNvSpPr>
              <p:nvPr/>
            </p:nvSpPr>
            <p:spPr bwMode="auto">
              <a:xfrm>
                <a:off x="3985001" y="2535610"/>
                <a:ext cx="57144" cy="68464"/>
              </a:xfrm>
              <a:custGeom>
                <a:avLst/>
                <a:gdLst>
                  <a:gd name="T0" fmla="*/ 15 w 31"/>
                  <a:gd name="T1" fmla="*/ 0 h 36"/>
                  <a:gd name="T2" fmla="*/ 15 w 31"/>
                  <a:gd name="T3" fmla="*/ 36 h 36"/>
                  <a:gd name="T4" fmla="*/ 31 w 31"/>
                  <a:gd name="T5" fmla="*/ 18 h 36"/>
                  <a:gd name="T6" fmla="*/ 0 w 31"/>
                  <a:gd name="T7" fmla="*/ 18 h 36"/>
                </a:gdLst>
                <a:ahLst/>
                <a:cxnLst>
                  <a:cxn ang="0">
                    <a:pos x="T0" y="T1"/>
                  </a:cxn>
                  <a:cxn ang="0">
                    <a:pos x="T2" y="T3"/>
                  </a:cxn>
                  <a:cxn ang="0">
                    <a:pos x="T4" y="T5"/>
                  </a:cxn>
                  <a:cxn ang="0">
                    <a:pos x="T6" y="T7"/>
                  </a:cxn>
                </a:cxnLst>
                <a:rect l="0" t="0" r="r" b="b"/>
                <a:pathLst>
                  <a:path w="31" h="36">
                    <a:moveTo>
                      <a:pt x="15" y="0"/>
                    </a:moveTo>
                    <a:lnTo>
                      <a:pt x="15" y="36"/>
                    </a:lnTo>
                    <a:moveTo>
                      <a:pt x="31"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57" name="Freeform 354"/>
              <p:cNvSpPr>
                <a:spLocks noEditPoints="1"/>
              </p:cNvSpPr>
              <p:nvPr/>
            </p:nvSpPr>
            <p:spPr bwMode="auto">
              <a:xfrm>
                <a:off x="3972098" y="2535610"/>
                <a:ext cx="60831" cy="68464"/>
              </a:xfrm>
              <a:custGeom>
                <a:avLst/>
                <a:gdLst>
                  <a:gd name="T0" fmla="*/ 17 w 33"/>
                  <a:gd name="T1" fmla="*/ 0 h 36"/>
                  <a:gd name="T2" fmla="*/ 17 w 33"/>
                  <a:gd name="T3" fmla="*/ 36 h 36"/>
                  <a:gd name="T4" fmla="*/ 33 w 33"/>
                  <a:gd name="T5" fmla="*/ 18 h 36"/>
                  <a:gd name="T6" fmla="*/ 0 w 33"/>
                  <a:gd name="T7" fmla="*/ 18 h 36"/>
                </a:gdLst>
                <a:ahLst/>
                <a:cxnLst>
                  <a:cxn ang="0">
                    <a:pos x="T0" y="T1"/>
                  </a:cxn>
                  <a:cxn ang="0">
                    <a:pos x="T2" y="T3"/>
                  </a:cxn>
                  <a:cxn ang="0">
                    <a:pos x="T4" y="T5"/>
                  </a:cxn>
                  <a:cxn ang="0">
                    <a:pos x="T6" y="T7"/>
                  </a:cxn>
                </a:cxnLst>
                <a:rect l="0" t="0" r="r" b="b"/>
                <a:pathLst>
                  <a:path w="33" h="36">
                    <a:moveTo>
                      <a:pt x="17" y="0"/>
                    </a:moveTo>
                    <a:lnTo>
                      <a:pt x="17" y="36"/>
                    </a:lnTo>
                    <a:moveTo>
                      <a:pt x="33"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58" name="Freeform 355"/>
              <p:cNvSpPr>
                <a:spLocks noEditPoints="1"/>
              </p:cNvSpPr>
              <p:nvPr/>
            </p:nvSpPr>
            <p:spPr bwMode="auto">
              <a:xfrm>
                <a:off x="3926014" y="2516592"/>
                <a:ext cx="58987" cy="68464"/>
              </a:xfrm>
              <a:custGeom>
                <a:avLst/>
                <a:gdLst>
                  <a:gd name="T0" fmla="*/ 15 w 32"/>
                  <a:gd name="T1" fmla="*/ 0 h 36"/>
                  <a:gd name="T2" fmla="*/ 15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5" y="0"/>
                    </a:moveTo>
                    <a:lnTo>
                      <a:pt x="15" y="36"/>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59" name="Freeform 356"/>
              <p:cNvSpPr>
                <a:spLocks noEditPoints="1"/>
              </p:cNvSpPr>
              <p:nvPr/>
            </p:nvSpPr>
            <p:spPr bwMode="auto">
              <a:xfrm>
                <a:off x="3905737" y="2503280"/>
                <a:ext cx="60831" cy="68464"/>
              </a:xfrm>
              <a:custGeom>
                <a:avLst/>
                <a:gdLst>
                  <a:gd name="T0" fmla="*/ 16 w 33"/>
                  <a:gd name="T1" fmla="*/ 0 h 36"/>
                  <a:gd name="T2" fmla="*/ 16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6" y="0"/>
                    </a:moveTo>
                    <a:lnTo>
                      <a:pt x="16"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60" name="Freeform 357"/>
              <p:cNvSpPr>
                <a:spLocks noEditPoints="1"/>
              </p:cNvSpPr>
              <p:nvPr/>
            </p:nvSpPr>
            <p:spPr bwMode="auto">
              <a:xfrm>
                <a:off x="3887304" y="2491869"/>
                <a:ext cx="60831" cy="66562"/>
              </a:xfrm>
              <a:custGeom>
                <a:avLst/>
                <a:gdLst>
                  <a:gd name="T0" fmla="*/ 17 w 33"/>
                  <a:gd name="T1" fmla="*/ 0 h 35"/>
                  <a:gd name="T2" fmla="*/ 17 w 33"/>
                  <a:gd name="T3" fmla="*/ 35 h 35"/>
                  <a:gd name="T4" fmla="*/ 33 w 33"/>
                  <a:gd name="T5" fmla="*/ 17 h 35"/>
                  <a:gd name="T6" fmla="*/ 0 w 33"/>
                  <a:gd name="T7" fmla="*/ 17 h 35"/>
                </a:gdLst>
                <a:ahLst/>
                <a:cxnLst>
                  <a:cxn ang="0">
                    <a:pos x="T0" y="T1"/>
                  </a:cxn>
                  <a:cxn ang="0">
                    <a:pos x="T2" y="T3"/>
                  </a:cxn>
                  <a:cxn ang="0">
                    <a:pos x="T4" y="T5"/>
                  </a:cxn>
                  <a:cxn ang="0">
                    <a:pos x="T6" y="T7"/>
                  </a:cxn>
                </a:cxnLst>
                <a:rect l="0" t="0" r="r" b="b"/>
                <a:pathLst>
                  <a:path w="33" h="35">
                    <a:moveTo>
                      <a:pt x="17" y="0"/>
                    </a:moveTo>
                    <a:lnTo>
                      <a:pt x="17" y="35"/>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61" name="Freeform 358"/>
              <p:cNvSpPr>
                <a:spLocks noEditPoints="1"/>
              </p:cNvSpPr>
              <p:nvPr/>
            </p:nvSpPr>
            <p:spPr bwMode="auto">
              <a:xfrm>
                <a:off x="3865183" y="2470950"/>
                <a:ext cx="60831" cy="68464"/>
              </a:xfrm>
              <a:custGeom>
                <a:avLst/>
                <a:gdLst>
                  <a:gd name="T0" fmla="*/ 17 w 33"/>
                  <a:gd name="T1" fmla="*/ 0 h 36"/>
                  <a:gd name="T2" fmla="*/ 17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7" y="0"/>
                    </a:moveTo>
                    <a:lnTo>
                      <a:pt x="17"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62" name="Freeform 359"/>
              <p:cNvSpPr>
                <a:spLocks noEditPoints="1"/>
              </p:cNvSpPr>
              <p:nvPr/>
            </p:nvSpPr>
            <p:spPr bwMode="auto">
              <a:xfrm>
                <a:off x="3852280" y="2470950"/>
                <a:ext cx="57144" cy="68464"/>
              </a:xfrm>
              <a:custGeom>
                <a:avLst/>
                <a:gdLst>
                  <a:gd name="T0" fmla="*/ 16 w 31"/>
                  <a:gd name="T1" fmla="*/ 0 h 36"/>
                  <a:gd name="T2" fmla="*/ 16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6" y="0"/>
                    </a:moveTo>
                    <a:lnTo>
                      <a:pt x="16" y="36"/>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63" name="Freeform 360"/>
              <p:cNvSpPr>
                <a:spLocks noEditPoints="1"/>
              </p:cNvSpPr>
              <p:nvPr/>
            </p:nvSpPr>
            <p:spPr bwMode="auto">
              <a:xfrm>
                <a:off x="3833846" y="2470950"/>
                <a:ext cx="58987" cy="68464"/>
              </a:xfrm>
              <a:custGeom>
                <a:avLst/>
                <a:gdLst>
                  <a:gd name="T0" fmla="*/ 17 w 32"/>
                  <a:gd name="T1" fmla="*/ 0 h 36"/>
                  <a:gd name="T2" fmla="*/ 17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7" y="0"/>
                    </a:moveTo>
                    <a:lnTo>
                      <a:pt x="17" y="36"/>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64" name="Freeform 361"/>
              <p:cNvSpPr>
                <a:spLocks noEditPoints="1"/>
              </p:cNvSpPr>
              <p:nvPr/>
            </p:nvSpPr>
            <p:spPr bwMode="auto">
              <a:xfrm>
                <a:off x="3804353" y="2470950"/>
                <a:ext cx="60831" cy="68464"/>
              </a:xfrm>
              <a:custGeom>
                <a:avLst/>
                <a:gdLst>
                  <a:gd name="T0" fmla="*/ 16 w 33"/>
                  <a:gd name="T1" fmla="*/ 0 h 36"/>
                  <a:gd name="T2" fmla="*/ 16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6" y="0"/>
                    </a:moveTo>
                    <a:lnTo>
                      <a:pt x="16"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65" name="Freeform 362"/>
              <p:cNvSpPr>
                <a:spLocks noEditPoints="1"/>
              </p:cNvSpPr>
              <p:nvPr/>
            </p:nvSpPr>
            <p:spPr bwMode="auto">
              <a:xfrm>
                <a:off x="3789606" y="2470950"/>
                <a:ext cx="57144" cy="68464"/>
              </a:xfrm>
              <a:custGeom>
                <a:avLst/>
                <a:gdLst>
                  <a:gd name="T0" fmla="*/ 15 w 31"/>
                  <a:gd name="T1" fmla="*/ 0 h 36"/>
                  <a:gd name="T2" fmla="*/ 15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5" y="0"/>
                    </a:moveTo>
                    <a:lnTo>
                      <a:pt x="15" y="36"/>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66" name="Freeform 363"/>
              <p:cNvSpPr>
                <a:spLocks noEditPoints="1"/>
              </p:cNvSpPr>
              <p:nvPr/>
            </p:nvSpPr>
            <p:spPr bwMode="auto">
              <a:xfrm>
                <a:off x="3771173" y="2470950"/>
                <a:ext cx="55300" cy="68464"/>
              </a:xfrm>
              <a:custGeom>
                <a:avLst/>
                <a:gdLst>
                  <a:gd name="T0" fmla="*/ 15 w 30"/>
                  <a:gd name="T1" fmla="*/ 0 h 36"/>
                  <a:gd name="T2" fmla="*/ 15 w 30"/>
                  <a:gd name="T3" fmla="*/ 36 h 36"/>
                  <a:gd name="T4" fmla="*/ 30 w 30"/>
                  <a:gd name="T5" fmla="*/ 17 h 36"/>
                  <a:gd name="T6" fmla="*/ 0 w 30"/>
                  <a:gd name="T7" fmla="*/ 17 h 36"/>
                </a:gdLst>
                <a:ahLst/>
                <a:cxnLst>
                  <a:cxn ang="0">
                    <a:pos x="T0" y="T1"/>
                  </a:cxn>
                  <a:cxn ang="0">
                    <a:pos x="T2" y="T3"/>
                  </a:cxn>
                  <a:cxn ang="0">
                    <a:pos x="T4" y="T5"/>
                  </a:cxn>
                  <a:cxn ang="0">
                    <a:pos x="T6" y="T7"/>
                  </a:cxn>
                </a:cxnLst>
                <a:rect l="0" t="0" r="r" b="b"/>
                <a:pathLst>
                  <a:path w="30" h="36">
                    <a:moveTo>
                      <a:pt x="15" y="0"/>
                    </a:moveTo>
                    <a:lnTo>
                      <a:pt x="15" y="36"/>
                    </a:lnTo>
                    <a:moveTo>
                      <a:pt x="30"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67" name="Freeform 364"/>
              <p:cNvSpPr>
                <a:spLocks noEditPoints="1"/>
              </p:cNvSpPr>
              <p:nvPr/>
            </p:nvSpPr>
            <p:spPr bwMode="auto">
              <a:xfrm>
                <a:off x="3697439" y="2470950"/>
                <a:ext cx="60831" cy="68464"/>
              </a:xfrm>
              <a:custGeom>
                <a:avLst/>
                <a:gdLst>
                  <a:gd name="T0" fmla="*/ 17 w 33"/>
                  <a:gd name="T1" fmla="*/ 0 h 36"/>
                  <a:gd name="T2" fmla="*/ 17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7" y="0"/>
                    </a:moveTo>
                    <a:lnTo>
                      <a:pt x="17"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68" name="Freeform 365"/>
              <p:cNvSpPr>
                <a:spLocks noEditPoints="1"/>
              </p:cNvSpPr>
              <p:nvPr/>
            </p:nvSpPr>
            <p:spPr bwMode="auto">
              <a:xfrm>
                <a:off x="3675318" y="2470950"/>
                <a:ext cx="60831" cy="68464"/>
              </a:xfrm>
              <a:custGeom>
                <a:avLst/>
                <a:gdLst>
                  <a:gd name="T0" fmla="*/ 17 w 33"/>
                  <a:gd name="T1" fmla="*/ 0 h 36"/>
                  <a:gd name="T2" fmla="*/ 17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7" y="0"/>
                    </a:moveTo>
                    <a:lnTo>
                      <a:pt x="17"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69" name="Freeform 366"/>
              <p:cNvSpPr>
                <a:spLocks noEditPoints="1"/>
              </p:cNvSpPr>
              <p:nvPr/>
            </p:nvSpPr>
            <p:spPr bwMode="auto">
              <a:xfrm>
                <a:off x="3647668" y="2470950"/>
                <a:ext cx="58987" cy="68464"/>
              </a:xfrm>
              <a:custGeom>
                <a:avLst/>
                <a:gdLst>
                  <a:gd name="T0" fmla="*/ 15 w 32"/>
                  <a:gd name="T1" fmla="*/ 0 h 36"/>
                  <a:gd name="T2" fmla="*/ 15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5" y="0"/>
                    </a:moveTo>
                    <a:lnTo>
                      <a:pt x="15" y="36"/>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70" name="Freeform 367"/>
              <p:cNvSpPr>
                <a:spLocks noEditPoints="1"/>
              </p:cNvSpPr>
              <p:nvPr/>
            </p:nvSpPr>
            <p:spPr bwMode="auto">
              <a:xfrm>
                <a:off x="3631078" y="2470950"/>
                <a:ext cx="60831" cy="68464"/>
              </a:xfrm>
              <a:custGeom>
                <a:avLst/>
                <a:gdLst>
                  <a:gd name="T0" fmla="*/ 17 w 33"/>
                  <a:gd name="T1" fmla="*/ 0 h 36"/>
                  <a:gd name="T2" fmla="*/ 17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7" y="0"/>
                    </a:moveTo>
                    <a:lnTo>
                      <a:pt x="17"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71" name="Freeform 368"/>
              <p:cNvSpPr>
                <a:spLocks noEditPoints="1"/>
              </p:cNvSpPr>
              <p:nvPr/>
            </p:nvSpPr>
            <p:spPr bwMode="auto">
              <a:xfrm>
                <a:off x="3586838" y="2470950"/>
                <a:ext cx="57144" cy="68464"/>
              </a:xfrm>
              <a:custGeom>
                <a:avLst/>
                <a:gdLst>
                  <a:gd name="T0" fmla="*/ 16 w 31"/>
                  <a:gd name="T1" fmla="*/ 0 h 36"/>
                  <a:gd name="T2" fmla="*/ 16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6" y="0"/>
                    </a:moveTo>
                    <a:lnTo>
                      <a:pt x="16" y="36"/>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72" name="Freeform 369"/>
              <p:cNvSpPr>
                <a:spLocks noEditPoints="1"/>
              </p:cNvSpPr>
              <p:nvPr/>
            </p:nvSpPr>
            <p:spPr bwMode="auto">
              <a:xfrm>
                <a:off x="3568404" y="2455736"/>
                <a:ext cx="58987" cy="68464"/>
              </a:xfrm>
              <a:custGeom>
                <a:avLst/>
                <a:gdLst>
                  <a:gd name="T0" fmla="*/ 17 w 32"/>
                  <a:gd name="T1" fmla="*/ 0 h 36"/>
                  <a:gd name="T2" fmla="*/ 17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7" y="0"/>
                    </a:moveTo>
                    <a:lnTo>
                      <a:pt x="17" y="36"/>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73" name="Freeform 370"/>
              <p:cNvSpPr>
                <a:spLocks noEditPoints="1"/>
              </p:cNvSpPr>
              <p:nvPr/>
            </p:nvSpPr>
            <p:spPr bwMode="auto">
              <a:xfrm>
                <a:off x="3524164" y="2419602"/>
                <a:ext cx="60831" cy="68464"/>
              </a:xfrm>
              <a:custGeom>
                <a:avLst/>
                <a:gdLst>
                  <a:gd name="T0" fmla="*/ 17 w 33"/>
                  <a:gd name="T1" fmla="*/ 0 h 36"/>
                  <a:gd name="T2" fmla="*/ 17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7" y="0"/>
                    </a:moveTo>
                    <a:lnTo>
                      <a:pt x="17"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74" name="Freeform 371"/>
              <p:cNvSpPr>
                <a:spLocks noEditPoints="1"/>
              </p:cNvSpPr>
              <p:nvPr/>
            </p:nvSpPr>
            <p:spPr bwMode="auto">
              <a:xfrm>
                <a:off x="3511260" y="2419602"/>
                <a:ext cx="57144" cy="68464"/>
              </a:xfrm>
              <a:custGeom>
                <a:avLst/>
                <a:gdLst>
                  <a:gd name="T0" fmla="*/ 16 w 31"/>
                  <a:gd name="T1" fmla="*/ 0 h 36"/>
                  <a:gd name="T2" fmla="*/ 16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6" y="0"/>
                    </a:moveTo>
                    <a:lnTo>
                      <a:pt x="16"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75" name="Freeform 372"/>
              <p:cNvSpPr>
                <a:spLocks noEditPoints="1"/>
              </p:cNvSpPr>
              <p:nvPr/>
            </p:nvSpPr>
            <p:spPr bwMode="auto">
              <a:xfrm>
                <a:off x="3474393" y="2419602"/>
                <a:ext cx="58987" cy="68464"/>
              </a:xfrm>
              <a:custGeom>
                <a:avLst/>
                <a:gdLst>
                  <a:gd name="T0" fmla="*/ 15 w 32"/>
                  <a:gd name="T1" fmla="*/ 0 h 36"/>
                  <a:gd name="T2" fmla="*/ 15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5" y="0"/>
                    </a:moveTo>
                    <a:lnTo>
                      <a:pt x="15"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76" name="Freeform 373"/>
              <p:cNvSpPr>
                <a:spLocks noEditPoints="1"/>
              </p:cNvSpPr>
              <p:nvPr/>
            </p:nvSpPr>
            <p:spPr bwMode="auto">
              <a:xfrm>
                <a:off x="3457803" y="2419602"/>
                <a:ext cx="57144" cy="68464"/>
              </a:xfrm>
              <a:custGeom>
                <a:avLst/>
                <a:gdLst>
                  <a:gd name="T0" fmla="*/ 15 w 31"/>
                  <a:gd name="T1" fmla="*/ 0 h 36"/>
                  <a:gd name="T2" fmla="*/ 15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5" y="0"/>
                    </a:moveTo>
                    <a:lnTo>
                      <a:pt x="15"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77" name="Freeform 374"/>
              <p:cNvSpPr>
                <a:spLocks noEditPoints="1"/>
              </p:cNvSpPr>
              <p:nvPr/>
            </p:nvSpPr>
            <p:spPr bwMode="auto">
              <a:xfrm>
                <a:off x="3400659" y="2419602"/>
                <a:ext cx="57144" cy="68464"/>
              </a:xfrm>
              <a:custGeom>
                <a:avLst/>
                <a:gdLst>
                  <a:gd name="T0" fmla="*/ 16 w 31"/>
                  <a:gd name="T1" fmla="*/ 0 h 36"/>
                  <a:gd name="T2" fmla="*/ 16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6" y="0"/>
                    </a:moveTo>
                    <a:lnTo>
                      <a:pt x="16"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78" name="Freeform 375"/>
              <p:cNvSpPr>
                <a:spLocks noEditPoints="1"/>
              </p:cNvSpPr>
              <p:nvPr/>
            </p:nvSpPr>
            <p:spPr bwMode="auto">
              <a:xfrm>
                <a:off x="3374852" y="2402486"/>
                <a:ext cx="57144" cy="68464"/>
              </a:xfrm>
              <a:custGeom>
                <a:avLst/>
                <a:gdLst>
                  <a:gd name="T0" fmla="*/ 16 w 31"/>
                  <a:gd name="T1" fmla="*/ 0 h 36"/>
                  <a:gd name="T2" fmla="*/ 16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6" y="0"/>
                    </a:moveTo>
                    <a:lnTo>
                      <a:pt x="16"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79" name="Freeform 376"/>
              <p:cNvSpPr>
                <a:spLocks noEditPoints="1"/>
              </p:cNvSpPr>
              <p:nvPr/>
            </p:nvSpPr>
            <p:spPr bwMode="auto">
              <a:xfrm>
                <a:off x="3356419" y="2402486"/>
                <a:ext cx="60831" cy="68464"/>
              </a:xfrm>
              <a:custGeom>
                <a:avLst/>
                <a:gdLst>
                  <a:gd name="T0" fmla="*/ 17 w 33"/>
                  <a:gd name="T1" fmla="*/ 0 h 36"/>
                  <a:gd name="T2" fmla="*/ 17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7" y="0"/>
                    </a:moveTo>
                    <a:lnTo>
                      <a:pt x="17"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80" name="Freeform 377"/>
              <p:cNvSpPr>
                <a:spLocks noEditPoints="1"/>
              </p:cNvSpPr>
              <p:nvPr/>
            </p:nvSpPr>
            <p:spPr bwMode="auto">
              <a:xfrm>
                <a:off x="3341672" y="2402486"/>
                <a:ext cx="58987" cy="68464"/>
              </a:xfrm>
              <a:custGeom>
                <a:avLst/>
                <a:gdLst>
                  <a:gd name="T0" fmla="*/ 15 w 32"/>
                  <a:gd name="T1" fmla="*/ 0 h 36"/>
                  <a:gd name="T2" fmla="*/ 15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5" y="0"/>
                    </a:moveTo>
                    <a:lnTo>
                      <a:pt x="15"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81" name="Freeform 378"/>
              <p:cNvSpPr>
                <a:spLocks noEditPoints="1"/>
              </p:cNvSpPr>
              <p:nvPr/>
            </p:nvSpPr>
            <p:spPr bwMode="auto">
              <a:xfrm>
                <a:off x="3267938" y="2402486"/>
                <a:ext cx="60831" cy="68464"/>
              </a:xfrm>
              <a:custGeom>
                <a:avLst/>
                <a:gdLst>
                  <a:gd name="T0" fmla="*/ 16 w 33"/>
                  <a:gd name="T1" fmla="*/ 0 h 36"/>
                  <a:gd name="T2" fmla="*/ 16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6" y="0"/>
                    </a:moveTo>
                    <a:lnTo>
                      <a:pt x="16"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82" name="Freeform 379"/>
              <p:cNvSpPr>
                <a:spLocks noEditPoints="1"/>
              </p:cNvSpPr>
              <p:nvPr/>
            </p:nvSpPr>
            <p:spPr bwMode="auto">
              <a:xfrm>
                <a:off x="3253191" y="2387272"/>
                <a:ext cx="58987" cy="68464"/>
              </a:xfrm>
              <a:custGeom>
                <a:avLst/>
                <a:gdLst>
                  <a:gd name="T0" fmla="*/ 17 w 32"/>
                  <a:gd name="T1" fmla="*/ 0 h 36"/>
                  <a:gd name="T2" fmla="*/ 17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7" y="0"/>
                    </a:moveTo>
                    <a:lnTo>
                      <a:pt x="17" y="36"/>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83" name="Freeform 380"/>
              <p:cNvSpPr>
                <a:spLocks noEditPoints="1"/>
              </p:cNvSpPr>
              <p:nvPr/>
            </p:nvSpPr>
            <p:spPr bwMode="auto">
              <a:xfrm>
                <a:off x="3232914" y="2370156"/>
                <a:ext cx="60831" cy="68464"/>
              </a:xfrm>
              <a:custGeom>
                <a:avLst/>
                <a:gdLst>
                  <a:gd name="T0" fmla="*/ 17 w 33"/>
                  <a:gd name="T1" fmla="*/ 0 h 36"/>
                  <a:gd name="T2" fmla="*/ 17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7" y="0"/>
                    </a:moveTo>
                    <a:lnTo>
                      <a:pt x="17"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84" name="Freeform 381"/>
              <p:cNvSpPr>
                <a:spLocks noEditPoints="1"/>
              </p:cNvSpPr>
              <p:nvPr/>
            </p:nvSpPr>
            <p:spPr bwMode="auto">
              <a:xfrm>
                <a:off x="3214481" y="2354942"/>
                <a:ext cx="57144" cy="68464"/>
              </a:xfrm>
              <a:custGeom>
                <a:avLst/>
                <a:gdLst>
                  <a:gd name="T0" fmla="*/ 16 w 31"/>
                  <a:gd name="T1" fmla="*/ 0 h 36"/>
                  <a:gd name="T2" fmla="*/ 16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6" y="0"/>
                    </a:moveTo>
                    <a:lnTo>
                      <a:pt x="16" y="36"/>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85" name="Freeform 382"/>
              <p:cNvSpPr>
                <a:spLocks noEditPoints="1"/>
              </p:cNvSpPr>
              <p:nvPr/>
            </p:nvSpPr>
            <p:spPr bwMode="auto">
              <a:xfrm>
                <a:off x="3199734" y="2341630"/>
                <a:ext cx="58987" cy="68464"/>
              </a:xfrm>
              <a:custGeom>
                <a:avLst/>
                <a:gdLst>
                  <a:gd name="T0" fmla="*/ 17 w 32"/>
                  <a:gd name="T1" fmla="*/ 0 h 36"/>
                  <a:gd name="T2" fmla="*/ 17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7" y="0"/>
                    </a:moveTo>
                    <a:lnTo>
                      <a:pt x="17" y="36"/>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86" name="Freeform 383"/>
              <p:cNvSpPr>
                <a:spLocks noEditPoints="1"/>
              </p:cNvSpPr>
              <p:nvPr/>
            </p:nvSpPr>
            <p:spPr bwMode="auto">
              <a:xfrm>
                <a:off x="3138904" y="2318809"/>
                <a:ext cx="60831" cy="68464"/>
              </a:xfrm>
              <a:custGeom>
                <a:avLst/>
                <a:gdLst>
                  <a:gd name="T0" fmla="*/ 15 w 33"/>
                  <a:gd name="T1" fmla="*/ 0 h 36"/>
                  <a:gd name="T2" fmla="*/ 15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5" y="0"/>
                    </a:moveTo>
                    <a:lnTo>
                      <a:pt x="15"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87" name="Freeform 384"/>
              <p:cNvSpPr>
                <a:spLocks noEditPoints="1"/>
              </p:cNvSpPr>
              <p:nvPr/>
            </p:nvSpPr>
            <p:spPr bwMode="auto">
              <a:xfrm>
                <a:off x="3122313" y="2318809"/>
                <a:ext cx="60831" cy="68464"/>
              </a:xfrm>
              <a:custGeom>
                <a:avLst/>
                <a:gdLst>
                  <a:gd name="T0" fmla="*/ 16 w 33"/>
                  <a:gd name="T1" fmla="*/ 0 h 36"/>
                  <a:gd name="T2" fmla="*/ 16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6" y="0"/>
                    </a:moveTo>
                    <a:lnTo>
                      <a:pt x="16"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88" name="Freeform 385"/>
              <p:cNvSpPr>
                <a:spLocks noEditPoints="1"/>
              </p:cNvSpPr>
              <p:nvPr/>
            </p:nvSpPr>
            <p:spPr bwMode="auto">
              <a:xfrm>
                <a:off x="3107567" y="2318809"/>
                <a:ext cx="58987" cy="68464"/>
              </a:xfrm>
              <a:custGeom>
                <a:avLst/>
                <a:gdLst>
                  <a:gd name="T0" fmla="*/ 17 w 32"/>
                  <a:gd name="T1" fmla="*/ 0 h 36"/>
                  <a:gd name="T2" fmla="*/ 17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7" y="0"/>
                    </a:moveTo>
                    <a:lnTo>
                      <a:pt x="17"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89" name="Freeform 386"/>
              <p:cNvSpPr>
                <a:spLocks noEditPoints="1"/>
              </p:cNvSpPr>
              <p:nvPr/>
            </p:nvSpPr>
            <p:spPr bwMode="auto">
              <a:xfrm>
                <a:off x="3054110" y="2301693"/>
                <a:ext cx="57144" cy="68464"/>
              </a:xfrm>
              <a:custGeom>
                <a:avLst/>
                <a:gdLst>
                  <a:gd name="T0" fmla="*/ 15 w 31"/>
                  <a:gd name="T1" fmla="*/ 0 h 36"/>
                  <a:gd name="T2" fmla="*/ 15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5" y="0"/>
                    </a:moveTo>
                    <a:lnTo>
                      <a:pt x="15"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90" name="Freeform 387"/>
              <p:cNvSpPr>
                <a:spLocks noEditPoints="1"/>
              </p:cNvSpPr>
              <p:nvPr/>
            </p:nvSpPr>
            <p:spPr bwMode="auto">
              <a:xfrm>
                <a:off x="3031989" y="2286479"/>
                <a:ext cx="58987" cy="68464"/>
              </a:xfrm>
              <a:custGeom>
                <a:avLst/>
                <a:gdLst>
                  <a:gd name="T0" fmla="*/ 15 w 32"/>
                  <a:gd name="T1" fmla="*/ 0 h 36"/>
                  <a:gd name="T2" fmla="*/ 15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5" y="0"/>
                    </a:moveTo>
                    <a:lnTo>
                      <a:pt x="15" y="36"/>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91" name="Freeform 388"/>
              <p:cNvSpPr>
                <a:spLocks noEditPoints="1"/>
              </p:cNvSpPr>
              <p:nvPr/>
            </p:nvSpPr>
            <p:spPr bwMode="auto">
              <a:xfrm>
                <a:off x="3011713" y="2267461"/>
                <a:ext cx="60831" cy="66562"/>
              </a:xfrm>
              <a:custGeom>
                <a:avLst/>
                <a:gdLst>
                  <a:gd name="T0" fmla="*/ 16 w 33"/>
                  <a:gd name="T1" fmla="*/ 0 h 35"/>
                  <a:gd name="T2" fmla="*/ 16 w 33"/>
                  <a:gd name="T3" fmla="*/ 35 h 35"/>
                  <a:gd name="T4" fmla="*/ 33 w 33"/>
                  <a:gd name="T5" fmla="*/ 17 h 35"/>
                  <a:gd name="T6" fmla="*/ 0 w 33"/>
                  <a:gd name="T7" fmla="*/ 17 h 35"/>
                </a:gdLst>
                <a:ahLst/>
                <a:cxnLst>
                  <a:cxn ang="0">
                    <a:pos x="T0" y="T1"/>
                  </a:cxn>
                  <a:cxn ang="0">
                    <a:pos x="T2" y="T3"/>
                  </a:cxn>
                  <a:cxn ang="0">
                    <a:pos x="T4" y="T5"/>
                  </a:cxn>
                  <a:cxn ang="0">
                    <a:pos x="T6" y="T7"/>
                  </a:cxn>
                </a:cxnLst>
                <a:rect l="0" t="0" r="r" b="b"/>
                <a:pathLst>
                  <a:path w="33" h="35">
                    <a:moveTo>
                      <a:pt x="16" y="0"/>
                    </a:moveTo>
                    <a:lnTo>
                      <a:pt x="16" y="35"/>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92" name="Freeform 389"/>
              <p:cNvSpPr>
                <a:spLocks noEditPoints="1"/>
              </p:cNvSpPr>
              <p:nvPr/>
            </p:nvSpPr>
            <p:spPr bwMode="auto">
              <a:xfrm>
                <a:off x="3000652" y="2256050"/>
                <a:ext cx="55300" cy="68464"/>
              </a:xfrm>
              <a:custGeom>
                <a:avLst/>
                <a:gdLst>
                  <a:gd name="T0" fmla="*/ 15 w 30"/>
                  <a:gd name="T1" fmla="*/ 0 h 36"/>
                  <a:gd name="T2" fmla="*/ 15 w 30"/>
                  <a:gd name="T3" fmla="*/ 36 h 36"/>
                  <a:gd name="T4" fmla="*/ 30 w 30"/>
                  <a:gd name="T5" fmla="*/ 19 h 36"/>
                  <a:gd name="T6" fmla="*/ 0 w 30"/>
                  <a:gd name="T7" fmla="*/ 19 h 36"/>
                </a:gdLst>
                <a:ahLst/>
                <a:cxnLst>
                  <a:cxn ang="0">
                    <a:pos x="T0" y="T1"/>
                  </a:cxn>
                  <a:cxn ang="0">
                    <a:pos x="T2" y="T3"/>
                  </a:cxn>
                  <a:cxn ang="0">
                    <a:pos x="T4" y="T5"/>
                  </a:cxn>
                  <a:cxn ang="0">
                    <a:pos x="T6" y="T7"/>
                  </a:cxn>
                </a:cxnLst>
                <a:rect l="0" t="0" r="r" b="b"/>
                <a:pathLst>
                  <a:path w="30" h="36">
                    <a:moveTo>
                      <a:pt x="15" y="0"/>
                    </a:moveTo>
                    <a:lnTo>
                      <a:pt x="15" y="36"/>
                    </a:lnTo>
                    <a:moveTo>
                      <a:pt x="30"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93" name="Freeform 390"/>
              <p:cNvSpPr>
                <a:spLocks noEditPoints="1"/>
              </p:cNvSpPr>
              <p:nvPr/>
            </p:nvSpPr>
            <p:spPr bwMode="auto">
              <a:xfrm>
                <a:off x="2967472" y="2244640"/>
                <a:ext cx="57144" cy="66562"/>
              </a:xfrm>
              <a:custGeom>
                <a:avLst/>
                <a:gdLst>
                  <a:gd name="T0" fmla="*/ 16 w 31"/>
                  <a:gd name="T1" fmla="*/ 0 h 35"/>
                  <a:gd name="T2" fmla="*/ 16 w 31"/>
                  <a:gd name="T3" fmla="*/ 35 h 35"/>
                  <a:gd name="T4" fmla="*/ 31 w 31"/>
                  <a:gd name="T5" fmla="*/ 18 h 35"/>
                  <a:gd name="T6" fmla="*/ 0 w 31"/>
                  <a:gd name="T7" fmla="*/ 18 h 35"/>
                </a:gdLst>
                <a:ahLst/>
                <a:cxnLst>
                  <a:cxn ang="0">
                    <a:pos x="T0" y="T1"/>
                  </a:cxn>
                  <a:cxn ang="0">
                    <a:pos x="T2" y="T3"/>
                  </a:cxn>
                  <a:cxn ang="0">
                    <a:pos x="T4" y="T5"/>
                  </a:cxn>
                  <a:cxn ang="0">
                    <a:pos x="T6" y="T7"/>
                  </a:cxn>
                </a:cxnLst>
                <a:rect l="0" t="0" r="r" b="b"/>
                <a:pathLst>
                  <a:path w="31" h="35">
                    <a:moveTo>
                      <a:pt x="16" y="0"/>
                    </a:moveTo>
                    <a:lnTo>
                      <a:pt x="16" y="35"/>
                    </a:lnTo>
                    <a:moveTo>
                      <a:pt x="31"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94" name="Freeform 392"/>
              <p:cNvSpPr>
                <a:spLocks noEditPoints="1"/>
              </p:cNvSpPr>
              <p:nvPr/>
            </p:nvSpPr>
            <p:spPr bwMode="auto">
              <a:xfrm>
                <a:off x="2930605" y="2244640"/>
                <a:ext cx="58987" cy="66562"/>
              </a:xfrm>
              <a:custGeom>
                <a:avLst/>
                <a:gdLst>
                  <a:gd name="T0" fmla="*/ 17 w 32"/>
                  <a:gd name="T1" fmla="*/ 0 h 35"/>
                  <a:gd name="T2" fmla="*/ 17 w 32"/>
                  <a:gd name="T3" fmla="*/ 35 h 35"/>
                  <a:gd name="T4" fmla="*/ 32 w 32"/>
                  <a:gd name="T5" fmla="*/ 18 h 35"/>
                  <a:gd name="T6" fmla="*/ 0 w 32"/>
                  <a:gd name="T7" fmla="*/ 18 h 35"/>
                </a:gdLst>
                <a:ahLst/>
                <a:cxnLst>
                  <a:cxn ang="0">
                    <a:pos x="T0" y="T1"/>
                  </a:cxn>
                  <a:cxn ang="0">
                    <a:pos x="T2" y="T3"/>
                  </a:cxn>
                  <a:cxn ang="0">
                    <a:pos x="T4" y="T5"/>
                  </a:cxn>
                  <a:cxn ang="0">
                    <a:pos x="T6" y="T7"/>
                  </a:cxn>
                </a:cxnLst>
                <a:rect l="0" t="0" r="r" b="b"/>
                <a:pathLst>
                  <a:path w="32" h="35">
                    <a:moveTo>
                      <a:pt x="17" y="0"/>
                    </a:moveTo>
                    <a:lnTo>
                      <a:pt x="17" y="35"/>
                    </a:lnTo>
                    <a:moveTo>
                      <a:pt x="32"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95" name="Freeform 393"/>
              <p:cNvSpPr>
                <a:spLocks noEditPoints="1"/>
              </p:cNvSpPr>
              <p:nvPr/>
            </p:nvSpPr>
            <p:spPr bwMode="auto">
              <a:xfrm>
                <a:off x="2921388" y="2244640"/>
                <a:ext cx="57144" cy="66562"/>
              </a:xfrm>
              <a:custGeom>
                <a:avLst/>
                <a:gdLst>
                  <a:gd name="T0" fmla="*/ 15 w 31"/>
                  <a:gd name="T1" fmla="*/ 0 h 35"/>
                  <a:gd name="T2" fmla="*/ 15 w 31"/>
                  <a:gd name="T3" fmla="*/ 35 h 35"/>
                  <a:gd name="T4" fmla="*/ 31 w 31"/>
                  <a:gd name="T5" fmla="*/ 18 h 35"/>
                  <a:gd name="T6" fmla="*/ 0 w 31"/>
                  <a:gd name="T7" fmla="*/ 18 h 35"/>
                </a:gdLst>
                <a:ahLst/>
                <a:cxnLst>
                  <a:cxn ang="0">
                    <a:pos x="T0" y="T1"/>
                  </a:cxn>
                  <a:cxn ang="0">
                    <a:pos x="T2" y="T3"/>
                  </a:cxn>
                  <a:cxn ang="0">
                    <a:pos x="T4" y="T5"/>
                  </a:cxn>
                  <a:cxn ang="0">
                    <a:pos x="T6" y="T7"/>
                  </a:cxn>
                </a:cxnLst>
                <a:rect l="0" t="0" r="r" b="b"/>
                <a:pathLst>
                  <a:path w="31" h="35">
                    <a:moveTo>
                      <a:pt x="15" y="0"/>
                    </a:moveTo>
                    <a:lnTo>
                      <a:pt x="15" y="35"/>
                    </a:lnTo>
                    <a:moveTo>
                      <a:pt x="31"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96" name="Freeform 394"/>
              <p:cNvSpPr>
                <a:spLocks noEditPoints="1"/>
              </p:cNvSpPr>
              <p:nvPr/>
            </p:nvSpPr>
            <p:spPr bwMode="auto">
              <a:xfrm>
                <a:off x="2904798" y="2244640"/>
                <a:ext cx="60831" cy="66562"/>
              </a:xfrm>
              <a:custGeom>
                <a:avLst/>
                <a:gdLst>
                  <a:gd name="T0" fmla="*/ 17 w 33"/>
                  <a:gd name="T1" fmla="*/ 0 h 35"/>
                  <a:gd name="T2" fmla="*/ 17 w 33"/>
                  <a:gd name="T3" fmla="*/ 35 h 35"/>
                  <a:gd name="T4" fmla="*/ 33 w 33"/>
                  <a:gd name="T5" fmla="*/ 18 h 35"/>
                  <a:gd name="T6" fmla="*/ 0 w 33"/>
                  <a:gd name="T7" fmla="*/ 18 h 35"/>
                </a:gdLst>
                <a:ahLst/>
                <a:cxnLst>
                  <a:cxn ang="0">
                    <a:pos x="T0" y="T1"/>
                  </a:cxn>
                  <a:cxn ang="0">
                    <a:pos x="T2" y="T3"/>
                  </a:cxn>
                  <a:cxn ang="0">
                    <a:pos x="T4" y="T5"/>
                  </a:cxn>
                  <a:cxn ang="0">
                    <a:pos x="T6" y="T7"/>
                  </a:cxn>
                </a:cxnLst>
                <a:rect l="0" t="0" r="r" b="b"/>
                <a:pathLst>
                  <a:path w="33" h="35">
                    <a:moveTo>
                      <a:pt x="17" y="0"/>
                    </a:moveTo>
                    <a:lnTo>
                      <a:pt x="17" y="35"/>
                    </a:lnTo>
                    <a:moveTo>
                      <a:pt x="33"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97" name="Freeform 395"/>
              <p:cNvSpPr>
                <a:spLocks noEditPoints="1"/>
              </p:cNvSpPr>
              <p:nvPr/>
            </p:nvSpPr>
            <p:spPr bwMode="auto">
              <a:xfrm>
                <a:off x="2895581" y="2244640"/>
                <a:ext cx="60831" cy="66562"/>
              </a:xfrm>
              <a:custGeom>
                <a:avLst/>
                <a:gdLst>
                  <a:gd name="T0" fmla="*/ 15 w 33"/>
                  <a:gd name="T1" fmla="*/ 0 h 35"/>
                  <a:gd name="T2" fmla="*/ 15 w 33"/>
                  <a:gd name="T3" fmla="*/ 35 h 35"/>
                  <a:gd name="T4" fmla="*/ 33 w 33"/>
                  <a:gd name="T5" fmla="*/ 18 h 35"/>
                  <a:gd name="T6" fmla="*/ 0 w 33"/>
                  <a:gd name="T7" fmla="*/ 18 h 35"/>
                </a:gdLst>
                <a:ahLst/>
                <a:cxnLst>
                  <a:cxn ang="0">
                    <a:pos x="T0" y="T1"/>
                  </a:cxn>
                  <a:cxn ang="0">
                    <a:pos x="T2" y="T3"/>
                  </a:cxn>
                  <a:cxn ang="0">
                    <a:pos x="T4" y="T5"/>
                  </a:cxn>
                  <a:cxn ang="0">
                    <a:pos x="T6" y="T7"/>
                  </a:cxn>
                </a:cxnLst>
                <a:rect l="0" t="0" r="r" b="b"/>
                <a:pathLst>
                  <a:path w="33" h="35">
                    <a:moveTo>
                      <a:pt x="15" y="0"/>
                    </a:moveTo>
                    <a:lnTo>
                      <a:pt x="15" y="35"/>
                    </a:lnTo>
                    <a:moveTo>
                      <a:pt x="33"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98" name="Freeform 396"/>
              <p:cNvSpPr>
                <a:spLocks noEditPoints="1"/>
              </p:cNvSpPr>
              <p:nvPr/>
            </p:nvSpPr>
            <p:spPr bwMode="auto">
              <a:xfrm>
                <a:off x="2851341" y="2244640"/>
                <a:ext cx="60831" cy="66562"/>
              </a:xfrm>
              <a:custGeom>
                <a:avLst/>
                <a:gdLst>
                  <a:gd name="T0" fmla="*/ 17 w 33"/>
                  <a:gd name="T1" fmla="*/ 0 h 35"/>
                  <a:gd name="T2" fmla="*/ 17 w 33"/>
                  <a:gd name="T3" fmla="*/ 35 h 35"/>
                  <a:gd name="T4" fmla="*/ 33 w 33"/>
                  <a:gd name="T5" fmla="*/ 18 h 35"/>
                  <a:gd name="T6" fmla="*/ 0 w 33"/>
                  <a:gd name="T7" fmla="*/ 18 h 35"/>
                </a:gdLst>
                <a:ahLst/>
                <a:cxnLst>
                  <a:cxn ang="0">
                    <a:pos x="T0" y="T1"/>
                  </a:cxn>
                  <a:cxn ang="0">
                    <a:pos x="T2" y="T3"/>
                  </a:cxn>
                  <a:cxn ang="0">
                    <a:pos x="T4" y="T5"/>
                  </a:cxn>
                  <a:cxn ang="0">
                    <a:pos x="T6" y="T7"/>
                  </a:cxn>
                </a:cxnLst>
                <a:rect l="0" t="0" r="r" b="b"/>
                <a:pathLst>
                  <a:path w="33" h="35">
                    <a:moveTo>
                      <a:pt x="17" y="0"/>
                    </a:moveTo>
                    <a:lnTo>
                      <a:pt x="17" y="35"/>
                    </a:lnTo>
                    <a:moveTo>
                      <a:pt x="33"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99" name="Freeform 397"/>
              <p:cNvSpPr>
                <a:spLocks noEditPoints="1"/>
              </p:cNvSpPr>
              <p:nvPr/>
            </p:nvSpPr>
            <p:spPr bwMode="auto">
              <a:xfrm>
                <a:off x="2836594" y="2227524"/>
                <a:ext cx="55300" cy="68464"/>
              </a:xfrm>
              <a:custGeom>
                <a:avLst/>
                <a:gdLst>
                  <a:gd name="T0" fmla="*/ 15 w 30"/>
                  <a:gd name="T1" fmla="*/ 0 h 36"/>
                  <a:gd name="T2" fmla="*/ 15 w 30"/>
                  <a:gd name="T3" fmla="*/ 36 h 36"/>
                  <a:gd name="T4" fmla="*/ 30 w 30"/>
                  <a:gd name="T5" fmla="*/ 17 h 36"/>
                  <a:gd name="T6" fmla="*/ 0 w 30"/>
                  <a:gd name="T7" fmla="*/ 17 h 36"/>
                </a:gdLst>
                <a:ahLst/>
                <a:cxnLst>
                  <a:cxn ang="0">
                    <a:pos x="T0" y="T1"/>
                  </a:cxn>
                  <a:cxn ang="0">
                    <a:pos x="T2" y="T3"/>
                  </a:cxn>
                  <a:cxn ang="0">
                    <a:pos x="T4" y="T5"/>
                  </a:cxn>
                  <a:cxn ang="0">
                    <a:pos x="T6" y="T7"/>
                  </a:cxn>
                </a:cxnLst>
                <a:rect l="0" t="0" r="r" b="b"/>
                <a:pathLst>
                  <a:path w="30" h="36">
                    <a:moveTo>
                      <a:pt x="15" y="0"/>
                    </a:moveTo>
                    <a:lnTo>
                      <a:pt x="15" y="36"/>
                    </a:lnTo>
                    <a:moveTo>
                      <a:pt x="30"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00" name="Freeform 398"/>
              <p:cNvSpPr>
                <a:spLocks noEditPoints="1"/>
              </p:cNvSpPr>
              <p:nvPr/>
            </p:nvSpPr>
            <p:spPr bwMode="auto">
              <a:xfrm>
                <a:off x="2825534" y="2204702"/>
                <a:ext cx="57144" cy="68464"/>
              </a:xfrm>
              <a:custGeom>
                <a:avLst/>
                <a:gdLst>
                  <a:gd name="T0" fmla="*/ 16 w 31"/>
                  <a:gd name="T1" fmla="*/ 0 h 36"/>
                  <a:gd name="T2" fmla="*/ 16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6" y="0"/>
                    </a:moveTo>
                    <a:lnTo>
                      <a:pt x="16"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01" name="Freeform 399"/>
              <p:cNvSpPr>
                <a:spLocks noEditPoints="1"/>
              </p:cNvSpPr>
              <p:nvPr/>
            </p:nvSpPr>
            <p:spPr bwMode="auto">
              <a:xfrm>
                <a:off x="2823691" y="2187587"/>
                <a:ext cx="58987" cy="68464"/>
              </a:xfrm>
              <a:custGeom>
                <a:avLst/>
                <a:gdLst>
                  <a:gd name="T0" fmla="*/ 15 w 32"/>
                  <a:gd name="T1" fmla="*/ 0 h 36"/>
                  <a:gd name="T2" fmla="*/ 15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5" y="0"/>
                    </a:moveTo>
                    <a:lnTo>
                      <a:pt x="15"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02" name="Freeform 400"/>
              <p:cNvSpPr>
                <a:spLocks noEditPoints="1"/>
              </p:cNvSpPr>
              <p:nvPr/>
            </p:nvSpPr>
            <p:spPr bwMode="auto">
              <a:xfrm>
                <a:off x="2807100" y="2166667"/>
                <a:ext cx="60831" cy="66562"/>
              </a:xfrm>
              <a:custGeom>
                <a:avLst/>
                <a:gdLst>
                  <a:gd name="T0" fmla="*/ 17 w 33"/>
                  <a:gd name="T1" fmla="*/ 0 h 35"/>
                  <a:gd name="T2" fmla="*/ 17 w 33"/>
                  <a:gd name="T3" fmla="*/ 35 h 35"/>
                  <a:gd name="T4" fmla="*/ 33 w 33"/>
                  <a:gd name="T5" fmla="*/ 18 h 35"/>
                  <a:gd name="T6" fmla="*/ 0 w 33"/>
                  <a:gd name="T7" fmla="*/ 18 h 35"/>
                </a:gdLst>
                <a:ahLst/>
                <a:cxnLst>
                  <a:cxn ang="0">
                    <a:pos x="T0" y="T1"/>
                  </a:cxn>
                  <a:cxn ang="0">
                    <a:pos x="T2" y="T3"/>
                  </a:cxn>
                  <a:cxn ang="0">
                    <a:pos x="T4" y="T5"/>
                  </a:cxn>
                  <a:cxn ang="0">
                    <a:pos x="T6" y="T7"/>
                  </a:cxn>
                </a:cxnLst>
                <a:rect l="0" t="0" r="r" b="b"/>
                <a:pathLst>
                  <a:path w="33" h="35">
                    <a:moveTo>
                      <a:pt x="17" y="0"/>
                    </a:moveTo>
                    <a:lnTo>
                      <a:pt x="17" y="35"/>
                    </a:lnTo>
                    <a:moveTo>
                      <a:pt x="33"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03" name="Freeform 401"/>
              <p:cNvSpPr>
                <a:spLocks noEditPoints="1"/>
              </p:cNvSpPr>
              <p:nvPr/>
            </p:nvSpPr>
            <p:spPr bwMode="auto">
              <a:xfrm>
                <a:off x="2792353" y="2155257"/>
                <a:ext cx="58987" cy="68464"/>
              </a:xfrm>
              <a:custGeom>
                <a:avLst/>
                <a:gdLst>
                  <a:gd name="T0" fmla="*/ 15 w 32"/>
                  <a:gd name="T1" fmla="*/ 0 h 36"/>
                  <a:gd name="T2" fmla="*/ 15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5" y="0"/>
                    </a:moveTo>
                    <a:lnTo>
                      <a:pt x="15" y="36"/>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04" name="Freeform 402"/>
              <p:cNvSpPr>
                <a:spLocks noEditPoints="1"/>
              </p:cNvSpPr>
              <p:nvPr/>
            </p:nvSpPr>
            <p:spPr bwMode="auto">
              <a:xfrm>
                <a:off x="2779450" y="2140042"/>
                <a:ext cx="58987" cy="68464"/>
              </a:xfrm>
              <a:custGeom>
                <a:avLst/>
                <a:gdLst>
                  <a:gd name="T0" fmla="*/ 15 w 32"/>
                  <a:gd name="T1" fmla="*/ 0 h 36"/>
                  <a:gd name="T2" fmla="*/ 15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5" y="0"/>
                    </a:moveTo>
                    <a:lnTo>
                      <a:pt x="15" y="36"/>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05" name="Freeform 403"/>
              <p:cNvSpPr>
                <a:spLocks noEditPoints="1"/>
              </p:cNvSpPr>
              <p:nvPr/>
            </p:nvSpPr>
            <p:spPr bwMode="auto">
              <a:xfrm>
                <a:off x="2744426" y="2140042"/>
                <a:ext cx="58987" cy="68464"/>
              </a:xfrm>
              <a:custGeom>
                <a:avLst/>
                <a:gdLst>
                  <a:gd name="T0" fmla="*/ 15 w 32"/>
                  <a:gd name="T1" fmla="*/ 0 h 36"/>
                  <a:gd name="T2" fmla="*/ 15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5" y="0"/>
                    </a:moveTo>
                    <a:lnTo>
                      <a:pt x="15" y="36"/>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06" name="Freeform 404"/>
              <p:cNvSpPr>
                <a:spLocks noEditPoints="1"/>
              </p:cNvSpPr>
              <p:nvPr/>
            </p:nvSpPr>
            <p:spPr bwMode="auto">
              <a:xfrm>
                <a:off x="2718619" y="2140042"/>
                <a:ext cx="57144" cy="68464"/>
              </a:xfrm>
              <a:custGeom>
                <a:avLst/>
                <a:gdLst>
                  <a:gd name="T0" fmla="*/ 16 w 31"/>
                  <a:gd name="T1" fmla="*/ 0 h 36"/>
                  <a:gd name="T2" fmla="*/ 16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6" y="0"/>
                    </a:moveTo>
                    <a:lnTo>
                      <a:pt x="16" y="36"/>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07" name="Freeform 405"/>
              <p:cNvSpPr>
                <a:spLocks noEditPoints="1"/>
              </p:cNvSpPr>
              <p:nvPr/>
            </p:nvSpPr>
            <p:spPr bwMode="auto">
              <a:xfrm>
                <a:off x="2626452" y="2140042"/>
                <a:ext cx="57144" cy="68464"/>
              </a:xfrm>
              <a:custGeom>
                <a:avLst/>
                <a:gdLst>
                  <a:gd name="T0" fmla="*/ 16 w 31"/>
                  <a:gd name="T1" fmla="*/ 0 h 36"/>
                  <a:gd name="T2" fmla="*/ 16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6" y="0"/>
                    </a:moveTo>
                    <a:lnTo>
                      <a:pt x="16" y="36"/>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08" name="Freeform 406"/>
              <p:cNvSpPr>
                <a:spLocks noEditPoints="1"/>
              </p:cNvSpPr>
              <p:nvPr/>
            </p:nvSpPr>
            <p:spPr bwMode="auto">
              <a:xfrm>
                <a:off x="2602489" y="2094400"/>
                <a:ext cx="58987" cy="68464"/>
              </a:xfrm>
              <a:custGeom>
                <a:avLst/>
                <a:gdLst>
                  <a:gd name="T0" fmla="*/ 17 w 32"/>
                  <a:gd name="T1" fmla="*/ 0 h 36"/>
                  <a:gd name="T2" fmla="*/ 17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7" y="0"/>
                    </a:moveTo>
                    <a:lnTo>
                      <a:pt x="17" y="36"/>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09" name="Freeform 407"/>
              <p:cNvSpPr>
                <a:spLocks noEditPoints="1"/>
              </p:cNvSpPr>
              <p:nvPr/>
            </p:nvSpPr>
            <p:spPr bwMode="auto">
              <a:xfrm>
                <a:off x="2589585" y="2075382"/>
                <a:ext cx="58987" cy="68464"/>
              </a:xfrm>
              <a:custGeom>
                <a:avLst/>
                <a:gdLst>
                  <a:gd name="T0" fmla="*/ 17 w 32"/>
                  <a:gd name="T1" fmla="*/ 0 h 36"/>
                  <a:gd name="T2" fmla="*/ 17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7" y="0"/>
                    </a:moveTo>
                    <a:lnTo>
                      <a:pt x="17" y="36"/>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10" name="Freeform 408"/>
              <p:cNvSpPr>
                <a:spLocks noEditPoints="1"/>
              </p:cNvSpPr>
              <p:nvPr/>
            </p:nvSpPr>
            <p:spPr bwMode="auto">
              <a:xfrm>
                <a:off x="2550875" y="2058267"/>
                <a:ext cx="57144" cy="68464"/>
              </a:xfrm>
              <a:custGeom>
                <a:avLst/>
                <a:gdLst>
                  <a:gd name="T0" fmla="*/ 16 w 31"/>
                  <a:gd name="T1" fmla="*/ 0 h 36"/>
                  <a:gd name="T2" fmla="*/ 16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6" y="0"/>
                    </a:moveTo>
                    <a:lnTo>
                      <a:pt x="16"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11" name="Freeform 409"/>
              <p:cNvSpPr>
                <a:spLocks noEditPoints="1"/>
              </p:cNvSpPr>
              <p:nvPr/>
            </p:nvSpPr>
            <p:spPr bwMode="auto">
              <a:xfrm>
                <a:off x="2532442" y="2035446"/>
                <a:ext cx="57144" cy="68464"/>
              </a:xfrm>
              <a:custGeom>
                <a:avLst/>
                <a:gdLst>
                  <a:gd name="T0" fmla="*/ 15 w 31"/>
                  <a:gd name="T1" fmla="*/ 0 h 36"/>
                  <a:gd name="T2" fmla="*/ 15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5" y="0"/>
                    </a:moveTo>
                    <a:lnTo>
                      <a:pt x="15"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12" name="Freeform 410"/>
              <p:cNvSpPr>
                <a:spLocks noEditPoints="1"/>
              </p:cNvSpPr>
              <p:nvPr/>
            </p:nvSpPr>
            <p:spPr bwMode="auto">
              <a:xfrm>
                <a:off x="2396034" y="1925144"/>
                <a:ext cx="60831" cy="68464"/>
              </a:xfrm>
              <a:custGeom>
                <a:avLst/>
                <a:gdLst>
                  <a:gd name="T0" fmla="*/ 18 w 33"/>
                  <a:gd name="T1" fmla="*/ 0 h 36"/>
                  <a:gd name="T2" fmla="*/ 18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8" y="0"/>
                    </a:moveTo>
                    <a:lnTo>
                      <a:pt x="18"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13" name="Freeform 411"/>
              <p:cNvSpPr>
                <a:spLocks noEditPoints="1"/>
              </p:cNvSpPr>
              <p:nvPr/>
            </p:nvSpPr>
            <p:spPr bwMode="auto">
              <a:xfrm>
                <a:off x="2384974" y="1892813"/>
                <a:ext cx="58987" cy="68464"/>
              </a:xfrm>
              <a:custGeom>
                <a:avLst/>
                <a:gdLst>
                  <a:gd name="T0" fmla="*/ 15 w 32"/>
                  <a:gd name="T1" fmla="*/ 0 h 36"/>
                  <a:gd name="T2" fmla="*/ 15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5" y="0"/>
                    </a:moveTo>
                    <a:lnTo>
                      <a:pt x="15" y="36"/>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14" name="Freeform 412"/>
              <p:cNvSpPr>
                <a:spLocks noEditPoints="1"/>
              </p:cNvSpPr>
              <p:nvPr/>
            </p:nvSpPr>
            <p:spPr bwMode="auto">
              <a:xfrm>
                <a:off x="2368383" y="1856680"/>
                <a:ext cx="60831" cy="68464"/>
              </a:xfrm>
              <a:custGeom>
                <a:avLst/>
                <a:gdLst>
                  <a:gd name="T0" fmla="*/ 15 w 33"/>
                  <a:gd name="T1" fmla="*/ 0 h 36"/>
                  <a:gd name="T2" fmla="*/ 15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5" y="0"/>
                    </a:moveTo>
                    <a:lnTo>
                      <a:pt x="15"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15" name="Freeform 413"/>
              <p:cNvSpPr>
                <a:spLocks noEditPoints="1"/>
              </p:cNvSpPr>
              <p:nvPr/>
            </p:nvSpPr>
            <p:spPr bwMode="auto">
              <a:xfrm>
                <a:off x="2289120" y="1820546"/>
                <a:ext cx="60831" cy="68464"/>
              </a:xfrm>
              <a:custGeom>
                <a:avLst/>
                <a:gdLst>
                  <a:gd name="T0" fmla="*/ 17 w 33"/>
                  <a:gd name="T1" fmla="*/ 0 h 36"/>
                  <a:gd name="T2" fmla="*/ 17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7" y="0"/>
                    </a:moveTo>
                    <a:lnTo>
                      <a:pt x="17"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16" name="Freeform 414"/>
              <p:cNvSpPr>
                <a:spLocks noEditPoints="1"/>
              </p:cNvSpPr>
              <p:nvPr/>
            </p:nvSpPr>
            <p:spPr bwMode="auto">
              <a:xfrm>
                <a:off x="2182205" y="1729261"/>
                <a:ext cx="58987" cy="68464"/>
              </a:xfrm>
              <a:custGeom>
                <a:avLst/>
                <a:gdLst>
                  <a:gd name="T0" fmla="*/ 15 w 32"/>
                  <a:gd name="T1" fmla="*/ 0 h 36"/>
                  <a:gd name="T2" fmla="*/ 15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5" y="0"/>
                    </a:moveTo>
                    <a:lnTo>
                      <a:pt x="15" y="36"/>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17" name="Freeform 415"/>
              <p:cNvSpPr>
                <a:spLocks noEditPoints="1"/>
              </p:cNvSpPr>
              <p:nvPr/>
            </p:nvSpPr>
            <p:spPr bwMode="auto">
              <a:xfrm>
                <a:off x="2169301" y="1626566"/>
                <a:ext cx="60831" cy="68464"/>
              </a:xfrm>
              <a:custGeom>
                <a:avLst/>
                <a:gdLst>
                  <a:gd name="T0" fmla="*/ 15 w 33"/>
                  <a:gd name="T1" fmla="*/ 0 h 36"/>
                  <a:gd name="T2" fmla="*/ 15 w 33"/>
                  <a:gd name="T3" fmla="*/ 36 h 36"/>
                  <a:gd name="T4" fmla="*/ 33 w 33"/>
                  <a:gd name="T5" fmla="*/ 18 h 36"/>
                  <a:gd name="T6" fmla="*/ 0 w 33"/>
                  <a:gd name="T7" fmla="*/ 18 h 36"/>
                </a:gdLst>
                <a:ahLst/>
                <a:cxnLst>
                  <a:cxn ang="0">
                    <a:pos x="T0" y="T1"/>
                  </a:cxn>
                  <a:cxn ang="0">
                    <a:pos x="T2" y="T3"/>
                  </a:cxn>
                  <a:cxn ang="0">
                    <a:pos x="T4" y="T5"/>
                  </a:cxn>
                  <a:cxn ang="0">
                    <a:pos x="T6" y="T7"/>
                  </a:cxn>
                </a:cxnLst>
                <a:rect l="0" t="0" r="r" b="b"/>
                <a:pathLst>
                  <a:path w="33" h="36">
                    <a:moveTo>
                      <a:pt x="15" y="0"/>
                    </a:moveTo>
                    <a:lnTo>
                      <a:pt x="15" y="36"/>
                    </a:lnTo>
                    <a:moveTo>
                      <a:pt x="33"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18" name="Freeform 416"/>
              <p:cNvSpPr>
                <a:spLocks noEditPoints="1"/>
              </p:cNvSpPr>
              <p:nvPr/>
            </p:nvSpPr>
            <p:spPr bwMode="auto">
              <a:xfrm>
                <a:off x="2160085" y="1554299"/>
                <a:ext cx="57144" cy="68464"/>
              </a:xfrm>
              <a:custGeom>
                <a:avLst/>
                <a:gdLst>
                  <a:gd name="T0" fmla="*/ 15 w 31"/>
                  <a:gd name="T1" fmla="*/ 0 h 36"/>
                  <a:gd name="T2" fmla="*/ 15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5" y="0"/>
                    </a:moveTo>
                    <a:lnTo>
                      <a:pt x="15"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19" name="Freeform 417"/>
              <p:cNvSpPr>
                <a:spLocks noEditPoints="1"/>
              </p:cNvSpPr>
              <p:nvPr/>
            </p:nvSpPr>
            <p:spPr bwMode="auto">
              <a:xfrm>
                <a:off x="2143494" y="1535281"/>
                <a:ext cx="60831" cy="68464"/>
              </a:xfrm>
              <a:custGeom>
                <a:avLst/>
                <a:gdLst>
                  <a:gd name="T0" fmla="*/ 18 w 33"/>
                  <a:gd name="T1" fmla="*/ 0 h 36"/>
                  <a:gd name="T2" fmla="*/ 18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8" y="0"/>
                    </a:moveTo>
                    <a:lnTo>
                      <a:pt x="18"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20" name="Freeform 418"/>
              <p:cNvSpPr>
                <a:spLocks noEditPoints="1"/>
              </p:cNvSpPr>
              <p:nvPr/>
            </p:nvSpPr>
            <p:spPr bwMode="auto">
              <a:xfrm>
                <a:off x="1966533" y="1447800"/>
                <a:ext cx="60831" cy="68464"/>
              </a:xfrm>
              <a:custGeom>
                <a:avLst/>
                <a:gdLst>
                  <a:gd name="T0" fmla="*/ 18 w 33"/>
                  <a:gd name="T1" fmla="*/ 0 h 36"/>
                  <a:gd name="T2" fmla="*/ 18 w 33"/>
                  <a:gd name="T3" fmla="*/ 36 h 36"/>
                  <a:gd name="T4" fmla="*/ 33 w 33"/>
                  <a:gd name="T5" fmla="*/ 18 h 36"/>
                  <a:gd name="T6" fmla="*/ 0 w 33"/>
                  <a:gd name="T7" fmla="*/ 18 h 36"/>
                </a:gdLst>
                <a:ahLst/>
                <a:cxnLst>
                  <a:cxn ang="0">
                    <a:pos x="T0" y="T1"/>
                  </a:cxn>
                  <a:cxn ang="0">
                    <a:pos x="T2" y="T3"/>
                  </a:cxn>
                  <a:cxn ang="0">
                    <a:pos x="T4" y="T5"/>
                  </a:cxn>
                  <a:cxn ang="0">
                    <a:pos x="T6" y="T7"/>
                  </a:cxn>
                </a:cxnLst>
                <a:rect l="0" t="0" r="r" b="b"/>
                <a:pathLst>
                  <a:path w="33" h="36">
                    <a:moveTo>
                      <a:pt x="18" y="0"/>
                    </a:moveTo>
                    <a:lnTo>
                      <a:pt x="18" y="36"/>
                    </a:lnTo>
                    <a:moveTo>
                      <a:pt x="33"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grpSp>
        <p:grpSp>
          <p:nvGrpSpPr>
            <p:cNvPr id="334" name="Group 333"/>
            <p:cNvGrpSpPr/>
            <p:nvPr/>
          </p:nvGrpSpPr>
          <p:grpSpPr>
            <a:xfrm>
              <a:off x="1939167" y="1491443"/>
              <a:ext cx="4587215" cy="2264246"/>
              <a:chOff x="1939167" y="1491443"/>
              <a:chExt cx="4587215" cy="2264246"/>
            </a:xfrm>
          </p:grpSpPr>
          <p:sp>
            <p:nvSpPr>
              <p:cNvPr id="9" name="Freeform 5"/>
              <p:cNvSpPr>
                <a:spLocks/>
              </p:cNvSpPr>
              <p:nvPr/>
            </p:nvSpPr>
            <p:spPr bwMode="auto">
              <a:xfrm>
                <a:off x="1939167" y="1491443"/>
                <a:ext cx="4587215" cy="2264246"/>
              </a:xfrm>
              <a:custGeom>
                <a:avLst/>
                <a:gdLst>
                  <a:gd name="T0" fmla="*/ 0 w 3359"/>
                  <a:gd name="T1" fmla="*/ 0 h 1658"/>
                  <a:gd name="T2" fmla="*/ 45 w 3359"/>
                  <a:gd name="T3" fmla="*/ 0 h 1658"/>
                  <a:gd name="T4" fmla="*/ 45 w 3359"/>
                  <a:gd name="T5" fmla="*/ 1606 h 1658"/>
                  <a:gd name="T6" fmla="*/ 3359 w 3359"/>
                  <a:gd name="T7" fmla="*/ 1606 h 1658"/>
                  <a:gd name="T8" fmla="*/ 3359 w 3359"/>
                  <a:gd name="T9" fmla="*/ 1658 h 1658"/>
                </a:gdLst>
                <a:ahLst/>
                <a:cxnLst>
                  <a:cxn ang="0">
                    <a:pos x="T0" y="T1"/>
                  </a:cxn>
                  <a:cxn ang="0">
                    <a:pos x="T2" y="T3"/>
                  </a:cxn>
                  <a:cxn ang="0">
                    <a:pos x="T4" y="T5"/>
                  </a:cxn>
                  <a:cxn ang="0">
                    <a:pos x="T6" y="T7"/>
                  </a:cxn>
                  <a:cxn ang="0">
                    <a:pos x="T8" y="T9"/>
                  </a:cxn>
                </a:cxnLst>
                <a:rect l="0" t="0" r="r" b="b"/>
                <a:pathLst>
                  <a:path w="3359" h="1658">
                    <a:moveTo>
                      <a:pt x="0" y="0"/>
                    </a:moveTo>
                    <a:lnTo>
                      <a:pt x="45" y="0"/>
                    </a:lnTo>
                    <a:lnTo>
                      <a:pt x="45" y="1606"/>
                    </a:lnTo>
                    <a:lnTo>
                      <a:pt x="3359" y="1606"/>
                    </a:lnTo>
                    <a:lnTo>
                      <a:pt x="3359" y="1658"/>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0" name="Line 6"/>
              <p:cNvSpPr>
                <a:spLocks noChangeShapeType="1"/>
              </p:cNvSpPr>
              <p:nvPr/>
            </p:nvSpPr>
            <p:spPr bwMode="auto">
              <a:xfrm flipH="1">
                <a:off x="1939167" y="1704484"/>
                <a:ext cx="6418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1" name="Line 7"/>
              <p:cNvSpPr>
                <a:spLocks noChangeShapeType="1"/>
              </p:cNvSpPr>
              <p:nvPr/>
            </p:nvSpPr>
            <p:spPr bwMode="auto">
              <a:xfrm flipH="1">
                <a:off x="1939167" y="1918891"/>
                <a:ext cx="6418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2" name="Line 8"/>
              <p:cNvSpPr>
                <a:spLocks noChangeShapeType="1"/>
              </p:cNvSpPr>
              <p:nvPr/>
            </p:nvSpPr>
            <p:spPr bwMode="auto">
              <a:xfrm flipH="1">
                <a:off x="1939167" y="2131932"/>
                <a:ext cx="6418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3" name="Line 9"/>
              <p:cNvSpPr>
                <a:spLocks noChangeShapeType="1"/>
              </p:cNvSpPr>
              <p:nvPr/>
            </p:nvSpPr>
            <p:spPr bwMode="auto">
              <a:xfrm flipH="1">
                <a:off x="1939167" y="2364093"/>
                <a:ext cx="6418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4" name="Line 10"/>
              <p:cNvSpPr>
                <a:spLocks noChangeShapeType="1"/>
              </p:cNvSpPr>
              <p:nvPr/>
            </p:nvSpPr>
            <p:spPr bwMode="auto">
              <a:xfrm flipH="1">
                <a:off x="1939167" y="2581230"/>
                <a:ext cx="6418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5" name="Line 11"/>
              <p:cNvSpPr>
                <a:spLocks noChangeShapeType="1"/>
              </p:cNvSpPr>
              <p:nvPr/>
            </p:nvSpPr>
            <p:spPr bwMode="auto">
              <a:xfrm flipH="1">
                <a:off x="1939167" y="2798369"/>
                <a:ext cx="6418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6" name="Line 12"/>
              <p:cNvSpPr>
                <a:spLocks noChangeShapeType="1"/>
              </p:cNvSpPr>
              <p:nvPr/>
            </p:nvSpPr>
            <p:spPr bwMode="auto">
              <a:xfrm flipH="1">
                <a:off x="1939167" y="3014142"/>
                <a:ext cx="6418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 name="Line 13"/>
              <p:cNvSpPr>
                <a:spLocks noChangeShapeType="1"/>
              </p:cNvSpPr>
              <p:nvPr/>
            </p:nvSpPr>
            <p:spPr bwMode="auto">
              <a:xfrm flipH="1">
                <a:off x="1939167" y="3231279"/>
                <a:ext cx="6418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 name="Line 14"/>
              <p:cNvSpPr>
                <a:spLocks noChangeShapeType="1"/>
              </p:cNvSpPr>
              <p:nvPr/>
            </p:nvSpPr>
            <p:spPr bwMode="auto">
              <a:xfrm flipH="1">
                <a:off x="1939167" y="3464806"/>
                <a:ext cx="6418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 name="Line 15"/>
              <p:cNvSpPr>
                <a:spLocks noChangeShapeType="1"/>
              </p:cNvSpPr>
              <p:nvPr/>
            </p:nvSpPr>
            <p:spPr bwMode="auto">
              <a:xfrm flipH="1">
                <a:off x="1939167" y="3684675"/>
                <a:ext cx="6418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0" name="Line 16"/>
              <p:cNvSpPr>
                <a:spLocks noChangeShapeType="1"/>
              </p:cNvSpPr>
              <p:nvPr/>
            </p:nvSpPr>
            <p:spPr bwMode="auto">
              <a:xfrm>
                <a:off x="2003352" y="3684675"/>
                <a:ext cx="0" cy="7101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2" name="Line 18"/>
              <p:cNvSpPr>
                <a:spLocks noChangeShapeType="1"/>
              </p:cNvSpPr>
              <p:nvPr/>
            </p:nvSpPr>
            <p:spPr bwMode="auto">
              <a:xfrm>
                <a:off x="3043136" y="3684675"/>
                <a:ext cx="0" cy="7101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3" name="Line 19"/>
              <p:cNvSpPr>
                <a:spLocks noChangeShapeType="1"/>
              </p:cNvSpPr>
              <p:nvPr/>
            </p:nvSpPr>
            <p:spPr bwMode="auto">
              <a:xfrm>
                <a:off x="3391639" y="3684675"/>
                <a:ext cx="0" cy="7101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4" name="Line 20"/>
              <p:cNvSpPr>
                <a:spLocks noChangeShapeType="1"/>
              </p:cNvSpPr>
              <p:nvPr/>
            </p:nvSpPr>
            <p:spPr bwMode="auto">
              <a:xfrm>
                <a:off x="3740142" y="3684675"/>
                <a:ext cx="0" cy="7101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5" name="Line 21"/>
              <p:cNvSpPr>
                <a:spLocks noChangeShapeType="1"/>
              </p:cNvSpPr>
              <p:nvPr/>
            </p:nvSpPr>
            <p:spPr bwMode="auto">
              <a:xfrm>
                <a:off x="4088645" y="3684675"/>
                <a:ext cx="0" cy="7101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6" name="Line 22"/>
              <p:cNvSpPr>
                <a:spLocks noChangeShapeType="1"/>
              </p:cNvSpPr>
              <p:nvPr/>
            </p:nvSpPr>
            <p:spPr bwMode="auto">
              <a:xfrm>
                <a:off x="4437148" y="3684675"/>
                <a:ext cx="0" cy="7101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7" name="Line 23"/>
              <p:cNvSpPr>
                <a:spLocks noChangeShapeType="1"/>
              </p:cNvSpPr>
              <p:nvPr/>
            </p:nvSpPr>
            <p:spPr bwMode="auto">
              <a:xfrm>
                <a:off x="4785651" y="3684675"/>
                <a:ext cx="0" cy="7101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8" name="Line 24"/>
              <p:cNvSpPr>
                <a:spLocks noChangeShapeType="1"/>
              </p:cNvSpPr>
              <p:nvPr/>
            </p:nvSpPr>
            <p:spPr bwMode="auto">
              <a:xfrm>
                <a:off x="5134154" y="3684675"/>
                <a:ext cx="0" cy="7101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9" name="Line 25"/>
              <p:cNvSpPr>
                <a:spLocks noChangeShapeType="1"/>
              </p:cNvSpPr>
              <p:nvPr/>
            </p:nvSpPr>
            <p:spPr bwMode="auto">
              <a:xfrm>
                <a:off x="5482657" y="3684675"/>
                <a:ext cx="0" cy="7101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0" name="Line 26"/>
              <p:cNvSpPr>
                <a:spLocks noChangeShapeType="1"/>
              </p:cNvSpPr>
              <p:nvPr/>
            </p:nvSpPr>
            <p:spPr bwMode="auto">
              <a:xfrm>
                <a:off x="5831160" y="3684675"/>
                <a:ext cx="0" cy="7101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3" name="Line 39"/>
              <p:cNvSpPr>
                <a:spLocks noChangeShapeType="1"/>
              </p:cNvSpPr>
              <p:nvPr/>
            </p:nvSpPr>
            <p:spPr bwMode="auto">
              <a:xfrm>
                <a:off x="2346130" y="3684675"/>
                <a:ext cx="0" cy="7101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5" name="Line 41"/>
              <p:cNvSpPr>
                <a:spLocks noChangeShapeType="1"/>
              </p:cNvSpPr>
              <p:nvPr/>
            </p:nvSpPr>
            <p:spPr bwMode="auto">
              <a:xfrm>
                <a:off x="2694633" y="3684675"/>
                <a:ext cx="0" cy="7101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56" name="Line 52"/>
              <p:cNvSpPr>
                <a:spLocks noChangeShapeType="1"/>
              </p:cNvSpPr>
              <p:nvPr/>
            </p:nvSpPr>
            <p:spPr bwMode="auto">
              <a:xfrm>
                <a:off x="6179663" y="3684675"/>
                <a:ext cx="0" cy="7101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cxnSp>
            <p:nvCxnSpPr>
              <p:cNvPr id="3" name="Straight Connector 2"/>
              <p:cNvCxnSpPr/>
              <p:nvPr/>
            </p:nvCxnSpPr>
            <p:spPr>
              <a:xfrm flipH="1" flipV="1">
                <a:off x="3389636" y="2470950"/>
                <a:ext cx="2528" cy="1215225"/>
              </a:xfrm>
              <a:prstGeom prst="line">
                <a:avLst/>
              </a:prstGeom>
              <a:ln w="1270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flipH="1" flipV="1">
                <a:off x="4089536" y="2587153"/>
                <a:ext cx="0" cy="1097280"/>
              </a:xfrm>
              <a:prstGeom prst="line">
                <a:avLst/>
              </a:prstGeom>
              <a:ln w="12700">
                <a:solidFill>
                  <a:srgbClr val="000000"/>
                </a:solidFill>
                <a:prstDash val="dash"/>
              </a:ln>
            </p:spPr>
            <p:style>
              <a:lnRef idx="1">
                <a:schemeClr val="accent1"/>
              </a:lnRef>
              <a:fillRef idx="0">
                <a:schemeClr val="accent1"/>
              </a:fillRef>
              <a:effectRef idx="0">
                <a:schemeClr val="accent1"/>
              </a:effectRef>
              <a:fontRef idx="minor">
                <a:schemeClr val="tx1"/>
              </a:fontRef>
            </p:style>
          </p:cxnSp>
        </p:grpSp>
      </p:grpSp>
      <p:sp>
        <p:nvSpPr>
          <p:cNvPr id="329" name="TextBox 328"/>
          <p:cNvSpPr txBox="1"/>
          <p:nvPr/>
        </p:nvSpPr>
        <p:spPr>
          <a:xfrm>
            <a:off x="377073" y="6440680"/>
            <a:ext cx="9614423" cy="4515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67"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*Median duration of follow-up was 25.2 months (range 0.2–43.1)</a:t>
            </a:r>
            <a:br>
              <a:rPr kumimoji="0" lang="en-US" sz="1067"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br>
            <a:r>
              <a:rPr kumimoji="0" lang="en-US" sz="1067" b="0" i="0" u="none" strike="noStrike" kern="1200" cap="none" spc="0" normalizeH="0" baseline="3000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a:t>
            </a:r>
            <a:r>
              <a:rPr kumimoji="0" lang="en-US" sz="1067"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No formal statistical comparison was made because the study had achieved significance for PFS at the first planned IA (data cutoff of Feb 13, 2017)  </a:t>
            </a:r>
            <a:endParaRPr kumimoji="0" lang="en-US" sz="1067"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sym typeface="Helvetica"/>
            </a:endParaRPr>
          </a:p>
        </p:txBody>
      </p:sp>
      <p:sp>
        <p:nvSpPr>
          <p:cNvPr id="328" name="Rectangle 85"/>
          <p:cNvSpPr>
            <a:spLocks noChangeArrowheads="1"/>
          </p:cNvSpPr>
          <p:nvPr/>
        </p:nvSpPr>
        <p:spPr bwMode="auto">
          <a:xfrm>
            <a:off x="4086760" y="1059209"/>
            <a:ext cx="3657600" cy="914400"/>
          </a:xfrm>
          <a:prstGeom prst="rect">
            <a:avLst/>
          </a:prstGeom>
          <a:solidFill>
            <a:schemeClr val="bg1"/>
          </a:solidFill>
          <a:ln w="25400">
            <a:solidFill>
              <a:schemeClr val="accent1"/>
            </a:solidFill>
          </a:ln>
        </p:spPr>
        <p:txBody>
          <a:bodyPr vert="horz" wrap="square" lIns="0" tIns="121920" rIns="0" bIns="12192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PFS HR = 0.51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67"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95% CI, 0.41–0.63</a:t>
            </a:r>
            <a:r>
              <a:rPr kumimoji="0" lang="en-US" altLang="en-US" sz="1867" b="1"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1867"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aphicFrame>
        <p:nvGraphicFramePr>
          <p:cNvPr id="330" name="Table 329"/>
          <p:cNvGraphicFramePr>
            <a:graphicFrameLocks noGrp="1"/>
          </p:cNvGraphicFramePr>
          <p:nvPr/>
        </p:nvGraphicFramePr>
        <p:xfrm>
          <a:off x="3480337" y="3763217"/>
          <a:ext cx="880792" cy="289560"/>
        </p:xfrm>
        <a:graphic>
          <a:graphicData uri="http://schemas.openxmlformats.org/drawingml/2006/table">
            <a:tbl>
              <a:tblPr firstRow="1" bandRow="1">
                <a:tableStyleId>{69012ECD-51FC-41F1-AA8D-1B2483CD663E}</a:tableStyleId>
              </a:tblPr>
              <a:tblGrid>
                <a:gridCol w="880792">
                  <a:extLst>
                    <a:ext uri="{9D8B030D-6E8A-4147-A177-3AD203B41FA5}">
                      <a16:colId xmlns:a16="http://schemas.microsoft.com/office/drawing/2014/main" val="155753849"/>
                    </a:ext>
                  </a:extLst>
                </a:gridCol>
              </a:tblGrid>
              <a:tr h="284480">
                <a:tc>
                  <a:txBody>
                    <a:bodyPr/>
                    <a:lstStyle/>
                    <a:p>
                      <a:pPr algn="ctr"/>
                      <a:r>
                        <a:rPr lang="en-GB" sz="1900" dirty="0">
                          <a:solidFill>
                            <a:srgbClr val="ED7D31"/>
                          </a:solidFill>
                          <a:latin typeface="+mj-lt"/>
                        </a:rPr>
                        <a:t>34.4%</a:t>
                      </a:r>
                    </a:p>
                  </a:txBody>
                  <a:tcPr marL="0" marR="0" marT="0" marB="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331" name="Table 330"/>
          <p:cNvGraphicFramePr>
            <a:graphicFrameLocks noGrp="1"/>
          </p:cNvGraphicFramePr>
          <p:nvPr/>
        </p:nvGraphicFramePr>
        <p:xfrm>
          <a:off x="4519243" y="2663976"/>
          <a:ext cx="775871" cy="289560"/>
        </p:xfrm>
        <a:graphic>
          <a:graphicData uri="http://schemas.openxmlformats.org/drawingml/2006/table">
            <a:tbl>
              <a:tblPr firstRow="1" bandRow="1">
                <a:tableStyleId>{69012ECD-51FC-41F1-AA8D-1B2483CD663E}</a:tableStyleId>
              </a:tblPr>
              <a:tblGrid>
                <a:gridCol w="775871">
                  <a:extLst>
                    <a:ext uri="{9D8B030D-6E8A-4147-A177-3AD203B41FA5}">
                      <a16:colId xmlns:a16="http://schemas.microsoft.com/office/drawing/2014/main" val="1819169567"/>
                    </a:ext>
                  </a:extLst>
                </a:gridCol>
              </a:tblGrid>
              <a:tr h="284480">
                <a:tc>
                  <a:txBody>
                    <a:bodyPr/>
                    <a:lstStyle/>
                    <a:p>
                      <a:pPr algn="ctr"/>
                      <a:r>
                        <a:rPr lang="en-GB" sz="1900" dirty="0">
                          <a:solidFill>
                            <a:srgbClr val="006DB2"/>
                          </a:solidFill>
                          <a:latin typeface="+mj-lt"/>
                        </a:rPr>
                        <a:t>49.5%</a:t>
                      </a:r>
                      <a:endParaRPr lang="en-GB" sz="1200" dirty="0">
                        <a:solidFill>
                          <a:srgbClr val="006DB2"/>
                        </a:solidFill>
                        <a:latin typeface="+mj-lt"/>
                      </a:endParaRPr>
                    </a:p>
                  </a:txBody>
                  <a:tcPr marL="0" marR="0" marT="0" marB="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335" name="Table 334"/>
          <p:cNvGraphicFramePr>
            <a:graphicFrameLocks noGrp="1"/>
          </p:cNvGraphicFramePr>
          <p:nvPr/>
        </p:nvGraphicFramePr>
        <p:xfrm>
          <a:off x="3545537" y="2453916"/>
          <a:ext cx="750392" cy="289560"/>
        </p:xfrm>
        <a:graphic>
          <a:graphicData uri="http://schemas.openxmlformats.org/drawingml/2006/table">
            <a:tbl>
              <a:tblPr firstRow="1" bandRow="1">
                <a:tableStyleId>{69012ECD-51FC-41F1-AA8D-1B2483CD663E}</a:tableStyleId>
              </a:tblPr>
              <a:tblGrid>
                <a:gridCol w="750392">
                  <a:extLst>
                    <a:ext uri="{9D8B030D-6E8A-4147-A177-3AD203B41FA5}">
                      <a16:colId xmlns:a16="http://schemas.microsoft.com/office/drawing/2014/main" val="155753849"/>
                    </a:ext>
                  </a:extLst>
                </a:gridCol>
              </a:tblGrid>
              <a:tr h="284480">
                <a:tc>
                  <a:txBody>
                    <a:bodyPr/>
                    <a:lstStyle/>
                    <a:p>
                      <a:pPr algn="ctr"/>
                      <a:r>
                        <a:rPr lang="en-GB" sz="1900" dirty="0">
                          <a:solidFill>
                            <a:srgbClr val="006DB2"/>
                          </a:solidFill>
                          <a:latin typeface="+mj-lt"/>
                        </a:rPr>
                        <a:t>55.7%</a:t>
                      </a:r>
                    </a:p>
                  </a:txBody>
                  <a:tcPr marL="0" marR="0" marT="0" marB="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336" name="Table 335"/>
          <p:cNvGraphicFramePr>
            <a:graphicFrameLocks noGrp="1"/>
          </p:cNvGraphicFramePr>
          <p:nvPr/>
        </p:nvGraphicFramePr>
        <p:xfrm>
          <a:off x="4514063" y="3992007"/>
          <a:ext cx="786229" cy="289560"/>
        </p:xfrm>
        <a:graphic>
          <a:graphicData uri="http://schemas.openxmlformats.org/drawingml/2006/table">
            <a:tbl>
              <a:tblPr firstRow="1" bandRow="1">
                <a:tableStyleId>{69012ECD-51FC-41F1-AA8D-1B2483CD663E}</a:tableStyleId>
              </a:tblPr>
              <a:tblGrid>
                <a:gridCol w="786229">
                  <a:extLst>
                    <a:ext uri="{9D8B030D-6E8A-4147-A177-3AD203B41FA5}">
                      <a16:colId xmlns:a16="http://schemas.microsoft.com/office/drawing/2014/main" val="1819169567"/>
                    </a:ext>
                  </a:extLst>
                </a:gridCol>
              </a:tblGrid>
              <a:tr h="284480">
                <a:tc>
                  <a:txBody>
                    <a:bodyPr/>
                    <a:lstStyle/>
                    <a:p>
                      <a:pPr algn="ctr"/>
                      <a:r>
                        <a:rPr lang="en-GB" sz="1900" dirty="0">
                          <a:solidFill>
                            <a:srgbClr val="ED7D31"/>
                          </a:solidFill>
                          <a:latin typeface="+mj-lt"/>
                        </a:rPr>
                        <a:t>26.7%</a:t>
                      </a:r>
                    </a:p>
                  </a:txBody>
                  <a:tcPr marL="0" marR="0" marT="0" marB="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337" name="Table 336"/>
          <p:cNvGraphicFramePr>
            <a:graphicFrameLocks noGrp="1"/>
          </p:cNvGraphicFramePr>
          <p:nvPr/>
        </p:nvGraphicFramePr>
        <p:xfrm>
          <a:off x="7051851" y="1699969"/>
          <a:ext cx="5042611" cy="1508760"/>
        </p:xfrm>
        <a:graphic>
          <a:graphicData uri="http://schemas.openxmlformats.org/drawingml/2006/table">
            <a:tbl>
              <a:tblPr firstRow="1" bandRow="1">
                <a:tableStyleId>{69012ECD-51FC-41F1-AA8D-1B2483CD663E}</a:tableStyleId>
              </a:tblPr>
              <a:tblGrid>
                <a:gridCol w="1393848">
                  <a:extLst>
                    <a:ext uri="{9D8B030D-6E8A-4147-A177-3AD203B41FA5}">
                      <a16:colId xmlns:a16="http://schemas.microsoft.com/office/drawing/2014/main" val="20000"/>
                    </a:ext>
                  </a:extLst>
                </a:gridCol>
                <a:gridCol w="1971936">
                  <a:extLst>
                    <a:ext uri="{9D8B030D-6E8A-4147-A177-3AD203B41FA5}">
                      <a16:colId xmlns:a16="http://schemas.microsoft.com/office/drawing/2014/main" val="20001"/>
                    </a:ext>
                  </a:extLst>
                </a:gridCol>
                <a:gridCol w="1676827">
                  <a:extLst>
                    <a:ext uri="{9D8B030D-6E8A-4147-A177-3AD203B41FA5}">
                      <a16:colId xmlns:a16="http://schemas.microsoft.com/office/drawing/2014/main" val="20002"/>
                    </a:ext>
                  </a:extLst>
                </a:gridCol>
              </a:tblGrid>
              <a:tr h="792480">
                <a:tc>
                  <a:txBody>
                    <a:bodyPr/>
                    <a:lstStyle/>
                    <a:p>
                      <a:endParaRPr lang="en-GB" sz="1500" b="1" baseline="30000" dirty="0">
                        <a:solidFill>
                          <a:schemeClr val="tx1"/>
                        </a:solidFill>
                        <a:latin typeface="+mj-lt"/>
                      </a:endParaRPr>
                    </a:p>
                  </a:txBody>
                  <a:tcPr marL="121920" marR="121920" marT="60960" marB="60960" anchor="b">
                    <a:lnL w="9525" cap="flat" cmpd="sng" algn="ctr">
                      <a:noFill/>
                      <a:prstDash val="solid"/>
                    </a:lnL>
                    <a:lnR>
                      <a:noFill/>
                    </a:lnR>
                    <a:lnT w="9525" cap="flat" cmpd="sng" algn="ctr">
                      <a:noFill/>
                      <a:prstDash val="solid"/>
                    </a:lnT>
                    <a:lnB w="12700" cap="flat" cmpd="sng" algn="ctr">
                      <a:solidFill>
                        <a:srgbClr val="00386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dirty="0">
                          <a:solidFill>
                            <a:schemeClr val="tx1"/>
                          </a:solidFill>
                          <a:latin typeface="+mj-lt"/>
                        </a:rPr>
                        <a:t>No. of events / </a:t>
                      </a:r>
                      <a:br>
                        <a:rPr lang="en-GB" sz="1500" dirty="0">
                          <a:solidFill>
                            <a:schemeClr val="tx1"/>
                          </a:solidFill>
                          <a:latin typeface="+mj-lt"/>
                        </a:rPr>
                      </a:br>
                      <a:r>
                        <a:rPr lang="en-GB" sz="1500" dirty="0">
                          <a:solidFill>
                            <a:schemeClr val="tx1"/>
                          </a:solidFill>
                          <a:latin typeface="+mj-lt"/>
                        </a:rPr>
                        <a:t>No. of patients (%)</a:t>
                      </a:r>
                      <a:endParaRPr lang="en-GB" sz="1500" b="1" dirty="0">
                        <a:solidFill>
                          <a:schemeClr val="tx1"/>
                        </a:solidFill>
                        <a:latin typeface="+mj-lt"/>
                      </a:endParaRPr>
                    </a:p>
                  </a:txBody>
                  <a:tcPr marL="121920" marR="121920" marT="60960" marB="60960" anchor="b">
                    <a:lnL>
                      <a:noFill/>
                    </a:lnL>
                    <a:lnR>
                      <a:noFill/>
                    </a:lnR>
                    <a:lnT w="9525" cap="flat" cmpd="sng" algn="ctr">
                      <a:noFill/>
                      <a:prstDash val="solid"/>
                    </a:lnT>
                    <a:lnB w="12700" cap="flat" cmpd="sng" algn="ctr">
                      <a:solidFill>
                        <a:srgbClr val="00386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dirty="0">
                          <a:solidFill>
                            <a:schemeClr val="tx1"/>
                          </a:solidFill>
                          <a:latin typeface="+mj-lt"/>
                        </a:rPr>
                        <a:t>Median PFS</a:t>
                      </a:r>
                      <a:br>
                        <a:rPr lang="en-GB" sz="1500" dirty="0">
                          <a:solidFill>
                            <a:schemeClr val="tx1"/>
                          </a:solidFill>
                          <a:latin typeface="+mj-lt"/>
                        </a:rPr>
                      </a:br>
                      <a:r>
                        <a:rPr lang="en-GB" sz="1500" dirty="0">
                          <a:solidFill>
                            <a:schemeClr val="tx1"/>
                          </a:solidFill>
                          <a:latin typeface="+mj-lt"/>
                        </a:rPr>
                        <a:t>(95% CI)</a:t>
                      </a:r>
                      <a:br>
                        <a:rPr lang="en-GB" sz="1500" dirty="0">
                          <a:solidFill>
                            <a:schemeClr val="tx1"/>
                          </a:solidFill>
                          <a:latin typeface="+mj-lt"/>
                        </a:rPr>
                      </a:br>
                      <a:r>
                        <a:rPr lang="en-GB" sz="1500" b="0" i="0" dirty="0">
                          <a:solidFill>
                            <a:schemeClr val="tx1"/>
                          </a:solidFill>
                          <a:latin typeface="+mj-lt"/>
                        </a:rPr>
                        <a:t>months</a:t>
                      </a:r>
                    </a:p>
                  </a:txBody>
                  <a:tcPr marL="121920" marR="121920" marT="60960" marB="60960" anchor="b">
                    <a:lnL>
                      <a:noFill/>
                    </a:lnL>
                    <a:lnR w="9525" cap="flat" cmpd="sng" algn="ctr">
                      <a:noFill/>
                      <a:prstDash val="solid"/>
                    </a:lnR>
                    <a:lnT w="9525" cap="flat" cmpd="sng" algn="ctr">
                      <a:noFill/>
                      <a:prstDash val="solid"/>
                    </a:lnT>
                    <a:lnB w="12700" cap="flat" cmpd="sng" algn="ctr">
                      <a:solidFill>
                        <a:srgbClr val="00386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5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a:solidFill>
                            <a:srgbClr val="006DB2"/>
                          </a:solidFill>
                          <a:latin typeface="+mj-lt"/>
                        </a:rPr>
                        <a:t>Durvalumab</a:t>
                      </a:r>
                      <a:r>
                        <a:rPr lang="en-GB" sz="1500" b="1" dirty="0">
                          <a:latin typeface="+mj-lt"/>
                        </a:rPr>
                        <a:t> </a:t>
                      </a:r>
                    </a:p>
                  </a:txBody>
                  <a:tcPr marL="121920" marR="121920" marT="60960" marB="60960">
                    <a:lnL w="9525" cap="flat" cmpd="sng" algn="ctr">
                      <a:noFill/>
                      <a:prstDash val="solid"/>
                    </a:lnL>
                    <a:lnR>
                      <a:noFill/>
                    </a:lnR>
                    <a:lnT w="12700" cap="flat" cmpd="sng" algn="ctr">
                      <a:solidFill>
                        <a:srgbClr val="003865"/>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500" b="1" dirty="0">
                          <a:solidFill>
                            <a:srgbClr val="006DB2"/>
                          </a:solidFill>
                          <a:latin typeface="+mj-lt"/>
                        </a:rPr>
                        <a:t>243/476 (51.1)</a:t>
                      </a:r>
                    </a:p>
                  </a:txBody>
                  <a:tcPr marL="121920" marR="121920" marT="60960" marB="60960">
                    <a:lnL>
                      <a:noFill/>
                    </a:lnL>
                    <a:lnR>
                      <a:noFill/>
                    </a:lnR>
                    <a:lnT w="12700" cap="flat" cmpd="sng" algn="ctr">
                      <a:solidFill>
                        <a:srgbClr val="003865"/>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500" b="1" dirty="0">
                          <a:solidFill>
                            <a:srgbClr val="006DB2"/>
                          </a:solidFill>
                          <a:latin typeface="+mj-lt"/>
                        </a:rPr>
                        <a:t>17.2 (13.1–23.9)</a:t>
                      </a:r>
                    </a:p>
                  </a:txBody>
                  <a:tcPr marL="121920" marR="121920" marT="60960" marB="60960">
                    <a:lnL>
                      <a:noFill/>
                    </a:lnL>
                    <a:lnR w="9525" cap="flat" cmpd="sng" algn="ctr">
                      <a:noFill/>
                      <a:prstDash val="solid"/>
                    </a:lnR>
                    <a:lnT w="12700" cap="flat" cmpd="sng" algn="ctr">
                      <a:solidFill>
                        <a:srgbClr val="003865"/>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5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a:solidFill>
                            <a:srgbClr val="ED7D31"/>
                          </a:solidFill>
                          <a:latin typeface="+mj-lt"/>
                        </a:rPr>
                        <a:t>Placebo</a:t>
                      </a:r>
                    </a:p>
                  </a:txBody>
                  <a:tcPr marL="121920" marR="121920" marT="60960" marB="6096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500" b="1" dirty="0">
                          <a:solidFill>
                            <a:srgbClr val="ED7D31"/>
                          </a:solidFill>
                          <a:latin typeface="+mj-lt"/>
                        </a:rPr>
                        <a:t>173/237 (73.0)</a:t>
                      </a:r>
                    </a:p>
                  </a:txBody>
                  <a:tcPr marL="121920" marR="121920" marT="60960" marB="6096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500" b="1" dirty="0">
                          <a:solidFill>
                            <a:srgbClr val="ED7D31"/>
                          </a:solidFill>
                          <a:latin typeface="+mj-lt"/>
                        </a:rPr>
                        <a:t>5.6 (4.6–7.7)</a:t>
                      </a:r>
                    </a:p>
                  </a:txBody>
                  <a:tcPr marL="121920" marR="121920" marT="60960" marB="6096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338" name="Rectangle 40"/>
          <p:cNvSpPr>
            <a:spLocks noChangeArrowheads="1"/>
          </p:cNvSpPr>
          <p:nvPr/>
        </p:nvSpPr>
        <p:spPr bwMode="auto">
          <a:xfrm>
            <a:off x="1883899" y="4870779"/>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a:t>
            </a:r>
          </a:p>
        </p:txBody>
      </p:sp>
      <p:sp>
        <p:nvSpPr>
          <p:cNvPr id="4" name="Rectangle 3">
            <a:extLst>
              <a:ext uri="{FF2B5EF4-FFF2-40B4-BE49-F238E27FC236}">
                <a16:creationId xmlns:a16="http://schemas.microsoft.com/office/drawing/2014/main" id="{7BACCE7D-7725-0F4B-9A31-B6E4ADAEC619}"/>
              </a:ext>
            </a:extLst>
          </p:cNvPr>
          <p:cNvSpPr/>
          <p:nvPr/>
        </p:nvSpPr>
        <p:spPr>
          <a:xfrm>
            <a:off x="374954" y="6177719"/>
            <a:ext cx="4809330"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Helvetica" pitchFamily="2" charset="0"/>
                <a:ea typeface="+mn-ea"/>
                <a:cs typeface="+mn-cs"/>
              </a:rPr>
              <a:t>Antonia SJ et al. </a:t>
            </a:r>
            <a:r>
              <a:rPr kumimoji="0" lang="en-US" sz="1500" b="0" i="1" u="none" strike="noStrike" kern="1200" cap="none" spc="0" normalizeH="0" baseline="0" noProof="0" dirty="0">
                <a:ln>
                  <a:noFill/>
                </a:ln>
                <a:solidFill>
                  <a:srgbClr val="000000"/>
                </a:solidFill>
                <a:effectLst/>
                <a:uLnTx/>
                <a:uFillTx/>
                <a:latin typeface="Helvetica" pitchFamily="2" charset="0"/>
                <a:ea typeface="+mn-ea"/>
                <a:cs typeface="+mn-cs"/>
              </a:rPr>
              <a:t>N </a:t>
            </a:r>
            <a:r>
              <a:rPr kumimoji="0" lang="en-US" sz="1500" b="0" i="1" u="none" strike="noStrike" kern="1200" cap="none" spc="0" normalizeH="0" baseline="0" noProof="0" dirty="0" err="1">
                <a:ln>
                  <a:noFill/>
                </a:ln>
                <a:solidFill>
                  <a:srgbClr val="000000"/>
                </a:solidFill>
                <a:effectLst/>
                <a:uLnTx/>
                <a:uFillTx/>
                <a:latin typeface="Helvetica" pitchFamily="2" charset="0"/>
                <a:ea typeface="+mn-ea"/>
                <a:cs typeface="+mn-cs"/>
              </a:rPr>
              <a:t>Engl</a:t>
            </a:r>
            <a:r>
              <a:rPr kumimoji="0" lang="en-US" sz="1500" b="0" i="1" u="none" strike="noStrike" kern="1200" cap="none" spc="0" normalizeH="0" baseline="0" noProof="0" dirty="0">
                <a:ln>
                  <a:noFill/>
                </a:ln>
                <a:solidFill>
                  <a:srgbClr val="000000"/>
                </a:solidFill>
                <a:effectLst/>
                <a:uLnTx/>
                <a:uFillTx/>
                <a:latin typeface="Helvetica" pitchFamily="2" charset="0"/>
                <a:ea typeface="+mn-ea"/>
                <a:cs typeface="+mn-cs"/>
              </a:rPr>
              <a:t> J Med</a:t>
            </a:r>
            <a:r>
              <a:rPr kumimoji="0" lang="en-US" sz="1500" b="0" i="0" u="none" strike="noStrike" kern="1200" cap="none" spc="0" normalizeH="0" baseline="0" noProof="0" dirty="0">
                <a:ln>
                  <a:noFill/>
                </a:ln>
                <a:solidFill>
                  <a:srgbClr val="000000"/>
                </a:solidFill>
                <a:effectLst/>
                <a:uLnTx/>
                <a:uFillTx/>
                <a:latin typeface="Helvetica" pitchFamily="2" charset="0"/>
                <a:ea typeface="+mn-ea"/>
                <a:cs typeface="+mn-cs"/>
              </a:rPr>
              <a:t> 2018;379(24):2342-50.</a:t>
            </a:r>
          </a:p>
        </p:txBody>
      </p:sp>
      <p:sp>
        <p:nvSpPr>
          <p:cNvPr id="340" name="TextBox 339">
            <a:extLst>
              <a:ext uri="{FF2B5EF4-FFF2-40B4-BE49-F238E27FC236}">
                <a16:creationId xmlns:a16="http://schemas.microsoft.com/office/drawing/2014/main" id="{2F501AF6-A53B-5E4F-B715-51CC26708A13}"/>
              </a:ext>
            </a:extLst>
          </p:cNvPr>
          <p:cNvSpPr txBox="1"/>
          <p:nvPr/>
        </p:nvSpPr>
        <p:spPr>
          <a:xfrm>
            <a:off x="7386890" y="6149423"/>
            <a:ext cx="3054811" cy="338554"/>
          </a:xfrm>
          <a:prstGeom prst="rect">
            <a:avLst/>
          </a:prstGeom>
          <a:noFill/>
        </p:spPr>
        <p:txBody>
          <a:bodyPr wrap="none" rtlCol="0">
            <a:spAutoFit/>
          </a:bodyPr>
          <a:lstStyle/>
          <a:p>
            <a:r>
              <a:rPr lang="en-US" sz="1600" dirty="0"/>
              <a:t>Courtesy of Benjamin Levy, MD</a:t>
            </a:r>
          </a:p>
        </p:txBody>
      </p:sp>
    </p:spTree>
    <p:custDataLst>
      <p:tags r:id="rId1"/>
    </p:custDataLst>
    <p:extLst>
      <p:ext uri="{BB962C8B-B14F-4D97-AF65-F5344CB8AC3E}">
        <p14:creationId xmlns:p14="http://schemas.microsoft.com/office/powerpoint/2010/main" val="29645336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56FBB-CC19-3644-8AAD-F95191BDE868}"/>
              </a:ext>
            </a:extLst>
          </p:cNvPr>
          <p:cNvSpPr>
            <a:spLocks noGrp="1"/>
          </p:cNvSpPr>
          <p:nvPr>
            <p:ph type="title"/>
          </p:nvPr>
        </p:nvSpPr>
        <p:spPr/>
        <p:txBody>
          <a:bodyPr/>
          <a:lstStyle/>
          <a:p>
            <a:r>
              <a:rPr lang="en-US" dirty="0" err="1"/>
              <a:t>Ms</a:t>
            </a:r>
            <a:r>
              <a:rPr lang="en-US" dirty="0"/>
              <a:t> </a:t>
            </a:r>
            <a:r>
              <a:rPr lang="en-US" sz="2800" dirty="0">
                <a:latin typeface="Arial" panose="020B0604020202020204" pitchFamily="34" charset="0"/>
                <a:ea typeface="MS PGothic" charset="0"/>
                <a:cs typeface="Arial" panose="020B0604020202020204" pitchFamily="34" charset="0"/>
              </a:rPr>
              <a:t>Goodwin</a:t>
            </a:r>
            <a:r>
              <a:rPr lang="en-US" dirty="0"/>
              <a:t>— Disclosures</a:t>
            </a:r>
          </a:p>
        </p:txBody>
      </p:sp>
      <p:graphicFrame>
        <p:nvGraphicFramePr>
          <p:cNvPr id="5" name="Table 4">
            <a:extLst>
              <a:ext uri="{FF2B5EF4-FFF2-40B4-BE49-F238E27FC236}">
                <a16:creationId xmlns:a16="http://schemas.microsoft.com/office/drawing/2014/main" id="{F82EF58E-376B-2F4A-9007-2F1FFC77A944}"/>
              </a:ext>
            </a:extLst>
          </p:cNvPr>
          <p:cNvGraphicFramePr>
            <a:graphicFrameLocks noGrp="1"/>
          </p:cNvGraphicFramePr>
          <p:nvPr/>
        </p:nvGraphicFramePr>
        <p:xfrm>
          <a:off x="1562100" y="2628900"/>
          <a:ext cx="9067800" cy="1143000"/>
        </p:xfrm>
        <a:graphic>
          <a:graphicData uri="http://schemas.openxmlformats.org/drawingml/2006/table">
            <a:tbl>
              <a:tblPr firstRow="1" bandRow="1">
                <a:tableStyleId>{5C22544A-7EE6-4342-B048-85BDC9FD1C3A}</a:tableStyleId>
              </a:tblPr>
              <a:tblGrid>
                <a:gridCol w="9067800">
                  <a:extLst>
                    <a:ext uri="{9D8B030D-6E8A-4147-A177-3AD203B41FA5}">
                      <a16:colId xmlns:a16="http://schemas.microsoft.com/office/drawing/2014/main" val="1723418156"/>
                    </a:ext>
                  </a:extLst>
                </a:gridCol>
              </a:tblGrid>
              <a:tr h="1143000">
                <a:tc>
                  <a:txBody>
                    <a:bodyPr/>
                    <a:lstStyle/>
                    <a:p>
                      <a:pPr algn="ctr"/>
                      <a:r>
                        <a:rPr lang="en-US" sz="1800" b="0" i="0" u="none" strike="noStrike" kern="1200" dirty="0">
                          <a:solidFill>
                            <a:srgbClr val="002B50"/>
                          </a:solidFill>
                          <a:effectLst/>
                          <a:latin typeface="+mn-lt"/>
                          <a:ea typeface="+mn-ea"/>
                          <a:cs typeface="+mn-cs"/>
                        </a:rPr>
                        <a:t>No financial interests or affiliations to disclose</a:t>
                      </a:r>
                      <a:endParaRPr lang="en-US" b="0" dirty="0">
                        <a:solidFill>
                          <a:srgbClr val="002B50"/>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017183"/>
                  </a:ext>
                </a:extLst>
              </a:tr>
            </a:tbl>
          </a:graphicData>
        </a:graphic>
      </p:graphicFrame>
    </p:spTree>
    <p:extLst>
      <p:ext uri="{BB962C8B-B14F-4D97-AF65-F5344CB8AC3E}">
        <p14:creationId xmlns:p14="http://schemas.microsoft.com/office/powerpoint/2010/main" val="4160584644"/>
      </p:ext>
    </p:extLst>
  </p:cSld>
  <p:clrMapOvr>
    <a:masterClrMapping/>
  </p:clrMapOvr>
  <p:transition spd="slow"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6485"/>
            <a:ext cx="5077520" cy="1325033"/>
          </a:xfrm>
        </p:spPr>
        <p:txBody>
          <a:bodyPr anchor="ctr"/>
          <a:lstStyle/>
          <a:p>
            <a:pPr algn="ctr"/>
            <a:r>
              <a:rPr lang="en-GB" sz="2400" dirty="0"/>
              <a:t>Updated Time to Death or Distant Metastasis (TTDM) by BICR* (ITT)</a:t>
            </a:r>
          </a:p>
        </p:txBody>
      </p:sp>
      <p:grpSp>
        <p:nvGrpSpPr>
          <p:cNvPr id="2" name="Group 1"/>
          <p:cNvGrpSpPr>
            <a:grpSpLocks noChangeAspect="1"/>
          </p:cNvGrpSpPr>
          <p:nvPr/>
        </p:nvGrpSpPr>
        <p:grpSpPr>
          <a:xfrm>
            <a:off x="207221" y="1545839"/>
            <a:ext cx="5638323" cy="4522333"/>
            <a:chOff x="1064728" y="1344499"/>
            <a:chExt cx="5548329" cy="3111694"/>
          </a:xfrm>
        </p:grpSpPr>
        <p:grpSp>
          <p:nvGrpSpPr>
            <p:cNvPr id="1936" name="Group 1935"/>
            <p:cNvGrpSpPr/>
            <p:nvPr/>
          </p:nvGrpSpPr>
          <p:grpSpPr>
            <a:xfrm>
              <a:off x="1615440" y="1413601"/>
              <a:ext cx="286775" cy="2313468"/>
              <a:chOff x="1615440" y="1413601"/>
              <a:chExt cx="286775" cy="2313468"/>
            </a:xfrm>
          </p:grpSpPr>
          <p:sp>
            <p:nvSpPr>
              <p:cNvPr id="531" name="Rectangle 27"/>
              <p:cNvSpPr>
                <a:spLocks noChangeArrowheads="1"/>
              </p:cNvSpPr>
              <p:nvPr/>
            </p:nvSpPr>
            <p:spPr bwMode="auto">
              <a:xfrm>
                <a:off x="1615440" y="1413601"/>
                <a:ext cx="286775" cy="1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1.0</a:t>
                </a:r>
              </a:p>
            </p:txBody>
          </p:sp>
          <p:sp>
            <p:nvSpPr>
              <p:cNvPr id="532" name="Rectangle 28"/>
              <p:cNvSpPr>
                <a:spLocks noChangeArrowheads="1"/>
              </p:cNvSpPr>
              <p:nvPr/>
            </p:nvSpPr>
            <p:spPr bwMode="auto">
              <a:xfrm>
                <a:off x="1615440" y="1633470"/>
                <a:ext cx="286775" cy="1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0.9</a:t>
                </a:r>
              </a:p>
            </p:txBody>
          </p:sp>
          <p:sp>
            <p:nvSpPr>
              <p:cNvPr id="533" name="Rectangle 29"/>
              <p:cNvSpPr>
                <a:spLocks noChangeArrowheads="1"/>
              </p:cNvSpPr>
              <p:nvPr/>
            </p:nvSpPr>
            <p:spPr bwMode="auto">
              <a:xfrm>
                <a:off x="1615440" y="1850609"/>
                <a:ext cx="286775" cy="1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0.8</a:t>
                </a:r>
              </a:p>
            </p:txBody>
          </p:sp>
          <p:sp>
            <p:nvSpPr>
              <p:cNvPr id="534" name="Rectangle 30"/>
              <p:cNvSpPr>
                <a:spLocks noChangeArrowheads="1"/>
              </p:cNvSpPr>
              <p:nvPr/>
            </p:nvSpPr>
            <p:spPr bwMode="auto">
              <a:xfrm>
                <a:off x="1615440" y="2070478"/>
                <a:ext cx="286775" cy="1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0.7</a:t>
                </a:r>
              </a:p>
            </p:txBody>
          </p:sp>
          <p:sp>
            <p:nvSpPr>
              <p:cNvPr id="535" name="Rectangle 31"/>
              <p:cNvSpPr>
                <a:spLocks noChangeArrowheads="1"/>
              </p:cNvSpPr>
              <p:nvPr/>
            </p:nvSpPr>
            <p:spPr bwMode="auto">
              <a:xfrm>
                <a:off x="1615440" y="2287616"/>
                <a:ext cx="286775" cy="1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0.6</a:t>
                </a:r>
              </a:p>
            </p:txBody>
          </p:sp>
          <p:sp>
            <p:nvSpPr>
              <p:cNvPr id="536" name="Rectangle 32"/>
              <p:cNvSpPr>
                <a:spLocks noChangeArrowheads="1"/>
              </p:cNvSpPr>
              <p:nvPr/>
            </p:nvSpPr>
            <p:spPr bwMode="auto">
              <a:xfrm>
                <a:off x="1615440" y="2507485"/>
                <a:ext cx="286775" cy="1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0.5</a:t>
                </a:r>
              </a:p>
            </p:txBody>
          </p:sp>
          <p:sp>
            <p:nvSpPr>
              <p:cNvPr id="537" name="Rectangle 33"/>
              <p:cNvSpPr>
                <a:spLocks noChangeArrowheads="1"/>
              </p:cNvSpPr>
              <p:nvPr/>
            </p:nvSpPr>
            <p:spPr bwMode="auto">
              <a:xfrm>
                <a:off x="1615440" y="2723258"/>
                <a:ext cx="286775" cy="1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0.4</a:t>
                </a:r>
              </a:p>
            </p:txBody>
          </p:sp>
          <p:sp>
            <p:nvSpPr>
              <p:cNvPr id="538" name="Rectangle 34"/>
              <p:cNvSpPr>
                <a:spLocks noChangeArrowheads="1"/>
              </p:cNvSpPr>
              <p:nvPr/>
            </p:nvSpPr>
            <p:spPr bwMode="auto">
              <a:xfrm>
                <a:off x="1615440" y="2943128"/>
                <a:ext cx="286775" cy="1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0.3</a:t>
                </a:r>
              </a:p>
            </p:txBody>
          </p:sp>
          <p:sp>
            <p:nvSpPr>
              <p:cNvPr id="539" name="Rectangle 35"/>
              <p:cNvSpPr>
                <a:spLocks noChangeArrowheads="1"/>
              </p:cNvSpPr>
              <p:nvPr/>
            </p:nvSpPr>
            <p:spPr bwMode="auto">
              <a:xfrm>
                <a:off x="1615440" y="3160266"/>
                <a:ext cx="286775" cy="1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0.2</a:t>
                </a:r>
              </a:p>
            </p:txBody>
          </p:sp>
          <p:sp>
            <p:nvSpPr>
              <p:cNvPr id="540" name="Rectangle 36"/>
              <p:cNvSpPr>
                <a:spLocks noChangeArrowheads="1"/>
              </p:cNvSpPr>
              <p:nvPr/>
            </p:nvSpPr>
            <p:spPr bwMode="auto">
              <a:xfrm>
                <a:off x="1615440" y="3380136"/>
                <a:ext cx="286775" cy="1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0.1</a:t>
                </a:r>
              </a:p>
            </p:txBody>
          </p:sp>
          <p:sp>
            <p:nvSpPr>
              <p:cNvPr id="541" name="Rectangle 37"/>
              <p:cNvSpPr>
                <a:spLocks noChangeArrowheads="1"/>
              </p:cNvSpPr>
              <p:nvPr/>
            </p:nvSpPr>
            <p:spPr bwMode="auto">
              <a:xfrm>
                <a:off x="1615440" y="3600005"/>
                <a:ext cx="286775" cy="1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0.0</a:t>
                </a:r>
              </a:p>
            </p:txBody>
          </p:sp>
        </p:grpSp>
        <p:grpSp>
          <p:nvGrpSpPr>
            <p:cNvPr id="1934" name="Group 1933"/>
            <p:cNvGrpSpPr/>
            <p:nvPr/>
          </p:nvGrpSpPr>
          <p:grpSpPr>
            <a:xfrm>
              <a:off x="1939167" y="1491443"/>
              <a:ext cx="4587215" cy="2264246"/>
              <a:chOff x="1939167" y="1491443"/>
              <a:chExt cx="4587215" cy="2264246"/>
            </a:xfrm>
          </p:grpSpPr>
          <p:sp>
            <p:nvSpPr>
              <p:cNvPr id="509" name="Freeform 5"/>
              <p:cNvSpPr>
                <a:spLocks/>
              </p:cNvSpPr>
              <p:nvPr/>
            </p:nvSpPr>
            <p:spPr bwMode="auto">
              <a:xfrm>
                <a:off x="1939167" y="1491443"/>
                <a:ext cx="4587215" cy="2264246"/>
              </a:xfrm>
              <a:custGeom>
                <a:avLst/>
                <a:gdLst>
                  <a:gd name="T0" fmla="*/ 0 w 3359"/>
                  <a:gd name="T1" fmla="*/ 0 h 1658"/>
                  <a:gd name="T2" fmla="*/ 45 w 3359"/>
                  <a:gd name="T3" fmla="*/ 0 h 1658"/>
                  <a:gd name="T4" fmla="*/ 45 w 3359"/>
                  <a:gd name="T5" fmla="*/ 1606 h 1658"/>
                  <a:gd name="T6" fmla="*/ 3359 w 3359"/>
                  <a:gd name="T7" fmla="*/ 1606 h 1658"/>
                  <a:gd name="T8" fmla="*/ 3359 w 3359"/>
                  <a:gd name="T9" fmla="*/ 1658 h 1658"/>
                </a:gdLst>
                <a:ahLst/>
                <a:cxnLst>
                  <a:cxn ang="0">
                    <a:pos x="T0" y="T1"/>
                  </a:cxn>
                  <a:cxn ang="0">
                    <a:pos x="T2" y="T3"/>
                  </a:cxn>
                  <a:cxn ang="0">
                    <a:pos x="T4" y="T5"/>
                  </a:cxn>
                  <a:cxn ang="0">
                    <a:pos x="T6" y="T7"/>
                  </a:cxn>
                  <a:cxn ang="0">
                    <a:pos x="T8" y="T9"/>
                  </a:cxn>
                </a:cxnLst>
                <a:rect l="0" t="0" r="r" b="b"/>
                <a:pathLst>
                  <a:path w="3359" h="1658">
                    <a:moveTo>
                      <a:pt x="0" y="0"/>
                    </a:moveTo>
                    <a:lnTo>
                      <a:pt x="45" y="0"/>
                    </a:lnTo>
                    <a:lnTo>
                      <a:pt x="45" y="1606"/>
                    </a:lnTo>
                    <a:lnTo>
                      <a:pt x="3359" y="1606"/>
                    </a:lnTo>
                    <a:lnTo>
                      <a:pt x="3359" y="1658"/>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510" name="Line 6"/>
              <p:cNvSpPr>
                <a:spLocks noChangeShapeType="1"/>
              </p:cNvSpPr>
              <p:nvPr/>
            </p:nvSpPr>
            <p:spPr bwMode="auto">
              <a:xfrm flipH="1">
                <a:off x="1939167" y="1704484"/>
                <a:ext cx="6418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511" name="Line 7"/>
              <p:cNvSpPr>
                <a:spLocks noChangeShapeType="1"/>
              </p:cNvSpPr>
              <p:nvPr/>
            </p:nvSpPr>
            <p:spPr bwMode="auto">
              <a:xfrm flipH="1">
                <a:off x="1939167" y="1918891"/>
                <a:ext cx="6418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512" name="Line 8"/>
              <p:cNvSpPr>
                <a:spLocks noChangeShapeType="1"/>
              </p:cNvSpPr>
              <p:nvPr/>
            </p:nvSpPr>
            <p:spPr bwMode="auto">
              <a:xfrm flipH="1">
                <a:off x="1939167" y="2131932"/>
                <a:ext cx="6418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513" name="Line 9"/>
              <p:cNvSpPr>
                <a:spLocks noChangeShapeType="1"/>
              </p:cNvSpPr>
              <p:nvPr/>
            </p:nvSpPr>
            <p:spPr bwMode="auto">
              <a:xfrm flipH="1">
                <a:off x="1939167" y="2364093"/>
                <a:ext cx="6418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514" name="Line 10"/>
              <p:cNvSpPr>
                <a:spLocks noChangeShapeType="1"/>
              </p:cNvSpPr>
              <p:nvPr/>
            </p:nvSpPr>
            <p:spPr bwMode="auto">
              <a:xfrm flipH="1">
                <a:off x="1939167" y="2581230"/>
                <a:ext cx="6418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515" name="Line 11"/>
              <p:cNvSpPr>
                <a:spLocks noChangeShapeType="1"/>
              </p:cNvSpPr>
              <p:nvPr/>
            </p:nvSpPr>
            <p:spPr bwMode="auto">
              <a:xfrm flipH="1">
                <a:off x="1939167" y="2798369"/>
                <a:ext cx="6418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516" name="Line 12"/>
              <p:cNvSpPr>
                <a:spLocks noChangeShapeType="1"/>
              </p:cNvSpPr>
              <p:nvPr/>
            </p:nvSpPr>
            <p:spPr bwMode="auto">
              <a:xfrm flipH="1">
                <a:off x="1939167" y="3014142"/>
                <a:ext cx="6418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517" name="Line 13"/>
              <p:cNvSpPr>
                <a:spLocks noChangeShapeType="1"/>
              </p:cNvSpPr>
              <p:nvPr/>
            </p:nvSpPr>
            <p:spPr bwMode="auto">
              <a:xfrm flipH="1">
                <a:off x="1939167" y="3231279"/>
                <a:ext cx="6418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518" name="Line 14"/>
              <p:cNvSpPr>
                <a:spLocks noChangeShapeType="1"/>
              </p:cNvSpPr>
              <p:nvPr/>
            </p:nvSpPr>
            <p:spPr bwMode="auto">
              <a:xfrm flipH="1">
                <a:off x="1939167" y="3464806"/>
                <a:ext cx="6418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519" name="Line 15"/>
              <p:cNvSpPr>
                <a:spLocks noChangeShapeType="1"/>
              </p:cNvSpPr>
              <p:nvPr/>
            </p:nvSpPr>
            <p:spPr bwMode="auto">
              <a:xfrm flipH="1">
                <a:off x="1939167" y="3684675"/>
                <a:ext cx="6418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520" name="Line 16"/>
              <p:cNvSpPr>
                <a:spLocks noChangeShapeType="1"/>
              </p:cNvSpPr>
              <p:nvPr/>
            </p:nvSpPr>
            <p:spPr bwMode="auto">
              <a:xfrm>
                <a:off x="2003352" y="3684675"/>
                <a:ext cx="0" cy="7101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522" name="Line 18"/>
              <p:cNvSpPr>
                <a:spLocks noChangeShapeType="1"/>
              </p:cNvSpPr>
              <p:nvPr/>
            </p:nvSpPr>
            <p:spPr bwMode="auto">
              <a:xfrm>
                <a:off x="3043136" y="3684675"/>
                <a:ext cx="0" cy="7101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523" name="Line 19"/>
              <p:cNvSpPr>
                <a:spLocks noChangeShapeType="1"/>
              </p:cNvSpPr>
              <p:nvPr/>
            </p:nvSpPr>
            <p:spPr bwMode="auto">
              <a:xfrm>
                <a:off x="3391639" y="3684675"/>
                <a:ext cx="0" cy="7101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524" name="Line 20"/>
              <p:cNvSpPr>
                <a:spLocks noChangeShapeType="1"/>
              </p:cNvSpPr>
              <p:nvPr/>
            </p:nvSpPr>
            <p:spPr bwMode="auto">
              <a:xfrm>
                <a:off x="3740142" y="3684675"/>
                <a:ext cx="0" cy="7101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525" name="Line 21"/>
              <p:cNvSpPr>
                <a:spLocks noChangeShapeType="1"/>
              </p:cNvSpPr>
              <p:nvPr/>
            </p:nvSpPr>
            <p:spPr bwMode="auto">
              <a:xfrm>
                <a:off x="4088645" y="3684675"/>
                <a:ext cx="0" cy="7101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526" name="Line 22"/>
              <p:cNvSpPr>
                <a:spLocks noChangeShapeType="1"/>
              </p:cNvSpPr>
              <p:nvPr/>
            </p:nvSpPr>
            <p:spPr bwMode="auto">
              <a:xfrm>
                <a:off x="4437148" y="3684675"/>
                <a:ext cx="0" cy="7101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527" name="Line 23"/>
              <p:cNvSpPr>
                <a:spLocks noChangeShapeType="1"/>
              </p:cNvSpPr>
              <p:nvPr/>
            </p:nvSpPr>
            <p:spPr bwMode="auto">
              <a:xfrm>
                <a:off x="4785651" y="3684675"/>
                <a:ext cx="0" cy="7101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528" name="Line 24"/>
              <p:cNvSpPr>
                <a:spLocks noChangeShapeType="1"/>
              </p:cNvSpPr>
              <p:nvPr/>
            </p:nvSpPr>
            <p:spPr bwMode="auto">
              <a:xfrm>
                <a:off x="5134154" y="3684675"/>
                <a:ext cx="0" cy="7101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529" name="Line 25"/>
              <p:cNvSpPr>
                <a:spLocks noChangeShapeType="1"/>
              </p:cNvSpPr>
              <p:nvPr/>
            </p:nvSpPr>
            <p:spPr bwMode="auto">
              <a:xfrm>
                <a:off x="5482657" y="3684675"/>
                <a:ext cx="0" cy="7101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530" name="Line 26"/>
              <p:cNvSpPr>
                <a:spLocks noChangeShapeType="1"/>
              </p:cNvSpPr>
              <p:nvPr/>
            </p:nvSpPr>
            <p:spPr bwMode="auto">
              <a:xfrm>
                <a:off x="5831160" y="3684675"/>
                <a:ext cx="0" cy="7101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543" name="Line 39"/>
              <p:cNvSpPr>
                <a:spLocks noChangeShapeType="1"/>
              </p:cNvSpPr>
              <p:nvPr/>
            </p:nvSpPr>
            <p:spPr bwMode="auto">
              <a:xfrm>
                <a:off x="2346130" y="3684675"/>
                <a:ext cx="0" cy="7101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545" name="Line 41"/>
              <p:cNvSpPr>
                <a:spLocks noChangeShapeType="1"/>
              </p:cNvSpPr>
              <p:nvPr/>
            </p:nvSpPr>
            <p:spPr bwMode="auto">
              <a:xfrm>
                <a:off x="2694633" y="3684675"/>
                <a:ext cx="0" cy="7101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556" name="Line 52"/>
              <p:cNvSpPr>
                <a:spLocks noChangeShapeType="1"/>
              </p:cNvSpPr>
              <p:nvPr/>
            </p:nvSpPr>
            <p:spPr bwMode="auto">
              <a:xfrm>
                <a:off x="6179663" y="3684675"/>
                <a:ext cx="0" cy="7101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grpSp>
        <p:grpSp>
          <p:nvGrpSpPr>
            <p:cNvPr id="1935" name="Group 1934"/>
            <p:cNvGrpSpPr/>
            <p:nvPr/>
          </p:nvGrpSpPr>
          <p:grpSpPr>
            <a:xfrm>
              <a:off x="2307698" y="3803487"/>
              <a:ext cx="4305359" cy="127064"/>
              <a:chOff x="2307698" y="3803487"/>
              <a:chExt cx="4305359" cy="127064"/>
            </a:xfrm>
          </p:grpSpPr>
          <p:sp>
            <p:nvSpPr>
              <p:cNvPr id="544" name="Rectangle 40"/>
              <p:cNvSpPr>
                <a:spLocks noChangeArrowheads="1"/>
              </p:cNvSpPr>
              <p:nvPr/>
            </p:nvSpPr>
            <p:spPr bwMode="auto">
              <a:xfrm>
                <a:off x="2307698" y="3803487"/>
                <a:ext cx="83603" cy="1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3</a:t>
                </a:r>
              </a:p>
            </p:txBody>
          </p:sp>
          <p:sp>
            <p:nvSpPr>
              <p:cNvPr id="546" name="Rectangle 42"/>
              <p:cNvSpPr>
                <a:spLocks noChangeArrowheads="1"/>
              </p:cNvSpPr>
              <p:nvPr/>
            </p:nvSpPr>
            <p:spPr bwMode="auto">
              <a:xfrm>
                <a:off x="2650598" y="3803487"/>
                <a:ext cx="83603" cy="1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6</a:t>
                </a:r>
              </a:p>
            </p:txBody>
          </p:sp>
          <p:sp>
            <p:nvSpPr>
              <p:cNvPr id="547" name="Rectangle 43"/>
              <p:cNvSpPr>
                <a:spLocks noChangeArrowheads="1"/>
              </p:cNvSpPr>
              <p:nvPr/>
            </p:nvSpPr>
            <p:spPr bwMode="auto">
              <a:xfrm>
                <a:off x="3006198" y="3803487"/>
                <a:ext cx="83603" cy="1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9</a:t>
                </a:r>
              </a:p>
            </p:txBody>
          </p:sp>
          <p:sp>
            <p:nvSpPr>
              <p:cNvPr id="548" name="Rectangle 44"/>
              <p:cNvSpPr>
                <a:spLocks noChangeArrowheads="1"/>
              </p:cNvSpPr>
              <p:nvPr/>
            </p:nvSpPr>
            <p:spPr bwMode="auto">
              <a:xfrm>
                <a:off x="3307297" y="3803487"/>
                <a:ext cx="167206" cy="1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12</a:t>
                </a:r>
              </a:p>
            </p:txBody>
          </p:sp>
          <p:sp>
            <p:nvSpPr>
              <p:cNvPr id="549" name="Rectangle 45"/>
              <p:cNvSpPr>
                <a:spLocks noChangeArrowheads="1"/>
              </p:cNvSpPr>
              <p:nvPr/>
            </p:nvSpPr>
            <p:spPr bwMode="auto">
              <a:xfrm>
                <a:off x="3650197" y="3803487"/>
                <a:ext cx="167206" cy="1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15</a:t>
                </a:r>
              </a:p>
            </p:txBody>
          </p:sp>
          <p:sp>
            <p:nvSpPr>
              <p:cNvPr id="550" name="Rectangle 46"/>
              <p:cNvSpPr>
                <a:spLocks noChangeArrowheads="1"/>
              </p:cNvSpPr>
              <p:nvPr/>
            </p:nvSpPr>
            <p:spPr bwMode="auto">
              <a:xfrm>
                <a:off x="4005797" y="3803487"/>
                <a:ext cx="167206" cy="1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18</a:t>
                </a:r>
              </a:p>
            </p:txBody>
          </p:sp>
          <p:sp>
            <p:nvSpPr>
              <p:cNvPr id="551" name="Rectangle 47"/>
              <p:cNvSpPr>
                <a:spLocks noChangeArrowheads="1"/>
              </p:cNvSpPr>
              <p:nvPr/>
            </p:nvSpPr>
            <p:spPr bwMode="auto">
              <a:xfrm>
                <a:off x="4348696" y="3803487"/>
                <a:ext cx="167206" cy="1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21</a:t>
                </a:r>
              </a:p>
            </p:txBody>
          </p:sp>
          <p:sp>
            <p:nvSpPr>
              <p:cNvPr id="552" name="Rectangle 48"/>
              <p:cNvSpPr>
                <a:spLocks noChangeArrowheads="1"/>
              </p:cNvSpPr>
              <p:nvPr/>
            </p:nvSpPr>
            <p:spPr bwMode="auto">
              <a:xfrm>
                <a:off x="4704296" y="3803487"/>
                <a:ext cx="167206" cy="1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24</a:t>
                </a:r>
              </a:p>
            </p:txBody>
          </p:sp>
          <p:sp>
            <p:nvSpPr>
              <p:cNvPr id="553" name="Rectangle 49"/>
              <p:cNvSpPr>
                <a:spLocks noChangeArrowheads="1"/>
              </p:cNvSpPr>
              <p:nvPr/>
            </p:nvSpPr>
            <p:spPr bwMode="auto">
              <a:xfrm>
                <a:off x="5047196" y="3803487"/>
                <a:ext cx="167206" cy="1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27</a:t>
                </a:r>
              </a:p>
            </p:txBody>
          </p:sp>
          <p:sp>
            <p:nvSpPr>
              <p:cNvPr id="554" name="Rectangle 50"/>
              <p:cNvSpPr>
                <a:spLocks noChangeArrowheads="1"/>
              </p:cNvSpPr>
              <p:nvPr/>
            </p:nvSpPr>
            <p:spPr bwMode="auto">
              <a:xfrm>
                <a:off x="5402796" y="3803487"/>
                <a:ext cx="167206" cy="1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30</a:t>
                </a:r>
              </a:p>
            </p:txBody>
          </p:sp>
          <p:sp>
            <p:nvSpPr>
              <p:cNvPr id="555" name="Rectangle 51"/>
              <p:cNvSpPr>
                <a:spLocks noChangeArrowheads="1"/>
              </p:cNvSpPr>
              <p:nvPr/>
            </p:nvSpPr>
            <p:spPr bwMode="auto">
              <a:xfrm>
                <a:off x="5745696" y="3803487"/>
                <a:ext cx="167206" cy="1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33</a:t>
                </a:r>
              </a:p>
            </p:txBody>
          </p:sp>
          <p:sp>
            <p:nvSpPr>
              <p:cNvPr id="557" name="Rectangle 53"/>
              <p:cNvSpPr>
                <a:spLocks noChangeArrowheads="1"/>
              </p:cNvSpPr>
              <p:nvPr/>
            </p:nvSpPr>
            <p:spPr bwMode="auto">
              <a:xfrm>
                <a:off x="6101296" y="3803487"/>
                <a:ext cx="167206" cy="1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36</a:t>
                </a:r>
              </a:p>
            </p:txBody>
          </p:sp>
          <p:sp>
            <p:nvSpPr>
              <p:cNvPr id="559" name="Rectangle 55"/>
              <p:cNvSpPr>
                <a:spLocks noChangeArrowheads="1"/>
              </p:cNvSpPr>
              <p:nvPr/>
            </p:nvSpPr>
            <p:spPr bwMode="auto">
              <a:xfrm>
                <a:off x="6445851" y="3803487"/>
                <a:ext cx="167206" cy="1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39</a:t>
                </a:r>
              </a:p>
            </p:txBody>
          </p:sp>
        </p:grpSp>
        <p:sp>
          <p:nvSpPr>
            <p:cNvPr id="561" name="Rectangle 57"/>
            <p:cNvSpPr>
              <a:spLocks noChangeArrowheads="1"/>
            </p:cNvSpPr>
            <p:nvPr/>
          </p:nvSpPr>
          <p:spPr bwMode="auto">
            <a:xfrm rot="16200000">
              <a:off x="228328" y="2524683"/>
              <a:ext cx="2562216" cy="20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333"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Probability of Death or Distant Metastasis</a:t>
              </a:r>
              <a:endParaRPr kumimoji="0" lang="en-US" altLang="en-US" sz="1333"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62" name="Rectangle 58"/>
            <p:cNvSpPr>
              <a:spLocks noChangeArrowheads="1"/>
            </p:cNvSpPr>
            <p:nvPr/>
          </p:nvSpPr>
          <p:spPr bwMode="auto">
            <a:xfrm>
              <a:off x="2738884" y="3971647"/>
              <a:ext cx="2833168" cy="14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333"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Time from Randomization (months)</a:t>
              </a:r>
              <a:endParaRPr kumimoji="0" lang="en-US" altLang="en-US" sz="1333"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84" name="Line 192"/>
            <p:cNvSpPr>
              <a:spLocks noChangeShapeType="1"/>
            </p:cNvSpPr>
            <p:nvPr/>
          </p:nvSpPr>
          <p:spPr bwMode="auto">
            <a:xfrm>
              <a:off x="1977593" y="1696932"/>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985" name="Line 193"/>
            <p:cNvSpPr>
              <a:spLocks noChangeShapeType="1"/>
            </p:cNvSpPr>
            <p:nvPr/>
          </p:nvSpPr>
          <p:spPr bwMode="auto">
            <a:xfrm>
              <a:off x="1977593" y="1911831"/>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986" name="Line 194"/>
            <p:cNvSpPr>
              <a:spLocks noChangeShapeType="1"/>
            </p:cNvSpPr>
            <p:nvPr/>
          </p:nvSpPr>
          <p:spPr bwMode="auto">
            <a:xfrm>
              <a:off x="1977593" y="2126730"/>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987" name="Line 195"/>
            <p:cNvSpPr>
              <a:spLocks noChangeShapeType="1"/>
            </p:cNvSpPr>
            <p:nvPr/>
          </p:nvSpPr>
          <p:spPr bwMode="auto">
            <a:xfrm>
              <a:off x="1977593" y="2360647"/>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80" name="Line 196"/>
            <p:cNvSpPr>
              <a:spLocks noChangeShapeType="1"/>
            </p:cNvSpPr>
            <p:nvPr/>
          </p:nvSpPr>
          <p:spPr bwMode="auto">
            <a:xfrm>
              <a:off x="1977593" y="2579350"/>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81" name="Line 197"/>
            <p:cNvSpPr>
              <a:spLocks noChangeShapeType="1"/>
            </p:cNvSpPr>
            <p:nvPr/>
          </p:nvSpPr>
          <p:spPr bwMode="auto">
            <a:xfrm>
              <a:off x="1977593" y="2796151"/>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82" name="Line 198"/>
            <p:cNvSpPr>
              <a:spLocks noChangeShapeType="1"/>
            </p:cNvSpPr>
            <p:nvPr/>
          </p:nvSpPr>
          <p:spPr bwMode="auto">
            <a:xfrm>
              <a:off x="1977593" y="3014854"/>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83" name="Line 199"/>
            <p:cNvSpPr>
              <a:spLocks noChangeShapeType="1"/>
            </p:cNvSpPr>
            <p:nvPr/>
          </p:nvSpPr>
          <p:spPr bwMode="auto">
            <a:xfrm>
              <a:off x="1977593" y="3231656"/>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84" name="Line 200"/>
            <p:cNvSpPr>
              <a:spLocks noChangeShapeType="1"/>
            </p:cNvSpPr>
            <p:nvPr/>
          </p:nvSpPr>
          <p:spPr bwMode="auto">
            <a:xfrm>
              <a:off x="1977593" y="3465573"/>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85" name="Line 201"/>
            <p:cNvSpPr>
              <a:spLocks noChangeShapeType="1"/>
            </p:cNvSpPr>
            <p:nvPr/>
          </p:nvSpPr>
          <p:spPr bwMode="auto">
            <a:xfrm>
              <a:off x="1977593"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86" name="Line 202"/>
            <p:cNvSpPr>
              <a:spLocks noChangeShapeType="1"/>
            </p:cNvSpPr>
            <p:nvPr/>
          </p:nvSpPr>
          <p:spPr bwMode="auto">
            <a:xfrm>
              <a:off x="1977593"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87" name="Line 203"/>
            <p:cNvSpPr>
              <a:spLocks noChangeShapeType="1"/>
            </p:cNvSpPr>
            <p:nvPr/>
          </p:nvSpPr>
          <p:spPr bwMode="auto">
            <a:xfrm>
              <a:off x="2106628"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88" name="Line 204"/>
            <p:cNvSpPr>
              <a:spLocks noChangeShapeType="1"/>
            </p:cNvSpPr>
            <p:nvPr/>
          </p:nvSpPr>
          <p:spPr bwMode="auto">
            <a:xfrm>
              <a:off x="3048000"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89" name="Line 205"/>
            <p:cNvSpPr>
              <a:spLocks noChangeShapeType="1"/>
            </p:cNvSpPr>
            <p:nvPr/>
          </p:nvSpPr>
          <p:spPr bwMode="auto">
            <a:xfrm>
              <a:off x="3390900"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90" name="Line 206"/>
            <p:cNvSpPr>
              <a:spLocks noChangeShapeType="1"/>
            </p:cNvSpPr>
            <p:nvPr/>
          </p:nvSpPr>
          <p:spPr bwMode="auto">
            <a:xfrm>
              <a:off x="3733800"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91" name="Line 207"/>
            <p:cNvSpPr>
              <a:spLocks noChangeShapeType="1"/>
            </p:cNvSpPr>
            <p:nvPr/>
          </p:nvSpPr>
          <p:spPr bwMode="auto">
            <a:xfrm>
              <a:off x="4089400"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92" name="Line 208"/>
            <p:cNvSpPr>
              <a:spLocks noChangeShapeType="1"/>
            </p:cNvSpPr>
            <p:nvPr/>
          </p:nvSpPr>
          <p:spPr bwMode="auto">
            <a:xfrm>
              <a:off x="4432300"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93" name="Line 209"/>
            <p:cNvSpPr>
              <a:spLocks noChangeShapeType="1"/>
            </p:cNvSpPr>
            <p:nvPr/>
          </p:nvSpPr>
          <p:spPr bwMode="auto">
            <a:xfrm>
              <a:off x="4787900"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94" name="Line 210"/>
            <p:cNvSpPr>
              <a:spLocks noChangeShapeType="1"/>
            </p:cNvSpPr>
            <p:nvPr/>
          </p:nvSpPr>
          <p:spPr bwMode="auto">
            <a:xfrm>
              <a:off x="5130800"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95" name="Line 211"/>
            <p:cNvSpPr>
              <a:spLocks noChangeShapeType="1"/>
            </p:cNvSpPr>
            <p:nvPr/>
          </p:nvSpPr>
          <p:spPr bwMode="auto">
            <a:xfrm>
              <a:off x="5486400"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96" name="Line 212"/>
            <p:cNvSpPr>
              <a:spLocks noChangeShapeType="1"/>
            </p:cNvSpPr>
            <p:nvPr/>
          </p:nvSpPr>
          <p:spPr bwMode="auto">
            <a:xfrm>
              <a:off x="5829300"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97" name="Line 213"/>
            <p:cNvSpPr>
              <a:spLocks noChangeShapeType="1"/>
            </p:cNvSpPr>
            <p:nvPr/>
          </p:nvSpPr>
          <p:spPr bwMode="auto">
            <a:xfrm>
              <a:off x="2342577"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98" name="Line 214"/>
            <p:cNvSpPr>
              <a:spLocks noChangeShapeType="1"/>
            </p:cNvSpPr>
            <p:nvPr/>
          </p:nvSpPr>
          <p:spPr bwMode="auto">
            <a:xfrm>
              <a:off x="2692400"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99" name="Line 215"/>
            <p:cNvSpPr>
              <a:spLocks noChangeShapeType="1"/>
            </p:cNvSpPr>
            <p:nvPr/>
          </p:nvSpPr>
          <p:spPr bwMode="auto">
            <a:xfrm>
              <a:off x="6184900"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33" name="Line 455"/>
            <p:cNvSpPr>
              <a:spLocks noChangeShapeType="1"/>
            </p:cNvSpPr>
            <p:nvPr/>
          </p:nvSpPr>
          <p:spPr bwMode="auto">
            <a:xfrm>
              <a:off x="2000269" y="17024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34" name="Line 456"/>
            <p:cNvSpPr>
              <a:spLocks noChangeShapeType="1"/>
            </p:cNvSpPr>
            <p:nvPr/>
          </p:nvSpPr>
          <p:spPr bwMode="auto">
            <a:xfrm>
              <a:off x="2000269" y="1916046"/>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35" name="Line 457"/>
            <p:cNvSpPr>
              <a:spLocks noChangeShapeType="1"/>
            </p:cNvSpPr>
            <p:nvPr/>
          </p:nvSpPr>
          <p:spPr bwMode="auto">
            <a:xfrm>
              <a:off x="2000269" y="2129613"/>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36" name="Line 458"/>
            <p:cNvSpPr>
              <a:spLocks noChangeShapeType="1"/>
            </p:cNvSpPr>
            <p:nvPr/>
          </p:nvSpPr>
          <p:spPr bwMode="auto">
            <a:xfrm>
              <a:off x="2000269" y="2362080"/>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37" name="Line 459"/>
            <p:cNvSpPr>
              <a:spLocks noChangeShapeType="1"/>
            </p:cNvSpPr>
            <p:nvPr/>
          </p:nvSpPr>
          <p:spPr bwMode="auto">
            <a:xfrm>
              <a:off x="2000269" y="2579426"/>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38" name="Line 460"/>
            <p:cNvSpPr>
              <a:spLocks noChangeShapeType="1"/>
            </p:cNvSpPr>
            <p:nvPr/>
          </p:nvSpPr>
          <p:spPr bwMode="auto">
            <a:xfrm>
              <a:off x="2000269" y="2794883"/>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39" name="Line 461"/>
            <p:cNvSpPr>
              <a:spLocks noChangeShapeType="1"/>
            </p:cNvSpPr>
            <p:nvPr/>
          </p:nvSpPr>
          <p:spPr bwMode="auto">
            <a:xfrm>
              <a:off x="2000269" y="3012230"/>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40" name="Line 462"/>
            <p:cNvSpPr>
              <a:spLocks noChangeShapeType="1"/>
            </p:cNvSpPr>
            <p:nvPr/>
          </p:nvSpPr>
          <p:spPr bwMode="auto">
            <a:xfrm>
              <a:off x="2000269" y="3227687"/>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41" name="Line 463"/>
            <p:cNvSpPr>
              <a:spLocks noChangeShapeType="1"/>
            </p:cNvSpPr>
            <p:nvPr/>
          </p:nvSpPr>
          <p:spPr bwMode="auto">
            <a:xfrm>
              <a:off x="2000269" y="3460153"/>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42" name="Line 464"/>
            <p:cNvSpPr>
              <a:spLocks noChangeShapeType="1"/>
            </p:cNvSpPr>
            <p:nvPr/>
          </p:nvSpPr>
          <p:spPr bwMode="auto">
            <a:xfrm>
              <a:off x="2000269" y="3681280"/>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43" name="Line 465"/>
            <p:cNvSpPr>
              <a:spLocks noChangeShapeType="1"/>
            </p:cNvSpPr>
            <p:nvPr/>
          </p:nvSpPr>
          <p:spPr bwMode="auto">
            <a:xfrm>
              <a:off x="2000269" y="3681280"/>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44" name="Line 466"/>
            <p:cNvSpPr>
              <a:spLocks noChangeShapeType="1"/>
            </p:cNvSpPr>
            <p:nvPr/>
          </p:nvSpPr>
          <p:spPr bwMode="auto">
            <a:xfrm>
              <a:off x="2103052" y="3681280"/>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45" name="Line 467"/>
            <p:cNvSpPr>
              <a:spLocks noChangeShapeType="1"/>
            </p:cNvSpPr>
            <p:nvPr/>
          </p:nvSpPr>
          <p:spPr bwMode="auto">
            <a:xfrm>
              <a:off x="3037274" y="3681280"/>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46" name="Line 468"/>
            <p:cNvSpPr>
              <a:spLocks noChangeShapeType="1"/>
            </p:cNvSpPr>
            <p:nvPr/>
          </p:nvSpPr>
          <p:spPr bwMode="auto">
            <a:xfrm>
              <a:off x="3386001" y="3681280"/>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47" name="Line 469"/>
            <p:cNvSpPr>
              <a:spLocks noChangeShapeType="1"/>
            </p:cNvSpPr>
            <p:nvPr/>
          </p:nvSpPr>
          <p:spPr bwMode="auto">
            <a:xfrm>
              <a:off x="3736564" y="3681280"/>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48" name="Line 470"/>
            <p:cNvSpPr>
              <a:spLocks noChangeShapeType="1"/>
            </p:cNvSpPr>
            <p:nvPr/>
          </p:nvSpPr>
          <p:spPr bwMode="auto">
            <a:xfrm>
              <a:off x="4081620" y="3681280"/>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49" name="Line 471"/>
            <p:cNvSpPr>
              <a:spLocks noChangeShapeType="1"/>
            </p:cNvSpPr>
            <p:nvPr/>
          </p:nvSpPr>
          <p:spPr bwMode="auto">
            <a:xfrm>
              <a:off x="4417500" y="3681280"/>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50" name="Line 472"/>
            <p:cNvSpPr>
              <a:spLocks noChangeShapeType="1"/>
            </p:cNvSpPr>
            <p:nvPr/>
          </p:nvSpPr>
          <p:spPr bwMode="auto">
            <a:xfrm>
              <a:off x="4777240" y="3681280"/>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51" name="Line 473"/>
            <p:cNvSpPr>
              <a:spLocks noChangeShapeType="1"/>
            </p:cNvSpPr>
            <p:nvPr/>
          </p:nvSpPr>
          <p:spPr bwMode="auto">
            <a:xfrm>
              <a:off x="5122296" y="3681280"/>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52" name="Line 474"/>
            <p:cNvSpPr>
              <a:spLocks noChangeShapeType="1"/>
            </p:cNvSpPr>
            <p:nvPr/>
          </p:nvSpPr>
          <p:spPr bwMode="auto">
            <a:xfrm>
              <a:off x="5474694" y="3681280"/>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53" name="Line 475"/>
            <p:cNvSpPr>
              <a:spLocks noChangeShapeType="1"/>
            </p:cNvSpPr>
            <p:nvPr/>
          </p:nvSpPr>
          <p:spPr bwMode="auto">
            <a:xfrm>
              <a:off x="5821586" y="3681280"/>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54" name="Line 476"/>
            <p:cNvSpPr>
              <a:spLocks noChangeShapeType="1"/>
            </p:cNvSpPr>
            <p:nvPr/>
          </p:nvSpPr>
          <p:spPr bwMode="auto">
            <a:xfrm>
              <a:off x="6170313" y="3681280"/>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55" name="Line 477"/>
            <p:cNvSpPr>
              <a:spLocks noChangeShapeType="1"/>
            </p:cNvSpPr>
            <p:nvPr/>
          </p:nvSpPr>
          <p:spPr bwMode="auto">
            <a:xfrm>
              <a:off x="2339820" y="3681280"/>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56" name="Line 478"/>
            <p:cNvSpPr>
              <a:spLocks noChangeShapeType="1"/>
            </p:cNvSpPr>
            <p:nvPr/>
          </p:nvSpPr>
          <p:spPr bwMode="auto">
            <a:xfrm>
              <a:off x="2697724" y="3681280"/>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grpSp>
          <p:nvGrpSpPr>
            <p:cNvPr id="1932" name="Group 1931"/>
            <p:cNvGrpSpPr/>
            <p:nvPr/>
          </p:nvGrpSpPr>
          <p:grpSpPr>
            <a:xfrm>
              <a:off x="1980080" y="1460563"/>
              <a:ext cx="4203081" cy="1833273"/>
              <a:chOff x="1980080" y="1460563"/>
              <a:chExt cx="4203081" cy="1833273"/>
            </a:xfrm>
          </p:grpSpPr>
          <p:sp>
            <p:nvSpPr>
              <p:cNvPr id="1757" name="Freeform 479"/>
              <p:cNvSpPr>
                <a:spLocks/>
              </p:cNvSpPr>
              <p:nvPr/>
            </p:nvSpPr>
            <p:spPr bwMode="auto">
              <a:xfrm>
                <a:off x="2009447" y="1500252"/>
                <a:ext cx="4164537" cy="1759564"/>
              </a:xfrm>
              <a:custGeom>
                <a:avLst/>
                <a:gdLst>
                  <a:gd name="T0" fmla="*/ 1952 w 2269"/>
                  <a:gd name="T1" fmla="*/ 931 h 931"/>
                  <a:gd name="T2" fmla="*/ 1844 w 2269"/>
                  <a:gd name="T3" fmla="*/ 856 h 931"/>
                  <a:gd name="T4" fmla="*/ 1808 w 2269"/>
                  <a:gd name="T5" fmla="*/ 837 h 931"/>
                  <a:gd name="T6" fmla="*/ 1712 w 2269"/>
                  <a:gd name="T7" fmla="*/ 812 h 931"/>
                  <a:gd name="T8" fmla="*/ 1695 w 2269"/>
                  <a:gd name="T9" fmla="*/ 795 h 931"/>
                  <a:gd name="T10" fmla="*/ 1657 w 2269"/>
                  <a:gd name="T11" fmla="*/ 774 h 931"/>
                  <a:gd name="T12" fmla="*/ 1612 w 2269"/>
                  <a:gd name="T13" fmla="*/ 759 h 931"/>
                  <a:gd name="T14" fmla="*/ 1479 w 2269"/>
                  <a:gd name="T15" fmla="*/ 735 h 931"/>
                  <a:gd name="T16" fmla="*/ 1467 w 2269"/>
                  <a:gd name="T17" fmla="*/ 730 h 931"/>
                  <a:gd name="T18" fmla="*/ 1439 w 2269"/>
                  <a:gd name="T19" fmla="*/ 723 h 931"/>
                  <a:gd name="T20" fmla="*/ 1408 w 2269"/>
                  <a:gd name="T21" fmla="*/ 714 h 931"/>
                  <a:gd name="T22" fmla="*/ 1386 w 2269"/>
                  <a:gd name="T23" fmla="*/ 707 h 931"/>
                  <a:gd name="T24" fmla="*/ 1355 w 2269"/>
                  <a:gd name="T25" fmla="*/ 689 h 931"/>
                  <a:gd name="T26" fmla="*/ 1335 w 2269"/>
                  <a:gd name="T27" fmla="*/ 680 h 931"/>
                  <a:gd name="T28" fmla="*/ 1326 w 2269"/>
                  <a:gd name="T29" fmla="*/ 660 h 931"/>
                  <a:gd name="T30" fmla="*/ 1285 w 2269"/>
                  <a:gd name="T31" fmla="*/ 653 h 931"/>
                  <a:gd name="T32" fmla="*/ 1271 w 2269"/>
                  <a:gd name="T33" fmla="*/ 644 h 931"/>
                  <a:gd name="T34" fmla="*/ 1223 w 2269"/>
                  <a:gd name="T35" fmla="*/ 631 h 931"/>
                  <a:gd name="T36" fmla="*/ 1127 w 2269"/>
                  <a:gd name="T37" fmla="*/ 617 h 931"/>
                  <a:gd name="T38" fmla="*/ 1107 w 2269"/>
                  <a:gd name="T39" fmla="*/ 607 h 931"/>
                  <a:gd name="T40" fmla="*/ 1095 w 2269"/>
                  <a:gd name="T41" fmla="*/ 598 h 931"/>
                  <a:gd name="T42" fmla="*/ 1009 w 2269"/>
                  <a:gd name="T43" fmla="*/ 581 h 931"/>
                  <a:gd name="T44" fmla="*/ 978 w 2269"/>
                  <a:gd name="T45" fmla="*/ 571 h 931"/>
                  <a:gd name="T46" fmla="*/ 966 w 2269"/>
                  <a:gd name="T47" fmla="*/ 562 h 931"/>
                  <a:gd name="T48" fmla="*/ 941 w 2269"/>
                  <a:gd name="T49" fmla="*/ 554 h 931"/>
                  <a:gd name="T50" fmla="*/ 923 w 2269"/>
                  <a:gd name="T51" fmla="*/ 545 h 931"/>
                  <a:gd name="T52" fmla="*/ 910 w 2269"/>
                  <a:gd name="T53" fmla="*/ 533 h 931"/>
                  <a:gd name="T54" fmla="*/ 817 w 2269"/>
                  <a:gd name="T55" fmla="*/ 521 h 931"/>
                  <a:gd name="T56" fmla="*/ 783 w 2269"/>
                  <a:gd name="T57" fmla="*/ 511 h 931"/>
                  <a:gd name="T58" fmla="*/ 718 w 2269"/>
                  <a:gd name="T59" fmla="*/ 483 h 931"/>
                  <a:gd name="T60" fmla="*/ 668 w 2269"/>
                  <a:gd name="T61" fmla="*/ 470 h 931"/>
                  <a:gd name="T62" fmla="*/ 632 w 2269"/>
                  <a:gd name="T63" fmla="*/ 448 h 931"/>
                  <a:gd name="T64" fmla="*/ 582 w 2269"/>
                  <a:gd name="T65" fmla="*/ 430 h 931"/>
                  <a:gd name="T66" fmla="*/ 574 w 2269"/>
                  <a:gd name="T67" fmla="*/ 420 h 931"/>
                  <a:gd name="T68" fmla="*/ 553 w 2269"/>
                  <a:gd name="T69" fmla="*/ 398 h 931"/>
                  <a:gd name="T70" fmla="*/ 522 w 2269"/>
                  <a:gd name="T71" fmla="*/ 379 h 931"/>
                  <a:gd name="T72" fmla="*/ 510 w 2269"/>
                  <a:gd name="T73" fmla="*/ 359 h 931"/>
                  <a:gd name="T74" fmla="*/ 495 w 2269"/>
                  <a:gd name="T75" fmla="*/ 340 h 931"/>
                  <a:gd name="T76" fmla="*/ 473 w 2269"/>
                  <a:gd name="T77" fmla="*/ 326 h 931"/>
                  <a:gd name="T78" fmla="*/ 466 w 2269"/>
                  <a:gd name="T79" fmla="*/ 312 h 931"/>
                  <a:gd name="T80" fmla="*/ 367 w 2269"/>
                  <a:gd name="T81" fmla="*/ 309 h 931"/>
                  <a:gd name="T82" fmla="*/ 351 w 2269"/>
                  <a:gd name="T83" fmla="*/ 299 h 931"/>
                  <a:gd name="T84" fmla="*/ 336 w 2269"/>
                  <a:gd name="T85" fmla="*/ 287 h 931"/>
                  <a:gd name="T86" fmla="*/ 312 w 2269"/>
                  <a:gd name="T87" fmla="*/ 263 h 931"/>
                  <a:gd name="T88" fmla="*/ 271 w 2269"/>
                  <a:gd name="T89" fmla="*/ 244 h 931"/>
                  <a:gd name="T90" fmla="*/ 260 w 2269"/>
                  <a:gd name="T91" fmla="*/ 236 h 931"/>
                  <a:gd name="T92" fmla="*/ 233 w 2269"/>
                  <a:gd name="T93" fmla="*/ 215 h 931"/>
                  <a:gd name="T94" fmla="*/ 223 w 2269"/>
                  <a:gd name="T95" fmla="*/ 193 h 931"/>
                  <a:gd name="T96" fmla="*/ 209 w 2269"/>
                  <a:gd name="T97" fmla="*/ 169 h 931"/>
                  <a:gd name="T98" fmla="*/ 192 w 2269"/>
                  <a:gd name="T99" fmla="*/ 155 h 931"/>
                  <a:gd name="T100" fmla="*/ 171 w 2269"/>
                  <a:gd name="T101" fmla="*/ 145 h 931"/>
                  <a:gd name="T102" fmla="*/ 139 w 2269"/>
                  <a:gd name="T103" fmla="*/ 123 h 931"/>
                  <a:gd name="T104" fmla="*/ 120 w 2269"/>
                  <a:gd name="T105" fmla="*/ 100 h 931"/>
                  <a:gd name="T106" fmla="*/ 111 w 2269"/>
                  <a:gd name="T107" fmla="*/ 73 h 931"/>
                  <a:gd name="T108" fmla="*/ 104 w 2269"/>
                  <a:gd name="T109" fmla="*/ 44 h 931"/>
                  <a:gd name="T110" fmla="*/ 87 w 2269"/>
                  <a:gd name="T111" fmla="*/ 24 h 931"/>
                  <a:gd name="T112" fmla="*/ 63 w 2269"/>
                  <a:gd name="T113" fmla="*/ 6 h 931"/>
                  <a:gd name="T114" fmla="*/ 36 w 2269"/>
                  <a:gd name="T115" fmla="*/ 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9" h="931">
                    <a:moveTo>
                      <a:pt x="2269" y="931"/>
                    </a:moveTo>
                    <a:lnTo>
                      <a:pt x="1952" y="931"/>
                    </a:lnTo>
                    <a:lnTo>
                      <a:pt x="1952" y="856"/>
                    </a:lnTo>
                    <a:lnTo>
                      <a:pt x="1844" y="856"/>
                    </a:lnTo>
                    <a:lnTo>
                      <a:pt x="1844" y="837"/>
                    </a:lnTo>
                    <a:lnTo>
                      <a:pt x="1808" y="837"/>
                    </a:lnTo>
                    <a:lnTo>
                      <a:pt x="1808" y="812"/>
                    </a:lnTo>
                    <a:lnTo>
                      <a:pt x="1712" y="812"/>
                    </a:lnTo>
                    <a:lnTo>
                      <a:pt x="1712" y="795"/>
                    </a:lnTo>
                    <a:lnTo>
                      <a:pt x="1695" y="795"/>
                    </a:lnTo>
                    <a:lnTo>
                      <a:pt x="1695" y="774"/>
                    </a:lnTo>
                    <a:lnTo>
                      <a:pt x="1657" y="774"/>
                    </a:lnTo>
                    <a:lnTo>
                      <a:pt x="1657" y="759"/>
                    </a:lnTo>
                    <a:lnTo>
                      <a:pt x="1612" y="759"/>
                    </a:lnTo>
                    <a:lnTo>
                      <a:pt x="1612" y="735"/>
                    </a:lnTo>
                    <a:lnTo>
                      <a:pt x="1479" y="735"/>
                    </a:lnTo>
                    <a:lnTo>
                      <a:pt x="1479" y="730"/>
                    </a:lnTo>
                    <a:lnTo>
                      <a:pt x="1467" y="730"/>
                    </a:lnTo>
                    <a:lnTo>
                      <a:pt x="1467" y="723"/>
                    </a:lnTo>
                    <a:lnTo>
                      <a:pt x="1439" y="723"/>
                    </a:lnTo>
                    <a:lnTo>
                      <a:pt x="1439" y="714"/>
                    </a:lnTo>
                    <a:lnTo>
                      <a:pt x="1408" y="714"/>
                    </a:lnTo>
                    <a:lnTo>
                      <a:pt x="1408" y="707"/>
                    </a:lnTo>
                    <a:lnTo>
                      <a:pt x="1386" y="707"/>
                    </a:lnTo>
                    <a:lnTo>
                      <a:pt x="1386" y="689"/>
                    </a:lnTo>
                    <a:lnTo>
                      <a:pt x="1355" y="689"/>
                    </a:lnTo>
                    <a:lnTo>
                      <a:pt x="1355" y="680"/>
                    </a:lnTo>
                    <a:lnTo>
                      <a:pt x="1335" y="680"/>
                    </a:lnTo>
                    <a:lnTo>
                      <a:pt x="1335" y="660"/>
                    </a:lnTo>
                    <a:lnTo>
                      <a:pt x="1326" y="660"/>
                    </a:lnTo>
                    <a:lnTo>
                      <a:pt x="1326" y="653"/>
                    </a:lnTo>
                    <a:lnTo>
                      <a:pt x="1285" y="653"/>
                    </a:lnTo>
                    <a:lnTo>
                      <a:pt x="1285" y="644"/>
                    </a:lnTo>
                    <a:lnTo>
                      <a:pt x="1271" y="644"/>
                    </a:lnTo>
                    <a:lnTo>
                      <a:pt x="1271" y="631"/>
                    </a:lnTo>
                    <a:lnTo>
                      <a:pt x="1223" y="631"/>
                    </a:lnTo>
                    <a:lnTo>
                      <a:pt x="1223" y="617"/>
                    </a:lnTo>
                    <a:lnTo>
                      <a:pt x="1127" y="617"/>
                    </a:lnTo>
                    <a:lnTo>
                      <a:pt x="1127" y="607"/>
                    </a:lnTo>
                    <a:lnTo>
                      <a:pt x="1107" y="607"/>
                    </a:lnTo>
                    <a:lnTo>
                      <a:pt x="1107" y="598"/>
                    </a:lnTo>
                    <a:lnTo>
                      <a:pt x="1095" y="598"/>
                    </a:lnTo>
                    <a:lnTo>
                      <a:pt x="1095" y="581"/>
                    </a:lnTo>
                    <a:lnTo>
                      <a:pt x="1009" y="581"/>
                    </a:lnTo>
                    <a:lnTo>
                      <a:pt x="1009" y="571"/>
                    </a:lnTo>
                    <a:lnTo>
                      <a:pt x="978" y="571"/>
                    </a:lnTo>
                    <a:lnTo>
                      <a:pt x="978" y="562"/>
                    </a:lnTo>
                    <a:lnTo>
                      <a:pt x="966" y="562"/>
                    </a:lnTo>
                    <a:lnTo>
                      <a:pt x="966" y="554"/>
                    </a:lnTo>
                    <a:lnTo>
                      <a:pt x="941" y="554"/>
                    </a:lnTo>
                    <a:lnTo>
                      <a:pt x="941" y="545"/>
                    </a:lnTo>
                    <a:lnTo>
                      <a:pt x="923" y="545"/>
                    </a:lnTo>
                    <a:lnTo>
                      <a:pt x="923" y="533"/>
                    </a:lnTo>
                    <a:lnTo>
                      <a:pt x="910" y="533"/>
                    </a:lnTo>
                    <a:lnTo>
                      <a:pt x="910" y="521"/>
                    </a:lnTo>
                    <a:lnTo>
                      <a:pt x="817" y="521"/>
                    </a:lnTo>
                    <a:lnTo>
                      <a:pt x="817" y="511"/>
                    </a:lnTo>
                    <a:lnTo>
                      <a:pt x="783" y="511"/>
                    </a:lnTo>
                    <a:lnTo>
                      <a:pt x="783" y="483"/>
                    </a:lnTo>
                    <a:lnTo>
                      <a:pt x="718" y="483"/>
                    </a:lnTo>
                    <a:lnTo>
                      <a:pt x="718" y="470"/>
                    </a:lnTo>
                    <a:lnTo>
                      <a:pt x="668" y="470"/>
                    </a:lnTo>
                    <a:lnTo>
                      <a:pt x="668" y="448"/>
                    </a:lnTo>
                    <a:lnTo>
                      <a:pt x="632" y="448"/>
                    </a:lnTo>
                    <a:lnTo>
                      <a:pt x="632" y="430"/>
                    </a:lnTo>
                    <a:lnTo>
                      <a:pt x="582" y="430"/>
                    </a:lnTo>
                    <a:lnTo>
                      <a:pt x="582" y="420"/>
                    </a:lnTo>
                    <a:lnTo>
                      <a:pt x="574" y="420"/>
                    </a:lnTo>
                    <a:lnTo>
                      <a:pt x="574" y="398"/>
                    </a:lnTo>
                    <a:lnTo>
                      <a:pt x="553" y="398"/>
                    </a:lnTo>
                    <a:lnTo>
                      <a:pt x="553" y="379"/>
                    </a:lnTo>
                    <a:lnTo>
                      <a:pt x="522" y="379"/>
                    </a:lnTo>
                    <a:lnTo>
                      <a:pt x="522" y="359"/>
                    </a:lnTo>
                    <a:lnTo>
                      <a:pt x="510" y="359"/>
                    </a:lnTo>
                    <a:lnTo>
                      <a:pt x="510" y="340"/>
                    </a:lnTo>
                    <a:lnTo>
                      <a:pt x="495" y="340"/>
                    </a:lnTo>
                    <a:lnTo>
                      <a:pt x="495" y="326"/>
                    </a:lnTo>
                    <a:lnTo>
                      <a:pt x="473" y="326"/>
                    </a:lnTo>
                    <a:lnTo>
                      <a:pt x="473" y="312"/>
                    </a:lnTo>
                    <a:lnTo>
                      <a:pt x="466" y="312"/>
                    </a:lnTo>
                    <a:lnTo>
                      <a:pt x="466" y="309"/>
                    </a:lnTo>
                    <a:lnTo>
                      <a:pt x="367" y="309"/>
                    </a:lnTo>
                    <a:lnTo>
                      <a:pt x="367" y="299"/>
                    </a:lnTo>
                    <a:lnTo>
                      <a:pt x="351" y="299"/>
                    </a:lnTo>
                    <a:lnTo>
                      <a:pt x="351" y="287"/>
                    </a:lnTo>
                    <a:lnTo>
                      <a:pt x="336" y="287"/>
                    </a:lnTo>
                    <a:lnTo>
                      <a:pt x="312" y="287"/>
                    </a:lnTo>
                    <a:lnTo>
                      <a:pt x="312" y="263"/>
                    </a:lnTo>
                    <a:lnTo>
                      <a:pt x="271" y="263"/>
                    </a:lnTo>
                    <a:lnTo>
                      <a:pt x="271" y="244"/>
                    </a:lnTo>
                    <a:lnTo>
                      <a:pt x="260" y="244"/>
                    </a:lnTo>
                    <a:lnTo>
                      <a:pt x="260" y="236"/>
                    </a:lnTo>
                    <a:lnTo>
                      <a:pt x="233" y="236"/>
                    </a:lnTo>
                    <a:lnTo>
                      <a:pt x="233" y="215"/>
                    </a:lnTo>
                    <a:lnTo>
                      <a:pt x="223" y="215"/>
                    </a:lnTo>
                    <a:lnTo>
                      <a:pt x="223" y="193"/>
                    </a:lnTo>
                    <a:lnTo>
                      <a:pt x="209" y="193"/>
                    </a:lnTo>
                    <a:lnTo>
                      <a:pt x="209" y="169"/>
                    </a:lnTo>
                    <a:lnTo>
                      <a:pt x="192" y="169"/>
                    </a:lnTo>
                    <a:lnTo>
                      <a:pt x="192" y="155"/>
                    </a:lnTo>
                    <a:lnTo>
                      <a:pt x="171" y="155"/>
                    </a:lnTo>
                    <a:lnTo>
                      <a:pt x="171" y="145"/>
                    </a:lnTo>
                    <a:lnTo>
                      <a:pt x="139" y="145"/>
                    </a:lnTo>
                    <a:lnTo>
                      <a:pt x="139" y="123"/>
                    </a:lnTo>
                    <a:lnTo>
                      <a:pt x="120" y="123"/>
                    </a:lnTo>
                    <a:lnTo>
                      <a:pt x="120" y="100"/>
                    </a:lnTo>
                    <a:lnTo>
                      <a:pt x="111" y="100"/>
                    </a:lnTo>
                    <a:lnTo>
                      <a:pt x="111" y="73"/>
                    </a:lnTo>
                    <a:lnTo>
                      <a:pt x="104" y="73"/>
                    </a:lnTo>
                    <a:lnTo>
                      <a:pt x="104" y="44"/>
                    </a:lnTo>
                    <a:lnTo>
                      <a:pt x="87" y="44"/>
                    </a:lnTo>
                    <a:lnTo>
                      <a:pt x="87" y="24"/>
                    </a:lnTo>
                    <a:lnTo>
                      <a:pt x="63" y="24"/>
                    </a:lnTo>
                    <a:lnTo>
                      <a:pt x="63" y="6"/>
                    </a:lnTo>
                    <a:lnTo>
                      <a:pt x="36" y="6"/>
                    </a:lnTo>
                    <a:lnTo>
                      <a:pt x="36" y="0"/>
                    </a:lnTo>
                    <a:lnTo>
                      <a:pt x="0" y="0"/>
                    </a:lnTo>
                  </a:path>
                </a:pathLst>
              </a:custGeom>
              <a:noFill/>
              <a:ln w="190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58" name="Freeform 480"/>
              <p:cNvSpPr>
                <a:spLocks noEditPoints="1"/>
              </p:cNvSpPr>
              <p:nvPr/>
            </p:nvSpPr>
            <p:spPr bwMode="auto">
              <a:xfrm>
                <a:off x="6122593" y="3225797"/>
                <a:ext cx="60568" cy="68039"/>
              </a:xfrm>
              <a:custGeom>
                <a:avLst/>
                <a:gdLst>
                  <a:gd name="T0" fmla="*/ 17 w 33"/>
                  <a:gd name="T1" fmla="*/ 0 h 36"/>
                  <a:gd name="T2" fmla="*/ 17 w 33"/>
                  <a:gd name="T3" fmla="*/ 36 h 36"/>
                  <a:gd name="T4" fmla="*/ 33 w 33"/>
                  <a:gd name="T5" fmla="*/ 18 h 36"/>
                  <a:gd name="T6" fmla="*/ 0 w 33"/>
                  <a:gd name="T7" fmla="*/ 18 h 36"/>
                </a:gdLst>
                <a:ahLst/>
                <a:cxnLst>
                  <a:cxn ang="0">
                    <a:pos x="T0" y="T1"/>
                  </a:cxn>
                  <a:cxn ang="0">
                    <a:pos x="T2" y="T3"/>
                  </a:cxn>
                  <a:cxn ang="0">
                    <a:pos x="T4" y="T5"/>
                  </a:cxn>
                  <a:cxn ang="0">
                    <a:pos x="T6" y="T7"/>
                  </a:cxn>
                </a:cxnLst>
                <a:rect l="0" t="0" r="r" b="b"/>
                <a:pathLst>
                  <a:path w="33" h="36">
                    <a:moveTo>
                      <a:pt x="17" y="0"/>
                    </a:moveTo>
                    <a:lnTo>
                      <a:pt x="17" y="36"/>
                    </a:lnTo>
                    <a:moveTo>
                      <a:pt x="33"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59" name="Freeform 481"/>
              <p:cNvSpPr>
                <a:spLocks noEditPoints="1"/>
              </p:cNvSpPr>
              <p:nvPr/>
            </p:nvSpPr>
            <p:spPr bwMode="auto">
              <a:xfrm>
                <a:off x="5817915" y="3225797"/>
                <a:ext cx="60568" cy="68039"/>
              </a:xfrm>
              <a:custGeom>
                <a:avLst/>
                <a:gdLst>
                  <a:gd name="T0" fmla="*/ 17 w 33"/>
                  <a:gd name="T1" fmla="*/ 0 h 36"/>
                  <a:gd name="T2" fmla="*/ 17 w 33"/>
                  <a:gd name="T3" fmla="*/ 36 h 36"/>
                  <a:gd name="T4" fmla="*/ 33 w 33"/>
                  <a:gd name="T5" fmla="*/ 18 h 36"/>
                  <a:gd name="T6" fmla="*/ 0 w 33"/>
                  <a:gd name="T7" fmla="*/ 18 h 36"/>
                </a:gdLst>
                <a:ahLst/>
                <a:cxnLst>
                  <a:cxn ang="0">
                    <a:pos x="T0" y="T1"/>
                  </a:cxn>
                  <a:cxn ang="0">
                    <a:pos x="T2" y="T3"/>
                  </a:cxn>
                  <a:cxn ang="0">
                    <a:pos x="T4" y="T5"/>
                  </a:cxn>
                  <a:cxn ang="0">
                    <a:pos x="T6" y="T7"/>
                  </a:cxn>
                </a:cxnLst>
                <a:rect l="0" t="0" r="r" b="b"/>
                <a:pathLst>
                  <a:path w="33" h="36">
                    <a:moveTo>
                      <a:pt x="17" y="0"/>
                    </a:moveTo>
                    <a:lnTo>
                      <a:pt x="17" y="36"/>
                    </a:lnTo>
                    <a:moveTo>
                      <a:pt x="33"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60" name="Freeform 482"/>
              <p:cNvSpPr>
                <a:spLocks noEditPoints="1"/>
              </p:cNvSpPr>
              <p:nvPr/>
            </p:nvSpPr>
            <p:spPr bwMode="auto">
              <a:xfrm>
                <a:off x="5801396" y="3225797"/>
                <a:ext cx="60568" cy="68039"/>
              </a:xfrm>
              <a:custGeom>
                <a:avLst/>
                <a:gdLst>
                  <a:gd name="T0" fmla="*/ 18 w 33"/>
                  <a:gd name="T1" fmla="*/ 0 h 36"/>
                  <a:gd name="T2" fmla="*/ 18 w 33"/>
                  <a:gd name="T3" fmla="*/ 36 h 36"/>
                  <a:gd name="T4" fmla="*/ 33 w 33"/>
                  <a:gd name="T5" fmla="*/ 18 h 36"/>
                  <a:gd name="T6" fmla="*/ 0 w 33"/>
                  <a:gd name="T7" fmla="*/ 18 h 36"/>
                </a:gdLst>
                <a:ahLst/>
                <a:cxnLst>
                  <a:cxn ang="0">
                    <a:pos x="T0" y="T1"/>
                  </a:cxn>
                  <a:cxn ang="0">
                    <a:pos x="T2" y="T3"/>
                  </a:cxn>
                  <a:cxn ang="0">
                    <a:pos x="T4" y="T5"/>
                  </a:cxn>
                  <a:cxn ang="0">
                    <a:pos x="T6" y="T7"/>
                  </a:cxn>
                </a:cxnLst>
                <a:rect l="0" t="0" r="r" b="b"/>
                <a:pathLst>
                  <a:path w="33" h="36">
                    <a:moveTo>
                      <a:pt x="18" y="0"/>
                    </a:moveTo>
                    <a:lnTo>
                      <a:pt x="18" y="36"/>
                    </a:lnTo>
                    <a:moveTo>
                      <a:pt x="33"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61" name="Freeform 483"/>
              <p:cNvSpPr>
                <a:spLocks noEditPoints="1"/>
              </p:cNvSpPr>
              <p:nvPr/>
            </p:nvSpPr>
            <p:spPr bwMode="auto">
              <a:xfrm>
                <a:off x="5783042" y="3225797"/>
                <a:ext cx="56898" cy="68039"/>
              </a:xfrm>
              <a:custGeom>
                <a:avLst/>
                <a:gdLst>
                  <a:gd name="T0" fmla="*/ 16 w 31"/>
                  <a:gd name="T1" fmla="*/ 0 h 36"/>
                  <a:gd name="T2" fmla="*/ 16 w 31"/>
                  <a:gd name="T3" fmla="*/ 36 h 36"/>
                  <a:gd name="T4" fmla="*/ 31 w 31"/>
                  <a:gd name="T5" fmla="*/ 18 h 36"/>
                  <a:gd name="T6" fmla="*/ 0 w 31"/>
                  <a:gd name="T7" fmla="*/ 18 h 36"/>
                </a:gdLst>
                <a:ahLst/>
                <a:cxnLst>
                  <a:cxn ang="0">
                    <a:pos x="T0" y="T1"/>
                  </a:cxn>
                  <a:cxn ang="0">
                    <a:pos x="T2" y="T3"/>
                  </a:cxn>
                  <a:cxn ang="0">
                    <a:pos x="T4" y="T5"/>
                  </a:cxn>
                  <a:cxn ang="0">
                    <a:pos x="T6" y="T7"/>
                  </a:cxn>
                </a:cxnLst>
                <a:rect l="0" t="0" r="r" b="b"/>
                <a:pathLst>
                  <a:path w="31" h="36">
                    <a:moveTo>
                      <a:pt x="16" y="0"/>
                    </a:moveTo>
                    <a:lnTo>
                      <a:pt x="16" y="36"/>
                    </a:lnTo>
                    <a:moveTo>
                      <a:pt x="31"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62" name="Freeform 484"/>
              <p:cNvSpPr>
                <a:spLocks noEditPoints="1"/>
              </p:cNvSpPr>
              <p:nvPr/>
            </p:nvSpPr>
            <p:spPr bwMode="auto">
              <a:xfrm>
                <a:off x="5513238" y="3085939"/>
                <a:ext cx="58733" cy="68039"/>
              </a:xfrm>
              <a:custGeom>
                <a:avLst/>
                <a:gdLst>
                  <a:gd name="T0" fmla="*/ 15 w 32"/>
                  <a:gd name="T1" fmla="*/ 0 h 36"/>
                  <a:gd name="T2" fmla="*/ 15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5" y="0"/>
                    </a:moveTo>
                    <a:lnTo>
                      <a:pt x="15" y="36"/>
                    </a:lnTo>
                    <a:moveTo>
                      <a:pt x="32"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63" name="Freeform 485"/>
              <p:cNvSpPr>
                <a:spLocks noEditPoints="1"/>
              </p:cNvSpPr>
              <p:nvPr/>
            </p:nvSpPr>
            <p:spPr bwMode="auto">
              <a:xfrm>
                <a:off x="5496719" y="3085939"/>
                <a:ext cx="60568" cy="68039"/>
              </a:xfrm>
              <a:custGeom>
                <a:avLst/>
                <a:gdLst>
                  <a:gd name="T0" fmla="*/ 17 w 33"/>
                  <a:gd name="T1" fmla="*/ 0 h 36"/>
                  <a:gd name="T2" fmla="*/ 17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7" y="0"/>
                    </a:moveTo>
                    <a:lnTo>
                      <a:pt x="17" y="36"/>
                    </a:lnTo>
                    <a:moveTo>
                      <a:pt x="33"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64" name="Freeform 486"/>
              <p:cNvSpPr>
                <a:spLocks noEditPoints="1"/>
              </p:cNvSpPr>
              <p:nvPr/>
            </p:nvSpPr>
            <p:spPr bwMode="auto">
              <a:xfrm>
                <a:off x="5487542" y="3085939"/>
                <a:ext cx="56898" cy="68039"/>
              </a:xfrm>
              <a:custGeom>
                <a:avLst/>
                <a:gdLst>
                  <a:gd name="T0" fmla="*/ 16 w 31"/>
                  <a:gd name="T1" fmla="*/ 0 h 36"/>
                  <a:gd name="T2" fmla="*/ 16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6" y="0"/>
                    </a:moveTo>
                    <a:lnTo>
                      <a:pt x="16" y="36"/>
                    </a:lnTo>
                    <a:moveTo>
                      <a:pt x="31"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65" name="Freeform 487"/>
              <p:cNvSpPr>
                <a:spLocks noEditPoints="1"/>
              </p:cNvSpPr>
              <p:nvPr/>
            </p:nvSpPr>
            <p:spPr bwMode="auto">
              <a:xfrm>
                <a:off x="5474694" y="3085939"/>
                <a:ext cx="60568" cy="68039"/>
              </a:xfrm>
              <a:custGeom>
                <a:avLst/>
                <a:gdLst>
                  <a:gd name="T0" fmla="*/ 16 w 33"/>
                  <a:gd name="T1" fmla="*/ 0 h 36"/>
                  <a:gd name="T2" fmla="*/ 16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6" y="0"/>
                    </a:moveTo>
                    <a:lnTo>
                      <a:pt x="16" y="36"/>
                    </a:lnTo>
                    <a:moveTo>
                      <a:pt x="33"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66" name="Freeform 488"/>
              <p:cNvSpPr>
                <a:spLocks noEditPoints="1"/>
              </p:cNvSpPr>
              <p:nvPr/>
            </p:nvSpPr>
            <p:spPr bwMode="auto">
              <a:xfrm>
                <a:off x="5019513" y="2902612"/>
                <a:ext cx="56898" cy="68039"/>
              </a:xfrm>
              <a:custGeom>
                <a:avLst/>
                <a:gdLst>
                  <a:gd name="T0" fmla="*/ 15 w 31"/>
                  <a:gd name="T1" fmla="*/ 0 h 36"/>
                  <a:gd name="T2" fmla="*/ 15 w 31"/>
                  <a:gd name="T3" fmla="*/ 36 h 36"/>
                  <a:gd name="T4" fmla="*/ 31 w 31"/>
                  <a:gd name="T5" fmla="*/ 18 h 36"/>
                  <a:gd name="T6" fmla="*/ 0 w 31"/>
                  <a:gd name="T7" fmla="*/ 18 h 36"/>
                </a:gdLst>
                <a:ahLst/>
                <a:cxnLst>
                  <a:cxn ang="0">
                    <a:pos x="T0" y="T1"/>
                  </a:cxn>
                  <a:cxn ang="0">
                    <a:pos x="T2" y="T3"/>
                  </a:cxn>
                  <a:cxn ang="0">
                    <a:pos x="T4" y="T5"/>
                  </a:cxn>
                  <a:cxn ang="0">
                    <a:pos x="T6" y="T7"/>
                  </a:cxn>
                </a:cxnLst>
                <a:rect l="0" t="0" r="r" b="b"/>
                <a:pathLst>
                  <a:path w="31" h="36">
                    <a:moveTo>
                      <a:pt x="15" y="0"/>
                    </a:moveTo>
                    <a:lnTo>
                      <a:pt x="15" y="36"/>
                    </a:lnTo>
                    <a:moveTo>
                      <a:pt x="31"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67" name="Freeform 489"/>
              <p:cNvSpPr>
                <a:spLocks noEditPoints="1"/>
              </p:cNvSpPr>
              <p:nvPr/>
            </p:nvSpPr>
            <p:spPr bwMode="auto">
              <a:xfrm>
                <a:off x="5006665" y="2902612"/>
                <a:ext cx="58733" cy="68039"/>
              </a:xfrm>
              <a:custGeom>
                <a:avLst/>
                <a:gdLst>
                  <a:gd name="T0" fmla="*/ 15 w 32"/>
                  <a:gd name="T1" fmla="*/ 0 h 36"/>
                  <a:gd name="T2" fmla="*/ 15 w 32"/>
                  <a:gd name="T3" fmla="*/ 36 h 36"/>
                  <a:gd name="T4" fmla="*/ 32 w 32"/>
                  <a:gd name="T5" fmla="*/ 18 h 36"/>
                  <a:gd name="T6" fmla="*/ 0 w 32"/>
                  <a:gd name="T7" fmla="*/ 18 h 36"/>
                </a:gdLst>
                <a:ahLst/>
                <a:cxnLst>
                  <a:cxn ang="0">
                    <a:pos x="T0" y="T1"/>
                  </a:cxn>
                  <a:cxn ang="0">
                    <a:pos x="T2" y="T3"/>
                  </a:cxn>
                  <a:cxn ang="0">
                    <a:pos x="T4" y="T5"/>
                  </a:cxn>
                  <a:cxn ang="0">
                    <a:pos x="T6" y="T7"/>
                  </a:cxn>
                </a:cxnLst>
                <a:rect l="0" t="0" r="r" b="b"/>
                <a:pathLst>
                  <a:path w="32" h="36">
                    <a:moveTo>
                      <a:pt x="15" y="0"/>
                    </a:moveTo>
                    <a:lnTo>
                      <a:pt x="15" y="36"/>
                    </a:lnTo>
                    <a:moveTo>
                      <a:pt x="32"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68" name="Freeform 490"/>
              <p:cNvSpPr>
                <a:spLocks noEditPoints="1"/>
              </p:cNvSpPr>
              <p:nvPr/>
            </p:nvSpPr>
            <p:spPr bwMode="auto">
              <a:xfrm>
                <a:off x="4993818" y="2902612"/>
                <a:ext cx="60568" cy="68039"/>
              </a:xfrm>
              <a:custGeom>
                <a:avLst/>
                <a:gdLst>
                  <a:gd name="T0" fmla="*/ 17 w 33"/>
                  <a:gd name="T1" fmla="*/ 0 h 36"/>
                  <a:gd name="T2" fmla="*/ 17 w 33"/>
                  <a:gd name="T3" fmla="*/ 36 h 36"/>
                  <a:gd name="T4" fmla="*/ 33 w 33"/>
                  <a:gd name="T5" fmla="*/ 18 h 36"/>
                  <a:gd name="T6" fmla="*/ 0 w 33"/>
                  <a:gd name="T7" fmla="*/ 18 h 36"/>
                </a:gdLst>
                <a:ahLst/>
                <a:cxnLst>
                  <a:cxn ang="0">
                    <a:pos x="T0" y="T1"/>
                  </a:cxn>
                  <a:cxn ang="0">
                    <a:pos x="T2" y="T3"/>
                  </a:cxn>
                  <a:cxn ang="0">
                    <a:pos x="T4" y="T5"/>
                  </a:cxn>
                  <a:cxn ang="0">
                    <a:pos x="T6" y="T7"/>
                  </a:cxn>
                </a:cxnLst>
                <a:rect l="0" t="0" r="r" b="b"/>
                <a:pathLst>
                  <a:path w="33" h="36">
                    <a:moveTo>
                      <a:pt x="17" y="0"/>
                    </a:moveTo>
                    <a:lnTo>
                      <a:pt x="17" y="36"/>
                    </a:lnTo>
                    <a:moveTo>
                      <a:pt x="33"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69" name="Freeform 491"/>
              <p:cNvSpPr>
                <a:spLocks noEditPoints="1"/>
              </p:cNvSpPr>
              <p:nvPr/>
            </p:nvSpPr>
            <p:spPr bwMode="auto">
              <a:xfrm>
                <a:off x="4984641" y="2902612"/>
                <a:ext cx="56898" cy="68039"/>
              </a:xfrm>
              <a:custGeom>
                <a:avLst/>
                <a:gdLst>
                  <a:gd name="T0" fmla="*/ 15 w 31"/>
                  <a:gd name="T1" fmla="*/ 0 h 36"/>
                  <a:gd name="T2" fmla="*/ 15 w 31"/>
                  <a:gd name="T3" fmla="*/ 36 h 36"/>
                  <a:gd name="T4" fmla="*/ 31 w 31"/>
                  <a:gd name="T5" fmla="*/ 18 h 36"/>
                  <a:gd name="T6" fmla="*/ 0 w 31"/>
                  <a:gd name="T7" fmla="*/ 18 h 36"/>
                </a:gdLst>
                <a:ahLst/>
                <a:cxnLst>
                  <a:cxn ang="0">
                    <a:pos x="T0" y="T1"/>
                  </a:cxn>
                  <a:cxn ang="0">
                    <a:pos x="T2" y="T3"/>
                  </a:cxn>
                  <a:cxn ang="0">
                    <a:pos x="T4" y="T5"/>
                  </a:cxn>
                  <a:cxn ang="0">
                    <a:pos x="T6" y="T7"/>
                  </a:cxn>
                </a:cxnLst>
                <a:rect l="0" t="0" r="r" b="b"/>
                <a:pathLst>
                  <a:path w="31" h="36">
                    <a:moveTo>
                      <a:pt x="15" y="0"/>
                    </a:moveTo>
                    <a:lnTo>
                      <a:pt x="15" y="36"/>
                    </a:lnTo>
                    <a:moveTo>
                      <a:pt x="31"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70" name="Freeform 492"/>
              <p:cNvSpPr>
                <a:spLocks noEditPoints="1"/>
              </p:cNvSpPr>
              <p:nvPr/>
            </p:nvSpPr>
            <p:spPr bwMode="auto">
              <a:xfrm>
                <a:off x="4869010" y="2853472"/>
                <a:ext cx="55062" cy="68039"/>
              </a:xfrm>
              <a:custGeom>
                <a:avLst/>
                <a:gdLst>
                  <a:gd name="T0" fmla="*/ 15 w 30"/>
                  <a:gd name="T1" fmla="*/ 0 h 36"/>
                  <a:gd name="T2" fmla="*/ 15 w 30"/>
                  <a:gd name="T3" fmla="*/ 36 h 36"/>
                  <a:gd name="T4" fmla="*/ 30 w 30"/>
                  <a:gd name="T5" fmla="*/ 19 h 36"/>
                  <a:gd name="T6" fmla="*/ 0 w 30"/>
                  <a:gd name="T7" fmla="*/ 19 h 36"/>
                </a:gdLst>
                <a:ahLst/>
                <a:cxnLst>
                  <a:cxn ang="0">
                    <a:pos x="T0" y="T1"/>
                  </a:cxn>
                  <a:cxn ang="0">
                    <a:pos x="T2" y="T3"/>
                  </a:cxn>
                  <a:cxn ang="0">
                    <a:pos x="T4" y="T5"/>
                  </a:cxn>
                  <a:cxn ang="0">
                    <a:pos x="T6" y="T7"/>
                  </a:cxn>
                </a:cxnLst>
                <a:rect l="0" t="0" r="r" b="b"/>
                <a:pathLst>
                  <a:path w="30" h="36">
                    <a:moveTo>
                      <a:pt x="15" y="0"/>
                    </a:moveTo>
                    <a:lnTo>
                      <a:pt x="15" y="36"/>
                    </a:lnTo>
                    <a:moveTo>
                      <a:pt x="30"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71" name="Freeform 493"/>
              <p:cNvSpPr>
                <a:spLocks noEditPoints="1"/>
              </p:cNvSpPr>
              <p:nvPr/>
            </p:nvSpPr>
            <p:spPr bwMode="auto">
              <a:xfrm>
                <a:off x="4839643" y="2853472"/>
                <a:ext cx="60568" cy="68039"/>
              </a:xfrm>
              <a:custGeom>
                <a:avLst/>
                <a:gdLst>
                  <a:gd name="T0" fmla="*/ 16 w 33"/>
                  <a:gd name="T1" fmla="*/ 0 h 36"/>
                  <a:gd name="T2" fmla="*/ 16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6" y="0"/>
                    </a:moveTo>
                    <a:lnTo>
                      <a:pt x="16" y="36"/>
                    </a:lnTo>
                    <a:moveTo>
                      <a:pt x="33"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72" name="Freeform 494"/>
              <p:cNvSpPr>
                <a:spLocks noEditPoints="1"/>
              </p:cNvSpPr>
              <p:nvPr/>
            </p:nvSpPr>
            <p:spPr bwMode="auto">
              <a:xfrm>
                <a:off x="4817619" y="2853472"/>
                <a:ext cx="60568" cy="68039"/>
              </a:xfrm>
              <a:custGeom>
                <a:avLst/>
                <a:gdLst>
                  <a:gd name="T0" fmla="*/ 16 w 33"/>
                  <a:gd name="T1" fmla="*/ 0 h 36"/>
                  <a:gd name="T2" fmla="*/ 16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6" y="0"/>
                    </a:moveTo>
                    <a:lnTo>
                      <a:pt x="16" y="36"/>
                    </a:lnTo>
                    <a:moveTo>
                      <a:pt x="33"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73" name="Freeform 495"/>
              <p:cNvSpPr>
                <a:spLocks noEditPoints="1"/>
              </p:cNvSpPr>
              <p:nvPr/>
            </p:nvSpPr>
            <p:spPr bwMode="auto">
              <a:xfrm>
                <a:off x="4795594" y="2853472"/>
                <a:ext cx="60568" cy="68039"/>
              </a:xfrm>
              <a:custGeom>
                <a:avLst/>
                <a:gdLst>
                  <a:gd name="T0" fmla="*/ 17 w 33"/>
                  <a:gd name="T1" fmla="*/ 0 h 36"/>
                  <a:gd name="T2" fmla="*/ 17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7" y="0"/>
                    </a:moveTo>
                    <a:lnTo>
                      <a:pt x="17" y="36"/>
                    </a:lnTo>
                    <a:moveTo>
                      <a:pt x="33"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74" name="Freeform 496"/>
              <p:cNvSpPr>
                <a:spLocks noEditPoints="1"/>
              </p:cNvSpPr>
              <p:nvPr/>
            </p:nvSpPr>
            <p:spPr bwMode="auto">
              <a:xfrm>
                <a:off x="4768063" y="2853472"/>
                <a:ext cx="58733" cy="68039"/>
              </a:xfrm>
              <a:custGeom>
                <a:avLst/>
                <a:gdLst>
                  <a:gd name="T0" fmla="*/ 17 w 32"/>
                  <a:gd name="T1" fmla="*/ 0 h 36"/>
                  <a:gd name="T2" fmla="*/ 17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7" y="0"/>
                    </a:moveTo>
                    <a:lnTo>
                      <a:pt x="17" y="36"/>
                    </a:lnTo>
                    <a:moveTo>
                      <a:pt x="32"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75" name="Freeform 497"/>
              <p:cNvSpPr>
                <a:spLocks noEditPoints="1"/>
              </p:cNvSpPr>
              <p:nvPr/>
            </p:nvSpPr>
            <p:spPr bwMode="auto">
              <a:xfrm>
                <a:off x="4670786" y="2836463"/>
                <a:ext cx="58733" cy="68039"/>
              </a:xfrm>
              <a:custGeom>
                <a:avLst/>
                <a:gdLst>
                  <a:gd name="T0" fmla="*/ 15 w 32"/>
                  <a:gd name="T1" fmla="*/ 0 h 36"/>
                  <a:gd name="T2" fmla="*/ 15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5" y="0"/>
                    </a:moveTo>
                    <a:lnTo>
                      <a:pt x="15" y="36"/>
                    </a:lnTo>
                    <a:moveTo>
                      <a:pt x="32"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76" name="Freeform 498"/>
              <p:cNvSpPr>
                <a:spLocks noEditPoints="1"/>
              </p:cNvSpPr>
              <p:nvPr/>
            </p:nvSpPr>
            <p:spPr bwMode="auto">
              <a:xfrm>
                <a:off x="4560662" y="2804333"/>
                <a:ext cx="55062" cy="68039"/>
              </a:xfrm>
              <a:custGeom>
                <a:avLst/>
                <a:gdLst>
                  <a:gd name="T0" fmla="*/ 15 w 30"/>
                  <a:gd name="T1" fmla="*/ 0 h 36"/>
                  <a:gd name="T2" fmla="*/ 15 w 30"/>
                  <a:gd name="T3" fmla="*/ 36 h 36"/>
                  <a:gd name="T4" fmla="*/ 30 w 30"/>
                  <a:gd name="T5" fmla="*/ 19 h 36"/>
                  <a:gd name="T6" fmla="*/ 0 w 30"/>
                  <a:gd name="T7" fmla="*/ 19 h 36"/>
                </a:gdLst>
                <a:ahLst/>
                <a:cxnLst>
                  <a:cxn ang="0">
                    <a:pos x="T0" y="T1"/>
                  </a:cxn>
                  <a:cxn ang="0">
                    <a:pos x="T2" y="T3"/>
                  </a:cxn>
                  <a:cxn ang="0">
                    <a:pos x="T4" y="T5"/>
                  </a:cxn>
                  <a:cxn ang="0">
                    <a:pos x="T6" y="T7"/>
                  </a:cxn>
                </a:cxnLst>
                <a:rect l="0" t="0" r="r" b="b"/>
                <a:pathLst>
                  <a:path w="30" h="36">
                    <a:moveTo>
                      <a:pt x="15" y="0"/>
                    </a:moveTo>
                    <a:lnTo>
                      <a:pt x="15" y="36"/>
                    </a:lnTo>
                    <a:moveTo>
                      <a:pt x="30"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77" name="Freeform 499"/>
              <p:cNvSpPr>
                <a:spLocks noEditPoints="1"/>
              </p:cNvSpPr>
              <p:nvPr/>
            </p:nvSpPr>
            <p:spPr bwMode="auto">
              <a:xfrm>
                <a:off x="4505599" y="2766534"/>
                <a:ext cx="60568" cy="68039"/>
              </a:xfrm>
              <a:custGeom>
                <a:avLst/>
                <a:gdLst>
                  <a:gd name="T0" fmla="*/ 16 w 33"/>
                  <a:gd name="T1" fmla="*/ 0 h 36"/>
                  <a:gd name="T2" fmla="*/ 16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6" y="0"/>
                    </a:moveTo>
                    <a:lnTo>
                      <a:pt x="16" y="36"/>
                    </a:lnTo>
                    <a:moveTo>
                      <a:pt x="33"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78" name="Freeform 500"/>
              <p:cNvSpPr>
                <a:spLocks noEditPoints="1"/>
              </p:cNvSpPr>
              <p:nvPr/>
            </p:nvSpPr>
            <p:spPr bwMode="auto">
              <a:xfrm>
                <a:off x="4496422" y="2766534"/>
                <a:ext cx="60568" cy="68039"/>
              </a:xfrm>
              <a:custGeom>
                <a:avLst/>
                <a:gdLst>
                  <a:gd name="T0" fmla="*/ 16 w 33"/>
                  <a:gd name="T1" fmla="*/ 0 h 36"/>
                  <a:gd name="T2" fmla="*/ 16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6" y="0"/>
                    </a:moveTo>
                    <a:lnTo>
                      <a:pt x="16" y="36"/>
                    </a:lnTo>
                    <a:moveTo>
                      <a:pt x="33"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79" name="Freeform 501"/>
              <p:cNvSpPr>
                <a:spLocks noEditPoints="1"/>
              </p:cNvSpPr>
              <p:nvPr/>
            </p:nvSpPr>
            <p:spPr bwMode="auto">
              <a:xfrm>
                <a:off x="4430348" y="2749524"/>
                <a:ext cx="56898" cy="68039"/>
              </a:xfrm>
              <a:custGeom>
                <a:avLst/>
                <a:gdLst>
                  <a:gd name="T0" fmla="*/ 16 w 31"/>
                  <a:gd name="T1" fmla="*/ 0 h 36"/>
                  <a:gd name="T2" fmla="*/ 16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6" y="0"/>
                    </a:moveTo>
                    <a:lnTo>
                      <a:pt x="16" y="36"/>
                    </a:lnTo>
                    <a:moveTo>
                      <a:pt x="31"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80" name="Freeform 502"/>
              <p:cNvSpPr>
                <a:spLocks noEditPoints="1"/>
              </p:cNvSpPr>
              <p:nvPr/>
            </p:nvSpPr>
            <p:spPr bwMode="auto">
              <a:xfrm>
                <a:off x="4204593" y="2636126"/>
                <a:ext cx="58733" cy="68039"/>
              </a:xfrm>
              <a:custGeom>
                <a:avLst/>
                <a:gdLst>
                  <a:gd name="T0" fmla="*/ 15 w 32"/>
                  <a:gd name="T1" fmla="*/ 0 h 36"/>
                  <a:gd name="T2" fmla="*/ 15 w 32"/>
                  <a:gd name="T3" fmla="*/ 36 h 36"/>
                  <a:gd name="T4" fmla="*/ 32 w 32"/>
                  <a:gd name="T5" fmla="*/ 18 h 36"/>
                  <a:gd name="T6" fmla="*/ 0 w 32"/>
                  <a:gd name="T7" fmla="*/ 18 h 36"/>
                </a:gdLst>
                <a:ahLst/>
                <a:cxnLst>
                  <a:cxn ang="0">
                    <a:pos x="T0" y="T1"/>
                  </a:cxn>
                  <a:cxn ang="0">
                    <a:pos x="T2" y="T3"/>
                  </a:cxn>
                  <a:cxn ang="0">
                    <a:pos x="T4" y="T5"/>
                  </a:cxn>
                  <a:cxn ang="0">
                    <a:pos x="T6" y="T7"/>
                  </a:cxn>
                </a:cxnLst>
                <a:rect l="0" t="0" r="r" b="b"/>
                <a:pathLst>
                  <a:path w="32" h="36">
                    <a:moveTo>
                      <a:pt x="15" y="0"/>
                    </a:moveTo>
                    <a:lnTo>
                      <a:pt x="15" y="36"/>
                    </a:lnTo>
                    <a:moveTo>
                      <a:pt x="32"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81" name="Freeform 503"/>
              <p:cNvSpPr>
                <a:spLocks noEditPoints="1"/>
              </p:cNvSpPr>
              <p:nvPr/>
            </p:nvSpPr>
            <p:spPr bwMode="auto">
              <a:xfrm>
                <a:off x="4155037" y="2636126"/>
                <a:ext cx="58733" cy="68039"/>
              </a:xfrm>
              <a:custGeom>
                <a:avLst/>
                <a:gdLst>
                  <a:gd name="T0" fmla="*/ 17 w 32"/>
                  <a:gd name="T1" fmla="*/ 0 h 36"/>
                  <a:gd name="T2" fmla="*/ 17 w 32"/>
                  <a:gd name="T3" fmla="*/ 36 h 36"/>
                  <a:gd name="T4" fmla="*/ 32 w 32"/>
                  <a:gd name="T5" fmla="*/ 18 h 36"/>
                  <a:gd name="T6" fmla="*/ 0 w 32"/>
                  <a:gd name="T7" fmla="*/ 18 h 36"/>
                </a:gdLst>
                <a:ahLst/>
                <a:cxnLst>
                  <a:cxn ang="0">
                    <a:pos x="T0" y="T1"/>
                  </a:cxn>
                  <a:cxn ang="0">
                    <a:pos x="T2" y="T3"/>
                  </a:cxn>
                  <a:cxn ang="0">
                    <a:pos x="T4" y="T5"/>
                  </a:cxn>
                  <a:cxn ang="0">
                    <a:pos x="T6" y="T7"/>
                  </a:cxn>
                </a:cxnLst>
                <a:rect l="0" t="0" r="r" b="b"/>
                <a:pathLst>
                  <a:path w="32" h="36">
                    <a:moveTo>
                      <a:pt x="17" y="0"/>
                    </a:moveTo>
                    <a:lnTo>
                      <a:pt x="17" y="36"/>
                    </a:lnTo>
                    <a:moveTo>
                      <a:pt x="32"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82" name="Freeform 504"/>
              <p:cNvSpPr>
                <a:spLocks noEditPoints="1"/>
              </p:cNvSpPr>
              <p:nvPr/>
            </p:nvSpPr>
            <p:spPr bwMode="auto">
              <a:xfrm>
                <a:off x="4144024" y="2636126"/>
                <a:ext cx="56898" cy="68039"/>
              </a:xfrm>
              <a:custGeom>
                <a:avLst/>
                <a:gdLst>
                  <a:gd name="T0" fmla="*/ 16 w 31"/>
                  <a:gd name="T1" fmla="*/ 0 h 36"/>
                  <a:gd name="T2" fmla="*/ 16 w 31"/>
                  <a:gd name="T3" fmla="*/ 36 h 36"/>
                  <a:gd name="T4" fmla="*/ 31 w 31"/>
                  <a:gd name="T5" fmla="*/ 18 h 36"/>
                  <a:gd name="T6" fmla="*/ 0 w 31"/>
                  <a:gd name="T7" fmla="*/ 18 h 36"/>
                </a:gdLst>
                <a:ahLst/>
                <a:cxnLst>
                  <a:cxn ang="0">
                    <a:pos x="T0" y="T1"/>
                  </a:cxn>
                  <a:cxn ang="0">
                    <a:pos x="T2" y="T3"/>
                  </a:cxn>
                  <a:cxn ang="0">
                    <a:pos x="T4" y="T5"/>
                  </a:cxn>
                  <a:cxn ang="0">
                    <a:pos x="T6" y="T7"/>
                  </a:cxn>
                </a:cxnLst>
                <a:rect l="0" t="0" r="r" b="b"/>
                <a:pathLst>
                  <a:path w="31" h="36">
                    <a:moveTo>
                      <a:pt x="16" y="0"/>
                    </a:moveTo>
                    <a:lnTo>
                      <a:pt x="16" y="36"/>
                    </a:lnTo>
                    <a:moveTo>
                      <a:pt x="31"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83" name="Freeform 505"/>
              <p:cNvSpPr>
                <a:spLocks noEditPoints="1"/>
              </p:cNvSpPr>
              <p:nvPr/>
            </p:nvSpPr>
            <p:spPr bwMode="auto">
              <a:xfrm>
                <a:off x="4050419" y="2630456"/>
                <a:ext cx="60568" cy="68039"/>
              </a:xfrm>
              <a:custGeom>
                <a:avLst/>
                <a:gdLst>
                  <a:gd name="T0" fmla="*/ 17 w 33"/>
                  <a:gd name="T1" fmla="*/ 0 h 36"/>
                  <a:gd name="T2" fmla="*/ 17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7" y="0"/>
                    </a:moveTo>
                    <a:lnTo>
                      <a:pt x="17" y="36"/>
                    </a:lnTo>
                    <a:moveTo>
                      <a:pt x="33"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84" name="Freeform 506"/>
              <p:cNvSpPr>
                <a:spLocks noEditPoints="1"/>
              </p:cNvSpPr>
              <p:nvPr/>
            </p:nvSpPr>
            <p:spPr bwMode="auto">
              <a:xfrm>
                <a:off x="3945800" y="2562417"/>
                <a:ext cx="60568" cy="68039"/>
              </a:xfrm>
              <a:custGeom>
                <a:avLst/>
                <a:gdLst>
                  <a:gd name="T0" fmla="*/ 16 w 33"/>
                  <a:gd name="T1" fmla="*/ 0 h 36"/>
                  <a:gd name="T2" fmla="*/ 16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6" y="0"/>
                    </a:moveTo>
                    <a:lnTo>
                      <a:pt x="16" y="36"/>
                    </a:lnTo>
                    <a:moveTo>
                      <a:pt x="33"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85" name="Freeform 507"/>
              <p:cNvSpPr>
                <a:spLocks noEditPoints="1"/>
              </p:cNvSpPr>
              <p:nvPr/>
            </p:nvSpPr>
            <p:spPr bwMode="auto">
              <a:xfrm>
                <a:off x="3879726" y="2562417"/>
                <a:ext cx="60568" cy="68039"/>
              </a:xfrm>
              <a:custGeom>
                <a:avLst/>
                <a:gdLst>
                  <a:gd name="T0" fmla="*/ 16 w 33"/>
                  <a:gd name="T1" fmla="*/ 0 h 36"/>
                  <a:gd name="T2" fmla="*/ 16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6" y="0"/>
                    </a:moveTo>
                    <a:lnTo>
                      <a:pt x="16" y="36"/>
                    </a:lnTo>
                    <a:moveTo>
                      <a:pt x="33"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86" name="Freeform 508"/>
              <p:cNvSpPr>
                <a:spLocks noEditPoints="1"/>
              </p:cNvSpPr>
              <p:nvPr/>
            </p:nvSpPr>
            <p:spPr bwMode="auto">
              <a:xfrm>
                <a:off x="3868713" y="2562417"/>
                <a:ext cx="55062" cy="68039"/>
              </a:xfrm>
              <a:custGeom>
                <a:avLst/>
                <a:gdLst>
                  <a:gd name="T0" fmla="*/ 15 w 30"/>
                  <a:gd name="T1" fmla="*/ 0 h 36"/>
                  <a:gd name="T2" fmla="*/ 15 w 30"/>
                  <a:gd name="T3" fmla="*/ 36 h 36"/>
                  <a:gd name="T4" fmla="*/ 30 w 30"/>
                  <a:gd name="T5" fmla="*/ 17 h 36"/>
                  <a:gd name="T6" fmla="*/ 0 w 30"/>
                  <a:gd name="T7" fmla="*/ 17 h 36"/>
                </a:gdLst>
                <a:ahLst/>
                <a:cxnLst>
                  <a:cxn ang="0">
                    <a:pos x="T0" y="T1"/>
                  </a:cxn>
                  <a:cxn ang="0">
                    <a:pos x="T2" y="T3"/>
                  </a:cxn>
                  <a:cxn ang="0">
                    <a:pos x="T4" y="T5"/>
                  </a:cxn>
                  <a:cxn ang="0">
                    <a:pos x="T6" y="T7"/>
                  </a:cxn>
                </a:cxnLst>
                <a:rect l="0" t="0" r="r" b="b"/>
                <a:pathLst>
                  <a:path w="30" h="36">
                    <a:moveTo>
                      <a:pt x="15" y="0"/>
                    </a:moveTo>
                    <a:lnTo>
                      <a:pt x="15" y="36"/>
                    </a:lnTo>
                    <a:moveTo>
                      <a:pt x="30"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87" name="Freeform 509"/>
              <p:cNvSpPr>
                <a:spLocks noEditPoints="1"/>
              </p:cNvSpPr>
              <p:nvPr/>
            </p:nvSpPr>
            <p:spPr bwMode="auto">
              <a:xfrm>
                <a:off x="3852195" y="2562417"/>
                <a:ext cx="60568" cy="68039"/>
              </a:xfrm>
              <a:custGeom>
                <a:avLst/>
                <a:gdLst>
                  <a:gd name="T0" fmla="*/ 15 w 33"/>
                  <a:gd name="T1" fmla="*/ 0 h 36"/>
                  <a:gd name="T2" fmla="*/ 15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5" y="0"/>
                    </a:moveTo>
                    <a:lnTo>
                      <a:pt x="15" y="36"/>
                    </a:lnTo>
                    <a:moveTo>
                      <a:pt x="33"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88" name="Freeform 510"/>
              <p:cNvSpPr>
                <a:spLocks noEditPoints="1"/>
              </p:cNvSpPr>
              <p:nvPr/>
            </p:nvSpPr>
            <p:spPr bwMode="auto">
              <a:xfrm>
                <a:off x="3637452" y="2452798"/>
                <a:ext cx="56898" cy="68039"/>
              </a:xfrm>
              <a:custGeom>
                <a:avLst/>
                <a:gdLst>
                  <a:gd name="T0" fmla="*/ 16 w 31"/>
                  <a:gd name="T1" fmla="*/ 0 h 36"/>
                  <a:gd name="T2" fmla="*/ 16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6" y="0"/>
                    </a:moveTo>
                    <a:lnTo>
                      <a:pt x="16" y="36"/>
                    </a:lnTo>
                    <a:moveTo>
                      <a:pt x="31"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89" name="Freeform 511"/>
              <p:cNvSpPr>
                <a:spLocks noEditPoints="1"/>
              </p:cNvSpPr>
              <p:nvPr/>
            </p:nvSpPr>
            <p:spPr bwMode="auto">
              <a:xfrm>
                <a:off x="3593402" y="2452798"/>
                <a:ext cx="56898" cy="68039"/>
              </a:xfrm>
              <a:custGeom>
                <a:avLst/>
                <a:gdLst>
                  <a:gd name="T0" fmla="*/ 16 w 31"/>
                  <a:gd name="T1" fmla="*/ 0 h 36"/>
                  <a:gd name="T2" fmla="*/ 16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6" y="0"/>
                    </a:moveTo>
                    <a:lnTo>
                      <a:pt x="16" y="36"/>
                    </a:lnTo>
                    <a:moveTo>
                      <a:pt x="31"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90" name="Freeform 512"/>
              <p:cNvSpPr>
                <a:spLocks noEditPoints="1"/>
              </p:cNvSpPr>
              <p:nvPr/>
            </p:nvSpPr>
            <p:spPr bwMode="auto">
              <a:xfrm>
                <a:off x="3411697" y="2384759"/>
                <a:ext cx="60568" cy="68039"/>
              </a:xfrm>
              <a:custGeom>
                <a:avLst/>
                <a:gdLst>
                  <a:gd name="T0" fmla="*/ 16 w 33"/>
                  <a:gd name="T1" fmla="*/ 0 h 36"/>
                  <a:gd name="T2" fmla="*/ 16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6" y="0"/>
                    </a:moveTo>
                    <a:lnTo>
                      <a:pt x="16" y="36"/>
                    </a:lnTo>
                    <a:moveTo>
                      <a:pt x="33"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91" name="Freeform 513"/>
              <p:cNvSpPr>
                <a:spLocks noEditPoints="1"/>
              </p:cNvSpPr>
              <p:nvPr/>
            </p:nvSpPr>
            <p:spPr bwMode="auto">
              <a:xfrm>
                <a:off x="3274042" y="2352630"/>
                <a:ext cx="58733" cy="68039"/>
              </a:xfrm>
              <a:custGeom>
                <a:avLst/>
                <a:gdLst>
                  <a:gd name="T0" fmla="*/ 17 w 32"/>
                  <a:gd name="T1" fmla="*/ 0 h 36"/>
                  <a:gd name="T2" fmla="*/ 17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7" y="0"/>
                    </a:moveTo>
                    <a:lnTo>
                      <a:pt x="17" y="36"/>
                    </a:lnTo>
                    <a:moveTo>
                      <a:pt x="32"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92" name="Freeform 514"/>
              <p:cNvSpPr>
                <a:spLocks noEditPoints="1"/>
              </p:cNvSpPr>
              <p:nvPr/>
            </p:nvSpPr>
            <p:spPr bwMode="auto">
              <a:xfrm>
                <a:off x="3264865" y="2352630"/>
                <a:ext cx="55062" cy="68039"/>
              </a:xfrm>
              <a:custGeom>
                <a:avLst/>
                <a:gdLst>
                  <a:gd name="T0" fmla="*/ 15 w 30"/>
                  <a:gd name="T1" fmla="*/ 0 h 36"/>
                  <a:gd name="T2" fmla="*/ 15 w 30"/>
                  <a:gd name="T3" fmla="*/ 36 h 36"/>
                  <a:gd name="T4" fmla="*/ 30 w 30"/>
                  <a:gd name="T5" fmla="*/ 19 h 36"/>
                  <a:gd name="T6" fmla="*/ 0 w 30"/>
                  <a:gd name="T7" fmla="*/ 19 h 36"/>
                </a:gdLst>
                <a:ahLst/>
                <a:cxnLst>
                  <a:cxn ang="0">
                    <a:pos x="T0" y="T1"/>
                  </a:cxn>
                  <a:cxn ang="0">
                    <a:pos x="T2" y="T3"/>
                  </a:cxn>
                  <a:cxn ang="0">
                    <a:pos x="T4" y="T5"/>
                  </a:cxn>
                  <a:cxn ang="0">
                    <a:pos x="T6" y="T7"/>
                  </a:cxn>
                </a:cxnLst>
                <a:rect l="0" t="0" r="r" b="b"/>
                <a:pathLst>
                  <a:path w="30" h="36">
                    <a:moveTo>
                      <a:pt x="15" y="0"/>
                    </a:moveTo>
                    <a:lnTo>
                      <a:pt x="15" y="36"/>
                    </a:lnTo>
                    <a:moveTo>
                      <a:pt x="30"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93" name="Freeform 515"/>
              <p:cNvSpPr>
                <a:spLocks noEditPoints="1"/>
              </p:cNvSpPr>
              <p:nvPr/>
            </p:nvSpPr>
            <p:spPr bwMode="auto">
              <a:xfrm>
                <a:off x="3252017" y="2352630"/>
                <a:ext cx="58733" cy="68039"/>
              </a:xfrm>
              <a:custGeom>
                <a:avLst/>
                <a:gdLst>
                  <a:gd name="T0" fmla="*/ 17 w 32"/>
                  <a:gd name="T1" fmla="*/ 0 h 36"/>
                  <a:gd name="T2" fmla="*/ 17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7" y="0"/>
                    </a:moveTo>
                    <a:lnTo>
                      <a:pt x="17" y="36"/>
                    </a:lnTo>
                    <a:moveTo>
                      <a:pt x="32"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94" name="Freeform 516"/>
              <p:cNvSpPr>
                <a:spLocks noEditPoints="1"/>
              </p:cNvSpPr>
              <p:nvPr/>
            </p:nvSpPr>
            <p:spPr bwMode="auto">
              <a:xfrm>
                <a:off x="3242840" y="2352630"/>
                <a:ext cx="58733" cy="68039"/>
              </a:xfrm>
              <a:custGeom>
                <a:avLst/>
                <a:gdLst>
                  <a:gd name="T0" fmla="*/ 17 w 32"/>
                  <a:gd name="T1" fmla="*/ 0 h 36"/>
                  <a:gd name="T2" fmla="*/ 17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7" y="0"/>
                    </a:moveTo>
                    <a:lnTo>
                      <a:pt x="17" y="36"/>
                    </a:lnTo>
                    <a:moveTo>
                      <a:pt x="32"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95" name="Freeform 517"/>
              <p:cNvSpPr>
                <a:spLocks noEditPoints="1"/>
              </p:cNvSpPr>
              <p:nvPr/>
            </p:nvSpPr>
            <p:spPr bwMode="auto">
              <a:xfrm>
                <a:off x="3121703" y="2280811"/>
                <a:ext cx="56898" cy="68039"/>
              </a:xfrm>
              <a:custGeom>
                <a:avLst/>
                <a:gdLst>
                  <a:gd name="T0" fmla="*/ 16 w 31"/>
                  <a:gd name="T1" fmla="*/ 0 h 36"/>
                  <a:gd name="T2" fmla="*/ 16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6" y="0"/>
                    </a:moveTo>
                    <a:lnTo>
                      <a:pt x="16" y="36"/>
                    </a:lnTo>
                    <a:moveTo>
                      <a:pt x="31"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96" name="Freeform 518"/>
              <p:cNvSpPr>
                <a:spLocks noEditPoints="1"/>
              </p:cNvSpPr>
              <p:nvPr/>
            </p:nvSpPr>
            <p:spPr bwMode="auto">
              <a:xfrm>
                <a:off x="3059299" y="2280811"/>
                <a:ext cx="60568" cy="68039"/>
              </a:xfrm>
              <a:custGeom>
                <a:avLst/>
                <a:gdLst>
                  <a:gd name="T0" fmla="*/ 16 w 33"/>
                  <a:gd name="T1" fmla="*/ 0 h 36"/>
                  <a:gd name="T2" fmla="*/ 16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6" y="0"/>
                    </a:moveTo>
                    <a:lnTo>
                      <a:pt x="16" y="36"/>
                    </a:lnTo>
                    <a:moveTo>
                      <a:pt x="33"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97" name="Freeform 519"/>
              <p:cNvSpPr>
                <a:spLocks noEditPoints="1"/>
              </p:cNvSpPr>
              <p:nvPr/>
            </p:nvSpPr>
            <p:spPr bwMode="auto">
              <a:xfrm>
                <a:off x="3037274" y="2275141"/>
                <a:ext cx="60568" cy="68039"/>
              </a:xfrm>
              <a:custGeom>
                <a:avLst/>
                <a:gdLst>
                  <a:gd name="T0" fmla="*/ 17 w 33"/>
                  <a:gd name="T1" fmla="*/ 0 h 36"/>
                  <a:gd name="T2" fmla="*/ 17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7" y="0"/>
                    </a:moveTo>
                    <a:lnTo>
                      <a:pt x="17" y="36"/>
                    </a:lnTo>
                    <a:moveTo>
                      <a:pt x="33"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98" name="Freeform 520"/>
              <p:cNvSpPr>
                <a:spLocks noEditPoints="1"/>
              </p:cNvSpPr>
              <p:nvPr/>
            </p:nvSpPr>
            <p:spPr bwMode="auto">
              <a:xfrm>
                <a:off x="2936327" y="2180642"/>
                <a:ext cx="60568" cy="68039"/>
              </a:xfrm>
              <a:custGeom>
                <a:avLst/>
                <a:gdLst>
                  <a:gd name="T0" fmla="*/ 16 w 33"/>
                  <a:gd name="T1" fmla="*/ 0 h 36"/>
                  <a:gd name="T2" fmla="*/ 16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6" y="0"/>
                    </a:moveTo>
                    <a:lnTo>
                      <a:pt x="16" y="36"/>
                    </a:lnTo>
                    <a:moveTo>
                      <a:pt x="33"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99" name="Freeform 521"/>
              <p:cNvSpPr>
                <a:spLocks noEditPoints="1"/>
              </p:cNvSpPr>
              <p:nvPr/>
            </p:nvSpPr>
            <p:spPr bwMode="auto">
              <a:xfrm>
                <a:off x="2868417" y="2088034"/>
                <a:ext cx="55062" cy="68039"/>
              </a:xfrm>
              <a:custGeom>
                <a:avLst/>
                <a:gdLst>
                  <a:gd name="T0" fmla="*/ 15 w 30"/>
                  <a:gd name="T1" fmla="*/ 0 h 36"/>
                  <a:gd name="T2" fmla="*/ 15 w 30"/>
                  <a:gd name="T3" fmla="*/ 36 h 36"/>
                  <a:gd name="T4" fmla="*/ 30 w 30"/>
                  <a:gd name="T5" fmla="*/ 19 h 36"/>
                  <a:gd name="T6" fmla="*/ 0 w 30"/>
                  <a:gd name="T7" fmla="*/ 19 h 36"/>
                </a:gdLst>
                <a:ahLst/>
                <a:cxnLst>
                  <a:cxn ang="0">
                    <a:pos x="T0" y="T1"/>
                  </a:cxn>
                  <a:cxn ang="0">
                    <a:pos x="T2" y="T3"/>
                  </a:cxn>
                  <a:cxn ang="0">
                    <a:pos x="T4" y="T5"/>
                  </a:cxn>
                  <a:cxn ang="0">
                    <a:pos x="T6" y="T7"/>
                  </a:cxn>
                </a:cxnLst>
                <a:rect l="0" t="0" r="r" b="b"/>
                <a:pathLst>
                  <a:path w="30" h="36">
                    <a:moveTo>
                      <a:pt x="15" y="0"/>
                    </a:moveTo>
                    <a:lnTo>
                      <a:pt x="15" y="36"/>
                    </a:lnTo>
                    <a:moveTo>
                      <a:pt x="30"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00" name="Freeform 522"/>
              <p:cNvSpPr>
                <a:spLocks noEditPoints="1"/>
              </p:cNvSpPr>
              <p:nvPr/>
            </p:nvSpPr>
            <p:spPr bwMode="auto">
              <a:xfrm>
                <a:off x="2820696" y="2055904"/>
                <a:ext cx="56898" cy="68039"/>
              </a:xfrm>
              <a:custGeom>
                <a:avLst/>
                <a:gdLst>
                  <a:gd name="T0" fmla="*/ 15 w 31"/>
                  <a:gd name="T1" fmla="*/ 0 h 36"/>
                  <a:gd name="T2" fmla="*/ 15 w 31"/>
                  <a:gd name="T3" fmla="*/ 36 h 36"/>
                  <a:gd name="T4" fmla="*/ 31 w 31"/>
                  <a:gd name="T5" fmla="*/ 18 h 36"/>
                  <a:gd name="T6" fmla="*/ 0 w 31"/>
                  <a:gd name="T7" fmla="*/ 18 h 36"/>
                </a:gdLst>
                <a:ahLst/>
                <a:cxnLst>
                  <a:cxn ang="0">
                    <a:pos x="T0" y="T1"/>
                  </a:cxn>
                  <a:cxn ang="0">
                    <a:pos x="T2" y="T3"/>
                  </a:cxn>
                  <a:cxn ang="0">
                    <a:pos x="T4" y="T5"/>
                  </a:cxn>
                  <a:cxn ang="0">
                    <a:pos x="T6" y="T7"/>
                  </a:cxn>
                </a:cxnLst>
                <a:rect l="0" t="0" r="r" b="b"/>
                <a:pathLst>
                  <a:path w="31" h="36">
                    <a:moveTo>
                      <a:pt x="15" y="0"/>
                    </a:moveTo>
                    <a:lnTo>
                      <a:pt x="15" y="36"/>
                    </a:lnTo>
                    <a:moveTo>
                      <a:pt x="31"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01" name="Freeform 523"/>
              <p:cNvSpPr>
                <a:spLocks noEditPoints="1"/>
              </p:cNvSpPr>
              <p:nvPr/>
            </p:nvSpPr>
            <p:spPr bwMode="auto">
              <a:xfrm>
                <a:off x="2771140" y="2055904"/>
                <a:ext cx="58733" cy="68039"/>
              </a:xfrm>
              <a:custGeom>
                <a:avLst/>
                <a:gdLst>
                  <a:gd name="T0" fmla="*/ 17 w 32"/>
                  <a:gd name="T1" fmla="*/ 0 h 36"/>
                  <a:gd name="T2" fmla="*/ 17 w 32"/>
                  <a:gd name="T3" fmla="*/ 36 h 36"/>
                  <a:gd name="T4" fmla="*/ 32 w 32"/>
                  <a:gd name="T5" fmla="*/ 18 h 36"/>
                  <a:gd name="T6" fmla="*/ 0 w 32"/>
                  <a:gd name="T7" fmla="*/ 18 h 36"/>
                </a:gdLst>
                <a:ahLst/>
                <a:cxnLst>
                  <a:cxn ang="0">
                    <a:pos x="T0" y="T1"/>
                  </a:cxn>
                  <a:cxn ang="0">
                    <a:pos x="T2" y="T3"/>
                  </a:cxn>
                  <a:cxn ang="0">
                    <a:pos x="T4" y="T5"/>
                  </a:cxn>
                  <a:cxn ang="0">
                    <a:pos x="T6" y="T7"/>
                  </a:cxn>
                </a:cxnLst>
                <a:rect l="0" t="0" r="r" b="b"/>
                <a:pathLst>
                  <a:path w="32" h="36">
                    <a:moveTo>
                      <a:pt x="17" y="0"/>
                    </a:moveTo>
                    <a:lnTo>
                      <a:pt x="17" y="36"/>
                    </a:lnTo>
                    <a:moveTo>
                      <a:pt x="32"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02" name="Freeform 524"/>
              <p:cNvSpPr>
                <a:spLocks noEditPoints="1"/>
              </p:cNvSpPr>
              <p:nvPr/>
            </p:nvSpPr>
            <p:spPr bwMode="auto">
              <a:xfrm>
                <a:off x="2635320" y="2035114"/>
                <a:ext cx="58733" cy="68039"/>
              </a:xfrm>
              <a:custGeom>
                <a:avLst/>
                <a:gdLst>
                  <a:gd name="T0" fmla="*/ 17 w 32"/>
                  <a:gd name="T1" fmla="*/ 0 h 36"/>
                  <a:gd name="T2" fmla="*/ 17 w 32"/>
                  <a:gd name="T3" fmla="*/ 36 h 36"/>
                  <a:gd name="T4" fmla="*/ 32 w 32"/>
                  <a:gd name="T5" fmla="*/ 18 h 36"/>
                  <a:gd name="T6" fmla="*/ 0 w 32"/>
                  <a:gd name="T7" fmla="*/ 18 h 36"/>
                </a:gdLst>
                <a:ahLst/>
                <a:cxnLst>
                  <a:cxn ang="0">
                    <a:pos x="T0" y="T1"/>
                  </a:cxn>
                  <a:cxn ang="0">
                    <a:pos x="T2" y="T3"/>
                  </a:cxn>
                  <a:cxn ang="0">
                    <a:pos x="T4" y="T5"/>
                  </a:cxn>
                  <a:cxn ang="0">
                    <a:pos x="T6" y="T7"/>
                  </a:cxn>
                </a:cxnLst>
                <a:rect l="0" t="0" r="r" b="b"/>
                <a:pathLst>
                  <a:path w="32" h="36">
                    <a:moveTo>
                      <a:pt x="17" y="0"/>
                    </a:moveTo>
                    <a:lnTo>
                      <a:pt x="17" y="36"/>
                    </a:lnTo>
                    <a:moveTo>
                      <a:pt x="32"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03" name="Freeform 525"/>
              <p:cNvSpPr>
                <a:spLocks noEditPoints="1"/>
              </p:cNvSpPr>
              <p:nvPr/>
            </p:nvSpPr>
            <p:spPr bwMode="auto">
              <a:xfrm>
                <a:off x="2616966" y="2019995"/>
                <a:ext cx="58733" cy="68039"/>
              </a:xfrm>
              <a:custGeom>
                <a:avLst/>
                <a:gdLst>
                  <a:gd name="T0" fmla="*/ 15 w 32"/>
                  <a:gd name="T1" fmla="*/ 0 h 36"/>
                  <a:gd name="T2" fmla="*/ 15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5" y="0"/>
                    </a:moveTo>
                    <a:lnTo>
                      <a:pt x="15" y="36"/>
                    </a:lnTo>
                    <a:moveTo>
                      <a:pt x="32"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04" name="Freeform 526"/>
              <p:cNvSpPr>
                <a:spLocks noEditPoints="1"/>
              </p:cNvSpPr>
              <p:nvPr/>
            </p:nvSpPr>
            <p:spPr bwMode="auto">
              <a:xfrm>
                <a:off x="2594941" y="2012435"/>
                <a:ext cx="58733" cy="68039"/>
              </a:xfrm>
              <a:custGeom>
                <a:avLst/>
                <a:gdLst>
                  <a:gd name="T0" fmla="*/ 17 w 32"/>
                  <a:gd name="T1" fmla="*/ 0 h 36"/>
                  <a:gd name="T2" fmla="*/ 17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7" y="0"/>
                    </a:moveTo>
                    <a:lnTo>
                      <a:pt x="17" y="36"/>
                    </a:lnTo>
                    <a:moveTo>
                      <a:pt x="32"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05" name="Freeform 527"/>
              <p:cNvSpPr>
                <a:spLocks noEditPoints="1"/>
              </p:cNvSpPr>
              <p:nvPr/>
            </p:nvSpPr>
            <p:spPr bwMode="auto">
              <a:xfrm>
                <a:off x="2506842" y="1965186"/>
                <a:ext cx="58733" cy="68039"/>
              </a:xfrm>
              <a:custGeom>
                <a:avLst/>
                <a:gdLst>
                  <a:gd name="T0" fmla="*/ 17 w 32"/>
                  <a:gd name="T1" fmla="*/ 0 h 36"/>
                  <a:gd name="T2" fmla="*/ 17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7" y="0"/>
                    </a:moveTo>
                    <a:lnTo>
                      <a:pt x="17" y="36"/>
                    </a:lnTo>
                    <a:moveTo>
                      <a:pt x="32"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06" name="Freeform 528"/>
              <p:cNvSpPr>
                <a:spLocks noEditPoints="1"/>
              </p:cNvSpPr>
              <p:nvPr/>
            </p:nvSpPr>
            <p:spPr bwMode="auto">
              <a:xfrm>
                <a:off x="2477475" y="1957626"/>
                <a:ext cx="60568" cy="68039"/>
              </a:xfrm>
              <a:custGeom>
                <a:avLst/>
                <a:gdLst>
                  <a:gd name="T0" fmla="*/ 17 w 33"/>
                  <a:gd name="T1" fmla="*/ 0 h 36"/>
                  <a:gd name="T2" fmla="*/ 17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7" y="0"/>
                    </a:moveTo>
                    <a:lnTo>
                      <a:pt x="17" y="36"/>
                    </a:lnTo>
                    <a:moveTo>
                      <a:pt x="33"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07" name="Freeform 529"/>
              <p:cNvSpPr>
                <a:spLocks noEditPoints="1"/>
              </p:cNvSpPr>
              <p:nvPr/>
            </p:nvSpPr>
            <p:spPr bwMode="auto">
              <a:xfrm>
                <a:off x="2427919" y="1910376"/>
                <a:ext cx="56898" cy="68039"/>
              </a:xfrm>
              <a:custGeom>
                <a:avLst/>
                <a:gdLst>
                  <a:gd name="T0" fmla="*/ 15 w 31"/>
                  <a:gd name="T1" fmla="*/ 0 h 36"/>
                  <a:gd name="T2" fmla="*/ 15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5" y="0"/>
                    </a:moveTo>
                    <a:lnTo>
                      <a:pt x="15" y="36"/>
                    </a:lnTo>
                    <a:moveTo>
                      <a:pt x="31"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08" name="Freeform 530"/>
              <p:cNvSpPr>
                <a:spLocks noEditPoints="1"/>
              </p:cNvSpPr>
              <p:nvPr/>
            </p:nvSpPr>
            <p:spPr bwMode="auto">
              <a:xfrm>
                <a:off x="2405894" y="1900926"/>
                <a:ext cx="58733" cy="68039"/>
              </a:xfrm>
              <a:custGeom>
                <a:avLst/>
                <a:gdLst>
                  <a:gd name="T0" fmla="*/ 17 w 32"/>
                  <a:gd name="T1" fmla="*/ 0 h 36"/>
                  <a:gd name="T2" fmla="*/ 17 w 32"/>
                  <a:gd name="T3" fmla="*/ 36 h 36"/>
                  <a:gd name="T4" fmla="*/ 32 w 32"/>
                  <a:gd name="T5" fmla="*/ 18 h 36"/>
                  <a:gd name="T6" fmla="*/ 0 w 32"/>
                  <a:gd name="T7" fmla="*/ 18 h 36"/>
                </a:gdLst>
                <a:ahLst/>
                <a:cxnLst>
                  <a:cxn ang="0">
                    <a:pos x="T0" y="T1"/>
                  </a:cxn>
                  <a:cxn ang="0">
                    <a:pos x="T2" y="T3"/>
                  </a:cxn>
                  <a:cxn ang="0">
                    <a:pos x="T4" y="T5"/>
                  </a:cxn>
                  <a:cxn ang="0">
                    <a:pos x="T6" y="T7"/>
                  </a:cxn>
                </a:cxnLst>
                <a:rect l="0" t="0" r="r" b="b"/>
                <a:pathLst>
                  <a:path w="32" h="36">
                    <a:moveTo>
                      <a:pt x="17" y="0"/>
                    </a:moveTo>
                    <a:lnTo>
                      <a:pt x="17" y="36"/>
                    </a:lnTo>
                    <a:moveTo>
                      <a:pt x="32"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09" name="Freeform 531"/>
              <p:cNvSpPr>
                <a:spLocks noEditPoints="1"/>
              </p:cNvSpPr>
              <p:nvPr/>
            </p:nvSpPr>
            <p:spPr bwMode="auto">
              <a:xfrm>
                <a:off x="2385705" y="1878247"/>
                <a:ext cx="60568" cy="68039"/>
              </a:xfrm>
              <a:custGeom>
                <a:avLst/>
                <a:gdLst>
                  <a:gd name="T0" fmla="*/ 18 w 33"/>
                  <a:gd name="T1" fmla="*/ 0 h 36"/>
                  <a:gd name="T2" fmla="*/ 18 w 33"/>
                  <a:gd name="T3" fmla="*/ 36 h 36"/>
                  <a:gd name="T4" fmla="*/ 33 w 33"/>
                  <a:gd name="T5" fmla="*/ 18 h 36"/>
                  <a:gd name="T6" fmla="*/ 0 w 33"/>
                  <a:gd name="T7" fmla="*/ 18 h 36"/>
                </a:gdLst>
                <a:ahLst/>
                <a:cxnLst>
                  <a:cxn ang="0">
                    <a:pos x="T0" y="T1"/>
                  </a:cxn>
                  <a:cxn ang="0">
                    <a:pos x="T2" y="T3"/>
                  </a:cxn>
                  <a:cxn ang="0">
                    <a:pos x="T4" y="T5"/>
                  </a:cxn>
                  <a:cxn ang="0">
                    <a:pos x="T6" y="T7"/>
                  </a:cxn>
                </a:cxnLst>
                <a:rect l="0" t="0" r="r" b="b"/>
                <a:pathLst>
                  <a:path w="33" h="36">
                    <a:moveTo>
                      <a:pt x="18" y="0"/>
                    </a:moveTo>
                    <a:lnTo>
                      <a:pt x="18" y="36"/>
                    </a:lnTo>
                    <a:moveTo>
                      <a:pt x="33"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10" name="Freeform 532"/>
              <p:cNvSpPr>
                <a:spLocks noEditPoints="1"/>
              </p:cNvSpPr>
              <p:nvPr/>
            </p:nvSpPr>
            <p:spPr bwMode="auto">
              <a:xfrm>
                <a:off x="2367351" y="1832887"/>
                <a:ext cx="56898" cy="68039"/>
              </a:xfrm>
              <a:custGeom>
                <a:avLst/>
                <a:gdLst>
                  <a:gd name="T0" fmla="*/ 16 w 31"/>
                  <a:gd name="T1" fmla="*/ 0 h 36"/>
                  <a:gd name="T2" fmla="*/ 16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6" y="0"/>
                    </a:moveTo>
                    <a:lnTo>
                      <a:pt x="16" y="36"/>
                    </a:lnTo>
                    <a:moveTo>
                      <a:pt x="31"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11" name="Freeform 533"/>
              <p:cNvSpPr>
                <a:spLocks noEditPoints="1"/>
              </p:cNvSpPr>
              <p:nvPr/>
            </p:nvSpPr>
            <p:spPr bwMode="auto">
              <a:xfrm>
                <a:off x="2361845" y="1810208"/>
                <a:ext cx="58733" cy="68039"/>
              </a:xfrm>
              <a:custGeom>
                <a:avLst/>
                <a:gdLst>
                  <a:gd name="T0" fmla="*/ 17 w 32"/>
                  <a:gd name="T1" fmla="*/ 0 h 36"/>
                  <a:gd name="T2" fmla="*/ 17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7" y="0"/>
                    </a:moveTo>
                    <a:lnTo>
                      <a:pt x="17" y="36"/>
                    </a:lnTo>
                    <a:moveTo>
                      <a:pt x="32"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12" name="Freeform 534"/>
              <p:cNvSpPr>
                <a:spLocks noEditPoints="1"/>
              </p:cNvSpPr>
              <p:nvPr/>
            </p:nvSpPr>
            <p:spPr bwMode="auto">
              <a:xfrm>
                <a:off x="2288428" y="1745949"/>
                <a:ext cx="56898" cy="66149"/>
              </a:xfrm>
              <a:custGeom>
                <a:avLst/>
                <a:gdLst>
                  <a:gd name="T0" fmla="*/ 16 w 31"/>
                  <a:gd name="T1" fmla="*/ 0 h 35"/>
                  <a:gd name="T2" fmla="*/ 16 w 31"/>
                  <a:gd name="T3" fmla="*/ 35 h 35"/>
                  <a:gd name="T4" fmla="*/ 31 w 31"/>
                  <a:gd name="T5" fmla="*/ 17 h 35"/>
                  <a:gd name="T6" fmla="*/ 0 w 31"/>
                  <a:gd name="T7" fmla="*/ 17 h 35"/>
                </a:gdLst>
                <a:ahLst/>
                <a:cxnLst>
                  <a:cxn ang="0">
                    <a:pos x="T0" y="T1"/>
                  </a:cxn>
                  <a:cxn ang="0">
                    <a:pos x="T2" y="T3"/>
                  </a:cxn>
                  <a:cxn ang="0">
                    <a:pos x="T4" y="T5"/>
                  </a:cxn>
                  <a:cxn ang="0">
                    <a:pos x="T6" y="T7"/>
                  </a:cxn>
                </a:cxnLst>
                <a:rect l="0" t="0" r="r" b="b"/>
                <a:pathLst>
                  <a:path w="31" h="35">
                    <a:moveTo>
                      <a:pt x="16" y="0"/>
                    </a:moveTo>
                    <a:lnTo>
                      <a:pt x="16" y="35"/>
                    </a:lnTo>
                    <a:moveTo>
                      <a:pt x="31"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13" name="Freeform 535"/>
              <p:cNvSpPr>
                <a:spLocks noEditPoints="1"/>
              </p:cNvSpPr>
              <p:nvPr/>
            </p:nvSpPr>
            <p:spPr bwMode="auto">
              <a:xfrm>
                <a:off x="2244379" y="1742169"/>
                <a:ext cx="60568" cy="68039"/>
              </a:xfrm>
              <a:custGeom>
                <a:avLst/>
                <a:gdLst>
                  <a:gd name="T0" fmla="*/ 17 w 33"/>
                  <a:gd name="T1" fmla="*/ 0 h 36"/>
                  <a:gd name="T2" fmla="*/ 17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7" y="0"/>
                    </a:moveTo>
                    <a:lnTo>
                      <a:pt x="17" y="36"/>
                    </a:lnTo>
                    <a:moveTo>
                      <a:pt x="33"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14" name="Freeform 536"/>
              <p:cNvSpPr>
                <a:spLocks noEditPoints="1"/>
              </p:cNvSpPr>
              <p:nvPr/>
            </p:nvSpPr>
            <p:spPr bwMode="auto">
              <a:xfrm>
                <a:off x="2216847" y="1700589"/>
                <a:ext cx="58733" cy="66149"/>
              </a:xfrm>
              <a:custGeom>
                <a:avLst/>
                <a:gdLst>
                  <a:gd name="T0" fmla="*/ 15 w 32"/>
                  <a:gd name="T1" fmla="*/ 0 h 35"/>
                  <a:gd name="T2" fmla="*/ 15 w 32"/>
                  <a:gd name="T3" fmla="*/ 35 h 35"/>
                  <a:gd name="T4" fmla="*/ 32 w 32"/>
                  <a:gd name="T5" fmla="*/ 18 h 35"/>
                  <a:gd name="T6" fmla="*/ 0 w 32"/>
                  <a:gd name="T7" fmla="*/ 18 h 35"/>
                </a:gdLst>
                <a:ahLst/>
                <a:cxnLst>
                  <a:cxn ang="0">
                    <a:pos x="T0" y="T1"/>
                  </a:cxn>
                  <a:cxn ang="0">
                    <a:pos x="T2" y="T3"/>
                  </a:cxn>
                  <a:cxn ang="0">
                    <a:pos x="T4" y="T5"/>
                  </a:cxn>
                  <a:cxn ang="0">
                    <a:pos x="T6" y="T7"/>
                  </a:cxn>
                </a:cxnLst>
                <a:rect l="0" t="0" r="r" b="b"/>
                <a:pathLst>
                  <a:path w="32" h="35">
                    <a:moveTo>
                      <a:pt x="15" y="0"/>
                    </a:moveTo>
                    <a:lnTo>
                      <a:pt x="15" y="35"/>
                    </a:lnTo>
                    <a:moveTo>
                      <a:pt x="32"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15" name="Freeform 537"/>
              <p:cNvSpPr>
                <a:spLocks noEditPoints="1"/>
              </p:cNvSpPr>
              <p:nvPr/>
            </p:nvSpPr>
            <p:spPr bwMode="auto">
              <a:xfrm>
                <a:off x="2200329" y="1670350"/>
                <a:ext cx="56898" cy="68039"/>
              </a:xfrm>
              <a:custGeom>
                <a:avLst/>
                <a:gdLst>
                  <a:gd name="T0" fmla="*/ 16 w 31"/>
                  <a:gd name="T1" fmla="*/ 0 h 36"/>
                  <a:gd name="T2" fmla="*/ 16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6" y="0"/>
                    </a:moveTo>
                    <a:lnTo>
                      <a:pt x="16" y="36"/>
                    </a:lnTo>
                    <a:moveTo>
                      <a:pt x="31"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16" name="Freeform 538"/>
              <p:cNvSpPr>
                <a:spLocks noEditPoints="1"/>
              </p:cNvSpPr>
              <p:nvPr/>
            </p:nvSpPr>
            <p:spPr bwMode="auto">
              <a:xfrm>
                <a:off x="2181975" y="1615541"/>
                <a:ext cx="60568" cy="68039"/>
              </a:xfrm>
              <a:custGeom>
                <a:avLst/>
                <a:gdLst>
                  <a:gd name="T0" fmla="*/ 15 w 33"/>
                  <a:gd name="T1" fmla="*/ 0 h 36"/>
                  <a:gd name="T2" fmla="*/ 15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5" y="0"/>
                    </a:moveTo>
                    <a:lnTo>
                      <a:pt x="15" y="36"/>
                    </a:lnTo>
                    <a:moveTo>
                      <a:pt x="33"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17" name="Freeform 539"/>
              <p:cNvSpPr>
                <a:spLocks noEditPoints="1"/>
              </p:cNvSpPr>
              <p:nvPr/>
            </p:nvSpPr>
            <p:spPr bwMode="auto">
              <a:xfrm>
                <a:off x="2147102" y="1547502"/>
                <a:ext cx="60568" cy="68039"/>
              </a:xfrm>
              <a:custGeom>
                <a:avLst/>
                <a:gdLst>
                  <a:gd name="T0" fmla="*/ 16 w 33"/>
                  <a:gd name="T1" fmla="*/ 0 h 36"/>
                  <a:gd name="T2" fmla="*/ 16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6" y="0"/>
                    </a:moveTo>
                    <a:lnTo>
                      <a:pt x="16" y="36"/>
                    </a:lnTo>
                    <a:moveTo>
                      <a:pt x="33"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18" name="Freeform 540"/>
              <p:cNvSpPr>
                <a:spLocks noEditPoints="1"/>
              </p:cNvSpPr>
              <p:nvPr/>
            </p:nvSpPr>
            <p:spPr bwMode="auto">
              <a:xfrm>
                <a:off x="2106723" y="1509702"/>
                <a:ext cx="56898" cy="68039"/>
              </a:xfrm>
              <a:custGeom>
                <a:avLst/>
                <a:gdLst>
                  <a:gd name="T0" fmla="*/ 15 w 31"/>
                  <a:gd name="T1" fmla="*/ 0 h 36"/>
                  <a:gd name="T2" fmla="*/ 15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5" y="0"/>
                    </a:moveTo>
                    <a:lnTo>
                      <a:pt x="15" y="36"/>
                    </a:lnTo>
                    <a:moveTo>
                      <a:pt x="31"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19" name="Freeform 541"/>
              <p:cNvSpPr>
                <a:spLocks noEditPoints="1"/>
              </p:cNvSpPr>
              <p:nvPr/>
            </p:nvSpPr>
            <p:spPr bwMode="auto">
              <a:xfrm>
                <a:off x="2059002" y="1483243"/>
                <a:ext cx="60568" cy="68039"/>
              </a:xfrm>
              <a:custGeom>
                <a:avLst/>
                <a:gdLst>
                  <a:gd name="T0" fmla="*/ 17 w 33"/>
                  <a:gd name="T1" fmla="*/ 0 h 36"/>
                  <a:gd name="T2" fmla="*/ 17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7" y="0"/>
                    </a:moveTo>
                    <a:lnTo>
                      <a:pt x="17" y="36"/>
                    </a:lnTo>
                    <a:moveTo>
                      <a:pt x="33"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20" name="Freeform 542"/>
              <p:cNvSpPr>
                <a:spLocks noEditPoints="1"/>
              </p:cNvSpPr>
              <p:nvPr/>
            </p:nvSpPr>
            <p:spPr bwMode="auto">
              <a:xfrm>
                <a:off x="2018624" y="1466233"/>
                <a:ext cx="60568" cy="68039"/>
              </a:xfrm>
              <a:custGeom>
                <a:avLst/>
                <a:gdLst>
                  <a:gd name="T0" fmla="*/ 15 w 33"/>
                  <a:gd name="T1" fmla="*/ 0 h 36"/>
                  <a:gd name="T2" fmla="*/ 15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5" y="0"/>
                    </a:moveTo>
                    <a:lnTo>
                      <a:pt x="15" y="36"/>
                    </a:lnTo>
                    <a:moveTo>
                      <a:pt x="33"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21" name="Freeform 543"/>
              <p:cNvSpPr>
                <a:spLocks noEditPoints="1"/>
              </p:cNvSpPr>
              <p:nvPr/>
            </p:nvSpPr>
            <p:spPr bwMode="auto">
              <a:xfrm>
                <a:off x="1980080" y="1460563"/>
                <a:ext cx="60568" cy="68039"/>
              </a:xfrm>
              <a:custGeom>
                <a:avLst/>
                <a:gdLst>
                  <a:gd name="T0" fmla="*/ 16 w 33"/>
                  <a:gd name="T1" fmla="*/ 0 h 36"/>
                  <a:gd name="T2" fmla="*/ 16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6" y="0"/>
                    </a:moveTo>
                    <a:lnTo>
                      <a:pt x="16" y="36"/>
                    </a:lnTo>
                    <a:moveTo>
                      <a:pt x="33"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22" name="Freeform 544"/>
              <p:cNvSpPr>
                <a:spLocks noEditPoints="1"/>
              </p:cNvSpPr>
              <p:nvPr/>
            </p:nvSpPr>
            <p:spPr bwMode="auto">
              <a:xfrm>
                <a:off x="3494290" y="2447128"/>
                <a:ext cx="58733" cy="66149"/>
              </a:xfrm>
              <a:custGeom>
                <a:avLst/>
                <a:gdLst>
                  <a:gd name="T0" fmla="*/ 15 w 32"/>
                  <a:gd name="T1" fmla="*/ 0 h 35"/>
                  <a:gd name="T2" fmla="*/ 15 w 32"/>
                  <a:gd name="T3" fmla="*/ 35 h 35"/>
                  <a:gd name="T4" fmla="*/ 32 w 32"/>
                  <a:gd name="T5" fmla="*/ 17 h 35"/>
                  <a:gd name="T6" fmla="*/ 0 w 32"/>
                  <a:gd name="T7" fmla="*/ 17 h 35"/>
                </a:gdLst>
                <a:ahLst/>
                <a:cxnLst>
                  <a:cxn ang="0">
                    <a:pos x="T0" y="T1"/>
                  </a:cxn>
                  <a:cxn ang="0">
                    <a:pos x="T2" y="T3"/>
                  </a:cxn>
                  <a:cxn ang="0">
                    <a:pos x="T4" y="T5"/>
                  </a:cxn>
                  <a:cxn ang="0">
                    <a:pos x="T6" y="T7"/>
                  </a:cxn>
                </a:cxnLst>
                <a:rect l="0" t="0" r="r" b="b"/>
                <a:pathLst>
                  <a:path w="32" h="35">
                    <a:moveTo>
                      <a:pt x="15" y="0"/>
                    </a:moveTo>
                    <a:lnTo>
                      <a:pt x="15" y="35"/>
                    </a:lnTo>
                    <a:moveTo>
                      <a:pt x="32"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23" name="Freeform 545"/>
              <p:cNvSpPr>
                <a:spLocks noEditPoints="1"/>
              </p:cNvSpPr>
              <p:nvPr/>
            </p:nvSpPr>
            <p:spPr bwMode="auto">
              <a:xfrm>
                <a:off x="5307672" y="3048139"/>
                <a:ext cx="60568" cy="68039"/>
              </a:xfrm>
              <a:custGeom>
                <a:avLst/>
                <a:gdLst>
                  <a:gd name="T0" fmla="*/ 18 w 33"/>
                  <a:gd name="T1" fmla="*/ 0 h 36"/>
                  <a:gd name="T2" fmla="*/ 18 w 33"/>
                  <a:gd name="T3" fmla="*/ 36 h 36"/>
                  <a:gd name="T4" fmla="*/ 33 w 33"/>
                  <a:gd name="T5" fmla="*/ 18 h 36"/>
                  <a:gd name="T6" fmla="*/ 0 w 33"/>
                  <a:gd name="T7" fmla="*/ 18 h 36"/>
                </a:gdLst>
                <a:ahLst/>
                <a:cxnLst>
                  <a:cxn ang="0">
                    <a:pos x="T0" y="T1"/>
                  </a:cxn>
                  <a:cxn ang="0">
                    <a:pos x="T2" y="T3"/>
                  </a:cxn>
                  <a:cxn ang="0">
                    <a:pos x="T4" y="T5"/>
                  </a:cxn>
                  <a:cxn ang="0">
                    <a:pos x="T6" y="T7"/>
                  </a:cxn>
                </a:cxnLst>
                <a:rect l="0" t="0" r="r" b="b"/>
                <a:pathLst>
                  <a:path w="33" h="36">
                    <a:moveTo>
                      <a:pt x="18" y="0"/>
                    </a:moveTo>
                    <a:lnTo>
                      <a:pt x="18" y="36"/>
                    </a:lnTo>
                    <a:moveTo>
                      <a:pt x="33"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24" name="Freeform 546"/>
              <p:cNvSpPr>
                <a:spLocks noEditPoints="1"/>
              </p:cNvSpPr>
              <p:nvPr/>
            </p:nvSpPr>
            <p:spPr bwMode="auto">
              <a:xfrm>
                <a:off x="5208560" y="2999000"/>
                <a:ext cx="55062" cy="68039"/>
              </a:xfrm>
              <a:custGeom>
                <a:avLst/>
                <a:gdLst>
                  <a:gd name="T0" fmla="*/ 15 w 30"/>
                  <a:gd name="T1" fmla="*/ 0 h 36"/>
                  <a:gd name="T2" fmla="*/ 15 w 30"/>
                  <a:gd name="T3" fmla="*/ 36 h 36"/>
                  <a:gd name="T4" fmla="*/ 30 w 30"/>
                  <a:gd name="T5" fmla="*/ 19 h 36"/>
                  <a:gd name="T6" fmla="*/ 0 w 30"/>
                  <a:gd name="T7" fmla="*/ 19 h 36"/>
                </a:gdLst>
                <a:ahLst/>
                <a:cxnLst>
                  <a:cxn ang="0">
                    <a:pos x="T0" y="T1"/>
                  </a:cxn>
                  <a:cxn ang="0">
                    <a:pos x="T2" y="T3"/>
                  </a:cxn>
                  <a:cxn ang="0">
                    <a:pos x="T4" y="T5"/>
                  </a:cxn>
                  <a:cxn ang="0">
                    <a:pos x="T6" y="T7"/>
                  </a:cxn>
                </a:cxnLst>
                <a:rect l="0" t="0" r="r" b="b"/>
                <a:pathLst>
                  <a:path w="30" h="36">
                    <a:moveTo>
                      <a:pt x="15" y="0"/>
                    </a:moveTo>
                    <a:lnTo>
                      <a:pt x="15" y="36"/>
                    </a:lnTo>
                    <a:moveTo>
                      <a:pt x="30"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25" name="Freeform 547"/>
              <p:cNvSpPr>
                <a:spLocks noEditPoints="1"/>
              </p:cNvSpPr>
              <p:nvPr/>
            </p:nvSpPr>
            <p:spPr bwMode="auto">
              <a:xfrm>
                <a:off x="5197548" y="2999000"/>
                <a:ext cx="60568" cy="68039"/>
              </a:xfrm>
              <a:custGeom>
                <a:avLst/>
                <a:gdLst>
                  <a:gd name="T0" fmla="*/ 16 w 33"/>
                  <a:gd name="T1" fmla="*/ 0 h 36"/>
                  <a:gd name="T2" fmla="*/ 16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6" y="0"/>
                    </a:moveTo>
                    <a:lnTo>
                      <a:pt x="16" y="36"/>
                    </a:lnTo>
                    <a:moveTo>
                      <a:pt x="33"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26" name="Freeform 548"/>
              <p:cNvSpPr>
                <a:spLocks noEditPoints="1"/>
              </p:cNvSpPr>
              <p:nvPr/>
            </p:nvSpPr>
            <p:spPr bwMode="auto">
              <a:xfrm>
                <a:off x="5188371" y="2999000"/>
                <a:ext cx="60568" cy="68039"/>
              </a:xfrm>
              <a:custGeom>
                <a:avLst/>
                <a:gdLst>
                  <a:gd name="T0" fmla="*/ 17 w 33"/>
                  <a:gd name="T1" fmla="*/ 0 h 36"/>
                  <a:gd name="T2" fmla="*/ 17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7" y="0"/>
                    </a:moveTo>
                    <a:lnTo>
                      <a:pt x="17" y="36"/>
                    </a:lnTo>
                    <a:moveTo>
                      <a:pt x="33"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27" name="Freeform 549"/>
              <p:cNvSpPr>
                <a:spLocks noEditPoints="1"/>
              </p:cNvSpPr>
              <p:nvPr/>
            </p:nvSpPr>
            <p:spPr bwMode="auto">
              <a:xfrm>
                <a:off x="5182864" y="2999000"/>
                <a:ext cx="58733" cy="68039"/>
              </a:xfrm>
              <a:custGeom>
                <a:avLst/>
                <a:gdLst>
                  <a:gd name="T0" fmla="*/ 15 w 32"/>
                  <a:gd name="T1" fmla="*/ 0 h 36"/>
                  <a:gd name="T2" fmla="*/ 15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5" y="0"/>
                    </a:moveTo>
                    <a:lnTo>
                      <a:pt x="15" y="36"/>
                    </a:lnTo>
                    <a:moveTo>
                      <a:pt x="32"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28" name="Freeform 550"/>
              <p:cNvSpPr>
                <a:spLocks noEditPoints="1"/>
              </p:cNvSpPr>
              <p:nvPr/>
            </p:nvSpPr>
            <p:spPr bwMode="auto">
              <a:xfrm>
                <a:off x="5173687" y="2999000"/>
                <a:ext cx="58733" cy="68039"/>
              </a:xfrm>
              <a:custGeom>
                <a:avLst/>
                <a:gdLst>
                  <a:gd name="T0" fmla="*/ 17 w 32"/>
                  <a:gd name="T1" fmla="*/ 0 h 36"/>
                  <a:gd name="T2" fmla="*/ 17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7" y="0"/>
                    </a:moveTo>
                    <a:lnTo>
                      <a:pt x="17" y="36"/>
                    </a:lnTo>
                    <a:moveTo>
                      <a:pt x="32"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29" name="Freeform 551"/>
              <p:cNvSpPr>
                <a:spLocks noEditPoints="1"/>
              </p:cNvSpPr>
              <p:nvPr/>
            </p:nvSpPr>
            <p:spPr bwMode="auto">
              <a:xfrm>
                <a:off x="5166346" y="2999000"/>
                <a:ext cx="56898" cy="68039"/>
              </a:xfrm>
              <a:custGeom>
                <a:avLst/>
                <a:gdLst>
                  <a:gd name="T0" fmla="*/ 16 w 31"/>
                  <a:gd name="T1" fmla="*/ 0 h 36"/>
                  <a:gd name="T2" fmla="*/ 16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6" y="0"/>
                    </a:moveTo>
                    <a:lnTo>
                      <a:pt x="16" y="36"/>
                    </a:lnTo>
                    <a:moveTo>
                      <a:pt x="31"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30" name="Freeform 552"/>
              <p:cNvSpPr>
                <a:spLocks noEditPoints="1"/>
              </p:cNvSpPr>
              <p:nvPr/>
            </p:nvSpPr>
            <p:spPr bwMode="auto">
              <a:xfrm>
                <a:off x="5166346" y="2999000"/>
                <a:ext cx="56898" cy="68039"/>
              </a:xfrm>
              <a:custGeom>
                <a:avLst/>
                <a:gdLst>
                  <a:gd name="T0" fmla="*/ 16 w 31"/>
                  <a:gd name="T1" fmla="*/ 0 h 36"/>
                  <a:gd name="T2" fmla="*/ 16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6" y="0"/>
                    </a:moveTo>
                    <a:lnTo>
                      <a:pt x="16" y="36"/>
                    </a:lnTo>
                    <a:moveTo>
                      <a:pt x="31"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31" name="Freeform 553"/>
              <p:cNvSpPr>
                <a:spLocks noEditPoints="1"/>
              </p:cNvSpPr>
              <p:nvPr/>
            </p:nvSpPr>
            <p:spPr bwMode="auto">
              <a:xfrm>
                <a:off x="5157169" y="2999000"/>
                <a:ext cx="60568" cy="68039"/>
              </a:xfrm>
              <a:custGeom>
                <a:avLst/>
                <a:gdLst>
                  <a:gd name="T0" fmla="*/ 16 w 33"/>
                  <a:gd name="T1" fmla="*/ 0 h 36"/>
                  <a:gd name="T2" fmla="*/ 16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6" y="0"/>
                    </a:moveTo>
                    <a:lnTo>
                      <a:pt x="16" y="36"/>
                    </a:lnTo>
                    <a:moveTo>
                      <a:pt x="33"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32" name="Freeform 554"/>
              <p:cNvSpPr>
                <a:spLocks noEditPoints="1"/>
              </p:cNvSpPr>
              <p:nvPr/>
            </p:nvSpPr>
            <p:spPr bwMode="auto">
              <a:xfrm>
                <a:off x="5147992" y="2999000"/>
                <a:ext cx="60568" cy="68039"/>
              </a:xfrm>
              <a:custGeom>
                <a:avLst/>
                <a:gdLst>
                  <a:gd name="T0" fmla="*/ 17 w 33"/>
                  <a:gd name="T1" fmla="*/ 0 h 36"/>
                  <a:gd name="T2" fmla="*/ 17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7" y="0"/>
                    </a:moveTo>
                    <a:lnTo>
                      <a:pt x="17" y="36"/>
                    </a:lnTo>
                    <a:moveTo>
                      <a:pt x="33"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33" name="Freeform 555"/>
              <p:cNvSpPr>
                <a:spLocks noEditPoints="1"/>
              </p:cNvSpPr>
              <p:nvPr/>
            </p:nvSpPr>
            <p:spPr bwMode="auto">
              <a:xfrm>
                <a:off x="5142485" y="2999000"/>
                <a:ext cx="58733" cy="68039"/>
              </a:xfrm>
              <a:custGeom>
                <a:avLst/>
                <a:gdLst>
                  <a:gd name="T0" fmla="*/ 15 w 32"/>
                  <a:gd name="T1" fmla="*/ 0 h 36"/>
                  <a:gd name="T2" fmla="*/ 15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5" y="0"/>
                    </a:moveTo>
                    <a:lnTo>
                      <a:pt x="15" y="36"/>
                    </a:lnTo>
                    <a:moveTo>
                      <a:pt x="32"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34" name="Freeform 556"/>
              <p:cNvSpPr>
                <a:spLocks noEditPoints="1"/>
              </p:cNvSpPr>
              <p:nvPr/>
            </p:nvSpPr>
            <p:spPr bwMode="auto">
              <a:xfrm>
                <a:off x="5131473" y="2999000"/>
                <a:ext cx="60568" cy="68039"/>
              </a:xfrm>
              <a:custGeom>
                <a:avLst/>
                <a:gdLst>
                  <a:gd name="T0" fmla="*/ 18 w 33"/>
                  <a:gd name="T1" fmla="*/ 0 h 36"/>
                  <a:gd name="T2" fmla="*/ 18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8" y="0"/>
                    </a:moveTo>
                    <a:lnTo>
                      <a:pt x="18" y="36"/>
                    </a:lnTo>
                    <a:moveTo>
                      <a:pt x="33"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35" name="Freeform 557"/>
              <p:cNvSpPr>
                <a:spLocks noEditPoints="1"/>
              </p:cNvSpPr>
              <p:nvPr/>
            </p:nvSpPr>
            <p:spPr bwMode="auto">
              <a:xfrm>
                <a:off x="5125967" y="2999000"/>
                <a:ext cx="56898" cy="68039"/>
              </a:xfrm>
              <a:custGeom>
                <a:avLst/>
                <a:gdLst>
                  <a:gd name="T0" fmla="*/ 15 w 31"/>
                  <a:gd name="T1" fmla="*/ 0 h 36"/>
                  <a:gd name="T2" fmla="*/ 15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5" y="0"/>
                    </a:moveTo>
                    <a:lnTo>
                      <a:pt x="15" y="36"/>
                    </a:lnTo>
                    <a:moveTo>
                      <a:pt x="31"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grpSp>
        <p:grpSp>
          <p:nvGrpSpPr>
            <p:cNvPr id="1933" name="Group 1932"/>
            <p:cNvGrpSpPr/>
            <p:nvPr/>
          </p:nvGrpSpPr>
          <p:grpSpPr>
            <a:xfrm>
              <a:off x="1978245" y="1454893"/>
              <a:ext cx="4526112" cy="1398579"/>
              <a:chOff x="1978245" y="1454893"/>
              <a:chExt cx="4526112" cy="1398579"/>
            </a:xfrm>
          </p:grpSpPr>
          <p:sp>
            <p:nvSpPr>
              <p:cNvPr id="1836" name="Freeform 558"/>
              <p:cNvSpPr>
                <a:spLocks/>
              </p:cNvSpPr>
              <p:nvPr/>
            </p:nvSpPr>
            <p:spPr bwMode="auto">
              <a:xfrm>
                <a:off x="2002105" y="1492693"/>
                <a:ext cx="4476557" cy="1324870"/>
              </a:xfrm>
              <a:custGeom>
                <a:avLst/>
                <a:gdLst>
                  <a:gd name="T0" fmla="*/ 2199 w 2439"/>
                  <a:gd name="T1" fmla="*/ 655 h 701"/>
                  <a:gd name="T2" fmla="*/ 2070 w 2439"/>
                  <a:gd name="T3" fmla="*/ 640 h 701"/>
                  <a:gd name="T4" fmla="*/ 2052 w 2439"/>
                  <a:gd name="T5" fmla="*/ 617 h 701"/>
                  <a:gd name="T6" fmla="*/ 1858 w 2439"/>
                  <a:gd name="T7" fmla="*/ 611 h 701"/>
                  <a:gd name="T8" fmla="*/ 1849 w 2439"/>
                  <a:gd name="T9" fmla="*/ 590 h 701"/>
                  <a:gd name="T10" fmla="*/ 1777 w 2439"/>
                  <a:gd name="T11" fmla="*/ 578 h 701"/>
                  <a:gd name="T12" fmla="*/ 1771 w 2439"/>
                  <a:gd name="T13" fmla="*/ 552 h 701"/>
                  <a:gd name="T14" fmla="*/ 1632 w 2439"/>
                  <a:gd name="T15" fmla="*/ 537 h 701"/>
                  <a:gd name="T16" fmla="*/ 1586 w 2439"/>
                  <a:gd name="T17" fmla="*/ 523 h 701"/>
                  <a:gd name="T18" fmla="*/ 1483 w 2439"/>
                  <a:gd name="T19" fmla="*/ 515 h 701"/>
                  <a:gd name="T20" fmla="*/ 1450 w 2439"/>
                  <a:gd name="T21" fmla="*/ 498 h 701"/>
                  <a:gd name="T22" fmla="*/ 1382 w 2439"/>
                  <a:gd name="T23" fmla="*/ 489 h 701"/>
                  <a:gd name="T24" fmla="*/ 1356 w 2439"/>
                  <a:gd name="T25" fmla="*/ 472 h 701"/>
                  <a:gd name="T26" fmla="*/ 1291 w 2439"/>
                  <a:gd name="T27" fmla="*/ 464 h 701"/>
                  <a:gd name="T28" fmla="*/ 1263 w 2439"/>
                  <a:gd name="T29" fmla="*/ 445 h 701"/>
                  <a:gd name="T30" fmla="*/ 1197 w 2439"/>
                  <a:gd name="T31" fmla="*/ 438 h 701"/>
                  <a:gd name="T32" fmla="*/ 1178 w 2439"/>
                  <a:gd name="T33" fmla="*/ 416 h 701"/>
                  <a:gd name="T34" fmla="*/ 1094 w 2439"/>
                  <a:gd name="T35" fmla="*/ 409 h 701"/>
                  <a:gd name="T36" fmla="*/ 1047 w 2439"/>
                  <a:gd name="T37" fmla="*/ 390 h 701"/>
                  <a:gd name="T38" fmla="*/ 1003 w 2439"/>
                  <a:gd name="T39" fmla="*/ 380 h 701"/>
                  <a:gd name="T40" fmla="*/ 989 w 2439"/>
                  <a:gd name="T41" fmla="*/ 364 h 701"/>
                  <a:gd name="T42" fmla="*/ 898 w 2439"/>
                  <a:gd name="T43" fmla="*/ 356 h 701"/>
                  <a:gd name="T44" fmla="*/ 862 w 2439"/>
                  <a:gd name="T45" fmla="*/ 337 h 701"/>
                  <a:gd name="T46" fmla="*/ 823 w 2439"/>
                  <a:gd name="T47" fmla="*/ 330 h 701"/>
                  <a:gd name="T48" fmla="*/ 785 w 2439"/>
                  <a:gd name="T49" fmla="*/ 311 h 701"/>
                  <a:gd name="T50" fmla="*/ 703 w 2439"/>
                  <a:gd name="T51" fmla="*/ 303 h 701"/>
                  <a:gd name="T52" fmla="*/ 693 w 2439"/>
                  <a:gd name="T53" fmla="*/ 286 h 701"/>
                  <a:gd name="T54" fmla="*/ 641 w 2439"/>
                  <a:gd name="T55" fmla="*/ 274 h 701"/>
                  <a:gd name="T56" fmla="*/ 621 w 2439"/>
                  <a:gd name="T57" fmla="*/ 258 h 701"/>
                  <a:gd name="T58" fmla="*/ 583 w 2439"/>
                  <a:gd name="T59" fmla="*/ 246 h 701"/>
                  <a:gd name="T60" fmla="*/ 528 w 2439"/>
                  <a:gd name="T61" fmla="*/ 231 h 701"/>
                  <a:gd name="T62" fmla="*/ 463 w 2439"/>
                  <a:gd name="T63" fmla="*/ 222 h 701"/>
                  <a:gd name="T64" fmla="*/ 456 w 2439"/>
                  <a:gd name="T65" fmla="*/ 205 h 701"/>
                  <a:gd name="T66" fmla="*/ 410 w 2439"/>
                  <a:gd name="T67" fmla="*/ 195 h 701"/>
                  <a:gd name="T68" fmla="*/ 367 w 2439"/>
                  <a:gd name="T69" fmla="*/ 178 h 701"/>
                  <a:gd name="T70" fmla="*/ 343 w 2439"/>
                  <a:gd name="T71" fmla="*/ 169 h 701"/>
                  <a:gd name="T72" fmla="*/ 307 w 2439"/>
                  <a:gd name="T73" fmla="*/ 152 h 701"/>
                  <a:gd name="T74" fmla="*/ 276 w 2439"/>
                  <a:gd name="T75" fmla="*/ 142 h 701"/>
                  <a:gd name="T76" fmla="*/ 251 w 2439"/>
                  <a:gd name="T77" fmla="*/ 125 h 701"/>
                  <a:gd name="T78" fmla="*/ 233 w 2439"/>
                  <a:gd name="T79" fmla="*/ 116 h 701"/>
                  <a:gd name="T80" fmla="*/ 223 w 2439"/>
                  <a:gd name="T81" fmla="*/ 101 h 701"/>
                  <a:gd name="T82" fmla="*/ 204 w 2439"/>
                  <a:gd name="T83" fmla="*/ 91 h 701"/>
                  <a:gd name="T84" fmla="*/ 187 w 2439"/>
                  <a:gd name="T85" fmla="*/ 82 h 701"/>
                  <a:gd name="T86" fmla="*/ 148 w 2439"/>
                  <a:gd name="T87" fmla="*/ 62 h 701"/>
                  <a:gd name="T88" fmla="*/ 119 w 2439"/>
                  <a:gd name="T89" fmla="*/ 45 h 701"/>
                  <a:gd name="T90" fmla="*/ 107 w 2439"/>
                  <a:gd name="T91" fmla="*/ 19 h 701"/>
                  <a:gd name="T92" fmla="*/ 43 w 2439"/>
                  <a:gd name="T93" fmla="*/ 9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39" h="701">
                    <a:moveTo>
                      <a:pt x="2439" y="701"/>
                    </a:moveTo>
                    <a:lnTo>
                      <a:pt x="2199" y="701"/>
                    </a:lnTo>
                    <a:lnTo>
                      <a:pt x="2199" y="655"/>
                    </a:lnTo>
                    <a:lnTo>
                      <a:pt x="2088" y="655"/>
                    </a:lnTo>
                    <a:lnTo>
                      <a:pt x="2088" y="640"/>
                    </a:lnTo>
                    <a:lnTo>
                      <a:pt x="2070" y="640"/>
                    </a:lnTo>
                    <a:lnTo>
                      <a:pt x="2070" y="624"/>
                    </a:lnTo>
                    <a:lnTo>
                      <a:pt x="2052" y="624"/>
                    </a:lnTo>
                    <a:lnTo>
                      <a:pt x="2052" y="617"/>
                    </a:lnTo>
                    <a:lnTo>
                      <a:pt x="1882" y="617"/>
                    </a:lnTo>
                    <a:lnTo>
                      <a:pt x="1882" y="611"/>
                    </a:lnTo>
                    <a:lnTo>
                      <a:pt x="1858" y="611"/>
                    </a:lnTo>
                    <a:lnTo>
                      <a:pt x="1858" y="602"/>
                    </a:lnTo>
                    <a:lnTo>
                      <a:pt x="1849" y="602"/>
                    </a:lnTo>
                    <a:lnTo>
                      <a:pt x="1849" y="590"/>
                    </a:lnTo>
                    <a:lnTo>
                      <a:pt x="1843" y="590"/>
                    </a:lnTo>
                    <a:lnTo>
                      <a:pt x="1843" y="578"/>
                    </a:lnTo>
                    <a:lnTo>
                      <a:pt x="1777" y="578"/>
                    </a:lnTo>
                    <a:lnTo>
                      <a:pt x="1777" y="564"/>
                    </a:lnTo>
                    <a:lnTo>
                      <a:pt x="1771" y="564"/>
                    </a:lnTo>
                    <a:lnTo>
                      <a:pt x="1771" y="552"/>
                    </a:lnTo>
                    <a:lnTo>
                      <a:pt x="1644" y="552"/>
                    </a:lnTo>
                    <a:lnTo>
                      <a:pt x="1644" y="537"/>
                    </a:lnTo>
                    <a:lnTo>
                      <a:pt x="1632" y="537"/>
                    </a:lnTo>
                    <a:lnTo>
                      <a:pt x="1632" y="530"/>
                    </a:lnTo>
                    <a:lnTo>
                      <a:pt x="1586" y="530"/>
                    </a:lnTo>
                    <a:lnTo>
                      <a:pt x="1586" y="523"/>
                    </a:lnTo>
                    <a:lnTo>
                      <a:pt x="1515" y="523"/>
                    </a:lnTo>
                    <a:lnTo>
                      <a:pt x="1515" y="515"/>
                    </a:lnTo>
                    <a:lnTo>
                      <a:pt x="1483" y="515"/>
                    </a:lnTo>
                    <a:lnTo>
                      <a:pt x="1483" y="510"/>
                    </a:lnTo>
                    <a:lnTo>
                      <a:pt x="1450" y="510"/>
                    </a:lnTo>
                    <a:lnTo>
                      <a:pt x="1450" y="498"/>
                    </a:lnTo>
                    <a:lnTo>
                      <a:pt x="1404" y="498"/>
                    </a:lnTo>
                    <a:lnTo>
                      <a:pt x="1404" y="489"/>
                    </a:lnTo>
                    <a:lnTo>
                      <a:pt x="1382" y="489"/>
                    </a:lnTo>
                    <a:lnTo>
                      <a:pt x="1382" y="481"/>
                    </a:lnTo>
                    <a:lnTo>
                      <a:pt x="1356" y="481"/>
                    </a:lnTo>
                    <a:lnTo>
                      <a:pt x="1356" y="472"/>
                    </a:lnTo>
                    <a:lnTo>
                      <a:pt x="1316" y="472"/>
                    </a:lnTo>
                    <a:lnTo>
                      <a:pt x="1316" y="464"/>
                    </a:lnTo>
                    <a:lnTo>
                      <a:pt x="1291" y="464"/>
                    </a:lnTo>
                    <a:lnTo>
                      <a:pt x="1291" y="453"/>
                    </a:lnTo>
                    <a:lnTo>
                      <a:pt x="1263" y="453"/>
                    </a:lnTo>
                    <a:lnTo>
                      <a:pt x="1263" y="445"/>
                    </a:lnTo>
                    <a:lnTo>
                      <a:pt x="1253" y="445"/>
                    </a:lnTo>
                    <a:lnTo>
                      <a:pt x="1253" y="438"/>
                    </a:lnTo>
                    <a:lnTo>
                      <a:pt x="1197" y="438"/>
                    </a:lnTo>
                    <a:lnTo>
                      <a:pt x="1197" y="426"/>
                    </a:lnTo>
                    <a:lnTo>
                      <a:pt x="1178" y="426"/>
                    </a:lnTo>
                    <a:lnTo>
                      <a:pt x="1178" y="416"/>
                    </a:lnTo>
                    <a:lnTo>
                      <a:pt x="1123" y="416"/>
                    </a:lnTo>
                    <a:lnTo>
                      <a:pt x="1123" y="409"/>
                    </a:lnTo>
                    <a:lnTo>
                      <a:pt x="1094" y="409"/>
                    </a:lnTo>
                    <a:lnTo>
                      <a:pt x="1094" y="399"/>
                    </a:lnTo>
                    <a:lnTo>
                      <a:pt x="1047" y="399"/>
                    </a:lnTo>
                    <a:lnTo>
                      <a:pt x="1047" y="390"/>
                    </a:lnTo>
                    <a:lnTo>
                      <a:pt x="1030" y="390"/>
                    </a:lnTo>
                    <a:lnTo>
                      <a:pt x="1030" y="380"/>
                    </a:lnTo>
                    <a:lnTo>
                      <a:pt x="1003" y="380"/>
                    </a:lnTo>
                    <a:lnTo>
                      <a:pt x="1003" y="371"/>
                    </a:lnTo>
                    <a:lnTo>
                      <a:pt x="989" y="371"/>
                    </a:lnTo>
                    <a:lnTo>
                      <a:pt x="989" y="364"/>
                    </a:lnTo>
                    <a:lnTo>
                      <a:pt x="943" y="364"/>
                    </a:lnTo>
                    <a:lnTo>
                      <a:pt x="943" y="356"/>
                    </a:lnTo>
                    <a:lnTo>
                      <a:pt x="898" y="356"/>
                    </a:lnTo>
                    <a:lnTo>
                      <a:pt x="898" y="344"/>
                    </a:lnTo>
                    <a:lnTo>
                      <a:pt x="862" y="344"/>
                    </a:lnTo>
                    <a:lnTo>
                      <a:pt x="862" y="337"/>
                    </a:lnTo>
                    <a:lnTo>
                      <a:pt x="849" y="337"/>
                    </a:lnTo>
                    <a:lnTo>
                      <a:pt x="849" y="330"/>
                    </a:lnTo>
                    <a:lnTo>
                      <a:pt x="823" y="330"/>
                    </a:lnTo>
                    <a:lnTo>
                      <a:pt x="823" y="320"/>
                    </a:lnTo>
                    <a:lnTo>
                      <a:pt x="785" y="320"/>
                    </a:lnTo>
                    <a:lnTo>
                      <a:pt x="785" y="311"/>
                    </a:lnTo>
                    <a:lnTo>
                      <a:pt x="748" y="311"/>
                    </a:lnTo>
                    <a:lnTo>
                      <a:pt x="748" y="303"/>
                    </a:lnTo>
                    <a:lnTo>
                      <a:pt x="703" y="303"/>
                    </a:lnTo>
                    <a:lnTo>
                      <a:pt x="703" y="294"/>
                    </a:lnTo>
                    <a:lnTo>
                      <a:pt x="693" y="294"/>
                    </a:lnTo>
                    <a:lnTo>
                      <a:pt x="693" y="286"/>
                    </a:lnTo>
                    <a:lnTo>
                      <a:pt x="653" y="286"/>
                    </a:lnTo>
                    <a:lnTo>
                      <a:pt x="653" y="274"/>
                    </a:lnTo>
                    <a:lnTo>
                      <a:pt x="641" y="274"/>
                    </a:lnTo>
                    <a:lnTo>
                      <a:pt x="641" y="265"/>
                    </a:lnTo>
                    <a:lnTo>
                      <a:pt x="621" y="265"/>
                    </a:lnTo>
                    <a:lnTo>
                      <a:pt x="621" y="258"/>
                    </a:lnTo>
                    <a:lnTo>
                      <a:pt x="600" y="258"/>
                    </a:lnTo>
                    <a:lnTo>
                      <a:pt x="600" y="246"/>
                    </a:lnTo>
                    <a:lnTo>
                      <a:pt x="583" y="246"/>
                    </a:lnTo>
                    <a:lnTo>
                      <a:pt x="583" y="241"/>
                    </a:lnTo>
                    <a:lnTo>
                      <a:pt x="528" y="241"/>
                    </a:lnTo>
                    <a:lnTo>
                      <a:pt x="528" y="231"/>
                    </a:lnTo>
                    <a:lnTo>
                      <a:pt x="478" y="231"/>
                    </a:lnTo>
                    <a:lnTo>
                      <a:pt x="478" y="222"/>
                    </a:lnTo>
                    <a:lnTo>
                      <a:pt x="463" y="222"/>
                    </a:lnTo>
                    <a:lnTo>
                      <a:pt x="463" y="214"/>
                    </a:lnTo>
                    <a:lnTo>
                      <a:pt x="456" y="214"/>
                    </a:lnTo>
                    <a:lnTo>
                      <a:pt x="456" y="205"/>
                    </a:lnTo>
                    <a:lnTo>
                      <a:pt x="427" y="205"/>
                    </a:lnTo>
                    <a:lnTo>
                      <a:pt x="427" y="195"/>
                    </a:lnTo>
                    <a:lnTo>
                      <a:pt x="410" y="195"/>
                    </a:lnTo>
                    <a:lnTo>
                      <a:pt x="410" y="187"/>
                    </a:lnTo>
                    <a:lnTo>
                      <a:pt x="367" y="187"/>
                    </a:lnTo>
                    <a:lnTo>
                      <a:pt x="367" y="178"/>
                    </a:lnTo>
                    <a:lnTo>
                      <a:pt x="359" y="178"/>
                    </a:lnTo>
                    <a:lnTo>
                      <a:pt x="359" y="169"/>
                    </a:lnTo>
                    <a:lnTo>
                      <a:pt x="343" y="169"/>
                    </a:lnTo>
                    <a:lnTo>
                      <a:pt x="343" y="161"/>
                    </a:lnTo>
                    <a:lnTo>
                      <a:pt x="307" y="161"/>
                    </a:lnTo>
                    <a:lnTo>
                      <a:pt x="307" y="152"/>
                    </a:lnTo>
                    <a:lnTo>
                      <a:pt x="293" y="152"/>
                    </a:lnTo>
                    <a:lnTo>
                      <a:pt x="293" y="142"/>
                    </a:lnTo>
                    <a:lnTo>
                      <a:pt x="276" y="142"/>
                    </a:lnTo>
                    <a:lnTo>
                      <a:pt x="276" y="134"/>
                    </a:lnTo>
                    <a:lnTo>
                      <a:pt x="251" y="134"/>
                    </a:lnTo>
                    <a:lnTo>
                      <a:pt x="251" y="125"/>
                    </a:lnTo>
                    <a:lnTo>
                      <a:pt x="244" y="125"/>
                    </a:lnTo>
                    <a:lnTo>
                      <a:pt x="244" y="116"/>
                    </a:lnTo>
                    <a:lnTo>
                      <a:pt x="233" y="116"/>
                    </a:lnTo>
                    <a:lnTo>
                      <a:pt x="233" y="110"/>
                    </a:lnTo>
                    <a:lnTo>
                      <a:pt x="223" y="110"/>
                    </a:lnTo>
                    <a:lnTo>
                      <a:pt x="223" y="101"/>
                    </a:lnTo>
                    <a:lnTo>
                      <a:pt x="211" y="101"/>
                    </a:lnTo>
                    <a:lnTo>
                      <a:pt x="211" y="91"/>
                    </a:lnTo>
                    <a:lnTo>
                      <a:pt x="204" y="91"/>
                    </a:lnTo>
                    <a:lnTo>
                      <a:pt x="197" y="91"/>
                    </a:lnTo>
                    <a:lnTo>
                      <a:pt x="197" y="82"/>
                    </a:lnTo>
                    <a:lnTo>
                      <a:pt x="187" y="82"/>
                    </a:lnTo>
                    <a:lnTo>
                      <a:pt x="187" y="72"/>
                    </a:lnTo>
                    <a:lnTo>
                      <a:pt x="148" y="72"/>
                    </a:lnTo>
                    <a:lnTo>
                      <a:pt x="148" y="62"/>
                    </a:lnTo>
                    <a:lnTo>
                      <a:pt x="125" y="62"/>
                    </a:lnTo>
                    <a:lnTo>
                      <a:pt x="125" y="45"/>
                    </a:lnTo>
                    <a:lnTo>
                      <a:pt x="119" y="45"/>
                    </a:lnTo>
                    <a:lnTo>
                      <a:pt x="119" y="31"/>
                    </a:lnTo>
                    <a:lnTo>
                      <a:pt x="107" y="31"/>
                    </a:lnTo>
                    <a:lnTo>
                      <a:pt x="107" y="19"/>
                    </a:lnTo>
                    <a:lnTo>
                      <a:pt x="78" y="19"/>
                    </a:lnTo>
                    <a:lnTo>
                      <a:pt x="78" y="9"/>
                    </a:lnTo>
                    <a:lnTo>
                      <a:pt x="43" y="9"/>
                    </a:lnTo>
                    <a:lnTo>
                      <a:pt x="43" y="0"/>
                    </a:lnTo>
                    <a:lnTo>
                      <a:pt x="0" y="0"/>
                    </a:lnTo>
                  </a:path>
                </a:pathLst>
              </a:custGeom>
              <a:noFill/>
              <a:ln w="190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37" name="Freeform 559"/>
              <p:cNvSpPr>
                <a:spLocks noEditPoints="1"/>
              </p:cNvSpPr>
              <p:nvPr/>
            </p:nvSpPr>
            <p:spPr bwMode="auto">
              <a:xfrm>
                <a:off x="6443789" y="2785433"/>
                <a:ext cx="60568" cy="68039"/>
              </a:xfrm>
              <a:custGeom>
                <a:avLst/>
                <a:gdLst>
                  <a:gd name="T0" fmla="*/ 15 w 33"/>
                  <a:gd name="T1" fmla="*/ 0 h 36"/>
                  <a:gd name="T2" fmla="*/ 15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5" y="0"/>
                    </a:moveTo>
                    <a:lnTo>
                      <a:pt x="15"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38" name="Freeform 560"/>
              <p:cNvSpPr>
                <a:spLocks noEditPoints="1"/>
              </p:cNvSpPr>
              <p:nvPr/>
            </p:nvSpPr>
            <p:spPr bwMode="auto">
              <a:xfrm>
                <a:off x="6131770" y="2781653"/>
                <a:ext cx="56898" cy="68039"/>
              </a:xfrm>
              <a:custGeom>
                <a:avLst/>
                <a:gdLst>
                  <a:gd name="T0" fmla="*/ 16 w 31"/>
                  <a:gd name="T1" fmla="*/ 0 h 36"/>
                  <a:gd name="T2" fmla="*/ 16 w 31"/>
                  <a:gd name="T3" fmla="*/ 36 h 36"/>
                  <a:gd name="T4" fmla="*/ 31 w 31"/>
                  <a:gd name="T5" fmla="*/ 18 h 36"/>
                  <a:gd name="T6" fmla="*/ 0 w 31"/>
                  <a:gd name="T7" fmla="*/ 18 h 36"/>
                </a:gdLst>
                <a:ahLst/>
                <a:cxnLst>
                  <a:cxn ang="0">
                    <a:pos x="T0" y="T1"/>
                  </a:cxn>
                  <a:cxn ang="0">
                    <a:pos x="T2" y="T3"/>
                  </a:cxn>
                  <a:cxn ang="0">
                    <a:pos x="T4" y="T5"/>
                  </a:cxn>
                  <a:cxn ang="0">
                    <a:pos x="T6" y="T7"/>
                  </a:cxn>
                </a:cxnLst>
                <a:rect l="0" t="0" r="r" b="b"/>
                <a:pathLst>
                  <a:path w="31" h="36">
                    <a:moveTo>
                      <a:pt x="16" y="0"/>
                    </a:moveTo>
                    <a:lnTo>
                      <a:pt x="16" y="36"/>
                    </a:lnTo>
                    <a:moveTo>
                      <a:pt x="31"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39" name="Freeform 561"/>
              <p:cNvSpPr>
                <a:spLocks noEditPoints="1"/>
              </p:cNvSpPr>
              <p:nvPr/>
            </p:nvSpPr>
            <p:spPr bwMode="auto">
              <a:xfrm>
                <a:off x="6056518" y="2781653"/>
                <a:ext cx="60568" cy="68039"/>
              </a:xfrm>
              <a:custGeom>
                <a:avLst/>
                <a:gdLst>
                  <a:gd name="T0" fmla="*/ 16 w 33"/>
                  <a:gd name="T1" fmla="*/ 0 h 36"/>
                  <a:gd name="T2" fmla="*/ 16 w 33"/>
                  <a:gd name="T3" fmla="*/ 36 h 36"/>
                  <a:gd name="T4" fmla="*/ 33 w 33"/>
                  <a:gd name="T5" fmla="*/ 18 h 36"/>
                  <a:gd name="T6" fmla="*/ 0 w 33"/>
                  <a:gd name="T7" fmla="*/ 18 h 36"/>
                </a:gdLst>
                <a:ahLst/>
                <a:cxnLst>
                  <a:cxn ang="0">
                    <a:pos x="T0" y="T1"/>
                  </a:cxn>
                  <a:cxn ang="0">
                    <a:pos x="T2" y="T3"/>
                  </a:cxn>
                  <a:cxn ang="0">
                    <a:pos x="T4" y="T5"/>
                  </a:cxn>
                  <a:cxn ang="0">
                    <a:pos x="T6" y="T7"/>
                  </a:cxn>
                </a:cxnLst>
                <a:rect l="0" t="0" r="r" b="b"/>
                <a:pathLst>
                  <a:path w="33" h="36">
                    <a:moveTo>
                      <a:pt x="16" y="0"/>
                    </a:moveTo>
                    <a:lnTo>
                      <a:pt x="16" y="36"/>
                    </a:lnTo>
                    <a:moveTo>
                      <a:pt x="33"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40" name="Freeform 562"/>
              <p:cNvSpPr>
                <a:spLocks noEditPoints="1"/>
              </p:cNvSpPr>
              <p:nvPr/>
            </p:nvSpPr>
            <p:spPr bwMode="auto">
              <a:xfrm>
                <a:off x="5852788" y="2694715"/>
                <a:ext cx="56898" cy="68039"/>
              </a:xfrm>
              <a:custGeom>
                <a:avLst/>
                <a:gdLst>
                  <a:gd name="T0" fmla="*/ 15 w 31"/>
                  <a:gd name="T1" fmla="*/ 0 h 36"/>
                  <a:gd name="T2" fmla="*/ 15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5" y="0"/>
                    </a:moveTo>
                    <a:lnTo>
                      <a:pt x="15" y="36"/>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41" name="Freeform 563"/>
              <p:cNvSpPr>
                <a:spLocks noEditPoints="1"/>
              </p:cNvSpPr>
              <p:nvPr/>
            </p:nvSpPr>
            <p:spPr bwMode="auto">
              <a:xfrm>
                <a:off x="5843611" y="2694715"/>
                <a:ext cx="56898" cy="68039"/>
              </a:xfrm>
              <a:custGeom>
                <a:avLst/>
                <a:gdLst>
                  <a:gd name="T0" fmla="*/ 15 w 31"/>
                  <a:gd name="T1" fmla="*/ 0 h 36"/>
                  <a:gd name="T2" fmla="*/ 15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5" y="0"/>
                    </a:moveTo>
                    <a:lnTo>
                      <a:pt x="15" y="36"/>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42" name="Freeform 564"/>
              <p:cNvSpPr>
                <a:spLocks noEditPoints="1"/>
              </p:cNvSpPr>
              <p:nvPr/>
            </p:nvSpPr>
            <p:spPr bwMode="auto">
              <a:xfrm>
                <a:off x="5834434" y="2694715"/>
                <a:ext cx="58733" cy="68039"/>
              </a:xfrm>
              <a:custGeom>
                <a:avLst/>
                <a:gdLst>
                  <a:gd name="T0" fmla="*/ 17 w 32"/>
                  <a:gd name="T1" fmla="*/ 0 h 36"/>
                  <a:gd name="T2" fmla="*/ 17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7" y="0"/>
                    </a:moveTo>
                    <a:lnTo>
                      <a:pt x="17" y="36"/>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43" name="Freeform 565"/>
              <p:cNvSpPr>
                <a:spLocks noEditPoints="1"/>
              </p:cNvSpPr>
              <p:nvPr/>
            </p:nvSpPr>
            <p:spPr bwMode="auto">
              <a:xfrm>
                <a:off x="5827092" y="2694715"/>
                <a:ext cx="60568" cy="68039"/>
              </a:xfrm>
              <a:custGeom>
                <a:avLst/>
                <a:gdLst>
                  <a:gd name="T0" fmla="*/ 16 w 33"/>
                  <a:gd name="T1" fmla="*/ 0 h 36"/>
                  <a:gd name="T2" fmla="*/ 16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6" y="0"/>
                    </a:moveTo>
                    <a:lnTo>
                      <a:pt x="16"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44" name="Freeform 566"/>
              <p:cNvSpPr>
                <a:spLocks noEditPoints="1"/>
              </p:cNvSpPr>
              <p:nvPr/>
            </p:nvSpPr>
            <p:spPr bwMode="auto">
              <a:xfrm>
                <a:off x="5817915" y="2694715"/>
                <a:ext cx="60568" cy="68039"/>
              </a:xfrm>
              <a:custGeom>
                <a:avLst/>
                <a:gdLst>
                  <a:gd name="T0" fmla="*/ 15 w 33"/>
                  <a:gd name="T1" fmla="*/ 0 h 36"/>
                  <a:gd name="T2" fmla="*/ 15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5" y="0"/>
                    </a:moveTo>
                    <a:lnTo>
                      <a:pt x="15"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45" name="Freeform 567"/>
              <p:cNvSpPr>
                <a:spLocks noEditPoints="1"/>
              </p:cNvSpPr>
              <p:nvPr/>
            </p:nvSpPr>
            <p:spPr bwMode="auto">
              <a:xfrm>
                <a:off x="5812409" y="2694715"/>
                <a:ext cx="55062" cy="68039"/>
              </a:xfrm>
              <a:custGeom>
                <a:avLst/>
                <a:gdLst>
                  <a:gd name="T0" fmla="*/ 15 w 30"/>
                  <a:gd name="T1" fmla="*/ 0 h 36"/>
                  <a:gd name="T2" fmla="*/ 15 w 30"/>
                  <a:gd name="T3" fmla="*/ 36 h 36"/>
                  <a:gd name="T4" fmla="*/ 30 w 30"/>
                  <a:gd name="T5" fmla="*/ 17 h 36"/>
                  <a:gd name="T6" fmla="*/ 0 w 30"/>
                  <a:gd name="T7" fmla="*/ 17 h 36"/>
                </a:gdLst>
                <a:ahLst/>
                <a:cxnLst>
                  <a:cxn ang="0">
                    <a:pos x="T0" y="T1"/>
                  </a:cxn>
                  <a:cxn ang="0">
                    <a:pos x="T2" y="T3"/>
                  </a:cxn>
                  <a:cxn ang="0">
                    <a:pos x="T4" y="T5"/>
                  </a:cxn>
                  <a:cxn ang="0">
                    <a:pos x="T6" y="T7"/>
                  </a:cxn>
                </a:cxnLst>
                <a:rect l="0" t="0" r="r" b="b"/>
                <a:pathLst>
                  <a:path w="30" h="36">
                    <a:moveTo>
                      <a:pt x="15" y="0"/>
                    </a:moveTo>
                    <a:lnTo>
                      <a:pt x="15" y="36"/>
                    </a:lnTo>
                    <a:moveTo>
                      <a:pt x="30"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46" name="Freeform 568"/>
              <p:cNvSpPr>
                <a:spLocks noEditPoints="1"/>
              </p:cNvSpPr>
              <p:nvPr/>
            </p:nvSpPr>
            <p:spPr bwMode="auto">
              <a:xfrm>
                <a:off x="5805067" y="2694715"/>
                <a:ext cx="60568" cy="68039"/>
              </a:xfrm>
              <a:custGeom>
                <a:avLst/>
                <a:gdLst>
                  <a:gd name="T0" fmla="*/ 16 w 33"/>
                  <a:gd name="T1" fmla="*/ 0 h 36"/>
                  <a:gd name="T2" fmla="*/ 16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6" y="0"/>
                    </a:moveTo>
                    <a:lnTo>
                      <a:pt x="16"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47" name="Freeform 569"/>
              <p:cNvSpPr>
                <a:spLocks noEditPoints="1"/>
              </p:cNvSpPr>
              <p:nvPr/>
            </p:nvSpPr>
            <p:spPr bwMode="auto">
              <a:xfrm>
                <a:off x="5783042" y="2656915"/>
                <a:ext cx="60568" cy="68039"/>
              </a:xfrm>
              <a:custGeom>
                <a:avLst/>
                <a:gdLst>
                  <a:gd name="T0" fmla="*/ 16 w 33"/>
                  <a:gd name="T1" fmla="*/ 0 h 36"/>
                  <a:gd name="T2" fmla="*/ 17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6" y="0"/>
                    </a:moveTo>
                    <a:lnTo>
                      <a:pt x="17"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48" name="Freeform 570"/>
              <p:cNvSpPr>
                <a:spLocks noEditPoints="1"/>
              </p:cNvSpPr>
              <p:nvPr/>
            </p:nvSpPr>
            <p:spPr bwMode="auto">
              <a:xfrm>
                <a:off x="5726145" y="2621006"/>
                <a:ext cx="60568" cy="68039"/>
              </a:xfrm>
              <a:custGeom>
                <a:avLst/>
                <a:gdLst>
                  <a:gd name="T0" fmla="*/ 16 w 33"/>
                  <a:gd name="T1" fmla="*/ 0 h 36"/>
                  <a:gd name="T2" fmla="*/ 16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6" y="0"/>
                    </a:moveTo>
                    <a:lnTo>
                      <a:pt x="16"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49" name="Freeform 571"/>
              <p:cNvSpPr>
                <a:spLocks noEditPoints="1"/>
              </p:cNvSpPr>
              <p:nvPr/>
            </p:nvSpPr>
            <p:spPr bwMode="auto">
              <a:xfrm>
                <a:off x="5720639" y="2621006"/>
                <a:ext cx="58733" cy="68039"/>
              </a:xfrm>
              <a:custGeom>
                <a:avLst/>
                <a:gdLst>
                  <a:gd name="T0" fmla="*/ 17 w 32"/>
                  <a:gd name="T1" fmla="*/ 0 h 36"/>
                  <a:gd name="T2" fmla="*/ 17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7" y="0"/>
                    </a:moveTo>
                    <a:lnTo>
                      <a:pt x="17" y="36"/>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50" name="Freeform 572"/>
              <p:cNvSpPr>
                <a:spLocks noEditPoints="1"/>
              </p:cNvSpPr>
              <p:nvPr/>
            </p:nvSpPr>
            <p:spPr bwMode="auto">
              <a:xfrm>
                <a:off x="5628868" y="2624786"/>
                <a:ext cx="60568" cy="64259"/>
              </a:xfrm>
              <a:custGeom>
                <a:avLst/>
                <a:gdLst>
                  <a:gd name="T0" fmla="*/ 16 w 33"/>
                  <a:gd name="T1" fmla="*/ 0 h 34"/>
                  <a:gd name="T2" fmla="*/ 17 w 33"/>
                  <a:gd name="T3" fmla="*/ 34 h 34"/>
                  <a:gd name="T4" fmla="*/ 33 w 33"/>
                  <a:gd name="T5" fmla="*/ 17 h 34"/>
                  <a:gd name="T6" fmla="*/ 0 w 33"/>
                  <a:gd name="T7" fmla="*/ 17 h 34"/>
                </a:gdLst>
                <a:ahLst/>
                <a:cxnLst>
                  <a:cxn ang="0">
                    <a:pos x="T0" y="T1"/>
                  </a:cxn>
                  <a:cxn ang="0">
                    <a:pos x="T2" y="T3"/>
                  </a:cxn>
                  <a:cxn ang="0">
                    <a:pos x="T4" y="T5"/>
                  </a:cxn>
                  <a:cxn ang="0">
                    <a:pos x="T6" y="T7"/>
                  </a:cxn>
                </a:cxnLst>
                <a:rect l="0" t="0" r="r" b="b"/>
                <a:pathLst>
                  <a:path w="33" h="34">
                    <a:moveTo>
                      <a:pt x="16" y="0"/>
                    </a:moveTo>
                    <a:lnTo>
                      <a:pt x="17" y="34"/>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51" name="Freeform 573"/>
              <p:cNvSpPr>
                <a:spLocks noEditPoints="1"/>
              </p:cNvSpPr>
              <p:nvPr/>
            </p:nvSpPr>
            <p:spPr bwMode="auto">
              <a:xfrm>
                <a:off x="5548110" y="2624786"/>
                <a:ext cx="58733" cy="68039"/>
              </a:xfrm>
              <a:custGeom>
                <a:avLst/>
                <a:gdLst>
                  <a:gd name="T0" fmla="*/ 15 w 32"/>
                  <a:gd name="T1" fmla="*/ 0 h 36"/>
                  <a:gd name="T2" fmla="*/ 17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5" y="0"/>
                    </a:moveTo>
                    <a:lnTo>
                      <a:pt x="17" y="36"/>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52" name="Freeform 574"/>
              <p:cNvSpPr>
                <a:spLocks noEditPoints="1"/>
              </p:cNvSpPr>
              <p:nvPr/>
            </p:nvSpPr>
            <p:spPr bwMode="auto">
              <a:xfrm>
                <a:off x="5513238" y="2624786"/>
                <a:ext cx="58733" cy="68039"/>
              </a:xfrm>
              <a:custGeom>
                <a:avLst/>
                <a:gdLst>
                  <a:gd name="T0" fmla="*/ 17 w 32"/>
                  <a:gd name="T1" fmla="*/ 0 h 36"/>
                  <a:gd name="T2" fmla="*/ 17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7" y="0"/>
                    </a:moveTo>
                    <a:lnTo>
                      <a:pt x="17" y="36"/>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53" name="Freeform 575"/>
              <p:cNvSpPr>
                <a:spLocks noEditPoints="1"/>
              </p:cNvSpPr>
              <p:nvPr/>
            </p:nvSpPr>
            <p:spPr bwMode="auto">
              <a:xfrm>
                <a:off x="5504061" y="2624786"/>
                <a:ext cx="58733" cy="68039"/>
              </a:xfrm>
              <a:custGeom>
                <a:avLst/>
                <a:gdLst>
                  <a:gd name="T0" fmla="*/ 15 w 32"/>
                  <a:gd name="T1" fmla="*/ 0 h 36"/>
                  <a:gd name="T2" fmla="*/ 17 w 32"/>
                  <a:gd name="T3" fmla="*/ 36 h 36"/>
                  <a:gd name="T4" fmla="*/ 32 w 32"/>
                  <a:gd name="T5" fmla="*/ 17 h 36"/>
                  <a:gd name="T6" fmla="*/ 0 w 32"/>
                  <a:gd name="T7" fmla="*/ 18 h 36"/>
                </a:gdLst>
                <a:ahLst/>
                <a:cxnLst>
                  <a:cxn ang="0">
                    <a:pos x="T0" y="T1"/>
                  </a:cxn>
                  <a:cxn ang="0">
                    <a:pos x="T2" y="T3"/>
                  </a:cxn>
                  <a:cxn ang="0">
                    <a:pos x="T4" y="T5"/>
                  </a:cxn>
                  <a:cxn ang="0">
                    <a:pos x="T6" y="T7"/>
                  </a:cxn>
                </a:cxnLst>
                <a:rect l="0" t="0" r="r" b="b"/>
                <a:pathLst>
                  <a:path w="32" h="36">
                    <a:moveTo>
                      <a:pt x="15" y="0"/>
                    </a:moveTo>
                    <a:lnTo>
                      <a:pt x="17" y="36"/>
                    </a:lnTo>
                    <a:moveTo>
                      <a:pt x="32" y="17"/>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54" name="Freeform 576"/>
              <p:cNvSpPr>
                <a:spLocks noEditPoints="1"/>
              </p:cNvSpPr>
              <p:nvPr/>
            </p:nvSpPr>
            <p:spPr bwMode="auto">
              <a:xfrm>
                <a:off x="5494884" y="2624786"/>
                <a:ext cx="58733" cy="68039"/>
              </a:xfrm>
              <a:custGeom>
                <a:avLst/>
                <a:gdLst>
                  <a:gd name="T0" fmla="*/ 15 w 32"/>
                  <a:gd name="T1" fmla="*/ 0 h 36"/>
                  <a:gd name="T2" fmla="*/ 15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5" y="0"/>
                    </a:moveTo>
                    <a:lnTo>
                      <a:pt x="15" y="36"/>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55" name="Freeform 577"/>
              <p:cNvSpPr>
                <a:spLocks noEditPoints="1"/>
              </p:cNvSpPr>
              <p:nvPr/>
            </p:nvSpPr>
            <p:spPr bwMode="auto">
              <a:xfrm>
                <a:off x="5483871" y="2624786"/>
                <a:ext cx="60568" cy="68039"/>
              </a:xfrm>
              <a:custGeom>
                <a:avLst/>
                <a:gdLst>
                  <a:gd name="T0" fmla="*/ 16 w 33"/>
                  <a:gd name="T1" fmla="*/ 0 h 36"/>
                  <a:gd name="T2" fmla="*/ 18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6" y="0"/>
                    </a:moveTo>
                    <a:lnTo>
                      <a:pt x="18"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56" name="Freeform 578"/>
              <p:cNvSpPr>
                <a:spLocks noEditPoints="1"/>
              </p:cNvSpPr>
              <p:nvPr/>
            </p:nvSpPr>
            <p:spPr bwMode="auto">
              <a:xfrm>
                <a:off x="5478365" y="2624786"/>
                <a:ext cx="60568" cy="64259"/>
              </a:xfrm>
              <a:custGeom>
                <a:avLst/>
                <a:gdLst>
                  <a:gd name="T0" fmla="*/ 15 w 33"/>
                  <a:gd name="T1" fmla="*/ 0 h 34"/>
                  <a:gd name="T2" fmla="*/ 17 w 33"/>
                  <a:gd name="T3" fmla="*/ 34 h 34"/>
                  <a:gd name="T4" fmla="*/ 33 w 33"/>
                  <a:gd name="T5" fmla="*/ 17 h 34"/>
                  <a:gd name="T6" fmla="*/ 0 w 33"/>
                  <a:gd name="T7" fmla="*/ 17 h 34"/>
                </a:gdLst>
                <a:ahLst/>
                <a:cxnLst>
                  <a:cxn ang="0">
                    <a:pos x="T0" y="T1"/>
                  </a:cxn>
                  <a:cxn ang="0">
                    <a:pos x="T2" y="T3"/>
                  </a:cxn>
                  <a:cxn ang="0">
                    <a:pos x="T4" y="T5"/>
                  </a:cxn>
                  <a:cxn ang="0">
                    <a:pos x="T6" y="T7"/>
                  </a:cxn>
                </a:cxnLst>
                <a:rect l="0" t="0" r="r" b="b"/>
                <a:pathLst>
                  <a:path w="33" h="34">
                    <a:moveTo>
                      <a:pt x="15" y="0"/>
                    </a:moveTo>
                    <a:lnTo>
                      <a:pt x="17" y="34"/>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57" name="Freeform 579"/>
              <p:cNvSpPr>
                <a:spLocks noEditPoints="1"/>
              </p:cNvSpPr>
              <p:nvPr/>
            </p:nvSpPr>
            <p:spPr bwMode="auto">
              <a:xfrm>
                <a:off x="5469188" y="2624786"/>
                <a:ext cx="58733" cy="64259"/>
              </a:xfrm>
              <a:custGeom>
                <a:avLst/>
                <a:gdLst>
                  <a:gd name="T0" fmla="*/ 17 w 32"/>
                  <a:gd name="T1" fmla="*/ 0 h 34"/>
                  <a:gd name="T2" fmla="*/ 17 w 32"/>
                  <a:gd name="T3" fmla="*/ 34 h 34"/>
                  <a:gd name="T4" fmla="*/ 32 w 32"/>
                  <a:gd name="T5" fmla="*/ 17 h 34"/>
                  <a:gd name="T6" fmla="*/ 0 w 32"/>
                  <a:gd name="T7" fmla="*/ 17 h 34"/>
                </a:gdLst>
                <a:ahLst/>
                <a:cxnLst>
                  <a:cxn ang="0">
                    <a:pos x="T0" y="T1"/>
                  </a:cxn>
                  <a:cxn ang="0">
                    <a:pos x="T2" y="T3"/>
                  </a:cxn>
                  <a:cxn ang="0">
                    <a:pos x="T4" y="T5"/>
                  </a:cxn>
                  <a:cxn ang="0">
                    <a:pos x="T6" y="T7"/>
                  </a:cxn>
                </a:cxnLst>
                <a:rect l="0" t="0" r="r" b="b"/>
                <a:pathLst>
                  <a:path w="32" h="34">
                    <a:moveTo>
                      <a:pt x="17" y="0"/>
                    </a:moveTo>
                    <a:lnTo>
                      <a:pt x="17" y="34"/>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58" name="Freeform 580"/>
              <p:cNvSpPr>
                <a:spLocks noEditPoints="1"/>
              </p:cNvSpPr>
              <p:nvPr/>
            </p:nvSpPr>
            <p:spPr bwMode="auto">
              <a:xfrm>
                <a:off x="5460011" y="2624786"/>
                <a:ext cx="58733" cy="64259"/>
              </a:xfrm>
              <a:custGeom>
                <a:avLst/>
                <a:gdLst>
                  <a:gd name="T0" fmla="*/ 17 w 32"/>
                  <a:gd name="T1" fmla="*/ 0 h 34"/>
                  <a:gd name="T2" fmla="*/ 17 w 32"/>
                  <a:gd name="T3" fmla="*/ 34 h 34"/>
                  <a:gd name="T4" fmla="*/ 32 w 32"/>
                  <a:gd name="T5" fmla="*/ 17 h 34"/>
                  <a:gd name="T6" fmla="*/ 0 w 32"/>
                  <a:gd name="T7" fmla="*/ 17 h 34"/>
                </a:gdLst>
                <a:ahLst/>
                <a:cxnLst>
                  <a:cxn ang="0">
                    <a:pos x="T0" y="T1"/>
                  </a:cxn>
                  <a:cxn ang="0">
                    <a:pos x="T2" y="T3"/>
                  </a:cxn>
                  <a:cxn ang="0">
                    <a:pos x="T4" y="T5"/>
                  </a:cxn>
                  <a:cxn ang="0">
                    <a:pos x="T6" y="T7"/>
                  </a:cxn>
                </a:cxnLst>
                <a:rect l="0" t="0" r="r" b="b"/>
                <a:pathLst>
                  <a:path w="32" h="34">
                    <a:moveTo>
                      <a:pt x="17" y="0"/>
                    </a:moveTo>
                    <a:lnTo>
                      <a:pt x="17" y="34"/>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59" name="Freeform 581"/>
              <p:cNvSpPr>
                <a:spLocks noEditPoints="1"/>
              </p:cNvSpPr>
              <p:nvPr/>
            </p:nvSpPr>
            <p:spPr bwMode="auto">
              <a:xfrm>
                <a:off x="5450834" y="2624786"/>
                <a:ext cx="58733" cy="64259"/>
              </a:xfrm>
              <a:custGeom>
                <a:avLst/>
                <a:gdLst>
                  <a:gd name="T0" fmla="*/ 15 w 32"/>
                  <a:gd name="T1" fmla="*/ 0 h 34"/>
                  <a:gd name="T2" fmla="*/ 15 w 32"/>
                  <a:gd name="T3" fmla="*/ 34 h 34"/>
                  <a:gd name="T4" fmla="*/ 32 w 32"/>
                  <a:gd name="T5" fmla="*/ 17 h 34"/>
                  <a:gd name="T6" fmla="*/ 0 w 32"/>
                  <a:gd name="T7" fmla="*/ 17 h 34"/>
                </a:gdLst>
                <a:ahLst/>
                <a:cxnLst>
                  <a:cxn ang="0">
                    <a:pos x="T0" y="T1"/>
                  </a:cxn>
                  <a:cxn ang="0">
                    <a:pos x="T2" y="T3"/>
                  </a:cxn>
                  <a:cxn ang="0">
                    <a:pos x="T4" y="T5"/>
                  </a:cxn>
                  <a:cxn ang="0">
                    <a:pos x="T6" y="T7"/>
                  </a:cxn>
                </a:cxnLst>
                <a:rect l="0" t="0" r="r" b="b"/>
                <a:pathLst>
                  <a:path w="32" h="34">
                    <a:moveTo>
                      <a:pt x="15" y="0"/>
                    </a:moveTo>
                    <a:lnTo>
                      <a:pt x="15" y="34"/>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60" name="Freeform 582"/>
              <p:cNvSpPr>
                <a:spLocks noEditPoints="1"/>
              </p:cNvSpPr>
              <p:nvPr/>
            </p:nvSpPr>
            <p:spPr bwMode="auto">
              <a:xfrm>
                <a:off x="5421467" y="2611556"/>
                <a:ext cx="56898" cy="68039"/>
              </a:xfrm>
              <a:custGeom>
                <a:avLst/>
                <a:gdLst>
                  <a:gd name="T0" fmla="*/ 16 w 31"/>
                  <a:gd name="T1" fmla="*/ 0 h 36"/>
                  <a:gd name="T2" fmla="*/ 16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6" y="0"/>
                    </a:moveTo>
                    <a:lnTo>
                      <a:pt x="16"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61" name="Freeform 583"/>
              <p:cNvSpPr>
                <a:spLocks noEditPoints="1"/>
              </p:cNvSpPr>
              <p:nvPr/>
            </p:nvSpPr>
            <p:spPr bwMode="auto">
              <a:xfrm>
                <a:off x="5403113" y="2602106"/>
                <a:ext cx="58733" cy="68039"/>
              </a:xfrm>
              <a:custGeom>
                <a:avLst/>
                <a:gdLst>
                  <a:gd name="T0" fmla="*/ 15 w 32"/>
                  <a:gd name="T1" fmla="*/ 0 h 36"/>
                  <a:gd name="T2" fmla="*/ 17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5" y="0"/>
                    </a:moveTo>
                    <a:lnTo>
                      <a:pt x="17" y="36"/>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62" name="Freeform 584"/>
              <p:cNvSpPr>
                <a:spLocks noEditPoints="1"/>
              </p:cNvSpPr>
              <p:nvPr/>
            </p:nvSpPr>
            <p:spPr bwMode="auto">
              <a:xfrm>
                <a:off x="5381088" y="2594546"/>
                <a:ext cx="58733" cy="68039"/>
              </a:xfrm>
              <a:custGeom>
                <a:avLst/>
                <a:gdLst>
                  <a:gd name="T0" fmla="*/ 15 w 32"/>
                  <a:gd name="T1" fmla="*/ 0 h 36"/>
                  <a:gd name="T2" fmla="*/ 17 w 32"/>
                  <a:gd name="T3" fmla="*/ 36 h 36"/>
                  <a:gd name="T4" fmla="*/ 32 w 32"/>
                  <a:gd name="T5" fmla="*/ 17 h 36"/>
                  <a:gd name="T6" fmla="*/ 0 w 32"/>
                  <a:gd name="T7" fmla="*/ 19 h 36"/>
                </a:gdLst>
                <a:ahLst/>
                <a:cxnLst>
                  <a:cxn ang="0">
                    <a:pos x="T0" y="T1"/>
                  </a:cxn>
                  <a:cxn ang="0">
                    <a:pos x="T2" y="T3"/>
                  </a:cxn>
                  <a:cxn ang="0">
                    <a:pos x="T4" y="T5"/>
                  </a:cxn>
                  <a:cxn ang="0">
                    <a:pos x="T6" y="T7"/>
                  </a:cxn>
                </a:cxnLst>
                <a:rect l="0" t="0" r="r" b="b"/>
                <a:pathLst>
                  <a:path w="32" h="36">
                    <a:moveTo>
                      <a:pt x="15" y="0"/>
                    </a:moveTo>
                    <a:lnTo>
                      <a:pt x="17" y="36"/>
                    </a:lnTo>
                    <a:moveTo>
                      <a:pt x="32" y="17"/>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63" name="Freeform 585"/>
              <p:cNvSpPr>
                <a:spLocks noEditPoints="1"/>
              </p:cNvSpPr>
              <p:nvPr/>
            </p:nvSpPr>
            <p:spPr bwMode="auto">
              <a:xfrm>
                <a:off x="5351722" y="2562417"/>
                <a:ext cx="60568" cy="64259"/>
              </a:xfrm>
              <a:custGeom>
                <a:avLst/>
                <a:gdLst>
                  <a:gd name="T0" fmla="*/ 16 w 33"/>
                  <a:gd name="T1" fmla="*/ 0 h 34"/>
                  <a:gd name="T2" fmla="*/ 16 w 33"/>
                  <a:gd name="T3" fmla="*/ 34 h 34"/>
                  <a:gd name="T4" fmla="*/ 33 w 33"/>
                  <a:gd name="T5" fmla="*/ 17 h 34"/>
                  <a:gd name="T6" fmla="*/ 0 w 33"/>
                  <a:gd name="T7" fmla="*/ 17 h 34"/>
                </a:gdLst>
                <a:ahLst/>
                <a:cxnLst>
                  <a:cxn ang="0">
                    <a:pos x="T0" y="T1"/>
                  </a:cxn>
                  <a:cxn ang="0">
                    <a:pos x="T2" y="T3"/>
                  </a:cxn>
                  <a:cxn ang="0">
                    <a:pos x="T4" y="T5"/>
                  </a:cxn>
                  <a:cxn ang="0">
                    <a:pos x="T6" y="T7"/>
                  </a:cxn>
                </a:cxnLst>
                <a:rect l="0" t="0" r="r" b="b"/>
                <a:pathLst>
                  <a:path w="33" h="34">
                    <a:moveTo>
                      <a:pt x="16" y="0"/>
                    </a:moveTo>
                    <a:lnTo>
                      <a:pt x="16" y="34"/>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64" name="Freeform 586"/>
              <p:cNvSpPr>
                <a:spLocks noEditPoints="1"/>
              </p:cNvSpPr>
              <p:nvPr/>
            </p:nvSpPr>
            <p:spPr bwMode="auto">
              <a:xfrm>
                <a:off x="5340709" y="2562417"/>
                <a:ext cx="58733" cy="68039"/>
              </a:xfrm>
              <a:custGeom>
                <a:avLst/>
                <a:gdLst>
                  <a:gd name="T0" fmla="*/ 15 w 32"/>
                  <a:gd name="T1" fmla="*/ 0 h 36"/>
                  <a:gd name="T2" fmla="*/ 17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5" y="0"/>
                    </a:moveTo>
                    <a:lnTo>
                      <a:pt x="17" y="36"/>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65" name="Freeform 587"/>
              <p:cNvSpPr>
                <a:spLocks noEditPoints="1"/>
              </p:cNvSpPr>
              <p:nvPr/>
            </p:nvSpPr>
            <p:spPr bwMode="auto">
              <a:xfrm>
                <a:off x="5302166" y="2552967"/>
                <a:ext cx="60568" cy="68039"/>
              </a:xfrm>
              <a:custGeom>
                <a:avLst/>
                <a:gdLst>
                  <a:gd name="T0" fmla="*/ 15 w 33"/>
                  <a:gd name="T1" fmla="*/ 0 h 36"/>
                  <a:gd name="T2" fmla="*/ 17 w 33"/>
                  <a:gd name="T3" fmla="*/ 36 h 36"/>
                  <a:gd name="T4" fmla="*/ 33 w 33"/>
                  <a:gd name="T5" fmla="*/ 17 h 36"/>
                  <a:gd name="T6" fmla="*/ 0 w 33"/>
                  <a:gd name="T7" fmla="*/ 19 h 36"/>
                </a:gdLst>
                <a:ahLst/>
                <a:cxnLst>
                  <a:cxn ang="0">
                    <a:pos x="T0" y="T1"/>
                  </a:cxn>
                  <a:cxn ang="0">
                    <a:pos x="T2" y="T3"/>
                  </a:cxn>
                  <a:cxn ang="0">
                    <a:pos x="T4" y="T5"/>
                  </a:cxn>
                  <a:cxn ang="0">
                    <a:pos x="T6" y="T7"/>
                  </a:cxn>
                </a:cxnLst>
                <a:rect l="0" t="0" r="r" b="b"/>
                <a:pathLst>
                  <a:path w="33" h="36">
                    <a:moveTo>
                      <a:pt x="15" y="0"/>
                    </a:moveTo>
                    <a:lnTo>
                      <a:pt x="17" y="36"/>
                    </a:lnTo>
                    <a:moveTo>
                      <a:pt x="33" y="17"/>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66" name="Freeform 588"/>
              <p:cNvSpPr>
                <a:spLocks noEditPoints="1"/>
              </p:cNvSpPr>
              <p:nvPr/>
            </p:nvSpPr>
            <p:spPr bwMode="auto">
              <a:xfrm>
                <a:off x="5252610" y="2552967"/>
                <a:ext cx="55062" cy="68039"/>
              </a:xfrm>
              <a:custGeom>
                <a:avLst/>
                <a:gdLst>
                  <a:gd name="T0" fmla="*/ 15 w 30"/>
                  <a:gd name="T1" fmla="*/ 0 h 36"/>
                  <a:gd name="T2" fmla="*/ 15 w 30"/>
                  <a:gd name="T3" fmla="*/ 36 h 36"/>
                  <a:gd name="T4" fmla="*/ 30 w 30"/>
                  <a:gd name="T5" fmla="*/ 17 h 36"/>
                  <a:gd name="T6" fmla="*/ 0 w 30"/>
                  <a:gd name="T7" fmla="*/ 19 h 36"/>
                </a:gdLst>
                <a:ahLst/>
                <a:cxnLst>
                  <a:cxn ang="0">
                    <a:pos x="T0" y="T1"/>
                  </a:cxn>
                  <a:cxn ang="0">
                    <a:pos x="T2" y="T3"/>
                  </a:cxn>
                  <a:cxn ang="0">
                    <a:pos x="T4" y="T5"/>
                  </a:cxn>
                  <a:cxn ang="0">
                    <a:pos x="T6" y="T7"/>
                  </a:cxn>
                </a:cxnLst>
                <a:rect l="0" t="0" r="r" b="b"/>
                <a:pathLst>
                  <a:path w="30" h="36">
                    <a:moveTo>
                      <a:pt x="15" y="0"/>
                    </a:moveTo>
                    <a:lnTo>
                      <a:pt x="15" y="36"/>
                    </a:lnTo>
                    <a:moveTo>
                      <a:pt x="30" y="17"/>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67" name="Freeform 589"/>
              <p:cNvSpPr>
                <a:spLocks noEditPoints="1"/>
              </p:cNvSpPr>
              <p:nvPr/>
            </p:nvSpPr>
            <p:spPr bwMode="auto">
              <a:xfrm>
                <a:off x="5232420" y="2524617"/>
                <a:ext cx="60568" cy="68039"/>
              </a:xfrm>
              <a:custGeom>
                <a:avLst/>
                <a:gdLst>
                  <a:gd name="T0" fmla="*/ 17 w 33"/>
                  <a:gd name="T1" fmla="*/ 0 h 36"/>
                  <a:gd name="T2" fmla="*/ 17 w 33"/>
                  <a:gd name="T3" fmla="*/ 36 h 36"/>
                  <a:gd name="T4" fmla="*/ 33 w 33"/>
                  <a:gd name="T5" fmla="*/ 17 h 36"/>
                  <a:gd name="T6" fmla="*/ 0 w 33"/>
                  <a:gd name="T7" fmla="*/ 18 h 36"/>
                </a:gdLst>
                <a:ahLst/>
                <a:cxnLst>
                  <a:cxn ang="0">
                    <a:pos x="T0" y="T1"/>
                  </a:cxn>
                  <a:cxn ang="0">
                    <a:pos x="T2" y="T3"/>
                  </a:cxn>
                  <a:cxn ang="0">
                    <a:pos x="T4" y="T5"/>
                  </a:cxn>
                  <a:cxn ang="0">
                    <a:pos x="T6" y="T7"/>
                  </a:cxn>
                </a:cxnLst>
                <a:rect l="0" t="0" r="r" b="b"/>
                <a:pathLst>
                  <a:path w="33" h="36">
                    <a:moveTo>
                      <a:pt x="17" y="0"/>
                    </a:moveTo>
                    <a:lnTo>
                      <a:pt x="17" y="36"/>
                    </a:lnTo>
                    <a:moveTo>
                      <a:pt x="33" y="17"/>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68" name="Freeform 590"/>
              <p:cNvSpPr>
                <a:spLocks noEditPoints="1"/>
              </p:cNvSpPr>
              <p:nvPr/>
            </p:nvSpPr>
            <p:spPr bwMode="auto">
              <a:xfrm>
                <a:off x="5214066" y="2503827"/>
                <a:ext cx="60568" cy="68039"/>
              </a:xfrm>
              <a:custGeom>
                <a:avLst/>
                <a:gdLst>
                  <a:gd name="T0" fmla="*/ 15 w 33"/>
                  <a:gd name="T1" fmla="*/ 0 h 36"/>
                  <a:gd name="T2" fmla="*/ 17 w 33"/>
                  <a:gd name="T3" fmla="*/ 36 h 36"/>
                  <a:gd name="T4" fmla="*/ 33 w 33"/>
                  <a:gd name="T5" fmla="*/ 17 h 36"/>
                  <a:gd name="T6" fmla="*/ 0 w 33"/>
                  <a:gd name="T7" fmla="*/ 19 h 36"/>
                </a:gdLst>
                <a:ahLst/>
                <a:cxnLst>
                  <a:cxn ang="0">
                    <a:pos x="T0" y="T1"/>
                  </a:cxn>
                  <a:cxn ang="0">
                    <a:pos x="T2" y="T3"/>
                  </a:cxn>
                  <a:cxn ang="0">
                    <a:pos x="T4" y="T5"/>
                  </a:cxn>
                  <a:cxn ang="0">
                    <a:pos x="T6" y="T7"/>
                  </a:cxn>
                </a:cxnLst>
                <a:rect l="0" t="0" r="r" b="b"/>
                <a:pathLst>
                  <a:path w="33" h="36">
                    <a:moveTo>
                      <a:pt x="15" y="0"/>
                    </a:moveTo>
                    <a:lnTo>
                      <a:pt x="17" y="36"/>
                    </a:lnTo>
                    <a:moveTo>
                      <a:pt x="33" y="17"/>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69" name="Freeform 591"/>
              <p:cNvSpPr>
                <a:spLocks noEditPoints="1"/>
              </p:cNvSpPr>
              <p:nvPr/>
            </p:nvSpPr>
            <p:spPr bwMode="auto">
              <a:xfrm>
                <a:off x="5204889" y="2503827"/>
                <a:ext cx="58733" cy="68039"/>
              </a:xfrm>
              <a:custGeom>
                <a:avLst/>
                <a:gdLst>
                  <a:gd name="T0" fmla="*/ 15 w 32"/>
                  <a:gd name="T1" fmla="*/ 0 h 36"/>
                  <a:gd name="T2" fmla="*/ 17 w 32"/>
                  <a:gd name="T3" fmla="*/ 36 h 36"/>
                  <a:gd name="T4" fmla="*/ 32 w 32"/>
                  <a:gd name="T5" fmla="*/ 17 h 36"/>
                  <a:gd name="T6" fmla="*/ 0 w 32"/>
                  <a:gd name="T7" fmla="*/ 19 h 36"/>
                </a:gdLst>
                <a:ahLst/>
                <a:cxnLst>
                  <a:cxn ang="0">
                    <a:pos x="T0" y="T1"/>
                  </a:cxn>
                  <a:cxn ang="0">
                    <a:pos x="T2" y="T3"/>
                  </a:cxn>
                  <a:cxn ang="0">
                    <a:pos x="T4" y="T5"/>
                  </a:cxn>
                  <a:cxn ang="0">
                    <a:pos x="T6" y="T7"/>
                  </a:cxn>
                </a:cxnLst>
                <a:rect l="0" t="0" r="r" b="b"/>
                <a:pathLst>
                  <a:path w="32" h="36">
                    <a:moveTo>
                      <a:pt x="15" y="0"/>
                    </a:moveTo>
                    <a:lnTo>
                      <a:pt x="17" y="36"/>
                    </a:lnTo>
                    <a:moveTo>
                      <a:pt x="32" y="17"/>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70" name="Freeform 592"/>
              <p:cNvSpPr>
                <a:spLocks noEditPoints="1"/>
              </p:cNvSpPr>
              <p:nvPr/>
            </p:nvSpPr>
            <p:spPr bwMode="auto">
              <a:xfrm>
                <a:off x="5195712" y="2503827"/>
                <a:ext cx="58733" cy="68039"/>
              </a:xfrm>
              <a:custGeom>
                <a:avLst/>
                <a:gdLst>
                  <a:gd name="T0" fmla="*/ 17 w 32"/>
                  <a:gd name="T1" fmla="*/ 0 h 36"/>
                  <a:gd name="T2" fmla="*/ 17 w 32"/>
                  <a:gd name="T3" fmla="*/ 36 h 36"/>
                  <a:gd name="T4" fmla="*/ 32 w 32"/>
                  <a:gd name="T5" fmla="*/ 17 h 36"/>
                  <a:gd name="T6" fmla="*/ 0 w 32"/>
                  <a:gd name="T7" fmla="*/ 19 h 36"/>
                </a:gdLst>
                <a:ahLst/>
                <a:cxnLst>
                  <a:cxn ang="0">
                    <a:pos x="T0" y="T1"/>
                  </a:cxn>
                  <a:cxn ang="0">
                    <a:pos x="T2" y="T3"/>
                  </a:cxn>
                  <a:cxn ang="0">
                    <a:pos x="T4" y="T5"/>
                  </a:cxn>
                  <a:cxn ang="0">
                    <a:pos x="T6" y="T7"/>
                  </a:cxn>
                </a:cxnLst>
                <a:rect l="0" t="0" r="r" b="b"/>
                <a:pathLst>
                  <a:path w="32" h="36">
                    <a:moveTo>
                      <a:pt x="17" y="0"/>
                    </a:moveTo>
                    <a:lnTo>
                      <a:pt x="17" y="36"/>
                    </a:lnTo>
                    <a:moveTo>
                      <a:pt x="32" y="17"/>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71" name="Freeform 593"/>
              <p:cNvSpPr>
                <a:spLocks noEditPoints="1"/>
              </p:cNvSpPr>
              <p:nvPr/>
            </p:nvSpPr>
            <p:spPr bwMode="auto">
              <a:xfrm>
                <a:off x="5188371" y="2503827"/>
                <a:ext cx="60568" cy="68039"/>
              </a:xfrm>
              <a:custGeom>
                <a:avLst/>
                <a:gdLst>
                  <a:gd name="T0" fmla="*/ 16 w 33"/>
                  <a:gd name="T1" fmla="*/ 0 h 36"/>
                  <a:gd name="T2" fmla="*/ 16 w 33"/>
                  <a:gd name="T3" fmla="*/ 36 h 36"/>
                  <a:gd name="T4" fmla="*/ 33 w 33"/>
                  <a:gd name="T5" fmla="*/ 17 h 36"/>
                  <a:gd name="T6" fmla="*/ 0 w 33"/>
                  <a:gd name="T7" fmla="*/ 19 h 36"/>
                </a:gdLst>
                <a:ahLst/>
                <a:cxnLst>
                  <a:cxn ang="0">
                    <a:pos x="T0" y="T1"/>
                  </a:cxn>
                  <a:cxn ang="0">
                    <a:pos x="T2" y="T3"/>
                  </a:cxn>
                  <a:cxn ang="0">
                    <a:pos x="T4" y="T5"/>
                  </a:cxn>
                  <a:cxn ang="0">
                    <a:pos x="T6" y="T7"/>
                  </a:cxn>
                </a:cxnLst>
                <a:rect l="0" t="0" r="r" b="b"/>
                <a:pathLst>
                  <a:path w="33" h="36">
                    <a:moveTo>
                      <a:pt x="16" y="0"/>
                    </a:moveTo>
                    <a:lnTo>
                      <a:pt x="16" y="36"/>
                    </a:lnTo>
                    <a:moveTo>
                      <a:pt x="33" y="17"/>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72" name="Freeform 594"/>
              <p:cNvSpPr>
                <a:spLocks noEditPoints="1"/>
              </p:cNvSpPr>
              <p:nvPr/>
            </p:nvSpPr>
            <p:spPr bwMode="auto">
              <a:xfrm>
                <a:off x="5179194" y="2503827"/>
                <a:ext cx="60568" cy="68039"/>
              </a:xfrm>
              <a:custGeom>
                <a:avLst/>
                <a:gdLst>
                  <a:gd name="T0" fmla="*/ 16 w 33"/>
                  <a:gd name="T1" fmla="*/ 0 h 36"/>
                  <a:gd name="T2" fmla="*/ 16 w 33"/>
                  <a:gd name="T3" fmla="*/ 36 h 36"/>
                  <a:gd name="T4" fmla="*/ 33 w 33"/>
                  <a:gd name="T5" fmla="*/ 17 h 36"/>
                  <a:gd name="T6" fmla="*/ 0 w 33"/>
                  <a:gd name="T7" fmla="*/ 19 h 36"/>
                </a:gdLst>
                <a:ahLst/>
                <a:cxnLst>
                  <a:cxn ang="0">
                    <a:pos x="T0" y="T1"/>
                  </a:cxn>
                  <a:cxn ang="0">
                    <a:pos x="T2" y="T3"/>
                  </a:cxn>
                  <a:cxn ang="0">
                    <a:pos x="T4" y="T5"/>
                  </a:cxn>
                  <a:cxn ang="0">
                    <a:pos x="T6" y="T7"/>
                  </a:cxn>
                </a:cxnLst>
                <a:rect l="0" t="0" r="r" b="b"/>
                <a:pathLst>
                  <a:path w="33" h="36">
                    <a:moveTo>
                      <a:pt x="16" y="0"/>
                    </a:moveTo>
                    <a:lnTo>
                      <a:pt x="16" y="36"/>
                    </a:lnTo>
                    <a:moveTo>
                      <a:pt x="33" y="17"/>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73" name="Freeform 595"/>
              <p:cNvSpPr>
                <a:spLocks noEditPoints="1"/>
              </p:cNvSpPr>
              <p:nvPr/>
            </p:nvSpPr>
            <p:spPr bwMode="auto">
              <a:xfrm>
                <a:off x="5170017" y="2503827"/>
                <a:ext cx="60568" cy="68039"/>
              </a:xfrm>
              <a:custGeom>
                <a:avLst/>
                <a:gdLst>
                  <a:gd name="T0" fmla="*/ 15 w 33"/>
                  <a:gd name="T1" fmla="*/ 0 h 36"/>
                  <a:gd name="T2" fmla="*/ 17 w 33"/>
                  <a:gd name="T3" fmla="*/ 36 h 36"/>
                  <a:gd name="T4" fmla="*/ 33 w 33"/>
                  <a:gd name="T5" fmla="*/ 17 h 36"/>
                  <a:gd name="T6" fmla="*/ 0 w 33"/>
                  <a:gd name="T7" fmla="*/ 19 h 36"/>
                </a:gdLst>
                <a:ahLst/>
                <a:cxnLst>
                  <a:cxn ang="0">
                    <a:pos x="T0" y="T1"/>
                  </a:cxn>
                  <a:cxn ang="0">
                    <a:pos x="T2" y="T3"/>
                  </a:cxn>
                  <a:cxn ang="0">
                    <a:pos x="T4" y="T5"/>
                  </a:cxn>
                  <a:cxn ang="0">
                    <a:pos x="T6" y="T7"/>
                  </a:cxn>
                </a:cxnLst>
                <a:rect l="0" t="0" r="r" b="b"/>
                <a:pathLst>
                  <a:path w="33" h="36">
                    <a:moveTo>
                      <a:pt x="15" y="0"/>
                    </a:moveTo>
                    <a:lnTo>
                      <a:pt x="17" y="36"/>
                    </a:lnTo>
                    <a:moveTo>
                      <a:pt x="33" y="17"/>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74" name="Freeform 596"/>
              <p:cNvSpPr>
                <a:spLocks noEditPoints="1"/>
              </p:cNvSpPr>
              <p:nvPr/>
            </p:nvSpPr>
            <p:spPr bwMode="auto">
              <a:xfrm>
                <a:off x="5164510" y="2503827"/>
                <a:ext cx="55062" cy="68039"/>
              </a:xfrm>
              <a:custGeom>
                <a:avLst/>
                <a:gdLst>
                  <a:gd name="T0" fmla="*/ 15 w 30"/>
                  <a:gd name="T1" fmla="*/ 0 h 36"/>
                  <a:gd name="T2" fmla="*/ 15 w 30"/>
                  <a:gd name="T3" fmla="*/ 36 h 36"/>
                  <a:gd name="T4" fmla="*/ 30 w 30"/>
                  <a:gd name="T5" fmla="*/ 17 h 36"/>
                  <a:gd name="T6" fmla="*/ 0 w 30"/>
                  <a:gd name="T7" fmla="*/ 19 h 36"/>
                </a:gdLst>
                <a:ahLst/>
                <a:cxnLst>
                  <a:cxn ang="0">
                    <a:pos x="T0" y="T1"/>
                  </a:cxn>
                  <a:cxn ang="0">
                    <a:pos x="T2" y="T3"/>
                  </a:cxn>
                  <a:cxn ang="0">
                    <a:pos x="T4" y="T5"/>
                  </a:cxn>
                  <a:cxn ang="0">
                    <a:pos x="T6" y="T7"/>
                  </a:cxn>
                </a:cxnLst>
                <a:rect l="0" t="0" r="r" b="b"/>
                <a:pathLst>
                  <a:path w="30" h="36">
                    <a:moveTo>
                      <a:pt x="15" y="0"/>
                    </a:moveTo>
                    <a:lnTo>
                      <a:pt x="15" y="36"/>
                    </a:lnTo>
                    <a:moveTo>
                      <a:pt x="30" y="17"/>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75" name="Freeform 597"/>
              <p:cNvSpPr>
                <a:spLocks noEditPoints="1"/>
              </p:cNvSpPr>
              <p:nvPr/>
            </p:nvSpPr>
            <p:spPr bwMode="auto">
              <a:xfrm>
                <a:off x="5153498" y="2503827"/>
                <a:ext cx="56898" cy="68039"/>
              </a:xfrm>
              <a:custGeom>
                <a:avLst/>
                <a:gdLst>
                  <a:gd name="T0" fmla="*/ 16 w 31"/>
                  <a:gd name="T1" fmla="*/ 0 h 36"/>
                  <a:gd name="T2" fmla="*/ 16 w 31"/>
                  <a:gd name="T3" fmla="*/ 36 h 36"/>
                  <a:gd name="T4" fmla="*/ 31 w 31"/>
                  <a:gd name="T5" fmla="*/ 17 h 36"/>
                  <a:gd name="T6" fmla="*/ 0 w 31"/>
                  <a:gd name="T7" fmla="*/ 19 h 36"/>
                </a:gdLst>
                <a:ahLst/>
                <a:cxnLst>
                  <a:cxn ang="0">
                    <a:pos x="T0" y="T1"/>
                  </a:cxn>
                  <a:cxn ang="0">
                    <a:pos x="T2" y="T3"/>
                  </a:cxn>
                  <a:cxn ang="0">
                    <a:pos x="T4" y="T5"/>
                  </a:cxn>
                  <a:cxn ang="0">
                    <a:pos x="T6" y="T7"/>
                  </a:cxn>
                </a:cxnLst>
                <a:rect l="0" t="0" r="r" b="b"/>
                <a:pathLst>
                  <a:path w="31" h="36">
                    <a:moveTo>
                      <a:pt x="16" y="0"/>
                    </a:moveTo>
                    <a:lnTo>
                      <a:pt x="16" y="36"/>
                    </a:lnTo>
                    <a:moveTo>
                      <a:pt x="31" y="17"/>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76" name="Freeform 598"/>
              <p:cNvSpPr>
                <a:spLocks noEditPoints="1"/>
              </p:cNvSpPr>
              <p:nvPr/>
            </p:nvSpPr>
            <p:spPr bwMode="auto">
              <a:xfrm>
                <a:off x="5144321" y="2503827"/>
                <a:ext cx="60568" cy="68039"/>
              </a:xfrm>
              <a:custGeom>
                <a:avLst/>
                <a:gdLst>
                  <a:gd name="T0" fmla="*/ 16 w 33"/>
                  <a:gd name="T1" fmla="*/ 0 h 36"/>
                  <a:gd name="T2" fmla="*/ 16 w 33"/>
                  <a:gd name="T3" fmla="*/ 36 h 36"/>
                  <a:gd name="T4" fmla="*/ 33 w 33"/>
                  <a:gd name="T5" fmla="*/ 17 h 36"/>
                  <a:gd name="T6" fmla="*/ 0 w 33"/>
                  <a:gd name="T7" fmla="*/ 19 h 36"/>
                </a:gdLst>
                <a:ahLst/>
                <a:cxnLst>
                  <a:cxn ang="0">
                    <a:pos x="T0" y="T1"/>
                  </a:cxn>
                  <a:cxn ang="0">
                    <a:pos x="T2" y="T3"/>
                  </a:cxn>
                  <a:cxn ang="0">
                    <a:pos x="T4" y="T5"/>
                  </a:cxn>
                  <a:cxn ang="0">
                    <a:pos x="T6" y="T7"/>
                  </a:cxn>
                </a:cxnLst>
                <a:rect l="0" t="0" r="r" b="b"/>
                <a:pathLst>
                  <a:path w="33" h="36">
                    <a:moveTo>
                      <a:pt x="16" y="0"/>
                    </a:moveTo>
                    <a:lnTo>
                      <a:pt x="16" y="36"/>
                    </a:lnTo>
                    <a:moveTo>
                      <a:pt x="33" y="17"/>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77" name="Freeform 599"/>
              <p:cNvSpPr>
                <a:spLocks noEditPoints="1"/>
              </p:cNvSpPr>
              <p:nvPr/>
            </p:nvSpPr>
            <p:spPr bwMode="auto">
              <a:xfrm>
                <a:off x="5138815" y="2503827"/>
                <a:ext cx="56898" cy="68039"/>
              </a:xfrm>
              <a:custGeom>
                <a:avLst/>
                <a:gdLst>
                  <a:gd name="T0" fmla="*/ 15 w 31"/>
                  <a:gd name="T1" fmla="*/ 0 h 36"/>
                  <a:gd name="T2" fmla="*/ 15 w 31"/>
                  <a:gd name="T3" fmla="*/ 36 h 36"/>
                  <a:gd name="T4" fmla="*/ 31 w 31"/>
                  <a:gd name="T5" fmla="*/ 17 h 36"/>
                  <a:gd name="T6" fmla="*/ 0 w 31"/>
                  <a:gd name="T7" fmla="*/ 19 h 36"/>
                </a:gdLst>
                <a:ahLst/>
                <a:cxnLst>
                  <a:cxn ang="0">
                    <a:pos x="T0" y="T1"/>
                  </a:cxn>
                  <a:cxn ang="0">
                    <a:pos x="T2" y="T3"/>
                  </a:cxn>
                  <a:cxn ang="0">
                    <a:pos x="T4" y="T5"/>
                  </a:cxn>
                  <a:cxn ang="0">
                    <a:pos x="T6" y="T7"/>
                  </a:cxn>
                </a:cxnLst>
                <a:rect l="0" t="0" r="r" b="b"/>
                <a:pathLst>
                  <a:path w="31" h="36">
                    <a:moveTo>
                      <a:pt x="15" y="0"/>
                    </a:moveTo>
                    <a:lnTo>
                      <a:pt x="15" y="36"/>
                    </a:lnTo>
                    <a:moveTo>
                      <a:pt x="31" y="17"/>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78" name="Freeform 600"/>
              <p:cNvSpPr>
                <a:spLocks noEditPoints="1"/>
              </p:cNvSpPr>
              <p:nvPr/>
            </p:nvSpPr>
            <p:spPr bwMode="auto">
              <a:xfrm>
                <a:off x="5129638" y="2503827"/>
                <a:ext cx="56898" cy="68039"/>
              </a:xfrm>
              <a:custGeom>
                <a:avLst/>
                <a:gdLst>
                  <a:gd name="T0" fmla="*/ 15 w 31"/>
                  <a:gd name="T1" fmla="*/ 0 h 36"/>
                  <a:gd name="T2" fmla="*/ 15 w 31"/>
                  <a:gd name="T3" fmla="*/ 36 h 36"/>
                  <a:gd name="T4" fmla="*/ 31 w 31"/>
                  <a:gd name="T5" fmla="*/ 17 h 36"/>
                  <a:gd name="T6" fmla="*/ 0 w 31"/>
                  <a:gd name="T7" fmla="*/ 19 h 36"/>
                </a:gdLst>
                <a:ahLst/>
                <a:cxnLst>
                  <a:cxn ang="0">
                    <a:pos x="T0" y="T1"/>
                  </a:cxn>
                  <a:cxn ang="0">
                    <a:pos x="T2" y="T3"/>
                  </a:cxn>
                  <a:cxn ang="0">
                    <a:pos x="T4" y="T5"/>
                  </a:cxn>
                  <a:cxn ang="0">
                    <a:pos x="T6" y="T7"/>
                  </a:cxn>
                </a:cxnLst>
                <a:rect l="0" t="0" r="r" b="b"/>
                <a:pathLst>
                  <a:path w="31" h="36">
                    <a:moveTo>
                      <a:pt x="15" y="0"/>
                    </a:moveTo>
                    <a:lnTo>
                      <a:pt x="15" y="36"/>
                    </a:lnTo>
                    <a:moveTo>
                      <a:pt x="31" y="17"/>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79" name="Freeform 601"/>
              <p:cNvSpPr>
                <a:spLocks noEditPoints="1"/>
              </p:cNvSpPr>
              <p:nvPr/>
            </p:nvSpPr>
            <p:spPr bwMode="auto">
              <a:xfrm>
                <a:off x="5103942" y="2503827"/>
                <a:ext cx="60568" cy="68039"/>
              </a:xfrm>
              <a:custGeom>
                <a:avLst/>
                <a:gdLst>
                  <a:gd name="T0" fmla="*/ 15 w 33"/>
                  <a:gd name="T1" fmla="*/ 0 h 36"/>
                  <a:gd name="T2" fmla="*/ 15 w 33"/>
                  <a:gd name="T3" fmla="*/ 36 h 36"/>
                  <a:gd name="T4" fmla="*/ 33 w 33"/>
                  <a:gd name="T5" fmla="*/ 17 h 36"/>
                  <a:gd name="T6" fmla="*/ 0 w 33"/>
                  <a:gd name="T7" fmla="*/ 19 h 36"/>
                </a:gdLst>
                <a:ahLst/>
                <a:cxnLst>
                  <a:cxn ang="0">
                    <a:pos x="T0" y="T1"/>
                  </a:cxn>
                  <a:cxn ang="0">
                    <a:pos x="T2" y="T3"/>
                  </a:cxn>
                  <a:cxn ang="0">
                    <a:pos x="T4" y="T5"/>
                  </a:cxn>
                  <a:cxn ang="0">
                    <a:pos x="T6" y="T7"/>
                  </a:cxn>
                </a:cxnLst>
                <a:rect l="0" t="0" r="r" b="b"/>
                <a:pathLst>
                  <a:path w="33" h="36">
                    <a:moveTo>
                      <a:pt x="15" y="0"/>
                    </a:moveTo>
                    <a:lnTo>
                      <a:pt x="15" y="36"/>
                    </a:lnTo>
                    <a:moveTo>
                      <a:pt x="33" y="17"/>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80" name="Freeform 602"/>
              <p:cNvSpPr>
                <a:spLocks noEditPoints="1"/>
              </p:cNvSpPr>
              <p:nvPr/>
            </p:nvSpPr>
            <p:spPr bwMode="auto">
              <a:xfrm>
                <a:off x="4990147" y="2488708"/>
                <a:ext cx="60568" cy="68039"/>
              </a:xfrm>
              <a:custGeom>
                <a:avLst/>
                <a:gdLst>
                  <a:gd name="T0" fmla="*/ 17 w 33"/>
                  <a:gd name="T1" fmla="*/ 0 h 36"/>
                  <a:gd name="T2" fmla="*/ 17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7" y="0"/>
                    </a:moveTo>
                    <a:lnTo>
                      <a:pt x="17"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81" name="Freeform 603"/>
              <p:cNvSpPr>
                <a:spLocks noEditPoints="1"/>
              </p:cNvSpPr>
              <p:nvPr/>
            </p:nvSpPr>
            <p:spPr bwMode="auto">
              <a:xfrm>
                <a:off x="4971793" y="2475478"/>
                <a:ext cx="60568" cy="68039"/>
              </a:xfrm>
              <a:custGeom>
                <a:avLst/>
                <a:gdLst>
                  <a:gd name="T0" fmla="*/ 15 w 33"/>
                  <a:gd name="T1" fmla="*/ 0 h 36"/>
                  <a:gd name="T2" fmla="*/ 15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5" y="0"/>
                    </a:moveTo>
                    <a:lnTo>
                      <a:pt x="15"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82" name="Freeform 604"/>
              <p:cNvSpPr>
                <a:spLocks noEditPoints="1"/>
              </p:cNvSpPr>
              <p:nvPr/>
            </p:nvSpPr>
            <p:spPr bwMode="auto">
              <a:xfrm>
                <a:off x="4931414" y="2462248"/>
                <a:ext cx="56898" cy="68039"/>
              </a:xfrm>
              <a:custGeom>
                <a:avLst/>
                <a:gdLst>
                  <a:gd name="T0" fmla="*/ 15 w 31"/>
                  <a:gd name="T1" fmla="*/ 0 h 36"/>
                  <a:gd name="T2" fmla="*/ 15 w 31"/>
                  <a:gd name="T3" fmla="*/ 36 h 36"/>
                  <a:gd name="T4" fmla="*/ 31 w 31"/>
                  <a:gd name="T5" fmla="*/ 17 h 36"/>
                  <a:gd name="T6" fmla="*/ 0 w 31"/>
                  <a:gd name="T7" fmla="*/ 19 h 36"/>
                </a:gdLst>
                <a:ahLst/>
                <a:cxnLst>
                  <a:cxn ang="0">
                    <a:pos x="T0" y="T1"/>
                  </a:cxn>
                  <a:cxn ang="0">
                    <a:pos x="T2" y="T3"/>
                  </a:cxn>
                  <a:cxn ang="0">
                    <a:pos x="T4" y="T5"/>
                  </a:cxn>
                  <a:cxn ang="0">
                    <a:pos x="T6" y="T7"/>
                  </a:cxn>
                </a:cxnLst>
                <a:rect l="0" t="0" r="r" b="b"/>
                <a:pathLst>
                  <a:path w="31" h="36">
                    <a:moveTo>
                      <a:pt x="15" y="0"/>
                    </a:moveTo>
                    <a:lnTo>
                      <a:pt x="15" y="36"/>
                    </a:lnTo>
                    <a:moveTo>
                      <a:pt x="31" y="17"/>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83" name="Freeform 605"/>
              <p:cNvSpPr>
                <a:spLocks noEditPoints="1"/>
              </p:cNvSpPr>
              <p:nvPr/>
            </p:nvSpPr>
            <p:spPr bwMode="auto">
              <a:xfrm>
                <a:off x="4913060" y="2462248"/>
                <a:ext cx="58733" cy="68039"/>
              </a:xfrm>
              <a:custGeom>
                <a:avLst/>
                <a:gdLst>
                  <a:gd name="T0" fmla="*/ 17 w 32"/>
                  <a:gd name="T1" fmla="*/ 0 h 36"/>
                  <a:gd name="T2" fmla="*/ 17 w 32"/>
                  <a:gd name="T3" fmla="*/ 36 h 36"/>
                  <a:gd name="T4" fmla="*/ 32 w 32"/>
                  <a:gd name="T5" fmla="*/ 17 h 36"/>
                  <a:gd name="T6" fmla="*/ 0 w 32"/>
                  <a:gd name="T7" fmla="*/ 19 h 36"/>
                </a:gdLst>
                <a:ahLst/>
                <a:cxnLst>
                  <a:cxn ang="0">
                    <a:pos x="T0" y="T1"/>
                  </a:cxn>
                  <a:cxn ang="0">
                    <a:pos x="T2" y="T3"/>
                  </a:cxn>
                  <a:cxn ang="0">
                    <a:pos x="T4" y="T5"/>
                  </a:cxn>
                  <a:cxn ang="0">
                    <a:pos x="T6" y="T7"/>
                  </a:cxn>
                </a:cxnLst>
                <a:rect l="0" t="0" r="r" b="b"/>
                <a:pathLst>
                  <a:path w="32" h="36">
                    <a:moveTo>
                      <a:pt x="17" y="0"/>
                    </a:moveTo>
                    <a:lnTo>
                      <a:pt x="17" y="36"/>
                    </a:lnTo>
                    <a:moveTo>
                      <a:pt x="32" y="17"/>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84" name="Freeform 606"/>
              <p:cNvSpPr>
                <a:spLocks noEditPoints="1"/>
              </p:cNvSpPr>
              <p:nvPr/>
            </p:nvSpPr>
            <p:spPr bwMode="auto">
              <a:xfrm>
                <a:off x="4896541" y="2462248"/>
                <a:ext cx="58733" cy="68039"/>
              </a:xfrm>
              <a:custGeom>
                <a:avLst/>
                <a:gdLst>
                  <a:gd name="T0" fmla="*/ 15 w 32"/>
                  <a:gd name="T1" fmla="*/ 0 h 36"/>
                  <a:gd name="T2" fmla="*/ 15 w 32"/>
                  <a:gd name="T3" fmla="*/ 36 h 36"/>
                  <a:gd name="T4" fmla="*/ 32 w 32"/>
                  <a:gd name="T5" fmla="*/ 17 h 36"/>
                  <a:gd name="T6" fmla="*/ 0 w 32"/>
                  <a:gd name="T7" fmla="*/ 19 h 36"/>
                </a:gdLst>
                <a:ahLst/>
                <a:cxnLst>
                  <a:cxn ang="0">
                    <a:pos x="T0" y="T1"/>
                  </a:cxn>
                  <a:cxn ang="0">
                    <a:pos x="T2" y="T3"/>
                  </a:cxn>
                  <a:cxn ang="0">
                    <a:pos x="T4" y="T5"/>
                  </a:cxn>
                  <a:cxn ang="0">
                    <a:pos x="T6" y="T7"/>
                  </a:cxn>
                </a:cxnLst>
                <a:rect l="0" t="0" r="r" b="b"/>
                <a:pathLst>
                  <a:path w="32" h="36">
                    <a:moveTo>
                      <a:pt x="15" y="0"/>
                    </a:moveTo>
                    <a:lnTo>
                      <a:pt x="15" y="36"/>
                    </a:lnTo>
                    <a:moveTo>
                      <a:pt x="32" y="17"/>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85" name="Freeform 607"/>
              <p:cNvSpPr>
                <a:spLocks noEditPoints="1"/>
              </p:cNvSpPr>
              <p:nvPr/>
            </p:nvSpPr>
            <p:spPr bwMode="auto">
              <a:xfrm>
                <a:off x="4880022" y="2447128"/>
                <a:ext cx="56898" cy="66149"/>
              </a:xfrm>
              <a:custGeom>
                <a:avLst/>
                <a:gdLst>
                  <a:gd name="T0" fmla="*/ 16 w 31"/>
                  <a:gd name="T1" fmla="*/ 0 h 35"/>
                  <a:gd name="T2" fmla="*/ 16 w 31"/>
                  <a:gd name="T3" fmla="*/ 35 h 35"/>
                  <a:gd name="T4" fmla="*/ 31 w 31"/>
                  <a:gd name="T5" fmla="*/ 18 h 35"/>
                  <a:gd name="T6" fmla="*/ 0 w 31"/>
                  <a:gd name="T7" fmla="*/ 18 h 35"/>
                </a:gdLst>
                <a:ahLst/>
                <a:cxnLst>
                  <a:cxn ang="0">
                    <a:pos x="T0" y="T1"/>
                  </a:cxn>
                  <a:cxn ang="0">
                    <a:pos x="T2" y="T3"/>
                  </a:cxn>
                  <a:cxn ang="0">
                    <a:pos x="T4" y="T5"/>
                  </a:cxn>
                  <a:cxn ang="0">
                    <a:pos x="T6" y="T7"/>
                  </a:cxn>
                </a:cxnLst>
                <a:rect l="0" t="0" r="r" b="b"/>
                <a:pathLst>
                  <a:path w="31" h="35">
                    <a:moveTo>
                      <a:pt x="16" y="0"/>
                    </a:moveTo>
                    <a:lnTo>
                      <a:pt x="16" y="35"/>
                    </a:lnTo>
                    <a:moveTo>
                      <a:pt x="31"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86" name="Freeform 608"/>
              <p:cNvSpPr>
                <a:spLocks noEditPoints="1"/>
              </p:cNvSpPr>
              <p:nvPr/>
            </p:nvSpPr>
            <p:spPr bwMode="auto">
              <a:xfrm>
                <a:off x="4870845" y="2447128"/>
                <a:ext cx="60568" cy="66149"/>
              </a:xfrm>
              <a:custGeom>
                <a:avLst/>
                <a:gdLst>
                  <a:gd name="T0" fmla="*/ 16 w 33"/>
                  <a:gd name="T1" fmla="*/ 0 h 35"/>
                  <a:gd name="T2" fmla="*/ 16 w 33"/>
                  <a:gd name="T3" fmla="*/ 35 h 35"/>
                  <a:gd name="T4" fmla="*/ 33 w 33"/>
                  <a:gd name="T5" fmla="*/ 18 h 35"/>
                  <a:gd name="T6" fmla="*/ 0 w 33"/>
                  <a:gd name="T7" fmla="*/ 18 h 35"/>
                </a:gdLst>
                <a:ahLst/>
                <a:cxnLst>
                  <a:cxn ang="0">
                    <a:pos x="T0" y="T1"/>
                  </a:cxn>
                  <a:cxn ang="0">
                    <a:pos x="T2" y="T3"/>
                  </a:cxn>
                  <a:cxn ang="0">
                    <a:pos x="T4" y="T5"/>
                  </a:cxn>
                  <a:cxn ang="0">
                    <a:pos x="T6" y="T7"/>
                  </a:cxn>
                </a:cxnLst>
                <a:rect l="0" t="0" r="r" b="b"/>
                <a:pathLst>
                  <a:path w="33" h="35">
                    <a:moveTo>
                      <a:pt x="16" y="0"/>
                    </a:moveTo>
                    <a:lnTo>
                      <a:pt x="16" y="35"/>
                    </a:lnTo>
                    <a:moveTo>
                      <a:pt x="33"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87" name="Freeform 609"/>
              <p:cNvSpPr>
                <a:spLocks noEditPoints="1"/>
              </p:cNvSpPr>
              <p:nvPr/>
            </p:nvSpPr>
            <p:spPr bwMode="auto">
              <a:xfrm>
                <a:off x="4856162" y="2447128"/>
                <a:ext cx="58733" cy="66149"/>
              </a:xfrm>
              <a:custGeom>
                <a:avLst/>
                <a:gdLst>
                  <a:gd name="T0" fmla="*/ 17 w 32"/>
                  <a:gd name="T1" fmla="*/ 0 h 35"/>
                  <a:gd name="T2" fmla="*/ 17 w 32"/>
                  <a:gd name="T3" fmla="*/ 35 h 35"/>
                  <a:gd name="T4" fmla="*/ 32 w 32"/>
                  <a:gd name="T5" fmla="*/ 18 h 35"/>
                  <a:gd name="T6" fmla="*/ 0 w 32"/>
                  <a:gd name="T7" fmla="*/ 18 h 35"/>
                </a:gdLst>
                <a:ahLst/>
                <a:cxnLst>
                  <a:cxn ang="0">
                    <a:pos x="T0" y="T1"/>
                  </a:cxn>
                  <a:cxn ang="0">
                    <a:pos x="T2" y="T3"/>
                  </a:cxn>
                  <a:cxn ang="0">
                    <a:pos x="T4" y="T5"/>
                  </a:cxn>
                  <a:cxn ang="0">
                    <a:pos x="T6" y="T7"/>
                  </a:cxn>
                </a:cxnLst>
                <a:rect l="0" t="0" r="r" b="b"/>
                <a:pathLst>
                  <a:path w="32" h="35">
                    <a:moveTo>
                      <a:pt x="17" y="0"/>
                    </a:moveTo>
                    <a:lnTo>
                      <a:pt x="17" y="35"/>
                    </a:lnTo>
                    <a:moveTo>
                      <a:pt x="32"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88" name="Freeform 610"/>
              <p:cNvSpPr>
                <a:spLocks noEditPoints="1"/>
              </p:cNvSpPr>
              <p:nvPr/>
            </p:nvSpPr>
            <p:spPr bwMode="auto">
              <a:xfrm>
                <a:off x="4843314" y="2447128"/>
                <a:ext cx="56898" cy="66149"/>
              </a:xfrm>
              <a:custGeom>
                <a:avLst/>
                <a:gdLst>
                  <a:gd name="T0" fmla="*/ 15 w 31"/>
                  <a:gd name="T1" fmla="*/ 0 h 35"/>
                  <a:gd name="T2" fmla="*/ 15 w 31"/>
                  <a:gd name="T3" fmla="*/ 35 h 35"/>
                  <a:gd name="T4" fmla="*/ 31 w 31"/>
                  <a:gd name="T5" fmla="*/ 18 h 35"/>
                  <a:gd name="T6" fmla="*/ 0 w 31"/>
                  <a:gd name="T7" fmla="*/ 18 h 35"/>
                </a:gdLst>
                <a:ahLst/>
                <a:cxnLst>
                  <a:cxn ang="0">
                    <a:pos x="T0" y="T1"/>
                  </a:cxn>
                  <a:cxn ang="0">
                    <a:pos x="T2" y="T3"/>
                  </a:cxn>
                  <a:cxn ang="0">
                    <a:pos x="T4" y="T5"/>
                  </a:cxn>
                  <a:cxn ang="0">
                    <a:pos x="T6" y="T7"/>
                  </a:cxn>
                </a:cxnLst>
                <a:rect l="0" t="0" r="r" b="b"/>
                <a:pathLst>
                  <a:path w="31" h="35">
                    <a:moveTo>
                      <a:pt x="15" y="0"/>
                    </a:moveTo>
                    <a:lnTo>
                      <a:pt x="15" y="35"/>
                    </a:lnTo>
                    <a:moveTo>
                      <a:pt x="31"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89" name="Freeform 611"/>
              <p:cNvSpPr>
                <a:spLocks noEditPoints="1"/>
              </p:cNvSpPr>
              <p:nvPr/>
            </p:nvSpPr>
            <p:spPr bwMode="auto">
              <a:xfrm>
                <a:off x="4830466" y="2447128"/>
                <a:ext cx="60568" cy="66149"/>
              </a:xfrm>
              <a:custGeom>
                <a:avLst/>
                <a:gdLst>
                  <a:gd name="T0" fmla="*/ 15 w 33"/>
                  <a:gd name="T1" fmla="*/ 0 h 35"/>
                  <a:gd name="T2" fmla="*/ 17 w 33"/>
                  <a:gd name="T3" fmla="*/ 35 h 35"/>
                  <a:gd name="T4" fmla="*/ 33 w 33"/>
                  <a:gd name="T5" fmla="*/ 18 h 35"/>
                  <a:gd name="T6" fmla="*/ 0 w 33"/>
                  <a:gd name="T7" fmla="*/ 18 h 35"/>
                </a:gdLst>
                <a:ahLst/>
                <a:cxnLst>
                  <a:cxn ang="0">
                    <a:pos x="T0" y="T1"/>
                  </a:cxn>
                  <a:cxn ang="0">
                    <a:pos x="T2" y="T3"/>
                  </a:cxn>
                  <a:cxn ang="0">
                    <a:pos x="T4" y="T5"/>
                  </a:cxn>
                  <a:cxn ang="0">
                    <a:pos x="T6" y="T7"/>
                  </a:cxn>
                </a:cxnLst>
                <a:rect l="0" t="0" r="r" b="b"/>
                <a:pathLst>
                  <a:path w="33" h="35">
                    <a:moveTo>
                      <a:pt x="15" y="0"/>
                    </a:moveTo>
                    <a:lnTo>
                      <a:pt x="17" y="35"/>
                    </a:lnTo>
                    <a:moveTo>
                      <a:pt x="33"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90" name="Freeform 612"/>
              <p:cNvSpPr>
                <a:spLocks noEditPoints="1"/>
              </p:cNvSpPr>
              <p:nvPr/>
            </p:nvSpPr>
            <p:spPr bwMode="auto">
              <a:xfrm>
                <a:off x="4821289" y="2447128"/>
                <a:ext cx="56898" cy="66149"/>
              </a:xfrm>
              <a:custGeom>
                <a:avLst/>
                <a:gdLst>
                  <a:gd name="T0" fmla="*/ 15 w 31"/>
                  <a:gd name="T1" fmla="*/ 0 h 35"/>
                  <a:gd name="T2" fmla="*/ 15 w 31"/>
                  <a:gd name="T3" fmla="*/ 35 h 35"/>
                  <a:gd name="T4" fmla="*/ 31 w 31"/>
                  <a:gd name="T5" fmla="*/ 18 h 35"/>
                  <a:gd name="T6" fmla="*/ 0 w 31"/>
                  <a:gd name="T7" fmla="*/ 18 h 35"/>
                </a:gdLst>
                <a:ahLst/>
                <a:cxnLst>
                  <a:cxn ang="0">
                    <a:pos x="T0" y="T1"/>
                  </a:cxn>
                  <a:cxn ang="0">
                    <a:pos x="T2" y="T3"/>
                  </a:cxn>
                  <a:cxn ang="0">
                    <a:pos x="T4" y="T5"/>
                  </a:cxn>
                  <a:cxn ang="0">
                    <a:pos x="T6" y="T7"/>
                  </a:cxn>
                </a:cxnLst>
                <a:rect l="0" t="0" r="r" b="b"/>
                <a:pathLst>
                  <a:path w="31" h="35">
                    <a:moveTo>
                      <a:pt x="15" y="0"/>
                    </a:moveTo>
                    <a:lnTo>
                      <a:pt x="15" y="35"/>
                    </a:lnTo>
                    <a:moveTo>
                      <a:pt x="31"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91" name="Freeform 613"/>
              <p:cNvSpPr>
                <a:spLocks noEditPoints="1"/>
              </p:cNvSpPr>
              <p:nvPr/>
            </p:nvSpPr>
            <p:spPr bwMode="auto">
              <a:xfrm>
                <a:off x="4808441" y="2449018"/>
                <a:ext cx="56898" cy="68039"/>
              </a:xfrm>
              <a:custGeom>
                <a:avLst/>
                <a:gdLst>
                  <a:gd name="T0" fmla="*/ 15 w 31"/>
                  <a:gd name="T1" fmla="*/ 0 h 36"/>
                  <a:gd name="T2" fmla="*/ 15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5" y="0"/>
                    </a:moveTo>
                    <a:lnTo>
                      <a:pt x="15" y="36"/>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92" name="Freeform 614"/>
              <p:cNvSpPr>
                <a:spLocks noEditPoints="1"/>
              </p:cNvSpPr>
              <p:nvPr/>
            </p:nvSpPr>
            <p:spPr bwMode="auto">
              <a:xfrm>
                <a:off x="4777240" y="2447128"/>
                <a:ext cx="58733" cy="66149"/>
              </a:xfrm>
              <a:custGeom>
                <a:avLst/>
                <a:gdLst>
                  <a:gd name="T0" fmla="*/ 15 w 32"/>
                  <a:gd name="T1" fmla="*/ 0 h 35"/>
                  <a:gd name="T2" fmla="*/ 15 w 32"/>
                  <a:gd name="T3" fmla="*/ 35 h 35"/>
                  <a:gd name="T4" fmla="*/ 32 w 32"/>
                  <a:gd name="T5" fmla="*/ 18 h 35"/>
                  <a:gd name="T6" fmla="*/ 0 w 32"/>
                  <a:gd name="T7" fmla="*/ 18 h 35"/>
                </a:gdLst>
                <a:ahLst/>
                <a:cxnLst>
                  <a:cxn ang="0">
                    <a:pos x="T0" y="T1"/>
                  </a:cxn>
                  <a:cxn ang="0">
                    <a:pos x="T2" y="T3"/>
                  </a:cxn>
                  <a:cxn ang="0">
                    <a:pos x="T4" y="T5"/>
                  </a:cxn>
                  <a:cxn ang="0">
                    <a:pos x="T6" y="T7"/>
                  </a:cxn>
                </a:cxnLst>
                <a:rect l="0" t="0" r="r" b="b"/>
                <a:pathLst>
                  <a:path w="32" h="35">
                    <a:moveTo>
                      <a:pt x="15" y="0"/>
                    </a:moveTo>
                    <a:lnTo>
                      <a:pt x="15" y="35"/>
                    </a:lnTo>
                    <a:moveTo>
                      <a:pt x="32"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93" name="Freeform 615"/>
              <p:cNvSpPr>
                <a:spLocks noEditPoints="1"/>
              </p:cNvSpPr>
              <p:nvPr/>
            </p:nvSpPr>
            <p:spPr bwMode="auto">
              <a:xfrm>
                <a:off x="4768063" y="2447128"/>
                <a:ext cx="58733" cy="66149"/>
              </a:xfrm>
              <a:custGeom>
                <a:avLst/>
                <a:gdLst>
                  <a:gd name="T0" fmla="*/ 15 w 32"/>
                  <a:gd name="T1" fmla="*/ 0 h 35"/>
                  <a:gd name="T2" fmla="*/ 17 w 32"/>
                  <a:gd name="T3" fmla="*/ 35 h 35"/>
                  <a:gd name="T4" fmla="*/ 32 w 32"/>
                  <a:gd name="T5" fmla="*/ 18 h 35"/>
                  <a:gd name="T6" fmla="*/ 0 w 32"/>
                  <a:gd name="T7" fmla="*/ 18 h 35"/>
                </a:gdLst>
                <a:ahLst/>
                <a:cxnLst>
                  <a:cxn ang="0">
                    <a:pos x="T0" y="T1"/>
                  </a:cxn>
                  <a:cxn ang="0">
                    <a:pos x="T2" y="T3"/>
                  </a:cxn>
                  <a:cxn ang="0">
                    <a:pos x="T4" y="T5"/>
                  </a:cxn>
                  <a:cxn ang="0">
                    <a:pos x="T6" y="T7"/>
                  </a:cxn>
                </a:cxnLst>
                <a:rect l="0" t="0" r="r" b="b"/>
                <a:pathLst>
                  <a:path w="32" h="35">
                    <a:moveTo>
                      <a:pt x="15" y="0"/>
                    </a:moveTo>
                    <a:lnTo>
                      <a:pt x="17" y="35"/>
                    </a:lnTo>
                    <a:moveTo>
                      <a:pt x="32"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94" name="Freeform 616"/>
              <p:cNvSpPr>
                <a:spLocks noEditPoints="1"/>
              </p:cNvSpPr>
              <p:nvPr/>
            </p:nvSpPr>
            <p:spPr bwMode="auto">
              <a:xfrm>
                <a:off x="4755215" y="2447128"/>
                <a:ext cx="56898" cy="66149"/>
              </a:xfrm>
              <a:custGeom>
                <a:avLst/>
                <a:gdLst>
                  <a:gd name="T0" fmla="*/ 15 w 31"/>
                  <a:gd name="T1" fmla="*/ 0 h 35"/>
                  <a:gd name="T2" fmla="*/ 15 w 31"/>
                  <a:gd name="T3" fmla="*/ 35 h 35"/>
                  <a:gd name="T4" fmla="*/ 31 w 31"/>
                  <a:gd name="T5" fmla="*/ 18 h 35"/>
                  <a:gd name="T6" fmla="*/ 0 w 31"/>
                  <a:gd name="T7" fmla="*/ 18 h 35"/>
                </a:gdLst>
                <a:ahLst/>
                <a:cxnLst>
                  <a:cxn ang="0">
                    <a:pos x="T0" y="T1"/>
                  </a:cxn>
                  <a:cxn ang="0">
                    <a:pos x="T2" y="T3"/>
                  </a:cxn>
                  <a:cxn ang="0">
                    <a:pos x="T4" y="T5"/>
                  </a:cxn>
                  <a:cxn ang="0">
                    <a:pos x="T6" y="T7"/>
                  </a:cxn>
                </a:cxnLst>
                <a:rect l="0" t="0" r="r" b="b"/>
                <a:pathLst>
                  <a:path w="31" h="35">
                    <a:moveTo>
                      <a:pt x="15" y="0"/>
                    </a:moveTo>
                    <a:lnTo>
                      <a:pt x="15" y="35"/>
                    </a:lnTo>
                    <a:moveTo>
                      <a:pt x="31"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95" name="Freeform 617"/>
              <p:cNvSpPr>
                <a:spLocks noEditPoints="1"/>
              </p:cNvSpPr>
              <p:nvPr/>
            </p:nvSpPr>
            <p:spPr bwMode="auto">
              <a:xfrm>
                <a:off x="4738696" y="2433899"/>
                <a:ext cx="60568" cy="68039"/>
              </a:xfrm>
              <a:custGeom>
                <a:avLst/>
                <a:gdLst>
                  <a:gd name="T0" fmla="*/ 16 w 33"/>
                  <a:gd name="T1" fmla="*/ 0 h 36"/>
                  <a:gd name="T2" fmla="*/ 16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6" y="0"/>
                    </a:moveTo>
                    <a:lnTo>
                      <a:pt x="16"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96" name="Freeform 618"/>
              <p:cNvSpPr>
                <a:spLocks noEditPoints="1"/>
              </p:cNvSpPr>
              <p:nvPr/>
            </p:nvSpPr>
            <p:spPr bwMode="auto">
              <a:xfrm>
                <a:off x="4714836" y="2433899"/>
                <a:ext cx="58733" cy="68039"/>
              </a:xfrm>
              <a:custGeom>
                <a:avLst/>
                <a:gdLst>
                  <a:gd name="T0" fmla="*/ 15 w 32"/>
                  <a:gd name="T1" fmla="*/ 0 h 36"/>
                  <a:gd name="T2" fmla="*/ 17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5" y="0"/>
                    </a:moveTo>
                    <a:lnTo>
                      <a:pt x="17" y="36"/>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97" name="Freeform 619"/>
              <p:cNvSpPr>
                <a:spLocks noEditPoints="1"/>
              </p:cNvSpPr>
              <p:nvPr/>
            </p:nvSpPr>
            <p:spPr bwMode="auto">
              <a:xfrm>
                <a:off x="4694646" y="2430119"/>
                <a:ext cx="60568" cy="68039"/>
              </a:xfrm>
              <a:custGeom>
                <a:avLst/>
                <a:gdLst>
                  <a:gd name="T0" fmla="*/ 16 w 33"/>
                  <a:gd name="T1" fmla="*/ 0 h 36"/>
                  <a:gd name="T2" fmla="*/ 16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6" y="0"/>
                    </a:moveTo>
                    <a:lnTo>
                      <a:pt x="16"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98" name="Freeform 620"/>
              <p:cNvSpPr>
                <a:spLocks noEditPoints="1"/>
              </p:cNvSpPr>
              <p:nvPr/>
            </p:nvSpPr>
            <p:spPr bwMode="auto">
              <a:xfrm>
                <a:off x="4657938" y="2424449"/>
                <a:ext cx="58733" cy="68039"/>
              </a:xfrm>
              <a:custGeom>
                <a:avLst/>
                <a:gdLst>
                  <a:gd name="T0" fmla="*/ 17 w 32"/>
                  <a:gd name="T1" fmla="*/ 0 h 36"/>
                  <a:gd name="T2" fmla="*/ 17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7" y="0"/>
                    </a:moveTo>
                    <a:lnTo>
                      <a:pt x="17" y="36"/>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99" name="Freeform 621"/>
              <p:cNvSpPr>
                <a:spLocks noEditPoints="1"/>
              </p:cNvSpPr>
              <p:nvPr/>
            </p:nvSpPr>
            <p:spPr bwMode="auto">
              <a:xfrm>
                <a:off x="4637749" y="2424449"/>
                <a:ext cx="56898" cy="68039"/>
              </a:xfrm>
              <a:custGeom>
                <a:avLst/>
                <a:gdLst>
                  <a:gd name="T0" fmla="*/ 16 w 31"/>
                  <a:gd name="T1" fmla="*/ 0 h 36"/>
                  <a:gd name="T2" fmla="*/ 16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6" y="0"/>
                    </a:moveTo>
                    <a:lnTo>
                      <a:pt x="16" y="36"/>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00" name="Freeform 622"/>
              <p:cNvSpPr>
                <a:spLocks noEditPoints="1"/>
              </p:cNvSpPr>
              <p:nvPr/>
            </p:nvSpPr>
            <p:spPr bwMode="auto">
              <a:xfrm>
                <a:off x="4613888" y="2397989"/>
                <a:ext cx="58733" cy="68039"/>
              </a:xfrm>
              <a:custGeom>
                <a:avLst/>
                <a:gdLst>
                  <a:gd name="T0" fmla="*/ 15 w 32"/>
                  <a:gd name="T1" fmla="*/ 0 h 36"/>
                  <a:gd name="T2" fmla="*/ 17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5" y="0"/>
                    </a:moveTo>
                    <a:lnTo>
                      <a:pt x="17"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01" name="Freeform 623"/>
              <p:cNvSpPr>
                <a:spLocks noEditPoints="1"/>
              </p:cNvSpPr>
              <p:nvPr/>
            </p:nvSpPr>
            <p:spPr bwMode="auto">
              <a:xfrm>
                <a:off x="4571674" y="2397989"/>
                <a:ext cx="60568" cy="68039"/>
              </a:xfrm>
              <a:custGeom>
                <a:avLst/>
                <a:gdLst>
                  <a:gd name="T0" fmla="*/ 18 w 33"/>
                  <a:gd name="T1" fmla="*/ 0 h 36"/>
                  <a:gd name="T2" fmla="*/ 18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8" y="0"/>
                    </a:moveTo>
                    <a:lnTo>
                      <a:pt x="18"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02" name="Freeform 624"/>
              <p:cNvSpPr>
                <a:spLocks noEditPoints="1"/>
              </p:cNvSpPr>
              <p:nvPr/>
            </p:nvSpPr>
            <p:spPr bwMode="auto">
              <a:xfrm>
                <a:off x="4560662" y="2401769"/>
                <a:ext cx="58733" cy="68039"/>
              </a:xfrm>
              <a:custGeom>
                <a:avLst/>
                <a:gdLst>
                  <a:gd name="T0" fmla="*/ 17 w 32"/>
                  <a:gd name="T1" fmla="*/ 0 h 36"/>
                  <a:gd name="T2" fmla="*/ 17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7" y="0"/>
                    </a:moveTo>
                    <a:lnTo>
                      <a:pt x="17" y="36"/>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03" name="Freeform 625"/>
              <p:cNvSpPr>
                <a:spLocks noEditPoints="1"/>
              </p:cNvSpPr>
              <p:nvPr/>
            </p:nvSpPr>
            <p:spPr bwMode="auto">
              <a:xfrm>
                <a:off x="4547814" y="2379089"/>
                <a:ext cx="58733" cy="68039"/>
              </a:xfrm>
              <a:custGeom>
                <a:avLst/>
                <a:gdLst>
                  <a:gd name="T0" fmla="*/ 15 w 32"/>
                  <a:gd name="T1" fmla="*/ 0 h 36"/>
                  <a:gd name="T2" fmla="*/ 15 w 32"/>
                  <a:gd name="T3" fmla="*/ 36 h 36"/>
                  <a:gd name="T4" fmla="*/ 32 w 32"/>
                  <a:gd name="T5" fmla="*/ 18 h 36"/>
                  <a:gd name="T6" fmla="*/ 0 w 32"/>
                  <a:gd name="T7" fmla="*/ 18 h 36"/>
                </a:gdLst>
                <a:ahLst/>
                <a:cxnLst>
                  <a:cxn ang="0">
                    <a:pos x="T0" y="T1"/>
                  </a:cxn>
                  <a:cxn ang="0">
                    <a:pos x="T2" y="T3"/>
                  </a:cxn>
                  <a:cxn ang="0">
                    <a:pos x="T4" y="T5"/>
                  </a:cxn>
                  <a:cxn ang="0">
                    <a:pos x="T6" y="T7"/>
                  </a:cxn>
                </a:cxnLst>
                <a:rect l="0" t="0" r="r" b="b"/>
                <a:pathLst>
                  <a:path w="32" h="36">
                    <a:moveTo>
                      <a:pt x="15" y="0"/>
                    </a:moveTo>
                    <a:lnTo>
                      <a:pt x="15" y="36"/>
                    </a:lnTo>
                    <a:moveTo>
                      <a:pt x="32"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04" name="Freeform 626"/>
              <p:cNvSpPr>
                <a:spLocks noEditPoints="1"/>
              </p:cNvSpPr>
              <p:nvPr/>
            </p:nvSpPr>
            <p:spPr bwMode="auto">
              <a:xfrm>
                <a:off x="4522118" y="2379089"/>
                <a:ext cx="60568" cy="68039"/>
              </a:xfrm>
              <a:custGeom>
                <a:avLst/>
                <a:gdLst>
                  <a:gd name="T0" fmla="*/ 17 w 33"/>
                  <a:gd name="T1" fmla="*/ 0 h 36"/>
                  <a:gd name="T2" fmla="*/ 17 w 33"/>
                  <a:gd name="T3" fmla="*/ 36 h 36"/>
                  <a:gd name="T4" fmla="*/ 33 w 33"/>
                  <a:gd name="T5" fmla="*/ 18 h 36"/>
                  <a:gd name="T6" fmla="*/ 0 w 33"/>
                  <a:gd name="T7" fmla="*/ 18 h 36"/>
                </a:gdLst>
                <a:ahLst/>
                <a:cxnLst>
                  <a:cxn ang="0">
                    <a:pos x="T0" y="T1"/>
                  </a:cxn>
                  <a:cxn ang="0">
                    <a:pos x="T2" y="T3"/>
                  </a:cxn>
                  <a:cxn ang="0">
                    <a:pos x="T4" y="T5"/>
                  </a:cxn>
                  <a:cxn ang="0">
                    <a:pos x="T6" y="T7"/>
                  </a:cxn>
                </a:cxnLst>
                <a:rect l="0" t="0" r="r" b="b"/>
                <a:pathLst>
                  <a:path w="33" h="36">
                    <a:moveTo>
                      <a:pt x="17" y="0"/>
                    </a:moveTo>
                    <a:lnTo>
                      <a:pt x="17" y="36"/>
                    </a:lnTo>
                    <a:moveTo>
                      <a:pt x="33"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05" name="Freeform 627"/>
              <p:cNvSpPr>
                <a:spLocks noEditPoints="1"/>
              </p:cNvSpPr>
              <p:nvPr/>
            </p:nvSpPr>
            <p:spPr bwMode="auto">
              <a:xfrm>
                <a:off x="4505599" y="2365860"/>
                <a:ext cx="60568" cy="68039"/>
              </a:xfrm>
              <a:custGeom>
                <a:avLst/>
                <a:gdLst>
                  <a:gd name="T0" fmla="*/ 16 w 33"/>
                  <a:gd name="T1" fmla="*/ 0 h 36"/>
                  <a:gd name="T2" fmla="*/ 18 w 33"/>
                  <a:gd name="T3" fmla="*/ 36 h 36"/>
                  <a:gd name="T4" fmla="*/ 33 w 33"/>
                  <a:gd name="T5" fmla="*/ 17 h 36"/>
                  <a:gd name="T6" fmla="*/ 0 w 33"/>
                  <a:gd name="T7" fmla="*/ 19 h 36"/>
                </a:gdLst>
                <a:ahLst/>
                <a:cxnLst>
                  <a:cxn ang="0">
                    <a:pos x="T0" y="T1"/>
                  </a:cxn>
                  <a:cxn ang="0">
                    <a:pos x="T2" y="T3"/>
                  </a:cxn>
                  <a:cxn ang="0">
                    <a:pos x="T4" y="T5"/>
                  </a:cxn>
                  <a:cxn ang="0">
                    <a:pos x="T6" y="T7"/>
                  </a:cxn>
                </a:cxnLst>
                <a:rect l="0" t="0" r="r" b="b"/>
                <a:pathLst>
                  <a:path w="33" h="36">
                    <a:moveTo>
                      <a:pt x="16" y="0"/>
                    </a:moveTo>
                    <a:lnTo>
                      <a:pt x="18" y="36"/>
                    </a:lnTo>
                    <a:moveTo>
                      <a:pt x="33" y="17"/>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06" name="Freeform 628"/>
              <p:cNvSpPr>
                <a:spLocks noEditPoints="1"/>
              </p:cNvSpPr>
              <p:nvPr/>
            </p:nvSpPr>
            <p:spPr bwMode="auto">
              <a:xfrm>
                <a:off x="4446866" y="2348850"/>
                <a:ext cx="56898" cy="68039"/>
              </a:xfrm>
              <a:custGeom>
                <a:avLst/>
                <a:gdLst>
                  <a:gd name="T0" fmla="*/ 15 w 31"/>
                  <a:gd name="T1" fmla="*/ 0 h 36"/>
                  <a:gd name="T2" fmla="*/ 15 w 31"/>
                  <a:gd name="T3" fmla="*/ 36 h 36"/>
                  <a:gd name="T4" fmla="*/ 31 w 31"/>
                  <a:gd name="T5" fmla="*/ 17 h 36"/>
                  <a:gd name="T6" fmla="*/ 0 w 31"/>
                  <a:gd name="T7" fmla="*/ 19 h 36"/>
                </a:gdLst>
                <a:ahLst/>
                <a:cxnLst>
                  <a:cxn ang="0">
                    <a:pos x="T0" y="T1"/>
                  </a:cxn>
                  <a:cxn ang="0">
                    <a:pos x="T2" y="T3"/>
                  </a:cxn>
                  <a:cxn ang="0">
                    <a:pos x="T4" y="T5"/>
                  </a:cxn>
                  <a:cxn ang="0">
                    <a:pos x="T6" y="T7"/>
                  </a:cxn>
                </a:cxnLst>
                <a:rect l="0" t="0" r="r" b="b"/>
                <a:pathLst>
                  <a:path w="31" h="36">
                    <a:moveTo>
                      <a:pt x="15" y="0"/>
                    </a:moveTo>
                    <a:lnTo>
                      <a:pt x="15" y="36"/>
                    </a:lnTo>
                    <a:moveTo>
                      <a:pt x="31" y="17"/>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07" name="Freeform 629"/>
              <p:cNvSpPr>
                <a:spLocks noEditPoints="1"/>
              </p:cNvSpPr>
              <p:nvPr/>
            </p:nvSpPr>
            <p:spPr bwMode="auto">
              <a:xfrm>
                <a:off x="4430348" y="2348850"/>
                <a:ext cx="56898" cy="68039"/>
              </a:xfrm>
              <a:custGeom>
                <a:avLst/>
                <a:gdLst>
                  <a:gd name="T0" fmla="*/ 16 w 31"/>
                  <a:gd name="T1" fmla="*/ 0 h 36"/>
                  <a:gd name="T2" fmla="*/ 16 w 31"/>
                  <a:gd name="T3" fmla="*/ 36 h 36"/>
                  <a:gd name="T4" fmla="*/ 31 w 31"/>
                  <a:gd name="T5" fmla="*/ 17 h 36"/>
                  <a:gd name="T6" fmla="*/ 0 w 31"/>
                  <a:gd name="T7" fmla="*/ 19 h 36"/>
                </a:gdLst>
                <a:ahLst/>
                <a:cxnLst>
                  <a:cxn ang="0">
                    <a:pos x="T0" y="T1"/>
                  </a:cxn>
                  <a:cxn ang="0">
                    <a:pos x="T2" y="T3"/>
                  </a:cxn>
                  <a:cxn ang="0">
                    <a:pos x="T4" y="T5"/>
                  </a:cxn>
                  <a:cxn ang="0">
                    <a:pos x="T6" y="T7"/>
                  </a:cxn>
                </a:cxnLst>
                <a:rect l="0" t="0" r="r" b="b"/>
                <a:pathLst>
                  <a:path w="31" h="36">
                    <a:moveTo>
                      <a:pt x="16" y="0"/>
                    </a:moveTo>
                    <a:lnTo>
                      <a:pt x="16" y="36"/>
                    </a:lnTo>
                    <a:moveTo>
                      <a:pt x="31" y="17"/>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08" name="Freeform 630"/>
              <p:cNvSpPr>
                <a:spLocks noEditPoints="1"/>
              </p:cNvSpPr>
              <p:nvPr/>
            </p:nvSpPr>
            <p:spPr bwMode="auto">
              <a:xfrm>
                <a:off x="4415664" y="2348850"/>
                <a:ext cx="58733" cy="68039"/>
              </a:xfrm>
              <a:custGeom>
                <a:avLst/>
                <a:gdLst>
                  <a:gd name="T0" fmla="*/ 15 w 32"/>
                  <a:gd name="T1" fmla="*/ 0 h 36"/>
                  <a:gd name="T2" fmla="*/ 15 w 32"/>
                  <a:gd name="T3" fmla="*/ 36 h 36"/>
                  <a:gd name="T4" fmla="*/ 32 w 32"/>
                  <a:gd name="T5" fmla="*/ 17 h 36"/>
                  <a:gd name="T6" fmla="*/ 0 w 32"/>
                  <a:gd name="T7" fmla="*/ 19 h 36"/>
                </a:gdLst>
                <a:ahLst/>
                <a:cxnLst>
                  <a:cxn ang="0">
                    <a:pos x="T0" y="T1"/>
                  </a:cxn>
                  <a:cxn ang="0">
                    <a:pos x="T2" y="T3"/>
                  </a:cxn>
                  <a:cxn ang="0">
                    <a:pos x="T4" y="T5"/>
                  </a:cxn>
                  <a:cxn ang="0">
                    <a:pos x="T6" y="T7"/>
                  </a:cxn>
                </a:cxnLst>
                <a:rect l="0" t="0" r="r" b="b"/>
                <a:pathLst>
                  <a:path w="32" h="36">
                    <a:moveTo>
                      <a:pt x="15" y="0"/>
                    </a:moveTo>
                    <a:lnTo>
                      <a:pt x="15" y="36"/>
                    </a:lnTo>
                    <a:moveTo>
                      <a:pt x="32" y="17"/>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09" name="Freeform 631"/>
              <p:cNvSpPr>
                <a:spLocks noEditPoints="1"/>
              </p:cNvSpPr>
              <p:nvPr/>
            </p:nvSpPr>
            <p:spPr bwMode="auto">
              <a:xfrm>
                <a:off x="4377121" y="2335620"/>
                <a:ext cx="60568" cy="68039"/>
              </a:xfrm>
              <a:custGeom>
                <a:avLst/>
                <a:gdLst>
                  <a:gd name="T0" fmla="*/ 17 w 33"/>
                  <a:gd name="T1" fmla="*/ 0 h 36"/>
                  <a:gd name="T2" fmla="*/ 17 w 33"/>
                  <a:gd name="T3" fmla="*/ 36 h 36"/>
                  <a:gd name="T4" fmla="*/ 33 w 33"/>
                  <a:gd name="T5" fmla="*/ 18 h 36"/>
                  <a:gd name="T6" fmla="*/ 0 w 33"/>
                  <a:gd name="T7" fmla="*/ 18 h 36"/>
                </a:gdLst>
                <a:ahLst/>
                <a:cxnLst>
                  <a:cxn ang="0">
                    <a:pos x="T0" y="T1"/>
                  </a:cxn>
                  <a:cxn ang="0">
                    <a:pos x="T2" y="T3"/>
                  </a:cxn>
                  <a:cxn ang="0">
                    <a:pos x="T4" y="T5"/>
                  </a:cxn>
                  <a:cxn ang="0">
                    <a:pos x="T6" y="T7"/>
                  </a:cxn>
                </a:cxnLst>
                <a:rect l="0" t="0" r="r" b="b"/>
                <a:pathLst>
                  <a:path w="33" h="36">
                    <a:moveTo>
                      <a:pt x="17" y="0"/>
                    </a:moveTo>
                    <a:lnTo>
                      <a:pt x="17" y="36"/>
                    </a:lnTo>
                    <a:moveTo>
                      <a:pt x="33"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10" name="Freeform 632"/>
              <p:cNvSpPr>
                <a:spLocks noEditPoints="1"/>
              </p:cNvSpPr>
              <p:nvPr/>
            </p:nvSpPr>
            <p:spPr bwMode="auto">
              <a:xfrm>
                <a:off x="4342248" y="2316720"/>
                <a:ext cx="56898" cy="68039"/>
              </a:xfrm>
              <a:custGeom>
                <a:avLst/>
                <a:gdLst>
                  <a:gd name="T0" fmla="*/ 16 w 31"/>
                  <a:gd name="T1" fmla="*/ 0 h 36"/>
                  <a:gd name="T2" fmla="*/ 16 w 31"/>
                  <a:gd name="T3" fmla="*/ 36 h 36"/>
                  <a:gd name="T4" fmla="*/ 31 w 31"/>
                  <a:gd name="T5" fmla="*/ 17 h 36"/>
                  <a:gd name="T6" fmla="*/ 0 w 31"/>
                  <a:gd name="T7" fmla="*/ 19 h 36"/>
                </a:gdLst>
                <a:ahLst/>
                <a:cxnLst>
                  <a:cxn ang="0">
                    <a:pos x="T0" y="T1"/>
                  </a:cxn>
                  <a:cxn ang="0">
                    <a:pos x="T2" y="T3"/>
                  </a:cxn>
                  <a:cxn ang="0">
                    <a:pos x="T4" y="T5"/>
                  </a:cxn>
                  <a:cxn ang="0">
                    <a:pos x="T6" y="T7"/>
                  </a:cxn>
                </a:cxnLst>
                <a:rect l="0" t="0" r="r" b="b"/>
                <a:pathLst>
                  <a:path w="31" h="36">
                    <a:moveTo>
                      <a:pt x="16" y="0"/>
                    </a:moveTo>
                    <a:lnTo>
                      <a:pt x="16" y="36"/>
                    </a:lnTo>
                    <a:moveTo>
                      <a:pt x="31" y="17"/>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11" name="Freeform 633"/>
              <p:cNvSpPr>
                <a:spLocks noEditPoints="1"/>
              </p:cNvSpPr>
              <p:nvPr/>
            </p:nvSpPr>
            <p:spPr bwMode="auto">
              <a:xfrm>
                <a:off x="4292692" y="2301601"/>
                <a:ext cx="56898" cy="68039"/>
              </a:xfrm>
              <a:custGeom>
                <a:avLst/>
                <a:gdLst>
                  <a:gd name="T0" fmla="*/ 15 w 31"/>
                  <a:gd name="T1" fmla="*/ 0 h 36"/>
                  <a:gd name="T2" fmla="*/ 15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5" y="0"/>
                    </a:moveTo>
                    <a:lnTo>
                      <a:pt x="15" y="36"/>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12" name="Freeform 634"/>
              <p:cNvSpPr>
                <a:spLocks noEditPoints="1"/>
              </p:cNvSpPr>
              <p:nvPr/>
            </p:nvSpPr>
            <p:spPr bwMode="auto">
              <a:xfrm>
                <a:off x="4270667" y="2288371"/>
                <a:ext cx="58733" cy="68039"/>
              </a:xfrm>
              <a:custGeom>
                <a:avLst/>
                <a:gdLst>
                  <a:gd name="T0" fmla="*/ 15 w 32"/>
                  <a:gd name="T1" fmla="*/ 0 h 36"/>
                  <a:gd name="T2" fmla="*/ 15 w 32"/>
                  <a:gd name="T3" fmla="*/ 36 h 36"/>
                  <a:gd name="T4" fmla="*/ 32 w 32"/>
                  <a:gd name="T5" fmla="*/ 17 h 36"/>
                  <a:gd name="T6" fmla="*/ 0 w 32"/>
                  <a:gd name="T7" fmla="*/ 19 h 36"/>
                </a:gdLst>
                <a:ahLst/>
                <a:cxnLst>
                  <a:cxn ang="0">
                    <a:pos x="T0" y="T1"/>
                  </a:cxn>
                  <a:cxn ang="0">
                    <a:pos x="T2" y="T3"/>
                  </a:cxn>
                  <a:cxn ang="0">
                    <a:pos x="T4" y="T5"/>
                  </a:cxn>
                  <a:cxn ang="0">
                    <a:pos x="T6" y="T7"/>
                  </a:cxn>
                </a:cxnLst>
                <a:rect l="0" t="0" r="r" b="b"/>
                <a:pathLst>
                  <a:path w="32" h="36">
                    <a:moveTo>
                      <a:pt x="15" y="0"/>
                    </a:moveTo>
                    <a:lnTo>
                      <a:pt x="15" y="36"/>
                    </a:lnTo>
                    <a:moveTo>
                      <a:pt x="32" y="17"/>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13" name="Freeform 635"/>
              <p:cNvSpPr>
                <a:spLocks noEditPoints="1"/>
              </p:cNvSpPr>
              <p:nvPr/>
            </p:nvSpPr>
            <p:spPr bwMode="auto">
              <a:xfrm>
                <a:off x="4230288" y="2284591"/>
                <a:ext cx="58733" cy="68039"/>
              </a:xfrm>
              <a:custGeom>
                <a:avLst/>
                <a:gdLst>
                  <a:gd name="T0" fmla="*/ 17 w 32"/>
                  <a:gd name="T1" fmla="*/ 0 h 36"/>
                  <a:gd name="T2" fmla="*/ 17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7" y="0"/>
                    </a:moveTo>
                    <a:lnTo>
                      <a:pt x="17"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14" name="Freeform 636"/>
              <p:cNvSpPr>
                <a:spLocks noEditPoints="1"/>
              </p:cNvSpPr>
              <p:nvPr/>
            </p:nvSpPr>
            <p:spPr bwMode="auto">
              <a:xfrm>
                <a:off x="4208264" y="2284591"/>
                <a:ext cx="58733" cy="68039"/>
              </a:xfrm>
              <a:custGeom>
                <a:avLst/>
                <a:gdLst>
                  <a:gd name="T0" fmla="*/ 15 w 32"/>
                  <a:gd name="T1" fmla="*/ 0 h 36"/>
                  <a:gd name="T2" fmla="*/ 15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5" y="0"/>
                    </a:moveTo>
                    <a:lnTo>
                      <a:pt x="15"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15" name="Freeform 637"/>
              <p:cNvSpPr>
                <a:spLocks noEditPoints="1"/>
              </p:cNvSpPr>
              <p:nvPr/>
            </p:nvSpPr>
            <p:spPr bwMode="auto">
              <a:xfrm>
                <a:off x="4182568" y="2284591"/>
                <a:ext cx="60568" cy="68039"/>
              </a:xfrm>
              <a:custGeom>
                <a:avLst/>
                <a:gdLst>
                  <a:gd name="T0" fmla="*/ 15 w 33"/>
                  <a:gd name="T1" fmla="*/ 0 h 36"/>
                  <a:gd name="T2" fmla="*/ 17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5" y="0"/>
                    </a:moveTo>
                    <a:lnTo>
                      <a:pt x="17"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16" name="Freeform 638"/>
              <p:cNvSpPr>
                <a:spLocks noEditPoints="1"/>
              </p:cNvSpPr>
              <p:nvPr/>
            </p:nvSpPr>
            <p:spPr bwMode="auto">
              <a:xfrm>
                <a:off x="4173391" y="2261911"/>
                <a:ext cx="56898" cy="68039"/>
              </a:xfrm>
              <a:custGeom>
                <a:avLst/>
                <a:gdLst>
                  <a:gd name="T0" fmla="*/ 15 w 31"/>
                  <a:gd name="T1" fmla="*/ 0 h 36"/>
                  <a:gd name="T2" fmla="*/ 15 w 31"/>
                  <a:gd name="T3" fmla="*/ 36 h 36"/>
                  <a:gd name="T4" fmla="*/ 31 w 31"/>
                  <a:gd name="T5" fmla="*/ 17 h 36"/>
                  <a:gd name="T6" fmla="*/ 0 w 31"/>
                  <a:gd name="T7" fmla="*/ 19 h 36"/>
                </a:gdLst>
                <a:ahLst/>
                <a:cxnLst>
                  <a:cxn ang="0">
                    <a:pos x="T0" y="T1"/>
                  </a:cxn>
                  <a:cxn ang="0">
                    <a:pos x="T2" y="T3"/>
                  </a:cxn>
                  <a:cxn ang="0">
                    <a:pos x="T4" y="T5"/>
                  </a:cxn>
                  <a:cxn ang="0">
                    <a:pos x="T6" y="T7"/>
                  </a:cxn>
                </a:cxnLst>
                <a:rect l="0" t="0" r="r" b="b"/>
                <a:pathLst>
                  <a:path w="31" h="36">
                    <a:moveTo>
                      <a:pt x="15" y="0"/>
                    </a:moveTo>
                    <a:lnTo>
                      <a:pt x="15" y="36"/>
                    </a:lnTo>
                    <a:moveTo>
                      <a:pt x="31" y="17"/>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17" name="Freeform 639"/>
              <p:cNvSpPr>
                <a:spLocks noEditPoints="1"/>
              </p:cNvSpPr>
              <p:nvPr/>
            </p:nvSpPr>
            <p:spPr bwMode="auto">
              <a:xfrm>
                <a:off x="4103645" y="2243011"/>
                <a:ext cx="60568" cy="68039"/>
              </a:xfrm>
              <a:custGeom>
                <a:avLst/>
                <a:gdLst>
                  <a:gd name="T0" fmla="*/ 17 w 33"/>
                  <a:gd name="T1" fmla="*/ 0 h 36"/>
                  <a:gd name="T2" fmla="*/ 17 w 33"/>
                  <a:gd name="T3" fmla="*/ 36 h 36"/>
                  <a:gd name="T4" fmla="*/ 33 w 33"/>
                  <a:gd name="T5" fmla="*/ 17 h 36"/>
                  <a:gd name="T6" fmla="*/ 0 w 33"/>
                  <a:gd name="T7" fmla="*/ 19 h 36"/>
                </a:gdLst>
                <a:ahLst/>
                <a:cxnLst>
                  <a:cxn ang="0">
                    <a:pos x="T0" y="T1"/>
                  </a:cxn>
                  <a:cxn ang="0">
                    <a:pos x="T2" y="T3"/>
                  </a:cxn>
                  <a:cxn ang="0">
                    <a:pos x="T4" y="T5"/>
                  </a:cxn>
                  <a:cxn ang="0">
                    <a:pos x="T6" y="T7"/>
                  </a:cxn>
                </a:cxnLst>
                <a:rect l="0" t="0" r="r" b="b"/>
                <a:pathLst>
                  <a:path w="33" h="36">
                    <a:moveTo>
                      <a:pt x="17" y="0"/>
                    </a:moveTo>
                    <a:lnTo>
                      <a:pt x="17" y="36"/>
                    </a:lnTo>
                    <a:moveTo>
                      <a:pt x="33" y="17"/>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18" name="Freeform 640"/>
              <p:cNvSpPr>
                <a:spLocks noEditPoints="1"/>
              </p:cNvSpPr>
              <p:nvPr/>
            </p:nvSpPr>
            <p:spPr bwMode="auto">
              <a:xfrm>
                <a:off x="4066937" y="2243011"/>
                <a:ext cx="58733" cy="68039"/>
              </a:xfrm>
              <a:custGeom>
                <a:avLst/>
                <a:gdLst>
                  <a:gd name="T0" fmla="*/ 15 w 32"/>
                  <a:gd name="T1" fmla="*/ 0 h 36"/>
                  <a:gd name="T2" fmla="*/ 17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5" y="0"/>
                    </a:moveTo>
                    <a:lnTo>
                      <a:pt x="17"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19" name="Freeform 641"/>
              <p:cNvSpPr>
                <a:spLocks noEditPoints="1"/>
              </p:cNvSpPr>
              <p:nvPr/>
            </p:nvSpPr>
            <p:spPr bwMode="auto">
              <a:xfrm>
                <a:off x="4019217" y="2229782"/>
                <a:ext cx="58733" cy="68039"/>
              </a:xfrm>
              <a:custGeom>
                <a:avLst/>
                <a:gdLst>
                  <a:gd name="T0" fmla="*/ 17 w 32"/>
                  <a:gd name="T1" fmla="*/ 0 h 36"/>
                  <a:gd name="T2" fmla="*/ 17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7" y="0"/>
                    </a:moveTo>
                    <a:lnTo>
                      <a:pt x="17"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20" name="Freeform 642"/>
              <p:cNvSpPr>
                <a:spLocks noEditPoints="1"/>
              </p:cNvSpPr>
              <p:nvPr/>
            </p:nvSpPr>
            <p:spPr bwMode="auto">
              <a:xfrm>
                <a:off x="3997192" y="2229782"/>
                <a:ext cx="56898" cy="68039"/>
              </a:xfrm>
              <a:custGeom>
                <a:avLst/>
                <a:gdLst>
                  <a:gd name="T0" fmla="*/ 15 w 31"/>
                  <a:gd name="T1" fmla="*/ 0 h 36"/>
                  <a:gd name="T2" fmla="*/ 15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5" y="0"/>
                    </a:moveTo>
                    <a:lnTo>
                      <a:pt x="15"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21" name="Freeform 643"/>
              <p:cNvSpPr>
                <a:spLocks noEditPoints="1"/>
              </p:cNvSpPr>
              <p:nvPr/>
            </p:nvSpPr>
            <p:spPr bwMode="auto">
              <a:xfrm>
                <a:off x="3918269" y="2212772"/>
                <a:ext cx="60568" cy="68039"/>
              </a:xfrm>
              <a:custGeom>
                <a:avLst/>
                <a:gdLst>
                  <a:gd name="T0" fmla="*/ 15 w 33"/>
                  <a:gd name="T1" fmla="*/ 0 h 36"/>
                  <a:gd name="T2" fmla="*/ 15 w 33"/>
                  <a:gd name="T3" fmla="*/ 36 h 36"/>
                  <a:gd name="T4" fmla="*/ 33 w 33"/>
                  <a:gd name="T5" fmla="*/ 18 h 36"/>
                  <a:gd name="T6" fmla="*/ 0 w 33"/>
                  <a:gd name="T7" fmla="*/ 19 h 36"/>
                </a:gdLst>
                <a:ahLst/>
                <a:cxnLst>
                  <a:cxn ang="0">
                    <a:pos x="T0" y="T1"/>
                  </a:cxn>
                  <a:cxn ang="0">
                    <a:pos x="T2" y="T3"/>
                  </a:cxn>
                  <a:cxn ang="0">
                    <a:pos x="T4" y="T5"/>
                  </a:cxn>
                  <a:cxn ang="0">
                    <a:pos x="T6" y="T7"/>
                  </a:cxn>
                </a:cxnLst>
                <a:rect l="0" t="0" r="r" b="b"/>
                <a:pathLst>
                  <a:path w="33" h="36">
                    <a:moveTo>
                      <a:pt x="15" y="0"/>
                    </a:moveTo>
                    <a:lnTo>
                      <a:pt x="15" y="36"/>
                    </a:lnTo>
                    <a:moveTo>
                      <a:pt x="33" y="18"/>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22" name="Freeform 644"/>
              <p:cNvSpPr>
                <a:spLocks noEditPoints="1"/>
              </p:cNvSpPr>
              <p:nvPr/>
            </p:nvSpPr>
            <p:spPr bwMode="auto">
              <a:xfrm>
                <a:off x="3892574" y="2197652"/>
                <a:ext cx="56898" cy="68039"/>
              </a:xfrm>
              <a:custGeom>
                <a:avLst/>
                <a:gdLst>
                  <a:gd name="T0" fmla="*/ 16 w 31"/>
                  <a:gd name="T1" fmla="*/ 0 h 36"/>
                  <a:gd name="T2" fmla="*/ 16 w 31"/>
                  <a:gd name="T3" fmla="*/ 36 h 36"/>
                  <a:gd name="T4" fmla="*/ 31 w 31"/>
                  <a:gd name="T5" fmla="*/ 17 h 36"/>
                  <a:gd name="T6" fmla="*/ 0 w 31"/>
                  <a:gd name="T7" fmla="*/ 19 h 36"/>
                </a:gdLst>
                <a:ahLst/>
                <a:cxnLst>
                  <a:cxn ang="0">
                    <a:pos x="T0" y="T1"/>
                  </a:cxn>
                  <a:cxn ang="0">
                    <a:pos x="T2" y="T3"/>
                  </a:cxn>
                  <a:cxn ang="0">
                    <a:pos x="T4" y="T5"/>
                  </a:cxn>
                  <a:cxn ang="0">
                    <a:pos x="T6" y="T7"/>
                  </a:cxn>
                </a:cxnLst>
                <a:rect l="0" t="0" r="r" b="b"/>
                <a:pathLst>
                  <a:path w="31" h="36">
                    <a:moveTo>
                      <a:pt x="16" y="0"/>
                    </a:moveTo>
                    <a:lnTo>
                      <a:pt x="16" y="36"/>
                    </a:lnTo>
                    <a:moveTo>
                      <a:pt x="31" y="17"/>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23" name="Freeform 645"/>
              <p:cNvSpPr>
                <a:spLocks noEditPoints="1"/>
              </p:cNvSpPr>
              <p:nvPr/>
            </p:nvSpPr>
            <p:spPr bwMode="auto">
              <a:xfrm>
                <a:off x="3861372" y="2174972"/>
                <a:ext cx="60568" cy="68039"/>
              </a:xfrm>
              <a:custGeom>
                <a:avLst/>
                <a:gdLst>
                  <a:gd name="T0" fmla="*/ 17 w 33"/>
                  <a:gd name="T1" fmla="*/ 0 h 36"/>
                  <a:gd name="T2" fmla="*/ 17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7" y="0"/>
                    </a:moveTo>
                    <a:lnTo>
                      <a:pt x="17"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24" name="Freeform 646"/>
              <p:cNvSpPr>
                <a:spLocks noEditPoints="1"/>
              </p:cNvSpPr>
              <p:nvPr/>
            </p:nvSpPr>
            <p:spPr bwMode="auto">
              <a:xfrm>
                <a:off x="3811816" y="2161743"/>
                <a:ext cx="58733" cy="68039"/>
              </a:xfrm>
              <a:custGeom>
                <a:avLst/>
                <a:gdLst>
                  <a:gd name="T0" fmla="*/ 15 w 32"/>
                  <a:gd name="T1" fmla="*/ 0 h 36"/>
                  <a:gd name="T2" fmla="*/ 15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5" y="0"/>
                    </a:moveTo>
                    <a:lnTo>
                      <a:pt x="15" y="36"/>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25" name="Freeform 647"/>
              <p:cNvSpPr>
                <a:spLocks noEditPoints="1"/>
              </p:cNvSpPr>
              <p:nvPr/>
            </p:nvSpPr>
            <p:spPr bwMode="auto">
              <a:xfrm>
                <a:off x="3782449" y="2148513"/>
                <a:ext cx="56898" cy="64259"/>
              </a:xfrm>
              <a:custGeom>
                <a:avLst/>
                <a:gdLst>
                  <a:gd name="T0" fmla="*/ 16 w 31"/>
                  <a:gd name="T1" fmla="*/ 0 h 34"/>
                  <a:gd name="T2" fmla="*/ 16 w 31"/>
                  <a:gd name="T3" fmla="*/ 34 h 34"/>
                  <a:gd name="T4" fmla="*/ 31 w 31"/>
                  <a:gd name="T5" fmla="*/ 17 h 34"/>
                  <a:gd name="T6" fmla="*/ 0 w 31"/>
                  <a:gd name="T7" fmla="*/ 17 h 34"/>
                </a:gdLst>
                <a:ahLst/>
                <a:cxnLst>
                  <a:cxn ang="0">
                    <a:pos x="T0" y="T1"/>
                  </a:cxn>
                  <a:cxn ang="0">
                    <a:pos x="T2" y="T3"/>
                  </a:cxn>
                  <a:cxn ang="0">
                    <a:pos x="T4" y="T5"/>
                  </a:cxn>
                  <a:cxn ang="0">
                    <a:pos x="T6" y="T7"/>
                  </a:cxn>
                </a:cxnLst>
                <a:rect l="0" t="0" r="r" b="b"/>
                <a:pathLst>
                  <a:path w="31" h="34">
                    <a:moveTo>
                      <a:pt x="16" y="0"/>
                    </a:moveTo>
                    <a:lnTo>
                      <a:pt x="16" y="34"/>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26" name="Freeform 648"/>
              <p:cNvSpPr>
                <a:spLocks noEditPoints="1"/>
              </p:cNvSpPr>
              <p:nvPr/>
            </p:nvSpPr>
            <p:spPr bwMode="auto">
              <a:xfrm>
                <a:off x="3707198" y="2148513"/>
                <a:ext cx="56898" cy="64259"/>
              </a:xfrm>
              <a:custGeom>
                <a:avLst/>
                <a:gdLst>
                  <a:gd name="T0" fmla="*/ 16 w 31"/>
                  <a:gd name="T1" fmla="*/ 0 h 34"/>
                  <a:gd name="T2" fmla="*/ 16 w 31"/>
                  <a:gd name="T3" fmla="*/ 34 h 34"/>
                  <a:gd name="T4" fmla="*/ 31 w 31"/>
                  <a:gd name="T5" fmla="*/ 17 h 34"/>
                  <a:gd name="T6" fmla="*/ 0 w 31"/>
                  <a:gd name="T7" fmla="*/ 17 h 34"/>
                </a:gdLst>
                <a:ahLst/>
                <a:cxnLst>
                  <a:cxn ang="0">
                    <a:pos x="T0" y="T1"/>
                  </a:cxn>
                  <a:cxn ang="0">
                    <a:pos x="T2" y="T3"/>
                  </a:cxn>
                  <a:cxn ang="0">
                    <a:pos x="T4" y="T5"/>
                  </a:cxn>
                  <a:cxn ang="0">
                    <a:pos x="T6" y="T7"/>
                  </a:cxn>
                </a:cxnLst>
                <a:rect l="0" t="0" r="r" b="b"/>
                <a:pathLst>
                  <a:path w="31" h="34">
                    <a:moveTo>
                      <a:pt x="16" y="0"/>
                    </a:moveTo>
                    <a:lnTo>
                      <a:pt x="16" y="34"/>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27" name="Freeform 649"/>
              <p:cNvSpPr>
                <a:spLocks noEditPoints="1"/>
              </p:cNvSpPr>
              <p:nvPr/>
            </p:nvSpPr>
            <p:spPr bwMode="auto">
              <a:xfrm>
                <a:off x="3701691" y="2133393"/>
                <a:ext cx="58733" cy="64259"/>
              </a:xfrm>
              <a:custGeom>
                <a:avLst/>
                <a:gdLst>
                  <a:gd name="T0" fmla="*/ 15 w 32"/>
                  <a:gd name="T1" fmla="*/ 0 h 34"/>
                  <a:gd name="T2" fmla="*/ 15 w 32"/>
                  <a:gd name="T3" fmla="*/ 34 h 34"/>
                  <a:gd name="T4" fmla="*/ 32 w 32"/>
                  <a:gd name="T5" fmla="*/ 17 h 34"/>
                  <a:gd name="T6" fmla="*/ 0 w 32"/>
                  <a:gd name="T7" fmla="*/ 17 h 34"/>
                </a:gdLst>
                <a:ahLst/>
                <a:cxnLst>
                  <a:cxn ang="0">
                    <a:pos x="T0" y="T1"/>
                  </a:cxn>
                  <a:cxn ang="0">
                    <a:pos x="T2" y="T3"/>
                  </a:cxn>
                  <a:cxn ang="0">
                    <a:pos x="T4" y="T5"/>
                  </a:cxn>
                  <a:cxn ang="0">
                    <a:pos x="T6" y="T7"/>
                  </a:cxn>
                </a:cxnLst>
                <a:rect l="0" t="0" r="r" b="b"/>
                <a:pathLst>
                  <a:path w="32" h="34">
                    <a:moveTo>
                      <a:pt x="15" y="0"/>
                    </a:moveTo>
                    <a:lnTo>
                      <a:pt x="15" y="34"/>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28" name="Freeform 650"/>
              <p:cNvSpPr>
                <a:spLocks noEditPoints="1"/>
              </p:cNvSpPr>
              <p:nvPr/>
            </p:nvSpPr>
            <p:spPr bwMode="auto">
              <a:xfrm>
                <a:off x="3653971" y="2133393"/>
                <a:ext cx="60568" cy="64259"/>
              </a:xfrm>
              <a:custGeom>
                <a:avLst/>
                <a:gdLst>
                  <a:gd name="T0" fmla="*/ 15 w 33"/>
                  <a:gd name="T1" fmla="*/ 0 h 34"/>
                  <a:gd name="T2" fmla="*/ 17 w 33"/>
                  <a:gd name="T3" fmla="*/ 34 h 34"/>
                  <a:gd name="T4" fmla="*/ 33 w 33"/>
                  <a:gd name="T5" fmla="*/ 17 h 34"/>
                  <a:gd name="T6" fmla="*/ 0 w 33"/>
                  <a:gd name="T7" fmla="*/ 17 h 34"/>
                </a:gdLst>
                <a:ahLst/>
                <a:cxnLst>
                  <a:cxn ang="0">
                    <a:pos x="T0" y="T1"/>
                  </a:cxn>
                  <a:cxn ang="0">
                    <a:pos x="T2" y="T3"/>
                  </a:cxn>
                  <a:cxn ang="0">
                    <a:pos x="T4" y="T5"/>
                  </a:cxn>
                  <a:cxn ang="0">
                    <a:pos x="T6" y="T7"/>
                  </a:cxn>
                </a:cxnLst>
                <a:rect l="0" t="0" r="r" b="b"/>
                <a:pathLst>
                  <a:path w="33" h="34">
                    <a:moveTo>
                      <a:pt x="15" y="0"/>
                    </a:moveTo>
                    <a:lnTo>
                      <a:pt x="17" y="34"/>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29" name="Freeform 651"/>
              <p:cNvSpPr>
                <a:spLocks noEditPoints="1"/>
              </p:cNvSpPr>
              <p:nvPr/>
            </p:nvSpPr>
            <p:spPr bwMode="auto">
              <a:xfrm>
                <a:off x="3641123" y="2133393"/>
                <a:ext cx="60568" cy="64259"/>
              </a:xfrm>
              <a:custGeom>
                <a:avLst/>
                <a:gdLst>
                  <a:gd name="T0" fmla="*/ 17 w 33"/>
                  <a:gd name="T1" fmla="*/ 0 h 34"/>
                  <a:gd name="T2" fmla="*/ 17 w 33"/>
                  <a:gd name="T3" fmla="*/ 34 h 34"/>
                  <a:gd name="T4" fmla="*/ 33 w 33"/>
                  <a:gd name="T5" fmla="*/ 17 h 34"/>
                  <a:gd name="T6" fmla="*/ 0 w 33"/>
                  <a:gd name="T7" fmla="*/ 17 h 34"/>
                </a:gdLst>
                <a:ahLst/>
                <a:cxnLst>
                  <a:cxn ang="0">
                    <a:pos x="T0" y="T1"/>
                  </a:cxn>
                  <a:cxn ang="0">
                    <a:pos x="T2" y="T3"/>
                  </a:cxn>
                  <a:cxn ang="0">
                    <a:pos x="T4" y="T5"/>
                  </a:cxn>
                  <a:cxn ang="0">
                    <a:pos x="T6" y="T7"/>
                  </a:cxn>
                </a:cxnLst>
                <a:rect l="0" t="0" r="r" b="b"/>
                <a:pathLst>
                  <a:path w="33" h="34">
                    <a:moveTo>
                      <a:pt x="17" y="0"/>
                    </a:moveTo>
                    <a:lnTo>
                      <a:pt x="17" y="34"/>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30" name="Freeform 652"/>
              <p:cNvSpPr>
                <a:spLocks noEditPoints="1"/>
              </p:cNvSpPr>
              <p:nvPr/>
            </p:nvSpPr>
            <p:spPr bwMode="auto">
              <a:xfrm>
                <a:off x="3613592" y="2106933"/>
                <a:ext cx="58733" cy="68039"/>
              </a:xfrm>
              <a:custGeom>
                <a:avLst/>
                <a:gdLst>
                  <a:gd name="T0" fmla="*/ 15 w 32"/>
                  <a:gd name="T1" fmla="*/ 0 h 36"/>
                  <a:gd name="T2" fmla="*/ 17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5" y="0"/>
                    </a:moveTo>
                    <a:lnTo>
                      <a:pt x="17"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31" name="Freeform 653"/>
              <p:cNvSpPr>
                <a:spLocks noEditPoints="1"/>
              </p:cNvSpPr>
              <p:nvPr/>
            </p:nvSpPr>
            <p:spPr bwMode="auto">
              <a:xfrm>
                <a:off x="3593402" y="2106933"/>
                <a:ext cx="60568" cy="68039"/>
              </a:xfrm>
              <a:custGeom>
                <a:avLst/>
                <a:gdLst>
                  <a:gd name="T0" fmla="*/ 16 w 33"/>
                  <a:gd name="T1" fmla="*/ 0 h 36"/>
                  <a:gd name="T2" fmla="*/ 16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6" y="0"/>
                    </a:moveTo>
                    <a:lnTo>
                      <a:pt x="16"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672" name="Freeform 655"/>
              <p:cNvSpPr>
                <a:spLocks noEditPoints="1"/>
              </p:cNvSpPr>
              <p:nvPr/>
            </p:nvSpPr>
            <p:spPr bwMode="auto">
              <a:xfrm>
                <a:off x="3578719" y="2106933"/>
                <a:ext cx="58733" cy="68039"/>
              </a:xfrm>
              <a:custGeom>
                <a:avLst/>
                <a:gdLst>
                  <a:gd name="T0" fmla="*/ 15 w 32"/>
                  <a:gd name="T1" fmla="*/ 0 h 36"/>
                  <a:gd name="T2" fmla="*/ 15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5" y="0"/>
                    </a:moveTo>
                    <a:lnTo>
                      <a:pt x="15"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673" name="Freeform 656"/>
              <p:cNvSpPr>
                <a:spLocks noEditPoints="1"/>
              </p:cNvSpPr>
              <p:nvPr/>
            </p:nvSpPr>
            <p:spPr bwMode="auto">
              <a:xfrm>
                <a:off x="3551188" y="2097483"/>
                <a:ext cx="55062" cy="68039"/>
              </a:xfrm>
              <a:custGeom>
                <a:avLst/>
                <a:gdLst>
                  <a:gd name="T0" fmla="*/ 15 w 30"/>
                  <a:gd name="T1" fmla="*/ 0 h 36"/>
                  <a:gd name="T2" fmla="*/ 15 w 30"/>
                  <a:gd name="T3" fmla="*/ 36 h 36"/>
                  <a:gd name="T4" fmla="*/ 30 w 30"/>
                  <a:gd name="T5" fmla="*/ 17 h 36"/>
                  <a:gd name="T6" fmla="*/ 0 w 30"/>
                  <a:gd name="T7" fmla="*/ 19 h 36"/>
                </a:gdLst>
                <a:ahLst/>
                <a:cxnLst>
                  <a:cxn ang="0">
                    <a:pos x="T0" y="T1"/>
                  </a:cxn>
                  <a:cxn ang="0">
                    <a:pos x="T2" y="T3"/>
                  </a:cxn>
                  <a:cxn ang="0">
                    <a:pos x="T4" y="T5"/>
                  </a:cxn>
                  <a:cxn ang="0">
                    <a:pos x="T6" y="T7"/>
                  </a:cxn>
                </a:cxnLst>
                <a:rect l="0" t="0" r="r" b="b"/>
                <a:pathLst>
                  <a:path w="30" h="36">
                    <a:moveTo>
                      <a:pt x="15" y="0"/>
                    </a:moveTo>
                    <a:lnTo>
                      <a:pt x="15" y="36"/>
                    </a:lnTo>
                    <a:moveTo>
                      <a:pt x="30" y="17"/>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674" name="Freeform 657"/>
              <p:cNvSpPr>
                <a:spLocks noEditPoints="1"/>
              </p:cNvSpPr>
              <p:nvPr/>
            </p:nvSpPr>
            <p:spPr bwMode="auto">
              <a:xfrm>
                <a:off x="3529163" y="2084254"/>
                <a:ext cx="58733" cy="68039"/>
              </a:xfrm>
              <a:custGeom>
                <a:avLst/>
                <a:gdLst>
                  <a:gd name="T0" fmla="*/ 17 w 32"/>
                  <a:gd name="T1" fmla="*/ 0 h 36"/>
                  <a:gd name="T2" fmla="*/ 17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7" y="0"/>
                    </a:moveTo>
                    <a:lnTo>
                      <a:pt x="17" y="36"/>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675" name="Freeform 658"/>
              <p:cNvSpPr>
                <a:spLocks noEditPoints="1"/>
              </p:cNvSpPr>
              <p:nvPr/>
            </p:nvSpPr>
            <p:spPr bwMode="auto">
              <a:xfrm>
                <a:off x="3485114" y="2080474"/>
                <a:ext cx="58733" cy="68039"/>
              </a:xfrm>
              <a:custGeom>
                <a:avLst/>
                <a:gdLst>
                  <a:gd name="T0" fmla="*/ 15 w 32"/>
                  <a:gd name="T1" fmla="*/ 0 h 36"/>
                  <a:gd name="T2" fmla="*/ 17 w 32"/>
                  <a:gd name="T3" fmla="*/ 36 h 36"/>
                  <a:gd name="T4" fmla="*/ 32 w 32"/>
                  <a:gd name="T5" fmla="*/ 17 h 36"/>
                  <a:gd name="T6" fmla="*/ 0 w 32"/>
                  <a:gd name="T7" fmla="*/ 19 h 36"/>
                </a:gdLst>
                <a:ahLst/>
                <a:cxnLst>
                  <a:cxn ang="0">
                    <a:pos x="T0" y="T1"/>
                  </a:cxn>
                  <a:cxn ang="0">
                    <a:pos x="T2" y="T3"/>
                  </a:cxn>
                  <a:cxn ang="0">
                    <a:pos x="T4" y="T5"/>
                  </a:cxn>
                  <a:cxn ang="0">
                    <a:pos x="T6" y="T7"/>
                  </a:cxn>
                </a:cxnLst>
                <a:rect l="0" t="0" r="r" b="b"/>
                <a:pathLst>
                  <a:path w="32" h="36">
                    <a:moveTo>
                      <a:pt x="15" y="0"/>
                    </a:moveTo>
                    <a:lnTo>
                      <a:pt x="17" y="36"/>
                    </a:lnTo>
                    <a:moveTo>
                      <a:pt x="32" y="17"/>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676" name="Freeform 659"/>
              <p:cNvSpPr>
                <a:spLocks noEditPoints="1"/>
              </p:cNvSpPr>
              <p:nvPr/>
            </p:nvSpPr>
            <p:spPr bwMode="auto">
              <a:xfrm>
                <a:off x="3468595" y="2065354"/>
                <a:ext cx="60568" cy="68039"/>
              </a:xfrm>
              <a:custGeom>
                <a:avLst/>
                <a:gdLst>
                  <a:gd name="T0" fmla="*/ 15 w 33"/>
                  <a:gd name="T1" fmla="*/ 0 h 36"/>
                  <a:gd name="T2" fmla="*/ 15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5" y="0"/>
                    </a:moveTo>
                    <a:lnTo>
                      <a:pt x="15"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677" name="Freeform 660"/>
              <p:cNvSpPr>
                <a:spLocks noEditPoints="1"/>
              </p:cNvSpPr>
              <p:nvPr/>
            </p:nvSpPr>
            <p:spPr bwMode="auto">
              <a:xfrm>
                <a:off x="3415368" y="2065354"/>
                <a:ext cx="58733" cy="68039"/>
              </a:xfrm>
              <a:custGeom>
                <a:avLst/>
                <a:gdLst>
                  <a:gd name="T0" fmla="*/ 17 w 32"/>
                  <a:gd name="T1" fmla="*/ 0 h 36"/>
                  <a:gd name="T2" fmla="*/ 17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7" y="0"/>
                    </a:moveTo>
                    <a:lnTo>
                      <a:pt x="17" y="36"/>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678" name="Freeform 661"/>
              <p:cNvSpPr>
                <a:spLocks noEditPoints="1"/>
              </p:cNvSpPr>
              <p:nvPr/>
            </p:nvSpPr>
            <p:spPr bwMode="auto">
              <a:xfrm>
                <a:off x="3406191" y="2048344"/>
                <a:ext cx="56898" cy="64259"/>
              </a:xfrm>
              <a:custGeom>
                <a:avLst/>
                <a:gdLst>
                  <a:gd name="T0" fmla="*/ 15 w 31"/>
                  <a:gd name="T1" fmla="*/ 0 h 34"/>
                  <a:gd name="T2" fmla="*/ 15 w 31"/>
                  <a:gd name="T3" fmla="*/ 34 h 34"/>
                  <a:gd name="T4" fmla="*/ 31 w 31"/>
                  <a:gd name="T5" fmla="*/ 17 h 34"/>
                  <a:gd name="T6" fmla="*/ 0 w 31"/>
                  <a:gd name="T7" fmla="*/ 17 h 34"/>
                </a:gdLst>
                <a:ahLst/>
                <a:cxnLst>
                  <a:cxn ang="0">
                    <a:pos x="T0" y="T1"/>
                  </a:cxn>
                  <a:cxn ang="0">
                    <a:pos x="T2" y="T3"/>
                  </a:cxn>
                  <a:cxn ang="0">
                    <a:pos x="T4" y="T5"/>
                  </a:cxn>
                  <a:cxn ang="0">
                    <a:pos x="T6" y="T7"/>
                  </a:cxn>
                </a:cxnLst>
                <a:rect l="0" t="0" r="r" b="b"/>
                <a:pathLst>
                  <a:path w="31" h="34">
                    <a:moveTo>
                      <a:pt x="15" y="0"/>
                    </a:moveTo>
                    <a:lnTo>
                      <a:pt x="15" y="34"/>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679" name="Freeform 662"/>
              <p:cNvSpPr>
                <a:spLocks noEditPoints="1"/>
              </p:cNvSpPr>
              <p:nvPr/>
            </p:nvSpPr>
            <p:spPr bwMode="auto">
              <a:xfrm>
                <a:off x="3389672" y="2048344"/>
                <a:ext cx="60568" cy="68039"/>
              </a:xfrm>
              <a:custGeom>
                <a:avLst/>
                <a:gdLst>
                  <a:gd name="T0" fmla="*/ 16 w 33"/>
                  <a:gd name="T1" fmla="*/ 0 h 36"/>
                  <a:gd name="T2" fmla="*/ 17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6" y="0"/>
                    </a:moveTo>
                    <a:lnTo>
                      <a:pt x="17"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680" name="Freeform 663"/>
              <p:cNvSpPr>
                <a:spLocks noEditPoints="1"/>
              </p:cNvSpPr>
              <p:nvPr/>
            </p:nvSpPr>
            <p:spPr bwMode="auto">
              <a:xfrm>
                <a:off x="3367647" y="2048344"/>
                <a:ext cx="60568" cy="64259"/>
              </a:xfrm>
              <a:custGeom>
                <a:avLst/>
                <a:gdLst>
                  <a:gd name="T0" fmla="*/ 16 w 33"/>
                  <a:gd name="T1" fmla="*/ 0 h 34"/>
                  <a:gd name="T2" fmla="*/ 16 w 33"/>
                  <a:gd name="T3" fmla="*/ 34 h 34"/>
                  <a:gd name="T4" fmla="*/ 33 w 33"/>
                  <a:gd name="T5" fmla="*/ 17 h 34"/>
                  <a:gd name="T6" fmla="*/ 0 w 33"/>
                  <a:gd name="T7" fmla="*/ 17 h 34"/>
                </a:gdLst>
                <a:ahLst/>
                <a:cxnLst>
                  <a:cxn ang="0">
                    <a:pos x="T0" y="T1"/>
                  </a:cxn>
                  <a:cxn ang="0">
                    <a:pos x="T2" y="T3"/>
                  </a:cxn>
                  <a:cxn ang="0">
                    <a:pos x="T4" y="T5"/>
                  </a:cxn>
                  <a:cxn ang="0">
                    <a:pos x="T6" y="T7"/>
                  </a:cxn>
                </a:cxnLst>
                <a:rect l="0" t="0" r="r" b="b"/>
                <a:pathLst>
                  <a:path w="33" h="34">
                    <a:moveTo>
                      <a:pt x="16" y="0"/>
                    </a:moveTo>
                    <a:lnTo>
                      <a:pt x="16" y="34"/>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681" name="Freeform 664"/>
              <p:cNvSpPr>
                <a:spLocks noEditPoints="1"/>
              </p:cNvSpPr>
              <p:nvPr/>
            </p:nvSpPr>
            <p:spPr bwMode="auto">
              <a:xfrm>
                <a:off x="3341952" y="2033224"/>
                <a:ext cx="60568" cy="68039"/>
              </a:xfrm>
              <a:custGeom>
                <a:avLst/>
                <a:gdLst>
                  <a:gd name="T0" fmla="*/ 16 w 33"/>
                  <a:gd name="T1" fmla="*/ 0 h 36"/>
                  <a:gd name="T2" fmla="*/ 18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6" y="0"/>
                    </a:moveTo>
                    <a:lnTo>
                      <a:pt x="18"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682" name="Freeform 665"/>
              <p:cNvSpPr>
                <a:spLocks noEditPoints="1"/>
              </p:cNvSpPr>
              <p:nvPr/>
            </p:nvSpPr>
            <p:spPr bwMode="auto">
              <a:xfrm>
                <a:off x="3283219" y="2029444"/>
                <a:ext cx="58733" cy="68039"/>
              </a:xfrm>
              <a:custGeom>
                <a:avLst/>
                <a:gdLst>
                  <a:gd name="T0" fmla="*/ 15 w 32"/>
                  <a:gd name="T1" fmla="*/ 0 h 36"/>
                  <a:gd name="T2" fmla="*/ 17 w 32"/>
                  <a:gd name="T3" fmla="*/ 36 h 36"/>
                  <a:gd name="T4" fmla="*/ 32 w 32"/>
                  <a:gd name="T5" fmla="*/ 17 h 36"/>
                  <a:gd name="T6" fmla="*/ 0 w 32"/>
                  <a:gd name="T7" fmla="*/ 19 h 36"/>
                </a:gdLst>
                <a:ahLst/>
                <a:cxnLst>
                  <a:cxn ang="0">
                    <a:pos x="T0" y="T1"/>
                  </a:cxn>
                  <a:cxn ang="0">
                    <a:pos x="T2" y="T3"/>
                  </a:cxn>
                  <a:cxn ang="0">
                    <a:pos x="T4" y="T5"/>
                  </a:cxn>
                  <a:cxn ang="0">
                    <a:pos x="T6" y="T7"/>
                  </a:cxn>
                </a:cxnLst>
                <a:rect l="0" t="0" r="r" b="b"/>
                <a:pathLst>
                  <a:path w="32" h="36">
                    <a:moveTo>
                      <a:pt x="15" y="0"/>
                    </a:moveTo>
                    <a:lnTo>
                      <a:pt x="17" y="36"/>
                    </a:lnTo>
                    <a:moveTo>
                      <a:pt x="32" y="17"/>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683" name="Freeform 666"/>
              <p:cNvSpPr>
                <a:spLocks noEditPoints="1"/>
              </p:cNvSpPr>
              <p:nvPr/>
            </p:nvSpPr>
            <p:spPr bwMode="auto">
              <a:xfrm>
                <a:off x="3264865" y="2012435"/>
                <a:ext cx="58733" cy="68039"/>
              </a:xfrm>
              <a:custGeom>
                <a:avLst/>
                <a:gdLst>
                  <a:gd name="T0" fmla="*/ 15 w 32"/>
                  <a:gd name="T1" fmla="*/ 0 h 36"/>
                  <a:gd name="T2" fmla="*/ 15 w 32"/>
                  <a:gd name="T3" fmla="*/ 36 h 36"/>
                  <a:gd name="T4" fmla="*/ 32 w 32"/>
                  <a:gd name="T5" fmla="*/ 18 h 36"/>
                  <a:gd name="T6" fmla="*/ 0 w 32"/>
                  <a:gd name="T7" fmla="*/ 19 h 36"/>
                </a:gdLst>
                <a:ahLst/>
                <a:cxnLst>
                  <a:cxn ang="0">
                    <a:pos x="T0" y="T1"/>
                  </a:cxn>
                  <a:cxn ang="0">
                    <a:pos x="T2" y="T3"/>
                  </a:cxn>
                  <a:cxn ang="0">
                    <a:pos x="T4" y="T5"/>
                  </a:cxn>
                  <a:cxn ang="0">
                    <a:pos x="T6" y="T7"/>
                  </a:cxn>
                </a:cxnLst>
                <a:rect l="0" t="0" r="r" b="b"/>
                <a:pathLst>
                  <a:path w="32" h="36">
                    <a:moveTo>
                      <a:pt x="15" y="0"/>
                    </a:moveTo>
                    <a:lnTo>
                      <a:pt x="15" y="36"/>
                    </a:lnTo>
                    <a:moveTo>
                      <a:pt x="32" y="18"/>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684" name="Freeform 667"/>
              <p:cNvSpPr>
                <a:spLocks noEditPoints="1"/>
              </p:cNvSpPr>
              <p:nvPr/>
            </p:nvSpPr>
            <p:spPr bwMode="auto">
              <a:xfrm>
                <a:off x="3242840" y="2001095"/>
                <a:ext cx="58733" cy="68039"/>
              </a:xfrm>
              <a:custGeom>
                <a:avLst/>
                <a:gdLst>
                  <a:gd name="T0" fmla="*/ 15 w 32"/>
                  <a:gd name="T1" fmla="*/ 0 h 36"/>
                  <a:gd name="T2" fmla="*/ 15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5" y="0"/>
                    </a:moveTo>
                    <a:lnTo>
                      <a:pt x="15" y="36"/>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685" name="Freeform 668"/>
              <p:cNvSpPr>
                <a:spLocks noEditPoints="1"/>
              </p:cNvSpPr>
              <p:nvPr/>
            </p:nvSpPr>
            <p:spPr bwMode="auto">
              <a:xfrm>
                <a:off x="3222650" y="1997315"/>
                <a:ext cx="60568" cy="68039"/>
              </a:xfrm>
              <a:custGeom>
                <a:avLst/>
                <a:gdLst>
                  <a:gd name="T0" fmla="*/ 17 w 33"/>
                  <a:gd name="T1" fmla="*/ 0 h 36"/>
                  <a:gd name="T2" fmla="*/ 17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7" y="0"/>
                    </a:moveTo>
                    <a:lnTo>
                      <a:pt x="17"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686" name="Freeform 669"/>
              <p:cNvSpPr>
                <a:spLocks noEditPoints="1"/>
              </p:cNvSpPr>
              <p:nvPr/>
            </p:nvSpPr>
            <p:spPr bwMode="auto">
              <a:xfrm>
                <a:off x="3213473" y="1997315"/>
                <a:ext cx="56898" cy="68039"/>
              </a:xfrm>
              <a:custGeom>
                <a:avLst/>
                <a:gdLst>
                  <a:gd name="T0" fmla="*/ 16 w 31"/>
                  <a:gd name="T1" fmla="*/ 0 h 36"/>
                  <a:gd name="T2" fmla="*/ 16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6" y="0"/>
                    </a:moveTo>
                    <a:lnTo>
                      <a:pt x="16" y="36"/>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687" name="Freeform 670"/>
              <p:cNvSpPr>
                <a:spLocks noEditPoints="1"/>
              </p:cNvSpPr>
              <p:nvPr/>
            </p:nvSpPr>
            <p:spPr bwMode="auto">
              <a:xfrm>
                <a:off x="3151070" y="1978415"/>
                <a:ext cx="58733" cy="68039"/>
              </a:xfrm>
              <a:custGeom>
                <a:avLst/>
                <a:gdLst>
                  <a:gd name="T0" fmla="*/ 17 w 32"/>
                  <a:gd name="T1" fmla="*/ 0 h 36"/>
                  <a:gd name="T2" fmla="*/ 17 w 32"/>
                  <a:gd name="T3" fmla="*/ 36 h 36"/>
                  <a:gd name="T4" fmla="*/ 32 w 32"/>
                  <a:gd name="T5" fmla="*/ 17 h 36"/>
                  <a:gd name="T6" fmla="*/ 0 w 32"/>
                  <a:gd name="T7" fmla="*/ 18 h 36"/>
                </a:gdLst>
                <a:ahLst/>
                <a:cxnLst>
                  <a:cxn ang="0">
                    <a:pos x="T0" y="T1"/>
                  </a:cxn>
                  <a:cxn ang="0">
                    <a:pos x="T2" y="T3"/>
                  </a:cxn>
                  <a:cxn ang="0">
                    <a:pos x="T4" y="T5"/>
                  </a:cxn>
                  <a:cxn ang="0">
                    <a:pos x="T6" y="T7"/>
                  </a:cxn>
                </a:cxnLst>
                <a:rect l="0" t="0" r="r" b="b"/>
                <a:pathLst>
                  <a:path w="32" h="36">
                    <a:moveTo>
                      <a:pt x="17" y="0"/>
                    </a:moveTo>
                    <a:lnTo>
                      <a:pt x="17" y="36"/>
                    </a:lnTo>
                    <a:moveTo>
                      <a:pt x="32" y="17"/>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688" name="Freeform 671"/>
              <p:cNvSpPr>
                <a:spLocks noEditPoints="1"/>
              </p:cNvSpPr>
              <p:nvPr/>
            </p:nvSpPr>
            <p:spPr bwMode="auto">
              <a:xfrm>
                <a:off x="3147399" y="1957626"/>
                <a:ext cx="60568" cy="68039"/>
              </a:xfrm>
              <a:custGeom>
                <a:avLst/>
                <a:gdLst>
                  <a:gd name="T0" fmla="*/ 17 w 33"/>
                  <a:gd name="T1" fmla="*/ 0 h 36"/>
                  <a:gd name="T2" fmla="*/ 17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7" y="0"/>
                    </a:moveTo>
                    <a:lnTo>
                      <a:pt x="17"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689" name="Freeform 672"/>
              <p:cNvSpPr>
                <a:spLocks noEditPoints="1"/>
              </p:cNvSpPr>
              <p:nvPr/>
            </p:nvSpPr>
            <p:spPr bwMode="auto">
              <a:xfrm>
                <a:off x="3129045" y="1957626"/>
                <a:ext cx="56898" cy="68039"/>
              </a:xfrm>
              <a:custGeom>
                <a:avLst/>
                <a:gdLst>
                  <a:gd name="T0" fmla="*/ 15 w 31"/>
                  <a:gd name="T1" fmla="*/ 0 h 36"/>
                  <a:gd name="T2" fmla="*/ 15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5" y="0"/>
                    </a:moveTo>
                    <a:lnTo>
                      <a:pt x="15" y="36"/>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690" name="Freeform 673"/>
              <p:cNvSpPr>
                <a:spLocks noEditPoints="1"/>
              </p:cNvSpPr>
              <p:nvPr/>
            </p:nvSpPr>
            <p:spPr bwMode="auto">
              <a:xfrm>
                <a:off x="3110691" y="1946286"/>
                <a:ext cx="55062" cy="64259"/>
              </a:xfrm>
              <a:custGeom>
                <a:avLst/>
                <a:gdLst>
                  <a:gd name="T0" fmla="*/ 15 w 30"/>
                  <a:gd name="T1" fmla="*/ 0 h 34"/>
                  <a:gd name="T2" fmla="*/ 15 w 30"/>
                  <a:gd name="T3" fmla="*/ 34 h 34"/>
                  <a:gd name="T4" fmla="*/ 30 w 30"/>
                  <a:gd name="T5" fmla="*/ 17 h 34"/>
                  <a:gd name="T6" fmla="*/ 0 w 30"/>
                  <a:gd name="T7" fmla="*/ 17 h 34"/>
                </a:gdLst>
                <a:ahLst/>
                <a:cxnLst>
                  <a:cxn ang="0">
                    <a:pos x="T0" y="T1"/>
                  </a:cxn>
                  <a:cxn ang="0">
                    <a:pos x="T2" y="T3"/>
                  </a:cxn>
                  <a:cxn ang="0">
                    <a:pos x="T4" y="T5"/>
                  </a:cxn>
                  <a:cxn ang="0">
                    <a:pos x="T6" y="T7"/>
                  </a:cxn>
                </a:cxnLst>
                <a:rect l="0" t="0" r="r" b="b"/>
                <a:pathLst>
                  <a:path w="30" h="34">
                    <a:moveTo>
                      <a:pt x="15" y="0"/>
                    </a:moveTo>
                    <a:lnTo>
                      <a:pt x="15" y="34"/>
                    </a:lnTo>
                    <a:moveTo>
                      <a:pt x="30"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691" name="Freeform 674"/>
              <p:cNvSpPr>
                <a:spLocks noEditPoints="1"/>
              </p:cNvSpPr>
              <p:nvPr/>
            </p:nvSpPr>
            <p:spPr bwMode="auto">
              <a:xfrm>
                <a:off x="3072147" y="1923606"/>
                <a:ext cx="56898" cy="66149"/>
              </a:xfrm>
              <a:custGeom>
                <a:avLst/>
                <a:gdLst>
                  <a:gd name="T0" fmla="*/ 15 w 31"/>
                  <a:gd name="T1" fmla="*/ 0 h 35"/>
                  <a:gd name="T2" fmla="*/ 15 w 31"/>
                  <a:gd name="T3" fmla="*/ 35 h 35"/>
                  <a:gd name="T4" fmla="*/ 31 w 31"/>
                  <a:gd name="T5" fmla="*/ 18 h 35"/>
                  <a:gd name="T6" fmla="*/ 0 w 31"/>
                  <a:gd name="T7" fmla="*/ 18 h 35"/>
                </a:gdLst>
                <a:ahLst/>
                <a:cxnLst>
                  <a:cxn ang="0">
                    <a:pos x="T0" y="T1"/>
                  </a:cxn>
                  <a:cxn ang="0">
                    <a:pos x="T2" y="T3"/>
                  </a:cxn>
                  <a:cxn ang="0">
                    <a:pos x="T4" y="T5"/>
                  </a:cxn>
                  <a:cxn ang="0">
                    <a:pos x="T6" y="T7"/>
                  </a:cxn>
                </a:cxnLst>
                <a:rect l="0" t="0" r="r" b="b"/>
                <a:pathLst>
                  <a:path w="31" h="35">
                    <a:moveTo>
                      <a:pt x="15" y="0"/>
                    </a:moveTo>
                    <a:lnTo>
                      <a:pt x="15" y="35"/>
                    </a:lnTo>
                    <a:moveTo>
                      <a:pt x="31"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692" name="Freeform 675"/>
              <p:cNvSpPr>
                <a:spLocks noEditPoints="1"/>
              </p:cNvSpPr>
              <p:nvPr/>
            </p:nvSpPr>
            <p:spPr bwMode="auto">
              <a:xfrm>
                <a:off x="3055628" y="1925496"/>
                <a:ext cx="56898" cy="68039"/>
              </a:xfrm>
              <a:custGeom>
                <a:avLst/>
                <a:gdLst>
                  <a:gd name="T0" fmla="*/ 16 w 31"/>
                  <a:gd name="T1" fmla="*/ 0 h 36"/>
                  <a:gd name="T2" fmla="*/ 16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6" y="0"/>
                    </a:moveTo>
                    <a:lnTo>
                      <a:pt x="16" y="36"/>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693" name="Freeform 676"/>
              <p:cNvSpPr>
                <a:spLocks noEditPoints="1"/>
              </p:cNvSpPr>
              <p:nvPr/>
            </p:nvSpPr>
            <p:spPr bwMode="auto">
              <a:xfrm>
                <a:off x="3040945" y="1912266"/>
                <a:ext cx="58733" cy="68039"/>
              </a:xfrm>
              <a:custGeom>
                <a:avLst/>
                <a:gdLst>
                  <a:gd name="T0" fmla="*/ 17 w 32"/>
                  <a:gd name="T1" fmla="*/ 0 h 36"/>
                  <a:gd name="T2" fmla="*/ 17 w 32"/>
                  <a:gd name="T3" fmla="*/ 36 h 36"/>
                  <a:gd name="T4" fmla="*/ 32 w 32"/>
                  <a:gd name="T5" fmla="*/ 18 h 36"/>
                  <a:gd name="T6" fmla="*/ 0 w 32"/>
                  <a:gd name="T7" fmla="*/ 18 h 36"/>
                </a:gdLst>
                <a:ahLst/>
                <a:cxnLst>
                  <a:cxn ang="0">
                    <a:pos x="T0" y="T1"/>
                  </a:cxn>
                  <a:cxn ang="0">
                    <a:pos x="T2" y="T3"/>
                  </a:cxn>
                  <a:cxn ang="0">
                    <a:pos x="T4" y="T5"/>
                  </a:cxn>
                  <a:cxn ang="0">
                    <a:pos x="T6" y="T7"/>
                  </a:cxn>
                </a:cxnLst>
                <a:rect l="0" t="0" r="r" b="b"/>
                <a:pathLst>
                  <a:path w="32" h="36">
                    <a:moveTo>
                      <a:pt x="17" y="0"/>
                    </a:moveTo>
                    <a:lnTo>
                      <a:pt x="17" y="36"/>
                    </a:lnTo>
                    <a:moveTo>
                      <a:pt x="32"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694" name="Freeform 677"/>
              <p:cNvSpPr>
                <a:spLocks noEditPoints="1"/>
              </p:cNvSpPr>
              <p:nvPr/>
            </p:nvSpPr>
            <p:spPr bwMode="auto">
              <a:xfrm>
                <a:off x="3022591" y="1912266"/>
                <a:ext cx="58733" cy="68039"/>
              </a:xfrm>
              <a:custGeom>
                <a:avLst/>
                <a:gdLst>
                  <a:gd name="T0" fmla="*/ 17 w 32"/>
                  <a:gd name="T1" fmla="*/ 0 h 36"/>
                  <a:gd name="T2" fmla="*/ 17 w 32"/>
                  <a:gd name="T3" fmla="*/ 36 h 36"/>
                  <a:gd name="T4" fmla="*/ 32 w 32"/>
                  <a:gd name="T5" fmla="*/ 18 h 36"/>
                  <a:gd name="T6" fmla="*/ 0 w 32"/>
                  <a:gd name="T7" fmla="*/ 18 h 36"/>
                </a:gdLst>
                <a:ahLst/>
                <a:cxnLst>
                  <a:cxn ang="0">
                    <a:pos x="T0" y="T1"/>
                  </a:cxn>
                  <a:cxn ang="0">
                    <a:pos x="T2" y="T3"/>
                  </a:cxn>
                  <a:cxn ang="0">
                    <a:pos x="T4" y="T5"/>
                  </a:cxn>
                  <a:cxn ang="0">
                    <a:pos x="T6" y="T7"/>
                  </a:cxn>
                </a:cxnLst>
                <a:rect l="0" t="0" r="r" b="b"/>
                <a:pathLst>
                  <a:path w="32" h="36">
                    <a:moveTo>
                      <a:pt x="17" y="0"/>
                    </a:moveTo>
                    <a:lnTo>
                      <a:pt x="17" y="36"/>
                    </a:lnTo>
                    <a:moveTo>
                      <a:pt x="32"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695" name="Freeform 678"/>
              <p:cNvSpPr>
                <a:spLocks noEditPoints="1"/>
              </p:cNvSpPr>
              <p:nvPr/>
            </p:nvSpPr>
            <p:spPr bwMode="auto">
              <a:xfrm>
                <a:off x="3009743" y="1912266"/>
                <a:ext cx="56898" cy="68039"/>
              </a:xfrm>
              <a:custGeom>
                <a:avLst/>
                <a:gdLst>
                  <a:gd name="T0" fmla="*/ 15 w 31"/>
                  <a:gd name="T1" fmla="*/ 0 h 36"/>
                  <a:gd name="T2" fmla="*/ 15 w 31"/>
                  <a:gd name="T3" fmla="*/ 36 h 36"/>
                  <a:gd name="T4" fmla="*/ 31 w 31"/>
                  <a:gd name="T5" fmla="*/ 18 h 36"/>
                  <a:gd name="T6" fmla="*/ 0 w 31"/>
                  <a:gd name="T7" fmla="*/ 18 h 36"/>
                </a:gdLst>
                <a:ahLst/>
                <a:cxnLst>
                  <a:cxn ang="0">
                    <a:pos x="T0" y="T1"/>
                  </a:cxn>
                  <a:cxn ang="0">
                    <a:pos x="T2" y="T3"/>
                  </a:cxn>
                  <a:cxn ang="0">
                    <a:pos x="T4" y="T5"/>
                  </a:cxn>
                  <a:cxn ang="0">
                    <a:pos x="T6" y="T7"/>
                  </a:cxn>
                </a:cxnLst>
                <a:rect l="0" t="0" r="r" b="b"/>
                <a:pathLst>
                  <a:path w="31" h="36">
                    <a:moveTo>
                      <a:pt x="15" y="0"/>
                    </a:moveTo>
                    <a:lnTo>
                      <a:pt x="15" y="36"/>
                    </a:lnTo>
                    <a:moveTo>
                      <a:pt x="31"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696" name="Freeform 679"/>
              <p:cNvSpPr>
                <a:spLocks noEditPoints="1"/>
              </p:cNvSpPr>
              <p:nvPr/>
            </p:nvSpPr>
            <p:spPr bwMode="auto">
              <a:xfrm>
                <a:off x="2974871" y="1910376"/>
                <a:ext cx="58733" cy="68039"/>
              </a:xfrm>
              <a:custGeom>
                <a:avLst/>
                <a:gdLst>
                  <a:gd name="T0" fmla="*/ 15 w 32"/>
                  <a:gd name="T1" fmla="*/ 0 h 36"/>
                  <a:gd name="T2" fmla="*/ 15 w 32"/>
                  <a:gd name="T3" fmla="*/ 36 h 36"/>
                  <a:gd name="T4" fmla="*/ 32 w 32"/>
                  <a:gd name="T5" fmla="*/ 17 h 36"/>
                  <a:gd name="T6" fmla="*/ 0 w 32"/>
                  <a:gd name="T7" fmla="*/ 19 h 36"/>
                </a:gdLst>
                <a:ahLst/>
                <a:cxnLst>
                  <a:cxn ang="0">
                    <a:pos x="T0" y="T1"/>
                  </a:cxn>
                  <a:cxn ang="0">
                    <a:pos x="T2" y="T3"/>
                  </a:cxn>
                  <a:cxn ang="0">
                    <a:pos x="T4" y="T5"/>
                  </a:cxn>
                  <a:cxn ang="0">
                    <a:pos x="T6" y="T7"/>
                  </a:cxn>
                </a:cxnLst>
                <a:rect l="0" t="0" r="r" b="b"/>
                <a:pathLst>
                  <a:path w="32" h="36">
                    <a:moveTo>
                      <a:pt x="15" y="0"/>
                    </a:moveTo>
                    <a:lnTo>
                      <a:pt x="15" y="36"/>
                    </a:lnTo>
                    <a:moveTo>
                      <a:pt x="32" y="17"/>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697" name="Freeform 680"/>
              <p:cNvSpPr>
                <a:spLocks noEditPoints="1"/>
              </p:cNvSpPr>
              <p:nvPr/>
            </p:nvSpPr>
            <p:spPr bwMode="auto">
              <a:xfrm>
                <a:off x="2939998" y="1889587"/>
                <a:ext cx="60568" cy="68039"/>
              </a:xfrm>
              <a:custGeom>
                <a:avLst/>
                <a:gdLst>
                  <a:gd name="T0" fmla="*/ 15 w 33"/>
                  <a:gd name="T1" fmla="*/ 0 h 36"/>
                  <a:gd name="T2" fmla="*/ 17 w 33"/>
                  <a:gd name="T3" fmla="*/ 36 h 36"/>
                  <a:gd name="T4" fmla="*/ 33 w 33"/>
                  <a:gd name="T5" fmla="*/ 18 h 36"/>
                  <a:gd name="T6" fmla="*/ 0 w 33"/>
                  <a:gd name="T7" fmla="*/ 19 h 36"/>
                </a:gdLst>
                <a:ahLst/>
                <a:cxnLst>
                  <a:cxn ang="0">
                    <a:pos x="T0" y="T1"/>
                  </a:cxn>
                  <a:cxn ang="0">
                    <a:pos x="T2" y="T3"/>
                  </a:cxn>
                  <a:cxn ang="0">
                    <a:pos x="T4" y="T5"/>
                  </a:cxn>
                  <a:cxn ang="0">
                    <a:pos x="T6" y="T7"/>
                  </a:cxn>
                </a:cxnLst>
                <a:rect l="0" t="0" r="r" b="b"/>
                <a:pathLst>
                  <a:path w="33" h="36">
                    <a:moveTo>
                      <a:pt x="15" y="0"/>
                    </a:moveTo>
                    <a:lnTo>
                      <a:pt x="17" y="36"/>
                    </a:lnTo>
                    <a:moveTo>
                      <a:pt x="33" y="18"/>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698" name="Freeform 681"/>
              <p:cNvSpPr>
                <a:spLocks noEditPoints="1"/>
              </p:cNvSpPr>
              <p:nvPr/>
            </p:nvSpPr>
            <p:spPr bwMode="auto">
              <a:xfrm>
                <a:off x="2921644" y="1889587"/>
                <a:ext cx="58733" cy="68039"/>
              </a:xfrm>
              <a:custGeom>
                <a:avLst/>
                <a:gdLst>
                  <a:gd name="T0" fmla="*/ 15 w 32"/>
                  <a:gd name="T1" fmla="*/ 0 h 36"/>
                  <a:gd name="T2" fmla="*/ 17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5" y="0"/>
                    </a:moveTo>
                    <a:lnTo>
                      <a:pt x="17"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699" name="Freeform 682"/>
              <p:cNvSpPr>
                <a:spLocks noEditPoints="1"/>
              </p:cNvSpPr>
              <p:nvPr/>
            </p:nvSpPr>
            <p:spPr bwMode="auto">
              <a:xfrm>
                <a:off x="2855569" y="1889587"/>
                <a:ext cx="58733" cy="68039"/>
              </a:xfrm>
              <a:custGeom>
                <a:avLst/>
                <a:gdLst>
                  <a:gd name="T0" fmla="*/ 15 w 32"/>
                  <a:gd name="T1" fmla="*/ 0 h 36"/>
                  <a:gd name="T2" fmla="*/ 17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5" y="0"/>
                    </a:moveTo>
                    <a:lnTo>
                      <a:pt x="17"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00" name="Freeform 683"/>
              <p:cNvSpPr>
                <a:spLocks noEditPoints="1"/>
              </p:cNvSpPr>
              <p:nvPr/>
            </p:nvSpPr>
            <p:spPr bwMode="auto">
              <a:xfrm>
                <a:off x="2848227" y="1878247"/>
                <a:ext cx="60568" cy="68039"/>
              </a:xfrm>
              <a:custGeom>
                <a:avLst/>
                <a:gdLst>
                  <a:gd name="T0" fmla="*/ 16 w 33"/>
                  <a:gd name="T1" fmla="*/ 0 h 36"/>
                  <a:gd name="T2" fmla="*/ 16 w 33"/>
                  <a:gd name="T3" fmla="*/ 36 h 36"/>
                  <a:gd name="T4" fmla="*/ 33 w 33"/>
                  <a:gd name="T5" fmla="*/ 18 h 36"/>
                  <a:gd name="T6" fmla="*/ 0 w 33"/>
                  <a:gd name="T7" fmla="*/ 18 h 36"/>
                </a:gdLst>
                <a:ahLst/>
                <a:cxnLst>
                  <a:cxn ang="0">
                    <a:pos x="T0" y="T1"/>
                  </a:cxn>
                  <a:cxn ang="0">
                    <a:pos x="T2" y="T3"/>
                  </a:cxn>
                  <a:cxn ang="0">
                    <a:pos x="T4" y="T5"/>
                  </a:cxn>
                  <a:cxn ang="0">
                    <a:pos x="T6" y="T7"/>
                  </a:cxn>
                </a:cxnLst>
                <a:rect l="0" t="0" r="r" b="b"/>
                <a:pathLst>
                  <a:path w="33" h="36">
                    <a:moveTo>
                      <a:pt x="16" y="0"/>
                    </a:moveTo>
                    <a:lnTo>
                      <a:pt x="16" y="36"/>
                    </a:lnTo>
                    <a:moveTo>
                      <a:pt x="33"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01" name="Freeform 684"/>
              <p:cNvSpPr>
                <a:spLocks noEditPoints="1"/>
              </p:cNvSpPr>
              <p:nvPr/>
            </p:nvSpPr>
            <p:spPr bwMode="auto">
              <a:xfrm>
                <a:off x="2833544" y="1878247"/>
                <a:ext cx="58733" cy="64259"/>
              </a:xfrm>
              <a:custGeom>
                <a:avLst/>
                <a:gdLst>
                  <a:gd name="T0" fmla="*/ 15 w 32"/>
                  <a:gd name="T1" fmla="*/ 0 h 34"/>
                  <a:gd name="T2" fmla="*/ 15 w 32"/>
                  <a:gd name="T3" fmla="*/ 34 h 34"/>
                  <a:gd name="T4" fmla="*/ 32 w 32"/>
                  <a:gd name="T5" fmla="*/ 17 h 34"/>
                  <a:gd name="T6" fmla="*/ 0 w 32"/>
                  <a:gd name="T7" fmla="*/ 17 h 34"/>
                </a:gdLst>
                <a:ahLst/>
                <a:cxnLst>
                  <a:cxn ang="0">
                    <a:pos x="T0" y="T1"/>
                  </a:cxn>
                  <a:cxn ang="0">
                    <a:pos x="T2" y="T3"/>
                  </a:cxn>
                  <a:cxn ang="0">
                    <a:pos x="T4" y="T5"/>
                  </a:cxn>
                  <a:cxn ang="0">
                    <a:pos x="T6" y="T7"/>
                  </a:cxn>
                </a:cxnLst>
                <a:rect l="0" t="0" r="r" b="b"/>
                <a:pathLst>
                  <a:path w="32" h="34">
                    <a:moveTo>
                      <a:pt x="15" y="0"/>
                    </a:moveTo>
                    <a:lnTo>
                      <a:pt x="15" y="34"/>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02" name="Freeform 685"/>
              <p:cNvSpPr>
                <a:spLocks noEditPoints="1"/>
              </p:cNvSpPr>
              <p:nvPr/>
            </p:nvSpPr>
            <p:spPr bwMode="auto">
              <a:xfrm>
                <a:off x="2820696" y="1868797"/>
                <a:ext cx="56898" cy="66149"/>
              </a:xfrm>
              <a:custGeom>
                <a:avLst/>
                <a:gdLst>
                  <a:gd name="T0" fmla="*/ 15 w 31"/>
                  <a:gd name="T1" fmla="*/ 0 h 35"/>
                  <a:gd name="T2" fmla="*/ 15 w 31"/>
                  <a:gd name="T3" fmla="*/ 35 h 35"/>
                  <a:gd name="T4" fmla="*/ 31 w 31"/>
                  <a:gd name="T5" fmla="*/ 17 h 35"/>
                  <a:gd name="T6" fmla="*/ 0 w 31"/>
                  <a:gd name="T7" fmla="*/ 17 h 35"/>
                </a:gdLst>
                <a:ahLst/>
                <a:cxnLst>
                  <a:cxn ang="0">
                    <a:pos x="T0" y="T1"/>
                  </a:cxn>
                  <a:cxn ang="0">
                    <a:pos x="T2" y="T3"/>
                  </a:cxn>
                  <a:cxn ang="0">
                    <a:pos x="T4" y="T5"/>
                  </a:cxn>
                  <a:cxn ang="0">
                    <a:pos x="T6" y="T7"/>
                  </a:cxn>
                </a:cxnLst>
                <a:rect l="0" t="0" r="r" b="b"/>
                <a:pathLst>
                  <a:path w="31" h="35">
                    <a:moveTo>
                      <a:pt x="15" y="0"/>
                    </a:moveTo>
                    <a:lnTo>
                      <a:pt x="15" y="35"/>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03" name="Freeform 686"/>
              <p:cNvSpPr>
                <a:spLocks noEditPoints="1"/>
              </p:cNvSpPr>
              <p:nvPr/>
            </p:nvSpPr>
            <p:spPr bwMode="auto">
              <a:xfrm>
                <a:off x="2807849" y="1846117"/>
                <a:ext cx="60568" cy="66149"/>
              </a:xfrm>
              <a:custGeom>
                <a:avLst/>
                <a:gdLst>
                  <a:gd name="T0" fmla="*/ 17 w 33"/>
                  <a:gd name="T1" fmla="*/ 0 h 35"/>
                  <a:gd name="T2" fmla="*/ 17 w 33"/>
                  <a:gd name="T3" fmla="*/ 35 h 35"/>
                  <a:gd name="T4" fmla="*/ 33 w 33"/>
                  <a:gd name="T5" fmla="*/ 18 h 35"/>
                  <a:gd name="T6" fmla="*/ 0 w 33"/>
                  <a:gd name="T7" fmla="*/ 18 h 35"/>
                </a:gdLst>
                <a:ahLst/>
                <a:cxnLst>
                  <a:cxn ang="0">
                    <a:pos x="T0" y="T1"/>
                  </a:cxn>
                  <a:cxn ang="0">
                    <a:pos x="T2" y="T3"/>
                  </a:cxn>
                  <a:cxn ang="0">
                    <a:pos x="T4" y="T5"/>
                  </a:cxn>
                  <a:cxn ang="0">
                    <a:pos x="T6" y="T7"/>
                  </a:cxn>
                </a:cxnLst>
                <a:rect l="0" t="0" r="r" b="b"/>
                <a:pathLst>
                  <a:path w="33" h="35">
                    <a:moveTo>
                      <a:pt x="17" y="0"/>
                    </a:moveTo>
                    <a:lnTo>
                      <a:pt x="17" y="35"/>
                    </a:lnTo>
                    <a:moveTo>
                      <a:pt x="33"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04" name="Freeform 687"/>
              <p:cNvSpPr>
                <a:spLocks noEditPoints="1"/>
              </p:cNvSpPr>
              <p:nvPr/>
            </p:nvSpPr>
            <p:spPr bwMode="auto">
              <a:xfrm>
                <a:off x="2795001" y="1846117"/>
                <a:ext cx="60568" cy="66149"/>
              </a:xfrm>
              <a:custGeom>
                <a:avLst/>
                <a:gdLst>
                  <a:gd name="T0" fmla="*/ 16 w 33"/>
                  <a:gd name="T1" fmla="*/ 0 h 35"/>
                  <a:gd name="T2" fmla="*/ 16 w 33"/>
                  <a:gd name="T3" fmla="*/ 35 h 35"/>
                  <a:gd name="T4" fmla="*/ 33 w 33"/>
                  <a:gd name="T5" fmla="*/ 18 h 35"/>
                  <a:gd name="T6" fmla="*/ 0 w 33"/>
                  <a:gd name="T7" fmla="*/ 18 h 35"/>
                </a:gdLst>
                <a:ahLst/>
                <a:cxnLst>
                  <a:cxn ang="0">
                    <a:pos x="T0" y="T1"/>
                  </a:cxn>
                  <a:cxn ang="0">
                    <a:pos x="T2" y="T3"/>
                  </a:cxn>
                  <a:cxn ang="0">
                    <a:pos x="T4" y="T5"/>
                  </a:cxn>
                  <a:cxn ang="0">
                    <a:pos x="T6" y="T7"/>
                  </a:cxn>
                </a:cxnLst>
                <a:rect l="0" t="0" r="r" b="b"/>
                <a:pathLst>
                  <a:path w="33" h="35">
                    <a:moveTo>
                      <a:pt x="16" y="0"/>
                    </a:moveTo>
                    <a:lnTo>
                      <a:pt x="16" y="35"/>
                    </a:lnTo>
                    <a:moveTo>
                      <a:pt x="33"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05" name="Freeform 688"/>
              <p:cNvSpPr>
                <a:spLocks noEditPoints="1"/>
              </p:cNvSpPr>
              <p:nvPr/>
            </p:nvSpPr>
            <p:spPr bwMode="auto">
              <a:xfrm>
                <a:off x="2754622" y="1825327"/>
                <a:ext cx="60568" cy="68039"/>
              </a:xfrm>
              <a:custGeom>
                <a:avLst/>
                <a:gdLst>
                  <a:gd name="T0" fmla="*/ 15 w 33"/>
                  <a:gd name="T1" fmla="*/ 0 h 36"/>
                  <a:gd name="T2" fmla="*/ 15 w 33"/>
                  <a:gd name="T3" fmla="*/ 36 h 36"/>
                  <a:gd name="T4" fmla="*/ 33 w 33"/>
                  <a:gd name="T5" fmla="*/ 17 h 36"/>
                  <a:gd name="T6" fmla="*/ 0 w 33"/>
                  <a:gd name="T7" fmla="*/ 19 h 36"/>
                </a:gdLst>
                <a:ahLst/>
                <a:cxnLst>
                  <a:cxn ang="0">
                    <a:pos x="T0" y="T1"/>
                  </a:cxn>
                  <a:cxn ang="0">
                    <a:pos x="T2" y="T3"/>
                  </a:cxn>
                  <a:cxn ang="0">
                    <a:pos x="T4" y="T5"/>
                  </a:cxn>
                  <a:cxn ang="0">
                    <a:pos x="T6" y="T7"/>
                  </a:cxn>
                </a:cxnLst>
                <a:rect l="0" t="0" r="r" b="b"/>
                <a:pathLst>
                  <a:path w="33" h="36">
                    <a:moveTo>
                      <a:pt x="15" y="0"/>
                    </a:moveTo>
                    <a:lnTo>
                      <a:pt x="15" y="36"/>
                    </a:lnTo>
                    <a:moveTo>
                      <a:pt x="33" y="17"/>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06" name="Freeform 689"/>
              <p:cNvSpPr>
                <a:spLocks noEditPoints="1"/>
              </p:cNvSpPr>
              <p:nvPr/>
            </p:nvSpPr>
            <p:spPr bwMode="auto">
              <a:xfrm>
                <a:off x="2738103" y="1825327"/>
                <a:ext cx="56898" cy="68039"/>
              </a:xfrm>
              <a:custGeom>
                <a:avLst/>
                <a:gdLst>
                  <a:gd name="T0" fmla="*/ 16 w 31"/>
                  <a:gd name="T1" fmla="*/ 0 h 36"/>
                  <a:gd name="T2" fmla="*/ 16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6" y="0"/>
                    </a:moveTo>
                    <a:lnTo>
                      <a:pt x="16"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07" name="Freeform 690"/>
              <p:cNvSpPr>
                <a:spLocks noEditPoints="1"/>
              </p:cNvSpPr>
              <p:nvPr/>
            </p:nvSpPr>
            <p:spPr bwMode="auto">
              <a:xfrm>
                <a:off x="2727091" y="1812098"/>
                <a:ext cx="55062" cy="68039"/>
              </a:xfrm>
              <a:custGeom>
                <a:avLst/>
                <a:gdLst>
                  <a:gd name="T0" fmla="*/ 15 w 30"/>
                  <a:gd name="T1" fmla="*/ 0 h 36"/>
                  <a:gd name="T2" fmla="*/ 15 w 30"/>
                  <a:gd name="T3" fmla="*/ 36 h 36"/>
                  <a:gd name="T4" fmla="*/ 30 w 30"/>
                  <a:gd name="T5" fmla="*/ 18 h 36"/>
                  <a:gd name="T6" fmla="*/ 0 w 30"/>
                  <a:gd name="T7" fmla="*/ 18 h 36"/>
                </a:gdLst>
                <a:ahLst/>
                <a:cxnLst>
                  <a:cxn ang="0">
                    <a:pos x="T0" y="T1"/>
                  </a:cxn>
                  <a:cxn ang="0">
                    <a:pos x="T2" y="T3"/>
                  </a:cxn>
                  <a:cxn ang="0">
                    <a:pos x="T4" y="T5"/>
                  </a:cxn>
                  <a:cxn ang="0">
                    <a:pos x="T6" y="T7"/>
                  </a:cxn>
                </a:cxnLst>
                <a:rect l="0" t="0" r="r" b="b"/>
                <a:pathLst>
                  <a:path w="30" h="36">
                    <a:moveTo>
                      <a:pt x="15" y="0"/>
                    </a:moveTo>
                    <a:lnTo>
                      <a:pt x="15" y="36"/>
                    </a:lnTo>
                    <a:moveTo>
                      <a:pt x="30"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08" name="Freeform 691"/>
              <p:cNvSpPr>
                <a:spLocks noEditPoints="1"/>
              </p:cNvSpPr>
              <p:nvPr/>
            </p:nvSpPr>
            <p:spPr bwMode="auto">
              <a:xfrm>
                <a:off x="2644497" y="1796978"/>
                <a:ext cx="60568" cy="68039"/>
              </a:xfrm>
              <a:custGeom>
                <a:avLst/>
                <a:gdLst>
                  <a:gd name="T0" fmla="*/ 17 w 33"/>
                  <a:gd name="T1" fmla="*/ 0 h 36"/>
                  <a:gd name="T2" fmla="*/ 17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7" y="0"/>
                    </a:moveTo>
                    <a:lnTo>
                      <a:pt x="17"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09" name="Freeform 692"/>
              <p:cNvSpPr>
                <a:spLocks noEditPoints="1"/>
              </p:cNvSpPr>
              <p:nvPr/>
            </p:nvSpPr>
            <p:spPr bwMode="auto">
              <a:xfrm>
                <a:off x="2627979" y="1778078"/>
                <a:ext cx="60568" cy="68039"/>
              </a:xfrm>
              <a:custGeom>
                <a:avLst/>
                <a:gdLst>
                  <a:gd name="T0" fmla="*/ 18 w 33"/>
                  <a:gd name="T1" fmla="*/ 0 h 36"/>
                  <a:gd name="T2" fmla="*/ 18 w 33"/>
                  <a:gd name="T3" fmla="*/ 36 h 36"/>
                  <a:gd name="T4" fmla="*/ 33 w 33"/>
                  <a:gd name="T5" fmla="*/ 18 h 36"/>
                  <a:gd name="T6" fmla="*/ 0 w 33"/>
                  <a:gd name="T7" fmla="*/ 18 h 36"/>
                </a:gdLst>
                <a:ahLst/>
                <a:cxnLst>
                  <a:cxn ang="0">
                    <a:pos x="T0" y="T1"/>
                  </a:cxn>
                  <a:cxn ang="0">
                    <a:pos x="T2" y="T3"/>
                  </a:cxn>
                  <a:cxn ang="0">
                    <a:pos x="T4" y="T5"/>
                  </a:cxn>
                  <a:cxn ang="0">
                    <a:pos x="T6" y="T7"/>
                  </a:cxn>
                </a:cxnLst>
                <a:rect l="0" t="0" r="r" b="b"/>
                <a:pathLst>
                  <a:path w="33" h="36">
                    <a:moveTo>
                      <a:pt x="18" y="0"/>
                    </a:moveTo>
                    <a:lnTo>
                      <a:pt x="18" y="36"/>
                    </a:lnTo>
                    <a:moveTo>
                      <a:pt x="33"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10" name="Freeform 693"/>
              <p:cNvSpPr>
                <a:spLocks noEditPoints="1"/>
              </p:cNvSpPr>
              <p:nvPr/>
            </p:nvSpPr>
            <p:spPr bwMode="auto">
              <a:xfrm>
                <a:off x="2594941" y="1764848"/>
                <a:ext cx="58733" cy="68039"/>
              </a:xfrm>
              <a:custGeom>
                <a:avLst/>
                <a:gdLst>
                  <a:gd name="T0" fmla="*/ 15 w 32"/>
                  <a:gd name="T1" fmla="*/ 0 h 36"/>
                  <a:gd name="T2" fmla="*/ 17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5" y="0"/>
                    </a:moveTo>
                    <a:lnTo>
                      <a:pt x="17" y="36"/>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11" name="Freeform 694"/>
              <p:cNvSpPr>
                <a:spLocks noEditPoints="1"/>
              </p:cNvSpPr>
              <p:nvPr/>
            </p:nvSpPr>
            <p:spPr bwMode="auto">
              <a:xfrm>
                <a:off x="2556398" y="1764848"/>
                <a:ext cx="60568" cy="68039"/>
              </a:xfrm>
              <a:custGeom>
                <a:avLst/>
                <a:gdLst>
                  <a:gd name="T0" fmla="*/ 17 w 33"/>
                  <a:gd name="T1" fmla="*/ 0 h 36"/>
                  <a:gd name="T2" fmla="*/ 17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7" y="0"/>
                    </a:moveTo>
                    <a:lnTo>
                      <a:pt x="17"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12" name="Freeform 695"/>
              <p:cNvSpPr>
                <a:spLocks noEditPoints="1"/>
              </p:cNvSpPr>
              <p:nvPr/>
            </p:nvSpPr>
            <p:spPr bwMode="auto">
              <a:xfrm>
                <a:off x="2543550" y="1764848"/>
                <a:ext cx="60568" cy="68039"/>
              </a:xfrm>
              <a:custGeom>
                <a:avLst/>
                <a:gdLst>
                  <a:gd name="T0" fmla="*/ 16 w 33"/>
                  <a:gd name="T1" fmla="*/ 0 h 36"/>
                  <a:gd name="T2" fmla="*/ 16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6" y="0"/>
                    </a:moveTo>
                    <a:lnTo>
                      <a:pt x="16"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13" name="Freeform 696"/>
              <p:cNvSpPr>
                <a:spLocks noEditPoints="1"/>
              </p:cNvSpPr>
              <p:nvPr/>
            </p:nvSpPr>
            <p:spPr bwMode="auto">
              <a:xfrm>
                <a:off x="2530702" y="1745949"/>
                <a:ext cx="60568" cy="66149"/>
              </a:xfrm>
              <a:custGeom>
                <a:avLst/>
                <a:gdLst>
                  <a:gd name="T0" fmla="*/ 16 w 33"/>
                  <a:gd name="T1" fmla="*/ 0 h 35"/>
                  <a:gd name="T2" fmla="*/ 17 w 33"/>
                  <a:gd name="T3" fmla="*/ 35 h 35"/>
                  <a:gd name="T4" fmla="*/ 33 w 33"/>
                  <a:gd name="T5" fmla="*/ 17 h 35"/>
                  <a:gd name="T6" fmla="*/ 0 w 33"/>
                  <a:gd name="T7" fmla="*/ 17 h 35"/>
                </a:gdLst>
                <a:ahLst/>
                <a:cxnLst>
                  <a:cxn ang="0">
                    <a:pos x="T0" y="T1"/>
                  </a:cxn>
                  <a:cxn ang="0">
                    <a:pos x="T2" y="T3"/>
                  </a:cxn>
                  <a:cxn ang="0">
                    <a:pos x="T4" y="T5"/>
                  </a:cxn>
                  <a:cxn ang="0">
                    <a:pos x="T6" y="T7"/>
                  </a:cxn>
                </a:cxnLst>
                <a:rect l="0" t="0" r="r" b="b"/>
                <a:pathLst>
                  <a:path w="33" h="35">
                    <a:moveTo>
                      <a:pt x="16" y="0"/>
                    </a:moveTo>
                    <a:lnTo>
                      <a:pt x="17" y="35"/>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14" name="Freeform 697"/>
              <p:cNvSpPr>
                <a:spLocks noEditPoints="1"/>
              </p:cNvSpPr>
              <p:nvPr/>
            </p:nvSpPr>
            <p:spPr bwMode="auto">
              <a:xfrm>
                <a:off x="2506842" y="1725159"/>
                <a:ext cx="58733" cy="68039"/>
              </a:xfrm>
              <a:custGeom>
                <a:avLst/>
                <a:gdLst>
                  <a:gd name="T0" fmla="*/ 17 w 32"/>
                  <a:gd name="T1" fmla="*/ 0 h 36"/>
                  <a:gd name="T2" fmla="*/ 17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7" y="0"/>
                    </a:moveTo>
                    <a:lnTo>
                      <a:pt x="17"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15" name="Freeform 698"/>
              <p:cNvSpPr>
                <a:spLocks noEditPoints="1"/>
              </p:cNvSpPr>
              <p:nvPr/>
            </p:nvSpPr>
            <p:spPr bwMode="auto">
              <a:xfrm>
                <a:off x="2477475" y="1710039"/>
                <a:ext cx="60568" cy="68039"/>
              </a:xfrm>
              <a:custGeom>
                <a:avLst/>
                <a:gdLst>
                  <a:gd name="T0" fmla="*/ 16 w 33"/>
                  <a:gd name="T1" fmla="*/ 0 h 36"/>
                  <a:gd name="T2" fmla="*/ 16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6" y="0"/>
                    </a:moveTo>
                    <a:lnTo>
                      <a:pt x="16"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16" name="Freeform 699"/>
              <p:cNvSpPr>
                <a:spLocks noEditPoints="1"/>
              </p:cNvSpPr>
              <p:nvPr/>
            </p:nvSpPr>
            <p:spPr bwMode="auto">
              <a:xfrm>
                <a:off x="2429755" y="1693029"/>
                <a:ext cx="60568" cy="68039"/>
              </a:xfrm>
              <a:custGeom>
                <a:avLst/>
                <a:gdLst>
                  <a:gd name="T0" fmla="*/ 18 w 33"/>
                  <a:gd name="T1" fmla="*/ 0 h 36"/>
                  <a:gd name="T2" fmla="*/ 18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8" y="0"/>
                    </a:moveTo>
                    <a:lnTo>
                      <a:pt x="18"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17" name="Freeform 700"/>
              <p:cNvSpPr>
                <a:spLocks noEditPoints="1"/>
              </p:cNvSpPr>
              <p:nvPr/>
            </p:nvSpPr>
            <p:spPr bwMode="auto">
              <a:xfrm>
                <a:off x="2420578" y="1677910"/>
                <a:ext cx="60568" cy="68039"/>
              </a:xfrm>
              <a:custGeom>
                <a:avLst/>
                <a:gdLst>
                  <a:gd name="T0" fmla="*/ 16 w 33"/>
                  <a:gd name="T1" fmla="*/ 0 h 36"/>
                  <a:gd name="T2" fmla="*/ 16 w 33"/>
                  <a:gd name="T3" fmla="*/ 36 h 36"/>
                  <a:gd name="T4" fmla="*/ 33 w 33"/>
                  <a:gd name="T5" fmla="*/ 18 h 36"/>
                  <a:gd name="T6" fmla="*/ 0 w 33"/>
                  <a:gd name="T7" fmla="*/ 18 h 36"/>
                </a:gdLst>
                <a:ahLst/>
                <a:cxnLst>
                  <a:cxn ang="0">
                    <a:pos x="T0" y="T1"/>
                  </a:cxn>
                  <a:cxn ang="0">
                    <a:pos x="T2" y="T3"/>
                  </a:cxn>
                  <a:cxn ang="0">
                    <a:pos x="T4" y="T5"/>
                  </a:cxn>
                  <a:cxn ang="0">
                    <a:pos x="T6" y="T7"/>
                  </a:cxn>
                </a:cxnLst>
                <a:rect l="0" t="0" r="r" b="b"/>
                <a:pathLst>
                  <a:path w="33" h="36">
                    <a:moveTo>
                      <a:pt x="16" y="0"/>
                    </a:moveTo>
                    <a:lnTo>
                      <a:pt x="16" y="36"/>
                    </a:lnTo>
                    <a:moveTo>
                      <a:pt x="33"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18" name="Freeform 701"/>
              <p:cNvSpPr>
                <a:spLocks noEditPoints="1"/>
              </p:cNvSpPr>
              <p:nvPr/>
            </p:nvSpPr>
            <p:spPr bwMode="auto">
              <a:xfrm>
                <a:off x="2405895" y="1674130"/>
                <a:ext cx="58733" cy="68039"/>
              </a:xfrm>
              <a:custGeom>
                <a:avLst/>
                <a:gdLst>
                  <a:gd name="T0" fmla="*/ 17 w 32"/>
                  <a:gd name="T1" fmla="*/ 0 h 36"/>
                  <a:gd name="T2" fmla="*/ 17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7" y="0"/>
                    </a:moveTo>
                    <a:lnTo>
                      <a:pt x="17"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19" name="Freeform 702"/>
              <p:cNvSpPr>
                <a:spLocks noEditPoints="1"/>
              </p:cNvSpPr>
              <p:nvPr/>
            </p:nvSpPr>
            <p:spPr bwMode="auto">
              <a:xfrm>
                <a:off x="2396717" y="1666570"/>
                <a:ext cx="58733" cy="66149"/>
              </a:xfrm>
              <a:custGeom>
                <a:avLst/>
                <a:gdLst>
                  <a:gd name="T0" fmla="*/ 15 w 32"/>
                  <a:gd name="T1" fmla="*/ 0 h 35"/>
                  <a:gd name="T2" fmla="*/ 15 w 32"/>
                  <a:gd name="T3" fmla="*/ 35 h 35"/>
                  <a:gd name="T4" fmla="*/ 32 w 32"/>
                  <a:gd name="T5" fmla="*/ 18 h 35"/>
                  <a:gd name="T6" fmla="*/ 0 w 32"/>
                  <a:gd name="T7" fmla="*/ 18 h 35"/>
                </a:gdLst>
                <a:ahLst/>
                <a:cxnLst>
                  <a:cxn ang="0">
                    <a:pos x="T0" y="T1"/>
                  </a:cxn>
                  <a:cxn ang="0">
                    <a:pos x="T2" y="T3"/>
                  </a:cxn>
                  <a:cxn ang="0">
                    <a:pos x="T4" y="T5"/>
                  </a:cxn>
                  <a:cxn ang="0">
                    <a:pos x="T6" y="T7"/>
                  </a:cxn>
                </a:cxnLst>
                <a:rect l="0" t="0" r="r" b="b"/>
                <a:pathLst>
                  <a:path w="32" h="35">
                    <a:moveTo>
                      <a:pt x="15" y="0"/>
                    </a:moveTo>
                    <a:lnTo>
                      <a:pt x="15" y="35"/>
                    </a:lnTo>
                    <a:moveTo>
                      <a:pt x="32"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20" name="Freeform 703"/>
              <p:cNvSpPr>
                <a:spLocks noEditPoints="1"/>
              </p:cNvSpPr>
              <p:nvPr/>
            </p:nvSpPr>
            <p:spPr bwMode="auto">
              <a:xfrm>
                <a:off x="2383870" y="1651450"/>
                <a:ext cx="58733" cy="68039"/>
              </a:xfrm>
              <a:custGeom>
                <a:avLst/>
                <a:gdLst>
                  <a:gd name="T0" fmla="*/ 15 w 32"/>
                  <a:gd name="T1" fmla="*/ 0 h 36"/>
                  <a:gd name="T2" fmla="*/ 15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5" y="0"/>
                    </a:moveTo>
                    <a:lnTo>
                      <a:pt x="15" y="36"/>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21" name="Freeform 704"/>
              <p:cNvSpPr>
                <a:spLocks noEditPoints="1"/>
              </p:cNvSpPr>
              <p:nvPr/>
            </p:nvSpPr>
            <p:spPr bwMode="auto">
              <a:xfrm>
                <a:off x="2301276" y="1592861"/>
                <a:ext cx="56898" cy="68039"/>
              </a:xfrm>
              <a:custGeom>
                <a:avLst/>
                <a:gdLst>
                  <a:gd name="T0" fmla="*/ 16 w 31"/>
                  <a:gd name="T1" fmla="*/ 0 h 36"/>
                  <a:gd name="T2" fmla="*/ 16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6" y="0"/>
                    </a:moveTo>
                    <a:lnTo>
                      <a:pt x="16"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22" name="Freeform 705"/>
              <p:cNvSpPr>
                <a:spLocks noEditPoints="1"/>
              </p:cNvSpPr>
              <p:nvPr/>
            </p:nvSpPr>
            <p:spPr bwMode="auto">
              <a:xfrm>
                <a:off x="2207671" y="1573961"/>
                <a:ext cx="56898" cy="68039"/>
              </a:xfrm>
              <a:custGeom>
                <a:avLst/>
                <a:gdLst>
                  <a:gd name="T0" fmla="*/ 15 w 31"/>
                  <a:gd name="T1" fmla="*/ 0 h 36"/>
                  <a:gd name="T2" fmla="*/ 15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5" y="0"/>
                    </a:moveTo>
                    <a:lnTo>
                      <a:pt x="15"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23" name="Freeform 706"/>
              <p:cNvSpPr>
                <a:spLocks noEditPoints="1"/>
              </p:cNvSpPr>
              <p:nvPr/>
            </p:nvSpPr>
            <p:spPr bwMode="auto">
              <a:xfrm>
                <a:off x="2204000" y="1556951"/>
                <a:ext cx="56898" cy="68039"/>
              </a:xfrm>
              <a:custGeom>
                <a:avLst/>
                <a:gdLst>
                  <a:gd name="T0" fmla="*/ 15 w 31"/>
                  <a:gd name="T1" fmla="*/ 0 h 36"/>
                  <a:gd name="T2" fmla="*/ 15 w 31"/>
                  <a:gd name="T3" fmla="*/ 36 h 36"/>
                  <a:gd name="T4" fmla="*/ 31 w 31"/>
                  <a:gd name="T5" fmla="*/ 17 h 36"/>
                  <a:gd name="T6" fmla="*/ 0 w 31"/>
                  <a:gd name="T7" fmla="*/ 19 h 36"/>
                </a:gdLst>
                <a:ahLst/>
                <a:cxnLst>
                  <a:cxn ang="0">
                    <a:pos x="T0" y="T1"/>
                  </a:cxn>
                  <a:cxn ang="0">
                    <a:pos x="T2" y="T3"/>
                  </a:cxn>
                  <a:cxn ang="0">
                    <a:pos x="T4" y="T5"/>
                  </a:cxn>
                  <a:cxn ang="0">
                    <a:pos x="T6" y="T7"/>
                  </a:cxn>
                </a:cxnLst>
                <a:rect l="0" t="0" r="r" b="b"/>
                <a:pathLst>
                  <a:path w="31" h="36">
                    <a:moveTo>
                      <a:pt x="15" y="0"/>
                    </a:moveTo>
                    <a:lnTo>
                      <a:pt x="15" y="36"/>
                    </a:lnTo>
                    <a:moveTo>
                      <a:pt x="31" y="17"/>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24" name="Freeform 707"/>
              <p:cNvSpPr>
                <a:spLocks noEditPoints="1"/>
              </p:cNvSpPr>
              <p:nvPr/>
            </p:nvSpPr>
            <p:spPr bwMode="auto">
              <a:xfrm>
                <a:off x="2191152" y="1545612"/>
                <a:ext cx="56898" cy="66149"/>
              </a:xfrm>
              <a:custGeom>
                <a:avLst/>
                <a:gdLst>
                  <a:gd name="T0" fmla="*/ 16 w 31"/>
                  <a:gd name="T1" fmla="*/ 0 h 35"/>
                  <a:gd name="T2" fmla="*/ 16 w 31"/>
                  <a:gd name="T3" fmla="*/ 35 h 35"/>
                  <a:gd name="T4" fmla="*/ 31 w 31"/>
                  <a:gd name="T5" fmla="*/ 17 h 35"/>
                  <a:gd name="T6" fmla="*/ 0 w 31"/>
                  <a:gd name="T7" fmla="*/ 17 h 35"/>
                </a:gdLst>
                <a:ahLst/>
                <a:cxnLst>
                  <a:cxn ang="0">
                    <a:pos x="T0" y="T1"/>
                  </a:cxn>
                  <a:cxn ang="0">
                    <a:pos x="T2" y="T3"/>
                  </a:cxn>
                  <a:cxn ang="0">
                    <a:pos x="T4" y="T5"/>
                  </a:cxn>
                  <a:cxn ang="0">
                    <a:pos x="T6" y="T7"/>
                  </a:cxn>
                </a:cxnLst>
                <a:rect l="0" t="0" r="r" b="b"/>
                <a:pathLst>
                  <a:path w="31" h="35">
                    <a:moveTo>
                      <a:pt x="16" y="0"/>
                    </a:moveTo>
                    <a:lnTo>
                      <a:pt x="16" y="35"/>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25" name="Freeform 708"/>
              <p:cNvSpPr>
                <a:spLocks noEditPoints="1"/>
              </p:cNvSpPr>
              <p:nvPr/>
            </p:nvSpPr>
            <p:spPr bwMode="auto">
              <a:xfrm>
                <a:off x="2187481" y="1519152"/>
                <a:ext cx="56898" cy="68039"/>
              </a:xfrm>
              <a:custGeom>
                <a:avLst/>
                <a:gdLst>
                  <a:gd name="T0" fmla="*/ 16 w 31"/>
                  <a:gd name="T1" fmla="*/ 0 h 36"/>
                  <a:gd name="T2" fmla="*/ 16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6" y="0"/>
                    </a:moveTo>
                    <a:lnTo>
                      <a:pt x="16" y="36"/>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26" name="Freeform 709"/>
              <p:cNvSpPr>
                <a:spLocks noEditPoints="1"/>
              </p:cNvSpPr>
              <p:nvPr/>
            </p:nvSpPr>
            <p:spPr bwMode="auto">
              <a:xfrm>
                <a:off x="2169127" y="1505922"/>
                <a:ext cx="60568" cy="68039"/>
              </a:xfrm>
              <a:custGeom>
                <a:avLst/>
                <a:gdLst>
                  <a:gd name="T0" fmla="*/ 17 w 33"/>
                  <a:gd name="T1" fmla="*/ 0 h 36"/>
                  <a:gd name="T2" fmla="*/ 17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7" y="0"/>
                    </a:moveTo>
                    <a:lnTo>
                      <a:pt x="17"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27" name="Freeform 710"/>
              <p:cNvSpPr>
                <a:spLocks noEditPoints="1"/>
              </p:cNvSpPr>
              <p:nvPr/>
            </p:nvSpPr>
            <p:spPr bwMode="auto">
              <a:xfrm>
                <a:off x="2156279" y="1496472"/>
                <a:ext cx="60568" cy="68039"/>
              </a:xfrm>
              <a:custGeom>
                <a:avLst/>
                <a:gdLst>
                  <a:gd name="T0" fmla="*/ 17 w 33"/>
                  <a:gd name="T1" fmla="*/ 0 h 36"/>
                  <a:gd name="T2" fmla="*/ 17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7" y="0"/>
                    </a:moveTo>
                    <a:lnTo>
                      <a:pt x="17"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28" name="Freeform 711"/>
              <p:cNvSpPr>
                <a:spLocks noEditPoints="1"/>
              </p:cNvSpPr>
              <p:nvPr/>
            </p:nvSpPr>
            <p:spPr bwMode="auto">
              <a:xfrm>
                <a:off x="1978245" y="1454893"/>
                <a:ext cx="58733" cy="68039"/>
              </a:xfrm>
              <a:custGeom>
                <a:avLst/>
                <a:gdLst>
                  <a:gd name="T0" fmla="*/ 17 w 32"/>
                  <a:gd name="T1" fmla="*/ 0 h 36"/>
                  <a:gd name="T2" fmla="*/ 17 w 32"/>
                  <a:gd name="T3" fmla="*/ 36 h 36"/>
                  <a:gd name="T4" fmla="*/ 32 w 32"/>
                  <a:gd name="T5" fmla="*/ 17 h 36"/>
                  <a:gd name="T6" fmla="*/ 0 w 32"/>
                  <a:gd name="T7" fmla="*/ 18 h 36"/>
                </a:gdLst>
                <a:ahLst/>
                <a:cxnLst>
                  <a:cxn ang="0">
                    <a:pos x="T0" y="T1"/>
                  </a:cxn>
                  <a:cxn ang="0">
                    <a:pos x="T2" y="T3"/>
                  </a:cxn>
                  <a:cxn ang="0">
                    <a:pos x="T4" y="T5"/>
                  </a:cxn>
                  <a:cxn ang="0">
                    <a:pos x="T6" y="T7"/>
                  </a:cxn>
                </a:cxnLst>
                <a:rect l="0" t="0" r="r" b="b"/>
                <a:pathLst>
                  <a:path w="32" h="36">
                    <a:moveTo>
                      <a:pt x="17" y="0"/>
                    </a:moveTo>
                    <a:lnTo>
                      <a:pt x="17" y="36"/>
                    </a:lnTo>
                    <a:moveTo>
                      <a:pt x="32" y="17"/>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29" name="Freeform 712"/>
              <p:cNvSpPr>
                <a:spLocks noEditPoints="1"/>
              </p:cNvSpPr>
              <p:nvPr/>
            </p:nvSpPr>
            <p:spPr bwMode="auto">
              <a:xfrm>
                <a:off x="6120757" y="2781653"/>
                <a:ext cx="58733" cy="68039"/>
              </a:xfrm>
              <a:custGeom>
                <a:avLst/>
                <a:gdLst>
                  <a:gd name="T0" fmla="*/ 15 w 32"/>
                  <a:gd name="T1" fmla="*/ 0 h 36"/>
                  <a:gd name="T2" fmla="*/ 15 w 32"/>
                  <a:gd name="T3" fmla="*/ 36 h 36"/>
                  <a:gd name="T4" fmla="*/ 32 w 32"/>
                  <a:gd name="T5" fmla="*/ 18 h 36"/>
                  <a:gd name="T6" fmla="*/ 0 w 32"/>
                  <a:gd name="T7" fmla="*/ 18 h 36"/>
                </a:gdLst>
                <a:ahLst/>
                <a:cxnLst>
                  <a:cxn ang="0">
                    <a:pos x="T0" y="T1"/>
                  </a:cxn>
                  <a:cxn ang="0">
                    <a:pos x="T2" y="T3"/>
                  </a:cxn>
                  <a:cxn ang="0">
                    <a:pos x="T4" y="T5"/>
                  </a:cxn>
                  <a:cxn ang="0">
                    <a:pos x="T6" y="T7"/>
                  </a:cxn>
                </a:cxnLst>
                <a:rect l="0" t="0" r="r" b="b"/>
                <a:pathLst>
                  <a:path w="32" h="36">
                    <a:moveTo>
                      <a:pt x="15" y="0"/>
                    </a:moveTo>
                    <a:lnTo>
                      <a:pt x="15" y="36"/>
                    </a:lnTo>
                    <a:moveTo>
                      <a:pt x="32"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30" name="Freeform 713"/>
              <p:cNvSpPr>
                <a:spLocks noEditPoints="1"/>
              </p:cNvSpPr>
              <p:nvPr/>
            </p:nvSpPr>
            <p:spPr bwMode="auto">
              <a:xfrm>
                <a:off x="6109745" y="2781653"/>
                <a:ext cx="56898" cy="68039"/>
              </a:xfrm>
              <a:custGeom>
                <a:avLst/>
                <a:gdLst>
                  <a:gd name="T0" fmla="*/ 16 w 31"/>
                  <a:gd name="T1" fmla="*/ 0 h 36"/>
                  <a:gd name="T2" fmla="*/ 16 w 31"/>
                  <a:gd name="T3" fmla="*/ 36 h 36"/>
                  <a:gd name="T4" fmla="*/ 31 w 31"/>
                  <a:gd name="T5" fmla="*/ 18 h 36"/>
                  <a:gd name="T6" fmla="*/ 0 w 31"/>
                  <a:gd name="T7" fmla="*/ 18 h 36"/>
                </a:gdLst>
                <a:ahLst/>
                <a:cxnLst>
                  <a:cxn ang="0">
                    <a:pos x="T0" y="T1"/>
                  </a:cxn>
                  <a:cxn ang="0">
                    <a:pos x="T2" y="T3"/>
                  </a:cxn>
                  <a:cxn ang="0">
                    <a:pos x="T4" y="T5"/>
                  </a:cxn>
                  <a:cxn ang="0">
                    <a:pos x="T6" y="T7"/>
                  </a:cxn>
                </a:cxnLst>
                <a:rect l="0" t="0" r="r" b="b"/>
                <a:pathLst>
                  <a:path w="31" h="36">
                    <a:moveTo>
                      <a:pt x="16" y="0"/>
                    </a:moveTo>
                    <a:lnTo>
                      <a:pt x="16" y="36"/>
                    </a:lnTo>
                    <a:moveTo>
                      <a:pt x="31"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31" name="Freeform 714"/>
              <p:cNvSpPr>
                <a:spLocks noEditPoints="1"/>
              </p:cNvSpPr>
              <p:nvPr/>
            </p:nvSpPr>
            <p:spPr bwMode="auto">
              <a:xfrm>
                <a:off x="6098732" y="2781653"/>
                <a:ext cx="58733" cy="68039"/>
              </a:xfrm>
              <a:custGeom>
                <a:avLst/>
                <a:gdLst>
                  <a:gd name="T0" fmla="*/ 17 w 32"/>
                  <a:gd name="T1" fmla="*/ 0 h 36"/>
                  <a:gd name="T2" fmla="*/ 17 w 32"/>
                  <a:gd name="T3" fmla="*/ 36 h 36"/>
                  <a:gd name="T4" fmla="*/ 32 w 32"/>
                  <a:gd name="T5" fmla="*/ 18 h 36"/>
                  <a:gd name="T6" fmla="*/ 0 w 32"/>
                  <a:gd name="T7" fmla="*/ 18 h 36"/>
                </a:gdLst>
                <a:ahLst/>
                <a:cxnLst>
                  <a:cxn ang="0">
                    <a:pos x="T0" y="T1"/>
                  </a:cxn>
                  <a:cxn ang="0">
                    <a:pos x="T2" y="T3"/>
                  </a:cxn>
                  <a:cxn ang="0">
                    <a:pos x="T4" y="T5"/>
                  </a:cxn>
                  <a:cxn ang="0">
                    <a:pos x="T6" y="T7"/>
                  </a:cxn>
                </a:cxnLst>
                <a:rect l="0" t="0" r="r" b="b"/>
                <a:pathLst>
                  <a:path w="32" h="36">
                    <a:moveTo>
                      <a:pt x="17" y="0"/>
                    </a:moveTo>
                    <a:lnTo>
                      <a:pt x="17" y="36"/>
                    </a:lnTo>
                    <a:moveTo>
                      <a:pt x="32"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grpSp>
        <p:sp>
          <p:nvSpPr>
            <p:cNvPr id="384" name="Rectangle 383"/>
            <p:cNvSpPr>
              <a:spLocks noChangeArrowheads="1"/>
            </p:cNvSpPr>
            <p:nvPr/>
          </p:nvSpPr>
          <p:spPr bwMode="auto">
            <a:xfrm>
              <a:off x="1119354" y="4046701"/>
              <a:ext cx="695642" cy="11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No. at Risk</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5" name="Rectangle 384"/>
            <p:cNvSpPr>
              <a:spLocks noChangeArrowheads="1"/>
            </p:cNvSpPr>
            <p:nvPr/>
          </p:nvSpPr>
          <p:spPr bwMode="auto">
            <a:xfrm>
              <a:off x="1064728" y="4190238"/>
              <a:ext cx="776089" cy="11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1" i="0" u="none" strike="noStrike" kern="1200" cap="none" spc="0" normalizeH="0" baseline="0" noProof="0" dirty="0">
                  <a:ln>
                    <a:noFill/>
                  </a:ln>
                  <a:solidFill>
                    <a:srgbClr val="006DB2"/>
                  </a:solidFill>
                  <a:effectLst/>
                  <a:uLnTx/>
                  <a:uFillTx/>
                  <a:latin typeface="Arial" panose="020B0604020202020204" pitchFamily="34" charset="0"/>
                  <a:ea typeface="ＭＳ Ｐゴシック" panose="020B0600070205080204" pitchFamily="34" charset="-128"/>
                  <a:cs typeface="+mn-cs"/>
                </a:rPr>
                <a:t>Durvalumab</a:t>
              </a:r>
              <a:endParaRPr kumimoji="0" lang="en-US" altLang="en-US" sz="2400" b="0" i="0" u="none" strike="noStrike" kern="1200" cap="none" spc="0" normalizeH="0" baseline="0" noProof="0" dirty="0">
                <a:ln>
                  <a:noFill/>
                </a:ln>
                <a:solidFill>
                  <a:srgbClr val="006DB2"/>
                </a:solidFill>
                <a:effectLst/>
                <a:uLnTx/>
                <a:uFillTx/>
                <a:latin typeface="Arial" panose="020B0604020202020204" pitchFamily="34" charset="0"/>
                <a:ea typeface="ＭＳ Ｐゴシック" panose="020B0600070205080204" pitchFamily="34" charset="-128"/>
                <a:cs typeface="+mn-cs"/>
              </a:endParaRPr>
            </a:p>
          </p:txBody>
        </p:sp>
        <p:sp>
          <p:nvSpPr>
            <p:cNvPr id="400" name="Rectangle 399"/>
            <p:cNvSpPr>
              <a:spLocks noChangeArrowheads="1"/>
            </p:cNvSpPr>
            <p:nvPr/>
          </p:nvSpPr>
          <p:spPr bwMode="auto">
            <a:xfrm>
              <a:off x="1238167" y="4343203"/>
              <a:ext cx="514238" cy="11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1" i="0" u="none" strike="noStrike" kern="1200" cap="none" spc="0" normalizeH="0" baseline="0" noProof="0" dirty="0">
                  <a:ln>
                    <a:noFill/>
                  </a:ln>
                  <a:solidFill>
                    <a:srgbClr val="ED7D31"/>
                  </a:solidFill>
                  <a:effectLst/>
                  <a:uLnTx/>
                  <a:uFillTx/>
                  <a:latin typeface="Arial" panose="020B0604020202020204" pitchFamily="34" charset="0"/>
                  <a:ea typeface="ＭＳ Ｐゴシック" panose="020B0600070205080204" pitchFamily="34" charset="-128"/>
                  <a:cs typeface="+mn-cs"/>
                </a:rPr>
                <a:t>Placebo</a:t>
              </a:r>
              <a:endParaRPr kumimoji="0" lang="en-US" altLang="en-US" sz="2400" b="0" i="0" u="none" strike="noStrike" kern="1200" cap="none" spc="0" normalizeH="0" baseline="0" noProof="0" dirty="0">
                <a:ln>
                  <a:noFill/>
                </a:ln>
                <a:solidFill>
                  <a:srgbClr val="ED7D31"/>
                </a:solidFill>
                <a:effectLst/>
                <a:uLnTx/>
                <a:uFillTx/>
                <a:latin typeface="Arial" panose="020B0604020202020204" pitchFamily="34" charset="0"/>
                <a:ea typeface="ＭＳ Ｐゴシック" panose="020B0600070205080204" pitchFamily="34" charset="-128"/>
                <a:cs typeface="+mn-cs"/>
              </a:endParaRPr>
            </a:p>
          </p:txBody>
        </p:sp>
        <p:grpSp>
          <p:nvGrpSpPr>
            <p:cNvPr id="419" name="Group 418"/>
            <p:cNvGrpSpPr/>
            <p:nvPr/>
          </p:nvGrpSpPr>
          <p:grpSpPr>
            <a:xfrm>
              <a:off x="1900948" y="4194918"/>
              <a:ext cx="4680239" cy="112990"/>
              <a:chOff x="1928936" y="5864217"/>
              <a:chExt cx="4647853" cy="112990"/>
            </a:xfrm>
          </p:grpSpPr>
          <p:sp>
            <p:nvSpPr>
              <p:cNvPr id="420" name="Rectangle 422"/>
              <p:cNvSpPr>
                <a:spLocks noChangeArrowheads="1"/>
              </p:cNvSpPr>
              <p:nvPr/>
            </p:nvSpPr>
            <p:spPr bwMode="auto">
              <a:xfrm>
                <a:off x="1928936" y="5864217"/>
                <a:ext cx="220877" cy="11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a:ea typeface="ＭＳ Ｐゴシック" panose="020B0600070205080204" pitchFamily="34" charset="-128"/>
                    <a:cs typeface="+mn-cs"/>
                  </a:rPr>
                  <a:t>476</a:t>
                </a:r>
              </a:p>
            </p:txBody>
          </p:sp>
          <p:sp>
            <p:nvSpPr>
              <p:cNvPr id="421" name="Rectangle 423"/>
              <p:cNvSpPr>
                <a:spLocks noChangeArrowheads="1"/>
              </p:cNvSpPr>
              <p:nvPr/>
            </p:nvSpPr>
            <p:spPr bwMode="auto">
              <a:xfrm>
                <a:off x="2275593" y="5864217"/>
                <a:ext cx="220877" cy="11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a:ea typeface="ＭＳ Ｐゴシック" panose="020B0600070205080204" pitchFamily="34" charset="-128"/>
                    <a:cs typeface="+mn-cs"/>
                  </a:rPr>
                  <a:t>419</a:t>
                </a:r>
              </a:p>
            </p:txBody>
          </p:sp>
          <p:sp>
            <p:nvSpPr>
              <p:cNvPr id="422" name="Rectangle 424"/>
              <p:cNvSpPr>
                <a:spLocks noChangeArrowheads="1"/>
              </p:cNvSpPr>
              <p:nvPr/>
            </p:nvSpPr>
            <p:spPr bwMode="auto">
              <a:xfrm>
                <a:off x="2618493" y="5864217"/>
                <a:ext cx="220877" cy="11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a:ea typeface="ＭＳ Ｐゴシック" panose="020B0600070205080204" pitchFamily="34" charset="-128"/>
                    <a:cs typeface="+mn-cs"/>
                  </a:rPr>
                  <a:t>357</a:t>
                </a:r>
              </a:p>
            </p:txBody>
          </p:sp>
          <p:sp>
            <p:nvSpPr>
              <p:cNvPr id="423" name="Rectangle 425"/>
              <p:cNvSpPr>
                <a:spLocks noChangeArrowheads="1"/>
              </p:cNvSpPr>
              <p:nvPr/>
            </p:nvSpPr>
            <p:spPr bwMode="auto">
              <a:xfrm>
                <a:off x="2974092" y="5864217"/>
                <a:ext cx="220877" cy="11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a:ea typeface="ＭＳ Ｐゴシック" panose="020B0600070205080204" pitchFamily="34" charset="-128"/>
                    <a:cs typeface="+mn-cs"/>
                  </a:rPr>
                  <a:t>316</a:t>
                </a:r>
              </a:p>
            </p:txBody>
          </p:sp>
          <p:sp>
            <p:nvSpPr>
              <p:cNvPr id="424" name="Rectangle 426"/>
              <p:cNvSpPr>
                <a:spLocks noChangeArrowheads="1"/>
              </p:cNvSpPr>
              <p:nvPr/>
            </p:nvSpPr>
            <p:spPr bwMode="auto">
              <a:xfrm>
                <a:off x="3316993" y="5864217"/>
                <a:ext cx="220877" cy="11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a:ea typeface="ＭＳ Ｐゴシック" panose="020B0600070205080204" pitchFamily="34" charset="-128"/>
                    <a:cs typeface="+mn-cs"/>
                  </a:rPr>
                  <a:t>259</a:t>
                </a:r>
              </a:p>
            </p:txBody>
          </p:sp>
          <p:sp>
            <p:nvSpPr>
              <p:cNvPr id="425" name="Rectangle 427"/>
              <p:cNvSpPr>
                <a:spLocks noChangeArrowheads="1"/>
              </p:cNvSpPr>
              <p:nvPr/>
            </p:nvSpPr>
            <p:spPr bwMode="auto">
              <a:xfrm>
                <a:off x="3659894" y="5864217"/>
                <a:ext cx="220877" cy="11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a:ea typeface="ＭＳ Ｐゴシック" panose="020B0600070205080204" pitchFamily="34" charset="-128"/>
                    <a:cs typeface="+mn-cs"/>
                  </a:rPr>
                  <a:t>223</a:t>
                </a:r>
              </a:p>
            </p:txBody>
          </p:sp>
          <p:sp>
            <p:nvSpPr>
              <p:cNvPr id="426" name="Rectangle 428"/>
              <p:cNvSpPr>
                <a:spLocks noChangeArrowheads="1"/>
              </p:cNvSpPr>
              <p:nvPr/>
            </p:nvSpPr>
            <p:spPr bwMode="auto">
              <a:xfrm>
                <a:off x="4015493" y="5864217"/>
                <a:ext cx="220877" cy="11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a:ea typeface="ＭＳ Ｐゴシック" panose="020B0600070205080204" pitchFamily="34" charset="-128"/>
                    <a:cs typeface="+mn-cs"/>
                  </a:rPr>
                  <a:t>194</a:t>
                </a:r>
              </a:p>
            </p:txBody>
          </p:sp>
          <p:sp>
            <p:nvSpPr>
              <p:cNvPr id="427" name="Rectangle 429"/>
              <p:cNvSpPr>
                <a:spLocks noChangeArrowheads="1"/>
              </p:cNvSpPr>
              <p:nvPr/>
            </p:nvSpPr>
            <p:spPr bwMode="auto">
              <a:xfrm>
                <a:off x="4358393" y="5864217"/>
                <a:ext cx="220877" cy="11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a:ea typeface="ＭＳ Ｐゴシック" panose="020B0600070205080204" pitchFamily="34" charset="-128"/>
                    <a:cs typeface="+mn-cs"/>
                  </a:rPr>
                  <a:t>163</a:t>
                </a:r>
              </a:p>
            </p:txBody>
          </p:sp>
          <p:sp>
            <p:nvSpPr>
              <p:cNvPr id="428" name="Rectangle 430"/>
              <p:cNvSpPr>
                <a:spLocks noChangeArrowheads="1"/>
              </p:cNvSpPr>
              <p:nvPr/>
            </p:nvSpPr>
            <p:spPr bwMode="auto">
              <a:xfrm>
                <a:off x="4713994" y="5864217"/>
                <a:ext cx="220877" cy="11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a:ea typeface="ＭＳ Ｐゴシック" panose="020B0600070205080204" pitchFamily="34" charset="-128"/>
                    <a:cs typeface="+mn-cs"/>
                  </a:rPr>
                  <a:t>129</a:t>
                </a:r>
              </a:p>
            </p:txBody>
          </p:sp>
          <p:sp>
            <p:nvSpPr>
              <p:cNvPr id="429" name="Rectangle 431"/>
              <p:cNvSpPr>
                <a:spLocks noChangeArrowheads="1"/>
              </p:cNvSpPr>
              <p:nvPr/>
            </p:nvSpPr>
            <p:spPr bwMode="auto">
              <a:xfrm>
                <a:off x="5081528" y="5864217"/>
                <a:ext cx="147251" cy="11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a:ea typeface="ＭＳ Ｐゴシック" panose="020B0600070205080204" pitchFamily="34" charset="-128"/>
                    <a:cs typeface="+mn-cs"/>
                  </a:rPr>
                  <a:t>92</a:t>
                </a:r>
              </a:p>
            </p:txBody>
          </p:sp>
          <p:sp>
            <p:nvSpPr>
              <p:cNvPr id="430" name="Rectangle 432"/>
              <p:cNvSpPr>
                <a:spLocks noChangeArrowheads="1"/>
              </p:cNvSpPr>
              <p:nvPr/>
            </p:nvSpPr>
            <p:spPr bwMode="auto">
              <a:xfrm>
                <a:off x="5437128" y="5864217"/>
                <a:ext cx="147251" cy="11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a:ea typeface="ＭＳ Ｐゴシック" panose="020B0600070205080204" pitchFamily="34" charset="-128"/>
                    <a:cs typeface="+mn-cs"/>
                  </a:rPr>
                  <a:t>46</a:t>
                </a:r>
              </a:p>
            </p:txBody>
          </p:sp>
          <p:sp>
            <p:nvSpPr>
              <p:cNvPr id="431" name="Rectangle 433"/>
              <p:cNvSpPr>
                <a:spLocks noChangeArrowheads="1"/>
              </p:cNvSpPr>
              <p:nvPr/>
            </p:nvSpPr>
            <p:spPr bwMode="auto">
              <a:xfrm>
                <a:off x="5780027" y="5864217"/>
                <a:ext cx="147251" cy="11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a:ea typeface="ＭＳ Ｐゴシック" panose="020B0600070205080204" pitchFamily="34" charset="-128"/>
                    <a:cs typeface="+mn-cs"/>
                  </a:rPr>
                  <a:t>25</a:t>
                </a:r>
              </a:p>
            </p:txBody>
          </p:sp>
          <p:sp>
            <p:nvSpPr>
              <p:cNvPr id="432" name="Rectangle 434"/>
              <p:cNvSpPr>
                <a:spLocks noChangeArrowheads="1"/>
              </p:cNvSpPr>
              <p:nvPr/>
            </p:nvSpPr>
            <p:spPr bwMode="auto">
              <a:xfrm>
                <a:off x="6160264" y="5864217"/>
                <a:ext cx="73626" cy="11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a:ea typeface="ＭＳ Ｐゴシック" panose="020B0600070205080204" pitchFamily="34" charset="-128"/>
                    <a:cs typeface="+mn-cs"/>
                  </a:rPr>
                  <a:t>1</a:t>
                </a:r>
              </a:p>
            </p:txBody>
          </p:sp>
          <p:sp>
            <p:nvSpPr>
              <p:cNvPr id="433" name="Rectangle 435"/>
              <p:cNvSpPr>
                <a:spLocks noChangeArrowheads="1"/>
              </p:cNvSpPr>
              <p:nvPr/>
            </p:nvSpPr>
            <p:spPr bwMode="auto">
              <a:xfrm>
                <a:off x="6503163" y="5864217"/>
                <a:ext cx="73626" cy="11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a:ea typeface="ＭＳ Ｐゴシック" panose="020B0600070205080204" pitchFamily="34" charset="-128"/>
                    <a:cs typeface="+mn-cs"/>
                  </a:rPr>
                  <a:t>0</a:t>
                </a:r>
              </a:p>
            </p:txBody>
          </p:sp>
        </p:grpSp>
        <p:grpSp>
          <p:nvGrpSpPr>
            <p:cNvPr id="434" name="Group 433"/>
            <p:cNvGrpSpPr/>
            <p:nvPr/>
          </p:nvGrpSpPr>
          <p:grpSpPr>
            <a:xfrm>
              <a:off x="1900726" y="4343202"/>
              <a:ext cx="4680600" cy="112991"/>
              <a:chOff x="1913937" y="6016616"/>
              <a:chExt cx="4663089" cy="112991"/>
            </a:xfrm>
          </p:grpSpPr>
          <p:sp>
            <p:nvSpPr>
              <p:cNvPr id="435" name="Rectangle 436"/>
              <p:cNvSpPr>
                <a:spLocks noChangeArrowheads="1"/>
              </p:cNvSpPr>
              <p:nvPr/>
            </p:nvSpPr>
            <p:spPr bwMode="auto">
              <a:xfrm>
                <a:off x="1913937" y="6016617"/>
                <a:ext cx="221584" cy="11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a:ea typeface="ＭＳ Ｐゴシック" panose="020B0600070205080204" pitchFamily="34" charset="-128"/>
                    <a:cs typeface="+mn-cs"/>
                  </a:rPr>
                  <a:t>237</a:t>
                </a:r>
              </a:p>
            </p:txBody>
          </p:sp>
          <p:sp>
            <p:nvSpPr>
              <p:cNvPr id="436" name="Rectangle 437"/>
              <p:cNvSpPr>
                <a:spLocks noChangeArrowheads="1"/>
              </p:cNvSpPr>
              <p:nvPr/>
            </p:nvSpPr>
            <p:spPr bwMode="auto">
              <a:xfrm>
                <a:off x="2275594" y="6016617"/>
                <a:ext cx="221584" cy="11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a:ea typeface="ＭＳ Ｐゴシック" panose="020B0600070205080204" pitchFamily="34" charset="-128"/>
                    <a:cs typeface="+mn-cs"/>
                  </a:rPr>
                  <a:t>189</a:t>
                </a:r>
              </a:p>
            </p:txBody>
          </p:sp>
          <p:sp>
            <p:nvSpPr>
              <p:cNvPr id="437" name="Rectangle 438"/>
              <p:cNvSpPr>
                <a:spLocks noChangeArrowheads="1"/>
              </p:cNvSpPr>
              <p:nvPr/>
            </p:nvSpPr>
            <p:spPr bwMode="auto">
              <a:xfrm>
                <a:off x="2618494" y="6016617"/>
                <a:ext cx="221584" cy="11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a:ea typeface="ＭＳ Ｐゴシック" panose="020B0600070205080204" pitchFamily="34" charset="-128"/>
                    <a:cs typeface="+mn-cs"/>
                  </a:rPr>
                  <a:t>139</a:t>
                </a:r>
              </a:p>
            </p:txBody>
          </p:sp>
          <p:sp>
            <p:nvSpPr>
              <p:cNvPr id="438" name="Rectangle 439"/>
              <p:cNvSpPr>
                <a:spLocks noChangeArrowheads="1"/>
              </p:cNvSpPr>
              <p:nvPr/>
            </p:nvSpPr>
            <p:spPr bwMode="auto">
              <a:xfrm>
                <a:off x="2961439" y="6016617"/>
                <a:ext cx="221584" cy="11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a:ea typeface="ＭＳ Ｐゴシック" panose="020B0600070205080204" pitchFamily="34" charset="-128"/>
                    <a:cs typeface="+mn-cs"/>
                  </a:rPr>
                  <a:t>118</a:t>
                </a:r>
              </a:p>
            </p:txBody>
          </p:sp>
          <p:sp>
            <p:nvSpPr>
              <p:cNvPr id="439" name="Rectangle 441"/>
              <p:cNvSpPr>
                <a:spLocks noChangeArrowheads="1"/>
              </p:cNvSpPr>
              <p:nvPr/>
            </p:nvSpPr>
            <p:spPr bwMode="auto">
              <a:xfrm>
                <a:off x="3341629" y="6016617"/>
                <a:ext cx="147722" cy="11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a:ea typeface="ＭＳ Ｐゴシック" panose="020B0600070205080204" pitchFamily="34" charset="-128"/>
                    <a:cs typeface="+mn-cs"/>
                  </a:rPr>
                  <a:t>95</a:t>
                </a:r>
              </a:p>
            </p:txBody>
          </p:sp>
          <p:sp>
            <p:nvSpPr>
              <p:cNvPr id="440" name="Rectangle 442"/>
              <p:cNvSpPr>
                <a:spLocks noChangeArrowheads="1"/>
              </p:cNvSpPr>
              <p:nvPr/>
            </p:nvSpPr>
            <p:spPr bwMode="auto">
              <a:xfrm>
                <a:off x="3684531" y="6016617"/>
                <a:ext cx="147722" cy="11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a:ea typeface="ＭＳ Ｐゴシック" panose="020B0600070205080204" pitchFamily="34" charset="-128"/>
                    <a:cs typeface="+mn-cs"/>
                  </a:rPr>
                  <a:t>77</a:t>
                </a:r>
              </a:p>
            </p:txBody>
          </p:sp>
          <p:sp>
            <p:nvSpPr>
              <p:cNvPr id="441" name="Rectangle 443"/>
              <p:cNvSpPr>
                <a:spLocks noChangeArrowheads="1"/>
              </p:cNvSpPr>
              <p:nvPr/>
            </p:nvSpPr>
            <p:spPr bwMode="auto">
              <a:xfrm>
                <a:off x="4040129" y="6016617"/>
                <a:ext cx="147722" cy="11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a:ea typeface="ＭＳ Ｐゴシック" panose="020B0600070205080204" pitchFamily="34" charset="-128"/>
                    <a:cs typeface="+mn-cs"/>
                  </a:rPr>
                  <a:t>64</a:t>
                </a:r>
              </a:p>
            </p:txBody>
          </p:sp>
          <p:sp>
            <p:nvSpPr>
              <p:cNvPr id="442" name="Rectangle 444"/>
              <p:cNvSpPr>
                <a:spLocks noChangeArrowheads="1"/>
              </p:cNvSpPr>
              <p:nvPr/>
            </p:nvSpPr>
            <p:spPr bwMode="auto">
              <a:xfrm>
                <a:off x="4383029" y="6016617"/>
                <a:ext cx="147722" cy="11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a:ea typeface="ＭＳ Ｐゴシック" panose="020B0600070205080204" pitchFamily="34" charset="-128"/>
                    <a:cs typeface="+mn-cs"/>
                  </a:rPr>
                  <a:t>54</a:t>
                </a:r>
              </a:p>
            </p:txBody>
          </p:sp>
          <p:sp>
            <p:nvSpPr>
              <p:cNvPr id="443" name="Rectangle 445"/>
              <p:cNvSpPr>
                <a:spLocks noChangeArrowheads="1"/>
              </p:cNvSpPr>
              <p:nvPr/>
            </p:nvSpPr>
            <p:spPr bwMode="auto">
              <a:xfrm>
                <a:off x="4738631" y="6016617"/>
                <a:ext cx="147722" cy="11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a:ea typeface="ＭＳ Ｐゴシック" panose="020B0600070205080204" pitchFamily="34" charset="-128"/>
                    <a:cs typeface="+mn-cs"/>
                  </a:rPr>
                  <a:t>39</a:t>
                </a:r>
              </a:p>
            </p:txBody>
          </p:sp>
          <p:sp>
            <p:nvSpPr>
              <p:cNvPr id="444" name="Rectangle 446"/>
              <p:cNvSpPr>
                <a:spLocks noChangeArrowheads="1"/>
              </p:cNvSpPr>
              <p:nvPr/>
            </p:nvSpPr>
            <p:spPr bwMode="auto">
              <a:xfrm>
                <a:off x="5081530" y="6016617"/>
                <a:ext cx="147722" cy="11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a:ea typeface="ＭＳ Ｐゴシック" panose="020B0600070205080204" pitchFamily="34" charset="-128"/>
                    <a:cs typeface="+mn-cs"/>
                  </a:rPr>
                  <a:t>27</a:t>
                </a:r>
              </a:p>
            </p:txBody>
          </p:sp>
          <p:sp>
            <p:nvSpPr>
              <p:cNvPr id="445" name="Rectangle 447"/>
              <p:cNvSpPr>
                <a:spLocks noChangeArrowheads="1"/>
              </p:cNvSpPr>
              <p:nvPr/>
            </p:nvSpPr>
            <p:spPr bwMode="auto">
              <a:xfrm>
                <a:off x="5437129" y="6016617"/>
                <a:ext cx="147722" cy="11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a:ea typeface="ＭＳ Ｐゴシック" panose="020B0600070205080204" pitchFamily="34" charset="-128"/>
                    <a:cs typeface="+mn-cs"/>
                  </a:rPr>
                  <a:t>12</a:t>
                </a:r>
              </a:p>
            </p:txBody>
          </p:sp>
          <p:sp>
            <p:nvSpPr>
              <p:cNvPr id="446" name="Rectangle 448"/>
              <p:cNvSpPr>
                <a:spLocks noChangeArrowheads="1"/>
              </p:cNvSpPr>
              <p:nvPr/>
            </p:nvSpPr>
            <p:spPr bwMode="auto">
              <a:xfrm>
                <a:off x="5804665" y="6016617"/>
                <a:ext cx="73862" cy="11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a:ea typeface="ＭＳ Ｐゴシック" panose="020B0600070205080204" pitchFamily="34" charset="-128"/>
                    <a:cs typeface="+mn-cs"/>
                  </a:rPr>
                  <a:t>5</a:t>
                </a:r>
              </a:p>
            </p:txBody>
          </p:sp>
          <p:sp>
            <p:nvSpPr>
              <p:cNvPr id="447" name="Rectangle 449"/>
              <p:cNvSpPr>
                <a:spLocks noChangeArrowheads="1"/>
              </p:cNvSpPr>
              <p:nvPr/>
            </p:nvSpPr>
            <p:spPr bwMode="auto">
              <a:xfrm>
                <a:off x="6160265" y="6016617"/>
                <a:ext cx="73862" cy="11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a:ea typeface="ＭＳ Ｐゴシック" panose="020B0600070205080204" pitchFamily="34" charset="-128"/>
                    <a:cs typeface="+mn-cs"/>
                  </a:rPr>
                  <a:t>0</a:t>
                </a:r>
              </a:p>
            </p:txBody>
          </p:sp>
          <p:sp>
            <p:nvSpPr>
              <p:cNvPr id="448" name="Rectangle 450"/>
              <p:cNvSpPr>
                <a:spLocks noChangeArrowheads="1"/>
              </p:cNvSpPr>
              <p:nvPr/>
            </p:nvSpPr>
            <p:spPr bwMode="auto">
              <a:xfrm>
                <a:off x="6503164" y="6016616"/>
                <a:ext cx="73862" cy="11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a:ea typeface="ＭＳ Ｐゴシック" panose="020B0600070205080204" pitchFamily="34" charset="-128"/>
                    <a:cs typeface="+mn-cs"/>
                  </a:rPr>
                  <a:t>0</a:t>
                </a:r>
              </a:p>
            </p:txBody>
          </p:sp>
        </p:grpSp>
      </p:grpSp>
      <p:sp>
        <p:nvSpPr>
          <p:cNvPr id="380" name="TextBox 379"/>
          <p:cNvSpPr txBox="1"/>
          <p:nvPr/>
        </p:nvSpPr>
        <p:spPr>
          <a:xfrm>
            <a:off x="406400" y="6428812"/>
            <a:ext cx="6040947" cy="4515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marL="0" marR="0" lvl="0" indent="0" algn="l" defTabSz="1219170" rtl="0" eaLnBrk="1" fontAlgn="auto" latinLnBrk="0" hangingPunct="0">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*Median duration of follow-up was 25.2 months (range 0.2–43.1)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67" b="0" i="0" u="none" strike="noStrike" kern="1200" cap="none" spc="0" normalizeH="0" baseline="30000" noProof="0" dirty="0">
                <a:ln>
                  <a:noFill/>
                </a:ln>
                <a:solidFill>
                  <a:srgbClr val="FFFFFF"/>
                </a:solidFill>
                <a:effectLst/>
                <a:uLnTx/>
                <a:uFillTx/>
                <a:latin typeface="Times" panose="02020603050405020304" pitchFamily="18" charset="0"/>
                <a:ea typeface="ＭＳ Ｐゴシック" panose="020B0600070205080204" pitchFamily="34" charset="-128"/>
                <a:cs typeface="+mn-cs"/>
              </a:rPr>
              <a:t>†</a:t>
            </a:r>
            <a:r>
              <a:rPr kumimoji="0" lang="en-US" sz="1067" b="0" i="0" u="none" strike="noStrike" kern="1200" cap="none" spc="0" normalizeH="0" baseline="0" noProof="0" dirty="0">
                <a:ln>
                  <a:noFill/>
                </a:ln>
                <a:solidFill>
                  <a:srgbClr val="FFFFFF"/>
                </a:solidFill>
                <a:effectLst/>
                <a:uLnTx/>
                <a:uFillTx/>
                <a:latin typeface="Times" panose="02020603050405020304" pitchFamily="18" charset="0"/>
                <a:ea typeface="ＭＳ Ｐゴシック" panose="020B0600070205080204" pitchFamily="34" charset="-128"/>
                <a:cs typeface="+mn-cs"/>
              </a:rPr>
              <a:t>A patient may have had more than one new lesion site</a:t>
            </a:r>
            <a:endParaRPr kumimoji="0" lang="en-US" sz="1067"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sym typeface="Helvetica"/>
            </a:endParaRPr>
          </a:p>
        </p:txBody>
      </p:sp>
      <p:sp>
        <p:nvSpPr>
          <p:cNvPr id="381" name="Rectangle 85"/>
          <p:cNvSpPr>
            <a:spLocks noChangeArrowheads="1"/>
          </p:cNvSpPr>
          <p:nvPr/>
        </p:nvSpPr>
        <p:spPr bwMode="auto">
          <a:xfrm>
            <a:off x="1261060" y="4231383"/>
            <a:ext cx="2316480" cy="609600"/>
          </a:xfrm>
          <a:prstGeom prst="rect">
            <a:avLst/>
          </a:prstGeom>
          <a:solidFill>
            <a:schemeClr val="bg1"/>
          </a:solidFill>
          <a:ln w="25400">
            <a:solidFill>
              <a:schemeClr val="accent1"/>
            </a:solidFill>
          </a:ln>
        </p:spPr>
        <p:txBody>
          <a:bodyPr vert="horz" wrap="square" lIns="0" tIns="121920" rIns="0" bIns="12192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TTDM HR = 0.53</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333"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95% CI, 0.41–0.68</a:t>
            </a:r>
          </a:p>
        </p:txBody>
      </p:sp>
      <p:graphicFrame>
        <p:nvGraphicFramePr>
          <p:cNvPr id="382" name="Table 381"/>
          <p:cNvGraphicFramePr>
            <a:graphicFrameLocks noGrp="1"/>
          </p:cNvGraphicFramePr>
          <p:nvPr/>
        </p:nvGraphicFramePr>
        <p:xfrm>
          <a:off x="2978304" y="1191983"/>
          <a:ext cx="2804160" cy="1381760"/>
        </p:xfrm>
        <a:graphic>
          <a:graphicData uri="http://schemas.openxmlformats.org/drawingml/2006/table">
            <a:tbl>
              <a:tblPr firstRow="1" bandRow="1">
                <a:tableStyleId>{69012ECD-51FC-41F1-AA8D-1B2483CD663E}</a:tableStyleId>
              </a:tblPr>
              <a:tblGrid>
                <a:gridCol w="1267400">
                  <a:extLst>
                    <a:ext uri="{9D8B030D-6E8A-4147-A177-3AD203B41FA5}">
                      <a16:colId xmlns:a16="http://schemas.microsoft.com/office/drawing/2014/main" val="20000"/>
                    </a:ext>
                  </a:extLst>
                </a:gridCol>
                <a:gridCol w="1536760">
                  <a:extLst>
                    <a:ext uri="{9D8B030D-6E8A-4147-A177-3AD203B41FA5}">
                      <a16:colId xmlns:a16="http://schemas.microsoft.com/office/drawing/2014/main" val="20002"/>
                    </a:ext>
                  </a:extLst>
                </a:gridCol>
              </a:tblGrid>
              <a:tr h="731520">
                <a:tc>
                  <a:txBody>
                    <a:bodyPr/>
                    <a:lstStyle/>
                    <a:p>
                      <a:endParaRPr lang="en-GB" sz="1300" b="1" baseline="30000" dirty="0">
                        <a:solidFill>
                          <a:schemeClr val="tx1"/>
                        </a:solidFill>
                        <a:latin typeface="+mj-lt"/>
                      </a:endParaRPr>
                    </a:p>
                  </a:txBody>
                  <a:tcPr marL="121920" marR="121920" marT="60960" marB="60960" anchor="b">
                    <a:lnL w="9525" cap="flat" cmpd="sng" algn="ctr">
                      <a:noFill/>
                      <a:prstDash val="solid"/>
                    </a:lnL>
                    <a:lnR>
                      <a:noFill/>
                    </a:lnR>
                    <a:lnT w="9525" cap="flat" cmpd="sng" algn="ctr">
                      <a:noFill/>
                      <a:prstDash val="solid"/>
                    </a:lnT>
                    <a:lnB w="12700" cap="flat" cmpd="sng" algn="ctr">
                      <a:solidFill>
                        <a:srgbClr val="00386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dirty="0">
                          <a:solidFill>
                            <a:schemeClr val="tx1"/>
                          </a:solidFill>
                          <a:latin typeface="+mj-lt"/>
                        </a:rPr>
                        <a:t>Median</a:t>
                      </a:r>
                      <a:r>
                        <a:rPr lang="en-GB" sz="1300" baseline="0" dirty="0">
                          <a:solidFill>
                            <a:schemeClr val="tx1"/>
                          </a:solidFill>
                          <a:latin typeface="+mj-lt"/>
                        </a:rPr>
                        <a:t> TTDM</a:t>
                      </a:r>
                      <a:br>
                        <a:rPr lang="en-GB" sz="1300" dirty="0">
                          <a:solidFill>
                            <a:schemeClr val="tx1"/>
                          </a:solidFill>
                          <a:latin typeface="+mj-lt"/>
                        </a:rPr>
                      </a:br>
                      <a:r>
                        <a:rPr lang="en-GB" sz="1300" dirty="0">
                          <a:solidFill>
                            <a:schemeClr val="tx1"/>
                          </a:solidFill>
                          <a:latin typeface="+mj-lt"/>
                        </a:rPr>
                        <a:t>(95% CI)</a:t>
                      </a:r>
                      <a:br>
                        <a:rPr lang="en-GB" sz="1300" dirty="0">
                          <a:solidFill>
                            <a:schemeClr val="tx1"/>
                          </a:solidFill>
                          <a:latin typeface="+mj-lt"/>
                        </a:rPr>
                      </a:br>
                      <a:r>
                        <a:rPr lang="en-GB" sz="1300" b="0" i="0" dirty="0">
                          <a:solidFill>
                            <a:schemeClr val="tx1"/>
                          </a:solidFill>
                          <a:latin typeface="+mj-lt"/>
                        </a:rPr>
                        <a:t>months</a:t>
                      </a:r>
                    </a:p>
                  </a:txBody>
                  <a:tcPr marL="121920" marR="121920" marT="60960" marB="60960" anchor="b">
                    <a:lnL>
                      <a:noFill/>
                    </a:lnL>
                    <a:lnR w="9525" cap="flat" cmpd="sng" algn="ctr">
                      <a:noFill/>
                      <a:prstDash val="solid"/>
                    </a:lnR>
                    <a:lnT w="9525" cap="flat" cmpd="sng" algn="ctr">
                      <a:noFill/>
                      <a:prstDash val="solid"/>
                    </a:lnT>
                    <a:lnB w="12700" cap="flat" cmpd="sng" algn="ctr">
                      <a:solidFill>
                        <a:srgbClr val="00386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5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1" dirty="0">
                          <a:solidFill>
                            <a:srgbClr val="006DB2"/>
                          </a:solidFill>
                          <a:latin typeface="+mj-lt"/>
                        </a:rPr>
                        <a:t>Durvalumab</a:t>
                      </a:r>
                      <a:r>
                        <a:rPr lang="en-GB" sz="1300" b="1" dirty="0">
                          <a:latin typeface="+mj-lt"/>
                        </a:rPr>
                        <a:t> </a:t>
                      </a:r>
                    </a:p>
                  </a:txBody>
                  <a:tcPr marL="121920" marR="121920" marT="60960" marB="60960">
                    <a:lnL w="9525" cap="flat" cmpd="sng" algn="ctr">
                      <a:noFill/>
                      <a:prstDash val="solid"/>
                    </a:lnL>
                    <a:lnR>
                      <a:noFill/>
                    </a:lnR>
                    <a:lnT w="12700" cap="flat" cmpd="sng" algn="ctr">
                      <a:solidFill>
                        <a:srgbClr val="003865"/>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300" b="1" dirty="0">
                          <a:solidFill>
                            <a:srgbClr val="006DB2"/>
                          </a:solidFill>
                          <a:latin typeface="+mj-lt"/>
                        </a:rPr>
                        <a:t>28.3 (24.0–34.9)</a:t>
                      </a:r>
                    </a:p>
                  </a:txBody>
                  <a:tcPr marL="121920" marR="121920" marT="60960" marB="60960">
                    <a:lnL>
                      <a:noFill/>
                    </a:lnL>
                    <a:lnR w="9525" cap="flat" cmpd="sng" algn="ctr">
                      <a:noFill/>
                      <a:prstDash val="solid"/>
                    </a:lnR>
                    <a:lnT w="12700" cap="flat" cmpd="sng" algn="ctr">
                      <a:solidFill>
                        <a:srgbClr val="003865"/>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25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1" dirty="0">
                          <a:solidFill>
                            <a:srgbClr val="ED7D31"/>
                          </a:solidFill>
                          <a:latin typeface="+mj-lt"/>
                        </a:rPr>
                        <a:t>Placebo</a:t>
                      </a:r>
                    </a:p>
                  </a:txBody>
                  <a:tcPr marL="121920" marR="121920" marT="60960" marB="6096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300" b="1" dirty="0">
                          <a:solidFill>
                            <a:srgbClr val="ED7D31"/>
                          </a:solidFill>
                          <a:latin typeface="+mj-lt"/>
                        </a:rPr>
                        <a:t>16.2 (12.5–21.1)</a:t>
                      </a:r>
                    </a:p>
                  </a:txBody>
                  <a:tcPr marL="121920" marR="121920" marT="60960" marB="6096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graphicFrame>
        <p:nvGraphicFramePr>
          <p:cNvPr id="378" name="Table 377"/>
          <p:cNvGraphicFramePr>
            <a:graphicFrameLocks noGrp="1"/>
          </p:cNvGraphicFramePr>
          <p:nvPr/>
        </p:nvGraphicFramePr>
        <p:xfrm>
          <a:off x="6554416" y="1327967"/>
          <a:ext cx="5247438" cy="3779520"/>
        </p:xfrm>
        <a:graphic>
          <a:graphicData uri="http://schemas.openxmlformats.org/drawingml/2006/table">
            <a:tbl>
              <a:tblPr firstRow="1" bandRow="1">
                <a:tableStyleId>{69012ECD-51FC-41F1-AA8D-1B2483CD663E}</a:tableStyleId>
              </a:tblPr>
              <a:tblGrid>
                <a:gridCol w="1999184">
                  <a:extLst>
                    <a:ext uri="{9D8B030D-6E8A-4147-A177-3AD203B41FA5}">
                      <a16:colId xmlns:a16="http://schemas.microsoft.com/office/drawing/2014/main" val="20000"/>
                    </a:ext>
                  </a:extLst>
                </a:gridCol>
                <a:gridCol w="1624127">
                  <a:extLst>
                    <a:ext uri="{9D8B030D-6E8A-4147-A177-3AD203B41FA5}">
                      <a16:colId xmlns:a16="http://schemas.microsoft.com/office/drawing/2014/main" val="20001"/>
                    </a:ext>
                  </a:extLst>
                </a:gridCol>
                <a:gridCol w="1624127">
                  <a:extLst>
                    <a:ext uri="{9D8B030D-6E8A-4147-A177-3AD203B41FA5}">
                      <a16:colId xmlns:a16="http://schemas.microsoft.com/office/drawing/2014/main" val="20002"/>
                    </a:ext>
                  </a:extLst>
                </a:gridCol>
              </a:tblGrid>
              <a:tr h="609600">
                <a:tc>
                  <a:txBody>
                    <a:bodyPr/>
                    <a:lstStyle/>
                    <a:p>
                      <a:r>
                        <a:rPr lang="en-GB" sz="1600" dirty="0"/>
                        <a:t>New Lesion</a:t>
                      </a:r>
                      <a:r>
                        <a:rPr lang="en-GB" sz="1600" baseline="0" dirty="0"/>
                        <a:t> Site</a:t>
                      </a:r>
                      <a:r>
                        <a:rPr lang="en-GB" sz="1600" baseline="30000" dirty="0"/>
                        <a:t>†</a:t>
                      </a:r>
                      <a:endParaRPr lang="en-GB" sz="1600" b="1" baseline="30000" dirty="0">
                        <a:solidFill>
                          <a:schemeClr val="bg1"/>
                        </a:solidFill>
                      </a:endParaRPr>
                    </a:p>
                  </a:txBody>
                  <a:tcPr marL="121920" marR="121920" marT="60960" marB="60960" anchor="b"/>
                </a:tc>
                <a:tc>
                  <a:txBody>
                    <a:bodyPr/>
                    <a:lstStyle/>
                    <a:p>
                      <a:pPr algn="ctr"/>
                      <a:r>
                        <a:rPr lang="en-GB" sz="1600" dirty="0"/>
                        <a:t>Durvalumab </a:t>
                      </a:r>
                    </a:p>
                    <a:p>
                      <a:pPr algn="ctr"/>
                      <a:r>
                        <a:rPr lang="en-GB" sz="1600" dirty="0"/>
                        <a:t>(N=476)</a:t>
                      </a:r>
                      <a:endParaRPr lang="en-GB" sz="1600" b="1" dirty="0">
                        <a:solidFill>
                          <a:schemeClr val="bg1"/>
                        </a:solidFill>
                      </a:endParaRPr>
                    </a:p>
                  </a:txBody>
                  <a:tcPr marL="121920" marR="121920" marT="60960" marB="60960" anchor="b"/>
                </a:tc>
                <a:tc>
                  <a:txBody>
                    <a:bodyPr/>
                    <a:lstStyle/>
                    <a:p>
                      <a:pPr algn="ctr"/>
                      <a:r>
                        <a:rPr lang="en-GB" sz="1600" dirty="0"/>
                        <a:t>Placebo </a:t>
                      </a:r>
                      <a:br>
                        <a:rPr lang="en-GB" sz="1600" dirty="0"/>
                      </a:br>
                      <a:r>
                        <a:rPr lang="en-GB" sz="1600" dirty="0"/>
                        <a:t>(N=237)</a:t>
                      </a:r>
                      <a:endParaRPr lang="en-GB" sz="1600" b="1" dirty="0">
                        <a:solidFill>
                          <a:schemeClr val="bg1"/>
                        </a:solidFill>
                      </a:endParaRPr>
                    </a:p>
                  </a:txBody>
                  <a:tcPr marL="121920" marR="121920" marT="60960" marB="60960" anchor="b"/>
                </a:tc>
                <a:extLst>
                  <a:ext uri="{0D108BD9-81ED-4DB2-BD59-A6C34878D82A}">
                    <a16:rowId xmlns:a16="http://schemas.microsoft.com/office/drawing/2014/main" val="10000"/>
                  </a:ext>
                </a:extLst>
              </a:tr>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Patients</a:t>
                      </a:r>
                      <a:r>
                        <a:rPr lang="en-GB" sz="1600" baseline="0" dirty="0"/>
                        <a:t> with any new</a:t>
                      </a:r>
                      <a:r>
                        <a:rPr lang="en-GB" sz="1600" dirty="0"/>
                        <a:t> lesion,</a:t>
                      </a:r>
                      <a:r>
                        <a:rPr lang="en-GB" sz="1600" baseline="0" dirty="0"/>
                        <a:t> n (%)</a:t>
                      </a:r>
                      <a:endParaRPr lang="en-GB" sz="1600" dirty="0">
                        <a:solidFill>
                          <a:schemeClr val="tx1"/>
                        </a:solidFill>
                      </a:endParaRPr>
                    </a:p>
                  </a:txBody>
                  <a:tcPr marL="121920" marR="121920" marT="60960" marB="60960"/>
                </a:tc>
                <a:tc>
                  <a:txBody>
                    <a:bodyPr/>
                    <a:lstStyle/>
                    <a:p>
                      <a:pPr algn="ctr"/>
                      <a:r>
                        <a:rPr lang="en-GB" sz="1600" dirty="0"/>
                        <a:t>107 (22.5)</a:t>
                      </a:r>
                      <a:endParaRPr lang="en-GB" sz="1600" dirty="0">
                        <a:solidFill>
                          <a:schemeClr val="tx1"/>
                        </a:solidFill>
                      </a:endParaRPr>
                    </a:p>
                  </a:txBody>
                  <a:tcPr marL="121920" marR="121920" marT="60960" marB="60960"/>
                </a:tc>
                <a:tc>
                  <a:txBody>
                    <a:bodyPr/>
                    <a:lstStyle/>
                    <a:p>
                      <a:pPr algn="ctr"/>
                      <a:r>
                        <a:rPr lang="en-GB" sz="1600" dirty="0"/>
                        <a:t>80 (33.8)</a:t>
                      </a:r>
                      <a:endParaRPr lang="en-GB" sz="1600" dirty="0">
                        <a:solidFill>
                          <a:schemeClr val="tx1"/>
                        </a:solidFill>
                      </a:endParaRPr>
                    </a:p>
                  </a:txBody>
                  <a:tcPr marL="121920" marR="121920" marT="60960" marB="60960"/>
                </a:tc>
                <a:extLst>
                  <a:ext uri="{0D108BD9-81ED-4DB2-BD59-A6C34878D82A}">
                    <a16:rowId xmlns:a16="http://schemas.microsoft.com/office/drawing/2014/main" val="10001"/>
                  </a:ext>
                </a:extLst>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   Lung</a:t>
                      </a:r>
                      <a:endParaRPr lang="en-GB" sz="1600" dirty="0">
                        <a:solidFill>
                          <a:schemeClr val="tx1"/>
                        </a:solidFill>
                      </a:endParaRPr>
                    </a:p>
                  </a:txBody>
                  <a:tcPr marL="121920" marR="121920" marT="60960" marB="60960"/>
                </a:tc>
                <a:tc>
                  <a:txBody>
                    <a:bodyPr/>
                    <a:lstStyle/>
                    <a:p>
                      <a:pPr algn="ctr"/>
                      <a:r>
                        <a:rPr lang="en-GB" sz="1600" dirty="0"/>
                        <a:t>60 (12.6)</a:t>
                      </a:r>
                      <a:endParaRPr lang="en-GB" sz="1600" dirty="0">
                        <a:solidFill>
                          <a:schemeClr val="tx1"/>
                        </a:solidFill>
                      </a:endParaRPr>
                    </a:p>
                  </a:txBody>
                  <a:tcPr marL="121920" marR="121920" marT="60960" marB="60960"/>
                </a:tc>
                <a:tc>
                  <a:txBody>
                    <a:bodyPr/>
                    <a:lstStyle/>
                    <a:p>
                      <a:pPr algn="ctr"/>
                      <a:r>
                        <a:rPr lang="en-GB" sz="1600" dirty="0">
                          <a:solidFill>
                            <a:schemeClr val="tx1"/>
                          </a:solidFill>
                        </a:rPr>
                        <a:t>44</a:t>
                      </a:r>
                      <a:r>
                        <a:rPr lang="en-GB" sz="1600" baseline="0" dirty="0">
                          <a:solidFill>
                            <a:schemeClr val="tx1"/>
                          </a:solidFill>
                        </a:rPr>
                        <a:t> (18.6)</a:t>
                      </a:r>
                      <a:endParaRPr lang="en-GB" sz="1600" dirty="0">
                        <a:solidFill>
                          <a:schemeClr val="tx1"/>
                        </a:solidFill>
                      </a:endParaRPr>
                    </a:p>
                  </a:txBody>
                  <a:tcPr marL="121920" marR="121920" marT="60960" marB="60960"/>
                </a:tc>
                <a:extLst>
                  <a:ext uri="{0D108BD9-81ED-4DB2-BD59-A6C34878D82A}">
                    <a16:rowId xmlns:a16="http://schemas.microsoft.com/office/drawing/2014/main" val="10002"/>
                  </a:ext>
                </a:extLst>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   Lymph nodes</a:t>
                      </a:r>
                      <a:endParaRPr lang="en-GB" sz="1600" dirty="0">
                        <a:solidFill>
                          <a:schemeClr val="tx1"/>
                        </a:solidFill>
                      </a:endParaRPr>
                    </a:p>
                  </a:txBody>
                  <a:tcPr marL="121920" marR="121920" marT="60960" marB="60960"/>
                </a:tc>
                <a:tc>
                  <a:txBody>
                    <a:bodyPr/>
                    <a:lstStyle/>
                    <a:p>
                      <a:pPr algn="ctr"/>
                      <a:r>
                        <a:rPr lang="en-GB" sz="1600" dirty="0"/>
                        <a:t>31 (6.5)</a:t>
                      </a:r>
                      <a:endParaRPr lang="en-GB" sz="1600" dirty="0">
                        <a:solidFill>
                          <a:schemeClr val="tx1"/>
                        </a:solidFill>
                      </a:endParaRPr>
                    </a:p>
                  </a:txBody>
                  <a:tcPr marL="121920" marR="121920" marT="60960" marB="60960"/>
                </a:tc>
                <a:tc>
                  <a:txBody>
                    <a:bodyPr/>
                    <a:lstStyle/>
                    <a:p>
                      <a:pPr algn="ctr"/>
                      <a:r>
                        <a:rPr lang="en-GB" sz="1600" dirty="0">
                          <a:solidFill>
                            <a:schemeClr val="tx1"/>
                          </a:solidFill>
                        </a:rPr>
                        <a:t>27</a:t>
                      </a:r>
                      <a:r>
                        <a:rPr lang="en-GB" sz="1600" baseline="0" dirty="0">
                          <a:solidFill>
                            <a:schemeClr val="tx1"/>
                          </a:solidFill>
                        </a:rPr>
                        <a:t> (11.4)</a:t>
                      </a:r>
                      <a:endParaRPr lang="en-GB" sz="1600" dirty="0">
                        <a:solidFill>
                          <a:schemeClr val="tx1"/>
                        </a:solidFill>
                      </a:endParaRPr>
                    </a:p>
                  </a:txBody>
                  <a:tcPr marL="121920" marR="121920" marT="60960" marB="60960"/>
                </a:tc>
                <a:extLst>
                  <a:ext uri="{0D108BD9-81ED-4DB2-BD59-A6C34878D82A}">
                    <a16:rowId xmlns:a16="http://schemas.microsoft.com/office/drawing/2014/main" val="10003"/>
                  </a:ext>
                </a:extLst>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   Brain</a:t>
                      </a:r>
                      <a:endParaRPr lang="en-GB" sz="1600" dirty="0">
                        <a:solidFill>
                          <a:schemeClr val="tx1"/>
                        </a:solidFill>
                      </a:endParaRPr>
                    </a:p>
                  </a:txBody>
                  <a:tcPr marL="121920" marR="121920" marT="60960" marB="60960"/>
                </a:tc>
                <a:tc>
                  <a:txBody>
                    <a:bodyPr/>
                    <a:lstStyle/>
                    <a:p>
                      <a:pPr algn="ctr"/>
                      <a:r>
                        <a:rPr lang="en-GB" sz="1600" dirty="0"/>
                        <a:t>30 (6.3)</a:t>
                      </a:r>
                      <a:endParaRPr lang="en-GB" sz="1600" dirty="0">
                        <a:solidFill>
                          <a:schemeClr val="tx1"/>
                        </a:solidFill>
                      </a:endParaRPr>
                    </a:p>
                  </a:txBody>
                  <a:tcPr marL="121920" marR="121920" marT="60960" marB="60960"/>
                </a:tc>
                <a:tc>
                  <a:txBody>
                    <a:bodyPr/>
                    <a:lstStyle/>
                    <a:p>
                      <a:pPr algn="ctr"/>
                      <a:r>
                        <a:rPr lang="en-GB" sz="1600" dirty="0">
                          <a:solidFill>
                            <a:schemeClr val="tx1"/>
                          </a:solidFill>
                        </a:rPr>
                        <a:t>28</a:t>
                      </a:r>
                      <a:r>
                        <a:rPr lang="en-GB" sz="1600" baseline="0" dirty="0">
                          <a:solidFill>
                            <a:schemeClr val="tx1"/>
                          </a:solidFill>
                        </a:rPr>
                        <a:t> (11.8)</a:t>
                      </a:r>
                      <a:endParaRPr lang="en-GB" sz="1600" dirty="0">
                        <a:solidFill>
                          <a:schemeClr val="tx1"/>
                        </a:solidFill>
                      </a:endParaRPr>
                    </a:p>
                  </a:txBody>
                  <a:tcPr marL="121920" marR="121920" marT="60960" marB="60960"/>
                </a:tc>
                <a:extLst>
                  <a:ext uri="{0D108BD9-81ED-4DB2-BD59-A6C34878D82A}">
                    <a16:rowId xmlns:a16="http://schemas.microsoft.com/office/drawing/2014/main" val="10004"/>
                  </a:ext>
                </a:extLst>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rPr>
                        <a:t>   Liver</a:t>
                      </a:r>
                    </a:p>
                  </a:txBody>
                  <a:tcPr marL="121920" marR="121920" marT="60960" marB="60960"/>
                </a:tc>
                <a:tc>
                  <a:txBody>
                    <a:bodyPr/>
                    <a:lstStyle/>
                    <a:p>
                      <a:pPr algn="ctr"/>
                      <a:r>
                        <a:rPr lang="en-GB" sz="1600" dirty="0">
                          <a:solidFill>
                            <a:schemeClr val="tx1"/>
                          </a:solidFill>
                        </a:rPr>
                        <a:t>9 (1.9)</a:t>
                      </a:r>
                    </a:p>
                  </a:txBody>
                  <a:tcPr marL="121920" marR="121920" marT="60960" marB="60960"/>
                </a:tc>
                <a:tc>
                  <a:txBody>
                    <a:bodyPr/>
                    <a:lstStyle/>
                    <a:p>
                      <a:pPr algn="ctr"/>
                      <a:r>
                        <a:rPr lang="en-GB" sz="1600" dirty="0">
                          <a:solidFill>
                            <a:schemeClr val="tx1"/>
                          </a:solidFill>
                        </a:rPr>
                        <a:t>8 (3.4)</a:t>
                      </a:r>
                    </a:p>
                  </a:txBody>
                  <a:tcPr marL="121920" marR="121920" marT="60960" marB="60960"/>
                </a:tc>
                <a:extLst>
                  <a:ext uri="{0D108BD9-81ED-4DB2-BD59-A6C34878D82A}">
                    <a16:rowId xmlns:a16="http://schemas.microsoft.com/office/drawing/2014/main" val="4002736898"/>
                  </a:ext>
                </a:extLst>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rPr>
                        <a:t>   Bone</a:t>
                      </a:r>
                    </a:p>
                  </a:txBody>
                  <a:tcPr marL="121920" marR="121920" marT="60960" marB="60960"/>
                </a:tc>
                <a:tc>
                  <a:txBody>
                    <a:bodyPr/>
                    <a:lstStyle/>
                    <a:p>
                      <a:pPr algn="ctr"/>
                      <a:r>
                        <a:rPr lang="en-GB" sz="1600" dirty="0">
                          <a:solidFill>
                            <a:schemeClr val="tx1"/>
                          </a:solidFill>
                        </a:rPr>
                        <a:t>8 (1.7)</a:t>
                      </a:r>
                    </a:p>
                  </a:txBody>
                  <a:tcPr marL="121920" marR="121920" marT="60960" marB="60960"/>
                </a:tc>
                <a:tc>
                  <a:txBody>
                    <a:bodyPr/>
                    <a:lstStyle/>
                    <a:p>
                      <a:pPr algn="ctr"/>
                      <a:r>
                        <a:rPr lang="en-GB" sz="1600" dirty="0">
                          <a:solidFill>
                            <a:schemeClr val="tx1"/>
                          </a:solidFill>
                        </a:rPr>
                        <a:t>7 (3.0)</a:t>
                      </a:r>
                    </a:p>
                  </a:txBody>
                  <a:tcPr marL="121920" marR="121920" marT="60960" marB="60960"/>
                </a:tc>
                <a:extLst>
                  <a:ext uri="{0D108BD9-81ED-4DB2-BD59-A6C34878D82A}">
                    <a16:rowId xmlns:a16="http://schemas.microsoft.com/office/drawing/2014/main" val="2620830210"/>
                  </a:ext>
                </a:extLst>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rPr>
                        <a:t>   Adrenal</a:t>
                      </a:r>
                    </a:p>
                  </a:txBody>
                  <a:tcPr marL="121920" marR="121920" marT="60960" marB="60960"/>
                </a:tc>
                <a:tc>
                  <a:txBody>
                    <a:bodyPr/>
                    <a:lstStyle/>
                    <a:p>
                      <a:pPr algn="ctr"/>
                      <a:r>
                        <a:rPr lang="en-GB" sz="1600" dirty="0">
                          <a:solidFill>
                            <a:schemeClr val="tx1"/>
                          </a:solidFill>
                        </a:rPr>
                        <a:t>3 (0.6)</a:t>
                      </a:r>
                    </a:p>
                  </a:txBody>
                  <a:tcPr marL="121920" marR="121920" marT="60960" marB="60960"/>
                </a:tc>
                <a:tc>
                  <a:txBody>
                    <a:bodyPr/>
                    <a:lstStyle/>
                    <a:p>
                      <a:pPr algn="ctr"/>
                      <a:r>
                        <a:rPr lang="en-GB" sz="1600" dirty="0">
                          <a:solidFill>
                            <a:schemeClr val="tx1"/>
                          </a:solidFill>
                        </a:rPr>
                        <a:t>5 (2.1)</a:t>
                      </a:r>
                    </a:p>
                  </a:txBody>
                  <a:tcPr marL="121920" marR="121920" marT="60960" marB="60960"/>
                </a:tc>
                <a:extLst>
                  <a:ext uri="{0D108BD9-81ED-4DB2-BD59-A6C34878D82A}">
                    <a16:rowId xmlns:a16="http://schemas.microsoft.com/office/drawing/2014/main" val="1441994523"/>
                  </a:ext>
                </a:extLst>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rPr>
                        <a:t>   Other</a:t>
                      </a:r>
                    </a:p>
                  </a:txBody>
                  <a:tcPr marL="121920" marR="121920" marT="60960" marB="60960"/>
                </a:tc>
                <a:tc>
                  <a:txBody>
                    <a:bodyPr/>
                    <a:lstStyle/>
                    <a:p>
                      <a:pPr algn="ctr"/>
                      <a:r>
                        <a:rPr lang="en-GB" sz="1600" dirty="0">
                          <a:solidFill>
                            <a:schemeClr val="tx1"/>
                          </a:solidFill>
                        </a:rPr>
                        <a:t>10</a:t>
                      </a:r>
                      <a:r>
                        <a:rPr lang="en-GB" sz="1600" baseline="0" dirty="0">
                          <a:solidFill>
                            <a:schemeClr val="tx1"/>
                          </a:solidFill>
                        </a:rPr>
                        <a:t> (2.1)</a:t>
                      </a:r>
                      <a:endParaRPr lang="en-GB" sz="1600" dirty="0">
                        <a:solidFill>
                          <a:schemeClr val="tx1"/>
                        </a:solidFill>
                      </a:endParaRPr>
                    </a:p>
                  </a:txBody>
                  <a:tcPr marL="121920" marR="121920" marT="60960" marB="60960"/>
                </a:tc>
                <a:tc>
                  <a:txBody>
                    <a:bodyPr/>
                    <a:lstStyle/>
                    <a:p>
                      <a:pPr algn="ctr"/>
                      <a:r>
                        <a:rPr lang="en-GB" sz="1600" dirty="0">
                          <a:solidFill>
                            <a:schemeClr val="tx1"/>
                          </a:solidFill>
                        </a:rPr>
                        <a:t>5 (2.1)</a:t>
                      </a:r>
                    </a:p>
                  </a:txBody>
                  <a:tcPr marL="121920" marR="121920" marT="60960" marB="60960"/>
                </a:tc>
                <a:extLst>
                  <a:ext uri="{0D108BD9-81ED-4DB2-BD59-A6C34878D82A}">
                    <a16:rowId xmlns:a16="http://schemas.microsoft.com/office/drawing/2014/main" val="350301882"/>
                  </a:ext>
                </a:extLst>
              </a:tr>
            </a:tbl>
          </a:graphicData>
        </a:graphic>
      </p:graphicFrame>
      <p:sp>
        <p:nvSpPr>
          <p:cNvPr id="379" name="Title 1"/>
          <p:cNvSpPr txBox="1">
            <a:spLocks/>
          </p:cNvSpPr>
          <p:nvPr/>
        </p:nvSpPr>
        <p:spPr>
          <a:xfrm>
            <a:off x="6309353" y="22583"/>
            <a:ext cx="5715000" cy="1097280"/>
          </a:xfrm>
          <a:prstGeom prst="rect">
            <a:avLst/>
          </a:prstGeom>
        </p:spPr>
        <p:txBody>
          <a:bodyPr vert="horz" lIns="0" tIns="60960" rIns="121920" bIns="0" rtlCol="0" anchor="ctr">
            <a:noAutofit/>
          </a:bodyPr>
          <a:lstStyle>
            <a:lvl1pPr algn="l" defTabSz="914400" rtl="0" eaLnBrk="1" latinLnBrk="0" hangingPunct="1">
              <a:spcBef>
                <a:spcPct val="0"/>
              </a:spcBef>
              <a:buNone/>
              <a:defRPr sz="2800" b="1" kern="1200">
                <a:solidFill>
                  <a:srgbClr val="000000"/>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j-ea"/>
                <a:cs typeface="+mj-cs"/>
              </a:rPr>
              <a:t>Updated Incidence of </a:t>
            </a:r>
            <a:br>
              <a:rPr kumimoji="0" lang="en-US" sz="2400" b="1" i="0" u="none" strike="noStrike" kern="1200" cap="none" spc="0" normalizeH="0" baseline="0" noProof="0" dirty="0">
                <a:ln>
                  <a:noFill/>
                </a:ln>
                <a:solidFill>
                  <a:srgbClr val="000000"/>
                </a:solidFill>
                <a:effectLst/>
                <a:uLnTx/>
                <a:uFillTx/>
                <a:latin typeface="Arial"/>
                <a:ea typeface="+mj-ea"/>
                <a:cs typeface="+mj-cs"/>
              </a:rPr>
            </a:br>
            <a:r>
              <a:rPr kumimoji="0" lang="en-US" sz="2400" b="1" i="0" u="none" strike="noStrike" kern="1200" cap="none" spc="0" normalizeH="0" baseline="0" noProof="0" dirty="0">
                <a:ln>
                  <a:noFill/>
                </a:ln>
                <a:solidFill>
                  <a:srgbClr val="000000"/>
                </a:solidFill>
                <a:effectLst/>
                <a:uLnTx/>
                <a:uFillTx/>
                <a:latin typeface="Arial"/>
                <a:ea typeface="+mj-ea"/>
                <a:cs typeface="+mj-cs"/>
              </a:rPr>
              <a:t>New Lesions by BICR* (ITT)</a:t>
            </a:r>
            <a:endParaRPr kumimoji="0" lang="en-GB" sz="2400" b="1" i="0" u="none" strike="noStrike" kern="1200" cap="none" spc="0" normalizeH="0" baseline="0" noProof="0" dirty="0">
              <a:ln>
                <a:noFill/>
              </a:ln>
              <a:solidFill>
                <a:srgbClr val="000000"/>
              </a:solidFill>
              <a:effectLst/>
              <a:uLnTx/>
              <a:uFillTx/>
              <a:latin typeface="Arial"/>
              <a:ea typeface="+mj-ea"/>
              <a:cs typeface="+mj-cs"/>
            </a:endParaRPr>
          </a:p>
        </p:txBody>
      </p:sp>
      <p:sp>
        <p:nvSpPr>
          <p:cNvPr id="383" name="Rectangle 40"/>
          <p:cNvSpPr>
            <a:spLocks noChangeArrowheads="1"/>
          </p:cNvSpPr>
          <p:nvPr/>
        </p:nvSpPr>
        <p:spPr bwMode="auto">
          <a:xfrm>
            <a:off x="1110340" y="5108775"/>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a:t>
            </a:r>
          </a:p>
        </p:txBody>
      </p:sp>
      <p:sp>
        <p:nvSpPr>
          <p:cNvPr id="387" name="Rectangle 386">
            <a:extLst>
              <a:ext uri="{FF2B5EF4-FFF2-40B4-BE49-F238E27FC236}">
                <a16:creationId xmlns:a16="http://schemas.microsoft.com/office/drawing/2014/main" id="{57368313-11EE-4C40-8A55-C81564109541}"/>
              </a:ext>
            </a:extLst>
          </p:cNvPr>
          <p:cNvSpPr/>
          <p:nvPr/>
        </p:nvSpPr>
        <p:spPr>
          <a:xfrm>
            <a:off x="374954" y="6177719"/>
            <a:ext cx="4809330"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Helvetica" pitchFamily="2" charset="0"/>
                <a:ea typeface="+mn-ea"/>
                <a:cs typeface="+mn-cs"/>
              </a:rPr>
              <a:t>Antonia SJ et al. </a:t>
            </a:r>
            <a:r>
              <a:rPr kumimoji="0" lang="en-US" sz="1500" b="0" i="1" u="none" strike="noStrike" kern="1200" cap="none" spc="0" normalizeH="0" baseline="0" noProof="0" dirty="0">
                <a:ln>
                  <a:noFill/>
                </a:ln>
                <a:solidFill>
                  <a:srgbClr val="000000"/>
                </a:solidFill>
                <a:effectLst/>
                <a:uLnTx/>
                <a:uFillTx/>
                <a:latin typeface="Helvetica" pitchFamily="2" charset="0"/>
                <a:ea typeface="+mn-ea"/>
                <a:cs typeface="+mn-cs"/>
              </a:rPr>
              <a:t>N </a:t>
            </a:r>
            <a:r>
              <a:rPr kumimoji="0" lang="en-US" sz="1500" b="0" i="1" u="none" strike="noStrike" kern="1200" cap="none" spc="0" normalizeH="0" baseline="0" noProof="0" dirty="0" err="1">
                <a:ln>
                  <a:noFill/>
                </a:ln>
                <a:solidFill>
                  <a:srgbClr val="000000"/>
                </a:solidFill>
                <a:effectLst/>
                <a:uLnTx/>
                <a:uFillTx/>
                <a:latin typeface="Helvetica" pitchFamily="2" charset="0"/>
                <a:ea typeface="+mn-ea"/>
                <a:cs typeface="+mn-cs"/>
              </a:rPr>
              <a:t>Engl</a:t>
            </a:r>
            <a:r>
              <a:rPr kumimoji="0" lang="en-US" sz="1500" b="0" i="1" u="none" strike="noStrike" kern="1200" cap="none" spc="0" normalizeH="0" baseline="0" noProof="0" dirty="0">
                <a:ln>
                  <a:noFill/>
                </a:ln>
                <a:solidFill>
                  <a:srgbClr val="000000"/>
                </a:solidFill>
                <a:effectLst/>
                <a:uLnTx/>
                <a:uFillTx/>
                <a:latin typeface="Helvetica" pitchFamily="2" charset="0"/>
                <a:ea typeface="+mn-ea"/>
                <a:cs typeface="+mn-cs"/>
              </a:rPr>
              <a:t> J Med</a:t>
            </a:r>
            <a:r>
              <a:rPr kumimoji="0" lang="en-US" sz="1500" b="0" i="0" u="none" strike="noStrike" kern="1200" cap="none" spc="0" normalizeH="0" baseline="0" noProof="0" dirty="0">
                <a:ln>
                  <a:noFill/>
                </a:ln>
                <a:solidFill>
                  <a:srgbClr val="000000"/>
                </a:solidFill>
                <a:effectLst/>
                <a:uLnTx/>
                <a:uFillTx/>
                <a:latin typeface="Helvetica" pitchFamily="2" charset="0"/>
                <a:ea typeface="+mn-ea"/>
                <a:cs typeface="+mn-cs"/>
              </a:rPr>
              <a:t> 2018;379(24):2342-50.</a:t>
            </a:r>
          </a:p>
        </p:txBody>
      </p:sp>
      <p:sp>
        <p:nvSpPr>
          <p:cNvPr id="388" name="TextBox 387">
            <a:extLst>
              <a:ext uri="{FF2B5EF4-FFF2-40B4-BE49-F238E27FC236}">
                <a16:creationId xmlns:a16="http://schemas.microsoft.com/office/drawing/2014/main" id="{D273F158-C3D2-E443-84A6-7C38AD0DBB48}"/>
              </a:ext>
            </a:extLst>
          </p:cNvPr>
          <p:cNvSpPr txBox="1"/>
          <p:nvPr/>
        </p:nvSpPr>
        <p:spPr>
          <a:xfrm>
            <a:off x="7213500" y="6113906"/>
            <a:ext cx="3054811" cy="338554"/>
          </a:xfrm>
          <a:prstGeom prst="rect">
            <a:avLst/>
          </a:prstGeom>
          <a:noFill/>
        </p:spPr>
        <p:txBody>
          <a:bodyPr wrap="none" rtlCol="0">
            <a:spAutoFit/>
          </a:bodyPr>
          <a:lstStyle/>
          <a:p>
            <a:r>
              <a:rPr lang="en-US" sz="1600" dirty="0"/>
              <a:t>Courtesy of Benjamin Levy, MD</a:t>
            </a:r>
          </a:p>
        </p:txBody>
      </p:sp>
    </p:spTree>
    <p:custDataLst>
      <p:tags r:id="rId1"/>
    </p:custDataLst>
    <p:extLst>
      <p:ext uri="{BB962C8B-B14F-4D97-AF65-F5344CB8AC3E}">
        <p14:creationId xmlns:p14="http://schemas.microsoft.com/office/powerpoint/2010/main" val="5862956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0"/>
            <a:ext cx="10515600" cy="1325033"/>
          </a:xfrm>
        </p:spPr>
        <p:txBody>
          <a:bodyPr anchor="ctr"/>
          <a:lstStyle/>
          <a:p>
            <a:r>
              <a:rPr lang="en-GB" sz="3200" dirty="0"/>
              <a:t>Overall Survival* (ITT)</a:t>
            </a:r>
          </a:p>
        </p:txBody>
      </p:sp>
      <p:sp>
        <p:nvSpPr>
          <p:cNvPr id="8" name="TextBox 7"/>
          <p:cNvSpPr txBox="1"/>
          <p:nvPr/>
        </p:nvSpPr>
        <p:spPr>
          <a:xfrm>
            <a:off x="353652" y="6438116"/>
            <a:ext cx="6040947" cy="4515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marL="0" marR="0" lvl="0" indent="0" algn="l" defTabSz="1219170" rtl="0" eaLnBrk="1" fontAlgn="auto" latinLnBrk="0" hangingPunct="0">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*Median duration of follow-up for OS was 25.2 months (range 0.2–43.1)</a:t>
            </a:r>
            <a:br>
              <a:rPr kumimoji="0" lang="en-US" sz="1067"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br>
            <a:r>
              <a:rPr kumimoji="0" lang="en-US" sz="1067" b="0" i="0" u="none" strike="noStrike" kern="1200" cap="none" spc="0" normalizeH="0" baseline="3000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a:t>
            </a:r>
            <a:r>
              <a:rPr kumimoji="0" lang="en-US" sz="1067"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Adjusted for interim analysis</a:t>
            </a:r>
            <a:endParaRPr kumimoji="0" lang="en-US" sz="1067"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sym typeface="Helvetica"/>
            </a:endParaRPr>
          </a:p>
        </p:txBody>
      </p:sp>
      <p:grpSp>
        <p:nvGrpSpPr>
          <p:cNvPr id="497" name="Group 496"/>
          <p:cNvGrpSpPr>
            <a:grpSpLocks noChangeAspect="1"/>
          </p:cNvGrpSpPr>
          <p:nvPr/>
        </p:nvGrpSpPr>
        <p:grpSpPr>
          <a:xfrm>
            <a:off x="754881" y="1566249"/>
            <a:ext cx="7806359" cy="4500402"/>
            <a:chOff x="1170306" y="1391478"/>
            <a:chExt cx="5414615" cy="3121552"/>
          </a:xfrm>
        </p:grpSpPr>
        <p:cxnSp>
          <p:nvCxnSpPr>
            <p:cNvPr id="478" name="Straight Connector 477"/>
            <p:cNvCxnSpPr/>
            <p:nvPr/>
          </p:nvCxnSpPr>
          <p:spPr>
            <a:xfrm flipV="1">
              <a:off x="3240470" y="1878291"/>
              <a:ext cx="0" cy="1807885"/>
            </a:xfrm>
            <a:prstGeom prst="line">
              <a:avLst/>
            </a:prstGeom>
            <a:ln w="1270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479" name="Straight Connector 478"/>
            <p:cNvCxnSpPr/>
            <p:nvPr/>
          </p:nvCxnSpPr>
          <p:spPr>
            <a:xfrm flipV="1">
              <a:off x="4438481" y="2258045"/>
              <a:ext cx="0" cy="1463040"/>
            </a:xfrm>
            <a:prstGeom prst="line">
              <a:avLst/>
            </a:prstGeom>
            <a:ln w="12700">
              <a:solidFill>
                <a:srgbClr val="000000"/>
              </a:solidFill>
              <a:prstDash val="dash"/>
            </a:ln>
          </p:spPr>
          <p:style>
            <a:lnRef idx="1">
              <a:schemeClr val="accent1"/>
            </a:lnRef>
            <a:fillRef idx="0">
              <a:schemeClr val="accent1"/>
            </a:fillRef>
            <a:effectRef idx="0">
              <a:schemeClr val="accent1"/>
            </a:effectRef>
            <a:fontRef idx="minor">
              <a:schemeClr val="tx1"/>
            </a:fontRef>
          </p:style>
        </p:cxnSp>
        <p:grpSp>
          <p:nvGrpSpPr>
            <p:cNvPr id="489" name="Group 488"/>
            <p:cNvGrpSpPr/>
            <p:nvPr/>
          </p:nvGrpSpPr>
          <p:grpSpPr>
            <a:xfrm>
              <a:off x="1615440" y="1413601"/>
              <a:ext cx="286775" cy="2314491"/>
              <a:chOff x="1615440" y="1413601"/>
              <a:chExt cx="286775" cy="2314491"/>
            </a:xfrm>
          </p:grpSpPr>
          <p:sp>
            <p:nvSpPr>
              <p:cNvPr id="31" name="Rectangle 27"/>
              <p:cNvSpPr>
                <a:spLocks noChangeArrowheads="1"/>
              </p:cNvSpPr>
              <p:nvPr/>
            </p:nvSpPr>
            <p:spPr bwMode="auto">
              <a:xfrm>
                <a:off x="1615440" y="1413601"/>
                <a:ext cx="286775" cy="12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1.0</a:t>
                </a:r>
              </a:p>
            </p:txBody>
          </p:sp>
          <p:sp>
            <p:nvSpPr>
              <p:cNvPr id="32" name="Rectangle 28"/>
              <p:cNvSpPr>
                <a:spLocks noChangeArrowheads="1"/>
              </p:cNvSpPr>
              <p:nvPr/>
            </p:nvSpPr>
            <p:spPr bwMode="auto">
              <a:xfrm>
                <a:off x="1615440" y="1633470"/>
                <a:ext cx="286775" cy="12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0.9</a:t>
                </a:r>
              </a:p>
            </p:txBody>
          </p:sp>
          <p:sp>
            <p:nvSpPr>
              <p:cNvPr id="33" name="Rectangle 29"/>
              <p:cNvSpPr>
                <a:spLocks noChangeArrowheads="1"/>
              </p:cNvSpPr>
              <p:nvPr/>
            </p:nvSpPr>
            <p:spPr bwMode="auto">
              <a:xfrm>
                <a:off x="1615440" y="1850609"/>
                <a:ext cx="286775" cy="12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0.8</a:t>
                </a:r>
              </a:p>
            </p:txBody>
          </p:sp>
          <p:sp>
            <p:nvSpPr>
              <p:cNvPr id="34" name="Rectangle 30"/>
              <p:cNvSpPr>
                <a:spLocks noChangeArrowheads="1"/>
              </p:cNvSpPr>
              <p:nvPr/>
            </p:nvSpPr>
            <p:spPr bwMode="auto">
              <a:xfrm>
                <a:off x="1615440" y="2070478"/>
                <a:ext cx="286775" cy="12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0.7</a:t>
                </a:r>
              </a:p>
            </p:txBody>
          </p:sp>
          <p:sp>
            <p:nvSpPr>
              <p:cNvPr id="35" name="Rectangle 31"/>
              <p:cNvSpPr>
                <a:spLocks noChangeArrowheads="1"/>
              </p:cNvSpPr>
              <p:nvPr/>
            </p:nvSpPr>
            <p:spPr bwMode="auto">
              <a:xfrm>
                <a:off x="1615440" y="2287616"/>
                <a:ext cx="286775" cy="12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0.6</a:t>
                </a:r>
              </a:p>
            </p:txBody>
          </p:sp>
          <p:sp>
            <p:nvSpPr>
              <p:cNvPr id="36" name="Rectangle 32"/>
              <p:cNvSpPr>
                <a:spLocks noChangeArrowheads="1"/>
              </p:cNvSpPr>
              <p:nvPr/>
            </p:nvSpPr>
            <p:spPr bwMode="auto">
              <a:xfrm>
                <a:off x="1615440" y="2507485"/>
                <a:ext cx="286775" cy="12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0.5</a:t>
                </a:r>
              </a:p>
            </p:txBody>
          </p:sp>
          <p:sp>
            <p:nvSpPr>
              <p:cNvPr id="37" name="Rectangle 33"/>
              <p:cNvSpPr>
                <a:spLocks noChangeArrowheads="1"/>
              </p:cNvSpPr>
              <p:nvPr/>
            </p:nvSpPr>
            <p:spPr bwMode="auto">
              <a:xfrm>
                <a:off x="1615440" y="2723258"/>
                <a:ext cx="286775" cy="12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0.4</a:t>
                </a:r>
              </a:p>
            </p:txBody>
          </p:sp>
          <p:sp>
            <p:nvSpPr>
              <p:cNvPr id="38" name="Rectangle 34"/>
              <p:cNvSpPr>
                <a:spLocks noChangeArrowheads="1"/>
              </p:cNvSpPr>
              <p:nvPr/>
            </p:nvSpPr>
            <p:spPr bwMode="auto">
              <a:xfrm>
                <a:off x="1615440" y="2943128"/>
                <a:ext cx="286775" cy="12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0.3</a:t>
                </a:r>
              </a:p>
            </p:txBody>
          </p:sp>
          <p:sp>
            <p:nvSpPr>
              <p:cNvPr id="39" name="Rectangle 35"/>
              <p:cNvSpPr>
                <a:spLocks noChangeArrowheads="1"/>
              </p:cNvSpPr>
              <p:nvPr/>
            </p:nvSpPr>
            <p:spPr bwMode="auto">
              <a:xfrm>
                <a:off x="1615440" y="3160266"/>
                <a:ext cx="286775" cy="12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0.2</a:t>
                </a:r>
              </a:p>
            </p:txBody>
          </p:sp>
          <p:sp>
            <p:nvSpPr>
              <p:cNvPr id="40" name="Rectangle 36"/>
              <p:cNvSpPr>
                <a:spLocks noChangeArrowheads="1"/>
              </p:cNvSpPr>
              <p:nvPr/>
            </p:nvSpPr>
            <p:spPr bwMode="auto">
              <a:xfrm>
                <a:off x="1615440" y="3380136"/>
                <a:ext cx="286775" cy="12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0.1</a:t>
                </a:r>
              </a:p>
            </p:txBody>
          </p:sp>
          <p:sp>
            <p:nvSpPr>
              <p:cNvPr id="41" name="Rectangle 37"/>
              <p:cNvSpPr>
                <a:spLocks noChangeArrowheads="1"/>
              </p:cNvSpPr>
              <p:nvPr/>
            </p:nvSpPr>
            <p:spPr bwMode="auto">
              <a:xfrm>
                <a:off x="1615440" y="3600005"/>
                <a:ext cx="286775" cy="12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0.0</a:t>
                </a:r>
              </a:p>
            </p:txBody>
          </p:sp>
        </p:grpSp>
        <p:sp>
          <p:nvSpPr>
            <p:cNvPr id="59" name="Rectangle 57"/>
            <p:cNvSpPr>
              <a:spLocks noChangeArrowheads="1"/>
            </p:cNvSpPr>
            <p:nvPr/>
          </p:nvSpPr>
          <p:spPr bwMode="auto">
            <a:xfrm rot="16200000">
              <a:off x="318210" y="2520123"/>
              <a:ext cx="2413886" cy="15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467"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Probability of Overall Survival</a:t>
              </a:r>
              <a:endParaRPr kumimoji="0" lang="en-US" altLang="en-US" sz="1467"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88" name="Group 487"/>
            <p:cNvGrpSpPr/>
            <p:nvPr/>
          </p:nvGrpSpPr>
          <p:grpSpPr>
            <a:xfrm>
              <a:off x="2302416" y="3803487"/>
              <a:ext cx="4282505" cy="128087"/>
              <a:chOff x="2302416" y="3803487"/>
              <a:chExt cx="4282505" cy="128087"/>
            </a:xfrm>
          </p:grpSpPr>
          <p:sp>
            <p:nvSpPr>
              <p:cNvPr id="44" name="Rectangle 40"/>
              <p:cNvSpPr>
                <a:spLocks noChangeArrowheads="1"/>
              </p:cNvSpPr>
              <p:nvPr/>
            </p:nvSpPr>
            <p:spPr bwMode="auto">
              <a:xfrm>
                <a:off x="2302416" y="3803487"/>
                <a:ext cx="58929" cy="12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3</a:t>
                </a:r>
              </a:p>
            </p:txBody>
          </p:sp>
          <p:sp>
            <p:nvSpPr>
              <p:cNvPr id="46" name="Rectangle 42"/>
              <p:cNvSpPr>
                <a:spLocks noChangeArrowheads="1"/>
              </p:cNvSpPr>
              <p:nvPr/>
            </p:nvSpPr>
            <p:spPr bwMode="auto">
              <a:xfrm>
                <a:off x="2612136" y="3803487"/>
                <a:ext cx="58929" cy="12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6</a:t>
                </a:r>
              </a:p>
            </p:txBody>
          </p:sp>
          <p:sp>
            <p:nvSpPr>
              <p:cNvPr id="47" name="Rectangle 43"/>
              <p:cNvSpPr>
                <a:spLocks noChangeArrowheads="1"/>
              </p:cNvSpPr>
              <p:nvPr/>
            </p:nvSpPr>
            <p:spPr bwMode="auto">
              <a:xfrm>
                <a:off x="2916935" y="3803487"/>
                <a:ext cx="58929" cy="12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9</a:t>
                </a:r>
              </a:p>
            </p:txBody>
          </p:sp>
          <p:sp>
            <p:nvSpPr>
              <p:cNvPr id="48" name="Rectangle 44"/>
              <p:cNvSpPr>
                <a:spLocks noChangeArrowheads="1"/>
              </p:cNvSpPr>
              <p:nvPr/>
            </p:nvSpPr>
            <p:spPr bwMode="auto">
              <a:xfrm>
                <a:off x="3179571" y="3803487"/>
                <a:ext cx="117858" cy="12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12</a:t>
                </a:r>
              </a:p>
            </p:txBody>
          </p:sp>
          <p:sp>
            <p:nvSpPr>
              <p:cNvPr id="49" name="Rectangle 45"/>
              <p:cNvSpPr>
                <a:spLocks noChangeArrowheads="1"/>
              </p:cNvSpPr>
              <p:nvPr/>
            </p:nvSpPr>
            <p:spPr bwMode="auto">
              <a:xfrm>
                <a:off x="3484372" y="3803487"/>
                <a:ext cx="117858" cy="12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15</a:t>
                </a:r>
              </a:p>
            </p:txBody>
          </p:sp>
          <p:sp>
            <p:nvSpPr>
              <p:cNvPr id="50" name="Rectangle 46"/>
              <p:cNvSpPr>
                <a:spLocks noChangeArrowheads="1"/>
              </p:cNvSpPr>
              <p:nvPr/>
            </p:nvSpPr>
            <p:spPr bwMode="auto">
              <a:xfrm>
                <a:off x="3776471" y="3803487"/>
                <a:ext cx="117858" cy="12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18</a:t>
                </a:r>
              </a:p>
            </p:txBody>
          </p:sp>
          <p:sp>
            <p:nvSpPr>
              <p:cNvPr id="51" name="Rectangle 47"/>
              <p:cNvSpPr>
                <a:spLocks noChangeArrowheads="1"/>
              </p:cNvSpPr>
              <p:nvPr/>
            </p:nvSpPr>
            <p:spPr bwMode="auto">
              <a:xfrm>
                <a:off x="4081271" y="3803487"/>
                <a:ext cx="117858" cy="12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21</a:t>
                </a:r>
              </a:p>
            </p:txBody>
          </p:sp>
          <p:sp>
            <p:nvSpPr>
              <p:cNvPr id="52" name="Rectangle 48"/>
              <p:cNvSpPr>
                <a:spLocks noChangeArrowheads="1"/>
              </p:cNvSpPr>
              <p:nvPr/>
            </p:nvSpPr>
            <p:spPr bwMode="auto">
              <a:xfrm>
                <a:off x="4373371" y="3803487"/>
                <a:ext cx="117858" cy="12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24</a:t>
                </a:r>
              </a:p>
            </p:txBody>
          </p:sp>
          <p:sp>
            <p:nvSpPr>
              <p:cNvPr id="53" name="Rectangle 49"/>
              <p:cNvSpPr>
                <a:spLocks noChangeArrowheads="1"/>
              </p:cNvSpPr>
              <p:nvPr/>
            </p:nvSpPr>
            <p:spPr bwMode="auto">
              <a:xfrm>
                <a:off x="4678171" y="3803487"/>
                <a:ext cx="117858" cy="12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27</a:t>
                </a:r>
              </a:p>
            </p:txBody>
          </p:sp>
          <p:sp>
            <p:nvSpPr>
              <p:cNvPr id="54" name="Rectangle 50"/>
              <p:cNvSpPr>
                <a:spLocks noChangeArrowheads="1"/>
              </p:cNvSpPr>
              <p:nvPr/>
            </p:nvSpPr>
            <p:spPr bwMode="auto">
              <a:xfrm>
                <a:off x="4971277" y="3803487"/>
                <a:ext cx="117858" cy="12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30</a:t>
                </a:r>
              </a:p>
            </p:txBody>
          </p:sp>
          <p:sp>
            <p:nvSpPr>
              <p:cNvPr id="55" name="Rectangle 51"/>
              <p:cNvSpPr>
                <a:spLocks noChangeArrowheads="1"/>
              </p:cNvSpPr>
              <p:nvPr/>
            </p:nvSpPr>
            <p:spPr bwMode="auto">
              <a:xfrm>
                <a:off x="5275071" y="3803487"/>
                <a:ext cx="117858" cy="12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33</a:t>
                </a:r>
              </a:p>
            </p:txBody>
          </p:sp>
          <p:sp>
            <p:nvSpPr>
              <p:cNvPr id="57" name="Rectangle 53"/>
              <p:cNvSpPr>
                <a:spLocks noChangeArrowheads="1"/>
              </p:cNvSpPr>
              <p:nvPr/>
            </p:nvSpPr>
            <p:spPr bwMode="auto">
              <a:xfrm>
                <a:off x="5569593" y="3803487"/>
                <a:ext cx="117858" cy="12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36</a:t>
                </a:r>
              </a:p>
            </p:txBody>
          </p:sp>
          <p:sp>
            <p:nvSpPr>
              <p:cNvPr id="58" name="Rectangle 55"/>
              <p:cNvSpPr>
                <a:spLocks noChangeArrowheads="1"/>
              </p:cNvSpPr>
              <p:nvPr/>
            </p:nvSpPr>
            <p:spPr bwMode="auto">
              <a:xfrm>
                <a:off x="6467063" y="3803487"/>
                <a:ext cx="117858" cy="12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45</a:t>
                </a:r>
              </a:p>
            </p:txBody>
          </p:sp>
          <p:sp>
            <p:nvSpPr>
              <p:cNvPr id="123" name="Rectangle 53"/>
              <p:cNvSpPr>
                <a:spLocks noChangeArrowheads="1"/>
              </p:cNvSpPr>
              <p:nvPr/>
            </p:nvSpPr>
            <p:spPr bwMode="auto">
              <a:xfrm>
                <a:off x="5871971" y="3803487"/>
                <a:ext cx="117858" cy="12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39</a:t>
                </a:r>
              </a:p>
            </p:txBody>
          </p:sp>
          <p:sp>
            <p:nvSpPr>
              <p:cNvPr id="124" name="Rectangle 53"/>
              <p:cNvSpPr>
                <a:spLocks noChangeArrowheads="1"/>
              </p:cNvSpPr>
              <p:nvPr/>
            </p:nvSpPr>
            <p:spPr bwMode="auto">
              <a:xfrm>
                <a:off x="6176771" y="3803487"/>
                <a:ext cx="117858" cy="12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42</a:t>
                </a:r>
              </a:p>
            </p:txBody>
          </p:sp>
        </p:grpSp>
        <p:grpSp>
          <p:nvGrpSpPr>
            <p:cNvPr id="487" name="Group 486"/>
            <p:cNvGrpSpPr/>
            <p:nvPr/>
          </p:nvGrpSpPr>
          <p:grpSpPr>
            <a:xfrm>
              <a:off x="1170306" y="3978359"/>
              <a:ext cx="5385833" cy="534671"/>
              <a:chOff x="1170306" y="3978359"/>
              <a:chExt cx="5385833" cy="534671"/>
            </a:xfrm>
          </p:grpSpPr>
          <p:sp>
            <p:nvSpPr>
              <p:cNvPr id="60" name="Rectangle 58"/>
              <p:cNvSpPr>
                <a:spLocks noChangeArrowheads="1"/>
              </p:cNvSpPr>
              <p:nvPr/>
            </p:nvSpPr>
            <p:spPr bwMode="auto">
              <a:xfrm>
                <a:off x="3183272" y="3978359"/>
                <a:ext cx="2198030" cy="15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467"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Time from Randomization (months)</a:t>
                </a:r>
                <a:endParaRPr kumimoji="0" lang="en-US" altLang="en-US" sz="1467"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7" name="Rectangle 60"/>
              <p:cNvSpPr>
                <a:spLocks noChangeArrowheads="1"/>
              </p:cNvSpPr>
              <p:nvPr/>
            </p:nvSpPr>
            <p:spPr bwMode="auto">
              <a:xfrm>
                <a:off x="1224932" y="4102632"/>
                <a:ext cx="490334" cy="11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No. at Risk</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86" name="Group 485"/>
              <p:cNvGrpSpPr/>
              <p:nvPr/>
            </p:nvGrpSpPr>
            <p:grpSpPr>
              <a:xfrm>
                <a:off x="1170306" y="4243744"/>
                <a:ext cx="5385833" cy="116322"/>
                <a:chOff x="1170306" y="4243744"/>
                <a:chExt cx="5385833" cy="116322"/>
              </a:xfrm>
            </p:grpSpPr>
            <p:sp>
              <p:nvSpPr>
                <p:cNvPr id="105" name="Rectangle 61"/>
                <p:cNvSpPr>
                  <a:spLocks noChangeArrowheads="1"/>
                </p:cNvSpPr>
                <p:nvPr/>
              </p:nvSpPr>
              <p:spPr bwMode="auto">
                <a:xfrm>
                  <a:off x="1170306" y="4246166"/>
                  <a:ext cx="547039" cy="11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1" i="0" u="none" strike="noStrike" kern="1200" cap="none" spc="0" normalizeH="0" baseline="0" noProof="0" dirty="0">
                      <a:ln>
                        <a:noFill/>
                      </a:ln>
                      <a:solidFill>
                        <a:srgbClr val="006DB2"/>
                      </a:solidFill>
                      <a:effectLst/>
                      <a:uLnTx/>
                      <a:uFillTx/>
                      <a:latin typeface="Arial" panose="020B0604020202020204" pitchFamily="34" charset="0"/>
                      <a:ea typeface="ＭＳ Ｐゴシック" panose="020B0600070205080204" pitchFamily="34" charset="-128"/>
                      <a:cs typeface="+mn-cs"/>
                    </a:rPr>
                    <a:t>Durvalumab</a:t>
                  </a:r>
                  <a:endParaRPr kumimoji="0" lang="en-US" altLang="en-US" sz="2400" b="0" i="0" u="none" strike="noStrike" kern="1200" cap="none" spc="0" normalizeH="0" baseline="0" noProof="0" dirty="0">
                    <a:ln>
                      <a:noFill/>
                    </a:ln>
                    <a:solidFill>
                      <a:srgbClr val="006DB2"/>
                    </a:solidFill>
                    <a:effectLst/>
                    <a:uLnTx/>
                    <a:uFillTx/>
                    <a:latin typeface="Arial" panose="020B0604020202020204" pitchFamily="34" charset="0"/>
                    <a:ea typeface="ＭＳ Ｐゴシック" panose="020B0600070205080204" pitchFamily="34" charset="-128"/>
                    <a:cs typeface="+mn-cs"/>
                  </a:endParaRPr>
                </a:p>
              </p:txBody>
            </p:sp>
            <p:sp>
              <p:nvSpPr>
                <p:cNvPr id="106" name="Rectangle 422"/>
                <p:cNvSpPr>
                  <a:spLocks noChangeArrowheads="1"/>
                </p:cNvSpPr>
                <p:nvPr/>
              </p:nvSpPr>
              <p:spPr bwMode="auto">
                <a:xfrm>
                  <a:off x="1913391" y="4243744"/>
                  <a:ext cx="156774" cy="11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a:ea typeface="ＭＳ Ｐゴシック" panose="020B0600070205080204" pitchFamily="34" charset="-128"/>
                      <a:cs typeface="+mn-cs"/>
                    </a:rPr>
                    <a:t>476</a:t>
                  </a:r>
                </a:p>
              </p:txBody>
            </p:sp>
            <p:sp>
              <p:nvSpPr>
                <p:cNvPr id="136" name="Rectangle 6"/>
                <p:cNvSpPr>
                  <a:spLocks noChangeArrowheads="1"/>
                </p:cNvSpPr>
                <p:nvPr/>
              </p:nvSpPr>
              <p:spPr bwMode="auto">
                <a:xfrm>
                  <a:off x="2277743" y="4243744"/>
                  <a:ext cx="156774" cy="11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panose="020B0604020202020204" pitchFamily="34" charset="0"/>
                      <a:ea typeface="ＭＳ Ｐゴシック" panose="020B0600070205080204" pitchFamily="34" charset="-128"/>
                      <a:cs typeface="+mn-cs"/>
                    </a:rPr>
                    <a:t>464</a:t>
                  </a:r>
                </a:p>
              </p:txBody>
            </p:sp>
            <p:sp>
              <p:nvSpPr>
                <p:cNvPr id="137" name="Rectangle 7"/>
                <p:cNvSpPr>
                  <a:spLocks noChangeArrowheads="1"/>
                </p:cNvSpPr>
                <p:nvPr/>
              </p:nvSpPr>
              <p:spPr bwMode="auto">
                <a:xfrm>
                  <a:off x="2569843" y="4243744"/>
                  <a:ext cx="156774" cy="11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panose="020B0604020202020204" pitchFamily="34" charset="0"/>
                      <a:ea typeface="ＭＳ Ｐゴシック" panose="020B0600070205080204" pitchFamily="34" charset="-128"/>
                      <a:cs typeface="+mn-cs"/>
                    </a:rPr>
                    <a:t>431</a:t>
                  </a:r>
                </a:p>
              </p:txBody>
            </p:sp>
            <p:sp>
              <p:nvSpPr>
                <p:cNvPr id="138" name="Rectangle 8"/>
                <p:cNvSpPr>
                  <a:spLocks noChangeArrowheads="1"/>
                </p:cNvSpPr>
                <p:nvPr/>
              </p:nvSpPr>
              <p:spPr bwMode="auto">
                <a:xfrm>
                  <a:off x="2874643" y="4243744"/>
                  <a:ext cx="156774" cy="11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panose="020B0604020202020204" pitchFamily="34" charset="0"/>
                      <a:ea typeface="ＭＳ Ｐゴシック" panose="020B0600070205080204" pitchFamily="34" charset="-128"/>
                      <a:cs typeface="+mn-cs"/>
                    </a:rPr>
                    <a:t>415</a:t>
                  </a:r>
                </a:p>
              </p:txBody>
            </p:sp>
            <p:sp>
              <p:nvSpPr>
                <p:cNvPr id="139" name="Rectangle 9"/>
                <p:cNvSpPr>
                  <a:spLocks noChangeArrowheads="1"/>
                </p:cNvSpPr>
                <p:nvPr/>
              </p:nvSpPr>
              <p:spPr bwMode="auto">
                <a:xfrm>
                  <a:off x="3166743" y="4243744"/>
                  <a:ext cx="156774" cy="11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panose="020B0604020202020204" pitchFamily="34" charset="0"/>
                      <a:ea typeface="ＭＳ Ｐゴシック" panose="020B0600070205080204" pitchFamily="34" charset="-128"/>
                      <a:cs typeface="+mn-cs"/>
                    </a:rPr>
                    <a:t>385</a:t>
                  </a:r>
                </a:p>
              </p:txBody>
            </p:sp>
            <p:sp>
              <p:nvSpPr>
                <p:cNvPr id="140" name="Rectangle 10"/>
                <p:cNvSpPr>
                  <a:spLocks noChangeArrowheads="1"/>
                </p:cNvSpPr>
                <p:nvPr/>
              </p:nvSpPr>
              <p:spPr bwMode="auto">
                <a:xfrm>
                  <a:off x="3471542" y="4243744"/>
                  <a:ext cx="156774" cy="11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panose="020B0604020202020204" pitchFamily="34" charset="0"/>
                      <a:ea typeface="ＭＳ Ｐゴシック" panose="020B0600070205080204" pitchFamily="34" charset="-128"/>
                      <a:cs typeface="+mn-cs"/>
                    </a:rPr>
                    <a:t>364</a:t>
                  </a:r>
                </a:p>
              </p:txBody>
            </p:sp>
            <p:sp>
              <p:nvSpPr>
                <p:cNvPr id="141" name="Rectangle 11"/>
                <p:cNvSpPr>
                  <a:spLocks noChangeArrowheads="1"/>
                </p:cNvSpPr>
                <p:nvPr/>
              </p:nvSpPr>
              <p:spPr bwMode="auto">
                <a:xfrm>
                  <a:off x="3763642" y="4243744"/>
                  <a:ext cx="156774" cy="11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panose="020B0604020202020204" pitchFamily="34" charset="0"/>
                      <a:ea typeface="ＭＳ Ｐゴシック" panose="020B0600070205080204" pitchFamily="34" charset="-128"/>
                      <a:cs typeface="+mn-cs"/>
                    </a:rPr>
                    <a:t>343</a:t>
                  </a:r>
                </a:p>
              </p:txBody>
            </p:sp>
            <p:sp>
              <p:nvSpPr>
                <p:cNvPr id="142" name="Rectangle 12"/>
                <p:cNvSpPr>
                  <a:spLocks noChangeArrowheads="1"/>
                </p:cNvSpPr>
                <p:nvPr/>
              </p:nvSpPr>
              <p:spPr bwMode="auto">
                <a:xfrm>
                  <a:off x="4068442" y="4243744"/>
                  <a:ext cx="156774" cy="11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panose="020B0604020202020204" pitchFamily="34" charset="0"/>
                      <a:ea typeface="ＭＳ Ｐゴシック" panose="020B0600070205080204" pitchFamily="34" charset="-128"/>
                      <a:cs typeface="+mn-cs"/>
                    </a:rPr>
                    <a:t>319</a:t>
                  </a:r>
                </a:p>
              </p:txBody>
            </p:sp>
            <p:sp>
              <p:nvSpPr>
                <p:cNvPr id="143" name="Rectangle 13"/>
                <p:cNvSpPr>
                  <a:spLocks noChangeArrowheads="1"/>
                </p:cNvSpPr>
                <p:nvPr/>
              </p:nvSpPr>
              <p:spPr bwMode="auto">
                <a:xfrm>
                  <a:off x="4360542" y="4243744"/>
                  <a:ext cx="156774" cy="11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panose="020B0604020202020204" pitchFamily="34" charset="0"/>
                      <a:ea typeface="ＭＳ Ｐゴシック" panose="020B0600070205080204" pitchFamily="34" charset="-128"/>
                      <a:cs typeface="+mn-cs"/>
                    </a:rPr>
                    <a:t>274</a:t>
                  </a:r>
                </a:p>
              </p:txBody>
            </p:sp>
            <p:sp>
              <p:nvSpPr>
                <p:cNvPr id="144" name="Rectangle 14"/>
                <p:cNvSpPr>
                  <a:spLocks noChangeArrowheads="1"/>
                </p:cNvSpPr>
                <p:nvPr/>
              </p:nvSpPr>
              <p:spPr bwMode="auto">
                <a:xfrm>
                  <a:off x="4665342" y="4243744"/>
                  <a:ext cx="156774" cy="11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panose="020B0604020202020204" pitchFamily="34" charset="0"/>
                      <a:ea typeface="ＭＳ Ｐゴシック" panose="020B0600070205080204" pitchFamily="34" charset="-128"/>
                      <a:cs typeface="+mn-cs"/>
                    </a:rPr>
                    <a:t>210</a:t>
                  </a:r>
                </a:p>
              </p:txBody>
            </p:sp>
            <p:sp>
              <p:nvSpPr>
                <p:cNvPr id="145" name="Rectangle 15"/>
                <p:cNvSpPr>
                  <a:spLocks noChangeArrowheads="1"/>
                </p:cNvSpPr>
                <p:nvPr/>
              </p:nvSpPr>
              <p:spPr bwMode="auto">
                <a:xfrm>
                  <a:off x="4942638" y="4243744"/>
                  <a:ext cx="156774" cy="11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panose="020B0604020202020204" pitchFamily="34" charset="0"/>
                      <a:ea typeface="ＭＳ Ｐゴシック" panose="020B0600070205080204" pitchFamily="34" charset="-128"/>
                      <a:cs typeface="+mn-cs"/>
                    </a:rPr>
                    <a:t>115</a:t>
                  </a:r>
                </a:p>
              </p:txBody>
            </p:sp>
            <p:sp>
              <p:nvSpPr>
                <p:cNvPr id="147" name="Rectangle 17"/>
                <p:cNvSpPr>
                  <a:spLocks noChangeArrowheads="1"/>
                </p:cNvSpPr>
                <p:nvPr/>
              </p:nvSpPr>
              <p:spPr bwMode="auto">
                <a:xfrm>
                  <a:off x="5286161" y="4243744"/>
                  <a:ext cx="104515" cy="11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panose="020B0604020202020204" pitchFamily="34" charset="0"/>
                      <a:ea typeface="ＭＳ Ｐゴシック" panose="020B0600070205080204" pitchFamily="34" charset="-128"/>
                      <a:cs typeface="+mn-cs"/>
                    </a:rPr>
                    <a:t>57</a:t>
                  </a:r>
                </a:p>
              </p:txBody>
            </p:sp>
            <p:sp>
              <p:nvSpPr>
                <p:cNvPr id="148" name="Rectangle 18"/>
                <p:cNvSpPr>
                  <a:spLocks noChangeArrowheads="1"/>
                </p:cNvSpPr>
                <p:nvPr/>
              </p:nvSpPr>
              <p:spPr bwMode="auto">
                <a:xfrm>
                  <a:off x="5578261" y="4243744"/>
                  <a:ext cx="104515" cy="11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panose="020B0604020202020204" pitchFamily="34" charset="0"/>
                      <a:ea typeface="ＭＳ Ｐゴシック" panose="020B0600070205080204" pitchFamily="34" charset="-128"/>
                      <a:cs typeface="+mn-cs"/>
                    </a:rPr>
                    <a:t>23</a:t>
                  </a:r>
                </a:p>
              </p:txBody>
            </p:sp>
            <p:sp>
              <p:nvSpPr>
                <p:cNvPr id="149" name="Rectangle 19"/>
                <p:cNvSpPr>
                  <a:spLocks noChangeArrowheads="1"/>
                </p:cNvSpPr>
                <p:nvPr/>
              </p:nvSpPr>
              <p:spPr bwMode="auto">
                <a:xfrm>
                  <a:off x="5906981" y="4243744"/>
                  <a:ext cx="52258" cy="11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panose="020B0604020202020204" pitchFamily="34" charset="0"/>
                      <a:ea typeface="ＭＳ Ｐゴシック" panose="020B0600070205080204" pitchFamily="34" charset="-128"/>
                      <a:cs typeface="+mn-cs"/>
                    </a:rPr>
                    <a:t>2</a:t>
                  </a:r>
                </a:p>
              </p:txBody>
            </p:sp>
            <p:sp>
              <p:nvSpPr>
                <p:cNvPr id="150" name="Rectangle 20"/>
                <p:cNvSpPr>
                  <a:spLocks noChangeArrowheads="1"/>
                </p:cNvSpPr>
                <p:nvPr/>
              </p:nvSpPr>
              <p:spPr bwMode="auto">
                <a:xfrm>
                  <a:off x="6211781" y="4243744"/>
                  <a:ext cx="52258" cy="11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panose="020B0604020202020204" pitchFamily="34" charset="0"/>
                      <a:ea typeface="ＭＳ Ｐゴシック" panose="020B0600070205080204" pitchFamily="34" charset="-128"/>
                      <a:cs typeface="+mn-cs"/>
                    </a:rPr>
                    <a:t>0</a:t>
                  </a:r>
                </a:p>
              </p:txBody>
            </p:sp>
            <p:sp>
              <p:nvSpPr>
                <p:cNvPr id="151" name="Rectangle 21"/>
                <p:cNvSpPr>
                  <a:spLocks noChangeArrowheads="1"/>
                </p:cNvSpPr>
                <p:nvPr/>
              </p:nvSpPr>
              <p:spPr bwMode="auto">
                <a:xfrm>
                  <a:off x="6503881" y="4243744"/>
                  <a:ext cx="52258" cy="11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006DB2"/>
                      </a:solidFill>
                      <a:effectLst/>
                      <a:uLnTx/>
                      <a:uFillTx/>
                      <a:latin typeface="Arial" panose="020B0604020202020204" pitchFamily="34" charset="0"/>
                      <a:ea typeface="ＭＳ Ｐゴシック" panose="020B0600070205080204" pitchFamily="34" charset="-128"/>
                      <a:cs typeface="+mn-cs"/>
                    </a:rPr>
                    <a:t>0</a:t>
                  </a:r>
                </a:p>
              </p:txBody>
            </p:sp>
          </p:grpSp>
          <p:grpSp>
            <p:nvGrpSpPr>
              <p:cNvPr id="485" name="Group 484"/>
              <p:cNvGrpSpPr/>
              <p:nvPr/>
            </p:nvGrpSpPr>
            <p:grpSpPr>
              <a:xfrm>
                <a:off x="1343744" y="4396144"/>
                <a:ext cx="5212395" cy="116886"/>
                <a:chOff x="1343744" y="4396144"/>
                <a:chExt cx="5212395" cy="116886"/>
              </a:xfrm>
            </p:grpSpPr>
            <p:sp>
              <p:nvSpPr>
                <p:cNvPr id="90" name="Rectangle 62"/>
                <p:cNvSpPr>
                  <a:spLocks noChangeArrowheads="1"/>
                </p:cNvSpPr>
                <p:nvPr/>
              </p:nvSpPr>
              <p:spPr bwMode="auto">
                <a:xfrm>
                  <a:off x="1343744" y="4399130"/>
                  <a:ext cx="362469" cy="11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1" i="0" u="none" strike="noStrike" kern="1200" cap="none" spc="0" normalizeH="0" baseline="0" noProof="0" dirty="0">
                      <a:ln>
                        <a:noFill/>
                      </a:ln>
                      <a:solidFill>
                        <a:srgbClr val="ED7D31"/>
                      </a:solidFill>
                      <a:effectLst/>
                      <a:uLnTx/>
                      <a:uFillTx/>
                      <a:latin typeface="Arial" panose="020B0604020202020204" pitchFamily="34" charset="0"/>
                      <a:ea typeface="ＭＳ Ｐゴシック" panose="020B0600070205080204" pitchFamily="34" charset="-128"/>
                      <a:cs typeface="+mn-cs"/>
                    </a:rPr>
                    <a:t>Placebo</a:t>
                  </a:r>
                  <a:endParaRPr kumimoji="0" lang="en-US" altLang="en-US" sz="2400" b="0" i="0" u="none" strike="noStrike" kern="1200" cap="none" spc="0" normalizeH="0" baseline="0" noProof="0" dirty="0">
                    <a:ln>
                      <a:noFill/>
                    </a:ln>
                    <a:solidFill>
                      <a:srgbClr val="ED7D31"/>
                    </a:solidFill>
                    <a:effectLst/>
                    <a:uLnTx/>
                    <a:uFillTx/>
                    <a:latin typeface="Arial" panose="020B0604020202020204" pitchFamily="34" charset="0"/>
                    <a:ea typeface="ＭＳ Ｐゴシック" panose="020B0600070205080204" pitchFamily="34" charset="-128"/>
                    <a:cs typeface="+mn-cs"/>
                  </a:endParaRPr>
                </a:p>
              </p:txBody>
            </p:sp>
            <p:sp>
              <p:nvSpPr>
                <p:cNvPr id="91" name="Rectangle 436"/>
                <p:cNvSpPr>
                  <a:spLocks noChangeArrowheads="1"/>
                </p:cNvSpPr>
                <p:nvPr/>
              </p:nvSpPr>
              <p:spPr bwMode="auto">
                <a:xfrm>
                  <a:off x="1913391" y="4396144"/>
                  <a:ext cx="156774" cy="11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a:ea typeface="ＭＳ Ｐゴシック" panose="020B0600070205080204" pitchFamily="34" charset="-128"/>
                      <a:cs typeface="+mn-cs"/>
                    </a:rPr>
                    <a:t>237</a:t>
                  </a:r>
                </a:p>
              </p:txBody>
            </p:sp>
            <p:sp>
              <p:nvSpPr>
                <p:cNvPr id="153" name="Rectangle 23"/>
                <p:cNvSpPr>
                  <a:spLocks noChangeArrowheads="1"/>
                </p:cNvSpPr>
                <p:nvPr/>
              </p:nvSpPr>
              <p:spPr bwMode="auto">
                <a:xfrm>
                  <a:off x="2277743" y="4396144"/>
                  <a:ext cx="156774" cy="11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panose="020B0604020202020204" pitchFamily="34" charset="0"/>
                      <a:ea typeface="ＭＳ Ｐゴシック" panose="020B0600070205080204" pitchFamily="34" charset="-128"/>
                      <a:cs typeface="+mn-cs"/>
                    </a:rPr>
                    <a:t>220</a:t>
                  </a:r>
                </a:p>
              </p:txBody>
            </p:sp>
            <p:sp>
              <p:nvSpPr>
                <p:cNvPr id="154" name="Rectangle 24"/>
                <p:cNvSpPr>
                  <a:spLocks noChangeArrowheads="1"/>
                </p:cNvSpPr>
                <p:nvPr/>
              </p:nvSpPr>
              <p:spPr bwMode="auto">
                <a:xfrm>
                  <a:off x="2569843" y="4396144"/>
                  <a:ext cx="156774" cy="11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panose="020B0604020202020204" pitchFamily="34" charset="0"/>
                      <a:ea typeface="ＭＳ Ｐゴシック" panose="020B0600070205080204" pitchFamily="34" charset="-128"/>
                      <a:cs typeface="+mn-cs"/>
                    </a:rPr>
                    <a:t>198</a:t>
                  </a:r>
                </a:p>
              </p:txBody>
            </p:sp>
            <p:sp>
              <p:nvSpPr>
                <p:cNvPr id="155" name="Rectangle 25"/>
                <p:cNvSpPr>
                  <a:spLocks noChangeArrowheads="1"/>
                </p:cNvSpPr>
                <p:nvPr/>
              </p:nvSpPr>
              <p:spPr bwMode="auto">
                <a:xfrm>
                  <a:off x="2874643" y="4396144"/>
                  <a:ext cx="156774" cy="11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panose="020B0604020202020204" pitchFamily="34" charset="0"/>
                      <a:ea typeface="ＭＳ Ｐゴシック" panose="020B0600070205080204" pitchFamily="34" charset="-128"/>
                      <a:cs typeface="+mn-cs"/>
                    </a:rPr>
                    <a:t>178</a:t>
                  </a:r>
                </a:p>
              </p:txBody>
            </p:sp>
            <p:sp>
              <p:nvSpPr>
                <p:cNvPr id="156" name="Rectangle 26"/>
                <p:cNvSpPr>
                  <a:spLocks noChangeArrowheads="1"/>
                </p:cNvSpPr>
                <p:nvPr/>
              </p:nvSpPr>
              <p:spPr bwMode="auto">
                <a:xfrm>
                  <a:off x="3166743" y="4396144"/>
                  <a:ext cx="156774" cy="11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panose="020B0604020202020204" pitchFamily="34" charset="0"/>
                      <a:ea typeface="ＭＳ Ｐゴシック" panose="020B0600070205080204" pitchFamily="34" charset="-128"/>
                      <a:cs typeface="+mn-cs"/>
                    </a:rPr>
                    <a:t>170</a:t>
                  </a:r>
                </a:p>
              </p:txBody>
            </p:sp>
            <p:sp>
              <p:nvSpPr>
                <p:cNvPr id="157" name="Rectangle 27"/>
                <p:cNvSpPr>
                  <a:spLocks noChangeArrowheads="1"/>
                </p:cNvSpPr>
                <p:nvPr/>
              </p:nvSpPr>
              <p:spPr bwMode="auto">
                <a:xfrm>
                  <a:off x="3471542" y="4396144"/>
                  <a:ext cx="156774" cy="11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panose="020B0604020202020204" pitchFamily="34" charset="0"/>
                      <a:ea typeface="ＭＳ Ｐゴシック" panose="020B0600070205080204" pitchFamily="34" charset="-128"/>
                      <a:cs typeface="+mn-cs"/>
                    </a:rPr>
                    <a:t>155</a:t>
                  </a:r>
                </a:p>
              </p:txBody>
            </p:sp>
            <p:sp>
              <p:nvSpPr>
                <p:cNvPr id="158" name="Rectangle 28"/>
                <p:cNvSpPr>
                  <a:spLocks noChangeArrowheads="1"/>
                </p:cNvSpPr>
                <p:nvPr/>
              </p:nvSpPr>
              <p:spPr bwMode="auto">
                <a:xfrm>
                  <a:off x="3763642" y="4396144"/>
                  <a:ext cx="156774" cy="11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panose="020B0604020202020204" pitchFamily="34" charset="0"/>
                      <a:ea typeface="ＭＳ Ｐゴシック" panose="020B0600070205080204" pitchFamily="34" charset="-128"/>
                      <a:cs typeface="+mn-cs"/>
                    </a:rPr>
                    <a:t>141</a:t>
                  </a:r>
                </a:p>
              </p:txBody>
            </p:sp>
            <p:sp>
              <p:nvSpPr>
                <p:cNvPr id="159" name="Rectangle 29"/>
                <p:cNvSpPr>
                  <a:spLocks noChangeArrowheads="1"/>
                </p:cNvSpPr>
                <p:nvPr/>
              </p:nvSpPr>
              <p:spPr bwMode="auto">
                <a:xfrm>
                  <a:off x="4068442" y="4396144"/>
                  <a:ext cx="156774" cy="11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panose="020B0604020202020204" pitchFamily="34" charset="0"/>
                      <a:ea typeface="ＭＳ Ｐゴシック" panose="020B0600070205080204" pitchFamily="34" charset="-128"/>
                      <a:cs typeface="+mn-cs"/>
                    </a:rPr>
                    <a:t>130</a:t>
                  </a:r>
                </a:p>
              </p:txBody>
            </p:sp>
            <p:sp>
              <p:nvSpPr>
                <p:cNvPr id="160" name="Rectangle 30"/>
                <p:cNvSpPr>
                  <a:spLocks noChangeArrowheads="1"/>
                </p:cNvSpPr>
                <p:nvPr/>
              </p:nvSpPr>
              <p:spPr bwMode="auto">
                <a:xfrm>
                  <a:off x="4345738" y="4396144"/>
                  <a:ext cx="156774" cy="11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panose="020B0604020202020204" pitchFamily="34" charset="0"/>
                      <a:ea typeface="ＭＳ Ｐゴシック" panose="020B0600070205080204" pitchFamily="34" charset="-128"/>
                      <a:cs typeface="+mn-cs"/>
                    </a:rPr>
                    <a:t>117</a:t>
                  </a:r>
                </a:p>
              </p:txBody>
            </p:sp>
            <p:sp>
              <p:nvSpPr>
                <p:cNvPr id="162" name="Rectangle 32"/>
                <p:cNvSpPr>
                  <a:spLocks noChangeArrowheads="1"/>
                </p:cNvSpPr>
                <p:nvPr/>
              </p:nvSpPr>
              <p:spPr bwMode="auto">
                <a:xfrm>
                  <a:off x="4689261" y="4396144"/>
                  <a:ext cx="104515" cy="11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panose="020B0604020202020204" pitchFamily="34" charset="0"/>
                      <a:ea typeface="ＭＳ Ｐゴシック" panose="020B0600070205080204" pitchFamily="34" charset="-128"/>
                      <a:cs typeface="+mn-cs"/>
                    </a:rPr>
                    <a:t>78</a:t>
                  </a:r>
                </a:p>
              </p:txBody>
            </p:sp>
            <p:sp>
              <p:nvSpPr>
                <p:cNvPr id="163" name="Rectangle 33"/>
                <p:cNvSpPr>
                  <a:spLocks noChangeArrowheads="1"/>
                </p:cNvSpPr>
                <p:nvPr/>
              </p:nvSpPr>
              <p:spPr bwMode="auto">
                <a:xfrm>
                  <a:off x="4981361" y="4396144"/>
                  <a:ext cx="104515" cy="11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panose="020B0604020202020204" pitchFamily="34" charset="0"/>
                      <a:ea typeface="ＭＳ Ｐゴシック" panose="020B0600070205080204" pitchFamily="34" charset="-128"/>
                      <a:cs typeface="+mn-cs"/>
                    </a:rPr>
                    <a:t>42</a:t>
                  </a:r>
                </a:p>
              </p:txBody>
            </p:sp>
            <p:sp>
              <p:nvSpPr>
                <p:cNvPr id="164" name="Rectangle 34"/>
                <p:cNvSpPr>
                  <a:spLocks noChangeArrowheads="1"/>
                </p:cNvSpPr>
                <p:nvPr/>
              </p:nvSpPr>
              <p:spPr bwMode="auto">
                <a:xfrm>
                  <a:off x="5286161" y="4396144"/>
                  <a:ext cx="104515" cy="11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panose="020B0604020202020204" pitchFamily="34" charset="0"/>
                      <a:ea typeface="ＭＳ Ｐゴシック" panose="020B0600070205080204" pitchFamily="34" charset="-128"/>
                      <a:cs typeface="+mn-cs"/>
                    </a:rPr>
                    <a:t>21</a:t>
                  </a:r>
                </a:p>
              </p:txBody>
            </p:sp>
            <p:sp>
              <p:nvSpPr>
                <p:cNvPr id="165" name="Rectangle 35"/>
                <p:cNvSpPr>
                  <a:spLocks noChangeArrowheads="1"/>
                </p:cNvSpPr>
                <p:nvPr/>
              </p:nvSpPr>
              <p:spPr bwMode="auto">
                <a:xfrm>
                  <a:off x="5602181" y="4396144"/>
                  <a:ext cx="52258" cy="11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panose="020B0604020202020204" pitchFamily="34" charset="0"/>
                      <a:ea typeface="ＭＳ Ｐゴシック" panose="020B0600070205080204" pitchFamily="34" charset="-128"/>
                      <a:cs typeface="+mn-cs"/>
                    </a:rPr>
                    <a:t>9</a:t>
                  </a:r>
                </a:p>
              </p:txBody>
            </p:sp>
            <p:sp>
              <p:nvSpPr>
                <p:cNvPr id="166" name="Rectangle 36"/>
                <p:cNvSpPr>
                  <a:spLocks noChangeArrowheads="1"/>
                </p:cNvSpPr>
                <p:nvPr/>
              </p:nvSpPr>
              <p:spPr bwMode="auto">
                <a:xfrm>
                  <a:off x="5906981" y="4396144"/>
                  <a:ext cx="52258" cy="11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panose="020B0604020202020204" pitchFamily="34" charset="0"/>
                      <a:ea typeface="ＭＳ Ｐゴシック" panose="020B0600070205080204" pitchFamily="34" charset="-128"/>
                      <a:cs typeface="+mn-cs"/>
                    </a:rPr>
                    <a:t>3</a:t>
                  </a:r>
                </a:p>
              </p:txBody>
            </p:sp>
            <p:sp>
              <p:nvSpPr>
                <p:cNvPr id="167" name="Rectangle 37"/>
                <p:cNvSpPr>
                  <a:spLocks noChangeArrowheads="1"/>
                </p:cNvSpPr>
                <p:nvPr/>
              </p:nvSpPr>
              <p:spPr bwMode="auto">
                <a:xfrm>
                  <a:off x="6211781" y="4396144"/>
                  <a:ext cx="52258" cy="11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panose="020B0604020202020204" pitchFamily="34" charset="0"/>
                      <a:ea typeface="ＭＳ Ｐゴシック" panose="020B0600070205080204" pitchFamily="34" charset="-128"/>
                      <a:cs typeface="+mn-cs"/>
                    </a:rPr>
                    <a:t>1</a:t>
                  </a:r>
                </a:p>
              </p:txBody>
            </p:sp>
            <p:sp>
              <p:nvSpPr>
                <p:cNvPr id="168" name="Rectangle 38"/>
                <p:cNvSpPr>
                  <a:spLocks noChangeArrowheads="1"/>
                </p:cNvSpPr>
                <p:nvPr/>
              </p:nvSpPr>
              <p:spPr bwMode="auto">
                <a:xfrm>
                  <a:off x="6503881" y="4396144"/>
                  <a:ext cx="52258" cy="11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67" b="0" i="0" u="none" strike="noStrike" kern="1200" cap="none" spc="0" normalizeH="0" baseline="0" noProof="0" dirty="0">
                      <a:ln>
                        <a:noFill/>
                      </a:ln>
                      <a:solidFill>
                        <a:srgbClr val="ED7D31"/>
                      </a:solidFill>
                      <a:effectLst/>
                      <a:uLnTx/>
                      <a:uFillTx/>
                      <a:latin typeface="Arial" panose="020B0604020202020204" pitchFamily="34" charset="0"/>
                      <a:ea typeface="ＭＳ Ｐゴシック" panose="020B0600070205080204" pitchFamily="34" charset="-128"/>
                      <a:cs typeface="+mn-cs"/>
                    </a:rPr>
                    <a:t>0</a:t>
                  </a:r>
                </a:p>
              </p:txBody>
            </p:sp>
          </p:grpSp>
        </p:grpSp>
        <p:grpSp>
          <p:nvGrpSpPr>
            <p:cNvPr id="492" name="Group 491"/>
            <p:cNvGrpSpPr/>
            <p:nvPr/>
          </p:nvGrpSpPr>
          <p:grpSpPr>
            <a:xfrm>
              <a:off x="1939167" y="1491443"/>
              <a:ext cx="4587215" cy="2264246"/>
              <a:chOff x="1939167" y="1491443"/>
              <a:chExt cx="4587215" cy="2264246"/>
            </a:xfrm>
          </p:grpSpPr>
          <p:sp>
            <p:nvSpPr>
              <p:cNvPr id="9" name="Freeform 5"/>
              <p:cNvSpPr>
                <a:spLocks/>
              </p:cNvSpPr>
              <p:nvPr/>
            </p:nvSpPr>
            <p:spPr bwMode="auto">
              <a:xfrm>
                <a:off x="1939167" y="1491443"/>
                <a:ext cx="4587215" cy="2264246"/>
              </a:xfrm>
              <a:custGeom>
                <a:avLst/>
                <a:gdLst>
                  <a:gd name="T0" fmla="*/ 0 w 3359"/>
                  <a:gd name="T1" fmla="*/ 0 h 1658"/>
                  <a:gd name="T2" fmla="*/ 45 w 3359"/>
                  <a:gd name="T3" fmla="*/ 0 h 1658"/>
                  <a:gd name="T4" fmla="*/ 45 w 3359"/>
                  <a:gd name="T5" fmla="*/ 1606 h 1658"/>
                  <a:gd name="T6" fmla="*/ 3359 w 3359"/>
                  <a:gd name="T7" fmla="*/ 1606 h 1658"/>
                  <a:gd name="T8" fmla="*/ 3359 w 3359"/>
                  <a:gd name="T9" fmla="*/ 1658 h 1658"/>
                </a:gdLst>
                <a:ahLst/>
                <a:cxnLst>
                  <a:cxn ang="0">
                    <a:pos x="T0" y="T1"/>
                  </a:cxn>
                  <a:cxn ang="0">
                    <a:pos x="T2" y="T3"/>
                  </a:cxn>
                  <a:cxn ang="0">
                    <a:pos x="T4" y="T5"/>
                  </a:cxn>
                  <a:cxn ang="0">
                    <a:pos x="T6" y="T7"/>
                  </a:cxn>
                  <a:cxn ang="0">
                    <a:pos x="T8" y="T9"/>
                  </a:cxn>
                </a:cxnLst>
                <a:rect l="0" t="0" r="r" b="b"/>
                <a:pathLst>
                  <a:path w="3359" h="1658">
                    <a:moveTo>
                      <a:pt x="0" y="0"/>
                    </a:moveTo>
                    <a:lnTo>
                      <a:pt x="45" y="0"/>
                    </a:lnTo>
                    <a:lnTo>
                      <a:pt x="45" y="1606"/>
                    </a:lnTo>
                    <a:lnTo>
                      <a:pt x="3359" y="1606"/>
                    </a:lnTo>
                    <a:lnTo>
                      <a:pt x="3359" y="1658"/>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grpSp>
            <p:nvGrpSpPr>
              <p:cNvPr id="490" name="Group 489"/>
              <p:cNvGrpSpPr/>
              <p:nvPr/>
            </p:nvGrpSpPr>
            <p:grpSpPr>
              <a:xfrm>
                <a:off x="1939167" y="1696932"/>
                <a:ext cx="64186" cy="1993077"/>
                <a:chOff x="1939167" y="1696932"/>
                <a:chExt cx="64186" cy="1993077"/>
              </a:xfrm>
            </p:grpSpPr>
            <p:sp>
              <p:nvSpPr>
                <p:cNvPr id="10" name="Line 6"/>
                <p:cNvSpPr>
                  <a:spLocks noChangeShapeType="1"/>
                </p:cNvSpPr>
                <p:nvPr/>
              </p:nvSpPr>
              <p:spPr bwMode="auto">
                <a:xfrm flipH="1">
                  <a:off x="1939167" y="1704484"/>
                  <a:ext cx="6418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1" name="Line 7"/>
                <p:cNvSpPr>
                  <a:spLocks noChangeShapeType="1"/>
                </p:cNvSpPr>
                <p:nvPr/>
              </p:nvSpPr>
              <p:spPr bwMode="auto">
                <a:xfrm flipH="1">
                  <a:off x="1939167" y="1918891"/>
                  <a:ext cx="6418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2" name="Line 8"/>
                <p:cNvSpPr>
                  <a:spLocks noChangeShapeType="1"/>
                </p:cNvSpPr>
                <p:nvPr/>
              </p:nvSpPr>
              <p:spPr bwMode="auto">
                <a:xfrm flipH="1">
                  <a:off x="1939167" y="2131932"/>
                  <a:ext cx="6418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3" name="Line 9"/>
                <p:cNvSpPr>
                  <a:spLocks noChangeShapeType="1"/>
                </p:cNvSpPr>
                <p:nvPr/>
              </p:nvSpPr>
              <p:spPr bwMode="auto">
                <a:xfrm flipH="1">
                  <a:off x="1939167" y="2364093"/>
                  <a:ext cx="6418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4" name="Line 10"/>
                <p:cNvSpPr>
                  <a:spLocks noChangeShapeType="1"/>
                </p:cNvSpPr>
                <p:nvPr/>
              </p:nvSpPr>
              <p:spPr bwMode="auto">
                <a:xfrm flipH="1">
                  <a:off x="1939167" y="2581230"/>
                  <a:ext cx="6418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5" name="Line 11"/>
                <p:cNvSpPr>
                  <a:spLocks noChangeShapeType="1"/>
                </p:cNvSpPr>
                <p:nvPr/>
              </p:nvSpPr>
              <p:spPr bwMode="auto">
                <a:xfrm flipH="1">
                  <a:off x="1939167" y="2798369"/>
                  <a:ext cx="6418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6" name="Line 12"/>
                <p:cNvSpPr>
                  <a:spLocks noChangeShapeType="1"/>
                </p:cNvSpPr>
                <p:nvPr/>
              </p:nvSpPr>
              <p:spPr bwMode="auto">
                <a:xfrm flipH="1">
                  <a:off x="1939167" y="3014142"/>
                  <a:ext cx="6418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 name="Line 13"/>
                <p:cNvSpPr>
                  <a:spLocks noChangeShapeType="1"/>
                </p:cNvSpPr>
                <p:nvPr/>
              </p:nvSpPr>
              <p:spPr bwMode="auto">
                <a:xfrm flipH="1">
                  <a:off x="1939167" y="3231279"/>
                  <a:ext cx="6418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 name="Line 14"/>
                <p:cNvSpPr>
                  <a:spLocks noChangeShapeType="1"/>
                </p:cNvSpPr>
                <p:nvPr/>
              </p:nvSpPr>
              <p:spPr bwMode="auto">
                <a:xfrm flipH="1">
                  <a:off x="1939167" y="3464806"/>
                  <a:ext cx="6418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 name="Line 15"/>
                <p:cNvSpPr>
                  <a:spLocks noChangeShapeType="1"/>
                </p:cNvSpPr>
                <p:nvPr/>
              </p:nvSpPr>
              <p:spPr bwMode="auto">
                <a:xfrm flipH="1">
                  <a:off x="1939167" y="3684675"/>
                  <a:ext cx="6418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61" name="Line 192"/>
                <p:cNvSpPr>
                  <a:spLocks noChangeShapeType="1"/>
                </p:cNvSpPr>
                <p:nvPr/>
              </p:nvSpPr>
              <p:spPr bwMode="auto">
                <a:xfrm>
                  <a:off x="1977593" y="1696932"/>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62" name="Line 193"/>
                <p:cNvSpPr>
                  <a:spLocks noChangeShapeType="1"/>
                </p:cNvSpPr>
                <p:nvPr/>
              </p:nvSpPr>
              <p:spPr bwMode="auto">
                <a:xfrm>
                  <a:off x="1977593" y="1911831"/>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63" name="Line 194"/>
                <p:cNvSpPr>
                  <a:spLocks noChangeShapeType="1"/>
                </p:cNvSpPr>
                <p:nvPr/>
              </p:nvSpPr>
              <p:spPr bwMode="auto">
                <a:xfrm>
                  <a:off x="1977593" y="2126730"/>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64" name="Line 195"/>
                <p:cNvSpPr>
                  <a:spLocks noChangeShapeType="1"/>
                </p:cNvSpPr>
                <p:nvPr/>
              </p:nvSpPr>
              <p:spPr bwMode="auto">
                <a:xfrm>
                  <a:off x="1977593" y="2360647"/>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65" name="Line 196"/>
                <p:cNvSpPr>
                  <a:spLocks noChangeShapeType="1"/>
                </p:cNvSpPr>
                <p:nvPr/>
              </p:nvSpPr>
              <p:spPr bwMode="auto">
                <a:xfrm>
                  <a:off x="1977593" y="2579350"/>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66" name="Line 197"/>
                <p:cNvSpPr>
                  <a:spLocks noChangeShapeType="1"/>
                </p:cNvSpPr>
                <p:nvPr/>
              </p:nvSpPr>
              <p:spPr bwMode="auto">
                <a:xfrm>
                  <a:off x="1977593" y="2796151"/>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67" name="Line 198"/>
                <p:cNvSpPr>
                  <a:spLocks noChangeShapeType="1"/>
                </p:cNvSpPr>
                <p:nvPr/>
              </p:nvSpPr>
              <p:spPr bwMode="auto">
                <a:xfrm>
                  <a:off x="1977593" y="3014854"/>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68" name="Line 199"/>
                <p:cNvSpPr>
                  <a:spLocks noChangeShapeType="1"/>
                </p:cNvSpPr>
                <p:nvPr/>
              </p:nvSpPr>
              <p:spPr bwMode="auto">
                <a:xfrm>
                  <a:off x="1977593" y="3231656"/>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69" name="Line 200"/>
                <p:cNvSpPr>
                  <a:spLocks noChangeShapeType="1"/>
                </p:cNvSpPr>
                <p:nvPr/>
              </p:nvSpPr>
              <p:spPr bwMode="auto">
                <a:xfrm>
                  <a:off x="1977593" y="3465573"/>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70" name="Line 201"/>
                <p:cNvSpPr>
                  <a:spLocks noChangeShapeType="1"/>
                </p:cNvSpPr>
                <p:nvPr/>
              </p:nvSpPr>
              <p:spPr bwMode="auto">
                <a:xfrm>
                  <a:off x="1977593"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71" name="Line 202"/>
                <p:cNvSpPr>
                  <a:spLocks noChangeShapeType="1"/>
                </p:cNvSpPr>
                <p:nvPr/>
              </p:nvSpPr>
              <p:spPr bwMode="auto">
                <a:xfrm>
                  <a:off x="1977593"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79" name="Line 43"/>
                <p:cNvSpPr>
                  <a:spLocks noChangeShapeType="1"/>
                </p:cNvSpPr>
                <p:nvPr/>
              </p:nvSpPr>
              <p:spPr bwMode="auto">
                <a:xfrm>
                  <a:off x="1993651" y="170375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80" name="Line 44"/>
                <p:cNvSpPr>
                  <a:spLocks noChangeShapeType="1"/>
                </p:cNvSpPr>
                <p:nvPr/>
              </p:nvSpPr>
              <p:spPr bwMode="auto">
                <a:xfrm>
                  <a:off x="1993651" y="1918130"/>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81" name="Line 45"/>
                <p:cNvSpPr>
                  <a:spLocks noChangeShapeType="1"/>
                </p:cNvSpPr>
                <p:nvPr/>
              </p:nvSpPr>
              <p:spPr bwMode="auto">
                <a:xfrm>
                  <a:off x="1993651" y="2132501"/>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82" name="Line 46"/>
                <p:cNvSpPr>
                  <a:spLocks noChangeShapeType="1"/>
                </p:cNvSpPr>
                <p:nvPr/>
              </p:nvSpPr>
              <p:spPr bwMode="auto">
                <a:xfrm>
                  <a:off x="1993651" y="2365843"/>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83" name="Line 47"/>
                <p:cNvSpPr>
                  <a:spLocks noChangeShapeType="1"/>
                </p:cNvSpPr>
                <p:nvPr/>
              </p:nvSpPr>
              <p:spPr bwMode="auto">
                <a:xfrm>
                  <a:off x="1993651" y="2582110"/>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84" name="Line 48"/>
                <p:cNvSpPr>
                  <a:spLocks noChangeShapeType="1"/>
                </p:cNvSpPr>
                <p:nvPr/>
              </p:nvSpPr>
              <p:spPr bwMode="auto">
                <a:xfrm>
                  <a:off x="1993651" y="2800275"/>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85" name="Line 49"/>
                <p:cNvSpPr>
                  <a:spLocks noChangeShapeType="1"/>
                </p:cNvSpPr>
                <p:nvPr/>
              </p:nvSpPr>
              <p:spPr bwMode="auto">
                <a:xfrm>
                  <a:off x="1993651" y="3018440"/>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86" name="Line 50"/>
                <p:cNvSpPr>
                  <a:spLocks noChangeShapeType="1"/>
                </p:cNvSpPr>
                <p:nvPr/>
              </p:nvSpPr>
              <p:spPr bwMode="auto">
                <a:xfrm>
                  <a:off x="1993651" y="3234708"/>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87" name="Line 51"/>
                <p:cNvSpPr>
                  <a:spLocks noChangeShapeType="1"/>
                </p:cNvSpPr>
                <p:nvPr/>
              </p:nvSpPr>
              <p:spPr bwMode="auto">
                <a:xfrm>
                  <a:off x="1993651" y="3468050"/>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88" name="Line 52"/>
                <p:cNvSpPr>
                  <a:spLocks noChangeShapeType="1"/>
                </p:cNvSpPr>
                <p:nvPr/>
              </p:nvSpPr>
              <p:spPr bwMode="auto">
                <a:xfrm>
                  <a:off x="1993651" y="369000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89" name="Line 53"/>
                <p:cNvSpPr>
                  <a:spLocks noChangeShapeType="1"/>
                </p:cNvSpPr>
                <p:nvPr/>
              </p:nvSpPr>
              <p:spPr bwMode="auto">
                <a:xfrm>
                  <a:off x="1993651" y="369000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grpSp>
          <p:grpSp>
            <p:nvGrpSpPr>
              <p:cNvPr id="491" name="Group 490"/>
              <p:cNvGrpSpPr/>
              <p:nvPr/>
            </p:nvGrpSpPr>
            <p:grpSpPr>
              <a:xfrm>
                <a:off x="2003352" y="3684675"/>
                <a:ext cx="4232348" cy="71014"/>
                <a:chOff x="2003352" y="3684675"/>
                <a:chExt cx="4232348" cy="71014"/>
              </a:xfrm>
            </p:grpSpPr>
            <p:sp>
              <p:nvSpPr>
                <p:cNvPr id="20" name="Line 16"/>
                <p:cNvSpPr>
                  <a:spLocks noChangeShapeType="1"/>
                </p:cNvSpPr>
                <p:nvPr/>
              </p:nvSpPr>
              <p:spPr bwMode="auto">
                <a:xfrm>
                  <a:off x="2003352" y="3684675"/>
                  <a:ext cx="0" cy="7101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2" name="Line 18"/>
                <p:cNvSpPr>
                  <a:spLocks noChangeShapeType="1"/>
                </p:cNvSpPr>
                <p:nvPr/>
              </p:nvSpPr>
              <p:spPr bwMode="auto">
                <a:xfrm>
                  <a:off x="2943670" y="3684675"/>
                  <a:ext cx="0" cy="7101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3" name="Line 19"/>
                <p:cNvSpPr>
                  <a:spLocks noChangeShapeType="1"/>
                </p:cNvSpPr>
                <p:nvPr/>
              </p:nvSpPr>
              <p:spPr bwMode="auto">
                <a:xfrm>
                  <a:off x="3240470" y="3684675"/>
                  <a:ext cx="0" cy="7101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4" name="Line 20"/>
                <p:cNvSpPr>
                  <a:spLocks noChangeShapeType="1"/>
                </p:cNvSpPr>
                <p:nvPr/>
              </p:nvSpPr>
              <p:spPr bwMode="auto">
                <a:xfrm>
                  <a:off x="3541210" y="3684675"/>
                  <a:ext cx="0" cy="7101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5" name="Line 21"/>
                <p:cNvSpPr>
                  <a:spLocks noChangeShapeType="1"/>
                </p:cNvSpPr>
                <p:nvPr/>
              </p:nvSpPr>
              <p:spPr bwMode="auto">
                <a:xfrm>
                  <a:off x="3839980" y="3684675"/>
                  <a:ext cx="0" cy="7101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6" name="Line 22"/>
                <p:cNvSpPr>
                  <a:spLocks noChangeShapeType="1"/>
                </p:cNvSpPr>
                <p:nvPr/>
              </p:nvSpPr>
              <p:spPr bwMode="auto">
                <a:xfrm>
                  <a:off x="4138750" y="3684675"/>
                  <a:ext cx="0" cy="7101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7" name="Line 23"/>
                <p:cNvSpPr>
                  <a:spLocks noChangeShapeType="1"/>
                </p:cNvSpPr>
                <p:nvPr/>
              </p:nvSpPr>
              <p:spPr bwMode="auto">
                <a:xfrm>
                  <a:off x="4438481" y="3684675"/>
                  <a:ext cx="0" cy="7101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8" name="Line 24"/>
                <p:cNvSpPr>
                  <a:spLocks noChangeShapeType="1"/>
                </p:cNvSpPr>
                <p:nvPr/>
              </p:nvSpPr>
              <p:spPr bwMode="auto">
                <a:xfrm>
                  <a:off x="4736290" y="3684675"/>
                  <a:ext cx="0" cy="7101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9" name="Line 25"/>
                <p:cNvSpPr>
                  <a:spLocks noChangeShapeType="1"/>
                </p:cNvSpPr>
                <p:nvPr/>
              </p:nvSpPr>
              <p:spPr bwMode="auto">
                <a:xfrm>
                  <a:off x="5333830" y="3684675"/>
                  <a:ext cx="0" cy="7101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0" name="Line 26"/>
                <p:cNvSpPr>
                  <a:spLocks noChangeShapeType="1"/>
                </p:cNvSpPr>
                <p:nvPr/>
              </p:nvSpPr>
              <p:spPr bwMode="auto">
                <a:xfrm>
                  <a:off x="5931370" y="3684675"/>
                  <a:ext cx="0" cy="7101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3" name="Line 39"/>
                <p:cNvSpPr>
                  <a:spLocks noChangeShapeType="1"/>
                </p:cNvSpPr>
                <p:nvPr/>
              </p:nvSpPr>
              <p:spPr bwMode="auto">
                <a:xfrm>
                  <a:off x="2328512" y="3684675"/>
                  <a:ext cx="0" cy="7101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5" name="Line 41"/>
                <p:cNvSpPr>
                  <a:spLocks noChangeShapeType="1"/>
                </p:cNvSpPr>
                <p:nvPr/>
              </p:nvSpPr>
              <p:spPr bwMode="auto">
                <a:xfrm>
                  <a:off x="2644900" y="3684675"/>
                  <a:ext cx="0" cy="7101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56" name="Line 52"/>
                <p:cNvSpPr>
                  <a:spLocks noChangeShapeType="1"/>
                </p:cNvSpPr>
                <p:nvPr/>
              </p:nvSpPr>
              <p:spPr bwMode="auto">
                <a:xfrm>
                  <a:off x="6230140" y="3684675"/>
                  <a:ext cx="0" cy="7101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72" name="Line 203"/>
                <p:cNvSpPr>
                  <a:spLocks noChangeShapeType="1"/>
                </p:cNvSpPr>
                <p:nvPr/>
              </p:nvSpPr>
              <p:spPr bwMode="auto">
                <a:xfrm>
                  <a:off x="2133600"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73" name="Line 204"/>
                <p:cNvSpPr>
                  <a:spLocks noChangeShapeType="1"/>
                </p:cNvSpPr>
                <p:nvPr/>
              </p:nvSpPr>
              <p:spPr bwMode="auto">
                <a:xfrm>
                  <a:off x="2946400"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74" name="Line 205"/>
                <p:cNvSpPr>
                  <a:spLocks noChangeShapeType="1"/>
                </p:cNvSpPr>
                <p:nvPr/>
              </p:nvSpPr>
              <p:spPr bwMode="auto">
                <a:xfrm>
                  <a:off x="3238500"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75" name="Line 206"/>
                <p:cNvSpPr>
                  <a:spLocks noChangeShapeType="1"/>
                </p:cNvSpPr>
                <p:nvPr/>
              </p:nvSpPr>
              <p:spPr bwMode="auto">
                <a:xfrm>
                  <a:off x="3835400"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76" name="Line 207"/>
                <p:cNvSpPr>
                  <a:spLocks noChangeShapeType="1"/>
                </p:cNvSpPr>
                <p:nvPr/>
              </p:nvSpPr>
              <p:spPr bwMode="auto">
                <a:xfrm>
                  <a:off x="4140200"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77" name="Line 208"/>
                <p:cNvSpPr>
                  <a:spLocks noChangeShapeType="1"/>
                </p:cNvSpPr>
                <p:nvPr/>
              </p:nvSpPr>
              <p:spPr bwMode="auto">
                <a:xfrm>
                  <a:off x="4432300"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78" name="Line 209"/>
                <p:cNvSpPr>
                  <a:spLocks noChangeShapeType="1"/>
                </p:cNvSpPr>
                <p:nvPr/>
              </p:nvSpPr>
              <p:spPr bwMode="auto">
                <a:xfrm>
                  <a:off x="4737100"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79" name="Line 210"/>
                <p:cNvSpPr>
                  <a:spLocks noChangeShapeType="1"/>
                </p:cNvSpPr>
                <p:nvPr/>
              </p:nvSpPr>
              <p:spPr bwMode="auto">
                <a:xfrm>
                  <a:off x="5029200"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80" name="Line 211"/>
                <p:cNvSpPr>
                  <a:spLocks noChangeShapeType="1"/>
                </p:cNvSpPr>
                <p:nvPr/>
              </p:nvSpPr>
              <p:spPr bwMode="auto">
                <a:xfrm>
                  <a:off x="5334000"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81" name="Line 212"/>
                <p:cNvSpPr>
                  <a:spLocks noChangeShapeType="1"/>
                </p:cNvSpPr>
                <p:nvPr/>
              </p:nvSpPr>
              <p:spPr bwMode="auto">
                <a:xfrm>
                  <a:off x="5930900"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82" name="Line 213"/>
                <p:cNvSpPr>
                  <a:spLocks noChangeShapeType="1"/>
                </p:cNvSpPr>
                <p:nvPr/>
              </p:nvSpPr>
              <p:spPr bwMode="auto">
                <a:xfrm>
                  <a:off x="2349500"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83" name="Line 214"/>
                <p:cNvSpPr>
                  <a:spLocks noChangeShapeType="1"/>
                </p:cNvSpPr>
                <p:nvPr/>
              </p:nvSpPr>
              <p:spPr bwMode="auto">
                <a:xfrm>
                  <a:off x="2641600"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84" name="Line 215"/>
                <p:cNvSpPr>
                  <a:spLocks noChangeShapeType="1"/>
                </p:cNvSpPr>
                <p:nvPr/>
              </p:nvSpPr>
              <p:spPr bwMode="auto">
                <a:xfrm>
                  <a:off x="6235700" y="368807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25" name="Line 26"/>
                <p:cNvSpPr>
                  <a:spLocks noChangeShapeType="1"/>
                </p:cNvSpPr>
                <p:nvPr/>
              </p:nvSpPr>
              <p:spPr bwMode="auto">
                <a:xfrm>
                  <a:off x="5626100" y="3684675"/>
                  <a:ext cx="0" cy="7101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26" name="Line 26"/>
                <p:cNvSpPr>
                  <a:spLocks noChangeShapeType="1"/>
                </p:cNvSpPr>
                <p:nvPr/>
              </p:nvSpPr>
              <p:spPr bwMode="auto">
                <a:xfrm>
                  <a:off x="5029200" y="3684675"/>
                  <a:ext cx="0" cy="7101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90" name="Line 54"/>
                <p:cNvSpPr>
                  <a:spLocks noChangeShapeType="1"/>
                </p:cNvSpPr>
                <p:nvPr/>
              </p:nvSpPr>
              <p:spPr bwMode="auto">
                <a:xfrm>
                  <a:off x="2096802" y="369000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91" name="Line 55"/>
                <p:cNvSpPr>
                  <a:spLocks noChangeShapeType="1"/>
                </p:cNvSpPr>
                <p:nvPr/>
              </p:nvSpPr>
              <p:spPr bwMode="auto">
                <a:xfrm>
                  <a:off x="2290211" y="369000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92" name="Line 56"/>
                <p:cNvSpPr>
                  <a:spLocks noChangeShapeType="1"/>
                </p:cNvSpPr>
                <p:nvPr/>
              </p:nvSpPr>
              <p:spPr bwMode="auto">
                <a:xfrm>
                  <a:off x="2592297" y="369000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93" name="Line 57"/>
                <p:cNvSpPr>
                  <a:spLocks noChangeShapeType="1"/>
                </p:cNvSpPr>
                <p:nvPr/>
              </p:nvSpPr>
              <p:spPr bwMode="auto">
                <a:xfrm>
                  <a:off x="2898067" y="369000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94" name="Line 58"/>
                <p:cNvSpPr>
                  <a:spLocks noChangeShapeType="1"/>
                </p:cNvSpPr>
                <p:nvPr/>
              </p:nvSpPr>
              <p:spPr bwMode="auto">
                <a:xfrm>
                  <a:off x="3201995" y="369000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95" name="Line 59"/>
                <p:cNvSpPr>
                  <a:spLocks noChangeShapeType="1"/>
                </p:cNvSpPr>
                <p:nvPr/>
              </p:nvSpPr>
              <p:spPr bwMode="auto">
                <a:xfrm>
                  <a:off x="3504081" y="369000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96" name="Line 60"/>
                <p:cNvSpPr>
                  <a:spLocks noChangeShapeType="1"/>
                </p:cNvSpPr>
                <p:nvPr/>
              </p:nvSpPr>
              <p:spPr bwMode="auto">
                <a:xfrm>
                  <a:off x="3808009" y="369000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97" name="Line 61"/>
                <p:cNvSpPr>
                  <a:spLocks noChangeShapeType="1"/>
                </p:cNvSpPr>
                <p:nvPr/>
              </p:nvSpPr>
              <p:spPr bwMode="auto">
                <a:xfrm>
                  <a:off x="4113779" y="369000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98" name="Line 62"/>
                <p:cNvSpPr>
                  <a:spLocks noChangeShapeType="1"/>
                </p:cNvSpPr>
                <p:nvPr/>
              </p:nvSpPr>
              <p:spPr bwMode="auto">
                <a:xfrm>
                  <a:off x="4419548" y="369000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99" name="Line 63"/>
                <p:cNvSpPr>
                  <a:spLocks noChangeShapeType="1"/>
                </p:cNvSpPr>
                <p:nvPr/>
              </p:nvSpPr>
              <p:spPr bwMode="auto">
                <a:xfrm>
                  <a:off x="4714266" y="369000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00" name="Line 64"/>
                <p:cNvSpPr>
                  <a:spLocks noChangeShapeType="1"/>
                </p:cNvSpPr>
                <p:nvPr/>
              </p:nvSpPr>
              <p:spPr bwMode="auto">
                <a:xfrm>
                  <a:off x="5016352" y="369000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01" name="Line 65"/>
                <p:cNvSpPr>
                  <a:spLocks noChangeShapeType="1"/>
                </p:cNvSpPr>
                <p:nvPr/>
              </p:nvSpPr>
              <p:spPr bwMode="auto">
                <a:xfrm>
                  <a:off x="5318438" y="369000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02" name="Line 66"/>
                <p:cNvSpPr>
                  <a:spLocks noChangeShapeType="1"/>
                </p:cNvSpPr>
                <p:nvPr/>
              </p:nvSpPr>
              <p:spPr bwMode="auto">
                <a:xfrm>
                  <a:off x="5622366" y="369000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03" name="Line 67"/>
                <p:cNvSpPr>
                  <a:spLocks noChangeShapeType="1"/>
                </p:cNvSpPr>
                <p:nvPr/>
              </p:nvSpPr>
              <p:spPr bwMode="auto">
                <a:xfrm>
                  <a:off x="5924452" y="369000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04" name="Line 68"/>
                <p:cNvSpPr>
                  <a:spLocks noChangeShapeType="1"/>
                </p:cNvSpPr>
                <p:nvPr/>
              </p:nvSpPr>
              <p:spPr bwMode="auto">
                <a:xfrm>
                  <a:off x="6228380" y="3690009"/>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grpSp>
        </p:grpSp>
        <p:grpSp>
          <p:nvGrpSpPr>
            <p:cNvPr id="496" name="Group 495"/>
            <p:cNvGrpSpPr/>
            <p:nvPr/>
          </p:nvGrpSpPr>
          <p:grpSpPr>
            <a:xfrm>
              <a:off x="1999177" y="1453344"/>
              <a:ext cx="4374720" cy="1311008"/>
              <a:chOff x="1999177" y="1453344"/>
              <a:chExt cx="4374720" cy="1311008"/>
            </a:xfrm>
          </p:grpSpPr>
          <p:sp>
            <p:nvSpPr>
              <p:cNvPr id="305" name="Freeform 69"/>
              <p:cNvSpPr>
                <a:spLocks/>
              </p:cNvSpPr>
              <p:nvPr/>
            </p:nvSpPr>
            <p:spPr bwMode="auto">
              <a:xfrm>
                <a:off x="1999177" y="1485594"/>
                <a:ext cx="4374720" cy="1242592"/>
              </a:xfrm>
              <a:custGeom>
                <a:avLst/>
                <a:gdLst>
                  <a:gd name="T0" fmla="*/ 1696 w 2375"/>
                  <a:gd name="T1" fmla="*/ 642 h 655"/>
                  <a:gd name="T2" fmla="*/ 1607 w 2375"/>
                  <a:gd name="T3" fmla="*/ 628 h 655"/>
                  <a:gd name="T4" fmla="*/ 1600 w 2375"/>
                  <a:gd name="T5" fmla="*/ 592 h 655"/>
                  <a:gd name="T6" fmla="*/ 1569 w 2375"/>
                  <a:gd name="T7" fmla="*/ 584 h 655"/>
                  <a:gd name="T8" fmla="*/ 1513 w 2375"/>
                  <a:gd name="T9" fmla="*/ 565 h 655"/>
                  <a:gd name="T10" fmla="*/ 1477 w 2375"/>
                  <a:gd name="T11" fmla="*/ 554 h 655"/>
                  <a:gd name="T12" fmla="*/ 1415 w 2375"/>
                  <a:gd name="T13" fmla="*/ 522 h 655"/>
                  <a:gd name="T14" fmla="*/ 1271 w 2375"/>
                  <a:gd name="T15" fmla="*/ 517 h 655"/>
                  <a:gd name="T16" fmla="*/ 1259 w 2375"/>
                  <a:gd name="T17" fmla="*/ 501 h 655"/>
                  <a:gd name="T18" fmla="*/ 1203 w 2375"/>
                  <a:gd name="T19" fmla="*/ 496 h 655"/>
                  <a:gd name="T20" fmla="*/ 1157 w 2375"/>
                  <a:gd name="T21" fmla="*/ 474 h 655"/>
                  <a:gd name="T22" fmla="*/ 1133 w 2375"/>
                  <a:gd name="T23" fmla="*/ 466 h 655"/>
                  <a:gd name="T24" fmla="*/ 1109 w 2375"/>
                  <a:gd name="T25" fmla="*/ 442 h 655"/>
                  <a:gd name="T26" fmla="*/ 999 w 2375"/>
                  <a:gd name="T27" fmla="*/ 435 h 655"/>
                  <a:gd name="T28" fmla="*/ 973 w 2375"/>
                  <a:gd name="T29" fmla="*/ 425 h 655"/>
                  <a:gd name="T30" fmla="*/ 960 w 2375"/>
                  <a:gd name="T31" fmla="*/ 416 h 655"/>
                  <a:gd name="T32" fmla="*/ 948 w 2375"/>
                  <a:gd name="T33" fmla="*/ 404 h 655"/>
                  <a:gd name="T34" fmla="*/ 922 w 2375"/>
                  <a:gd name="T35" fmla="*/ 395 h 655"/>
                  <a:gd name="T36" fmla="*/ 891 w 2375"/>
                  <a:gd name="T37" fmla="*/ 377 h 655"/>
                  <a:gd name="T38" fmla="*/ 821 w 2375"/>
                  <a:gd name="T39" fmla="*/ 365 h 655"/>
                  <a:gd name="T40" fmla="*/ 814 w 2375"/>
                  <a:gd name="T41" fmla="*/ 353 h 655"/>
                  <a:gd name="T42" fmla="*/ 805 w 2375"/>
                  <a:gd name="T43" fmla="*/ 349 h 655"/>
                  <a:gd name="T44" fmla="*/ 793 w 2375"/>
                  <a:gd name="T45" fmla="*/ 336 h 655"/>
                  <a:gd name="T46" fmla="*/ 781 w 2375"/>
                  <a:gd name="T47" fmla="*/ 327 h 655"/>
                  <a:gd name="T48" fmla="*/ 766 w 2375"/>
                  <a:gd name="T49" fmla="*/ 315 h 655"/>
                  <a:gd name="T50" fmla="*/ 696 w 2375"/>
                  <a:gd name="T51" fmla="*/ 296 h 655"/>
                  <a:gd name="T52" fmla="*/ 691 w 2375"/>
                  <a:gd name="T53" fmla="*/ 288 h 655"/>
                  <a:gd name="T54" fmla="*/ 639 w 2375"/>
                  <a:gd name="T55" fmla="*/ 284 h 655"/>
                  <a:gd name="T56" fmla="*/ 608 w 2375"/>
                  <a:gd name="T57" fmla="*/ 271 h 655"/>
                  <a:gd name="T58" fmla="*/ 535 w 2375"/>
                  <a:gd name="T59" fmla="*/ 262 h 655"/>
                  <a:gd name="T60" fmla="*/ 482 w 2375"/>
                  <a:gd name="T61" fmla="*/ 250 h 655"/>
                  <a:gd name="T62" fmla="*/ 468 w 2375"/>
                  <a:gd name="T63" fmla="*/ 243 h 655"/>
                  <a:gd name="T64" fmla="*/ 463 w 2375"/>
                  <a:gd name="T65" fmla="*/ 233 h 655"/>
                  <a:gd name="T66" fmla="*/ 452 w 2375"/>
                  <a:gd name="T67" fmla="*/ 230 h 655"/>
                  <a:gd name="T68" fmla="*/ 446 w 2375"/>
                  <a:gd name="T69" fmla="*/ 212 h 655"/>
                  <a:gd name="T70" fmla="*/ 435 w 2375"/>
                  <a:gd name="T71" fmla="*/ 207 h 655"/>
                  <a:gd name="T72" fmla="*/ 401 w 2375"/>
                  <a:gd name="T73" fmla="*/ 194 h 655"/>
                  <a:gd name="T74" fmla="*/ 382 w 2375"/>
                  <a:gd name="T75" fmla="*/ 189 h 655"/>
                  <a:gd name="T76" fmla="*/ 363 w 2375"/>
                  <a:gd name="T77" fmla="*/ 183 h 655"/>
                  <a:gd name="T78" fmla="*/ 350 w 2375"/>
                  <a:gd name="T79" fmla="*/ 168 h 655"/>
                  <a:gd name="T80" fmla="*/ 305 w 2375"/>
                  <a:gd name="T81" fmla="*/ 163 h 655"/>
                  <a:gd name="T82" fmla="*/ 300 w 2375"/>
                  <a:gd name="T83" fmla="*/ 144 h 655"/>
                  <a:gd name="T84" fmla="*/ 288 w 2375"/>
                  <a:gd name="T85" fmla="*/ 139 h 655"/>
                  <a:gd name="T86" fmla="*/ 243 w 2375"/>
                  <a:gd name="T87" fmla="*/ 117 h 655"/>
                  <a:gd name="T88" fmla="*/ 209 w 2375"/>
                  <a:gd name="T89" fmla="*/ 112 h 655"/>
                  <a:gd name="T90" fmla="*/ 207 w 2375"/>
                  <a:gd name="T91" fmla="*/ 100 h 655"/>
                  <a:gd name="T92" fmla="*/ 194 w 2375"/>
                  <a:gd name="T93" fmla="*/ 94 h 655"/>
                  <a:gd name="T94" fmla="*/ 185 w 2375"/>
                  <a:gd name="T95" fmla="*/ 81 h 655"/>
                  <a:gd name="T96" fmla="*/ 166 w 2375"/>
                  <a:gd name="T97" fmla="*/ 72 h 655"/>
                  <a:gd name="T98" fmla="*/ 159 w 2375"/>
                  <a:gd name="T99" fmla="*/ 55 h 655"/>
                  <a:gd name="T100" fmla="*/ 125 w 2375"/>
                  <a:gd name="T101" fmla="*/ 52 h 655"/>
                  <a:gd name="T102" fmla="*/ 120 w 2375"/>
                  <a:gd name="T103" fmla="*/ 38 h 655"/>
                  <a:gd name="T104" fmla="*/ 81 w 2375"/>
                  <a:gd name="T105" fmla="*/ 31 h 655"/>
                  <a:gd name="T106" fmla="*/ 76 w 2375"/>
                  <a:gd name="T107" fmla="*/ 19 h 655"/>
                  <a:gd name="T108" fmla="*/ 58 w 2375"/>
                  <a:gd name="T109" fmla="*/ 12 h 655"/>
                  <a:gd name="T110" fmla="*/ 52 w 2375"/>
                  <a:gd name="T111"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75" h="655">
                    <a:moveTo>
                      <a:pt x="2375" y="655"/>
                    </a:moveTo>
                    <a:lnTo>
                      <a:pt x="1696" y="655"/>
                    </a:lnTo>
                    <a:lnTo>
                      <a:pt x="1696" y="642"/>
                    </a:lnTo>
                    <a:lnTo>
                      <a:pt x="1689" y="642"/>
                    </a:lnTo>
                    <a:lnTo>
                      <a:pt x="1689" y="628"/>
                    </a:lnTo>
                    <a:lnTo>
                      <a:pt x="1607" y="628"/>
                    </a:lnTo>
                    <a:lnTo>
                      <a:pt x="1607" y="611"/>
                    </a:lnTo>
                    <a:lnTo>
                      <a:pt x="1600" y="611"/>
                    </a:lnTo>
                    <a:lnTo>
                      <a:pt x="1600" y="592"/>
                    </a:lnTo>
                    <a:lnTo>
                      <a:pt x="1590" y="592"/>
                    </a:lnTo>
                    <a:lnTo>
                      <a:pt x="1590" y="584"/>
                    </a:lnTo>
                    <a:lnTo>
                      <a:pt x="1569" y="584"/>
                    </a:lnTo>
                    <a:lnTo>
                      <a:pt x="1569" y="573"/>
                    </a:lnTo>
                    <a:lnTo>
                      <a:pt x="1513" y="573"/>
                    </a:lnTo>
                    <a:lnTo>
                      <a:pt x="1513" y="565"/>
                    </a:lnTo>
                    <a:lnTo>
                      <a:pt x="1487" y="565"/>
                    </a:lnTo>
                    <a:lnTo>
                      <a:pt x="1487" y="554"/>
                    </a:lnTo>
                    <a:lnTo>
                      <a:pt x="1477" y="554"/>
                    </a:lnTo>
                    <a:lnTo>
                      <a:pt x="1477" y="537"/>
                    </a:lnTo>
                    <a:lnTo>
                      <a:pt x="1415" y="537"/>
                    </a:lnTo>
                    <a:lnTo>
                      <a:pt x="1415" y="522"/>
                    </a:lnTo>
                    <a:lnTo>
                      <a:pt x="1318" y="522"/>
                    </a:lnTo>
                    <a:lnTo>
                      <a:pt x="1318" y="517"/>
                    </a:lnTo>
                    <a:lnTo>
                      <a:pt x="1271" y="517"/>
                    </a:lnTo>
                    <a:lnTo>
                      <a:pt x="1271" y="512"/>
                    </a:lnTo>
                    <a:lnTo>
                      <a:pt x="1259" y="512"/>
                    </a:lnTo>
                    <a:lnTo>
                      <a:pt x="1259" y="501"/>
                    </a:lnTo>
                    <a:lnTo>
                      <a:pt x="1251" y="501"/>
                    </a:lnTo>
                    <a:lnTo>
                      <a:pt x="1251" y="496"/>
                    </a:lnTo>
                    <a:lnTo>
                      <a:pt x="1203" y="496"/>
                    </a:lnTo>
                    <a:lnTo>
                      <a:pt x="1203" y="490"/>
                    </a:lnTo>
                    <a:lnTo>
                      <a:pt x="1157" y="490"/>
                    </a:lnTo>
                    <a:lnTo>
                      <a:pt x="1157" y="474"/>
                    </a:lnTo>
                    <a:lnTo>
                      <a:pt x="1148" y="474"/>
                    </a:lnTo>
                    <a:lnTo>
                      <a:pt x="1148" y="466"/>
                    </a:lnTo>
                    <a:lnTo>
                      <a:pt x="1133" y="466"/>
                    </a:lnTo>
                    <a:lnTo>
                      <a:pt x="1133" y="457"/>
                    </a:lnTo>
                    <a:lnTo>
                      <a:pt x="1109" y="457"/>
                    </a:lnTo>
                    <a:lnTo>
                      <a:pt x="1109" y="442"/>
                    </a:lnTo>
                    <a:lnTo>
                      <a:pt x="1021" y="442"/>
                    </a:lnTo>
                    <a:lnTo>
                      <a:pt x="1021" y="435"/>
                    </a:lnTo>
                    <a:lnTo>
                      <a:pt x="999" y="435"/>
                    </a:lnTo>
                    <a:lnTo>
                      <a:pt x="999" y="430"/>
                    </a:lnTo>
                    <a:lnTo>
                      <a:pt x="973" y="430"/>
                    </a:lnTo>
                    <a:lnTo>
                      <a:pt x="973" y="425"/>
                    </a:lnTo>
                    <a:lnTo>
                      <a:pt x="968" y="425"/>
                    </a:lnTo>
                    <a:lnTo>
                      <a:pt x="968" y="416"/>
                    </a:lnTo>
                    <a:lnTo>
                      <a:pt x="960" y="416"/>
                    </a:lnTo>
                    <a:lnTo>
                      <a:pt x="960" y="411"/>
                    </a:lnTo>
                    <a:lnTo>
                      <a:pt x="948" y="411"/>
                    </a:lnTo>
                    <a:lnTo>
                      <a:pt x="948" y="404"/>
                    </a:lnTo>
                    <a:lnTo>
                      <a:pt x="941" y="404"/>
                    </a:lnTo>
                    <a:lnTo>
                      <a:pt x="941" y="395"/>
                    </a:lnTo>
                    <a:lnTo>
                      <a:pt x="922" y="395"/>
                    </a:lnTo>
                    <a:lnTo>
                      <a:pt x="922" y="390"/>
                    </a:lnTo>
                    <a:lnTo>
                      <a:pt x="891" y="390"/>
                    </a:lnTo>
                    <a:lnTo>
                      <a:pt x="891" y="377"/>
                    </a:lnTo>
                    <a:lnTo>
                      <a:pt x="846" y="377"/>
                    </a:lnTo>
                    <a:lnTo>
                      <a:pt x="846" y="365"/>
                    </a:lnTo>
                    <a:lnTo>
                      <a:pt x="821" y="365"/>
                    </a:lnTo>
                    <a:lnTo>
                      <a:pt x="821" y="360"/>
                    </a:lnTo>
                    <a:lnTo>
                      <a:pt x="814" y="360"/>
                    </a:lnTo>
                    <a:lnTo>
                      <a:pt x="814" y="353"/>
                    </a:lnTo>
                    <a:lnTo>
                      <a:pt x="809" y="353"/>
                    </a:lnTo>
                    <a:lnTo>
                      <a:pt x="809" y="349"/>
                    </a:lnTo>
                    <a:lnTo>
                      <a:pt x="805" y="349"/>
                    </a:lnTo>
                    <a:lnTo>
                      <a:pt x="805" y="341"/>
                    </a:lnTo>
                    <a:lnTo>
                      <a:pt x="793" y="341"/>
                    </a:lnTo>
                    <a:lnTo>
                      <a:pt x="793" y="336"/>
                    </a:lnTo>
                    <a:lnTo>
                      <a:pt x="788" y="336"/>
                    </a:lnTo>
                    <a:lnTo>
                      <a:pt x="788" y="327"/>
                    </a:lnTo>
                    <a:lnTo>
                      <a:pt x="781" y="327"/>
                    </a:lnTo>
                    <a:lnTo>
                      <a:pt x="781" y="324"/>
                    </a:lnTo>
                    <a:lnTo>
                      <a:pt x="766" y="324"/>
                    </a:lnTo>
                    <a:lnTo>
                      <a:pt x="766" y="315"/>
                    </a:lnTo>
                    <a:lnTo>
                      <a:pt x="708" y="315"/>
                    </a:lnTo>
                    <a:lnTo>
                      <a:pt x="708" y="296"/>
                    </a:lnTo>
                    <a:lnTo>
                      <a:pt x="696" y="296"/>
                    </a:lnTo>
                    <a:lnTo>
                      <a:pt x="696" y="293"/>
                    </a:lnTo>
                    <a:lnTo>
                      <a:pt x="691" y="293"/>
                    </a:lnTo>
                    <a:lnTo>
                      <a:pt x="691" y="288"/>
                    </a:lnTo>
                    <a:lnTo>
                      <a:pt x="682" y="288"/>
                    </a:lnTo>
                    <a:lnTo>
                      <a:pt x="682" y="284"/>
                    </a:lnTo>
                    <a:lnTo>
                      <a:pt x="639" y="284"/>
                    </a:lnTo>
                    <a:lnTo>
                      <a:pt x="639" y="277"/>
                    </a:lnTo>
                    <a:lnTo>
                      <a:pt x="608" y="277"/>
                    </a:lnTo>
                    <a:lnTo>
                      <a:pt x="608" y="271"/>
                    </a:lnTo>
                    <a:lnTo>
                      <a:pt x="545" y="271"/>
                    </a:lnTo>
                    <a:lnTo>
                      <a:pt x="545" y="262"/>
                    </a:lnTo>
                    <a:lnTo>
                      <a:pt x="535" y="262"/>
                    </a:lnTo>
                    <a:lnTo>
                      <a:pt x="535" y="254"/>
                    </a:lnTo>
                    <a:lnTo>
                      <a:pt x="482" y="254"/>
                    </a:lnTo>
                    <a:lnTo>
                      <a:pt x="482" y="250"/>
                    </a:lnTo>
                    <a:lnTo>
                      <a:pt x="475" y="250"/>
                    </a:lnTo>
                    <a:lnTo>
                      <a:pt x="475" y="243"/>
                    </a:lnTo>
                    <a:lnTo>
                      <a:pt x="468" y="243"/>
                    </a:lnTo>
                    <a:lnTo>
                      <a:pt x="468" y="238"/>
                    </a:lnTo>
                    <a:lnTo>
                      <a:pt x="463" y="238"/>
                    </a:lnTo>
                    <a:lnTo>
                      <a:pt x="463" y="233"/>
                    </a:lnTo>
                    <a:lnTo>
                      <a:pt x="458" y="233"/>
                    </a:lnTo>
                    <a:lnTo>
                      <a:pt x="458" y="230"/>
                    </a:lnTo>
                    <a:lnTo>
                      <a:pt x="452" y="230"/>
                    </a:lnTo>
                    <a:lnTo>
                      <a:pt x="452" y="223"/>
                    </a:lnTo>
                    <a:lnTo>
                      <a:pt x="446" y="223"/>
                    </a:lnTo>
                    <a:lnTo>
                      <a:pt x="446" y="212"/>
                    </a:lnTo>
                    <a:lnTo>
                      <a:pt x="440" y="212"/>
                    </a:lnTo>
                    <a:lnTo>
                      <a:pt x="440" y="207"/>
                    </a:lnTo>
                    <a:lnTo>
                      <a:pt x="435" y="207"/>
                    </a:lnTo>
                    <a:lnTo>
                      <a:pt x="435" y="201"/>
                    </a:lnTo>
                    <a:lnTo>
                      <a:pt x="401" y="201"/>
                    </a:lnTo>
                    <a:lnTo>
                      <a:pt x="401" y="194"/>
                    </a:lnTo>
                    <a:lnTo>
                      <a:pt x="392" y="194"/>
                    </a:lnTo>
                    <a:lnTo>
                      <a:pt x="392" y="189"/>
                    </a:lnTo>
                    <a:lnTo>
                      <a:pt x="382" y="189"/>
                    </a:lnTo>
                    <a:lnTo>
                      <a:pt x="372" y="189"/>
                    </a:lnTo>
                    <a:lnTo>
                      <a:pt x="372" y="183"/>
                    </a:lnTo>
                    <a:lnTo>
                      <a:pt x="363" y="183"/>
                    </a:lnTo>
                    <a:lnTo>
                      <a:pt x="363" y="175"/>
                    </a:lnTo>
                    <a:lnTo>
                      <a:pt x="350" y="175"/>
                    </a:lnTo>
                    <a:lnTo>
                      <a:pt x="350" y="168"/>
                    </a:lnTo>
                    <a:lnTo>
                      <a:pt x="339" y="168"/>
                    </a:lnTo>
                    <a:lnTo>
                      <a:pt x="339" y="163"/>
                    </a:lnTo>
                    <a:lnTo>
                      <a:pt x="305" y="163"/>
                    </a:lnTo>
                    <a:lnTo>
                      <a:pt x="305" y="148"/>
                    </a:lnTo>
                    <a:lnTo>
                      <a:pt x="300" y="148"/>
                    </a:lnTo>
                    <a:lnTo>
                      <a:pt x="300" y="144"/>
                    </a:lnTo>
                    <a:lnTo>
                      <a:pt x="295" y="144"/>
                    </a:lnTo>
                    <a:lnTo>
                      <a:pt x="295" y="139"/>
                    </a:lnTo>
                    <a:lnTo>
                      <a:pt x="288" y="139"/>
                    </a:lnTo>
                    <a:lnTo>
                      <a:pt x="288" y="136"/>
                    </a:lnTo>
                    <a:lnTo>
                      <a:pt x="243" y="136"/>
                    </a:lnTo>
                    <a:lnTo>
                      <a:pt x="243" y="117"/>
                    </a:lnTo>
                    <a:lnTo>
                      <a:pt x="214" y="117"/>
                    </a:lnTo>
                    <a:lnTo>
                      <a:pt x="214" y="112"/>
                    </a:lnTo>
                    <a:lnTo>
                      <a:pt x="209" y="112"/>
                    </a:lnTo>
                    <a:lnTo>
                      <a:pt x="209" y="105"/>
                    </a:lnTo>
                    <a:lnTo>
                      <a:pt x="207" y="105"/>
                    </a:lnTo>
                    <a:lnTo>
                      <a:pt x="207" y="100"/>
                    </a:lnTo>
                    <a:lnTo>
                      <a:pt x="201" y="100"/>
                    </a:lnTo>
                    <a:lnTo>
                      <a:pt x="201" y="94"/>
                    </a:lnTo>
                    <a:lnTo>
                      <a:pt x="194" y="94"/>
                    </a:lnTo>
                    <a:lnTo>
                      <a:pt x="194" y="86"/>
                    </a:lnTo>
                    <a:lnTo>
                      <a:pt x="185" y="86"/>
                    </a:lnTo>
                    <a:lnTo>
                      <a:pt x="185" y="81"/>
                    </a:lnTo>
                    <a:lnTo>
                      <a:pt x="180" y="81"/>
                    </a:lnTo>
                    <a:lnTo>
                      <a:pt x="180" y="72"/>
                    </a:lnTo>
                    <a:lnTo>
                      <a:pt x="166" y="72"/>
                    </a:lnTo>
                    <a:lnTo>
                      <a:pt x="166" y="65"/>
                    </a:lnTo>
                    <a:lnTo>
                      <a:pt x="159" y="65"/>
                    </a:lnTo>
                    <a:lnTo>
                      <a:pt x="159" y="55"/>
                    </a:lnTo>
                    <a:lnTo>
                      <a:pt x="147" y="55"/>
                    </a:lnTo>
                    <a:lnTo>
                      <a:pt x="147" y="52"/>
                    </a:lnTo>
                    <a:lnTo>
                      <a:pt x="125" y="52"/>
                    </a:lnTo>
                    <a:lnTo>
                      <a:pt x="125" y="45"/>
                    </a:lnTo>
                    <a:lnTo>
                      <a:pt x="120" y="45"/>
                    </a:lnTo>
                    <a:lnTo>
                      <a:pt x="120" y="38"/>
                    </a:lnTo>
                    <a:lnTo>
                      <a:pt x="86" y="38"/>
                    </a:lnTo>
                    <a:lnTo>
                      <a:pt x="86" y="31"/>
                    </a:lnTo>
                    <a:lnTo>
                      <a:pt x="81" y="31"/>
                    </a:lnTo>
                    <a:lnTo>
                      <a:pt x="81" y="26"/>
                    </a:lnTo>
                    <a:lnTo>
                      <a:pt x="76" y="26"/>
                    </a:lnTo>
                    <a:lnTo>
                      <a:pt x="76" y="19"/>
                    </a:lnTo>
                    <a:lnTo>
                      <a:pt x="69" y="19"/>
                    </a:lnTo>
                    <a:lnTo>
                      <a:pt x="69" y="12"/>
                    </a:lnTo>
                    <a:lnTo>
                      <a:pt x="58" y="12"/>
                    </a:lnTo>
                    <a:lnTo>
                      <a:pt x="58" y="6"/>
                    </a:lnTo>
                    <a:lnTo>
                      <a:pt x="52" y="6"/>
                    </a:lnTo>
                    <a:lnTo>
                      <a:pt x="52" y="0"/>
                    </a:lnTo>
                    <a:lnTo>
                      <a:pt x="0" y="0"/>
                    </a:lnTo>
                  </a:path>
                </a:pathLst>
              </a:custGeom>
              <a:solidFill>
                <a:srgbClr val="FFFFFF"/>
              </a:solidFill>
              <a:ln w="19050" cap="flat">
                <a:solidFill>
                  <a:srgbClr val="ED7D31"/>
                </a:solidFill>
                <a:prstDash val="solid"/>
                <a:miter lim="800000"/>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grpSp>
            <p:nvGrpSpPr>
              <p:cNvPr id="493" name="Group 492"/>
              <p:cNvGrpSpPr/>
              <p:nvPr/>
            </p:nvGrpSpPr>
            <p:grpSpPr>
              <a:xfrm>
                <a:off x="2006545" y="1453344"/>
                <a:ext cx="4363669" cy="1311008"/>
                <a:chOff x="2006545" y="1453344"/>
                <a:chExt cx="4363669" cy="1311008"/>
              </a:xfrm>
            </p:grpSpPr>
            <p:sp>
              <p:nvSpPr>
                <p:cNvPr id="306" name="Freeform 70"/>
                <p:cNvSpPr>
                  <a:spLocks noEditPoints="1"/>
                </p:cNvSpPr>
                <p:nvPr/>
              </p:nvSpPr>
              <p:spPr bwMode="auto">
                <a:xfrm>
                  <a:off x="6309428" y="2694039"/>
                  <a:ext cx="60786" cy="66398"/>
                </a:xfrm>
                <a:custGeom>
                  <a:avLst/>
                  <a:gdLst>
                    <a:gd name="T0" fmla="*/ 18 w 33"/>
                    <a:gd name="T1" fmla="*/ 0 h 35"/>
                    <a:gd name="T2" fmla="*/ 18 w 33"/>
                    <a:gd name="T3" fmla="*/ 35 h 35"/>
                    <a:gd name="T4" fmla="*/ 33 w 33"/>
                    <a:gd name="T5" fmla="*/ 18 h 35"/>
                    <a:gd name="T6" fmla="*/ 0 w 33"/>
                    <a:gd name="T7" fmla="*/ 18 h 35"/>
                  </a:gdLst>
                  <a:ahLst/>
                  <a:cxnLst>
                    <a:cxn ang="0">
                      <a:pos x="T0" y="T1"/>
                    </a:cxn>
                    <a:cxn ang="0">
                      <a:pos x="T2" y="T3"/>
                    </a:cxn>
                    <a:cxn ang="0">
                      <a:pos x="T4" y="T5"/>
                    </a:cxn>
                    <a:cxn ang="0">
                      <a:pos x="T6" y="T7"/>
                    </a:cxn>
                  </a:cxnLst>
                  <a:rect l="0" t="0" r="r" b="b"/>
                  <a:pathLst>
                    <a:path w="33" h="35">
                      <a:moveTo>
                        <a:pt x="18" y="0"/>
                      </a:moveTo>
                      <a:lnTo>
                        <a:pt x="18" y="35"/>
                      </a:lnTo>
                      <a:moveTo>
                        <a:pt x="33"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07" name="Freeform 71"/>
                <p:cNvSpPr>
                  <a:spLocks noEditPoints="1"/>
                </p:cNvSpPr>
                <p:nvPr/>
              </p:nvSpPr>
              <p:spPr bwMode="auto">
                <a:xfrm>
                  <a:off x="6099441" y="2694039"/>
                  <a:ext cx="58944" cy="66398"/>
                </a:xfrm>
                <a:custGeom>
                  <a:avLst/>
                  <a:gdLst>
                    <a:gd name="T0" fmla="*/ 17 w 32"/>
                    <a:gd name="T1" fmla="*/ 0 h 35"/>
                    <a:gd name="T2" fmla="*/ 17 w 32"/>
                    <a:gd name="T3" fmla="*/ 35 h 35"/>
                    <a:gd name="T4" fmla="*/ 32 w 32"/>
                    <a:gd name="T5" fmla="*/ 18 h 35"/>
                    <a:gd name="T6" fmla="*/ 0 w 32"/>
                    <a:gd name="T7" fmla="*/ 18 h 35"/>
                  </a:gdLst>
                  <a:ahLst/>
                  <a:cxnLst>
                    <a:cxn ang="0">
                      <a:pos x="T0" y="T1"/>
                    </a:cxn>
                    <a:cxn ang="0">
                      <a:pos x="T2" y="T3"/>
                    </a:cxn>
                    <a:cxn ang="0">
                      <a:pos x="T4" y="T5"/>
                    </a:cxn>
                    <a:cxn ang="0">
                      <a:pos x="T6" y="T7"/>
                    </a:cxn>
                  </a:cxnLst>
                  <a:rect l="0" t="0" r="r" b="b"/>
                  <a:pathLst>
                    <a:path w="32" h="35">
                      <a:moveTo>
                        <a:pt x="17" y="0"/>
                      </a:moveTo>
                      <a:lnTo>
                        <a:pt x="17" y="35"/>
                      </a:lnTo>
                      <a:moveTo>
                        <a:pt x="32"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08" name="Freeform 72"/>
                <p:cNvSpPr>
                  <a:spLocks noEditPoints="1"/>
                </p:cNvSpPr>
                <p:nvPr/>
              </p:nvSpPr>
              <p:spPr bwMode="auto">
                <a:xfrm>
                  <a:off x="5959450" y="2694039"/>
                  <a:ext cx="60786" cy="66398"/>
                </a:xfrm>
                <a:custGeom>
                  <a:avLst/>
                  <a:gdLst>
                    <a:gd name="T0" fmla="*/ 16 w 33"/>
                    <a:gd name="T1" fmla="*/ 0 h 35"/>
                    <a:gd name="T2" fmla="*/ 16 w 33"/>
                    <a:gd name="T3" fmla="*/ 35 h 35"/>
                    <a:gd name="T4" fmla="*/ 33 w 33"/>
                    <a:gd name="T5" fmla="*/ 18 h 35"/>
                    <a:gd name="T6" fmla="*/ 0 w 33"/>
                    <a:gd name="T7" fmla="*/ 18 h 35"/>
                  </a:gdLst>
                  <a:ahLst/>
                  <a:cxnLst>
                    <a:cxn ang="0">
                      <a:pos x="T0" y="T1"/>
                    </a:cxn>
                    <a:cxn ang="0">
                      <a:pos x="T2" y="T3"/>
                    </a:cxn>
                    <a:cxn ang="0">
                      <a:pos x="T4" y="T5"/>
                    </a:cxn>
                    <a:cxn ang="0">
                      <a:pos x="T6" y="T7"/>
                    </a:cxn>
                  </a:cxnLst>
                  <a:rect l="0" t="0" r="r" b="b"/>
                  <a:pathLst>
                    <a:path w="33" h="35">
                      <a:moveTo>
                        <a:pt x="16" y="0"/>
                      </a:moveTo>
                      <a:lnTo>
                        <a:pt x="16" y="35"/>
                      </a:lnTo>
                      <a:moveTo>
                        <a:pt x="33"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09" name="Freeform 73"/>
                <p:cNvSpPr>
                  <a:spLocks noEditPoints="1"/>
                </p:cNvSpPr>
                <p:nvPr/>
              </p:nvSpPr>
              <p:spPr bwMode="auto">
                <a:xfrm>
                  <a:off x="5839721" y="2694039"/>
                  <a:ext cx="60786" cy="66398"/>
                </a:xfrm>
                <a:custGeom>
                  <a:avLst/>
                  <a:gdLst>
                    <a:gd name="T0" fmla="*/ 16 w 33"/>
                    <a:gd name="T1" fmla="*/ 0 h 35"/>
                    <a:gd name="T2" fmla="*/ 16 w 33"/>
                    <a:gd name="T3" fmla="*/ 35 h 35"/>
                    <a:gd name="T4" fmla="*/ 33 w 33"/>
                    <a:gd name="T5" fmla="*/ 18 h 35"/>
                    <a:gd name="T6" fmla="*/ 0 w 33"/>
                    <a:gd name="T7" fmla="*/ 18 h 35"/>
                  </a:gdLst>
                  <a:ahLst/>
                  <a:cxnLst>
                    <a:cxn ang="0">
                      <a:pos x="T0" y="T1"/>
                    </a:cxn>
                    <a:cxn ang="0">
                      <a:pos x="T2" y="T3"/>
                    </a:cxn>
                    <a:cxn ang="0">
                      <a:pos x="T4" y="T5"/>
                    </a:cxn>
                    <a:cxn ang="0">
                      <a:pos x="T6" y="T7"/>
                    </a:cxn>
                  </a:cxnLst>
                  <a:rect l="0" t="0" r="r" b="b"/>
                  <a:pathLst>
                    <a:path w="33" h="35">
                      <a:moveTo>
                        <a:pt x="16" y="0"/>
                      </a:moveTo>
                      <a:lnTo>
                        <a:pt x="16" y="35"/>
                      </a:lnTo>
                      <a:moveTo>
                        <a:pt x="33"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10" name="Freeform 74"/>
                <p:cNvSpPr>
                  <a:spLocks noEditPoints="1"/>
                </p:cNvSpPr>
                <p:nvPr/>
              </p:nvSpPr>
              <p:spPr bwMode="auto">
                <a:xfrm>
                  <a:off x="5817617" y="2694039"/>
                  <a:ext cx="60786" cy="66398"/>
                </a:xfrm>
                <a:custGeom>
                  <a:avLst/>
                  <a:gdLst>
                    <a:gd name="T0" fmla="*/ 16 w 33"/>
                    <a:gd name="T1" fmla="*/ 0 h 35"/>
                    <a:gd name="T2" fmla="*/ 16 w 33"/>
                    <a:gd name="T3" fmla="*/ 35 h 35"/>
                    <a:gd name="T4" fmla="*/ 33 w 33"/>
                    <a:gd name="T5" fmla="*/ 18 h 35"/>
                    <a:gd name="T6" fmla="*/ 0 w 33"/>
                    <a:gd name="T7" fmla="*/ 18 h 35"/>
                  </a:gdLst>
                  <a:ahLst/>
                  <a:cxnLst>
                    <a:cxn ang="0">
                      <a:pos x="T0" y="T1"/>
                    </a:cxn>
                    <a:cxn ang="0">
                      <a:pos x="T2" y="T3"/>
                    </a:cxn>
                    <a:cxn ang="0">
                      <a:pos x="T4" y="T5"/>
                    </a:cxn>
                    <a:cxn ang="0">
                      <a:pos x="T6" y="T7"/>
                    </a:cxn>
                  </a:cxnLst>
                  <a:rect l="0" t="0" r="r" b="b"/>
                  <a:pathLst>
                    <a:path w="33" h="35">
                      <a:moveTo>
                        <a:pt x="16" y="0"/>
                      </a:moveTo>
                      <a:lnTo>
                        <a:pt x="16" y="35"/>
                      </a:lnTo>
                      <a:moveTo>
                        <a:pt x="33"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11" name="Freeform 75"/>
                <p:cNvSpPr>
                  <a:spLocks noEditPoints="1"/>
                </p:cNvSpPr>
                <p:nvPr/>
              </p:nvSpPr>
              <p:spPr bwMode="auto">
                <a:xfrm>
                  <a:off x="5738411" y="2694039"/>
                  <a:ext cx="57102" cy="66398"/>
                </a:xfrm>
                <a:custGeom>
                  <a:avLst/>
                  <a:gdLst>
                    <a:gd name="T0" fmla="*/ 16 w 31"/>
                    <a:gd name="T1" fmla="*/ 0 h 35"/>
                    <a:gd name="T2" fmla="*/ 16 w 31"/>
                    <a:gd name="T3" fmla="*/ 35 h 35"/>
                    <a:gd name="T4" fmla="*/ 31 w 31"/>
                    <a:gd name="T5" fmla="*/ 18 h 35"/>
                    <a:gd name="T6" fmla="*/ 0 w 31"/>
                    <a:gd name="T7" fmla="*/ 18 h 35"/>
                  </a:gdLst>
                  <a:ahLst/>
                  <a:cxnLst>
                    <a:cxn ang="0">
                      <a:pos x="T0" y="T1"/>
                    </a:cxn>
                    <a:cxn ang="0">
                      <a:pos x="T2" y="T3"/>
                    </a:cxn>
                    <a:cxn ang="0">
                      <a:pos x="T4" y="T5"/>
                    </a:cxn>
                    <a:cxn ang="0">
                      <a:pos x="T6" y="T7"/>
                    </a:cxn>
                  </a:cxnLst>
                  <a:rect l="0" t="0" r="r" b="b"/>
                  <a:pathLst>
                    <a:path w="31" h="35">
                      <a:moveTo>
                        <a:pt x="16" y="0"/>
                      </a:moveTo>
                      <a:lnTo>
                        <a:pt x="16" y="35"/>
                      </a:lnTo>
                      <a:moveTo>
                        <a:pt x="31"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12" name="Freeform 76"/>
                <p:cNvSpPr>
                  <a:spLocks noEditPoints="1"/>
                </p:cNvSpPr>
                <p:nvPr/>
              </p:nvSpPr>
              <p:spPr bwMode="auto">
                <a:xfrm>
                  <a:off x="5714466" y="2694039"/>
                  <a:ext cx="58944" cy="66398"/>
                </a:xfrm>
                <a:custGeom>
                  <a:avLst/>
                  <a:gdLst>
                    <a:gd name="T0" fmla="*/ 15 w 32"/>
                    <a:gd name="T1" fmla="*/ 0 h 35"/>
                    <a:gd name="T2" fmla="*/ 15 w 32"/>
                    <a:gd name="T3" fmla="*/ 35 h 35"/>
                    <a:gd name="T4" fmla="*/ 32 w 32"/>
                    <a:gd name="T5" fmla="*/ 18 h 35"/>
                    <a:gd name="T6" fmla="*/ 0 w 32"/>
                    <a:gd name="T7" fmla="*/ 18 h 35"/>
                  </a:gdLst>
                  <a:ahLst/>
                  <a:cxnLst>
                    <a:cxn ang="0">
                      <a:pos x="T0" y="T1"/>
                    </a:cxn>
                    <a:cxn ang="0">
                      <a:pos x="T2" y="T3"/>
                    </a:cxn>
                    <a:cxn ang="0">
                      <a:pos x="T4" y="T5"/>
                    </a:cxn>
                    <a:cxn ang="0">
                      <a:pos x="T6" y="T7"/>
                    </a:cxn>
                  </a:cxnLst>
                  <a:rect l="0" t="0" r="r" b="b"/>
                  <a:pathLst>
                    <a:path w="32" h="35">
                      <a:moveTo>
                        <a:pt x="15" y="0"/>
                      </a:moveTo>
                      <a:lnTo>
                        <a:pt x="15" y="35"/>
                      </a:lnTo>
                      <a:moveTo>
                        <a:pt x="32"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13" name="Freeform 77"/>
                <p:cNvSpPr>
                  <a:spLocks noEditPoints="1"/>
                </p:cNvSpPr>
                <p:nvPr/>
              </p:nvSpPr>
              <p:spPr bwMode="auto">
                <a:xfrm>
                  <a:off x="5648154" y="2694039"/>
                  <a:ext cx="55260" cy="66398"/>
                </a:xfrm>
                <a:custGeom>
                  <a:avLst/>
                  <a:gdLst>
                    <a:gd name="T0" fmla="*/ 15 w 30"/>
                    <a:gd name="T1" fmla="*/ 0 h 35"/>
                    <a:gd name="T2" fmla="*/ 15 w 30"/>
                    <a:gd name="T3" fmla="*/ 35 h 35"/>
                    <a:gd name="T4" fmla="*/ 30 w 30"/>
                    <a:gd name="T5" fmla="*/ 18 h 35"/>
                    <a:gd name="T6" fmla="*/ 0 w 30"/>
                    <a:gd name="T7" fmla="*/ 18 h 35"/>
                  </a:gdLst>
                  <a:ahLst/>
                  <a:cxnLst>
                    <a:cxn ang="0">
                      <a:pos x="T0" y="T1"/>
                    </a:cxn>
                    <a:cxn ang="0">
                      <a:pos x="T2" y="T3"/>
                    </a:cxn>
                    <a:cxn ang="0">
                      <a:pos x="T4" y="T5"/>
                    </a:cxn>
                    <a:cxn ang="0">
                      <a:pos x="T6" y="T7"/>
                    </a:cxn>
                  </a:cxnLst>
                  <a:rect l="0" t="0" r="r" b="b"/>
                  <a:pathLst>
                    <a:path w="30" h="35">
                      <a:moveTo>
                        <a:pt x="15" y="0"/>
                      </a:moveTo>
                      <a:lnTo>
                        <a:pt x="15" y="35"/>
                      </a:lnTo>
                      <a:moveTo>
                        <a:pt x="30"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14" name="Freeform 78"/>
                <p:cNvSpPr>
                  <a:spLocks noEditPoints="1"/>
                </p:cNvSpPr>
                <p:nvPr/>
              </p:nvSpPr>
              <p:spPr bwMode="auto">
                <a:xfrm>
                  <a:off x="5637102" y="2694039"/>
                  <a:ext cx="60786" cy="66398"/>
                </a:xfrm>
                <a:custGeom>
                  <a:avLst/>
                  <a:gdLst>
                    <a:gd name="T0" fmla="*/ 16 w 33"/>
                    <a:gd name="T1" fmla="*/ 0 h 35"/>
                    <a:gd name="T2" fmla="*/ 16 w 33"/>
                    <a:gd name="T3" fmla="*/ 35 h 35"/>
                    <a:gd name="T4" fmla="*/ 33 w 33"/>
                    <a:gd name="T5" fmla="*/ 18 h 35"/>
                    <a:gd name="T6" fmla="*/ 0 w 33"/>
                    <a:gd name="T7" fmla="*/ 18 h 35"/>
                  </a:gdLst>
                  <a:ahLst/>
                  <a:cxnLst>
                    <a:cxn ang="0">
                      <a:pos x="T0" y="T1"/>
                    </a:cxn>
                    <a:cxn ang="0">
                      <a:pos x="T2" y="T3"/>
                    </a:cxn>
                    <a:cxn ang="0">
                      <a:pos x="T4" y="T5"/>
                    </a:cxn>
                    <a:cxn ang="0">
                      <a:pos x="T6" y="T7"/>
                    </a:cxn>
                  </a:cxnLst>
                  <a:rect l="0" t="0" r="r" b="b"/>
                  <a:pathLst>
                    <a:path w="33" h="35">
                      <a:moveTo>
                        <a:pt x="16" y="0"/>
                      </a:moveTo>
                      <a:lnTo>
                        <a:pt x="16" y="35"/>
                      </a:lnTo>
                      <a:moveTo>
                        <a:pt x="33"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15" name="Freeform 79"/>
                <p:cNvSpPr>
                  <a:spLocks noEditPoints="1"/>
                </p:cNvSpPr>
                <p:nvPr/>
              </p:nvSpPr>
              <p:spPr bwMode="auto">
                <a:xfrm>
                  <a:off x="5627892" y="2694039"/>
                  <a:ext cx="60786" cy="66398"/>
                </a:xfrm>
                <a:custGeom>
                  <a:avLst/>
                  <a:gdLst>
                    <a:gd name="T0" fmla="*/ 17 w 33"/>
                    <a:gd name="T1" fmla="*/ 0 h 35"/>
                    <a:gd name="T2" fmla="*/ 17 w 33"/>
                    <a:gd name="T3" fmla="*/ 35 h 35"/>
                    <a:gd name="T4" fmla="*/ 33 w 33"/>
                    <a:gd name="T5" fmla="*/ 18 h 35"/>
                    <a:gd name="T6" fmla="*/ 0 w 33"/>
                    <a:gd name="T7" fmla="*/ 18 h 35"/>
                  </a:gdLst>
                  <a:ahLst/>
                  <a:cxnLst>
                    <a:cxn ang="0">
                      <a:pos x="T0" y="T1"/>
                    </a:cxn>
                    <a:cxn ang="0">
                      <a:pos x="T2" y="T3"/>
                    </a:cxn>
                    <a:cxn ang="0">
                      <a:pos x="T4" y="T5"/>
                    </a:cxn>
                    <a:cxn ang="0">
                      <a:pos x="T6" y="T7"/>
                    </a:cxn>
                  </a:cxnLst>
                  <a:rect l="0" t="0" r="r" b="b"/>
                  <a:pathLst>
                    <a:path w="33" h="35">
                      <a:moveTo>
                        <a:pt x="17" y="0"/>
                      </a:moveTo>
                      <a:lnTo>
                        <a:pt x="17" y="35"/>
                      </a:lnTo>
                      <a:moveTo>
                        <a:pt x="33"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16" name="Freeform 80"/>
                <p:cNvSpPr>
                  <a:spLocks noEditPoints="1"/>
                </p:cNvSpPr>
                <p:nvPr/>
              </p:nvSpPr>
              <p:spPr bwMode="auto">
                <a:xfrm>
                  <a:off x="5622366" y="2694039"/>
                  <a:ext cx="58944" cy="66398"/>
                </a:xfrm>
                <a:custGeom>
                  <a:avLst/>
                  <a:gdLst>
                    <a:gd name="T0" fmla="*/ 15 w 32"/>
                    <a:gd name="T1" fmla="*/ 0 h 35"/>
                    <a:gd name="T2" fmla="*/ 15 w 32"/>
                    <a:gd name="T3" fmla="*/ 35 h 35"/>
                    <a:gd name="T4" fmla="*/ 32 w 32"/>
                    <a:gd name="T5" fmla="*/ 18 h 35"/>
                    <a:gd name="T6" fmla="*/ 0 w 32"/>
                    <a:gd name="T7" fmla="*/ 18 h 35"/>
                  </a:gdLst>
                  <a:ahLst/>
                  <a:cxnLst>
                    <a:cxn ang="0">
                      <a:pos x="T0" y="T1"/>
                    </a:cxn>
                    <a:cxn ang="0">
                      <a:pos x="T2" y="T3"/>
                    </a:cxn>
                    <a:cxn ang="0">
                      <a:pos x="T4" y="T5"/>
                    </a:cxn>
                    <a:cxn ang="0">
                      <a:pos x="T6" y="T7"/>
                    </a:cxn>
                  </a:cxnLst>
                  <a:rect l="0" t="0" r="r" b="b"/>
                  <a:pathLst>
                    <a:path w="32" h="35">
                      <a:moveTo>
                        <a:pt x="15" y="0"/>
                      </a:moveTo>
                      <a:lnTo>
                        <a:pt x="15" y="35"/>
                      </a:lnTo>
                      <a:moveTo>
                        <a:pt x="32"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17" name="Freeform 81"/>
                <p:cNvSpPr>
                  <a:spLocks noEditPoints="1"/>
                </p:cNvSpPr>
                <p:nvPr/>
              </p:nvSpPr>
              <p:spPr bwMode="auto">
                <a:xfrm>
                  <a:off x="5552371" y="2694039"/>
                  <a:ext cx="60786" cy="66398"/>
                </a:xfrm>
                <a:custGeom>
                  <a:avLst/>
                  <a:gdLst>
                    <a:gd name="T0" fmla="*/ 16 w 33"/>
                    <a:gd name="T1" fmla="*/ 0 h 35"/>
                    <a:gd name="T2" fmla="*/ 16 w 33"/>
                    <a:gd name="T3" fmla="*/ 35 h 35"/>
                    <a:gd name="T4" fmla="*/ 33 w 33"/>
                    <a:gd name="T5" fmla="*/ 18 h 35"/>
                    <a:gd name="T6" fmla="*/ 0 w 33"/>
                    <a:gd name="T7" fmla="*/ 18 h 35"/>
                  </a:gdLst>
                  <a:ahLst/>
                  <a:cxnLst>
                    <a:cxn ang="0">
                      <a:pos x="T0" y="T1"/>
                    </a:cxn>
                    <a:cxn ang="0">
                      <a:pos x="T2" y="T3"/>
                    </a:cxn>
                    <a:cxn ang="0">
                      <a:pos x="T4" y="T5"/>
                    </a:cxn>
                    <a:cxn ang="0">
                      <a:pos x="T6" y="T7"/>
                    </a:cxn>
                  </a:cxnLst>
                  <a:rect l="0" t="0" r="r" b="b"/>
                  <a:pathLst>
                    <a:path w="33" h="35">
                      <a:moveTo>
                        <a:pt x="16" y="0"/>
                      </a:moveTo>
                      <a:lnTo>
                        <a:pt x="16" y="35"/>
                      </a:lnTo>
                      <a:moveTo>
                        <a:pt x="33"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18" name="Freeform 82"/>
                <p:cNvSpPr>
                  <a:spLocks noEditPoints="1"/>
                </p:cNvSpPr>
                <p:nvPr/>
              </p:nvSpPr>
              <p:spPr bwMode="auto">
                <a:xfrm>
                  <a:off x="5530267" y="2694039"/>
                  <a:ext cx="57102" cy="66398"/>
                </a:xfrm>
                <a:custGeom>
                  <a:avLst/>
                  <a:gdLst>
                    <a:gd name="T0" fmla="*/ 16 w 31"/>
                    <a:gd name="T1" fmla="*/ 0 h 35"/>
                    <a:gd name="T2" fmla="*/ 16 w 31"/>
                    <a:gd name="T3" fmla="*/ 35 h 35"/>
                    <a:gd name="T4" fmla="*/ 31 w 31"/>
                    <a:gd name="T5" fmla="*/ 18 h 35"/>
                    <a:gd name="T6" fmla="*/ 0 w 31"/>
                    <a:gd name="T7" fmla="*/ 18 h 35"/>
                  </a:gdLst>
                  <a:ahLst/>
                  <a:cxnLst>
                    <a:cxn ang="0">
                      <a:pos x="T0" y="T1"/>
                    </a:cxn>
                    <a:cxn ang="0">
                      <a:pos x="T2" y="T3"/>
                    </a:cxn>
                    <a:cxn ang="0">
                      <a:pos x="T4" y="T5"/>
                    </a:cxn>
                    <a:cxn ang="0">
                      <a:pos x="T6" y="T7"/>
                    </a:cxn>
                  </a:cxnLst>
                  <a:rect l="0" t="0" r="r" b="b"/>
                  <a:pathLst>
                    <a:path w="31" h="35">
                      <a:moveTo>
                        <a:pt x="16" y="0"/>
                      </a:moveTo>
                      <a:lnTo>
                        <a:pt x="16" y="35"/>
                      </a:lnTo>
                      <a:moveTo>
                        <a:pt x="31"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19" name="Freeform 83"/>
                <p:cNvSpPr>
                  <a:spLocks noEditPoints="1"/>
                </p:cNvSpPr>
                <p:nvPr/>
              </p:nvSpPr>
              <p:spPr bwMode="auto">
                <a:xfrm>
                  <a:off x="5508163" y="2694039"/>
                  <a:ext cx="57102" cy="66398"/>
                </a:xfrm>
                <a:custGeom>
                  <a:avLst/>
                  <a:gdLst>
                    <a:gd name="T0" fmla="*/ 16 w 31"/>
                    <a:gd name="T1" fmla="*/ 0 h 35"/>
                    <a:gd name="T2" fmla="*/ 16 w 31"/>
                    <a:gd name="T3" fmla="*/ 35 h 35"/>
                    <a:gd name="T4" fmla="*/ 31 w 31"/>
                    <a:gd name="T5" fmla="*/ 18 h 35"/>
                    <a:gd name="T6" fmla="*/ 0 w 31"/>
                    <a:gd name="T7" fmla="*/ 18 h 35"/>
                  </a:gdLst>
                  <a:ahLst/>
                  <a:cxnLst>
                    <a:cxn ang="0">
                      <a:pos x="T0" y="T1"/>
                    </a:cxn>
                    <a:cxn ang="0">
                      <a:pos x="T2" y="T3"/>
                    </a:cxn>
                    <a:cxn ang="0">
                      <a:pos x="T4" y="T5"/>
                    </a:cxn>
                    <a:cxn ang="0">
                      <a:pos x="T6" y="T7"/>
                    </a:cxn>
                  </a:cxnLst>
                  <a:rect l="0" t="0" r="r" b="b"/>
                  <a:pathLst>
                    <a:path w="31" h="35">
                      <a:moveTo>
                        <a:pt x="16" y="0"/>
                      </a:moveTo>
                      <a:lnTo>
                        <a:pt x="16" y="35"/>
                      </a:lnTo>
                      <a:moveTo>
                        <a:pt x="31"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20" name="Freeform 84"/>
                <p:cNvSpPr>
                  <a:spLocks noEditPoints="1"/>
                </p:cNvSpPr>
                <p:nvPr/>
              </p:nvSpPr>
              <p:spPr bwMode="auto">
                <a:xfrm>
                  <a:off x="5498953" y="2694039"/>
                  <a:ext cx="60786" cy="66398"/>
                </a:xfrm>
                <a:custGeom>
                  <a:avLst/>
                  <a:gdLst>
                    <a:gd name="T0" fmla="*/ 17 w 33"/>
                    <a:gd name="T1" fmla="*/ 0 h 35"/>
                    <a:gd name="T2" fmla="*/ 17 w 33"/>
                    <a:gd name="T3" fmla="*/ 35 h 35"/>
                    <a:gd name="T4" fmla="*/ 33 w 33"/>
                    <a:gd name="T5" fmla="*/ 18 h 35"/>
                    <a:gd name="T6" fmla="*/ 0 w 33"/>
                    <a:gd name="T7" fmla="*/ 18 h 35"/>
                  </a:gdLst>
                  <a:ahLst/>
                  <a:cxnLst>
                    <a:cxn ang="0">
                      <a:pos x="T0" y="T1"/>
                    </a:cxn>
                    <a:cxn ang="0">
                      <a:pos x="T2" y="T3"/>
                    </a:cxn>
                    <a:cxn ang="0">
                      <a:pos x="T4" y="T5"/>
                    </a:cxn>
                    <a:cxn ang="0">
                      <a:pos x="T6" y="T7"/>
                    </a:cxn>
                  </a:cxnLst>
                  <a:rect l="0" t="0" r="r" b="b"/>
                  <a:pathLst>
                    <a:path w="33" h="35">
                      <a:moveTo>
                        <a:pt x="17" y="0"/>
                      </a:moveTo>
                      <a:lnTo>
                        <a:pt x="17" y="35"/>
                      </a:lnTo>
                      <a:moveTo>
                        <a:pt x="33"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21" name="Freeform 85"/>
                <p:cNvSpPr>
                  <a:spLocks noEditPoints="1"/>
                </p:cNvSpPr>
                <p:nvPr/>
              </p:nvSpPr>
              <p:spPr bwMode="auto">
                <a:xfrm>
                  <a:off x="5484217" y="2694039"/>
                  <a:ext cx="55260" cy="66398"/>
                </a:xfrm>
                <a:custGeom>
                  <a:avLst/>
                  <a:gdLst>
                    <a:gd name="T0" fmla="*/ 15 w 30"/>
                    <a:gd name="T1" fmla="*/ 0 h 35"/>
                    <a:gd name="T2" fmla="*/ 15 w 30"/>
                    <a:gd name="T3" fmla="*/ 35 h 35"/>
                    <a:gd name="T4" fmla="*/ 30 w 30"/>
                    <a:gd name="T5" fmla="*/ 18 h 35"/>
                    <a:gd name="T6" fmla="*/ 0 w 30"/>
                    <a:gd name="T7" fmla="*/ 18 h 35"/>
                  </a:gdLst>
                  <a:ahLst/>
                  <a:cxnLst>
                    <a:cxn ang="0">
                      <a:pos x="T0" y="T1"/>
                    </a:cxn>
                    <a:cxn ang="0">
                      <a:pos x="T2" y="T3"/>
                    </a:cxn>
                    <a:cxn ang="0">
                      <a:pos x="T4" y="T5"/>
                    </a:cxn>
                    <a:cxn ang="0">
                      <a:pos x="T6" y="T7"/>
                    </a:cxn>
                  </a:cxnLst>
                  <a:rect l="0" t="0" r="r" b="b"/>
                  <a:pathLst>
                    <a:path w="30" h="35">
                      <a:moveTo>
                        <a:pt x="15" y="0"/>
                      </a:moveTo>
                      <a:lnTo>
                        <a:pt x="15" y="35"/>
                      </a:lnTo>
                      <a:moveTo>
                        <a:pt x="30"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22" name="Freeform 86"/>
                <p:cNvSpPr>
                  <a:spLocks noEditPoints="1"/>
                </p:cNvSpPr>
                <p:nvPr/>
              </p:nvSpPr>
              <p:spPr bwMode="auto">
                <a:xfrm>
                  <a:off x="5417906" y="2694039"/>
                  <a:ext cx="58944" cy="66398"/>
                </a:xfrm>
                <a:custGeom>
                  <a:avLst/>
                  <a:gdLst>
                    <a:gd name="T0" fmla="*/ 15 w 32"/>
                    <a:gd name="T1" fmla="*/ 0 h 35"/>
                    <a:gd name="T2" fmla="*/ 15 w 32"/>
                    <a:gd name="T3" fmla="*/ 35 h 35"/>
                    <a:gd name="T4" fmla="*/ 32 w 32"/>
                    <a:gd name="T5" fmla="*/ 18 h 35"/>
                    <a:gd name="T6" fmla="*/ 0 w 32"/>
                    <a:gd name="T7" fmla="*/ 18 h 35"/>
                  </a:gdLst>
                  <a:ahLst/>
                  <a:cxnLst>
                    <a:cxn ang="0">
                      <a:pos x="T0" y="T1"/>
                    </a:cxn>
                    <a:cxn ang="0">
                      <a:pos x="T2" y="T3"/>
                    </a:cxn>
                    <a:cxn ang="0">
                      <a:pos x="T4" y="T5"/>
                    </a:cxn>
                    <a:cxn ang="0">
                      <a:pos x="T6" y="T7"/>
                    </a:cxn>
                  </a:cxnLst>
                  <a:rect l="0" t="0" r="r" b="b"/>
                  <a:pathLst>
                    <a:path w="32" h="35">
                      <a:moveTo>
                        <a:pt x="15" y="0"/>
                      </a:moveTo>
                      <a:lnTo>
                        <a:pt x="15" y="35"/>
                      </a:lnTo>
                      <a:moveTo>
                        <a:pt x="32"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23" name="Freeform 87"/>
                <p:cNvSpPr>
                  <a:spLocks noEditPoints="1"/>
                </p:cNvSpPr>
                <p:nvPr/>
              </p:nvSpPr>
              <p:spPr bwMode="auto">
                <a:xfrm>
                  <a:off x="5401328" y="2694039"/>
                  <a:ext cx="60786" cy="66398"/>
                </a:xfrm>
                <a:custGeom>
                  <a:avLst/>
                  <a:gdLst>
                    <a:gd name="T0" fmla="*/ 15 w 33"/>
                    <a:gd name="T1" fmla="*/ 0 h 35"/>
                    <a:gd name="T2" fmla="*/ 15 w 33"/>
                    <a:gd name="T3" fmla="*/ 35 h 35"/>
                    <a:gd name="T4" fmla="*/ 33 w 33"/>
                    <a:gd name="T5" fmla="*/ 18 h 35"/>
                    <a:gd name="T6" fmla="*/ 0 w 33"/>
                    <a:gd name="T7" fmla="*/ 18 h 35"/>
                  </a:gdLst>
                  <a:ahLst/>
                  <a:cxnLst>
                    <a:cxn ang="0">
                      <a:pos x="T0" y="T1"/>
                    </a:cxn>
                    <a:cxn ang="0">
                      <a:pos x="T2" y="T3"/>
                    </a:cxn>
                    <a:cxn ang="0">
                      <a:pos x="T4" y="T5"/>
                    </a:cxn>
                    <a:cxn ang="0">
                      <a:pos x="T6" y="T7"/>
                    </a:cxn>
                  </a:cxnLst>
                  <a:rect l="0" t="0" r="r" b="b"/>
                  <a:pathLst>
                    <a:path w="33" h="35">
                      <a:moveTo>
                        <a:pt x="15" y="0"/>
                      </a:moveTo>
                      <a:lnTo>
                        <a:pt x="15" y="35"/>
                      </a:lnTo>
                      <a:moveTo>
                        <a:pt x="33"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24" name="Freeform 88"/>
                <p:cNvSpPr>
                  <a:spLocks noEditPoints="1"/>
                </p:cNvSpPr>
                <p:nvPr/>
              </p:nvSpPr>
              <p:spPr bwMode="auto">
                <a:xfrm>
                  <a:off x="5366330" y="2694039"/>
                  <a:ext cx="57102" cy="66398"/>
                </a:xfrm>
                <a:custGeom>
                  <a:avLst/>
                  <a:gdLst>
                    <a:gd name="T0" fmla="*/ 16 w 31"/>
                    <a:gd name="T1" fmla="*/ 0 h 35"/>
                    <a:gd name="T2" fmla="*/ 16 w 31"/>
                    <a:gd name="T3" fmla="*/ 35 h 35"/>
                    <a:gd name="T4" fmla="*/ 31 w 31"/>
                    <a:gd name="T5" fmla="*/ 18 h 35"/>
                    <a:gd name="T6" fmla="*/ 0 w 31"/>
                    <a:gd name="T7" fmla="*/ 18 h 35"/>
                  </a:gdLst>
                  <a:ahLst/>
                  <a:cxnLst>
                    <a:cxn ang="0">
                      <a:pos x="T0" y="T1"/>
                    </a:cxn>
                    <a:cxn ang="0">
                      <a:pos x="T2" y="T3"/>
                    </a:cxn>
                    <a:cxn ang="0">
                      <a:pos x="T4" y="T5"/>
                    </a:cxn>
                    <a:cxn ang="0">
                      <a:pos x="T6" y="T7"/>
                    </a:cxn>
                  </a:cxnLst>
                  <a:rect l="0" t="0" r="r" b="b"/>
                  <a:pathLst>
                    <a:path w="31" h="35">
                      <a:moveTo>
                        <a:pt x="16" y="0"/>
                      </a:moveTo>
                      <a:lnTo>
                        <a:pt x="16" y="35"/>
                      </a:lnTo>
                      <a:moveTo>
                        <a:pt x="31"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25" name="Freeform 89"/>
                <p:cNvSpPr>
                  <a:spLocks noEditPoints="1"/>
                </p:cNvSpPr>
                <p:nvPr/>
              </p:nvSpPr>
              <p:spPr bwMode="auto">
                <a:xfrm>
                  <a:off x="5357120" y="2694039"/>
                  <a:ext cx="60786" cy="66398"/>
                </a:xfrm>
                <a:custGeom>
                  <a:avLst/>
                  <a:gdLst>
                    <a:gd name="T0" fmla="*/ 17 w 33"/>
                    <a:gd name="T1" fmla="*/ 0 h 35"/>
                    <a:gd name="T2" fmla="*/ 17 w 33"/>
                    <a:gd name="T3" fmla="*/ 35 h 35"/>
                    <a:gd name="T4" fmla="*/ 33 w 33"/>
                    <a:gd name="T5" fmla="*/ 18 h 35"/>
                    <a:gd name="T6" fmla="*/ 0 w 33"/>
                    <a:gd name="T7" fmla="*/ 18 h 35"/>
                  </a:gdLst>
                  <a:ahLst/>
                  <a:cxnLst>
                    <a:cxn ang="0">
                      <a:pos x="T0" y="T1"/>
                    </a:cxn>
                    <a:cxn ang="0">
                      <a:pos x="T2" y="T3"/>
                    </a:cxn>
                    <a:cxn ang="0">
                      <a:pos x="T4" y="T5"/>
                    </a:cxn>
                    <a:cxn ang="0">
                      <a:pos x="T6" y="T7"/>
                    </a:cxn>
                  </a:cxnLst>
                  <a:rect l="0" t="0" r="r" b="b"/>
                  <a:pathLst>
                    <a:path w="33" h="35">
                      <a:moveTo>
                        <a:pt x="17" y="0"/>
                      </a:moveTo>
                      <a:lnTo>
                        <a:pt x="17" y="35"/>
                      </a:lnTo>
                      <a:moveTo>
                        <a:pt x="33"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26" name="Freeform 90"/>
                <p:cNvSpPr>
                  <a:spLocks noEditPoints="1"/>
                </p:cNvSpPr>
                <p:nvPr/>
              </p:nvSpPr>
              <p:spPr bwMode="auto">
                <a:xfrm>
                  <a:off x="5318438" y="2694039"/>
                  <a:ext cx="60786" cy="66398"/>
                </a:xfrm>
                <a:custGeom>
                  <a:avLst/>
                  <a:gdLst>
                    <a:gd name="T0" fmla="*/ 18 w 33"/>
                    <a:gd name="T1" fmla="*/ 0 h 35"/>
                    <a:gd name="T2" fmla="*/ 18 w 33"/>
                    <a:gd name="T3" fmla="*/ 35 h 35"/>
                    <a:gd name="T4" fmla="*/ 33 w 33"/>
                    <a:gd name="T5" fmla="*/ 18 h 35"/>
                    <a:gd name="T6" fmla="*/ 0 w 33"/>
                    <a:gd name="T7" fmla="*/ 18 h 35"/>
                  </a:gdLst>
                  <a:ahLst/>
                  <a:cxnLst>
                    <a:cxn ang="0">
                      <a:pos x="T0" y="T1"/>
                    </a:cxn>
                    <a:cxn ang="0">
                      <a:pos x="T2" y="T3"/>
                    </a:cxn>
                    <a:cxn ang="0">
                      <a:pos x="T4" y="T5"/>
                    </a:cxn>
                    <a:cxn ang="0">
                      <a:pos x="T6" y="T7"/>
                    </a:cxn>
                  </a:cxnLst>
                  <a:rect l="0" t="0" r="r" b="b"/>
                  <a:pathLst>
                    <a:path w="33" h="35">
                      <a:moveTo>
                        <a:pt x="18" y="0"/>
                      </a:moveTo>
                      <a:lnTo>
                        <a:pt x="18" y="35"/>
                      </a:lnTo>
                      <a:moveTo>
                        <a:pt x="33"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27" name="Freeform 91"/>
                <p:cNvSpPr>
                  <a:spLocks noEditPoints="1"/>
                </p:cNvSpPr>
                <p:nvPr/>
              </p:nvSpPr>
              <p:spPr bwMode="auto">
                <a:xfrm>
                  <a:off x="5312912" y="2694039"/>
                  <a:ext cx="57102" cy="66398"/>
                </a:xfrm>
                <a:custGeom>
                  <a:avLst/>
                  <a:gdLst>
                    <a:gd name="T0" fmla="*/ 15 w 31"/>
                    <a:gd name="T1" fmla="*/ 0 h 35"/>
                    <a:gd name="T2" fmla="*/ 15 w 31"/>
                    <a:gd name="T3" fmla="*/ 35 h 35"/>
                    <a:gd name="T4" fmla="*/ 31 w 31"/>
                    <a:gd name="T5" fmla="*/ 18 h 35"/>
                    <a:gd name="T6" fmla="*/ 0 w 31"/>
                    <a:gd name="T7" fmla="*/ 18 h 35"/>
                  </a:gdLst>
                  <a:ahLst/>
                  <a:cxnLst>
                    <a:cxn ang="0">
                      <a:pos x="T0" y="T1"/>
                    </a:cxn>
                    <a:cxn ang="0">
                      <a:pos x="T2" y="T3"/>
                    </a:cxn>
                    <a:cxn ang="0">
                      <a:pos x="T4" y="T5"/>
                    </a:cxn>
                    <a:cxn ang="0">
                      <a:pos x="T6" y="T7"/>
                    </a:cxn>
                  </a:cxnLst>
                  <a:rect l="0" t="0" r="r" b="b"/>
                  <a:pathLst>
                    <a:path w="31" h="35">
                      <a:moveTo>
                        <a:pt x="15" y="0"/>
                      </a:moveTo>
                      <a:lnTo>
                        <a:pt x="15" y="35"/>
                      </a:lnTo>
                      <a:moveTo>
                        <a:pt x="31"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28" name="Freeform 92"/>
                <p:cNvSpPr>
                  <a:spLocks noEditPoints="1"/>
                </p:cNvSpPr>
                <p:nvPr/>
              </p:nvSpPr>
              <p:spPr bwMode="auto">
                <a:xfrm>
                  <a:off x="5281599" y="2694039"/>
                  <a:ext cx="58944" cy="66398"/>
                </a:xfrm>
                <a:custGeom>
                  <a:avLst/>
                  <a:gdLst>
                    <a:gd name="T0" fmla="*/ 17 w 32"/>
                    <a:gd name="T1" fmla="*/ 0 h 35"/>
                    <a:gd name="T2" fmla="*/ 17 w 32"/>
                    <a:gd name="T3" fmla="*/ 35 h 35"/>
                    <a:gd name="T4" fmla="*/ 32 w 32"/>
                    <a:gd name="T5" fmla="*/ 18 h 35"/>
                    <a:gd name="T6" fmla="*/ 0 w 32"/>
                    <a:gd name="T7" fmla="*/ 18 h 35"/>
                  </a:gdLst>
                  <a:ahLst/>
                  <a:cxnLst>
                    <a:cxn ang="0">
                      <a:pos x="T0" y="T1"/>
                    </a:cxn>
                    <a:cxn ang="0">
                      <a:pos x="T2" y="T3"/>
                    </a:cxn>
                    <a:cxn ang="0">
                      <a:pos x="T4" y="T5"/>
                    </a:cxn>
                    <a:cxn ang="0">
                      <a:pos x="T6" y="T7"/>
                    </a:cxn>
                  </a:cxnLst>
                  <a:rect l="0" t="0" r="r" b="b"/>
                  <a:pathLst>
                    <a:path w="32" h="35">
                      <a:moveTo>
                        <a:pt x="17" y="0"/>
                      </a:moveTo>
                      <a:lnTo>
                        <a:pt x="17" y="35"/>
                      </a:lnTo>
                      <a:moveTo>
                        <a:pt x="32"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29" name="Freeform 93"/>
                <p:cNvSpPr>
                  <a:spLocks noEditPoints="1"/>
                </p:cNvSpPr>
                <p:nvPr/>
              </p:nvSpPr>
              <p:spPr bwMode="auto">
                <a:xfrm>
                  <a:off x="5215287" y="2694039"/>
                  <a:ext cx="58944" cy="66398"/>
                </a:xfrm>
                <a:custGeom>
                  <a:avLst/>
                  <a:gdLst>
                    <a:gd name="T0" fmla="*/ 17 w 32"/>
                    <a:gd name="T1" fmla="*/ 0 h 35"/>
                    <a:gd name="T2" fmla="*/ 17 w 32"/>
                    <a:gd name="T3" fmla="*/ 35 h 35"/>
                    <a:gd name="T4" fmla="*/ 32 w 32"/>
                    <a:gd name="T5" fmla="*/ 18 h 35"/>
                    <a:gd name="T6" fmla="*/ 0 w 32"/>
                    <a:gd name="T7" fmla="*/ 18 h 35"/>
                  </a:gdLst>
                  <a:ahLst/>
                  <a:cxnLst>
                    <a:cxn ang="0">
                      <a:pos x="T0" y="T1"/>
                    </a:cxn>
                    <a:cxn ang="0">
                      <a:pos x="T2" y="T3"/>
                    </a:cxn>
                    <a:cxn ang="0">
                      <a:pos x="T4" y="T5"/>
                    </a:cxn>
                    <a:cxn ang="0">
                      <a:pos x="T6" y="T7"/>
                    </a:cxn>
                  </a:cxnLst>
                  <a:rect l="0" t="0" r="r" b="b"/>
                  <a:pathLst>
                    <a:path w="32" h="35">
                      <a:moveTo>
                        <a:pt x="17" y="0"/>
                      </a:moveTo>
                      <a:lnTo>
                        <a:pt x="17" y="35"/>
                      </a:lnTo>
                      <a:moveTo>
                        <a:pt x="32"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30" name="Freeform 94"/>
                <p:cNvSpPr>
                  <a:spLocks noEditPoints="1"/>
                </p:cNvSpPr>
                <p:nvPr/>
              </p:nvSpPr>
              <p:spPr bwMode="auto">
                <a:xfrm>
                  <a:off x="5206077" y="2694039"/>
                  <a:ext cx="58944" cy="66398"/>
                </a:xfrm>
                <a:custGeom>
                  <a:avLst/>
                  <a:gdLst>
                    <a:gd name="T0" fmla="*/ 17 w 32"/>
                    <a:gd name="T1" fmla="*/ 0 h 35"/>
                    <a:gd name="T2" fmla="*/ 17 w 32"/>
                    <a:gd name="T3" fmla="*/ 35 h 35"/>
                    <a:gd name="T4" fmla="*/ 32 w 32"/>
                    <a:gd name="T5" fmla="*/ 18 h 35"/>
                    <a:gd name="T6" fmla="*/ 0 w 32"/>
                    <a:gd name="T7" fmla="*/ 18 h 35"/>
                  </a:gdLst>
                  <a:ahLst/>
                  <a:cxnLst>
                    <a:cxn ang="0">
                      <a:pos x="T0" y="T1"/>
                    </a:cxn>
                    <a:cxn ang="0">
                      <a:pos x="T2" y="T3"/>
                    </a:cxn>
                    <a:cxn ang="0">
                      <a:pos x="T4" y="T5"/>
                    </a:cxn>
                    <a:cxn ang="0">
                      <a:pos x="T6" y="T7"/>
                    </a:cxn>
                  </a:cxnLst>
                  <a:rect l="0" t="0" r="r" b="b"/>
                  <a:pathLst>
                    <a:path w="32" h="35">
                      <a:moveTo>
                        <a:pt x="17" y="0"/>
                      </a:moveTo>
                      <a:lnTo>
                        <a:pt x="17" y="35"/>
                      </a:lnTo>
                      <a:moveTo>
                        <a:pt x="32"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31" name="Freeform 95"/>
                <p:cNvSpPr>
                  <a:spLocks noEditPoints="1"/>
                </p:cNvSpPr>
                <p:nvPr/>
              </p:nvSpPr>
              <p:spPr bwMode="auto">
                <a:xfrm>
                  <a:off x="5176605" y="2694039"/>
                  <a:ext cx="60786" cy="66398"/>
                </a:xfrm>
                <a:custGeom>
                  <a:avLst/>
                  <a:gdLst>
                    <a:gd name="T0" fmla="*/ 16 w 33"/>
                    <a:gd name="T1" fmla="*/ 0 h 35"/>
                    <a:gd name="T2" fmla="*/ 16 w 33"/>
                    <a:gd name="T3" fmla="*/ 35 h 35"/>
                    <a:gd name="T4" fmla="*/ 33 w 33"/>
                    <a:gd name="T5" fmla="*/ 18 h 35"/>
                    <a:gd name="T6" fmla="*/ 0 w 33"/>
                    <a:gd name="T7" fmla="*/ 18 h 35"/>
                  </a:gdLst>
                  <a:ahLst/>
                  <a:cxnLst>
                    <a:cxn ang="0">
                      <a:pos x="T0" y="T1"/>
                    </a:cxn>
                    <a:cxn ang="0">
                      <a:pos x="T2" y="T3"/>
                    </a:cxn>
                    <a:cxn ang="0">
                      <a:pos x="T4" y="T5"/>
                    </a:cxn>
                    <a:cxn ang="0">
                      <a:pos x="T6" y="T7"/>
                    </a:cxn>
                  </a:cxnLst>
                  <a:rect l="0" t="0" r="r" b="b"/>
                  <a:pathLst>
                    <a:path w="33" h="35">
                      <a:moveTo>
                        <a:pt x="16" y="0"/>
                      </a:moveTo>
                      <a:lnTo>
                        <a:pt x="16" y="35"/>
                      </a:lnTo>
                      <a:moveTo>
                        <a:pt x="33"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32" name="Freeform 96"/>
                <p:cNvSpPr>
                  <a:spLocks noEditPoints="1"/>
                </p:cNvSpPr>
                <p:nvPr/>
              </p:nvSpPr>
              <p:spPr bwMode="auto">
                <a:xfrm>
                  <a:off x="5148975" y="2694039"/>
                  <a:ext cx="57102" cy="66398"/>
                </a:xfrm>
                <a:custGeom>
                  <a:avLst/>
                  <a:gdLst>
                    <a:gd name="T0" fmla="*/ 15 w 31"/>
                    <a:gd name="T1" fmla="*/ 0 h 35"/>
                    <a:gd name="T2" fmla="*/ 15 w 31"/>
                    <a:gd name="T3" fmla="*/ 35 h 35"/>
                    <a:gd name="T4" fmla="*/ 31 w 31"/>
                    <a:gd name="T5" fmla="*/ 18 h 35"/>
                    <a:gd name="T6" fmla="*/ 0 w 31"/>
                    <a:gd name="T7" fmla="*/ 18 h 35"/>
                  </a:gdLst>
                  <a:ahLst/>
                  <a:cxnLst>
                    <a:cxn ang="0">
                      <a:pos x="T0" y="T1"/>
                    </a:cxn>
                    <a:cxn ang="0">
                      <a:pos x="T2" y="T3"/>
                    </a:cxn>
                    <a:cxn ang="0">
                      <a:pos x="T4" y="T5"/>
                    </a:cxn>
                    <a:cxn ang="0">
                      <a:pos x="T6" y="T7"/>
                    </a:cxn>
                  </a:cxnLst>
                  <a:rect l="0" t="0" r="r" b="b"/>
                  <a:pathLst>
                    <a:path w="31" h="35">
                      <a:moveTo>
                        <a:pt x="15" y="0"/>
                      </a:moveTo>
                      <a:lnTo>
                        <a:pt x="15" y="35"/>
                      </a:lnTo>
                      <a:moveTo>
                        <a:pt x="31"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33" name="Freeform 97"/>
                <p:cNvSpPr>
                  <a:spLocks noEditPoints="1"/>
                </p:cNvSpPr>
                <p:nvPr/>
              </p:nvSpPr>
              <p:spPr bwMode="auto">
                <a:xfrm>
                  <a:off x="5117662" y="2694039"/>
                  <a:ext cx="58944" cy="66398"/>
                </a:xfrm>
                <a:custGeom>
                  <a:avLst/>
                  <a:gdLst>
                    <a:gd name="T0" fmla="*/ 17 w 32"/>
                    <a:gd name="T1" fmla="*/ 0 h 35"/>
                    <a:gd name="T2" fmla="*/ 17 w 32"/>
                    <a:gd name="T3" fmla="*/ 35 h 35"/>
                    <a:gd name="T4" fmla="*/ 32 w 32"/>
                    <a:gd name="T5" fmla="*/ 18 h 35"/>
                    <a:gd name="T6" fmla="*/ 0 w 32"/>
                    <a:gd name="T7" fmla="*/ 18 h 35"/>
                  </a:gdLst>
                  <a:ahLst/>
                  <a:cxnLst>
                    <a:cxn ang="0">
                      <a:pos x="T0" y="T1"/>
                    </a:cxn>
                    <a:cxn ang="0">
                      <a:pos x="T2" y="T3"/>
                    </a:cxn>
                    <a:cxn ang="0">
                      <a:pos x="T4" y="T5"/>
                    </a:cxn>
                    <a:cxn ang="0">
                      <a:pos x="T6" y="T7"/>
                    </a:cxn>
                  </a:cxnLst>
                  <a:rect l="0" t="0" r="r" b="b"/>
                  <a:pathLst>
                    <a:path w="32" h="35">
                      <a:moveTo>
                        <a:pt x="17" y="0"/>
                      </a:moveTo>
                      <a:lnTo>
                        <a:pt x="17" y="35"/>
                      </a:lnTo>
                      <a:moveTo>
                        <a:pt x="32"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34" name="Freeform 98"/>
                <p:cNvSpPr>
                  <a:spLocks noEditPoints="1"/>
                </p:cNvSpPr>
                <p:nvPr/>
              </p:nvSpPr>
              <p:spPr bwMode="auto">
                <a:xfrm>
                  <a:off x="5010826" y="2639023"/>
                  <a:ext cx="58944" cy="66398"/>
                </a:xfrm>
                <a:custGeom>
                  <a:avLst/>
                  <a:gdLst>
                    <a:gd name="T0" fmla="*/ 17 w 32"/>
                    <a:gd name="T1" fmla="*/ 0 h 35"/>
                    <a:gd name="T2" fmla="*/ 17 w 32"/>
                    <a:gd name="T3" fmla="*/ 35 h 35"/>
                    <a:gd name="T4" fmla="*/ 32 w 32"/>
                    <a:gd name="T5" fmla="*/ 18 h 35"/>
                    <a:gd name="T6" fmla="*/ 0 w 32"/>
                    <a:gd name="T7" fmla="*/ 18 h 35"/>
                  </a:gdLst>
                  <a:ahLst/>
                  <a:cxnLst>
                    <a:cxn ang="0">
                      <a:pos x="T0" y="T1"/>
                    </a:cxn>
                    <a:cxn ang="0">
                      <a:pos x="T2" y="T3"/>
                    </a:cxn>
                    <a:cxn ang="0">
                      <a:pos x="T4" y="T5"/>
                    </a:cxn>
                    <a:cxn ang="0">
                      <a:pos x="T6" y="T7"/>
                    </a:cxn>
                  </a:cxnLst>
                  <a:rect l="0" t="0" r="r" b="b"/>
                  <a:pathLst>
                    <a:path w="32" h="35">
                      <a:moveTo>
                        <a:pt x="17" y="0"/>
                      </a:moveTo>
                      <a:lnTo>
                        <a:pt x="17" y="35"/>
                      </a:lnTo>
                      <a:moveTo>
                        <a:pt x="32"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35" name="Freeform 99"/>
                <p:cNvSpPr>
                  <a:spLocks noEditPoints="1"/>
                </p:cNvSpPr>
                <p:nvPr/>
              </p:nvSpPr>
              <p:spPr bwMode="auto">
                <a:xfrm>
                  <a:off x="4981355" y="2639023"/>
                  <a:ext cx="60786" cy="66398"/>
                </a:xfrm>
                <a:custGeom>
                  <a:avLst/>
                  <a:gdLst>
                    <a:gd name="T0" fmla="*/ 16 w 33"/>
                    <a:gd name="T1" fmla="*/ 0 h 35"/>
                    <a:gd name="T2" fmla="*/ 16 w 33"/>
                    <a:gd name="T3" fmla="*/ 35 h 35"/>
                    <a:gd name="T4" fmla="*/ 33 w 33"/>
                    <a:gd name="T5" fmla="*/ 18 h 35"/>
                    <a:gd name="T6" fmla="*/ 0 w 33"/>
                    <a:gd name="T7" fmla="*/ 18 h 35"/>
                  </a:gdLst>
                  <a:ahLst/>
                  <a:cxnLst>
                    <a:cxn ang="0">
                      <a:pos x="T0" y="T1"/>
                    </a:cxn>
                    <a:cxn ang="0">
                      <a:pos x="T2" y="T3"/>
                    </a:cxn>
                    <a:cxn ang="0">
                      <a:pos x="T4" y="T5"/>
                    </a:cxn>
                    <a:cxn ang="0">
                      <a:pos x="T6" y="T7"/>
                    </a:cxn>
                  </a:cxnLst>
                  <a:rect l="0" t="0" r="r" b="b"/>
                  <a:pathLst>
                    <a:path w="33" h="35">
                      <a:moveTo>
                        <a:pt x="16" y="0"/>
                      </a:moveTo>
                      <a:lnTo>
                        <a:pt x="16" y="35"/>
                      </a:lnTo>
                      <a:moveTo>
                        <a:pt x="33"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36" name="Freeform 100"/>
                <p:cNvSpPr>
                  <a:spLocks noEditPoints="1"/>
                </p:cNvSpPr>
                <p:nvPr/>
              </p:nvSpPr>
              <p:spPr bwMode="auto">
                <a:xfrm>
                  <a:off x="4966619" y="2639023"/>
                  <a:ext cx="55260" cy="66398"/>
                </a:xfrm>
                <a:custGeom>
                  <a:avLst/>
                  <a:gdLst>
                    <a:gd name="T0" fmla="*/ 15 w 30"/>
                    <a:gd name="T1" fmla="*/ 0 h 35"/>
                    <a:gd name="T2" fmla="*/ 15 w 30"/>
                    <a:gd name="T3" fmla="*/ 35 h 35"/>
                    <a:gd name="T4" fmla="*/ 30 w 30"/>
                    <a:gd name="T5" fmla="*/ 18 h 35"/>
                    <a:gd name="T6" fmla="*/ 0 w 30"/>
                    <a:gd name="T7" fmla="*/ 18 h 35"/>
                  </a:gdLst>
                  <a:ahLst/>
                  <a:cxnLst>
                    <a:cxn ang="0">
                      <a:pos x="T0" y="T1"/>
                    </a:cxn>
                    <a:cxn ang="0">
                      <a:pos x="T2" y="T3"/>
                    </a:cxn>
                    <a:cxn ang="0">
                      <a:pos x="T4" y="T5"/>
                    </a:cxn>
                    <a:cxn ang="0">
                      <a:pos x="T6" y="T7"/>
                    </a:cxn>
                  </a:cxnLst>
                  <a:rect l="0" t="0" r="r" b="b"/>
                  <a:pathLst>
                    <a:path w="30" h="35">
                      <a:moveTo>
                        <a:pt x="15" y="0"/>
                      </a:moveTo>
                      <a:lnTo>
                        <a:pt x="15" y="35"/>
                      </a:lnTo>
                      <a:moveTo>
                        <a:pt x="30"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37" name="Freeform 101"/>
                <p:cNvSpPr>
                  <a:spLocks noEditPoints="1"/>
                </p:cNvSpPr>
                <p:nvPr/>
              </p:nvSpPr>
              <p:spPr bwMode="auto">
                <a:xfrm>
                  <a:off x="4953725" y="2639023"/>
                  <a:ext cx="57102" cy="66398"/>
                </a:xfrm>
                <a:custGeom>
                  <a:avLst/>
                  <a:gdLst>
                    <a:gd name="T0" fmla="*/ 15 w 31"/>
                    <a:gd name="T1" fmla="*/ 0 h 35"/>
                    <a:gd name="T2" fmla="*/ 15 w 31"/>
                    <a:gd name="T3" fmla="*/ 35 h 35"/>
                    <a:gd name="T4" fmla="*/ 31 w 31"/>
                    <a:gd name="T5" fmla="*/ 18 h 35"/>
                    <a:gd name="T6" fmla="*/ 0 w 31"/>
                    <a:gd name="T7" fmla="*/ 18 h 35"/>
                  </a:gdLst>
                  <a:ahLst/>
                  <a:cxnLst>
                    <a:cxn ang="0">
                      <a:pos x="T0" y="T1"/>
                    </a:cxn>
                    <a:cxn ang="0">
                      <a:pos x="T2" y="T3"/>
                    </a:cxn>
                    <a:cxn ang="0">
                      <a:pos x="T4" y="T5"/>
                    </a:cxn>
                    <a:cxn ang="0">
                      <a:pos x="T6" y="T7"/>
                    </a:cxn>
                  </a:cxnLst>
                  <a:rect l="0" t="0" r="r" b="b"/>
                  <a:pathLst>
                    <a:path w="31" h="35">
                      <a:moveTo>
                        <a:pt x="15" y="0"/>
                      </a:moveTo>
                      <a:lnTo>
                        <a:pt x="15" y="35"/>
                      </a:lnTo>
                      <a:moveTo>
                        <a:pt x="31"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38" name="Freeform 102"/>
                <p:cNvSpPr>
                  <a:spLocks noEditPoints="1"/>
                </p:cNvSpPr>
                <p:nvPr/>
              </p:nvSpPr>
              <p:spPr bwMode="auto">
                <a:xfrm>
                  <a:off x="4940831" y="2639023"/>
                  <a:ext cx="57102" cy="66398"/>
                </a:xfrm>
                <a:custGeom>
                  <a:avLst/>
                  <a:gdLst>
                    <a:gd name="T0" fmla="*/ 15 w 31"/>
                    <a:gd name="T1" fmla="*/ 0 h 35"/>
                    <a:gd name="T2" fmla="*/ 15 w 31"/>
                    <a:gd name="T3" fmla="*/ 35 h 35"/>
                    <a:gd name="T4" fmla="*/ 31 w 31"/>
                    <a:gd name="T5" fmla="*/ 18 h 35"/>
                    <a:gd name="T6" fmla="*/ 0 w 31"/>
                    <a:gd name="T7" fmla="*/ 18 h 35"/>
                  </a:gdLst>
                  <a:ahLst/>
                  <a:cxnLst>
                    <a:cxn ang="0">
                      <a:pos x="T0" y="T1"/>
                    </a:cxn>
                    <a:cxn ang="0">
                      <a:pos x="T2" y="T3"/>
                    </a:cxn>
                    <a:cxn ang="0">
                      <a:pos x="T4" y="T5"/>
                    </a:cxn>
                    <a:cxn ang="0">
                      <a:pos x="T6" y="T7"/>
                    </a:cxn>
                  </a:cxnLst>
                  <a:rect l="0" t="0" r="r" b="b"/>
                  <a:pathLst>
                    <a:path w="31" h="35">
                      <a:moveTo>
                        <a:pt x="15" y="0"/>
                      </a:moveTo>
                      <a:lnTo>
                        <a:pt x="15" y="35"/>
                      </a:lnTo>
                      <a:moveTo>
                        <a:pt x="31"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39" name="Freeform 103"/>
                <p:cNvSpPr>
                  <a:spLocks noEditPoints="1"/>
                </p:cNvSpPr>
                <p:nvPr/>
              </p:nvSpPr>
              <p:spPr bwMode="auto">
                <a:xfrm>
                  <a:off x="4933463" y="2616258"/>
                  <a:ext cx="60786" cy="66398"/>
                </a:xfrm>
                <a:custGeom>
                  <a:avLst/>
                  <a:gdLst>
                    <a:gd name="T0" fmla="*/ 18 w 33"/>
                    <a:gd name="T1" fmla="*/ 0 h 35"/>
                    <a:gd name="T2" fmla="*/ 18 w 33"/>
                    <a:gd name="T3" fmla="*/ 35 h 35"/>
                    <a:gd name="T4" fmla="*/ 33 w 33"/>
                    <a:gd name="T5" fmla="*/ 18 h 35"/>
                    <a:gd name="T6" fmla="*/ 0 w 33"/>
                    <a:gd name="T7" fmla="*/ 18 h 35"/>
                  </a:gdLst>
                  <a:ahLst/>
                  <a:cxnLst>
                    <a:cxn ang="0">
                      <a:pos x="T0" y="T1"/>
                    </a:cxn>
                    <a:cxn ang="0">
                      <a:pos x="T2" y="T3"/>
                    </a:cxn>
                    <a:cxn ang="0">
                      <a:pos x="T4" y="T5"/>
                    </a:cxn>
                    <a:cxn ang="0">
                      <a:pos x="T6" y="T7"/>
                    </a:cxn>
                  </a:cxnLst>
                  <a:rect l="0" t="0" r="r" b="b"/>
                  <a:pathLst>
                    <a:path w="33" h="35">
                      <a:moveTo>
                        <a:pt x="18" y="0"/>
                      </a:moveTo>
                      <a:lnTo>
                        <a:pt x="18" y="35"/>
                      </a:lnTo>
                      <a:moveTo>
                        <a:pt x="33"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40" name="Freeform 104"/>
                <p:cNvSpPr>
                  <a:spLocks noEditPoints="1"/>
                </p:cNvSpPr>
                <p:nvPr/>
              </p:nvSpPr>
              <p:spPr bwMode="auto">
                <a:xfrm>
                  <a:off x="4927937" y="2604876"/>
                  <a:ext cx="60786" cy="68295"/>
                </a:xfrm>
                <a:custGeom>
                  <a:avLst/>
                  <a:gdLst>
                    <a:gd name="T0" fmla="*/ 15 w 33"/>
                    <a:gd name="T1" fmla="*/ 0 h 36"/>
                    <a:gd name="T2" fmla="*/ 15 w 33"/>
                    <a:gd name="T3" fmla="*/ 36 h 36"/>
                    <a:gd name="T4" fmla="*/ 33 w 33"/>
                    <a:gd name="T5" fmla="*/ 18 h 36"/>
                    <a:gd name="T6" fmla="*/ 0 w 33"/>
                    <a:gd name="T7" fmla="*/ 18 h 36"/>
                  </a:gdLst>
                  <a:ahLst/>
                  <a:cxnLst>
                    <a:cxn ang="0">
                      <a:pos x="T0" y="T1"/>
                    </a:cxn>
                    <a:cxn ang="0">
                      <a:pos x="T2" y="T3"/>
                    </a:cxn>
                    <a:cxn ang="0">
                      <a:pos x="T4" y="T5"/>
                    </a:cxn>
                    <a:cxn ang="0">
                      <a:pos x="T6" y="T7"/>
                    </a:cxn>
                  </a:cxnLst>
                  <a:rect l="0" t="0" r="r" b="b"/>
                  <a:pathLst>
                    <a:path w="33" h="36">
                      <a:moveTo>
                        <a:pt x="15" y="0"/>
                      </a:moveTo>
                      <a:lnTo>
                        <a:pt x="15" y="36"/>
                      </a:lnTo>
                      <a:moveTo>
                        <a:pt x="33"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41" name="Freeform 105"/>
                <p:cNvSpPr>
                  <a:spLocks noEditPoints="1"/>
                </p:cNvSpPr>
                <p:nvPr/>
              </p:nvSpPr>
              <p:spPr bwMode="auto">
                <a:xfrm>
                  <a:off x="4922411" y="2604876"/>
                  <a:ext cx="58944" cy="68295"/>
                </a:xfrm>
                <a:custGeom>
                  <a:avLst/>
                  <a:gdLst>
                    <a:gd name="T0" fmla="*/ 17 w 32"/>
                    <a:gd name="T1" fmla="*/ 0 h 36"/>
                    <a:gd name="T2" fmla="*/ 17 w 32"/>
                    <a:gd name="T3" fmla="*/ 36 h 36"/>
                    <a:gd name="T4" fmla="*/ 32 w 32"/>
                    <a:gd name="T5" fmla="*/ 18 h 36"/>
                    <a:gd name="T6" fmla="*/ 0 w 32"/>
                    <a:gd name="T7" fmla="*/ 18 h 36"/>
                  </a:gdLst>
                  <a:ahLst/>
                  <a:cxnLst>
                    <a:cxn ang="0">
                      <a:pos x="T0" y="T1"/>
                    </a:cxn>
                    <a:cxn ang="0">
                      <a:pos x="T2" y="T3"/>
                    </a:cxn>
                    <a:cxn ang="0">
                      <a:pos x="T4" y="T5"/>
                    </a:cxn>
                    <a:cxn ang="0">
                      <a:pos x="T6" y="T7"/>
                    </a:cxn>
                  </a:cxnLst>
                  <a:rect l="0" t="0" r="r" b="b"/>
                  <a:pathLst>
                    <a:path w="32" h="36">
                      <a:moveTo>
                        <a:pt x="17" y="0"/>
                      </a:moveTo>
                      <a:lnTo>
                        <a:pt x="17" y="36"/>
                      </a:lnTo>
                      <a:moveTo>
                        <a:pt x="32"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42" name="Freeform 106"/>
                <p:cNvSpPr>
                  <a:spLocks noEditPoints="1"/>
                </p:cNvSpPr>
                <p:nvPr/>
              </p:nvSpPr>
              <p:spPr bwMode="auto">
                <a:xfrm>
                  <a:off x="4905833" y="2557448"/>
                  <a:ext cx="60786" cy="68295"/>
                </a:xfrm>
                <a:custGeom>
                  <a:avLst/>
                  <a:gdLst>
                    <a:gd name="T0" fmla="*/ 15 w 33"/>
                    <a:gd name="T1" fmla="*/ 0 h 36"/>
                    <a:gd name="T2" fmla="*/ 15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5" y="0"/>
                      </a:moveTo>
                      <a:lnTo>
                        <a:pt x="15" y="36"/>
                      </a:lnTo>
                      <a:moveTo>
                        <a:pt x="33"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43" name="Freeform 107"/>
                <p:cNvSpPr>
                  <a:spLocks noEditPoints="1"/>
                </p:cNvSpPr>
                <p:nvPr/>
              </p:nvSpPr>
              <p:spPr bwMode="auto">
                <a:xfrm>
                  <a:off x="4905833" y="2570728"/>
                  <a:ext cx="60786" cy="68295"/>
                </a:xfrm>
                <a:custGeom>
                  <a:avLst/>
                  <a:gdLst>
                    <a:gd name="T0" fmla="*/ 15 w 33"/>
                    <a:gd name="T1" fmla="*/ 0 h 36"/>
                    <a:gd name="T2" fmla="*/ 15 w 33"/>
                    <a:gd name="T3" fmla="*/ 36 h 36"/>
                    <a:gd name="T4" fmla="*/ 33 w 33"/>
                    <a:gd name="T5" fmla="*/ 18 h 36"/>
                    <a:gd name="T6" fmla="*/ 0 w 33"/>
                    <a:gd name="T7" fmla="*/ 18 h 36"/>
                  </a:gdLst>
                  <a:ahLst/>
                  <a:cxnLst>
                    <a:cxn ang="0">
                      <a:pos x="T0" y="T1"/>
                    </a:cxn>
                    <a:cxn ang="0">
                      <a:pos x="T2" y="T3"/>
                    </a:cxn>
                    <a:cxn ang="0">
                      <a:pos x="T4" y="T5"/>
                    </a:cxn>
                    <a:cxn ang="0">
                      <a:pos x="T6" y="T7"/>
                    </a:cxn>
                  </a:cxnLst>
                  <a:rect l="0" t="0" r="r" b="b"/>
                  <a:pathLst>
                    <a:path w="33" h="36">
                      <a:moveTo>
                        <a:pt x="15" y="0"/>
                      </a:moveTo>
                      <a:lnTo>
                        <a:pt x="15" y="36"/>
                      </a:lnTo>
                      <a:moveTo>
                        <a:pt x="33"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44" name="Freeform 108"/>
                <p:cNvSpPr>
                  <a:spLocks noEditPoints="1"/>
                </p:cNvSpPr>
                <p:nvPr/>
              </p:nvSpPr>
              <p:spPr bwMode="auto">
                <a:xfrm>
                  <a:off x="4900307" y="2570728"/>
                  <a:ext cx="55260" cy="68295"/>
                </a:xfrm>
                <a:custGeom>
                  <a:avLst/>
                  <a:gdLst>
                    <a:gd name="T0" fmla="*/ 15 w 30"/>
                    <a:gd name="T1" fmla="*/ 0 h 36"/>
                    <a:gd name="T2" fmla="*/ 15 w 30"/>
                    <a:gd name="T3" fmla="*/ 36 h 36"/>
                    <a:gd name="T4" fmla="*/ 30 w 30"/>
                    <a:gd name="T5" fmla="*/ 18 h 36"/>
                    <a:gd name="T6" fmla="*/ 0 w 30"/>
                    <a:gd name="T7" fmla="*/ 18 h 36"/>
                  </a:gdLst>
                  <a:ahLst/>
                  <a:cxnLst>
                    <a:cxn ang="0">
                      <a:pos x="T0" y="T1"/>
                    </a:cxn>
                    <a:cxn ang="0">
                      <a:pos x="T2" y="T3"/>
                    </a:cxn>
                    <a:cxn ang="0">
                      <a:pos x="T4" y="T5"/>
                    </a:cxn>
                    <a:cxn ang="0">
                      <a:pos x="T6" y="T7"/>
                    </a:cxn>
                  </a:cxnLst>
                  <a:rect l="0" t="0" r="r" b="b"/>
                  <a:pathLst>
                    <a:path w="30" h="36">
                      <a:moveTo>
                        <a:pt x="15" y="0"/>
                      </a:moveTo>
                      <a:lnTo>
                        <a:pt x="15" y="36"/>
                      </a:lnTo>
                      <a:moveTo>
                        <a:pt x="30"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45" name="Freeform 109"/>
                <p:cNvSpPr>
                  <a:spLocks noEditPoints="1"/>
                </p:cNvSpPr>
                <p:nvPr/>
              </p:nvSpPr>
              <p:spPr bwMode="auto">
                <a:xfrm>
                  <a:off x="4900307" y="2553654"/>
                  <a:ext cx="55260" cy="68295"/>
                </a:xfrm>
                <a:custGeom>
                  <a:avLst/>
                  <a:gdLst>
                    <a:gd name="T0" fmla="*/ 15 w 30"/>
                    <a:gd name="T1" fmla="*/ 0 h 36"/>
                    <a:gd name="T2" fmla="*/ 15 w 30"/>
                    <a:gd name="T3" fmla="*/ 36 h 36"/>
                    <a:gd name="T4" fmla="*/ 30 w 30"/>
                    <a:gd name="T5" fmla="*/ 19 h 36"/>
                    <a:gd name="T6" fmla="*/ 0 w 30"/>
                    <a:gd name="T7" fmla="*/ 19 h 36"/>
                  </a:gdLst>
                  <a:ahLst/>
                  <a:cxnLst>
                    <a:cxn ang="0">
                      <a:pos x="T0" y="T1"/>
                    </a:cxn>
                    <a:cxn ang="0">
                      <a:pos x="T2" y="T3"/>
                    </a:cxn>
                    <a:cxn ang="0">
                      <a:pos x="T4" y="T5"/>
                    </a:cxn>
                    <a:cxn ang="0">
                      <a:pos x="T6" y="T7"/>
                    </a:cxn>
                  </a:cxnLst>
                  <a:rect l="0" t="0" r="r" b="b"/>
                  <a:pathLst>
                    <a:path w="30" h="36">
                      <a:moveTo>
                        <a:pt x="15" y="0"/>
                      </a:moveTo>
                      <a:lnTo>
                        <a:pt x="15" y="36"/>
                      </a:lnTo>
                      <a:moveTo>
                        <a:pt x="30"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46" name="Freeform 110"/>
                <p:cNvSpPr>
                  <a:spLocks noEditPoints="1"/>
                </p:cNvSpPr>
                <p:nvPr/>
              </p:nvSpPr>
              <p:spPr bwMode="auto">
                <a:xfrm>
                  <a:off x="4887413" y="2553654"/>
                  <a:ext cx="58944" cy="68295"/>
                </a:xfrm>
                <a:custGeom>
                  <a:avLst/>
                  <a:gdLst>
                    <a:gd name="T0" fmla="*/ 17 w 32"/>
                    <a:gd name="T1" fmla="*/ 0 h 36"/>
                    <a:gd name="T2" fmla="*/ 17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7" y="0"/>
                      </a:moveTo>
                      <a:lnTo>
                        <a:pt x="17" y="36"/>
                      </a:lnTo>
                      <a:moveTo>
                        <a:pt x="32"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47" name="Freeform 111"/>
                <p:cNvSpPr>
                  <a:spLocks noEditPoints="1"/>
                </p:cNvSpPr>
                <p:nvPr/>
              </p:nvSpPr>
              <p:spPr bwMode="auto">
                <a:xfrm>
                  <a:off x="4878203" y="2553654"/>
                  <a:ext cx="55260" cy="68295"/>
                </a:xfrm>
                <a:custGeom>
                  <a:avLst/>
                  <a:gdLst>
                    <a:gd name="T0" fmla="*/ 15 w 30"/>
                    <a:gd name="T1" fmla="*/ 0 h 36"/>
                    <a:gd name="T2" fmla="*/ 15 w 30"/>
                    <a:gd name="T3" fmla="*/ 36 h 36"/>
                    <a:gd name="T4" fmla="*/ 30 w 30"/>
                    <a:gd name="T5" fmla="*/ 19 h 36"/>
                    <a:gd name="T6" fmla="*/ 0 w 30"/>
                    <a:gd name="T7" fmla="*/ 19 h 36"/>
                  </a:gdLst>
                  <a:ahLst/>
                  <a:cxnLst>
                    <a:cxn ang="0">
                      <a:pos x="T0" y="T1"/>
                    </a:cxn>
                    <a:cxn ang="0">
                      <a:pos x="T2" y="T3"/>
                    </a:cxn>
                    <a:cxn ang="0">
                      <a:pos x="T4" y="T5"/>
                    </a:cxn>
                    <a:cxn ang="0">
                      <a:pos x="T6" y="T7"/>
                    </a:cxn>
                  </a:cxnLst>
                  <a:rect l="0" t="0" r="r" b="b"/>
                  <a:pathLst>
                    <a:path w="30" h="36">
                      <a:moveTo>
                        <a:pt x="15" y="0"/>
                      </a:moveTo>
                      <a:lnTo>
                        <a:pt x="15" y="36"/>
                      </a:lnTo>
                      <a:moveTo>
                        <a:pt x="30"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48" name="Freeform 112"/>
                <p:cNvSpPr>
                  <a:spLocks noEditPoints="1"/>
                </p:cNvSpPr>
                <p:nvPr/>
              </p:nvSpPr>
              <p:spPr bwMode="auto">
                <a:xfrm>
                  <a:off x="4865309" y="2553654"/>
                  <a:ext cx="57102" cy="68295"/>
                </a:xfrm>
                <a:custGeom>
                  <a:avLst/>
                  <a:gdLst>
                    <a:gd name="T0" fmla="*/ 15 w 31"/>
                    <a:gd name="T1" fmla="*/ 0 h 36"/>
                    <a:gd name="T2" fmla="*/ 15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5" y="0"/>
                      </a:moveTo>
                      <a:lnTo>
                        <a:pt x="15" y="36"/>
                      </a:lnTo>
                      <a:moveTo>
                        <a:pt x="31"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49" name="Freeform 113"/>
                <p:cNvSpPr>
                  <a:spLocks noEditPoints="1"/>
                </p:cNvSpPr>
                <p:nvPr/>
              </p:nvSpPr>
              <p:spPr bwMode="auto">
                <a:xfrm>
                  <a:off x="4865309" y="2536580"/>
                  <a:ext cx="57102" cy="68295"/>
                </a:xfrm>
                <a:custGeom>
                  <a:avLst/>
                  <a:gdLst>
                    <a:gd name="T0" fmla="*/ 15 w 31"/>
                    <a:gd name="T1" fmla="*/ 0 h 36"/>
                    <a:gd name="T2" fmla="*/ 15 w 31"/>
                    <a:gd name="T3" fmla="*/ 36 h 36"/>
                    <a:gd name="T4" fmla="*/ 31 w 31"/>
                    <a:gd name="T5" fmla="*/ 18 h 36"/>
                    <a:gd name="T6" fmla="*/ 0 w 31"/>
                    <a:gd name="T7" fmla="*/ 18 h 36"/>
                  </a:gdLst>
                  <a:ahLst/>
                  <a:cxnLst>
                    <a:cxn ang="0">
                      <a:pos x="T0" y="T1"/>
                    </a:cxn>
                    <a:cxn ang="0">
                      <a:pos x="T2" y="T3"/>
                    </a:cxn>
                    <a:cxn ang="0">
                      <a:pos x="T4" y="T5"/>
                    </a:cxn>
                    <a:cxn ang="0">
                      <a:pos x="T6" y="T7"/>
                    </a:cxn>
                  </a:cxnLst>
                  <a:rect l="0" t="0" r="r" b="b"/>
                  <a:pathLst>
                    <a:path w="31" h="36">
                      <a:moveTo>
                        <a:pt x="15" y="0"/>
                      </a:moveTo>
                      <a:lnTo>
                        <a:pt x="15" y="36"/>
                      </a:lnTo>
                      <a:moveTo>
                        <a:pt x="31"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50" name="Freeform 114"/>
                <p:cNvSpPr>
                  <a:spLocks noEditPoints="1"/>
                </p:cNvSpPr>
                <p:nvPr/>
              </p:nvSpPr>
              <p:spPr bwMode="auto">
                <a:xfrm>
                  <a:off x="4857941" y="2536580"/>
                  <a:ext cx="60786" cy="68295"/>
                </a:xfrm>
                <a:custGeom>
                  <a:avLst/>
                  <a:gdLst>
                    <a:gd name="T0" fmla="*/ 16 w 33"/>
                    <a:gd name="T1" fmla="*/ 0 h 36"/>
                    <a:gd name="T2" fmla="*/ 16 w 33"/>
                    <a:gd name="T3" fmla="*/ 36 h 36"/>
                    <a:gd name="T4" fmla="*/ 33 w 33"/>
                    <a:gd name="T5" fmla="*/ 18 h 36"/>
                    <a:gd name="T6" fmla="*/ 0 w 33"/>
                    <a:gd name="T7" fmla="*/ 18 h 36"/>
                  </a:gdLst>
                  <a:ahLst/>
                  <a:cxnLst>
                    <a:cxn ang="0">
                      <a:pos x="T0" y="T1"/>
                    </a:cxn>
                    <a:cxn ang="0">
                      <a:pos x="T2" y="T3"/>
                    </a:cxn>
                    <a:cxn ang="0">
                      <a:pos x="T4" y="T5"/>
                    </a:cxn>
                    <a:cxn ang="0">
                      <a:pos x="T6" y="T7"/>
                    </a:cxn>
                  </a:cxnLst>
                  <a:rect l="0" t="0" r="r" b="b"/>
                  <a:pathLst>
                    <a:path w="33" h="36">
                      <a:moveTo>
                        <a:pt x="16" y="0"/>
                      </a:moveTo>
                      <a:lnTo>
                        <a:pt x="16" y="36"/>
                      </a:lnTo>
                      <a:moveTo>
                        <a:pt x="33"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51" name="Freeform 115"/>
                <p:cNvSpPr>
                  <a:spLocks noEditPoints="1"/>
                </p:cNvSpPr>
                <p:nvPr/>
              </p:nvSpPr>
              <p:spPr bwMode="auto">
                <a:xfrm>
                  <a:off x="4852415" y="2536580"/>
                  <a:ext cx="57102" cy="68295"/>
                </a:xfrm>
                <a:custGeom>
                  <a:avLst/>
                  <a:gdLst>
                    <a:gd name="T0" fmla="*/ 15 w 31"/>
                    <a:gd name="T1" fmla="*/ 0 h 36"/>
                    <a:gd name="T2" fmla="*/ 15 w 31"/>
                    <a:gd name="T3" fmla="*/ 36 h 36"/>
                    <a:gd name="T4" fmla="*/ 31 w 31"/>
                    <a:gd name="T5" fmla="*/ 18 h 36"/>
                    <a:gd name="T6" fmla="*/ 0 w 31"/>
                    <a:gd name="T7" fmla="*/ 18 h 36"/>
                  </a:gdLst>
                  <a:ahLst/>
                  <a:cxnLst>
                    <a:cxn ang="0">
                      <a:pos x="T0" y="T1"/>
                    </a:cxn>
                    <a:cxn ang="0">
                      <a:pos x="T2" y="T3"/>
                    </a:cxn>
                    <a:cxn ang="0">
                      <a:pos x="T4" y="T5"/>
                    </a:cxn>
                    <a:cxn ang="0">
                      <a:pos x="T6" y="T7"/>
                    </a:cxn>
                  </a:cxnLst>
                  <a:rect l="0" t="0" r="r" b="b"/>
                  <a:pathLst>
                    <a:path w="31" h="36">
                      <a:moveTo>
                        <a:pt x="15" y="0"/>
                      </a:moveTo>
                      <a:lnTo>
                        <a:pt x="15" y="36"/>
                      </a:lnTo>
                      <a:moveTo>
                        <a:pt x="31"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52" name="Freeform 116"/>
                <p:cNvSpPr>
                  <a:spLocks noEditPoints="1"/>
                </p:cNvSpPr>
                <p:nvPr/>
              </p:nvSpPr>
              <p:spPr bwMode="auto">
                <a:xfrm>
                  <a:off x="4833996" y="2536580"/>
                  <a:ext cx="58944" cy="68295"/>
                </a:xfrm>
                <a:custGeom>
                  <a:avLst/>
                  <a:gdLst>
                    <a:gd name="T0" fmla="*/ 17 w 32"/>
                    <a:gd name="T1" fmla="*/ 0 h 36"/>
                    <a:gd name="T2" fmla="*/ 17 w 32"/>
                    <a:gd name="T3" fmla="*/ 36 h 36"/>
                    <a:gd name="T4" fmla="*/ 32 w 32"/>
                    <a:gd name="T5" fmla="*/ 18 h 36"/>
                    <a:gd name="T6" fmla="*/ 0 w 32"/>
                    <a:gd name="T7" fmla="*/ 18 h 36"/>
                  </a:gdLst>
                  <a:ahLst/>
                  <a:cxnLst>
                    <a:cxn ang="0">
                      <a:pos x="T0" y="T1"/>
                    </a:cxn>
                    <a:cxn ang="0">
                      <a:pos x="T2" y="T3"/>
                    </a:cxn>
                    <a:cxn ang="0">
                      <a:pos x="T4" y="T5"/>
                    </a:cxn>
                    <a:cxn ang="0">
                      <a:pos x="T6" y="T7"/>
                    </a:cxn>
                  </a:cxnLst>
                  <a:rect l="0" t="0" r="r" b="b"/>
                  <a:pathLst>
                    <a:path w="32" h="36">
                      <a:moveTo>
                        <a:pt x="17" y="0"/>
                      </a:moveTo>
                      <a:lnTo>
                        <a:pt x="17" y="36"/>
                      </a:lnTo>
                      <a:moveTo>
                        <a:pt x="32"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53" name="Freeform 117"/>
                <p:cNvSpPr>
                  <a:spLocks noEditPoints="1"/>
                </p:cNvSpPr>
                <p:nvPr/>
              </p:nvSpPr>
              <p:spPr bwMode="auto">
                <a:xfrm>
                  <a:off x="4817418" y="2536580"/>
                  <a:ext cx="60786" cy="68295"/>
                </a:xfrm>
                <a:custGeom>
                  <a:avLst/>
                  <a:gdLst>
                    <a:gd name="T0" fmla="*/ 15 w 33"/>
                    <a:gd name="T1" fmla="*/ 0 h 36"/>
                    <a:gd name="T2" fmla="*/ 15 w 33"/>
                    <a:gd name="T3" fmla="*/ 36 h 36"/>
                    <a:gd name="T4" fmla="*/ 33 w 33"/>
                    <a:gd name="T5" fmla="*/ 18 h 36"/>
                    <a:gd name="T6" fmla="*/ 0 w 33"/>
                    <a:gd name="T7" fmla="*/ 18 h 36"/>
                  </a:gdLst>
                  <a:ahLst/>
                  <a:cxnLst>
                    <a:cxn ang="0">
                      <a:pos x="T0" y="T1"/>
                    </a:cxn>
                    <a:cxn ang="0">
                      <a:pos x="T2" y="T3"/>
                    </a:cxn>
                    <a:cxn ang="0">
                      <a:pos x="T4" y="T5"/>
                    </a:cxn>
                    <a:cxn ang="0">
                      <a:pos x="T6" y="T7"/>
                    </a:cxn>
                  </a:cxnLst>
                  <a:rect l="0" t="0" r="r" b="b"/>
                  <a:pathLst>
                    <a:path w="33" h="36">
                      <a:moveTo>
                        <a:pt x="15" y="0"/>
                      </a:moveTo>
                      <a:lnTo>
                        <a:pt x="15" y="36"/>
                      </a:lnTo>
                      <a:moveTo>
                        <a:pt x="33"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54" name="Freeform 118"/>
                <p:cNvSpPr>
                  <a:spLocks noEditPoints="1"/>
                </p:cNvSpPr>
                <p:nvPr/>
              </p:nvSpPr>
              <p:spPr bwMode="auto">
                <a:xfrm>
                  <a:off x="4811892" y="2536580"/>
                  <a:ext cx="55260" cy="68295"/>
                </a:xfrm>
                <a:custGeom>
                  <a:avLst/>
                  <a:gdLst>
                    <a:gd name="T0" fmla="*/ 15 w 30"/>
                    <a:gd name="T1" fmla="*/ 0 h 36"/>
                    <a:gd name="T2" fmla="*/ 15 w 30"/>
                    <a:gd name="T3" fmla="*/ 36 h 36"/>
                    <a:gd name="T4" fmla="*/ 30 w 30"/>
                    <a:gd name="T5" fmla="*/ 18 h 36"/>
                    <a:gd name="T6" fmla="*/ 0 w 30"/>
                    <a:gd name="T7" fmla="*/ 18 h 36"/>
                  </a:gdLst>
                  <a:ahLst/>
                  <a:cxnLst>
                    <a:cxn ang="0">
                      <a:pos x="T0" y="T1"/>
                    </a:cxn>
                    <a:cxn ang="0">
                      <a:pos x="T2" y="T3"/>
                    </a:cxn>
                    <a:cxn ang="0">
                      <a:pos x="T4" y="T5"/>
                    </a:cxn>
                    <a:cxn ang="0">
                      <a:pos x="T6" y="T7"/>
                    </a:cxn>
                  </a:cxnLst>
                  <a:rect l="0" t="0" r="r" b="b"/>
                  <a:pathLst>
                    <a:path w="30" h="36">
                      <a:moveTo>
                        <a:pt x="15" y="0"/>
                      </a:moveTo>
                      <a:lnTo>
                        <a:pt x="15" y="36"/>
                      </a:lnTo>
                      <a:moveTo>
                        <a:pt x="30"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55" name="Freeform 119"/>
                <p:cNvSpPr>
                  <a:spLocks noEditPoints="1"/>
                </p:cNvSpPr>
                <p:nvPr/>
              </p:nvSpPr>
              <p:spPr bwMode="auto">
                <a:xfrm>
                  <a:off x="4804524" y="2536580"/>
                  <a:ext cx="60786" cy="68295"/>
                </a:xfrm>
                <a:custGeom>
                  <a:avLst/>
                  <a:gdLst>
                    <a:gd name="T0" fmla="*/ 16 w 33"/>
                    <a:gd name="T1" fmla="*/ 0 h 36"/>
                    <a:gd name="T2" fmla="*/ 16 w 33"/>
                    <a:gd name="T3" fmla="*/ 36 h 36"/>
                    <a:gd name="T4" fmla="*/ 33 w 33"/>
                    <a:gd name="T5" fmla="*/ 18 h 36"/>
                    <a:gd name="T6" fmla="*/ 0 w 33"/>
                    <a:gd name="T7" fmla="*/ 18 h 36"/>
                  </a:gdLst>
                  <a:ahLst/>
                  <a:cxnLst>
                    <a:cxn ang="0">
                      <a:pos x="T0" y="T1"/>
                    </a:cxn>
                    <a:cxn ang="0">
                      <a:pos x="T2" y="T3"/>
                    </a:cxn>
                    <a:cxn ang="0">
                      <a:pos x="T4" y="T5"/>
                    </a:cxn>
                    <a:cxn ang="0">
                      <a:pos x="T6" y="T7"/>
                    </a:cxn>
                  </a:cxnLst>
                  <a:rect l="0" t="0" r="r" b="b"/>
                  <a:pathLst>
                    <a:path w="33" h="36">
                      <a:moveTo>
                        <a:pt x="16" y="0"/>
                      </a:moveTo>
                      <a:lnTo>
                        <a:pt x="16" y="36"/>
                      </a:lnTo>
                      <a:moveTo>
                        <a:pt x="33"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56" name="Freeform 120"/>
                <p:cNvSpPr>
                  <a:spLocks noEditPoints="1"/>
                </p:cNvSpPr>
                <p:nvPr/>
              </p:nvSpPr>
              <p:spPr bwMode="auto">
                <a:xfrm>
                  <a:off x="4798998" y="2536580"/>
                  <a:ext cx="58944" cy="68295"/>
                </a:xfrm>
                <a:custGeom>
                  <a:avLst/>
                  <a:gdLst>
                    <a:gd name="T0" fmla="*/ 17 w 32"/>
                    <a:gd name="T1" fmla="*/ 0 h 36"/>
                    <a:gd name="T2" fmla="*/ 17 w 32"/>
                    <a:gd name="T3" fmla="*/ 36 h 36"/>
                    <a:gd name="T4" fmla="*/ 32 w 32"/>
                    <a:gd name="T5" fmla="*/ 18 h 36"/>
                    <a:gd name="T6" fmla="*/ 0 w 32"/>
                    <a:gd name="T7" fmla="*/ 18 h 36"/>
                  </a:gdLst>
                  <a:ahLst/>
                  <a:cxnLst>
                    <a:cxn ang="0">
                      <a:pos x="T0" y="T1"/>
                    </a:cxn>
                    <a:cxn ang="0">
                      <a:pos x="T2" y="T3"/>
                    </a:cxn>
                    <a:cxn ang="0">
                      <a:pos x="T4" y="T5"/>
                    </a:cxn>
                    <a:cxn ang="0">
                      <a:pos x="T6" y="T7"/>
                    </a:cxn>
                  </a:cxnLst>
                  <a:rect l="0" t="0" r="r" b="b"/>
                  <a:pathLst>
                    <a:path w="32" h="36">
                      <a:moveTo>
                        <a:pt x="17" y="0"/>
                      </a:moveTo>
                      <a:lnTo>
                        <a:pt x="17" y="36"/>
                      </a:lnTo>
                      <a:moveTo>
                        <a:pt x="32"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57" name="Freeform 121"/>
                <p:cNvSpPr>
                  <a:spLocks noEditPoints="1"/>
                </p:cNvSpPr>
                <p:nvPr/>
              </p:nvSpPr>
              <p:spPr bwMode="auto">
                <a:xfrm>
                  <a:off x="4778736" y="2536580"/>
                  <a:ext cx="60786" cy="68295"/>
                </a:xfrm>
                <a:custGeom>
                  <a:avLst/>
                  <a:gdLst>
                    <a:gd name="T0" fmla="*/ 18 w 33"/>
                    <a:gd name="T1" fmla="*/ 0 h 36"/>
                    <a:gd name="T2" fmla="*/ 18 w 33"/>
                    <a:gd name="T3" fmla="*/ 36 h 36"/>
                    <a:gd name="T4" fmla="*/ 33 w 33"/>
                    <a:gd name="T5" fmla="*/ 18 h 36"/>
                    <a:gd name="T6" fmla="*/ 0 w 33"/>
                    <a:gd name="T7" fmla="*/ 18 h 36"/>
                  </a:gdLst>
                  <a:ahLst/>
                  <a:cxnLst>
                    <a:cxn ang="0">
                      <a:pos x="T0" y="T1"/>
                    </a:cxn>
                    <a:cxn ang="0">
                      <a:pos x="T2" y="T3"/>
                    </a:cxn>
                    <a:cxn ang="0">
                      <a:pos x="T4" y="T5"/>
                    </a:cxn>
                    <a:cxn ang="0">
                      <a:pos x="T6" y="T7"/>
                    </a:cxn>
                  </a:cxnLst>
                  <a:rect l="0" t="0" r="r" b="b"/>
                  <a:pathLst>
                    <a:path w="33" h="36">
                      <a:moveTo>
                        <a:pt x="18" y="0"/>
                      </a:moveTo>
                      <a:lnTo>
                        <a:pt x="18" y="36"/>
                      </a:lnTo>
                      <a:moveTo>
                        <a:pt x="33"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58" name="Freeform 122"/>
                <p:cNvSpPr>
                  <a:spLocks noEditPoints="1"/>
                </p:cNvSpPr>
                <p:nvPr/>
              </p:nvSpPr>
              <p:spPr bwMode="auto">
                <a:xfrm>
                  <a:off x="4776894" y="2521404"/>
                  <a:ext cx="57102" cy="68295"/>
                </a:xfrm>
                <a:custGeom>
                  <a:avLst/>
                  <a:gdLst>
                    <a:gd name="T0" fmla="*/ 15 w 31"/>
                    <a:gd name="T1" fmla="*/ 0 h 36"/>
                    <a:gd name="T2" fmla="*/ 15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5" y="0"/>
                      </a:moveTo>
                      <a:lnTo>
                        <a:pt x="15" y="36"/>
                      </a:lnTo>
                      <a:moveTo>
                        <a:pt x="31"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59" name="Freeform 123"/>
                <p:cNvSpPr>
                  <a:spLocks noEditPoints="1"/>
                </p:cNvSpPr>
                <p:nvPr/>
              </p:nvSpPr>
              <p:spPr bwMode="auto">
                <a:xfrm>
                  <a:off x="4769526" y="2521404"/>
                  <a:ext cx="60786" cy="68295"/>
                </a:xfrm>
                <a:custGeom>
                  <a:avLst/>
                  <a:gdLst>
                    <a:gd name="T0" fmla="*/ 16 w 33"/>
                    <a:gd name="T1" fmla="*/ 0 h 36"/>
                    <a:gd name="T2" fmla="*/ 16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6" y="0"/>
                      </a:moveTo>
                      <a:lnTo>
                        <a:pt x="16" y="36"/>
                      </a:lnTo>
                      <a:moveTo>
                        <a:pt x="33"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60" name="Freeform 124"/>
                <p:cNvSpPr>
                  <a:spLocks noEditPoints="1"/>
                </p:cNvSpPr>
                <p:nvPr/>
              </p:nvSpPr>
              <p:spPr bwMode="auto">
                <a:xfrm>
                  <a:off x="4764000" y="2521404"/>
                  <a:ext cx="58944" cy="68295"/>
                </a:xfrm>
                <a:custGeom>
                  <a:avLst/>
                  <a:gdLst>
                    <a:gd name="T0" fmla="*/ 15 w 32"/>
                    <a:gd name="T1" fmla="*/ 0 h 36"/>
                    <a:gd name="T2" fmla="*/ 15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5" y="0"/>
                      </a:moveTo>
                      <a:lnTo>
                        <a:pt x="15" y="36"/>
                      </a:lnTo>
                      <a:moveTo>
                        <a:pt x="32"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61" name="Freeform 125"/>
                <p:cNvSpPr>
                  <a:spLocks noEditPoints="1"/>
                </p:cNvSpPr>
                <p:nvPr/>
              </p:nvSpPr>
              <p:spPr bwMode="auto">
                <a:xfrm>
                  <a:off x="4692163" y="2502433"/>
                  <a:ext cx="55260" cy="68295"/>
                </a:xfrm>
                <a:custGeom>
                  <a:avLst/>
                  <a:gdLst>
                    <a:gd name="T0" fmla="*/ 15 w 30"/>
                    <a:gd name="T1" fmla="*/ 0 h 36"/>
                    <a:gd name="T2" fmla="*/ 15 w 30"/>
                    <a:gd name="T3" fmla="*/ 36 h 36"/>
                    <a:gd name="T4" fmla="*/ 30 w 30"/>
                    <a:gd name="T5" fmla="*/ 18 h 36"/>
                    <a:gd name="T6" fmla="*/ 0 w 30"/>
                    <a:gd name="T7" fmla="*/ 18 h 36"/>
                  </a:gdLst>
                  <a:ahLst/>
                  <a:cxnLst>
                    <a:cxn ang="0">
                      <a:pos x="T0" y="T1"/>
                    </a:cxn>
                    <a:cxn ang="0">
                      <a:pos x="T2" y="T3"/>
                    </a:cxn>
                    <a:cxn ang="0">
                      <a:pos x="T4" y="T5"/>
                    </a:cxn>
                    <a:cxn ang="0">
                      <a:pos x="T6" y="T7"/>
                    </a:cxn>
                  </a:cxnLst>
                  <a:rect l="0" t="0" r="r" b="b"/>
                  <a:pathLst>
                    <a:path w="30" h="36">
                      <a:moveTo>
                        <a:pt x="15" y="0"/>
                      </a:moveTo>
                      <a:lnTo>
                        <a:pt x="15" y="36"/>
                      </a:lnTo>
                      <a:moveTo>
                        <a:pt x="30"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62" name="Freeform 126"/>
                <p:cNvSpPr>
                  <a:spLocks noEditPoints="1"/>
                </p:cNvSpPr>
                <p:nvPr/>
              </p:nvSpPr>
              <p:spPr bwMode="auto">
                <a:xfrm>
                  <a:off x="4666375" y="2470182"/>
                  <a:ext cx="58944" cy="66398"/>
                </a:xfrm>
                <a:custGeom>
                  <a:avLst/>
                  <a:gdLst>
                    <a:gd name="T0" fmla="*/ 17 w 32"/>
                    <a:gd name="T1" fmla="*/ 0 h 35"/>
                    <a:gd name="T2" fmla="*/ 17 w 32"/>
                    <a:gd name="T3" fmla="*/ 35 h 35"/>
                    <a:gd name="T4" fmla="*/ 32 w 32"/>
                    <a:gd name="T5" fmla="*/ 17 h 35"/>
                    <a:gd name="T6" fmla="*/ 0 w 32"/>
                    <a:gd name="T7" fmla="*/ 17 h 35"/>
                  </a:gdLst>
                  <a:ahLst/>
                  <a:cxnLst>
                    <a:cxn ang="0">
                      <a:pos x="T0" y="T1"/>
                    </a:cxn>
                    <a:cxn ang="0">
                      <a:pos x="T2" y="T3"/>
                    </a:cxn>
                    <a:cxn ang="0">
                      <a:pos x="T4" y="T5"/>
                    </a:cxn>
                    <a:cxn ang="0">
                      <a:pos x="T6" y="T7"/>
                    </a:cxn>
                  </a:cxnLst>
                  <a:rect l="0" t="0" r="r" b="b"/>
                  <a:pathLst>
                    <a:path w="32" h="35">
                      <a:moveTo>
                        <a:pt x="17" y="0"/>
                      </a:moveTo>
                      <a:lnTo>
                        <a:pt x="17" y="35"/>
                      </a:lnTo>
                      <a:moveTo>
                        <a:pt x="32"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63" name="Freeform 127"/>
                <p:cNvSpPr>
                  <a:spLocks noEditPoints="1"/>
                </p:cNvSpPr>
                <p:nvPr/>
              </p:nvSpPr>
              <p:spPr bwMode="auto">
                <a:xfrm>
                  <a:off x="4640587" y="2475874"/>
                  <a:ext cx="60786" cy="68295"/>
                </a:xfrm>
                <a:custGeom>
                  <a:avLst/>
                  <a:gdLst>
                    <a:gd name="T0" fmla="*/ 17 w 33"/>
                    <a:gd name="T1" fmla="*/ 0 h 36"/>
                    <a:gd name="T2" fmla="*/ 17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7" y="0"/>
                      </a:moveTo>
                      <a:lnTo>
                        <a:pt x="17" y="36"/>
                      </a:lnTo>
                      <a:moveTo>
                        <a:pt x="33"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64" name="Freeform 128"/>
                <p:cNvSpPr>
                  <a:spLocks noEditPoints="1"/>
                </p:cNvSpPr>
                <p:nvPr/>
              </p:nvSpPr>
              <p:spPr bwMode="auto">
                <a:xfrm>
                  <a:off x="4614799" y="2462594"/>
                  <a:ext cx="60786" cy="68295"/>
                </a:xfrm>
                <a:custGeom>
                  <a:avLst/>
                  <a:gdLst>
                    <a:gd name="T0" fmla="*/ 18 w 33"/>
                    <a:gd name="T1" fmla="*/ 0 h 36"/>
                    <a:gd name="T2" fmla="*/ 18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8" y="0"/>
                      </a:moveTo>
                      <a:lnTo>
                        <a:pt x="18" y="36"/>
                      </a:lnTo>
                      <a:moveTo>
                        <a:pt x="33"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65" name="Freeform 129"/>
                <p:cNvSpPr>
                  <a:spLocks noEditPoints="1"/>
                </p:cNvSpPr>
                <p:nvPr/>
              </p:nvSpPr>
              <p:spPr bwMode="auto">
                <a:xfrm>
                  <a:off x="4612957" y="2462594"/>
                  <a:ext cx="58944" cy="68295"/>
                </a:xfrm>
                <a:custGeom>
                  <a:avLst/>
                  <a:gdLst>
                    <a:gd name="T0" fmla="*/ 15 w 32"/>
                    <a:gd name="T1" fmla="*/ 0 h 36"/>
                    <a:gd name="T2" fmla="*/ 15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5" y="0"/>
                      </a:moveTo>
                      <a:lnTo>
                        <a:pt x="15" y="36"/>
                      </a:lnTo>
                      <a:moveTo>
                        <a:pt x="32"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66" name="Freeform 130"/>
                <p:cNvSpPr>
                  <a:spLocks noEditPoints="1"/>
                </p:cNvSpPr>
                <p:nvPr/>
              </p:nvSpPr>
              <p:spPr bwMode="auto">
                <a:xfrm>
                  <a:off x="4559539" y="2434138"/>
                  <a:ext cx="55260" cy="68295"/>
                </a:xfrm>
                <a:custGeom>
                  <a:avLst/>
                  <a:gdLst>
                    <a:gd name="T0" fmla="*/ 15 w 30"/>
                    <a:gd name="T1" fmla="*/ 0 h 36"/>
                    <a:gd name="T2" fmla="*/ 15 w 30"/>
                    <a:gd name="T3" fmla="*/ 36 h 36"/>
                    <a:gd name="T4" fmla="*/ 30 w 30"/>
                    <a:gd name="T5" fmla="*/ 19 h 36"/>
                    <a:gd name="T6" fmla="*/ 0 w 30"/>
                    <a:gd name="T7" fmla="*/ 19 h 36"/>
                  </a:gdLst>
                  <a:ahLst/>
                  <a:cxnLst>
                    <a:cxn ang="0">
                      <a:pos x="T0" y="T1"/>
                    </a:cxn>
                    <a:cxn ang="0">
                      <a:pos x="T2" y="T3"/>
                    </a:cxn>
                    <a:cxn ang="0">
                      <a:pos x="T4" y="T5"/>
                    </a:cxn>
                    <a:cxn ang="0">
                      <a:pos x="T6" y="T7"/>
                    </a:cxn>
                  </a:cxnLst>
                  <a:rect l="0" t="0" r="r" b="b"/>
                  <a:pathLst>
                    <a:path w="30" h="36">
                      <a:moveTo>
                        <a:pt x="15" y="0"/>
                      </a:moveTo>
                      <a:lnTo>
                        <a:pt x="15" y="36"/>
                      </a:lnTo>
                      <a:moveTo>
                        <a:pt x="30"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67" name="Freeform 131"/>
                <p:cNvSpPr>
                  <a:spLocks noEditPoints="1"/>
                </p:cNvSpPr>
                <p:nvPr/>
              </p:nvSpPr>
              <p:spPr bwMode="auto">
                <a:xfrm>
                  <a:off x="4552172" y="2434138"/>
                  <a:ext cx="60786" cy="68295"/>
                </a:xfrm>
                <a:custGeom>
                  <a:avLst/>
                  <a:gdLst>
                    <a:gd name="T0" fmla="*/ 17 w 33"/>
                    <a:gd name="T1" fmla="*/ 0 h 36"/>
                    <a:gd name="T2" fmla="*/ 17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7" y="0"/>
                      </a:moveTo>
                      <a:lnTo>
                        <a:pt x="17" y="36"/>
                      </a:lnTo>
                      <a:moveTo>
                        <a:pt x="33"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68" name="Freeform 132"/>
                <p:cNvSpPr>
                  <a:spLocks noEditPoints="1"/>
                </p:cNvSpPr>
                <p:nvPr/>
              </p:nvSpPr>
              <p:spPr bwMode="auto">
                <a:xfrm>
                  <a:off x="4524542" y="2434138"/>
                  <a:ext cx="58944" cy="68295"/>
                </a:xfrm>
                <a:custGeom>
                  <a:avLst/>
                  <a:gdLst>
                    <a:gd name="T0" fmla="*/ 15 w 32"/>
                    <a:gd name="T1" fmla="*/ 0 h 36"/>
                    <a:gd name="T2" fmla="*/ 15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5" y="0"/>
                      </a:moveTo>
                      <a:lnTo>
                        <a:pt x="15" y="36"/>
                      </a:lnTo>
                      <a:moveTo>
                        <a:pt x="32"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69" name="Freeform 133"/>
                <p:cNvSpPr>
                  <a:spLocks noEditPoints="1"/>
                </p:cNvSpPr>
                <p:nvPr/>
              </p:nvSpPr>
              <p:spPr bwMode="auto">
                <a:xfrm>
                  <a:off x="4520858" y="2434138"/>
                  <a:ext cx="57102" cy="68295"/>
                </a:xfrm>
                <a:custGeom>
                  <a:avLst/>
                  <a:gdLst>
                    <a:gd name="T0" fmla="*/ 15 w 31"/>
                    <a:gd name="T1" fmla="*/ 0 h 36"/>
                    <a:gd name="T2" fmla="*/ 15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5" y="0"/>
                      </a:moveTo>
                      <a:lnTo>
                        <a:pt x="15" y="36"/>
                      </a:lnTo>
                      <a:moveTo>
                        <a:pt x="31"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70" name="Freeform 134"/>
                <p:cNvSpPr>
                  <a:spLocks noEditPoints="1"/>
                </p:cNvSpPr>
                <p:nvPr/>
              </p:nvSpPr>
              <p:spPr bwMode="auto">
                <a:xfrm>
                  <a:off x="4504280" y="2434138"/>
                  <a:ext cx="57102" cy="68295"/>
                </a:xfrm>
                <a:custGeom>
                  <a:avLst/>
                  <a:gdLst>
                    <a:gd name="T0" fmla="*/ 16 w 31"/>
                    <a:gd name="T1" fmla="*/ 0 h 36"/>
                    <a:gd name="T2" fmla="*/ 16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6" y="0"/>
                      </a:moveTo>
                      <a:lnTo>
                        <a:pt x="16" y="36"/>
                      </a:lnTo>
                      <a:moveTo>
                        <a:pt x="31"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71" name="Freeform 135"/>
                <p:cNvSpPr>
                  <a:spLocks noEditPoints="1"/>
                </p:cNvSpPr>
                <p:nvPr/>
              </p:nvSpPr>
              <p:spPr bwMode="auto">
                <a:xfrm>
                  <a:off x="4495070" y="2434138"/>
                  <a:ext cx="57102" cy="68295"/>
                </a:xfrm>
                <a:custGeom>
                  <a:avLst/>
                  <a:gdLst>
                    <a:gd name="T0" fmla="*/ 16 w 31"/>
                    <a:gd name="T1" fmla="*/ 0 h 36"/>
                    <a:gd name="T2" fmla="*/ 16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6" y="0"/>
                      </a:moveTo>
                      <a:lnTo>
                        <a:pt x="16" y="36"/>
                      </a:lnTo>
                      <a:moveTo>
                        <a:pt x="31"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72" name="Freeform 136"/>
                <p:cNvSpPr>
                  <a:spLocks noEditPoints="1"/>
                </p:cNvSpPr>
                <p:nvPr/>
              </p:nvSpPr>
              <p:spPr bwMode="auto">
                <a:xfrm>
                  <a:off x="4489544" y="2434138"/>
                  <a:ext cx="57102" cy="68295"/>
                </a:xfrm>
                <a:custGeom>
                  <a:avLst/>
                  <a:gdLst>
                    <a:gd name="T0" fmla="*/ 15 w 31"/>
                    <a:gd name="T1" fmla="*/ 0 h 36"/>
                    <a:gd name="T2" fmla="*/ 15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5" y="0"/>
                      </a:moveTo>
                      <a:lnTo>
                        <a:pt x="15" y="36"/>
                      </a:lnTo>
                      <a:moveTo>
                        <a:pt x="31"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73" name="Freeform 137"/>
                <p:cNvSpPr>
                  <a:spLocks noEditPoints="1"/>
                </p:cNvSpPr>
                <p:nvPr/>
              </p:nvSpPr>
              <p:spPr bwMode="auto">
                <a:xfrm>
                  <a:off x="4450862" y="2434138"/>
                  <a:ext cx="60786" cy="68295"/>
                </a:xfrm>
                <a:custGeom>
                  <a:avLst/>
                  <a:gdLst>
                    <a:gd name="T0" fmla="*/ 16 w 33"/>
                    <a:gd name="T1" fmla="*/ 0 h 36"/>
                    <a:gd name="T2" fmla="*/ 16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6" y="0"/>
                      </a:moveTo>
                      <a:lnTo>
                        <a:pt x="16" y="36"/>
                      </a:lnTo>
                      <a:moveTo>
                        <a:pt x="33"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74" name="Freeform 138"/>
                <p:cNvSpPr>
                  <a:spLocks noEditPoints="1"/>
                </p:cNvSpPr>
                <p:nvPr/>
              </p:nvSpPr>
              <p:spPr bwMode="auto">
                <a:xfrm>
                  <a:off x="4437968" y="2434138"/>
                  <a:ext cx="57102" cy="68295"/>
                </a:xfrm>
                <a:custGeom>
                  <a:avLst/>
                  <a:gdLst>
                    <a:gd name="T0" fmla="*/ 16 w 31"/>
                    <a:gd name="T1" fmla="*/ 0 h 36"/>
                    <a:gd name="T2" fmla="*/ 16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6" y="0"/>
                      </a:moveTo>
                      <a:lnTo>
                        <a:pt x="16" y="36"/>
                      </a:lnTo>
                      <a:moveTo>
                        <a:pt x="31"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75" name="Freeform 139"/>
                <p:cNvSpPr>
                  <a:spLocks noEditPoints="1"/>
                </p:cNvSpPr>
                <p:nvPr/>
              </p:nvSpPr>
              <p:spPr bwMode="auto">
                <a:xfrm>
                  <a:off x="4432442" y="2434138"/>
                  <a:ext cx="57102" cy="68295"/>
                </a:xfrm>
                <a:custGeom>
                  <a:avLst/>
                  <a:gdLst>
                    <a:gd name="T0" fmla="*/ 15 w 31"/>
                    <a:gd name="T1" fmla="*/ 0 h 36"/>
                    <a:gd name="T2" fmla="*/ 15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5" y="0"/>
                      </a:moveTo>
                      <a:lnTo>
                        <a:pt x="15" y="36"/>
                      </a:lnTo>
                      <a:moveTo>
                        <a:pt x="31"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76" name="Freeform 140"/>
                <p:cNvSpPr>
                  <a:spLocks noEditPoints="1"/>
                </p:cNvSpPr>
                <p:nvPr/>
              </p:nvSpPr>
              <p:spPr bwMode="auto">
                <a:xfrm>
                  <a:off x="4423232" y="2434138"/>
                  <a:ext cx="58944" cy="68295"/>
                </a:xfrm>
                <a:custGeom>
                  <a:avLst/>
                  <a:gdLst>
                    <a:gd name="T0" fmla="*/ 15 w 32"/>
                    <a:gd name="T1" fmla="*/ 0 h 36"/>
                    <a:gd name="T2" fmla="*/ 15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5" y="0"/>
                      </a:moveTo>
                      <a:lnTo>
                        <a:pt x="15" y="36"/>
                      </a:lnTo>
                      <a:moveTo>
                        <a:pt x="32"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77" name="Freeform 141"/>
                <p:cNvSpPr>
                  <a:spLocks noEditPoints="1"/>
                </p:cNvSpPr>
                <p:nvPr/>
              </p:nvSpPr>
              <p:spPr bwMode="auto">
                <a:xfrm>
                  <a:off x="4410339" y="2434138"/>
                  <a:ext cx="60786" cy="68295"/>
                </a:xfrm>
                <a:custGeom>
                  <a:avLst/>
                  <a:gdLst>
                    <a:gd name="T0" fmla="*/ 15 w 33"/>
                    <a:gd name="T1" fmla="*/ 0 h 36"/>
                    <a:gd name="T2" fmla="*/ 15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5" y="0"/>
                      </a:moveTo>
                      <a:lnTo>
                        <a:pt x="15" y="36"/>
                      </a:lnTo>
                      <a:moveTo>
                        <a:pt x="33"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78" name="Freeform 142"/>
                <p:cNvSpPr>
                  <a:spLocks noEditPoints="1"/>
                </p:cNvSpPr>
                <p:nvPr/>
              </p:nvSpPr>
              <p:spPr bwMode="auto">
                <a:xfrm>
                  <a:off x="4393761" y="2434138"/>
                  <a:ext cx="60786" cy="68295"/>
                </a:xfrm>
                <a:custGeom>
                  <a:avLst/>
                  <a:gdLst>
                    <a:gd name="T0" fmla="*/ 18 w 33"/>
                    <a:gd name="T1" fmla="*/ 0 h 36"/>
                    <a:gd name="T2" fmla="*/ 18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8" y="0"/>
                      </a:moveTo>
                      <a:lnTo>
                        <a:pt x="18" y="36"/>
                      </a:lnTo>
                      <a:moveTo>
                        <a:pt x="33"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79" name="Freeform 143"/>
                <p:cNvSpPr>
                  <a:spLocks noEditPoints="1"/>
                </p:cNvSpPr>
                <p:nvPr/>
              </p:nvSpPr>
              <p:spPr bwMode="auto">
                <a:xfrm>
                  <a:off x="4388235" y="2434138"/>
                  <a:ext cx="57102" cy="68295"/>
                </a:xfrm>
                <a:custGeom>
                  <a:avLst/>
                  <a:gdLst>
                    <a:gd name="T0" fmla="*/ 15 w 31"/>
                    <a:gd name="T1" fmla="*/ 0 h 36"/>
                    <a:gd name="T2" fmla="*/ 15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5" y="0"/>
                      </a:moveTo>
                      <a:lnTo>
                        <a:pt x="15" y="36"/>
                      </a:lnTo>
                      <a:moveTo>
                        <a:pt x="31"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80" name="Freeform 144"/>
                <p:cNvSpPr>
                  <a:spLocks noEditPoints="1"/>
                </p:cNvSpPr>
                <p:nvPr/>
              </p:nvSpPr>
              <p:spPr bwMode="auto">
                <a:xfrm>
                  <a:off x="4382709" y="2434138"/>
                  <a:ext cx="58944" cy="68295"/>
                </a:xfrm>
                <a:custGeom>
                  <a:avLst/>
                  <a:gdLst>
                    <a:gd name="T0" fmla="*/ 15 w 32"/>
                    <a:gd name="T1" fmla="*/ 0 h 36"/>
                    <a:gd name="T2" fmla="*/ 15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5" y="0"/>
                      </a:moveTo>
                      <a:lnTo>
                        <a:pt x="15" y="36"/>
                      </a:lnTo>
                      <a:moveTo>
                        <a:pt x="32"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81" name="Freeform 145"/>
                <p:cNvSpPr>
                  <a:spLocks noEditPoints="1"/>
                </p:cNvSpPr>
                <p:nvPr/>
              </p:nvSpPr>
              <p:spPr bwMode="auto">
                <a:xfrm>
                  <a:off x="4360605" y="2434138"/>
                  <a:ext cx="58944" cy="68295"/>
                </a:xfrm>
                <a:custGeom>
                  <a:avLst/>
                  <a:gdLst>
                    <a:gd name="T0" fmla="*/ 15 w 32"/>
                    <a:gd name="T1" fmla="*/ 0 h 36"/>
                    <a:gd name="T2" fmla="*/ 15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5" y="0"/>
                      </a:moveTo>
                      <a:lnTo>
                        <a:pt x="15" y="36"/>
                      </a:lnTo>
                      <a:moveTo>
                        <a:pt x="32"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82" name="Freeform 146"/>
                <p:cNvSpPr>
                  <a:spLocks noEditPoints="1"/>
                </p:cNvSpPr>
                <p:nvPr/>
              </p:nvSpPr>
              <p:spPr bwMode="auto">
                <a:xfrm>
                  <a:off x="4334817" y="2434138"/>
                  <a:ext cx="58944" cy="68295"/>
                </a:xfrm>
                <a:custGeom>
                  <a:avLst/>
                  <a:gdLst>
                    <a:gd name="T0" fmla="*/ 15 w 32"/>
                    <a:gd name="T1" fmla="*/ 0 h 36"/>
                    <a:gd name="T2" fmla="*/ 15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5" y="0"/>
                      </a:moveTo>
                      <a:lnTo>
                        <a:pt x="15" y="36"/>
                      </a:lnTo>
                      <a:moveTo>
                        <a:pt x="32"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83" name="Freeform 147"/>
                <p:cNvSpPr>
                  <a:spLocks noEditPoints="1"/>
                </p:cNvSpPr>
                <p:nvPr/>
              </p:nvSpPr>
              <p:spPr bwMode="auto">
                <a:xfrm>
                  <a:off x="4286925" y="2420858"/>
                  <a:ext cx="57102" cy="68295"/>
                </a:xfrm>
                <a:custGeom>
                  <a:avLst/>
                  <a:gdLst>
                    <a:gd name="T0" fmla="*/ 16 w 31"/>
                    <a:gd name="T1" fmla="*/ 0 h 36"/>
                    <a:gd name="T2" fmla="*/ 16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6" y="0"/>
                      </a:moveTo>
                      <a:lnTo>
                        <a:pt x="16" y="36"/>
                      </a:lnTo>
                      <a:moveTo>
                        <a:pt x="31"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84" name="Freeform 148"/>
                <p:cNvSpPr>
                  <a:spLocks noEditPoints="1"/>
                </p:cNvSpPr>
                <p:nvPr/>
              </p:nvSpPr>
              <p:spPr bwMode="auto">
                <a:xfrm>
                  <a:off x="4078781" y="2339283"/>
                  <a:ext cx="60786" cy="68295"/>
                </a:xfrm>
                <a:custGeom>
                  <a:avLst/>
                  <a:gdLst>
                    <a:gd name="T0" fmla="*/ 16 w 33"/>
                    <a:gd name="T1" fmla="*/ 0 h 36"/>
                    <a:gd name="T2" fmla="*/ 16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6" y="0"/>
                      </a:moveTo>
                      <a:lnTo>
                        <a:pt x="16" y="36"/>
                      </a:lnTo>
                      <a:moveTo>
                        <a:pt x="33"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85" name="Freeform 149"/>
                <p:cNvSpPr>
                  <a:spLocks noEditPoints="1"/>
                </p:cNvSpPr>
                <p:nvPr/>
              </p:nvSpPr>
              <p:spPr bwMode="auto">
                <a:xfrm>
                  <a:off x="3968262" y="2291856"/>
                  <a:ext cx="57102" cy="66398"/>
                </a:xfrm>
                <a:custGeom>
                  <a:avLst/>
                  <a:gdLst>
                    <a:gd name="T0" fmla="*/ 16 w 31"/>
                    <a:gd name="T1" fmla="*/ 0 h 35"/>
                    <a:gd name="T2" fmla="*/ 16 w 31"/>
                    <a:gd name="T3" fmla="*/ 35 h 35"/>
                    <a:gd name="T4" fmla="*/ 31 w 31"/>
                    <a:gd name="T5" fmla="*/ 17 h 35"/>
                    <a:gd name="T6" fmla="*/ 0 w 31"/>
                    <a:gd name="T7" fmla="*/ 17 h 35"/>
                  </a:gdLst>
                  <a:ahLst/>
                  <a:cxnLst>
                    <a:cxn ang="0">
                      <a:pos x="T0" y="T1"/>
                    </a:cxn>
                    <a:cxn ang="0">
                      <a:pos x="T2" y="T3"/>
                    </a:cxn>
                    <a:cxn ang="0">
                      <a:pos x="T4" y="T5"/>
                    </a:cxn>
                    <a:cxn ang="0">
                      <a:pos x="T6" y="T7"/>
                    </a:cxn>
                  </a:cxnLst>
                  <a:rect l="0" t="0" r="r" b="b"/>
                  <a:pathLst>
                    <a:path w="31" h="35">
                      <a:moveTo>
                        <a:pt x="16" y="0"/>
                      </a:moveTo>
                      <a:lnTo>
                        <a:pt x="16" y="35"/>
                      </a:lnTo>
                      <a:moveTo>
                        <a:pt x="31"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86" name="Freeform 150"/>
                <p:cNvSpPr>
                  <a:spLocks noEditPoints="1"/>
                </p:cNvSpPr>
                <p:nvPr/>
              </p:nvSpPr>
              <p:spPr bwMode="auto">
                <a:xfrm>
                  <a:off x="3927738" y="2291856"/>
                  <a:ext cx="57102" cy="66398"/>
                </a:xfrm>
                <a:custGeom>
                  <a:avLst/>
                  <a:gdLst>
                    <a:gd name="T0" fmla="*/ 15 w 31"/>
                    <a:gd name="T1" fmla="*/ 0 h 35"/>
                    <a:gd name="T2" fmla="*/ 15 w 31"/>
                    <a:gd name="T3" fmla="*/ 35 h 35"/>
                    <a:gd name="T4" fmla="*/ 31 w 31"/>
                    <a:gd name="T5" fmla="*/ 17 h 35"/>
                    <a:gd name="T6" fmla="*/ 0 w 31"/>
                    <a:gd name="T7" fmla="*/ 17 h 35"/>
                  </a:gdLst>
                  <a:ahLst/>
                  <a:cxnLst>
                    <a:cxn ang="0">
                      <a:pos x="T0" y="T1"/>
                    </a:cxn>
                    <a:cxn ang="0">
                      <a:pos x="T2" y="T3"/>
                    </a:cxn>
                    <a:cxn ang="0">
                      <a:pos x="T4" y="T5"/>
                    </a:cxn>
                    <a:cxn ang="0">
                      <a:pos x="T6" y="T7"/>
                    </a:cxn>
                  </a:cxnLst>
                  <a:rect l="0" t="0" r="r" b="b"/>
                  <a:pathLst>
                    <a:path w="31" h="35">
                      <a:moveTo>
                        <a:pt x="15" y="0"/>
                      </a:moveTo>
                      <a:lnTo>
                        <a:pt x="15" y="35"/>
                      </a:lnTo>
                      <a:moveTo>
                        <a:pt x="31"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87" name="Freeform 151"/>
                <p:cNvSpPr>
                  <a:spLocks noEditPoints="1"/>
                </p:cNvSpPr>
                <p:nvPr/>
              </p:nvSpPr>
              <p:spPr bwMode="auto">
                <a:xfrm>
                  <a:off x="3866952" y="2291856"/>
                  <a:ext cx="60786" cy="66398"/>
                </a:xfrm>
                <a:custGeom>
                  <a:avLst/>
                  <a:gdLst>
                    <a:gd name="T0" fmla="*/ 16 w 33"/>
                    <a:gd name="T1" fmla="*/ 0 h 35"/>
                    <a:gd name="T2" fmla="*/ 16 w 33"/>
                    <a:gd name="T3" fmla="*/ 35 h 35"/>
                    <a:gd name="T4" fmla="*/ 33 w 33"/>
                    <a:gd name="T5" fmla="*/ 17 h 35"/>
                    <a:gd name="T6" fmla="*/ 0 w 33"/>
                    <a:gd name="T7" fmla="*/ 17 h 35"/>
                  </a:gdLst>
                  <a:ahLst/>
                  <a:cxnLst>
                    <a:cxn ang="0">
                      <a:pos x="T0" y="T1"/>
                    </a:cxn>
                    <a:cxn ang="0">
                      <a:pos x="T2" y="T3"/>
                    </a:cxn>
                    <a:cxn ang="0">
                      <a:pos x="T4" y="T5"/>
                    </a:cxn>
                    <a:cxn ang="0">
                      <a:pos x="T6" y="T7"/>
                    </a:cxn>
                  </a:cxnLst>
                  <a:rect l="0" t="0" r="r" b="b"/>
                  <a:pathLst>
                    <a:path w="33" h="35">
                      <a:moveTo>
                        <a:pt x="16" y="0"/>
                      </a:moveTo>
                      <a:lnTo>
                        <a:pt x="16" y="35"/>
                      </a:lnTo>
                      <a:moveTo>
                        <a:pt x="33"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88" name="Freeform 152"/>
                <p:cNvSpPr>
                  <a:spLocks noEditPoints="1"/>
                </p:cNvSpPr>
                <p:nvPr/>
              </p:nvSpPr>
              <p:spPr bwMode="auto">
                <a:xfrm>
                  <a:off x="3728803" y="2229252"/>
                  <a:ext cx="57102" cy="68295"/>
                </a:xfrm>
                <a:custGeom>
                  <a:avLst/>
                  <a:gdLst>
                    <a:gd name="T0" fmla="*/ 15 w 31"/>
                    <a:gd name="T1" fmla="*/ 0 h 36"/>
                    <a:gd name="T2" fmla="*/ 15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5" y="0"/>
                      </a:moveTo>
                      <a:lnTo>
                        <a:pt x="15" y="36"/>
                      </a:lnTo>
                      <a:moveTo>
                        <a:pt x="31"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89" name="Freeform 153"/>
                <p:cNvSpPr>
                  <a:spLocks noEditPoints="1"/>
                </p:cNvSpPr>
                <p:nvPr/>
              </p:nvSpPr>
              <p:spPr bwMode="auto">
                <a:xfrm>
                  <a:off x="2975430" y="1950381"/>
                  <a:ext cx="55260" cy="68295"/>
                </a:xfrm>
                <a:custGeom>
                  <a:avLst/>
                  <a:gdLst>
                    <a:gd name="T0" fmla="*/ 15 w 30"/>
                    <a:gd name="T1" fmla="*/ 0 h 36"/>
                    <a:gd name="T2" fmla="*/ 15 w 30"/>
                    <a:gd name="T3" fmla="*/ 36 h 36"/>
                    <a:gd name="T4" fmla="*/ 30 w 30"/>
                    <a:gd name="T5" fmla="*/ 17 h 36"/>
                    <a:gd name="T6" fmla="*/ 0 w 30"/>
                    <a:gd name="T7" fmla="*/ 17 h 36"/>
                  </a:gdLst>
                  <a:ahLst/>
                  <a:cxnLst>
                    <a:cxn ang="0">
                      <a:pos x="T0" y="T1"/>
                    </a:cxn>
                    <a:cxn ang="0">
                      <a:pos x="T2" y="T3"/>
                    </a:cxn>
                    <a:cxn ang="0">
                      <a:pos x="T4" y="T5"/>
                    </a:cxn>
                    <a:cxn ang="0">
                      <a:pos x="T6" y="T7"/>
                    </a:cxn>
                  </a:cxnLst>
                  <a:rect l="0" t="0" r="r" b="b"/>
                  <a:pathLst>
                    <a:path w="30" h="36">
                      <a:moveTo>
                        <a:pt x="15" y="0"/>
                      </a:moveTo>
                      <a:lnTo>
                        <a:pt x="15" y="36"/>
                      </a:lnTo>
                      <a:moveTo>
                        <a:pt x="30"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90" name="Freeform 154"/>
                <p:cNvSpPr>
                  <a:spLocks noEditPoints="1"/>
                </p:cNvSpPr>
                <p:nvPr/>
              </p:nvSpPr>
              <p:spPr bwMode="auto">
                <a:xfrm>
                  <a:off x="2684396" y="1813790"/>
                  <a:ext cx="58944" cy="68295"/>
                </a:xfrm>
                <a:custGeom>
                  <a:avLst/>
                  <a:gdLst>
                    <a:gd name="T0" fmla="*/ 17 w 32"/>
                    <a:gd name="T1" fmla="*/ 0 h 36"/>
                    <a:gd name="T2" fmla="*/ 17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7" y="0"/>
                      </a:moveTo>
                      <a:lnTo>
                        <a:pt x="17" y="36"/>
                      </a:lnTo>
                      <a:moveTo>
                        <a:pt x="32"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91" name="Freeform 155"/>
                <p:cNvSpPr>
                  <a:spLocks noEditPoints="1"/>
                </p:cNvSpPr>
                <p:nvPr/>
              </p:nvSpPr>
              <p:spPr bwMode="auto">
                <a:xfrm>
                  <a:off x="2671502" y="1804305"/>
                  <a:ext cx="57102" cy="68295"/>
                </a:xfrm>
                <a:custGeom>
                  <a:avLst/>
                  <a:gdLst>
                    <a:gd name="T0" fmla="*/ 15 w 31"/>
                    <a:gd name="T1" fmla="*/ 0 h 36"/>
                    <a:gd name="T2" fmla="*/ 15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5" y="0"/>
                      </a:moveTo>
                      <a:lnTo>
                        <a:pt x="15" y="36"/>
                      </a:lnTo>
                      <a:moveTo>
                        <a:pt x="31"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92" name="Freeform 156"/>
                <p:cNvSpPr>
                  <a:spLocks noEditPoints="1"/>
                </p:cNvSpPr>
                <p:nvPr/>
              </p:nvSpPr>
              <p:spPr bwMode="auto">
                <a:xfrm>
                  <a:off x="2599665" y="1772055"/>
                  <a:ext cx="58944" cy="68295"/>
                </a:xfrm>
                <a:custGeom>
                  <a:avLst/>
                  <a:gdLst>
                    <a:gd name="T0" fmla="*/ 15 w 32"/>
                    <a:gd name="T1" fmla="*/ 0 h 36"/>
                    <a:gd name="T2" fmla="*/ 15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5" y="0"/>
                      </a:moveTo>
                      <a:lnTo>
                        <a:pt x="15" y="36"/>
                      </a:lnTo>
                      <a:moveTo>
                        <a:pt x="32"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93" name="Freeform 157"/>
                <p:cNvSpPr>
                  <a:spLocks noEditPoints="1"/>
                </p:cNvSpPr>
                <p:nvPr/>
              </p:nvSpPr>
              <p:spPr bwMode="auto">
                <a:xfrm>
                  <a:off x="2432044" y="1694274"/>
                  <a:ext cx="58944" cy="68295"/>
                </a:xfrm>
                <a:custGeom>
                  <a:avLst/>
                  <a:gdLst>
                    <a:gd name="T0" fmla="*/ 17 w 32"/>
                    <a:gd name="T1" fmla="*/ 0 h 36"/>
                    <a:gd name="T2" fmla="*/ 17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7" y="0"/>
                      </a:moveTo>
                      <a:lnTo>
                        <a:pt x="17" y="36"/>
                      </a:lnTo>
                      <a:moveTo>
                        <a:pt x="32"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94" name="Freeform 158"/>
                <p:cNvSpPr>
                  <a:spLocks noEditPoints="1"/>
                </p:cNvSpPr>
                <p:nvPr/>
              </p:nvSpPr>
              <p:spPr bwMode="auto">
                <a:xfrm>
                  <a:off x="2369416" y="1671509"/>
                  <a:ext cx="55260" cy="68295"/>
                </a:xfrm>
                <a:custGeom>
                  <a:avLst/>
                  <a:gdLst>
                    <a:gd name="T0" fmla="*/ 15 w 30"/>
                    <a:gd name="T1" fmla="*/ 0 h 36"/>
                    <a:gd name="T2" fmla="*/ 15 w 30"/>
                    <a:gd name="T3" fmla="*/ 36 h 36"/>
                    <a:gd name="T4" fmla="*/ 30 w 30"/>
                    <a:gd name="T5" fmla="*/ 17 h 36"/>
                    <a:gd name="T6" fmla="*/ 0 w 30"/>
                    <a:gd name="T7" fmla="*/ 17 h 36"/>
                  </a:gdLst>
                  <a:ahLst/>
                  <a:cxnLst>
                    <a:cxn ang="0">
                      <a:pos x="T0" y="T1"/>
                    </a:cxn>
                    <a:cxn ang="0">
                      <a:pos x="T2" y="T3"/>
                    </a:cxn>
                    <a:cxn ang="0">
                      <a:pos x="T4" y="T5"/>
                    </a:cxn>
                    <a:cxn ang="0">
                      <a:pos x="T6" y="T7"/>
                    </a:cxn>
                  </a:cxnLst>
                  <a:rect l="0" t="0" r="r" b="b"/>
                  <a:pathLst>
                    <a:path w="30" h="36">
                      <a:moveTo>
                        <a:pt x="15" y="0"/>
                      </a:moveTo>
                      <a:lnTo>
                        <a:pt x="15" y="36"/>
                      </a:lnTo>
                      <a:moveTo>
                        <a:pt x="30"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95" name="Freeform 159"/>
                <p:cNvSpPr>
                  <a:spLocks noEditPoints="1"/>
                </p:cNvSpPr>
                <p:nvPr/>
              </p:nvSpPr>
              <p:spPr bwMode="auto">
                <a:xfrm>
                  <a:off x="2325209" y="1616493"/>
                  <a:ext cx="55260" cy="68295"/>
                </a:xfrm>
                <a:custGeom>
                  <a:avLst/>
                  <a:gdLst>
                    <a:gd name="T0" fmla="*/ 15 w 30"/>
                    <a:gd name="T1" fmla="*/ 0 h 36"/>
                    <a:gd name="T2" fmla="*/ 15 w 30"/>
                    <a:gd name="T3" fmla="*/ 36 h 36"/>
                    <a:gd name="T4" fmla="*/ 30 w 30"/>
                    <a:gd name="T5" fmla="*/ 19 h 36"/>
                    <a:gd name="T6" fmla="*/ 0 w 30"/>
                    <a:gd name="T7" fmla="*/ 19 h 36"/>
                  </a:gdLst>
                  <a:ahLst/>
                  <a:cxnLst>
                    <a:cxn ang="0">
                      <a:pos x="T0" y="T1"/>
                    </a:cxn>
                    <a:cxn ang="0">
                      <a:pos x="T2" y="T3"/>
                    </a:cxn>
                    <a:cxn ang="0">
                      <a:pos x="T4" y="T5"/>
                    </a:cxn>
                    <a:cxn ang="0">
                      <a:pos x="T6" y="T7"/>
                    </a:cxn>
                  </a:cxnLst>
                  <a:rect l="0" t="0" r="r" b="b"/>
                  <a:pathLst>
                    <a:path w="30" h="36">
                      <a:moveTo>
                        <a:pt x="15" y="0"/>
                      </a:moveTo>
                      <a:lnTo>
                        <a:pt x="15" y="36"/>
                      </a:lnTo>
                      <a:moveTo>
                        <a:pt x="30"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96" name="Freeform 160"/>
                <p:cNvSpPr>
                  <a:spLocks noEditPoints="1"/>
                </p:cNvSpPr>
                <p:nvPr/>
              </p:nvSpPr>
              <p:spPr bwMode="auto">
                <a:xfrm>
                  <a:off x="2183376" y="1525433"/>
                  <a:ext cx="58944" cy="68295"/>
                </a:xfrm>
                <a:custGeom>
                  <a:avLst/>
                  <a:gdLst>
                    <a:gd name="T0" fmla="*/ 15 w 32"/>
                    <a:gd name="T1" fmla="*/ 0 h 36"/>
                    <a:gd name="T2" fmla="*/ 15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5" y="0"/>
                      </a:moveTo>
                      <a:lnTo>
                        <a:pt x="15" y="36"/>
                      </a:lnTo>
                      <a:moveTo>
                        <a:pt x="32"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97" name="Freeform 161"/>
                <p:cNvSpPr>
                  <a:spLocks noEditPoints="1"/>
                </p:cNvSpPr>
                <p:nvPr/>
              </p:nvSpPr>
              <p:spPr bwMode="auto">
                <a:xfrm>
                  <a:off x="2153904" y="1521639"/>
                  <a:ext cx="57102" cy="68295"/>
                </a:xfrm>
                <a:custGeom>
                  <a:avLst/>
                  <a:gdLst>
                    <a:gd name="T0" fmla="*/ 16 w 31"/>
                    <a:gd name="T1" fmla="*/ 0 h 36"/>
                    <a:gd name="T2" fmla="*/ 16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6" y="0"/>
                      </a:moveTo>
                      <a:lnTo>
                        <a:pt x="16" y="36"/>
                      </a:lnTo>
                      <a:moveTo>
                        <a:pt x="31"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98" name="Freeform 162"/>
                <p:cNvSpPr>
                  <a:spLocks noEditPoints="1"/>
                </p:cNvSpPr>
                <p:nvPr/>
              </p:nvSpPr>
              <p:spPr bwMode="auto">
                <a:xfrm>
                  <a:off x="2021281" y="1453344"/>
                  <a:ext cx="57102" cy="68295"/>
                </a:xfrm>
                <a:custGeom>
                  <a:avLst/>
                  <a:gdLst>
                    <a:gd name="T0" fmla="*/ 16 w 31"/>
                    <a:gd name="T1" fmla="*/ 0 h 36"/>
                    <a:gd name="T2" fmla="*/ 16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6" y="0"/>
                      </a:moveTo>
                      <a:lnTo>
                        <a:pt x="16" y="36"/>
                      </a:lnTo>
                      <a:moveTo>
                        <a:pt x="31"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99" name="Freeform 163"/>
                <p:cNvSpPr>
                  <a:spLocks noEditPoints="1"/>
                </p:cNvSpPr>
                <p:nvPr/>
              </p:nvSpPr>
              <p:spPr bwMode="auto">
                <a:xfrm>
                  <a:off x="2006545" y="1453344"/>
                  <a:ext cx="55260" cy="68295"/>
                </a:xfrm>
                <a:custGeom>
                  <a:avLst/>
                  <a:gdLst>
                    <a:gd name="T0" fmla="*/ 15 w 30"/>
                    <a:gd name="T1" fmla="*/ 0 h 36"/>
                    <a:gd name="T2" fmla="*/ 15 w 30"/>
                    <a:gd name="T3" fmla="*/ 36 h 36"/>
                    <a:gd name="T4" fmla="*/ 30 w 30"/>
                    <a:gd name="T5" fmla="*/ 19 h 36"/>
                    <a:gd name="T6" fmla="*/ 0 w 30"/>
                    <a:gd name="T7" fmla="*/ 19 h 36"/>
                  </a:gdLst>
                  <a:ahLst/>
                  <a:cxnLst>
                    <a:cxn ang="0">
                      <a:pos x="T0" y="T1"/>
                    </a:cxn>
                    <a:cxn ang="0">
                      <a:pos x="T2" y="T3"/>
                    </a:cxn>
                    <a:cxn ang="0">
                      <a:pos x="T4" y="T5"/>
                    </a:cxn>
                    <a:cxn ang="0">
                      <a:pos x="T6" y="T7"/>
                    </a:cxn>
                  </a:cxnLst>
                  <a:rect l="0" t="0" r="r" b="b"/>
                  <a:pathLst>
                    <a:path w="30" h="36">
                      <a:moveTo>
                        <a:pt x="15" y="0"/>
                      </a:moveTo>
                      <a:lnTo>
                        <a:pt x="15" y="36"/>
                      </a:lnTo>
                      <a:moveTo>
                        <a:pt x="30"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00" name="Freeform 164"/>
                <p:cNvSpPr>
                  <a:spLocks noEditPoints="1"/>
                </p:cNvSpPr>
                <p:nvPr/>
              </p:nvSpPr>
              <p:spPr bwMode="auto">
                <a:xfrm>
                  <a:off x="4476650" y="2434138"/>
                  <a:ext cx="60786" cy="68295"/>
                </a:xfrm>
                <a:custGeom>
                  <a:avLst/>
                  <a:gdLst>
                    <a:gd name="T0" fmla="*/ 15 w 33"/>
                    <a:gd name="T1" fmla="*/ 0 h 36"/>
                    <a:gd name="T2" fmla="*/ 15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5" y="0"/>
                      </a:moveTo>
                      <a:lnTo>
                        <a:pt x="15" y="36"/>
                      </a:lnTo>
                      <a:moveTo>
                        <a:pt x="33" y="19"/>
                      </a:moveTo>
                      <a:lnTo>
                        <a:pt x="0" y="19"/>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01" name="Freeform 165"/>
                <p:cNvSpPr>
                  <a:spLocks noEditPoints="1"/>
                </p:cNvSpPr>
                <p:nvPr/>
              </p:nvSpPr>
              <p:spPr bwMode="auto">
                <a:xfrm>
                  <a:off x="4600063" y="2462594"/>
                  <a:ext cx="58944" cy="68295"/>
                </a:xfrm>
                <a:custGeom>
                  <a:avLst/>
                  <a:gdLst>
                    <a:gd name="T0" fmla="*/ 17 w 32"/>
                    <a:gd name="T1" fmla="*/ 0 h 36"/>
                    <a:gd name="T2" fmla="*/ 17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7" y="0"/>
                      </a:moveTo>
                      <a:lnTo>
                        <a:pt x="17" y="36"/>
                      </a:lnTo>
                      <a:moveTo>
                        <a:pt x="32"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02" name="Freeform 166"/>
                <p:cNvSpPr>
                  <a:spLocks noEditPoints="1"/>
                </p:cNvSpPr>
                <p:nvPr/>
              </p:nvSpPr>
              <p:spPr bwMode="auto">
                <a:xfrm>
                  <a:off x="4577959" y="2462594"/>
                  <a:ext cx="57102" cy="68295"/>
                </a:xfrm>
                <a:custGeom>
                  <a:avLst/>
                  <a:gdLst>
                    <a:gd name="T0" fmla="*/ 15 w 31"/>
                    <a:gd name="T1" fmla="*/ 0 h 36"/>
                    <a:gd name="T2" fmla="*/ 15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5" y="0"/>
                      </a:moveTo>
                      <a:lnTo>
                        <a:pt x="15" y="36"/>
                      </a:lnTo>
                      <a:moveTo>
                        <a:pt x="31"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03" name="Freeform 167"/>
                <p:cNvSpPr>
                  <a:spLocks noEditPoints="1"/>
                </p:cNvSpPr>
                <p:nvPr/>
              </p:nvSpPr>
              <p:spPr bwMode="auto">
                <a:xfrm>
                  <a:off x="4756632" y="2521404"/>
                  <a:ext cx="60786" cy="68295"/>
                </a:xfrm>
                <a:custGeom>
                  <a:avLst/>
                  <a:gdLst>
                    <a:gd name="T0" fmla="*/ 18 w 33"/>
                    <a:gd name="T1" fmla="*/ 0 h 36"/>
                    <a:gd name="T2" fmla="*/ 18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8" y="0"/>
                      </a:moveTo>
                      <a:lnTo>
                        <a:pt x="18" y="36"/>
                      </a:lnTo>
                      <a:moveTo>
                        <a:pt x="33" y="17"/>
                      </a:moveTo>
                      <a:lnTo>
                        <a:pt x="0" y="17"/>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04" name="Freeform 168"/>
                <p:cNvSpPr>
                  <a:spLocks noEditPoints="1"/>
                </p:cNvSpPr>
                <p:nvPr/>
              </p:nvSpPr>
              <p:spPr bwMode="auto">
                <a:xfrm>
                  <a:off x="5101084" y="2694039"/>
                  <a:ext cx="57102" cy="66398"/>
                </a:xfrm>
                <a:custGeom>
                  <a:avLst/>
                  <a:gdLst>
                    <a:gd name="T0" fmla="*/ 16 w 31"/>
                    <a:gd name="T1" fmla="*/ 0 h 35"/>
                    <a:gd name="T2" fmla="*/ 16 w 31"/>
                    <a:gd name="T3" fmla="*/ 35 h 35"/>
                    <a:gd name="T4" fmla="*/ 31 w 31"/>
                    <a:gd name="T5" fmla="*/ 18 h 35"/>
                    <a:gd name="T6" fmla="*/ 0 w 31"/>
                    <a:gd name="T7" fmla="*/ 18 h 35"/>
                  </a:gdLst>
                  <a:ahLst/>
                  <a:cxnLst>
                    <a:cxn ang="0">
                      <a:pos x="T0" y="T1"/>
                    </a:cxn>
                    <a:cxn ang="0">
                      <a:pos x="T2" y="T3"/>
                    </a:cxn>
                    <a:cxn ang="0">
                      <a:pos x="T4" y="T5"/>
                    </a:cxn>
                    <a:cxn ang="0">
                      <a:pos x="T6" y="T7"/>
                    </a:cxn>
                  </a:cxnLst>
                  <a:rect l="0" t="0" r="r" b="b"/>
                  <a:pathLst>
                    <a:path w="31" h="35">
                      <a:moveTo>
                        <a:pt x="16" y="0"/>
                      </a:moveTo>
                      <a:lnTo>
                        <a:pt x="16" y="35"/>
                      </a:lnTo>
                      <a:moveTo>
                        <a:pt x="31"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05" name="Freeform 169"/>
                <p:cNvSpPr>
                  <a:spLocks noEditPoints="1"/>
                </p:cNvSpPr>
                <p:nvPr/>
              </p:nvSpPr>
              <p:spPr bwMode="auto">
                <a:xfrm>
                  <a:off x="5095558" y="2697954"/>
                  <a:ext cx="57102" cy="66398"/>
                </a:xfrm>
                <a:custGeom>
                  <a:avLst/>
                  <a:gdLst>
                    <a:gd name="T0" fmla="*/ 15 w 31"/>
                    <a:gd name="T1" fmla="*/ 0 h 35"/>
                    <a:gd name="T2" fmla="*/ 15 w 31"/>
                    <a:gd name="T3" fmla="*/ 35 h 35"/>
                    <a:gd name="T4" fmla="*/ 31 w 31"/>
                    <a:gd name="T5" fmla="*/ 18 h 35"/>
                    <a:gd name="T6" fmla="*/ 0 w 31"/>
                    <a:gd name="T7" fmla="*/ 18 h 35"/>
                  </a:gdLst>
                  <a:ahLst/>
                  <a:cxnLst>
                    <a:cxn ang="0">
                      <a:pos x="T0" y="T1"/>
                    </a:cxn>
                    <a:cxn ang="0">
                      <a:pos x="T2" y="T3"/>
                    </a:cxn>
                    <a:cxn ang="0">
                      <a:pos x="T4" y="T5"/>
                    </a:cxn>
                    <a:cxn ang="0">
                      <a:pos x="T6" y="T7"/>
                    </a:cxn>
                  </a:cxnLst>
                  <a:rect l="0" t="0" r="r" b="b"/>
                  <a:pathLst>
                    <a:path w="31" h="35">
                      <a:moveTo>
                        <a:pt x="15" y="0"/>
                      </a:moveTo>
                      <a:lnTo>
                        <a:pt x="15" y="35"/>
                      </a:lnTo>
                      <a:moveTo>
                        <a:pt x="31"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06" name="Freeform 170"/>
                <p:cNvSpPr>
                  <a:spLocks noEditPoints="1"/>
                </p:cNvSpPr>
                <p:nvPr/>
              </p:nvSpPr>
              <p:spPr bwMode="auto">
                <a:xfrm>
                  <a:off x="5082664" y="2639023"/>
                  <a:ext cx="60786" cy="66398"/>
                </a:xfrm>
                <a:custGeom>
                  <a:avLst/>
                  <a:gdLst>
                    <a:gd name="T0" fmla="*/ 15 w 33"/>
                    <a:gd name="T1" fmla="*/ 0 h 35"/>
                    <a:gd name="T2" fmla="*/ 15 w 33"/>
                    <a:gd name="T3" fmla="*/ 35 h 35"/>
                    <a:gd name="T4" fmla="*/ 33 w 33"/>
                    <a:gd name="T5" fmla="*/ 18 h 35"/>
                    <a:gd name="T6" fmla="*/ 0 w 33"/>
                    <a:gd name="T7" fmla="*/ 18 h 35"/>
                  </a:gdLst>
                  <a:ahLst/>
                  <a:cxnLst>
                    <a:cxn ang="0">
                      <a:pos x="T0" y="T1"/>
                    </a:cxn>
                    <a:cxn ang="0">
                      <a:pos x="T2" y="T3"/>
                    </a:cxn>
                    <a:cxn ang="0">
                      <a:pos x="T4" y="T5"/>
                    </a:cxn>
                    <a:cxn ang="0">
                      <a:pos x="T6" y="T7"/>
                    </a:cxn>
                  </a:cxnLst>
                  <a:rect l="0" t="0" r="r" b="b"/>
                  <a:pathLst>
                    <a:path w="33" h="35">
                      <a:moveTo>
                        <a:pt x="15" y="0"/>
                      </a:moveTo>
                      <a:lnTo>
                        <a:pt x="15" y="35"/>
                      </a:lnTo>
                      <a:moveTo>
                        <a:pt x="33"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07" name="Freeform 171"/>
                <p:cNvSpPr>
                  <a:spLocks noEditPoints="1"/>
                </p:cNvSpPr>
                <p:nvPr/>
              </p:nvSpPr>
              <p:spPr bwMode="auto">
                <a:xfrm>
                  <a:off x="5064244" y="2639023"/>
                  <a:ext cx="58944" cy="66398"/>
                </a:xfrm>
                <a:custGeom>
                  <a:avLst/>
                  <a:gdLst>
                    <a:gd name="T0" fmla="*/ 17 w 32"/>
                    <a:gd name="T1" fmla="*/ 0 h 35"/>
                    <a:gd name="T2" fmla="*/ 17 w 32"/>
                    <a:gd name="T3" fmla="*/ 35 h 35"/>
                    <a:gd name="T4" fmla="*/ 32 w 32"/>
                    <a:gd name="T5" fmla="*/ 18 h 35"/>
                    <a:gd name="T6" fmla="*/ 0 w 32"/>
                    <a:gd name="T7" fmla="*/ 18 h 35"/>
                  </a:gdLst>
                  <a:ahLst/>
                  <a:cxnLst>
                    <a:cxn ang="0">
                      <a:pos x="T0" y="T1"/>
                    </a:cxn>
                    <a:cxn ang="0">
                      <a:pos x="T2" y="T3"/>
                    </a:cxn>
                    <a:cxn ang="0">
                      <a:pos x="T4" y="T5"/>
                    </a:cxn>
                    <a:cxn ang="0">
                      <a:pos x="T6" y="T7"/>
                    </a:cxn>
                  </a:cxnLst>
                  <a:rect l="0" t="0" r="r" b="b"/>
                  <a:pathLst>
                    <a:path w="32" h="35">
                      <a:moveTo>
                        <a:pt x="17" y="0"/>
                      </a:moveTo>
                      <a:lnTo>
                        <a:pt x="17" y="35"/>
                      </a:lnTo>
                      <a:moveTo>
                        <a:pt x="32"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08" name="Freeform 172"/>
                <p:cNvSpPr>
                  <a:spLocks noEditPoints="1"/>
                </p:cNvSpPr>
                <p:nvPr/>
              </p:nvSpPr>
              <p:spPr bwMode="auto">
                <a:xfrm>
                  <a:off x="5060560" y="2639023"/>
                  <a:ext cx="57102" cy="66398"/>
                </a:xfrm>
                <a:custGeom>
                  <a:avLst/>
                  <a:gdLst>
                    <a:gd name="T0" fmla="*/ 15 w 31"/>
                    <a:gd name="T1" fmla="*/ 0 h 35"/>
                    <a:gd name="T2" fmla="*/ 15 w 31"/>
                    <a:gd name="T3" fmla="*/ 35 h 35"/>
                    <a:gd name="T4" fmla="*/ 31 w 31"/>
                    <a:gd name="T5" fmla="*/ 18 h 35"/>
                    <a:gd name="T6" fmla="*/ 0 w 31"/>
                    <a:gd name="T7" fmla="*/ 18 h 35"/>
                  </a:gdLst>
                  <a:ahLst/>
                  <a:cxnLst>
                    <a:cxn ang="0">
                      <a:pos x="T0" y="T1"/>
                    </a:cxn>
                    <a:cxn ang="0">
                      <a:pos x="T2" y="T3"/>
                    </a:cxn>
                    <a:cxn ang="0">
                      <a:pos x="T4" y="T5"/>
                    </a:cxn>
                    <a:cxn ang="0">
                      <a:pos x="T6" y="T7"/>
                    </a:cxn>
                  </a:cxnLst>
                  <a:rect l="0" t="0" r="r" b="b"/>
                  <a:pathLst>
                    <a:path w="31" h="35">
                      <a:moveTo>
                        <a:pt x="15" y="0"/>
                      </a:moveTo>
                      <a:lnTo>
                        <a:pt x="15" y="35"/>
                      </a:lnTo>
                      <a:moveTo>
                        <a:pt x="31" y="18"/>
                      </a:moveTo>
                      <a:lnTo>
                        <a:pt x="0" y="18"/>
                      </a:lnTo>
                    </a:path>
                  </a:pathLst>
                </a:custGeom>
                <a:noFill/>
                <a:ln w="635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grpSp>
        </p:grpSp>
        <p:grpSp>
          <p:nvGrpSpPr>
            <p:cNvPr id="495" name="Group 494"/>
            <p:cNvGrpSpPr/>
            <p:nvPr/>
          </p:nvGrpSpPr>
          <p:grpSpPr>
            <a:xfrm>
              <a:off x="1999177" y="1453344"/>
              <a:ext cx="4115000" cy="1106001"/>
              <a:chOff x="1999177" y="1453344"/>
              <a:chExt cx="4115000" cy="1106001"/>
            </a:xfrm>
          </p:grpSpPr>
          <p:sp>
            <p:nvSpPr>
              <p:cNvPr id="409" name="Freeform 173"/>
              <p:cNvSpPr>
                <a:spLocks/>
              </p:cNvSpPr>
              <p:nvPr/>
            </p:nvSpPr>
            <p:spPr bwMode="auto">
              <a:xfrm>
                <a:off x="1999177" y="1489389"/>
                <a:ext cx="4115000" cy="1035809"/>
              </a:xfrm>
              <a:custGeom>
                <a:avLst/>
                <a:gdLst>
                  <a:gd name="T0" fmla="*/ 1119 w 1304"/>
                  <a:gd name="T1" fmla="*/ 310 h 319"/>
                  <a:gd name="T2" fmla="*/ 1061 w 1304"/>
                  <a:gd name="T3" fmla="*/ 298 h 319"/>
                  <a:gd name="T4" fmla="*/ 1056 w 1304"/>
                  <a:gd name="T5" fmla="*/ 289 h 319"/>
                  <a:gd name="T6" fmla="*/ 1028 w 1304"/>
                  <a:gd name="T7" fmla="*/ 283 h 319"/>
                  <a:gd name="T8" fmla="*/ 974 w 1304"/>
                  <a:gd name="T9" fmla="*/ 273 h 319"/>
                  <a:gd name="T10" fmla="*/ 944 w 1304"/>
                  <a:gd name="T11" fmla="*/ 268 h 319"/>
                  <a:gd name="T12" fmla="*/ 929 w 1304"/>
                  <a:gd name="T13" fmla="*/ 259 h 319"/>
                  <a:gd name="T14" fmla="*/ 889 w 1304"/>
                  <a:gd name="T15" fmla="*/ 249 h 319"/>
                  <a:gd name="T16" fmla="*/ 864 w 1304"/>
                  <a:gd name="T17" fmla="*/ 241 h 319"/>
                  <a:gd name="T18" fmla="*/ 801 w 1304"/>
                  <a:gd name="T19" fmla="*/ 235 h 319"/>
                  <a:gd name="T20" fmla="*/ 779 w 1304"/>
                  <a:gd name="T21" fmla="*/ 225 h 319"/>
                  <a:gd name="T22" fmla="*/ 722 w 1304"/>
                  <a:gd name="T23" fmla="*/ 222 h 319"/>
                  <a:gd name="T24" fmla="*/ 719 w 1304"/>
                  <a:gd name="T25" fmla="*/ 214 h 319"/>
                  <a:gd name="T26" fmla="*/ 700 w 1304"/>
                  <a:gd name="T27" fmla="*/ 212 h 319"/>
                  <a:gd name="T28" fmla="*/ 692 w 1304"/>
                  <a:gd name="T29" fmla="*/ 206 h 319"/>
                  <a:gd name="T30" fmla="*/ 664 w 1304"/>
                  <a:gd name="T31" fmla="*/ 202 h 319"/>
                  <a:gd name="T32" fmla="*/ 654 w 1304"/>
                  <a:gd name="T33" fmla="*/ 196 h 319"/>
                  <a:gd name="T34" fmla="*/ 640 w 1304"/>
                  <a:gd name="T35" fmla="*/ 193 h 319"/>
                  <a:gd name="T36" fmla="*/ 637 w 1304"/>
                  <a:gd name="T37" fmla="*/ 188 h 319"/>
                  <a:gd name="T38" fmla="*/ 596 w 1304"/>
                  <a:gd name="T39" fmla="*/ 185 h 319"/>
                  <a:gd name="T40" fmla="*/ 592 w 1304"/>
                  <a:gd name="T41" fmla="*/ 181 h 319"/>
                  <a:gd name="T42" fmla="*/ 586 w 1304"/>
                  <a:gd name="T43" fmla="*/ 179 h 319"/>
                  <a:gd name="T44" fmla="*/ 583 w 1304"/>
                  <a:gd name="T45" fmla="*/ 173 h 319"/>
                  <a:gd name="T46" fmla="*/ 570 w 1304"/>
                  <a:gd name="T47" fmla="*/ 170 h 319"/>
                  <a:gd name="T48" fmla="*/ 564 w 1304"/>
                  <a:gd name="T49" fmla="*/ 165 h 319"/>
                  <a:gd name="T50" fmla="*/ 554 w 1304"/>
                  <a:gd name="T51" fmla="*/ 162 h 319"/>
                  <a:gd name="T52" fmla="*/ 533 w 1304"/>
                  <a:gd name="T53" fmla="*/ 156 h 319"/>
                  <a:gd name="T54" fmla="*/ 523 w 1304"/>
                  <a:gd name="T55" fmla="*/ 154 h 319"/>
                  <a:gd name="T56" fmla="*/ 512 w 1304"/>
                  <a:gd name="T57" fmla="*/ 147 h 319"/>
                  <a:gd name="T58" fmla="*/ 466 w 1304"/>
                  <a:gd name="T59" fmla="*/ 144 h 319"/>
                  <a:gd name="T60" fmla="*/ 463 w 1304"/>
                  <a:gd name="T61" fmla="*/ 136 h 319"/>
                  <a:gd name="T62" fmla="*/ 434 w 1304"/>
                  <a:gd name="T63" fmla="*/ 132 h 319"/>
                  <a:gd name="T64" fmla="*/ 430 w 1304"/>
                  <a:gd name="T65" fmla="*/ 126 h 319"/>
                  <a:gd name="T66" fmla="*/ 414 w 1304"/>
                  <a:gd name="T67" fmla="*/ 123 h 319"/>
                  <a:gd name="T68" fmla="*/ 397 w 1304"/>
                  <a:gd name="T69" fmla="*/ 117 h 319"/>
                  <a:gd name="T70" fmla="*/ 378 w 1304"/>
                  <a:gd name="T71" fmla="*/ 115 h 319"/>
                  <a:gd name="T72" fmla="*/ 366 w 1304"/>
                  <a:gd name="T73" fmla="*/ 109 h 319"/>
                  <a:gd name="T74" fmla="*/ 352 w 1304"/>
                  <a:gd name="T75" fmla="*/ 107 h 319"/>
                  <a:gd name="T76" fmla="*/ 350 w 1304"/>
                  <a:gd name="T77" fmla="*/ 102 h 319"/>
                  <a:gd name="T78" fmla="*/ 330 w 1304"/>
                  <a:gd name="T79" fmla="*/ 99 h 319"/>
                  <a:gd name="T80" fmla="*/ 325 w 1304"/>
                  <a:gd name="T81" fmla="*/ 94 h 319"/>
                  <a:gd name="T82" fmla="*/ 310 w 1304"/>
                  <a:gd name="T83" fmla="*/ 90 h 319"/>
                  <a:gd name="T84" fmla="*/ 306 w 1304"/>
                  <a:gd name="T85" fmla="*/ 84 h 319"/>
                  <a:gd name="T86" fmla="*/ 298 w 1304"/>
                  <a:gd name="T87" fmla="*/ 79 h 319"/>
                  <a:gd name="T88" fmla="*/ 294 w 1304"/>
                  <a:gd name="T89" fmla="*/ 72 h 319"/>
                  <a:gd name="T90" fmla="*/ 247 w 1304"/>
                  <a:gd name="T91" fmla="*/ 69 h 319"/>
                  <a:gd name="T92" fmla="*/ 233 w 1304"/>
                  <a:gd name="T93" fmla="*/ 62 h 319"/>
                  <a:gd name="T94" fmla="*/ 216 w 1304"/>
                  <a:gd name="T95" fmla="*/ 58 h 319"/>
                  <a:gd name="T96" fmla="*/ 212 w 1304"/>
                  <a:gd name="T97" fmla="*/ 52 h 319"/>
                  <a:gd name="T98" fmla="*/ 188 w 1304"/>
                  <a:gd name="T99" fmla="*/ 48 h 319"/>
                  <a:gd name="T100" fmla="*/ 184 w 1304"/>
                  <a:gd name="T101" fmla="*/ 42 h 319"/>
                  <a:gd name="T102" fmla="*/ 148 w 1304"/>
                  <a:gd name="T103" fmla="*/ 39 h 319"/>
                  <a:gd name="T104" fmla="*/ 140 w 1304"/>
                  <a:gd name="T105" fmla="*/ 31 h 319"/>
                  <a:gd name="T106" fmla="*/ 118 w 1304"/>
                  <a:gd name="T107" fmla="*/ 26 h 319"/>
                  <a:gd name="T108" fmla="*/ 115 w 1304"/>
                  <a:gd name="T109" fmla="*/ 19 h 319"/>
                  <a:gd name="T110" fmla="*/ 100 w 1304"/>
                  <a:gd name="T111" fmla="*/ 16 h 319"/>
                  <a:gd name="T112" fmla="*/ 95 w 1304"/>
                  <a:gd name="T113" fmla="*/ 10 h 319"/>
                  <a:gd name="T114" fmla="*/ 60 w 1304"/>
                  <a:gd name="T115" fmla="*/ 7 h 319"/>
                  <a:gd name="T116" fmla="*/ 56 w 1304"/>
                  <a:gd name="T117" fmla="*/ 3 h 319"/>
                  <a:gd name="T118" fmla="*/ 22 w 1304"/>
                  <a:gd name="T119"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04" h="319">
                    <a:moveTo>
                      <a:pt x="1304" y="319"/>
                    </a:moveTo>
                    <a:cubicBezTo>
                      <a:pt x="1119" y="319"/>
                      <a:pt x="1119" y="319"/>
                      <a:pt x="1119" y="319"/>
                    </a:cubicBezTo>
                    <a:cubicBezTo>
                      <a:pt x="1119" y="310"/>
                      <a:pt x="1119" y="310"/>
                      <a:pt x="1119" y="310"/>
                    </a:cubicBezTo>
                    <a:cubicBezTo>
                      <a:pt x="1113" y="310"/>
                      <a:pt x="1113" y="310"/>
                      <a:pt x="1113" y="310"/>
                    </a:cubicBezTo>
                    <a:cubicBezTo>
                      <a:pt x="1113" y="298"/>
                      <a:pt x="1113" y="298"/>
                      <a:pt x="1113" y="298"/>
                    </a:cubicBezTo>
                    <a:cubicBezTo>
                      <a:pt x="1061" y="298"/>
                      <a:pt x="1061" y="298"/>
                      <a:pt x="1061" y="298"/>
                    </a:cubicBezTo>
                    <a:cubicBezTo>
                      <a:pt x="1061" y="295"/>
                      <a:pt x="1061" y="295"/>
                      <a:pt x="1061" y="295"/>
                    </a:cubicBezTo>
                    <a:cubicBezTo>
                      <a:pt x="1056" y="295"/>
                      <a:pt x="1056" y="295"/>
                      <a:pt x="1056" y="295"/>
                    </a:cubicBezTo>
                    <a:cubicBezTo>
                      <a:pt x="1056" y="289"/>
                      <a:pt x="1056" y="289"/>
                      <a:pt x="1056" y="289"/>
                    </a:cubicBezTo>
                    <a:cubicBezTo>
                      <a:pt x="1044" y="289"/>
                      <a:pt x="1044" y="289"/>
                      <a:pt x="1044" y="289"/>
                    </a:cubicBezTo>
                    <a:cubicBezTo>
                      <a:pt x="1044" y="283"/>
                      <a:pt x="1044" y="283"/>
                      <a:pt x="1044" y="283"/>
                    </a:cubicBezTo>
                    <a:cubicBezTo>
                      <a:pt x="1028" y="283"/>
                      <a:pt x="1028" y="283"/>
                      <a:pt x="1028" y="283"/>
                    </a:cubicBezTo>
                    <a:cubicBezTo>
                      <a:pt x="1028" y="279"/>
                      <a:pt x="1028" y="279"/>
                      <a:pt x="1028" y="279"/>
                    </a:cubicBezTo>
                    <a:cubicBezTo>
                      <a:pt x="974" y="279"/>
                      <a:pt x="974" y="279"/>
                      <a:pt x="974" y="279"/>
                    </a:cubicBezTo>
                    <a:cubicBezTo>
                      <a:pt x="974" y="273"/>
                      <a:pt x="974" y="273"/>
                      <a:pt x="974" y="273"/>
                    </a:cubicBezTo>
                    <a:cubicBezTo>
                      <a:pt x="955" y="273"/>
                      <a:pt x="955" y="273"/>
                      <a:pt x="955" y="273"/>
                    </a:cubicBezTo>
                    <a:cubicBezTo>
                      <a:pt x="955" y="268"/>
                      <a:pt x="955" y="268"/>
                      <a:pt x="955" y="268"/>
                    </a:cubicBezTo>
                    <a:cubicBezTo>
                      <a:pt x="944" y="268"/>
                      <a:pt x="944" y="268"/>
                      <a:pt x="944" y="268"/>
                    </a:cubicBezTo>
                    <a:cubicBezTo>
                      <a:pt x="944" y="264"/>
                      <a:pt x="944" y="264"/>
                      <a:pt x="944" y="264"/>
                    </a:cubicBezTo>
                    <a:cubicBezTo>
                      <a:pt x="929" y="264"/>
                      <a:pt x="929" y="264"/>
                      <a:pt x="929" y="264"/>
                    </a:cubicBezTo>
                    <a:cubicBezTo>
                      <a:pt x="929" y="259"/>
                      <a:pt x="929" y="259"/>
                      <a:pt x="929" y="259"/>
                    </a:cubicBezTo>
                    <a:cubicBezTo>
                      <a:pt x="899" y="259"/>
                      <a:pt x="899" y="259"/>
                      <a:pt x="899" y="259"/>
                    </a:cubicBezTo>
                    <a:cubicBezTo>
                      <a:pt x="899" y="249"/>
                      <a:pt x="899" y="249"/>
                      <a:pt x="899" y="249"/>
                    </a:cubicBezTo>
                    <a:cubicBezTo>
                      <a:pt x="889" y="249"/>
                      <a:pt x="889" y="249"/>
                      <a:pt x="889" y="249"/>
                    </a:cubicBezTo>
                    <a:cubicBezTo>
                      <a:pt x="889" y="246"/>
                      <a:pt x="889" y="246"/>
                      <a:pt x="889" y="246"/>
                    </a:cubicBezTo>
                    <a:cubicBezTo>
                      <a:pt x="864" y="246"/>
                      <a:pt x="864" y="246"/>
                      <a:pt x="864" y="246"/>
                    </a:cubicBezTo>
                    <a:cubicBezTo>
                      <a:pt x="864" y="241"/>
                      <a:pt x="864" y="241"/>
                      <a:pt x="864" y="241"/>
                    </a:cubicBezTo>
                    <a:cubicBezTo>
                      <a:pt x="827" y="241"/>
                      <a:pt x="827" y="241"/>
                      <a:pt x="827" y="241"/>
                    </a:cubicBezTo>
                    <a:cubicBezTo>
                      <a:pt x="827" y="235"/>
                      <a:pt x="827" y="235"/>
                      <a:pt x="827" y="235"/>
                    </a:cubicBezTo>
                    <a:cubicBezTo>
                      <a:pt x="801" y="235"/>
                      <a:pt x="801" y="235"/>
                      <a:pt x="801" y="235"/>
                    </a:cubicBezTo>
                    <a:cubicBezTo>
                      <a:pt x="801" y="230"/>
                      <a:pt x="801" y="230"/>
                      <a:pt x="801" y="230"/>
                    </a:cubicBezTo>
                    <a:cubicBezTo>
                      <a:pt x="779" y="230"/>
                      <a:pt x="779" y="230"/>
                      <a:pt x="779" y="230"/>
                    </a:cubicBezTo>
                    <a:cubicBezTo>
                      <a:pt x="779" y="225"/>
                      <a:pt x="779" y="225"/>
                      <a:pt x="779" y="225"/>
                    </a:cubicBezTo>
                    <a:cubicBezTo>
                      <a:pt x="758" y="225"/>
                      <a:pt x="758" y="225"/>
                      <a:pt x="758" y="225"/>
                    </a:cubicBezTo>
                    <a:cubicBezTo>
                      <a:pt x="758" y="222"/>
                      <a:pt x="758" y="222"/>
                      <a:pt x="758" y="222"/>
                    </a:cubicBezTo>
                    <a:cubicBezTo>
                      <a:pt x="722" y="222"/>
                      <a:pt x="722" y="222"/>
                      <a:pt x="722" y="222"/>
                    </a:cubicBezTo>
                    <a:cubicBezTo>
                      <a:pt x="722" y="218"/>
                      <a:pt x="722" y="218"/>
                      <a:pt x="722" y="218"/>
                    </a:cubicBezTo>
                    <a:cubicBezTo>
                      <a:pt x="719" y="218"/>
                      <a:pt x="719" y="218"/>
                      <a:pt x="719" y="218"/>
                    </a:cubicBezTo>
                    <a:cubicBezTo>
                      <a:pt x="719" y="214"/>
                      <a:pt x="719" y="214"/>
                      <a:pt x="719" y="214"/>
                    </a:cubicBezTo>
                    <a:cubicBezTo>
                      <a:pt x="711" y="214"/>
                      <a:pt x="711" y="214"/>
                      <a:pt x="711" y="214"/>
                    </a:cubicBezTo>
                    <a:cubicBezTo>
                      <a:pt x="711" y="212"/>
                      <a:pt x="711" y="212"/>
                      <a:pt x="711" y="212"/>
                    </a:cubicBezTo>
                    <a:cubicBezTo>
                      <a:pt x="700" y="212"/>
                      <a:pt x="700" y="212"/>
                      <a:pt x="700" y="212"/>
                    </a:cubicBezTo>
                    <a:cubicBezTo>
                      <a:pt x="700" y="209"/>
                      <a:pt x="700" y="209"/>
                      <a:pt x="700" y="209"/>
                    </a:cubicBezTo>
                    <a:cubicBezTo>
                      <a:pt x="692" y="209"/>
                      <a:pt x="692" y="209"/>
                      <a:pt x="692" y="209"/>
                    </a:cubicBezTo>
                    <a:cubicBezTo>
                      <a:pt x="692" y="206"/>
                      <a:pt x="692" y="206"/>
                      <a:pt x="692" y="206"/>
                    </a:cubicBezTo>
                    <a:cubicBezTo>
                      <a:pt x="681" y="206"/>
                      <a:pt x="681" y="206"/>
                      <a:pt x="681" y="206"/>
                    </a:cubicBezTo>
                    <a:cubicBezTo>
                      <a:pt x="681" y="202"/>
                      <a:pt x="681" y="202"/>
                      <a:pt x="681" y="202"/>
                    </a:cubicBezTo>
                    <a:cubicBezTo>
                      <a:pt x="664" y="202"/>
                      <a:pt x="664" y="202"/>
                      <a:pt x="664" y="202"/>
                    </a:cubicBezTo>
                    <a:cubicBezTo>
                      <a:pt x="664" y="198"/>
                      <a:pt x="664" y="198"/>
                      <a:pt x="664" y="198"/>
                    </a:cubicBezTo>
                    <a:cubicBezTo>
                      <a:pt x="654" y="198"/>
                      <a:pt x="654" y="198"/>
                      <a:pt x="654" y="198"/>
                    </a:cubicBezTo>
                    <a:cubicBezTo>
                      <a:pt x="654" y="196"/>
                      <a:pt x="654" y="196"/>
                      <a:pt x="654" y="196"/>
                    </a:cubicBezTo>
                    <a:cubicBezTo>
                      <a:pt x="644" y="196"/>
                      <a:pt x="644" y="196"/>
                      <a:pt x="644" y="196"/>
                    </a:cubicBezTo>
                    <a:cubicBezTo>
                      <a:pt x="644" y="193"/>
                      <a:pt x="644" y="193"/>
                      <a:pt x="644" y="193"/>
                    </a:cubicBezTo>
                    <a:cubicBezTo>
                      <a:pt x="640" y="193"/>
                      <a:pt x="640" y="193"/>
                      <a:pt x="640" y="193"/>
                    </a:cubicBezTo>
                    <a:cubicBezTo>
                      <a:pt x="640" y="190"/>
                      <a:pt x="640" y="190"/>
                      <a:pt x="640" y="190"/>
                    </a:cubicBezTo>
                    <a:cubicBezTo>
                      <a:pt x="637" y="190"/>
                      <a:pt x="637" y="190"/>
                      <a:pt x="637" y="190"/>
                    </a:cubicBezTo>
                    <a:cubicBezTo>
                      <a:pt x="637" y="188"/>
                      <a:pt x="637" y="188"/>
                      <a:pt x="637" y="188"/>
                    </a:cubicBezTo>
                    <a:cubicBezTo>
                      <a:pt x="600" y="188"/>
                      <a:pt x="600" y="188"/>
                      <a:pt x="600" y="188"/>
                    </a:cubicBezTo>
                    <a:cubicBezTo>
                      <a:pt x="600" y="185"/>
                      <a:pt x="600" y="185"/>
                      <a:pt x="600" y="185"/>
                    </a:cubicBezTo>
                    <a:cubicBezTo>
                      <a:pt x="596" y="185"/>
                      <a:pt x="596" y="185"/>
                      <a:pt x="596" y="185"/>
                    </a:cubicBezTo>
                    <a:cubicBezTo>
                      <a:pt x="596" y="183"/>
                      <a:pt x="596" y="183"/>
                      <a:pt x="596" y="183"/>
                    </a:cubicBezTo>
                    <a:cubicBezTo>
                      <a:pt x="592" y="183"/>
                      <a:pt x="592" y="183"/>
                      <a:pt x="592" y="183"/>
                    </a:cubicBezTo>
                    <a:cubicBezTo>
                      <a:pt x="592" y="181"/>
                      <a:pt x="592" y="181"/>
                      <a:pt x="592" y="181"/>
                    </a:cubicBezTo>
                    <a:cubicBezTo>
                      <a:pt x="589" y="181"/>
                      <a:pt x="589" y="181"/>
                      <a:pt x="589" y="181"/>
                    </a:cubicBezTo>
                    <a:cubicBezTo>
                      <a:pt x="589" y="179"/>
                      <a:pt x="589" y="179"/>
                      <a:pt x="589" y="179"/>
                    </a:cubicBezTo>
                    <a:cubicBezTo>
                      <a:pt x="586" y="179"/>
                      <a:pt x="586" y="179"/>
                      <a:pt x="586" y="179"/>
                    </a:cubicBezTo>
                    <a:cubicBezTo>
                      <a:pt x="586" y="176"/>
                      <a:pt x="586" y="176"/>
                      <a:pt x="586" y="176"/>
                    </a:cubicBezTo>
                    <a:cubicBezTo>
                      <a:pt x="583" y="176"/>
                      <a:pt x="583" y="176"/>
                      <a:pt x="583" y="176"/>
                    </a:cubicBezTo>
                    <a:cubicBezTo>
                      <a:pt x="583" y="173"/>
                      <a:pt x="583" y="173"/>
                      <a:pt x="583" y="173"/>
                    </a:cubicBezTo>
                    <a:cubicBezTo>
                      <a:pt x="575" y="173"/>
                      <a:pt x="575" y="173"/>
                      <a:pt x="575" y="173"/>
                    </a:cubicBezTo>
                    <a:cubicBezTo>
                      <a:pt x="575" y="170"/>
                      <a:pt x="575" y="170"/>
                      <a:pt x="575" y="170"/>
                    </a:cubicBezTo>
                    <a:cubicBezTo>
                      <a:pt x="570" y="170"/>
                      <a:pt x="570" y="170"/>
                      <a:pt x="570" y="170"/>
                    </a:cubicBezTo>
                    <a:cubicBezTo>
                      <a:pt x="570" y="167"/>
                      <a:pt x="570" y="167"/>
                      <a:pt x="570" y="167"/>
                    </a:cubicBezTo>
                    <a:cubicBezTo>
                      <a:pt x="564" y="167"/>
                      <a:pt x="564" y="167"/>
                      <a:pt x="564" y="167"/>
                    </a:cubicBezTo>
                    <a:cubicBezTo>
                      <a:pt x="564" y="165"/>
                      <a:pt x="564" y="165"/>
                      <a:pt x="564" y="165"/>
                    </a:cubicBezTo>
                    <a:cubicBezTo>
                      <a:pt x="556" y="165"/>
                      <a:pt x="556" y="165"/>
                      <a:pt x="556" y="165"/>
                    </a:cubicBezTo>
                    <a:cubicBezTo>
                      <a:pt x="556" y="162"/>
                      <a:pt x="556" y="162"/>
                      <a:pt x="556" y="162"/>
                    </a:cubicBezTo>
                    <a:cubicBezTo>
                      <a:pt x="554" y="162"/>
                      <a:pt x="554" y="162"/>
                      <a:pt x="554" y="162"/>
                    </a:cubicBezTo>
                    <a:cubicBezTo>
                      <a:pt x="554" y="159"/>
                      <a:pt x="554" y="159"/>
                      <a:pt x="554" y="159"/>
                    </a:cubicBezTo>
                    <a:cubicBezTo>
                      <a:pt x="533" y="159"/>
                      <a:pt x="533" y="159"/>
                      <a:pt x="533" y="159"/>
                    </a:cubicBezTo>
                    <a:cubicBezTo>
                      <a:pt x="533" y="156"/>
                      <a:pt x="533" y="156"/>
                      <a:pt x="533" y="156"/>
                    </a:cubicBezTo>
                    <a:cubicBezTo>
                      <a:pt x="526" y="156"/>
                      <a:pt x="526" y="156"/>
                      <a:pt x="526" y="156"/>
                    </a:cubicBezTo>
                    <a:cubicBezTo>
                      <a:pt x="526" y="154"/>
                      <a:pt x="526" y="154"/>
                      <a:pt x="526" y="154"/>
                    </a:cubicBezTo>
                    <a:cubicBezTo>
                      <a:pt x="523" y="154"/>
                      <a:pt x="523" y="154"/>
                      <a:pt x="523" y="154"/>
                    </a:cubicBezTo>
                    <a:cubicBezTo>
                      <a:pt x="523" y="151"/>
                      <a:pt x="523" y="151"/>
                      <a:pt x="523" y="151"/>
                    </a:cubicBezTo>
                    <a:cubicBezTo>
                      <a:pt x="512" y="151"/>
                      <a:pt x="512" y="151"/>
                      <a:pt x="512" y="151"/>
                    </a:cubicBezTo>
                    <a:cubicBezTo>
                      <a:pt x="512" y="147"/>
                      <a:pt x="512" y="147"/>
                      <a:pt x="512" y="147"/>
                    </a:cubicBezTo>
                    <a:cubicBezTo>
                      <a:pt x="500" y="147"/>
                      <a:pt x="500" y="147"/>
                      <a:pt x="500" y="147"/>
                    </a:cubicBezTo>
                    <a:cubicBezTo>
                      <a:pt x="500" y="147"/>
                      <a:pt x="500" y="144"/>
                      <a:pt x="500" y="144"/>
                    </a:cubicBezTo>
                    <a:cubicBezTo>
                      <a:pt x="499" y="144"/>
                      <a:pt x="466" y="144"/>
                      <a:pt x="466" y="144"/>
                    </a:cubicBezTo>
                    <a:cubicBezTo>
                      <a:pt x="466" y="141"/>
                      <a:pt x="466" y="141"/>
                      <a:pt x="466" y="141"/>
                    </a:cubicBezTo>
                    <a:cubicBezTo>
                      <a:pt x="463" y="141"/>
                      <a:pt x="463" y="141"/>
                      <a:pt x="463" y="141"/>
                    </a:cubicBezTo>
                    <a:cubicBezTo>
                      <a:pt x="463" y="136"/>
                      <a:pt x="463" y="136"/>
                      <a:pt x="463" y="136"/>
                    </a:cubicBezTo>
                    <a:cubicBezTo>
                      <a:pt x="456" y="136"/>
                      <a:pt x="456" y="136"/>
                      <a:pt x="456" y="136"/>
                    </a:cubicBezTo>
                    <a:cubicBezTo>
                      <a:pt x="456" y="132"/>
                      <a:pt x="456" y="132"/>
                      <a:pt x="456" y="132"/>
                    </a:cubicBezTo>
                    <a:cubicBezTo>
                      <a:pt x="434" y="132"/>
                      <a:pt x="434" y="132"/>
                      <a:pt x="434" y="132"/>
                    </a:cubicBezTo>
                    <a:cubicBezTo>
                      <a:pt x="434" y="128"/>
                      <a:pt x="434" y="128"/>
                      <a:pt x="434" y="128"/>
                    </a:cubicBezTo>
                    <a:cubicBezTo>
                      <a:pt x="430" y="128"/>
                      <a:pt x="430" y="128"/>
                      <a:pt x="430" y="128"/>
                    </a:cubicBezTo>
                    <a:cubicBezTo>
                      <a:pt x="430" y="126"/>
                      <a:pt x="430" y="126"/>
                      <a:pt x="430" y="126"/>
                    </a:cubicBezTo>
                    <a:cubicBezTo>
                      <a:pt x="419" y="126"/>
                      <a:pt x="419" y="126"/>
                      <a:pt x="419" y="126"/>
                    </a:cubicBezTo>
                    <a:cubicBezTo>
                      <a:pt x="419" y="123"/>
                      <a:pt x="419" y="123"/>
                      <a:pt x="419" y="123"/>
                    </a:cubicBezTo>
                    <a:cubicBezTo>
                      <a:pt x="414" y="123"/>
                      <a:pt x="414" y="123"/>
                      <a:pt x="414" y="123"/>
                    </a:cubicBezTo>
                    <a:cubicBezTo>
                      <a:pt x="414" y="120"/>
                      <a:pt x="414" y="120"/>
                      <a:pt x="414" y="120"/>
                    </a:cubicBezTo>
                    <a:cubicBezTo>
                      <a:pt x="397" y="120"/>
                      <a:pt x="397" y="120"/>
                      <a:pt x="397" y="120"/>
                    </a:cubicBezTo>
                    <a:cubicBezTo>
                      <a:pt x="397" y="117"/>
                      <a:pt x="397" y="117"/>
                      <a:pt x="397" y="117"/>
                    </a:cubicBezTo>
                    <a:cubicBezTo>
                      <a:pt x="391" y="117"/>
                      <a:pt x="391" y="117"/>
                      <a:pt x="391" y="117"/>
                    </a:cubicBezTo>
                    <a:cubicBezTo>
                      <a:pt x="391" y="115"/>
                      <a:pt x="391" y="115"/>
                      <a:pt x="391" y="115"/>
                    </a:cubicBezTo>
                    <a:cubicBezTo>
                      <a:pt x="378" y="115"/>
                      <a:pt x="378" y="115"/>
                      <a:pt x="378" y="115"/>
                    </a:cubicBezTo>
                    <a:cubicBezTo>
                      <a:pt x="378" y="112"/>
                      <a:pt x="378" y="112"/>
                      <a:pt x="378" y="112"/>
                    </a:cubicBezTo>
                    <a:cubicBezTo>
                      <a:pt x="366" y="112"/>
                      <a:pt x="366" y="112"/>
                      <a:pt x="366" y="112"/>
                    </a:cubicBezTo>
                    <a:cubicBezTo>
                      <a:pt x="366" y="109"/>
                      <a:pt x="366" y="109"/>
                      <a:pt x="366" y="109"/>
                    </a:cubicBezTo>
                    <a:cubicBezTo>
                      <a:pt x="357" y="109"/>
                      <a:pt x="357" y="109"/>
                      <a:pt x="357" y="109"/>
                    </a:cubicBezTo>
                    <a:cubicBezTo>
                      <a:pt x="357" y="107"/>
                      <a:pt x="357" y="107"/>
                      <a:pt x="357" y="107"/>
                    </a:cubicBezTo>
                    <a:cubicBezTo>
                      <a:pt x="352" y="107"/>
                      <a:pt x="352" y="107"/>
                      <a:pt x="352" y="107"/>
                    </a:cubicBezTo>
                    <a:cubicBezTo>
                      <a:pt x="352" y="104"/>
                      <a:pt x="352" y="104"/>
                      <a:pt x="352" y="104"/>
                    </a:cubicBezTo>
                    <a:cubicBezTo>
                      <a:pt x="350" y="104"/>
                      <a:pt x="350" y="104"/>
                      <a:pt x="350" y="104"/>
                    </a:cubicBezTo>
                    <a:cubicBezTo>
                      <a:pt x="350" y="102"/>
                      <a:pt x="350" y="102"/>
                      <a:pt x="350" y="102"/>
                    </a:cubicBezTo>
                    <a:cubicBezTo>
                      <a:pt x="333" y="102"/>
                      <a:pt x="333" y="102"/>
                      <a:pt x="333" y="102"/>
                    </a:cubicBezTo>
                    <a:cubicBezTo>
                      <a:pt x="333" y="99"/>
                      <a:pt x="333" y="99"/>
                      <a:pt x="333" y="99"/>
                    </a:cubicBezTo>
                    <a:cubicBezTo>
                      <a:pt x="330" y="99"/>
                      <a:pt x="330" y="99"/>
                      <a:pt x="330" y="99"/>
                    </a:cubicBezTo>
                    <a:cubicBezTo>
                      <a:pt x="330" y="96"/>
                      <a:pt x="330" y="96"/>
                      <a:pt x="330" y="96"/>
                    </a:cubicBezTo>
                    <a:cubicBezTo>
                      <a:pt x="325" y="96"/>
                      <a:pt x="325" y="96"/>
                      <a:pt x="325" y="96"/>
                    </a:cubicBezTo>
                    <a:cubicBezTo>
                      <a:pt x="325" y="94"/>
                      <a:pt x="325" y="94"/>
                      <a:pt x="325" y="94"/>
                    </a:cubicBezTo>
                    <a:cubicBezTo>
                      <a:pt x="315" y="94"/>
                      <a:pt x="315" y="94"/>
                      <a:pt x="315" y="94"/>
                    </a:cubicBezTo>
                    <a:cubicBezTo>
                      <a:pt x="315" y="90"/>
                      <a:pt x="315" y="90"/>
                      <a:pt x="315" y="90"/>
                    </a:cubicBezTo>
                    <a:cubicBezTo>
                      <a:pt x="310" y="90"/>
                      <a:pt x="310" y="90"/>
                      <a:pt x="310" y="90"/>
                    </a:cubicBezTo>
                    <a:cubicBezTo>
                      <a:pt x="310" y="87"/>
                      <a:pt x="310" y="87"/>
                      <a:pt x="310" y="87"/>
                    </a:cubicBezTo>
                    <a:cubicBezTo>
                      <a:pt x="306" y="87"/>
                      <a:pt x="306" y="87"/>
                      <a:pt x="306" y="87"/>
                    </a:cubicBezTo>
                    <a:cubicBezTo>
                      <a:pt x="306" y="84"/>
                      <a:pt x="306" y="84"/>
                      <a:pt x="306" y="84"/>
                    </a:cubicBezTo>
                    <a:cubicBezTo>
                      <a:pt x="301" y="84"/>
                      <a:pt x="301" y="84"/>
                      <a:pt x="301" y="84"/>
                    </a:cubicBezTo>
                    <a:cubicBezTo>
                      <a:pt x="301" y="79"/>
                      <a:pt x="301" y="79"/>
                      <a:pt x="301" y="79"/>
                    </a:cubicBezTo>
                    <a:cubicBezTo>
                      <a:pt x="298" y="79"/>
                      <a:pt x="298" y="79"/>
                      <a:pt x="298" y="79"/>
                    </a:cubicBezTo>
                    <a:cubicBezTo>
                      <a:pt x="298" y="77"/>
                      <a:pt x="298" y="77"/>
                      <a:pt x="298" y="77"/>
                    </a:cubicBezTo>
                    <a:cubicBezTo>
                      <a:pt x="294" y="77"/>
                      <a:pt x="294" y="77"/>
                      <a:pt x="294" y="77"/>
                    </a:cubicBezTo>
                    <a:cubicBezTo>
                      <a:pt x="294" y="72"/>
                      <a:pt x="294" y="72"/>
                      <a:pt x="294" y="72"/>
                    </a:cubicBezTo>
                    <a:cubicBezTo>
                      <a:pt x="264" y="72"/>
                      <a:pt x="264" y="72"/>
                      <a:pt x="264" y="72"/>
                    </a:cubicBezTo>
                    <a:cubicBezTo>
                      <a:pt x="264" y="69"/>
                      <a:pt x="264" y="69"/>
                      <a:pt x="264" y="69"/>
                    </a:cubicBezTo>
                    <a:cubicBezTo>
                      <a:pt x="247" y="69"/>
                      <a:pt x="247" y="69"/>
                      <a:pt x="247" y="69"/>
                    </a:cubicBezTo>
                    <a:cubicBezTo>
                      <a:pt x="247" y="65"/>
                      <a:pt x="247" y="65"/>
                      <a:pt x="247" y="65"/>
                    </a:cubicBezTo>
                    <a:cubicBezTo>
                      <a:pt x="233" y="65"/>
                      <a:pt x="233" y="65"/>
                      <a:pt x="233" y="65"/>
                    </a:cubicBezTo>
                    <a:cubicBezTo>
                      <a:pt x="233" y="62"/>
                      <a:pt x="233" y="62"/>
                      <a:pt x="233" y="62"/>
                    </a:cubicBezTo>
                    <a:cubicBezTo>
                      <a:pt x="219" y="62"/>
                      <a:pt x="219" y="62"/>
                      <a:pt x="219" y="62"/>
                    </a:cubicBezTo>
                    <a:cubicBezTo>
                      <a:pt x="219" y="58"/>
                      <a:pt x="219" y="58"/>
                      <a:pt x="219" y="58"/>
                    </a:cubicBezTo>
                    <a:cubicBezTo>
                      <a:pt x="216" y="58"/>
                      <a:pt x="216" y="58"/>
                      <a:pt x="216" y="58"/>
                    </a:cubicBezTo>
                    <a:cubicBezTo>
                      <a:pt x="216" y="54"/>
                      <a:pt x="216" y="54"/>
                      <a:pt x="216" y="54"/>
                    </a:cubicBezTo>
                    <a:cubicBezTo>
                      <a:pt x="212" y="54"/>
                      <a:pt x="212" y="54"/>
                      <a:pt x="212" y="54"/>
                    </a:cubicBezTo>
                    <a:cubicBezTo>
                      <a:pt x="212" y="52"/>
                      <a:pt x="212" y="52"/>
                      <a:pt x="212" y="52"/>
                    </a:cubicBezTo>
                    <a:cubicBezTo>
                      <a:pt x="196" y="52"/>
                      <a:pt x="196" y="52"/>
                      <a:pt x="196" y="52"/>
                    </a:cubicBezTo>
                    <a:cubicBezTo>
                      <a:pt x="196" y="48"/>
                      <a:pt x="196" y="48"/>
                      <a:pt x="196" y="48"/>
                    </a:cubicBezTo>
                    <a:cubicBezTo>
                      <a:pt x="188" y="48"/>
                      <a:pt x="188" y="48"/>
                      <a:pt x="188" y="48"/>
                    </a:cubicBezTo>
                    <a:cubicBezTo>
                      <a:pt x="188" y="46"/>
                      <a:pt x="188" y="46"/>
                      <a:pt x="188" y="46"/>
                    </a:cubicBezTo>
                    <a:cubicBezTo>
                      <a:pt x="184" y="46"/>
                      <a:pt x="184" y="46"/>
                      <a:pt x="184" y="46"/>
                    </a:cubicBezTo>
                    <a:cubicBezTo>
                      <a:pt x="184" y="42"/>
                      <a:pt x="184" y="42"/>
                      <a:pt x="184" y="42"/>
                    </a:cubicBezTo>
                    <a:cubicBezTo>
                      <a:pt x="151" y="42"/>
                      <a:pt x="151" y="42"/>
                      <a:pt x="151" y="42"/>
                    </a:cubicBezTo>
                    <a:cubicBezTo>
                      <a:pt x="151" y="39"/>
                      <a:pt x="151" y="39"/>
                      <a:pt x="151" y="39"/>
                    </a:cubicBezTo>
                    <a:cubicBezTo>
                      <a:pt x="148" y="39"/>
                      <a:pt x="148" y="39"/>
                      <a:pt x="148" y="39"/>
                    </a:cubicBezTo>
                    <a:cubicBezTo>
                      <a:pt x="148" y="33"/>
                      <a:pt x="148" y="33"/>
                      <a:pt x="148" y="33"/>
                    </a:cubicBezTo>
                    <a:cubicBezTo>
                      <a:pt x="140" y="33"/>
                      <a:pt x="140" y="33"/>
                      <a:pt x="140" y="33"/>
                    </a:cubicBezTo>
                    <a:cubicBezTo>
                      <a:pt x="140" y="31"/>
                      <a:pt x="140" y="31"/>
                      <a:pt x="140" y="31"/>
                    </a:cubicBezTo>
                    <a:cubicBezTo>
                      <a:pt x="133" y="31"/>
                      <a:pt x="133" y="31"/>
                      <a:pt x="133" y="31"/>
                    </a:cubicBezTo>
                    <a:cubicBezTo>
                      <a:pt x="133" y="26"/>
                      <a:pt x="133" y="26"/>
                      <a:pt x="133" y="26"/>
                    </a:cubicBezTo>
                    <a:cubicBezTo>
                      <a:pt x="118" y="26"/>
                      <a:pt x="118" y="26"/>
                      <a:pt x="118" y="26"/>
                    </a:cubicBezTo>
                    <a:cubicBezTo>
                      <a:pt x="118" y="23"/>
                      <a:pt x="118" y="23"/>
                      <a:pt x="118" y="23"/>
                    </a:cubicBezTo>
                    <a:cubicBezTo>
                      <a:pt x="115" y="23"/>
                      <a:pt x="115" y="23"/>
                      <a:pt x="115" y="23"/>
                    </a:cubicBezTo>
                    <a:cubicBezTo>
                      <a:pt x="115" y="19"/>
                      <a:pt x="115" y="19"/>
                      <a:pt x="115" y="19"/>
                    </a:cubicBezTo>
                    <a:cubicBezTo>
                      <a:pt x="103" y="19"/>
                      <a:pt x="103" y="19"/>
                      <a:pt x="103" y="19"/>
                    </a:cubicBezTo>
                    <a:cubicBezTo>
                      <a:pt x="103" y="16"/>
                      <a:pt x="103" y="16"/>
                      <a:pt x="103" y="16"/>
                    </a:cubicBezTo>
                    <a:cubicBezTo>
                      <a:pt x="100" y="16"/>
                      <a:pt x="100" y="16"/>
                      <a:pt x="100" y="16"/>
                    </a:cubicBezTo>
                    <a:cubicBezTo>
                      <a:pt x="100" y="13"/>
                      <a:pt x="100" y="13"/>
                      <a:pt x="100" y="13"/>
                    </a:cubicBezTo>
                    <a:cubicBezTo>
                      <a:pt x="95" y="13"/>
                      <a:pt x="95" y="13"/>
                      <a:pt x="95" y="13"/>
                    </a:cubicBezTo>
                    <a:cubicBezTo>
                      <a:pt x="95" y="10"/>
                      <a:pt x="95" y="10"/>
                      <a:pt x="95" y="10"/>
                    </a:cubicBezTo>
                    <a:cubicBezTo>
                      <a:pt x="87" y="10"/>
                      <a:pt x="87" y="10"/>
                      <a:pt x="87" y="10"/>
                    </a:cubicBezTo>
                    <a:cubicBezTo>
                      <a:pt x="87" y="7"/>
                      <a:pt x="87" y="7"/>
                      <a:pt x="87" y="7"/>
                    </a:cubicBezTo>
                    <a:cubicBezTo>
                      <a:pt x="60" y="7"/>
                      <a:pt x="60" y="7"/>
                      <a:pt x="60" y="7"/>
                    </a:cubicBezTo>
                    <a:cubicBezTo>
                      <a:pt x="60" y="5"/>
                      <a:pt x="60" y="5"/>
                      <a:pt x="60" y="5"/>
                    </a:cubicBezTo>
                    <a:cubicBezTo>
                      <a:pt x="56" y="5"/>
                      <a:pt x="56" y="5"/>
                      <a:pt x="56" y="5"/>
                    </a:cubicBezTo>
                    <a:cubicBezTo>
                      <a:pt x="56" y="3"/>
                      <a:pt x="56" y="3"/>
                      <a:pt x="56" y="3"/>
                    </a:cubicBezTo>
                    <a:cubicBezTo>
                      <a:pt x="40" y="3"/>
                      <a:pt x="40" y="3"/>
                      <a:pt x="40" y="3"/>
                    </a:cubicBezTo>
                    <a:cubicBezTo>
                      <a:pt x="22" y="3"/>
                      <a:pt x="22" y="3"/>
                      <a:pt x="22" y="3"/>
                    </a:cubicBezTo>
                    <a:cubicBezTo>
                      <a:pt x="22" y="0"/>
                      <a:pt x="22" y="0"/>
                      <a:pt x="22" y="0"/>
                    </a:cubicBezTo>
                    <a:cubicBezTo>
                      <a:pt x="0" y="0"/>
                      <a:pt x="0" y="0"/>
                      <a:pt x="0" y="0"/>
                    </a:cubicBezTo>
                  </a:path>
                </a:pathLst>
              </a:custGeom>
              <a:noFill/>
              <a:ln w="190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grpSp>
            <p:nvGrpSpPr>
              <p:cNvPr id="494" name="Group 493"/>
              <p:cNvGrpSpPr/>
              <p:nvPr/>
            </p:nvGrpSpPr>
            <p:grpSpPr>
              <a:xfrm>
                <a:off x="2024965" y="1453344"/>
                <a:ext cx="4089212" cy="1106001"/>
                <a:chOff x="2024965" y="1453344"/>
                <a:chExt cx="4089212" cy="1106001"/>
              </a:xfrm>
            </p:grpSpPr>
            <p:sp>
              <p:nvSpPr>
                <p:cNvPr id="410" name="Freeform 174"/>
                <p:cNvSpPr>
                  <a:spLocks noEditPoints="1"/>
                </p:cNvSpPr>
                <p:nvPr/>
              </p:nvSpPr>
              <p:spPr bwMode="auto">
                <a:xfrm>
                  <a:off x="6057075" y="2492947"/>
                  <a:ext cx="57102" cy="66398"/>
                </a:xfrm>
                <a:custGeom>
                  <a:avLst/>
                  <a:gdLst>
                    <a:gd name="T0" fmla="*/ 16 w 31"/>
                    <a:gd name="T1" fmla="*/ 0 h 35"/>
                    <a:gd name="T2" fmla="*/ 16 w 31"/>
                    <a:gd name="T3" fmla="*/ 35 h 35"/>
                    <a:gd name="T4" fmla="*/ 31 w 31"/>
                    <a:gd name="T5" fmla="*/ 17 h 35"/>
                    <a:gd name="T6" fmla="*/ 0 w 31"/>
                    <a:gd name="T7" fmla="*/ 17 h 35"/>
                  </a:gdLst>
                  <a:ahLst/>
                  <a:cxnLst>
                    <a:cxn ang="0">
                      <a:pos x="T0" y="T1"/>
                    </a:cxn>
                    <a:cxn ang="0">
                      <a:pos x="T2" y="T3"/>
                    </a:cxn>
                    <a:cxn ang="0">
                      <a:pos x="T4" y="T5"/>
                    </a:cxn>
                    <a:cxn ang="0">
                      <a:pos x="T6" y="T7"/>
                    </a:cxn>
                  </a:cxnLst>
                  <a:rect l="0" t="0" r="r" b="b"/>
                  <a:pathLst>
                    <a:path w="31" h="35">
                      <a:moveTo>
                        <a:pt x="16" y="0"/>
                      </a:moveTo>
                      <a:lnTo>
                        <a:pt x="16" y="35"/>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11" name="Freeform 175"/>
                <p:cNvSpPr>
                  <a:spLocks noEditPoints="1"/>
                </p:cNvSpPr>
                <p:nvPr/>
              </p:nvSpPr>
              <p:spPr bwMode="auto">
                <a:xfrm>
                  <a:off x="5990764" y="2492947"/>
                  <a:ext cx="60786" cy="66398"/>
                </a:xfrm>
                <a:custGeom>
                  <a:avLst/>
                  <a:gdLst>
                    <a:gd name="T0" fmla="*/ 17 w 33"/>
                    <a:gd name="T1" fmla="*/ 0 h 35"/>
                    <a:gd name="T2" fmla="*/ 17 w 33"/>
                    <a:gd name="T3" fmla="*/ 35 h 35"/>
                    <a:gd name="T4" fmla="*/ 33 w 33"/>
                    <a:gd name="T5" fmla="*/ 17 h 35"/>
                    <a:gd name="T6" fmla="*/ 0 w 33"/>
                    <a:gd name="T7" fmla="*/ 17 h 35"/>
                  </a:gdLst>
                  <a:ahLst/>
                  <a:cxnLst>
                    <a:cxn ang="0">
                      <a:pos x="T0" y="T1"/>
                    </a:cxn>
                    <a:cxn ang="0">
                      <a:pos x="T2" y="T3"/>
                    </a:cxn>
                    <a:cxn ang="0">
                      <a:pos x="T4" y="T5"/>
                    </a:cxn>
                    <a:cxn ang="0">
                      <a:pos x="T6" y="T7"/>
                    </a:cxn>
                  </a:cxnLst>
                  <a:rect l="0" t="0" r="r" b="b"/>
                  <a:pathLst>
                    <a:path w="33" h="35">
                      <a:moveTo>
                        <a:pt x="17" y="0"/>
                      </a:moveTo>
                      <a:lnTo>
                        <a:pt x="17" y="35"/>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12" name="Freeform 176"/>
                <p:cNvSpPr>
                  <a:spLocks noEditPoints="1"/>
                </p:cNvSpPr>
                <p:nvPr/>
              </p:nvSpPr>
              <p:spPr bwMode="auto">
                <a:xfrm>
                  <a:off x="5900506" y="2492947"/>
                  <a:ext cx="58944" cy="66398"/>
                </a:xfrm>
                <a:custGeom>
                  <a:avLst/>
                  <a:gdLst>
                    <a:gd name="T0" fmla="*/ 17 w 32"/>
                    <a:gd name="T1" fmla="*/ 0 h 35"/>
                    <a:gd name="T2" fmla="*/ 17 w 32"/>
                    <a:gd name="T3" fmla="*/ 35 h 35"/>
                    <a:gd name="T4" fmla="*/ 32 w 32"/>
                    <a:gd name="T5" fmla="*/ 17 h 35"/>
                    <a:gd name="T6" fmla="*/ 0 w 32"/>
                    <a:gd name="T7" fmla="*/ 17 h 35"/>
                  </a:gdLst>
                  <a:ahLst/>
                  <a:cxnLst>
                    <a:cxn ang="0">
                      <a:pos x="T0" y="T1"/>
                    </a:cxn>
                    <a:cxn ang="0">
                      <a:pos x="T2" y="T3"/>
                    </a:cxn>
                    <a:cxn ang="0">
                      <a:pos x="T4" y="T5"/>
                    </a:cxn>
                    <a:cxn ang="0">
                      <a:pos x="T6" y="T7"/>
                    </a:cxn>
                  </a:cxnLst>
                  <a:rect l="0" t="0" r="r" b="b"/>
                  <a:pathLst>
                    <a:path w="32" h="35">
                      <a:moveTo>
                        <a:pt x="17" y="0"/>
                      </a:moveTo>
                      <a:lnTo>
                        <a:pt x="17" y="35"/>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13" name="Freeform 177"/>
                <p:cNvSpPr>
                  <a:spLocks noEditPoints="1"/>
                </p:cNvSpPr>
                <p:nvPr/>
              </p:nvSpPr>
              <p:spPr bwMode="auto">
                <a:xfrm>
                  <a:off x="5893138" y="2492947"/>
                  <a:ext cx="60786" cy="66398"/>
                </a:xfrm>
                <a:custGeom>
                  <a:avLst/>
                  <a:gdLst>
                    <a:gd name="T0" fmla="*/ 16 w 33"/>
                    <a:gd name="T1" fmla="*/ 0 h 35"/>
                    <a:gd name="T2" fmla="*/ 16 w 33"/>
                    <a:gd name="T3" fmla="*/ 35 h 35"/>
                    <a:gd name="T4" fmla="*/ 33 w 33"/>
                    <a:gd name="T5" fmla="*/ 17 h 35"/>
                    <a:gd name="T6" fmla="*/ 0 w 33"/>
                    <a:gd name="T7" fmla="*/ 17 h 35"/>
                  </a:gdLst>
                  <a:ahLst/>
                  <a:cxnLst>
                    <a:cxn ang="0">
                      <a:pos x="T0" y="T1"/>
                    </a:cxn>
                    <a:cxn ang="0">
                      <a:pos x="T2" y="T3"/>
                    </a:cxn>
                    <a:cxn ang="0">
                      <a:pos x="T4" y="T5"/>
                    </a:cxn>
                    <a:cxn ang="0">
                      <a:pos x="T6" y="T7"/>
                    </a:cxn>
                  </a:cxnLst>
                  <a:rect l="0" t="0" r="r" b="b"/>
                  <a:pathLst>
                    <a:path w="33" h="35">
                      <a:moveTo>
                        <a:pt x="16" y="0"/>
                      </a:moveTo>
                      <a:lnTo>
                        <a:pt x="16" y="35"/>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14" name="Freeform 178"/>
                <p:cNvSpPr>
                  <a:spLocks noEditPoints="1"/>
                </p:cNvSpPr>
                <p:nvPr/>
              </p:nvSpPr>
              <p:spPr bwMode="auto">
                <a:xfrm>
                  <a:off x="5887612" y="2492947"/>
                  <a:ext cx="57102" cy="66398"/>
                </a:xfrm>
                <a:custGeom>
                  <a:avLst/>
                  <a:gdLst>
                    <a:gd name="T0" fmla="*/ 15 w 31"/>
                    <a:gd name="T1" fmla="*/ 0 h 35"/>
                    <a:gd name="T2" fmla="*/ 15 w 31"/>
                    <a:gd name="T3" fmla="*/ 35 h 35"/>
                    <a:gd name="T4" fmla="*/ 31 w 31"/>
                    <a:gd name="T5" fmla="*/ 17 h 35"/>
                    <a:gd name="T6" fmla="*/ 0 w 31"/>
                    <a:gd name="T7" fmla="*/ 17 h 35"/>
                  </a:gdLst>
                  <a:ahLst/>
                  <a:cxnLst>
                    <a:cxn ang="0">
                      <a:pos x="T0" y="T1"/>
                    </a:cxn>
                    <a:cxn ang="0">
                      <a:pos x="T2" y="T3"/>
                    </a:cxn>
                    <a:cxn ang="0">
                      <a:pos x="T4" y="T5"/>
                    </a:cxn>
                    <a:cxn ang="0">
                      <a:pos x="T6" y="T7"/>
                    </a:cxn>
                  </a:cxnLst>
                  <a:rect l="0" t="0" r="r" b="b"/>
                  <a:pathLst>
                    <a:path w="31" h="35">
                      <a:moveTo>
                        <a:pt x="15" y="0"/>
                      </a:moveTo>
                      <a:lnTo>
                        <a:pt x="15" y="35"/>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15" name="Freeform 179"/>
                <p:cNvSpPr>
                  <a:spLocks noEditPoints="1"/>
                </p:cNvSpPr>
                <p:nvPr/>
              </p:nvSpPr>
              <p:spPr bwMode="auto">
                <a:xfrm>
                  <a:off x="5865509" y="2492947"/>
                  <a:ext cx="58944" cy="66398"/>
                </a:xfrm>
                <a:custGeom>
                  <a:avLst/>
                  <a:gdLst>
                    <a:gd name="T0" fmla="*/ 17 w 32"/>
                    <a:gd name="T1" fmla="*/ 0 h 35"/>
                    <a:gd name="T2" fmla="*/ 17 w 32"/>
                    <a:gd name="T3" fmla="*/ 35 h 35"/>
                    <a:gd name="T4" fmla="*/ 32 w 32"/>
                    <a:gd name="T5" fmla="*/ 17 h 35"/>
                    <a:gd name="T6" fmla="*/ 0 w 32"/>
                    <a:gd name="T7" fmla="*/ 17 h 35"/>
                  </a:gdLst>
                  <a:ahLst/>
                  <a:cxnLst>
                    <a:cxn ang="0">
                      <a:pos x="T0" y="T1"/>
                    </a:cxn>
                    <a:cxn ang="0">
                      <a:pos x="T2" y="T3"/>
                    </a:cxn>
                    <a:cxn ang="0">
                      <a:pos x="T4" y="T5"/>
                    </a:cxn>
                    <a:cxn ang="0">
                      <a:pos x="T6" y="T7"/>
                    </a:cxn>
                  </a:cxnLst>
                  <a:rect l="0" t="0" r="r" b="b"/>
                  <a:pathLst>
                    <a:path w="32" h="35">
                      <a:moveTo>
                        <a:pt x="17" y="0"/>
                      </a:moveTo>
                      <a:lnTo>
                        <a:pt x="17" y="35"/>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16" name="Freeform 180"/>
                <p:cNvSpPr>
                  <a:spLocks noEditPoints="1"/>
                </p:cNvSpPr>
                <p:nvPr/>
              </p:nvSpPr>
              <p:spPr bwMode="auto">
                <a:xfrm>
                  <a:off x="5856299" y="2492947"/>
                  <a:ext cx="58944" cy="66398"/>
                </a:xfrm>
                <a:custGeom>
                  <a:avLst/>
                  <a:gdLst>
                    <a:gd name="T0" fmla="*/ 17 w 32"/>
                    <a:gd name="T1" fmla="*/ 0 h 35"/>
                    <a:gd name="T2" fmla="*/ 17 w 32"/>
                    <a:gd name="T3" fmla="*/ 35 h 35"/>
                    <a:gd name="T4" fmla="*/ 32 w 32"/>
                    <a:gd name="T5" fmla="*/ 17 h 35"/>
                    <a:gd name="T6" fmla="*/ 0 w 32"/>
                    <a:gd name="T7" fmla="*/ 17 h 35"/>
                  </a:gdLst>
                  <a:ahLst/>
                  <a:cxnLst>
                    <a:cxn ang="0">
                      <a:pos x="T0" y="T1"/>
                    </a:cxn>
                    <a:cxn ang="0">
                      <a:pos x="T2" y="T3"/>
                    </a:cxn>
                    <a:cxn ang="0">
                      <a:pos x="T4" y="T5"/>
                    </a:cxn>
                    <a:cxn ang="0">
                      <a:pos x="T6" y="T7"/>
                    </a:cxn>
                  </a:cxnLst>
                  <a:rect l="0" t="0" r="r" b="b"/>
                  <a:pathLst>
                    <a:path w="32" h="35">
                      <a:moveTo>
                        <a:pt x="17" y="0"/>
                      </a:moveTo>
                      <a:lnTo>
                        <a:pt x="17" y="35"/>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17" name="Freeform 181"/>
                <p:cNvSpPr>
                  <a:spLocks noEditPoints="1"/>
                </p:cNvSpPr>
                <p:nvPr/>
              </p:nvSpPr>
              <p:spPr bwMode="auto">
                <a:xfrm>
                  <a:off x="5848931" y="2492947"/>
                  <a:ext cx="60786" cy="66398"/>
                </a:xfrm>
                <a:custGeom>
                  <a:avLst/>
                  <a:gdLst>
                    <a:gd name="T0" fmla="*/ 17 w 33"/>
                    <a:gd name="T1" fmla="*/ 0 h 35"/>
                    <a:gd name="T2" fmla="*/ 17 w 33"/>
                    <a:gd name="T3" fmla="*/ 35 h 35"/>
                    <a:gd name="T4" fmla="*/ 33 w 33"/>
                    <a:gd name="T5" fmla="*/ 17 h 35"/>
                    <a:gd name="T6" fmla="*/ 0 w 33"/>
                    <a:gd name="T7" fmla="*/ 17 h 35"/>
                  </a:gdLst>
                  <a:ahLst/>
                  <a:cxnLst>
                    <a:cxn ang="0">
                      <a:pos x="T0" y="T1"/>
                    </a:cxn>
                    <a:cxn ang="0">
                      <a:pos x="T2" y="T3"/>
                    </a:cxn>
                    <a:cxn ang="0">
                      <a:pos x="T4" y="T5"/>
                    </a:cxn>
                    <a:cxn ang="0">
                      <a:pos x="T6" y="T7"/>
                    </a:cxn>
                  </a:cxnLst>
                  <a:rect l="0" t="0" r="r" b="b"/>
                  <a:pathLst>
                    <a:path w="33" h="35">
                      <a:moveTo>
                        <a:pt x="17" y="0"/>
                      </a:moveTo>
                      <a:lnTo>
                        <a:pt x="17" y="35"/>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18" name="Freeform 182"/>
                <p:cNvSpPr>
                  <a:spLocks noEditPoints="1"/>
                </p:cNvSpPr>
                <p:nvPr/>
              </p:nvSpPr>
              <p:spPr bwMode="auto">
                <a:xfrm>
                  <a:off x="5843405" y="2492947"/>
                  <a:ext cx="58944" cy="66398"/>
                </a:xfrm>
                <a:custGeom>
                  <a:avLst/>
                  <a:gdLst>
                    <a:gd name="T0" fmla="*/ 17 w 32"/>
                    <a:gd name="T1" fmla="*/ 0 h 35"/>
                    <a:gd name="T2" fmla="*/ 17 w 32"/>
                    <a:gd name="T3" fmla="*/ 35 h 35"/>
                    <a:gd name="T4" fmla="*/ 32 w 32"/>
                    <a:gd name="T5" fmla="*/ 17 h 35"/>
                    <a:gd name="T6" fmla="*/ 0 w 32"/>
                    <a:gd name="T7" fmla="*/ 17 h 35"/>
                  </a:gdLst>
                  <a:ahLst/>
                  <a:cxnLst>
                    <a:cxn ang="0">
                      <a:pos x="T0" y="T1"/>
                    </a:cxn>
                    <a:cxn ang="0">
                      <a:pos x="T2" y="T3"/>
                    </a:cxn>
                    <a:cxn ang="0">
                      <a:pos x="T4" y="T5"/>
                    </a:cxn>
                    <a:cxn ang="0">
                      <a:pos x="T6" y="T7"/>
                    </a:cxn>
                  </a:cxnLst>
                  <a:rect l="0" t="0" r="r" b="b"/>
                  <a:pathLst>
                    <a:path w="32" h="35">
                      <a:moveTo>
                        <a:pt x="17" y="0"/>
                      </a:moveTo>
                      <a:lnTo>
                        <a:pt x="17" y="35"/>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19" name="Freeform 183"/>
                <p:cNvSpPr>
                  <a:spLocks noEditPoints="1"/>
                </p:cNvSpPr>
                <p:nvPr/>
              </p:nvSpPr>
              <p:spPr bwMode="auto">
                <a:xfrm>
                  <a:off x="5836037" y="2492947"/>
                  <a:ext cx="60786" cy="66398"/>
                </a:xfrm>
                <a:custGeom>
                  <a:avLst/>
                  <a:gdLst>
                    <a:gd name="T0" fmla="*/ 16 w 33"/>
                    <a:gd name="T1" fmla="*/ 0 h 35"/>
                    <a:gd name="T2" fmla="*/ 16 w 33"/>
                    <a:gd name="T3" fmla="*/ 35 h 35"/>
                    <a:gd name="T4" fmla="*/ 33 w 33"/>
                    <a:gd name="T5" fmla="*/ 17 h 35"/>
                    <a:gd name="T6" fmla="*/ 0 w 33"/>
                    <a:gd name="T7" fmla="*/ 17 h 35"/>
                  </a:gdLst>
                  <a:ahLst/>
                  <a:cxnLst>
                    <a:cxn ang="0">
                      <a:pos x="T0" y="T1"/>
                    </a:cxn>
                    <a:cxn ang="0">
                      <a:pos x="T2" y="T3"/>
                    </a:cxn>
                    <a:cxn ang="0">
                      <a:pos x="T4" y="T5"/>
                    </a:cxn>
                    <a:cxn ang="0">
                      <a:pos x="T6" y="T7"/>
                    </a:cxn>
                  </a:cxnLst>
                  <a:rect l="0" t="0" r="r" b="b"/>
                  <a:pathLst>
                    <a:path w="33" h="35">
                      <a:moveTo>
                        <a:pt x="16" y="0"/>
                      </a:moveTo>
                      <a:lnTo>
                        <a:pt x="16" y="35"/>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20" name="Freeform 184"/>
                <p:cNvSpPr>
                  <a:spLocks noEditPoints="1"/>
                </p:cNvSpPr>
                <p:nvPr/>
              </p:nvSpPr>
              <p:spPr bwMode="auto">
                <a:xfrm>
                  <a:off x="5821301" y="2492947"/>
                  <a:ext cx="58944" cy="66398"/>
                </a:xfrm>
                <a:custGeom>
                  <a:avLst/>
                  <a:gdLst>
                    <a:gd name="T0" fmla="*/ 15 w 32"/>
                    <a:gd name="T1" fmla="*/ 0 h 35"/>
                    <a:gd name="T2" fmla="*/ 15 w 32"/>
                    <a:gd name="T3" fmla="*/ 35 h 35"/>
                    <a:gd name="T4" fmla="*/ 32 w 32"/>
                    <a:gd name="T5" fmla="*/ 17 h 35"/>
                    <a:gd name="T6" fmla="*/ 0 w 32"/>
                    <a:gd name="T7" fmla="*/ 17 h 35"/>
                  </a:gdLst>
                  <a:ahLst/>
                  <a:cxnLst>
                    <a:cxn ang="0">
                      <a:pos x="T0" y="T1"/>
                    </a:cxn>
                    <a:cxn ang="0">
                      <a:pos x="T2" y="T3"/>
                    </a:cxn>
                    <a:cxn ang="0">
                      <a:pos x="T4" y="T5"/>
                    </a:cxn>
                    <a:cxn ang="0">
                      <a:pos x="T6" y="T7"/>
                    </a:cxn>
                  </a:cxnLst>
                  <a:rect l="0" t="0" r="r" b="b"/>
                  <a:pathLst>
                    <a:path w="32" h="35">
                      <a:moveTo>
                        <a:pt x="15" y="0"/>
                      </a:moveTo>
                      <a:lnTo>
                        <a:pt x="15" y="35"/>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21" name="Freeform 185"/>
                <p:cNvSpPr>
                  <a:spLocks noEditPoints="1"/>
                </p:cNvSpPr>
                <p:nvPr/>
              </p:nvSpPr>
              <p:spPr bwMode="auto">
                <a:xfrm>
                  <a:off x="5773409" y="2492947"/>
                  <a:ext cx="57102" cy="66398"/>
                </a:xfrm>
                <a:custGeom>
                  <a:avLst/>
                  <a:gdLst>
                    <a:gd name="T0" fmla="*/ 16 w 31"/>
                    <a:gd name="T1" fmla="*/ 0 h 35"/>
                    <a:gd name="T2" fmla="*/ 16 w 31"/>
                    <a:gd name="T3" fmla="*/ 35 h 35"/>
                    <a:gd name="T4" fmla="*/ 31 w 31"/>
                    <a:gd name="T5" fmla="*/ 17 h 35"/>
                    <a:gd name="T6" fmla="*/ 0 w 31"/>
                    <a:gd name="T7" fmla="*/ 17 h 35"/>
                  </a:gdLst>
                  <a:ahLst/>
                  <a:cxnLst>
                    <a:cxn ang="0">
                      <a:pos x="T0" y="T1"/>
                    </a:cxn>
                    <a:cxn ang="0">
                      <a:pos x="T2" y="T3"/>
                    </a:cxn>
                    <a:cxn ang="0">
                      <a:pos x="T4" y="T5"/>
                    </a:cxn>
                    <a:cxn ang="0">
                      <a:pos x="T6" y="T7"/>
                    </a:cxn>
                  </a:cxnLst>
                  <a:rect l="0" t="0" r="r" b="b"/>
                  <a:pathLst>
                    <a:path w="31" h="35">
                      <a:moveTo>
                        <a:pt x="16" y="0"/>
                      </a:moveTo>
                      <a:lnTo>
                        <a:pt x="16" y="35"/>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22" name="Freeform 186"/>
                <p:cNvSpPr>
                  <a:spLocks noEditPoints="1"/>
                </p:cNvSpPr>
                <p:nvPr/>
              </p:nvSpPr>
              <p:spPr bwMode="auto">
                <a:xfrm>
                  <a:off x="5764199" y="2492947"/>
                  <a:ext cx="60786" cy="66398"/>
                </a:xfrm>
                <a:custGeom>
                  <a:avLst/>
                  <a:gdLst>
                    <a:gd name="T0" fmla="*/ 15 w 33"/>
                    <a:gd name="T1" fmla="*/ 0 h 35"/>
                    <a:gd name="T2" fmla="*/ 15 w 33"/>
                    <a:gd name="T3" fmla="*/ 35 h 35"/>
                    <a:gd name="T4" fmla="*/ 33 w 33"/>
                    <a:gd name="T5" fmla="*/ 17 h 35"/>
                    <a:gd name="T6" fmla="*/ 0 w 33"/>
                    <a:gd name="T7" fmla="*/ 17 h 35"/>
                  </a:gdLst>
                  <a:ahLst/>
                  <a:cxnLst>
                    <a:cxn ang="0">
                      <a:pos x="T0" y="T1"/>
                    </a:cxn>
                    <a:cxn ang="0">
                      <a:pos x="T2" y="T3"/>
                    </a:cxn>
                    <a:cxn ang="0">
                      <a:pos x="T4" y="T5"/>
                    </a:cxn>
                    <a:cxn ang="0">
                      <a:pos x="T6" y="T7"/>
                    </a:cxn>
                  </a:cxnLst>
                  <a:rect l="0" t="0" r="r" b="b"/>
                  <a:pathLst>
                    <a:path w="33" h="35">
                      <a:moveTo>
                        <a:pt x="15" y="0"/>
                      </a:moveTo>
                      <a:lnTo>
                        <a:pt x="15" y="35"/>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23" name="Freeform 187"/>
                <p:cNvSpPr>
                  <a:spLocks noEditPoints="1"/>
                </p:cNvSpPr>
                <p:nvPr/>
              </p:nvSpPr>
              <p:spPr bwMode="auto">
                <a:xfrm>
                  <a:off x="5758673" y="2492947"/>
                  <a:ext cx="55260" cy="66398"/>
                </a:xfrm>
                <a:custGeom>
                  <a:avLst/>
                  <a:gdLst>
                    <a:gd name="T0" fmla="*/ 15 w 30"/>
                    <a:gd name="T1" fmla="*/ 0 h 35"/>
                    <a:gd name="T2" fmla="*/ 15 w 30"/>
                    <a:gd name="T3" fmla="*/ 35 h 35"/>
                    <a:gd name="T4" fmla="*/ 30 w 30"/>
                    <a:gd name="T5" fmla="*/ 17 h 35"/>
                    <a:gd name="T6" fmla="*/ 0 w 30"/>
                    <a:gd name="T7" fmla="*/ 17 h 35"/>
                  </a:gdLst>
                  <a:ahLst/>
                  <a:cxnLst>
                    <a:cxn ang="0">
                      <a:pos x="T0" y="T1"/>
                    </a:cxn>
                    <a:cxn ang="0">
                      <a:pos x="T2" y="T3"/>
                    </a:cxn>
                    <a:cxn ang="0">
                      <a:pos x="T4" y="T5"/>
                    </a:cxn>
                    <a:cxn ang="0">
                      <a:pos x="T6" y="T7"/>
                    </a:cxn>
                  </a:cxnLst>
                  <a:rect l="0" t="0" r="r" b="b"/>
                  <a:pathLst>
                    <a:path w="30" h="35">
                      <a:moveTo>
                        <a:pt x="15" y="0"/>
                      </a:moveTo>
                      <a:lnTo>
                        <a:pt x="15" y="35"/>
                      </a:lnTo>
                      <a:moveTo>
                        <a:pt x="30"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24" name="Freeform 188"/>
                <p:cNvSpPr>
                  <a:spLocks noEditPoints="1"/>
                </p:cNvSpPr>
                <p:nvPr/>
              </p:nvSpPr>
              <p:spPr bwMode="auto">
                <a:xfrm>
                  <a:off x="5747621" y="2492947"/>
                  <a:ext cx="60786" cy="66398"/>
                </a:xfrm>
                <a:custGeom>
                  <a:avLst/>
                  <a:gdLst>
                    <a:gd name="T0" fmla="*/ 18 w 33"/>
                    <a:gd name="T1" fmla="*/ 0 h 35"/>
                    <a:gd name="T2" fmla="*/ 18 w 33"/>
                    <a:gd name="T3" fmla="*/ 35 h 35"/>
                    <a:gd name="T4" fmla="*/ 33 w 33"/>
                    <a:gd name="T5" fmla="*/ 17 h 35"/>
                    <a:gd name="T6" fmla="*/ 0 w 33"/>
                    <a:gd name="T7" fmla="*/ 17 h 35"/>
                  </a:gdLst>
                  <a:ahLst/>
                  <a:cxnLst>
                    <a:cxn ang="0">
                      <a:pos x="T0" y="T1"/>
                    </a:cxn>
                    <a:cxn ang="0">
                      <a:pos x="T2" y="T3"/>
                    </a:cxn>
                    <a:cxn ang="0">
                      <a:pos x="T4" y="T5"/>
                    </a:cxn>
                    <a:cxn ang="0">
                      <a:pos x="T6" y="T7"/>
                    </a:cxn>
                  </a:cxnLst>
                  <a:rect l="0" t="0" r="r" b="b"/>
                  <a:pathLst>
                    <a:path w="33" h="35">
                      <a:moveTo>
                        <a:pt x="18" y="0"/>
                      </a:moveTo>
                      <a:lnTo>
                        <a:pt x="18" y="35"/>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25" name="Freeform 189"/>
                <p:cNvSpPr>
                  <a:spLocks noEditPoints="1"/>
                </p:cNvSpPr>
                <p:nvPr/>
              </p:nvSpPr>
              <p:spPr bwMode="auto">
                <a:xfrm>
                  <a:off x="5742095" y="2492947"/>
                  <a:ext cx="60786" cy="66398"/>
                </a:xfrm>
                <a:custGeom>
                  <a:avLst/>
                  <a:gdLst>
                    <a:gd name="T0" fmla="*/ 17 w 33"/>
                    <a:gd name="T1" fmla="*/ 0 h 35"/>
                    <a:gd name="T2" fmla="*/ 17 w 33"/>
                    <a:gd name="T3" fmla="*/ 35 h 35"/>
                    <a:gd name="T4" fmla="*/ 33 w 33"/>
                    <a:gd name="T5" fmla="*/ 17 h 35"/>
                    <a:gd name="T6" fmla="*/ 0 w 33"/>
                    <a:gd name="T7" fmla="*/ 17 h 35"/>
                  </a:gdLst>
                  <a:ahLst/>
                  <a:cxnLst>
                    <a:cxn ang="0">
                      <a:pos x="T0" y="T1"/>
                    </a:cxn>
                    <a:cxn ang="0">
                      <a:pos x="T2" y="T3"/>
                    </a:cxn>
                    <a:cxn ang="0">
                      <a:pos x="T4" y="T5"/>
                    </a:cxn>
                    <a:cxn ang="0">
                      <a:pos x="T6" y="T7"/>
                    </a:cxn>
                  </a:cxnLst>
                  <a:rect l="0" t="0" r="r" b="b"/>
                  <a:pathLst>
                    <a:path w="33" h="35">
                      <a:moveTo>
                        <a:pt x="17" y="0"/>
                      </a:moveTo>
                      <a:lnTo>
                        <a:pt x="17" y="35"/>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26" name="Freeform 190"/>
                <p:cNvSpPr>
                  <a:spLocks noEditPoints="1"/>
                </p:cNvSpPr>
                <p:nvPr/>
              </p:nvSpPr>
              <p:spPr bwMode="auto">
                <a:xfrm>
                  <a:off x="5729201" y="2492947"/>
                  <a:ext cx="60786" cy="66398"/>
                </a:xfrm>
                <a:custGeom>
                  <a:avLst/>
                  <a:gdLst>
                    <a:gd name="T0" fmla="*/ 17 w 33"/>
                    <a:gd name="T1" fmla="*/ 0 h 35"/>
                    <a:gd name="T2" fmla="*/ 17 w 33"/>
                    <a:gd name="T3" fmla="*/ 35 h 35"/>
                    <a:gd name="T4" fmla="*/ 33 w 33"/>
                    <a:gd name="T5" fmla="*/ 17 h 35"/>
                    <a:gd name="T6" fmla="*/ 0 w 33"/>
                    <a:gd name="T7" fmla="*/ 17 h 35"/>
                  </a:gdLst>
                  <a:ahLst/>
                  <a:cxnLst>
                    <a:cxn ang="0">
                      <a:pos x="T0" y="T1"/>
                    </a:cxn>
                    <a:cxn ang="0">
                      <a:pos x="T2" y="T3"/>
                    </a:cxn>
                    <a:cxn ang="0">
                      <a:pos x="T4" y="T5"/>
                    </a:cxn>
                    <a:cxn ang="0">
                      <a:pos x="T6" y="T7"/>
                    </a:cxn>
                  </a:cxnLst>
                  <a:rect l="0" t="0" r="r" b="b"/>
                  <a:pathLst>
                    <a:path w="33" h="35">
                      <a:moveTo>
                        <a:pt x="17" y="0"/>
                      </a:moveTo>
                      <a:lnTo>
                        <a:pt x="17" y="35"/>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27" name="Freeform 191"/>
                <p:cNvSpPr>
                  <a:spLocks noEditPoints="1"/>
                </p:cNvSpPr>
                <p:nvPr/>
              </p:nvSpPr>
              <p:spPr bwMode="auto">
                <a:xfrm>
                  <a:off x="5714466" y="2492947"/>
                  <a:ext cx="58944" cy="66398"/>
                </a:xfrm>
                <a:custGeom>
                  <a:avLst/>
                  <a:gdLst>
                    <a:gd name="T0" fmla="*/ 15 w 32"/>
                    <a:gd name="T1" fmla="*/ 0 h 35"/>
                    <a:gd name="T2" fmla="*/ 15 w 32"/>
                    <a:gd name="T3" fmla="*/ 35 h 35"/>
                    <a:gd name="T4" fmla="*/ 32 w 32"/>
                    <a:gd name="T5" fmla="*/ 17 h 35"/>
                    <a:gd name="T6" fmla="*/ 0 w 32"/>
                    <a:gd name="T7" fmla="*/ 17 h 35"/>
                  </a:gdLst>
                  <a:ahLst/>
                  <a:cxnLst>
                    <a:cxn ang="0">
                      <a:pos x="T0" y="T1"/>
                    </a:cxn>
                    <a:cxn ang="0">
                      <a:pos x="T2" y="T3"/>
                    </a:cxn>
                    <a:cxn ang="0">
                      <a:pos x="T4" y="T5"/>
                    </a:cxn>
                    <a:cxn ang="0">
                      <a:pos x="T6" y="T7"/>
                    </a:cxn>
                  </a:cxnLst>
                  <a:rect l="0" t="0" r="r" b="b"/>
                  <a:pathLst>
                    <a:path w="32" h="35">
                      <a:moveTo>
                        <a:pt x="15" y="0"/>
                      </a:moveTo>
                      <a:lnTo>
                        <a:pt x="15" y="35"/>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28" name="Freeform 192"/>
                <p:cNvSpPr>
                  <a:spLocks noEditPoints="1"/>
                </p:cNvSpPr>
                <p:nvPr/>
              </p:nvSpPr>
              <p:spPr bwMode="auto">
                <a:xfrm>
                  <a:off x="5697888" y="2492947"/>
                  <a:ext cx="60786" cy="66398"/>
                </a:xfrm>
                <a:custGeom>
                  <a:avLst/>
                  <a:gdLst>
                    <a:gd name="T0" fmla="*/ 15 w 33"/>
                    <a:gd name="T1" fmla="*/ 0 h 35"/>
                    <a:gd name="T2" fmla="*/ 15 w 33"/>
                    <a:gd name="T3" fmla="*/ 35 h 35"/>
                    <a:gd name="T4" fmla="*/ 33 w 33"/>
                    <a:gd name="T5" fmla="*/ 17 h 35"/>
                    <a:gd name="T6" fmla="*/ 0 w 33"/>
                    <a:gd name="T7" fmla="*/ 17 h 35"/>
                  </a:gdLst>
                  <a:ahLst/>
                  <a:cxnLst>
                    <a:cxn ang="0">
                      <a:pos x="T0" y="T1"/>
                    </a:cxn>
                    <a:cxn ang="0">
                      <a:pos x="T2" y="T3"/>
                    </a:cxn>
                    <a:cxn ang="0">
                      <a:pos x="T4" y="T5"/>
                    </a:cxn>
                    <a:cxn ang="0">
                      <a:pos x="T6" y="T7"/>
                    </a:cxn>
                  </a:cxnLst>
                  <a:rect l="0" t="0" r="r" b="b"/>
                  <a:pathLst>
                    <a:path w="33" h="35">
                      <a:moveTo>
                        <a:pt x="15" y="0"/>
                      </a:moveTo>
                      <a:lnTo>
                        <a:pt x="15" y="35"/>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29" name="Freeform 193"/>
                <p:cNvSpPr>
                  <a:spLocks noEditPoints="1"/>
                </p:cNvSpPr>
                <p:nvPr/>
              </p:nvSpPr>
              <p:spPr bwMode="auto">
                <a:xfrm>
                  <a:off x="5692362" y="2492947"/>
                  <a:ext cx="55260" cy="66398"/>
                </a:xfrm>
                <a:custGeom>
                  <a:avLst/>
                  <a:gdLst>
                    <a:gd name="T0" fmla="*/ 15 w 30"/>
                    <a:gd name="T1" fmla="*/ 0 h 35"/>
                    <a:gd name="T2" fmla="*/ 15 w 30"/>
                    <a:gd name="T3" fmla="*/ 35 h 35"/>
                    <a:gd name="T4" fmla="*/ 30 w 30"/>
                    <a:gd name="T5" fmla="*/ 17 h 35"/>
                    <a:gd name="T6" fmla="*/ 0 w 30"/>
                    <a:gd name="T7" fmla="*/ 17 h 35"/>
                  </a:gdLst>
                  <a:ahLst/>
                  <a:cxnLst>
                    <a:cxn ang="0">
                      <a:pos x="T0" y="T1"/>
                    </a:cxn>
                    <a:cxn ang="0">
                      <a:pos x="T2" y="T3"/>
                    </a:cxn>
                    <a:cxn ang="0">
                      <a:pos x="T4" y="T5"/>
                    </a:cxn>
                    <a:cxn ang="0">
                      <a:pos x="T6" y="T7"/>
                    </a:cxn>
                  </a:cxnLst>
                  <a:rect l="0" t="0" r="r" b="b"/>
                  <a:pathLst>
                    <a:path w="30" h="35">
                      <a:moveTo>
                        <a:pt x="15" y="0"/>
                      </a:moveTo>
                      <a:lnTo>
                        <a:pt x="15" y="35"/>
                      </a:lnTo>
                      <a:moveTo>
                        <a:pt x="30"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30" name="Freeform 194"/>
                <p:cNvSpPr>
                  <a:spLocks noEditPoints="1"/>
                </p:cNvSpPr>
                <p:nvPr/>
              </p:nvSpPr>
              <p:spPr bwMode="auto">
                <a:xfrm>
                  <a:off x="5648154" y="2492947"/>
                  <a:ext cx="58944" cy="66398"/>
                </a:xfrm>
                <a:custGeom>
                  <a:avLst/>
                  <a:gdLst>
                    <a:gd name="T0" fmla="*/ 15 w 32"/>
                    <a:gd name="T1" fmla="*/ 0 h 35"/>
                    <a:gd name="T2" fmla="*/ 15 w 32"/>
                    <a:gd name="T3" fmla="*/ 35 h 35"/>
                    <a:gd name="T4" fmla="*/ 32 w 32"/>
                    <a:gd name="T5" fmla="*/ 17 h 35"/>
                    <a:gd name="T6" fmla="*/ 0 w 32"/>
                    <a:gd name="T7" fmla="*/ 17 h 35"/>
                  </a:gdLst>
                  <a:ahLst/>
                  <a:cxnLst>
                    <a:cxn ang="0">
                      <a:pos x="T0" y="T1"/>
                    </a:cxn>
                    <a:cxn ang="0">
                      <a:pos x="T2" y="T3"/>
                    </a:cxn>
                    <a:cxn ang="0">
                      <a:pos x="T4" y="T5"/>
                    </a:cxn>
                    <a:cxn ang="0">
                      <a:pos x="T6" y="T7"/>
                    </a:cxn>
                  </a:cxnLst>
                  <a:rect l="0" t="0" r="r" b="b"/>
                  <a:pathLst>
                    <a:path w="32" h="35">
                      <a:moveTo>
                        <a:pt x="15" y="0"/>
                      </a:moveTo>
                      <a:lnTo>
                        <a:pt x="15" y="35"/>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31" name="Freeform 195"/>
                <p:cNvSpPr>
                  <a:spLocks noEditPoints="1"/>
                </p:cNvSpPr>
                <p:nvPr/>
              </p:nvSpPr>
              <p:spPr bwMode="auto">
                <a:xfrm>
                  <a:off x="5637102" y="2492947"/>
                  <a:ext cx="60786" cy="66398"/>
                </a:xfrm>
                <a:custGeom>
                  <a:avLst/>
                  <a:gdLst>
                    <a:gd name="T0" fmla="*/ 18 w 33"/>
                    <a:gd name="T1" fmla="*/ 0 h 35"/>
                    <a:gd name="T2" fmla="*/ 18 w 33"/>
                    <a:gd name="T3" fmla="*/ 35 h 35"/>
                    <a:gd name="T4" fmla="*/ 33 w 33"/>
                    <a:gd name="T5" fmla="*/ 17 h 35"/>
                    <a:gd name="T6" fmla="*/ 0 w 33"/>
                    <a:gd name="T7" fmla="*/ 17 h 35"/>
                  </a:gdLst>
                  <a:ahLst/>
                  <a:cxnLst>
                    <a:cxn ang="0">
                      <a:pos x="T0" y="T1"/>
                    </a:cxn>
                    <a:cxn ang="0">
                      <a:pos x="T2" y="T3"/>
                    </a:cxn>
                    <a:cxn ang="0">
                      <a:pos x="T4" y="T5"/>
                    </a:cxn>
                    <a:cxn ang="0">
                      <a:pos x="T6" y="T7"/>
                    </a:cxn>
                  </a:cxnLst>
                  <a:rect l="0" t="0" r="r" b="b"/>
                  <a:pathLst>
                    <a:path w="33" h="35">
                      <a:moveTo>
                        <a:pt x="18" y="0"/>
                      </a:moveTo>
                      <a:lnTo>
                        <a:pt x="18" y="35"/>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32" name="Freeform 196"/>
                <p:cNvSpPr>
                  <a:spLocks noEditPoints="1"/>
                </p:cNvSpPr>
                <p:nvPr/>
              </p:nvSpPr>
              <p:spPr bwMode="auto">
                <a:xfrm>
                  <a:off x="5626050" y="2492947"/>
                  <a:ext cx="58944" cy="66398"/>
                </a:xfrm>
                <a:custGeom>
                  <a:avLst/>
                  <a:gdLst>
                    <a:gd name="T0" fmla="*/ 15 w 32"/>
                    <a:gd name="T1" fmla="*/ 0 h 35"/>
                    <a:gd name="T2" fmla="*/ 15 w 32"/>
                    <a:gd name="T3" fmla="*/ 35 h 35"/>
                    <a:gd name="T4" fmla="*/ 32 w 32"/>
                    <a:gd name="T5" fmla="*/ 17 h 35"/>
                    <a:gd name="T6" fmla="*/ 0 w 32"/>
                    <a:gd name="T7" fmla="*/ 17 h 35"/>
                  </a:gdLst>
                  <a:ahLst/>
                  <a:cxnLst>
                    <a:cxn ang="0">
                      <a:pos x="T0" y="T1"/>
                    </a:cxn>
                    <a:cxn ang="0">
                      <a:pos x="T2" y="T3"/>
                    </a:cxn>
                    <a:cxn ang="0">
                      <a:pos x="T4" y="T5"/>
                    </a:cxn>
                    <a:cxn ang="0">
                      <a:pos x="T6" y="T7"/>
                    </a:cxn>
                  </a:cxnLst>
                  <a:rect l="0" t="0" r="r" b="b"/>
                  <a:pathLst>
                    <a:path w="32" h="35">
                      <a:moveTo>
                        <a:pt x="15" y="0"/>
                      </a:moveTo>
                      <a:lnTo>
                        <a:pt x="15" y="35"/>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33" name="Freeform 197"/>
                <p:cNvSpPr>
                  <a:spLocks noEditPoints="1"/>
                </p:cNvSpPr>
                <p:nvPr/>
              </p:nvSpPr>
              <p:spPr bwMode="auto">
                <a:xfrm>
                  <a:off x="5618682" y="2492947"/>
                  <a:ext cx="57102" cy="66398"/>
                </a:xfrm>
                <a:custGeom>
                  <a:avLst/>
                  <a:gdLst>
                    <a:gd name="T0" fmla="*/ 16 w 31"/>
                    <a:gd name="T1" fmla="*/ 0 h 35"/>
                    <a:gd name="T2" fmla="*/ 16 w 31"/>
                    <a:gd name="T3" fmla="*/ 35 h 35"/>
                    <a:gd name="T4" fmla="*/ 31 w 31"/>
                    <a:gd name="T5" fmla="*/ 17 h 35"/>
                    <a:gd name="T6" fmla="*/ 0 w 31"/>
                    <a:gd name="T7" fmla="*/ 17 h 35"/>
                  </a:gdLst>
                  <a:ahLst/>
                  <a:cxnLst>
                    <a:cxn ang="0">
                      <a:pos x="T0" y="T1"/>
                    </a:cxn>
                    <a:cxn ang="0">
                      <a:pos x="T2" y="T3"/>
                    </a:cxn>
                    <a:cxn ang="0">
                      <a:pos x="T4" y="T5"/>
                    </a:cxn>
                    <a:cxn ang="0">
                      <a:pos x="T6" y="T7"/>
                    </a:cxn>
                  </a:cxnLst>
                  <a:rect l="0" t="0" r="r" b="b"/>
                  <a:pathLst>
                    <a:path w="31" h="35">
                      <a:moveTo>
                        <a:pt x="16" y="0"/>
                      </a:moveTo>
                      <a:lnTo>
                        <a:pt x="16" y="35"/>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34" name="Freeform 198"/>
                <p:cNvSpPr>
                  <a:spLocks noEditPoints="1"/>
                </p:cNvSpPr>
                <p:nvPr/>
              </p:nvSpPr>
              <p:spPr bwMode="auto">
                <a:xfrm>
                  <a:off x="5609472" y="2492947"/>
                  <a:ext cx="60786" cy="66398"/>
                </a:xfrm>
                <a:custGeom>
                  <a:avLst/>
                  <a:gdLst>
                    <a:gd name="T0" fmla="*/ 15 w 33"/>
                    <a:gd name="T1" fmla="*/ 0 h 35"/>
                    <a:gd name="T2" fmla="*/ 15 w 33"/>
                    <a:gd name="T3" fmla="*/ 35 h 35"/>
                    <a:gd name="T4" fmla="*/ 33 w 33"/>
                    <a:gd name="T5" fmla="*/ 17 h 35"/>
                    <a:gd name="T6" fmla="*/ 0 w 33"/>
                    <a:gd name="T7" fmla="*/ 17 h 35"/>
                  </a:gdLst>
                  <a:ahLst/>
                  <a:cxnLst>
                    <a:cxn ang="0">
                      <a:pos x="T0" y="T1"/>
                    </a:cxn>
                    <a:cxn ang="0">
                      <a:pos x="T2" y="T3"/>
                    </a:cxn>
                    <a:cxn ang="0">
                      <a:pos x="T4" y="T5"/>
                    </a:cxn>
                    <a:cxn ang="0">
                      <a:pos x="T6" y="T7"/>
                    </a:cxn>
                  </a:cxnLst>
                  <a:rect l="0" t="0" r="r" b="b"/>
                  <a:pathLst>
                    <a:path w="33" h="35">
                      <a:moveTo>
                        <a:pt x="15" y="0"/>
                      </a:moveTo>
                      <a:lnTo>
                        <a:pt x="15" y="35"/>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35" name="Freeform 199"/>
                <p:cNvSpPr>
                  <a:spLocks noEditPoints="1"/>
                </p:cNvSpPr>
                <p:nvPr/>
              </p:nvSpPr>
              <p:spPr bwMode="auto">
                <a:xfrm>
                  <a:off x="5591052" y="2492947"/>
                  <a:ext cx="58944" cy="66398"/>
                </a:xfrm>
                <a:custGeom>
                  <a:avLst/>
                  <a:gdLst>
                    <a:gd name="T0" fmla="*/ 17 w 32"/>
                    <a:gd name="T1" fmla="*/ 0 h 35"/>
                    <a:gd name="T2" fmla="*/ 17 w 32"/>
                    <a:gd name="T3" fmla="*/ 35 h 35"/>
                    <a:gd name="T4" fmla="*/ 32 w 32"/>
                    <a:gd name="T5" fmla="*/ 17 h 35"/>
                    <a:gd name="T6" fmla="*/ 0 w 32"/>
                    <a:gd name="T7" fmla="*/ 17 h 35"/>
                  </a:gdLst>
                  <a:ahLst/>
                  <a:cxnLst>
                    <a:cxn ang="0">
                      <a:pos x="T0" y="T1"/>
                    </a:cxn>
                    <a:cxn ang="0">
                      <a:pos x="T2" y="T3"/>
                    </a:cxn>
                    <a:cxn ang="0">
                      <a:pos x="T4" y="T5"/>
                    </a:cxn>
                    <a:cxn ang="0">
                      <a:pos x="T6" y="T7"/>
                    </a:cxn>
                  </a:cxnLst>
                  <a:rect l="0" t="0" r="r" b="b"/>
                  <a:pathLst>
                    <a:path w="32" h="35">
                      <a:moveTo>
                        <a:pt x="17" y="0"/>
                      </a:moveTo>
                      <a:lnTo>
                        <a:pt x="17" y="35"/>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36" name="Freeform 200"/>
                <p:cNvSpPr>
                  <a:spLocks noEditPoints="1"/>
                </p:cNvSpPr>
                <p:nvPr/>
              </p:nvSpPr>
              <p:spPr bwMode="auto">
                <a:xfrm>
                  <a:off x="5583684" y="2492947"/>
                  <a:ext cx="57102" cy="66398"/>
                </a:xfrm>
                <a:custGeom>
                  <a:avLst/>
                  <a:gdLst>
                    <a:gd name="T0" fmla="*/ 16 w 31"/>
                    <a:gd name="T1" fmla="*/ 0 h 35"/>
                    <a:gd name="T2" fmla="*/ 16 w 31"/>
                    <a:gd name="T3" fmla="*/ 35 h 35"/>
                    <a:gd name="T4" fmla="*/ 31 w 31"/>
                    <a:gd name="T5" fmla="*/ 17 h 35"/>
                    <a:gd name="T6" fmla="*/ 0 w 31"/>
                    <a:gd name="T7" fmla="*/ 17 h 35"/>
                  </a:gdLst>
                  <a:ahLst/>
                  <a:cxnLst>
                    <a:cxn ang="0">
                      <a:pos x="T0" y="T1"/>
                    </a:cxn>
                    <a:cxn ang="0">
                      <a:pos x="T2" y="T3"/>
                    </a:cxn>
                    <a:cxn ang="0">
                      <a:pos x="T4" y="T5"/>
                    </a:cxn>
                    <a:cxn ang="0">
                      <a:pos x="T6" y="T7"/>
                    </a:cxn>
                  </a:cxnLst>
                  <a:rect l="0" t="0" r="r" b="b"/>
                  <a:pathLst>
                    <a:path w="31" h="35">
                      <a:moveTo>
                        <a:pt x="16" y="0"/>
                      </a:moveTo>
                      <a:lnTo>
                        <a:pt x="16" y="35"/>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37" name="Freeform 201"/>
                <p:cNvSpPr>
                  <a:spLocks noEditPoints="1"/>
                </p:cNvSpPr>
                <p:nvPr/>
              </p:nvSpPr>
              <p:spPr bwMode="auto">
                <a:xfrm>
                  <a:off x="5574475" y="2492947"/>
                  <a:ext cx="60786" cy="66398"/>
                </a:xfrm>
                <a:custGeom>
                  <a:avLst/>
                  <a:gdLst>
                    <a:gd name="T0" fmla="*/ 17 w 33"/>
                    <a:gd name="T1" fmla="*/ 0 h 35"/>
                    <a:gd name="T2" fmla="*/ 17 w 33"/>
                    <a:gd name="T3" fmla="*/ 35 h 35"/>
                    <a:gd name="T4" fmla="*/ 33 w 33"/>
                    <a:gd name="T5" fmla="*/ 17 h 35"/>
                    <a:gd name="T6" fmla="*/ 0 w 33"/>
                    <a:gd name="T7" fmla="*/ 17 h 35"/>
                  </a:gdLst>
                  <a:ahLst/>
                  <a:cxnLst>
                    <a:cxn ang="0">
                      <a:pos x="T0" y="T1"/>
                    </a:cxn>
                    <a:cxn ang="0">
                      <a:pos x="T2" y="T3"/>
                    </a:cxn>
                    <a:cxn ang="0">
                      <a:pos x="T4" y="T5"/>
                    </a:cxn>
                    <a:cxn ang="0">
                      <a:pos x="T6" y="T7"/>
                    </a:cxn>
                  </a:cxnLst>
                  <a:rect l="0" t="0" r="r" b="b"/>
                  <a:pathLst>
                    <a:path w="33" h="35">
                      <a:moveTo>
                        <a:pt x="17" y="0"/>
                      </a:moveTo>
                      <a:lnTo>
                        <a:pt x="17" y="35"/>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38" name="Freeform 202"/>
                <p:cNvSpPr>
                  <a:spLocks noEditPoints="1"/>
                </p:cNvSpPr>
                <p:nvPr/>
              </p:nvSpPr>
              <p:spPr bwMode="auto">
                <a:xfrm>
                  <a:off x="5568949" y="2492947"/>
                  <a:ext cx="58944" cy="66398"/>
                </a:xfrm>
                <a:custGeom>
                  <a:avLst/>
                  <a:gdLst>
                    <a:gd name="T0" fmla="*/ 17 w 32"/>
                    <a:gd name="T1" fmla="*/ 0 h 35"/>
                    <a:gd name="T2" fmla="*/ 17 w 32"/>
                    <a:gd name="T3" fmla="*/ 35 h 35"/>
                    <a:gd name="T4" fmla="*/ 32 w 32"/>
                    <a:gd name="T5" fmla="*/ 17 h 35"/>
                    <a:gd name="T6" fmla="*/ 0 w 32"/>
                    <a:gd name="T7" fmla="*/ 17 h 35"/>
                  </a:gdLst>
                  <a:ahLst/>
                  <a:cxnLst>
                    <a:cxn ang="0">
                      <a:pos x="T0" y="T1"/>
                    </a:cxn>
                    <a:cxn ang="0">
                      <a:pos x="T2" y="T3"/>
                    </a:cxn>
                    <a:cxn ang="0">
                      <a:pos x="T4" y="T5"/>
                    </a:cxn>
                    <a:cxn ang="0">
                      <a:pos x="T6" y="T7"/>
                    </a:cxn>
                  </a:cxnLst>
                  <a:rect l="0" t="0" r="r" b="b"/>
                  <a:pathLst>
                    <a:path w="32" h="35">
                      <a:moveTo>
                        <a:pt x="17" y="0"/>
                      </a:moveTo>
                      <a:lnTo>
                        <a:pt x="17" y="35"/>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39" name="Freeform 203"/>
                <p:cNvSpPr>
                  <a:spLocks noEditPoints="1"/>
                </p:cNvSpPr>
                <p:nvPr/>
              </p:nvSpPr>
              <p:spPr bwMode="auto">
                <a:xfrm>
                  <a:off x="5556055" y="2492947"/>
                  <a:ext cx="58944" cy="66398"/>
                </a:xfrm>
                <a:custGeom>
                  <a:avLst/>
                  <a:gdLst>
                    <a:gd name="T0" fmla="*/ 15 w 32"/>
                    <a:gd name="T1" fmla="*/ 0 h 35"/>
                    <a:gd name="T2" fmla="*/ 15 w 32"/>
                    <a:gd name="T3" fmla="*/ 35 h 35"/>
                    <a:gd name="T4" fmla="*/ 32 w 32"/>
                    <a:gd name="T5" fmla="*/ 17 h 35"/>
                    <a:gd name="T6" fmla="*/ 0 w 32"/>
                    <a:gd name="T7" fmla="*/ 17 h 35"/>
                  </a:gdLst>
                  <a:ahLst/>
                  <a:cxnLst>
                    <a:cxn ang="0">
                      <a:pos x="T0" y="T1"/>
                    </a:cxn>
                    <a:cxn ang="0">
                      <a:pos x="T2" y="T3"/>
                    </a:cxn>
                    <a:cxn ang="0">
                      <a:pos x="T4" y="T5"/>
                    </a:cxn>
                    <a:cxn ang="0">
                      <a:pos x="T6" y="T7"/>
                    </a:cxn>
                  </a:cxnLst>
                  <a:rect l="0" t="0" r="r" b="b"/>
                  <a:pathLst>
                    <a:path w="32" h="35">
                      <a:moveTo>
                        <a:pt x="15" y="0"/>
                      </a:moveTo>
                      <a:lnTo>
                        <a:pt x="15" y="35"/>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40" name="Freeform 204"/>
                <p:cNvSpPr>
                  <a:spLocks noEditPoints="1"/>
                </p:cNvSpPr>
                <p:nvPr/>
              </p:nvSpPr>
              <p:spPr bwMode="auto">
                <a:xfrm>
                  <a:off x="5550529" y="2492947"/>
                  <a:ext cx="58944" cy="66398"/>
                </a:xfrm>
                <a:custGeom>
                  <a:avLst/>
                  <a:gdLst>
                    <a:gd name="T0" fmla="*/ 17 w 32"/>
                    <a:gd name="T1" fmla="*/ 0 h 35"/>
                    <a:gd name="T2" fmla="*/ 17 w 32"/>
                    <a:gd name="T3" fmla="*/ 35 h 35"/>
                    <a:gd name="T4" fmla="*/ 32 w 32"/>
                    <a:gd name="T5" fmla="*/ 17 h 35"/>
                    <a:gd name="T6" fmla="*/ 0 w 32"/>
                    <a:gd name="T7" fmla="*/ 17 h 35"/>
                  </a:gdLst>
                  <a:ahLst/>
                  <a:cxnLst>
                    <a:cxn ang="0">
                      <a:pos x="T0" y="T1"/>
                    </a:cxn>
                    <a:cxn ang="0">
                      <a:pos x="T2" y="T3"/>
                    </a:cxn>
                    <a:cxn ang="0">
                      <a:pos x="T4" y="T5"/>
                    </a:cxn>
                    <a:cxn ang="0">
                      <a:pos x="T6" y="T7"/>
                    </a:cxn>
                  </a:cxnLst>
                  <a:rect l="0" t="0" r="r" b="b"/>
                  <a:pathLst>
                    <a:path w="32" h="35">
                      <a:moveTo>
                        <a:pt x="17" y="0"/>
                      </a:moveTo>
                      <a:lnTo>
                        <a:pt x="17" y="35"/>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41" name="Freeform 205"/>
                <p:cNvSpPr>
                  <a:spLocks noEditPoints="1"/>
                </p:cNvSpPr>
                <p:nvPr/>
              </p:nvSpPr>
              <p:spPr bwMode="auto">
                <a:xfrm>
                  <a:off x="5546845" y="2492947"/>
                  <a:ext cx="58944" cy="66398"/>
                </a:xfrm>
                <a:custGeom>
                  <a:avLst/>
                  <a:gdLst>
                    <a:gd name="T0" fmla="*/ 15 w 32"/>
                    <a:gd name="T1" fmla="*/ 0 h 35"/>
                    <a:gd name="T2" fmla="*/ 15 w 32"/>
                    <a:gd name="T3" fmla="*/ 35 h 35"/>
                    <a:gd name="T4" fmla="*/ 32 w 32"/>
                    <a:gd name="T5" fmla="*/ 17 h 35"/>
                    <a:gd name="T6" fmla="*/ 0 w 32"/>
                    <a:gd name="T7" fmla="*/ 17 h 35"/>
                  </a:gdLst>
                  <a:ahLst/>
                  <a:cxnLst>
                    <a:cxn ang="0">
                      <a:pos x="T0" y="T1"/>
                    </a:cxn>
                    <a:cxn ang="0">
                      <a:pos x="T2" y="T3"/>
                    </a:cxn>
                    <a:cxn ang="0">
                      <a:pos x="T4" y="T5"/>
                    </a:cxn>
                    <a:cxn ang="0">
                      <a:pos x="T6" y="T7"/>
                    </a:cxn>
                  </a:cxnLst>
                  <a:rect l="0" t="0" r="r" b="b"/>
                  <a:pathLst>
                    <a:path w="32" h="35">
                      <a:moveTo>
                        <a:pt x="15" y="0"/>
                      </a:moveTo>
                      <a:lnTo>
                        <a:pt x="15" y="35"/>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42" name="Freeform 206"/>
                <p:cNvSpPr>
                  <a:spLocks noEditPoints="1"/>
                </p:cNvSpPr>
                <p:nvPr/>
              </p:nvSpPr>
              <p:spPr bwMode="auto">
                <a:xfrm>
                  <a:off x="5524741" y="2492947"/>
                  <a:ext cx="58944" cy="66398"/>
                </a:xfrm>
                <a:custGeom>
                  <a:avLst/>
                  <a:gdLst>
                    <a:gd name="T0" fmla="*/ 15 w 32"/>
                    <a:gd name="T1" fmla="*/ 0 h 35"/>
                    <a:gd name="T2" fmla="*/ 15 w 32"/>
                    <a:gd name="T3" fmla="*/ 35 h 35"/>
                    <a:gd name="T4" fmla="*/ 32 w 32"/>
                    <a:gd name="T5" fmla="*/ 17 h 35"/>
                    <a:gd name="T6" fmla="*/ 0 w 32"/>
                    <a:gd name="T7" fmla="*/ 17 h 35"/>
                  </a:gdLst>
                  <a:ahLst/>
                  <a:cxnLst>
                    <a:cxn ang="0">
                      <a:pos x="T0" y="T1"/>
                    </a:cxn>
                    <a:cxn ang="0">
                      <a:pos x="T2" y="T3"/>
                    </a:cxn>
                    <a:cxn ang="0">
                      <a:pos x="T4" y="T5"/>
                    </a:cxn>
                    <a:cxn ang="0">
                      <a:pos x="T6" y="T7"/>
                    </a:cxn>
                  </a:cxnLst>
                  <a:rect l="0" t="0" r="r" b="b"/>
                  <a:pathLst>
                    <a:path w="32" h="35">
                      <a:moveTo>
                        <a:pt x="15" y="0"/>
                      </a:moveTo>
                      <a:lnTo>
                        <a:pt x="15" y="35"/>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43" name="Freeform 207"/>
                <p:cNvSpPr>
                  <a:spLocks noEditPoints="1"/>
                </p:cNvSpPr>
                <p:nvPr/>
              </p:nvSpPr>
              <p:spPr bwMode="auto">
                <a:xfrm>
                  <a:off x="5480533" y="2462594"/>
                  <a:ext cx="58944" cy="68295"/>
                </a:xfrm>
                <a:custGeom>
                  <a:avLst/>
                  <a:gdLst>
                    <a:gd name="T0" fmla="*/ 17 w 32"/>
                    <a:gd name="T1" fmla="*/ 0 h 36"/>
                    <a:gd name="T2" fmla="*/ 17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7" y="0"/>
                      </a:moveTo>
                      <a:lnTo>
                        <a:pt x="17"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44" name="Freeform 208"/>
                <p:cNvSpPr>
                  <a:spLocks noEditPoints="1"/>
                </p:cNvSpPr>
                <p:nvPr/>
              </p:nvSpPr>
              <p:spPr bwMode="auto">
                <a:xfrm>
                  <a:off x="5463955" y="2420858"/>
                  <a:ext cx="60786" cy="68295"/>
                </a:xfrm>
                <a:custGeom>
                  <a:avLst/>
                  <a:gdLst>
                    <a:gd name="T0" fmla="*/ 17 w 33"/>
                    <a:gd name="T1" fmla="*/ 0 h 36"/>
                    <a:gd name="T2" fmla="*/ 17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7" y="0"/>
                      </a:moveTo>
                      <a:lnTo>
                        <a:pt x="17"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45" name="Freeform 209"/>
                <p:cNvSpPr>
                  <a:spLocks noEditPoints="1"/>
                </p:cNvSpPr>
                <p:nvPr/>
              </p:nvSpPr>
              <p:spPr bwMode="auto">
                <a:xfrm>
                  <a:off x="5449219" y="2420858"/>
                  <a:ext cx="58944" cy="68295"/>
                </a:xfrm>
                <a:custGeom>
                  <a:avLst/>
                  <a:gdLst>
                    <a:gd name="T0" fmla="*/ 15 w 32"/>
                    <a:gd name="T1" fmla="*/ 0 h 36"/>
                    <a:gd name="T2" fmla="*/ 15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5" y="0"/>
                      </a:moveTo>
                      <a:lnTo>
                        <a:pt x="15"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46" name="Freeform 210"/>
                <p:cNvSpPr>
                  <a:spLocks noEditPoints="1"/>
                </p:cNvSpPr>
                <p:nvPr/>
              </p:nvSpPr>
              <p:spPr bwMode="auto">
                <a:xfrm>
                  <a:off x="5432642" y="2420858"/>
                  <a:ext cx="60786" cy="68295"/>
                </a:xfrm>
                <a:custGeom>
                  <a:avLst/>
                  <a:gdLst>
                    <a:gd name="T0" fmla="*/ 16 w 33"/>
                    <a:gd name="T1" fmla="*/ 0 h 36"/>
                    <a:gd name="T2" fmla="*/ 16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6" y="0"/>
                      </a:moveTo>
                      <a:lnTo>
                        <a:pt x="16"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47" name="Freeform 211"/>
                <p:cNvSpPr>
                  <a:spLocks noEditPoints="1"/>
                </p:cNvSpPr>
                <p:nvPr/>
              </p:nvSpPr>
              <p:spPr bwMode="auto">
                <a:xfrm>
                  <a:off x="5417906" y="2420858"/>
                  <a:ext cx="55260" cy="68295"/>
                </a:xfrm>
                <a:custGeom>
                  <a:avLst/>
                  <a:gdLst>
                    <a:gd name="T0" fmla="*/ 15 w 30"/>
                    <a:gd name="T1" fmla="*/ 0 h 36"/>
                    <a:gd name="T2" fmla="*/ 15 w 30"/>
                    <a:gd name="T3" fmla="*/ 36 h 36"/>
                    <a:gd name="T4" fmla="*/ 30 w 30"/>
                    <a:gd name="T5" fmla="*/ 19 h 36"/>
                    <a:gd name="T6" fmla="*/ 0 w 30"/>
                    <a:gd name="T7" fmla="*/ 19 h 36"/>
                  </a:gdLst>
                  <a:ahLst/>
                  <a:cxnLst>
                    <a:cxn ang="0">
                      <a:pos x="T0" y="T1"/>
                    </a:cxn>
                    <a:cxn ang="0">
                      <a:pos x="T2" y="T3"/>
                    </a:cxn>
                    <a:cxn ang="0">
                      <a:pos x="T4" y="T5"/>
                    </a:cxn>
                    <a:cxn ang="0">
                      <a:pos x="T6" y="T7"/>
                    </a:cxn>
                  </a:cxnLst>
                  <a:rect l="0" t="0" r="r" b="b"/>
                  <a:pathLst>
                    <a:path w="30" h="36">
                      <a:moveTo>
                        <a:pt x="15" y="0"/>
                      </a:moveTo>
                      <a:lnTo>
                        <a:pt x="15" y="36"/>
                      </a:lnTo>
                      <a:moveTo>
                        <a:pt x="30"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48" name="Freeform 212"/>
                <p:cNvSpPr>
                  <a:spLocks noEditPoints="1"/>
                </p:cNvSpPr>
                <p:nvPr/>
              </p:nvSpPr>
              <p:spPr bwMode="auto">
                <a:xfrm>
                  <a:off x="5405012" y="2420858"/>
                  <a:ext cx="57102" cy="68295"/>
                </a:xfrm>
                <a:custGeom>
                  <a:avLst/>
                  <a:gdLst>
                    <a:gd name="T0" fmla="*/ 15 w 31"/>
                    <a:gd name="T1" fmla="*/ 0 h 36"/>
                    <a:gd name="T2" fmla="*/ 15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5" y="0"/>
                      </a:moveTo>
                      <a:lnTo>
                        <a:pt x="15"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49" name="Freeform 213"/>
                <p:cNvSpPr>
                  <a:spLocks noEditPoints="1"/>
                </p:cNvSpPr>
                <p:nvPr/>
              </p:nvSpPr>
              <p:spPr bwMode="auto">
                <a:xfrm>
                  <a:off x="5392118" y="2420858"/>
                  <a:ext cx="58944" cy="68295"/>
                </a:xfrm>
                <a:custGeom>
                  <a:avLst/>
                  <a:gdLst>
                    <a:gd name="T0" fmla="*/ 17 w 32"/>
                    <a:gd name="T1" fmla="*/ 0 h 36"/>
                    <a:gd name="T2" fmla="*/ 17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7" y="0"/>
                      </a:moveTo>
                      <a:lnTo>
                        <a:pt x="17"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50" name="Freeform 214"/>
                <p:cNvSpPr>
                  <a:spLocks noEditPoints="1"/>
                </p:cNvSpPr>
                <p:nvPr/>
              </p:nvSpPr>
              <p:spPr bwMode="auto">
                <a:xfrm>
                  <a:off x="5375540" y="2420858"/>
                  <a:ext cx="60786" cy="68295"/>
                </a:xfrm>
                <a:custGeom>
                  <a:avLst/>
                  <a:gdLst>
                    <a:gd name="T0" fmla="*/ 16 w 33"/>
                    <a:gd name="T1" fmla="*/ 0 h 36"/>
                    <a:gd name="T2" fmla="*/ 16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6" y="0"/>
                      </a:moveTo>
                      <a:lnTo>
                        <a:pt x="16"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51" name="Freeform 215"/>
                <p:cNvSpPr>
                  <a:spLocks noEditPoints="1"/>
                </p:cNvSpPr>
                <p:nvPr/>
              </p:nvSpPr>
              <p:spPr bwMode="auto">
                <a:xfrm>
                  <a:off x="5362646" y="2420858"/>
                  <a:ext cx="60786" cy="68295"/>
                </a:xfrm>
                <a:custGeom>
                  <a:avLst/>
                  <a:gdLst>
                    <a:gd name="T0" fmla="*/ 16 w 33"/>
                    <a:gd name="T1" fmla="*/ 0 h 36"/>
                    <a:gd name="T2" fmla="*/ 16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6" y="0"/>
                      </a:moveTo>
                      <a:lnTo>
                        <a:pt x="16"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52" name="Freeform 216"/>
                <p:cNvSpPr>
                  <a:spLocks noEditPoints="1"/>
                </p:cNvSpPr>
                <p:nvPr/>
              </p:nvSpPr>
              <p:spPr bwMode="auto">
                <a:xfrm>
                  <a:off x="5357120" y="2420858"/>
                  <a:ext cx="60786" cy="68295"/>
                </a:xfrm>
                <a:custGeom>
                  <a:avLst/>
                  <a:gdLst>
                    <a:gd name="T0" fmla="*/ 15 w 33"/>
                    <a:gd name="T1" fmla="*/ 0 h 36"/>
                    <a:gd name="T2" fmla="*/ 15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5" y="0"/>
                      </a:moveTo>
                      <a:lnTo>
                        <a:pt x="15"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53" name="Freeform 217"/>
                <p:cNvSpPr>
                  <a:spLocks noEditPoints="1"/>
                </p:cNvSpPr>
                <p:nvPr/>
              </p:nvSpPr>
              <p:spPr bwMode="auto">
                <a:xfrm>
                  <a:off x="5344226" y="2420858"/>
                  <a:ext cx="60786" cy="68295"/>
                </a:xfrm>
                <a:custGeom>
                  <a:avLst/>
                  <a:gdLst>
                    <a:gd name="T0" fmla="*/ 16 w 33"/>
                    <a:gd name="T1" fmla="*/ 0 h 36"/>
                    <a:gd name="T2" fmla="*/ 16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6" y="0"/>
                      </a:moveTo>
                      <a:lnTo>
                        <a:pt x="16"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54" name="Freeform 218"/>
                <p:cNvSpPr>
                  <a:spLocks noEditPoints="1"/>
                </p:cNvSpPr>
                <p:nvPr/>
              </p:nvSpPr>
              <p:spPr bwMode="auto">
                <a:xfrm>
                  <a:off x="5325806" y="2420858"/>
                  <a:ext cx="58944" cy="68295"/>
                </a:xfrm>
                <a:custGeom>
                  <a:avLst/>
                  <a:gdLst>
                    <a:gd name="T0" fmla="*/ 15 w 32"/>
                    <a:gd name="T1" fmla="*/ 0 h 36"/>
                    <a:gd name="T2" fmla="*/ 15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5" y="0"/>
                      </a:moveTo>
                      <a:lnTo>
                        <a:pt x="15"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55" name="Freeform 219"/>
                <p:cNvSpPr>
                  <a:spLocks noEditPoints="1"/>
                </p:cNvSpPr>
                <p:nvPr/>
              </p:nvSpPr>
              <p:spPr bwMode="auto">
                <a:xfrm>
                  <a:off x="5318438" y="2420858"/>
                  <a:ext cx="60786" cy="68295"/>
                </a:xfrm>
                <a:custGeom>
                  <a:avLst/>
                  <a:gdLst>
                    <a:gd name="T0" fmla="*/ 16 w 33"/>
                    <a:gd name="T1" fmla="*/ 0 h 36"/>
                    <a:gd name="T2" fmla="*/ 16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6" y="0"/>
                      </a:moveTo>
                      <a:lnTo>
                        <a:pt x="16"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56" name="Freeform 220"/>
                <p:cNvSpPr>
                  <a:spLocks noEditPoints="1"/>
                </p:cNvSpPr>
                <p:nvPr/>
              </p:nvSpPr>
              <p:spPr bwMode="auto">
                <a:xfrm>
                  <a:off x="5300018" y="2392402"/>
                  <a:ext cx="60786" cy="66398"/>
                </a:xfrm>
                <a:custGeom>
                  <a:avLst/>
                  <a:gdLst>
                    <a:gd name="T0" fmla="*/ 17 w 33"/>
                    <a:gd name="T1" fmla="*/ 0 h 35"/>
                    <a:gd name="T2" fmla="*/ 17 w 33"/>
                    <a:gd name="T3" fmla="*/ 35 h 35"/>
                    <a:gd name="T4" fmla="*/ 33 w 33"/>
                    <a:gd name="T5" fmla="*/ 18 h 35"/>
                    <a:gd name="T6" fmla="*/ 0 w 33"/>
                    <a:gd name="T7" fmla="*/ 18 h 35"/>
                  </a:gdLst>
                  <a:ahLst/>
                  <a:cxnLst>
                    <a:cxn ang="0">
                      <a:pos x="T0" y="T1"/>
                    </a:cxn>
                    <a:cxn ang="0">
                      <a:pos x="T2" y="T3"/>
                    </a:cxn>
                    <a:cxn ang="0">
                      <a:pos x="T4" y="T5"/>
                    </a:cxn>
                    <a:cxn ang="0">
                      <a:pos x="T6" y="T7"/>
                    </a:cxn>
                  </a:cxnLst>
                  <a:rect l="0" t="0" r="r" b="b"/>
                  <a:pathLst>
                    <a:path w="33" h="35">
                      <a:moveTo>
                        <a:pt x="17" y="0"/>
                      </a:moveTo>
                      <a:lnTo>
                        <a:pt x="17" y="35"/>
                      </a:lnTo>
                      <a:moveTo>
                        <a:pt x="33"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57" name="Freeform 221"/>
                <p:cNvSpPr>
                  <a:spLocks noEditPoints="1"/>
                </p:cNvSpPr>
                <p:nvPr/>
              </p:nvSpPr>
              <p:spPr bwMode="auto">
                <a:xfrm>
                  <a:off x="5290808" y="2392402"/>
                  <a:ext cx="57102" cy="66398"/>
                </a:xfrm>
                <a:custGeom>
                  <a:avLst/>
                  <a:gdLst>
                    <a:gd name="T0" fmla="*/ 15 w 31"/>
                    <a:gd name="T1" fmla="*/ 0 h 35"/>
                    <a:gd name="T2" fmla="*/ 15 w 31"/>
                    <a:gd name="T3" fmla="*/ 35 h 35"/>
                    <a:gd name="T4" fmla="*/ 31 w 31"/>
                    <a:gd name="T5" fmla="*/ 18 h 35"/>
                    <a:gd name="T6" fmla="*/ 0 w 31"/>
                    <a:gd name="T7" fmla="*/ 18 h 35"/>
                  </a:gdLst>
                  <a:ahLst/>
                  <a:cxnLst>
                    <a:cxn ang="0">
                      <a:pos x="T0" y="T1"/>
                    </a:cxn>
                    <a:cxn ang="0">
                      <a:pos x="T2" y="T3"/>
                    </a:cxn>
                    <a:cxn ang="0">
                      <a:pos x="T4" y="T5"/>
                    </a:cxn>
                    <a:cxn ang="0">
                      <a:pos x="T6" y="T7"/>
                    </a:cxn>
                  </a:cxnLst>
                  <a:rect l="0" t="0" r="r" b="b"/>
                  <a:pathLst>
                    <a:path w="31" h="35">
                      <a:moveTo>
                        <a:pt x="15" y="0"/>
                      </a:moveTo>
                      <a:lnTo>
                        <a:pt x="15" y="35"/>
                      </a:lnTo>
                      <a:moveTo>
                        <a:pt x="31"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58" name="Freeform 222"/>
                <p:cNvSpPr>
                  <a:spLocks noEditPoints="1"/>
                </p:cNvSpPr>
                <p:nvPr/>
              </p:nvSpPr>
              <p:spPr bwMode="auto">
                <a:xfrm>
                  <a:off x="5281599" y="2392402"/>
                  <a:ext cx="58944" cy="66398"/>
                </a:xfrm>
                <a:custGeom>
                  <a:avLst/>
                  <a:gdLst>
                    <a:gd name="T0" fmla="*/ 15 w 32"/>
                    <a:gd name="T1" fmla="*/ 0 h 35"/>
                    <a:gd name="T2" fmla="*/ 15 w 32"/>
                    <a:gd name="T3" fmla="*/ 35 h 35"/>
                    <a:gd name="T4" fmla="*/ 32 w 32"/>
                    <a:gd name="T5" fmla="*/ 18 h 35"/>
                    <a:gd name="T6" fmla="*/ 0 w 32"/>
                    <a:gd name="T7" fmla="*/ 18 h 35"/>
                  </a:gdLst>
                  <a:ahLst/>
                  <a:cxnLst>
                    <a:cxn ang="0">
                      <a:pos x="T0" y="T1"/>
                    </a:cxn>
                    <a:cxn ang="0">
                      <a:pos x="T2" y="T3"/>
                    </a:cxn>
                    <a:cxn ang="0">
                      <a:pos x="T4" y="T5"/>
                    </a:cxn>
                    <a:cxn ang="0">
                      <a:pos x="T6" y="T7"/>
                    </a:cxn>
                  </a:cxnLst>
                  <a:rect l="0" t="0" r="r" b="b"/>
                  <a:pathLst>
                    <a:path w="32" h="35">
                      <a:moveTo>
                        <a:pt x="15" y="0"/>
                      </a:moveTo>
                      <a:lnTo>
                        <a:pt x="15" y="35"/>
                      </a:lnTo>
                      <a:moveTo>
                        <a:pt x="32"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59" name="Freeform 223"/>
                <p:cNvSpPr>
                  <a:spLocks noEditPoints="1"/>
                </p:cNvSpPr>
                <p:nvPr/>
              </p:nvSpPr>
              <p:spPr bwMode="auto">
                <a:xfrm>
                  <a:off x="5272389" y="2392402"/>
                  <a:ext cx="58944" cy="66398"/>
                </a:xfrm>
                <a:custGeom>
                  <a:avLst/>
                  <a:gdLst>
                    <a:gd name="T0" fmla="*/ 15 w 32"/>
                    <a:gd name="T1" fmla="*/ 0 h 35"/>
                    <a:gd name="T2" fmla="*/ 15 w 32"/>
                    <a:gd name="T3" fmla="*/ 35 h 35"/>
                    <a:gd name="T4" fmla="*/ 32 w 32"/>
                    <a:gd name="T5" fmla="*/ 18 h 35"/>
                    <a:gd name="T6" fmla="*/ 0 w 32"/>
                    <a:gd name="T7" fmla="*/ 18 h 35"/>
                  </a:gdLst>
                  <a:ahLst/>
                  <a:cxnLst>
                    <a:cxn ang="0">
                      <a:pos x="T0" y="T1"/>
                    </a:cxn>
                    <a:cxn ang="0">
                      <a:pos x="T2" y="T3"/>
                    </a:cxn>
                    <a:cxn ang="0">
                      <a:pos x="T4" y="T5"/>
                    </a:cxn>
                    <a:cxn ang="0">
                      <a:pos x="T6" y="T7"/>
                    </a:cxn>
                  </a:cxnLst>
                  <a:rect l="0" t="0" r="r" b="b"/>
                  <a:pathLst>
                    <a:path w="32" h="35">
                      <a:moveTo>
                        <a:pt x="15" y="0"/>
                      </a:moveTo>
                      <a:lnTo>
                        <a:pt x="15" y="35"/>
                      </a:lnTo>
                      <a:moveTo>
                        <a:pt x="32"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60" name="Freeform 224"/>
                <p:cNvSpPr>
                  <a:spLocks noEditPoints="1"/>
                </p:cNvSpPr>
                <p:nvPr/>
              </p:nvSpPr>
              <p:spPr bwMode="auto">
                <a:xfrm>
                  <a:off x="5259495" y="2392402"/>
                  <a:ext cx="58944" cy="66398"/>
                </a:xfrm>
                <a:custGeom>
                  <a:avLst/>
                  <a:gdLst>
                    <a:gd name="T0" fmla="*/ 17 w 32"/>
                    <a:gd name="T1" fmla="*/ 0 h 35"/>
                    <a:gd name="T2" fmla="*/ 17 w 32"/>
                    <a:gd name="T3" fmla="*/ 35 h 35"/>
                    <a:gd name="T4" fmla="*/ 32 w 32"/>
                    <a:gd name="T5" fmla="*/ 18 h 35"/>
                    <a:gd name="T6" fmla="*/ 0 w 32"/>
                    <a:gd name="T7" fmla="*/ 18 h 35"/>
                  </a:gdLst>
                  <a:ahLst/>
                  <a:cxnLst>
                    <a:cxn ang="0">
                      <a:pos x="T0" y="T1"/>
                    </a:cxn>
                    <a:cxn ang="0">
                      <a:pos x="T2" y="T3"/>
                    </a:cxn>
                    <a:cxn ang="0">
                      <a:pos x="T4" y="T5"/>
                    </a:cxn>
                    <a:cxn ang="0">
                      <a:pos x="T6" y="T7"/>
                    </a:cxn>
                  </a:cxnLst>
                  <a:rect l="0" t="0" r="r" b="b"/>
                  <a:pathLst>
                    <a:path w="32" h="35">
                      <a:moveTo>
                        <a:pt x="17" y="0"/>
                      </a:moveTo>
                      <a:lnTo>
                        <a:pt x="17" y="35"/>
                      </a:lnTo>
                      <a:moveTo>
                        <a:pt x="32"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61" name="Freeform 225"/>
                <p:cNvSpPr>
                  <a:spLocks noEditPoints="1"/>
                </p:cNvSpPr>
                <p:nvPr/>
              </p:nvSpPr>
              <p:spPr bwMode="auto">
                <a:xfrm>
                  <a:off x="5211603" y="2371534"/>
                  <a:ext cx="60786" cy="68295"/>
                </a:xfrm>
                <a:custGeom>
                  <a:avLst/>
                  <a:gdLst>
                    <a:gd name="T0" fmla="*/ 17 w 33"/>
                    <a:gd name="T1" fmla="*/ 0 h 36"/>
                    <a:gd name="T2" fmla="*/ 17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7" y="0"/>
                      </a:moveTo>
                      <a:lnTo>
                        <a:pt x="17"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62" name="Freeform 226"/>
                <p:cNvSpPr>
                  <a:spLocks noEditPoints="1"/>
                </p:cNvSpPr>
                <p:nvPr/>
              </p:nvSpPr>
              <p:spPr bwMode="auto">
                <a:xfrm>
                  <a:off x="5193183" y="2362048"/>
                  <a:ext cx="58944" cy="68295"/>
                </a:xfrm>
                <a:custGeom>
                  <a:avLst/>
                  <a:gdLst>
                    <a:gd name="T0" fmla="*/ 17 w 32"/>
                    <a:gd name="T1" fmla="*/ 0 h 36"/>
                    <a:gd name="T2" fmla="*/ 17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7" y="0"/>
                      </a:moveTo>
                      <a:lnTo>
                        <a:pt x="17"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63" name="Freeform 227"/>
                <p:cNvSpPr>
                  <a:spLocks noEditPoints="1"/>
                </p:cNvSpPr>
                <p:nvPr/>
              </p:nvSpPr>
              <p:spPr bwMode="auto">
                <a:xfrm>
                  <a:off x="5185815" y="2362048"/>
                  <a:ext cx="57102" cy="68295"/>
                </a:xfrm>
                <a:custGeom>
                  <a:avLst/>
                  <a:gdLst>
                    <a:gd name="T0" fmla="*/ 16 w 31"/>
                    <a:gd name="T1" fmla="*/ 0 h 36"/>
                    <a:gd name="T2" fmla="*/ 16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6" y="0"/>
                      </a:moveTo>
                      <a:lnTo>
                        <a:pt x="16"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64" name="Freeform 228"/>
                <p:cNvSpPr>
                  <a:spLocks noEditPoints="1"/>
                </p:cNvSpPr>
                <p:nvPr/>
              </p:nvSpPr>
              <p:spPr bwMode="auto">
                <a:xfrm>
                  <a:off x="5167395" y="2362048"/>
                  <a:ext cx="60786" cy="68295"/>
                </a:xfrm>
                <a:custGeom>
                  <a:avLst/>
                  <a:gdLst>
                    <a:gd name="T0" fmla="*/ 16 w 33"/>
                    <a:gd name="T1" fmla="*/ 0 h 36"/>
                    <a:gd name="T2" fmla="*/ 16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6" y="0"/>
                      </a:moveTo>
                      <a:lnTo>
                        <a:pt x="16"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65" name="Freeform 229"/>
                <p:cNvSpPr>
                  <a:spLocks noEditPoints="1"/>
                </p:cNvSpPr>
                <p:nvPr/>
              </p:nvSpPr>
              <p:spPr bwMode="auto">
                <a:xfrm>
                  <a:off x="5152659" y="2362048"/>
                  <a:ext cx="55260" cy="68295"/>
                </a:xfrm>
                <a:custGeom>
                  <a:avLst/>
                  <a:gdLst>
                    <a:gd name="T0" fmla="*/ 15 w 30"/>
                    <a:gd name="T1" fmla="*/ 0 h 36"/>
                    <a:gd name="T2" fmla="*/ 15 w 30"/>
                    <a:gd name="T3" fmla="*/ 36 h 36"/>
                    <a:gd name="T4" fmla="*/ 30 w 30"/>
                    <a:gd name="T5" fmla="*/ 19 h 36"/>
                    <a:gd name="T6" fmla="*/ 0 w 30"/>
                    <a:gd name="T7" fmla="*/ 19 h 36"/>
                  </a:gdLst>
                  <a:ahLst/>
                  <a:cxnLst>
                    <a:cxn ang="0">
                      <a:pos x="T0" y="T1"/>
                    </a:cxn>
                    <a:cxn ang="0">
                      <a:pos x="T2" y="T3"/>
                    </a:cxn>
                    <a:cxn ang="0">
                      <a:pos x="T4" y="T5"/>
                    </a:cxn>
                    <a:cxn ang="0">
                      <a:pos x="T6" y="T7"/>
                    </a:cxn>
                  </a:cxnLst>
                  <a:rect l="0" t="0" r="r" b="b"/>
                  <a:pathLst>
                    <a:path w="30" h="36">
                      <a:moveTo>
                        <a:pt x="15" y="0"/>
                      </a:moveTo>
                      <a:lnTo>
                        <a:pt x="15" y="36"/>
                      </a:lnTo>
                      <a:moveTo>
                        <a:pt x="30"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66" name="Freeform 230"/>
                <p:cNvSpPr>
                  <a:spLocks noEditPoints="1"/>
                </p:cNvSpPr>
                <p:nvPr/>
              </p:nvSpPr>
              <p:spPr bwMode="auto">
                <a:xfrm>
                  <a:off x="5143449" y="2362048"/>
                  <a:ext cx="58944" cy="68295"/>
                </a:xfrm>
                <a:custGeom>
                  <a:avLst/>
                  <a:gdLst>
                    <a:gd name="T0" fmla="*/ 17 w 32"/>
                    <a:gd name="T1" fmla="*/ 0 h 36"/>
                    <a:gd name="T2" fmla="*/ 17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7" y="0"/>
                      </a:moveTo>
                      <a:lnTo>
                        <a:pt x="17"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67" name="Freeform 231"/>
                <p:cNvSpPr>
                  <a:spLocks noEditPoints="1"/>
                </p:cNvSpPr>
                <p:nvPr/>
              </p:nvSpPr>
              <p:spPr bwMode="auto">
                <a:xfrm>
                  <a:off x="5126872" y="2362048"/>
                  <a:ext cx="58944" cy="68295"/>
                </a:xfrm>
                <a:custGeom>
                  <a:avLst/>
                  <a:gdLst>
                    <a:gd name="T0" fmla="*/ 15 w 32"/>
                    <a:gd name="T1" fmla="*/ 0 h 36"/>
                    <a:gd name="T2" fmla="*/ 15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5" y="0"/>
                      </a:moveTo>
                      <a:lnTo>
                        <a:pt x="15"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68" name="Freeform 232"/>
                <p:cNvSpPr>
                  <a:spLocks noEditPoints="1"/>
                </p:cNvSpPr>
                <p:nvPr/>
              </p:nvSpPr>
              <p:spPr bwMode="auto">
                <a:xfrm>
                  <a:off x="5117662" y="2362048"/>
                  <a:ext cx="58944" cy="68295"/>
                </a:xfrm>
                <a:custGeom>
                  <a:avLst/>
                  <a:gdLst>
                    <a:gd name="T0" fmla="*/ 17 w 32"/>
                    <a:gd name="T1" fmla="*/ 0 h 36"/>
                    <a:gd name="T2" fmla="*/ 17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7" y="0"/>
                      </a:moveTo>
                      <a:lnTo>
                        <a:pt x="17"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69" name="Freeform 233"/>
                <p:cNvSpPr>
                  <a:spLocks noEditPoints="1"/>
                </p:cNvSpPr>
                <p:nvPr/>
              </p:nvSpPr>
              <p:spPr bwMode="auto">
                <a:xfrm>
                  <a:off x="5086348" y="2362048"/>
                  <a:ext cx="57102" cy="68295"/>
                </a:xfrm>
                <a:custGeom>
                  <a:avLst/>
                  <a:gdLst>
                    <a:gd name="T0" fmla="*/ 15 w 31"/>
                    <a:gd name="T1" fmla="*/ 0 h 36"/>
                    <a:gd name="T2" fmla="*/ 15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5" y="0"/>
                      </a:moveTo>
                      <a:lnTo>
                        <a:pt x="15"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70" name="Freeform 234"/>
                <p:cNvSpPr>
                  <a:spLocks noEditPoints="1"/>
                </p:cNvSpPr>
                <p:nvPr/>
              </p:nvSpPr>
              <p:spPr bwMode="auto">
                <a:xfrm>
                  <a:off x="5077138" y="2362048"/>
                  <a:ext cx="55260" cy="68295"/>
                </a:xfrm>
                <a:custGeom>
                  <a:avLst/>
                  <a:gdLst>
                    <a:gd name="T0" fmla="*/ 15 w 30"/>
                    <a:gd name="T1" fmla="*/ 0 h 36"/>
                    <a:gd name="T2" fmla="*/ 15 w 30"/>
                    <a:gd name="T3" fmla="*/ 36 h 36"/>
                    <a:gd name="T4" fmla="*/ 30 w 30"/>
                    <a:gd name="T5" fmla="*/ 19 h 36"/>
                    <a:gd name="T6" fmla="*/ 0 w 30"/>
                    <a:gd name="T7" fmla="*/ 19 h 36"/>
                  </a:gdLst>
                  <a:ahLst/>
                  <a:cxnLst>
                    <a:cxn ang="0">
                      <a:pos x="T0" y="T1"/>
                    </a:cxn>
                    <a:cxn ang="0">
                      <a:pos x="T2" y="T3"/>
                    </a:cxn>
                    <a:cxn ang="0">
                      <a:pos x="T4" y="T5"/>
                    </a:cxn>
                    <a:cxn ang="0">
                      <a:pos x="T6" y="T7"/>
                    </a:cxn>
                  </a:cxnLst>
                  <a:rect l="0" t="0" r="r" b="b"/>
                  <a:pathLst>
                    <a:path w="30" h="36">
                      <a:moveTo>
                        <a:pt x="15" y="0"/>
                      </a:moveTo>
                      <a:lnTo>
                        <a:pt x="15" y="36"/>
                      </a:lnTo>
                      <a:moveTo>
                        <a:pt x="30"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71" name="Freeform 235"/>
                <p:cNvSpPr>
                  <a:spLocks noEditPoints="1"/>
                </p:cNvSpPr>
                <p:nvPr/>
              </p:nvSpPr>
              <p:spPr bwMode="auto">
                <a:xfrm>
                  <a:off x="5066086" y="2362048"/>
                  <a:ext cx="60786" cy="68295"/>
                </a:xfrm>
                <a:custGeom>
                  <a:avLst/>
                  <a:gdLst>
                    <a:gd name="T0" fmla="*/ 18 w 33"/>
                    <a:gd name="T1" fmla="*/ 0 h 36"/>
                    <a:gd name="T2" fmla="*/ 18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8" y="0"/>
                      </a:moveTo>
                      <a:lnTo>
                        <a:pt x="18"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72" name="Freeform 236"/>
                <p:cNvSpPr>
                  <a:spLocks noEditPoints="1"/>
                </p:cNvSpPr>
                <p:nvPr/>
              </p:nvSpPr>
              <p:spPr bwMode="auto">
                <a:xfrm>
                  <a:off x="5056876" y="2362048"/>
                  <a:ext cx="60786" cy="68295"/>
                </a:xfrm>
                <a:custGeom>
                  <a:avLst/>
                  <a:gdLst>
                    <a:gd name="T0" fmla="*/ 16 w 33"/>
                    <a:gd name="T1" fmla="*/ 0 h 36"/>
                    <a:gd name="T2" fmla="*/ 16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6" y="0"/>
                      </a:moveTo>
                      <a:lnTo>
                        <a:pt x="16"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73" name="Freeform 237"/>
                <p:cNvSpPr>
                  <a:spLocks noEditPoints="1"/>
                </p:cNvSpPr>
                <p:nvPr/>
              </p:nvSpPr>
              <p:spPr bwMode="auto">
                <a:xfrm>
                  <a:off x="5047666" y="2362048"/>
                  <a:ext cx="60786" cy="68295"/>
                </a:xfrm>
                <a:custGeom>
                  <a:avLst/>
                  <a:gdLst>
                    <a:gd name="T0" fmla="*/ 17 w 33"/>
                    <a:gd name="T1" fmla="*/ 0 h 36"/>
                    <a:gd name="T2" fmla="*/ 17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7" y="0"/>
                      </a:moveTo>
                      <a:lnTo>
                        <a:pt x="17"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74" name="Freeform 238"/>
                <p:cNvSpPr>
                  <a:spLocks noEditPoints="1"/>
                </p:cNvSpPr>
                <p:nvPr/>
              </p:nvSpPr>
              <p:spPr bwMode="auto">
                <a:xfrm>
                  <a:off x="5042140" y="2362048"/>
                  <a:ext cx="57102" cy="68295"/>
                </a:xfrm>
                <a:custGeom>
                  <a:avLst/>
                  <a:gdLst>
                    <a:gd name="T0" fmla="*/ 15 w 31"/>
                    <a:gd name="T1" fmla="*/ 0 h 36"/>
                    <a:gd name="T2" fmla="*/ 15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5" y="0"/>
                      </a:moveTo>
                      <a:lnTo>
                        <a:pt x="15"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75" name="Freeform 239"/>
                <p:cNvSpPr>
                  <a:spLocks noEditPoints="1"/>
                </p:cNvSpPr>
                <p:nvPr/>
              </p:nvSpPr>
              <p:spPr bwMode="auto">
                <a:xfrm>
                  <a:off x="5038456" y="2343078"/>
                  <a:ext cx="60786" cy="68295"/>
                </a:xfrm>
                <a:custGeom>
                  <a:avLst/>
                  <a:gdLst>
                    <a:gd name="T0" fmla="*/ 17 w 33"/>
                    <a:gd name="T1" fmla="*/ 0 h 36"/>
                    <a:gd name="T2" fmla="*/ 17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7" y="0"/>
                      </a:moveTo>
                      <a:lnTo>
                        <a:pt x="17"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76" name="Freeform 240"/>
                <p:cNvSpPr>
                  <a:spLocks noEditPoints="1"/>
                </p:cNvSpPr>
                <p:nvPr/>
              </p:nvSpPr>
              <p:spPr bwMode="auto">
                <a:xfrm>
                  <a:off x="5032930" y="2343078"/>
                  <a:ext cx="58944" cy="68295"/>
                </a:xfrm>
                <a:custGeom>
                  <a:avLst/>
                  <a:gdLst>
                    <a:gd name="T0" fmla="*/ 15 w 32"/>
                    <a:gd name="T1" fmla="*/ 0 h 36"/>
                    <a:gd name="T2" fmla="*/ 15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5" y="0"/>
                      </a:moveTo>
                      <a:lnTo>
                        <a:pt x="15" y="36"/>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477" name="Freeform 241"/>
                <p:cNvSpPr>
                  <a:spLocks noEditPoints="1"/>
                </p:cNvSpPr>
                <p:nvPr/>
              </p:nvSpPr>
              <p:spPr bwMode="auto">
                <a:xfrm>
                  <a:off x="5025562" y="2343078"/>
                  <a:ext cx="60786" cy="68295"/>
                </a:xfrm>
                <a:custGeom>
                  <a:avLst/>
                  <a:gdLst>
                    <a:gd name="T0" fmla="*/ 16 w 33"/>
                    <a:gd name="T1" fmla="*/ 0 h 36"/>
                    <a:gd name="T2" fmla="*/ 16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6" y="0"/>
                      </a:moveTo>
                      <a:lnTo>
                        <a:pt x="16"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4" name="Freeform 243"/>
                <p:cNvSpPr>
                  <a:spLocks noEditPoints="1"/>
                </p:cNvSpPr>
                <p:nvPr/>
              </p:nvSpPr>
              <p:spPr bwMode="auto">
                <a:xfrm>
                  <a:off x="5012668" y="2343077"/>
                  <a:ext cx="60786" cy="68295"/>
                </a:xfrm>
                <a:custGeom>
                  <a:avLst/>
                  <a:gdLst>
                    <a:gd name="T0" fmla="*/ 16 w 33"/>
                    <a:gd name="T1" fmla="*/ 0 h 36"/>
                    <a:gd name="T2" fmla="*/ 16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6" y="0"/>
                      </a:moveTo>
                      <a:lnTo>
                        <a:pt x="16"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5" name="Freeform 244"/>
                <p:cNvSpPr>
                  <a:spLocks noEditPoints="1"/>
                </p:cNvSpPr>
                <p:nvPr/>
              </p:nvSpPr>
              <p:spPr bwMode="auto">
                <a:xfrm>
                  <a:off x="5003458" y="2343077"/>
                  <a:ext cx="60786" cy="68295"/>
                </a:xfrm>
                <a:custGeom>
                  <a:avLst/>
                  <a:gdLst>
                    <a:gd name="T0" fmla="*/ 17 w 33"/>
                    <a:gd name="T1" fmla="*/ 0 h 36"/>
                    <a:gd name="T2" fmla="*/ 17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7" y="0"/>
                      </a:moveTo>
                      <a:lnTo>
                        <a:pt x="17"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6" name="Freeform 245"/>
                <p:cNvSpPr>
                  <a:spLocks noEditPoints="1"/>
                </p:cNvSpPr>
                <p:nvPr/>
              </p:nvSpPr>
              <p:spPr bwMode="auto">
                <a:xfrm>
                  <a:off x="4988723" y="2343077"/>
                  <a:ext cx="58944" cy="68295"/>
                </a:xfrm>
                <a:custGeom>
                  <a:avLst/>
                  <a:gdLst>
                    <a:gd name="T0" fmla="*/ 15 w 32"/>
                    <a:gd name="T1" fmla="*/ 0 h 36"/>
                    <a:gd name="T2" fmla="*/ 15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5" y="0"/>
                      </a:moveTo>
                      <a:lnTo>
                        <a:pt x="15" y="36"/>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7" name="Freeform 246"/>
                <p:cNvSpPr>
                  <a:spLocks noEditPoints="1"/>
                </p:cNvSpPr>
                <p:nvPr/>
              </p:nvSpPr>
              <p:spPr bwMode="auto">
                <a:xfrm>
                  <a:off x="4985039" y="2343077"/>
                  <a:ext cx="57102" cy="68295"/>
                </a:xfrm>
                <a:custGeom>
                  <a:avLst/>
                  <a:gdLst>
                    <a:gd name="T0" fmla="*/ 15 w 31"/>
                    <a:gd name="T1" fmla="*/ 0 h 36"/>
                    <a:gd name="T2" fmla="*/ 15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5" y="0"/>
                      </a:moveTo>
                      <a:lnTo>
                        <a:pt x="15" y="36"/>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8" name="Freeform 247"/>
                <p:cNvSpPr>
                  <a:spLocks noEditPoints="1"/>
                </p:cNvSpPr>
                <p:nvPr/>
              </p:nvSpPr>
              <p:spPr bwMode="auto">
                <a:xfrm>
                  <a:off x="4981355" y="2343077"/>
                  <a:ext cx="57102" cy="68295"/>
                </a:xfrm>
                <a:custGeom>
                  <a:avLst/>
                  <a:gdLst>
                    <a:gd name="T0" fmla="*/ 16 w 31"/>
                    <a:gd name="T1" fmla="*/ 0 h 36"/>
                    <a:gd name="T2" fmla="*/ 16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6" y="0"/>
                      </a:moveTo>
                      <a:lnTo>
                        <a:pt x="16" y="36"/>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79" name="Freeform 248"/>
                <p:cNvSpPr>
                  <a:spLocks noEditPoints="1"/>
                </p:cNvSpPr>
                <p:nvPr/>
              </p:nvSpPr>
              <p:spPr bwMode="auto">
                <a:xfrm>
                  <a:off x="4972145" y="2329798"/>
                  <a:ext cx="60786" cy="68295"/>
                </a:xfrm>
                <a:custGeom>
                  <a:avLst/>
                  <a:gdLst>
                    <a:gd name="T0" fmla="*/ 17 w 33"/>
                    <a:gd name="T1" fmla="*/ 0 h 36"/>
                    <a:gd name="T2" fmla="*/ 17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7" y="0"/>
                      </a:moveTo>
                      <a:lnTo>
                        <a:pt x="17"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0" name="Freeform 249"/>
                <p:cNvSpPr>
                  <a:spLocks noEditPoints="1"/>
                </p:cNvSpPr>
                <p:nvPr/>
              </p:nvSpPr>
              <p:spPr bwMode="auto">
                <a:xfrm>
                  <a:off x="4966619" y="2329798"/>
                  <a:ext cx="58944" cy="68295"/>
                </a:xfrm>
                <a:custGeom>
                  <a:avLst/>
                  <a:gdLst>
                    <a:gd name="T0" fmla="*/ 17 w 32"/>
                    <a:gd name="T1" fmla="*/ 0 h 36"/>
                    <a:gd name="T2" fmla="*/ 17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7" y="0"/>
                      </a:moveTo>
                      <a:lnTo>
                        <a:pt x="17" y="36"/>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1" name="Freeform 250"/>
                <p:cNvSpPr>
                  <a:spLocks noEditPoints="1"/>
                </p:cNvSpPr>
                <p:nvPr/>
              </p:nvSpPr>
              <p:spPr bwMode="auto">
                <a:xfrm>
                  <a:off x="4959251" y="2329798"/>
                  <a:ext cx="57102" cy="68295"/>
                </a:xfrm>
                <a:custGeom>
                  <a:avLst/>
                  <a:gdLst>
                    <a:gd name="T0" fmla="*/ 16 w 31"/>
                    <a:gd name="T1" fmla="*/ 0 h 36"/>
                    <a:gd name="T2" fmla="*/ 16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6" y="0"/>
                      </a:moveTo>
                      <a:lnTo>
                        <a:pt x="16" y="36"/>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2" name="Freeform 251"/>
                <p:cNvSpPr>
                  <a:spLocks noEditPoints="1"/>
                </p:cNvSpPr>
                <p:nvPr/>
              </p:nvSpPr>
              <p:spPr bwMode="auto">
                <a:xfrm>
                  <a:off x="4950041" y="2329798"/>
                  <a:ext cx="57102" cy="68295"/>
                </a:xfrm>
                <a:custGeom>
                  <a:avLst/>
                  <a:gdLst>
                    <a:gd name="T0" fmla="*/ 15 w 31"/>
                    <a:gd name="T1" fmla="*/ 0 h 36"/>
                    <a:gd name="T2" fmla="*/ 15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5" y="0"/>
                      </a:moveTo>
                      <a:lnTo>
                        <a:pt x="15" y="36"/>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3" name="Freeform 252"/>
                <p:cNvSpPr>
                  <a:spLocks noEditPoints="1"/>
                </p:cNvSpPr>
                <p:nvPr/>
              </p:nvSpPr>
              <p:spPr bwMode="auto">
                <a:xfrm>
                  <a:off x="4944515" y="2316518"/>
                  <a:ext cx="58944" cy="68295"/>
                </a:xfrm>
                <a:custGeom>
                  <a:avLst/>
                  <a:gdLst>
                    <a:gd name="T0" fmla="*/ 15 w 32"/>
                    <a:gd name="T1" fmla="*/ 0 h 36"/>
                    <a:gd name="T2" fmla="*/ 15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5" y="0"/>
                      </a:moveTo>
                      <a:lnTo>
                        <a:pt x="15"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4" name="Freeform 253"/>
                <p:cNvSpPr>
                  <a:spLocks noEditPoints="1"/>
                </p:cNvSpPr>
                <p:nvPr/>
              </p:nvSpPr>
              <p:spPr bwMode="auto">
                <a:xfrm>
                  <a:off x="4937147" y="2316518"/>
                  <a:ext cx="60786" cy="68295"/>
                </a:xfrm>
                <a:custGeom>
                  <a:avLst/>
                  <a:gdLst>
                    <a:gd name="T0" fmla="*/ 16 w 33"/>
                    <a:gd name="T1" fmla="*/ 0 h 36"/>
                    <a:gd name="T2" fmla="*/ 16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6" y="0"/>
                      </a:moveTo>
                      <a:lnTo>
                        <a:pt x="16"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5" name="Freeform 254"/>
                <p:cNvSpPr>
                  <a:spLocks noEditPoints="1"/>
                </p:cNvSpPr>
                <p:nvPr/>
              </p:nvSpPr>
              <p:spPr bwMode="auto">
                <a:xfrm>
                  <a:off x="4927937" y="2316518"/>
                  <a:ext cx="57102" cy="68295"/>
                </a:xfrm>
                <a:custGeom>
                  <a:avLst/>
                  <a:gdLst>
                    <a:gd name="T0" fmla="*/ 15 w 31"/>
                    <a:gd name="T1" fmla="*/ 0 h 36"/>
                    <a:gd name="T2" fmla="*/ 15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5" y="0"/>
                      </a:moveTo>
                      <a:lnTo>
                        <a:pt x="15"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6" name="Freeform 255"/>
                <p:cNvSpPr>
                  <a:spLocks noEditPoints="1"/>
                </p:cNvSpPr>
                <p:nvPr/>
              </p:nvSpPr>
              <p:spPr bwMode="auto">
                <a:xfrm>
                  <a:off x="4922411" y="2316518"/>
                  <a:ext cx="58944" cy="68295"/>
                </a:xfrm>
                <a:custGeom>
                  <a:avLst/>
                  <a:gdLst>
                    <a:gd name="T0" fmla="*/ 15 w 32"/>
                    <a:gd name="T1" fmla="*/ 0 h 36"/>
                    <a:gd name="T2" fmla="*/ 15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5" y="0"/>
                      </a:moveTo>
                      <a:lnTo>
                        <a:pt x="15"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7" name="Freeform 256"/>
                <p:cNvSpPr>
                  <a:spLocks noEditPoints="1"/>
                </p:cNvSpPr>
                <p:nvPr/>
              </p:nvSpPr>
              <p:spPr bwMode="auto">
                <a:xfrm>
                  <a:off x="4915043" y="2310827"/>
                  <a:ext cx="57102" cy="68295"/>
                </a:xfrm>
                <a:custGeom>
                  <a:avLst/>
                  <a:gdLst>
                    <a:gd name="T0" fmla="*/ 16 w 31"/>
                    <a:gd name="T1" fmla="*/ 0 h 36"/>
                    <a:gd name="T2" fmla="*/ 16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6" y="0"/>
                      </a:moveTo>
                      <a:lnTo>
                        <a:pt x="16"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8" name="Freeform 257"/>
                <p:cNvSpPr>
                  <a:spLocks noEditPoints="1"/>
                </p:cNvSpPr>
                <p:nvPr/>
              </p:nvSpPr>
              <p:spPr bwMode="auto">
                <a:xfrm>
                  <a:off x="4909517" y="2310827"/>
                  <a:ext cx="57102" cy="68295"/>
                </a:xfrm>
                <a:custGeom>
                  <a:avLst/>
                  <a:gdLst>
                    <a:gd name="T0" fmla="*/ 15 w 31"/>
                    <a:gd name="T1" fmla="*/ 0 h 36"/>
                    <a:gd name="T2" fmla="*/ 15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5" y="0"/>
                      </a:moveTo>
                      <a:lnTo>
                        <a:pt x="15"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89" name="Freeform 258"/>
                <p:cNvSpPr>
                  <a:spLocks noEditPoints="1"/>
                </p:cNvSpPr>
                <p:nvPr/>
              </p:nvSpPr>
              <p:spPr bwMode="auto">
                <a:xfrm>
                  <a:off x="4900307" y="2310827"/>
                  <a:ext cx="58944" cy="68295"/>
                </a:xfrm>
                <a:custGeom>
                  <a:avLst/>
                  <a:gdLst>
                    <a:gd name="T0" fmla="*/ 15 w 32"/>
                    <a:gd name="T1" fmla="*/ 0 h 36"/>
                    <a:gd name="T2" fmla="*/ 15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5" y="0"/>
                      </a:moveTo>
                      <a:lnTo>
                        <a:pt x="15"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0" name="Freeform 259"/>
                <p:cNvSpPr>
                  <a:spLocks noEditPoints="1"/>
                </p:cNvSpPr>
                <p:nvPr/>
              </p:nvSpPr>
              <p:spPr bwMode="auto">
                <a:xfrm>
                  <a:off x="4880045" y="2297547"/>
                  <a:ext cx="60786" cy="68295"/>
                </a:xfrm>
                <a:custGeom>
                  <a:avLst/>
                  <a:gdLst>
                    <a:gd name="T0" fmla="*/ 16 w 33"/>
                    <a:gd name="T1" fmla="*/ 0 h 36"/>
                    <a:gd name="T2" fmla="*/ 16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6" y="0"/>
                      </a:moveTo>
                      <a:lnTo>
                        <a:pt x="16"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1" name="Freeform 260"/>
                <p:cNvSpPr>
                  <a:spLocks noEditPoints="1"/>
                </p:cNvSpPr>
                <p:nvPr/>
              </p:nvSpPr>
              <p:spPr bwMode="auto">
                <a:xfrm>
                  <a:off x="4880045" y="2303239"/>
                  <a:ext cx="60786" cy="68295"/>
                </a:xfrm>
                <a:custGeom>
                  <a:avLst/>
                  <a:gdLst>
                    <a:gd name="T0" fmla="*/ 16 w 33"/>
                    <a:gd name="T1" fmla="*/ 0 h 36"/>
                    <a:gd name="T2" fmla="*/ 16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6" y="0"/>
                      </a:moveTo>
                      <a:lnTo>
                        <a:pt x="16"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2" name="Freeform 261"/>
                <p:cNvSpPr>
                  <a:spLocks noEditPoints="1"/>
                </p:cNvSpPr>
                <p:nvPr/>
              </p:nvSpPr>
              <p:spPr bwMode="auto">
                <a:xfrm>
                  <a:off x="4865309" y="2293753"/>
                  <a:ext cx="58944" cy="68295"/>
                </a:xfrm>
                <a:custGeom>
                  <a:avLst/>
                  <a:gdLst>
                    <a:gd name="T0" fmla="*/ 17 w 32"/>
                    <a:gd name="T1" fmla="*/ 0 h 36"/>
                    <a:gd name="T2" fmla="*/ 17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7" y="0"/>
                      </a:moveTo>
                      <a:lnTo>
                        <a:pt x="17"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3" name="Freeform 262"/>
                <p:cNvSpPr>
                  <a:spLocks noEditPoints="1"/>
                </p:cNvSpPr>
                <p:nvPr/>
              </p:nvSpPr>
              <p:spPr bwMode="auto">
                <a:xfrm>
                  <a:off x="4856099" y="2293753"/>
                  <a:ext cx="58944" cy="68295"/>
                </a:xfrm>
                <a:custGeom>
                  <a:avLst/>
                  <a:gdLst>
                    <a:gd name="T0" fmla="*/ 15 w 32"/>
                    <a:gd name="T1" fmla="*/ 0 h 36"/>
                    <a:gd name="T2" fmla="*/ 15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5" y="0"/>
                      </a:moveTo>
                      <a:lnTo>
                        <a:pt x="15"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4" name="Freeform 263"/>
                <p:cNvSpPr>
                  <a:spLocks noEditPoints="1"/>
                </p:cNvSpPr>
                <p:nvPr/>
              </p:nvSpPr>
              <p:spPr bwMode="auto">
                <a:xfrm>
                  <a:off x="4845048" y="2293753"/>
                  <a:ext cx="60786" cy="68295"/>
                </a:xfrm>
                <a:custGeom>
                  <a:avLst/>
                  <a:gdLst>
                    <a:gd name="T0" fmla="*/ 18 w 33"/>
                    <a:gd name="T1" fmla="*/ 0 h 36"/>
                    <a:gd name="T2" fmla="*/ 18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8" y="0"/>
                      </a:moveTo>
                      <a:lnTo>
                        <a:pt x="18"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5" name="Freeform 264"/>
                <p:cNvSpPr>
                  <a:spLocks noEditPoints="1"/>
                </p:cNvSpPr>
                <p:nvPr/>
              </p:nvSpPr>
              <p:spPr bwMode="auto">
                <a:xfrm>
                  <a:off x="4833996" y="2293753"/>
                  <a:ext cx="58944" cy="68295"/>
                </a:xfrm>
                <a:custGeom>
                  <a:avLst/>
                  <a:gdLst>
                    <a:gd name="T0" fmla="*/ 15 w 32"/>
                    <a:gd name="T1" fmla="*/ 0 h 36"/>
                    <a:gd name="T2" fmla="*/ 15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5" y="0"/>
                      </a:moveTo>
                      <a:lnTo>
                        <a:pt x="15"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6" name="Freeform 265"/>
                <p:cNvSpPr>
                  <a:spLocks noEditPoints="1"/>
                </p:cNvSpPr>
                <p:nvPr/>
              </p:nvSpPr>
              <p:spPr bwMode="auto">
                <a:xfrm>
                  <a:off x="4826628" y="2293753"/>
                  <a:ext cx="60786" cy="68295"/>
                </a:xfrm>
                <a:custGeom>
                  <a:avLst/>
                  <a:gdLst>
                    <a:gd name="T0" fmla="*/ 17 w 33"/>
                    <a:gd name="T1" fmla="*/ 0 h 36"/>
                    <a:gd name="T2" fmla="*/ 17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7" y="0"/>
                      </a:moveTo>
                      <a:lnTo>
                        <a:pt x="17"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7" name="Freeform 266"/>
                <p:cNvSpPr>
                  <a:spLocks noEditPoints="1"/>
                </p:cNvSpPr>
                <p:nvPr/>
              </p:nvSpPr>
              <p:spPr bwMode="auto">
                <a:xfrm>
                  <a:off x="4821102" y="2293753"/>
                  <a:ext cx="58944" cy="68295"/>
                </a:xfrm>
                <a:custGeom>
                  <a:avLst/>
                  <a:gdLst>
                    <a:gd name="T0" fmla="*/ 15 w 32"/>
                    <a:gd name="T1" fmla="*/ 0 h 36"/>
                    <a:gd name="T2" fmla="*/ 15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5" y="0"/>
                      </a:moveTo>
                      <a:lnTo>
                        <a:pt x="15"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8" name="Freeform 267"/>
                <p:cNvSpPr>
                  <a:spLocks noEditPoints="1"/>
                </p:cNvSpPr>
                <p:nvPr/>
              </p:nvSpPr>
              <p:spPr bwMode="auto">
                <a:xfrm>
                  <a:off x="4808208" y="2288062"/>
                  <a:ext cx="57102" cy="68295"/>
                </a:xfrm>
                <a:custGeom>
                  <a:avLst/>
                  <a:gdLst>
                    <a:gd name="T0" fmla="*/ 15 w 31"/>
                    <a:gd name="T1" fmla="*/ 0 h 36"/>
                    <a:gd name="T2" fmla="*/ 15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5" y="0"/>
                      </a:moveTo>
                      <a:lnTo>
                        <a:pt x="15"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99" name="Freeform 268"/>
                <p:cNvSpPr>
                  <a:spLocks noEditPoints="1"/>
                </p:cNvSpPr>
                <p:nvPr/>
              </p:nvSpPr>
              <p:spPr bwMode="auto">
                <a:xfrm>
                  <a:off x="4798998" y="2269091"/>
                  <a:ext cx="58944" cy="66398"/>
                </a:xfrm>
                <a:custGeom>
                  <a:avLst/>
                  <a:gdLst>
                    <a:gd name="T0" fmla="*/ 17 w 32"/>
                    <a:gd name="T1" fmla="*/ 0 h 35"/>
                    <a:gd name="T2" fmla="*/ 17 w 32"/>
                    <a:gd name="T3" fmla="*/ 35 h 35"/>
                    <a:gd name="T4" fmla="*/ 32 w 32"/>
                    <a:gd name="T5" fmla="*/ 17 h 35"/>
                    <a:gd name="T6" fmla="*/ 0 w 32"/>
                    <a:gd name="T7" fmla="*/ 17 h 35"/>
                  </a:gdLst>
                  <a:ahLst/>
                  <a:cxnLst>
                    <a:cxn ang="0">
                      <a:pos x="T0" y="T1"/>
                    </a:cxn>
                    <a:cxn ang="0">
                      <a:pos x="T2" y="T3"/>
                    </a:cxn>
                    <a:cxn ang="0">
                      <a:pos x="T4" y="T5"/>
                    </a:cxn>
                    <a:cxn ang="0">
                      <a:pos x="T6" y="T7"/>
                    </a:cxn>
                  </a:cxnLst>
                  <a:rect l="0" t="0" r="r" b="b"/>
                  <a:pathLst>
                    <a:path w="32" h="35">
                      <a:moveTo>
                        <a:pt x="17" y="0"/>
                      </a:moveTo>
                      <a:lnTo>
                        <a:pt x="17" y="35"/>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00" name="Freeform 269"/>
                <p:cNvSpPr>
                  <a:spLocks noEditPoints="1"/>
                </p:cNvSpPr>
                <p:nvPr/>
              </p:nvSpPr>
              <p:spPr bwMode="auto">
                <a:xfrm>
                  <a:off x="4791630" y="2269091"/>
                  <a:ext cx="60786" cy="66398"/>
                </a:xfrm>
                <a:custGeom>
                  <a:avLst/>
                  <a:gdLst>
                    <a:gd name="T0" fmla="*/ 16 w 33"/>
                    <a:gd name="T1" fmla="*/ 0 h 35"/>
                    <a:gd name="T2" fmla="*/ 16 w 33"/>
                    <a:gd name="T3" fmla="*/ 35 h 35"/>
                    <a:gd name="T4" fmla="*/ 33 w 33"/>
                    <a:gd name="T5" fmla="*/ 17 h 35"/>
                    <a:gd name="T6" fmla="*/ 0 w 33"/>
                    <a:gd name="T7" fmla="*/ 17 h 35"/>
                  </a:gdLst>
                  <a:ahLst/>
                  <a:cxnLst>
                    <a:cxn ang="0">
                      <a:pos x="T0" y="T1"/>
                    </a:cxn>
                    <a:cxn ang="0">
                      <a:pos x="T2" y="T3"/>
                    </a:cxn>
                    <a:cxn ang="0">
                      <a:pos x="T4" y="T5"/>
                    </a:cxn>
                    <a:cxn ang="0">
                      <a:pos x="T6" y="T7"/>
                    </a:cxn>
                  </a:cxnLst>
                  <a:rect l="0" t="0" r="r" b="b"/>
                  <a:pathLst>
                    <a:path w="33" h="35">
                      <a:moveTo>
                        <a:pt x="16" y="0"/>
                      </a:moveTo>
                      <a:lnTo>
                        <a:pt x="16" y="35"/>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01" name="Freeform 270"/>
                <p:cNvSpPr>
                  <a:spLocks noEditPoints="1"/>
                </p:cNvSpPr>
                <p:nvPr/>
              </p:nvSpPr>
              <p:spPr bwMode="auto">
                <a:xfrm>
                  <a:off x="4786104" y="2269091"/>
                  <a:ext cx="57102" cy="66398"/>
                </a:xfrm>
                <a:custGeom>
                  <a:avLst/>
                  <a:gdLst>
                    <a:gd name="T0" fmla="*/ 15 w 31"/>
                    <a:gd name="T1" fmla="*/ 0 h 35"/>
                    <a:gd name="T2" fmla="*/ 15 w 31"/>
                    <a:gd name="T3" fmla="*/ 35 h 35"/>
                    <a:gd name="T4" fmla="*/ 31 w 31"/>
                    <a:gd name="T5" fmla="*/ 17 h 35"/>
                    <a:gd name="T6" fmla="*/ 0 w 31"/>
                    <a:gd name="T7" fmla="*/ 17 h 35"/>
                  </a:gdLst>
                  <a:ahLst/>
                  <a:cxnLst>
                    <a:cxn ang="0">
                      <a:pos x="T0" y="T1"/>
                    </a:cxn>
                    <a:cxn ang="0">
                      <a:pos x="T2" y="T3"/>
                    </a:cxn>
                    <a:cxn ang="0">
                      <a:pos x="T4" y="T5"/>
                    </a:cxn>
                    <a:cxn ang="0">
                      <a:pos x="T6" y="T7"/>
                    </a:cxn>
                  </a:cxnLst>
                  <a:rect l="0" t="0" r="r" b="b"/>
                  <a:pathLst>
                    <a:path w="31" h="35">
                      <a:moveTo>
                        <a:pt x="15" y="0"/>
                      </a:moveTo>
                      <a:lnTo>
                        <a:pt x="15" y="35"/>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02" name="Freeform 271"/>
                <p:cNvSpPr>
                  <a:spLocks noEditPoints="1"/>
                </p:cNvSpPr>
                <p:nvPr/>
              </p:nvSpPr>
              <p:spPr bwMode="auto">
                <a:xfrm>
                  <a:off x="4773210" y="2255812"/>
                  <a:ext cx="60786" cy="68295"/>
                </a:xfrm>
                <a:custGeom>
                  <a:avLst/>
                  <a:gdLst>
                    <a:gd name="T0" fmla="*/ 15 w 33"/>
                    <a:gd name="T1" fmla="*/ 0 h 36"/>
                    <a:gd name="T2" fmla="*/ 15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5" y="0"/>
                      </a:moveTo>
                      <a:lnTo>
                        <a:pt x="15"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03" name="Freeform 272"/>
                <p:cNvSpPr>
                  <a:spLocks noEditPoints="1"/>
                </p:cNvSpPr>
                <p:nvPr/>
              </p:nvSpPr>
              <p:spPr bwMode="auto">
                <a:xfrm>
                  <a:off x="4767684" y="2255812"/>
                  <a:ext cx="55260" cy="68295"/>
                </a:xfrm>
                <a:custGeom>
                  <a:avLst/>
                  <a:gdLst>
                    <a:gd name="T0" fmla="*/ 15 w 30"/>
                    <a:gd name="T1" fmla="*/ 0 h 36"/>
                    <a:gd name="T2" fmla="*/ 15 w 30"/>
                    <a:gd name="T3" fmla="*/ 36 h 36"/>
                    <a:gd name="T4" fmla="*/ 30 w 30"/>
                    <a:gd name="T5" fmla="*/ 19 h 36"/>
                    <a:gd name="T6" fmla="*/ 0 w 30"/>
                    <a:gd name="T7" fmla="*/ 19 h 36"/>
                  </a:gdLst>
                  <a:ahLst/>
                  <a:cxnLst>
                    <a:cxn ang="0">
                      <a:pos x="T0" y="T1"/>
                    </a:cxn>
                    <a:cxn ang="0">
                      <a:pos x="T2" y="T3"/>
                    </a:cxn>
                    <a:cxn ang="0">
                      <a:pos x="T4" y="T5"/>
                    </a:cxn>
                    <a:cxn ang="0">
                      <a:pos x="T6" y="T7"/>
                    </a:cxn>
                  </a:cxnLst>
                  <a:rect l="0" t="0" r="r" b="b"/>
                  <a:pathLst>
                    <a:path w="30" h="36">
                      <a:moveTo>
                        <a:pt x="15" y="0"/>
                      </a:moveTo>
                      <a:lnTo>
                        <a:pt x="15" y="36"/>
                      </a:lnTo>
                      <a:moveTo>
                        <a:pt x="30"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04" name="Freeform 273"/>
                <p:cNvSpPr>
                  <a:spLocks noEditPoints="1"/>
                </p:cNvSpPr>
                <p:nvPr/>
              </p:nvSpPr>
              <p:spPr bwMode="auto">
                <a:xfrm>
                  <a:off x="4756632" y="2255812"/>
                  <a:ext cx="60786" cy="68295"/>
                </a:xfrm>
                <a:custGeom>
                  <a:avLst/>
                  <a:gdLst>
                    <a:gd name="T0" fmla="*/ 18 w 33"/>
                    <a:gd name="T1" fmla="*/ 0 h 36"/>
                    <a:gd name="T2" fmla="*/ 18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8" y="0"/>
                      </a:moveTo>
                      <a:lnTo>
                        <a:pt x="18"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05" name="Freeform 274"/>
                <p:cNvSpPr>
                  <a:spLocks noEditPoints="1"/>
                </p:cNvSpPr>
                <p:nvPr/>
              </p:nvSpPr>
              <p:spPr bwMode="auto">
                <a:xfrm>
                  <a:off x="4747422" y="2255812"/>
                  <a:ext cx="60786" cy="68295"/>
                </a:xfrm>
                <a:custGeom>
                  <a:avLst/>
                  <a:gdLst>
                    <a:gd name="T0" fmla="*/ 17 w 33"/>
                    <a:gd name="T1" fmla="*/ 0 h 36"/>
                    <a:gd name="T2" fmla="*/ 17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7" y="0"/>
                      </a:moveTo>
                      <a:lnTo>
                        <a:pt x="17"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06" name="Freeform 275"/>
                <p:cNvSpPr>
                  <a:spLocks noEditPoints="1"/>
                </p:cNvSpPr>
                <p:nvPr/>
              </p:nvSpPr>
              <p:spPr bwMode="auto">
                <a:xfrm>
                  <a:off x="4732686" y="2255812"/>
                  <a:ext cx="57102" cy="68295"/>
                </a:xfrm>
                <a:custGeom>
                  <a:avLst/>
                  <a:gdLst>
                    <a:gd name="T0" fmla="*/ 15 w 31"/>
                    <a:gd name="T1" fmla="*/ 0 h 36"/>
                    <a:gd name="T2" fmla="*/ 15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5" y="0"/>
                      </a:moveTo>
                      <a:lnTo>
                        <a:pt x="15"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07" name="Freeform 276"/>
                <p:cNvSpPr>
                  <a:spLocks noEditPoints="1"/>
                </p:cNvSpPr>
                <p:nvPr/>
              </p:nvSpPr>
              <p:spPr bwMode="auto">
                <a:xfrm>
                  <a:off x="4719792" y="2255812"/>
                  <a:ext cx="58944" cy="68295"/>
                </a:xfrm>
                <a:custGeom>
                  <a:avLst/>
                  <a:gdLst>
                    <a:gd name="T0" fmla="*/ 17 w 32"/>
                    <a:gd name="T1" fmla="*/ 0 h 36"/>
                    <a:gd name="T2" fmla="*/ 17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7" y="0"/>
                      </a:moveTo>
                      <a:lnTo>
                        <a:pt x="17"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08" name="Freeform 277"/>
                <p:cNvSpPr>
                  <a:spLocks noEditPoints="1"/>
                </p:cNvSpPr>
                <p:nvPr/>
              </p:nvSpPr>
              <p:spPr bwMode="auto">
                <a:xfrm>
                  <a:off x="4714266" y="2255812"/>
                  <a:ext cx="58944" cy="68295"/>
                </a:xfrm>
                <a:custGeom>
                  <a:avLst/>
                  <a:gdLst>
                    <a:gd name="T0" fmla="*/ 15 w 32"/>
                    <a:gd name="T1" fmla="*/ 0 h 36"/>
                    <a:gd name="T2" fmla="*/ 15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5" y="0"/>
                      </a:moveTo>
                      <a:lnTo>
                        <a:pt x="15"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09" name="Freeform 278"/>
                <p:cNvSpPr>
                  <a:spLocks noEditPoints="1"/>
                </p:cNvSpPr>
                <p:nvPr/>
              </p:nvSpPr>
              <p:spPr bwMode="auto">
                <a:xfrm>
                  <a:off x="4701373" y="2255812"/>
                  <a:ext cx="55260" cy="68295"/>
                </a:xfrm>
                <a:custGeom>
                  <a:avLst/>
                  <a:gdLst>
                    <a:gd name="T0" fmla="*/ 15 w 30"/>
                    <a:gd name="T1" fmla="*/ 0 h 36"/>
                    <a:gd name="T2" fmla="*/ 15 w 30"/>
                    <a:gd name="T3" fmla="*/ 36 h 36"/>
                    <a:gd name="T4" fmla="*/ 30 w 30"/>
                    <a:gd name="T5" fmla="*/ 19 h 36"/>
                    <a:gd name="T6" fmla="*/ 0 w 30"/>
                    <a:gd name="T7" fmla="*/ 19 h 36"/>
                  </a:gdLst>
                  <a:ahLst/>
                  <a:cxnLst>
                    <a:cxn ang="0">
                      <a:pos x="T0" y="T1"/>
                    </a:cxn>
                    <a:cxn ang="0">
                      <a:pos x="T2" y="T3"/>
                    </a:cxn>
                    <a:cxn ang="0">
                      <a:pos x="T4" y="T5"/>
                    </a:cxn>
                    <a:cxn ang="0">
                      <a:pos x="T6" y="T7"/>
                    </a:cxn>
                  </a:cxnLst>
                  <a:rect l="0" t="0" r="r" b="b"/>
                  <a:pathLst>
                    <a:path w="30" h="36">
                      <a:moveTo>
                        <a:pt x="15" y="0"/>
                      </a:moveTo>
                      <a:lnTo>
                        <a:pt x="15" y="36"/>
                      </a:lnTo>
                      <a:moveTo>
                        <a:pt x="30"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10" name="Freeform 279"/>
                <p:cNvSpPr>
                  <a:spLocks noEditPoints="1"/>
                </p:cNvSpPr>
                <p:nvPr/>
              </p:nvSpPr>
              <p:spPr bwMode="auto">
                <a:xfrm>
                  <a:off x="4684795" y="2238738"/>
                  <a:ext cx="57102" cy="68295"/>
                </a:xfrm>
                <a:custGeom>
                  <a:avLst/>
                  <a:gdLst>
                    <a:gd name="T0" fmla="*/ 16 w 31"/>
                    <a:gd name="T1" fmla="*/ 0 h 36"/>
                    <a:gd name="T2" fmla="*/ 16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6" y="0"/>
                      </a:moveTo>
                      <a:lnTo>
                        <a:pt x="16"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11" name="Freeform 280"/>
                <p:cNvSpPr>
                  <a:spLocks noEditPoints="1"/>
                </p:cNvSpPr>
                <p:nvPr/>
              </p:nvSpPr>
              <p:spPr bwMode="auto">
                <a:xfrm>
                  <a:off x="4670059" y="2233046"/>
                  <a:ext cx="55260" cy="68295"/>
                </a:xfrm>
                <a:custGeom>
                  <a:avLst/>
                  <a:gdLst>
                    <a:gd name="T0" fmla="*/ 15 w 30"/>
                    <a:gd name="T1" fmla="*/ 0 h 36"/>
                    <a:gd name="T2" fmla="*/ 15 w 30"/>
                    <a:gd name="T3" fmla="*/ 36 h 36"/>
                    <a:gd name="T4" fmla="*/ 30 w 30"/>
                    <a:gd name="T5" fmla="*/ 19 h 36"/>
                    <a:gd name="T6" fmla="*/ 0 w 30"/>
                    <a:gd name="T7" fmla="*/ 19 h 36"/>
                  </a:gdLst>
                  <a:ahLst/>
                  <a:cxnLst>
                    <a:cxn ang="0">
                      <a:pos x="T0" y="T1"/>
                    </a:cxn>
                    <a:cxn ang="0">
                      <a:pos x="T2" y="T3"/>
                    </a:cxn>
                    <a:cxn ang="0">
                      <a:pos x="T4" y="T5"/>
                    </a:cxn>
                    <a:cxn ang="0">
                      <a:pos x="T6" y="T7"/>
                    </a:cxn>
                  </a:cxnLst>
                  <a:rect l="0" t="0" r="r" b="b"/>
                  <a:pathLst>
                    <a:path w="30" h="36">
                      <a:moveTo>
                        <a:pt x="15" y="0"/>
                      </a:moveTo>
                      <a:lnTo>
                        <a:pt x="15" y="36"/>
                      </a:lnTo>
                      <a:moveTo>
                        <a:pt x="30"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12" name="Freeform 281"/>
                <p:cNvSpPr>
                  <a:spLocks noEditPoints="1"/>
                </p:cNvSpPr>
                <p:nvPr/>
              </p:nvSpPr>
              <p:spPr bwMode="auto">
                <a:xfrm>
                  <a:off x="4662691" y="2233046"/>
                  <a:ext cx="57102" cy="68295"/>
                </a:xfrm>
                <a:custGeom>
                  <a:avLst/>
                  <a:gdLst>
                    <a:gd name="T0" fmla="*/ 16 w 31"/>
                    <a:gd name="T1" fmla="*/ 0 h 36"/>
                    <a:gd name="T2" fmla="*/ 16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6" y="0"/>
                      </a:moveTo>
                      <a:lnTo>
                        <a:pt x="16"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13" name="Freeform 282"/>
                <p:cNvSpPr>
                  <a:spLocks noEditPoints="1"/>
                </p:cNvSpPr>
                <p:nvPr/>
              </p:nvSpPr>
              <p:spPr bwMode="auto">
                <a:xfrm>
                  <a:off x="4635061" y="2233046"/>
                  <a:ext cx="57102" cy="68295"/>
                </a:xfrm>
                <a:custGeom>
                  <a:avLst/>
                  <a:gdLst>
                    <a:gd name="T0" fmla="*/ 15 w 31"/>
                    <a:gd name="T1" fmla="*/ 0 h 36"/>
                    <a:gd name="T2" fmla="*/ 15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5" y="0"/>
                      </a:moveTo>
                      <a:lnTo>
                        <a:pt x="15"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14" name="Freeform 283"/>
                <p:cNvSpPr>
                  <a:spLocks noEditPoints="1"/>
                </p:cNvSpPr>
                <p:nvPr/>
              </p:nvSpPr>
              <p:spPr bwMode="auto">
                <a:xfrm>
                  <a:off x="4625851" y="2233046"/>
                  <a:ext cx="58944" cy="68295"/>
                </a:xfrm>
                <a:custGeom>
                  <a:avLst/>
                  <a:gdLst>
                    <a:gd name="T0" fmla="*/ 15 w 32"/>
                    <a:gd name="T1" fmla="*/ 0 h 36"/>
                    <a:gd name="T2" fmla="*/ 15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5" y="0"/>
                      </a:moveTo>
                      <a:lnTo>
                        <a:pt x="15"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15" name="Freeform 284"/>
                <p:cNvSpPr>
                  <a:spLocks noEditPoints="1"/>
                </p:cNvSpPr>
                <p:nvPr/>
              </p:nvSpPr>
              <p:spPr bwMode="auto">
                <a:xfrm>
                  <a:off x="4618483" y="2233046"/>
                  <a:ext cx="60786" cy="68295"/>
                </a:xfrm>
                <a:custGeom>
                  <a:avLst/>
                  <a:gdLst>
                    <a:gd name="T0" fmla="*/ 16 w 33"/>
                    <a:gd name="T1" fmla="*/ 0 h 36"/>
                    <a:gd name="T2" fmla="*/ 16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6" y="0"/>
                      </a:moveTo>
                      <a:lnTo>
                        <a:pt x="16"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16" name="Freeform 285"/>
                <p:cNvSpPr>
                  <a:spLocks noEditPoints="1"/>
                </p:cNvSpPr>
                <p:nvPr/>
              </p:nvSpPr>
              <p:spPr bwMode="auto">
                <a:xfrm>
                  <a:off x="4612957" y="2233046"/>
                  <a:ext cx="58944" cy="68295"/>
                </a:xfrm>
                <a:custGeom>
                  <a:avLst/>
                  <a:gdLst>
                    <a:gd name="T0" fmla="*/ 17 w 32"/>
                    <a:gd name="T1" fmla="*/ 0 h 36"/>
                    <a:gd name="T2" fmla="*/ 17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7" y="0"/>
                      </a:moveTo>
                      <a:lnTo>
                        <a:pt x="17"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17" name="Freeform 286"/>
                <p:cNvSpPr>
                  <a:spLocks noEditPoints="1"/>
                </p:cNvSpPr>
                <p:nvPr/>
              </p:nvSpPr>
              <p:spPr bwMode="auto">
                <a:xfrm>
                  <a:off x="4603747" y="2233046"/>
                  <a:ext cx="58944" cy="68295"/>
                </a:xfrm>
                <a:custGeom>
                  <a:avLst/>
                  <a:gdLst>
                    <a:gd name="T0" fmla="*/ 15 w 32"/>
                    <a:gd name="T1" fmla="*/ 0 h 36"/>
                    <a:gd name="T2" fmla="*/ 15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5" y="0"/>
                      </a:moveTo>
                      <a:lnTo>
                        <a:pt x="15"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18" name="Freeform 287"/>
                <p:cNvSpPr>
                  <a:spLocks noEditPoints="1"/>
                </p:cNvSpPr>
                <p:nvPr/>
              </p:nvSpPr>
              <p:spPr bwMode="auto">
                <a:xfrm>
                  <a:off x="4596379" y="2233046"/>
                  <a:ext cx="57102" cy="68295"/>
                </a:xfrm>
                <a:custGeom>
                  <a:avLst/>
                  <a:gdLst>
                    <a:gd name="T0" fmla="*/ 16 w 31"/>
                    <a:gd name="T1" fmla="*/ 0 h 36"/>
                    <a:gd name="T2" fmla="*/ 16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6" y="0"/>
                      </a:moveTo>
                      <a:lnTo>
                        <a:pt x="16"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19" name="Freeform 288"/>
                <p:cNvSpPr>
                  <a:spLocks noEditPoints="1"/>
                </p:cNvSpPr>
                <p:nvPr/>
              </p:nvSpPr>
              <p:spPr bwMode="auto">
                <a:xfrm>
                  <a:off x="4590853" y="2233046"/>
                  <a:ext cx="57102" cy="68295"/>
                </a:xfrm>
                <a:custGeom>
                  <a:avLst/>
                  <a:gdLst>
                    <a:gd name="T0" fmla="*/ 15 w 31"/>
                    <a:gd name="T1" fmla="*/ 0 h 36"/>
                    <a:gd name="T2" fmla="*/ 15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5" y="0"/>
                      </a:moveTo>
                      <a:lnTo>
                        <a:pt x="15"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20" name="Freeform 289"/>
                <p:cNvSpPr>
                  <a:spLocks noEditPoints="1"/>
                </p:cNvSpPr>
                <p:nvPr/>
              </p:nvSpPr>
              <p:spPr bwMode="auto">
                <a:xfrm>
                  <a:off x="4581643" y="2233046"/>
                  <a:ext cx="58944" cy="68295"/>
                </a:xfrm>
                <a:custGeom>
                  <a:avLst/>
                  <a:gdLst>
                    <a:gd name="T0" fmla="*/ 17 w 32"/>
                    <a:gd name="T1" fmla="*/ 0 h 36"/>
                    <a:gd name="T2" fmla="*/ 17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7" y="0"/>
                      </a:moveTo>
                      <a:lnTo>
                        <a:pt x="17"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21" name="Freeform 290"/>
                <p:cNvSpPr>
                  <a:spLocks noEditPoints="1"/>
                </p:cNvSpPr>
                <p:nvPr/>
              </p:nvSpPr>
              <p:spPr bwMode="auto">
                <a:xfrm>
                  <a:off x="4570591" y="2223561"/>
                  <a:ext cx="57102" cy="68295"/>
                </a:xfrm>
                <a:custGeom>
                  <a:avLst/>
                  <a:gdLst>
                    <a:gd name="T0" fmla="*/ 16 w 31"/>
                    <a:gd name="T1" fmla="*/ 0 h 36"/>
                    <a:gd name="T2" fmla="*/ 16 w 31"/>
                    <a:gd name="T3" fmla="*/ 36 h 36"/>
                    <a:gd name="T4" fmla="*/ 31 w 31"/>
                    <a:gd name="T5" fmla="*/ 18 h 36"/>
                    <a:gd name="T6" fmla="*/ 0 w 31"/>
                    <a:gd name="T7" fmla="*/ 18 h 36"/>
                  </a:gdLst>
                  <a:ahLst/>
                  <a:cxnLst>
                    <a:cxn ang="0">
                      <a:pos x="T0" y="T1"/>
                    </a:cxn>
                    <a:cxn ang="0">
                      <a:pos x="T2" y="T3"/>
                    </a:cxn>
                    <a:cxn ang="0">
                      <a:pos x="T4" y="T5"/>
                    </a:cxn>
                    <a:cxn ang="0">
                      <a:pos x="T6" y="T7"/>
                    </a:cxn>
                  </a:cxnLst>
                  <a:rect l="0" t="0" r="r" b="b"/>
                  <a:pathLst>
                    <a:path w="31" h="36">
                      <a:moveTo>
                        <a:pt x="16" y="0"/>
                      </a:moveTo>
                      <a:lnTo>
                        <a:pt x="16" y="36"/>
                      </a:lnTo>
                      <a:moveTo>
                        <a:pt x="31"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22" name="Freeform 291"/>
                <p:cNvSpPr>
                  <a:spLocks noEditPoints="1"/>
                </p:cNvSpPr>
                <p:nvPr/>
              </p:nvSpPr>
              <p:spPr bwMode="auto">
                <a:xfrm>
                  <a:off x="4570591" y="2223561"/>
                  <a:ext cx="57102" cy="68295"/>
                </a:xfrm>
                <a:custGeom>
                  <a:avLst/>
                  <a:gdLst>
                    <a:gd name="T0" fmla="*/ 16 w 31"/>
                    <a:gd name="T1" fmla="*/ 0 h 36"/>
                    <a:gd name="T2" fmla="*/ 16 w 31"/>
                    <a:gd name="T3" fmla="*/ 36 h 36"/>
                    <a:gd name="T4" fmla="*/ 31 w 31"/>
                    <a:gd name="T5" fmla="*/ 18 h 36"/>
                    <a:gd name="T6" fmla="*/ 0 w 31"/>
                    <a:gd name="T7" fmla="*/ 18 h 36"/>
                  </a:gdLst>
                  <a:ahLst/>
                  <a:cxnLst>
                    <a:cxn ang="0">
                      <a:pos x="T0" y="T1"/>
                    </a:cxn>
                    <a:cxn ang="0">
                      <a:pos x="T2" y="T3"/>
                    </a:cxn>
                    <a:cxn ang="0">
                      <a:pos x="T4" y="T5"/>
                    </a:cxn>
                    <a:cxn ang="0">
                      <a:pos x="T6" y="T7"/>
                    </a:cxn>
                  </a:cxnLst>
                  <a:rect l="0" t="0" r="r" b="b"/>
                  <a:pathLst>
                    <a:path w="31" h="36">
                      <a:moveTo>
                        <a:pt x="16" y="0"/>
                      </a:moveTo>
                      <a:lnTo>
                        <a:pt x="16" y="36"/>
                      </a:lnTo>
                      <a:moveTo>
                        <a:pt x="31"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23" name="Freeform 292"/>
                <p:cNvSpPr>
                  <a:spLocks noEditPoints="1"/>
                </p:cNvSpPr>
                <p:nvPr/>
              </p:nvSpPr>
              <p:spPr bwMode="auto">
                <a:xfrm>
                  <a:off x="4565065" y="2223561"/>
                  <a:ext cx="57102" cy="68295"/>
                </a:xfrm>
                <a:custGeom>
                  <a:avLst/>
                  <a:gdLst>
                    <a:gd name="T0" fmla="*/ 15 w 31"/>
                    <a:gd name="T1" fmla="*/ 0 h 36"/>
                    <a:gd name="T2" fmla="*/ 15 w 31"/>
                    <a:gd name="T3" fmla="*/ 36 h 36"/>
                    <a:gd name="T4" fmla="*/ 31 w 31"/>
                    <a:gd name="T5" fmla="*/ 18 h 36"/>
                    <a:gd name="T6" fmla="*/ 0 w 31"/>
                    <a:gd name="T7" fmla="*/ 18 h 36"/>
                  </a:gdLst>
                  <a:ahLst/>
                  <a:cxnLst>
                    <a:cxn ang="0">
                      <a:pos x="T0" y="T1"/>
                    </a:cxn>
                    <a:cxn ang="0">
                      <a:pos x="T2" y="T3"/>
                    </a:cxn>
                    <a:cxn ang="0">
                      <a:pos x="T4" y="T5"/>
                    </a:cxn>
                    <a:cxn ang="0">
                      <a:pos x="T6" y="T7"/>
                    </a:cxn>
                  </a:cxnLst>
                  <a:rect l="0" t="0" r="r" b="b"/>
                  <a:pathLst>
                    <a:path w="31" h="36">
                      <a:moveTo>
                        <a:pt x="15" y="0"/>
                      </a:moveTo>
                      <a:lnTo>
                        <a:pt x="15" y="36"/>
                      </a:lnTo>
                      <a:moveTo>
                        <a:pt x="31"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24" name="Freeform 293"/>
                <p:cNvSpPr>
                  <a:spLocks noEditPoints="1"/>
                </p:cNvSpPr>
                <p:nvPr/>
              </p:nvSpPr>
              <p:spPr bwMode="auto">
                <a:xfrm>
                  <a:off x="4559539" y="2223561"/>
                  <a:ext cx="58944" cy="68295"/>
                </a:xfrm>
                <a:custGeom>
                  <a:avLst/>
                  <a:gdLst>
                    <a:gd name="T0" fmla="*/ 17 w 32"/>
                    <a:gd name="T1" fmla="*/ 0 h 36"/>
                    <a:gd name="T2" fmla="*/ 17 w 32"/>
                    <a:gd name="T3" fmla="*/ 36 h 36"/>
                    <a:gd name="T4" fmla="*/ 32 w 32"/>
                    <a:gd name="T5" fmla="*/ 18 h 36"/>
                    <a:gd name="T6" fmla="*/ 0 w 32"/>
                    <a:gd name="T7" fmla="*/ 18 h 36"/>
                  </a:gdLst>
                  <a:ahLst/>
                  <a:cxnLst>
                    <a:cxn ang="0">
                      <a:pos x="T0" y="T1"/>
                    </a:cxn>
                    <a:cxn ang="0">
                      <a:pos x="T2" y="T3"/>
                    </a:cxn>
                    <a:cxn ang="0">
                      <a:pos x="T4" y="T5"/>
                    </a:cxn>
                    <a:cxn ang="0">
                      <a:pos x="T6" y="T7"/>
                    </a:cxn>
                  </a:cxnLst>
                  <a:rect l="0" t="0" r="r" b="b"/>
                  <a:pathLst>
                    <a:path w="32" h="36">
                      <a:moveTo>
                        <a:pt x="17" y="0"/>
                      </a:moveTo>
                      <a:lnTo>
                        <a:pt x="17" y="36"/>
                      </a:lnTo>
                      <a:moveTo>
                        <a:pt x="32"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25" name="Freeform 294"/>
                <p:cNvSpPr>
                  <a:spLocks noEditPoints="1"/>
                </p:cNvSpPr>
                <p:nvPr/>
              </p:nvSpPr>
              <p:spPr bwMode="auto">
                <a:xfrm>
                  <a:off x="4552172" y="2223561"/>
                  <a:ext cx="60786" cy="68295"/>
                </a:xfrm>
                <a:custGeom>
                  <a:avLst/>
                  <a:gdLst>
                    <a:gd name="T0" fmla="*/ 16 w 33"/>
                    <a:gd name="T1" fmla="*/ 0 h 36"/>
                    <a:gd name="T2" fmla="*/ 16 w 33"/>
                    <a:gd name="T3" fmla="*/ 36 h 36"/>
                    <a:gd name="T4" fmla="*/ 33 w 33"/>
                    <a:gd name="T5" fmla="*/ 18 h 36"/>
                    <a:gd name="T6" fmla="*/ 0 w 33"/>
                    <a:gd name="T7" fmla="*/ 18 h 36"/>
                  </a:gdLst>
                  <a:ahLst/>
                  <a:cxnLst>
                    <a:cxn ang="0">
                      <a:pos x="T0" y="T1"/>
                    </a:cxn>
                    <a:cxn ang="0">
                      <a:pos x="T2" y="T3"/>
                    </a:cxn>
                    <a:cxn ang="0">
                      <a:pos x="T4" y="T5"/>
                    </a:cxn>
                    <a:cxn ang="0">
                      <a:pos x="T6" y="T7"/>
                    </a:cxn>
                  </a:cxnLst>
                  <a:rect l="0" t="0" r="r" b="b"/>
                  <a:pathLst>
                    <a:path w="33" h="36">
                      <a:moveTo>
                        <a:pt x="16" y="0"/>
                      </a:moveTo>
                      <a:lnTo>
                        <a:pt x="16" y="36"/>
                      </a:lnTo>
                      <a:moveTo>
                        <a:pt x="33"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26" name="Freeform 295"/>
                <p:cNvSpPr>
                  <a:spLocks noEditPoints="1"/>
                </p:cNvSpPr>
                <p:nvPr/>
              </p:nvSpPr>
              <p:spPr bwMode="auto">
                <a:xfrm>
                  <a:off x="4537436" y="2223561"/>
                  <a:ext cx="58944" cy="68295"/>
                </a:xfrm>
                <a:custGeom>
                  <a:avLst/>
                  <a:gdLst>
                    <a:gd name="T0" fmla="*/ 17 w 32"/>
                    <a:gd name="T1" fmla="*/ 0 h 36"/>
                    <a:gd name="T2" fmla="*/ 17 w 32"/>
                    <a:gd name="T3" fmla="*/ 36 h 36"/>
                    <a:gd name="T4" fmla="*/ 32 w 32"/>
                    <a:gd name="T5" fmla="*/ 18 h 36"/>
                    <a:gd name="T6" fmla="*/ 0 w 32"/>
                    <a:gd name="T7" fmla="*/ 18 h 36"/>
                  </a:gdLst>
                  <a:ahLst/>
                  <a:cxnLst>
                    <a:cxn ang="0">
                      <a:pos x="T0" y="T1"/>
                    </a:cxn>
                    <a:cxn ang="0">
                      <a:pos x="T2" y="T3"/>
                    </a:cxn>
                    <a:cxn ang="0">
                      <a:pos x="T4" y="T5"/>
                    </a:cxn>
                    <a:cxn ang="0">
                      <a:pos x="T6" y="T7"/>
                    </a:cxn>
                  </a:cxnLst>
                  <a:rect l="0" t="0" r="r" b="b"/>
                  <a:pathLst>
                    <a:path w="32" h="36">
                      <a:moveTo>
                        <a:pt x="17" y="0"/>
                      </a:moveTo>
                      <a:lnTo>
                        <a:pt x="17" y="36"/>
                      </a:lnTo>
                      <a:moveTo>
                        <a:pt x="32"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27" name="Freeform 296"/>
                <p:cNvSpPr>
                  <a:spLocks noEditPoints="1"/>
                </p:cNvSpPr>
                <p:nvPr/>
              </p:nvSpPr>
              <p:spPr bwMode="auto">
                <a:xfrm>
                  <a:off x="4530068" y="2223561"/>
                  <a:ext cx="60786" cy="68295"/>
                </a:xfrm>
                <a:custGeom>
                  <a:avLst/>
                  <a:gdLst>
                    <a:gd name="T0" fmla="*/ 16 w 33"/>
                    <a:gd name="T1" fmla="*/ 0 h 36"/>
                    <a:gd name="T2" fmla="*/ 16 w 33"/>
                    <a:gd name="T3" fmla="*/ 36 h 36"/>
                    <a:gd name="T4" fmla="*/ 33 w 33"/>
                    <a:gd name="T5" fmla="*/ 18 h 36"/>
                    <a:gd name="T6" fmla="*/ 0 w 33"/>
                    <a:gd name="T7" fmla="*/ 18 h 36"/>
                  </a:gdLst>
                  <a:ahLst/>
                  <a:cxnLst>
                    <a:cxn ang="0">
                      <a:pos x="T0" y="T1"/>
                    </a:cxn>
                    <a:cxn ang="0">
                      <a:pos x="T2" y="T3"/>
                    </a:cxn>
                    <a:cxn ang="0">
                      <a:pos x="T4" y="T5"/>
                    </a:cxn>
                    <a:cxn ang="0">
                      <a:pos x="T6" y="T7"/>
                    </a:cxn>
                  </a:cxnLst>
                  <a:rect l="0" t="0" r="r" b="b"/>
                  <a:pathLst>
                    <a:path w="33" h="36">
                      <a:moveTo>
                        <a:pt x="16" y="0"/>
                      </a:moveTo>
                      <a:lnTo>
                        <a:pt x="16" y="36"/>
                      </a:lnTo>
                      <a:moveTo>
                        <a:pt x="33"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28" name="Freeform 297"/>
                <p:cNvSpPr>
                  <a:spLocks noEditPoints="1"/>
                </p:cNvSpPr>
                <p:nvPr/>
              </p:nvSpPr>
              <p:spPr bwMode="auto">
                <a:xfrm>
                  <a:off x="4524542" y="2223561"/>
                  <a:ext cx="57102" cy="68295"/>
                </a:xfrm>
                <a:custGeom>
                  <a:avLst/>
                  <a:gdLst>
                    <a:gd name="T0" fmla="*/ 15 w 31"/>
                    <a:gd name="T1" fmla="*/ 0 h 36"/>
                    <a:gd name="T2" fmla="*/ 15 w 31"/>
                    <a:gd name="T3" fmla="*/ 36 h 36"/>
                    <a:gd name="T4" fmla="*/ 31 w 31"/>
                    <a:gd name="T5" fmla="*/ 18 h 36"/>
                    <a:gd name="T6" fmla="*/ 0 w 31"/>
                    <a:gd name="T7" fmla="*/ 18 h 36"/>
                  </a:gdLst>
                  <a:ahLst/>
                  <a:cxnLst>
                    <a:cxn ang="0">
                      <a:pos x="T0" y="T1"/>
                    </a:cxn>
                    <a:cxn ang="0">
                      <a:pos x="T2" y="T3"/>
                    </a:cxn>
                    <a:cxn ang="0">
                      <a:pos x="T4" y="T5"/>
                    </a:cxn>
                    <a:cxn ang="0">
                      <a:pos x="T6" y="T7"/>
                    </a:cxn>
                  </a:cxnLst>
                  <a:rect l="0" t="0" r="r" b="b"/>
                  <a:pathLst>
                    <a:path w="31" h="36">
                      <a:moveTo>
                        <a:pt x="15" y="0"/>
                      </a:moveTo>
                      <a:lnTo>
                        <a:pt x="15" y="36"/>
                      </a:lnTo>
                      <a:moveTo>
                        <a:pt x="31"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29" name="Freeform 298"/>
                <p:cNvSpPr>
                  <a:spLocks noEditPoints="1"/>
                </p:cNvSpPr>
                <p:nvPr/>
              </p:nvSpPr>
              <p:spPr bwMode="auto">
                <a:xfrm>
                  <a:off x="4517174" y="2223561"/>
                  <a:ext cx="57102" cy="68295"/>
                </a:xfrm>
                <a:custGeom>
                  <a:avLst/>
                  <a:gdLst>
                    <a:gd name="T0" fmla="*/ 16 w 31"/>
                    <a:gd name="T1" fmla="*/ 0 h 36"/>
                    <a:gd name="T2" fmla="*/ 16 w 31"/>
                    <a:gd name="T3" fmla="*/ 36 h 36"/>
                    <a:gd name="T4" fmla="*/ 31 w 31"/>
                    <a:gd name="T5" fmla="*/ 18 h 36"/>
                    <a:gd name="T6" fmla="*/ 0 w 31"/>
                    <a:gd name="T7" fmla="*/ 18 h 36"/>
                  </a:gdLst>
                  <a:ahLst/>
                  <a:cxnLst>
                    <a:cxn ang="0">
                      <a:pos x="T0" y="T1"/>
                    </a:cxn>
                    <a:cxn ang="0">
                      <a:pos x="T2" y="T3"/>
                    </a:cxn>
                    <a:cxn ang="0">
                      <a:pos x="T4" y="T5"/>
                    </a:cxn>
                    <a:cxn ang="0">
                      <a:pos x="T6" y="T7"/>
                    </a:cxn>
                  </a:cxnLst>
                  <a:rect l="0" t="0" r="r" b="b"/>
                  <a:pathLst>
                    <a:path w="31" h="36">
                      <a:moveTo>
                        <a:pt x="16" y="0"/>
                      </a:moveTo>
                      <a:lnTo>
                        <a:pt x="16" y="36"/>
                      </a:lnTo>
                      <a:moveTo>
                        <a:pt x="31"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30" name="Freeform 299"/>
                <p:cNvSpPr>
                  <a:spLocks noEditPoints="1"/>
                </p:cNvSpPr>
                <p:nvPr/>
              </p:nvSpPr>
              <p:spPr bwMode="auto">
                <a:xfrm>
                  <a:off x="4507964" y="2223561"/>
                  <a:ext cx="60786" cy="68295"/>
                </a:xfrm>
                <a:custGeom>
                  <a:avLst/>
                  <a:gdLst>
                    <a:gd name="T0" fmla="*/ 16 w 33"/>
                    <a:gd name="T1" fmla="*/ 0 h 36"/>
                    <a:gd name="T2" fmla="*/ 16 w 33"/>
                    <a:gd name="T3" fmla="*/ 36 h 36"/>
                    <a:gd name="T4" fmla="*/ 33 w 33"/>
                    <a:gd name="T5" fmla="*/ 18 h 36"/>
                    <a:gd name="T6" fmla="*/ 0 w 33"/>
                    <a:gd name="T7" fmla="*/ 18 h 36"/>
                  </a:gdLst>
                  <a:ahLst/>
                  <a:cxnLst>
                    <a:cxn ang="0">
                      <a:pos x="T0" y="T1"/>
                    </a:cxn>
                    <a:cxn ang="0">
                      <a:pos x="T2" y="T3"/>
                    </a:cxn>
                    <a:cxn ang="0">
                      <a:pos x="T4" y="T5"/>
                    </a:cxn>
                    <a:cxn ang="0">
                      <a:pos x="T6" y="T7"/>
                    </a:cxn>
                  </a:cxnLst>
                  <a:rect l="0" t="0" r="r" b="b"/>
                  <a:pathLst>
                    <a:path w="33" h="36">
                      <a:moveTo>
                        <a:pt x="16" y="0"/>
                      </a:moveTo>
                      <a:lnTo>
                        <a:pt x="16" y="36"/>
                      </a:lnTo>
                      <a:moveTo>
                        <a:pt x="33"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31" name="Freeform 300"/>
                <p:cNvSpPr>
                  <a:spLocks noEditPoints="1"/>
                </p:cNvSpPr>
                <p:nvPr/>
              </p:nvSpPr>
              <p:spPr bwMode="auto">
                <a:xfrm>
                  <a:off x="4502438" y="2223561"/>
                  <a:ext cx="57102" cy="68295"/>
                </a:xfrm>
                <a:custGeom>
                  <a:avLst/>
                  <a:gdLst>
                    <a:gd name="T0" fmla="*/ 15 w 31"/>
                    <a:gd name="T1" fmla="*/ 0 h 36"/>
                    <a:gd name="T2" fmla="*/ 15 w 31"/>
                    <a:gd name="T3" fmla="*/ 36 h 36"/>
                    <a:gd name="T4" fmla="*/ 31 w 31"/>
                    <a:gd name="T5" fmla="*/ 18 h 36"/>
                    <a:gd name="T6" fmla="*/ 0 w 31"/>
                    <a:gd name="T7" fmla="*/ 18 h 36"/>
                  </a:gdLst>
                  <a:ahLst/>
                  <a:cxnLst>
                    <a:cxn ang="0">
                      <a:pos x="T0" y="T1"/>
                    </a:cxn>
                    <a:cxn ang="0">
                      <a:pos x="T2" y="T3"/>
                    </a:cxn>
                    <a:cxn ang="0">
                      <a:pos x="T4" y="T5"/>
                    </a:cxn>
                    <a:cxn ang="0">
                      <a:pos x="T6" y="T7"/>
                    </a:cxn>
                  </a:cxnLst>
                  <a:rect l="0" t="0" r="r" b="b"/>
                  <a:pathLst>
                    <a:path w="31" h="36">
                      <a:moveTo>
                        <a:pt x="15" y="0"/>
                      </a:moveTo>
                      <a:lnTo>
                        <a:pt x="15" y="36"/>
                      </a:lnTo>
                      <a:moveTo>
                        <a:pt x="31"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32" name="Freeform 301"/>
                <p:cNvSpPr>
                  <a:spLocks noEditPoints="1"/>
                </p:cNvSpPr>
                <p:nvPr/>
              </p:nvSpPr>
              <p:spPr bwMode="auto">
                <a:xfrm>
                  <a:off x="4502438" y="2200796"/>
                  <a:ext cx="57102" cy="68295"/>
                </a:xfrm>
                <a:custGeom>
                  <a:avLst/>
                  <a:gdLst>
                    <a:gd name="T0" fmla="*/ 15 w 31"/>
                    <a:gd name="T1" fmla="*/ 0 h 36"/>
                    <a:gd name="T2" fmla="*/ 15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5" y="0"/>
                      </a:moveTo>
                      <a:lnTo>
                        <a:pt x="15" y="36"/>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33" name="Freeform 302"/>
                <p:cNvSpPr>
                  <a:spLocks noEditPoints="1"/>
                </p:cNvSpPr>
                <p:nvPr/>
              </p:nvSpPr>
              <p:spPr bwMode="auto">
                <a:xfrm>
                  <a:off x="4493228" y="2200796"/>
                  <a:ext cx="58944" cy="68295"/>
                </a:xfrm>
                <a:custGeom>
                  <a:avLst/>
                  <a:gdLst>
                    <a:gd name="T0" fmla="*/ 17 w 32"/>
                    <a:gd name="T1" fmla="*/ 0 h 36"/>
                    <a:gd name="T2" fmla="*/ 17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7" y="0"/>
                      </a:moveTo>
                      <a:lnTo>
                        <a:pt x="17" y="36"/>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34" name="Freeform 303"/>
                <p:cNvSpPr>
                  <a:spLocks noEditPoints="1"/>
                </p:cNvSpPr>
                <p:nvPr/>
              </p:nvSpPr>
              <p:spPr bwMode="auto">
                <a:xfrm>
                  <a:off x="4471124" y="2200796"/>
                  <a:ext cx="58944" cy="68295"/>
                </a:xfrm>
                <a:custGeom>
                  <a:avLst/>
                  <a:gdLst>
                    <a:gd name="T0" fmla="*/ 17 w 32"/>
                    <a:gd name="T1" fmla="*/ 0 h 36"/>
                    <a:gd name="T2" fmla="*/ 17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7" y="0"/>
                      </a:moveTo>
                      <a:lnTo>
                        <a:pt x="17" y="36"/>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35" name="Freeform 304"/>
                <p:cNvSpPr>
                  <a:spLocks noEditPoints="1"/>
                </p:cNvSpPr>
                <p:nvPr/>
              </p:nvSpPr>
              <p:spPr bwMode="auto">
                <a:xfrm>
                  <a:off x="4476650" y="2200796"/>
                  <a:ext cx="60786" cy="68295"/>
                </a:xfrm>
                <a:custGeom>
                  <a:avLst/>
                  <a:gdLst>
                    <a:gd name="T0" fmla="*/ 17 w 33"/>
                    <a:gd name="T1" fmla="*/ 0 h 36"/>
                    <a:gd name="T2" fmla="*/ 17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7" y="0"/>
                      </a:moveTo>
                      <a:lnTo>
                        <a:pt x="17"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36" name="Freeform 305"/>
                <p:cNvSpPr>
                  <a:spLocks noEditPoints="1"/>
                </p:cNvSpPr>
                <p:nvPr/>
              </p:nvSpPr>
              <p:spPr bwMode="auto">
                <a:xfrm>
                  <a:off x="4463756" y="2200796"/>
                  <a:ext cx="60786" cy="68295"/>
                </a:xfrm>
                <a:custGeom>
                  <a:avLst/>
                  <a:gdLst>
                    <a:gd name="T0" fmla="*/ 16 w 33"/>
                    <a:gd name="T1" fmla="*/ 0 h 36"/>
                    <a:gd name="T2" fmla="*/ 16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6" y="0"/>
                      </a:moveTo>
                      <a:lnTo>
                        <a:pt x="16"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37" name="Freeform 306"/>
                <p:cNvSpPr>
                  <a:spLocks noEditPoints="1"/>
                </p:cNvSpPr>
                <p:nvPr/>
              </p:nvSpPr>
              <p:spPr bwMode="auto">
                <a:xfrm>
                  <a:off x="4458230" y="2200796"/>
                  <a:ext cx="58944" cy="68295"/>
                </a:xfrm>
                <a:custGeom>
                  <a:avLst/>
                  <a:gdLst>
                    <a:gd name="T0" fmla="*/ 15 w 32"/>
                    <a:gd name="T1" fmla="*/ 0 h 36"/>
                    <a:gd name="T2" fmla="*/ 15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5" y="0"/>
                      </a:moveTo>
                      <a:lnTo>
                        <a:pt x="15" y="36"/>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38" name="Freeform 307"/>
                <p:cNvSpPr>
                  <a:spLocks noEditPoints="1"/>
                </p:cNvSpPr>
                <p:nvPr/>
              </p:nvSpPr>
              <p:spPr bwMode="auto">
                <a:xfrm>
                  <a:off x="4449020" y="2200796"/>
                  <a:ext cx="58944" cy="68295"/>
                </a:xfrm>
                <a:custGeom>
                  <a:avLst/>
                  <a:gdLst>
                    <a:gd name="T0" fmla="*/ 17 w 32"/>
                    <a:gd name="T1" fmla="*/ 0 h 36"/>
                    <a:gd name="T2" fmla="*/ 17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7" y="0"/>
                      </a:moveTo>
                      <a:lnTo>
                        <a:pt x="17" y="36"/>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39" name="Freeform 308"/>
                <p:cNvSpPr>
                  <a:spLocks noEditPoints="1"/>
                </p:cNvSpPr>
                <p:nvPr/>
              </p:nvSpPr>
              <p:spPr bwMode="auto">
                <a:xfrm>
                  <a:off x="4441652" y="2200796"/>
                  <a:ext cx="60786" cy="68295"/>
                </a:xfrm>
                <a:custGeom>
                  <a:avLst/>
                  <a:gdLst>
                    <a:gd name="T0" fmla="*/ 16 w 33"/>
                    <a:gd name="T1" fmla="*/ 0 h 36"/>
                    <a:gd name="T2" fmla="*/ 16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6" y="0"/>
                      </a:moveTo>
                      <a:lnTo>
                        <a:pt x="16"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40" name="Freeform 309"/>
                <p:cNvSpPr>
                  <a:spLocks noEditPoints="1"/>
                </p:cNvSpPr>
                <p:nvPr/>
              </p:nvSpPr>
              <p:spPr bwMode="auto">
                <a:xfrm>
                  <a:off x="4436126" y="2200796"/>
                  <a:ext cx="57102" cy="68295"/>
                </a:xfrm>
                <a:custGeom>
                  <a:avLst/>
                  <a:gdLst>
                    <a:gd name="T0" fmla="*/ 15 w 31"/>
                    <a:gd name="T1" fmla="*/ 0 h 36"/>
                    <a:gd name="T2" fmla="*/ 15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5" y="0"/>
                      </a:moveTo>
                      <a:lnTo>
                        <a:pt x="15" y="36"/>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41" name="Freeform 310"/>
                <p:cNvSpPr>
                  <a:spLocks noEditPoints="1"/>
                </p:cNvSpPr>
                <p:nvPr/>
              </p:nvSpPr>
              <p:spPr bwMode="auto">
                <a:xfrm>
                  <a:off x="4428758" y="2200796"/>
                  <a:ext cx="57102" cy="68295"/>
                </a:xfrm>
                <a:custGeom>
                  <a:avLst/>
                  <a:gdLst>
                    <a:gd name="T0" fmla="*/ 16 w 31"/>
                    <a:gd name="T1" fmla="*/ 0 h 36"/>
                    <a:gd name="T2" fmla="*/ 16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6" y="0"/>
                      </a:moveTo>
                      <a:lnTo>
                        <a:pt x="16" y="36"/>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42" name="Freeform 311"/>
                <p:cNvSpPr>
                  <a:spLocks noEditPoints="1"/>
                </p:cNvSpPr>
                <p:nvPr/>
              </p:nvSpPr>
              <p:spPr bwMode="auto">
                <a:xfrm>
                  <a:off x="4410338" y="2200796"/>
                  <a:ext cx="60786" cy="68295"/>
                </a:xfrm>
                <a:custGeom>
                  <a:avLst/>
                  <a:gdLst>
                    <a:gd name="T0" fmla="*/ 15 w 33"/>
                    <a:gd name="T1" fmla="*/ 0 h 36"/>
                    <a:gd name="T2" fmla="*/ 15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5" y="0"/>
                      </a:moveTo>
                      <a:lnTo>
                        <a:pt x="15"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43" name="Freeform 312"/>
                <p:cNvSpPr>
                  <a:spLocks noEditPoints="1"/>
                </p:cNvSpPr>
                <p:nvPr/>
              </p:nvSpPr>
              <p:spPr bwMode="auto">
                <a:xfrm>
                  <a:off x="4410338" y="2187516"/>
                  <a:ext cx="60786" cy="68295"/>
                </a:xfrm>
                <a:custGeom>
                  <a:avLst/>
                  <a:gdLst>
                    <a:gd name="T0" fmla="*/ 15 w 33"/>
                    <a:gd name="T1" fmla="*/ 0 h 36"/>
                    <a:gd name="T2" fmla="*/ 15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5" y="0"/>
                      </a:moveTo>
                      <a:lnTo>
                        <a:pt x="15"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44" name="Freeform 313"/>
                <p:cNvSpPr>
                  <a:spLocks noEditPoints="1"/>
                </p:cNvSpPr>
                <p:nvPr/>
              </p:nvSpPr>
              <p:spPr bwMode="auto">
                <a:xfrm>
                  <a:off x="4404813" y="2187516"/>
                  <a:ext cx="55260" cy="68295"/>
                </a:xfrm>
                <a:custGeom>
                  <a:avLst/>
                  <a:gdLst>
                    <a:gd name="T0" fmla="*/ 15 w 30"/>
                    <a:gd name="T1" fmla="*/ 0 h 36"/>
                    <a:gd name="T2" fmla="*/ 15 w 30"/>
                    <a:gd name="T3" fmla="*/ 36 h 36"/>
                    <a:gd name="T4" fmla="*/ 30 w 30"/>
                    <a:gd name="T5" fmla="*/ 17 h 36"/>
                    <a:gd name="T6" fmla="*/ 0 w 30"/>
                    <a:gd name="T7" fmla="*/ 17 h 36"/>
                  </a:gdLst>
                  <a:ahLst/>
                  <a:cxnLst>
                    <a:cxn ang="0">
                      <a:pos x="T0" y="T1"/>
                    </a:cxn>
                    <a:cxn ang="0">
                      <a:pos x="T2" y="T3"/>
                    </a:cxn>
                    <a:cxn ang="0">
                      <a:pos x="T4" y="T5"/>
                    </a:cxn>
                    <a:cxn ang="0">
                      <a:pos x="T6" y="T7"/>
                    </a:cxn>
                  </a:cxnLst>
                  <a:rect l="0" t="0" r="r" b="b"/>
                  <a:pathLst>
                    <a:path w="30" h="36">
                      <a:moveTo>
                        <a:pt x="15" y="0"/>
                      </a:moveTo>
                      <a:lnTo>
                        <a:pt x="15" y="36"/>
                      </a:lnTo>
                      <a:moveTo>
                        <a:pt x="30"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45" name="Freeform 314"/>
                <p:cNvSpPr>
                  <a:spLocks noEditPoints="1"/>
                </p:cNvSpPr>
                <p:nvPr/>
              </p:nvSpPr>
              <p:spPr bwMode="auto">
                <a:xfrm>
                  <a:off x="4397445" y="2187516"/>
                  <a:ext cx="57102" cy="68295"/>
                </a:xfrm>
                <a:custGeom>
                  <a:avLst/>
                  <a:gdLst>
                    <a:gd name="T0" fmla="*/ 16 w 31"/>
                    <a:gd name="T1" fmla="*/ 0 h 36"/>
                    <a:gd name="T2" fmla="*/ 16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6" y="0"/>
                      </a:moveTo>
                      <a:lnTo>
                        <a:pt x="16" y="36"/>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46" name="Freeform 315"/>
                <p:cNvSpPr>
                  <a:spLocks noEditPoints="1"/>
                </p:cNvSpPr>
                <p:nvPr/>
              </p:nvSpPr>
              <p:spPr bwMode="auto">
                <a:xfrm>
                  <a:off x="4391919" y="2187516"/>
                  <a:ext cx="57102" cy="68295"/>
                </a:xfrm>
                <a:custGeom>
                  <a:avLst/>
                  <a:gdLst>
                    <a:gd name="T0" fmla="*/ 15 w 31"/>
                    <a:gd name="T1" fmla="*/ 0 h 36"/>
                    <a:gd name="T2" fmla="*/ 15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5" y="0"/>
                      </a:moveTo>
                      <a:lnTo>
                        <a:pt x="15" y="36"/>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47" name="Freeform 316"/>
                <p:cNvSpPr>
                  <a:spLocks noEditPoints="1"/>
                </p:cNvSpPr>
                <p:nvPr/>
              </p:nvSpPr>
              <p:spPr bwMode="auto">
                <a:xfrm>
                  <a:off x="4382709" y="2187516"/>
                  <a:ext cx="58944" cy="68295"/>
                </a:xfrm>
                <a:custGeom>
                  <a:avLst/>
                  <a:gdLst>
                    <a:gd name="T0" fmla="*/ 17 w 32"/>
                    <a:gd name="T1" fmla="*/ 0 h 36"/>
                    <a:gd name="T2" fmla="*/ 17 w 32"/>
                    <a:gd name="T3" fmla="*/ 36 h 36"/>
                    <a:gd name="T4" fmla="*/ 32 w 32"/>
                    <a:gd name="T5" fmla="*/ 17 h 36"/>
                    <a:gd name="T6" fmla="*/ 0 w 32"/>
                    <a:gd name="T7" fmla="*/ 17 h 36"/>
                  </a:gdLst>
                  <a:ahLst/>
                  <a:cxnLst>
                    <a:cxn ang="0">
                      <a:pos x="T0" y="T1"/>
                    </a:cxn>
                    <a:cxn ang="0">
                      <a:pos x="T2" y="T3"/>
                    </a:cxn>
                    <a:cxn ang="0">
                      <a:pos x="T4" y="T5"/>
                    </a:cxn>
                    <a:cxn ang="0">
                      <a:pos x="T6" y="T7"/>
                    </a:cxn>
                  </a:cxnLst>
                  <a:rect l="0" t="0" r="r" b="b"/>
                  <a:pathLst>
                    <a:path w="32" h="36">
                      <a:moveTo>
                        <a:pt x="17" y="0"/>
                      </a:moveTo>
                      <a:lnTo>
                        <a:pt x="17" y="36"/>
                      </a:lnTo>
                      <a:moveTo>
                        <a:pt x="32"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48" name="Freeform 317"/>
                <p:cNvSpPr>
                  <a:spLocks noEditPoints="1"/>
                </p:cNvSpPr>
                <p:nvPr/>
              </p:nvSpPr>
              <p:spPr bwMode="auto">
                <a:xfrm>
                  <a:off x="4375341" y="2187516"/>
                  <a:ext cx="60786" cy="68295"/>
                </a:xfrm>
                <a:custGeom>
                  <a:avLst/>
                  <a:gdLst>
                    <a:gd name="T0" fmla="*/ 16 w 33"/>
                    <a:gd name="T1" fmla="*/ 0 h 36"/>
                    <a:gd name="T2" fmla="*/ 16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6" y="0"/>
                      </a:moveTo>
                      <a:lnTo>
                        <a:pt x="16"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49" name="Freeform 318"/>
                <p:cNvSpPr>
                  <a:spLocks noEditPoints="1"/>
                </p:cNvSpPr>
                <p:nvPr/>
              </p:nvSpPr>
              <p:spPr bwMode="auto">
                <a:xfrm>
                  <a:off x="4347711" y="2179928"/>
                  <a:ext cx="57102" cy="68295"/>
                </a:xfrm>
                <a:custGeom>
                  <a:avLst/>
                  <a:gdLst>
                    <a:gd name="T0" fmla="*/ 15 w 31"/>
                    <a:gd name="T1" fmla="*/ 0 h 36"/>
                    <a:gd name="T2" fmla="*/ 15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5" y="0"/>
                      </a:moveTo>
                      <a:lnTo>
                        <a:pt x="15"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50" name="Freeform 319"/>
                <p:cNvSpPr>
                  <a:spLocks noEditPoints="1"/>
                </p:cNvSpPr>
                <p:nvPr/>
              </p:nvSpPr>
              <p:spPr bwMode="auto">
                <a:xfrm>
                  <a:off x="4338501" y="2179928"/>
                  <a:ext cx="58944" cy="68295"/>
                </a:xfrm>
                <a:custGeom>
                  <a:avLst/>
                  <a:gdLst>
                    <a:gd name="T0" fmla="*/ 15 w 32"/>
                    <a:gd name="T1" fmla="*/ 0 h 36"/>
                    <a:gd name="T2" fmla="*/ 15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5" y="0"/>
                      </a:moveTo>
                      <a:lnTo>
                        <a:pt x="15"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51" name="Freeform 320"/>
                <p:cNvSpPr>
                  <a:spLocks noEditPoints="1"/>
                </p:cNvSpPr>
                <p:nvPr/>
              </p:nvSpPr>
              <p:spPr bwMode="auto">
                <a:xfrm>
                  <a:off x="4327449" y="2179928"/>
                  <a:ext cx="60786" cy="68295"/>
                </a:xfrm>
                <a:custGeom>
                  <a:avLst/>
                  <a:gdLst>
                    <a:gd name="T0" fmla="*/ 18 w 33"/>
                    <a:gd name="T1" fmla="*/ 0 h 36"/>
                    <a:gd name="T2" fmla="*/ 18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8" y="0"/>
                      </a:moveTo>
                      <a:lnTo>
                        <a:pt x="18"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52" name="Freeform 321"/>
                <p:cNvSpPr>
                  <a:spLocks noEditPoints="1"/>
                </p:cNvSpPr>
                <p:nvPr/>
              </p:nvSpPr>
              <p:spPr bwMode="auto">
                <a:xfrm>
                  <a:off x="4321923" y="2179928"/>
                  <a:ext cx="60786" cy="68295"/>
                </a:xfrm>
                <a:custGeom>
                  <a:avLst/>
                  <a:gdLst>
                    <a:gd name="T0" fmla="*/ 15 w 33"/>
                    <a:gd name="T1" fmla="*/ 0 h 36"/>
                    <a:gd name="T2" fmla="*/ 15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5" y="0"/>
                      </a:moveTo>
                      <a:lnTo>
                        <a:pt x="15"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53" name="Freeform 322"/>
                <p:cNvSpPr>
                  <a:spLocks noEditPoints="1"/>
                </p:cNvSpPr>
                <p:nvPr/>
              </p:nvSpPr>
              <p:spPr bwMode="auto">
                <a:xfrm>
                  <a:off x="4316397" y="2179928"/>
                  <a:ext cx="55260" cy="68295"/>
                </a:xfrm>
                <a:custGeom>
                  <a:avLst/>
                  <a:gdLst>
                    <a:gd name="T0" fmla="*/ 15 w 30"/>
                    <a:gd name="T1" fmla="*/ 0 h 36"/>
                    <a:gd name="T2" fmla="*/ 15 w 30"/>
                    <a:gd name="T3" fmla="*/ 36 h 36"/>
                    <a:gd name="T4" fmla="*/ 30 w 30"/>
                    <a:gd name="T5" fmla="*/ 19 h 36"/>
                    <a:gd name="T6" fmla="*/ 0 w 30"/>
                    <a:gd name="T7" fmla="*/ 19 h 36"/>
                  </a:gdLst>
                  <a:ahLst/>
                  <a:cxnLst>
                    <a:cxn ang="0">
                      <a:pos x="T0" y="T1"/>
                    </a:cxn>
                    <a:cxn ang="0">
                      <a:pos x="T2" y="T3"/>
                    </a:cxn>
                    <a:cxn ang="0">
                      <a:pos x="T4" y="T5"/>
                    </a:cxn>
                    <a:cxn ang="0">
                      <a:pos x="T6" y="T7"/>
                    </a:cxn>
                  </a:cxnLst>
                  <a:rect l="0" t="0" r="r" b="b"/>
                  <a:pathLst>
                    <a:path w="30" h="36">
                      <a:moveTo>
                        <a:pt x="15" y="0"/>
                      </a:moveTo>
                      <a:lnTo>
                        <a:pt x="15" y="36"/>
                      </a:lnTo>
                      <a:moveTo>
                        <a:pt x="30"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54" name="Freeform 323"/>
                <p:cNvSpPr>
                  <a:spLocks noEditPoints="1"/>
                </p:cNvSpPr>
                <p:nvPr/>
              </p:nvSpPr>
              <p:spPr bwMode="auto">
                <a:xfrm>
                  <a:off x="4309029" y="2179928"/>
                  <a:ext cx="57102" cy="68295"/>
                </a:xfrm>
                <a:custGeom>
                  <a:avLst/>
                  <a:gdLst>
                    <a:gd name="T0" fmla="*/ 16 w 31"/>
                    <a:gd name="T1" fmla="*/ 0 h 36"/>
                    <a:gd name="T2" fmla="*/ 16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6" y="0"/>
                      </a:moveTo>
                      <a:lnTo>
                        <a:pt x="16"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55" name="Freeform 324"/>
                <p:cNvSpPr>
                  <a:spLocks noEditPoints="1"/>
                </p:cNvSpPr>
                <p:nvPr/>
              </p:nvSpPr>
              <p:spPr bwMode="auto">
                <a:xfrm>
                  <a:off x="4296135" y="2179928"/>
                  <a:ext cx="57102" cy="68295"/>
                </a:xfrm>
                <a:custGeom>
                  <a:avLst/>
                  <a:gdLst>
                    <a:gd name="T0" fmla="*/ 16 w 31"/>
                    <a:gd name="T1" fmla="*/ 0 h 36"/>
                    <a:gd name="T2" fmla="*/ 16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6" y="0"/>
                      </a:moveTo>
                      <a:lnTo>
                        <a:pt x="16"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56" name="Freeform 325"/>
                <p:cNvSpPr>
                  <a:spLocks noEditPoints="1"/>
                </p:cNvSpPr>
                <p:nvPr/>
              </p:nvSpPr>
              <p:spPr bwMode="auto">
                <a:xfrm>
                  <a:off x="4286925" y="2179928"/>
                  <a:ext cx="60786" cy="68295"/>
                </a:xfrm>
                <a:custGeom>
                  <a:avLst/>
                  <a:gdLst>
                    <a:gd name="T0" fmla="*/ 16 w 33"/>
                    <a:gd name="T1" fmla="*/ 0 h 36"/>
                    <a:gd name="T2" fmla="*/ 16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6" y="0"/>
                      </a:moveTo>
                      <a:lnTo>
                        <a:pt x="16"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57" name="Freeform 326"/>
                <p:cNvSpPr>
                  <a:spLocks noEditPoints="1"/>
                </p:cNvSpPr>
                <p:nvPr/>
              </p:nvSpPr>
              <p:spPr bwMode="auto">
                <a:xfrm>
                  <a:off x="4277715" y="2179928"/>
                  <a:ext cx="60786" cy="68295"/>
                </a:xfrm>
                <a:custGeom>
                  <a:avLst/>
                  <a:gdLst>
                    <a:gd name="T0" fmla="*/ 17 w 33"/>
                    <a:gd name="T1" fmla="*/ 0 h 36"/>
                    <a:gd name="T2" fmla="*/ 17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7" y="0"/>
                      </a:moveTo>
                      <a:lnTo>
                        <a:pt x="17"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58" name="Freeform 327"/>
                <p:cNvSpPr>
                  <a:spLocks noEditPoints="1"/>
                </p:cNvSpPr>
                <p:nvPr/>
              </p:nvSpPr>
              <p:spPr bwMode="auto">
                <a:xfrm>
                  <a:off x="4272189" y="2179928"/>
                  <a:ext cx="55260" cy="68295"/>
                </a:xfrm>
                <a:custGeom>
                  <a:avLst/>
                  <a:gdLst>
                    <a:gd name="T0" fmla="*/ 15 w 30"/>
                    <a:gd name="T1" fmla="*/ 0 h 36"/>
                    <a:gd name="T2" fmla="*/ 15 w 30"/>
                    <a:gd name="T3" fmla="*/ 36 h 36"/>
                    <a:gd name="T4" fmla="*/ 30 w 30"/>
                    <a:gd name="T5" fmla="*/ 19 h 36"/>
                    <a:gd name="T6" fmla="*/ 0 w 30"/>
                    <a:gd name="T7" fmla="*/ 19 h 36"/>
                  </a:gdLst>
                  <a:ahLst/>
                  <a:cxnLst>
                    <a:cxn ang="0">
                      <a:pos x="T0" y="T1"/>
                    </a:cxn>
                    <a:cxn ang="0">
                      <a:pos x="T2" y="T3"/>
                    </a:cxn>
                    <a:cxn ang="0">
                      <a:pos x="T4" y="T5"/>
                    </a:cxn>
                    <a:cxn ang="0">
                      <a:pos x="T6" y="T7"/>
                    </a:cxn>
                  </a:cxnLst>
                  <a:rect l="0" t="0" r="r" b="b"/>
                  <a:pathLst>
                    <a:path w="30" h="36">
                      <a:moveTo>
                        <a:pt x="15" y="0"/>
                      </a:moveTo>
                      <a:lnTo>
                        <a:pt x="15" y="36"/>
                      </a:lnTo>
                      <a:moveTo>
                        <a:pt x="30"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59" name="Freeform 328"/>
                <p:cNvSpPr>
                  <a:spLocks noEditPoints="1"/>
                </p:cNvSpPr>
                <p:nvPr/>
              </p:nvSpPr>
              <p:spPr bwMode="auto">
                <a:xfrm>
                  <a:off x="4227982" y="2147678"/>
                  <a:ext cx="57102" cy="68295"/>
                </a:xfrm>
                <a:custGeom>
                  <a:avLst/>
                  <a:gdLst>
                    <a:gd name="T0" fmla="*/ 15 w 31"/>
                    <a:gd name="T1" fmla="*/ 0 h 36"/>
                    <a:gd name="T2" fmla="*/ 15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5" y="0"/>
                      </a:moveTo>
                      <a:lnTo>
                        <a:pt x="15"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60" name="Freeform 329"/>
                <p:cNvSpPr>
                  <a:spLocks noEditPoints="1"/>
                </p:cNvSpPr>
                <p:nvPr/>
              </p:nvSpPr>
              <p:spPr bwMode="auto">
                <a:xfrm>
                  <a:off x="4091675" y="2111633"/>
                  <a:ext cx="60786" cy="68295"/>
                </a:xfrm>
                <a:custGeom>
                  <a:avLst/>
                  <a:gdLst>
                    <a:gd name="T0" fmla="*/ 17 w 33"/>
                    <a:gd name="T1" fmla="*/ 0 h 36"/>
                    <a:gd name="T2" fmla="*/ 17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7" y="0"/>
                      </a:moveTo>
                      <a:lnTo>
                        <a:pt x="17"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61" name="Freeform 330"/>
                <p:cNvSpPr>
                  <a:spLocks noEditPoints="1"/>
                </p:cNvSpPr>
                <p:nvPr/>
              </p:nvSpPr>
              <p:spPr bwMode="auto">
                <a:xfrm>
                  <a:off x="4086149" y="2111633"/>
                  <a:ext cx="55260" cy="68295"/>
                </a:xfrm>
                <a:custGeom>
                  <a:avLst/>
                  <a:gdLst>
                    <a:gd name="T0" fmla="*/ 15 w 30"/>
                    <a:gd name="T1" fmla="*/ 0 h 36"/>
                    <a:gd name="T2" fmla="*/ 15 w 30"/>
                    <a:gd name="T3" fmla="*/ 36 h 36"/>
                    <a:gd name="T4" fmla="*/ 30 w 30"/>
                    <a:gd name="T5" fmla="*/ 19 h 36"/>
                    <a:gd name="T6" fmla="*/ 0 w 30"/>
                    <a:gd name="T7" fmla="*/ 19 h 36"/>
                  </a:gdLst>
                  <a:ahLst/>
                  <a:cxnLst>
                    <a:cxn ang="0">
                      <a:pos x="T0" y="T1"/>
                    </a:cxn>
                    <a:cxn ang="0">
                      <a:pos x="T2" y="T3"/>
                    </a:cxn>
                    <a:cxn ang="0">
                      <a:pos x="T4" y="T5"/>
                    </a:cxn>
                    <a:cxn ang="0">
                      <a:pos x="T6" y="T7"/>
                    </a:cxn>
                  </a:cxnLst>
                  <a:rect l="0" t="0" r="r" b="b"/>
                  <a:pathLst>
                    <a:path w="30" h="36">
                      <a:moveTo>
                        <a:pt x="15" y="0"/>
                      </a:moveTo>
                      <a:lnTo>
                        <a:pt x="15" y="36"/>
                      </a:lnTo>
                      <a:moveTo>
                        <a:pt x="30"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62" name="Freeform 331"/>
                <p:cNvSpPr>
                  <a:spLocks noEditPoints="1"/>
                </p:cNvSpPr>
                <p:nvPr/>
              </p:nvSpPr>
              <p:spPr bwMode="auto">
                <a:xfrm>
                  <a:off x="3981155" y="2068000"/>
                  <a:ext cx="60786" cy="66398"/>
                </a:xfrm>
                <a:custGeom>
                  <a:avLst/>
                  <a:gdLst>
                    <a:gd name="T0" fmla="*/ 17 w 33"/>
                    <a:gd name="T1" fmla="*/ 0 h 35"/>
                    <a:gd name="T2" fmla="*/ 17 w 33"/>
                    <a:gd name="T3" fmla="*/ 35 h 35"/>
                    <a:gd name="T4" fmla="*/ 33 w 33"/>
                    <a:gd name="T5" fmla="*/ 17 h 35"/>
                    <a:gd name="T6" fmla="*/ 0 w 33"/>
                    <a:gd name="T7" fmla="*/ 17 h 35"/>
                  </a:gdLst>
                  <a:ahLst/>
                  <a:cxnLst>
                    <a:cxn ang="0">
                      <a:pos x="T0" y="T1"/>
                    </a:cxn>
                    <a:cxn ang="0">
                      <a:pos x="T2" y="T3"/>
                    </a:cxn>
                    <a:cxn ang="0">
                      <a:pos x="T4" y="T5"/>
                    </a:cxn>
                    <a:cxn ang="0">
                      <a:pos x="T6" y="T7"/>
                    </a:cxn>
                  </a:cxnLst>
                  <a:rect l="0" t="0" r="r" b="b"/>
                  <a:pathLst>
                    <a:path w="33" h="35">
                      <a:moveTo>
                        <a:pt x="17" y="0"/>
                      </a:moveTo>
                      <a:lnTo>
                        <a:pt x="17" y="35"/>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63" name="Freeform 332"/>
                <p:cNvSpPr>
                  <a:spLocks noEditPoints="1"/>
                </p:cNvSpPr>
                <p:nvPr/>
              </p:nvSpPr>
              <p:spPr bwMode="auto">
                <a:xfrm>
                  <a:off x="3684595" y="1969351"/>
                  <a:ext cx="60786" cy="68295"/>
                </a:xfrm>
                <a:custGeom>
                  <a:avLst/>
                  <a:gdLst>
                    <a:gd name="T0" fmla="*/ 15 w 33"/>
                    <a:gd name="T1" fmla="*/ 0 h 36"/>
                    <a:gd name="T2" fmla="*/ 15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5" y="0"/>
                      </a:moveTo>
                      <a:lnTo>
                        <a:pt x="15"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64" name="Freeform 333"/>
                <p:cNvSpPr>
                  <a:spLocks noEditPoints="1"/>
                </p:cNvSpPr>
                <p:nvPr/>
              </p:nvSpPr>
              <p:spPr bwMode="auto">
                <a:xfrm>
                  <a:off x="3570392" y="1933307"/>
                  <a:ext cx="57102" cy="68295"/>
                </a:xfrm>
                <a:custGeom>
                  <a:avLst/>
                  <a:gdLst>
                    <a:gd name="T0" fmla="*/ 16 w 31"/>
                    <a:gd name="T1" fmla="*/ 0 h 36"/>
                    <a:gd name="T2" fmla="*/ 16 w 31"/>
                    <a:gd name="T3" fmla="*/ 36 h 36"/>
                    <a:gd name="T4" fmla="*/ 31 w 31"/>
                    <a:gd name="T5" fmla="*/ 18 h 36"/>
                    <a:gd name="T6" fmla="*/ 0 w 31"/>
                    <a:gd name="T7" fmla="*/ 18 h 36"/>
                  </a:gdLst>
                  <a:ahLst/>
                  <a:cxnLst>
                    <a:cxn ang="0">
                      <a:pos x="T0" y="T1"/>
                    </a:cxn>
                    <a:cxn ang="0">
                      <a:pos x="T2" y="T3"/>
                    </a:cxn>
                    <a:cxn ang="0">
                      <a:pos x="T4" y="T5"/>
                    </a:cxn>
                    <a:cxn ang="0">
                      <a:pos x="T6" y="T7"/>
                    </a:cxn>
                  </a:cxnLst>
                  <a:rect l="0" t="0" r="r" b="b"/>
                  <a:pathLst>
                    <a:path w="31" h="36">
                      <a:moveTo>
                        <a:pt x="16" y="0"/>
                      </a:moveTo>
                      <a:lnTo>
                        <a:pt x="16" y="36"/>
                      </a:lnTo>
                      <a:moveTo>
                        <a:pt x="31" y="18"/>
                      </a:moveTo>
                      <a:lnTo>
                        <a:pt x="0" y="18"/>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65" name="Freeform 334"/>
                <p:cNvSpPr>
                  <a:spLocks noEditPoints="1"/>
                </p:cNvSpPr>
                <p:nvPr/>
              </p:nvSpPr>
              <p:spPr bwMode="auto">
                <a:xfrm>
                  <a:off x="3255412" y="1846041"/>
                  <a:ext cx="57102" cy="68295"/>
                </a:xfrm>
                <a:custGeom>
                  <a:avLst/>
                  <a:gdLst>
                    <a:gd name="T0" fmla="*/ 15 w 31"/>
                    <a:gd name="T1" fmla="*/ 0 h 36"/>
                    <a:gd name="T2" fmla="*/ 15 w 31"/>
                    <a:gd name="T3" fmla="*/ 36 h 36"/>
                    <a:gd name="T4" fmla="*/ 31 w 31"/>
                    <a:gd name="T5" fmla="*/ 17 h 36"/>
                    <a:gd name="T6" fmla="*/ 0 w 31"/>
                    <a:gd name="T7" fmla="*/ 17 h 36"/>
                  </a:gdLst>
                  <a:ahLst/>
                  <a:cxnLst>
                    <a:cxn ang="0">
                      <a:pos x="T0" y="T1"/>
                    </a:cxn>
                    <a:cxn ang="0">
                      <a:pos x="T2" y="T3"/>
                    </a:cxn>
                    <a:cxn ang="0">
                      <a:pos x="T4" y="T5"/>
                    </a:cxn>
                    <a:cxn ang="0">
                      <a:pos x="T6" y="T7"/>
                    </a:cxn>
                  </a:cxnLst>
                  <a:rect l="0" t="0" r="r" b="b"/>
                  <a:pathLst>
                    <a:path w="31" h="36">
                      <a:moveTo>
                        <a:pt x="15" y="0"/>
                      </a:moveTo>
                      <a:lnTo>
                        <a:pt x="15" y="36"/>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66" name="Freeform 335"/>
                <p:cNvSpPr>
                  <a:spLocks noEditPoints="1"/>
                </p:cNvSpPr>
                <p:nvPr/>
              </p:nvSpPr>
              <p:spPr bwMode="auto">
                <a:xfrm>
                  <a:off x="3249886" y="1846041"/>
                  <a:ext cx="55260" cy="68295"/>
                </a:xfrm>
                <a:custGeom>
                  <a:avLst/>
                  <a:gdLst>
                    <a:gd name="T0" fmla="*/ 15 w 30"/>
                    <a:gd name="T1" fmla="*/ 0 h 36"/>
                    <a:gd name="T2" fmla="*/ 15 w 30"/>
                    <a:gd name="T3" fmla="*/ 36 h 36"/>
                    <a:gd name="T4" fmla="*/ 30 w 30"/>
                    <a:gd name="T5" fmla="*/ 17 h 36"/>
                    <a:gd name="T6" fmla="*/ 0 w 30"/>
                    <a:gd name="T7" fmla="*/ 17 h 36"/>
                  </a:gdLst>
                  <a:ahLst/>
                  <a:cxnLst>
                    <a:cxn ang="0">
                      <a:pos x="T0" y="T1"/>
                    </a:cxn>
                    <a:cxn ang="0">
                      <a:pos x="T2" y="T3"/>
                    </a:cxn>
                    <a:cxn ang="0">
                      <a:pos x="T4" y="T5"/>
                    </a:cxn>
                    <a:cxn ang="0">
                      <a:pos x="T6" y="T7"/>
                    </a:cxn>
                  </a:cxnLst>
                  <a:rect l="0" t="0" r="r" b="b"/>
                  <a:pathLst>
                    <a:path w="30" h="36">
                      <a:moveTo>
                        <a:pt x="15" y="0"/>
                      </a:moveTo>
                      <a:lnTo>
                        <a:pt x="15" y="36"/>
                      </a:lnTo>
                      <a:moveTo>
                        <a:pt x="30"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67" name="Freeform 336"/>
                <p:cNvSpPr>
                  <a:spLocks noEditPoints="1"/>
                </p:cNvSpPr>
                <p:nvPr/>
              </p:nvSpPr>
              <p:spPr bwMode="auto">
                <a:xfrm>
                  <a:off x="3097001" y="1809996"/>
                  <a:ext cx="60786" cy="68295"/>
                </a:xfrm>
                <a:custGeom>
                  <a:avLst/>
                  <a:gdLst>
                    <a:gd name="T0" fmla="*/ 17 w 33"/>
                    <a:gd name="T1" fmla="*/ 0 h 36"/>
                    <a:gd name="T2" fmla="*/ 17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7" y="0"/>
                      </a:moveTo>
                      <a:lnTo>
                        <a:pt x="17"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68" name="Freeform 337"/>
                <p:cNvSpPr>
                  <a:spLocks noEditPoints="1"/>
                </p:cNvSpPr>
                <p:nvPr/>
              </p:nvSpPr>
              <p:spPr bwMode="auto">
                <a:xfrm>
                  <a:off x="2993850" y="1758775"/>
                  <a:ext cx="57102" cy="68295"/>
                </a:xfrm>
                <a:custGeom>
                  <a:avLst/>
                  <a:gdLst>
                    <a:gd name="T0" fmla="*/ 15 w 31"/>
                    <a:gd name="T1" fmla="*/ 0 h 36"/>
                    <a:gd name="T2" fmla="*/ 15 w 31"/>
                    <a:gd name="T3" fmla="*/ 36 h 36"/>
                    <a:gd name="T4" fmla="*/ 31 w 31"/>
                    <a:gd name="T5" fmla="*/ 19 h 36"/>
                    <a:gd name="T6" fmla="*/ 0 w 31"/>
                    <a:gd name="T7" fmla="*/ 19 h 36"/>
                  </a:gdLst>
                  <a:ahLst/>
                  <a:cxnLst>
                    <a:cxn ang="0">
                      <a:pos x="T0" y="T1"/>
                    </a:cxn>
                    <a:cxn ang="0">
                      <a:pos x="T2" y="T3"/>
                    </a:cxn>
                    <a:cxn ang="0">
                      <a:pos x="T4" y="T5"/>
                    </a:cxn>
                    <a:cxn ang="0">
                      <a:pos x="T6" y="T7"/>
                    </a:cxn>
                  </a:cxnLst>
                  <a:rect l="0" t="0" r="r" b="b"/>
                  <a:pathLst>
                    <a:path w="31" h="36">
                      <a:moveTo>
                        <a:pt x="15" y="0"/>
                      </a:moveTo>
                      <a:lnTo>
                        <a:pt x="15" y="36"/>
                      </a:lnTo>
                      <a:moveTo>
                        <a:pt x="31"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69" name="Freeform 338"/>
                <p:cNvSpPr>
                  <a:spLocks noEditPoints="1"/>
                </p:cNvSpPr>
                <p:nvPr/>
              </p:nvSpPr>
              <p:spPr bwMode="auto">
                <a:xfrm>
                  <a:off x="2918329" y="1707554"/>
                  <a:ext cx="58944" cy="68295"/>
                </a:xfrm>
                <a:custGeom>
                  <a:avLst/>
                  <a:gdLst>
                    <a:gd name="T0" fmla="*/ 15 w 32"/>
                    <a:gd name="T1" fmla="*/ 0 h 36"/>
                    <a:gd name="T2" fmla="*/ 15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5" y="0"/>
                      </a:moveTo>
                      <a:lnTo>
                        <a:pt x="15"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70" name="Freeform 339"/>
                <p:cNvSpPr>
                  <a:spLocks noEditPoints="1"/>
                </p:cNvSpPr>
                <p:nvPr/>
              </p:nvSpPr>
              <p:spPr bwMode="auto">
                <a:xfrm>
                  <a:off x="2568351" y="1612699"/>
                  <a:ext cx="55260" cy="68295"/>
                </a:xfrm>
                <a:custGeom>
                  <a:avLst/>
                  <a:gdLst>
                    <a:gd name="T0" fmla="*/ 15 w 30"/>
                    <a:gd name="T1" fmla="*/ 0 h 36"/>
                    <a:gd name="T2" fmla="*/ 15 w 30"/>
                    <a:gd name="T3" fmla="*/ 36 h 36"/>
                    <a:gd name="T4" fmla="*/ 30 w 30"/>
                    <a:gd name="T5" fmla="*/ 17 h 36"/>
                    <a:gd name="T6" fmla="*/ 0 w 30"/>
                    <a:gd name="T7" fmla="*/ 17 h 36"/>
                  </a:gdLst>
                  <a:ahLst/>
                  <a:cxnLst>
                    <a:cxn ang="0">
                      <a:pos x="T0" y="T1"/>
                    </a:cxn>
                    <a:cxn ang="0">
                      <a:pos x="T2" y="T3"/>
                    </a:cxn>
                    <a:cxn ang="0">
                      <a:pos x="T4" y="T5"/>
                    </a:cxn>
                    <a:cxn ang="0">
                      <a:pos x="T6" y="T7"/>
                    </a:cxn>
                  </a:cxnLst>
                  <a:rect l="0" t="0" r="r" b="b"/>
                  <a:pathLst>
                    <a:path w="30" h="36">
                      <a:moveTo>
                        <a:pt x="15" y="0"/>
                      </a:moveTo>
                      <a:lnTo>
                        <a:pt x="15" y="36"/>
                      </a:lnTo>
                      <a:moveTo>
                        <a:pt x="30"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71" name="Freeform 340"/>
                <p:cNvSpPr>
                  <a:spLocks noEditPoints="1"/>
                </p:cNvSpPr>
                <p:nvPr/>
              </p:nvSpPr>
              <p:spPr bwMode="auto">
                <a:xfrm>
                  <a:off x="2406256" y="1561478"/>
                  <a:ext cx="60786" cy="68295"/>
                </a:xfrm>
                <a:custGeom>
                  <a:avLst/>
                  <a:gdLst>
                    <a:gd name="T0" fmla="*/ 17 w 33"/>
                    <a:gd name="T1" fmla="*/ 0 h 36"/>
                    <a:gd name="T2" fmla="*/ 17 w 33"/>
                    <a:gd name="T3" fmla="*/ 36 h 36"/>
                    <a:gd name="T4" fmla="*/ 33 w 33"/>
                    <a:gd name="T5" fmla="*/ 17 h 36"/>
                    <a:gd name="T6" fmla="*/ 0 w 33"/>
                    <a:gd name="T7" fmla="*/ 17 h 36"/>
                  </a:gdLst>
                  <a:ahLst/>
                  <a:cxnLst>
                    <a:cxn ang="0">
                      <a:pos x="T0" y="T1"/>
                    </a:cxn>
                    <a:cxn ang="0">
                      <a:pos x="T2" y="T3"/>
                    </a:cxn>
                    <a:cxn ang="0">
                      <a:pos x="T4" y="T5"/>
                    </a:cxn>
                    <a:cxn ang="0">
                      <a:pos x="T6" y="T7"/>
                    </a:cxn>
                  </a:cxnLst>
                  <a:rect l="0" t="0" r="r" b="b"/>
                  <a:pathLst>
                    <a:path w="33" h="36">
                      <a:moveTo>
                        <a:pt x="17" y="0"/>
                      </a:moveTo>
                      <a:lnTo>
                        <a:pt x="17" y="36"/>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72" name="Freeform 341"/>
                <p:cNvSpPr>
                  <a:spLocks noEditPoints="1"/>
                </p:cNvSpPr>
                <p:nvPr/>
              </p:nvSpPr>
              <p:spPr bwMode="auto">
                <a:xfrm>
                  <a:off x="2369416" y="1534919"/>
                  <a:ext cx="55260" cy="68295"/>
                </a:xfrm>
                <a:custGeom>
                  <a:avLst/>
                  <a:gdLst>
                    <a:gd name="T0" fmla="*/ 15 w 30"/>
                    <a:gd name="T1" fmla="*/ 0 h 36"/>
                    <a:gd name="T2" fmla="*/ 15 w 30"/>
                    <a:gd name="T3" fmla="*/ 36 h 36"/>
                    <a:gd name="T4" fmla="*/ 30 w 30"/>
                    <a:gd name="T5" fmla="*/ 19 h 36"/>
                    <a:gd name="T6" fmla="*/ 0 w 30"/>
                    <a:gd name="T7" fmla="*/ 19 h 36"/>
                  </a:gdLst>
                  <a:ahLst/>
                  <a:cxnLst>
                    <a:cxn ang="0">
                      <a:pos x="T0" y="T1"/>
                    </a:cxn>
                    <a:cxn ang="0">
                      <a:pos x="T2" y="T3"/>
                    </a:cxn>
                    <a:cxn ang="0">
                      <a:pos x="T4" y="T5"/>
                    </a:cxn>
                    <a:cxn ang="0">
                      <a:pos x="T6" y="T7"/>
                    </a:cxn>
                  </a:cxnLst>
                  <a:rect l="0" t="0" r="r" b="b"/>
                  <a:pathLst>
                    <a:path w="30" h="36">
                      <a:moveTo>
                        <a:pt x="15" y="0"/>
                      </a:moveTo>
                      <a:lnTo>
                        <a:pt x="15" y="36"/>
                      </a:lnTo>
                      <a:moveTo>
                        <a:pt x="30"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73" name="Freeform 342"/>
                <p:cNvSpPr>
                  <a:spLocks noEditPoints="1"/>
                </p:cNvSpPr>
                <p:nvPr/>
              </p:nvSpPr>
              <p:spPr bwMode="auto">
                <a:xfrm>
                  <a:off x="2317841" y="1519742"/>
                  <a:ext cx="57102" cy="66398"/>
                </a:xfrm>
                <a:custGeom>
                  <a:avLst/>
                  <a:gdLst>
                    <a:gd name="T0" fmla="*/ 16 w 31"/>
                    <a:gd name="T1" fmla="*/ 0 h 35"/>
                    <a:gd name="T2" fmla="*/ 16 w 31"/>
                    <a:gd name="T3" fmla="*/ 35 h 35"/>
                    <a:gd name="T4" fmla="*/ 31 w 31"/>
                    <a:gd name="T5" fmla="*/ 17 h 35"/>
                    <a:gd name="T6" fmla="*/ 0 w 31"/>
                    <a:gd name="T7" fmla="*/ 17 h 35"/>
                  </a:gdLst>
                  <a:ahLst/>
                  <a:cxnLst>
                    <a:cxn ang="0">
                      <a:pos x="T0" y="T1"/>
                    </a:cxn>
                    <a:cxn ang="0">
                      <a:pos x="T2" y="T3"/>
                    </a:cxn>
                    <a:cxn ang="0">
                      <a:pos x="T4" y="T5"/>
                    </a:cxn>
                    <a:cxn ang="0">
                      <a:pos x="T6" y="T7"/>
                    </a:cxn>
                  </a:cxnLst>
                  <a:rect l="0" t="0" r="r" b="b"/>
                  <a:pathLst>
                    <a:path w="31" h="35">
                      <a:moveTo>
                        <a:pt x="16" y="0"/>
                      </a:moveTo>
                      <a:lnTo>
                        <a:pt x="16" y="35"/>
                      </a:lnTo>
                      <a:moveTo>
                        <a:pt x="31"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74" name="Freeform 343"/>
                <p:cNvSpPr>
                  <a:spLocks noEditPoints="1"/>
                </p:cNvSpPr>
                <p:nvPr/>
              </p:nvSpPr>
              <p:spPr bwMode="auto">
                <a:xfrm>
                  <a:off x="2308631" y="1519742"/>
                  <a:ext cx="60786" cy="66398"/>
                </a:xfrm>
                <a:custGeom>
                  <a:avLst/>
                  <a:gdLst>
                    <a:gd name="T0" fmla="*/ 15 w 33"/>
                    <a:gd name="T1" fmla="*/ 0 h 35"/>
                    <a:gd name="T2" fmla="*/ 15 w 33"/>
                    <a:gd name="T3" fmla="*/ 35 h 35"/>
                    <a:gd name="T4" fmla="*/ 33 w 33"/>
                    <a:gd name="T5" fmla="*/ 17 h 35"/>
                    <a:gd name="T6" fmla="*/ 0 w 33"/>
                    <a:gd name="T7" fmla="*/ 17 h 35"/>
                  </a:gdLst>
                  <a:ahLst/>
                  <a:cxnLst>
                    <a:cxn ang="0">
                      <a:pos x="T0" y="T1"/>
                    </a:cxn>
                    <a:cxn ang="0">
                      <a:pos x="T2" y="T3"/>
                    </a:cxn>
                    <a:cxn ang="0">
                      <a:pos x="T4" y="T5"/>
                    </a:cxn>
                    <a:cxn ang="0">
                      <a:pos x="T6" y="T7"/>
                    </a:cxn>
                  </a:cxnLst>
                  <a:rect l="0" t="0" r="r" b="b"/>
                  <a:pathLst>
                    <a:path w="33" h="35">
                      <a:moveTo>
                        <a:pt x="15" y="0"/>
                      </a:moveTo>
                      <a:lnTo>
                        <a:pt x="15" y="35"/>
                      </a:lnTo>
                      <a:moveTo>
                        <a:pt x="33" y="17"/>
                      </a:moveTo>
                      <a:lnTo>
                        <a:pt x="0" y="17"/>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75" name="Freeform 344"/>
                <p:cNvSpPr>
                  <a:spLocks noEditPoints="1"/>
                </p:cNvSpPr>
                <p:nvPr/>
              </p:nvSpPr>
              <p:spPr bwMode="auto">
                <a:xfrm>
                  <a:off x="2104170" y="1460932"/>
                  <a:ext cx="58944" cy="68295"/>
                </a:xfrm>
                <a:custGeom>
                  <a:avLst/>
                  <a:gdLst>
                    <a:gd name="T0" fmla="*/ 17 w 32"/>
                    <a:gd name="T1" fmla="*/ 0 h 36"/>
                    <a:gd name="T2" fmla="*/ 17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7" y="0"/>
                      </a:moveTo>
                      <a:lnTo>
                        <a:pt x="17"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76" name="Freeform 345"/>
                <p:cNvSpPr>
                  <a:spLocks noEditPoints="1"/>
                </p:cNvSpPr>
                <p:nvPr/>
              </p:nvSpPr>
              <p:spPr bwMode="auto">
                <a:xfrm>
                  <a:off x="2096802" y="1460932"/>
                  <a:ext cx="60786" cy="68295"/>
                </a:xfrm>
                <a:custGeom>
                  <a:avLst/>
                  <a:gdLst>
                    <a:gd name="T0" fmla="*/ 17 w 33"/>
                    <a:gd name="T1" fmla="*/ 0 h 36"/>
                    <a:gd name="T2" fmla="*/ 17 w 33"/>
                    <a:gd name="T3" fmla="*/ 36 h 36"/>
                    <a:gd name="T4" fmla="*/ 33 w 33"/>
                    <a:gd name="T5" fmla="*/ 19 h 36"/>
                    <a:gd name="T6" fmla="*/ 0 w 33"/>
                    <a:gd name="T7" fmla="*/ 19 h 36"/>
                  </a:gdLst>
                  <a:ahLst/>
                  <a:cxnLst>
                    <a:cxn ang="0">
                      <a:pos x="T0" y="T1"/>
                    </a:cxn>
                    <a:cxn ang="0">
                      <a:pos x="T2" y="T3"/>
                    </a:cxn>
                    <a:cxn ang="0">
                      <a:pos x="T4" y="T5"/>
                    </a:cxn>
                    <a:cxn ang="0">
                      <a:pos x="T6" y="T7"/>
                    </a:cxn>
                  </a:cxnLst>
                  <a:rect l="0" t="0" r="r" b="b"/>
                  <a:pathLst>
                    <a:path w="33" h="36">
                      <a:moveTo>
                        <a:pt x="17" y="0"/>
                      </a:moveTo>
                      <a:lnTo>
                        <a:pt x="17" y="36"/>
                      </a:lnTo>
                      <a:moveTo>
                        <a:pt x="33"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277" name="Freeform 346"/>
                <p:cNvSpPr>
                  <a:spLocks noEditPoints="1"/>
                </p:cNvSpPr>
                <p:nvPr/>
              </p:nvSpPr>
              <p:spPr bwMode="auto">
                <a:xfrm>
                  <a:off x="2024965" y="1453344"/>
                  <a:ext cx="58944" cy="68295"/>
                </a:xfrm>
                <a:custGeom>
                  <a:avLst/>
                  <a:gdLst>
                    <a:gd name="T0" fmla="*/ 17 w 32"/>
                    <a:gd name="T1" fmla="*/ 0 h 36"/>
                    <a:gd name="T2" fmla="*/ 17 w 32"/>
                    <a:gd name="T3" fmla="*/ 36 h 36"/>
                    <a:gd name="T4" fmla="*/ 32 w 32"/>
                    <a:gd name="T5" fmla="*/ 19 h 36"/>
                    <a:gd name="T6" fmla="*/ 0 w 32"/>
                    <a:gd name="T7" fmla="*/ 19 h 36"/>
                  </a:gdLst>
                  <a:ahLst/>
                  <a:cxnLst>
                    <a:cxn ang="0">
                      <a:pos x="T0" y="T1"/>
                    </a:cxn>
                    <a:cxn ang="0">
                      <a:pos x="T2" y="T3"/>
                    </a:cxn>
                    <a:cxn ang="0">
                      <a:pos x="T4" y="T5"/>
                    </a:cxn>
                    <a:cxn ang="0">
                      <a:pos x="T6" y="T7"/>
                    </a:cxn>
                  </a:cxnLst>
                  <a:rect l="0" t="0" r="r" b="b"/>
                  <a:pathLst>
                    <a:path w="32" h="36">
                      <a:moveTo>
                        <a:pt x="17" y="0"/>
                      </a:moveTo>
                      <a:lnTo>
                        <a:pt x="17" y="36"/>
                      </a:lnTo>
                      <a:moveTo>
                        <a:pt x="32" y="19"/>
                      </a:moveTo>
                      <a:lnTo>
                        <a:pt x="0" y="19"/>
                      </a:lnTo>
                    </a:path>
                  </a:pathLst>
                </a:custGeom>
                <a:noFill/>
                <a:ln w="6350" cap="flat">
                  <a:solidFill>
                    <a:srgbClr val="006D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grpSp>
        </p:grpSp>
      </p:grpSp>
      <p:sp>
        <p:nvSpPr>
          <p:cNvPr id="122" name="Rectangle 85"/>
          <p:cNvSpPr>
            <a:spLocks noChangeArrowheads="1"/>
          </p:cNvSpPr>
          <p:nvPr/>
        </p:nvSpPr>
        <p:spPr bwMode="auto">
          <a:xfrm>
            <a:off x="7051647" y="1180482"/>
            <a:ext cx="3657600" cy="1194205"/>
          </a:xfrm>
          <a:prstGeom prst="rect">
            <a:avLst/>
          </a:prstGeom>
          <a:solidFill>
            <a:schemeClr val="bg1"/>
          </a:solidFill>
          <a:ln w="25400">
            <a:solidFill>
              <a:schemeClr val="accent1"/>
            </a:solidFill>
          </a:ln>
        </p:spPr>
        <p:txBody>
          <a:bodyPr vert="horz" wrap="square" lIns="0" tIns="121920" rIns="0" bIns="12192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OS HR = 0.68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67"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99.73% CI, 0.469–0.997</a:t>
            </a:r>
            <a:r>
              <a:rPr kumimoji="0" lang="en-US" altLang="en-US" sz="1867" b="1"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1867"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867"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P=0.00251</a:t>
            </a:r>
          </a:p>
        </p:txBody>
      </p:sp>
      <p:graphicFrame>
        <p:nvGraphicFramePr>
          <p:cNvPr id="481" name="Table 480"/>
          <p:cNvGraphicFramePr>
            <a:graphicFrameLocks noGrp="1"/>
          </p:cNvGraphicFramePr>
          <p:nvPr/>
        </p:nvGraphicFramePr>
        <p:xfrm>
          <a:off x="3330939" y="2778297"/>
          <a:ext cx="807151" cy="289560"/>
        </p:xfrm>
        <a:graphic>
          <a:graphicData uri="http://schemas.openxmlformats.org/drawingml/2006/table">
            <a:tbl>
              <a:tblPr firstRow="1" bandRow="1">
                <a:tableStyleId>{69012ECD-51FC-41F1-AA8D-1B2483CD663E}</a:tableStyleId>
              </a:tblPr>
              <a:tblGrid>
                <a:gridCol w="807151">
                  <a:extLst>
                    <a:ext uri="{9D8B030D-6E8A-4147-A177-3AD203B41FA5}">
                      <a16:colId xmlns:a16="http://schemas.microsoft.com/office/drawing/2014/main" val="155753849"/>
                    </a:ext>
                  </a:extLst>
                </a:gridCol>
              </a:tblGrid>
              <a:tr h="284480">
                <a:tc>
                  <a:txBody>
                    <a:bodyPr/>
                    <a:lstStyle/>
                    <a:p>
                      <a:pPr algn="ctr"/>
                      <a:r>
                        <a:rPr lang="en-GB" sz="1900" dirty="0">
                          <a:solidFill>
                            <a:srgbClr val="ED7D31"/>
                          </a:solidFill>
                          <a:latin typeface="+mj-lt"/>
                        </a:rPr>
                        <a:t>75.3%</a:t>
                      </a:r>
                    </a:p>
                  </a:txBody>
                  <a:tcPr marL="0" marR="0" marT="0" marB="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498" name="Table 497"/>
          <p:cNvGraphicFramePr>
            <a:graphicFrameLocks noGrp="1"/>
          </p:cNvGraphicFramePr>
          <p:nvPr/>
        </p:nvGraphicFramePr>
        <p:xfrm>
          <a:off x="5089192" y="2291819"/>
          <a:ext cx="745067" cy="289560"/>
        </p:xfrm>
        <a:graphic>
          <a:graphicData uri="http://schemas.openxmlformats.org/drawingml/2006/table">
            <a:tbl>
              <a:tblPr firstRow="1" bandRow="1">
                <a:tableStyleId>{69012ECD-51FC-41F1-AA8D-1B2483CD663E}</a:tableStyleId>
              </a:tblPr>
              <a:tblGrid>
                <a:gridCol w="745067">
                  <a:extLst>
                    <a:ext uri="{9D8B030D-6E8A-4147-A177-3AD203B41FA5}">
                      <a16:colId xmlns:a16="http://schemas.microsoft.com/office/drawing/2014/main" val="1819169567"/>
                    </a:ext>
                  </a:extLst>
                </a:gridCol>
              </a:tblGrid>
              <a:tr h="284480">
                <a:tc>
                  <a:txBody>
                    <a:bodyPr/>
                    <a:lstStyle/>
                    <a:p>
                      <a:pPr algn="ctr"/>
                      <a:r>
                        <a:rPr lang="en-GB" sz="1900" dirty="0">
                          <a:solidFill>
                            <a:srgbClr val="006DB2"/>
                          </a:solidFill>
                          <a:latin typeface="+mj-lt"/>
                        </a:rPr>
                        <a:t>66.3%</a:t>
                      </a:r>
                    </a:p>
                  </a:txBody>
                  <a:tcPr marL="0" marR="0" marT="0" marB="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482" name="Table 481"/>
          <p:cNvGraphicFramePr>
            <a:graphicFrameLocks noGrp="1"/>
          </p:cNvGraphicFramePr>
          <p:nvPr/>
        </p:nvGraphicFramePr>
        <p:xfrm>
          <a:off x="3365845" y="1771077"/>
          <a:ext cx="737336" cy="289560"/>
        </p:xfrm>
        <a:graphic>
          <a:graphicData uri="http://schemas.openxmlformats.org/drawingml/2006/table">
            <a:tbl>
              <a:tblPr firstRow="1" bandRow="1">
                <a:tableStyleId>{69012ECD-51FC-41F1-AA8D-1B2483CD663E}</a:tableStyleId>
              </a:tblPr>
              <a:tblGrid>
                <a:gridCol w="737336">
                  <a:extLst>
                    <a:ext uri="{9D8B030D-6E8A-4147-A177-3AD203B41FA5}">
                      <a16:colId xmlns:a16="http://schemas.microsoft.com/office/drawing/2014/main" val="155753849"/>
                    </a:ext>
                  </a:extLst>
                </a:gridCol>
              </a:tblGrid>
              <a:tr h="284480">
                <a:tc>
                  <a:txBody>
                    <a:bodyPr/>
                    <a:lstStyle/>
                    <a:p>
                      <a:pPr algn="ctr"/>
                      <a:r>
                        <a:rPr lang="en-GB" sz="1900" dirty="0">
                          <a:solidFill>
                            <a:srgbClr val="006DB2"/>
                          </a:solidFill>
                          <a:latin typeface="+mj-lt"/>
                        </a:rPr>
                        <a:t>83.1%</a:t>
                      </a:r>
                    </a:p>
                  </a:txBody>
                  <a:tcPr marL="0" marR="0" marT="0" marB="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499" name="Table 498"/>
          <p:cNvGraphicFramePr>
            <a:graphicFrameLocks noGrp="1"/>
          </p:cNvGraphicFramePr>
          <p:nvPr/>
        </p:nvGraphicFramePr>
        <p:xfrm>
          <a:off x="5069438" y="3318464"/>
          <a:ext cx="784577" cy="289560"/>
        </p:xfrm>
        <a:graphic>
          <a:graphicData uri="http://schemas.openxmlformats.org/drawingml/2006/table">
            <a:tbl>
              <a:tblPr firstRow="1" bandRow="1">
                <a:tableStyleId>{69012ECD-51FC-41F1-AA8D-1B2483CD663E}</a:tableStyleId>
              </a:tblPr>
              <a:tblGrid>
                <a:gridCol w="784577">
                  <a:extLst>
                    <a:ext uri="{9D8B030D-6E8A-4147-A177-3AD203B41FA5}">
                      <a16:colId xmlns:a16="http://schemas.microsoft.com/office/drawing/2014/main" val="1819169567"/>
                    </a:ext>
                  </a:extLst>
                </a:gridCol>
              </a:tblGrid>
              <a:tr h="284480">
                <a:tc>
                  <a:txBody>
                    <a:bodyPr/>
                    <a:lstStyle/>
                    <a:p>
                      <a:pPr algn="ctr"/>
                      <a:r>
                        <a:rPr lang="en-GB" sz="1900" dirty="0">
                          <a:solidFill>
                            <a:srgbClr val="ED7D31"/>
                          </a:solidFill>
                          <a:latin typeface="+mj-lt"/>
                        </a:rPr>
                        <a:t>55.6%</a:t>
                      </a:r>
                    </a:p>
                  </a:txBody>
                  <a:tcPr marL="0" marR="0" marT="0" marB="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500" name="Table 499"/>
          <p:cNvGraphicFramePr>
            <a:graphicFrameLocks noGrp="1"/>
          </p:cNvGraphicFramePr>
          <p:nvPr/>
        </p:nvGraphicFramePr>
        <p:xfrm>
          <a:off x="7012837" y="3319549"/>
          <a:ext cx="5062120" cy="1508760"/>
        </p:xfrm>
        <a:graphic>
          <a:graphicData uri="http://schemas.openxmlformats.org/drawingml/2006/table">
            <a:tbl>
              <a:tblPr firstRow="1" bandRow="1">
                <a:tableStyleId>{69012ECD-51FC-41F1-AA8D-1B2483CD663E}</a:tableStyleId>
              </a:tblPr>
              <a:tblGrid>
                <a:gridCol w="1399240">
                  <a:extLst>
                    <a:ext uri="{9D8B030D-6E8A-4147-A177-3AD203B41FA5}">
                      <a16:colId xmlns:a16="http://schemas.microsoft.com/office/drawing/2014/main" val="20000"/>
                    </a:ext>
                  </a:extLst>
                </a:gridCol>
                <a:gridCol w="1979567">
                  <a:extLst>
                    <a:ext uri="{9D8B030D-6E8A-4147-A177-3AD203B41FA5}">
                      <a16:colId xmlns:a16="http://schemas.microsoft.com/office/drawing/2014/main" val="20001"/>
                    </a:ext>
                  </a:extLst>
                </a:gridCol>
                <a:gridCol w="1683313">
                  <a:extLst>
                    <a:ext uri="{9D8B030D-6E8A-4147-A177-3AD203B41FA5}">
                      <a16:colId xmlns:a16="http://schemas.microsoft.com/office/drawing/2014/main" val="20002"/>
                    </a:ext>
                  </a:extLst>
                </a:gridCol>
              </a:tblGrid>
              <a:tr h="792480">
                <a:tc>
                  <a:txBody>
                    <a:bodyPr/>
                    <a:lstStyle/>
                    <a:p>
                      <a:endParaRPr lang="en-GB" sz="1500" b="1" baseline="30000" dirty="0">
                        <a:solidFill>
                          <a:schemeClr val="tx1"/>
                        </a:solidFill>
                        <a:latin typeface="+mj-lt"/>
                      </a:endParaRPr>
                    </a:p>
                  </a:txBody>
                  <a:tcPr marL="121920" marR="121920" marT="60960" marB="60960" anchor="b">
                    <a:lnL w="9525" cap="flat" cmpd="sng" algn="ctr">
                      <a:noFill/>
                      <a:prstDash val="solid"/>
                    </a:lnL>
                    <a:lnR>
                      <a:noFill/>
                    </a:lnR>
                    <a:lnT w="9525" cap="flat" cmpd="sng" algn="ctr">
                      <a:noFill/>
                      <a:prstDash val="solid"/>
                    </a:lnT>
                    <a:lnB w="12700" cap="flat" cmpd="sng" algn="ctr">
                      <a:solidFill>
                        <a:srgbClr val="00386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dirty="0">
                          <a:solidFill>
                            <a:schemeClr val="tx1"/>
                          </a:solidFill>
                          <a:latin typeface="+mj-lt"/>
                        </a:rPr>
                        <a:t>No. of events / </a:t>
                      </a:r>
                      <a:br>
                        <a:rPr lang="en-GB" sz="1500" dirty="0">
                          <a:solidFill>
                            <a:schemeClr val="tx1"/>
                          </a:solidFill>
                          <a:latin typeface="+mj-lt"/>
                        </a:rPr>
                      </a:br>
                      <a:r>
                        <a:rPr lang="en-GB" sz="1500" dirty="0">
                          <a:solidFill>
                            <a:schemeClr val="tx1"/>
                          </a:solidFill>
                          <a:latin typeface="+mj-lt"/>
                        </a:rPr>
                        <a:t>No. of patients (%)</a:t>
                      </a:r>
                      <a:endParaRPr lang="en-GB" sz="1500" b="1" dirty="0">
                        <a:solidFill>
                          <a:schemeClr val="tx1"/>
                        </a:solidFill>
                        <a:latin typeface="+mj-lt"/>
                      </a:endParaRPr>
                    </a:p>
                  </a:txBody>
                  <a:tcPr marL="121920" marR="121920" marT="60960" marB="60960" anchor="b">
                    <a:lnL>
                      <a:noFill/>
                    </a:lnL>
                    <a:lnR>
                      <a:noFill/>
                    </a:lnR>
                    <a:lnT w="9525" cap="flat" cmpd="sng" algn="ctr">
                      <a:noFill/>
                      <a:prstDash val="solid"/>
                    </a:lnT>
                    <a:lnB w="12700" cap="flat" cmpd="sng" algn="ctr">
                      <a:solidFill>
                        <a:srgbClr val="00386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dirty="0">
                          <a:solidFill>
                            <a:schemeClr val="tx1"/>
                          </a:solidFill>
                          <a:latin typeface="+mj-lt"/>
                        </a:rPr>
                        <a:t>Median OS</a:t>
                      </a:r>
                      <a:br>
                        <a:rPr lang="en-GB" sz="1500" dirty="0">
                          <a:solidFill>
                            <a:schemeClr val="tx1"/>
                          </a:solidFill>
                          <a:latin typeface="+mj-lt"/>
                        </a:rPr>
                      </a:br>
                      <a:r>
                        <a:rPr lang="en-GB" sz="1500" dirty="0">
                          <a:solidFill>
                            <a:schemeClr val="tx1"/>
                          </a:solidFill>
                          <a:latin typeface="+mj-lt"/>
                        </a:rPr>
                        <a:t>(95% CI)</a:t>
                      </a:r>
                      <a:br>
                        <a:rPr lang="en-GB" sz="1500" dirty="0">
                          <a:solidFill>
                            <a:schemeClr val="tx1"/>
                          </a:solidFill>
                          <a:latin typeface="+mj-lt"/>
                        </a:rPr>
                      </a:br>
                      <a:r>
                        <a:rPr lang="en-GB" sz="1500" b="0" i="0" dirty="0">
                          <a:solidFill>
                            <a:schemeClr val="tx1"/>
                          </a:solidFill>
                          <a:latin typeface="+mj-lt"/>
                        </a:rPr>
                        <a:t>months</a:t>
                      </a:r>
                    </a:p>
                  </a:txBody>
                  <a:tcPr marL="121920" marR="121920" marT="60960" marB="60960" anchor="b">
                    <a:lnL>
                      <a:noFill/>
                    </a:lnL>
                    <a:lnR w="9525" cap="flat" cmpd="sng" algn="ctr">
                      <a:noFill/>
                      <a:prstDash val="solid"/>
                    </a:lnR>
                    <a:lnT w="9525" cap="flat" cmpd="sng" algn="ctr">
                      <a:noFill/>
                      <a:prstDash val="solid"/>
                    </a:lnT>
                    <a:lnB w="12700" cap="flat" cmpd="sng" algn="ctr">
                      <a:solidFill>
                        <a:srgbClr val="00386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5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a:solidFill>
                            <a:srgbClr val="006DB2"/>
                          </a:solidFill>
                          <a:latin typeface="+mj-lt"/>
                        </a:rPr>
                        <a:t>Durvalumab</a:t>
                      </a:r>
                      <a:r>
                        <a:rPr lang="en-GB" sz="1500" b="1" dirty="0">
                          <a:latin typeface="+mj-lt"/>
                        </a:rPr>
                        <a:t> </a:t>
                      </a:r>
                    </a:p>
                  </a:txBody>
                  <a:tcPr marL="121920" marR="121920" marT="60960" marB="60960">
                    <a:lnL w="9525" cap="flat" cmpd="sng" algn="ctr">
                      <a:noFill/>
                      <a:prstDash val="solid"/>
                    </a:lnL>
                    <a:lnR>
                      <a:noFill/>
                    </a:lnR>
                    <a:lnT w="12700" cap="flat" cmpd="sng" algn="ctr">
                      <a:solidFill>
                        <a:srgbClr val="003865"/>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500" b="1" dirty="0">
                          <a:solidFill>
                            <a:srgbClr val="006DB2"/>
                          </a:solidFill>
                          <a:latin typeface="+mj-lt"/>
                        </a:rPr>
                        <a:t>183/476 (38.4)</a:t>
                      </a:r>
                    </a:p>
                  </a:txBody>
                  <a:tcPr marL="121920" marR="121920" marT="60960" marB="60960">
                    <a:lnL>
                      <a:noFill/>
                    </a:lnL>
                    <a:lnR>
                      <a:noFill/>
                    </a:lnR>
                    <a:lnT w="12700" cap="flat" cmpd="sng" algn="ctr">
                      <a:solidFill>
                        <a:srgbClr val="003865"/>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500" b="1" dirty="0">
                          <a:solidFill>
                            <a:srgbClr val="006DB2"/>
                          </a:solidFill>
                          <a:latin typeface="+mj-lt"/>
                        </a:rPr>
                        <a:t>NR</a:t>
                      </a:r>
                      <a:r>
                        <a:rPr lang="en-GB" sz="1500" b="1" baseline="0" dirty="0">
                          <a:solidFill>
                            <a:srgbClr val="006DB2"/>
                          </a:solidFill>
                          <a:latin typeface="+mj-lt"/>
                        </a:rPr>
                        <a:t> </a:t>
                      </a:r>
                      <a:r>
                        <a:rPr lang="en-GB" sz="1500" b="1" dirty="0">
                          <a:solidFill>
                            <a:srgbClr val="006DB2"/>
                          </a:solidFill>
                          <a:latin typeface="+mj-lt"/>
                        </a:rPr>
                        <a:t>(34.7–NR)</a:t>
                      </a:r>
                    </a:p>
                  </a:txBody>
                  <a:tcPr marL="121920" marR="121920" marT="60960" marB="60960">
                    <a:lnL>
                      <a:noFill/>
                    </a:lnL>
                    <a:lnR w="9525" cap="flat" cmpd="sng" algn="ctr">
                      <a:noFill/>
                      <a:prstDash val="solid"/>
                    </a:lnR>
                    <a:lnT w="12700" cap="flat" cmpd="sng" algn="ctr">
                      <a:solidFill>
                        <a:srgbClr val="003865"/>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5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a:solidFill>
                            <a:srgbClr val="ED7D31"/>
                          </a:solidFill>
                          <a:latin typeface="+mj-lt"/>
                        </a:rPr>
                        <a:t>Placebo</a:t>
                      </a:r>
                    </a:p>
                  </a:txBody>
                  <a:tcPr marL="121920" marR="121920" marT="60960" marB="6096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500" b="1" dirty="0">
                          <a:solidFill>
                            <a:srgbClr val="ED7D31"/>
                          </a:solidFill>
                          <a:latin typeface="+mj-lt"/>
                        </a:rPr>
                        <a:t>116/237 (48.9)</a:t>
                      </a:r>
                    </a:p>
                  </a:txBody>
                  <a:tcPr marL="121920" marR="121920" marT="60960" marB="6096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500" b="1" dirty="0">
                          <a:solidFill>
                            <a:srgbClr val="ED7D31"/>
                          </a:solidFill>
                          <a:latin typeface="+mj-lt"/>
                        </a:rPr>
                        <a:t>28.7 (22.9–NR)</a:t>
                      </a:r>
                    </a:p>
                  </a:txBody>
                  <a:tcPr marL="121920" marR="121920" marT="60960" marB="6096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480" name="Rectangle 40"/>
          <p:cNvSpPr>
            <a:spLocks noChangeArrowheads="1"/>
          </p:cNvSpPr>
          <p:nvPr/>
        </p:nvSpPr>
        <p:spPr bwMode="auto">
          <a:xfrm>
            <a:off x="1892383" y="5036684"/>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a:t>
            </a:r>
          </a:p>
        </p:txBody>
      </p:sp>
      <p:sp>
        <p:nvSpPr>
          <p:cNvPr id="483" name="TextBox 482"/>
          <p:cNvSpPr txBox="1"/>
          <p:nvPr/>
        </p:nvSpPr>
        <p:spPr>
          <a:xfrm>
            <a:off x="8036249" y="6516315"/>
            <a:ext cx="3034088" cy="287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marL="0" marR="0" lvl="0" indent="0" algn="l" defTabSz="1219170" rtl="0" eaLnBrk="1" fontAlgn="auto" latinLnBrk="0" hangingPunct="0">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NR, not reached</a:t>
            </a:r>
          </a:p>
        </p:txBody>
      </p:sp>
      <p:sp>
        <p:nvSpPr>
          <p:cNvPr id="501" name="Rectangle 500">
            <a:extLst>
              <a:ext uri="{FF2B5EF4-FFF2-40B4-BE49-F238E27FC236}">
                <a16:creationId xmlns:a16="http://schemas.microsoft.com/office/drawing/2014/main" id="{3303BA2F-5C0F-204A-A218-224241E5A81D}"/>
              </a:ext>
            </a:extLst>
          </p:cNvPr>
          <p:cNvSpPr/>
          <p:nvPr/>
        </p:nvSpPr>
        <p:spPr>
          <a:xfrm>
            <a:off x="374954" y="6177719"/>
            <a:ext cx="4809330"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Helvetica" pitchFamily="2" charset="0"/>
                <a:ea typeface="+mn-ea"/>
                <a:cs typeface="+mn-cs"/>
              </a:rPr>
              <a:t>Antonia SJ et al. </a:t>
            </a:r>
            <a:r>
              <a:rPr kumimoji="0" lang="en-US" sz="1500" b="0" i="1" u="none" strike="noStrike" kern="1200" cap="none" spc="0" normalizeH="0" baseline="0" noProof="0" dirty="0">
                <a:ln>
                  <a:noFill/>
                </a:ln>
                <a:solidFill>
                  <a:srgbClr val="000000"/>
                </a:solidFill>
                <a:effectLst/>
                <a:uLnTx/>
                <a:uFillTx/>
                <a:latin typeface="Helvetica" pitchFamily="2" charset="0"/>
                <a:ea typeface="+mn-ea"/>
                <a:cs typeface="+mn-cs"/>
              </a:rPr>
              <a:t>N </a:t>
            </a:r>
            <a:r>
              <a:rPr kumimoji="0" lang="en-US" sz="1500" b="0" i="1" u="none" strike="noStrike" kern="1200" cap="none" spc="0" normalizeH="0" baseline="0" noProof="0" dirty="0" err="1">
                <a:ln>
                  <a:noFill/>
                </a:ln>
                <a:solidFill>
                  <a:srgbClr val="000000"/>
                </a:solidFill>
                <a:effectLst/>
                <a:uLnTx/>
                <a:uFillTx/>
                <a:latin typeface="Helvetica" pitchFamily="2" charset="0"/>
                <a:ea typeface="+mn-ea"/>
                <a:cs typeface="+mn-cs"/>
              </a:rPr>
              <a:t>Engl</a:t>
            </a:r>
            <a:r>
              <a:rPr kumimoji="0" lang="en-US" sz="1500" b="0" i="1" u="none" strike="noStrike" kern="1200" cap="none" spc="0" normalizeH="0" baseline="0" noProof="0" dirty="0">
                <a:ln>
                  <a:noFill/>
                </a:ln>
                <a:solidFill>
                  <a:srgbClr val="000000"/>
                </a:solidFill>
                <a:effectLst/>
                <a:uLnTx/>
                <a:uFillTx/>
                <a:latin typeface="Helvetica" pitchFamily="2" charset="0"/>
                <a:ea typeface="+mn-ea"/>
                <a:cs typeface="+mn-cs"/>
              </a:rPr>
              <a:t> J Med</a:t>
            </a:r>
            <a:r>
              <a:rPr kumimoji="0" lang="en-US" sz="1500" b="0" i="0" u="none" strike="noStrike" kern="1200" cap="none" spc="0" normalizeH="0" baseline="0" noProof="0" dirty="0">
                <a:ln>
                  <a:noFill/>
                </a:ln>
                <a:solidFill>
                  <a:srgbClr val="000000"/>
                </a:solidFill>
                <a:effectLst/>
                <a:uLnTx/>
                <a:uFillTx/>
                <a:latin typeface="Helvetica" pitchFamily="2" charset="0"/>
                <a:ea typeface="+mn-ea"/>
                <a:cs typeface="+mn-cs"/>
              </a:rPr>
              <a:t> 2018;379(24):2342-50.</a:t>
            </a:r>
          </a:p>
        </p:txBody>
      </p:sp>
      <p:sp>
        <p:nvSpPr>
          <p:cNvPr id="502" name="TextBox 501">
            <a:extLst>
              <a:ext uri="{FF2B5EF4-FFF2-40B4-BE49-F238E27FC236}">
                <a16:creationId xmlns:a16="http://schemas.microsoft.com/office/drawing/2014/main" id="{99A3295E-2C69-7D48-BDF9-17BE9BE7B616}"/>
              </a:ext>
            </a:extLst>
          </p:cNvPr>
          <p:cNvSpPr txBox="1"/>
          <p:nvPr/>
        </p:nvSpPr>
        <p:spPr>
          <a:xfrm>
            <a:off x="7460789" y="6145601"/>
            <a:ext cx="3054811" cy="338554"/>
          </a:xfrm>
          <a:prstGeom prst="rect">
            <a:avLst/>
          </a:prstGeom>
          <a:noFill/>
        </p:spPr>
        <p:txBody>
          <a:bodyPr wrap="none" rtlCol="0">
            <a:spAutoFit/>
          </a:bodyPr>
          <a:lstStyle/>
          <a:p>
            <a:r>
              <a:rPr lang="en-US" sz="1600" dirty="0"/>
              <a:t>Courtesy of Benjamin Levy, MD</a:t>
            </a:r>
          </a:p>
        </p:txBody>
      </p:sp>
    </p:spTree>
    <p:custDataLst>
      <p:tags r:id="rId1"/>
    </p:custDataLst>
    <p:extLst>
      <p:ext uri="{BB962C8B-B14F-4D97-AF65-F5344CB8AC3E}">
        <p14:creationId xmlns:p14="http://schemas.microsoft.com/office/powerpoint/2010/main" val="2823715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FD9F61-DC9F-244A-A5D6-3E84340B3301}"/>
              </a:ext>
            </a:extLst>
          </p:cNvPr>
          <p:cNvPicPr>
            <a:picLocks noChangeAspect="1"/>
          </p:cNvPicPr>
          <p:nvPr/>
        </p:nvPicPr>
        <p:blipFill>
          <a:blip r:embed="rId3"/>
          <a:srcRect/>
          <a:stretch/>
        </p:blipFill>
        <p:spPr>
          <a:xfrm>
            <a:off x="1264531" y="2364002"/>
            <a:ext cx="8308349" cy="3855073"/>
          </a:xfrm>
          <a:prstGeom prst="rect">
            <a:avLst/>
          </a:prstGeom>
        </p:spPr>
      </p:pic>
      <p:sp>
        <p:nvSpPr>
          <p:cNvPr id="14" name="TextBox 13"/>
          <p:cNvSpPr txBox="1"/>
          <p:nvPr/>
        </p:nvSpPr>
        <p:spPr>
          <a:xfrm>
            <a:off x="161140" y="6420293"/>
            <a:ext cx="7560840" cy="323165"/>
          </a:xfrm>
          <a:prstGeom prst="rect">
            <a:avLst/>
          </a:prstGeom>
          <a:noFill/>
        </p:spPr>
        <p:txBody>
          <a:bodyPr wrap="square" rtlCol="0" anchor="b">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nb-NO" sz="1500" b="0" i="0" u="none" strike="noStrike" kern="1200" cap="none" spc="0" normalizeH="0" baseline="0" noProof="0" dirty="0">
                <a:ln>
                  <a:noFill/>
                </a:ln>
                <a:solidFill>
                  <a:srgbClr val="002060"/>
                </a:solidFill>
                <a:effectLst/>
                <a:uLnTx/>
                <a:uFillTx/>
                <a:latin typeface="Arial" panose="020B0604020202020204" pitchFamily="34" charset="0"/>
                <a:ea typeface="MS PGothic" charset="0"/>
                <a:cs typeface="Arial" panose="020B0604020202020204" pitchFamily="34" charset="0"/>
              </a:rPr>
              <a:t>Gray JE et al. </a:t>
            </a:r>
            <a:r>
              <a:rPr kumimoji="0" lang="nb-NO" sz="1500" b="0" i="1" u="none" strike="noStrike" kern="1200" cap="none" spc="0" normalizeH="0" baseline="0" noProof="0" dirty="0">
                <a:ln>
                  <a:noFill/>
                </a:ln>
                <a:solidFill>
                  <a:srgbClr val="002060"/>
                </a:solidFill>
                <a:effectLst/>
                <a:uLnTx/>
                <a:uFillTx/>
                <a:latin typeface="Arial" panose="020B0604020202020204" pitchFamily="34" charset="0"/>
                <a:ea typeface="MS PGothic" charset="0"/>
                <a:cs typeface="Arial" panose="020B0604020202020204" pitchFamily="34" charset="0"/>
              </a:rPr>
              <a:t>J </a:t>
            </a:r>
            <a:r>
              <a:rPr kumimoji="0" lang="nb-NO" sz="1500" b="0" i="1" u="none" strike="noStrike" kern="1200" cap="none" spc="0" normalizeH="0" baseline="0" noProof="0" dirty="0" err="1">
                <a:ln>
                  <a:noFill/>
                </a:ln>
                <a:solidFill>
                  <a:srgbClr val="002060"/>
                </a:solidFill>
                <a:effectLst/>
                <a:uLnTx/>
                <a:uFillTx/>
                <a:latin typeface="Arial" panose="020B0604020202020204" pitchFamily="34" charset="0"/>
                <a:ea typeface="MS PGothic" charset="0"/>
                <a:cs typeface="Arial" panose="020B0604020202020204" pitchFamily="34" charset="0"/>
              </a:rPr>
              <a:t>Thorac</a:t>
            </a:r>
            <a:r>
              <a:rPr kumimoji="0" lang="nb-NO" sz="1500" b="0" i="1" u="none" strike="noStrike" kern="1200" cap="none" spc="0" normalizeH="0" baseline="0" noProof="0" dirty="0">
                <a:ln>
                  <a:noFill/>
                </a:ln>
                <a:solidFill>
                  <a:srgbClr val="002060"/>
                </a:solidFill>
                <a:effectLst/>
                <a:uLnTx/>
                <a:uFillTx/>
                <a:latin typeface="Arial" panose="020B0604020202020204" pitchFamily="34" charset="0"/>
                <a:ea typeface="MS PGothic" charset="0"/>
                <a:cs typeface="Arial" panose="020B0604020202020204" pitchFamily="34" charset="0"/>
              </a:rPr>
              <a:t> </a:t>
            </a:r>
            <a:r>
              <a:rPr kumimoji="0" lang="nb-NO" sz="1500" b="0" i="1" u="none" strike="noStrike" kern="1200" cap="none" spc="0" normalizeH="0" baseline="0" noProof="0" dirty="0" err="1">
                <a:ln>
                  <a:noFill/>
                </a:ln>
                <a:solidFill>
                  <a:srgbClr val="002060"/>
                </a:solidFill>
                <a:effectLst/>
                <a:uLnTx/>
                <a:uFillTx/>
                <a:latin typeface="Arial" panose="020B0604020202020204" pitchFamily="34" charset="0"/>
                <a:ea typeface="MS PGothic" charset="0"/>
                <a:cs typeface="Arial" panose="020B0604020202020204" pitchFamily="34" charset="0"/>
              </a:rPr>
              <a:t>Oncol</a:t>
            </a:r>
            <a:r>
              <a:rPr kumimoji="0" lang="nb-NO" sz="1500" b="0" i="1" u="none" strike="noStrike" kern="1200" cap="none" spc="0" normalizeH="0" baseline="0" noProof="0" dirty="0">
                <a:ln>
                  <a:noFill/>
                </a:ln>
                <a:solidFill>
                  <a:srgbClr val="002060"/>
                </a:solidFill>
                <a:effectLst/>
                <a:uLnTx/>
                <a:uFillTx/>
                <a:latin typeface="Arial" panose="020B0604020202020204" pitchFamily="34" charset="0"/>
                <a:ea typeface="MS PGothic" charset="0"/>
                <a:cs typeface="Arial" panose="020B0604020202020204" pitchFamily="34" charset="0"/>
              </a:rPr>
              <a:t> </a:t>
            </a:r>
            <a:r>
              <a:rPr kumimoji="0" lang="nb-NO" sz="1500" b="0" i="0" u="none" strike="noStrike" kern="1200" cap="none" spc="0" normalizeH="0" baseline="0" noProof="0" dirty="0">
                <a:ln>
                  <a:noFill/>
                </a:ln>
                <a:solidFill>
                  <a:srgbClr val="002060"/>
                </a:solidFill>
                <a:effectLst/>
                <a:uLnTx/>
                <a:uFillTx/>
                <a:latin typeface="Arial" panose="020B0604020202020204" pitchFamily="34" charset="0"/>
                <a:ea typeface="MS PGothic" charset="0"/>
                <a:cs typeface="Arial" panose="020B0604020202020204" pitchFamily="34" charset="0"/>
              </a:rPr>
              <a:t>2020;15(2):288-93.</a:t>
            </a:r>
          </a:p>
        </p:txBody>
      </p:sp>
      <p:sp>
        <p:nvSpPr>
          <p:cNvPr id="9" name="object 258">
            <a:extLst>
              <a:ext uri="{FF2B5EF4-FFF2-40B4-BE49-F238E27FC236}">
                <a16:creationId xmlns:a16="http://schemas.microsoft.com/office/drawing/2014/main" id="{4E36A214-5582-DB4A-A4FB-33E9511E3587}"/>
              </a:ext>
            </a:extLst>
          </p:cNvPr>
          <p:cNvSpPr txBox="1"/>
          <p:nvPr/>
        </p:nvSpPr>
        <p:spPr>
          <a:xfrm>
            <a:off x="1704083" y="3009742"/>
            <a:ext cx="200055" cy="1423203"/>
          </a:xfrm>
          <a:prstGeom prst="rect">
            <a:avLst/>
          </a:prstGeom>
        </p:spPr>
        <p:txBody>
          <a:bodyPr vert="vert270" wrap="square" lIns="0" tIns="0" rIns="0" bIns="0" rtlCol="0">
            <a:spAutoFit/>
          </a:bodyPr>
          <a:lstStyle/>
          <a:p>
            <a:pPr marL="9525" marR="0" lvl="0" indent="0" algn="ctr" defTabSz="455613"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
                <a:cs typeface="Arial" panose="020B0604020202020204" pitchFamily="34" charset="0"/>
              </a:rPr>
              <a:t>P</a:t>
            </a:r>
            <a:r>
              <a:rPr kumimoji="0" sz="1300" b="1" i="0" u="none" strike="noStrike" kern="1200" cap="none" spc="0" normalizeH="0" baseline="0" noProof="0" dirty="0">
                <a:ln>
                  <a:noFill/>
                </a:ln>
                <a:solidFill>
                  <a:srgbClr val="000000"/>
                </a:solidFill>
                <a:effectLst/>
                <a:uLnTx/>
                <a:uFillTx/>
                <a:latin typeface="Arial" panose="020B0604020202020204" pitchFamily="34" charset="0"/>
                <a:ea typeface=""/>
                <a:cs typeface="Arial" panose="020B0604020202020204" pitchFamily="34" charset="0"/>
              </a:rPr>
              <a:t>rob</a:t>
            </a:r>
            <a:r>
              <a:rPr kumimoji="0" sz="1300" b="1" i="0" u="none" strike="noStrike" kern="1200" cap="none" spc="-4" normalizeH="0" baseline="0" noProof="0" dirty="0">
                <a:ln>
                  <a:noFill/>
                </a:ln>
                <a:solidFill>
                  <a:srgbClr val="000000"/>
                </a:solidFill>
                <a:effectLst/>
                <a:uLnTx/>
                <a:uFillTx/>
                <a:latin typeface="Arial" panose="020B0604020202020204" pitchFamily="34" charset="0"/>
                <a:ea typeface=""/>
                <a:cs typeface="Arial" panose="020B0604020202020204" pitchFamily="34" charset="0"/>
              </a:rPr>
              <a:t>a</a:t>
            </a:r>
            <a:r>
              <a:rPr kumimoji="0" sz="1300" b="1" i="0" u="none" strike="noStrike" kern="1200" cap="none" spc="0" normalizeH="0" baseline="0" noProof="0" dirty="0">
                <a:ln>
                  <a:noFill/>
                </a:ln>
                <a:solidFill>
                  <a:srgbClr val="000000"/>
                </a:solidFill>
                <a:effectLst/>
                <a:uLnTx/>
                <a:uFillTx/>
                <a:latin typeface="Arial" panose="020B0604020202020204" pitchFamily="34" charset="0"/>
                <a:ea typeface=""/>
                <a:cs typeface="Arial" panose="020B0604020202020204" pitchFamily="34" charset="0"/>
              </a:rPr>
              <a:t>b</a:t>
            </a:r>
            <a:r>
              <a:rPr kumimoji="0" sz="1300" b="1" i="0" u="none" strike="noStrike" kern="1200" cap="none" spc="-8" normalizeH="0" baseline="0" noProof="0" dirty="0">
                <a:ln>
                  <a:noFill/>
                </a:ln>
                <a:solidFill>
                  <a:srgbClr val="000000"/>
                </a:solidFill>
                <a:effectLst/>
                <a:uLnTx/>
                <a:uFillTx/>
                <a:latin typeface="Arial" panose="020B0604020202020204" pitchFamily="34" charset="0"/>
                <a:ea typeface=""/>
                <a:cs typeface="Arial" panose="020B0604020202020204" pitchFamily="34" charset="0"/>
              </a:rPr>
              <a:t>i</a:t>
            </a:r>
            <a:r>
              <a:rPr kumimoji="0" sz="1300" b="1" i="0" u="none" strike="noStrike" kern="1200" cap="none" spc="-4" normalizeH="0" baseline="0" noProof="0" dirty="0">
                <a:ln>
                  <a:noFill/>
                </a:ln>
                <a:solidFill>
                  <a:srgbClr val="000000"/>
                </a:solidFill>
                <a:effectLst/>
                <a:uLnTx/>
                <a:uFillTx/>
                <a:latin typeface="Arial" panose="020B0604020202020204" pitchFamily="34" charset="0"/>
                <a:ea typeface=""/>
                <a:cs typeface="Arial" panose="020B0604020202020204" pitchFamily="34" charset="0"/>
              </a:rPr>
              <a:t>li</a:t>
            </a:r>
            <a:r>
              <a:rPr kumimoji="0" sz="1300" b="1" i="0" u="none" strike="noStrike" kern="1200" cap="none" spc="0" normalizeH="0" baseline="0" noProof="0" dirty="0">
                <a:ln>
                  <a:noFill/>
                </a:ln>
                <a:solidFill>
                  <a:srgbClr val="000000"/>
                </a:solidFill>
                <a:effectLst/>
                <a:uLnTx/>
                <a:uFillTx/>
                <a:latin typeface="Arial" panose="020B0604020202020204" pitchFamily="34" charset="0"/>
                <a:ea typeface=""/>
                <a:cs typeface="Arial" panose="020B0604020202020204" pitchFamily="34" charset="0"/>
              </a:rPr>
              <a:t>ty</a:t>
            </a: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
                <a:cs typeface="Arial" panose="020B0604020202020204" pitchFamily="34" charset="0"/>
              </a:rPr>
              <a:t> of OS</a:t>
            </a:r>
            <a:endParaRPr kumimoji="0" sz="1300" b="1" i="0" u="none" strike="noStrike" kern="1200" cap="none" spc="0" normalizeH="0" baseline="0" noProof="0" dirty="0">
              <a:ln>
                <a:noFill/>
              </a:ln>
              <a:solidFill>
                <a:srgbClr val="000000"/>
              </a:solidFill>
              <a:effectLst/>
              <a:uLnTx/>
              <a:uFillTx/>
              <a:latin typeface="Arial" panose="020B0604020202020204" pitchFamily="34" charset="0"/>
              <a:ea typeface=""/>
              <a:cs typeface="Arial" panose="020B0604020202020204" pitchFamily="34" charset="0"/>
            </a:endParaRPr>
          </a:p>
        </p:txBody>
      </p:sp>
      <p:sp>
        <p:nvSpPr>
          <p:cNvPr id="10" name="object 266">
            <a:extLst>
              <a:ext uri="{FF2B5EF4-FFF2-40B4-BE49-F238E27FC236}">
                <a16:creationId xmlns:a16="http://schemas.microsoft.com/office/drawing/2014/main" id="{FC261E0D-A68C-DE43-B42F-27A46DF0DCDD}"/>
              </a:ext>
            </a:extLst>
          </p:cNvPr>
          <p:cNvSpPr txBox="1"/>
          <p:nvPr/>
        </p:nvSpPr>
        <p:spPr>
          <a:xfrm>
            <a:off x="4372351" y="5488902"/>
            <a:ext cx="3499801" cy="224100"/>
          </a:xfrm>
          <a:prstGeom prst="rect">
            <a:avLst/>
          </a:prstGeom>
        </p:spPr>
        <p:txBody>
          <a:bodyPr vert="horz" wrap="square" lIns="0" tIns="23813" rIns="0" bIns="0" rtlCol="0">
            <a:spAutoFit/>
          </a:bodyPr>
          <a:lstStyle/>
          <a:p>
            <a:pPr marL="9525" marR="0" lvl="0" indent="0" algn="ctr" defTabSz="455613" rtl="0" eaLnBrk="1" fontAlgn="auto" latinLnBrk="0" hangingPunct="1">
              <a:lnSpc>
                <a:spcPct val="100000"/>
              </a:lnSpc>
              <a:spcBef>
                <a:spcPts val="113"/>
              </a:spcBef>
              <a:spcAft>
                <a:spcPts val="0"/>
              </a:spcAft>
              <a:buClrTx/>
              <a:buSzTx/>
              <a:buFontTx/>
              <a:buNone/>
              <a:tabLst/>
              <a:defRPr/>
            </a:pPr>
            <a:r>
              <a:rPr kumimoji="0" sz="1300" b="1" i="0" u="none" strike="noStrike" kern="1200" cap="none" spc="0" normalizeH="0" baseline="0" noProof="0" dirty="0">
                <a:ln>
                  <a:noFill/>
                </a:ln>
                <a:solidFill>
                  <a:srgbClr val="000000"/>
                </a:solidFill>
                <a:effectLst/>
                <a:uLnTx/>
                <a:uFillTx/>
                <a:latin typeface="Arial" panose="020B0604020202020204" pitchFamily="34" charset="0"/>
                <a:ea typeface=""/>
                <a:cs typeface="Arial" panose="020B0604020202020204" pitchFamily="34" charset="0"/>
              </a:rPr>
              <a:t>Time </a:t>
            </a:r>
            <a:r>
              <a:rPr kumimoji="0" sz="1300" b="1" i="0" u="none" strike="noStrike" kern="1200" cap="none" spc="-4" normalizeH="0" baseline="0" noProof="0" dirty="0">
                <a:ln>
                  <a:noFill/>
                </a:ln>
                <a:solidFill>
                  <a:srgbClr val="000000"/>
                </a:solidFill>
                <a:effectLst/>
                <a:uLnTx/>
                <a:uFillTx/>
                <a:latin typeface="Arial" panose="020B0604020202020204" pitchFamily="34" charset="0"/>
                <a:ea typeface=""/>
                <a:cs typeface="Arial" panose="020B0604020202020204" pitchFamily="34" charset="0"/>
              </a:rPr>
              <a:t>from </a:t>
            </a:r>
            <a:r>
              <a:rPr kumimoji="0" sz="1300" b="1" i="0" u="none" strike="noStrike" kern="1200" cap="none" spc="-8" normalizeH="0" baseline="0" noProof="0" dirty="0">
                <a:ln>
                  <a:noFill/>
                </a:ln>
                <a:solidFill>
                  <a:srgbClr val="000000"/>
                </a:solidFill>
                <a:effectLst/>
                <a:uLnTx/>
                <a:uFillTx/>
                <a:latin typeface="Arial" panose="020B0604020202020204" pitchFamily="34" charset="0"/>
                <a:ea typeface=""/>
                <a:cs typeface="Arial" panose="020B0604020202020204" pitchFamily="34" charset="0"/>
              </a:rPr>
              <a:t>randomization</a:t>
            </a:r>
            <a:r>
              <a:rPr kumimoji="0" sz="1300" b="1" i="0" u="none" strike="noStrike" kern="1200" cap="none" spc="-4" normalizeH="0" baseline="0" noProof="0" dirty="0">
                <a:ln>
                  <a:noFill/>
                </a:ln>
                <a:solidFill>
                  <a:srgbClr val="000000"/>
                </a:solidFill>
                <a:effectLst/>
                <a:uLnTx/>
                <a:uFillTx/>
                <a:latin typeface="Arial" panose="020B0604020202020204" pitchFamily="34" charset="0"/>
                <a:ea typeface=""/>
                <a:cs typeface="Arial" panose="020B0604020202020204" pitchFamily="34" charset="0"/>
              </a:rPr>
              <a:t> (months)</a:t>
            </a:r>
            <a:endParaRPr kumimoji="0" sz="1300" b="1" i="0" u="none" strike="noStrike" kern="1200" cap="none" spc="0" normalizeH="0" baseline="0" noProof="0" dirty="0">
              <a:ln>
                <a:noFill/>
              </a:ln>
              <a:solidFill>
                <a:srgbClr val="000000"/>
              </a:solidFill>
              <a:effectLst/>
              <a:uLnTx/>
              <a:uFillTx/>
              <a:latin typeface="Arial" panose="020B0604020202020204" pitchFamily="34" charset="0"/>
              <a:ea typeface=""/>
              <a:cs typeface="Arial" panose="020B0604020202020204" pitchFamily="34" charset="0"/>
            </a:endParaRPr>
          </a:p>
        </p:txBody>
      </p:sp>
      <p:sp>
        <p:nvSpPr>
          <p:cNvPr id="12" name="object 266">
            <a:extLst>
              <a:ext uri="{FF2B5EF4-FFF2-40B4-BE49-F238E27FC236}">
                <a16:creationId xmlns:a16="http://schemas.microsoft.com/office/drawing/2014/main" id="{FFC01686-B893-8F47-B0B2-F3F96F2F034E}"/>
              </a:ext>
            </a:extLst>
          </p:cNvPr>
          <p:cNvSpPr txBox="1"/>
          <p:nvPr/>
        </p:nvSpPr>
        <p:spPr>
          <a:xfrm>
            <a:off x="1804111" y="5557274"/>
            <a:ext cx="2568240" cy="224100"/>
          </a:xfrm>
          <a:prstGeom prst="rect">
            <a:avLst/>
          </a:prstGeom>
        </p:spPr>
        <p:txBody>
          <a:bodyPr vert="horz" wrap="square" lIns="0" tIns="23813" rIns="0" bIns="0" rtlCol="0">
            <a:spAutoFit/>
          </a:bodyPr>
          <a:lstStyle/>
          <a:p>
            <a:pPr marL="9525" marR="0" lvl="0" indent="0" algn="l" defTabSz="455613" rtl="0" eaLnBrk="1" fontAlgn="auto" latinLnBrk="0" hangingPunct="1">
              <a:lnSpc>
                <a:spcPct val="100000"/>
              </a:lnSpc>
              <a:spcBef>
                <a:spcPts val="113"/>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
                <a:cs typeface="Arial" panose="020B0604020202020204" pitchFamily="34" charset="0"/>
              </a:rPr>
              <a:t>No. at risk</a:t>
            </a:r>
            <a:endParaRPr kumimoji="0" sz="1300" b="1" i="0" u="none" strike="noStrike" kern="1200" cap="none" spc="0" normalizeH="0" baseline="0" noProof="0" dirty="0">
              <a:ln>
                <a:noFill/>
              </a:ln>
              <a:solidFill>
                <a:srgbClr val="000000"/>
              </a:solidFill>
              <a:effectLst/>
              <a:uLnTx/>
              <a:uFillTx/>
              <a:latin typeface="Arial" panose="020B0604020202020204" pitchFamily="34" charset="0"/>
              <a:ea typeface=""/>
              <a:cs typeface="Arial" panose="020B0604020202020204" pitchFamily="34" charset="0"/>
            </a:endParaRPr>
          </a:p>
        </p:txBody>
      </p:sp>
      <p:graphicFrame>
        <p:nvGraphicFramePr>
          <p:cNvPr id="13" name="Group 217">
            <a:extLst>
              <a:ext uri="{FF2B5EF4-FFF2-40B4-BE49-F238E27FC236}">
                <a16:creationId xmlns:a16="http://schemas.microsoft.com/office/drawing/2014/main" id="{C36833BC-7B2D-AB42-9206-1DB3CE9837FE}"/>
              </a:ext>
            </a:extLst>
          </p:cNvPr>
          <p:cNvGraphicFramePr>
            <a:graphicFrameLocks noGrp="1"/>
          </p:cNvGraphicFramePr>
          <p:nvPr/>
        </p:nvGraphicFramePr>
        <p:xfrm>
          <a:off x="3429000" y="1344217"/>
          <a:ext cx="7841703" cy="1196334"/>
        </p:xfrm>
        <a:graphic>
          <a:graphicData uri="http://schemas.openxmlformats.org/drawingml/2006/table">
            <a:tbl>
              <a:tblPr/>
              <a:tblGrid>
                <a:gridCol w="1108928">
                  <a:extLst>
                    <a:ext uri="{9D8B030D-6E8A-4147-A177-3AD203B41FA5}">
                      <a16:colId xmlns:a16="http://schemas.microsoft.com/office/drawing/2014/main" val="20000"/>
                    </a:ext>
                  </a:extLst>
                </a:gridCol>
                <a:gridCol w="1346555">
                  <a:extLst>
                    <a:ext uri="{9D8B030D-6E8A-4147-A177-3AD203B41FA5}">
                      <a16:colId xmlns:a16="http://schemas.microsoft.com/office/drawing/2014/main" val="347884271"/>
                    </a:ext>
                  </a:extLst>
                </a:gridCol>
                <a:gridCol w="1346555">
                  <a:extLst>
                    <a:ext uri="{9D8B030D-6E8A-4147-A177-3AD203B41FA5}">
                      <a16:colId xmlns:a16="http://schemas.microsoft.com/office/drawing/2014/main" val="561383353"/>
                    </a:ext>
                  </a:extLst>
                </a:gridCol>
                <a:gridCol w="1346555">
                  <a:extLst>
                    <a:ext uri="{9D8B030D-6E8A-4147-A177-3AD203B41FA5}">
                      <a16:colId xmlns:a16="http://schemas.microsoft.com/office/drawing/2014/main" val="20004"/>
                    </a:ext>
                  </a:extLst>
                </a:gridCol>
                <a:gridCol w="1346555">
                  <a:extLst>
                    <a:ext uri="{9D8B030D-6E8A-4147-A177-3AD203B41FA5}">
                      <a16:colId xmlns:a16="http://schemas.microsoft.com/office/drawing/2014/main" val="20002"/>
                    </a:ext>
                  </a:extLst>
                </a:gridCol>
                <a:gridCol w="1346555">
                  <a:extLst>
                    <a:ext uri="{9D8B030D-6E8A-4147-A177-3AD203B41FA5}">
                      <a16:colId xmlns:a16="http://schemas.microsoft.com/office/drawing/2014/main" val="4074683743"/>
                    </a:ext>
                  </a:extLst>
                </a:gridCol>
              </a:tblGrid>
              <a:tr h="457247">
                <a:tc>
                  <a:txBody>
                    <a:bodyP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en-US" sz="1300" b="1" i="0" u="none" strike="noStrike" cap="none" normalizeH="0" baseline="0" dirty="0">
                        <a:ln>
                          <a:noFill/>
                        </a:ln>
                        <a:solidFill>
                          <a:srgbClr val="FFFFFF"/>
                        </a:solidFill>
                        <a:effectLst/>
                        <a:latin typeface="Arial" panose="020B0604020202020204" pitchFamily="34" charset="0"/>
                        <a:ea typeface="Arial" charset="0"/>
                        <a:cs typeface="Arial" panose="020B0604020202020204" pitchFamily="34" charset="0"/>
                      </a:endParaRPr>
                    </a:p>
                  </a:txBody>
                  <a:tcPr marL="68591" marR="68591" marT="34289" marB="34289" anchor="b"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E5E"/>
                    </a:solidFill>
                  </a:tcPr>
                </a:tc>
                <a:tc>
                  <a:txBody>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300" b="1" i="0" u="none" strike="noStrike" cap="none" normalizeH="0" baseline="0" dirty="0">
                          <a:ln>
                            <a:noFill/>
                          </a:ln>
                          <a:solidFill>
                            <a:srgbClr val="FFFFFF"/>
                          </a:solidFill>
                          <a:effectLst/>
                          <a:latin typeface="Arial" panose="020B0604020202020204" pitchFamily="34" charset="0"/>
                          <a:ea typeface="Arial" charset="0"/>
                          <a:cs typeface="Arial" panose="020B0604020202020204" pitchFamily="34" charset="0"/>
                        </a:rPr>
                        <a:t>No. of events/ total no. of patients (%)</a:t>
                      </a:r>
                    </a:p>
                  </a:txBody>
                  <a:tcPr marL="68591" marR="68591" marT="34289" marB="34289"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E5E"/>
                    </a:solidFill>
                  </a:tcPr>
                </a:tc>
                <a:tc>
                  <a:txBody>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300" b="1" i="0" u="none" strike="noStrike" cap="none" normalizeH="0" baseline="0" dirty="0">
                          <a:ln>
                            <a:noFill/>
                          </a:ln>
                          <a:solidFill>
                            <a:srgbClr val="FFFFFF"/>
                          </a:solidFill>
                          <a:effectLst/>
                          <a:latin typeface="Arial" panose="020B0604020202020204" pitchFamily="34" charset="0"/>
                          <a:ea typeface="Arial" charset="0"/>
                          <a:cs typeface="Arial" panose="020B0604020202020204" pitchFamily="34" charset="0"/>
                        </a:rPr>
                        <a:t>Median OS</a:t>
                      </a:r>
                      <a:br>
                        <a:rPr kumimoji="0" lang="en-US" sz="1300" b="1" i="0" u="none" strike="noStrike" cap="none" normalizeH="0" baseline="0" dirty="0">
                          <a:ln>
                            <a:noFill/>
                          </a:ln>
                          <a:solidFill>
                            <a:srgbClr val="FFFFFF"/>
                          </a:solidFill>
                          <a:effectLst/>
                          <a:latin typeface="Arial" panose="020B0604020202020204" pitchFamily="34" charset="0"/>
                          <a:ea typeface="Arial" charset="0"/>
                          <a:cs typeface="Arial" panose="020B0604020202020204" pitchFamily="34" charset="0"/>
                        </a:rPr>
                      </a:br>
                      <a:r>
                        <a:rPr kumimoji="0" lang="en-US" sz="1300" b="1" i="0" u="none" strike="noStrike" cap="none" normalizeH="0" baseline="0" dirty="0">
                          <a:ln>
                            <a:noFill/>
                          </a:ln>
                          <a:solidFill>
                            <a:srgbClr val="FFFFFF"/>
                          </a:solidFill>
                          <a:effectLst/>
                          <a:latin typeface="Arial" panose="020B0604020202020204" pitchFamily="34" charset="0"/>
                          <a:ea typeface="Arial" charset="0"/>
                          <a:cs typeface="Arial" panose="020B0604020202020204" pitchFamily="34" charset="0"/>
                        </a:rPr>
                        <a:t>(95% CI)</a:t>
                      </a:r>
                      <a:br>
                        <a:rPr kumimoji="0" lang="en-US" sz="1300" b="1" i="0" u="none" strike="noStrike" cap="none" normalizeH="0" baseline="0" dirty="0">
                          <a:ln>
                            <a:noFill/>
                          </a:ln>
                          <a:solidFill>
                            <a:srgbClr val="FFFFFF"/>
                          </a:solidFill>
                          <a:effectLst/>
                          <a:latin typeface="Arial" panose="020B0604020202020204" pitchFamily="34" charset="0"/>
                          <a:ea typeface="Arial" charset="0"/>
                          <a:cs typeface="Arial" panose="020B0604020202020204" pitchFamily="34" charset="0"/>
                        </a:rPr>
                      </a:br>
                      <a:r>
                        <a:rPr kumimoji="0" lang="en-US" sz="1300" b="1" i="0" u="none" strike="noStrike" cap="none" normalizeH="0" baseline="0" dirty="0">
                          <a:ln>
                            <a:noFill/>
                          </a:ln>
                          <a:solidFill>
                            <a:srgbClr val="FFFFFF"/>
                          </a:solidFill>
                          <a:effectLst/>
                          <a:latin typeface="Arial" panose="020B0604020202020204" pitchFamily="34" charset="0"/>
                          <a:ea typeface="Arial" charset="0"/>
                          <a:cs typeface="Arial" panose="020B0604020202020204" pitchFamily="34" charset="0"/>
                        </a:rPr>
                        <a:t>months</a:t>
                      </a:r>
                    </a:p>
                  </a:txBody>
                  <a:tcPr marL="68591" marR="68591" marT="34289" marB="34289"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E5E"/>
                    </a:solidFill>
                  </a:tcPr>
                </a:tc>
                <a:tc>
                  <a:txBody>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300" b="1" i="0" u="none" strike="noStrike" cap="none" normalizeH="0" baseline="0" dirty="0">
                          <a:ln>
                            <a:noFill/>
                          </a:ln>
                          <a:solidFill>
                            <a:srgbClr val="FFFFFF"/>
                          </a:solidFill>
                          <a:effectLst/>
                          <a:latin typeface="Arial" panose="020B0604020202020204" pitchFamily="34" charset="0"/>
                          <a:ea typeface="Arial" charset="0"/>
                          <a:cs typeface="Arial" panose="020B0604020202020204" pitchFamily="34" charset="0"/>
                        </a:rPr>
                        <a:t>12-month OS</a:t>
                      </a:r>
                      <a:br>
                        <a:rPr kumimoji="0" lang="en-US" sz="1300" b="1" i="0" u="none" strike="noStrike" cap="none" normalizeH="0" baseline="0" dirty="0">
                          <a:ln>
                            <a:noFill/>
                          </a:ln>
                          <a:solidFill>
                            <a:srgbClr val="FFFFFF"/>
                          </a:solidFill>
                          <a:effectLst/>
                          <a:latin typeface="Arial" panose="020B0604020202020204" pitchFamily="34" charset="0"/>
                          <a:ea typeface="Arial" charset="0"/>
                          <a:cs typeface="Arial" panose="020B0604020202020204" pitchFamily="34" charset="0"/>
                        </a:rPr>
                      </a:br>
                      <a:r>
                        <a:rPr kumimoji="0" lang="en-US" sz="1300" b="1" i="0" u="none" strike="noStrike" cap="none" normalizeH="0" baseline="0" dirty="0">
                          <a:ln>
                            <a:noFill/>
                          </a:ln>
                          <a:solidFill>
                            <a:srgbClr val="FFFFFF"/>
                          </a:solidFill>
                          <a:effectLst/>
                          <a:latin typeface="Arial" panose="020B0604020202020204" pitchFamily="34" charset="0"/>
                          <a:ea typeface="Arial" charset="0"/>
                          <a:cs typeface="Arial" panose="020B0604020202020204" pitchFamily="34" charset="0"/>
                        </a:rPr>
                        <a:t>rate (95% CI)</a:t>
                      </a:r>
                      <a:br>
                        <a:rPr kumimoji="0" lang="en-US" sz="1300" b="1" i="0" u="none" strike="noStrike" cap="none" normalizeH="0" baseline="0" dirty="0">
                          <a:ln>
                            <a:noFill/>
                          </a:ln>
                          <a:solidFill>
                            <a:srgbClr val="FFFFFF"/>
                          </a:solidFill>
                          <a:effectLst/>
                          <a:latin typeface="Arial" panose="020B0604020202020204" pitchFamily="34" charset="0"/>
                          <a:ea typeface="Arial" charset="0"/>
                          <a:cs typeface="Arial" panose="020B0604020202020204" pitchFamily="34" charset="0"/>
                        </a:rPr>
                      </a:br>
                      <a:r>
                        <a:rPr kumimoji="0" lang="en-US" sz="1300" b="1" i="0" u="none" strike="noStrike" cap="none" normalizeH="0" baseline="0" dirty="0">
                          <a:ln>
                            <a:noFill/>
                          </a:ln>
                          <a:solidFill>
                            <a:srgbClr val="FFFFFF"/>
                          </a:solidFill>
                          <a:effectLst/>
                          <a:latin typeface="Arial" panose="020B0604020202020204" pitchFamily="34" charset="0"/>
                          <a:ea typeface="Arial" charset="0"/>
                          <a:cs typeface="Arial" panose="020B0604020202020204" pitchFamily="34" charset="0"/>
                        </a:rPr>
                        <a:t>%</a:t>
                      </a:r>
                    </a:p>
                  </a:txBody>
                  <a:tcPr marL="68591" marR="68591" marT="34289" marB="34289"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E5E"/>
                    </a:solidFill>
                  </a:tcPr>
                </a:tc>
                <a:tc>
                  <a:txBody>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300" b="1" i="0" u="none" strike="noStrike" cap="none" normalizeH="0" baseline="0" dirty="0">
                          <a:ln>
                            <a:noFill/>
                          </a:ln>
                          <a:solidFill>
                            <a:srgbClr val="FFFFFF"/>
                          </a:solidFill>
                          <a:effectLst/>
                          <a:latin typeface="Arial" panose="020B0604020202020204" pitchFamily="34" charset="0"/>
                          <a:ea typeface="Arial" charset="0"/>
                          <a:cs typeface="Arial" panose="020B0604020202020204" pitchFamily="34" charset="0"/>
                        </a:rPr>
                        <a:t>24-month OS</a:t>
                      </a:r>
                      <a:br>
                        <a:rPr kumimoji="0" lang="en-US" sz="1300" b="1" i="0" u="none" strike="noStrike" cap="none" normalizeH="0" baseline="0" dirty="0">
                          <a:ln>
                            <a:noFill/>
                          </a:ln>
                          <a:solidFill>
                            <a:srgbClr val="FFFFFF"/>
                          </a:solidFill>
                          <a:effectLst/>
                          <a:latin typeface="Arial" panose="020B0604020202020204" pitchFamily="34" charset="0"/>
                          <a:ea typeface="Arial" charset="0"/>
                          <a:cs typeface="Arial" panose="020B0604020202020204" pitchFamily="34" charset="0"/>
                        </a:rPr>
                      </a:br>
                      <a:r>
                        <a:rPr kumimoji="0" lang="en-US" sz="1300" b="1" i="0" u="none" strike="noStrike" cap="none" normalizeH="0" baseline="0" dirty="0">
                          <a:ln>
                            <a:noFill/>
                          </a:ln>
                          <a:solidFill>
                            <a:srgbClr val="FFFFFF"/>
                          </a:solidFill>
                          <a:effectLst/>
                          <a:latin typeface="Arial" panose="020B0604020202020204" pitchFamily="34" charset="0"/>
                          <a:ea typeface="Arial" charset="0"/>
                          <a:cs typeface="Arial" panose="020B0604020202020204" pitchFamily="34" charset="0"/>
                        </a:rPr>
                        <a:t>rate (95% CI)</a:t>
                      </a:r>
                      <a:br>
                        <a:rPr kumimoji="0" lang="en-US" sz="1300" b="1" i="0" u="none" strike="noStrike" cap="none" normalizeH="0" baseline="0" dirty="0">
                          <a:ln>
                            <a:noFill/>
                          </a:ln>
                          <a:solidFill>
                            <a:srgbClr val="FFFFFF"/>
                          </a:solidFill>
                          <a:effectLst/>
                          <a:latin typeface="Arial" panose="020B0604020202020204" pitchFamily="34" charset="0"/>
                          <a:ea typeface="Arial" charset="0"/>
                          <a:cs typeface="Arial" panose="020B0604020202020204" pitchFamily="34" charset="0"/>
                        </a:rPr>
                      </a:br>
                      <a:r>
                        <a:rPr kumimoji="0" lang="en-US" sz="1300" b="1" i="0" u="none" strike="noStrike" cap="none" normalizeH="0" baseline="0" dirty="0">
                          <a:ln>
                            <a:noFill/>
                          </a:ln>
                          <a:solidFill>
                            <a:srgbClr val="FFFFFF"/>
                          </a:solidFill>
                          <a:effectLst/>
                          <a:latin typeface="Arial" panose="020B0604020202020204" pitchFamily="34" charset="0"/>
                          <a:ea typeface="Arial" charset="0"/>
                          <a:cs typeface="Arial" panose="020B0604020202020204" pitchFamily="34" charset="0"/>
                        </a:rPr>
                        <a:t>%</a:t>
                      </a:r>
                    </a:p>
                  </a:txBody>
                  <a:tcPr marL="68591" marR="68591" marT="34289" marB="34289"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E5E"/>
                    </a:solidFill>
                  </a:tcPr>
                </a:tc>
                <a:tc>
                  <a:txBody>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300" b="1" i="0" u="none" strike="noStrike" cap="none" normalizeH="0" baseline="0" dirty="0">
                          <a:ln>
                            <a:noFill/>
                          </a:ln>
                          <a:solidFill>
                            <a:srgbClr val="FFFFFF"/>
                          </a:solidFill>
                          <a:effectLst/>
                          <a:latin typeface="Arial" panose="020B0604020202020204" pitchFamily="34" charset="0"/>
                          <a:ea typeface="Arial" charset="0"/>
                          <a:cs typeface="Arial" panose="020B0604020202020204" pitchFamily="34" charset="0"/>
                        </a:rPr>
                        <a:t>36-month OS</a:t>
                      </a:r>
                      <a:br>
                        <a:rPr kumimoji="0" lang="en-US" sz="1300" b="1" i="0" u="none" strike="noStrike" cap="none" normalizeH="0" baseline="0" dirty="0">
                          <a:ln>
                            <a:noFill/>
                          </a:ln>
                          <a:solidFill>
                            <a:srgbClr val="FFFFFF"/>
                          </a:solidFill>
                          <a:effectLst/>
                          <a:latin typeface="Arial" panose="020B0604020202020204" pitchFamily="34" charset="0"/>
                          <a:ea typeface="Arial" charset="0"/>
                          <a:cs typeface="Arial" panose="020B0604020202020204" pitchFamily="34" charset="0"/>
                        </a:rPr>
                      </a:br>
                      <a:r>
                        <a:rPr kumimoji="0" lang="en-US" sz="1300" b="1" i="0" u="none" strike="noStrike" cap="none" normalizeH="0" baseline="0" dirty="0">
                          <a:ln>
                            <a:noFill/>
                          </a:ln>
                          <a:solidFill>
                            <a:srgbClr val="FFFFFF"/>
                          </a:solidFill>
                          <a:effectLst/>
                          <a:latin typeface="Arial" panose="020B0604020202020204" pitchFamily="34" charset="0"/>
                          <a:ea typeface="Arial" charset="0"/>
                          <a:cs typeface="Arial" panose="020B0604020202020204" pitchFamily="34" charset="0"/>
                        </a:rPr>
                        <a:t>rate (95% CI)</a:t>
                      </a:r>
                      <a:br>
                        <a:rPr kumimoji="0" lang="en-US" sz="1300" b="1" i="0" u="none" strike="noStrike" cap="none" normalizeH="0" baseline="0" dirty="0">
                          <a:ln>
                            <a:noFill/>
                          </a:ln>
                          <a:solidFill>
                            <a:srgbClr val="FFFFFF"/>
                          </a:solidFill>
                          <a:effectLst/>
                          <a:latin typeface="Arial" panose="020B0604020202020204" pitchFamily="34" charset="0"/>
                          <a:ea typeface="Arial" charset="0"/>
                          <a:cs typeface="Arial" panose="020B0604020202020204" pitchFamily="34" charset="0"/>
                        </a:rPr>
                      </a:br>
                      <a:r>
                        <a:rPr kumimoji="0" lang="en-US" sz="1300" b="1" i="0" u="none" strike="noStrike" cap="none" normalizeH="0" baseline="0" dirty="0">
                          <a:ln>
                            <a:noFill/>
                          </a:ln>
                          <a:solidFill>
                            <a:srgbClr val="FFFFFF"/>
                          </a:solidFill>
                          <a:effectLst/>
                          <a:latin typeface="Arial" panose="020B0604020202020204" pitchFamily="34" charset="0"/>
                          <a:ea typeface="Arial" charset="0"/>
                          <a:cs typeface="Arial" panose="020B0604020202020204" pitchFamily="34" charset="0"/>
                        </a:rPr>
                        <a:t>%</a:t>
                      </a:r>
                    </a:p>
                  </a:txBody>
                  <a:tcPr marL="68591" marR="68591" marT="34289" marB="34289" anchor="b"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E5E"/>
                    </a:solidFill>
                  </a:tcPr>
                </a:tc>
                <a:extLst>
                  <a:ext uri="{0D108BD9-81ED-4DB2-BD59-A6C34878D82A}">
                    <a16:rowId xmlns:a16="http://schemas.microsoft.com/office/drawing/2014/main" val="10000"/>
                  </a:ext>
                </a:extLst>
              </a:tr>
              <a:tr h="255394">
                <a:tc>
                  <a: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300" b="0" i="0" u="none" strike="noStrike" cap="none" normalizeH="0" baseline="0" dirty="0" err="1">
                          <a:ln>
                            <a:noFill/>
                          </a:ln>
                          <a:solidFill>
                            <a:schemeClr val="tx1"/>
                          </a:solidFill>
                          <a:effectLst/>
                          <a:latin typeface="Arial" panose="020B0604020202020204" pitchFamily="34" charset="0"/>
                          <a:ea typeface="Arial" charset="0"/>
                          <a:cs typeface="Arial" panose="020B0604020202020204" pitchFamily="34" charset="0"/>
                        </a:rPr>
                        <a:t>Durvalumab</a:t>
                      </a:r>
                      <a:endParaRPr kumimoji="0" lang="en-US" sz="1300" b="0" i="0" u="none" strike="noStrike" cap="none" normalizeH="0" baseline="30000" dirty="0">
                        <a:ln>
                          <a:noFill/>
                        </a:ln>
                        <a:solidFill>
                          <a:schemeClr val="tx1"/>
                        </a:solidFill>
                        <a:effectLst/>
                        <a:latin typeface="Arial" panose="020B0604020202020204" pitchFamily="34" charset="0"/>
                        <a:ea typeface="Arial" charset="0"/>
                        <a:cs typeface="Arial" panose="020B0604020202020204" pitchFamily="34" charset="0"/>
                      </a:endParaRP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300" b="0" i="0" u="none" strike="noStrike" cap="none" normalizeH="0" baseline="0" dirty="0">
                          <a:ln>
                            <a:noFill/>
                          </a:ln>
                          <a:solidFill>
                            <a:schemeClr val="tx1"/>
                          </a:solidFill>
                          <a:effectLst/>
                          <a:latin typeface="Arial" panose="020B0604020202020204" pitchFamily="34" charset="0"/>
                          <a:ea typeface="Arial" charset="0"/>
                          <a:cs typeface="Arial" panose="020B0604020202020204" pitchFamily="34" charset="0"/>
                        </a:rPr>
                        <a:t>210/476 (44.1)</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300" b="0" i="0" u="none" strike="noStrike" cap="none" normalizeH="0" baseline="0" dirty="0">
                          <a:ln>
                            <a:noFill/>
                          </a:ln>
                          <a:solidFill>
                            <a:schemeClr val="tx1"/>
                          </a:solidFill>
                          <a:effectLst/>
                          <a:latin typeface="Arial" panose="020B0604020202020204" pitchFamily="34" charset="0"/>
                          <a:ea typeface="Arial" charset="0"/>
                          <a:cs typeface="Arial" panose="020B0604020202020204" pitchFamily="34" charset="0"/>
                        </a:rPr>
                        <a:t>NR (38.4-NR)</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charset="0"/>
                        <a:buNone/>
                        <a:tabLst/>
                        <a:defRPr/>
                      </a:pPr>
                      <a:r>
                        <a:rPr kumimoji="0" lang="en-US" sz="1300" b="0" i="0" u="none" strike="noStrike" cap="none" normalizeH="0" baseline="0" dirty="0">
                          <a:ln>
                            <a:noFill/>
                          </a:ln>
                          <a:solidFill>
                            <a:schemeClr val="tx1"/>
                          </a:solidFill>
                          <a:effectLst/>
                          <a:latin typeface="Arial" panose="020B0604020202020204" pitchFamily="34" charset="0"/>
                          <a:ea typeface="Arial" charset="0"/>
                          <a:cs typeface="Arial" panose="020B0604020202020204" pitchFamily="34" charset="0"/>
                        </a:rPr>
                        <a:t>83.1 (79.4-86.2)</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c>
                  <a:txBody>
                    <a:bodyPr/>
                    <a:lstStyle/>
                    <a:p>
                      <a:pPr marL="0" marR="0" lvl="0" indent="0" algn="l" defTabSz="914400" rtl="0" eaLnBrk="0" fontAlgn="base" latinLnBrk="0" hangingPunct="0">
                        <a:lnSpc>
                          <a:spcPct val="100000"/>
                        </a:lnSpc>
                        <a:spcBef>
                          <a:spcPts val="0"/>
                        </a:spcBef>
                        <a:spcAft>
                          <a:spcPts val="0"/>
                        </a:spcAft>
                        <a:buClrTx/>
                        <a:buSzTx/>
                        <a:buFont typeface="Arial" charset="0"/>
                        <a:buNone/>
                        <a:tabLst/>
                        <a:defRPr/>
                      </a:pPr>
                      <a:r>
                        <a:rPr kumimoji="0" lang="en-US" sz="1300" b="0" i="0" u="none" strike="noStrike" cap="none" normalizeH="0" baseline="0" dirty="0">
                          <a:ln>
                            <a:noFill/>
                          </a:ln>
                          <a:solidFill>
                            <a:schemeClr val="tx1"/>
                          </a:solidFill>
                          <a:effectLst/>
                          <a:latin typeface="Arial" panose="020B0604020202020204" pitchFamily="34" charset="0"/>
                          <a:ea typeface="Arial" charset="0"/>
                          <a:cs typeface="Arial" panose="020B0604020202020204" pitchFamily="34" charset="0"/>
                        </a:rPr>
                        <a:t>66.3 (61.8-70.4)</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c>
                  <a: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300" b="0" i="0" u="none" strike="noStrike" cap="none" normalizeH="0" baseline="0" dirty="0">
                          <a:ln>
                            <a:noFill/>
                          </a:ln>
                          <a:solidFill>
                            <a:schemeClr val="tx1"/>
                          </a:solidFill>
                          <a:effectLst/>
                          <a:latin typeface="Arial" panose="020B0604020202020204" pitchFamily="34" charset="0"/>
                          <a:ea typeface="Arial" charset="0"/>
                          <a:cs typeface="Arial" panose="020B0604020202020204" pitchFamily="34" charset="0"/>
                        </a:rPr>
                        <a:t>57.0 (52.3-61.4)</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val="3444854554"/>
                  </a:ext>
                </a:extLst>
              </a:tr>
              <a:tr h="220303">
                <a:tc>
                  <a: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300" b="0" i="0" u="none" strike="noStrike" cap="none" normalizeH="0" baseline="0" dirty="0">
                          <a:ln>
                            <a:noFill/>
                          </a:ln>
                          <a:solidFill>
                            <a:schemeClr val="tx1"/>
                          </a:solidFill>
                          <a:effectLst/>
                          <a:latin typeface="Arial" panose="020B0604020202020204" pitchFamily="34" charset="0"/>
                          <a:ea typeface="Arial" charset="0"/>
                          <a:cs typeface="Arial" panose="020B0604020202020204" pitchFamily="34" charset="0"/>
                        </a:rPr>
                        <a:t>Placebo</a:t>
                      </a:r>
                      <a:endParaRPr kumimoji="0" lang="en-US" sz="1300" b="0" i="0" u="none" strike="noStrike" cap="none" normalizeH="0" baseline="30000" dirty="0">
                        <a:ln>
                          <a:noFill/>
                        </a:ln>
                        <a:solidFill>
                          <a:schemeClr val="tx1"/>
                        </a:solidFill>
                        <a:effectLst/>
                        <a:latin typeface="Arial" panose="020B0604020202020204" pitchFamily="34" charset="0"/>
                        <a:ea typeface="Arial" charset="0"/>
                        <a:cs typeface="Arial" panose="020B0604020202020204" pitchFamily="34" charset="0"/>
                      </a:endParaRP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300" b="0" i="0" u="none" strike="noStrike" cap="none" normalizeH="0" baseline="0" dirty="0">
                          <a:ln>
                            <a:noFill/>
                          </a:ln>
                          <a:solidFill>
                            <a:schemeClr val="tx1"/>
                          </a:solidFill>
                          <a:effectLst/>
                          <a:latin typeface="Arial" panose="020B0604020202020204" pitchFamily="34" charset="0"/>
                          <a:ea typeface="Arial" charset="0"/>
                          <a:cs typeface="Arial" panose="020B0604020202020204" pitchFamily="34" charset="0"/>
                        </a:rPr>
                        <a:t>134/237 (56.5)</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300" b="0" i="0" u="none" strike="noStrike" cap="none" normalizeH="0" baseline="0" dirty="0">
                          <a:ln>
                            <a:noFill/>
                          </a:ln>
                          <a:solidFill>
                            <a:schemeClr val="tx1"/>
                          </a:solidFill>
                          <a:effectLst/>
                          <a:latin typeface="Arial" panose="020B0604020202020204" pitchFamily="34" charset="0"/>
                          <a:ea typeface="Arial" charset="0"/>
                          <a:cs typeface="Arial" panose="020B0604020202020204" pitchFamily="34" charset="0"/>
                        </a:rPr>
                        <a:t>29.1 (22.1-35.1)</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c>
                  <a:txBody>
                    <a:bodyPr/>
                    <a:lstStyle/>
                    <a:p>
                      <a:pPr marL="0" marR="0" lvl="0" indent="0" algn="l" defTabSz="914400" rtl="0" eaLnBrk="0" fontAlgn="base" latinLnBrk="0" hangingPunct="0">
                        <a:lnSpc>
                          <a:spcPct val="100000"/>
                        </a:lnSpc>
                        <a:spcBef>
                          <a:spcPts val="0"/>
                        </a:spcBef>
                        <a:spcAft>
                          <a:spcPts val="0"/>
                        </a:spcAft>
                        <a:buClrTx/>
                        <a:buSzTx/>
                        <a:buFont typeface="Arial" charset="0"/>
                        <a:buNone/>
                        <a:tabLst/>
                        <a:defRPr/>
                      </a:pPr>
                      <a:r>
                        <a:rPr kumimoji="0" lang="en-US" sz="1300" b="0" i="0" u="none" strike="noStrike" cap="none" normalizeH="0" baseline="0" dirty="0">
                          <a:ln>
                            <a:noFill/>
                          </a:ln>
                          <a:solidFill>
                            <a:schemeClr val="tx1"/>
                          </a:solidFill>
                          <a:effectLst/>
                          <a:latin typeface="Arial" panose="020B0604020202020204" pitchFamily="34" charset="0"/>
                          <a:ea typeface="Arial" charset="0"/>
                          <a:cs typeface="Arial" panose="020B0604020202020204" pitchFamily="34" charset="0"/>
                        </a:rPr>
                        <a:t>74.6 (68.5-79.7)</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c>
                  <a:txBody>
                    <a:bodyPr/>
                    <a:lstStyle/>
                    <a:p>
                      <a:pPr marL="0" marR="0" lvl="0" indent="0" algn="l" defTabSz="914400" rtl="0" eaLnBrk="0" fontAlgn="base" latinLnBrk="0" hangingPunct="0">
                        <a:lnSpc>
                          <a:spcPct val="100000"/>
                        </a:lnSpc>
                        <a:spcBef>
                          <a:spcPts val="0"/>
                        </a:spcBef>
                        <a:spcAft>
                          <a:spcPts val="0"/>
                        </a:spcAft>
                        <a:buClrTx/>
                        <a:buSzTx/>
                        <a:buFont typeface="Arial" charset="0"/>
                        <a:buNone/>
                        <a:tabLst/>
                        <a:defRPr/>
                      </a:pPr>
                      <a:r>
                        <a:rPr kumimoji="0" lang="en-US" sz="1300" b="0" i="0" u="none" strike="noStrike" cap="none" normalizeH="0" baseline="0" dirty="0">
                          <a:ln>
                            <a:noFill/>
                          </a:ln>
                          <a:solidFill>
                            <a:schemeClr val="tx1"/>
                          </a:solidFill>
                          <a:effectLst/>
                          <a:latin typeface="Arial" panose="020B0604020202020204" pitchFamily="34" charset="0"/>
                          <a:ea typeface="Arial" charset="0"/>
                          <a:cs typeface="Arial" panose="020B0604020202020204" pitchFamily="34" charset="0"/>
                        </a:rPr>
                        <a:t>55.3 (48.6-61.4)</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c>
                  <a: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300" b="0" i="0" u="none" strike="noStrike" cap="none" normalizeH="0" baseline="0" dirty="0">
                          <a:ln>
                            <a:noFill/>
                          </a:ln>
                          <a:solidFill>
                            <a:schemeClr val="tx1"/>
                          </a:solidFill>
                          <a:effectLst/>
                          <a:latin typeface="Arial" panose="020B0604020202020204" pitchFamily="34" charset="0"/>
                          <a:ea typeface="Arial" charset="0"/>
                          <a:cs typeface="Arial" panose="020B0604020202020204" pitchFamily="34" charset="0"/>
                        </a:rPr>
                        <a:t>43.5 (37.0-49.9)</a:t>
                      </a:r>
                    </a:p>
                  </a:txBody>
                  <a:tcPr marL="68591" marR="68591"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val="10001"/>
                  </a:ext>
                </a:extLst>
              </a:tr>
            </a:tbl>
          </a:graphicData>
        </a:graphic>
      </p:graphicFrame>
      <p:sp>
        <p:nvSpPr>
          <p:cNvPr id="15" name="object 266">
            <a:extLst>
              <a:ext uri="{FF2B5EF4-FFF2-40B4-BE49-F238E27FC236}">
                <a16:creationId xmlns:a16="http://schemas.microsoft.com/office/drawing/2014/main" id="{0CA42583-AFF6-EF49-A0BA-56397195F39D}"/>
              </a:ext>
            </a:extLst>
          </p:cNvPr>
          <p:cNvSpPr txBox="1"/>
          <p:nvPr/>
        </p:nvSpPr>
        <p:spPr>
          <a:xfrm>
            <a:off x="4953000" y="2649862"/>
            <a:ext cx="6401543" cy="436979"/>
          </a:xfrm>
          <a:prstGeom prst="rect">
            <a:avLst/>
          </a:prstGeom>
        </p:spPr>
        <p:txBody>
          <a:bodyPr vert="horz" wrap="square" lIns="0" tIns="23813" rIns="0" bIns="0" rtlCol="0">
            <a:spAutoFit/>
          </a:bodyPr>
          <a:lstStyle/>
          <a:p>
            <a:pPr marL="9525" marR="0" lvl="0" indent="0" algn="l" defTabSz="455613" rtl="0" eaLnBrk="1" fontAlgn="auto" latinLnBrk="0" hangingPunct="1">
              <a:lnSpc>
                <a:spcPct val="100000"/>
              </a:lnSpc>
              <a:spcBef>
                <a:spcPts val="113"/>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panose="020B0604020202020204" pitchFamily="34" charset="0"/>
                <a:ea typeface=""/>
                <a:cs typeface="Arial" panose="020B0604020202020204" pitchFamily="34" charset="0"/>
              </a:rPr>
              <a:t>Stratified hazard ratio for death, 0.69 (95% CI, 0.55-0.86)</a:t>
            </a:r>
          </a:p>
          <a:p>
            <a:pPr marL="9525" marR="0" lvl="0" indent="0" algn="l" defTabSz="914400" rtl="0" eaLnBrk="0" fontAlgn="auto" latinLnBrk="0" hangingPunct="0">
              <a:lnSpc>
                <a:spcPct val="100000"/>
              </a:lnSpc>
              <a:spcBef>
                <a:spcPts val="113"/>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panose="020B0604020202020204" pitchFamily="34" charset="0"/>
                <a:ea typeface=""/>
                <a:cs typeface="Arial" panose="020B0604020202020204" pitchFamily="34" charset="0"/>
              </a:rPr>
              <a:t>Stratified hazard ratio for death from the primary analysis, 0.68 (95% CI, 0.53-0.87) </a:t>
            </a:r>
            <a:endParaRPr kumimoji="0" sz="1300" b="0" i="0" u="none" strike="noStrike" kern="1200" cap="none" spc="0" normalizeH="0" baseline="0" noProof="0" dirty="0">
              <a:ln>
                <a:noFill/>
              </a:ln>
              <a:solidFill>
                <a:srgbClr val="000000"/>
              </a:solidFill>
              <a:effectLst/>
              <a:uLnTx/>
              <a:uFillTx/>
              <a:latin typeface="Arial" panose="020B0604020202020204" pitchFamily="34" charset="0"/>
              <a:ea typeface=""/>
              <a:cs typeface="Arial" panose="020B0604020202020204" pitchFamily="34" charset="0"/>
            </a:endParaRPr>
          </a:p>
        </p:txBody>
      </p:sp>
      <p:sp>
        <p:nvSpPr>
          <p:cNvPr id="16" name="object 266">
            <a:extLst>
              <a:ext uri="{FF2B5EF4-FFF2-40B4-BE49-F238E27FC236}">
                <a16:creationId xmlns:a16="http://schemas.microsoft.com/office/drawing/2014/main" id="{E2683364-224E-E84C-AE00-3D13FF0BBEF8}"/>
              </a:ext>
            </a:extLst>
          </p:cNvPr>
          <p:cNvSpPr txBox="1"/>
          <p:nvPr/>
        </p:nvSpPr>
        <p:spPr>
          <a:xfrm>
            <a:off x="8318938" y="3424500"/>
            <a:ext cx="1232606" cy="224100"/>
          </a:xfrm>
          <a:prstGeom prst="rect">
            <a:avLst/>
          </a:prstGeom>
        </p:spPr>
        <p:txBody>
          <a:bodyPr vert="horz" wrap="square" lIns="0" tIns="23813" rIns="0" bIns="0" rtlCol="0">
            <a:spAutoFit/>
          </a:bodyPr>
          <a:lstStyle/>
          <a:p>
            <a:pPr marL="9525" marR="0" lvl="0" indent="0" algn="l" defTabSz="455613" rtl="0" eaLnBrk="1" fontAlgn="auto" latinLnBrk="0" hangingPunct="1">
              <a:lnSpc>
                <a:spcPct val="100000"/>
              </a:lnSpc>
              <a:spcBef>
                <a:spcPts val="113"/>
              </a:spcBef>
              <a:spcAft>
                <a:spcPts val="0"/>
              </a:spcAft>
              <a:buClrTx/>
              <a:buSzTx/>
              <a:buFontTx/>
              <a:buNone/>
              <a:tabLst/>
              <a:defRPr/>
            </a:pPr>
            <a:r>
              <a:rPr kumimoji="0" lang="en-US" sz="1300" b="1" i="0" u="none" strike="noStrike" kern="1200" cap="none" spc="0" normalizeH="0" baseline="0" noProof="0" dirty="0" err="1">
                <a:ln>
                  <a:noFill/>
                </a:ln>
                <a:solidFill>
                  <a:srgbClr val="F9951E"/>
                </a:solidFill>
                <a:effectLst/>
                <a:uLnTx/>
                <a:uFillTx/>
                <a:latin typeface="Arial" panose="020B0604020202020204" pitchFamily="34" charset="0"/>
                <a:ea typeface=""/>
                <a:cs typeface="Arial" panose="020B0604020202020204" pitchFamily="34" charset="0"/>
              </a:rPr>
              <a:t>Durvalumab</a:t>
            </a:r>
            <a:endParaRPr kumimoji="0" sz="1300" b="1" i="0" u="none" strike="noStrike" kern="1200" cap="none" spc="0" normalizeH="0" baseline="0" noProof="0" dirty="0">
              <a:ln>
                <a:noFill/>
              </a:ln>
              <a:solidFill>
                <a:srgbClr val="F9951E"/>
              </a:solidFill>
              <a:effectLst/>
              <a:uLnTx/>
              <a:uFillTx/>
              <a:latin typeface="Arial" panose="020B0604020202020204" pitchFamily="34" charset="0"/>
              <a:ea typeface=""/>
              <a:cs typeface="Arial" panose="020B0604020202020204" pitchFamily="34" charset="0"/>
            </a:endParaRPr>
          </a:p>
        </p:txBody>
      </p:sp>
      <p:sp>
        <p:nvSpPr>
          <p:cNvPr id="17" name="object 266">
            <a:extLst>
              <a:ext uri="{FF2B5EF4-FFF2-40B4-BE49-F238E27FC236}">
                <a16:creationId xmlns:a16="http://schemas.microsoft.com/office/drawing/2014/main" id="{796846A0-5730-754B-8F67-BBC9B0C1264E}"/>
              </a:ext>
            </a:extLst>
          </p:cNvPr>
          <p:cNvSpPr txBox="1"/>
          <p:nvPr/>
        </p:nvSpPr>
        <p:spPr>
          <a:xfrm>
            <a:off x="8506172" y="4245421"/>
            <a:ext cx="858137" cy="224100"/>
          </a:xfrm>
          <a:prstGeom prst="rect">
            <a:avLst/>
          </a:prstGeom>
        </p:spPr>
        <p:txBody>
          <a:bodyPr vert="horz" wrap="square" lIns="0" tIns="23813" rIns="0" bIns="0" rtlCol="0">
            <a:spAutoFit/>
          </a:bodyPr>
          <a:lstStyle/>
          <a:p>
            <a:pPr marL="9525" marR="0" lvl="0" indent="0" algn="l" defTabSz="455613" rtl="0" eaLnBrk="1" fontAlgn="auto" latinLnBrk="0" hangingPunct="1">
              <a:lnSpc>
                <a:spcPct val="100000"/>
              </a:lnSpc>
              <a:spcBef>
                <a:spcPts val="113"/>
              </a:spcBef>
              <a:spcAft>
                <a:spcPts val="0"/>
              </a:spcAft>
              <a:buClrTx/>
              <a:buSzTx/>
              <a:buFontTx/>
              <a:buNone/>
              <a:tabLst/>
              <a:defRPr/>
            </a:pPr>
            <a:r>
              <a:rPr kumimoji="0" lang="en-US" sz="1300" b="1" i="0" u="none" strike="noStrike" kern="1200" cap="none" spc="0" normalizeH="0" baseline="0" noProof="0" dirty="0">
                <a:ln>
                  <a:noFill/>
                </a:ln>
                <a:solidFill>
                  <a:srgbClr val="92D050"/>
                </a:solidFill>
                <a:effectLst/>
                <a:uLnTx/>
                <a:uFillTx/>
                <a:latin typeface="Arial" panose="020B0604020202020204" pitchFamily="34" charset="0"/>
                <a:ea typeface=""/>
                <a:cs typeface="Arial" panose="020B0604020202020204" pitchFamily="34" charset="0"/>
              </a:rPr>
              <a:t>Placebo</a:t>
            </a:r>
            <a:endParaRPr kumimoji="0" sz="1300" b="1" i="0" u="none" strike="noStrike" kern="1200" cap="none" spc="0" normalizeH="0" baseline="0" noProof="0" dirty="0">
              <a:ln>
                <a:noFill/>
              </a:ln>
              <a:solidFill>
                <a:srgbClr val="92D050"/>
              </a:solidFill>
              <a:effectLst/>
              <a:uLnTx/>
              <a:uFillTx/>
              <a:latin typeface="Arial" panose="020B0604020202020204" pitchFamily="34" charset="0"/>
              <a:ea typeface=""/>
              <a:cs typeface="Arial" panose="020B0604020202020204" pitchFamily="34" charset="0"/>
            </a:endParaRPr>
          </a:p>
        </p:txBody>
      </p:sp>
      <p:sp>
        <p:nvSpPr>
          <p:cNvPr id="4" name="Title 3">
            <a:extLst>
              <a:ext uri="{FF2B5EF4-FFF2-40B4-BE49-F238E27FC236}">
                <a16:creationId xmlns:a16="http://schemas.microsoft.com/office/drawing/2014/main" id="{74B0751A-AEB3-2045-8001-E06C91DDA625}"/>
              </a:ext>
            </a:extLst>
          </p:cNvPr>
          <p:cNvSpPr>
            <a:spLocks noGrp="1"/>
          </p:cNvSpPr>
          <p:nvPr>
            <p:ph type="title"/>
          </p:nvPr>
        </p:nvSpPr>
        <p:spPr/>
        <p:txBody>
          <a:bodyPr/>
          <a:lstStyle/>
          <a:p>
            <a:r>
              <a:rPr lang="en-US" dirty="0"/>
              <a:t>PACIFIC: 3-Year Overall Survival Analysis in the Intention-to-Treat Population</a:t>
            </a:r>
          </a:p>
        </p:txBody>
      </p:sp>
    </p:spTree>
    <p:custDataLst>
      <p:tags r:id="rId1"/>
    </p:custDataLst>
    <p:extLst>
      <p:ext uri="{BB962C8B-B14F-4D97-AF65-F5344CB8AC3E}">
        <p14:creationId xmlns:p14="http://schemas.microsoft.com/office/powerpoint/2010/main" val="4428916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83270" y="97932"/>
            <a:ext cx="11025459" cy="784427"/>
          </a:xfrm>
        </p:spPr>
        <p:txBody>
          <a:bodyPr anchor="ctr"/>
          <a:lstStyle/>
          <a:p>
            <a:r>
              <a:rPr lang="en-US" sz="3200" dirty="0"/>
              <a:t>Progression-free and Overall Survival by Subgroup (ITT)</a:t>
            </a:r>
            <a:endParaRPr lang="en-GB" sz="3200" dirty="0"/>
          </a:p>
        </p:txBody>
      </p:sp>
      <p:sp>
        <p:nvSpPr>
          <p:cNvPr id="228" name="TextBox 227"/>
          <p:cNvSpPr txBox="1"/>
          <p:nvPr/>
        </p:nvSpPr>
        <p:spPr>
          <a:xfrm>
            <a:off x="330904" y="6516316"/>
            <a:ext cx="7449123" cy="287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67"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Note: PFS data based on data cutoff of Feb 13, 2017, and OS data based on data cutoff of March 22, 2018</a:t>
            </a:r>
          </a:p>
        </p:txBody>
      </p:sp>
      <p:sp>
        <p:nvSpPr>
          <p:cNvPr id="172" name="TextBox 171"/>
          <p:cNvSpPr txBox="1"/>
          <p:nvPr/>
        </p:nvSpPr>
        <p:spPr>
          <a:xfrm>
            <a:off x="330904" y="5661894"/>
            <a:ext cx="5293577" cy="287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marL="0" marR="0" lvl="0" indent="0" algn="l" defTabSz="1219170" rtl="0" eaLnBrk="1" fontAlgn="auto" latinLnBrk="0" hangingPunct="0">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*Not calculated if subgroup has &lt;20 events</a:t>
            </a:r>
          </a:p>
        </p:txBody>
      </p:sp>
      <p:sp>
        <p:nvSpPr>
          <p:cNvPr id="8" name="TextBox 7"/>
          <p:cNvSpPr txBox="1"/>
          <p:nvPr/>
        </p:nvSpPr>
        <p:spPr>
          <a:xfrm>
            <a:off x="8036249" y="6516315"/>
            <a:ext cx="3034088" cy="287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marL="0" marR="0" lvl="0" indent="0" algn="l" defTabSz="1219170" rtl="0" eaLnBrk="1" fontAlgn="auto" latinLnBrk="0" hangingPunct="0">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NA, not available</a:t>
            </a:r>
          </a:p>
        </p:txBody>
      </p:sp>
      <p:grpSp>
        <p:nvGrpSpPr>
          <p:cNvPr id="3" name="Group 2">
            <a:extLst>
              <a:ext uri="{FF2B5EF4-FFF2-40B4-BE49-F238E27FC236}">
                <a16:creationId xmlns:a16="http://schemas.microsoft.com/office/drawing/2014/main" id="{3C51F514-849F-3649-913A-671587A90F2B}"/>
              </a:ext>
            </a:extLst>
          </p:cNvPr>
          <p:cNvGrpSpPr/>
          <p:nvPr/>
        </p:nvGrpSpPr>
        <p:grpSpPr>
          <a:xfrm>
            <a:off x="328341" y="967231"/>
            <a:ext cx="11535318" cy="5164784"/>
            <a:chOff x="417884" y="1217992"/>
            <a:chExt cx="10857259" cy="4861192"/>
          </a:xfrm>
        </p:grpSpPr>
        <p:pic>
          <p:nvPicPr>
            <p:cNvPr id="11" name="Picture 10"/>
            <p:cNvPicPr>
              <a:picLocks noChangeAspect="1"/>
            </p:cNvPicPr>
            <p:nvPr/>
          </p:nvPicPr>
          <p:blipFill>
            <a:blip r:embed="rId4"/>
            <a:stretch>
              <a:fillRect/>
            </a:stretch>
          </p:blipFill>
          <p:spPr>
            <a:xfrm>
              <a:off x="417884" y="1217992"/>
              <a:ext cx="10857259" cy="4861192"/>
            </a:xfrm>
            <a:prstGeom prst="rect">
              <a:avLst/>
            </a:prstGeom>
          </p:spPr>
        </p:pic>
        <p:sp>
          <p:nvSpPr>
            <p:cNvPr id="2" name="TextBox 1"/>
            <p:cNvSpPr txBox="1"/>
            <p:nvPr/>
          </p:nvSpPr>
          <p:spPr>
            <a:xfrm>
              <a:off x="417884" y="4800600"/>
              <a:ext cx="10783516" cy="609600"/>
            </a:xfrm>
            <a:prstGeom prst="rect">
              <a:avLst/>
            </a:prstGeom>
            <a:noFill/>
            <a:ln w="28575">
              <a:solidFill>
                <a:srgbClr val="FF0000"/>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grpSp>
      <p:sp>
        <p:nvSpPr>
          <p:cNvPr id="4" name="Rectangle 3">
            <a:extLst>
              <a:ext uri="{FF2B5EF4-FFF2-40B4-BE49-F238E27FC236}">
                <a16:creationId xmlns:a16="http://schemas.microsoft.com/office/drawing/2014/main" id="{ABA0360B-B181-1F40-ACD9-2675F409D0CE}"/>
              </a:ext>
            </a:extLst>
          </p:cNvPr>
          <p:cNvSpPr/>
          <p:nvPr/>
        </p:nvSpPr>
        <p:spPr>
          <a:xfrm>
            <a:off x="328341" y="6162582"/>
            <a:ext cx="4809330"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Helvetica" pitchFamily="2" charset="0"/>
                <a:ea typeface="+mn-ea"/>
                <a:cs typeface="+mn-cs"/>
              </a:rPr>
              <a:t>Antonia SJ et al. </a:t>
            </a:r>
            <a:r>
              <a:rPr kumimoji="0" lang="en-US" sz="1500" b="0" i="1" u="none" strike="noStrike" kern="1200" cap="none" spc="0" normalizeH="0" baseline="0" noProof="0" dirty="0">
                <a:ln>
                  <a:noFill/>
                </a:ln>
                <a:solidFill>
                  <a:srgbClr val="000000"/>
                </a:solidFill>
                <a:effectLst/>
                <a:uLnTx/>
                <a:uFillTx/>
                <a:latin typeface="Helvetica" pitchFamily="2" charset="0"/>
                <a:ea typeface="+mn-ea"/>
                <a:cs typeface="+mn-cs"/>
              </a:rPr>
              <a:t>N </a:t>
            </a:r>
            <a:r>
              <a:rPr kumimoji="0" lang="en-US" sz="1500" b="0" i="1" u="none" strike="noStrike" kern="1200" cap="none" spc="0" normalizeH="0" baseline="0" noProof="0" dirty="0" err="1">
                <a:ln>
                  <a:noFill/>
                </a:ln>
                <a:solidFill>
                  <a:srgbClr val="000000"/>
                </a:solidFill>
                <a:effectLst/>
                <a:uLnTx/>
                <a:uFillTx/>
                <a:latin typeface="Helvetica" pitchFamily="2" charset="0"/>
                <a:ea typeface="+mn-ea"/>
                <a:cs typeface="+mn-cs"/>
              </a:rPr>
              <a:t>Engl</a:t>
            </a:r>
            <a:r>
              <a:rPr kumimoji="0" lang="en-US" sz="1500" b="0" i="1" u="none" strike="noStrike" kern="1200" cap="none" spc="0" normalizeH="0" baseline="0" noProof="0" dirty="0">
                <a:ln>
                  <a:noFill/>
                </a:ln>
                <a:solidFill>
                  <a:srgbClr val="000000"/>
                </a:solidFill>
                <a:effectLst/>
                <a:uLnTx/>
                <a:uFillTx/>
                <a:latin typeface="Helvetica" pitchFamily="2" charset="0"/>
                <a:ea typeface="+mn-ea"/>
                <a:cs typeface="+mn-cs"/>
              </a:rPr>
              <a:t> J Med</a:t>
            </a:r>
            <a:r>
              <a:rPr kumimoji="0" lang="en-US" sz="1500" b="0" i="0" u="none" strike="noStrike" kern="1200" cap="none" spc="0" normalizeH="0" baseline="0" noProof="0" dirty="0">
                <a:ln>
                  <a:noFill/>
                </a:ln>
                <a:solidFill>
                  <a:srgbClr val="000000"/>
                </a:solidFill>
                <a:effectLst/>
                <a:uLnTx/>
                <a:uFillTx/>
                <a:latin typeface="Helvetica" pitchFamily="2" charset="0"/>
                <a:ea typeface="+mn-ea"/>
                <a:cs typeface="+mn-cs"/>
              </a:rPr>
              <a:t> 2018;379(24):2342-50.</a:t>
            </a:r>
          </a:p>
        </p:txBody>
      </p:sp>
      <p:sp>
        <p:nvSpPr>
          <p:cNvPr id="12" name="TextBox 11">
            <a:extLst>
              <a:ext uri="{FF2B5EF4-FFF2-40B4-BE49-F238E27FC236}">
                <a16:creationId xmlns:a16="http://schemas.microsoft.com/office/drawing/2014/main" id="{3B5D40BD-989B-624A-936B-588A34AB77F9}"/>
              </a:ext>
            </a:extLst>
          </p:cNvPr>
          <p:cNvSpPr txBox="1"/>
          <p:nvPr/>
        </p:nvSpPr>
        <p:spPr>
          <a:xfrm>
            <a:off x="7439768" y="6155511"/>
            <a:ext cx="3054811" cy="338554"/>
          </a:xfrm>
          <a:prstGeom prst="rect">
            <a:avLst/>
          </a:prstGeom>
          <a:noFill/>
        </p:spPr>
        <p:txBody>
          <a:bodyPr wrap="none" rtlCol="0">
            <a:spAutoFit/>
          </a:bodyPr>
          <a:lstStyle/>
          <a:p>
            <a:r>
              <a:rPr lang="en-US" sz="1600" dirty="0"/>
              <a:t>Courtesy of Benjamin Levy, MD</a:t>
            </a:r>
          </a:p>
        </p:txBody>
      </p:sp>
    </p:spTree>
    <p:custDataLst>
      <p:tags r:id="rId1"/>
    </p:custDataLst>
    <p:extLst>
      <p:ext uri="{BB962C8B-B14F-4D97-AF65-F5344CB8AC3E}">
        <p14:creationId xmlns:p14="http://schemas.microsoft.com/office/powerpoint/2010/main" val="11305290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23887"/>
            <a:ext cx="10515600" cy="1325033"/>
          </a:xfrm>
        </p:spPr>
        <p:txBody>
          <a:bodyPr anchor="ctr"/>
          <a:lstStyle/>
          <a:p>
            <a:r>
              <a:rPr lang="en-US" sz="3200" dirty="0"/>
              <a:t>PACIFIC Trial: Subgroup Analysis by PD-L1 Status </a:t>
            </a:r>
            <a:endParaRPr lang="en-GB" sz="3200" dirty="0"/>
          </a:p>
        </p:txBody>
      </p:sp>
      <p:sp>
        <p:nvSpPr>
          <p:cNvPr id="228" name="TextBox 227"/>
          <p:cNvSpPr txBox="1"/>
          <p:nvPr/>
        </p:nvSpPr>
        <p:spPr>
          <a:xfrm>
            <a:off x="361659" y="6516316"/>
            <a:ext cx="7449123" cy="287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marL="0" marR="0" lvl="0" indent="0" algn="l" defTabSz="1219170" rtl="0" eaLnBrk="1" fontAlgn="auto" latinLnBrk="0" hangingPunct="0">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Note: PFS data based on data cutoff of Feb 13, 2017, and OS data based on data cutoff of March 22, 2018</a:t>
            </a:r>
          </a:p>
        </p:txBody>
      </p:sp>
      <p:sp>
        <p:nvSpPr>
          <p:cNvPr id="192" name="Content Placeholder 2"/>
          <p:cNvSpPr txBox="1">
            <a:spLocks/>
          </p:cNvSpPr>
          <p:nvPr/>
        </p:nvSpPr>
        <p:spPr>
          <a:xfrm>
            <a:off x="431800" y="4040653"/>
            <a:ext cx="11328400" cy="1840016"/>
          </a:xfrm>
          <a:prstGeom prst="rect">
            <a:avLst/>
          </a:prstGeom>
        </p:spPr>
        <p:txBody>
          <a:bodyPr/>
          <a:lstStyle>
            <a:lvl1pPr marL="177800" indent="-177800" algn="l" defTabSz="914400" rtl="0" eaLnBrk="1" latinLnBrk="0" hangingPunct="1">
              <a:spcBef>
                <a:spcPts val="0"/>
              </a:spcBef>
              <a:spcAft>
                <a:spcPts val="300"/>
              </a:spcAft>
              <a:buClr>
                <a:schemeClr val="accent3"/>
              </a:buClr>
              <a:buFont typeface="Wingdings" panose="05000000000000000000" pitchFamily="2" charset="2"/>
              <a:buChar char="§"/>
              <a:defRPr sz="1600" kern="1200">
                <a:solidFill>
                  <a:srgbClr val="000000"/>
                </a:solidFill>
                <a:latin typeface="+mn-lt"/>
                <a:ea typeface="+mn-ea"/>
                <a:cs typeface="+mn-cs"/>
              </a:defRPr>
            </a:lvl1pPr>
            <a:lvl2pPr marL="360363" indent="-182563" algn="l" defTabSz="914400" rtl="0" eaLnBrk="1" latinLnBrk="0" hangingPunct="1">
              <a:spcBef>
                <a:spcPts val="0"/>
              </a:spcBef>
              <a:spcAft>
                <a:spcPts val="300"/>
              </a:spcAft>
              <a:buClr>
                <a:schemeClr val="accent3"/>
              </a:buClr>
              <a:buFont typeface="Arial" panose="020B0604020202020204" pitchFamily="34" charset="0"/>
              <a:buChar char="–"/>
              <a:defRPr sz="1400" kern="1200">
                <a:solidFill>
                  <a:srgbClr val="000000"/>
                </a:solidFill>
                <a:latin typeface="+mn-lt"/>
                <a:ea typeface="+mn-ea"/>
                <a:cs typeface="+mn-cs"/>
              </a:defRPr>
            </a:lvl2pPr>
            <a:lvl3pPr marL="536575" indent="-176213" algn="l" defTabSz="914400" rtl="0" eaLnBrk="1" latinLnBrk="0" hangingPunct="1">
              <a:spcBef>
                <a:spcPts val="0"/>
              </a:spcBef>
              <a:spcAft>
                <a:spcPts val="300"/>
              </a:spcAft>
              <a:buClr>
                <a:schemeClr val="accent3"/>
              </a:buClr>
              <a:buFont typeface="Arial" panose="020B0604020202020204" pitchFamily="34" charset="0"/>
              <a:buChar char="•"/>
              <a:defRPr sz="1200" kern="1200">
                <a:solidFill>
                  <a:srgbClr val="000000"/>
                </a:solidFill>
                <a:latin typeface="+mn-lt"/>
                <a:ea typeface="+mn-ea"/>
                <a:cs typeface="+mn-cs"/>
              </a:defRPr>
            </a:lvl3pPr>
            <a:lvl4pPr marL="738188" indent="-201613" algn="l" defTabSz="914400" rtl="0" eaLnBrk="1" latinLnBrk="0" hangingPunct="1">
              <a:spcBef>
                <a:spcPts val="0"/>
              </a:spcBef>
              <a:spcAft>
                <a:spcPts val="300"/>
              </a:spcAft>
              <a:buClr>
                <a:schemeClr val="accent3"/>
              </a:buClr>
              <a:buFont typeface="Arial" panose="020B0604020202020204" pitchFamily="34" charset="0"/>
              <a:buChar char="–"/>
              <a:tabLst/>
              <a:defRPr sz="1100" kern="1200" baseline="0">
                <a:solidFill>
                  <a:srgbClr val="000000"/>
                </a:solidFill>
                <a:latin typeface="+mn-lt"/>
                <a:ea typeface="+mn-ea"/>
                <a:cs typeface="+mn-cs"/>
              </a:defRPr>
            </a:lvl4pPr>
            <a:lvl5pPr marL="973138" indent="-217488" algn="l" defTabSz="914400" rtl="0" eaLnBrk="1" latinLnBrk="0" hangingPunct="1">
              <a:spcBef>
                <a:spcPts val="0"/>
              </a:spcBef>
              <a:spcAft>
                <a:spcPts val="300"/>
              </a:spcAft>
              <a:buClr>
                <a:schemeClr val="accent3"/>
              </a:buClr>
              <a:buFont typeface="Arial" panose="020B0604020202020204" pitchFamily="34" charset="0"/>
              <a:buChar char="»"/>
              <a:defRPr sz="11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43411" marR="0" lvl="0" indent="-243411" algn="l" defTabSz="1219170" rtl="0" eaLnBrk="1" fontAlgn="auto" latinLnBrk="0" hangingPunct="1">
              <a:lnSpc>
                <a:spcPct val="100000"/>
              </a:lnSpc>
              <a:spcBef>
                <a:spcPts val="0"/>
              </a:spcBef>
              <a:spcAft>
                <a:spcPts val="800"/>
              </a:spcAft>
              <a:buClr>
                <a:srgbClr val="B91D3C"/>
              </a:buClr>
              <a:buSzTx/>
              <a:buFontTx/>
              <a:buChar char="•"/>
              <a:tabLst/>
              <a:defRPr/>
            </a:pPr>
            <a:r>
              <a:rPr kumimoji="0" lang="en-US" altLang="en-US" sz="1867"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Important facts regarding PD-L1 status:</a:t>
            </a:r>
          </a:p>
          <a:p>
            <a:pPr marL="486822" marR="0" lvl="1" indent="-243411" algn="l" defTabSz="1219170" rtl="0" eaLnBrk="1" fontAlgn="auto" latinLnBrk="0" hangingPunct="1">
              <a:lnSpc>
                <a:spcPct val="100000"/>
              </a:lnSpc>
              <a:spcBef>
                <a:spcPts val="0"/>
              </a:spcBef>
              <a:spcAft>
                <a:spcPts val="800"/>
              </a:spcAft>
              <a:buClr>
                <a:srgbClr val="B91D3C"/>
              </a:buClr>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PD-L1 testing was not required</a:t>
            </a:r>
          </a:p>
          <a:p>
            <a:pPr marL="486822" marR="0" lvl="1" indent="-243411" algn="l" defTabSz="1219170" rtl="0" eaLnBrk="1" fontAlgn="auto" latinLnBrk="0" hangingPunct="1">
              <a:lnSpc>
                <a:spcPct val="100000"/>
              </a:lnSpc>
              <a:spcBef>
                <a:spcPts val="0"/>
              </a:spcBef>
              <a:spcAft>
                <a:spcPts val="800"/>
              </a:spcAft>
              <a:buClr>
                <a:srgbClr val="B91D3C"/>
              </a:buClr>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37% of patients with unknown PD-L1 status</a:t>
            </a:r>
          </a:p>
          <a:p>
            <a:pPr marL="486822" marR="0" lvl="1" indent="-243411" algn="l" defTabSz="1219170" rtl="0" eaLnBrk="1" fontAlgn="auto" latinLnBrk="0" hangingPunct="1">
              <a:lnSpc>
                <a:spcPct val="100000"/>
              </a:lnSpc>
              <a:spcBef>
                <a:spcPts val="0"/>
              </a:spcBef>
              <a:spcAft>
                <a:spcPts val="800"/>
              </a:spcAft>
              <a:buClr>
                <a:srgbClr val="B91D3C"/>
              </a:buClr>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PD-L1 status was obtained pre-CRT (getting a sample post-CRT medically not feasible)</a:t>
            </a:r>
          </a:p>
          <a:p>
            <a:pPr marL="486822" marR="0" lvl="1" indent="-243411" algn="l" defTabSz="1219170" rtl="0" eaLnBrk="1" fontAlgn="auto" latinLnBrk="0" hangingPunct="1">
              <a:lnSpc>
                <a:spcPct val="100000"/>
              </a:lnSpc>
              <a:spcBef>
                <a:spcPts val="0"/>
              </a:spcBef>
              <a:spcAft>
                <a:spcPts val="800"/>
              </a:spcAft>
              <a:buClr>
                <a:srgbClr val="B91D3C"/>
              </a:buClr>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PD-L1 expression-level cutoff of 1% was part of an unplanned post-hoc analysis requested by </a:t>
            </a:r>
            <a:b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b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 health authority</a:t>
            </a:r>
          </a:p>
        </p:txBody>
      </p:sp>
      <p:pic>
        <p:nvPicPr>
          <p:cNvPr id="2" name="Picture 1"/>
          <p:cNvPicPr>
            <a:picLocks noChangeAspect="1"/>
          </p:cNvPicPr>
          <p:nvPr/>
        </p:nvPicPr>
        <p:blipFill>
          <a:blip r:embed="rId4"/>
          <a:stretch>
            <a:fillRect/>
          </a:stretch>
        </p:blipFill>
        <p:spPr>
          <a:xfrm>
            <a:off x="406400" y="1460499"/>
            <a:ext cx="11379200" cy="2569496"/>
          </a:xfrm>
          <a:prstGeom prst="rect">
            <a:avLst/>
          </a:prstGeom>
        </p:spPr>
      </p:pic>
      <p:sp>
        <p:nvSpPr>
          <p:cNvPr id="8" name="Rectangle 7">
            <a:extLst>
              <a:ext uri="{FF2B5EF4-FFF2-40B4-BE49-F238E27FC236}">
                <a16:creationId xmlns:a16="http://schemas.microsoft.com/office/drawing/2014/main" id="{9EED96A5-6EBF-4C48-8E6F-0DE9C1512E1A}"/>
              </a:ext>
            </a:extLst>
          </p:cNvPr>
          <p:cNvSpPr/>
          <p:nvPr/>
        </p:nvSpPr>
        <p:spPr>
          <a:xfrm>
            <a:off x="328341" y="6162582"/>
            <a:ext cx="4809330"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Helvetica" pitchFamily="2" charset="0"/>
                <a:ea typeface="+mn-ea"/>
                <a:cs typeface="+mn-cs"/>
              </a:rPr>
              <a:t>Antonia SJ et al. </a:t>
            </a:r>
            <a:r>
              <a:rPr kumimoji="0" lang="en-US" sz="1500" b="0" i="1" u="none" strike="noStrike" kern="1200" cap="none" spc="0" normalizeH="0" baseline="0" noProof="0" dirty="0">
                <a:ln>
                  <a:noFill/>
                </a:ln>
                <a:solidFill>
                  <a:srgbClr val="000000"/>
                </a:solidFill>
                <a:effectLst/>
                <a:uLnTx/>
                <a:uFillTx/>
                <a:latin typeface="Helvetica" pitchFamily="2" charset="0"/>
                <a:ea typeface="+mn-ea"/>
                <a:cs typeface="+mn-cs"/>
              </a:rPr>
              <a:t>N </a:t>
            </a:r>
            <a:r>
              <a:rPr kumimoji="0" lang="en-US" sz="1500" b="0" i="1" u="none" strike="noStrike" kern="1200" cap="none" spc="0" normalizeH="0" baseline="0" noProof="0" dirty="0" err="1">
                <a:ln>
                  <a:noFill/>
                </a:ln>
                <a:solidFill>
                  <a:srgbClr val="000000"/>
                </a:solidFill>
                <a:effectLst/>
                <a:uLnTx/>
                <a:uFillTx/>
                <a:latin typeface="Helvetica" pitchFamily="2" charset="0"/>
                <a:ea typeface="+mn-ea"/>
                <a:cs typeface="+mn-cs"/>
              </a:rPr>
              <a:t>Engl</a:t>
            </a:r>
            <a:r>
              <a:rPr kumimoji="0" lang="en-US" sz="1500" b="0" i="1" u="none" strike="noStrike" kern="1200" cap="none" spc="0" normalizeH="0" baseline="0" noProof="0" dirty="0">
                <a:ln>
                  <a:noFill/>
                </a:ln>
                <a:solidFill>
                  <a:srgbClr val="000000"/>
                </a:solidFill>
                <a:effectLst/>
                <a:uLnTx/>
                <a:uFillTx/>
                <a:latin typeface="Helvetica" pitchFamily="2" charset="0"/>
                <a:ea typeface="+mn-ea"/>
                <a:cs typeface="+mn-cs"/>
              </a:rPr>
              <a:t> J Med</a:t>
            </a:r>
            <a:r>
              <a:rPr kumimoji="0" lang="en-US" sz="1500" b="0" i="0" u="none" strike="noStrike" kern="1200" cap="none" spc="0" normalizeH="0" baseline="0" noProof="0" dirty="0">
                <a:ln>
                  <a:noFill/>
                </a:ln>
                <a:solidFill>
                  <a:srgbClr val="000000"/>
                </a:solidFill>
                <a:effectLst/>
                <a:uLnTx/>
                <a:uFillTx/>
                <a:latin typeface="Helvetica" pitchFamily="2" charset="0"/>
                <a:ea typeface="+mn-ea"/>
                <a:cs typeface="+mn-cs"/>
              </a:rPr>
              <a:t> 2018;379(24):2342-50.</a:t>
            </a:r>
          </a:p>
        </p:txBody>
      </p:sp>
      <p:sp>
        <p:nvSpPr>
          <p:cNvPr id="9" name="TextBox 8">
            <a:extLst>
              <a:ext uri="{FF2B5EF4-FFF2-40B4-BE49-F238E27FC236}">
                <a16:creationId xmlns:a16="http://schemas.microsoft.com/office/drawing/2014/main" id="{58CC4B89-C22B-4F47-8490-9DA08DE3C942}"/>
              </a:ext>
            </a:extLst>
          </p:cNvPr>
          <p:cNvSpPr txBox="1"/>
          <p:nvPr/>
        </p:nvSpPr>
        <p:spPr>
          <a:xfrm>
            <a:off x="7460789" y="6155512"/>
            <a:ext cx="3054811" cy="338554"/>
          </a:xfrm>
          <a:prstGeom prst="rect">
            <a:avLst/>
          </a:prstGeom>
          <a:noFill/>
        </p:spPr>
        <p:txBody>
          <a:bodyPr wrap="none" rtlCol="0">
            <a:spAutoFit/>
          </a:bodyPr>
          <a:lstStyle/>
          <a:p>
            <a:r>
              <a:rPr lang="en-US" sz="1600" dirty="0"/>
              <a:t>Courtesy of Benjamin Levy, MD</a:t>
            </a:r>
          </a:p>
        </p:txBody>
      </p:sp>
    </p:spTree>
    <p:custDataLst>
      <p:tags r:id="rId1"/>
    </p:custDataLst>
    <p:extLst>
      <p:ext uri="{BB962C8B-B14F-4D97-AF65-F5344CB8AC3E}">
        <p14:creationId xmlns:p14="http://schemas.microsoft.com/office/powerpoint/2010/main" val="10616225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3"/>
          <p:cNvSpPr>
            <a:spLocks noGrp="1"/>
          </p:cNvSpPr>
          <p:nvPr>
            <p:ph type="title"/>
          </p:nvPr>
        </p:nvSpPr>
        <p:spPr/>
        <p:txBody>
          <a:bodyPr/>
          <a:lstStyle/>
          <a:p>
            <a:pPr>
              <a:tabLst>
                <a:tab pos="5636543" algn="l"/>
              </a:tabLst>
            </a:pPr>
            <a:r>
              <a:rPr lang="en-US" b="1" dirty="0"/>
              <a:t>Immunotherapy in </a:t>
            </a:r>
            <a:r>
              <a:rPr lang="en-US" b="1" i="1" dirty="0"/>
              <a:t>EGFR</a:t>
            </a:r>
            <a:r>
              <a:rPr lang="en-US" b="1" dirty="0"/>
              <a:t>-Positive Patients</a:t>
            </a:r>
            <a:r>
              <a:rPr lang="en-US" b="1" baseline="30000" dirty="0"/>
              <a:t>1</a:t>
            </a:r>
          </a:p>
        </p:txBody>
      </p:sp>
      <p:sp>
        <p:nvSpPr>
          <p:cNvPr id="25" name="Content Placeholder 5"/>
          <p:cNvSpPr>
            <a:spLocks noGrp="1"/>
          </p:cNvSpPr>
          <p:nvPr>
            <p:ph idx="1"/>
          </p:nvPr>
        </p:nvSpPr>
        <p:spPr>
          <a:xfrm>
            <a:off x="304800" y="4229261"/>
            <a:ext cx="11582400" cy="1219200"/>
          </a:xfrm>
        </p:spPr>
        <p:txBody>
          <a:bodyPr>
            <a:noAutofit/>
          </a:bodyPr>
          <a:lstStyle/>
          <a:p>
            <a:pPr marL="380990" indent="-380990"/>
            <a:r>
              <a:rPr lang="en-US" sz="1867" b="1" dirty="0"/>
              <a:t>Primary objective:</a:t>
            </a:r>
            <a:r>
              <a:rPr lang="en-US" sz="1867" dirty="0"/>
              <a:t> ORR of pembrolizumab prior to TKI</a:t>
            </a:r>
          </a:p>
          <a:p>
            <a:pPr marL="380990" indent="-380990"/>
            <a:r>
              <a:rPr lang="en-US" sz="1867" b="1" dirty="0"/>
              <a:t>Secondary objectives: </a:t>
            </a:r>
            <a:r>
              <a:rPr lang="en-US" sz="1867" dirty="0"/>
              <a:t>safety, PFS, OS of pembrolizumab; safety and efficacy of subsequent EGFR TKI therapy</a:t>
            </a:r>
          </a:p>
        </p:txBody>
      </p:sp>
      <p:sp>
        <p:nvSpPr>
          <p:cNvPr id="27" name="TextBox 27"/>
          <p:cNvSpPr>
            <a:spLocks noChangeArrowheads="1"/>
          </p:cNvSpPr>
          <p:nvPr/>
        </p:nvSpPr>
        <p:spPr bwMode="auto">
          <a:xfrm>
            <a:off x="263857" y="1689100"/>
            <a:ext cx="3482644" cy="2188240"/>
          </a:xfrm>
          <a:prstGeom prst="roundRect">
            <a:avLst>
              <a:gd name="adj" fmla="val 11982"/>
            </a:avLst>
          </a:prstGeom>
          <a:gradFill>
            <a:gsLst>
              <a:gs pos="0">
                <a:srgbClr val="F8E6D8"/>
              </a:gs>
              <a:gs pos="100000">
                <a:srgbClr val="FDF8F5"/>
              </a:gs>
            </a:gsLst>
            <a:lin ang="16200000" scaled="1"/>
          </a:gradFill>
          <a:ln w="19050">
            <a:solidFill>
              <a:schemeClr val="accent1"/>
            </a:solidFill>
            <a:headEnd/>
            <a:tailEnd/>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lIns="120000" tIns="48000" rIns="120000" bIns="48000" anchor="ctr"/>
          <a:lstStyle>
            <a:lvl1pPr marL="112713" eaLnBrk="0" hangingPunct="0">
              <a:spcBef>
                <a:spcPct val="20000"/>
              </a:spcBef>
              <a:buChar char="•"/>
              <a:defRPr kumimoji="1" sz="2800" b="1">
                <a:solidFill>
                  <a:schemeClr val="tx1"/>
                </a:solidFill>
                <a:latin typeface="Arial" pitchFamily="34" charset="0"/>
                <a:ea typeface="HGP創英角ｺﾞｼｯｸUB" pitchFamily="50" charset="-128"/>
              </a:defRPr>
            </a:lvl1pPr>
            <a:lvl2pPr marL="742950" indent="-285750" eaLnBrk="0" hangingPunct="0">
              <a:lnSpc>
                <a:spcPct val="140000"/>
              </a:lnSpc>
              <a:spcBef>
                <a:spcPct val="20000"/>
              </a:spcBef>
              <a:buChar char="–"/>
              <a:defRPr kumimoji="1" sz="2000" b="1">
                <a:solidFill>
                  <a:schemeClr val="tx1"/>
                </a:solidFill>
                <a:latin typeface="Arial" pitchFamily="34" charset="0"/>
                <a:ea typeface="HGP創英角ｺﾞｼｯｸUB" pitchFamily="50" charset="-128"/>
              </a:defRPr>
            </a:lvl2pPr>
            <a:lvl3pPr marL="1143000" indent="-228600" eaLnBrk="0" hangingPunct="0">
              <a:lnSpc>
                <a:spcPct val="180000"/>
              </a:lnSpc>
              <a:spcBef>
                <a:spcPct val="20000"/>
              </a:spcBef>
              <a:buChar char="•"/>
              <a:defRPr kumimoji="1" sz="1600" b="1">
                <a:solidFill>
                  <a:schemeClr val="tx1"/>
                </a:solidFill>
                <a:latin typeface="Arial" pitchFamily="34" charset="0"/>
                <a:ea typeface="HGP創英角ｺﾞｼｯｸUB" pitchFamily="50" charset="-128"/>
              </a:defRPr>
            </a:lvl3pPr>
            <a:lvl4pPr marL="1600200" indent="-228600" eaLnBrk="0" hangingPunct="0">
              <a:spcBef>
                <a:spcPct val="20000"/>
              </a:spcBef>
              <a:buChar char="–"/>
              <a:defRPr kumimoji="1" sz="20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2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ＭＳ Ｐゴシック" pitchFamily="50" charset="-128"/>
                <a:ea typeface="ＭＳ Ｐゴシック" pitchFamily="50" charset="-128"/>
              </a:defRPr>
            </a:lvl9pPr>
          </a:lstStyle>
          <a:p>
            <a:pPr marL="0" marR="0" lvl="0" indent="0" algn="l" defTabSz="914400" rtl="0" eaLnBrk="0" fontAlgn="auto" latinLnBrk="0" hangingPunct="0">
              <a:lnSpc>
                <a:spcPct val="100000"/>
              </a:lnSpc>
              <a:spcBef>
                <a:spcPts val="0"/>
              </a:spcBef>
              <a:spcAft>
                <a:spcPts val="533"/>
              </a:spcAft>
              <a:buClrTx/>
              <a:buSzTx/>
              <a:buFontTx/>
              <a:buNone/>
              <a:tabLst/>
              <a:defRPr/>
            </a:pPr>
            <a:r>
              <a:rPr kumimoji="1" lang="en-US" sz="1867" b="1" i="0" u="none" strike="noStrike" kern="1200" cap="none" spc="0" normalizeH="0" baseline="0" noProof="0" dirty="0">
                <a:ln>
                  <a:noFill/>
                </a:ln>
                <a:solidFill>
                  <a:prstClr val="black"/>
                </a:solidFill>
                <a:effectLst/>
                <a:uLnTx/>
                <a:uFillTx/>
                <a:latin typeface="Arial" pitchFamily="34" charset="0"/>
                <a:ea typeface="HGP創英角ｺﾞｼｯｸUB" pitchFamily="50" charset="-128"/>
                <a:cs typeface="+mn-cs"/>
              </a:rPr>
              <a:t>Key eligibility criteria</a:t>
            </a:r>
          </a:p>
          <a:p>
            <a:pPr marL="455989" marR="0" lvl="0" indent="-455989" algn="l" defTabSz="914400" rtl="0" eaLnBrk="0" fontAlgn="auto" latinLnBrk="0" hangingPunct="0">
              <a:lnSpc>
                <a:spcPct val="100000"/>
              </a:lnSpc>
              <a:spcBef>
                <a:spcPts val="0"/>
              </a:spcBef>
              <a:spcAft>
                <a:spcPts val="533"/>
              </a:spcAft>
              <a:buClrTx/>
              <a:buSzTx/>
              <a:buFontTx/>
              <a:buChar char="•"/>
              <a:tabLst/>
              <a:defRPr/>
            </a:pPr>
            <a:r>
              <a:rPr kumimoji="1" lang="en-US" sz="1867" b="0" i="0" u="none" strike="noStrike" kern="1200" cap="none" spc="0" normalizeH="0" baseline="0" noProof="0" dirty="0">
                <a:ln>
                  <a:noFill/>
                </a:ln>
                <a:solidFill>
                  <a:prstClr val="black"/>
                </a:solidFill>
                <a:effectLst/>
                <a:uLnTx/>
                <a:uFillTx/>
                <a:latin typeface="Arial" pitchFamily="34" charset="0"/>
                <a:ea typeface="HGP創英角ｺﾞｼｯｸUB" pitchFamily="50" charset="-128"/>
                <a:cs typeface="+mn-cs"/>
              </a:rPr>
              <a:t>Advanced NSCLC</a:t>
            </a:r>
          </a:p>
          <a:p>
            <a:pPr marL="455989" marR="0" lvl="0" indent="-455989" algn="l" defTabSz="914400" rtl="0" eaLnBrk="0" fontAlgn="auto" latinLnBrk="0" hangingPunct="0">
              <a:lnSpc>
                <a:spcPct val="100000"/>
              </a:lnSpc>
              <a:spcBef>
                <a:spcPts val="0"/>
              </a:spcBef>
              <a:spcAft>
                <a:spcPts val="533"/>
              </a:spcAft>
              <a:buClrTx/>
              <a:buSzTx/>
              <a:buFontTx/>
              <a:buChar char="•"/>
              <a:tabLst/>
              <a:defRPr/>
            </a:pPr>
            <a:r>
              <a:rPr kumimoji="1" lang="en-US" sz="1867" b="0" i="1" u="none" strike="noStrike" kern="1200" cap="none" spc="0" normalizeH="0" baseline="0" noProof="0" dirty="0">
                <a:ln>
                  <a:noFill/>
                </a:ln>
                <a:solidFill>
                  <a:prstClr val="black"/>
                </a:solidFill>
                <a:effectLst/>
                <a:uLnTx/>
                <a:uFillTx/>
                <a:latin typeface="Arial" pitchFamily="34" charset="0"/>
                <a:ea typeface="HGP創英角ｺﾞｼｯｸUB" pitchFamily="50" charset="-128"/>
                <a:cs typeface="+mn-cs"/>
              </a:rPr>
              <a:t>EGFR</a:t>
            </a:r>
            <a:r>
              <a:rPr kumimoji="1" lang="en-US" sz="1867" b="0" i="0" u="none" strike="noStrike" kern="1200" cap="none" spc="0" normalizeH="0" baseline="0" noProof="0" dirty="0">
                <a:ln>
                  <a:noFill/>
                </a:ln>
                <a:solidFill>
                  <a:prstClr val="black"/>
                </a:solidFill>
                <a:effectLst/>
                <a:uLnTx/>
                <a:uFillTx/>
                <a:latin typeface="Arial" pitchFamily="34" charset="0"/>
                <a:ea typeface="HGP創英角ｺﾞｼｯｸUB" pitchFamily="50" charset="-128"/>
                <a:cs typeface="+mn-cs"/>
              </a:rPr>
              <a:t> mutation positive</a:t>
            </a:r>
          </a:p>
          <a:p>
            <a:pPr marL="455989" marR="0" lvl="0" indent="-455989" algn="l" defTabSz="914400" rtl="0" eaLnBrk="0" fontAlgn="auto" latinLnBrk="0" hangingPunct="0">
              <a:lnSpc>
                <a:spcPct val="100000"/>
              </a:lnSpc>
              <a:spcBef>
                <a:spcPts val="0"/>
              </a:spcBef>
              <a:spcAft>
                <a:spcPts val="533"/>
              </a:spcAft>
              <a:buClrTx/>
              <a:buSzTx/>
              <a:buFontTx/>
              <a:buChar char="•"/>
              <a:tabLst/>
              <a:defRPr/>
            </a:pPr>
            <a:r>
              <a:rPr kumimoji="1" lang="en-US" sz="1867" b="0" i="0" u="none" strike="noStrike" kern="1200" cap="none" spc="0" normalizeH="0" baseline="0" noProof="0" dirty="0">
                <a:ln>
                  <a:noFill/>
                </a:ln>
                <a:solidFill>
                  <a:prstClr val="black"/>
                </a:solidFill>
                <a:effectLst/>
                <a:uLnTx/>
                <a:uFillTx/>
                <a:latin typeface="Arial" pitchFamily="34" charset="0"/>
                <a:ea typeface="HGP創英角ｺﾞｼｯｸUB" pitchFamily="50" charset="-128"/>
                <a:cs typeface="+mn-cs"/>
              </a:rPr>
              <a:t>PD-L1 ≥1%</a:t>
            </a:r>
          </a:p>
          <a:p>
            <a:pPr marL="455989" marR="0" lvl="0" indent="-455989" algn="l" defTabSz="914400" rtl="0" eaLnBrk="0" fontAlgn="auto" latinLnBrk="0" hangingPunct="0">
              <a:lnSpc>
                <a:spcPct val="100000"/>
              </a:lnSpc>
              <a:spcBef>
                <a:spcPts val="0"/>
              </a:spcBef>
              <a:spcAft>
                <a:spcPts val="533"/>
              </a:spcAft>
              <a:buClrTx/>
              <a:buSzTx/>
              <a:buFontTx/>
              <a:buChar char="•"/>
              <a:tabLst/>
              <a:defRPr/>
            </a:pPr>
            <a:r>
              <a:rPr kumimoji="1" lang="en-US" sz="1867" b="0" i="0" u="none" strike="noStrike" kern="1200" cap="none" spc="0" normalizeH="0" baseline="0" noProof="0" dirty="0">
                <a:ln>
                  <a:noFill/>
                </a:ln>
                <a:solidFill>
                  <a:prstClr val="black"/>
                </a:solidFill>
                <a:effectLst/>
                <a:uLnTx/>
                <a:uFillTx/>
                <a:latin typeface="Arial" pitchFamily="34" charset="0"/>
                <a:ea typeface="HGP創英角ｺﾞｼｯｸUB" pitchFamily="50" charset="-128"/>
                <a:cs typeface="+mn-cs"/>
              </a:rPr>
              <a:t>TKI naïve</a:t>
            </a:r>
          </a:p>
        </p:txBody>
      </p:sp>
      <p:cxnSp>
        <p:nvCxnSpPr>
          <p:cNvPr id="28" name="直線矢印コネクタ 10"/>
          <p:cNvCxnSpPr/>
          <p:nvPr/>
        </p:nvCxnSpPr>
        <p:spPr>
          <a:xfrm>
            <a:off x="3746500" y="2779885"/>
            <a:ext cx="916347" cy="0"/>
          </a:xfrm>
          <a:prstGeom prst="straightConnector1">
            <a:avLst/>
          </a:prstGeom>
          <a:ln w="190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12"/>
          <p:cNvSpPr>
            <a:spLocks noChangeArrowheads="1"/>
          </p:cNvSpPr>
          <p:nvPr/>
        </p:nvSpPr>
        <p:spPr bwMode="auto">
          <a:xfrm>
            <a:off x="4691523" y="1973300"/>
            <a:ext cx="2280779" cy="1619840"/>
          </a:xfrm>
          <a:prstGeom prst="roundRect">
            <a:avLst>
              <a:gd name="adj" fmla="val 16667"/>
            </a:avLst>
          </a:prstGeom>
          <a:solidFill>
            <a:schemeClr val="accent1"/>
          </a:solidFill>
          <a:ln>
            <a:noFill/>
            <a:headEnd/>
            <a:tailEnd/>
          </a:ln>
        </p:spPr>
        <p:style>
          <a:lnRef idx="1">
            <a:schemeClr val="accent4"/>
          </a:lnRef>
          <a:fillRef idx="2">
            <a:schemeClr val="accent4"/>
          </a:fillRef>
          <a:effectRef idx="1">
            <a:schemeClr val="accent4"/>
          </a:effectRef>
          <a:fontRef idx="minor">
            <a:schemeClr val="dk1"/>
          </a:fontRef>
        </p:style>
        <p:txBody>
          <a:bodyPr lIns="24384" rIns="24384" anchor="ct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1867" b="1" i="0" u="none" strike="noStrike" kern="1200" cap="none" spc="0" normalizeH="0" baseline="0" noProof="0" dirty="0">
                <a:ln>
                  <a:noFill/>
                </a:ln>
                <a:solidFill>
                  <a:prstClr val="white"/>
                </a:solidFill>
                <a:effectLst/>
                <a:uLnTx/>
                <a:uFillTx/>
                <a:latin typeface="Calibri" panose="020F0502020204030204"/>
                <a:ea typeface="+mn-ea"/>
                <a:cs typeface="+mn-cs"/>
              </a:rPr>
              <a:t>Pembrolizumab</a:t>
            </a:r>
            <a:r>
              <a:rPr kumimoji="0" lang="en-US" sz="1867"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1867" b="0" i="0" u="none" strike="noStrike" kern="1200" cap="none" spc="0" normalizeH="0" baseline="0" noProof="0" dirty="0">
                <a:ln>
                  <a:noFill/>
                </a:ln>
                <a:solidFill>
                  <a:prstClr val="white"/>
                </a:solidFill>
                <a:effectLst/>
                <a:uLnTx/>
                <a:uFillTx/>
                <a:latin typeface="Calibri" panose="020F0502020204030204"/>
                <a:ea typeface="+mn-ea"/>
                <a:cs typeface="+mn-cs"/>
              </a:rPr>
              <a:t>200 mg Q3W</a:t>
            </a:r>
            <a:endParaRPr kumimoji="0" lang="en-US" sz="1867"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p:cNvSpPr txBox="1"/>
          <p:nvPr/>
        </p:nvSpPr>
        <p:spPr>
          <a:xfrm>
            <a:off x="3822232" y="2410554"/>
            <a:ext cx="76815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 =  25</a:t>
            </a:r>
          </a:p>
        </p:txBody>
      </p:sp>
      <p:sp>
        <p:nvSpPr>
          <p:cNvPr id="26" name="TextBox 12"/>
          <p:cNvSpPr>
            <a:spLocks noChangeArrowheads="1"/>
          </p:cNvSpPr>
          <p:nvPr/>
        </p:nvSpPr>
        <p:spPr bwMode="auto">
          <a:xfrm>
            <a:off x="7206123" y="1973300"/>
            <a:ext cx="2280779" cy="1619840"/>
          </a:xfrm>
          <a:prstGeom prst="roundRect">
            <a:avLst>
              <a:gd name="adj" fmla="val 16667"/>
            </a:avLst>
          </a:prstGeom>
          <a:gradFill>
            <a:gsLst>
              <a:gs pos="0">
                <a:srgbClr val="E0EFFC"/>
              </a:gs>
              <a:gs pos="100000">
                <a:srgbClr val="F0F8FE"/>
              </a:gs>
            </a:gsLst>
            <a:lin ang="16200000" scaled="1"/>
          </a:gradFill>
          <a:ln w="19050">
            <a:solidFill>
              <a:schemeClr val="accent2"/>
            </a:solidFill>
            <a:headEnd/>
            <a:tailEnd/>
          </a:ln>
        </p:spPr>
        <p:style>
          <a:lnRef idx="1">
            <a:schemeClr val="accent4"/>
          </a:lnRef>
          <a:fillRef idx="2">
            <a:schemeClr val="accent4"/>
          </a:fillRef>
          <a:effectRef idx="1">
            <a:schemeClr val="accent4"/>
          </a:effectRef>
          <a:fontRef idx="minor">
            <a:schemeClr val="dk1"/>
          </a:fontRef>
        </p:style>
        <p:txBody>
          <a:bodyPr lIns="24384" rIns="24384" anchor="ct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1867" b="0" i="0" u="none" strike="noStrike" kern="1200" cap="none" spc="0" normalizeH="0" baseline="0" noProof="0" dirty="0">
                <a:ln>
                  <a:noFill/>
                </a:ln>
                <a:solidFill>
                  <a:prstClr val="black"/>
                </a:solidFill>
                <a:effectLst/>
                <a:uLnTx/>
                <a:uFillTx/>
                <a:latin typeface="Calibri" panose="020F0502020204030204"/>
                <a:ea typeface="+mn-ea"/>
                <a:cs typeface="+mn-cs"/>
              </a:rPr>
              <a:t>Until PD or total of 35 study infusions</a:t>
            </a:r>
          </a:p>
        </p:txBody>
      </p:sp>
      <p:sp>
        <p:nvSpPr>
          <p:cNvPr id="30" name="TextBox 12"/>
          <p:cNvSpPr>
            <a:spLocks noChangeArrowheads="1"/>
          </p:cNvSpPr>
          <p:nvPr/>
        </p:nvSpPr>
        <p:spPr bwMode="auto">
          <a:xfrm>
            <a:off x="9733423" y="1969965"/>
            <a:ext cx="2280779" cy="1619840"/>
          </a:xfrm>
          <a:prstGeom prst="roundRect">
            <a:avLst>
              <a:gd name="adj" fmla="val 16667"/>
            </a:avLst>
          </a:prstGeom>
          <a:solidFill>
            <a:schemeClr val="accent4"/>
          </a:solidFill>
          <a:ln w="19050">
            <a:solidFill>
              <a:schemeClr val="accent4"/>
            </a:solidFill>
            <a:headEnd/>
            <a:tailEnd/>
          </a:ln>
        </p:spPr>
        <p:style>
          <a:lnRef idx="1">
            <a:schemeClr val="accent4"/>
          </a:lnRef>
          <a:fillRef idx="2">
            <a:schemeClr val="accent4"/>
          </a:fillRef>
          <a:effectRef idx="1">
            <a:schemeClr val="accent4"/>
          </a:effectRef>
          <a:fontRef idx="minor">
            <a:schemeClr val="dk1"/>
          </a:fontRef>
        </p:style>
        <p:txBody>
          <a:bodyPr lIns="24384" rIns="24384" anchor="ct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867" b="1" i="0" u="none" strike="noStrike" kern="1200" cap="none" spc="0" normalizeH="0" baseline="0" noProof="0" dirty="0">
                <a:ln>
                  <a:noFill/>
                </a:ln>
                <a:solidFill>
                  <a:prstClr val="white"/>
                </a:solidFill>
                <a:effectLst/>
                <a:uLnTx/>
                <a:uFillTx/>
                <a:latin typeface="Calibri" panose="020F0502020204030204"/>
                <a:ea typeface="+mn-ea"/>
                <a:cs typeface="+mn-cs"/>
              </a:rPr>
              <a:t>Post-progression</a:t>
            </a:r>
          </a:p>
          <a:p>
            <a:pPr marL="380990" marR="0" lvl="0" indent="-38099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prstClr val="white"/>
                </a:solidFill>
                <a:effectLst/>
                <a:uLnTx/>
                <a:uFillTx/>
                <a:latin typeface="Calibri" panose="020F0502020204030204"/>
                <a:ea typeface="+mn-ea"/>
                <a:cs typeface="+mn-cs"/>
              </a:rPr>
              <a:t>EGFR TKI</a:t>
            </a:r>
          </a:p>
          <a:p>
            <a:pPr marL="380990" marR="0" lvl="0" indent="-38099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prstClr val="white"/>
                </a:solidFill>
                <a:effectLst/>
                <a:uLnTx/>
                <a:uFillTx/>
                <a:latin typeface="Calibri" panose="020F0502020204030204"/>
                <a:ea typeface="+mn-ea"/>
                <a:cs typeface="+mn-cs"/>
              </a:rPr>
              <a:t>Safety/efficacy analysis</a:t>
            </a:r>
          </a:p>
        </p:txBody>
      </p:sp>
      <p:cxnSp>
        <p:nvCxnSpPr>
          <p:cNvPr id="31" name="直線矢印コネクタ 10"/>
          <p:cNvCxnSpPr/>
          <p:nvPr/>
        </p:nvCxnSpPr>
        <p:spPr>
          <a:xfrm>
            <a:off x="6972301" y="2765771"/>
            <a:ext cx="192000" cy="0"/>
          </a:xfrm>
          <a:prstGeom prst="straightConnector1">
            <a:avLst/>
          </a:prstGeom>
          <a:ln w="190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直線矢印コネクタ 10"/>
          <p:cNvCxnSpPr/>
          <p:nvPr/>
        </p:nvCxnSpPr>
        <p:spPr>
          <a:xfrm>
            <a:off x="9486901" y="2765771"/>
            <a:ext cx="192000" cy="0"/>
          </a:xfrm>
          <a:prstGeom prst="straightConnector1">
            <a:avLst/>
          </a:prstGeom>
          <a:ln w="190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72898" y="5497013"/>
            <a:ext cx="7378700" cy="816000"/>
          </a:xfrm>
          <a:prstGeom prst="rect">
            <a:avLst/>
          </a:prstGeom>
          <a:solidFill>
            <a:schemeClr val="bg1"/>
          </a:solidFill>
          <a:ln w="19050">
            <a:solidFill>
              <a:schemeClr val="accent4"/>
            </a:solidFill>
          </a:ln>
          <a:effectLst>
            <a:outerShdw blurRad="50800" dist="38100" dir="5400000" algn="t" rotWithShape="0">
              <a:prstClr val="black">
                <a:alpha val="40000"/>
              </a:prstClr>
            </a:outerShdw>
          </a:effectLst>
        </p:spPr>
        <p:txBody>
          <a:bodyPr wrap="square" rtlCol="0" anchor="ctr">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867"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Planned enrollment:</a:t>
            </a:r>
            <a:r>
              <a:rPr kumimoji="0" lang="en-US" sz="1867"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25 patients</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867"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Closed (October 2017):</a:t>
            </a:r>
            <a:r>
              <a:rPr kumimoji="0" lang="en-US" sz="1867"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11 patients (8 with PD-L1 &gt;50%) enrolled</a:t>
            </a:r>
            <a:endParaRPr kumimoji="0" lang="en-US" sz="1867"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5" name="Group 4"/>
          <p:cNvGrpSpPr/>
          <p:nvPr/>
        </p:nvGrpSpPr>
        <p:grpSpPr>
          <a:xfrm>
            <a:off x="8064501" y="5497013"/>
            <a:ext cx="3431612" cy="816000"/>
            <a:chOff x="6048375" y="4122760"/>
            <a:chExt cx="2573709" cy="612000"/>
          </a:xfrm>
        </p:grpSpPr>
        <p:sp>
          <p:nvSpPr>
            <p:cNvPr id="4" name="Right Arrow 3"/>
            <p:cNvSpPr/>
            <p:nvPr/>
          </p:nvSpPr>
          <p:spPr>
            <a:xfrm>
              <a:off x="6048375" y="4271067"/>
              <a:ext cx="1687884" cy="31538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p:cNvSpPr txBox="1"/>
            <p:nvPr/>
          </p:nvSpPr>
          <p:spPr>
            <a:xfrm>
              <a:off x="7764834" y="4122760"/>
              <a:ext cx="857250" cy="612000"/>
            </a:xfrm>
            <a:prstGeom prst="rect">
              <a:avLst/>
            </a:prstGeom>
            <a:solidFill>
              <a:schemeClr val="bg1"/>
            </a:solidFill>
            <a:ln w="19050">
              <a:solidFill>
                <a:schemeClr val="accent4"/>
              </a:solidFill>
            </a:ln>
            <a:effectLst>
              <a:outerShdw blurRad="50800" dist="38100" dir="5400000" algn="t" rotWithShape="0">
                <a:prstClr val="black">
                  <a:alpha val="40000"/>
                </a:prstClr>
              </a:outerShdw>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1867"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RR: 0%</a:t>
              </a:r>
            </a:p>
          </p:txBody>
        </p:sp>
      </p:grpSp>
      <p:sp>
        <p:nvSpPr>
          <p:cNvPr id="17" name="Footer Placeholder 1">
            <a:extLst>
              <a:ext uri="{FF2B5EF4-FFF2-40B4-BE49-F238E27FC236}">
                <a16:creationId xmlns:a16="http://schemas.microsoft.com/office/drawing/2014/main" id="{5F0CF57C-B351-4EAC-9992-691382884EA5}"/>
              </a:ext>
            </a:extLst>
          </p:cNvPr>
          <p:cNvSpPr txBox="1">
            <a:spLocks/>
          </p:cNvSpPr>
          <p:nvPr/>
        </p:nvSpPr>
        <p:spPr>
          <a:xfrm>
            <a:off x="263857" y="6492875"/>
            <a:ext cx="7699248" cy="273844"/>
          </a:xfrm>
          <a:prstGeom prst="rect">
            <a:avLst/>
          </a:prstGeom>
        </p:spPr>
        <p:txBody>
          <a:bodyPr vert="horz" lIns="45720" tIns="45720" rIns="91440" bIns="45720" rtlCol="0" anchor="b"/>
          <a:lstStyle>
            <a:defPPr>
              <a:defRPr lang="en-US"/>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 Lisberg AE et al. </a:t>
            </a:r>
            <a:r>
              <a:rPr kumimoji="0" lang="en-US" sz="8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 Clin Oncol</a:t>
            </a:r>
            <a:r>
              <a:rPr kumimoji="0" 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2018;36(suppl 15):9014.</a:t>
            </a: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2BD9DC66-39FE-4C4A-95D5-EC8A6C0F599B}"/>
              </a:ext>
            </a:extLst>
          </p:cNvPr>
          <p:cNvSpPr txBox="1"/>
          <p:nvPr/>
        </p:nvSpPr>
        <p:spPr>
          <a:xfrm>
            <a:off x="4900411" y="6460520"/>
            <a:ext cx="3054811" cy="338554"/>
          </a:xfrm>
          <a:prstGeom prst="rect">
            <a:avLst/>
          </a:prstGeom>
          <a:noFill/>
        </p:spPr>
        <p:txBody>
          <a:bodyPr wrap="none" rtlCol="0">
            <a:spAutoFit/>
          </a:bodyPr>
          <a:lstStyle/>
          <a:p>
            <a:r>
              <a:rPr lang="en-US" sz="1600" dirty="0"/>
              <a:t>Courtesy of Benjamin Levy, MD</a:t>
            </a:r>
          </a:p>
        </p:txBody>
      </p:sp>
    </p:spTree>
    <p:extLst>
      <p:ext uri="{BB962C8B-B14F-4D97-AF65-F5344CB8AC3E}">
        <p14:creationId xmlns:p14="http://schemas.microsoft.com/office/powerpoint/2010/main" val="2088910152"/>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4948-9806-F041-8802-07A3F5881F08}"/>
              </a:ext>
            </a:extLst>
          </p:cNvPr>
          <p:cNvSpPr>
            <a:spLocks noGrp="1"/>
          </p:cNvSpPr>
          <p:nvPr>
            <p:ph type="title"/>
          </p:nvPr>
        </p:nvSpPr>
        <p:spPr/>
        <p:txBody>
          <a:bodyPr/>
          <a:lstStyle/>
          <a:p>
            <a:r>
              <a:rPr lang="en-US" dirty="0"/>
              <a:t>Studies of Immune Checkpoint Inhibition in Unresectable and/or Locally Advanced NSCLC </a:t>
            </a:r>
          </a:p>
        </p:txBody>
      </p:sp>
      <p:graphicFrame>
        <p:nvGraphicFramePr>
          <p:cNvPr id="4" name="Content Placeholder 3">
            <a:extLst>
              <a:ext uri="{FF2B5EF4-FFF2-40B4-BE49-F238E27FC236}">
                <a16:creationId xmlns:a16="http://schemas.microsoft.com/office/drawing/2014/main" id="{F7F40FFA-7521-6547-AACB-046DF10CFCEB}"/>
              </a:ext>
            </a:extLst>
          </p:cNvPr>
          <p:cNvGraphicFramePr>
            <a:graphicFrameLocks noGrp="1"/>
          </p:cNvGraphicFramePr>
          <p:nvPr>
            <p:ph idx="1"/>
            <p:extLst>
              <p:ext uri="{D42A27DB-BD31-4B8C-83A1-F6EECF244321}">
                <p14:modId xmlns:p14="http://schemas.microsoft.com/office/powerpoint/2010/main" val="2785089860"/>
              </p:ext>
            </p:extLst>
          </p:nvPr>
        </p:nvGraphicFramePr>
        <p:xfrm>
          <a:off x="659524" y="1794961"/>
          <a:ext cx="10972800" cy="3505199"/>
        </p:xfrm>
        <a:graphic>
          <a:graphicData uri="http://schemas.openxmlformats.org/drawingml/2006/table">
            <a:tbl>
              <a:tblPr firstRow="1" bandRow="1">
                <a:tableStyleId>{21E4AEA4-8DFA-4A89-87EB-49C32662AFE0}</a:tableStyleId>
              </a:tblPr>
              <a:tblGrid>
                <a:gridCol w="2015412">
                  <a:extLst>
                    <a:ext uri="{9D8B030D-6E8A-4147-A177-3AD203B41FA5}">
                      <a16:colId xmlns:a16="http://schemas.microsoft.com/office/drawing/2014/main" val="757719271"/>
                    </a:ext>
                  </a:extLst>
                </a:gridCol>
                <a:gridCol w="1492898">
                  <a:extLst>
                    <a:ext uri="{9D8B030D-6E8A-4147-A177-3AD203B41FA5}">
                      <a16:colId xmlns:a16="http://schemas.microsoft.com/office/drawing/2014/main" val="3868807790"/>
                    </a:ext>
                  </a:extLst>
                </a:gridCol>
                <a:gridCol w="2663890">
                  <a:extLst>
                    <a:ext uri="{9D8B030D-6E8A-4147-A177-3AD203B41FA5}">
                      <a16:colId xmlns:a16="http://schemas.microsoft.com/office/drawing/2014/main" val="1236799253"/>
                    </a:ext>
                  </a:extLst>
                </a:gridCol>
                <a:gridCol w="4800600">
                  <a:extLst>
                    <a:ext uri="{9D8B030D-6E8A-4147-A177-3AD203B41FA5}">
                      <a16:colId xmlns:a16="http://schemas.microsoft.com/office/drawing/2014/main" val="1846332239"/>
                    </a:ext>
                  </a:extLst>
                </a:gridCol>
              </a:tblGrid>
              <a:tr h="469599">
                <a:tc>
                  <a:txBody>
                    <a:bodyPr/>
                    <a:lstStyle/>
                    <a:p>
                      <a:r>
                        <a:rPr lang="en-US" dirty="0"/>
                        <a:t>Study</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B50"/>
                    </a:solidFill>
                  </a:tcPr>
                </a:tc>
                <a:tc>
                  <a:txBody>
                    <a:bodyPr/>
                    <a:lstStyle/>
                    <a:p>
                      <a:pPr algn="ctr"/>
                      <a:r>
                        <a:rPr lang="en-US" dirty="0"/>
                        <a:t>Phase (N)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B50"/>
                    </a:solidFill>
                  </a:tcPr>
                </a:tc>
                <a:tc>
                  <a:txBody>
                    <a:bodyPr/>
                    <a:lstStyle/>
                    <a:p>
                      <a:r>
                        <a:rPr lang="en-US" dirty="0"/>
                        <a:t>Study population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B50"/>
                    </a:solidFill>
                  </a:tcPr>
                </a:tc>
                <a:tc>
                  <a:txBody>
                    <a:bodyPr/>
                    <a:lstStyle/>
                    <a:p>
                      <a:r>
                        <a:rPr lang="en-US" dirty="0"/>
                        <a:t>Treatment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B50"/>
                    </a:solidFill>
                  </a:tcPr>
                </a:tc>
                <a:extLst>
                  <a:ext uri="{0D108BD9-81ED-4DB2-BD59-A6C34878D82A}">
                    <a16:rowId xmlns:a16="http://schemas.microsoft.com/office/drawing/2014/main" val="4016541488"/>
                  </a:ext>
                </a:extLst>
              </a:tr>
              <a:tr h="1051560">
                <a:tc>
                  <a:txBody>
                    <a:bodyPr/>
                    <a:lstStyle/>
                    <a:p>
                      <a:r>
                        <a:rPr lang="en-US" dirty="0">
                          <a:solidFill>
                            <a:schemeClr val="tx1"/>
                          </a:solidFill>
                        </a:rPr>
                        <a:t>Hoosier CRN LUN 14-179</a:t>
                      </a:r>
                    </a:p>
                    <a:p>
                      <a:pPr marL="0" marR="0" indent="0" algn="l" defTabSz="457208" rtl="0" eaLnBrk="1" fontAlgn="auto" latinLnBrk="0" hangingPunct="1">
                        <a:lnSpc>
                          <a:spcPct val="100000"/>
                        </a:lnSpc>
                        <a:spcBef>
                          <a:spcPts val="0"/>
                        </a:spcBef>
                        <a:spcAft>
                          <a:spcPts val="0"/>
                        </a:spcAft>
                        <a:buClrTx/>
                        <a:buSzTx/>
                        <a:buFontTx/>
                        <a:buNone/>
                        <a:tabLst/>
                        <a:defRPr/>
                      </a:pPr>
                      <a:r>
                        <a:rPr lang="en-US" dirty="0">
                          <a:solidFill>
                            <a:schemeClr val="tx1"/>
                          </a:solidFill>
                        </a:rPr>
                        <a:t>(NCT02343952)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190"/>
                    </a:solidFill>
                  </a:tcPr>
                </a:tc>
                <a:tc>
                  <a:txBody>
                    <a:bodyPr/>
                    <a:lstStyle/>
                    <a:p>
                      <a:pPr algn="ctr"/>
                      <a:r>
                        <a:rPr lang="en-US" dirty="0">
                          <a:solidFill>
                            <a:schemeClr val="tx1"/>
                          </a:solidFill>
                        </a:rPr>
                        <a:t>II (N = 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190"/>
                    </a:solidFill>
                  </a:tcPr>
                </a:tc>
                <a:tc>
                  <a:txBody>
                    <a:bodyPr/>
                    <a:lstStyle/>
                    <a:p>
                      <a:pPr marL="228600" indent="-228600">
                        <a:buFont typeface="Arial" panose="020B0604020202020204" pitchFamily="34" charset="0"/>
                        <a:buChar char="•"/>
                        <a:tabLst/>
                      </a:pPr>
                      <a:r>
                        <a:rPr lang="en-US" dirty="0">
                          <a:solidFill>
                            <a:schemeClr val="tx1"/>
                          </a:solidFill>
                        </a:rPr>
                        <a:t>Unresectable </a:t>
                      </a:r>
                      <a:br>
                        <a:rPr lang="en-US" dirty="0">
                          <a:solidFill>
                            <a:schemeClr val="tx1"/>
                          </a:solidFill>
                        </a:rPr>
                      </a:br>
                      <a:r>
                        <a:rPr lang="en-US" dirty="0">
                          <a:solidFill>
                            <a:schemeClr val="tx1"/>
                          </a:solidFill>
                        </a:rPr>
                        <a:t>Stage III NSCLC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190"/>
                    </a:solidFill>
                  </a:tcPr>
                </a:tc>
                <a:tc>
                  <a:txBody>
                    <a:bodyPr/>
                    <a:lstStyle/>
                    <a:p>
                      <a:pPr marL="180975" indent="-180975">
                        <a:buFont typeface="Arial" panose="020B0604020202020204" pitchFamily="34" charset="0"/>
                        <a:buChar char="•"/>
                        <a:tabLst/>
                      </a:pPr>
                      <a:r>
                        <a:rPr lang="en-US" dirty="0">
                          <a:solidFill>
                            <a:schemeClr val="tx1"/>
                          </a:solidFill>
                        </a:rPr>
                        <a:t>CRT </a:t>
                      </a:r>
                      <a:r>
                        <a:rPr lang="en-US" dirty="0">
                          <a:solidFill>
                            <a:schemeClr val="tx1"/>
                          </a:solidFill>
                          <a:sym typeface="Wingdings" pitchFamily="2" charset="2"/>
                        </a:rPr>
                        <a:t> Pembrolizumab</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190"/>
                    </a:solidFill>
                  </a:tcPr>
                </a:tc>
                <a:extLst>
                  <a:ext uri="{0D108BD9-81ED-4DB2-BD59-A6C34878D82A}">
                    <a16:rowId xmlns:a16="http://schemas.microsoft.com/office/drawing/2014/main" val="49592753"/>
                  </a:ext>
                </a:extLst>
              </a:tr>
              <a:tr h="1051560">
                <a:tc>
                  <a:txBody>
                    <a:bodyPr/>
                    <a:lstStyle/>
                    <a:p>
                      <a:r>
                        <a:rPr lang="en-US" dirty="0">
                          <a:solidFill>
                            <a:schemeClr val="tx1"/>
                          </a:solidFill>
                        </a:rPr>
                        <a:t>Rutgers Cancer Institute</a:t>
                      </a:r>
                    </a:p>
                    <a:p>
                      <a:r>
                        <a:rPr lang="en-US" dirty="0">
                          <a:solidFill>
                            <a:schemeClr val="tx1"/>
                          </a:solidFill>
                        </a:rPr>
                        <a:t>(NCT02621398)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190"/>
                    </a:solidFill>
                  </a:tcPr>
                </a:tc>
                <a:tc>
                  <a:txBody>
                    <a:bodyPr/>
                    <a:lstStyle/>
                    <a:p>
                      <a:pPr algn="ctr"/>
                      <a:r>
                        <a:rPr lang="en-US" dirty="0">
                          <a:solidFill>
                            <a:schemeClr val="tx1"/>
                          </a:solidFill>
                        </a:rPr>
                        <a:t>I (N = 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190"/>
                    </a:solidFill>
                  </a:tcPr>
                </a:tc>
                <a:tc>
                  <a:txBody>
                    <a:bodyPr/>
                    <a:lstStyle/>
                    <a:p>
                      <a:pPr marL="228600" indent="-228600">
                        <a:buFont typeface="Arial" panose="020B0604020202020204" pitchFamily="34" charset="0"/>
                        <a:buChar char="•"/>
                        <a:tabLst/>
                      </a:pPr>
                      <a:r>
                        <a:rPr lang="en-US" dirty="0">
                          <a:solidFill>
                            <a:schemeClr val="tx1"/>
                          </a:solidFill>
                        </a:rPr>
                        <a:t>Unresectable Stage II or Stage IIIA/IIIB NSCLC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190"/>
                    </a:solidFill>
                  </a:tcPr>
                </a:tc>
                <a:tc>
                  <a:txBody>
                    <a:bodyPr/>
                    <a:lstStyle/>
                    <a:p>
                      <a:pPr marL="180975" indent="-180975">
                        <a:buFont typeface="Arial" panose="020B0604020202020204" pitchFamily="34" charset="0"/>
                        <a:buChar char="•"/>
                        <a:tabLst/>
                      </a:pPr>
                      <a:r>
                        <a:rPr lang="en-US" dirty="0">
                          <a:solidFill>
                            <a:schemeClr val="tx1"/>
                          </a:solidFill>
                        </a:rPr>
                        <a:t>CRT + Pembrolizumab at start of CRT, </a:t>
                      </a:r>
                      <a:br>
                        <a:rPr lang="en-US" dirty="0">
                          <a:solidFill>
                            <a:schemeClr val="tx1"/>
                          </a:solidFill>
                        </a:rPr>
                      </a:br>
                      <a:r>
                        <a:rPr lang="en-US" dirty="0">
                          <a:solidFill>
                            <a:schemeClr val="tx1"/>
                          </a:solidFill>
                        </a:rPr>
                        <a:t>2 weeks before end of CRT or 2-4 weeks after CRT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190"/>
                    </a:solidFill>
                  </a:tcPr>
                </a:tc>
                <a:extLst>
                  <a:ext uri="{0D108BD9-81ED-4DB2-BD59-A6C34878D82A}">
                    <a16:rowId xmlns:a16="http://schemas.microsoft.com/office/drawing/2014/main" val="1779172936"/>
                  </a:ext>
                </a:extLst>
              </a:tr>
              <a:tr h="932480">
                <a:tc>
                  <a:txBody>
                    <a:bodyPr/>
                    <a:lstStyle/>
                    <a:p>
                      <a:r>
                        <a:rPr lang="en-US" dirty="0">
                          <a:solidFill>
                            <a:schemeClr val="tx1"/>
                          </a:solidFill>
                        </a:rPr>
                        <a:t>PACIFIC-2</a:t>
                      </a:r>
                    </a:p>
                    <a:p>
                      <a:pPr marL="0" marR="0" indent="0" algn="l" defTabSz="457208" rtl="0" eaLnBrk="1" fontAlgn="auto" latinLnBrk="0" hangingPunct="1">
                        <a:lnSpc>
                          <a:spcPct val="100000"/>
                        </a:lnSpc>
                        <a:spcBef>
                          <a:spcPts val="0"/>
                        </a:spcBef>
                        <a:spcAft>
                          <a:spcPts val="0"/>
                        </a:spcAft>
                        <a:buClrTx/>
                        <a:buSzTx/>
                        <a:buFontTx/>
                        <a:buNone/>
                        <a:tabLst/>
                        <a:defRPr/>
                      </a:pPr>
                      <a:r>
                        <a:rPr lang="en-US" dirty="0">
                          <a:solidFill>
                            <a:schemeClr val="tx1"/>
                          </a:solidFill>
                        </a:rPr>
                        <a:t>(NCT03519971)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190"/>
                    </a:solidFill>
                  </a:tcPr>
                </a:tc>
                <a:tc>
                  <a:txBody>
                    <a:bodyPr/>
                    <a:lstStyle/>
                    <a:p>
                      <a:pPr algn="ctr"/>
                      <a:r>
                        <a:rPr lang="en-US" dirty="0">
                          <a:solidFill>
                            <a:schemeClr val="tx1"/>
                          </a:solidFill>
                        </a:rPr>
                        <a:t>III (N = 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190"/>
                    </a:solidFill>
                  </a:tcPr>
                </a:tc>
                <a:tc>
                  <a:txBody>
                    <a:bodyPr/>
                    <a:lstStyle/>
                    <a:p>
                      <a:pPr marL="228600" indent="-228600">
                        <a:buFont typeface="Arial" panose="020B0604020202020204" pitchFamily="34" charset="0"/>
                        <a:buChar char="•"/>
                        <a:tabLst/>
                      </a:pPr>
                      <a:r>
                        <a:rPr lang="en-US" dirty="0">
                          <a:solidFill>
                            <a:schemeClr val="tx1"/>
                          </a:solidFill>
                        </a:rPr>
                        <a:t>Unresectable </a:t>
                      </a:r>
                      <a:br>
                        <a:rPr lang="en-US" dirty="0">
                          <a:solidFill>
                            <a:schemeClr val="tx1"/>
                          </a:solidFill>
                        </a:rPr>
                      </a:br>
                      <a:r>
                        <a:rPr lang="en-US" dirty="0">
                          <a:solidFill>
                            <a:schemeClr val="tx1"/>
                          </a:solidFill>
                        </a:rPr>
                        <a:t>Stage III NSCLC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190"/>
                    </a:solidFill>
                  </a:tcPr>
                </a:tc>
                <a:tc>
                  <a:txBody>
                    <a:bodyPr/>
                    <a:lstStyle/>
                    <a:p>
                      <a:pPr marL="180975" indent="-180975">
                        <a:buFont typeface="Arial" panose="020B0604020202020204" pitchFamily="34" charset="0"/>
                        <a:buChar char="•"/>
                        <a:tabLst/>
                      </a:pPr>
                      <a:r>
                        <a:rPr lang="en-US" dirty="0">
                          <a:solidFill>
                            <a:schemeClr val="tx1"/>
                          </a:solidFill>
                        </a:rPr>
                        <a:t>CRT + </a:t>
                      </a:r>
                      <a:r>
                        <a:rPr lang="en-US" dirty="0" err="1">
                          <a:solidFill>
                            <a:schemeClr val="tx1"/>
                          </a:solidFill>
                        </a:rPr>
                        <a:t>Durvalumab</a:t>
                      </a:r>
                      <a:r>
                        <a:rPr lang="en-US" dirty="0">
                          <a:solidFill>
                            <a:schemeClr val="tx1"/>
                          </a:solidFill>
                        </a:rPr>
                        <a:t> </a:t>
                      </a:r>
                      <a:r>
                        <a:rPr lang="en-US" dirty="0">
                          <a:solidFill>
                            <a:schemeClr val="tx1"/>
                          </a:solidFill>
                          <a:sym typeface="Wingdings" pitchFamily="2" charset="2"/>
                        </a:rPr>
                        <a:t> </a:t>
                      </a:r>
                      <a:r>
                        <a:rPr lang="en-US" dirty="0" err="1">
                          <a:solidFill>
                            <a:schemeClr val="tx1"/>
                          </a:solidFill>
                          <a:sym typeface="Wingdings" pitchFamily="2" charset="2"/>
                        </a:rPr>
                        <a:t>Durvalumab</a:t>
                      </a:r>
                      <a:r>
                        <a:rPr lang="en-US" dirty="0">
                          <a:solidFill>
                            <a:schemeClr val="tx1"/>
                          </a:solidFill>
                          <a:sym typeface="Wingdings" pitchFamily="2" charset="2"/>
                        </a:rPr>
                        <a:t> until PD</a:t>
                      </a:r>
                    </a:p>
                    <a:p>
                      <a:pPr marL="180975" indent="-180975">
                        <a:buFont typeface="Arial" panose="020B0604020202020204" pitchFamily="34" charset="0"/>
                        <a:buChar char="•"/>
                        <a:tabLst/>
                      </a:pPr>
                      <a:r>
                        <a:rPr lang="en-US" dirty="0">
                          <a:solidFill>
                            <a:schemeClr val="tx1"/>
                          </a:solidFill>
                          <a:sym typeface="Wingdings" pitchFamily="2" charset="2"/>
                        </a:rPr>
                        <a:t>CRT + Placebo  Placebo until PD</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190"/>
                    </a:solidFill>
                  </a:tcPr>
                </a:tc>
                <a:extLst>
                  <a:ext uri="{0D108BD9-81ED-4DB2-BD59-A6C34878D82A}">
                    <a16:rowId xmlns:a16="http://schemas.microsoft.com/office/drawing/2014/main" val="3344863479"/>
                  </a:ext>
                </a:extLst>
              </a:tr>
            </a:tbl>
          </a:graphicData>
        </a:graphic>
      </p:graphicFrame>
      <p:sp>
        <p:nvSpPr>
          <p:cNvPr id="7" name="TextBox 6">
            <a:extLst>
              <a:ext uri="{FF2B5EF4-FFF2-40B4-BE49-F238E27FC236}">
                <a16:creationId xmlns:a16="http://schemas.microsoft.com/office/drawing/2014/main" id="{AB3AFA50-08FD-0442-8144-2C29634943DA}"/>
              </a:ext>
            </a:extLst>
          </p:cNvPr>
          <p:cNvSpPr txBox="1"/>
          <p:nvPr/>
        </p:nvSpPr>
        <p:spPr>
          <a:xfrm>
            <a:off x="638188" y="5349697"/>
            <a:ext cx="2976071"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B50"/>
                </a:solidFill>
                <a:effectLst/>
                <a:uLnTx/>
                <a:uFillTx/>
                <a:latin typeface="Arial" charset="0"/>
                <a:ea typeface="ＭＳ Ｐゴシック" charset="0"/>
              </a:rPr>
              <a:t>CRT = chemoradiation therapy</a:t>
            </a:r>
          </a:p>
        </p:txBody>
      </p:sp>
      <p:sp>
        <p:nvSpPr>
          <p:cNvPr id="8" name="TextBox 7">
            <a:extLst>
              <a:ext uri="{FF2B5EF4-FFF2-40B4-BE49-F238E27FC236}">
                <a16:creationId xmlns:a16="http://schemas.microsoft.com/office/drawing/2014/main" id="{89C1A663-8197-8446-B408-FBD138125991}"/>
              </a:ext>
            </a:extLst>
          </p:cNvPr>
          <p:cNvSpPr txBox="1"/>
          <p:nvPr/>
        </p:nvSpPr>
        <p:spPr>
          <a:xfrm>
            <a:off x="152400" y="6400800"/>
            <a:ext cx="11072648" cy="3231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err="1">
                <a:ln>
                  <a:noFill/>
                </a:ln>
                <a:solidFill>
                  <a:srgbClr val="002B50"/>
                </a:solidFill>
                <a:effectLst/>
                <a:uLnTx/>
                <a:uFillTx/>
                <a:latin typeface="Arial" charset="0"/>
                <a:ea typeface="ＭＳ Ｐゴシック" charset="0"/>
              </a:rPr>
              <a:t>Durm</a:t>
            </a:r>
            <a:r>
              <a:rPr kumimoji="0" lang="en-US" sz="1500" b="0" i="0" u="none" strike="noStrike" kern="1200" cap="none" spc="0" normalizeH="0" baseline="0" noProof="0" dirty="0">
                <a:ln>
                  <a:noFill/>
                </a:ln>
                <a:solidFill>
                  <a:srgbClr val="002B50"/>
                </a:solidFill>
                <a:effectLst/>
                <a:uLnTx/>
                <a:uFillTx/>
                <a:latin typeface="Arial" charset="0"/>
                <a:ea typeface="ＭＳ Ｐゴシック" charset="0"/>
              </a:rPr>
              <a:t> G et al. ASCO 2018;Abstract 8500; </a:t>
            </a:r>
            <a:r>
              <a:rPr kumimoji="0" lang="en-US" sz="1500" b="0" i="0" u="none" strike="noStrike" kern="1200" cap="none" spc="0" normalizeH="0" baseline="0" noProof="0" dirty="0" err="1">
                <a:ln>
                  <a:noFill/>
                </a:ln>
                <a:solidFill>
                  <a:srgbClr val="002B50"/>
                </a:solidFill>
                <a:effectLst/>
                <a:uLnTx/>
                <a:uFillTx/>
                <a:latin typeface="Arial" charset="0"/>
                <a:ea typeface="ＭＳ Ｐゴシック" charset="0"/>
              </a:rPr>
              <a:t>Jabbour</a:t>
            </a:r>
            <a:r>
              <a:rPr kumimoji="0" lang="en-US" sz="1500" b="0" i="0" u="none" strike="noStrike" kern="1200" cap="none" spc="0" normalizeH="0" baseline="0" noProof="0" dirty="0">
                <a:ln>
                  <a:noFill/>
                </a:ln>
                <a:solidFill>
                  <a:srgbClr val="002B50"/>
                </a:solidFill>
                <a:effectLst/>
                <a:uLnTx/>
                <a:uFillTx/>
                <a:latin typeface="Arial" charset="0"/>
                <a:ea typeface="ＭＳ Ｐゴシック" charset="0"/>
              </a:rPr>
              <a:t> SK et al. ASCO 2019;Abstract 8511; </a:t>
            </a:r>
            <a:r>
              <a:rPr lang="en-US" sz="1500" dirty="0" err="1">
                <a:solidFill>
                  <a:srgbClr val="002B50"/>
                </a:solidFill>
              </a:rPr>
              <a:t>www.c</a:t>
            </a:r>
            <a:r>
              <a:rPr kumimoji="0" lang="en-US" sz="1500" b="0" i="0" u="none" strike="noStrike" kern="1200" cap="none" spc="0" normalizeH="0" baseline="0" noProof="0" dirty="0" err="1">
                <a:ln>
                  <a:noFill/>
                </a:ln>
                <a:solidFill>
                  <a:srgbClr val="002B50"/>
                </a:solidFill>
                <a:effectLst/>
                <a:uLnTx/>
                <a:uFillTx/>
                <a:latin typeface="Arial" charset="0"/>
                <a:ea typeface="ＭＳ Ｐゴシック" charset="0"/>
              </a:rPr>
              <a:t>linicaltrials.gov</a:t>
            </a:r>
            <a:r>
              <a:rPr kumimoji="0" lang="en-US" sz="1500" b="0" i="0" u="none" strike="noStrike" kern="1200" cap="none" spc="0" normalizeH="0" baseline="0" noProof="0" dirty="0">
                <a:ln>
                  <a:noFill/>
                </a:ln>
                <a:solidFill>
                  <a:srgbClr val="002B50"/>
                </a:solidFill>
                <a:effectLst/>
                <a:uLnTx/>
                <a:uFillTx/>
                <a:latin typeface="Arial" charset="0"/>
                <a:ea typeface="ＭＳ Ｐゴシック" charset="0"/>
              </a:rPr>
              <a:t> </a:t>
            </a:r>
          </a:p>
        </p:txBody>
      </p:sp>
    </p:spTree>
    <p:extLst>
      <p:ext uri="{BB962C8B-B14F-4D97-AF65-F5344CB8AC3E}">
        <p14:creationId xmlns:p14="http://schemas.microsoft.com/office/powerpoint/2010/main" val="3215073684"/>
      </p:ext>
    </p:extLst>
  </p:cSld>
  <p:clrMapOvr>
    <a:masterClrMapping/>
  </p:clrMapOvr>
  <p:transition spd="slow"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1C530-9E3B-E84E-96CD-B6F43A1B2B06}"/>
              </a:ext>
            </a:extLst>
          </p:cNvPr>
          <p:cNvSpPr>
            <a:spLocks noGrp="1"/>
          </p:cNvSpPr>
          <p:nvPr>
            <p:ph type="title"/>
          </p:nvPr>
        </p:nvSpPr>
        <p:spPr/>
        <p:txBody>
          <a:bodyPr/>
          <a:lstStyle/>
          <a:p>
            <a:pPr algn="ctr"/>
            <a:r>
              <a:rPr lang="en-US" sz="3000" dirty="0"/>
              <a:t>Agenda</a:t>
            </a:r>
          </a:p>
        </p:txBody>
      </p:sp>
      <p:sp>
        <p:nvSpPr>
          <p:cNvPr id="5" name="Content Placeholder 4">
            <a:extLst>
              <a:ext uri="{FF2B5EF4-FFF2-40B4-BE49-F238E27FC236}">
                <a16:creationId xmlns:a16="http://schemas.microsoft.com/office/drawing/2014/main" id="{AF7C16B9-7695-3948-B90C-6740B78ADF3E}"/>
              </a:ext>
            </a:extLst>
          </p:cNvPr>
          <p:cNvSpPr>
            <a:spLocks noGrp="1"/>
          </p:cNvSpPr>
          <p:nvPr>
            <p:ph idx="1"/>
          </p:nvPr>
        </p:nvSpPr>
        <p:spPr>
          <a:xfrm>
            <a:off x="609600" y="1371600"/>
            <a:ext cx="11582400" cy="5334000"/>
          </a:xfrm>
        </p:spPr>
        <p:txBody>
          <a:bodyPr/>
          <a:lstStyle/>
          <a:p>
            <a:pPr marL="0" indent="0" defTabSz="457208" eaLnBrk="1" fontAlgn="auto" hangingPunct="1">
              <a:spcBef>
                <a:spcPts val="400"/>
              </a:spcBef>
              <a:spcAft>
                <a:spcPts val="0"/>
              </a:spcAft>
              <a:buNone/>
            </a:pPr>
            <a:r>
              <a:rPr lang="en-US" sz="2000" b="1" dirty="0">
                <a:solidFill>
                  <a:srgbClr val="0432FF"/>
                </a:solidFill>
              </a:rPr>
              <a:t>Overview: Localized Lung Cancer; Staging; History of Treatment</a:t>
            </a:r>
          </a:p>
          <a:p>
            <a:pPr defTabSz="457208" eaLnBrk="1" fontAlgn="auto" hangingPunct="1">
              <a:spcBef>
                <a:spcPts val="400"/>
              </a:spcBef>
              <a:spcAft>
                <a:spcPts val="0"/>
              </a:spcAft>
            </a:pPr>
            <a:r>
              <a:rPr lang="en-US" sz="2000" dirty="0">
                <a:solidFill>
                  <a:schemeClr val="tx2"/>
                </a:solidFill>
              </a:rPr>
              <a:t>Case Presentation: </a:t>
            </a:r>
            <a:r>
              <a:rPr lang="en-US" sz="2000" dirty="0" err="1">
                <a:solidFill>
                  <a:schemeClr val="tx2"/>
                </a:solidFill>
              </a:rPr>
              <a:t>Ms</a:t>
            </a:r>
            <a:r>
              <a:rPr lang="en-US" sz="2000" dirty="0">
                <a:solidFill>
                  <a:schemeClr val="tx2"/>
                </a:solidFill>
              </a:rPr>
              <a:t> Waxman – 60-year-old woman</a:t>
            </a:r>
            <a:endParaRPr lang="en-US" sz="2000" b="1" dirty="0">
              <a:solidFill>
                <a:schemeClr val="tx2"/>
              </a:solidFill>
            </a:endParaRPr>
          </a:p>
          <a:p>
            <a:pPr marL="0" indent="0" defTabSz="457208" eaLnBrk="1" fontAlgn="auto" hangingPunct="1">
              <a:spcBef>
                <a:spcPts val="1600"/>
              </a:spcBef>
              <a:spcAft>
                <a:spcPts val="0"/>
              </a:spcAft>
              <a:buNone/>
            </a:pPr>
            <a:r>
              <a:rPr lang="en-US" sz="2000" b="1" dirty="0">
                <a:solidFill>
                  <a:srgbClr val="0432FF"/>
                </a:solidFill>
              </a:rPr>
              <a:t>Module 1: PACIFIC Trial: Benefits of </a:t>
            </a:r>
            <a:r>
              <a:rPr lang="en-US" sz="2000" b="1" dirty="0" err="1">
                <a:solidFill>
                  <a:srgbClr val="0432FF"/>
                </a:solidFill>
              </a:rPr>
              <a:t>Postchemoradiation</a:t>
            </a:r>
            <a:r>
              <a:rPr lang="en-US" sz="2000" b="1" dirty="0">
                <a:solidFill>
                  <a:srgbClr val="0432FF"/>
                </a:solidFill>
              </a:rPr>
              <a:t> Durvalumab Consolidation</a:t>
            </a:r>
            <a:endParaRPr lang="en-US" sz="2000" b="1" kern="1200" dirty="0">
              <a:solidFill>
                <a:srgbClr val="0432FF"/>
              </a:solidFill>
            </a:endParaRPr>
          </a:p>
          <a:p>
            <a:pPr>
              <a:spcBef>
                <a:spcPts val="400"/>
              </a:spcBef>
              <a:spcAft>
                <a:spcPts val="0"/>
              </a:spcAft>
            </a:pPr>
            <a:r>
              <a:rPr lang="en-US" sz="2000" dirty="0"/>
              <a:t>Case Presentation: </a:t>
            </a:r>
            <a:r>
              <a:rPr lang="en-US" sz="2000" dirty="0" err="1"/>
              <a:t>Ms</a:t>
            </a:r>
            <a:r>
              <a:rPr lang="en-US" sz="2000" dirty="0"/>
              <a:t> Sandy – 71-year-old woman</a:t>
            </a:r>
          </a:p>
          <a:p>
            <a:pPr marL="0" indent="0">
              <a:spcBef>
                <a:spcPts val="1600"/>
              </a:spcBef>
              <a:spcAft>
                <a:spcPts val="0"/>
              </a:spcAft>
              <a:buNone/>
            </a:pPr>
            <a:r>
              <a:rPr lang="en-US" sz="2000" b="1" dirty="0">
                <a:solidFill>
                  <a:srgbClr val="0432FF"/>
                </a:solidFill>
              </a:rPr>
              <a:t>Module 2: PACIFIC Trial: Side Effects Associated with Chemoradiation Therapy and Durvalumab Consolidation</a:t>
            </a:r>
          </a:p>
          <a:p>
            <a:pPr>
              <a:spcBef>
                <a:spcPts val="400"/>
              </a:spcBef>
              <a:spcAft>
                <a:spcPts val="0"/>
              </a:spcAft>
            </a:pPr>
            <a:r>
              <a:rPr lang="en-US" sz="2000" dirty="0"/>
              <a:t>Case Presentation: </a:t>
            </a:r>
            <a:r>
              <a:rPr lang="en-US" sz="2000" dirty="0" err="1"/>
              <a:t>Ms</a:t>
            </a:r>
            <a:r>
              <a:rPr lang="en-US" sz="2000" dirty="0"/>
              <a:t> Waxman – 81-year-old woman</a:t>
            </a:r>
            <a:endParaRPr lang="en-US" sz="2000" b="1" dirty="0">
              <a:solidFill>
                <a:srgbClr val="0432FF"/>
              </a:solidFill>
            </a:endParaRPr>
          </a:p>
          <a:p>
            <a:pPr marL="0" indent="0">
              <a:spcBef>
                <a:spcPts val="1600"/>
              </a:spcBef>
              <a:spcAft>
                <a:spcPts val="0"/>
              </a:spcAft>
              <a:buNone/>
            </a:pPr>
            <a:r>
              <a:rPr lang="en-US" sz="2000" b="1" dirty="0">
                <a:solidFill>
                  <a:srgbClr val="0432FF"/>
                </a:solidFill>
              </a:rPr>
              <a:t>Module 3: Management of Immune-Mediated Toxicity </a:t>
            </a:r>
          </a:p>
          <a:p>
            <a:pPr>
              <a:spcBef>
                <a:spcPts val="400"/>
              </a:spcBef>
              <a:spcAft>
                <a:spcPts val="0"/>
              </a:spcAft>
            </a:pPr>
            <a:r>
              <a:rPr lang="en-US" sz="2000" dirty="0">
                <a:solidFill>
                  <a:schemeClr val="tx2"/>
                </a:solidFill>
              </a:rPr>
              <a:t>Case Presentation: </a:t>
            </a:r>
            <a:r>
              <a:rPr lang="en-US" sz="2000" dirty="0" err="1">
                <a:solidFill>
                  <a:schemeClr val="tx2"/>
                </a:solidFill>
              </a:rPr>
              <a:t>Ms</a:t>
            </a:r>
            <a:r>
              <a:rPr lang="en-US" sz="2000" dirty="0">
                <a:solidFill>
                  <a:schemeClr val="tx2"/>
                </a:solidFill>
              </a:rPr>
              <a:t> Sandy – 68-year-old woman</a:t>
            </a:r>
          </a:p>
          <a:p>
            <a:pPr marL="0" indent="0">
              <a:spcBef>
                <a:spcPts val="1600"/>
              </a:spcBef>
              <a:spcAft>
                <a:spcPts val="0"/>
              </a:spcAft>
              <a:buNone/>
            </a:pPr>
            <a:r>
              <a:rPr lang="en-US" sz="2000" b="1" dirty="0">
                <a:solidFill>
                  <a:srgbClr val="0432FF"/>
                </a:solidFill>
              </a:rPr>
              <a:t>Module 4: Recent Relevant Data Sets</a:t>
            </a:r>
            <a:endParaRPr lang="en-US" sz="2000" kern="1200" dirty="0">
              <a:solidFill>
                <a:srgbClr val="0432FF"/>
              </a:solidFill>
            </a:endParaRPr>
          </a:p>
          <a:p>
            <a:pPr>
              <a:spcBef>
                <a:spcPts val="400"/>
              </a:spcBef>
              <a:spcAft>
                <a:spcPts val="0"/>
              </a:spcAft>
            </a:pPr>
            <a:r>
              <a:rPr lang="en-US" sz="2000" dirty="0"/>
              <a:t>ASCO 2020 Plenary: ADAURA study of adjuvant </a:t>
            </a:r>
            <a:r>
              <a:rPr lang="en-US" sz="2000" dirty="0" err="1"/>
              <a:t>osimertinib</a:t>
            </a:r>
            <a:r>
              <a:rPr lang="en-US" sz="2000" dirty="0"/>
              <a:t> for EGFR-mutated NSCLC</a:t>
            </a:r>
          </a:p>
        </p:txBody>
      </p:sp>
    </p:spTree>
    <p:extLst>
      <p:ext uri="{BB962C8B-B14F-4D97-AF65-F5344CB8AC3E}">
        <p14:creationId xmlns:p14="http://schemas.microsoft.com/office/powerpoint/2010/main" val="2550703982"/>
      </p:ext>
    </p:extLst>
  </p:cSld>
  <p:clrMapOvr>
    <a:masterClrMapping/>
  </p:clrMapOvr>
  <p:transition spd="slow"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F7C16B9-7695-3948-B90C-6740B78ADF3E}"/>
              </a:ext>
            </a:extLst>
          </p:cNvPr>
          <p:cNvSpPr>
            <a:spLocks noGrp="1"/>
          </p:cNvSpPr>
          <p:nvPr>
            <p:ph idx="1"/>
          </p:nvPr>
        </p:nvSpPr>
        <p:spPr>
          <a:xfrm>
            <a:off x="609600" y="2743200"/>
            <a:ext cx="10820400" cy="4114800"/>
          </a:xfrm>
        </p:spPr>
        <p:txBody>
          <a:bodyPr/>
          <a:lstStyle/>
          <a:p>
            <a:pPr marL="0" indent="0">
              <a:spcBef>
                <a:spcPts val="1200"/>
              </a:spcBef>
              <a:spcAft>
                <a:spcPts val="0"/>
              </a:spcAft>
              <a:buNone/>
            </a:pPr>
            <a:r>
              <a:rPr lang="en-US" sz="2800" b="1" dirty="0">
                <a:solidFill>
                  <a:srgbClr val="0432FF"/>
                </a:solidFill>
              </a:rPr>
              <a:t>Module 2: PACIFIC Trial: Side Effects Associated with Chemoradiation Therapy and Durvalumab Consolidation</a:t>
            </a:r>
          </a:p>
          <a:p>
            <a:pPr>
              <a:spcBef>
                <a:spcPts val="1200"/>
              </a:spcBef>
              <a:spcAft>
                <a:spcPts val="0"/>
              </a:spcAft>
            </a:pPr>
            <a:r>
              <a:rPr lang="en-US" sz="2800" dirty="0"/>
              <a:t>Case Presentation: </a:t>
            </a:r>
            <a:r>
              <a:rPr lang="en-US" sz="2800" dirty="0" err="1"/>
              <a:t>Ms</a:t>
            </a:r>
            <a:r>
              <a:rPr lang="en-US" sz="2800" dirty="0"/>
              <a:t> Waxman – 81-year-old woman</a:t>
            </a:r>
            <a:endParaRPr lang="en-US" sz="2800" b="1" dirty="0">
              <a:solidFill>
                <a:srgbClr val="0432FF"/>
              </a:solidFill>
            </a:endParaRPr>
          </a:p>
        </p:txBody>
      </p:sp>
    </p:spTree>
    <p:extLst>
      <p:ext uri="{BB962C8B-B14F-4D97-AF65-F5344CB8AC3E}">
        <p14:creationId xmlns:p14="http://schemas.microsoft.com/office/powerpoint/2010/main" val="3915517432"/>
      </p:ext>
    </p:extLst>
  </p:cSld>
  <p:clrMapOvr>
    <a:masterClrMapping/>
  </p:clrMapOvr>
  <p:transition spd="slow"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2FFC-CABB-0B41-A5BA-D9F3DB2B8732}"/>
              </a:ext>
            </a:extLst>
          </p:cNvPr>
          <p:cNvSpPr>
            <a:spLocks noGrp="1"/>
          </p:cNvSpPr>
          <p:nvPr>
            <p:ph type="title"/>
          </p:nvPr>
        </p:nvSpPr>
        <p:spPr>
          <a:xfrm>
            <a:off x="609600" y="0"/>
            <a:ext cx="11582400" cy="1219200"/>
          </a:xfrm>
        </p:spPr>
        <p:txBody>
          <a:bodyPr>
            <a:noAutofit/>
          </a:bodyPr>
          <a:lstStyle/>
          <a:p>
            <a:r>
              <a:rPr lang="en-US" sz="2500" dirty="0"/>
              <a:t>A 75-year-old patient with metastatic non-small cell lung cancer and a PD-L1 level of 60% is being started on pembrolizumab. How often should treatment be administered?</a:t>
            </a:r>
          </a:p>
        </p:txBody>
      </p:sp>
      <p:sp>
        <p:nvSpPr>
          <p:cNvPr id="3" name="Content Placeholder 2">
            <a:extLst>
              <a:ext uri="{FF2B5EF4-FFF2-40B4-BE49-F238E27FC236}">
                <a16:creationId xmlns:a16="http://schemas.microsoft.com/office/drawing/2014/main" id="{B4903DAD-4FA8-8B42-9D4A-73D68ABB8218}"/>
              </a:ext>
            </a:extLst>
          </p:cNvPr>
          <p:cNvSpPr>
            <a:spLocks noGrp="1"/>
          </p:cNvSpPr>
          <p:nvPr>
            <p:ph idx="1"/>
          </p:nvPr>
        </p:nvSpPr>
        <p:spPr>
          <a:xfrm>
            <a:off x="609600" y="1524000"/>
            <a:ext cx="10972800" cy="4876800"/>
          </a:xfrm>
        </p:spPr>
        <p:txBody>
          <a:bodyPr/>
          <a:lstStyle/>
          <a:p>
            <a:pPr marL="457200" indent="-457200">
              <a:spcBef>
                <a:spcPts val="1800"/>
              </a:spcBef>
              <a:spcAft>
                <a:spcPts val="0"/>
              </a:spcAft>
              <a:buFont typeface="+mj-lt"/>
              <a:buAutoNum type="alphaLcPeriod"/>
            </a:pPr>
            <a:r>
              <a:rPr lang="en-US" sz="2000" dirty="0"/>
              <a:t>Every 3 weeks</a:t>
            </a:r>
          </a:p>
          <a:p>
            <a:pPr marL="457200" indent="-457200">
              <a:spcBef>
                <a:spcPts val="1800"/>
              </a:spcBef>
              <a:spcAft>
                <a:spcPts val="0"/>
              </a:spcAft>
              <a:buFont typeface="+mj-lt"/>
              <a:buAutoNum type="alphaLcPeriod"/>
            </a:pPr>
            <a:r>
              <a:rPr lang="en-US" sz="2000" dirty="0"/>
              <a:t>Every </a:t>
            </a:r>
            <a:r>
              <a:rPr lang="en-US" sz="2000"/>
              <a:t>6 weeks</a:t>
            </a:r>
            <a:endParaRPr lang="en-US" sz="2000" dirty="0"/>
          </a:p>
        </p:txBody>
      </p:sp>
    </p:spTree>
    <p:extLst>
      <p:ext uri="{BB962C8B-B14F-4D97-AF65-F5344CB8AC3E}">
        <p14:creationId xmlns:p14="http://schemas.microsoft.com/office/powerpoint/2010/main" val="2212961555"/>
      </p:ext>
    </p:extLst>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56FBB-CC19-3644-8AAD-F95191BDE868}"/>
              </a:ext>
            </a:extLst>
          </p:cNvPr>
          <p:cNvSpPr>
            <a:spLocks noGrp="1"/>
          </p:cNvSpPr>
          <p:nvPr>
            <p:ph type="title"/>
          </p:nvPr>
        </p:nvSpPr>
        <p:spPr/>
        <p:txBody>
          <a:bodyPr/>
          <a:lstStyle/>
          <a:p>
            <a:r>
              <a:rPr lang="en-US" dirty="0" err="1"/>
              <a:t>Ms</a:t>
            </a:r>
            <a:r>
              <a:rPr lang="en-US" dirty="0"/>
              <a:t> </a:t>
            </a:r>
            <a:r>
              <a:rPr lang="en-US" sz="2800" dirty="0"/>
              <a:t>Lee</a:t>
            </a:r>
            <a:r>
              <a:rPr lang="en-US" dirty="0"/>
              <a:t> — Disclosures</a:t>
            </a:r>
          </a:p>
        </p:txBody>
      </p:sp>
      <p:graphicFrame>
        <p:nvGraphicFramePr>
          <p:cNvPr id="4" name="Table 3">
            <a:extLst>
              <a:ext uri="{FF2B5EF4-FFF2-40B4-BE49-F238E27FC236}">
                <a16:creationId xmlns:a16="http://schemas.microsoft.com/office/drawing/2014/main" id="{A9D9A238-088C-CE4B-9E4F-18754567C03F}"/>
              </a:ext>
            </a:extLst>
          </p:cNvPr>
          <p:cNvGraphicFramePr>
            <a:graphicFrameLocks noGrp="1"/>
          </p:cNvGraphicFramePr>
          <p:nvPr/>
        </p:nvGraphicFramePr>
        <p:xfrm>
          <a:off x="1562100" y="2628900"/>
          <a:ext cx="9067800" cy="1143000"/>
        </p:xfrm>
        <a:graphic>
          <a:graphicData uri="http://schemas.openxmlformats.org/drawingml/2006/table">
            <a:tbl>
              <a:tblPr firstRow="1" bandRow="1">
                <a:tableStyleId>{5C22544A-7EE6-4342-B048-85BDC9FD1C3A}</a:tableStyleId>
              </a:tblPr>
              <a:tblGrid>
                <a:gridCol w="3467100">
                  <a:extLst>
                    <a:ext uri="{9D8B030D-6E8A-4147-A177-3AD203B41FA5}">
                      <a16:colId xmlns:a16="http://schemas.microsoft.com/office/drawing/2014/main" val="1723418156"/>
                    </a:ext>
                  </a:extLst>
                </a:gridCol>
                <a:gridCol w="5600700">
                  <a:extLst>
                    <a:ext uri="{9D8B030D-6E8A-4147-A177-3AD203B41FA5}">
                      <a16:colId xmlns:a16="http://schemas.microsoft.com/office/drawing/2014/main" val="1567980152"/>
                    </a:ext>
                  </a:extLst>
                </a:gridCol>
              </a:tblGrid>
              <a:tr h="1143000">
                <a:tc>
                  <a:txBody>
                    <a:bodyPr/>
                    <a:lstStyle/>
                    <a:p>
                      <a:pPr algn="l"/>
                      <a:r>
                        <a:rPr lang="en-US" sz="1800" b="1" kern="1200" dirty="0">
                          <a:solidFill>
                            <a:srgbClr val="002B50"/>
                          </a:solidFill>
                          <a:effectLst/>
                          <a:latin typeface="+mn-lt"/>
                          <a:ea typeface="+mn-ea"/>
                          <a:cs typeface="+mn-cs"/>
                        </a:rPr>
                        <a:t>Consulting Agreement</a:t>
                      </a:r>
                      <a:endParaRPr lang="en-US" b="0" dirty="0">
                        <a:solidFill>
                          <a:srgbClr val="002B50"/>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kern="1200" dirty="0">
                          <a:solidFill>
                            <a:srgbClr val="002B50"/>
                          </a:solidFill>
                          <a:effectLst/>
                          <a:latin typeface="+mn-lt"/>
                          <a:ea typeface="+mn-ea"/>
                          <a:cs typeface="+mn-cs"/>
                        </a:rPr>
                        <a:t>Pfizer Inc</a:t>
                      </a:r>
                      <a:r>
                        <a:rPr lang="en-US" b="0" dirty="0">
                          <a:solidFill>
                            <a:srgbClr val="002B50"/>
                          </a:solidFill>
                          <a:effectLst/>
                        </a:rPr>
                        <a:t> </a:t>
                      </a:r>
                      <a:endParaRPr lang="en-US" b="0" dirty="0">
                        <a:solidFill>
                          <a:srgbClr val="002B50"/>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017183"/>
                  </a:ext>
                </a:extLst>
              </a:tr>
            </a:tbl>
          </a:graphicData>
        </a:graphic>
      </p:graphicFrame>
    </p:spTree>
    <p:extLst>
      <p:ext uri="{BB962C8B-B14F-4D97-AF65-F5344CB8AC3E}">
        <p14:creationId xmlns:p14="http://schemas.microsoft.com/office/powerpoint/2010/main" val="653423752"/>
      </p:ext>
    </p:extLst>
  </p:cSld>
  <p:clrMapOvr>
    <a:masterClrMapping/>
  </p:clrMapOvr>
  <p:transition spd="slow"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6BB44-92C9-CF4C-BF63-BE3DB32005D1}"/>
              </a:ext>
            </a:extLst>
          </p:cNvPr>
          <p:cNvSpPr>
            <a:spLocks noGrp="1"/>
          </p:cNvSpPr>
          <p:nvPr>
            <p:ph type="title"/>
          </p:nvPr>
        </p:nvSpPr>
        <p:spPr/>
        <p:txBody>
          <a:bodyPr/>
          <a:lstStyle/>
          <a:p>
            <a:r>
              <a:rPr lang="en-US" dirty="0"/>
              <a:t>81-year-old woman (from the practice of </a:t>
            </a:r>
            <a:r>
              <a:rPr lang="en-US" dirty="0" err="1"/>
              <a:t>Ms</a:t>
            </a:r>
            <a:r>
              <a:rPr lang="en-US" dirty="0"/>
              <a:t> </a:t>
            </a:r>
            <a:r>
              <a:rPr lang="en-US" kern="1200" dirty="0">
                <a:latin typeface="Arial" charset="0"/>
                <a:ea typeface="ＭＳ Ｐゴシック" charset="-128"/>
              </a:rPr>
              <a:t>Waxman</a:t>
            </a:r>
            <a:r>
              <a:rPr lang="en-US" dirty="0"/>
              <a:t>)</a:t>
            </a:r>
          </a:p>
        </p:txBody>
      </p:sp>
      <p:sp>
        <p:nvSpPr>
          <p:cNvPr id="3" name="Content Placeholder 2">
            <a:extLst>
              <a:ext uri="{FF2B5EF4-FFF2-40B4-BE49-F238E27FC236}">
                <a16:creationId xmlns:a16="http://schemas.microsoft.com/office/drawing/2014/main" id="{CD47E8A1-2E3E-5643-8C0F-E0F9FD5CA3BE}"/>
              </a:ext>
            </a:extLst>
          </p:cNvPr>
          <p:cNvSpPr>
            <a:spLocks noGrp="1"/>
          </p:cNvSpPr>
          <p:nvPr>
            <p:ph idx="1"/>
          </p:nvPr>
        </p:nvSpPr>
        <p:spPr>
          <a:xfrm>
            <a:off x="609600" y="1371600"/>
            <a:ext cx="11277600" cy="5029200"/>
          </a:xfrm>
        </p:spPr>
        <p:txBody>
          <a:bodyPr/>
          <a:lstStyle/>
          <a:p>
            <a:pPr>
              <a:spcAft>
                <a:spcPts val="600"/>
              </a:spcAft>
            </a:pPr>
            <a:r>
              <a:rPr lang="en-US" sz="2000" dirty="0"/>
              <a:t>10-11/2018: Presents with </a:t>
            </a:r>
            <a:r>
              <a:rPr lang="en-US" sz="2000" dirty="0">
                <a:cs typeface="Times New Roman" panose="02020603050405020304" pitchFamily="18" charset="0"/>
              </a:rPr>
              <a:t>weakness, SOB, and weight loss</a:t>
            </a:r>
          </a:p>
          <a:p>
            <a:pPr lvl="1">
              <a:spcAft>
                <a:spcPts val="600"/>
              </a:spcAft>
            </a:pPr>
            <a:r>
              <a:rPr lang="en-US" sz="2000" dirty="0">
                <a:cs typeface="Times New Roman" panose="02020603050405020304" pitchFamily="18" charset="0"/>
              </a:rPr>
              <a:t>Work up: T1a N2 adenocarcinoma of the lung, no driver mutations identified</a:t>
            </a:r>
            <a:endParaRPr lang="en-US" sz="2000" dirty="0"/>
          </a:p>
          <a:p>
            <a:pPr>
              <a:spcBef>
                <a:spcPts val="2200"/>
              </a:spcBef>
            </a:pPr>
            <a:r>
              <a:rPr lang="en-US" sz="2000" dirty="0">
                <a:cs typeface="Times New Roman" panose="02020603050405020304" pitchFamily="18" charset="0"/>
              </a:rPr>
              <a:t>12/2018 – 1/2019: Concurrent weekly carboplatin/paclitaxel and radiation therapy</a:t>
            </a:r>
          </a:p>
          <a:p>
            <a:pPr>
              <a:spcBef>
                <a:spcPts val="2200"/>
              </a:spcBef>
            </a:pPr>
            <a:r>
              <a:rPr lang="en-US" sz="2000" dirty="0">
                <a:cs typeface="Times New Roman" panose="02020603050405020304" pitchFamily="18" charset="0"/>
              </a:rPr>
              <a:t>2/2019 – 1/2020: Maintenance </a:t>
            </a:r>
            <a:r>
              <a:rPr lang="en-US" sz="2000" dirty="0" err="1">
                <a:cs typeface="Times New Roman" panose="02020603050405020304" pitchFamily="18" charset="0"/>
              </a:rPr>
              <a:t>durvalumab</a:t>
            </a:r>
            <a:endParaRPr lang="en-US" sz="2000" dirty="0">
              <a:cs typeface="Times New Roman" panose="02020603050405020304" pitchFamily="18" charset="0"/>
            </a:endParaRPr>
          </a:p>
          <a:p>
            <a:pPr lvl="1">
              <a:spcBef>
                <a:spcPts val="2200"/>
              </a:spcBef>
            </a:pPr>
            <a:r>
              <a:rPr lang="en-US" sz="2000" dirty="0">
                <a:cs typeface="Times New Roman" panose="02020603050405020304" pitchFamily="18" charset="0"/>
              </a:rPr>
              <a:t>1/2020 PET/CT: Multiple new bilateral pulmonary nodules, suspicious for metastatic disease</a:t>
            </a:r>
          </a:p>
          <a:p>
            <a:pPr lvl="1">
              <a:spcBef>
                <a:spcPts val="2200"/>
              </a:spcBef>
            </a:pPr>
            <a:r>
              <a:rPr lang="en-US" sz="2000" dirty="0" err="1">
                <a:cs typeface="Times New Roman" panose="02020603050405020304" pitchFamily="18" charset="0"/>
              </a:rPr>
              <a:t>Durvalumab</a:t>
            </a:r>
            <a:r>
              <a:rPr lang="en-US" sz="2000" dirty="0">
                <a:cs typeface="Times New Roman" panose="02020603050405020304" pitchFamily="18" charset="0"/>
              </a:rPr>
              <a:t> held</a:t>
            </a:r>
          </a:p>
          <a:p>
            <a:pPr lvl="1">
              <a:spcBef>
                <a:spcPts val="2200"/>
              </a:spcBef>
            </a:pPr>
            <a:r>
              <a:rPr lang="en-US" sz="2000" dirty="0">
                <a:cs typeface="Times New Roman" panose="02020603050405020304" pitchFamily="18" charset="0"/>
              </a:rPr>
              <a:t>Biopsy of left lung nodule: Lung parenchyma with features of organizing pneumonia, no evidence of malignancy</a:t>
            </a:r>
          </a:p>
          <a:p>
            <a:pPr>
              <a:spcBef>
                <a:spcPts val="2200"/>
              </a:spcBef>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6405867"/>
      </p:ext>
    </p:extLst>
  </p:cSld>
  <p:clrMapOvr>
    <a:masterClrMapping/>
  </p:clrMapOvr>
  <p:transition spd="slow"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6BB44-92C9-CF4C-BF63-BE3DB32005D1}"/>
              </a:ext>
            </a:extLst>
          </p:cNvPr>
          <p:cNvSpPr>
            <a:spLocks noGrp="1"/>
          </p:cNvSpPr>
          <p:nvPr>
            <p:ph type="title"/>
          </p:nvPr>
        </p:nvSpPr>
        <p:spPr/>
        <p:txBody>
          <a:bodyPr/>
          <a:lstStyle/>
          <a:p>
            <a:r>
              <a:rPr lang="en-US" dirty="0"/>
              <a:t>81-year-old woman (from the practice of </a:t>
            </a:r>
            <a:r>
              <a:rPr lang="en-US" dirty="0" err="1"/>
              <a:t>Ms</a:t>
            </a:r>
            <a:r>
              <a:rPr lang="en-US" dirty="0"/>
              <a:t> </a:t>
            </a:r>
            <a:r>
              <a:rPr lang="en-US" kern="1200" dirty="0">
                <a:latin typeface="Arial" charset="0"/>
                <a:ea typeface="ＭＳ Ｐゴシック" charset="-128"/>
              </a:rPr>
              <a:t>Waxman</a:t>
            </a:r>
            <a:r>
              <a:rPr lang="en-US" dirty="0"/>
              <a:t>)</a:t>
            </a:r>
            <a:br>
              <a:rPr lang="en-US" dirty="0"/>
            </a:br>
            <a:r>
              <a:rPr lang="en-US" dirty="0">
                <a:latin typeface="+mn-lt"/>
                <a:cs typeface="Times New Roman" panose="02020603050405020304" pitchFamily="18" charset="0"/>
              </a:rPr>
              <a:t>Baseline Findings</a:t>
            </a:r>
            <a:endParaRPr lang="en-US" dirty="0">
              <a:latin typeface="+mn-lt"/>
            </a:endParaRPr>
          </a:p>
        </p:txBody>
      </p:sp>
      <p:pic>
        <p:nvPicPr>
          <p:cNvPr id="6" name="Content Placeholder 4">
            <a:extLst>
              <a:ext uri="{FF2B5EF4-FFF2-40B4-BE49-F238E27FC236}">
                <a16:creationId xmlns:a16="http://schemas.microsoft.com/office/drawing/2014/main" id="{B3F84C96-89BF-8346-8D53-ED4DB6C3C653}"/>
              </a:ext>
            </a:extLst>
          </p:cNvPr>
          <p:cNvPicPr>
            <a:picLocks noGrp="1" noChangeAspect="1"/>
          </p:cNvPicPr>
          <p:nvPr>
            <p:ph sz="half" idx="1"/>
          </p:nvPr>
        </p:nvPicPr>
        <p:blipFill rotWithShape="1">
          <a:blip r:embed="rId2"/>
          <a:srcRect t="6720" r="573"/>
          <a:stretch/>
        </p:blipFill>
        <p:spPr>
          <a:xfrm>
            <a:off x="953037" y="1393826"/>
            <a:ext cx="4626669" cy="4664383"/>
          </a:xfrm>
          <a:prstGeom prst="rect">
            <a:avLst/>
          </a:prstGeom>
        </p:spPr>
      </p:pic>
      <p:pic>
        <p:nvPicPr>
          <p:cNvPr id="7" name="Content Placeholder 5">
            <a:extLst>
              <a:ext uri="{FF2B5EF4-FFF2-40B4-BE49-F238E27FC236}">
                <a16:creationId xmlns:a16="http://schemas.microsoft.com/office/drawing/2014/main" id="{7B6EA332-FA38-D543-B5AB-1FA11B070484}"/>
              </a:ext>
            </a:extLst>
          </p:cNvPr>
          <p:cNvPicPr>
            <a:picLocks noChangeAspect="1"/>
          </p:cNvPicPr>
          <p:nvPr/>
        </p:nvPicPr>
        <p:blipFill>
          <a:blip r:embed="rId3"/>
          <a:stretch>
            <a:fillRect/>
          </a:stretch>
        </p:blipFill>
        <p:spPr>
          <a:xfrm>
            <a:off x="6312000" y="1431540"/>
            <a:ext cx="4626669" cy="4626669"/>
          </a:xfrm>
          <a:prstGeom prst="rect">
            <a:avLst/>
          </a:prstGeom>
        </p:spPr>
      </p:pic>
    </p:spTree>
    <p:extLst>
      <p:ext uri="{BB962C8B-B14F-4D97-AF65-F5344CB8AC3E}">
        <p14:creationId xmlns:p14="http://schemas.microsoft.com/office/powerpoint/2010/main" val="3063113571"/>
      </p:ext>
    </p:extLst>
  </p:cSld>
  <p:clrMapOvr>
    <a:masterClrMapping/>
  </p:clrMapOvr>
  <p:transition spd="slow"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6BB44-92C9-CF4C-BF63-BE3DB32005D1}"/>
              </a:ext>
            </a:extLst>
          </p:cNvPr>
          <p:cNvSpPr>
            <a:spLocks noGrp="1"/>
          </p:cNvSpPr>
          <p:nvPr>
            <p:ph type="title"/>
          </p:nvPr>
        </p:nvSpPr>
        <p:spPr/>
        <p:txBody>
          <a:bodyPr/>
          <a:lstStyle/>
          <a:p>
            <a:r>
              <a:rPr lang="en-US" dirty="0"/>
              <a:t>81-year-old woman (from the practice of </a:t>
            </a:r>
            <a:r>
              <a:rPr lang="en-US" dirty="0" err="1"/>
              <a:t>Ms</a:t>
            </a:r>
            <a:r>
              <a:rPr lang="en-US" dirty="0"/>
              <a:t> </a:t>
            </a:r>
            <a:r>
              <a:rPr lang="en-US" kern="1200" dirty="0">
                <a:latin typeface="Arial" charset="0"/>
                <a:ea typeface="ＭＳ Ｐゴシック" charset="-128"/>
              </a:rPr>
              <a:t>Waxman</a:t>
            </a:r>
            <a:r>
              <a:rPr lang="en-US" dirty="0"/>
              <a:t>)</a:t>
            </a:r>
            <a:br>
              <a:rPr lang="en-US" dirty="0"/>
            </a:br>
            <a:r>
              <a:rPr lang="en-US" dirty="0"/>
              <a:t>Response to Treatment</a:t>
            </a:r>
          </a:p>
        </p:txBody>
      </p:sp>
      <p:pic>
        <p:nvPicPr>
          <p:cNvPr id="3" name="Content Placeholder 4">
            <a:extLst>
              <a:ext uri="{FF2B5EF4-FFF2-40B4-BE49-F238E27FC236}">
                <a16:creationId xmlns:a16="http://schemas.microsoft.com/office/drawing/2014/main" id="{8BF4E0B7-2A86-284F-AEBA-76809605C252}"/>
              </a:ext>
            </a:extLst>
          </p:cNvPr>
          <p:cNvPicPr>
            <a:picLocks noGrp="1" noChangeAspect="1"/>
          </p:cNvPicPr>
          <p:nvPr>
            <p:ph sz="half" idx="1"/>
          </p:nvPr>
        </p:nvPicPr>
        <p:blipFill>
          <a:blip r:embed="rId2"/>
          <a:stretch>
            <a:fillRect/>
          </a:stretch>
        </p:blipFill>
        <p:spPr>
          <a:xfrm>
            <a:off x="1253331" y="1611869"/>
            <a:ext cx="4351338" cy="4351338"/>
          </a:xfrm>
          <a:prstGeom prst="rect">
            <a:avLst/>
          </a:prstGeom>
        </p:spPr>
      </p:pic>
      <p:pic>
        <p:nvPicPr>
          <p:cNvPr id="4" name="Content Placeholder 5">
            <a:extLst>
              <a:ext uri="{FF2B5EF4-FFF2-40B4-BE49-F238E27FC236}">
                <a16:creationId xmlns:a16="http://schemas.microsoft.com/office/drawing/2014/main" id="{84A72428-6534-A649-86E8-1474794FB37D}"/>
              </a:ext>
            </a:extLst>
          </p:cNvPr>
          <p:cNvPicPr>
            <a:picLocks noChangeAspect="1"/>
          </p:cNvPicPr>
          <p:nvPr/>
        </p:nvPicPr>
        <p:blipFill>
          <a:blip r:embed="rId3"/>
          <a:stretch>
            <a:fillRect/>
          </a:stretch>
        </p:blipFill>
        <p:spPr>
          <a:xfrm>
            <a:off x="6587331" y="1611869"/>
            <a:ext cx="4351338" cy="4351338"/>
          </a:xfrm>
          <a:prstGeom prst="rect">
            <a:avLst/>
          </a:prstGeom>
        </p:spPr>
      </p:pic>
    </p:spTree>
    <p:extLst>
      <p:ext uri="{BB962C8B-B14F-4D97-AF65-F5344CB8AC3E}">
        <p14:creationId xmlns:p14="http://schemas.microsoft.com/office/powerpoint/2010/main" val="500600956"/>
      </p:ext>
    </p:extLst>
  </p:cSld>
  <p:clrMapOvr>
    <a:masterClrMapping/>
  </p:clrMapOvr>
  <p:transition spd="slow"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6BB44-92C9-CF4C-BF63-BE3DB32005D1}"/>
              </a:ext>
            </a:extLst>
          </p:cNvPr>
          <p:cNvSpPr>
            <a:spLocks noGrp="1"/>
          </p:cNvSpPr>
          <p:nvPr>
            <p:ph type="title"/>
          </p:nvPr>
        </p:nvSpPr>
        <p:spPr/>
        <p:txBody>
          <a:bodyPr/>
          <a:lstStyle/>
          <a:p>
            <a:r>
              <a:rPr lang="en-US" dirty="0"/>
              <a:t>81-year-old woman (from the practice of </a:t>
            </a:r>
            <a:r>
              <a:rPr lang="en-US" dirty="0" err="1"/>
              <a:t>Ms</a:t>
            </a:r>
            <a:r>
              <a:rPr lang="en-US" dirty="0"/>
              <a:t> </a:t>
            </a:r>
            <a:r>
              <a:rPr lang="en-US" kern="1200" dirty="0">
                <a:latin typeface="Arial" charset="0"/>
                <a:ea typeface="ＭＳ Ｐゴシック" charset="-128"/>
              </a:rPr>
              <a:t>Waxman</a:t>
            </a:r>
            <a:r>
              <a:rPr lang="en-US" dirty="0"/>
              <a:t>)</a:t>
            </a:r>
          </a:p>
        </p:txBody>
      </p:sp>
      <p:pic>
        <p:nvPicPr>
          <p:cNvPr id="3" name="Content Placeholder 3">
            <a:extLst>
              <a:ext uri="{FF2B5EF4-FFF2-40B4-BE49-F238E27FC236}">
                <a16:creationId xmlns:a16="http://schemas.microsoft.com/office/drawing/2014/main" id="{5497CD31-C1A5-C147-824B-2389D8586F26}"/>
              </a:ext>
            </a:extLst>
          </p:cNvPr>
          <p:cNvPicPr>
            <a:picLocks noGrp="1" noChangeAspect="1"/>
          </p:cNvPicPr>
          <p:nvPr>
            <p:ph idx="1"/>
          </p:nvPr>
        </p:nvPicPr>
        <p:blipFill rotWithShape="1">
          <a:blip r:embed="rId2"/>
          <a:srcRect l="-1" t="6292" r="1181"/>
          <a:stretch/>
        </p:blipFill>
        <p:spPr>
          <a:xfrm>
            <a:off x="1113378" y="1828800"/>
            <a:ext cx="4978140" cy="4720706"/>
          </a:xfrm>
          <a:prstGeom prst="rect">
            <a:avLst/>
          </a:prstGeom>
        </p:spPr>
      </p:pic>
      <p:sp>
        <p:nvSpPr>
          <p:cNvPr id="4" name="TextBox 3">
            <a:extLst>
              <a:ext uri="{FF2B5EF4-FFF2-40B4-BE49-F238E27FC236}">
                <a16:creationId xmlns:a16="http://schemas.microsoft.com/office/drawing/2014/main" id="{A04AB5A9-13BF-FF4A-A529-2ED6389B01C4}"/>
              </a:ext>
            </a:extLst>
          </p:cNvPr>
          <p:cNvSpPr txBox="1"/>
          <p:nvPr/>
        </p:nvSpPr>
        <p:spPr>
          <a:xfrm>
            <a:off x="1080427" y="1255067"/>
            <a:ext cx="4978140" cy="461665"/>
          </a:xfrm>
          <a:prstGeom prst="rect">
            <a:avLst/>
          </a:prstGeom>
          <a:noFill/>
        </p:spPr>
        <p:txBody>
          <a:bodyPr wrap="square" rtlCol="0">
            <a:spAutoFit/>
          </a:bodyPr>
          <a:lstStyle/>
          <a:p>
            <a:pPr algn="ctr"/>
            <a:r>
              <a:rPr lang="en-US" b="1" dirty="0">
                <a:solidFill>
                  <a:srgbClr val="0432FF"/>
                </a:solidFill>
              </a:rPr>
              <a:t>Suspicious Findings</a:t>
            </a:r>
          </a:p>
        </p:txBody>
      </p:sp>
      <p:pic>
        <p:nvPicPr>
          <p:cNvPr id="5" name="Content Placeholder 3">
            <a:extLst>
              <a:ext uri="{FF2B5EF4-FFF2-40B4-BE49-F238E27FC236}">
                <a16:creationId xmlns:a16="http://schemas.microsoft.com/office/drawing/2014/main" id="{DBD5D99A-A44F-B741-B182-9CF1E283575D}"/>
              </a:ext>
            </a:extLst>
          </p:cNvPr>
          <p:cNvPicPr>
            <a:picLocks noChangeAspect="1"/>
          </p:cNvPicPr>
          <p:nvPr/>
        </p:nvPicPr>
        <p:blipFill rotWithShape="1">
          <a:blip r:embed="rId3"/>
          <a:srcRect t="6934" r="2254" b="429"/>
          <a:stretch/>
        </p:blipFill>
        <p:spPr bwMode="auto">
          <a:xfrm>
            <a:off x="6587403" y="1828800"/>
            <a:ext cx="4962046" cy="470262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F6FD861-390C-5144-AFED-A3E259704C1C}"/>
              </a:ext>
            </a:extLst>
          </p:cNvPr>
          <p:cNvSpPr txBox="1"/>
          <p:nvPr/>
        </p:nvSpPr>
        <p:spPr>
          <a:xfrm>
            <a:off x="6571309" y="1278923"/>
            <a:ext cx="4978140" cy="461665"/>
          </a:xfrm>
          <a:prstGeom prst="rect">
            <a:avLst/>
          </a:prstGeom>
          <a:noFill/>
        </p:spPr>
        <p:txBody>
          <a:bodyPr wrap="square" rtlCol="0">
            <a:spAutoFit/>
          </a:bodyPr>
          <a:lstStyle/>
          <a:p>
            <a:pPr algn="ctr"/>
            <a:r>
              <a:rPr lang="en-US" b="1" dirty="0">
                <a:solidFill>
                  <a:srgbClr val="0432FF"/>
                </a:solidFill>
              </a:rPr>
              <a:t>Newest Scan</a:t>
            </a:r>
          </a:p>
        </p:txBody>
      </p:sp>
    </p:spTree>
    <p:extLst>
      <p:ext uri="{BB962C8B-B14F-4D97-AF65-F5344CB8AC3E}">
        <p14:creationId xmlns:p14="http://schemas.microsoft.com/office/powerpoint/2010/main" val="2071312072"/>
      </p:ext>
    </p:extLst>
  </p:cSld>
  <p:clrMapOvr>
    <a:masterClrMapping/>
  </p:clrMapOvr>
  <p:transition spd="slow"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noChangeArrowheads="1"/>
          </p:cNvSpPr>
          <p:nvPr>
            <p:ph type="title"/>
          </p:nvPr>
        </p:nvSpPr>
        <p:spPr/>
        <p:txBody>
          <a:bodyPr/>
          <a:lstStyle/>
          <a:p>
            <a:r>
              <a:rPr lang="en-US" altLang="en-US" dirty="0"/>
              <a:t>PACIFIC: Overall Toxicity</a:t>
            </a:r>
          </a:p>
        </p:txBody>
      </p:sp>
      <p:sp>
        <p:nvSpPr>
          <p:cNvPr id="56323" name="Content Placeholder 2"/>
          <p:cNvSpPr>
            <a:spLocks noGrp="1" noChangeArrowheads="1"/>
          </p:cNvSpPr>
          <p:nvPr>
            <p:ph idx="1"/>
          </p:nvPr>
        </p:nvSpPr>
        <p:spPr>
          <a:xfrm>
            <a:off x="1422400" y="1446377"/>
            <a:ext cx="10518561" cy="4724400"/>
          </a:xfrm>
        </p:spPr>
        <p:txBody>
          <a:bodyPr/>
          <a:lstStyle/>
          <a:p>
            <a:r>
              <a:rPr lang="en-US" altLang="en-US" sz="3197" dirty="0"/>
              <a:t>PACIFIC (12 months durvalumab consolidation)</a:t>
            </a:r>
          </a:p>
          <a:p>
            <a:pPr lvl="1"/>
            <a:r>
              <a:rPr lang="en-US" altLang="en-US" sz="2664" dirty="0"/>
              <a:t>Grade 3-4 AEs seen in 30.5% (vs. 26.1% with placebo)</a:t>
            </a:r>
          </a:p>
          <a:p>
            <a:pPr lvl="1"/>
            <a:r>
              <a:rPr lang="en-US" altLang="en-US" sz="2664" dirty="0"/>
              <a:t>Immune toxicity in 24.4% (vs. 8.1% with placebo)</a:t>
            </a:r>
          </a:p>
          <a:p>
            <a:pPr lvl="1"/>
            <a:r>
              <a:rPr lang="en-US" altLang="en-US" sz="2664" dirty="0"/>
              <a:t>Discontinuation due to AE was 15.4% (vs. 9.8% with placebo)</a:t>
            </a:r>
          </a:p>
          <a:p>
            <a:pPr lvl="1"/>
            <a:endParaRPr lang="en-US" altLang="en-US" sz="2664" dirty="0"/>
          </a:p>
          <a:p>
            <a:pPr lvl="1"/>
            <a:endParaRPr lang="en-US" altLang="en-US" sz="2664" dirty="0"/>
          </a:p>
          <a:p>
            <a:pPr lvl="1"/>
            <a:endParaRPr lang="en-US" altLang="en-US" sz="2664" dirty="0"/>
          </a:p>
        </p:txBody>
      </p:sp>
      <p:sp>
        <p:nvSpPr>
          <p:cNvPr id="4" name="TextBox 3"/>
          <p:cNvSpPr txBox="1"/>
          <p:nvPr/>
        </p:nvSpPr>
        <p:spPr>
          <a:xfrm>
            <a:off x="10667370" y="6122316"/>
            <a:ext cx="1277914" cy="379206"/>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932" b="0" i="1" u="none" strike="noStrike" kern="1200" cap="none" spc="0" normalizeH="0" baseline="0" noProof="0" dirty="0">
                <a:ln>
                  <a:noFill/>
                </a:ln>
                <a:solidFill>
                  <a:prstClr val="black"/>
                </a:solidFill>
                <a:effectLst/>
                <a:uLnTx/>
                <a:uFillTx/>
                <a:latin typeface="Arial"/>
                <a:ea typeface="+mn-ea"/>
                <a:cs typeface="+mn-cs"/>
              </a:rPr>
              <a:t>Antonia, NEJM 2018</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932" b="0" i="1" u="none" strike="noStrike" kern="1200" cap="none" spc="0" normalizeH="0" baseline="0" noProof="0" dirty="0">
                <a:ln>
                  <a:noFill/>
                </a:ln>
                <a:solidFill>
                  <a:prstClr val="black"/>
                </a:solidFill>
                <a:effectLst/>
                <a:uLnTx/>
                <a:uFillTx/>
                <a:latin typeface="Arial"/>
                <a:ea typeface="+mn-ea"/>
                <a:cs typeface="+mn-cs"/>
              </a:rPr>
              <a:t>Naidoo, ASCO 2020</a:t>
            </a:r>
          </a:p>
        </p:txBody>
      </p:sp>
      <p:graphicFrame>
        <p:nvGraphicFramePr>
          <p:cNvPr id="2" name="Table 1">
            <a:extLst>
              <a:ext uri="{FF2B5EF4-FFF2-40B4-BE49-F238E27FC236}">
                <a16:creationId xmlns:a16="http://schemas.microsoft.com/office/drawing/2014/main" id="{57D08381-8797-F643-8795-65958DB3C860}"/>
              </a:ext>
            </a:extLst>
          </p:cNvPr>
          <p:cNvGraphicFramePr>
            <a:graphicFrameLocks noGrp="1"/>
          </p:cNvGraphicFramePr>
          <p:nvPr/>
        </p:nvGraphicFramePr>
        <p:xfrm>
          <a:off x="1648535" y="4264700"/>
          <a:ext cx="8120481" cy="2233130"/>
        </p:xfrm>
        <a:graphic>
          <a:graphicData uri="http://schemas.openxmlformats.org/drawingml/2006/table">
            <a:tbl>
              <a:tblPr firstRow="1" bandRow="1">
                <a:tableStyleId>{F5AB1C69-6EDB-4FF4-983F-18BD219EF322}</a:tableStyleId>
              </a:tblPr>
              <a:tblGrid>
                <a:gridCol w="2706827">
                  <a:extLst>
                    <a:ext uri="{9D8B030D-6E8A-4147-A177-3AD203B41FA5}">
                      <a16:colId xmlns:a16="http://schemas.microsoft.com/office/drawing/2014/main" val="1956150493"/>
                    </a:ext>
                  </a:extLst>
                </a:gridCol>
                <a:gridCol w="2706827">
                  <a:extLst>
                    <a:ext uri="{9D8B030D-6E8A-4147-A177-3AD203B41FA5}">
                      <a16:colId xmlns:a16="http://schemas.microsoft.com/office/drawing/2014/main" val="1722934157"/>
                    </a:ext>
                  </a:extLst>
                </a:gridCol>
                <a:gridCol w="2706827">
                  <a:extLst>
                    <a:ext uri="{9D8B030D-6E8A-4147-A177-3AD203B41FA5}">
                      <a16:colId xmlns:a16="http://schemas.microsoft.com/office/drawing/2014/main" val="2298706129"/>
                    </a:ext>
                  </a:extLst>
                </a:gridCol>
              </a:tblGrid>
              <a:tr h="446626">
                <a:tc>
                  <a:txBody>
                    <a:bodyPr/>
                    <a:lstStyle/>
                    <a:p>
                      <a:endParaRPr lang="en-US" sz="2100" dirty="0"/>
                    </a:p>
                  </a:txBody>
                  <a:tcPr marL="121807" marR="121807" marT="60904" marB="60904"/>
                </a:tc>
                <a:tc>
                  <a:txBody>
                    <a:bodyPr/>
                    <a:lstStyle/>
                    <a:p>
                      <a:pPr algn="ctr"/>
                      <a:r>
                        <a:rPr lang="en-US" sz="2100" dirty="0"/>
                        <a:t>Durvalumab</a:t>
                      </a:r>
                    </a:p>
                  </a:txBody>
                  <a:tcPr marL="121807" marR="121807" marT="60904" marB="60904"/>
                </a:tc>
                <a:tc>
                  <a:txBody>
                    <a:bodyPr/>
                    <a:lstStyle/>
                    <a:p>
                      <a:pPr algn="ctr"/>
                      <a:r>
                        <a:rPr lang="en-US" sz="2100" dirty="0"/>
                        <a:t>Placebo</a:t>
                      </a:r>
                    </a:p>
                  </a:txBody>
                  <a:tcPr marL="121807" marR="121807" marT="60904" marB="60904"/>
                </a:tc>
                <a:extLst>
                  <a:ext uri="{0D108BD9-81ED-4DB2-BD59-A6C34878D82A}">
                    <a16:rowId xmlns:a16="http://schemas.microsoft.com/office/drawing/2014/main" val="3933181275"/>
                  </a:ext>
                </a:extLst>
              </a:tr>
              <a:tr h="446626">
                <a:tc>
                  <a:txBody>
                    <a:bodyPr/>
                    <a:lstStyle/>
                    <a:p>
                      <a:r>
                        <a:rPr lang="en-US" sz="2100" dirty="0"/>
                        <a:t>Cough</a:t>
                      </a:r>
                    </a:p>
                  </a:txBody>
                  <a:tcPr marL="121807" marR="121807" marT="60904" marB="60904"/>
                </a:tc>
                <a:tc>
                  <a:txBody>
                    <a:bodyPr/>
                    <a:lstStyle/>
                    <a:p>
                      <a:pPr algn="ctr"/>
                      <a:r>
                        <a:rPr lang="en-US" sz="2100" dirty="0"/>
                        <a:t>35.2%</a:t>
                      </a:r>
                    </a:p>
                  </a:txBody>
                  <a:tcPr marL="121807" marR="121807" marT="60904" marB="60904"/>
                </a:tc>
                <a:tc>
                  <a:txBody>
                    <a:bodyPr/>
                    <a:lstStyle/>
                    <a:p>
                      <a:pPr algn="ctr"/>
                      <a:r>
                        <a:rPr lang="en-US" sz="2100" dirty="0"/>
                        <a:t>25.2%</a:t>
                      </a:r>
                    </a:p>
                  </a:txBody>
                  <a:tcPr marL="121807" marR="121807" marT="60904" marB="60904"/>
                </a:tc>
                <a:extLst>
                  <a:ext uri="{0D108BD9-81ED-4DB2-BD59-A6C34878D82A}">
                    <a16:rowId xmlns:a16="http://schemas.microsoft.com/office/drawing/2014/main" val="2792029871"/>
                  </a:ext>
                </a:extLst>
              </a:tr>
              <a:tr h="446626">
                <a:tc>
                  <a:txBody>
                    <a:bodyPr/>
                    <a:lstStyle/>
                    <a:p>
                      <a:r>
                        <a:rPr lang="en-US" sz="2100" dirty="0"/>
                        <a:t>Fatigue</a:t>
                      </a:r>
                    </a:p>
                  </a:txBody>
                  <a:tcPr marL="121807" marR="121807" marT="60904" marB="60904"/>
                </a:tc>
                <a:tc>
                  <a:txBody>
                    <a:bodyPr/>
                    <a:lstStyle/>
                    <a:p>
                      <a:pPr algn="ctr"/>
                      <a:r>
                        <a:rPr lang="en-US" sz="2100" dirty="0"/>
                        <a:t>24.0%</a:t>
                      </a:r>
                    </a:p>
                  </a:txBody>
                  <a:tcPr marL="121807" marR="121807" marT="60904" marB="60904"/>
                </a:tc>
                <a:tc>
                  <a:txBody>
                    <a:bodyPr/>
                    <a:lstStyle/>
                    <a:p>
                      <a:pPr algn="ctr"/>
                      <a:r>
                        <a:rPr lang="en-US" sz="2100" dirty="0"/>
                        <a:t>20.5%</a:t>
                      </a:r>
                    </a:p>
                  </a:txBody>
                  <a:tcPr marL="121807" marR="121807" marT="60904" marB="60904"/>
                </a:tc>
                <a:extLst>
                  <a:ext uri="{0D108BD9-81ED-4DB2-BD59-A6C34878D82A}">
                    <a16:rowId xmlns:a16="http://schemas.microsoft.com/office/drawing/2014/main" val="1098754507"/>
                  </a:ext>
                </a:extLst>
              </a:tr>
              <a:tr h="446626">
                <a:tc>
                  <a:txBody>
                    <a:bodyPr/>
                    <a:lstStyle/>
                    <a:p>
                      <a:r>
                        <a:rPr lang="en-US" sz="2100" dirty="0"/>
                        <a:t>Dyspnea</a:t>
                      </a:r>
                    </a:p>
                  </a:txBody>
                  <a:tcPr marL="121807" marR="121807" marT="60904" marB="60904"/>
                </a:tc>
                <a:tc>
                  <a:txBody>
                    <a:bodyPr/>
                    <a:lstStyle/>
                    <a:p>
                      <a:pPr algn="ctr"/>
                      <a:r>
                        <a:rPr lang="en-US" sz="2100" dirty="0"/>
                        <a:t>22.3%</a:t>
                      </a:r>
                    </a:p>
                  </a:txBody>
                  <a:tcPr marL="121807" marR="121807" marT="60904" marB="60904"/>
                </a:tc>
                <a:tc>
                  <a:txBody>
                    <a:bodyPr/>
                    <a:lstStyle/>
                    <a:p>
                      <a:pPr algn="ctr"/>
                      <a:r>
                        <a:rPr lang="en-US" sz="2100" dirty="0"/>
                        <a:t>23.9%</a:t>
                      </a:r>
                    </a:p>
                  </a:txBody>
                  <a:tcPr marL="121807" marR="121807" marT="60904" marB="60904"/>
                </a:tc>
                <a:extLst>
                  <a:ext uri="{0D108BD9-81ED-4DB2-BD59-A6C34878D82A}">
                    <a16:rowId xmlns:a16="http://schemas.microsoft.com/office/drawing/2014/main" val="2184055628"/>
                  </a:ext>
                </a:extLst>
              </a:tr>
              <a:tr h="446626">
                <a:tc>
                  <a:txBody>
                    <a:bodyPr/>
                    <a:lstStyle/>
                    <a:p>
                      <a:r>
                        <a:rPr lang="en-US" sz="2100" dirty="0"/>
                        <a:t>Diarrhea</a:t>
                      </a:r>
                    </a:p>
                  </a:txBody>
                  <a:tcPr marL="121807" marR="121807" marT="60904" marB="60904"/>
                </a:tc>
                <a:tc>
                  <a:txBody>
                    <a:bodyPr/>
                    <a:lstStyle/>
                    <a:p>
                      <a:pPr algn="ctr"/>
                      <a:r>
                        <a:rPr lang="en-US" sz="2100" dirty="0"/>
                        <a:t>18.5%</a:t>
                      </a:r>
                    </a:p>
                  </a:txBody>
                  <a:tcPr marL="121807" marR="121807" marT="60904" marB="60904"/>
                </a:tc>
                <a:tc>
                  <a:txBody>
                    <a:bodyPr/>
                    <a:lstStyle/>
                    <a:p>
                      <a:pPr algn="ctr"/>
                      <a:r>
                        <a:rPr lang="en-US" sz="2100" dirty="0"/>
                        <a:t>19.7%</a:t>
                      </a:r>
                    </a:p>
                  </a:txBody>
                  <a:tcPr marL="121807" marR="121807" marT="60904" marB="60904"/>
                </a:tc>
                <a:extLst>
                  <a:ext uri="{0D108BD9-81ED-4DB2-BD59-A6C34878D82A}">
                    <a16:rowId xmlns:a16="http://schemas.microsoft.com/office/drawing/2014/main" val="1194356732"/>
                  </a:ext>
                </a:extLst>
              </a:tr>
            </a:tbl>
          </a:graphicData>
        </a:graphic>
      </p:graphicFrame>
      <p:sp>
        <p:nvSpPr>
          <p:cNvPr id="3" name="TextBox 2">
            <a:extLst>
              <a:ext uri="{FF2B5EF4-FFF2-40B4-BE49-F238E27FC236}">
                <a16:creationId xmlns:a16="http://schemas.microsoft.com/office/drawing/2014/main" id="{BA90ACCA-2452-F84D-9470-D86331C94745}"/>
              </a:ext>
            </a:extLst>
          </p:cNvPr>
          <p:cNvSpPr txBox="1"/>
          <p:nvPr/>
        </p:nvSpPr>
        <p:spPr>
          <a:xfrm>
            <a:off x="1543527" y="3808577"/>
            <a:ext cx="5307671" cy="46134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398"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Common AEs (any cause, any grade)</a:t>
            </a:r>
          </a:p>
        </p:txBody>
      </p:sp>
      <p:sp>
        <p:nvSpPr>
          <p:cNvPr id="7" name="TextBox 6">
            <a:extLst>
              <a:ext uri="{FF2B5EF4-FFF2-40B4-BE49-F238E27FC236}">
                <a16:creationId xmlns:a16="http://schemas.microsoft.com/office/drawing/2014/main" id="{024CBA74-F8B6-814C-A1C3-68C6C8A2CC90}"/>
              </a:ext>
            </a:extLst>
          </p:cNvPr>
          <p:cNvSpPr txBox="1"/>
          <p:nvPr/>
        </p:nvSpPr>
        <p:spPr>
          <a:xfrm>
            <a:off x="1524000" y="6478390"/>
            <a:ext cx="3526928" cy="338554"/>
          </a:xfrm>
          <a:prstGeom prst="rect">
            <a:avLst/>
          </a:prstGeom>
          <a:noFill/>
        </p:spPr>
        <p:txBody>
          <a:bodyPr wrap="none" rtlCol="0">
            <a:spAutoFit/>
          </a:bodyPr>
          <a:lstStyle/>
          <a:p>
            <a:r>
              <a:rPr lang="en-US" sz="1600" dirty="0"/>
              <a:t>Courtesy of Stephen V Liu, MD, PhD</a:t>
            </a:r>
          </a:p>
        </p:txBody>
      </p:sp>
    </p:spTree>
    <p:extLst>
      <p:ext uri="{BB962C8B-B14F-4D97-AF65-F5344CB8AC3E}">
        <p14:creationId xmlns:p14="http://schemas.microsoft.com/office/powerpoint/2010/main" val="37737795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765A4D-7F8C-1B4A-860C-E3049320058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PACIFIC: Incidence and Time to Onset of Pneumonitis, and Treatment Exposure</a:t>
            </a:r>
            <a:endParaRPr lang="en-US" dirty="0"/>
          </a:p>
        </p:txBody>
      </p:sp>
      <p:graphicFrame>
        <p:nvGraphicFramePr>
          <p:cNvPr id="4" name="Content Placeholder 3"/>
          <p:cNvGraphicFramePr>
            <a:graphicFrameLocks noGrp="1"/>
          </p:cNvGraphicFramePr>
          <p:nvPr>
            <p:ph idx="4294967295"/>
          </p:nvPr>
        </p:nvGraphicFramePr>
        <p:xfrm>
          <a:off x="1939359" y="1382554"/>
          <a:ext cx="8129910" cy="2046446"/>
        </p:xfrm>
        <a:graphic>
          <a:graphicData uri="http://schemas.openxmlformats.org/drawingml/2006/table">
            <a:tbl>
              <a:tblPr firstRow="1" bandRow="1">
                <a:tableStyleId>{21E4AEA4-8DFA-4A89-87EB-49C32662AFE0}</a:tableStyleId>
              </a:tblPr>
              <a:tblGrid>
                <a:gridCol w="4929051">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544675">
                  <a:extLst>
                    <a:ext uri="{9D8B030D-6E8A-4147-A177-3AD203B41FA5}">
                      <a16:colId xmlns:a16="http://schemas.microsoft.com/office/drawing/2014/main" val="20002"/>
                    </a:ext>
                  </a:extLst>
                </a:gridCol>
              </a:tblGrid>
              <a:tr h="522446">
                <a:tc>
                  <a:txBody>
                    <a:bodyPr/>
                    <a:lstStyle/>
                    <a:p>
                      <a:r>
                        <a:rPr lang="en-US" sz="1400" dirty="0"/>
                        <a:t>Pneumonitis</a:t>
                      </a:r>
                    </a:p>
                  </a:txBody>
                  <a:tcPr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E5E"/>
                    </a:solidFill>
                  </a:tcPr>
                </a:tc>
                <a:tc>
                  <a:txBody>
                    <a:bodyPr/>
                    <a:lstStyle/>
                    <a:p>
                      <a:pPr algn="ctr"/>
                      <a:r>
                        <a:rPr lang="en-US" sz="1400" dirty="0" err="1"/>
                        <a:t>Durvalumab</a:t>
                      </a:r>
                      <a:endParaRPr lang="en-US" sz="1400" dirty="0"/>
                    </a:p>
                    <a:p>
                      <a:pPr algn="ctr"/>
                      <a:r>
                        <a:rPr lang="en-US" sz="1400" dirty="0"/>
                        <a:t>(N = 475)</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E5E"/>
                    </a:solidFill>
                  </a:tcPr>
                </a:tc>
                <a:tc>
                  <a:txBody>
                    <a:bodyPr/>
                    <a:lstStyle/>
                    <a:p>
                      <a:pPr algn="ctr"/>
                      <a:r>
                        <a:rPr lang="en-US" sz="1400" dirty="0"/>
                        <a:t>Placebo</a:t>
                      </a:r>
                    </a:p>
                    <a:p>
                      <a:pPr algn="ctr"/>
                      <a:r>
                        <a:rPr lang="en-US" sz="1400" dirty="0"/>
                        <a:t>(N = 234)</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E5E"/>
                    </a:solidFill>
                  </a:tcPr>
                </a:tc>
                <a:extLst>
                  <a:ext uri="{0D108BD9-81ED-4DB2-BD59-A6C34878D82A}">
                    <a16:rowId xmlns:a16="http://schemas.microsoft.com/office/drawing/2014/main" val="10000"/>
                  </a:ext>
                </a:extLst>
              </a:tr>
              <a:tr h="304760">
                <a:tc>
                  <a:txBody>
                    <a:bodyPr/>
                    <a:lstStyle/>
                    <a:p>
                      <a:r>
                        <a:rPr lang="en-US" sz="1400" dirty="0"/>
                        <a:t>Any grade pneumonitis or radiation pneumonitis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r>
                        <a:rPr lang="en-US" sz="1400" dirty="0"/>
                        <a:t>96.8%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r>
                        <a:rPr lang="en-US" sz="1400" dirty="0"/>
                        <a:t>94.9%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extLst>
                  <a:ext uri="{0D108BD9-81ED-4DB2-BD59-A6C34878D82A}">
                    <a16:rowId xmlns:a16="http://schemas.microsoft.com/office/drawing/2014/main" val="10001"/>
                  </a:ext>
                </a:extLst>
              </a:tr>
              <a:tr h="304760">
                <a:tc>
                  <a:txBody>
                    <a:bodyPr/>
                    <a:lstStyle/>
                    <a:p>
                      <a:r>
                        <a:rPr lang="en-US" sz="1400" dirty="0"/>
                        <a:t>Grade 3/4 pneumonitis or radiation pneumonitis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r>
                        <a:rPr lang="en-US" sz="1400" dirty="0"/>
                        <a:t>29.9%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r>
                        <a:rPr lang="en-US" sz="1400" dirty="0"/>
                        <a:t>26.1%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extLst>
                  <a:ext uri="{0D108BD9-81ED-4DB2-BD59-A6C34878D82A}">
                    <a16:rowId xmlns:a16="http://schemas.microsoft.com/office/drawing/2014/main" val="10002"/>
                  </a:ext>
                </a:extLst>
              </a:tr>
              <a:tr h="304760">
                <a:tc>
                  <a:txBody>
                    <a:bodyPr/>
                    <a:lstStyle/>
                    <a:p>
                      <a:r>
                        <a:rPr lang="en-US" sz="1400" dirty="0"/>
                        <a:t>Median time to onset from 1</a:t>
                      </a:r>
                      <a:r>
                        <a:rPr lang="en-US" sz="1400" baseline="30000" dirty="0"/>
                        <a:t>st</a:t>
                      </a:r>
                      <a:r>
                        <a:rPr lang="en-US" sz="1400" dirty="0"/>
                        <a:t> dose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r>
                        <a:rPr lang="en-US" sz="1400" dirty="0"/>
                        <a:t>55.0 days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r>
                        <a:rPr lang="en-US" sz="1400" dirty="0"/>
                        <a:t>55.0 days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extLst>
                  <a:ext uri="{0D108BD9-81ED-4DB2-BD59-A6C34878D82A}">
                    <a16:rowId xmlns:a16="http://schemas.microsoft.com/office/drawing/2014/main" val="10003"/>
                  </a:ext>
                </a:extLst>
              </a:tr>
              <a:tr h="304760">
                <a:tc>
                  <a:txBody>
                    <a:bodyPr/>
                    <a:lstStyle/>
                    <a:p>
                      <a:r>
                        <a:rPr lang="en-US" sz="1400" dirty="0"/>
                        <a:t>Median time to onset from radiotherapy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r>
                        <a:rPr lang="en-US" sz="1400" dirty="0"/>
                        <a:t>73.0 days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r>
                        <a:rPr lang="en-US" sz="1400" dirty="0"/>
                        <a:t>76.5 days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extLst>
                  <a:ext uri="{0D108BD9-81ED-4DB2-BD59-A6C34878D82A}">
                    <a16:rowId xmlns:a16="http://schemas.microsoft.com/office/drawing/2014/main" val="1730846934"/>
                  </a:ext>
                </a:extLst>
              </a:tr>
              <a:tr h="304760">
                <a:tc>
                  <a:txBody>
                    <a:bodyPr/>
                    <a:lstStyle/>
                    <a:p>
                      <a:r>
                        <a:rPr lang="en-US" sz="1400" dirty="0"/>
                        <a:t>Median duration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r>
                        <a:rPr lang="en-US" sz="1400" dirty="0"/>
                        <a:t>64.0 days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r>
                        <a:rPr lang="en-US" sz="1400" dirty="0"/>
                        <a:t>57.0 days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extLst>
                  <a:ext uri="{0D108BD9-81ED-4DB2-BD59-A6C34878D82A}">
                    <a16:rowId xmlns:a16="http://schemas.microsoft.com/office/drawing/2014/main" val="2793170818"/>
                  </a:ext>
                </a:extLst>
              </a:tr>
            </a:tbl>
          </a:graphicData>
        </a:graphic>
      </p:graphicFrame>
      <p:sp>
        <p:nvSpPr>
          <p:cNvPr id="7" name="TextBox 6"/>
          <p:cNvSpPr txBox="1"/>
          <p:nvPr/>
        </p:nvSpPr>
        <p:spPr>
          <a:xfrm>
            <a:off x="167680" y="6444815"/>
            <a:ext cx="6945276" cy="323165"/>
          </a:xfrm>
          <a:prstGeom prst="rect">
            <a:avLst/>
          </a:prstGeom>
          <a:noFill/>
        </p:spPr>
        <p:txBody>
          <a:bodyPr wrap="square" rtlCol="0"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err="1">
                <a:ln>
                  <a:noFill/>
                </a:ln>
                <a:solidFill>
                  <a:srgbClr val="002060"/>
                </a:solidFill>
                <a:effectLst/>
                <a:uLnTx/>
                <a:uFillTx/>
                <a:latin typeface="Arial" panose="020B0604020202020204" pitchFamily="34" charset="0"/>
                <a:ea typeface="ＭＳ Ｐゴシック" charset="0"/>
                <a:cs typeface="Arial" panose="020B0604020202020204" pitchFamily="34" charset="0"/>
              </a:rPr>
              <a:t>Vansteenkiste</a:t>
            </a:r>
            <a:r>
              <a:rPr kumimoji="0" lang="en-US" sz="1500" b="0"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 JF et al. </a:t>
            </a:r>
            <a:r>
              <a:rPr kumimoji="0" lang="en-US" sz="1500" b="0" i="1"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Proc IASLC/WCLC </a:t>
            </a:r>
            <a:r>
              <a:rPr kumimoji="0" lang="en-US" sz="1500" b="0"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2018;Abstract MA05.02.</a:t>
            </a:r>
            <a:endParaRPr kumimoji="0" lang="nb-NO" sz="1500" b="0" i="0" u="none" strike="noStrike" kern="1200" cap="none" spc="0" normalizeH="0" baseline="0" noProof="0" dirty="0">
              <a:ln>
                <a:noFill/>
              </a:ln>
              <a:solidFill>
                <a:srgbClr val="002060"/>
              </a:solidFill>
              <a:effectLst/>
              <a:uLnTx/>
              <a:uFillTx/>
              <a:latin typeface="Arial" panose="020B0604020202020204" pitchFamily="34" charset="0"/>
              <a:ea typeface="MS PGothic" charset="0"/>
              <a:cs typeface="Arial" panose="020B0604020202020204" pitchFamily="34" charset="0"/>
            </a:endParaRPr>
          </a:p>
        </p:txBody>
      </p:sp>
      <p:sp>
        <p:nvSpPr>
          <p:cNvPr id="6" name="TextBox 5">
            <a:extLst>
              <a:ext uri="{FF2B5EF4-FFF2-40B4-BE49-F238E27FC236}">
                <a16:creationId xmlns:a16="http://schemas.microsoft.com/office/drawing/2014/main" id="{3FB19F03-61BA-1747-AB3B-D7CBD48E175E}"/>
              </a:ext>
            </a:extLst>
          </p:cNvPr>
          <p:cNvSpPr txBox="1"/>
          <p:nvPr/>
        </p:nvSpPr>
        <p:spPr>
          <a:xfrm>
            <a:off x="2010694" y="3583204"/>
            <a:ext cx="7512313" cy="338554"/>
          </a:xfrm>
          <a:prstGeom prst="rect">
            <a:avLst/>
          </a:prstGeom>
          <a:noFill/>
        </p:spPr>
        <p:txBody>
          <a:bodyPr wrap="none" rtlCol="0">
            <a:spAutoFit/>
          </a:bodyPr>
          <a:lstStyle/>
          <a:p>
            <a:pPr marL="173038" marR="0" lvl="0" indent="-173038"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3838" algn="l"/>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Overall treatment exposure was similar for patients with or without pneumonitis</a:t>
            </a:r>
            <a:endParaRPr kumimoji="0" lang="en-US" sz="1600" b="0" i="0" u="none" strike="noStrike" kern="1200" cap="none" spc="0" normalizeH="0" baseline="3000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aphicFrame>
        <p:nvGraphicFramePr>
          <p:cNvPr id="9" name="Chart 8">
            <a:extLst>
              <a:ext uri="{FF2B5EF4-FFF2-40B4-BE49-F238E27FC236}">
                <a16:creationId xmlns:a16="http://schemas.microsoft.com/office/drawing/2014/main" id="{CF29A113-5E36-894F-B558-28C81F81123B}"/>
              </a:ext>
            </a:extLst>
          </p:cNvPr>
          <p:cNvGraphicFramePr>
            <a:graphicFrameLocks/>
          </p:cNvGraphicFramePr>
          <p:nvPr/>
        </p:nvGraphicFramePr>
        <p:xfrm>
          <a:off x="2058477" y="4031536"/>
          <a:ext cx="3945837" cy="23909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F14A3DB8-B499-7D47-9A04-CC7DD631CF7A}"/>
              </a:ext>
            </a:extLst>
          </p:cNvPr>
          <p:cNvGraphicFramePr>
            <a:graphicFrameLocks/>
          </p:cNvGraphicFramePr>
          <p:nvPr/>
        </p:nvGraphicFramePr>
        <p:xfrm>
          <a:off x="5774714" y="3995366"/>
          <a:ext cx="3998760" cy="2390902"/>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CA9D3A1A-B64B-8A45-B196-294DB6A3DDF0}"/>
              </a:ext>
            </a:extLst>
          </p:cNvPr>
          <p:cNvSpPr txBox="1"/>
          <p:nvPr/>
        </p:nvSpPr>
        <p:spPr>
          <a:xfrm>
            <a:off x="7723857" y="4041380"/>
            <a:ext cx="2565449"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Placebo with pneumonitis</a:t>
            </a:r>
            <a:b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(n = 58)</a:t>
            </a:r>
          </a:p>
        </p:txBody>
      </p:sp>
      <p:sp>
        <p:nvSpPr>
          <p:cNvPr id="12" name="TextBox 11">
            <a:extLst>
              <a:ext uri="{FF2B5EF4-FFF2-40B4-BE49-F238E27FC236}">
                <a16:creationId xmlns:a16="http://schemas.microsoft.com/office/drawing/2014/main" id="{3E7B0086-B568-2349-9482-087E749BF5B2}"/>
              </a:ext>
            </a:extLst>
          </p:cNvPr>
          <p:cNvSpPr txBox="1"/>
          <p:nvPr/>
        </p:nvSpPr>
        <p:spPr>
          <a:xfrm>
            <a:off x="7723857" y="4492821"/>
            <a:ext cx="2565449"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Placebo without pneumonitis</a:t>
            </a:r>
            <a:b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(n = 176)</a:t>
            </a:r>
          </a:p>
        </p:txBody>
      </p:sp>
      <p:sp>
        <p:nvSpPr>
          <p:cNvPr id="13" name="Rectangle 12">
            <a:extLst>
              <a:ext uri="{FF2B5EF4-FFF2-40B4-BE49-F238E27FC236}">
                <a16:creationId xmlns:a16="http://schemas.microsoft.com/office/drawing/2014/main" id="{90C5577C-30E6-AB43-97E2-47F20A4804A7}"/>
              </a:ext>
            </a:extLst>
          </p:cNvPr>
          <p:cNvSpPr/>
          <p:nvPr/>
        </p:nvSpPr>
        <p:spPr bwMode="auto">
          <a:xfrm>
            <a:off x="7594484" y="4123476"/>
            <a:ext cx="129374" cy="128821"/>
          </a:xfrm>
          <a:prstGeom prst="rect">
            <a:avLst/>
          </a:prstGeom>
          <a:solidFill>
            <a:srgbClr val="F9951D"/>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4" name="Rectangle 13">
            <a:extLst>
              <a:ext uri="{FF2B5EF4-FFF2-40B4-BE49-F238E27FC236}">
                <a16:creationId xmlns:a16="http://schemas.microsoft.com/office/drawing/2014/main" id="{AE9981E7-B280-DC4B-825F-51BDB90EACDF}"/>
              </a:ext>
            </a:extLst>
          </p:cNvPr>
          <p:cNvSpPr/>
          <p:nvPr/>
        </p:nvSpPr>
        <p:spPr bwMode="auto">
          <a:xfrm>
            <a:off x="7594484" y="4612363"/>
            <a:ext cx="129374" cy="128821"/>
          </a:xfrm>
          <a:prstGeom prst="rect">
            <a:avLst/>
          </a:prstGeom>
          <a:solidFill>
            <a:srgbClr val="F9D99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nvGrpSpPr>
          <p:cNvPr id="15" name="Group 14">
            <a:extLst>
              <a:ext uri="{FF2B5EF4-FFF2-40B4-BE49-F238E27FC236}">
                <a16:creationId xmlns:a16="http://schemas.microsoft.com/office/drawing/2014/main" id="{3A8DC334-CFEE-9849-8F8F-DF0199694302}"/>
              </a:ext>
            </a:extLst>
          </p:cNvPr>
          <p:cNvGrpSpPr/>
          <p:nvPr/>
        </p:nvGrpSpPr>
        <p:grpSpPr>
          <a:xfrm>
            <a:off x="3437228" y="3922788"/>
            <a:ext cx="2953553" cy="1077051"/>
            <a:chOff x="4158500" y="5880428"/>
            <a:chExt cx="3761131" cy="1252582"/>
          </a:xfrm>
        </p:grpSpPr>
        <p:sp>
          <p:nvSpPr>
            <p:cNvPr id="16" name="TextBox 15">
              <a:extLst>
                <a:ext uri="{FF2B5EF4-FFF2-40B4-BE49-F238E27FC236}">
                  <a16:creationId xmlns:a16="http://schemas.microsoft.com/office/drawing/2014/main" id="{AD9F10C0-9902-9042-91D8-5449725B45EF}"/>
                </a:ext>
              </a:extLst>
            </p:cNvPr>
            <p:cNvSpPr txBox="1"/>
            <p:nvPr/>
          </p:nvSpPr>
          <p:spPr>
            <a:xfrm>
              <a:off x="4259883" y="5880428"/>
              <a:ext cx="3289488" cy="53690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0"/>
                  <a:cs typeface="Arial" panose="020B0604020202020204" pitchFamily="34" charset="0"/>
                </a:rPr>
                <a:t>Durvalumab</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with pneumonitis</a:t>
              </a:r>
              <a:b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(n = 161)</a:t>
              </a:r>
            </a:p>
          </p:txBody>
        </p:sp>
        <p:sp>
          <p:nvSpPr>
            <p:cNvPr id="17" name="TextBox 16">
              <a:extLst>
                <a:ext uri="{FF2B5EF4-FFF2-40B4-BE49-F238E27FC236}">
                  <a16:creationId xmlns:a16="http://schemas.microsoft.com/office/drawing/2014/main" id="{90019FB3-583C-1642-808B-2F647AE39A2E}"/>
                </a:ext>
              </a:extLst>
            </p:cNvPr>
            <p:cNvSpPr txBox="1"/>
            <p:nvPr/>
          </p:nvSpPr>
          <p:spPr>
            <a:xfrm>
              <a:off x="4259883" y="6381344"/>
              <a:ext cx="3659748" cy="75166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0"/>
                  <a:cs typeface="Arial" panose="020B0604020202020204" pitchFamily="34" charset="0"/>
                </a:rPr>
                <a:t>Durvalumab</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without pneumonitis</a:t>
              </a:r>
              <a:b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(n = 314)</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8" name="Rectangle 17">
              <a:extLst>
                <a:ext uri="{FF2B5EF4-FFF2-40B4-BE49-F238E27FC236}">
                  <a16:creationId xmlns:a16="http://schemas.microsoft.com/office/drawing/2014/main" id="{3D15B91B-FA6B-AC4E-98FA-F449B9DFF751}"/>
                </a:ext>
              </a:extLst>
            </p:cNvPr>
            <p:cNvSpPr/>
            <p:nvPr/>
          </p:nvSpPr>
          <p:spPr bwMode="auto">
            <a:xfrm>
              <a:off x="4158500" y="5975902"/>
              <a:ext cx="153980" cy="153981"/>
            </a:xfrm>
            <a:prstGeom prst="rect">
              <a:avLst/>
            </a:prstGeom>
            <a:solidFill>
              <a:srgbClr val="92D050"/>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9" name="Rectangle 18">
              <a:extLst>
                <a:ext uri="{FF2B5EF4-FFF2-40B4-BE49-F238E27FC236}">
                  <a16:creationId xmlns:a16="http://schemas.microsoft.com/office/drawing/2014/main" id="{900C7DE3-BB83-D740-8F35-CCC44DE3832D}"/>
                </a:ext>
              </a:extLst>
            </p:cNvPr>
            <p:cNvSpPr/>
            <p:nvPr/>
          </p:nvSpPr>
          <p:spPr bwMode="auto">
            <a:xfrm>
              <a:off x="4158500" y="6478363"/>
              <a:ext cx="153980" cy="153981"/>
            </a:xfrm>
            <a:prstGeom prst="rect">
              <a:avLst/>
            </a:prstGeom>
            <a:solidFill>
              <a:srgbClr val="D3F0B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16069562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91612CD-BF6A-9F44-914F-9614A9FFBC6C}"/>
              </a:ext>
            </a:extLst>
          </p:cNvPr>
          <p:cNvSpPr>
            <a:spLocks noGrp="1"/>
          </p:cNvSpPr>
          <p:nvPr>
            <p:ph type="title"/>
          </p:nvPr>
        </p:nvSpPr>
        <p:spPr/>
        <p:txBody>
          <a:bodyPr/>
          <a:lstStyle/>
          <a:p>
            <a:r>
              <a:rPr lang="en-US" sz="2400" dirty="0">
                <a:latin typeface="Arial" panose="020B0604020202020204" pitchFamily="34" charset="0"/>
                <a:cs typeface="Arial" panose="020B0604020202020204" pitchFamily="34" charset="0"/>
              </a:rPr>
              <a:t>Multi-institutional Study of Pneumonitis After </a:t>
            </a:r>
            <a:r>
              <a:rPr lang="en-US" sz="2400" dirty="0" err="1">
                <a:latin typeface="Arial" panose="020B0604020202020204" pitchFamily="34" charset="0"/>
                <a:cs typeface="Arial" panose="020B0604020202020204" pitchFamily="34" charset="0"/>
              </a:rPr>
              <a:t>Durvalumab</a:t>
            </a:r>
            <a:r>
              <a:rPr lang="en-US" sz="2400" dirty="0">
                <a:latin typeface="Arial" panose="020B0604020202020204" pitchFamily="34" charset="0"/>
                <a:cs typeface="Arial" panose="020B0604020202020204" pitchFamily="34" charset="0"/>
              </a:rPr>
              <a:t> and Chemoradiotherapy: Impact on Survival Outcomes</a:t>
            </a:r>
            <a:endParaRPr lang="en-US"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CFBB5588-59DD-9E4B-914A-DE1E5CA717BB}"/>
              </a:ext>
            </a:extLst>
          </p:cNvPr>
          <p:cNvSpPr>
            <a:spLocks noGrp="1"/>
          </p:cNvSpPr>
          <p:nvPr>
            <p:ph idx="1"/>
          </p:nvPr>
        </p:nvSpPr>
        <p:spPr/>
        <p:txBody>
          <a:bodyPr/>
          <a:lstStyle/>
          <a:p>
            <a:pPr>
              <a:spcBef>
                <a:spcPts val="100"/>
              </a:spcBef>
            </a:pPr>
            <a:r>
              <a:rPr lang="en-US" sz="2000" dirty="0">
                <a:latin typeface="Arial" panose="020B0604020202020204" pitchFamily="34" charset="0"/>
                <a:cs typeface="Arial" panose="020B0604020202020204" pitchFamily="34" charset="0"/>
              </a:rPr>
              <a:t>N = 36 patients with NSCLC (89% Stage III) treated according to PACIFIC paradigm</a:t>
            </a:r>
          </a:p>
          <a:p>
            <a:pPr>
              <a:spcBef>
                <a:spcPts val="100"/>
              </a:spcBef>
            </a:pPr>
            <a:r>
              <a:rPr lang="en-US" sz="2000" dirty="0">
                <a:latin typeface="Arial" panose="020B0604020202020204" pitchFamily="34" charset="0"/>
                <a:cs typeface="Arial" panose="020B0604020202020204" pitchFamily="34" charset="0"/>
              </a:rPr>
              <a:t>Grade ≥2 pneumonitis</a:t>
            </a:r>
          </a:p>
          <a:p>
            <a:pPr lvl="1">
              <a:spcBef>
                <a:spcPts val="100"/>
              </a:spcBef>
            </a:pPr>
            <a:r>
              <a:rPr lang="en-US" sz="2000" dirty="0">
                <a:latin typeface="Arial" panose="020B0604020202020204" pitchFamily="34" charset="0"/>
                <a:cs typeface="Arial" panose="020B0604020202020204" pitchFamily="34" charset="0"/>
              </a:rPr>
              <a:t>3-months: 26%</a:t>
            </a:r>
          </a:p>
          <a:p>
            <a:pPr lvl="1">
              <a:spcBef>
                <a:spcPts val="100"/>
              </a:spcBef>
            </a:pPr>
            <a:r>
              <a:rPr lang="en-US" sz="2000" dirty="0">
                <a:latin typeface="Arial" panose="020B0604020202020204" pitchFamily="34" charset="0"/>
                <a:cs typeface="Arial" panose="020B0604020202020204" pitchFamily="34" charset="0"/>
              </a:rPr>
              <a:t>6-months: 29%</a:t>
            </a:r>
          </a:p>
          <a:p>
            <a:pPr>
              <a:spcBef>
                <a:spcPts val="100"/>
              </a:spcBef>
            </a:pPr>
            <a:r>
              <a:rPr lang="en-US" sz="2000" dirty="0">
                <a:latin typeface="Arial" panose="020B0604020202020204" pitchFamily="34" charset="0"/>
                <a:cs typeface="Arial" panose="020B0604020202020204" pitchFamily="34" charset="0"/>
              </a:rPr>
              <a:t>Median time to development of pneumonitis after completion of RT: 71 days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(range: 29-270)</a:t>
            </a:r>
          </a:p>
          <a:p>
            <a:pPr>
              <a:spcBef>
                <a:spcPts val="100"/>
              </a:spcBef>
            </a:pPr>
            <a:r>
              <a:rPr lang="en-US" sz="2000" dirty="0">
                <a:latin typeface="Arial" panose="020B0604020202020204" pitchFamily="34" charset="0"/>
                <a:cs typeface="Arial" panose="020B0604020202020204" pitchFamily="34" charset="0"/>
              </a:rPr>
              <a:t>The development of pneumonitis did not impact survival outcomes</a:t>
            </a:r>
            <a:endParaRPr lang="en-US" b="0" dirty="0">
              <a:latin typeface="Arial" panose="020B0604020202020204" pitchFamily="34" charset="0"/>
              <a:cs typeface="Arial" panose="020B0604020202020204" pitchFamily="34" charset="0"/>
            </a:endParaRPr>
          </a:p>
          <a:p>
            <a:endParaRPr lang="en-US" b="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7449F60-2461-754F-B56B-E50F30E17991}"/>
              </a:ext>
            </a:extLst>
          </p:cNvPr>
          <p:cNvSpPr txBox="1"/>
          <p:nvPr/>
        </p:nvSpPr>
        <p:spPr>
          <a:xfrm>
            <a:off x="228600" y="6400800"/>
            <a:ext cx="5138010" cy="3231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Sita T et al. IASLC North America 2019;Abstract OA03.03.</a:t>
            </a:r>
          </a:p>
        </p:txBody>
      </p:sp>
      <p:graphicFrame>
        <p:nvGraphicFramePr>
          <p:cNvPr id="6" name="Table 5">
            <a:extLst>
              <a:ext uri="{FF2B5EF4-FFF2-40B4-BE49-F238E27FC236}">
                <a16:creationId xmlns:a16="http://schemas.microsoft.com/office/drawing/2014/main" id="{1721EE6E-F6AD-9B41-A75B-8D8BC8A75AA1}"/>
              </a:ext>
            </a:extLst>
          </p:cNvPr>
          <p:cNvGraphicFramePr>
            <a:graphicFrameLocks noGrp="1"/>
          </p:cNvGraphicFramePr>
          <p:nvPr/>
        </p:nvGraphicFramePr>
        <p:xfrm>
          <a:off x="1828800" y="4114800"/>
          <a:ext cx="8077200" cy="1152129"/>
        </p:xfrm>
        <a:graphic>
          <a:graphicData uri="http://schemas.openxmlformats.org/drawingml/2006/table">
            <a:tbl>
              <a:tblPr firstRow="1" bandRow="1">
                <a:tableStyleId>{21E4AEA4-8DFA-4A89-87EB-49C32662AFE0}</a:tableStyleId>
              </a:tblPr>
              <a:tblGrid>
                <a:gridCol w="2019300">
                  <a:extLst>
                    <a:ext uri="{9D8B030D-6E8A-4147-A177-3AD203B41FA5}">
                      <a16:colId xmlns:a16="http://schemas.microsoft.com/office/drawing/2014/main" val="2862136692"/>
                    </a:ext>
                  </a:extLst>
                </a:gridCol>
                <a:gridCol w="2019300">
                  <a:extLst>
                    <a:ext uri="{9D8B030D-6E8A-4147-A177-3AD203B41FA5}">
                      <a16:colId xmlns:a16="http://schemas.microsoft.com/office/drawing/2014/main" val="2206237915"/>
                    </a:ext>
                  </a:extLst>
                </a:gridCol>
                <a:gridCol w="2019300">
                  <a:extLst>
                    <a:ext uri="{9D8B030D-6E8A-4147-A177-3AD203B41FA5}">
                      <a16:colId xmlns:a16="http://schemas.microsoft.com/office/drawing/2014/main" val="323726803"/>
                    </a:ext>
                  </a:extLst>
                </a:gridCol>
                <a:gridCol w="2019300">
                  <a:extLst>
                    <a:ext uri="{9D8B030D-6E8A-4147-A177-3AD203B41FA5}">
                      <a16:colId xmlns:a16="http://schemas.microsoft.com/office/drawing/2014/main" val="539090174"/>
                    </a:ext>
                  </a:extLst>
                </a:gridCol>
              </a:tblGrid>
              <a:tr h="384043">
                <a:tc>
                  <a:txBody>
                    <a:bodyPr/>
                    <a:lstStyle/>
                    <a:p>
                      <a:endParaRPr lang="en-US" dirty="0"/>
                    </a:p>
                  </a:txBody>
                  <a:tcPr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E5C"/>
                    </a:solidFill>
                  </a:tcPr>
                </a:tc>
                <a:tc>
                  <a:txBody>
                    <a:bodyPr/>
                    <a:lstStyle/>
                    <a:p>
                      <a:pPr algn="ctr"/>
                      <a:r>
                        <a:rPr lang="en-US" dirty="0"/>
                        <a:t>Pneumonitis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E5C"/>
                    </a:solidFill>
                  </a:tcPr>
                </a:tc>
                <a:tc>
                  <a:txBody>
                    <a:bodyPr/>
                    <a:lstStyle/>
                    <a:p>
                      <a:pPr algn="ctr"/>
                      <a:r>
                        <a:rPr lang="en-US" dirty="0"/>
                        <a:t>No pneumonitis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E5C"/>
                    </a:solidFill>
                  </a:tcPr>
                </a:tc>
                <a:tc>
                  <a:txBody>
                    <a:bodyPr/>
                    <a:lstStyle/>
                    <a:p>
                      <a:pPr algn="ctr"/>
                      <a:r>
                        <a:rPr lang="en-US" i="1" dirty="0"/>
                        <a:t>p</a:t>
                      </a:r>
                      <a:r>
                        <a:rPr lang="en-US" dirty="0"/>
                        <a:t>-value</a:t>
                      </a:r>
                    </a:p>
                  </a:txBody>
                  <a:tcPr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E5C"/>
                    </a:solidFill>
                  </a:tcPr>
                </a:tc>
                <a:extLst>
                  <a:ext uri="{0D108BD9-81ED-4DB2-BD59-A6C34878D82A}">
                    <a16:rowId xmlns:a16="http://schemas.microsoft.com/office/drawing/2014/main" val="342881216"/>
                  </a:ext>
                </a:extLst>
              </a:tr>
              <a:tr h="384043">
                <a:tc>
                  <a:txBody>
                    <a:bodyPr/>
                    <a:lstStyle/>
                    <a:p>
                      <a:r>
                        <a:rPr lang="en-US" dirty="0"/>
                        <a:t>PFS at 9 months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r>
                        <a:rPr lang="en-US" dirty="0"/>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r>
                        <a:rPr lang="en-US" dirty="0"/>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r>
                        <a:rPr lang="en-US" dirty="0"/>
                        <a:t>0.94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extLst>
                  <a:ext uri="{0D108BD9-81ED-4DB2-BD59-A6C34878D82A}">
                    <a16:rowId xmlns:a16="http://schemas.microsoft.com/office/drawing/2014/main" val="1300026093"/>
                  </a:ext>
                </a:extLst>
              </a:tr>
              <a:tr h="384043">
                <a:tc>
                  <a:txBody>
                    <a:bodyPr/>
                    <a:lstStyle/>
                    <a:p>
                      <a:r>
                        <a:rPr lang="en-US" dirty="0"/>
                        <a:t>OS at 9 months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r>
                        <a:rPr lang="en-US" dirty="0"/>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r>
                        <a:rPr lang="en-US" dirty="0"/>
                        <a:t>83.3%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r>
                        <a:rPr lang="en-US" dirty="0"/>
                        <a:t>0.32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extLst>
                  <a:ext uri="{0D108BD9-81ED-4DB2-BD59-A6C34878D82A}">
                    <a16:rowId xmlns:a16="http://schemas.microsoft.com/office/drawing/2014/main" val="3843002750"/>
                  </a:ext>
                </a:extLst>
              </a:tr>
            </a:tbl>
          </a:graphicData>
        </a:graphic>
      </p:graphicFrame>
    </p:spTree>
    <p:extLst>
      <p:ext uri="{BB962C8B-B14F-4D97-AF65-F5344CB8AC3E}">
        <p14:creationId xmlns:p14="http://schemas.microsoft.com/office/powerpoint/2010/main" val="5247366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1C530-9E3B-E84E-96CD-B6F43A1B2B06}"/>
              </a:ext>
            </a:extLst>
          </p:cNvPr>
          <p:cNvSpPr>
            <a:spLocks noGrp="1"/>
          </p:cNvSpPr>
          <p:nvPr>
            <p:ph type="title"/>
          </p:nvPr>
        </p:nvSpPr>
        <p:spPr/>
        <p:txBody>
          <a:bodyPr/>
          <a:lstStyle/>
          <a:p>
            <a:pPr algn="ctr"/>
            <a:r>
              <a:rPr lang="en-US" sz="3000" dirty="0"/>
              <a:t>Agenda</a:t>
            </a:r>
          </a:p>
        </p:txBody>
      </p:sp>
      <p:sp>
        <p:nvSpPr>
          <p:cNvPr id="5" name="Content Placeholder 4">
            <a:extLst>
              <a:ext uri="{FF2B5EF4-FFF2-40B4-BE49-F238E27FC236}">
                <a16:creationId xmlns:a16="http://schemas.microsoft.com/office/drawing/2014/main" id="{AF7C16B9-7695-3948-B90C-6740B78ADF3E}"/>
              </a:ext>
            </a:extLst>
          </p:cNvPr>
          <p:cNvSpPr>
            <a:spLocks noGrp="1"/>
          </p:cNvSpPr>
          <p:nvPr>
            <p:ph idx="1"/>
          </p:nvPr>
        </p:nvSpPr>
        <p:spPr>
          <a:xfrm>
            <a:off x="609600" y="1371600"/>
            <a:ext cx="11582400" cy="5334000"/>
          </a:xfrm>
        </p:spPr>
        <p:txBody>
          <a:bodyPr/>
          <a:lstStyle/>
          <a:p>
            <a:pPr marL="0" indent="0" defTabSz="457208" eaLnBrk="1" fontAlgn="auto" hangingPunct="1">
              <a:spcBef>
                <a:spcPts val="400"/>
              </a:spcBef>
              <a:spcAft>
                <a:spcPts val="0"/>
              </a:spcAft>
              <a:buNone/>
            </a:pPr>
            <a:r>
              <a:rPr lang="en-US" sz="2000" b="1" dirty="0">
                <a:solidFill>
                  <a:srgbClr val="0432FF"/>
                </a:solidFill>
              </a:rPr>
              <a:t>Overview: Localized Lung Cancer; Staging; History of Treatment</a:t>
            </a:r>
          </a:p>
          <a:p>
            <a:pPr defTabSz="457208" eaLnBrk="1" fontAlgn="auto" hangingPunct="1">
              <a:spcBef>
                <a:spcPts val="400"/>
              </a:spcBef>
              <a:spcAft>
                <a:spcPts val="0"/>
              </a:spcAft>
            </a:pPr>
            <a:r>
              <a:rPr lang="en-US" sz="2000" dirty="0">
                <a:solidFill>
                  <a:schemeClr val="tx2"/>
                </a:solidFill>
              </a:rPr>
              <a:t>Case Presentation: </a:t>
            </a:r>
            <a:r>
              <a:rPr lang="en-US" sz="2000" dirty="0" err="1">
                <a:solidFill>
                  <a:schemeClr val="tx2"/>
                </a:solidFill>
              </a:rPr>
              <a:t>Ms</a:t>
            </a:r>
            <a:r>
              <a:rPr lang="en-US" sz="2000" dirty="0">
                <a:solidFill>
                  <a:schemeClr val="tx2"/>
                </a:solidFill>
              </a:rPr>
              <a:t> Waxman – 60-year-old woman</a:t>
            </a:r>
            <a:endParaRPr lang="en-US" sz="2000" b="1" dirty="0">
              <a:solidFill>
                <a:schemeClr val="tx2"/>
              </a:solidFill>
            </a:endParaRPr>
          </a:p>
          <a:p>
            <a:pPr marL="0" indent="0" defTabSz="457208" eaLnBrk="1" fontAlgn="auto" hangingPunct="1">
              <a:spcBef>
                <a:spcPts val="1600"/>
              </a:spcBef>
              <a:spcAft>
                <a:spcPts val="0"/>
              </a:spcAft>
              <a:buNone/>
            </a:pPr>
            <a:r>
              <a:rPr lang="en-US" sz="2000" b="1" dirty="0">
                <a:solidFill>
                  <a:srgbClr val="0432FF"/>
                </a:solidFill>
              </a:rPr>
              <a:t>Module 1: PACIFIC Trial: Benefits of </a:t>
            </a:r>
            <a:r>
              <a:rPr lang="en-US" sz="2000" b="1" dirty="0" err="1">
                <a:solidFill>
                  <a:srgbClr val="0432FF"/>
                </a:solidFill>
              </a:rPr>
              <a:t>Postchemoradiation</a:t>
            </a:r>
            <a:r>
              <a:rPr lang="en-US" sz="2000" b="1" dirty="0">
                <a:solidFill>
                  <a:srgbClr val="0432FF"/>
                </a:solidFill>
              </a:rPr>
              <a:t> Durvalumab Consolidation</a:t>
            </a:r>
            <a:endParaRPr lang="en-US" sz="2000" b="1" kern="1200" dirty="0">
              <a:solidFill>
                <a:srgbClr val="0432FF"/>
              </a:solidFill>
            </a:endParaRPr>
          </a:p>
          <a:p>
            <a:pPr>
              <a:spcBef>
                <a:spcPts val="400"/>
              </a:spcBef>
              <a:spcAft>
                <a:spcPts val="0"/>
              </a:spcAft>
            </a:pPr>
            <a:r>
              <a:rPr lang="en-US" sz="2000" dirty="0"/>
              <a:t>Case Presentation: </a:t>
            </a:r>
            <a:r>
              <a:rPr lang="en-US" sz="2000" dirty="0" err="1"/>
              <a:t>Ms</a:t>
            </a:r>
            <a:r>
              <a:rPr lang="en-US" sz="2000" dirty="0"/>
              <a:t> Sandy – 71-year-old woman</a:t>
            </a:r>
          </a:p>
          <a:p>
            <a:pPr marL="0" indent="0">
              <a:spcBef>
                <a:spcPts val="1600"/>
              </a:spcBef>
              <a:spcAft>
                <a:spcPts val="0"/>
              </a:spcAft>
              <a:buNone/>
            </a:pPr>
            <a:r>
              <a:rPr lang="en-US" sz="2000" b="1" dirty="0">
                <a:solidFill>
                  <a:srgbClr val="0432FF"/>
                </a:solidFill>
              </a:rPr>
              <a:t>Module 2: PACIFIC Trial: Side Effects Associated with Chemoradiation Therapy and Durvalumab Consolidation</a:t>
            </a:r>
          </a:p>
          <a:p>
            <a:pPr>
              <a:spcBef>
                <a:spcPts val="400"/>
              </a:spcBef>
              <a:spcAft>
                <a:spcPts val="0"/>
              </a:spcAft>
            </a:pPr>
            <a:r>
              <a:rPr lang="en-US" sz="2000" dirty="0"/>
              <a:t>Case Presentation: </a:t>
            </a:r>
            <a:r>
              <a:rPr lang="en-US" sz="2000" dirty="0" err="1"/>
              <a:t>Ms</a:t>
            </a:r>
            <a:r>
              <a:rPr lang="en-US" sz="2000" dirty="0"/>
              <a:t> Waxman – 81-year-old woman</a:t>
            </a:r>
            <a:endParaRPr lang="en-US" sz="2000" b="1" dirty="0">
              <a:solidFill>
                <a:srgbClr val="0432FF"/>
              </a:solidFill>
            </a:endParaRPr>
          </a:p>
          <a:p>
            <a:pPr marL="0" indent="0">
              <a:spcBef>
                <a:spcPts val="1600"/>
              </a:spcBef>
              <a:spcAft>
                <a:spcPts val="0"/>
              </a:spcAft>
              <a:buNone/>
            </a:pPr>
            <a:r>
              <a:rPr lang="en-US" sz="2000" b="1" dirty="0">
                <a:solidFill>
                  <a:srgbClr val="0432FF"/>
                </a:solidFill>
              </a:rPr>
              <a:t>Module 3: Management of Immune-Mediated Toxicity </a:t>
            </a:r>
          </a:p>
          <a:p>
            <a:pPr>
              <a:spcBef>
                <a:spcPts val="400"/>
              </a:spcBef>
              <a:spcAft>
                <a:spcPts val="0"/>
              </a:spcAft>
            </a:pPr>
            <a:r>
              <a:rPr lang="en-US" sz="2000" dirty="0">
                <a:solidFill>
                  <a:schemeClr val="tx2"/>
                </a:solidFill>
              </a:rPr>
              <a:t>Case Presentation: </a:t>
            </a:r>
            <a:r>
              <a:rPr lang="en-US" sz="2000" dirty="0" err="1">
                <a:solidFill>
                  <a:schemeClr val="tx2"/>
                </a:solidFill>
              </a:rPr>
              <a:t>Ms</a:t>
            </a:r>
            <a:r>
              <a:rPr lang="en-US" sz="2000" dirty="0">
                <a:solidFill>
                  <a:schemeClr val="tx2"/>
                </a:solidFill>
              </a:rPr>
              <a:t> Sandy – 68-year-old woman</a:t>
            </a:r>
          </a:p>
          <a:p>
            <a:pPr marL="0" indent="0">
              <a:spcBef>
                <a:spcPts val="1600"/>
              </a:spcBef>
              <a:spcAft>
                <a:spcPts val="0"/>
              </a:spcAft>
              <a:buNone/>
            </a:pPr>
            <a:r>
              <a:rPr lang="en-US" sz="2000" b="1" dirty="0">
                <a:solidFill>
                  <a:srgbClr val="0432FF"/>
                </a:solidFill>
              </a:rPr>
              <a:t>Module 4: Recent Relevant Data Sets</a:t>
            </a:r>
            <a:endParaRPr lang="en-US" sz="2000" kern="1200" dirty="0">
              <a:solidFill>
                <a:srgbClr val="0432FF"/>
              </a:solidFill>
            </a:endParaRPr>
          </a:p>
          <a:p>
            <a:pPr>
              <a:spcBef>
                <a:spcPts val="400"/>
              </a:spcBef>
              <a:spcAft>
                <a:spcPts val="0"/>
              </a:spcAft>
            </a:pPr>
            <a:r>
              <a:rPr lang="en-US" sz="2000" dirty="0"/>
              <a:t>ASCO 2020 Plenary: ADAURA study of adjuvant </a:t>
            </a:r>
            <a:r>
              <a:rPr lang="en-US" sz="2000" dirty="0" err="1"/>
              <a:t>osimertinib</a:t>
            </a:r>
            <a:r>
              <a:rPr lang="en-US" sz="2000" dirty="0"/>
              <a:t> for EGFR-mutated NSCLC</a:t>
            </a:r>
          </a:p>
        </p:txBody>
      </p:sp>
    </p:spTree>
    <p:extLst>
      <p:ext uri="{BB962C8B-B14F-4D97-AF65-F5344CB8AC3E}">
        <p14:creationId xmlns:p14="http://schemas.microsoft.com/office/powerpoint/2010/main" val="4043211899"/>
      </p:ext>
    </p:extLst>
  </p:cSld>
  <p:clrMapOvr>
    <a:masterClrMapping/>
  </p:clrMapOvr>
  <p:transition spd="slow"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F7C16B9-7695-3948-B90C-6740B78ADF3E}"/>
              </a:ext>
            </a:extLst>
          </p:cNvPr>
          <p:cNvSpPr>
            <a:spLocks noGrp="1"/>
          </p:cNvSpPr>
          <p:nvPr>
            <p:ph idx="1"/>
          </p:nvPr>
        </p:nvSpPr>
        <p:spPr>
          <a:xfrm>
            <a:off x="609600" y="2209800"/>
            <a:ext cx="11582400" cy="4114800"/>
          </a:xfrm>
        </p:spPr>
        <p:txBody>
          <a:bodyPr/>
          <a:lstStyle/>
          <a:p>
            <a:pPr marL="0" indent="0">
              <a:spcBef>
                <a:spcPts val="1200"/>
              </a:spcBef>
              <a:spcAft>
                <a:spcPts val="0"/>
              </a:spcAft>
              <a:buNone/>
            </a:pPr>
            <a:r>
              <a:rPr lang="en-US" sz="2800" b="1" dirty="0">
                <a:solidFill>
                  <a:srgbClr val="0432FF"/>
                </a:solidFill>
              </a:rPr>
              <a:t>Module 3: Management of Immune-Mediated Toxicity </a:t>
            </a:r>
          </a:p>
          <a:p>
            <a:pPr>
              <a:spcBef>
                <a:spcPts val="1200"/>
              </a:spcBef>
              <a:spcAft>
                <a:spcPts val="0"/>
              </a:spcAft>
            </a:pPr>
            <a:r>
              <a:rPr lang="en-US" sz="2800" dirty="0">
                <a:solidFill>
                  <a:schemeClr val="tx2"/>
                </a:solidFill>
              </a:rPr>
              <a:t>Case Presentation: </a:t>
            </a:r>
            <a:r>
              <a:rPr lang="en-US" sz="2800" dirty="0" err="1">
                <a:solidFill>
                  <a:schemeClr val="tx2"/>
                </a:solidFill>
              </a:rPr>
              <a:t>Ms</a:t>
            </a:r>
            <a:r>
              <a:rPr lang="en-US" sz="2800" dirty="0">
                <a:solidFill>
                  <a:schemeClr val="tx2"/>
                </a:solidFill>
              </a:rPr>
              <a:t> Sandy – 68-year-old woman </a:t>
            </a:r>
          </a:p>
        </p:txBody>
      </p:sp>
    </p:spTree>
    <p:extLst>
      <p:ext uri="{BB962C8B-B14F-4D97-AF65-F5344CB8AC3E}">
        <p14:creationId xmlns:p14="http://schemas.microsoft.com/office/powerpoint/2010/main" val="1322207218"/>
      </p:ext>
    </p:extLst>
  </p:cSld>
  <p:clrMapOvr>
    <a:masterClrMapping/>
  </p:clrMapOvr>
  <p:transition spd="slow"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6BB44-92C9-CF4C-BF63-BE3DB32005D1}"/>
              </a:ext>
            </a:extLst>
          </p:cNvPr>
          <p:cNvSpPr>
            <a:spLocks noGrp="1"/>
          </p:cNvSpPr>
          <p:nvPr>
            <p:ph type="title"/>
          </p:nvPr>
        </p:nvSpPr>
        <p:spPr>
          <a:xfrm>
            <a:off x="609600" y="0"/>
            <a:ext cx="11125200" cy="1143000"/>
          </a:xfrm>
        </p:spPr>
        <p:txBody>
          <a:bodyPr/>
          <a:lstStyle/>
          <a:p>
            <a:r>
              <a:rPr lang="en-US" dirty="0"/>
              <a:t>68-year-old woman (from the practice of </a:t>
            </a:r>
            <a:r>
              <a:rPr lang="en-US" dirty="0" err="1"/>
              <a:t>M</a:t>
            </a:r>
            <a:r>
              <a:rPr lang="en-US" kern="1200" dirty="0" err="1">
                <a:latin typeface="Arial" charset="0"/>
                <a:ea typeface="ヒラギノ角ゴ Pro W3" charset="-128"/>
              </a:rPr>
              <a:t>s</a:t>
            </a:r>
            <a:r>
              <a:rPr lang="en-US" kern="1200" dirty="0">
                <a:latin typeface="Arial" charset="0"/>
                <a:ea typeface="ヒラギノ角ゴ Pro W3" charset="-128"/>
              </a:rPr>
              <a:t> </a:t>
            </a:r>
            <a:r>
              <a:rPr lang="en-US" altLang="x-none" kern="1200" dirty="0">
                <a:latin typeface="Arial" charset="0"/>
                <a:ea typeface="ヒラギノ角ゴ Pro W3" charset="-128"/>
              </a:rPr>
              <a:t>Sandy</a:t>
            </a:r>
            <a:r>
              <a:rPr lang="en-US" dirty="0"/>
              <a:t>)</a:t>
            </a:r>
          </a:p>
        </p:txBody>
      </p:sp>
      <p:sp>
        <p:nvSpPr>
          <p:cNvPr id="3" name="Content Placeholder 2">
            <a:extLst>
              <a:ext uri="{FF2B5EF4-FFF2-40B4-BE49-F238E27FC236}">
                <a16:creationId xmlns:a16="http://schemas.microsoft.com/office/drawing/2014/main" id="{CD47E8A1-2E3E-5643-8C0F-E0F9FD5CA3BE}"/>
              </a:ext>
            </a:extLst>
          </p:cNvPr>
          <p:cNvSpPr>
            <a:spLocks noGrp="1"/>
          </p:cNvSpPr>
          <p:nvPr>
            <p:ph idx="1"/>
          </p:nvPr>
        </p:nvSpPr>
        <p:spPr>
          <a:xfrm>
            <a:off x="609600" y="1371600"/>
            <a:ext cx="10972800" cy="5410200"/>
          </a:xfrm>
        </p:spPr>
        <p:txBody>
          <a:bodyPr/>
          <a:lstStyle/>
          <a:p>
            <a:pPr>
              <a:spcAft>
                <a:spcPts val="400"/>
              </a:spcAft>
            </a:pPr>
            <a:r>
              <a:rPr lang="en-US" sz="2000" dirty="0"/>
              <a:t>Screening CT </a:t>
            </a:r>
            <a:r>
              <a:rPr lang="en-US" sz="2000" dirty="0">
                <a:sym typeface="Wingdings" pitchFamily="2" charset="2"/>
              </a:rPr>
              <a:t> PET/</a:t>
            </a:r>
            <a:r>
              <a:rPr lang="en-US" sz="2000" dirty="0" err="1">
                <a:sym typeface="Wingdings" pitchFamily="2" charset="2"/>
              </a:rPr>
              <a:t>Bronch</a:t>
            </a:r>
            <a:r>
              <a:rPr lang="en-US" sz="2000" dirty="0">
                <a:sym typeface="Wingdings" pitchFamily="2" charset="2"/>
              </a:rPr>
              <a:t>/EBUS: </a:t>
            </a:r>
            <a:r>
              <a:rPr lang="en-US" sz="2000" dirty="0"/>
              <a:t>RUL mass, LN levels 4R and 11R: Adenocarcinoma</a:t>
            </a:r>
          </a:p>
          <a:p>
            <a:pPr lvl="1">
              <a:spcAft>
                <a:spcPts val="400"/>
              </a:spcAft>
            </a:pPr>
            <a:r>
              <a:rPr lang="en-US" sz="2000" dirty="0"/>
              <a:t>PMH of anxiety, PAC c BL iliac arterial stents</a:t>
            </a:r>
          </a:p>
          <a:p>
            <a:pPr>
              <a:spcAft>
                <a:spcPts val="400"/>
              </a:spcAft>
            </a:pPr>
            <a:r>
              <a:rPr lang="en-US" sz="2000" dirty="0"/>
              <a:t>Concurrent paclitaxel/carboplatin weekly x 6 with daily RT x 7</a:t>
            </a:r>
          </a:p>
          <a:p>
            <a:pPr lvl="1">
              <a:spcAft>
                <a:spcPts val="400"/>
              </a:spcAft>
            </a:pPr>
            <a:r>
              <a:rPr lang="en-US" sz="2000" dirty="0"/>
              <a:t>Tolerated quite well, moderate esophagitis on last week of chemo/</a:t>
            </a:r>
            <a:r>
              <a:rPr lang="en-US" sz="2000" dirty="0" err="1"/>
              <a:t>rads</a:t>
            </a:r>
            <a:endParaRPr lang="en-US" sz="2000" dirty="0"/>
          </a:p>
          <a:p>
            <a:pPr lvl="1">
              <a:spcAft>
                <a:spcPts val="400"/>
              </a:spcAft>
            </a:pPr>
            <a:r>
              <a:rPr lang="en-US" sz="2000" dirty="0"/>
              <a:t>Post chemo/</a:t>
            </a:r>
            <a:r>
              <a:rPr lang="en-US" sz="2000" dirty="0" err="1"/>
              <a:t>rads</a:t>
            </a:r>
            <a:r>
              <a:rPr lang="en-US" sz="2000" dirty="0"/>
              <a:t> scan: No disease progression</a:t>
            </a:r>
          </a:p>
          <a:p>
            <a:pPr>
              <a:spcAft>
                <a:spcPts val="400"/>
              </a:spcAft>
            </a:pPr>
            <a:r>
              <a:rPr lang="en-US" sz="2000" dirty="0"/>
              <a:t>Late 3/2020: Initiates maintenance </a:t>
            </a:r>
            <a:r>
              <a:rPr lang="en-US" sz="2000" dirty="0" err="1"/>
              <a:t>durvalumab</a:t>
            </a:r>
            <a:r>
              <a:rPr lang="en-US" sz="2000" dirty="0"/>
              <a:t> </a:t>
            </a:r>
          </a:p>
          <a:p>
            <a:pPr>
              <a:spcAft>
                <a:spcPts val="400"/>
              </a:spcAft>
            </a:pPr>
            <a:r>
              <a:rPr lang="en-US" sz="2000" dirty="0"/>
              <a:t>4/10/2020: SOB, progressively worsened</a:t>
            </a:r>
          </a:p>
          <a:p>
            <a:pPr>
              <a:spcAft>
                <a:spcPts val="400"/>
              </a:spcAft>
            </a:pPr>
            <a:r>
              <a:rPr lang="en-US" sz="2000" dirty="0"/>
              <a:t>4/21/2020 CT chest: Pneumonitis, attributed to RT due to timing, appearance</a:t>
            </a:r>
          </a:p>
          <a:p>
            <a:pPr lvl="1">
              <a:spcAft>
                <a:spcPts val="400"/>
              </a:spcAft>
            </a:pPr>
            <a:r>
              <a:rPr lang="en-US" sz="2000" dirty="0"/>
              <a:t>Held </a:t>
            </a:r>
            <a:r>
              <a:rPr lang="en-US" sz="2000" dirty="0" err="1"/>
              <a:t>durvalumab</a:t>
            </a:r>
            <a:r>
              <a:rPr lang="en-US" sz="2000" dirty="0"/>
              <a:t>, Prednisone 60mg (tapered off 5/13)</a:t>
            </a:r>
          </a:p>
          <a:p>
            <a:pPr lvl="1">
              <a:spcAft>
                <a:spcPts val="400"/>
              </a:spcAft>
            </a:pPr>
            <a:r>
              <a:rPr lang="en-US" sz="2000" dirty="0"/>
              <a:t>COVID-19 testing: Negative</a:t>
            </a:r>
          </a:p>
          <a:p>
            <a:pPr>
              <a:spcAft>
                <a:spcPts val="400"/>
              </a:spcAft>
            </a:pPr>
            <a:r>
              <a:rPr lang="en-US" sz="2000" dirty="0"/>
              <a:t>5/15/2020 CT chest: Pneumonitis now more consistent with radiation fibrosis than GGO’s</a:t>
            </a:r>
          </a:p>
          <a:p>
            <a:pPr>
              <a:spcAft>
                <a:spcPts val="400"/>
              </a:spcAft>
            </a:pPr>
            <a:r>
              <a:rPr lang="en-US" sz="2000" dirty="0"/>
              <a:t>5/18/2020 telehealth visit: Doing well, still coughing</a:t>
            </a:r>
          </a:p>
          <a:p>
            <a:pPr lvl="1">
              <a:spcAft>
                <a:spcPts val="400"/>
              </a:spcAft>
            </a:pPr>
            <a:r>
              <a:rPr lang="en-US" sz="2000" dirty="0"/>
              <a:t>Due to substantial radiation changes, waiting 2 more weeks before resuming </a:t>
            </a:r>
            <a:r>
              <a:rPr lang="en-US" sz="2000" dirty="0" err="1"/>
              <a:t>durvalumab</a:t>
            </a:r>
            <a:endParaRPr lang="en-US" sz="2000" dirty="0"/>
          </a:p>
          <a:p>
            <a:endParaRPr lang="en-US" sz="2000" dirty="0"/>
          </a:p>
          <a:p>
            <a:endParaRPr lang="en-US" sz="2000" dirty="0"/>
          </a:p>
        </p:txBody>
      </p:sp>
    </p:spTree>
    <p:extLst>
      <p:ext uri="{BB962C8B-B14F-4D97-AF65-F5344CB8AC3E}">
        <p14:creationId xmlns:p14="http://schemas.microsoft.com/office/powerpoint/2010/main" val="3383033379"/>
      </p:ext>
    </p:extLst>
  </p:cSld>
  <p:clrMapOvr>
    <a:masterClrMapping/>
  </p:clrMapOvr>
  <p:transition spd="slow"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56FBB-CC19-3644-8AAD-F95191BDE868}"/>
              </a:ext>
            </a:extLst>
          </p:cNvPr>
          <p:cNvSpPr>
            <a:spLocks noGrp="1"/>
          </p:cNvSpPr>
          <p:nvPr>
            <p:ph type="title"/>
          </p:nvPr>
        </p:nvSpPr>
        <p:spPr/>
        <p:txBody>
          <a:bodyPr/>
          <a:lstStyle/>
          <a:p>
            <a:r>
              <a:rPr lang="en-US" dirty="0"/>
              <a:t>Dr </a:t>
            </a:r>
            <a:r>
              <a:rPr lang="en-US" sz="2800" dirty="0">
                <a:latin typeface="Arial" panose="020B0604020202020204" pitchFamily="34" charset="0"/>
                <a:ea typeface="MS PGothic" charset="0"/>
                <a:cs typeface="Arial" panose="020B0604020202020204" pitchFamily="34" charset="0"/>
              </a:rPr>
              <a:t>Ramalingam</a:t>
            </a:r>
            <a:r>
              <a:rPr lang="en-US" dirty="0"/>
              <a:t> — Disclosures</a:t>
            </a:r>
          </a:p>
        </p:txBody>
      </p:sp>
      <p:graphicFrame>
        <p:nvGraphicFramePr>
          <p:cNvPr id="5" name="Table 4">
            <a:extLst>
              <a:ext uri="{FF2B5EF4-FFF2-40B4-BE49-F238E27FC236}">
                <a16:creationId xmlns:a16="http://schemas.microsoft.com/office/drawing/2014/main" id="{45BCAF89-0144-F740-9D1C-37EBB6519A0E}"/>
              </a:ext>
            </a:extLst>
          </p:cNvPr>
          <p:cNvGraphicFramePr>
            <a:graphicFrameLocks noGrp="1"/>
          </p:cNvGraphicFramePr>
          <p:nvPr/>
        </p:nvGraphicFramePr>
        <p:xfrm>
          <a:off x="1562100" y="2362200"/>
          <a:ext cx="9067800" cy="2552700"/>
        </p:xfrm>
        <a:graphic>
          <a:graphicData uri="http://schemas.openxmlformats.org/drawingml/2006/table">
            <a:tbl>
              <a:tblPr firstRow="1" bandRow="1">
                <a:tableStyleId>{5C22544A-7EE6-4342-B048-85BDC9FD1C3A}</a:tableStyleId>
              </a:tblPr>
              <a:tblGrid>
                <a:gridCol w="2857500">
                  <a:extLst>
                    <a:ext uri="{9D8B030D-6E8A-4147-A177-3AD203B41FA5}">
                      <a16:colId xmlns:a16="http://schemas.microsoft.com/office/drawing/2014/main" val="1723418156"/>
                    </a:ext>
                  </a:extLst>
                </a:gridCol>
                <a:gridCol w="6210300">
                  <a:extLst>
                    <a:ext uri="{9D8B030D-6E8A-4147-A177-3AD203B41FA5}">
                      <a16:colId xmlns:a16="http://schemas.microsoft.com/office/drawing/2014/main" val="1567980152"/>
                    </a:ext>
                  </a:extLst>
                </a:gridCol>
              </a:tblGrid>
              <a:tr h="1301376">
                <a:tc>
                  <a:txBody>
                    <a:bodyPr/>
                    <a:lstStyle/>
                    <a:p>
                      <a:pPr algn="l"/>
                      <a:r>
                        <a:rPr lang="en-US" sz="1800" b="1" kern="1200" dirty="0">
                          <a:solidFill>
                            <a:srgbClr val="002B50"/>
                          </a:solidFill>
                          <a:effectLst/>
                          <a:latin typeface="+mn-lt"/>
                          <a:ea typeface="+mn-ea"/>
                          <a:cs typeface="+mn-cs"/>
                        </a:rPr>
                        <a:t>Consulting Agreement</a:t>
                      </a:r>
                      <a:r>
                        <a:rPr lang="en-US" dirty="0">
                          <a:solidFill>
                            <a:srgbClr val="002B50"/>
                          </a:solidFill>
                          <a:effectLst/>
                        </a:rPr>
                        <a:t>s</a:t>
                      </a:r>
                      <a:endParaRPr lang="en-US" b="0" dirty="0">
                        <a:solidFill>
                          <a:srgbClr val="002B50"/>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kern="1200" dirty="0">
                          <a:solidFill>
                            <a:srgbClr val="002B50"/>
                          </a:solidFill>
                          <a:effectLst/>
                          <a:latin typeface="+mn-lt"/>
                          <a:ea typeface="+mn-ea"/>
                          <a:cs typeface="+mn-cs"/>
                        </a:rPr>
                        <a:t>AbbVie Inc, Amgen Inc, AstraZeneca Pharmaceuticals LP, Bristol-Myers Squibb Company, Genentech, a member of the Roche Group, Merck, Roche Laboratories Inc, Takeda Oncology</a:t>
                      </a:r>
                      <a:r>
                        <a:rPr lang="en-US" b="0" dirty="0">
                          <a:solidFill>
                            <a:srgbClr val="002B50"/>
                          </a:solidFill>
                          <a:effectLst/>
                        </a:rPr>
                        <a:t> </a:t>
                      </a:r>
                      <a:endParaRPr lang="en-US" b="0" dirty="0">
                        <a:solidFill>
                          <a:srgbClr val="002B50"/>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017183"/>
                  </a:ext>
                </a:extLst>
              </a:tr>
              <a:tr h="1251324">
                <a:tc>
                  <a:txBody>
                    <a:bodyPr/>
                    <a:lstStyle/>
                    <a:p>
                      <a:pPr algn="l"/>
                      <a:r>
                        <a:rPr lang="en-US" sz="1800" b="1" kern="1200" dirty="0">
                          <a:solidFill>
                            <a:srgbClr val="002B50"/>
                          </a:solidFill>
                          <a:effectLst/>
                          <a:latin typeface="+mn-lt"/>
                          <a:ea typeface="+mn-ea"/>
                          <a:cs typeface="+mn-cs"/>
                        </a:rPr>
                        <a:t>Contracted Research</a:t>
                      </a:r>
                      <a:r>
                        <a:rPr lang="en-US" dirty="0">
                          <a:solidFill>
                            <a:srgbClr val="002B50"/>
                          </a:solidFill>
                          <a:effectLst/>
                        </a:rPr>
                        <a:t> </a:t>
                      </a:r>
                      <a:endParaRPr lang="en-US" b="0" dirty="0">
                        <a:solidFill>
                          <a:srgbClr val="002B50"/>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kern="1200" dirty="0" err="1">
                          <a:solidFill>
                            <a:srgbClr val="002B50"/>
                          </a:solidFill>
                          <a:effectLst/>
                          <a:latin typeface="+mn-lt"/>
                          <a:ea typeface="+mn-ea"/>
                          <a:cs typeface="+mn-cs"/>
                        </a:rPr>
                        <a:t>Advaxis</a:t>
                      </a:r>
                      <a:r>
                        <a:rPr lang="en-US" sz="1800" b="0" kern="1200" dirty="0">
                          <a:solidFill>
                            <a:srgbClr val="002B50"/>
                          </a:solidFill>
                          <a:effectLst/>
                          <a:latin typeface="+mn-lt"/>
                          <a:ea typeface="+mn-ea"/>
                          <a:cs typeface="+mn-cs"/>
                        </a:rPr>
                        <a:t> Inc, Amgen Inc, AstraZeneca Pharmaceuticals LP, Bristol-Myers Squibb Company, Merck, Takeda Oncology, </a:t>
                      </a:r>
                      <a:r>
                        <a:rPr lang="en-US" sz="1800" b="0" kern="1200" dirty="0" err="1">
                          <a:solidFill>
                            <a:srgbClr val="002B50"/>
                          </a:solidFill>
                          <a:effectLst/>
                          <a:latin typeface="+mn-lt"/>
                          <a:ea typeface="+mn-ea"/>
                          <a:cs typeface="+mn-cs"/>
                        </a:rPr>
                        <a:t>Tesaro</a:t>
                      </a:r>
                      <a:r>
                        <a:rPr lang="en-US" sz="1800" b="0" kern="1200" dirty="0">
                          <a:solidFill>
                            <a:srgbClr val="002B50"/>
                          </a:solidFill>
                          <a:effectLst/>
                          <a:latin typeface="+mn-lt"/>
                          <a:ea typeface="+mn-ea"/>
                          <a:cs typeface="+mn-cs"/>
                        </a:rPr>
                        <a:t>, a GSK Company</a:t>
                      </a:r>
                      <a:r>
                        <a:rPr lang="en-US" b="0" dirty="0">
                          <a:solidFill>
                            <a:srgbClr val="002B50"/>
                          </a:solidFill>
                          <a:effectLst/>
                        </a:rPr>
                        <a:t> </a:t>
                      </a:r>
                      <a:endParaRPr lang="en-US" b="0" dirty="0">
                        <a:solidFill>
                          <a:srgbClr val="002B50"/>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5427316"/>
                  </a:ext>
                </a:extLst>
              </a:tr>
            </a:tbl>
          </a:graphicData>
        </a:graphic>
      </p:graphicFrame>
    </p:spTree>
    <p:extLst>
      <p:ext uri="{BB962C8B-B14F-4D97-AF65-F5344CB8AC3E}">
        <p14:creationId xmlns:p14="http://schemas.microsoft.com/office/powerpoint/2010/main" val="3693735815"/>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6BB44-92C9-CF4C-BF63-BE3DB32005D1}"/>
              </a:ext>
            </a:extLst>
          </p:cNvPr>
          <p:cNvSpPr>
            <a:spLocks noGrp="1"/>
          </p:cNvSpPr>
          <p:nvPr>
            <p:ph type="title"/>
          </p:nvPr>
        </p:nvSpPr>
        <p:spPr/>
        <p:txBody>
          <a:bodyPr/>
          <a:lstStyle/>
          <a:p>
            <a:r>
              <a:rPr lang="en-US" dirty="0"/>
              <a:t>68-year-old woman (from the practice of </a:t>
            </a:r>
            <a:r>
              <a:rPr lang="en-US" dirty="0" err="1"/>
              <a:t>Ms</a:t>
            </a:r>
            <a:r>
              <a:rPr lang="en-US" dirty="0"/>
              <a:t> </a:t>
            </a:r>
            <a:r>
              <a:rPr lang="en-US" altLang="x-none" kern="1200" dirty="0">
                <a:latin typeface="Arial" charset="0"/>
                <a:ea typeface="ヒラギノ角ゴ Pro W3" charset="-128"/>
              </a:rPr>
              <a:t>Sandy</a:t>
            </a:r>
            <a:r>
              <a:rPr lang="en-US" dirty="0"/>
              <a:t>)</a:t>
            </a:r>
          </a:p>
        </p:txBody>
      </p:sp>
      <p:pic>
        <p:nvPicPr>
          <p:cNvPr id="7" name="Picture 6" descr="A picture containing sitting, photo, black, table&#10;&#10;Description automatically generated">
            <a:extLst>
              <a:ext uri="{FF2B5EF4-FFF2-40B4-BE49-F238E27FC236}">
                <a16:creationId xmlns:a16="http://schemas.microsoft.com/office/drawing/2014/main" id="{BF0E03AD-8756-C24C-ADDB-F86EDC17EDFC}"/>
              </a:ext>
            </a:extLst>
          </p:cNvPr>
          <p:cNvPicPr>
            <a:picLocks noChangeAspect="1"/>
          </p:cNvPicPr>
          <p:nvPr/>
        </p:nvPicPr>
        <p:blipFill>
          <a:blip r:embed="rId2"/>
          <a:stretch>
            <a:fillRect/>
          </a:stretch>
        </p:blipFill>
        <p:spPr>
          <a:xfrm>
            <a:off x="1828800" y="1927086"/>
            <a:ext cx="4015731" cy="4744828"/>
          </a:xfrm>
          <a:prstGeom prst="rect">
            <a:avLst/>
          </a:prstGeom>
        </p:spPr>
      </p:pic>
      <p:pic>
        <p:nvPicPr>
          <p:cNvPr id="9" name="Picture 8" descr="A picture containing photo, table, sitting, doughnut&#10;&#10;Description automatically generated">
            <a:extLst>
              <a:ext uri="{FF2B5EF4-FFF2-40B4-BE49-F238E27FC236}">
                <a16:creationId xmlns:a16="http://schemas.microsoft.com/office/drawing/2014/main" id="{F5AB0FA8-0FD7-8B4E-AA96-CF8141E3D8BC}"/>
              </a:ext>
            </a:extLst>
          </p:cNvPr>
          <p:cNvPicPr>
            <a:picLocks noChangeAspect="1"/>
          </p:cNvPicPr>
          <p:nvPr/>
        </p:nvPicPr>
        <p:blipFill>
          <a:blip r:embed="rId3"/>
          <a:stretch>
            <a:fillRect/>
          </a:stretch>
        </p:blipFill>
        <p:spPr>
          <a:xfrm>
            <a:off x="6248400" y="1927086"/>
            <a:ext cx="4347059" cy="4744828"/>
          </a:xfrm>
          <a:prstGeom prst="rect">
            <a:avLst/>
          </a:prstGeom>
        </p:spPr>
      </p:pic>
      <p:sp>
        <p:nvSpPr>
          <p:cNvPr id="10" name="TextBox 9">
            <a:extLst>
              <a:ext uri="{FF2B5EF4-FFF2-40B4-BE49-F238E27FC236}">
                <a16:creationId xmlns:a16="http://schemas.microsoft.com/office/drawing/2014/main" id="{C09A115E-8522-704D-81F1-E1497FDE3182}"/>
              </a:ext>
            </a:extLst>
          </p:cNvPr>
          <p:cNvSpPr txBox="1"/>
          <p:nvPr/>
        </p:nvSpPr>
        <p:spPr>
          <a:xfrm>
            <a:off x="1803400" y="1219200"/>
            <a:ext cx="4041131" cy="707886"/>
          </a:xfrm>
          <a:prstGeom prst="rect">
            <a:avLst/>
          </a:prstGeom>
          <a:noFill/>
        </p:spPr>
        <p:txBody>
          <a:bodyPr wrap="square" rtlCol="0">
            <a:spAutoFit/>
          </a:bodyPr>
          <a:lstStyle/>
          <a:p>
            <a:pPr lvl="0" algn="ctr" eaLnBrk="1" fontAlgn="auto" hangingPunct="1">
              <a:spcBef>
                <a:spcPts val="0"/>
              </a:spcBef>
              <a:spcAft>
                <a:spcPts val="0"/>
              </a:spcAft>
              <a:defRPr/>
            </a:pPr>
            <a:r>
              <a:rPr lang="en-US" sz="2000" b="1" dirty="0">
                <a:solidFill>
                  <a:srgbClr val="0432FF"/>
                </a:solidFill>
                <a:latin typeface="Arial" panose="020B0604020202020204" pitchFamily="34" charset="0"/>
                <a:cs typeface="Arial" panose="020B0604020202020204" pitchFamily="34" charset="0"/>
              </a:rPr>
              <a:t>3/26/2020 CT chest: 1-month post-RT scan, pre-</a:t>
            </a:r>
            <a:r>
              <a:rPr lang="en-US" sz="2000" b="1" dirty="0" err="1">
                <a:solidFill>
                  <a:srgbClr val="0432FF"/>
                </a:solidFill>
                <a:latin typeface="Arial" panose="020B0604020202020204" pitchFamily="34" charset="0"/>
                <a:cs typeface="Arial" panose="020B0604020202020204" pitchFamily="34" charset="0"/>
              </a:rPr>
              <a:t>durvalumab</a:t>
            </a:r>
            <a:endParaRPr lang="en-US"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E1C383C-078C-144D-9B65-673313DF3662}"/>
              </a:ext>
            </a:extLst>
          </p:cNvPr>
          <p:cNvSpPr txBox="1"/>
          <p:nvPr/>
        </p:nvSpPr>
        <p:spPr>
          <a:xfrm>
            <a:off x="6322069" y="1501576"/>
            <a:ext cx="4273390" cy="400110"/>
          </a:xfrm>
          <a:prstGeom prst="rect">
            <a:avLst/>
          </a:prstGeom>
          <a:noFill/>
        </p:spPr>
        <p:txBody>
          <a:bodyPr wrap="square" rtlCol="0">
            <a:spAutoFit/>
          </a:bodyPr>
          <a:lstStyle/>
          <a:p>
            <a:pPr lvl="0" algn="ctr" eaLnBrk="1" fontAlgn="auto" hangingPunct="1">
              <a:spcBef>
                <a:spcPts val="0"/>
              </a:spcBef>
              <a:spcAft>
                <a:spcPts val="0"/>
              </a:spcAft>
              <a:defRPr/>
            </a:pPr>
            <a:r>
              <a:rPr lang="en-US" sz="2000" b="1" dirty="0">
                <a:solidFill>
                  <a:srgbClr val="0432FF"/>
                </a:solidFill>
                <a:latin typeface="Arial" panose="020B0604020202020204" pitchFamily="34" charset="0"/>
                <a:cs typeface="Arial" panose="020B0604020202020204" pitchFamily="34" charset="0"/>
              </a:rPr>
              <a:t>4/21/2020 CT chest: Pneumonitis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933410"/>
      </p:ext>
    </p:extLst>
  </p:cSld>
  <p:clrMapOvr>
    <a:masterClrMapping/>
  </p:clrMapOvr>
  <p:transition spd="slow" advClick="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6BB44-92C9-CF4C-BF63-BE3DB32005D1}"/>
              </a:ext>
            </a:extLst>
          </p:cNvPr>
          <p:cNvSpPr>
            <a:spLocks noGrp="1"/>
          </p:cNvSpPr>
          <p:nvPr>
            <p:ph type="title"/>
          </p:nvPr>
        </p:nvSpPr>
        <p:spPr/>
        <p:txBody>
          <a:bodyPr/>
          <a:lstStyle/>
          <a:p>
            <a:r>
              <a:rPr lang="en-US" dirty="0"/>
              <a:t>68-year-old woman (from the practice of </a:t>
            </a:r>
            <a:r>
              <a:rPr lang="en-US" dirty="0" err="1"/>
              <a:t>Ms</a:t>
            </a:r>
            <a:r>
              <a:rPr lang="en-US" dirty="0"/>
              <a:t> </a:t>
            </a:r>
            <a:r>
              <a:rPr lang="en-US" altLang="x-none" kern="1200" dirty="0">
                <a:latin typeface="Arial" charset="0"/>
                <a:ea typeface="ヒラギノ角ゴ Pro W3" charset="-128"/>
              </a:rPr>
              <a:t>Sandy</a:t>
            </a:r>
            <a:r>
              <a:rPr lang="en-US" dirty="0"/>
              <a:t>)</a:t>
            </a:r>
          </a:p>
        </p:txBody>
      </p:sp>
      <p:sp>
        <p:nvSpPr>
          <p:cNvPr id="11" name="TextBox 10">
            <a:extLst>
              <a:ext uri="{FF2B5EF4-FFF2-40B4-BE49-F238E27FC236}">
                <a16:creationId xmlns:a16="http://schemas.microsoft.com/office/drawing/2014/main" id="{DE1C383C-078C-144D-9B65-673313DF3662}"/>
              </a:ext>
            </a:extLst>
          </p:cNvPr>
          <p:cNvSpPr txBox="1"/>
          <p:nvPr/>
        </p:nvSpPr>
        <p:spPr>
          <a:xfrm>
            <a:off x="2048213" y="1454090"/>
            <a:ext cx="3836120" cy="400110"/>
          </a:xfrm>
          <a:prstGeom prst="rect">
            <a:avLst/>
          </a:prstGeom>
          <a:noFill/>
        </p:spPr>
        <p:txBody>
          <a:bodyPr wrap="square" rtlCol="0">
            <a:spAutoFit/>
          </a:bodyPr>
          <a:lstStyle/>
          <a:p>
            <a:pPr lvl="0" algn="ctr" eaLnBrk="1" fontAlgn="auto" hangingPunct="1">
              <a:spcBef>
                <a:spcPts val="0"/>
              </a:spcBef>
              <a:spcAft>
                <a:spcPts val="0"/>
              </a:spcAft>
              <a:defRPr/>
            </a:pPr>
            <a:r>
              <a:rPr lang="en-US" sz="2000" b="1" dirty="0">
                <a:solidFill>
                  <a:srgbClr val="0432FF"/>
                </a:solidFill>
                <a:latin typeface="Arial" panose="020B0604020202020204" pitchFamily="34" charset="0"/>
                <a:cs typeface="Arial" panose="020B0604020202020204" pitchFamily="34" charset="0"/>
              </a:rPr>
              <a:t>4/21/2020 CT chest</a:t>
            </a:r>
            <a:endParaRPr lang="en-US" dirty="0">
              <a:latin typeface="Arial" panose="020B0604020202020204" pitchFamily="34" charset="0"/>
              <a:cs typeface="Arial" panose="020B0604020202020204" pitchFamily="34" charset="0"/>
            </a:endParaRPr>
          </a:p>
        </p:txBody>
      </p:sp>
      <p:pic>
        <p:nvPicPr>
          <p:cNvPr id="4" name="Picture 3" descr="A picture containing table, photo, sitting, black&#10;&#10;Description automatically generated">
            <a:extLst>
              <a:ext uri="{FF2B5EF4-FFF2-40B4-BE49-F238E27FC236}">
                <a16:creationId xmlns:a16="http://schemas.microsoft.com/office/drawing/2014/main" id="{C35645BA-AF8D-6148-BB16-4B802F5B46FE}"/>
              </a:ext>
            </a:extLst>
          </p:cNvPr>
          <p:cNvPicPr>
            <a:picLocks noChangeAspect="1"/>
          </p:cNvPicPr>
          <p:nvPr/>
        </p:nvPicPr>
        <p:blipFill>
          <a:blip r:embed="rId3"/>
          <a:stretch>
            <a:fillRect/>
          </a:stretch>
        </p:blipFill>
        <p:spPr>
          <a:xfrm>
            <a:off x="2048213" y="1854200"/>
            <a:ext cx="3819187" cy="4851400"/>
          </a:xfrm>
          <a:prstGeom prst="rect">
            <a:avLst/>
          </a:prstGeom>
        </p:spPr>
      </p:pic>
      <p:pic>
        <p:nvPicPr>
          <p:cNvPr id="6" name="Picture 5" descr="A picture containing doughnut, photo, donut, sitting&#10;&#10;Description automatically generated">
            <a:extLst>
              <a:ext uri="{FF2B5EF4-FFF2-40B4-BE49-F238E27FC236}">
                <a16:creationId xmlns:a16="http://schemas.microsoft.com/office/drawing/2014/main" id="{C76B45C4-C85E-4541-9591-43A9B59856A2}"/>
              </a:ext>
            </a:extLst>
          </p:cNvPr>
          <p:cNvPicPr>
            <a:picLocks noChangeAspect="1"/>
          </p:cNvPicPr>
          <p:nvPr/>
        </p:nvPicPr>
        <p:blipFill>
          <a:blip r:embed="rId4"/>
          <a:stretch>
            <a:fillRect/>
          </a:stretch>
        </p:blipFill>
        <p:spPr>
          <a:xfrm>
            <a:off x="6248400" y="1828800"/>
            <a:ext cx="3894445" cy="4851400"/>
          </a:xfrm>
          <a:prstGeom prst="rect">
            <a:avLst/>
          </a:prstGeom>
        </p:spPr>
      </p:pic>
      <p:sp>
        <p:nvSpPr>
          <p:cNvPr id="12" name="TextBox 11">
            <a:extLst>
              <a:ext uri="{FF2B5EF4-FFF2-40B4-BE49-F238E27FC236}">
                <a16:creationId xmlns:a16="http://schemas.microsoft.com/office/drawing/2014/main" id="{3B3D7F4F-4514-4743-BD05-4E57FF52D132}"/>
              </a:ext>
            </a:extLst>
          </p:cNvPr>
          <p:cNvSpPr txBox="1"/>
          <p:nvPr/>
        </p:nvSpPr>
        <p:spPr>
          <a:xfrm>
            <a:off x="6248400" y="1428690"/>
            <a:ext cx="3836120" cy="400110"/>
          </a:xfrm>
          <a:prstGeom prst="rect">
            <a:avLst/>
          </a:prstGeom>
          <a:noFill/>
        </p:spPr>
        <p:txBody>
          <a:bodyPr wrap="square" rtlCol="0">
            <a:spAutoFit/>
          </a:bodyPr>
          <a:lstStyle/>
          <a:p>
            <a:pPr lvl="0" algn="ctr" eaLnBrk="1" fontAlgn="auto" hangingPunct="1">
              <a:spcBef>
                <a:spcPts val="0"/>
              </a:spcBef>
              <a:spcAft>
                <a:spcPts val="0"/>
              </a:spcAft>
              <a:defRPr/>
            </a:pPr>
            <a:r>
              <a:rPr lang="en-US" sz="2000" b="1" dirty="0">
                <a:solidFill>
                  <a:srgbClr val="0432FF"/>
                </a:solidFill>
                <a:latin typeface="Arial" panose="020B0604020202020204" pitchFamily="34" charset="0"/>
                <a:cs typeface="Arial" panose="020B0604020202020204" pitchFamily="34" charset="0"/>
              </a:rPr>
              <a:t>5/15/2020 CT chest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8890021"/>
      </p:ext>
    </p:extLst>
  </p:cSld>
  <p:clrMapOvr>
    <a:masterClrMapping/>
  </p:clrMapOvr>
  <p:transition spd="slow" advClick="0"/>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Two people standing in front of a car&#10;&#10;Description automatically generated">
            <a:extLst>
              <a:ext uri="{FF2B5EF4-FFF2-40B4-BE49-F238E27FC236}">
                <a16:creationId xmlns:a16="http://schemas.microsoft.com/office/drawing/2014/main" id="{537B7F88-D954-40B5-98E0-5831D154CFFA}"/>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10551" b="21050"/>
          <a:stretch/>
        </p:blipFill>
        <p:spPr>
          <a:xfrm>
            <a:off x="20" y="10"/>
            <a:ext cx="4637226" cy="6857990"/>
          </a:xfrm>
          <a:prstGeom prst="rect">
            <a:avLst/>
          </a:prstGeom>
        </p:spPr>
      </p:pic>
      <p:sp>
        <p:nvSpPr>
          <p:cNvPr id="11" name="Rectangle 10">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53A9BE2-F1E0-4E38-8BB1-B144C625A774}"/>
              </a:ext>
            </a:extLst>
          </p:cNvPr>
          <p:cNvSpPr>
            <a:spLocks noGrp="1"/>
          </p:cNvSpPr>
          <p:nvPr>
            <p:ph type="title"/>
          </p:nvPr>
        </p:nvSpPr>
        <p:spPr>
          <a:xfrm>
            <a:off x="5277328" y="640082"/>
            <a:ext cx="6274591" cy="3351602"/>
          </a:xfrm>
        </p:spPr>
        <p:txBody>
          <a:bodyPr vert="horz" lIns="91440" tIns="45720" rIns="91440" bIns="45720" rtlCol="0" anchor="b">
            <a:normAutofit/>
          </a:bodyPr>
          <a:lstStyle/>
          <a:p>
            <a:r>
              <a:rPr lang="en-US" sz="6000" dirty="0">
                <a:solidFill>
                  <a:schemeClr val="bg1"/>
                </a:solidFill>
              </a:rPr>
              <a:t>At the Jersey Shore with her husband on their boat</a:t>
            </a:r>
          </a:p>
        </p:txBody>
      </p:sp>
    </p:spTree>
    <p:extLst>
      <p:ext uri="{BB962C8B-B14F-4D97-AF65-F5344CB8AC3E}">
        <p14:creationId xmlns:p14="http://schemas.microsoft.com/office/powerpoint/2010/main" val="26653930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noChangeArrowheads="1"/>
          </p:cNvSpPr>
          <p:nvPr>
            <p:ph type="title"/>
          </p:nvPr>
        </p:nvSpPr>
        <p:spPr/>
        <p:txBody>
          <a:bodyPr/>
          <a:lstStyle/>
          <a:p>
            <a:r>
              <a:rPr lang="en-US" altLang="en-US" dirty="0"/>
              <a:t>Immune Mediated Toxicity</a:t>
            </a:r>
          </a:p>
        </p:txBody>
      </p:sp>
      <p:sp>
        <p:nvSpPr>
          <p:cNvPr id="56323" name="Content Placeholder 2"/>
          <p:cNvSpPr>
            <a:spLocks noGrp="1" noChangeArrowheads="1"/>
          </p:cNvSpPr>
          <p:nvPr>
            <p:ph idx="1"/>
          </p:nvPr>
        </p:nvSpPr>
        <p:spPr/>
        <p:txBody>
          <a:bodyPr/>
          <a:lstStyle/>
          <a:p>
            <a:r>
              <a:rPr lang="en-US" altLang="en-US" sz="3197" dirty="0"/>
              <a:t>Use of checkpoint inhibitors (including durvalumab)</a:t>
            </a:r>
          </a:p>
          <a:p>
            <a:pPr lvl="1"/>
            <a:r>
              <a:rPr lang="en-US" altLang="en-US" sz="2664" dirty="0"/>
              <a:t>Restore the ability of a patient’s T-cells to attack tumors</a:t>
            </a:r>
          </a:p>
          <a:p>
            <a:pPr lvl="1"/>
            <a:r>
              <a:rPr lang="en-US" altLang="en-US" sz="2664" dirty="0"/>
              <a:t>Generate an immune-mediated anti-tumor response</a:t>
            </a:r>
          </a:p>
          <a:p>
            <a:pPr lvl="1"/>
            <a:r>
              <a:rPr lang="en-US" altLang="en-US" sz="2664" dirty="0"/>
              <a:t>The same checkpoints also prevent auto-immunity</a:t>
            </a:r>
          </a:p>
          <a:p>
            <a:pPr lvl="1"/>
            <a:r>
              <a:rPr lang="en-US" altLang="en-US" sz="2664" dirty="0"/>
              <a:t>Inhibiting those checkpoints can lead to autoimmune toxicity</a:t>
            </a:r>
          </a:p>
          <a:p>
            <a:pPr lvl="1"/>
            <a:endParaRPr lang="en-US" altLang="en-US" sz="2664" dirty="0"/>
          </a:p>
        </p:txBody>
      </p:sp>
      <p:sp>
        <p:nvSpPr>
          <p:cNvPr id="6" name="TextBox 5">
            <a:extLst>
              <a:ext uri="{FF2B5EF4-FFF2-40B4-BE49-F238E27FC236}">
                <a16:creationId xmlns:a16="http://schemas.microsoft.com/office/drawing/2014/main" id="{5D8263B0-97C6-244C-9A10-365FD3EBBE73}"/>
              </a:ext>
            </a:extLst>
          </p:cNvPr>
          <p:cNvSpPr txBox="1"/>
          <p:nvPr/>
        </p:nvSpPr>
        <p:spPr>
          <a:xfrm>
            <a:off x="10689812" y="6242620"/>
            <a:ext cx="1255472" cy="235770"/>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932" b="0" i="1" u="none" strike="noStrike" kern="1200" cap="none" spc="0" normalizeH="0" baseline="0" noProof="0" dirty="0">
                <a:ln>
                  <a:noFill/>
                </a:ln>
                <a:solidFill>
                  <a:prstClr val="black"/>
                </a:solidFill>
                <a:effectLst/>
                <a:uLnTx/>
                <a:uFillTx/>
                <a:latin typeface="Arial"/>
                <a:ea typeface="+mn-ea"/>
                <a:cs typeface="+mn-cs"/>
              </a:rPr>
              <a:t>June, Nat Med 2017</a:t>
            </a:r>
          </a:p>
        </p:txBody>
      </p:sp>
      <p:sp>
        <p:nvSpPr>
          <p:cNvPr id="2" name="TextBox 1">
            <a:extLst>
              <a:ext uri="{FF2B5EF4-FFF2-40B4-BE49-F238E27FC236}">
                <a16:creationId xmlns:a16="http://schemas.microsoft.com/office/drawing/2014/main" id="{822861A1-9FC4-934C-949D-6547293DA452}"/>
              </a:ext>
            </a:extLst>
          </p:cNvPr>
          <p:cNvSpPr txBox="1"/>
          <p:nvPr/>
        </p:nvSpPr>
        <p:spPr>
          <a:xfrm>
            <a:off x="1524000" y="6478390"/>
            <a:ext cx="3526928" cy="338554"/>
          </a:xfrm>
          <a:prstGeom prst="rect">
            <a:avLst/>
          </a:prstGeom>
          <a:noFill/>
        </p:spPr>
        <p:txBody>
          <a:bodyPr wrap="none" rtlCol="0">
            <a:spAutoFit/>
          </a:bodyPr>
          <a:lstStyle/>
          <a:p>
            <a:r>
              <a:rPr lang="en-US" sz="1600" dirty="0"/>
              <a:t>Courtesy of Stephen V Liu, MD, PhD</a:t>
            </a:r>
          </a:p>
        </p:txBody>
      </p:sp>
    </p:spTree>
    <p:extLst>
      <p:ext uri="{BB962C8B-B14F-4D97-AF65-F5344CB8AC3E}">
        <p14:creationId xmlns:p14="http://schemas.microsoft.com/office/powerpoint/2010/main" val="38250093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noChangeArrowheads="1"/>
          </p:cNvSpPr>
          <p:nvPr>
            <p:ph type="title"/>
          </p:nvPr>
        </p:nvSpPr>
        <p:spPr/>
        <p:txBody>
          <a:bodyPr/>
          <a:lstStyle/>
          <a:p>
            <a:r>
              <a:rPr lang="en-US" altLang="en-US" dirty="0"/>
              <a:t>Immune Mediated Toxicity</a:t>
            </a:r>
          </a:p>
        </p:txBody>
      </p:sp>
      <p:sp>
        <p:nvSpPr>
          <p:cNvPr id="56323" name="Content Placeholder 2"/>
          <p:cNvSpPr>
            <a:spLocks noGrp="1" noChangeArrowheads="1"/>
          </p:cNvSpPr>
          <p:nvPr>
            <p:ph idx="1"/>
          </p:nvPr>
        </p:nvSpPr>
        <p:spPr>
          <a:xfrm>
            <a:off x="1426723" y="1600201"/>
            <a:ext cx="5579478" cy="4724400"/>
          </a:xfrm>
        </p:spPr>
        <p:txBody>
          <a:bodyPr/>
          <a:lstStyle/>
          <a:p>
            <a:r>
              <a:rPr lang="en-US" altLang="en-US" sz="3197" dirty="0"/>
              <a:t>Any organ/system can be affected </a:t>
            </a:r>
          </a:p>
          <a:p>
            <a:pPr lvl="1"/>
            <a:r>
              <a:rPr lang="en-US" altLang="en-US" sz="2664" dirty="0"/>
              <a:t>Special concern in stage III NSCLC for the lungs</a:t>
            </a:r>
          </a:p>
          <a:p>
            <a:pPr lvl="1"/>
            <a:r>
              <a:rPr lang="en-US" altLang="en-US" sz="2664" dirty="0"/>
              <a:t>Radiation alone can cause pneumonitis</a:t>
            </a:r>
          </a:p>
          <a:p>
            <a:pPr lvl="1"/>
            <a:r>
              <a:rPr lang="en-US" altLang="en-US" sz="2664" dirty="0"/>
              <a:t>Generally low grade, if any</a:t>
            </a:r>
          </a:p>
          <a:p>
            <a:pPr lvl="1"/>
            <a:r>
              <a:rPr lang="en-US" altLang="en-US" sz="2664" dirty="0"/>
              <a:t>Potential for serious toxicity</a:t>
            </a:r>
          </a:p>
          <a:p>
            <a:pPr lvl="1"/>
            <a:r>
              <a:rPr lang="en-US" altLang="en-US" sz="2664" dirty="0"/>
              <a:t>Early recognition is the key to avoiding poor outcomes</a:t>
            </a:r>
          </a:p>
          <a:p>
            <a:pPr lvl="1"/>
            <a:endParaRPr lang="en-US" altLang="en-US" sz="2664" dirty="0"/>
          </a:p>
        </p:txBody>
      </p:sp>
      <p:pic>
        <p:nvPicPr>
          <p:cNvPr id="5" name="Picture 4" descr="untitled.png">
            <a:extLst>
              <a:ext uri="{FF2B5EF4-FFF2-40B4-BE49-F238E27FC236}">
                <a16:creationId xmlns:a16="http://schemas.microsoft.com/office/drawing/2014/main" id="{4B5D2F67-88CA-8044-B890-D63BEBA33C1D}"/>
              </a:ext>
            </a:extLst>
          </p:cNvPr>
          <p:cNvPicPr>
            <a:picLocks noChangeAspect="1"/>
          </p:cNvPicPr>
          <p:nvPr/>
        </p:nvPicPr>
        <p:blipFill rotWithShape="1">
          <a:blip r:embed="rId2" cstate="print"/>
          <a:srcRect r="2599"/>
          <a:stretch/>
        </p:blipFill>
        <p:spPr bwMode="auto">
          <a:xfrm>
            <a:off x="6961086" y="1478607"/>
            <a:ext cx="4878119" cy="5251219"/>
          </a:xfrm>
          <a:prstGeom prst="rect">
            <a:avLst/>
          </a:prstGeom>
          <a:noFill/>
          <a:ln w="9525">
            <a:noFill/>
            <a:miter lim="800000"/>
            <a:headEnd/>
            <a:tailEnd/>
          </a:ln>
        </p:spPr>
      </p:pic>
      <p:sp>
        <p:nvSpPr>
          <p:cNvPr id="6" name="TextBox 5">
            <a:extLst>
              <a:ext uri="{FF2B5EF4-FFF2-40B4-BE49-F238E27FC236}">
                <a16:creationId xmlns:a16="http://schemas.microsoft.com/office/drawing/2014/main" id="{5D8263B0-97C6-244C-9A10-365FD3EBBE73}"/>
              </a:ext>
            </a:extLst>
          </p:cNvPr>
          <p:cNvSpPr txBox="1"/>
          <p:nvPr/>
        </p:nvSpPr>
        <p:spPr>
          <a:xfrm>
            <a:off x="10689812" y="6242620"/>
            <a:ext cx="1255472" cy="235770"/>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932" b="0" i="1" u="none" strike="noStrike" kern="1200" cap="none" spc="0" normalizeH="0" baseline="0" noProof="0" dirty="0">
                <a:ln>
                  <a:noFill/>
                </a:ln>
                <a:solidFill>
                  <a:prstClr val="black"/>
                </a:solidFill>
                <a:effectLst/>
                <a:uLnTx/>
                <a:uFillTx/>
                <a:latin typeface="Arial"/>
                <a:ea typeface="+mn-ea"/>
                <a:cs typeface="+mn-cs"/>
              </a:rPr>
              <a:t>June, Nat Med 2017</a:t>
            </a:r>
          </a:p>
        </p:txBody>
      </p:sp>
      <p:sp>
        <p:nvSpPr>
          <p:cNvPr id="7" name="TextBox 6">
            <a:extLst>
              <a:ext uri="{FF2B5EF4-FFF2-40B4-BE49-F238E27FC236}">
                <a16:creationId xmlns:a16="http://schemas.microsoft.com/office/drawing/2014/main" id="{3CDE3C84-8807-2745-92C9-5C0D065FDBCE}"/>
              </a:ext>
            </a:extLst>
          </p:cNvPr>
          <p:cNvSpPr txBox="1"/>
          <p:nvPr/>
        </p:nvSpPr>
        <p:spPr>
          <a:xfrm>
            <a:off x="1524000" y="6478390"/>
            <a:ext cx="3526928" cy="338554"/>
          </a:xfrm>
          <a:prstGeom prst="rect">
            <a:avLst/>
          </a:prstGeom>
          <a:noFill/>
        </p:spPr>
        <p:txBody>
          <a:bodyPr wrap="none" rtlCol="0">
            <a:spAutoFit/>
          </a:bodyPr>
          <a:lstStyle/>
          <a:p>
            <a:r>
              <a:rPr lang="en-US" sz="1600" dirty="0"/>
              <a:t>Courtesy of Stephen V Liu, MD, PhD</a:t>
            </a:r>
          </a:p>
        </p:txBody>
      </p:sp>
    </p:spTree>
    <p:extLst>
      <p:ext uri="{BB962C8B-B14F-4D97-AF65-F5344CB8AC3E}">
        <p14:creationId xmlns:p14="http://schemas.microsoft.com/office/powerpoint/2010/main" val="37198697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noChangeArrowheads="1"/>
          </p:cNvSpPr>
          <p:nvPr>
            <p:ph type="title"/>
          </p:nvPr>
        </p:nvSpPr>
        <p:spPr/>
        <p:txBody>
          <a:bodyPr/>
          <a:lstStyle/>
          <a:p>
            <a:r>
              <a:rPr lang="en-US" altLang="en-US" dirty="0"/>
              <a:t>Pneumonitis</a:t>
            </a:r>
          </a:p>
        </p:txBody>
      </p:sp>
      <p:sp>
        <p:nvSpPr>
          <p:cNvPr id="4" name="TextBox 3"/>
          <p:cNvSpPr txBox="1"/>
          <p:nvPr/>
        </p:nvSpPr>
        <p:spPr>
          <a:xfrm>
            <a:off x="10176851" y="6242620"/>
            <a:ext cx="1768433" cy="235770"/>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932" b="0" i="1" u="none" strike="noStrike" kern="1200" cap="none" spc="0" normalizeH="0" baseline="0" noProof="0" dirty="0">
                <a:ln>
                  <a:noFill/>
                </a:ln>
                <a:solidFill>
                  <a:prstClr val="black"/>
                </a:solidFill>
                <a:effectLst/>
                <a:uLnTx/>
                <a:uFillTx/>
                <a:latin typeface="Arial"/>
                <a:ea typeface="+mn-ea"/>
                <a:cs typeface="+mn-cs"/>
              </a:rPr>
              <a:t>Images from Stephen Liu, MD</a:t>
            </a:r>
          </a:p>
        </p:txBody>
      </p:sp>
      <p:pic>
        <p:nvPicPr>
          <p:cNvPr id="13" name="Picture 12" descr="A picture containing object, table, clock, sitting&#10;&#10;Description automatically generated">
            <a:extLst>
              <a:ext uri="{FF2B5EF4-FFF2-40B4-BE49-F238E27FC236}">
                <a16:creationId xmlns:a16="http://schemas.microsoft.com/office/drawing/2014/main" id="{C3F41C9E-39F9-D349-BEBB-8115DDC15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381" y="1541742"/>
            <a:ext cx="3744444" cy="2433888"/>
          </a:xfrm>
          <a:prstGeom prst="rect">
            <a:avLst/>
          </a:prstGeom>
        </p:spPr>
      </p:pic>
      <p:pic>
        <p:nvPicPr>
          <p:cNvPr id="15" name="Picture 14" descr="A picture containing indoor, black, table, plate&#10;&#10;Description automatically generated">
            <a:extLst>
              <a:ext uri="{FF2B5EF4-FFF2-40B4-BE49-F238E27FC236}">
                <a16:creationId xmlns:a16="http://schemas.microsoft.com/office/drawing/2014/main" id="{E814B5B9-9E9D-0B4A-887F-FD311762A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1447" y="1541742"/>
            <a:ext cx="3946206" cy="2433888"/>
          </a:xfrm>
          <a:prstGeom prst="rect">
            <a:avLst/>
          </a:prstGeom>
        </p:spPr>
      </p:pic>
      <p:pic>
        <p:nvPicPr>
          <p:cNvPr id="17" name="Picture 16" descr="A picture containing indoor, table, black, sitting&#10;&#10;Description automatically generated">
            <a:extLst>
              <a:ext uri="{FF2B5EF4-FFF2-40B4-BE49-F238E27FC236}">
                <a16:creationId xmlns:a16="http://schemas.microsoft.com/office/drawing/2014/main" id="{C0ED646D-8810-C247-99A2-1B7E7D44B8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1447" y="4298170"/>
            <a:ext cx="3946206" cy="2331231"/>
          </a:xfrm>
          <a:prstGeom prst="rect">
            <a:avLst/>
          </a:prstGeom>
        </p:spPr>
      </p:pic>
      <p:pic>
        <p:nvPicPr>
          <p:cNvPr id="19" name="Picture 18" descr="A picture containing clock, sitting, cat, racket&#10;&#10;Description automatically generated">
            <a:extLst>
              <a:ext uri="{FF2B5EF4-FFF2-40B4-BE49-F238E27FC236}">
                <a16:creationId xmlns:a16="http://schemas.microsoft.com/office/drawing/2014/main" id="{7EF88C16-8758-8743-8576-DF9840DE3C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1382" y="4298170"/>
            <a:ext cx="3684908" cy="2210945"/>
          </a:xfrm>
          <a:prstGeom prst="rect">
            <a:avLst/>
          </a:prstGeom>
        </p:spPr>
      </p:pic>
      <p:sp>
        <p:nvSpPr>
          <p:cNvPr id="20" name="Striped Right Arrow 19">
            <a:extLst>
              <a:ext uri="{FF2B5EF4-FFF2-40B4-BE49-F238E27FC236}">
                <a16:creationId xmlns:a16="http://schemas.microsoft.com/office/drawing/2014/main" id="{DAB37BB6-7176-EF4A-93F7-38BD4FD5EA26}"/>
              </a:ext>
            </a:extLst>
          </p:cNvPr>
          <p:cNvSpPr/>
          <p:nvPr/>
        </p:nvSpPr>
        <p:spPr bwMode="auto">
          <a:xfrm>
            <a:off x="5110375" y="5242372"/>
            <a:ext cx="639112" cy="322540"/>
          </a:xfrm>
          <a:prstGeom prst="striped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21807" tIns="60904" rIns="121807" bIns="60904" numCol="1" rtlCol="0" anchor="t" anchorCtr="0" compatLnSpc="1">
            <a:prstTxWarp prst="textNoShape">
              <a:avLst/>
            </a:prstTxWarp>
          </a:bodyPr>
          <a:lstStyle/>
          <a:p>
            <a:pPr marL="0" marR="0" lvl="0" indent="0" algn="l" defTabSz="1218072" rtl="0" eaLnBrk="0" fontAlgn="base" latinLnBrk="0" hangingPunct="0">
              <a:lnSpc>
                <a:spcPct val="100000"/>
              </a:lnSpc>
              <a:spcBef>
                <a:spcPct val="0"/>
              </a:spcBef>
              <a:spcAft>
                <a:spcPct val="0"/>
              </a:spcAft>
              <a:buClrTx/>
              <a:buSzTx/>
              <a:buFontTx/>
              <a:buNone/>
              <a:tabLst/>
              <a:defRPr/>
            </a:pPr>
            <a:endParaRPr kumimoji="0" lang="en-US" sz="3197" b="0" i="0" u="none" strike="noStrike" kern="1200" cap="none" spc="0" normalizeH="0" baseline="0" noProof="0">
              <a:ln>
                <a:noFill/>
              </a:ln>
              <a:solidFill>
                <a:prstClr val="black"/>
              </a:solidFill>
              <a:effectLst/>
              <a:uLnTx/>
              <a:uFillTx/>
              <a:latin typeface="Times" pitchFamily="18" charset="0"/>
              <a:ea typeface="+mn-ea"/>
              <a:cs typeface="+mn-cs"/>
            </a:endParaRPr>
          </a:p>
        </p:txBody>
      </p:sp>
      <p:sp>
        <p:nvSpPr>
          <p:cNvPr id="23" name="Striped Right Arrow 22">
            <a:extLst>
              <a:ext uri="{FF2B5EF4-FFF2-40B4-BE49-F238E27FC236}">
                <a16:creationId xmlns:a16="http://schemas.microsoft.com/office/drawing/2014/main" id="{8042FDD0-229C-234A-B072-E0DB4C616946}"/>
              </a:ext>
            </a:extLst>
          </p:cNvPr>
          <p:cNvSpPr/>
          <p:nvPr/>
        </p:nvSpPr>
        <p:spPr bwMode="auto">
          <a:xfrm>
            <a:off x="5102359" y="2692485"/>
            <a:ext cx="639112" cy="322540"/>
          </a:xfrm>
          <a:prstGeom prst="striped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21807" tIns="60904" rIns="121807" bIns="60904" numCol="1" rtlCol="0" anchor="t" anchorCtr="0" compatLnSpc="1">
            <a:prstTxWarp prst="textNoShape">
              <a:avLst/>
            </a:prstTxWarp>
          </a:bodyPr>
          <a:lstStyle/>
          <a:p>
            <a:pPr marL="0" marR="0" lvl="0" indent="0" algn="l" defTabSz="1218072" rtl="0" eaLnBrk="0" fontAlgn="base" latinLnBrk="0" hangingPunct="0">
              <a:lnSpc>
                <a:spcPct val="100000"/>
              </a:lnSpc>
              <a:spcBef>
                <a:spcPct val="0"/>
              </a:spcBef>
              <a:spcAft>
                <a:spcPct val="0"/>
              </a:spcAft>
              <a:buClrTx/>
              <a:buSzTx/>
              <a:buFontTx/>
              <a:buNone/>
              <a:tabLst/>
              <a:defRPr/>
            </a:pPr>
            <a:endParaRPr kumimoji="0" lang="en-US" sz="3197" b="0" i="0" u="none" strike="noStrike" kern="1200" cap="none" spc="0" normalizeH="0" baseline="0" noProof="0">
              <a:ln>
                <a:noFill/>
              </a:ln>
              <a:solidFill>
                <a:prstClr val="black"/>
              </a:solidFill>
              <a:effectLst/>
              <a:uLnTx/>
              <a:uFillTx/>
              <a:latin typeface="Times" pitchFamily="18" charset="0"/>
              <a:ea typeface="+mn-ea"/>
              <a:cs typeface="+mn-cs"/>
            </a:endParaRPr>
          </a:p>
        </p:txBody>
      </p:sp>
      <p:sp>
        <p:nvSpPr>
          <p:cNvPr id="10" name="TextBox 9">
            <a:extLst>
              <a:ext uri="{FF2B5EF4-FFF2-40B4-BE49-F238E27FC236}">
                <a16:creationId xmlns:a16="http://schemas.microsoft.com/office/drawing/2014/main" id="{1EEC0744-96FD-4E44-B846-222A5FD4DE9F}"/>
              </a:ext>
            </a:extLst>
          </p:cNvPr>
          <p:cNvSpPr txBox="1"/>
          <p:nvPr/>
        </p:nvSpPr>
        <p:spPr>
          <a:xfrm>
            <a:off x="1524000" y="6478390"/>
            <a:ext cx="3526928" cy="338554"/>
          </a:xfrm>
          <a:prstGeom prst="rect">
            <a:avLst/>
          </a:prstGeom>
          <a:noFill/>
        </p:spPr>
        <p:txBody>
          <a:bodyPr wrap="none" rtlCol="0">
            <a:spAutoFit/>
          </a:bodyPr>
          <a:lstStyle/>
          <a:p>
            <a:r>
              <a:rPr lang="en-US" sz="1600" dirty="0"/>
              <a:t>Courtesy of Stephen V Liu, MD, PhD</a:t>
            </a:r>
          </a:p>
        </p:txBody>
      </p:sp>
    </p:spTree>
    <p:extLst>
      <p:ext uri="{BB962C8B-B14F-4D97-AF65-F5344CB8AC3E}">
        <p14:creationId xmlns:p14="http://schemas.microsoft.com/office/powerpoint/2010/main" val="29514085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noChangeArrowheads="1"/>
          </p:cNvSpPr>
          <p:nvPr>
            <p:ph type="title"/>
          </p:nvPr>
        </p:nvSpPr>
        <p:spPr/>
        <p:txBody>
          <a:bodyPr/>
          <a:lstStyle/>
          <a:p>
            <a:r>
              <a:rPr lang="en-US" altLang="en-US" dirty="0"/>
              <a:t>Pneumonitis</a:t>
            </a:r>
          </a:p>
        </p:txBody>
      </p:sp>
      <p:sp>
        <p:nvSpPr>
          <p:cNvPr id="56323" name="Content Placeholder 2"/>
          <p:cNvSpPr>
            <a:spLocks noGrp="1" noChangeArrowheads="1"/>
          </p:cNvSpPr>
          <p:nvPr>
            <p:ph idx="1"/>
          </p:nvPr>
        </p:nvSpPr>
        <p:spPr/>
        <p:txBody>
          <a:bodyPr/>
          <a:lstStyle/>
          <a:p>
            <a:r>
              <a:rPr lang="en-US" altLang="en-US" sz="3197" dirty="0"/>
              <a:t>Pneumonitis differential</a:t>
            </a:r>
          </a:p>
          <a:p>
            <a:pPr lvl="1"/>
            <a:r>
              <a:rPr lang="en-US" altLang="en-US" sz="2664" dirty="0"/>
              <a:t>Radiation pneumonitis (consider radiation fields)</a:t>
            </a:r>
          </a:p>
          <a:p>
            <a:pPr lvl="1"/>
            <a:r>
              <a:rPr lang="en-US" altLang="en-US" sz="2664" dirty="0"/>
              <a:t>Immune mediated pneumonitis (consider timing)</a:t>
            </a:r>
          </a:p>
          <a:p>
            <a:pPr lvl="1"/>
            <a:r>
              <a:rPr lang="en-US" altLang="en-US" sz="2664" dirty="0"/>
              <a:t>Pneumonia or infection (consider other symptoms)</a:t>
            </a:r>
          </a:p>
          <a:p>
            <a:r>
              <a:rPr lang="en-US" altLang="en-US" sz="3197" dirty="0"/>
              <a:t>If non-infectious, initial management of radiation pneumonitis and immune mediated pneumonitis is similar (steroid therapy)</a:t>
            </a:r>
          </a:p>
        </p:txBody>
      </p:sp>
      <p:sp>
        <p:nvSpPr>
          <p:cNvPr id="4" name="TextBox 3">
            <a:extLst>
              <a:ext uri="{FF2B5EF4-FFF2-40B4-BE49-F238E27FC236}">
                <a16:creationId xmlns:a16="http://schemas.microsoft.com/office/drawing/2014/main" id="{450CB889-5C8C-D347-9A8D-3E7FCD58C516}"/>
              </a:ext>
            </a:extLst>
          </p:cNvPr>
          <p:cNvSpPr txBox="1"/>
          <p:nvPr/>
        </p:nvSpPr>
        <p:spPr>
          <a:xfrm>
            <a:off x="1524000" y="6478390"/>
            <a:ext cx="3526928" cy="338554"/>
          </a:xfrm>
          <a:prstGeom prst="rect">
            <a:avLst/>
          </a:prstGeom>
          <a:noFill/>
        </p:spPr>
        <p:txBody>
          <a:bodyPr wrap="none" rtlCol="0">
            <a:spAutoFit/>
          </a:bodyPr>
          <a:lstStyle/>
          <a:p>
            <a:r>
              <a:rPr lang="en-US" sz="1600" dirty="0"/>
              <a:t>Courtesy of Stephen V Liu, MD, PhD</a:t>
            </a:r>
          </a:p>
        </p:txBody>
      </p:sp>
    </p:spTree>
    <p:extLst>
      <p:ext uri="{BB962C8B-B14F-4D97-AF65-F5344CB8AC3E}">
        <p14:creationId xmlns:p14="http://schemas.microsoft.com/office/powerpoint/2010/main" val="25593133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noChangeArrowheads="1"/>
          </p:cNvSpPr>
          <p:nvPr>
            <p:ph type="title"/>
          </p:nvPr>
        </p:nvSpPr>
        <p:spPr/>
        <p:txBody>
          <a:bodyPr/>
          <a:lstStyle/>
          <a:p>
            <a:r>
              <a:rPr lang="en-US" altLang="en-US" dirty="0"/>
              <a:t>Pneumonitis Management</a:t>
            </a:r>
          </a:p>
        </p:txBody>
      </p:sp>
      <p:sp>
        <p:nvSpPr>
          <p:cNvPr id="56323" name="Content Placeholder 2"/>
          <p:cNvSpPr>
            <a:spLocks noGrp="1" noChangeArrowheads="1"/>
          </p:cNvSpPr>
          <p:nvPr>
            <p:ph idx="1"/>
          </p:nvPr>
        </p:nvSpPr>
        <p:spPr/>
        <p:txBody>
          <a:bodyPr/>
          <a:lstStyle/>
          <a:p>
            <a:r>
              <a:rPr lang="en-US" altLang="en-US" sz="3197" dirty="0"/>
              <a:t>Symptoms must be monitored closely</a:t>
            </a:r>
          </a:p>
          <a:p>
            <a:pPr lvl="1"/>
            <a:r>
              <a:rPr lang="en-US" altLang="en-US" sz="2664" dirty="0"/>
              <a:t>Engage entire medical team and caregivers</a:t>
            </a:r>
          </a:p>
          <a:p>
            <a:pPr lvl="1"/>
            <a:r>
              <a:rPr lang="en-US" altLang="en-US" sz="2664" dirty="0"/>
              <a:t>New dyspnea/cough, new hypoxia warrant workup</a:t>
            </a:r>
          </a:p>
          <a:p>
            <a:pPr lvl="2"/>
            <a:r>
              <a:rPr lang="en-US" altLang="en-US" sz="2131" dirty="0"/>
              <a:t>Low threshold to hold therapy for evaluation</a:t>
            </a:r>
          </a:p>
          <a:p>
            <a:r>
              <a:rPr lang="en-US" altLang="en-US" sz="3197" dirty="0"/>
              <a:t>Management guided by grade of pneumonitis</a:t>
            </a:r>
          </a:p>
          <a:p>
            <a:pPr lvl="1"/>
            <a:r>
              <a:rPr lang="en-US" altLang="en-US" sz="2664" dirty="0"/>
              <a:t>Grade 1: asymptomatic, no intervention needed</a:t>
            </a:r>
          </a:p>
          <a:p>
            <a:pPr lvl="1"/>
            <a:r>
              <a:rPr lang="en-US" altLang="en-US" sz="2664" dirty="0"/>
              <a:t>Grade 2: symptomatic, intervention required</a:t>
            </a:r>
          </a:p>
          <a:p>
            <a:pPr lvl="1"/>
            <a:r>
              <a:rPr lang="en-US" altLang="en-US" sz="2664" dirty="0"/>
              <a:t>Grade 3: severe symptoms, limiting ADLs, oxygen indicated</a:t>
            </a:r>
          </a:p>
          <a:p>
            <a:pPr lvl="1"/>
            <a:r>
              <a:rPr lang="en-US" altLang="en-US" sz="2664" dirty="0"/>
              <a:t>Grade 4: life threatening</a:t>
            </a:r>
          </a:p>
          <a:p>
            <a:endParaRPr lang="en-US" altLang="en-US" sz="2664" dirty="0"/>
          </a:p>
          <a:p>
            <a:pPr lvl="1"/>
            <a:endParaRPr lang="en-US" altLang="en-US" sz="2664" dirty="0"/>
          </a:p>
        </p:txBody>
      </p:sp>
      <p:sp>
        <p:nvSpPr>
          <p:cNvPr id="4" name="TextBox 3"/>
          <p:cNvSpPr txBox="1"/>
          <p:nvPr/>
        </p:nvSpPr>
        <p:spPr>
          <a:xfrm>
            <a:off x="10701035" y="6242620"/>
            <a:ext cx="1244250" cy="235770"/>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932" b="0" i="1" u="none" strike="noStrike" kern="1200" cap="none" spc="0" normalizeH="0" baseline="0" noProof="0" dirty="0">
                <a:ln>
                  <a:noFill/>
                </a:ln>
                <a:solidFill>
                  <a:prstClr val="black"/>
                </a:solidFill>
                <a:effectLst/>
                <a:uLnTx/>
                <a:uFillTx/>
                <a:latin typeface="Arial"/>
                <a:ea typeface="+mn-ea"/>
                <a:cs typeface="+mn-cs"/>
              </a:rPr>
              <a:t>Brahmer, JCO 2018</a:t>
            </a:r>
          </a:p>
        </p:txBody>
      </p:sp>
      <p:sp>
        <p:nvSpPr>
          <p:cNvPr id="5" name="TextBox 4">
            <a:extLst>
              <a:ext uri="{FF2B5EF4-FFF2-40B4-BE49-F238E27FC236}">
                <a16:creationId xmlns:a16="http://schemas.microsoft.com/office/drawing/2014/main" id="{7C854F78-821B-4846-A116-343B1B599ABE}"/>
              </a:ext>
            </a:extLst>
          </p:cNvPr>
          <p:cNvSpPr txBox="1"/>
          <p:nvPr/>
        </p:nvSpPr>
        <p:spPr>
          <a:xfrm>
            <a:off x="1524000" y="6478390"/>
            <a:ext cx="3526928" cy="338554"/>
          </a:xfrm>
          <a:prstGeom prst="rect">
            <a:avLst/>
          </a:prstGeom>
          <a:noFill/>
        </p:spPr>
        <p:txBody>
          <a:bodyPr wrap="none" rtlCol="0">
            <a:spAutoFit/>
          </a:bodyPr>
          <a:lstStyle/>
          <a:p>
            <a:r>
              <a:rPr lang="en-US" sz="1600" dirty="0"/>
              <a:t>Courtesy of Stephen V Liu, MD, PhD</a:t>
            </a:r>
          </a:p>
        </p:txBody>
      </p:sp>
    </p:spTree>
    <p:extLst>
      <p:ext uri="{BB962C8B-B14F-4D97-AF65-F5344CB8AC3E}">
        <p14:creationId xmlns:p14="http://schemas.microsoft.com/office/powerpoint/2010/main" val="26510612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noChangeArrowheads="1"/>
          </p:cNvSpPr>
          <p:nvPr>
            <p:ph type="title"/>
          </p:nvPr>
        </p:nvSpPr>
        <p:spPr/>
        <p:txBody>
          <a:bodyPr/>
          <a:lstStyle/>
          <a:p>
            <a:r>
              <a:rPr lang="en-US" altLang="en-US" dirty="0"/>
              <a:t>Pneumonitis Management</a:t>
            </a:r>
          </a:p>
        </p:txBody>
      </p:sp>
      <p:sp>
        <p:nvSpPr>
          <p:cNvPr id="56323" name="Content Placeholder 2"/>
          <p:cNvSpPr>
            <a:spLocks noGrp="1" noChangeArrowheads="1"/>
          </p:cNvSpPr>
          <p:nvPr>
            <p:ph idx="1"/>
          </p:nvPr>
        </p:nvSpPr>
        <p:spPr/>
        <p:txBody>
          <a:bodyPr/>
          <a:lstStyle/>
          <a:p>
            <a:r>
              <a:rPr lang="en-US" altLang="en-US" sz="3197" dirty="0"/>
              <a:t>Grade 2 symptomatic pneumonitis</a:t>
            </a:r>
          </a:p>
          <a:p>
            <a:pPr lvl="1"/>
            <a:r>
              <a:rPr lang="en-US" altLang="en-US" sz="2664" dirty="0"/>
              <a:t>Hold immunotherapy</a:t>
            </a:r>
          </a:p>
          <a:p>
            <a:pPr lvl="1"/>
            <a:r>
              <a:rPr lang="en-US" altLang="en-US" sz="2664" dirty="0"/>
              <a:t>Radiographic imaging </a:t>
            </a:r>
          </a:p>
          <a:p>
            <a:pPr lvl="1"/>
            <a:r>
              <a:rPr lang="en-US" altLang="en-US" sz="2664" dirty="0"/>
              <a:t>Steroids: prednisone 1-2 mg/kg/d, taper over 4-6 weeks</a:t>
            </a:r>
          </a:p>
          <a:p>
            <a:pPr lvl="1"/>
            <a:r>
              <a:rPr lang="en-US" altLang="en-US" sz="2664" dirty="0"/>
              <a:t>Consider antibiotics</a:t>
            </a:r>
          </a:p>
          <a:p>
            <a:pPr lvl="1"/>
            <a:r>
              <a:rPr lang="en-US" altLang="en-US" sz="2664" dirty="0"/>
              <a:t>Monitor every 3 days, should improve in 2-3 days</a:t>
            </a:r>
          </a:p>
          <a:p>
            <a:pPr lvl="1"/>
            <a:endParaRPr lang="en-US" altLang="en-US" sz="2664" dirty="0"/>
          </a:p>
          <a:p>
            <a:pPr lvl="1"/>
            <a:endParaRPr lang="en-US" altLang="en-US" sz="2664" dirty="0"/>
          </a:p>
        </p:txBody>
      </p:sp>
      <p:sp>
        <p:nvSpPr>
          <p:cNvPr id="4" name="TextBox 3"/>
          <p:cNvSpPr txBox="1"/>
          <p:nvPr/>
        </p:nvSpPr>
        <p:spPr>
          <a:xfrm>
            <a:off x="10701035" y="6242620"/>
            <a:ext cx="1244250" cy="235770"/>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932" b="0" i="1" u="none" strike="noStrike" kern="1200" cap="none" spc="0" normalizeH="0" baseline="0" noProof="0" dirty="0">
                <a:ln>
                  <a:noFill/>
                </a:ln>
                <a:solidFill>
                  <a:prstClr val="black"/>
                </a:solidFill>
                <a:effectLst/>
                <a:uLnTx/>
                <a:uFillTx/>
                <a:latin typeface="Arial"/>
                <a:ea typeface="+mn-ea"/>
                <a:cs typeface="+mn-cs"/>
              </a:rPr>
              <a:t>Brahmer, JCO 2018</a:t>
            </a:r>
          </a:p>
        </p:txBody>
      </p:sp>
      <p:sp>
        <p:nvSpPr>
          <p:cNvPr id="5" name="TextBox 4">
            <a:extLst>
              <a:ext uri="{FF2B5EF4-FFF2-40B4-BE49-F238E27FC236}">
                <a16:creationId xmlns:a16="http://schemas.microsoft.com/office/drawing/2014/main" id="{D1C9E663-61CE-4540-955D-A14E3800A584}"/>
              </a:ext>
            </a:extLst>
          </p:cNvPr>
          <p:cNvSpPr txBox="1"/>
          <p:nvPr/>
        </p:nvSpPr>
        <p:spPr>
          <a:xfrm>
            <a:off x="1524000" y="6478390"/>
            <a:ext cx="3526928" cy="338554"/>
          </a:xfrm>
          <a:prstGeom prst="rect">
            <a:avLst/>
          </a:prstGeom>
          <a:noFill/>
        </p:spPr>
        <p:txBody>
          <a:bodyPr wrap="none" rtlCol="0">
            <a:spAutoFit/>
          </a:bodyPr>
          <a:lstStyle/>
          <a:p>
            <a:r>
              <a:rPr lang="en-US" sz="1600" dirty="0"/>
              <a:t>Courtesy of Stephen V Liu, MD, PhD</a:t>
            </a:r>
          </a:p>
        </p:txBody>
      </p:sp>
    </p:spTree>
    <p:extLst>
      <p:ext uri="{BB962C8B-B14F-4D97-AF65-F5344CB8AC3E}">
        <p14:creationId xmlns:p14="http://schemas.microsoft.com/office/powerpoint/2010/main" val="25766390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noChangeArrowheads="1"/>
          </p:cNvSpPr>
          <p:nvPr>
            <p:ph type="title"/>
          </p:nvPr>
        </p:nvSpPr>
        <p:spPr/>
        <p:txBody>
          <a:bodyPr/>
          <a:lstStyle/>
          <a:p>
            <a:r>
              <a:rPr lang="en-US" altLang="en-US" dirty="0"/>
              <a:t>Pneumonitis Management</a:t>
            </a:r>
          </a:p>
        </p:txBody>
      </p:sp>
      <p:sp>
        <p:nvSpPr>
          <p:cNvPr id="56323" name="Content Placeholder 2"/>
          <p:cNvSpPr>
            <a:spLocks noGrp="1" noChangeArrowheads="1"/>
          </p:cNvSpPr>
          <p:nvPr>
            <p:ph idx="1"/>
          </p:nvPr>
        </p:nvSpPr>
        <p:spPr/>
        <p:txBody>
          <a:bodyPr/>
          <a:lstStyle/>
          <a:p>
            <a:r>
              <a:rPr lang="en-US" altLang="en-US" sz="3197" dirty="0"/>
              <a:t>Grade 3 severe pneumonitis</a:t>
            </a:r>
          </a:p>
          <a:p>
            <a:pPr lvl="1"/>
            <a:r>
              <a:rPr lang="en-US" altLang="en-US" sz="2664" dirty="0"/>
              <a:t>Inpatient management</a:t>
            </a:r>
          </a:p>
          <a:p>
            <a:pPr lvl="1"/>
            <a:r>
              <a:rPr lang="en-US" altLang="en-US" sz="2664" dirty="0"/>
              <a:t>Permanently discontinue therapy</a:t>
            </a:r>
          </a:p>
          <a:p>
            <a:pPr lvl="1"/>
            <a:r>
              <a:rPr lang="en-US" altLang="en-US" sz="2664" dirty="0"/>
              <a:t>CT scan</a:t>
            </a:r>
          </a:p>
          <a:p>
            <a:pPr lvl="1"/>
            <a:r>
              <a:rPr lang="en-US" altLang="en-US" sz="2664" dirty="0"/>
              <a:t>Start IV steroids (methylprednisolone 1-2 mg/kg/d)</a:t>
            </a:r>
          </a:p>
          <a:p>
            <a:pPr lvl="2"/>
            <a:r>
              <a:rPr lang="en-US" altLang="en-US" sz="2131" dirty="0"/>
              <a:t>Escalate immunosuppression if not improving within 48h</a:t>
            </a:r>
          </a:p>
          <a:p>
            <a:pPr lvl="1"/>
            <a:r>
              <a:rPr lang="en-US" altLang="en-US" sz="2664" dirty="0"/>
              <a:t>Pulmonary and ID consultations</a:t>
            </a:r>
          </a:p>
          <a:p>
            <a:pPr lvl="1"/>
            <a:endParaRPr lang="en-US" altLang="en-US" sz="2664" dirty="0"/>
          </a:p>
          <a:p>
            <a:pPr lvl="1"/>
            <a:endParaRPr lang="en-US" altLang="en-US" sz="2664" dirty="0"/>
          </a:p>
        </p:txBody>
      </p:sp>
      <p:sp>
        <p:nvSpPr>
          <p:cNvPr id="4" name="TextBox 3"/>
          <p:cNvSpPr txBox="1"/>
          <p:nvPr/>
        </p:nvSpPr>
        <p:spPr>
          <a:xfrm>
            <a:off x="10701035" y="6242620"/>
            <a:ext cx="1244250" cy="235770"/>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932" b="0" i="1" u="none" strike="noStrike" kern="1200" cap="none" spc="0" normalizeH="0" baseline="0" noProof="0" dirty="0">
                <a:ln>
                  <a:noFill/>
                </a:ln>
                <a:solidFill>
                  <a:prstClr val="black"/>
                </a:solidFill>
                <a:effectLst/>
                <a:uLnTx/>
                <a:uFillTx/>
                <a:latin typeface="Arial"/>
                <a:ea typeface="+mn-ea"/>
                <a:cs typeface="+mn-cs"/>
              </a:rPr>
              <a:t>Brahmer, JCO 2018</a:t>
            </a:r>
          </a:p>
        </p:txBody>
      </p:sp>
      <p:sp>
        <p:nvSpPr>
          <p:cNvPr id="5" name="TextBox 4">
            <a:extLst>
              <a:ext uri="{FF2B5EF4-FFF2-40B4-BE49-F238E27FC236}">
                <a16:creationId xmlns:a16="http://schemas.microsoft.com/office/drawing/2014/main" id="{E877B4E4-C7E6-224B-84BA-06F158FB846F}"/>
              </a:ext>
            </a:extLst>
          </p:cNvPr>
          <p:cNvSpPr txBox="1"/>
          <p:nvPr/>
        </p:nvSpPr>
        <p:spPr>
          <a:xfrm>
            <a:off x="1524000" y="6478390"/>
            <a:ext cx="3526928" cy="338554"/>
          </a:xfrm>
          <a:prstGeom prst="rect">
            <a:avLst/>
          </a:prstGeom>
          <a:noFill/>
        </p:spPr>
        <p:txBody>
          <a:bodyPr wrap="none" rtlCol="0">
            <a:spAutoFit/>
          </a:bodyPr>
          <a:lstStyle/>
          <a:p>
            <a:r>
              <a:rPr lang="en-US" sz="1600" dirty="0"/>
              <a:t>Courtesy of Stephen V Liu, MD, PhD</a:t>
            </a:r>
          </a:p>
        </p:txBody>
      </p:sp>
    </p:spTree>
    <p:extLst>
      <p:ext uri="{BB962C8B-B14F-4D97-AF65-F5344CB8AC3E}">
        <p14:creationId xmlns:p14="http://schemas.microsoft.com/office/powerpoint/2010/main" val="682970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56FBB-CC19-3644-8AAD-F95191BDE868}"/>
              </a:ext>
            </a:extLst>
          </p:cNvPr>
          <p:cNvSpPr>
            <a:spLocks noGrp="1"/>
          </p:cNvSpPr>
          <p:nvPr>
            <p:ph type="title"/>
          </p:nvPr>
        </p:nvSpPr>
        <p:spPr/>
        <p:txBody>
          <a:bodyPr/>
          <a:lstStyle/>
          <a:p>
            <a:r>
              <a:rPr lang="en-US" dirty="0" err="1"/>
              <a:t>Mr</a:t>
            </a:r>
            <a:r>
              <a:rPr lang="en-US" dirty="0"/>
              <a:t> </a:t>
            </a:r>
            <a:r>
              <a:rPr lang="en-US" sz="2800" dirty="0" err="1"/>
              <a:t>Riely</a:t>
            </a:r>
            <a:r>
              <a:rPr lang="en-US" dirty="0"/>
              <a:t> — Disclosures</a:t>
            </a:r>
          </a:p>
        </p:txBody>
      </p:sp>
      <p:graphicFrame>
        <p:nvGraphicFramePr>
          <p:cNvPr id="4" name="Table 3">
            <a:extLst>
              <a:ext uri="{FF2B5EF4-FFF2-40B4-BE49-F238E27FC236}">
                <a16:creationId xmlns:a16="http://schemas.microsoft.com/office/drawing/2014/main" id="{B148A95B-8528-BA41-AC18-698777C84509}"/>
              </a:ext>
            </a:extLst>
          </p:cNvPr>
          <p:cNvGraphicFramePr>
            <a:graphicFrameLocks noGrp="1"/>
          </p:cNvGraphicFramePr>
          <p:nvPr/>
        </p:nvGraphicFramePr>
        <p:xfrm>
          <a:off x="1562100" y="2362200"/>
          <a:ext cx="9067800" cy="2602752"/>
        </p:xfrm>
        <a:graphic>
          <a:graphicData uri="http://schemas.openxmlformats.org/drawingml/2006/table">
            <a:tbl>
              <a:tblPr firstRow="1" bandRow="1">
                <a:tableStyleId>{5C22544A-7EE6-4342-B048-85BDC9FD1C3A}</a:tableStyleId>
              </a:tblPr>
              <a:tblGrid>
                <a:gridCol w="2857500">
                  <a:extLst>
                    <a:ext uri="{9D8B030D-6E8A-4147-A177-3AD203B41FA5}">
                      <a16:colId xmlns:a16="http://schemas.microsoft.com/office/drawing/2014/main" val="1723418156"/>
                    </a:ext>
                  </a:extLst>
                </a:gridCol>
                <a:gridCol w="6210300">
                  <a:extLst>
                    <a:ext uri="{9D8B030D-6E8A-4147-A177-3AD203B41FA5}">
                      <a16:colId xmlns:a16="http://schemas.microsoft.com/office/drawing/2014/main" val="1567980152"/>
                    </a:ext>
                  </a:extLst>
                </a:gridCol>
              </a:tblGrid>
              <a:tr h="1301376">
                <a:tc>
                  <a:txBody>
                    <a:bodyPr/>
                    <a:lstStyle/>
                    <a:p>
                      <a:pPr algn="l"/>
                      <a:r>
                        <a:rPr lang="en-US" sz="1800" b="1" kern="1200" dirty="0">
                          <a:solidFill>
                            <a:srgbClr val="002B50"/>
                          </a:solidFill>
                          <a:effectLst/>
                          <a:latin typeface="+mn-lt"/>
                          <a:ea typeface="+mn-ea"/>
                          <a:cs typeface="+mn-cs"/>
                        </a:rPr>
                        <a:t>Advisory Committee and Consulting Agreements</a:t>
                      </a:r>
                      <a:endParaRPr lang="en-US" b="1" dirty="0">
                        <a:solidFill>
                          <a:srgbClr val="002B50"/>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kern="1200" dirty="0">
                          <a:solidFill>
                            <a:srgbClr val="002B50"/>
                          </a:solidFill>
                          <a:effectLst/>
                          <a:latin typeface="+mn-lt"/>
                          <a:ea typeface="+mn-ea"/>
                          <a:cs typeface="+mn-cs"/>
                        </a:rPr>
                        <a:t>Daiichi Sankyo Inc, Takeda Oncology</a:t>
                      </a:r>
                      <a:endParaRPr lang="en-US" b="0" dirty="0">
                        <a:solidFill>
                          <a:srgbClr val="002B50"/>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017183"/>
                  </a:ext>
                </a:extLst>
              </a:tr>
              <a:tr h="1301376">
                <a:tc>
                  <a:txBody>
                    <a:bodyPr/>
                    <a:lstStyle/>
                    <a:p>
                      <a:pPr algn="l"/>
                      <a:r>
                        <a:rPr lang="en-US" b="1" dirty="0">
                          <a:solidFill>
                            <a:srgbClr val="002B50"/>
                          </a:solidFill>
                        </a:rPr>
                        <a:t>Contracted Research</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b="0" dirty="0">
                          <a:solidFill>
                            <a:srgbClr val="002B50"/>
                          </a:solidFill>
                        </a:rPr>
                        <a:t>Merck, </a:t>
                      </a:r>
                      <a:r>
                        <a:rPr lang="en-US" b="0" dirty="0" err="1">
                          <a:solidFill>
                            <a:srgbClr val="002B50"/>
                          </a:solidFill>
                        </a:rPr>
                        <a:t>Mirati</a:t>
                      </a:r>
                      <a:r>
                        <a:rPr lang="en-US" b="0" dirty="0">
                          <a:solidFill>
                            <a:srgbClr val="002B50"/>
                          </a:solidFill>
                        </a:rPr>
                        <a:t> Therapeutics, Novartis, Pfizer Inc, Roche Laboratories Inc, Takeda Oncology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1799169"/>
                  </a:ext>
                </a:extLst>
              </a:tr>
            </a:tbl>
          </a:graphicData>
        </a:graphic>
      </p:graphicFrame>
    </p:spTree>
    <p:extLst>
      <p:ext uri="{BB962C8B-B14F-4D97-AF65-F5344CB8AC3E}">
        <p14:creationId xmlns:p14="http://schemas.microsoft.com/office/powerpoint/2010/main" val="3270559082"/>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noChangeArrowheads="1"/>
          </p:cNvSpPr>
          <p:nvPr>
            <p:ph type="title"/>
          </p:nvPr>
        </p:nvSpPr>
        <p:spPr/>
        <p:txBody>
          <a:bodyPr/>
          <a:lstStyle/>
          <a:p>
            <a:r>
              <a:rPr lang="en-US" altLang="en-US" sz="3800" dirty="0"/>
              <a:t>Other Immune Mediated Adverse Events</a:t>
            </a:r>
          </a:p>
        </p:txBody>
      </p:sp>
      <p:sp>
        <p:nvSpPr>
          <p:cNvPr id="56323" name="Content Placeholder 2"/>
          <p:cNvSpPr>
            <a:spLocks noGrp="1" noChangeArrowheads="1"/>
          </p:cNvSpPr>
          <p:nvPr>
            <p:ph idx="1"/>
          </p:nvPr>
        </p:nvSpPr>
        <p:spPr/>
        <p:txBody>
          <a:bodyPr/>
          <a:lstStyle/>
          <a:p>
            <a:r>
              <a:rPr lang="en-US" altLang="en-US" sz="2600" dirty="0"/>
              <a:t>Non-pneumonitis immune mediated events with durvalumab</a:t>
            </a:r>
          </a:p>
          <a:p>
            <a:pPr lvl="1"/>
            <a:r>
              <a:rPr lang="en-US" altLang="en-US" sz="2600" dirty="0"/>
              <a:t>56.3% occur within 3 months; 83.1% within 6 months</a:t>
            </a:r>
          </a:p>
          <a:p>
            <a:pPr lvl="1"/>
            <a:r>
              <a:rPr lang="en-US" altLang="en-US" sz="2600" dirty="0"/>
              <a:t>Thyroid disorders (seen in 11.4% of patients)</a:t>
            </a:r>
          </a:p>
          <a:p>
            <a:pPr lvl="1"/>
            <a:r>
              <a:rPr lang="en-US" altLang="en-US" sz="2600" dirty="0"/>
              <a:t>Rash/dermatitis (seen in 1.9%)</a:t>
            </a:r>
          </a:p>
          <a:p>
            <a:pPr lvl="1"/>
            <a:r>
              <a:rPr lang="en-US" altLang="en-US" sz="2600" dirty="0"/>
              <a:t>Diarrhea/colitis (seen in 1.1%)</a:t>
            </a:r>
          </a:p>
          <a:p>
            <a:pPr lvl="1"/>
            <a:endParaRPr lang="en-US" altLang="en-US" sz="2600" dirty="0"/>
          </a:p>
        </p:txBody>
      </p:sp>
      <p:sp>
        <p:nvSpPr>
          <p:cNvPr id="4" name="TextBox 3"/>
          <p:cNvSpPr txBox="1"/>
          <p:nvPr/>
        </p:nvSpPr>
        <p:spPr>
          <a:xfrm>
            <a:off x="10680194" y="6242620"/>
            <a:ext cx="1265090" cy="235770"/>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932" b="0" i="1" u="none" strike="noStrike" kern="1200" cap="none" spc="0" normalizeH="0" baseline="0" noProof="0" dirty="0">
                <a:ln>
                  <a:noFill/>
                </a:ln>
                <a:solidFill>
                  <a:prstClr val="black"/>
                </a:solidFill>
                <a:effectLst/>
                <a:uLnTx/>
                <a:uFillTx/>
                <a:latin typeface="Arial"/>
                <a:ea typeface="+mn-ea"/>
                <a:cs typeface="+mn-cs"/>
              </a:rPr>
              <a:t>Naidoo, ASCO 2020</a:t>
            </a:r>
          </a:p>
        </p:txBody>
      </p:sp>
      <p:graphicFrame>
        <p:nvGraphicFramePr>
          <p:cNvPr id="5" name="Table 4">
            <a:extLst>
              <a:ext uri="{FF2B5EF4-FFF2-40B4-BE49-F238E27FC236}">
                <a16:creationId xmlns:a16="http://schemas.microsoft.com/office/drawing/2014/main" id="{AE8BEF92-3CBC-4E43-BB5B-D9D7E0A144AD}"/>
              </a:ext>
            </a:extLst>
          </p:cNvPr>
          <p:cNvGraphicFramePr>
            <a:graphicFrameLocks noGrp="1"/>
          </p:cNvGraphicFramePr>
          <p:nvPr/>
        </p:nvGraphicFramePr>
        <p:xfrm>
          <a:off x="1812631" y="4274291"/>
          <a:ext cx="8120481" cy="1967018"/>
        </p:xfrm>
        <a:graphic>
          <a:graphicData uri="http://schemas.openxmlformats.org/drawingml/2006/table">
            <a:tbl>
              <a:tblPr firstRow="1" bandRow="1">
                <a:tableStyleId>{F5AB1C69-6EDB-4FF4-983F-18BD219EF322}</a:tableStyleId>
              </a:tblPr>
              <a:tblGrid>
                <a:gridCol w="2842167">
                  <a:extLst>
                    <a:ext uri="{9D8B030D-6E8A-4147-A177-3AD203B41FA5}">
                      <a16:colId xmlns:a16="http://schemas.microsoft.com/office/drawing/2014/main" val="2466754690"/>
                    </a:ext>
                  </a:extLst>
                </a:gridCol>
                <a:gridCol w="1789514">
                  <a:extLst>
                    <a:ext uri="{9D8B030D-6E8A-4147-A177-3AD203B41FA5}">
                      <a16:colId xmlns:a16="http://schemas.microsoft.com/office/drawing/2014/main" val="3706494171"/>
                    </a:ext>
                  </a:extLst>
                </a:gridCol>
                <a:gridCol w="1699285">
                  <a:extLst>
                    <a:ext uri="{9D8B030D-6E8A-4147-A177-3AD203B41FA5}">
                      <a16:colId xmlns:a16="http://schemas.microsoft.com/office/drawing/2014/main" val="712125691"/>
                    </a:ext>
                  </a:extLst>
                </a:gridCol>
                <a:gridCol w="1789515">
                  <a:extLst>
                    <a:ext uri="{9D8B030D-6E8A-4147-A177-3AD203B41FA5}">
                      <a16:colId xmlns:a16="http://schemas.microsoft.com/office/drawing/2014/main" val="3806193034"/>
                    </a:ext>
                  </a:extLst>
                </a:gridCol>
              </a:tblGrid>
              <a:tr h="503310">
                <a:tc>
                  <a:txBody>
                    <a:bodyPr/>
                    <a:lstStyle/>
                    <a:p>
                      <a:endParaRPr lang="en-US" sz="2200" dirty="0"/>
                    </a:p>
                  </a:txBody>
                  <a:tcPr marL="121807" marR="121807" marT="60904" marB="60904"/>
                </a:tc>
                <a:tc>
                  <a:txBody>
                    <a:bodyPr/>
                    <a:lstStyle/>
                    <a:p>
                      <a:pPr algn="ctr"/>
                      <a:r>
                        <a:rPr lang="en-US" sz="2200" dirty="0"/>
                        <a:t>Thyroid </a:t>
                      </a:r>
                    </a:p>
                  </a:txBody>
                  <a:tcPr marL="121807" marR="121807" marT="60904" marB="60904"/>
                </a:tc>
                <a:tc>
                  <a:txBody>
                    <a:bodyPr/>
                    <a:lstStyle/>
                    <a:p>
                      <a:pPr algn="ctr"/>
                      <a:r>
                        <a:rPr lang="en-US" sz="2200" dirty="0"/>
                        <a:t>Rash</a:t>
                      </a:r>
                    </a:p>
                  </a:txBody>
                  <a:tcPr marL="121807" marR="121807" marT="60904" marB="60904"/>
                </a:tc>
                <a:tc>
                  <a:txBody>
                    <a:bodyPr/>
                    <a:lstStyle/>
                    <a:p>
                      <a:pPr algn="ctr"/>
                      <a:r>
                        <a:rPr lang="en-US" sz="2200" dirty="0"/>
                        <a:t>Diarrhea</a:t>
                      </a:r>
                    </a:p>
                  </a:txBody>
                  <a:tcPr marL="121807" marR="121807" marT="60904" marB="60904"/>
                </a:tc>
                <a:extLst>
                  <a:ext uri="{0D108BD9-81ED-4DB2-BD59-A6C34878D82A}">
                    <a16:rowId xmlns:a16="http://schemas.microsoft.com/office/drawing/2014/main" val="1448085190"/>
                  </a:ext>
                </a:extLst>
              </a:tr>
              <a:tr h="384073">
                <a:tc>
                  <a:txBody>
                    <a:bodyPr/>
                    <a:lstStyle/>
                    <a:p>
                      <a:r>
                        <a:rPr lang="en-US" sz="2200" dirty="0"/>
                        <a:t>Time to Onset</a:t>
                      </a:r>
                    </a:p>
                  </a:txBody>
                  <a:tcPr marL="121807" marR="121807" marT="60904" marB="60904" anchor="ctr"/>
                </a:tc>
                <a:tc>
                  <a:txBody>
                    <a:bodyPr/>
                    <a:lstStyle/>
                    <a:p>
                      <a:pPr algn="ctr"/>
                      <a:r>
                        <a:rPr lang="en-US" sz="2200" dirty="0"/>
                        <a:t>85 days</a:t>
                      </a:r>
                    </a:p>
                  </a:txBody>
                  <a:tcPr marL="121807" marR="121807" marT="60904" marB="60904" anchor="ctr"/>
                </a:tc>
                <a:tc>
                  <a:txBody>
                    <a:bodyPr/>
                    <a:lstStyle/>
                    <a:p>
                      <a:pPr algn="ctr"/>
                      <a:r>
                        <a:rPr lang="en-US" sz="2200" dirty="0"/>
                        <a:t>37 days</a:t>
                      </a:r>
                    </a:p>
                  </a:txBody>
                  <a:tcPr marL="121807" marR="121807" marT="60904" marB="60904" anchor="ctr"/>
                </a:tc>
                <a:tc>
                  <a:txBody>
                    <a:bodyPr/>
                    <a:lstStyle/>
                    <a:p>
                      <a:pPr algn="ctr"/>
                      <a:r>
                        <a:rPr lang="en-US" sz="2200" dirty="0"/>
                        <a:t>61 days</a:t>
                      </a:r>
                    </a:p>
                  </a:txBody>
                  <a:tcPr marL="121807" marR="121807" marT="60904" marB="60904" anchor="ctr"/>
                </a:tc>
                <a:extLst>
                  <a:ext uri="{0D108BD9-81ED-4DB2-BD59-A6C34878D82A}">
                    <a16:rowId xmlns:a16="http://schemas.microsoft.com/office/drawing/2014/main" val="2708761092"/>
                  </a:ext>
                </a:extLst>
              </a:tr>
              <a:tr h="503310">
                <a:tc>
                  <a:txBody>
                    <a:bodyPr/>
                    <a:lstStyle/>
                    <a:p>
                      <a:r>
                        <a:rPr lang="en-US" sz="2200" dirty="0"/>
                        <a:t>Duration</a:t>
                      </a:r>
                    </a:p>
                  </a:txBody>
                  <a:tcPr marL="121807" marR="121807" marT="60904" marB="60904" anchor="ctr"/>
                </a:tc>
                <a:tc>
                  <a:txBody>
                    <a:bodyPr/>
                    <a:lstStyle/>
                    <a:p>
                      <a:pPr algn="ctr"/>
                      <a:r>
                        <a:rPr lang="en-US" sz="2200" dirty="0"/>
                        <a:t>63.5 days</a:t>
                      </a:r>
                    </a:p>
                  </a:txBody>
                  <a:tcPr marL="121807" marR="121807" marT="60904" marB="60904" anchor="ctr"/>
                </a:tc>
                <a:tc>
                  <a:txBody>
                    <a:bodyPr/>
                    <a:lstStyle/>
                    <a:p>
                      <a:pPr algn="ctr"/>
                      <a:r>
                        <a:rPr lang="en-US" sz="2200" dirty="0"/>
                        <a:t>117 days</a:t>
                      </a:r>
                    </a:p>
                  </a:txBody>
                  <a:tcPr marL="121807" marR="121807" marT="60904" marB="60904" anchor="ctr"/>
                </a:tc>
                <a:tc>
                  <a:txBody>
                    <a:bodyPr/>
                    <a:lstStyle/>
                    <a:p>
                      <a:pPr algn="ctr"/>
                      <a:r>
                        <a:rPr lang="en-US" sz="2200" dirty="0"/>
                        <a:t>74 days</a:t>
                      </a:r>
                    </a:p>
                  </a:txBody>
                  <a:tcPr marL="121807" marR="121807" marT="60904" marB="60904" anchor="ctr"/>
                </a:tc>
                <a:extLst>
                  <a:ext uri="{0D108BD9-81ED-4DB2-BD59-A6C34878D82A}">
                    <a16:rowId xmlns:a16="http://schemas.microsoft.com/office/drawing/2014/main" val="2855491932"/>
                  </a:ext>
                </a:extLst>
              </a:tr>
              <a:tr h="503310">
                <a:tc>
                  <a:txBody>
                    <a:bodyPr/>
                    <a:lstStyle/>
                    <a:p>
                      <a:r>
                        <a:rPr lang="en-US" sz="2200" dirty="0"/>
                        <a:t>Time to Resolution</a:t>
                      </a:r>
                    </a:p>
                  </a:txBody>
                  <a:tcPr marL="121807" marR="121807" marT="60904" marB="60904" anchor="ctr"/>
                </a:tc>
                <a:tc>
                  <a:txBody>
                    <a:bodyPr/>
                    <a:lstStyle/>
                    <a:p>
                      <a:pPr algn="ctr"/>
                      <a:r>
                        <a:rPr lang="en-US" sz="2200" dirty="0"/>
                        <a:t>56 days</a:t>
                      </a:r>
                    </a:p>
                  </a:txBody>
                  <a:tcPr marL="121807" marR="121807" marT="60904" marB="60904" anchor="ctr"/>
                </a:tc>
                <a:tc>
                  <a:txBody>
                    <a:bodyPr/>
                    <a:lstStyle/>
                    <a:p>
                      <a:pPr algn="ctr"/>
                      <a:r>
                        <a:rPr lang="en-US" sz="2200" dirty="0"/>
                        <a:t>104 days</a:t>
                      </a:r>
                    </a:p>
                  </a:txBody>
                  <a:tcPr marL="121807" marR="121807" marT="60904" marB="60904" anchor="ctr"/>
                </a:tc>
                <a:tc>
                  <a:txBody>
                    <a:bodyPr/>
                    <a:lstStyle/>
                    <a:p>
                      <a:pPr algn="ctr"/>
                      <a:r>
                        <a:rPr lang="en-US" sz="2200" dirty="0"/>
                        <a:t>47.5 days</a:t>
                      </a:r>
                    </a:p>
                  </a:txBody>
                  <a:tcPr marL="121807" marR="121807" marT="60904" marB="60904" anchor="ctr"/>
                </a:tc>
                <a:extLst>
                  <a:ext uri="{0D108BD9-81ED-4DB2-BD59-A6C34878D82A}">
                    <a16:rowId xmlns:a16="http://schemas.microsoft.com/office/drawing/2014/main" val="1565210063"/>
                  </a:ext>
                </a:extLst>
              </a:tr>
            </a:tbl>
          </a:graphicData>
        </a:graphic>
      </p:graphicFrame>
      <p:sp>
        <p:nvSpPr>
          <p:cNvPr id="6" name="TextBox 5">
            <a:extLst>
              <a:ext uri="{FF2B5EF4-FFF2-40B4-BE49-F238E27FC236}">
                <a16:creationId xmlns:a16="http://schemas.microsoft.com/office/drawing/2014/main" id="{9C4FF079-9ED1-304C-A5C7-EECED3E9B521}"/>
              </a:ext>
            </a:extLst>
          </p:cNvPr>
          <p:cNvSpPr txBox="1"/>
          <p:nvPr/>
        </p:nvSpPr>
        <p:spPr>
          <a:xfrm>
            <a:off x="1524000" y="6478390"/>
            <a:ext cx="3526928" cy="338554"/>
          </a:xfrm>
          <a:prstGeom prst="rect">
            <a:avLst/>
          </a:prstGeom>
          <a:noFill/>
        </p:spPr>
        <p:txBody>
          <a:bodyPr wrap="none" rtlCol="0">
            <a:spAutoFit/>
          </a:bodyPr>
          <a:lstStyle/>
          <a:p>
            <a:r>
              <a:rPr lang="en-US" sz="1600" dirty="0"/>
              <a:t>Courtesy of Stephen V Liu, MD, PhD</a:t>
            </a:r>
          </a:p>
        </p:txBody>
      </p:sp>
    </p:spTree>
    <p:extLst>
      <p:ext uri="{BB962C8B-B14F-4D97-AF65-F5344CB8AC3E}">
        <p14:creationId xmlns:p14="http://schemas.microsoft.com/office/powerpoint/2010/main" val="37602063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noChangeArrowheads="1"/>
          </p:cNvSpPr>
          <p:nvPr>
            <p:ph type="title"/>
          </p:nvPr>
        </p:nvSpPr>
        <p:spPr/>
        <p:txBody>
          <a:bodyPr/>
          <a:lstStyle/>
          <a:p>
            <a:r>
              <a:rPr lang="en-US" altLang="en-US" dirty="0"/>
              <a:t>Immune Mediated Adverse Events</a:t>
            </a:r>
          </a:p>
        </p:txBody>
      </p:sp>
      <p:sp>
        <p:nvSpPr>
          <p:cNvPr id="56323" name="Content Placeholder 2"/>
          <p:cNvSpPr>
            <a:spLocks noGrp="1" noChangeArrowheads="1"/>
          </p:cNvSpPr>
          <p:nvPr>
            <p:ph idx="1"/>
          </p:nvPr>
        </p:nvSpPr>
        <p:spPr/>
        <p:txBody>
          <a:bodyPr/>
          <a:lstStyle/>
          <a:p>
            <a:r>
              <a:rPr lang="en-US" altLang="en-US" sz="3197" dirty="0"/>
              <a:t>Hormone replacement if indicated</a:t>
            </a:r>
          </a:p>
          <a:p>
            <a:r>
              <a:rPr lang="en-US" altLang="en-US" sz="3197" dirty="0"/>
              <a:t>For severe immune related side effects, treatment is immune suppression (steroids)</a:t>
            </a:r>
          </a:p>
          <a:p>
            <a:pPr lvl="1"/>
            <a:r>
              <a:rPr lang="en-US" altLang="en-US" sz="2664" dirty="0"/>
              <a:t>Early and aggressive intervention important for severe cases</a:t>
            </a:r>
          </a:p>
          <a:p>
            <a:pPr lvl="1"/>
            <a:r>
              <a:rPr lang="en-US" altLang="en-US" sz="2664" dirty="0"/>
              <a:t>When steroids tapered off, side effects may return </a:t>
            </a:r>
          </a:p>
          <a:p>
            <a:pPr lvl="2"/>
            <a:r>
              <a:rPr lang="en-US" altLang="en-US" sz="2398" dirty="0"/>
              <a:t>Long courses of steroids may be needed</a:t>
            </a:r>
          </a:p>
          <a:p>
            <a:pPr lvl="2"/>
            <a:r>
              <a:rPr lang="en-US" altLang="en-US" sz="2398" dirty="0"/>
              <a:t>Potential risk of infection and other complications of steroid use</a:t>
            </a:r>
          </a:p>
          <a:p>
            <a:pPr lvl="1"/>
            <a:r>
              <a:rPr lang="en-US" altLang="en-US" sz="2664" dirty="0"/>
              <a:t>Lowering the dose or changing schedule is not effective</a:t>
            </a:r>
          </a:p>
          <a:p>
            <a:endParaRPr lang="en-US" altLang="en-US" sz="2398" dirty="0"/>
          </a:p>
          <a:p>
            <a:endParaRPr lang="en-US" altLang="en-US" sz="2131" dirty="0"/>
          </a:p>
          <a:p>
            <a:pPr lvl="1"/>
            <a:endParaRPr lang="en-US" altLang="en-US" sz="2664" dirty="0"/>
          </a:p>
        </p:txBody>
      </p:sp>
      <p:sp>
        <p:nvSpPr>
          <p:cNvPr id="4" name="TextBox 3"/>
          <p:cNvSpPr txBox="1"/>
          <p:nvPr/>
        </p:nvSpPr>
        <p:spPr>
          <a:xfrm>
            <a:off x="10906219" y="6242620"/>
            <a:ext cx="1039066" cy="235770"/>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932" b="0" i="1" u="none" strike="noStrike" kern="1200" cap="none" spc="0" normalizeH="0" baseline="0" noProof="0" dirty="0">
                <a:ln>
                  <a:noFill/>
                </a:ln>
                <a:solidFill>
                  <a:prstClr val="black"/>
                </a:solidFill>
                <a:effectLst/>
                <a:uLnTx/>
                <a:uFillTx/>
                <a:latin typeface="Arial"/>
                <a:ea typeface="+mn-ea"/>
                <a:cs typeface="+mn-cs"/>
              </a:rPr>
              <a:t>Roth, JCO 1992</a:t>
            </a:r>
          </a:p>
        </p:txBody>
      </p:sp>
      <p:sp>
        <p:nvSpPr>
          <p:cNvPr id="5" name="TextBox 4">
            <a:extLst>
              <a:ext uri="{FF2B5EF4-FFF2-40B4-BE49-F238E27FC236}">
                <a16:creationId xmlns:a16="http://schemas.microsoft.com/office/drawing/2014/main" id="{74BDD31C-613D-EF4D-8263-4735D2931CEC}"/>
              </a:ext>
            </a:extLst>
          </p:cNvPr>
          <p:cNvSpPr txBox="1"/>
          <p:nvPr/>
        </p:nvSpPr>
        <p:spPr>
          <a:xfrm>
            <a:off x="1524000" y="6478390"/>
            <a:ext cx="3526928" cy="338554"/>
          </a:xfrm>
          <a:prstGeom prst="rect">
            <a:avLst/>
          </a:prstGeom>
          <a:noFill/>
        </p:spPr>
        <p:txBody>
          <a:bodyPr wrap="none" rtlCol="0">
            <a:spAutoFit/>
          </a:bodyPr>
          <a:lstStyle/>
          <a:p>
            <a:r>
              <a:rPr lang="en-US" sz="1600" dirty="0"/>
              <a:t>Courtesy of Stephen V Liu, MD, PhD</a:t>
            </a:r>
          </a:p>
        </p:txBody>
      </p:sp>
    </p:spTree>
    <p:extLst>
      <p:ext uri="{BB962C8B-B14F-4D97-AF65-F5344CB8AC3E}">
        <p14:creationId xmlns:p14="http://schemas.microsoft.com/office/powerpoint/2010/main" val="25027306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noChangeArrowheads="1"/>
          </p:cNvSpPr>
          <p:nvPr>
            <p:ph type="title"/>
          </p:nvPr>
        </p:nvSpPr>
        <p:spPr/>
        <p:txBody>
          <a:bodyPr/>
          <a:lstStyle/>
          <a:p>
            <a:r>
              <a:rPr lang="en-US" altLang="en-US" dirty="0"/>
              <a:t>Monitoring with Immunotherapy</a:t>
            </a:r>
          </a:p>
        </p:txBody>
      </p:sp>
      <p:sp>
        <p:nvSpPr>
          <p:cNvPr id="56323" name="Content Placeholder 2"/>
          <p:cNvSpPr>
            <a:spLocks noGrp="1" noChangeArrowheads="1"/>
          </p:cNvSpPr>
          <p:nvPr>
            <p:ph idx="1"/>
          </p:nvPr>
        </p:nvSpPr>
        <p:spPr>
          <a:xfrm>
            <a:off x="1422400" y="1486595"/>
            <a:ext cx="10363200" cy="4724400"/>
          </a:xfrm>
        </p:spPr>
        <p:txBody>
          <a:bodyPr/>
          <a:lstStyle/>
          <a:p>
            <a:r>
              <a:rPr lang="en-US" altLang="en-US" sz="3197" dirty="0"/>
              <a:t>History and physical</a:t>
            </a:r>
          </a:p>
          <a:p>
            <a:pPr lvl="1"/>
            <a:r>
              <a:rPr lang="en-US" altLang="en-US" sz="2664" dirty="0"/>
              <a:t>New symptoms, new findings, vital signs</a:t>
            </a:r>
          </a:p>
          <a:p>
            <a:r>
              <a:rPr lang="en-US" altLang="en-US" sz="3197" dirty="0"/>
              <a:t>Regular blood tests when receiving immunotherapy </a:t>
            </a:r>
          </a:p>
          <a:p>
            <a:pPr lvl="1"/>
            <a:r>
              <a:rPr lang="en-US" altLang="en-US" sz="2664" dirty="0"/>
              <a:t>CBC, BMP, LFTs, TSH</a:t>
            </a:r>
          </a:p>
          <a:p>
            <a:r>
              <a:rPr lang="en-US" altLang="en-US" sz="3197" dirty="0"/>
              <a:t>Symptom directed evaluation as needed</a:t>
            </a:r>
          </a:p>
          <a:p>
            <a:pPr lvl="1"/>
            <a:r>
              <a:rPr lang="en-US" altLang="en-US" sz="2664" dirty="0"/>
              <a:t>Cortisol, troponin, CPK, gonadotropins</a:t>
            </a:r>
          </a:p>
          <a:p>
            <a:r>
              <a:rPr lang="en-US" altLang="en-US" sz="3197" dirty="0"/>
              <a:t>Direct and open communication with the team</a:t>
            </a:r>
          </a:p>
          <a:p>
            <a:pPr lvl="1"/>
            <a:r>
              <a:rPr lang="en-US" altLang="en-US" sz="2664" dirty="0"/>
              <a:t>Not just during treatment visits</a:t>
            </a:r>
          </a:p>
          <a:p>
            <a:r>
              <a:rPr lang="en-US" altLang="en-US" sz="3197" i="1" u="sng" dirty="0"/>
              <a:t>Anything</a:t>
            </a:r>
            <a:r>
              <a:rPr lang="en-US" altLang="en-US" sz="3197" i="1" dirty="0"/>
              <a:t> notable and new needs to be reported!</a:t>
            </a:r>
            <a:endParaRPr lang="en-US" altLang="en-US" sz="2664" dirty="0"/>
          </a:p>
        </p:txBody>
      </p:sp>
      <p:sp>
        <p:nvSpPr>
          <p:cNvPr id="4" name="TextBox 3">
            <a:extLst>
              <a:ext uri="{FF2B5EF4-FFF2-40B4-BE49-F238E27FC236}">
                <a16:creationId xmlns:a16="http://schemas.microsoft.com/office/drawing/2014/main" id="{4FB72092-E524-9847-83D8-F10F6D015EBF}"/>
              </a:ext>
            </a:extLst>
          </p:cNvPr>
          <p:cNvSpPr txBox="1"/>
          <p:nvPr/>
        </p:nvSpPr>
        <p:spPr>
          <a:xfrm>
            <a:off x="1524000" y="6478390"/>
            <a:ext cx="3526928" cy="338554"/>
          </a:xfrm>
          <a:prstGeom prst="rect">
            <a:avLst/>
          </a:prstGeom>
          <a:noFill/>
        </p:spPr>
        <p:txBody>
          <a:bodyPr wrap="none" rtlCol="0">
            <a:spAutoFit/>
          </a:bodyPr>
          <a:lstStyle/>
          <a:p>
            <a:r>
              <a:rPr lang="en-US" sz="1600" dirty="0"/>
              <a:t>Courtesy of Stephen V Liu, MD, PhD</a:t>
            </a:r>
          </a:p>
        </p:txBody>
      </p:sp>
    </p:spTree>
    <p:extLst>
      <p:ext uri="{BB962C8B-B14F-4D97-AF65-F5344CB8AC3E}">
        <p14:creationId xmlns:p14="http://schemas.microsoft.com/office/powerpoint/2010/main" val="3832395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1C530-9E3B-E84E-96CD-B6F43A1B2B06}"/>
              </a:ext>
            </a:extLst>
          </p:cNvPr>
          <p:cNvSpPr>
            <a:spLocks noGrp="1"/>
          </p:cNvSpPr>
          <p:nvPr>
            <p:ph type="title"/>
          </p:nvPr>
        </p:nvSpPr>
        <p:spPr/>
        <p:txBody>
          <a:bodyPr/>
          <a:lstStyle/>
          <a:p>
            <a:pPr algn="ctr"/>
            <a:r>
              <a:rPr lang="en-US" sz="3000" dirty="0"/>
              <a:t>Agenda</a:t>
            </a:r>
          </a:p>
        </p:txBody>
      </p:sp>
      <p:sp>
        <p:nvSpPr>
          <p:cNvPr id="5" name="Content Placeholder 4">
            <a:extLst>
              <a:ext uri="{FF2B5EF4-FFF2-40B4-BE49-F238E27FC236}">
                <a16:creationId xmlns:a16="http://schemas.microsoft.com/office/drawing/2014/main" id="{AF7C16B9-7695-3948-B90C-6740B78ADF3E}"/>
              </a:ext>
            </a:extLst>
          </p:cNvPr>
          <p:cNvSpPr>
            <a:spLocks noGrp="1"/>
          </p:cNvSpPr>
          <p:nvPr>
            <p:ph idx="1"/>
          </p:nvPr>
        </p:nvSpPr>
        <p:spPr>
          <a:xfrm>
            <a:off x="609600" y="1371600"/>
            <a:ext cx="11582400" cy="5334000"/>
          </a:xfrm>
        </p:spPr>
        <p:txBody>
          <a:bodyPr/>
          <a:lstStyle/>
          <a:p>
            <a:pPr marL="0" indent="0" defTabSz="457208" eaLnBrk="1" fontAlgn="auto" hangingPunct="1">
              <a:spcBef>
                <a:spcPts val="400"/>
              </a:spcBef>
              <a:spcAft>
                <a:spcPts val="0"/>
              </a:spcAft>
              <a:buNone/>
            </a:pPr>
            <a:r>
              <a:rPr lang="en-US" sz="2000" b="1" dirty="0">
                <a:solidFill>
                  <a:srgbClr val="0432FF"/>
                </a:solidFill>
              </a:rPr>
              <a:t>Overview: Localized Lung Cancer; Staging; History of Treatment</a:t>
            </a:r>
          </a:p>
          <a:p>
            <a:pPr defTabSz="457208" eaLnBrk="1" fontAlgn="auto" hangingPunct="1">
              <a:spcBef>
                <a:spcPts val="400"/>
              </a:spcBef>
              <a:spcAft>
                <a:spcPts val="0"/>
              </a:spcAft>
            </a:pPr>
            <a:r>
              <a:rPr lang="en-US" sz="2000" dirty="0">
                <a:solidFill>
                  <a:schemeClr val="tx2"/>
                </a:solidFill>
              </a:rPr>
              <a:t>Case Presentation: </a:t>
            </a:r>
            <a:r>
              <a:rPr lang="en-US" sz="2000" dirty="0" err="1">
                <a:solidFill>
                  <a:schemeClr val="tx2"/>
                </a:solidFill>
              </a:rPr>
              <a:t>Ms</a:t>
            </a:r>
            <a:r>
              <a:rPr lang="en-US" sz="2000" dirty="0">
                <a:solidFill>
                  <a:schemeClr val="tx2"/>
                </a:solidFill>
              </a:rPr>
              <a:t> Waxman – 60-year-old woman</a:t>
            </a:r>
            <a:endParaRPr lang="en-US" sz="2000" b="1" dirty="0">
              <a:solidFill>
                <a:schemeClr val="tx2"/>
              </a:solidFill>
            </a:endParaRPr>
          </a:p>
          <a:p>
            <a:pPr marL="0" indent="0" defTabSz="457208" eaLnBrk="1" fontAlgn="auto" hangingPunct="1">
              <a:spcBef>
                <a:spcPts val="1600"/>
              </a:spcBef>
              <a:spcAft>
                <a:spcPts val="0"/>
              </a:spcAft>
              <a:buNone/>
            </a:pPr>
            <a:r>
              <a:rPr lang="en-US" sz="2000" b="1" dirty="0">
                <a:solidFill>
                  <a:srgbClr val="0432FF"/>
                </a:solidFill>
              </a:rPr>
              <a:t>Module 1: PACIFIC Trial: Benefits of </a:t>
            </a:r>
            <a:r>
              <a:rPr lang="en-US" sz="2000" b="1">
                <a:solidFill>
                  <a:srgbClr val="0432FF"/>
                </a:solidFill>
              </a:rPr>
              <a:t>Postchemoradiation</a:t>
            </a:r>
            <a:r>
              <a:rPr lang="en-US" sz="2000" b="1" dirty="0">
                <a:solidFill>
                  <a:srgbClr val="0432FF"/>
                </a:solidFill>
              </a:rPr>
              <a:t> Durvalumab Consolidation</a:t>
            </a:r>
            <a:endParaRPr lang="en-US" sz="2000" b="1" kern="1200" dirty="0">
              <a:solidFill>
                <a:srgbClr val="0432FF"/>
              </a:solidFill>
            </a:endParaRPr>
          </a:p>
          <a:p>
            <a:pPr>
              <a:spcBef>
                <a:spcPts val="400"/>
              </a:spcBef>
              <a:spcAft>
                <a:spcPts val="0"/>
              </a:spcAft>
            </a:pPr>
            <a:r>
              <a:rPr lang="en-US" sz="2000" dirty="0"/>
              <a:t>Case Presentation: </a:t>
            </a:r>
            <a:r>
              <a:rPr lang="en-US" sz="2000" dirty="0" err="1"/>
              <a:t>Ms</a:t>
            </a:r>
            <a:r>
              <a:rPr lang="en-US" sz="2000" dirty="0"/>
              <a:t> Sandy – 71-year-old woman</a:t>
            </a:r>
          </a:p>
          <a:p>
            <a:pPr marL="0" indent="0">
              <a:spcBef>
                <a:spcPts val="1600"/>
              </a:spcBef>
              <a:spcAft>
                <a:spcPts val="0"/>
              </a:spcAft>
              <a:buNone/>
            </a:pPr>
            <a:r>
              <a:rPr lang="en-US" sz="2000" b="1" dirty="0">
                <a:solidFill>
                  <a:srgbClr val="0432FF"/>
                </a:solidFill>
              </a:rPr>
              <a:t>Module 2: PACIFIC Trial: Side Effects Associated with Chemoradiation Therapy and Durvalumab Consolidation</a:t>
            </a:r>
          </a:p>
          <a:p>
            <a:pPr>
              <a:spcBef>
                <a:spcPts val="400"/>
              </a:spcBef>
              <a:spcAft>
                <a:spcPts val="0"/>
              </a:spcAft>
            </a:pPr>
            <a:r>
              <a:rPr lang="en-US" sz="2000" dirty="0"/>
              <a:t>Case Presentation: </a:t>
            </a:r>
            <a:r>
              <a:rPr lang="en-US" sz="2000" dirty="0" err="1"/>
              <a:t>Ms</a:t>
            </a:r>
            <a:r>
              <a:rPr lang="en-US" sz="2000" dirty="0"/>
              <a:t> Waxman – 81-year-old woman</a:t>
            </a:r>
            <a:endParaRPr lang="en-US" sz="2000" b="1" dirty="0">
              <a:solidFill>
                <a:srgbClr val="0432FF"/>
              </a:solidFill>
            </a:endParaRPr>
          </a:p>
          <a:p>
            <a:pPr marL="0" indent="0">
              <a:spcBef>
                <a:spcPts val="1600"/>
              </a:spcBef>
              <a:spcAft>
                <a:spcPts val="0"/>
              </a:spcAft>
              <a:buNone/>
            </a:pPr>
            <a:r>
              <a:rPr lang="en-US" sz="2000" b="1" dirty="0">
                <a:solidFill>
                  <a:srgbClr val="0432FF"/>
                </a:solidFill>
              </a:rPr>
              <a:t>Module 3: Management of Immune-Mediated Toxicity </a:t>
            </a:r>
          </a:p>
          <a:p>
            <a:pPr>
              <a:spcBef>
                <a:spcPts val="400"/>
              </a:spcBef>
              <a:spcAft>
                <a:spcPts val="0"/>
              </a:spcAft>
            </a:pPr>
            <a:r>
              <a:rPr lang="en-US" sz="2000" dirty="0">
                <a:solidFill>
                  <a:schemeClr val="tx2"/>
                </a:solidFill>
              </a:rPr>
              <a:t>Case Presentation: </a:t>
            </a:r>
            <a:r>
              <a:rPr lang="en-US" sz="2000" dirty="0" err="1">
                <a:solidFill>
                  <a:schemeClr val="tx2"/>
                </a:solidFill>
              </a:rPr>
              <a:t>Ms</a:t>
            </a:r>
            <a:r>
              <a:rPr lang="en-US" sz="2000" dirty="0">
                <a:solidFill>
                  <a:schemeClr val="tx2"/>
                </a:solidFill>
              </a:rPr>
              <a:t> Sandy – 68-year-old woman</a:t>
            </a:r>
          </a:p>
          <a:p>
            <a:pPr marL="0" indent="0">
              <a:spcBef>
                <a:spcPts val="1600"/>
              </a:spcBef>
              <a:spcAft>
                <a:spcPts val="0"/>
              </a:spcAft>
              <a:buNone/>
            </a:pPr>
            <a:r>
              <a:rPr lang="en-US" sz="2000" b="1" dirty="0">
                <a:solidFill>
                  <a:srgbClr val="0432FF"/>
                </a:solidFill>
              </a:rPr>
              <a:t>Module 4: Recent Relevant Data Sets</a:t>
            </a:r>
            <a:endParaRPr lang="en-US" sz="2000" kern="1200" dirty="0">
              <a:solidFill>
                <a:srgbClr val="0432FF"/>
              </a:solidFill>
            </a:endParaRPr>
          </a:p>
          <a:p>
            <a:pPr>
              <a:spcBef>
                <a:spcPts val="400"/>
              </a:spcBef>
              <a:spcAft>
                <a:spcPts val="0"/>
              </a:spcAft>
            </a:pPr>
            <a:r>
              <a:rPr lang="en-US" sz="2000" dirty="0"/>
              <a:t>ASCO 2020 Plenary: ADAURA study of adjuvant </a:t>
            </a:r>
            <a:r>
              <a:rPr lang="en-US" sz="2000" dirty="0" err="1"/>
              <a:t>osimertinib</a:t>
            </a:r>
            <a:r>
              <a:rPr lang="en-US" sz="2000" dirty="0"/>
              <a:t> for EGFR-mutated NSCLC</a:t>
            </a:r>
          </a:p>
        </p:txBody>
      </p:sp>
    </p:spTree>
    <p:extLst>
      <p:ext uri="{BB962C8B-B14F-4D97-AF65-F5344CB8AC3E}">
        <p14:creationId xmlns:p14="http://schemas.microsoft.com/office/powerpoint/2010/main" val="623902044"/>
      </p:ext>
    </p:extLst>
  </p:cSld>
  <p:clrMapOvr>
    <a:masterClrMapping/>
  </p:clrMapOvr>
  <p:transition spd="slow" advClick="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F7C16B9-7695-3948-B90C-6740B78ADF3E}"/>
              </a:ext>
            </a:extLst>
          </p:cNvPr>
          <p:cNvSpPr>
            <a:spLocks noGrp="1"/>
          </p:cNvSpPr>
          <p:nvPr>
            <p:ph idx="1"/>
          </p:nvPr>
        </p:nvSpPr>
        <p:spPr>
          <a:xfrm>
            <a:off x="609600" y="2286000"/>
            <a:ext cx="11582400" cy="4038600"/>
          </a:xfrm>
        </p:spPr>
        <p:txBody>
          <a:bodyPr/>
          <a:lstStyle/>
          <a:p>
            <a:pPr marL="0" indent="0" defTabSz="457208" eaLnBrk="1" fontAlgn="auto" hangingPunct="1">
              <a:spcBef>
                <a:spcPts val="2000"/>
              </a:spcBef>
              <a:spcAft>
                <a:spcPts val="0"/>
              </a:spcAft>
              <a:buNone/>
            </a:pPr>
            <a:endParaRPr lang="en-US" sz="2000" dirty="0"/>
          </a:p>
          <a:p>
            <a:pPr marL="0" indent="0">
              <a:spcBef>
                <a:spcPts val="1200"/>
              </a:spcBef>
              <a:spcAft>
                <a:spcPts val="0"/>
              </a:spcAft>
              <a:buNone/>
            </a:pPr>
            <a:r>
              <a:rPr lang="en-US" sz="2800" b="1" dirty="0">
                <a:solidFill>
                  <a:srgbClr val="0432FF"/>
                </a:solidFill>
              </a:rPr>
              <a:t>Module 4: Recent Relevant Data Sets</a:t>
            </a:r>
            <a:endParaRPr lang="en-US" sz="2800" kern="1200" dirty="0">
              <a:solidFill>
                <a:srgbClr val="0432FF"/>
              </a:solidFill>
            </a:endParaRPr>
          </a:p>
          <a:p>
            <a:pPr>
              <a:spcBef>
                <a:spcPts val="600"/>
              </a:spcBef>
              <a:spcAft>
                <a:spcPts val="0"/>
              </a:spcAft>
            </a:pPr>
            <a:r>
              <a:rPr lang="en-US" sz="2800" dirty="0"/>
              <a:t>ASCO 2020 Plenary: ADAURA study of adjuvant </a:t>
            </a:r>
            <a:r>
              <a:rPr lang="en-US" sz="2800" dirty="0" err="1"/>
              <a:t>osimertinib</a:t>
            </a:r>
            <a:r>
              <a:rPr lang="en-US" sz="2800" dirty="0"/>
              <a:t> in EGFR-mutated NSCLC</a:t>
            </a:r>
          </a:p>
        </p:txBody>
      </p:sp>
    </p:spTree>
    <p:extLst>
      <p:ext uri="{BB962C8B-B14F-4D97-AF65-F5344CB8AC3E}">
        <p14:creationId xmlns:p14="http://schemas.microsoft.com/office/powerpoint/2010/main" val="275884699"/>
      </p:ext>
    </p:extLst>
  </p:cSld>
  <p:clrMapOvr>
    <a:masterClrMapping/>
  </p:clrMapOvr>
  <p:transition spd="slow" advClick="0"/>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4F9EF-EE1B-2348-A822-200DE4AA625B}"/>
              </a:ext>
            </a:extLst>
          </p:cNvPr>
          <p:cNvSpPr>
            <a:spLocks noGrp="1"/>
          </p:cNvSpPr>
          <p:nvPr>
            <p:ph type="title"/>
          </p:nvPr>
        </p:nvSpPr>
        <p:spPr>
          <a:xfrm>
            <a:off x="1250776" y="1340768"/>
            <a:ext cx="9493424" cy="2376264"/>
          </a:xfrm>
        </p:spPr>
        <p:txBody>
          <a:bodyPr/>
          <a:lstStyle/>
          <a:p>
            <a:pPr algn="l"/>
            <a:r>
              <a:rPr lang="en-US" dirty="0" err="1"/>
              <a:t>Osimertinib</a:t>
            </a:r>
            <a:r>
              <a:rPr lang="en-US" dirty="0"/>
              <a:t> as Adjuvant Therapy in Patients (pts) with Stage IB–IIIA EGFR Mutation Positive (</a:t>
            </a:r>
            <a:r>
              <a:rPr lang="en-US" dirty="0" err="1"/>
              <a:t>EGFRm</a:t>
            </a:r>
            <a:r>
              <a:rPr lang="en-US" dirty="0"/>
              <a:t>) NSCLC After Complete Tumor Resection: ADAURA</a:t>
            </a:r>
          </a:p>
        </p:txBody>
      </p:sp>
      <p:sp>
        <p:nvSpPr>
          <p:cNvPr id="3" name="Content Placeholder 2">
            <a:extLst>
              <a:ext uri="{FF2B5EF4-FFF2-40B4-BE49-F238E27FC236}">
                <a16:creationId xmlns:a16="http://schemas.microsoft.com/office/drawing/2014/main" id="{9524BBF7-9D49-A042-A7F0-3DC50EA528E6}"/>
              </a:ext>
            </a:extLst>
          </p:cNvPr>
          <p:cNvSpPr>
            <a:spLocks noGrp="1"/>
          </p:cNvSpPr>
          <p:nvPr>
            <p:ph idx="1"/>
          </p:nvPr>
        </p:nvSpPr>
        <p:spPr>
          <a:xfrm>
            <a:off x="1219200" y="3429000"/>
            <a:ext cx="7769225" cy="3168352"/>
          </a:xfrm>
        </p:spPr>
        <p:txBody>
          <a:bodyPr/>
          <a:lstStyle/>
          <a:p>
            <a:pPr marL="98425" indent="0">
              <a:spcBef>
                <a:spcPts val="444"/>
              </a:spcBef>
              <a:spcAft>
                <a:spcPts val="0"/>
              </a:spcAft>
              <a:buNone/>
            </a:pPr>
            <a:r>
              <a:rPr lang="en-US" sz="2600" dirty="0"/>
              <a:t>Herbst RS et al.</a:t>
            </a:r>
            <a:br>
              <a:rPr lang="en-US" sz="2600" dirty="0"/>
            </a:br>
            <a:r>
              <a:rPr lang="en-US" sz="2600" dirty="0"/>
              <a:t>ASCO 2020;Abstract LBA5. </a:t>
            </a:r>
          </a:p>
          <a:p>
            <a:pPr marL="98425" indent="0">
              <a:spcBef>
                <a:spcPts val="444"/>
              </a:spcBef>
              <a:spcAft>
                <a:spcPts val="0"/>
              </a:spcAft>
              <a:buNone/>
            </a:pPr>
            <a:endParaRPr lang="en-US" sz="2600" dirty="0"/>
          </a:p>
          <a:p>
            <a:pPr marL="98425" indent="0">
              <a:spcBef>
                <a:spcPts val="0"/>
              </a:spcBef>
              <a:spcAft>
                <a:spcPts val="0"/>
              </a:spcAft>
              <a:buNone/>
            </a:pPr>
            <a:r>
              <a:rPr lang="en-US" sz="2600" dirty="0">
                <a:solidFill>
                  <a:srgbClr val="0432FF"/>
                </a:solidFill>
              </a:rPr>
              <a:t>Discussion of LBA5</a:t>
            </a:r>
          </a:p>
          <a:p>
            <a:pPr marL="98425" indent="0">
              <a:spcBef>
                <a:spcPts val="0"/>
              </a:spcBef>
              <a:spcAft>
                <a:spcPts val="0"/>
              </a:spcAft>
              <a:buNone/>
            </a:pPr>
            <a:r>
              <a:rPr lang="en-US" sz="2600" dirty="0"/>
              <a:t>Discussant: David R </a:t>
            </a:r>
            <a:r>
              <a:rPr lang="en-US" sz="2600" dirty="0" err="1"/>
              <a:t>Spigel</a:t>
            </a:r>
            <a:r>
              <a:rPr lang="en-US" sz="2600" dirty="0"/>
              <a:t>, MD, FASCO | Sarah Cannon Research Institute</a:t>
            </a:r>
          </a:p>
          <a:p>
            <a:pPr marL="98425" indent="0">
              <a:spcBef>
                <a:spcPts val="444"/>
              </a:spcBef>
              <a:spcAft>
                <a:spcPts val="0"/>
              </a:spcAft>
              <a:buNone/>
            </a:pPr>
            <a:endParaRPr lang="en-US" sz="2600" dirty="0"/>
          </a:p>
        </p:txBody>
      </p:sp>
    </p:spTree>
    <p:extLst>
      <p:ext uri="{BB962C8B-B14F-4D97-AF65-F5344CB8AC3E}">
        <p14:creationId xmlns:p14="http://schemas.microsoft.com/office/powerpoint/2010/main" val="25631346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E2E56E-4DE8-D64C-ADAF-716D0AC4B0B8}"/>
              </a:ext>
            </a:extLst>
          </p:cNvPr>
          <p:cNvSpPr>
            <a:spLocks noGrp="1"/>
          </p:cNvSpPr>
          <p:nvPr>
            <p:ph type="title"/>
          </p:nvPr>
        </p:nvSpPr>
        <p:spPr/>
        <p:txBody>
          <a:bodyPr/>
          <a:lstStyle/>
          <a:p>
            <a:r>
              <a:rPr lang="en-US" dirty="0"/>
              <a:t>ADAURA Phase III Trial Schema</a:t>
            </a:r>
          </a:p>
        </p:txBody>
      </p:sp>
      <p:sp>
        <p:nvSpPr>
          <p:cNvPr id="5" name="Rectangle 4">
            <a:extLst>
              <a:ext uri="{FF2B5EF4-FFF2-40B4-BE49-F238E27FC236}">
                <a16:creationId xmlns:a16="http://schemas.microsoft.com/office/drawing/2014/main" id="{4788BF34-1C7D-D141-9A14-CDC3E946C542}"/>
              </a:ext>
            </a:extLst>
          </p:cNvPr>
          <p:cNvSpPr/>
          <p:nvPr/>
        </p:nvSpPr>
        <p:spPr>
          <a:xfrm>
            <a:off x="381000" y="6516133"/>
            <a:ext cx="4572000" cy="338554"/>
          </a:xfrm>
          <a:prstGeom prst="rect">
            <a:avLst/>
          </a:prstGeom>
        </p:spPr>
        <p:txBody>
          <a:bodyPr>
            <a:spAutoFit/>
          </a:bodyPr>
          <a:lstStyle/>
          <a:p>
            <a:pPr marL="98425" defTabSz="455613" eaLnBrk="1" hangingPunct="1">
              <a:spcBef>
                <a:spcPts val="444"/>
              </a:spcBef>
              <a:spcAft>
                <a:spcPts val="0"/>
              </a:spcAft>
              <a:defRPr/>
            </a:pPr>
            <a:r>
              <a:rPr lang="en-US" sz="1600" dirty="0">
                <a:solidFill>
                  <a:srgbClr val="000000"/>
                </a:solidFill>
                <a:latin typeface="Calibri" panose="020F0502020204030204" pitchFamily="34" charset="0"/>
                <a:cs typeface="Calibri" panose="020F0502020204030204" pitchFamily="34" charset="0"/>
              </a:rPr>
              <a:t>Herbst RS et al. ASCO 2020;Abstract LBA5. </a:t>
            </a:r>
          </a:p>
        </p:txBody>
      </p:sp>
      <p:pic>
        <p:nvPicPr>
          <p:cNvPr id="7" name="Picture 6" descr="A screenshot of a social media post&#10;&#10;Description automatically generated">
            <a:extLst>
              <a:ext uri="{FF2B5EF4-FFF2-40B4-BE49-F238E27FC236}">
                <a16:creationId xmlns:a16="http://schemas.microsoft.com/office/drawing/2014/main" id="{47852F5F-2FAC-0340-9C9D-D946BD2C3A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20048"/>
            <a:ext cx="10515600" cy="4778173"/>
          </a:xfrm>
          <a:prstGeom prst="rect">
            <a:avLst/>
          </a:prstGeom>
        </p:spPr>
      </p:pic>
    </p:spTree>
    <p:extLst>
      <p:ext uri="{BB962C8B-B14F-4D97-AF65-F5344CB8AC3E}">
        <p14:creationId xmlns:p14="http://schemas.microsoft.com/office/powerpoint/2010/main" val="23146795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F919B4-F784-DC46-97B8-31AEC3AA9EA0}"/>
              </a:ext>
            </a:extLst>
          </p:cNvPr>
          <p:cNvSpPr/>
          <p:nvPr/>
        </p:nvSpPr>
        <p:spPr bwMode="auto">
          <a:xfrm>
            <a:off x="1371599" y="1524001"/>
            <a:ext cx="9701381" cy="50430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457200" eaLnBrk="1">
              <a:lnSpc>
                <a:spcPct val="93000"/>
              </a:lnSpc>
              <a:buClr>
                <a:srgbClr val="000000"/>
              </a:buClr>
              <a:buSzPct val="45000"/>
            </a:pPr>
            <a:endParaRPr lang="en-US">
              <a:latin typeface="Times New Roman" pitchFamily="18" charset="0"/>
            </a:endParaRPr>
          </a:p>
        </p:txBody>
      </p:sp>
      <p:sp>
        <p:nvSpPr>
          <p:cNvPr id="4" name="Title 3">
            <a:extLst>
              <a:ext uri="{FF2B5EF4-FFF2-40B4-BE49-F238E27FC236}">
                <a16:creationId xmlns:a16="http://schemas.microsoft.com/office/drawing/2014/main" id="{E4E2E56E-4DE8-D64C-ADAF-716D0AC4B0B8}"/>
              </a:ext>
            </a:extLst>
          </p:cNvPr>
          <p:cNvSpPr>
            <a:spLocks noGrp="1"/>
          </p:cNvSpPr>
          <p:nvPr>
            <p:ph type="title"/>
          </p:nvPr>
        </p:nvSpPr>
        <p:spPr/>
        <p:txBody>
          <a:bodyPr/>
          <a:lstStyle/>
          <a:p>
            <a:r>
              <a:rPr lang="en-US" dirty="0"/>
              <a:t>ADAURA Primary Endpoint: Inv-Assessed DFS (Stage II/IIIA) </a:t>
            </a:r>
          </a:p>
        </p:txBody>
      </p:sp>
      <p:sp>
        <p:nvSpPr>
          <p:cNvPr id="5" name="Rectangle 4">
            <a:extLst>
              <a:ext uri="{FF2B5EF4-FFF2-40B4-BE49-F238E27FC236}">
                <a16:creationId xmlns:a16="http://schemas.microsoft.com/office/drawing/2014/main" id="{4788BF34-1C7D-D141-9A14-CDC3E946C542}"/>
              </a:ext>
            </a:extLst>
          </p:cNvPr>
          <p:cNvSpPr/>
          <p:nvPr/>
        </p:nvSpPr>
        <p:spPr>
          <a:xfrm>
            <a:off x="381000" y="6519446"/>
            <a:ext cx="4572000" cy="338554"/>
          </a:xfrm>
          <a:prstGeom prst="rect">
            <a:avLst/>
          </a:prstGeom>
        </p:spPr>
        <p:txBody>
          <a:bodyPr>
            <a:spAutoFit/>
          </a:bodyPr>
          <a:lstStyle/>
          <a:p>
            <a:pPr marL="98425" defTabSz="455613" eaLnBrk="1" hangingPunct="1">
              <a:spcBef>
                <a:spcPts val="444"/>
              </a:spcBef>
              <a:spcAft>
                <a:spcPts val="0"/>
              </a:spcAft>
              <a:defRPr/>
            </a:pPr>
            <a:r>
              <a:rPr lang="en-US" sz="1600" dirty="0">
                <a:solidFill>
                  <a:srgbClr val="000000"/>
                </a:solidFill>
                <a:latin typeface="Calibri" panose="020F0502020204030204" pitchFamily="34" charset="0"/>
                <a:cs typeface="Calibri" panose="020F0502020204030204" pitchFamily="34" charset="0"/>
              </a:rPr>
              <a:t>Herbst RS et al. ASCO 2020;Abstract LBA5. </a:t>
            </a:r>
          </a:p>
        </p:txBody>
      </p:sp>
      <p:pic>
        <p:nvPicPr>
          <p:cNvPr id="3" name="Picture 2" descr="A close up of a map&#10;&#10;Description automatically generated">
            <a:extLst>
              <a:ext uri="{FF2B5EF4-FFF2-40B4-BE49-F238E27FC236}">
                <a16:creationId xmlns:a16="http://schemas.microsoft.com/office/drawing/2014/main" id="{3E88E755-3ADE-4B45-B86A-4588C9442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170" y="1524001"/>
            <a:ext cx="10161659" cy="4501098"/>
          </a:xfrm>
          <a:prstGeom prst="rect">
            <a:avLst/>
          </a:prstGeom>
        </p:spPr>
      </p:pic>
    </p:spTree>
    <p:extLst>
      <p:ext uri="{BB962C8B-B14F-4D97-AF65-F5344CB8AC3E}">
        <p14:creationId xmlns:p14="http://schemas.microsoft.com/office/powerpoint/2010/main" val="169262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0F2484-03A5-3343-AAC3-8EF459736792}"/>
              </a:ext>
            </a:extLst>
          </p:cNvPr>
          <p:cNvSpPr/>
          <p:nvPr/>
        </p:nvSpPr>
        <p:spPr bwMode="auto">
          <a:xfrm>
            <a:off x="1180370" y="1371600"/>
            <a:ext cx="9801636" cy="4727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457200" eaLnBrk="1">
              <a:lnSpc>
                <a:spcPct val="93000"/>
              </a:lnSpc>
              <a:buClr>
                <a:srgbClr val="000000"/>
              </a:buClr>
              <a:buSzPct val="45000"/>
            </a:pPr>
            <a:endParaRPr lang="en-US">
              <a:latin typeface="Times New Roman" pitchFamily="18" charset="0"/>
            </a:endParaRPr>
          </a:p>
        </p:txBody>
      </p:sp>
      <p:sp>
        <p:nvSpPr>
          <p:cNvPr id="4" name="Title 3">
            <a:extLst>
              <a:ext uri="{FF2B5EF4-FFF2-40B4-BE49-F238E27FC236}">
                <a16:creationId xmlns:a16="http://schemas.microsoft.com/office/drawing/2014/main" id="{E4E2E56E-4DE8-D64C-ADAF-716D0AC4B0B8}"/>
              </a:ext>
            </a:extLst>
          </p:cNvPr>
          <p:cNvSpPr>
            <a:spLocks noGrp="1"/>
          </p:cNvSpPr>
          <p:nvPr>
            <p:ph type="title"/>
          </p:nvPr>
        </p:nvSpPr>
        <p:spPr/>
        <p:txBody>
          <a:bodyPr/>
          <a:lstStyle/>
          <a:p>
            <a:r>
              <a:rPr lang="en-US" dirty="0"/>
              <a:t>ADAURA: DFS by Stage</a:t>
            </a:r>
          </a:p>
        </p:txBody>
      </p:sp>
      <p:sp>
        <p:nvSpPr>
          <p:cNvPr id="5" name="Rectangle 4">
            <a:extLst>
              <a:ext uri="{FF2B5EF4-FFF2-40B4-BE49-F238E27FC236}">
                <a16:creationId xmlns:a16="http://schemas.microsoft.com/office/drawing/2014/main" id="{4788BF34-1C7D-D141-9A14-CDC3E946C542}"/>
              </a:ext>
            </a:extLst>
          </p:cNvPr>
          <p:cNvSpPr/>
          <p:nvPr/>
        </p:nvSpPr>
        <p:spPr>
          <a:xfrm>
            <a:off x="381000" y="6516133"/>
            <a:ext cx="4572000" cy="338554"/>
          </a:xfrm>
          <a:prstGeom prst="rect">
            <a:avLst/>
          </a:prstGeom>
        </p:spPr>
        <p:txBody>
          <a:bodyPr>
            <a:spAutoFit/>
          </a:bodyPr>
          <a:lstStyle/>
          <a:p>
            <a:pPr marL="98425" defTabSz="455613" eaLnBrk="1" hangingPunct="1">
              <a:spcBef>
                <a:spcPts val="444"/>
              </a:spcBef>
              <a:spcAft>
                <a:spcPts val="0"/>
              </a:spcAft>
              <a:defRPr/>
            </a:pPr>
            <a:r>
              <a:rPr lang="en-US" sz="1600" dirty="0">
                <a:solidFill>
                  <a:srgbClr val="000000"/>
                </a:solidFill>
                <a:latin typeface="Calibri" panose="020F0502020204030204" pitchFamily="34" charset="0"/>
                <a:cs typeface="Calibri" panose="020F0502020204030204" pitchFamily="34" charset="0"/>
              </a:rPr>
              <a:t>Herbst RS et al. ASCO 2020;Abstract LBA5. </a:t>
            </a:r>
          </a:p>
        </p:txBody>
      </p:sp>
      <p:pic>
        <p:nvPicPr>
          <p:cNvPr id="6" name="Picture 5" descr="A close up of a map&#10;&#10;Description automatically generated">
            <a:extLst>
              <a:ext uri="{FF2B5EF4-FFF2-40B4-BE49-F238E27FC236}">
                <a16:creationId xmlns:a16="http://schemas.microsoft.com/office/drawing/2014/main" id="{5B97E439-F84D-E24C-A0CF-66E3B3D43F52}"/>
              </a:ext>
            </a:extLst>
          </p:cNvPr>
          <p:cNvPicPr>
            <a:picLocks noChangeAspect="1"/>
          </p:cNvPicPr>
          <p:nvPr/>
        </p:nvPicPr>
        <p:blipFill rotWithShape="1">
          <a:blip r:embed="rId2">
            <a:extLst>
              <a:ext uri="{28A0092B-C50C-407E-A947-70E740481C1C}">
                <a14:useLocalDpi xmlns:a14="http://schemas.microsoft.com/office/drawing/2010/main" val="0"/>
              </a:ext>
            </a:extLst>
          </a:blip>
          <a:srcRect b="1733"/>
          <a:stretch/>
        </p:blipFill>
        <p:spPr>
          <a:xfrm>
            <a:off x="1195182" y="1600200"/>
            <a:ext cx="9801636" cy="4527817"/>
          </a:xfrm>
          <a:prstGeom prst="rect">
            <a:avLst/>
          </a:prstGeom>
        </p:spPr>
      </p:pic>
    </p:spTree>
    <p:extLst>
      <p:ext uri="{BB962C8B-B14F-4D97-AF65-F5344CB8AC3E}">
        <p14:creationId xmlns:p14="http://schemas.microsoft.com/office/powerpoint/2010/main" val="12743862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E2E56E-4DE8-D64C-ADAF-716D0AC4B0B8}"/>
              </a:ext>
            </a:extLst>
          </p:cNvPr>
          <p:cNvSpPr>
            <a:spLocks noGrp="1"/>
          </p:cNvSpPr>
          <p:nvPr>
            <p:ph type="title"/>
          </p:nvPr>
        </p:nvSpPr>
        <p:spPr/>
        <p:txBody>
          <a:bodyPr/>
          <a:lstStyle/>
          <a:p>
            <a:r>
              <a:rPr lang="en-US" dirty="0"/>
              <a:t>ADAURA: Early Snapshot of OS (Stage II/IIIA)</a:t>
            </a:r>
          </a:p>
        </p:txBody>
      </p:sp>
      <p:sp>
        <p:nvSpPr>
          <p:cNvPr id="5" name="Rectangle 4">
            <a:extLst>
              <a:ext uri="{FF2B5EF4-FFF2-40B4-BE49-F238E27FC236}">
                <a16:creationId xmlns:a16="http://schemas.microsoft.com/office/drawing/2014/main" id="{4788BF34-1C7D-D141-9A14-CDC3E946C542}"/>
              </a:ext>
            </a:extLst>
          </p:cNvPr>
          <p:cNvSpPr/>
          <p:nvPr/>
        </p:nvSpPr>
        <p:spPr>
          <a:xfrm>
            <a:off x="325911" y="6519446"/>
            <a:ext cx="4572000" cy="338554"/>
          </a:xfrm>
          <a:prstGeom prst="rect">
            <a:avLst/>
          </a:prstGeom>
        </p:spPr>
        <p:txBody>
          <a:bodyPr>
            <a:spAutoFit/>
          </a:bodyPr>
          <a:lstStyle/>
          <a:p>
            <a:pPr marL="98425" defTabSz="455613" eaLnBrk="1" hangingPunct="1">
              <a:spcBef>
                <a:spcPts val="444"/>
              </a:spcBef>
              <a:spcAft>
                <a:spcPts val="0"/>
              </a:spcAft>
              <a:defRPr/>
            </a:pPr>
            <a:r>
              <a:rPr lang="en-US" sz="1600" dirty="0">
                <a:solidFill>
                  <a:srgbClr val="000000"/>
                </a:solidFill>
                <a:latin typeface="Arial" pitchFamily="-72" charset="0"/>
                <a:ea typeface="MS PGothic" charset="0"/>
              </a:rPr>
              <a:t>Herbst RS et al. ASCO 2020;Abstract LBA5. </a:t>
            </a:r>
          </a:p>
        </p:txBody>
      </p:sp>
      <p:pic>
        <p:nvPicPr>
          <p:cNvPr id="6" name="Picture 5" descr="A screenshot of a social media post&#10;&#10;Description automatically generated">
            <a:extLst>
              <a:ext uri="{FF2B5EF4-FFF2-40B4-BE49-F238E27FC236}">
                <a16:creationId xmlns:a16="http://schemas.microsoft.com/office/drawing/2014/main" id="{41B5A089-A724-724B-A953-9C74D8587109}"/>
              </a:ext>
            </a:extLst>
          </p:cNvPr>
          <p:cNvPicPr>
            <a:picLocks noChangeAspect="1"/>
          </p:cNvPicPr>
          <p:nvPr/>
        </p:nvPicPr>
        <p:blipFill rotWithShape="1">
          <a:blip r:embed="rId2">
            <a:extLst>
              <a:ext uri="{28A0092B-C50C-407E-A947-70E740481C1C}">
                <a14:useLocalDpi xmlns:a14="http://schemas.microsoft.com/office/drawing/2010/main" val="0"/>
              </a:ext>
            </a:extLst>
          </a:blip>
          <a:srcRect r="819"/>
          <a:stretch/>
        </p:blipFill>
        <p:spPr>
          <a:xfrm>
            <a:off x="990599" y="1445846"/>
            <a:ext cx="10313861" cy="4650153"/>
          </a:xfrm>
          <a:prstGeom prst="rect">
            <a:avLst/>
          </a:prstGeom>
        </p:spPr>
      </p:pic>
      <p:sp>
        <p:nvSpPr>
          <p:cNvPr id="10" name="Rectangle 9">
            <a:extLst>
              <a:ext uri="{FF2B5EF4-FFF2-40B4-BE49-F238E27FC236}">
                <a16:creationId xmlns:a16="http://schemas.microsoft.com/office/drawing/2014/main" id="{36FDF623-6F50-1D45-8EC9-D4D5A991B0DE}"/>
              </a:ext>
            </a:extLst>
          </p:cNvPr>
          <p:cNvSpPr/>
          <p:nvPr/>
        </p:nvSpPr>
        <p:spPr bwMode="auto">
          <a:xfrm>
            <a:off x="5404022" y="1717671"/>
            <a:ext cx="5084466" cy="4358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457200" eaLnBrk="1">
              <a:lnSpc>
                <a:spcPct val="93000"/>
              </a:lnSpc>
              <a:buClr>
                <a:srgbClr val="000000"/>
              </a:buClr>
              <a:buSzPct val="45000"/>
            </a:pPr>
            <a:endParaRPr lang="en-US">
              <a:latin typeface="Times New Roman" pitchFamily="18" charset="0"/>
            </a:endParaRPr>
          </a:p>
        </p:txBody>
      </p:sp>
      <p:sp>
        <p:nvSpPr>
          <p:cNvPr id="3" name="Rectangle 2">
            <a:extLst>
              <a:ext uri="{FF2B5EF4-FFF2-40B4-BE49-F238E27FC236}">
                <a16:creationId xmlns:a16="http://schemas.microsoft.com/office/drawing/2014/main" id="{239F7E4E-04B0-D244-864B-C81BA038D21C}"/>
              </a:ext>
            </a:extLst>
          </p:cNvPr>
          <p:cNvSpPr/>
          <p:nvPr/>
        </p:nvSpPr>
        <p:spPr bwMode="auto">
          <a:xfrm>
            <a:off x="1905000" y="1445846"/>
            <a:ext cx="1143000" cy="78154"/>
          </a:xfrm>
          <a:prstGeom prst="rect">
            <a:avLst/>
          </a:prstGeom>
          <a:solidFill>
            <a:schemeClr val="tx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7" name="Rectangle 6">
            <a:extLst>
              <a:ext uri="{FF2B5EF4-FFF2-40B4-BE49-F238E27FC236}">
                <a16:creationId xmlns:a16="http://schemas.microsoft.com/office/drawing/2014/main" id="{3B2A3AD3-2F71-6644-92E6-D0682CFA9A65}"/>
              </a:ext>
            </a:extLst>
          </p:cNvPr>
          <p:cNvSpPr/>
          <p:nvPr/>
        </p:nvSpPr>
        <p:spPr bwMode="auto">
          <a:xfrm>
            <a:off x="6324600" y="1445846"/>
            <a:ext cx="2667000" cy="154354"/>
          </a:xfrm>
          <a:prstGeom prst="rect">
            <a:avLst/>
          </a:prstGeom>
          <a:solidFill>
            <a:schemeClr val="tx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801019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dirty="0">
                <a:latin typeface="Arial" charset="0"/>
                <a:ea typeface="ヒラギノ角ゴ Pro W3" charset="0"/>
                <a:cs typeface="ヒラギノ角ゴ Pro W3" charset="0"/>
              </a:rPr>
              <a:t>Commercial Support</a:t>
            </a:r>
            <a:endParaRPr lang="en-US" dirty="0">
              <a:latin typeface="Arial" charset="0"/>
              <a:ea typeface="ＭＳ Ｐゴシック" charset="0"/>
              <a:cs typeface="ＭＳ Ｐゴシック" charset="0"/>
            </a:endParaRPr>
          </a:p>
        </p:txBody>
      </p:sp>
      <p:sp>
        <p:nvSpPr>
          <p:cNvPr id="15362" name="Content Placeholder 2"/>
          <p:cNvSpPr>
            <a:spLocks noGrp="1"/>
          </p:cNvSpPr>
          <p:nvPr>
            <p:ph idx="4294967295"/>
          </p:nvPr>
        </p:nvSpPr>
        <p:spPr>
          <a:xfrm>
            <a:off x="613719" y="1971899"/>
            <a:ext cx="10363200" cy="4330140"/>
          </a:xfrm>
        </p:spPr>
        <p:txBody>
          <a:bodyPr/>
          <a:lstStyle/>
          <a:p>
            <a:pPr marL="0" indent="0" eaLnBrk="1" hangingPunct="1">
              <a:spcBef>
                <a:spcPts val="1800"/>
              </a:spcBef>
              <a:buNone/>
            </a:pPr>
            <a:r>
              <a:rPr lang="en-US" dirty="0"/>
              <a:t>This activity is supported by an educational grant from AstraZeneca Pharmaceuticals LP.</a:t>
            </a:r>
            <a:endParaRPr lang="en-US" u="sng" dirty="0">
              <a:solidFill>
                <a:srgbClr val="0432FF"/>
              </a:solidFill>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1737931470"/>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F5E1E0-D09D-0345-ACEA-1F1636B0EB6C}"/>
              </a:ext>
            </a:extLst>
          </p:cNvPr>
          <p:cNvSpPr/>
          <p:nvPr/>
        </p:nvSpPr>
        <p:spPr bwMode="auto">
          <a:xfrm>
            <a:off x="1447800" y="1447800"/>
            <a:ext cx="10043272" cy="5251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457200" eaLnBrk="1">
              <a:lnSpc>
                <a:spcPct val="93000"/>
              </a:lnSpc>
              <a:buClr>
                <a:srgbClr val="000000"/>
              </a:buClr>
              <a:buSzPct val="45000"/>
            </a:pPr>
            <a:endParaRPr lang="en-US">
              <a:latin typeface="Times New Roman" pitchFamily="18" charset="0"/>
            </a:endParaRPr>
          </a:p>
        </p:txBody>
      </p:sp>
      <p:sp>
        <p:nvSpPr>
          <p:cNvPr id="4" name="Title 3">
            <a:extLst>
              <a:ext uri="{FF2B5EF4-FFF2-40B4-BE49-F238E27FC236}">
                <a16:creationId xmlns:a16="http://schemas.microsoft.com/office/drawing/2014/main" id="{E4E2E56E-4DE8-D64C-ADAF-716D0AC4B0B8}"/>
              </a:ext>
            </a:extLst>
          </p:cNvPr>
          <p:cNvSpPr>
            <a:spLocks noGrp="1"/>
          </p:cNvSpPr>
          <p:nvPr>
            <p:ph type="title"/>
          </p:nvPr>
        </p:nvSpPr>
        <p:spPr/>
        <p:txBody>
          <a:bodyPr/>
          <a:lstStyle/>
          <a:p>
            <a:r>
              <a:rPr lang="en-US" dirty="0"/>
              <a:t>ADAURA: Safety Summary</a:t>
            </a:r>
          </a:p>
        </p:txBody>
      </p:sp>
      <p:sp>
        <p:nvSpPr>
          <p:cNvPr id="5" name="Rectangle 4">
            <a:extLst>
              <a:ext uri="{FF2B5EF4-FFF2-40B4-BE49-F238E27FC236}">
                <a16:creationId xmlns:a16="http://schemas.microsoft.com/office/drawing/2014/main" id="{4788BF34-1C7D-D141-9A14-CDC3E946C542}"/>
              </a:ext>
            </a:extLst>
          </p:cNvPr>
          <p:cNvSpPr/>
          <p:nvPr/>
        </p:nvSpPr>
        <p:spPr>
          <a:xfrm>
            <a:off x="381000" y="6488273"/>
            <a:ext cx="4572000" cy="338554"/>
          </a:xfrm>
          <a:prstGeom prst="rect">
            <a:avLst/>
          </a:prstGeom>
        </p:spPr>
        <p:txBody>
          <a:bodyPr>
            <a:spAutoFit/>
          </a:bodyPr>
          <a:lstStyle/>
          <a:p>
            <a:pPr marL="98425" defTabSz="455613" eaLnBrk="1" hangingPunct="1">
              <a:spcBef>
                <a:spcPts val="444"/>
              </a:spcBef>
              <a:spcAft>
                <a:spcPts val="0"/>
              </a:spcAft>
              <a:defRPr/>
            </a:pPr>
            <a:r>
              <a:rPr lang="en-US" sz="1600" dirty="0">
                <a:solidFill>
                  <a:srgbClr val="000000"/>
                </a:solidFill>
                <a:latin typeface="Calibri" panose="020F0502020204030204" pitchFamily="34" charset="0"/>
                <a:cs typeface="Calibri" panose="020F0502020204030204" pitchFamily="34" charset="0"/>
              </a:rPr>
              <a:t>Herbst RS et al. ASCO 2020;Abstract LBA5. </a:t>
            </a:r>
          </a:p>
        </p:txBody>
      </p:sp>
      <p:pic>
        <p:nvPicPr>
          <p:cNvPr id="3" name="Picture 2" descr="A screenshot of a cell phone&#10;&#10;Description automatically generated">
            <a:extLst>
              <a:ext uri="{FF2B5EF4-FFF2-40B4-BE49-F238E27FC236}">
                <a16:creationId xmlns:a16="http://schemas.microsoft.com/office/drawing/2014/main" id="{64CD729C-CC01-BF4A-823E-6A69962FF9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530" y="1334844"/>
            <a:ext cx="10909869" cy="4891068"/>
          </a:xfrm>
          <a:prstGeom prst="rect">
            <a:avLst/>
          </a:prstGeom>
        </p:spPr>
      </p:pic>
    </p:spTree>
    <p:extLst>
      <p:ext uri="{BB962C8B-B14F-4D97-AF65-F5344CB8AC3E}">
        <p14:creationId xmlns:p14="http://schemas.microsoft.com/office/powerpoint/2010/main" val="20152004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1C530-9E3B-E84E-96CD-B6F43A1B2B06}"/>
              </a:ext>
            </a:extLst>
          </p:cNvPr>
          <p:cNvSpPr>
            <a:spLocks noGrp="1"/>
          </p:cNvSpPr>
          <p:nvPr>
            <p:ph type="title"/>
          </p:nvPr>
        </p:nvSpPr>
        <p:spPr/>
        <p:txBody>
          <a:bodyPr/>
          <a:lstStyle/>
          <a:p>
            <a:pPr algn="ctr"/>
            <a:r>
              <a:rPr lang="en-US" sz="3000" dirty="0"/>
              <a:t>Agenda</a:t>
            </a:r>
          </a:p>
        </p:txBody>
      </p:sp>
      <p:sp>
        <p:nvSpPr>
          <p:cNvPr id="5" name="Content Placeholder 4">
            <a:extLst>
              <a:ext uri="{FF2B5EF4-FFF2-40B4-BE49-F238E27FC236}">
                <a16:creationId xmlns:a16="http://schemas.microsoft.com/office/drawing/2014/main" id="{AF7C16B9-7695-3948-B90C-6740B78ADF3E}"/>
              </a:ext>
            </a:extLst>
          </p:cNvPr>
          <p:cNvSpPr>
            <a:spLocks noGrp="1"/>
          </p:cNvSpPr>
          <p:nvPr>
            <p:ph idx="1"/>
          </p:nvPr>
        </p:nvSpPr>
        <p:spPr>
          <a:xfrm>
            <a:off x="609600" y="1371600"/>
            <a:ext cx="11582400" cy="5334000"/>
          </a:xfrm>
        </p:spPr>
        <p:txBody>
          <a:bodyPr/>
          <a:lstStyle/>
          <a:p>
            <a:pPr marL="0" indent="0" defTabSz="457208" eaLnBrk="1" fontAlgn="auto" hangingPunct="1">
              <a:spcBef>
                <a:spcPts val="400"/>
              </a:spcBef>
              <a:spcAft>
                <a:spcPts val="0"/>
              </a:spcAft>
              <a:buNone/>
            </a:pPr>
            <a:r>
              <a:rPr lang="en-US" sz="2000" b="1" dirty="0">
                <a:solidFill>
                  <a:srgbClr val="0432FF"/>
                </a:solidFill>
              </a:rPr>
              <a:t>Overview: Localized Lung Cancer; Staging; History of Treatment</a:t>
            </a:r>
          </a:p>
          <a:p>
            <a:pPr defTabSz="457208" eaLnBrk="1" fontAlgn="auto" hangingPunct="1">
              <a:spcBef>
                <a:spcPts val="400"/>
              </a:spcBef>
              <a:spcAft>
                <a:spcPts val="0"/>
              </a:spcAft>
            </a:pPr>
            <a:r>
              <a:rPr lang="en-US" sz="2000" dirty="0">
                <a:solidFill>
                  <a:schemeClr val="tx2"/>
                </a:solidFill>
              </a:rPr>
              <a:t>Case Presentation: </a:t>
            </a:r>
            <a:r>
              <a:rPr lang="en-US" sz="2000" dirty="0" err="1">
                <a:solidFill>
                  <a:schemeClr val="tx2"/>
                </a:solidFill>
              </a:rPr>
              <a:t>Ms</a:t>
            </a:r>
            <a:r>
              <a:rPr lang="en-US" sz="2000" dirty="0">
                <a:solidFill>
                  <a:schemeClr val="tx2"/>
                </a:solidFill>
              </a:rPr>
              <a:t> Waxman – 60-year-old woman</a:t>
            </a:r>
            <a:endParaRPr lang="en-US" sz="2000" b="1" dirty="0">
              <a:solidFill>
                <a:schemeClr val="tx2"/>
              </a:solidFill>
            </a:endParaRPr>
          </a:p>
          <a:p>
            <a:pPr marL="0" indent="0" defTabSz="457208" eaLnBrk="1" fontAlgn="auto" hangingPunct="1">
              <a:spcBef>
                <a:spcPts val="1600"/>
              </a:spcBef>
              <a:spcAft>
                <a:spcPts val="0"/>
              </a:spcAft>
              <a:buNone/>
            </a:pPr>
            <a:r>
              <a:rPr lang="en-US" sz="2000" b="1" dirty="0">
                <a:solidFill>
                  <a:srgbClr val="0432FF"/>
                </a:solidFill>
              </a:rPr>
              <a:t>Module 1: PACIFIC Trial: Benefits of </a:t>
            </a:r>
            <a:r>
              <a:rPr lang="en-US" sz="2000" b="1" dirty="0" err="1">
                <a:solidFill>
                  <a:srgbClr val="0432FF"/>
                </a:solidFill>
              </a:rPr>
              <a:t>Postchemoradiation</a:t>
            </a:r>
            <a:r>
              <a:rPr lang="en-US" sz="2000" b="1" dirty="0">
                <a:solidFill>
                  <a:srgbClr val="0432FF"/>
                </a:solidFill>
              </a:rPr>
              <a:t> Durvalumab Consolidation</a:t>
            </a:r>
            <a:endParaRPr lang="en-US" sz="2000" b="1" kern="1200" dirty="0">
              <a:solidFill>
                <a:srgbClr val="0432FF"/>
              </a:solidFill>
            </a:endParaRPr>
          </a:p>
          <a:p>
            <a:pPr>
              <a:spcBef>
                <a:spcPts val="400"/>
              </a:spcBef>
              <a:spcAft>
                <a:spcPts val="0"/>
              </a:spcAft>
            </a:pPr>
            <a:r>
              <a:rPr lang="en-US" sz="2000" dirty="0"/>
              <a:t>Case Presentation: </a:t>
            </a:r>
            <a:r>
              <a:rPr lang="en-US" sz="2000" dirty="0" err="1"/>
              <a:t>Ms</a:t>
            </a:r>
            <a:r>
              <a:rPr lang="en-US" sz="2000" dirty="0"/>
              <a:t> Sandy – 71-year-old woman</a:t>
            </a:r>
          </a:p>
          <a:p>
            <a:pPr marL="0" indent="0">
              <a:spcBef>
                <a:spcPts val="1600"/>
              </a:spcBef>
              <a:spcAft>
                <a:spcPts val="0"/>
              </a:spcAft>
              <a:buNone/>
            </a:pPr>
            <a:r>
              <a:rPr lang="en-US" sz="2000" b="1" dirty="0">
                <a:solidFill>
                  <a:srgbClr val="0432FF"/>
                </a:solidFill>
              </a:rPr>
              <a:t>Module 2: PACIFIC Trial: Side Effects Associated with Chemoradiation Therapy and Durvalumab Consolidation</a:t>
            </a:r>
          </a:p>
          <a:p>
            <a:pPr>
              <a:spcBef>
                <a:spcPts val="400"/>
              </a:spcBef>
              <a:spcAft>
                <a:spcPts val="0"/>
              </a:spcAft>
            </a:pPr>
            <a:r>
              <a:rPr lang="en-US" sz="2000" dirty="0"/>
              <a:t>Case Presentation: </a:t>
            </a:r>
            <a:r>
              <a:rPr lang="en-US" sz="2000" dirty="0" err="1"/>
              <a:t>Ms</a:t>
            </a:r>
            <a:r>
              <a:rPr lang="en-US" sz="2000" dirty="0"/>
              <a:t> Waxman – 81-year-old woman</a:t>
            </a:r>
            <a:endParaRPr lang="en-US" sz="2000" b="1" dirty="0">
              <a:solidFill>
                <a:srgbClr val="0432FF"/>
              </a:solidFill>
            </a:endParaRPr>
          </a:p>
          <a:p>
            <a:pPr marL="0" indent="0">
              <a:spcBef>
                <a:spcPts val="1600"/>
              </a:spcBef>
              <a:spcAft>
                <a:spcPts val="0"/>
              </a:spcAft>
              <a:buNone/>
            </a:pPr>
            <a:r>
              <a:rPr lang="en-US" sz="2000" b="1" dirty="0">
                <a:solidFill>
                  <a:srgbClr val="0432FF"/>
                </a:solidFill>
              </a:rPr>
              <a:t>Module 3: Management of Immune-Mediated Toxicity </a:t>
            </a:r>
          </a:p>
          <a:p>
            <a:pPr>
              <a:spcBef>
                <a:spcPts val="400"/>
              </a:spcBef>
              <a:spcAft>
                <a:spcPts val="0"/>
              </a:spcAft>
            </a:pPr>
            <a:r>
              <a:rPr lang="en-US" sz="2000" dirty="0">
                <a:solidFill>
                  <a:schemeClr val="tx2"/>
                </a:solidFill>
              </a:rPr>
              <a:t>Case Presentation: </a:t>
            </a:r>
            <a:r>
              <a:rPr lang="en-US" sz="2000" dirty="0" err="1">
                <a:solidFill>
                  <a:schemeClr val="tx2"/>
                </a:solidFill>
              </a:rPr>
              <a:t>Ms</a:t>
            </a:r>
            <a:r>
              <a:rPr lang="en-US" sz="2000" dirty="0">
                <a:solidFill>
                  <a:schemeClr val="tx2"/>
                </a:solidFill>
              </a:rPr>
              <a:t> Sandy – 68-year-old woman</a:t>
            </a:r>
          </a:p>
          <a:p>
            <a:pPr marL="0" indent="0">
              <a:spcBef>
                <a:spcPts val="1600"/>
              </a:spcBef>
              <a:spcAft>
                <a:spcPts val="0"/>
              </a:spcAft>
              <a:buNone/>
            </a:pPr>
            <a:r>
              <a:rPr lang="en-US" sz="2000" b="1" dirty="0">
                <a:solidFill>
                  <a:srgbClr val="0432FF"/>
                </a:solidFill>
              </a:rPr>
              <a:t>Module 4: Recent Relevant Data Sets</a:t>
            </a:r>
            <a:endParaRPr lang="en-US" sz="2000" kern="1200" dirty="0">
              <a:solidFill>
                <a:srgbClr val="0432FF"/>
              </a:solidFill>
            </a:endParaRPr>
          </a:p>
          <a:p>
            <a:pPr>
              <a:spcBef>
                <a:spcPts val="400"/>
              </a:spcBef>
              <a:spcAft>
                <a:spcPts val="0"/>
              </a:spcAft>
            </a:pPr>
            <a:r>
              <a:rPr lang="en-US" sz="2000" dirty="0"/>
              <a:t>ASCO 2020 Plenary: ADAURA study of adjuvant </a:t>
            </a:r>
            <a:r>
              <a:rPr lang="en-US" sz="2000" dirty="0" err="1"/>
              <a:t>osimertinib</a:t>
            </a:r>
            <a:r>
              <a:rPr lang="en-US" sz="2000" dirty="0"/>
              <a:t> for EGFR-mutated NSCLC</a:t>
            </a:r>
          </a:p>
        </p:txBody>
      </p:sp>
    </p:spTree>
    <p:extLst>
      <p:ext uri="{BB962C8B-B14F-4D97-AF65-F5344CB8AC3E}">
        <p14:creationId xmlns:p14="http://schemas.microsoft.com/office/powerpoint/2010/main" val="351796388"/>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F7C16B9-7695-3948-B90C-6740B78ADF3E}"/>
              </a:ext>
            </a:extLst>
          </p:cNvPr>
          <p:cNvSpPr>
            <a:spLocks noGrp="1"/>
          </p:cNvSpPr>
          <p:nvPr>
            <p:ph idx="1"/>
          </p:nvPr>
        </p:nvSpPr>
        <p:spPr>
          <a:xfrm>
            <a:off x="609600" y="2133600"/>
            <a:ext cx="10515600" cy="4114800"/>
          </a:xfrm>
        </p:spPr>
        <p:txBody>
          <a:bodyPr/>
          <a:lstStyle/>
          <a:p>
            <a:pPr marL="0" indent="0" defTabSz="457208" eaLnBrk="1" fontAlgn="auto" hangingPunct="1">
              <a:spcBef>
                <a:spcPts val="300"/>
              </a:spcBef>
              <a:spcAft>
                <a:spcPts val="0"/>
              </a:spcAft>
              <a:buNone/>
            </a:pPr>
            <a:r>
              <a:rPr lang="en-US" sz="2800" b="1" dirty="0">
                <a:solidFill>
                  <a:srgbClr val="0432FF"/>
                </a:solidFill>
              </a:rPr>
              <a:t>Overview: Localized Lung Cancer; Staging; History of Treatment</a:t>
            </a:r>
          </a:p>
          <a:p>
            <a:pPr defTabSz="457208" eaLnBrk="1" fontAlgn="auto" hangingPunct="1">
              <a:spcBef>
                <a:spcPts val="300"/>
              </a:spcBef>
              <a:spcAft>
                <a:spcPts val="0"/>
              </a:spcAft>
            </a:pPr>
            <a:r>
              <a:rPr lang="en-US" sz="2800" dirty="0">
                <a:solidFill>
                  <a:schemeClr val="tx2"/>
                </a:solidFill>
              </a:rPr>
              <a:t>Case Presentation: </a:t>
            </a:r>
            <a:r>
              <a:rPr lang="en-US" sz="2800" dirty="0" err="1">
                <a:solidFill>
                  <a:schemeClr val="tx2"/>
                </a:solidFill>
              </a:rPr>
              <a:t>Ms</a:t>
            </a:r>
            <a:r>
              <a:rPr lang="en-US" sz="2800" dirty="0">
                <a:solidFill>
                  <a:schemeClr val="tx2"/>
                </a:solidFill>
              </a:rPr>
              <a:t> Waxman – 60-year-old woman</a:t>
            </a:r>
          </a:p>
        </p:txBody>
      </p:sp>
    </p:spTree>
    <p:extLst>
      <p:ext uri="{BB962C8B-B14F-4D97-AF65-F5344CB8AC3E}">
        <p14:creationId xmlns:p14="http://schemas.microsoft.com/office/powerpoint/2010/main" val="2121656577"/>
      </p:ext>
    </p:extLst>
  </p:cSld>
  <p:clrMapOvr>
    <a:masterClrMapping/>
  </p:clrMapOvr>
  <p:transition spd="slow" advClick="0"/>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Blank Presentation">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JHM_Whit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5">
      <a:dk1>
        <a:srgbClr val="000000"/>
      </a:dk1>
      <a:lt1>
        <a:srgbClr val="FFFFFF"/>
      </a:lt1>
      <a:dk2>
        <a:srgbClr val="7030A0"/>
      </a:dk2>
      <a:lt2>
        <a:srgbClr val="535353"/>
      </a:lt2>
      <a:accent1>
        <a:srgbClr val="006CB4"/>
      </a:accent1>
      <a:accent2>
        <a:srgbClr val="7A1027"/>
      </a:accent2>
      <a:accent3>
        <a:srgbClr val="B91D3C"/>
      </a:accent3>
      <a:accent4>
        <a:srgbClr val="CDE1F0"/>
      </a:accent4>
      <a:accent5>
        <a:srgbClr val="134178"/>
      </a:accent5>
      <a:accent6>
        <a:srgbClr val="C8C8C8"/>
      </a:accent6>
      <a:hlink>
        <a:srgbClr val="006CB4"/>
      </a:hlink>
      <a:folHlink>
        <a:srgbClr val="006CB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Custom 5">
      <a:dk1>
        <a:srgbClr val="000000"/>
      </a:dk1>
      <a:lt1>
        <a:srgbClr val="FFFFFF"/>
      </a:lt1>
      <a:dk2>
        <a:srgbClr val="7030A0"/>
      </a:dk2>
      <a:lt2>
        <a:srgbClr val="535353"/>
      </a:lt2>
      <a:accent1>
        <a:srgbClr val="006CB4"/>
      </a:accent1>
      <a:accent2>
        <a:srgbClr val="7A1027"/>
      </a:accent2>
      <a:accent3>
        <a:srgbClr val="B91D3C"/>
      </a:accent3>
      <a:accent4>
        <a:srgbClr val="CDE1F0"/>
      </a:accent4>
      <a:accent5>
        <a:srgbClr val="134178"/>
      </a:accent5>
      <a:accent6>
        <a:srgbClr val="C8C8C8"/>
      </a:accent6>
      <a:hlink>
        <a:srgbClr val="006CB4"/>
      </a:hlink>
      <a:folHlink>
        <a:srgbClr val="006CB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1_Blank Presentation">
  <a:themeElements>
    <a:clrScheme name="Lombardi">
      <a:dk1>
        <a:sysClr val="windowText" lastClr="000000"/>
      </a:dk1>
      <a:lt1>
        <a:sysClr val="window" lastClr="FFFFFF"/>
      </a:lt1>
      <a:dk2>
        <a:srgbClr val="102750"/>
      </a:dk2>
      <a:lt2>
        <a:srgbClr val="D4D5D6"/>
      </a:lt2>
      <a:accent1>
        <a:srgbClr val="CC7A16"/>
      </a:accent1>
      <a:accent2>
        <a:srgbClr val="81C5E2"/>
      </a:accent2>
      <a:accent3>
        <a:srgbClr val="61999E"/>
      </a:accent3>
      <a:accent4>
        <a:srgbClr val="8CC63F"/>
      </a:accent4>
      <a:accent5>
        <a:srgbClr val="E45989"/>
      </a:accent5>
      <a:accent6>
        <a:srgbClr val="906487"/>
      </a:accent6>
      <a:hlink>
        <a:srgbClr val="0000FF"/>
      </a:hlink>
      <a:folHlink>
        <a:srgbClr val="80008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5CBE3"/>
        </a:accent1>
        <a:accent2>
          <a:srgbClr val="254999"/>
        </a:accent2>
        <a:accent3>
          <a:srgbClr val="FFFFFF"/>
        </a:accent3>
        <a:accent4>
          <a:srgbClr val="000000"/>
        </a:accent4>
        <a:accent5>
          <a:srgbClr val="D7E2EF"/>
        </a:accent5>
        <a:accent6>
          <a:srgbClr val="20418A"/>
        </a:accent6>
        <a:hlink>
          <a:srgbClr val="58994B"/>
        </a:hlink>
        <a:folHlink>
          <a:srgbClr val="CCC112"/>
        </a:folHlink>
      </a:clrScheme>
      <a:clrMap bg1="lt1" tx1="dk1" bg2="lt2" tx2="dk2" accent1="accent1" accent2="accent2" accent3="accent3" accent4="accent4" accent5="accent5" accent6="accent6" hlink="hlink" folHlink="folHlink"/>
    </a:extraClrScheme>
    <a:extraClrScheme>
      <a:clrScheme name="Blank Presentation 14">
        <a:dk1>
          <a:srgbClr val="112751"/>
        </a:dk1>
        <a:lt1>
          <a:srgbClr val="FFFFFF"/>
        </a:lt1>
        <a:dk2>
          <a:srgbClr val="112751"/>
        </a:dk2>
        <a:lt2>
          <a:srgbClr val="808080"/>
        </a:lt2>
        <a:accent1>
          <a:srgbClr val="CC7A16"/>
        </a:accent1>
        <a:accent2>
          <a:srgbClr val="254999"/>
        </a:accent2>
        <a:accent3>
          <a:srgbClr val="FFFFFF"/>
        </a:accent3>
        <a:accent4>
          <a:srgbClr val="0D2044"/>
        </a:accent4>
        <a:accent5>
          <a:srgbClr val="E2BEAB"/>
        </a:accent5>
        <a:accent6>
          <a:srgbClr val="20418A"/>
        </a:accent6>
        <a:hlink>
          <a:srgbClr val="58994B"/>
        </a:hlink>
        <a:folHlink>
          <a:srgbClr val="CCC112"/>
        </a:folHlink>
      </a:clrScheme>
      <a:clrMap bg1="lt1" tx1="dk1" bg2="lt2" tx2="dk2" accent1="accent1" accent2="accent2" accent3="accent3" accent4="accent4" accent5="accent5" accent6="accent6" hlink="hlink" folHlink="folHlink"/>
    </a:extraClrScheme>
    <a:extraClrScheme>
      <a:clrScheme name="Blank Presentation 15">
        <a:dk1>
          <a:srgbClr val="112751"/>
        </a:dk1>
        <a:lt1>
          <a:srgbClr val="FFFFFF"/>
        </a:lt1>
        <a:dk2>
          <a:srgbClr val="112751"/>
        </a:dk2>
        <a:lt2>
          <a:srgbClr val="58585A"/>
        </a:lt2>
        <a:accent1>
          <a:srgbClr val="CC7A16"/>
        </a:accent1>
        <a:accent2>
          <a:srgbClr val="254999"/>
        </a:accent2>
        <a:accent3>
          <a:srgbClr val="FFFFFF"/>
        </a:accent3>
        <a:accent4>
          <a:srgbClr val="0D2044"/>
        </a:accent4>
        <a:accent5>
          <a:srgbClr val="E2BEAB"/>
        </a:accent5>
        <a:accent6>
          <a:srgbClr val="20418A"/>
        </a:accent6>
        <a:hlink>
          <a:srgbClr val="58994B"/>
        </a:hlink>
        <a:folHlink>
          <a:srgbClr val="CCC11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862A45804C7345BFDE61DA2C172BE7" ma:contentTypeVersion="17" ma:contentTypeDescription="Create a new document." ma:contentTypeScope="" ma:versionID="0836c851ab56100df1895fa2a218104e">
  <xsd:schema xmlns:xsd="http://www.w3.org/2001/XMLSchema" xmlns:xs="http://www.w3.org/2001/XMLSchema" xmlns:p="http://schemas.microsoft.com/office/2006/metadata/properties" xmlns:ns1="96f1686b-f877-4eb8-89ab-3a67a5dc2612" xmlns:ns3="b4104d5b-b872-4636-a728-507be7308f43" targetNamespace="http://schemas.microsoft.com/office/2006/metadata/properties" ma:root="true" ma:fieldsID="fd973d22d93f3f1ceb87c2fa5e19ecd8" ns1:_="" ns3:_="">
    <xsd:import namespace="96f1686b-f877-4eb8-89ab-3a67a5dc2612"/>
    <xsd:import namespace="b4104d5b-b872-4636-a728-507be7308f43"/>
    <xsd:element name="properties">
      <xsd:complexType>
        <xsd:sequence>
          <xsd:element name="documentManagement">
            <xsd:complexType>
              <xsd:all>
                <xsd:element ref="ns1:QID" minOccurs="0"/>
                <xsd:element ref="ns1:Status" minOccurs="0"/>
                <xsd:element ref="ns1:MediaServiceMetadata" minOccurs="0"/>
                <xsd:element ref="ns1:MediaServiceFastMetadata" minOccurs="0"/>
                <xsd:element ref="ns1:MediaServiceAutoTags" minOccurs="0"/>
                <xsd:element ref="ns1:MediaServiceOCR" minOccurs="0"/>
                <xsd:element ref="ns1:MediaServiceDateTaken" minOccurs="0"/>
                <xsd:element ref="ns1:MediaServiceLocation" minOccurs="0"/>
                <xsd:element ref="ns3:SharedWithUsers" minOccurs="0"/>
                <xsd:element ref="ns3:SharedWithDetails" minOccurs="0"/>
                <xsd:element ref="ns1:MediaServiceEventHashCode" minOccurs="0"/>
                <xsd:element ref="ns1:MediaServiceGenerationTime" minOccurs="0"/>
                <xsd:element ref="ns3:TaxKeywordTaxHTField" minOccurs="0"/>
                <xsd:element ref="ns3:TaxCatchAll" minOccurs="0"/>
                <xsd:element ref="ns1:MediaServiceAutoKeyPoints" minOccurs="0"/>
                <xsd:element ref="ns1: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f1686b-f877-4eb8-89ab-3a67a5dc2612" elementFormDefault="qualified">
    <xsd:import namespace="http://schemas.microsoft.com/office/2006/documentManagement/types"/>
    <xsd:import namespace="http://schemas.microsoft.com/office/infopath/2007/PartnerControls"/>
    <xsd:element name="QID" ma:index="0" nillable="true" ma:displayName="QID" ma:indexed="true" ma:internalName="QID">
      <xsd:simpleType>
        <xsd:restriction base="dms:Number"/>
      </xsd:simpleType>
    </xsd:element>
    <xsd:element name="Status" ma:index="3" nillable="true" ma:displayName="Status" ma:format="Dropdown" ma:internalName="Status">
      <xsd:simpleType>
        <xsd:restriction base="dms:Choice">
          <xsd:enumeration value="Not started"/>
          <xsd:enumeration value="Web Build"/>
          <xsd:enumeration value="In Progress"/>
          <xsd:enumeration value="Launched"/>
          <xsd:enumeration value="Complete"/>
          <xsd:enumeration value="Delayed"/>
        </xsd:restriction>
      </xsd:simpleType>
    </xsd:element>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AutoTags" ma:index="8" nillable="true" ma:displayName="MediaServiceAutoTags" ma:internalName="MediaServiceAutoTags" ma:readOnly="true">
      <xsd:simpleType>
        <xsd:restriction base="dms:Text"/>
      </xsd:simpleType>
    </xsd:element>
    <xsd:element name="MediaServiceOCR" ma:index="9" nillable="true" ma:displayName="MediaServiceOCR" ma:internalName="MediaServiceOCR" ma:readOnly="true">
      <xsd:simpleType>
        <xsd:restriction base="dms:Note">
          <xsd:maxLength value="255"/>
        </xsd:restriction>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104d5b-b872-4636-a728-507be7308f4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KeywordTaxHTField" ma:index="21"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22" nillable="true" ma:displayName="Taxonomy Catch All Column" ma:hidden="true" ma:list="{d75259b8-d078-43ce-9531-d35c0553c861}" ma:internalName="TaxCatchAll" ma:showField="CatchAllData" ma:web="b4104d5b-b872-4636-a728-507be7308f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96f1686b-f877-4eb8-89ab-3a67a5dc2612" xsi:nil="true"/>
    <TaxCatchAll xmlns="b4104d5b-b872-4636-a728-507be7308f43"/>
    <QID xmlns="96f1686b-f877-4eb8-89ab-3a67a5dc2612" xsi:nil="true"/>
    <TaxKeywordTaxHTField xmlns="b4104d5b-b872-4636-a728-507be7308f43">
      <Terms xmlns="http://schemas.microsoft.com/office/infopath/2007/PartnerControls"/>
    </TaxKeywordTaxHTField>
  </documentManagement>
</p:properties>
</file>

<file path=customXml/itemProps1.xml><?xml version="1.0" encoding="utf-8"?>
<ds:datastoreItem xmlns:ds="http://schemas.openxmlformats.org/officeDocument/2006/customXml" ds:itemID="{1FB490A2-A9CE-47C2-A5D8-B95F0AD3A800}"/>
</file>

<file path=customXml/itemProps2.xml><?xml version="1.0" encoding="utf-8"?>
<ds:datastoreItem xmlns:ds="http://schemas.openxmlformats.org/officeDocument/2006/customXml" ds:itemID="{83E43AB0-9F1D-450E-84BB-3AC982269858}"/>
</file>

<file path=customXml/itemProps3.xml><?xml version="1.0" encoding="utf-8"?>
<ds:datastoreItem xmlns:ds="http://schemas.openxmlformats.org/officeDocument/2006/customXml" ds:itemID="{EDBA0241-A50C-40E3-952A-78433046252C}"/>
</file>

<file path=docProps/app.xml><?xml version="1.0" encoding="utf-8"?>
<Properties xmlns="http://schemas.openxmlformats.org/officeDocument/2006/extended-properties" xmlns:vt="http://schemas.openxmlformats.org/officeDocument/2006/docPropsVTypes">
  <Template/>
  <TotalTime>26138</TotalTime>
  <Words>4459</Words>
  <Application>Microsoft Macintosh PowerPoint</Application>
  <PresentationFormat>Widescreen</PresentationFormat>
  <Paragraphs>894</Paragraphs>
  <Slides>70</Slides>
  <Notes>11</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70</vt:i4>
      </vt:variant>
    </vt:vector>
  </HeadingPairs>
  <TitlesOfParts>
    <vt:vector size="84" baseType="lpstr">
      <vt:lpstr>Arial</vt:lpstr>
      <vt:lpstr>Arial Narrow</vt:lpstr>
      <vt:lpstr>Calibri</vt:lpstr>
      <vt:lpstr>Calibri Light</vt:lpstr>
      <vt:lpstr>Helvetica</vt:lpstr>
      <vt:lpstr>Times</vt:lpstr>
      <vt:lpstr>Times New Roman</vt:lpstr>
      <vt:lpstr>Wingdings</vt:lpstr>
      <vt:lpstr>Blank Presentation</vt:lpstr>
      <vt:lpstr>JHM_White</vt:lpstr>
      <vt:lpstr>Custom Design</vt:lpstr>
      <vt:lpstr>2_Office Theme</vt:lpstr>
      <vt:lpstr>1_Custom Design</vt:lpstr>
      <vt:lpstr>1_Blank Presentation</vt:lpstr>
      <vt:lpstr>PowerPoint Presentation</vt:lpstr>
      <vt:lpstr>Dr Love — Disclosures</vt:lpstr>
      <vt:lpstr>Ms Goodwin— Disclosures</vt:lpstr>
      <vt:lpstr>Ms Lee — Disclosures</vt:lpstr>
      <vt:lpstr>Dr Ramalingam — Disclosures</vt:lpstr>
      <vt:lpstr>Mr Riely — Disclosures</vt:lpstr>
      <vt:lpstr>Commercial Support</vt:lpstr>
      <vt:lpstr>Agenda</vt:lpstr>
      <vt:lpstr>PowerPoint Presentation</vt:lpstr>
      <vt:lpstr>What year was the first checkpoint inhibitor approved for the treatment of lung cancer?</vt:lpstr>
      <vt:lpstr>FDA Approves First Immunotherapy Treatment for Lung Cancer Press Release – March 4, 2015</vt:lpstr>
      <vt:lpstr>60-year-old woman (from the practice of Ms Waxman)</vt:lpstr>
      <vt:lpstr>60-year-old woman and nonsmoker (from the practice of Ms Waxman)</vt:lpstr>
      <vt:lpstr>60-year-old woman and nonsmoker (from the practice of Ms Waxman)</vt:lpstr>
      <vt:lpstr>Staging Regional Lymph Nodes in Lung Cancer</vt:lpstr>
      <vt:lpstr>Lung Anatomy: Distribution of Lymph Nodes</vt:lpstr>
      <vt:lpstr>Lung Cancer Stage Grouping (AJCC 8th Edition)</vt:lpstr>
      <vt:lpstr>Stage Distribution at Diagnosis of Patients with Lung Cancer SEER Analysis: (2004-2010, N = 344,797)</vt:lpstr>
      <vt:lpstr>Treatment Received for NSCLC (2000-2012, N = 780,294) Based on the National Cancer Data Base (NCDB) according to TNM 8th Edition</vt:lpstr>
      <vt:lpstr>Selected Negative Trials after concurrent chemotherapy + radiation</vt:lpstr>
      <vt:lpstr>Proposed Mechanism for the Abscopal Effect</vt:lpstr>
      <vt:lpstr>Rationale of checkpoint inhibitors after chemoradiation1–6 </vt:lpstr>
      <vt:lpstr>Agenda</vt:lpstr>
      <vt:lpstr>PowerPoint Presentation</vt:lpstr>
      <vt:lpstr>When was the last time that you encountered a patient with lung cancer who continued to smoke after their diagnosis?</vt:lpstr>
      <vt:lpstr>71-year-old woman (from the practice of Ms Sandy)</vt:lpstr>
      <vt:lpstr>71-year-old woman (from the practice of Ms Sandy)</vt:lpstr>
      <vt:lpstr>PACIFIC: Study Design Phase 3, Randomized, Double-blind, Placebo-controlled, Multicenter, International Study1</vt:lpstr>
      <vt:lpstr>Updated Progression-free Survival by BICR* (ITT)</vt:lpstr>
      <vt:lpstr>Updated Time to Death or Distant Metastasis (TTDM) by BICR* (ITT)</vt:lpstr>
      <vt:lpstr>Overall Survival* (ITT)</vt:lpstr>
      <vt:lpstr>PACIFIC: 3-Year Overall Survival Analysis in the Intention-to-Treat Population</vt:lpstr>
      <vt:lpstr>Progression-free and Overall Survival by Subgroup (ITT)</vt:lpstr>
      <vt:lpstr>PACIFIC Trial: Subgroup Analysis by PD-L1 Status </vt:lpstr>
      <vt:lpstr>Immunotherapy in EGFR-Positive Patients1</vt:lpstr>
      <vt:lpstr>Studies of Immune Checkpoint Inhibition in Unresectable and/or Locally Advanced NSCLC </vt:lpstr>
      <vt:lpstr>Agenda</vt:lpstr>
      <vt:lpstr>PowerPoint Presentation</vt:lpstr>
      <vt:lpstr>A 75-year-old patient with metastatic non-small cell lung cancer and a PD-L1 level of 60% is being started on pembrolizumab. How often should treatment be administered?</vt:lpstr>
      <vt:lpstr>81-year-old woman (from the practice of Ms Waxman)</vt:lpstr>
      <vt:lpstr>81-year-old woman (from the practice of Ms Waxman) Baseline Findings</vt:lpstr>
      <vt:lpstr>81-year-old woman (from the practice of Ms Waxman) Response to Treatment</vt:lpstr>
      <vt:lpstr>81-year-old woman (from the practice of Ms Waxman)</vt:lpstr>
      <vt:lpstr>PACIFIC: Overall Toxicity</vt:lpstr>
      <vt:lpstr>PACIFIC: Incidence and Time to Onset of Pneumonitis, and Treatment Exposure</vt:lpstr>
      <vt:lpstr>Multi-institutional Study of Pneumonitis After Durvalumab and Chemoradiotherapy: Impact on Survival Outcomes</vt:lpstr>
      <vt:lpstr>Agenda</vt:lpstr>
      <vt:lpstr>PowerPoint Presentation</vt:lpstr>
      <vt:lpstr>68-year-old woman (from the practice of Ms Sandy)</vt:lpstr>
      <vt:lpstr>68-year-old woman (from the practice of Ms Sandy)</vt:lpstr>
      <vt:lpstr>68-year-old woman (from the practice of Ms Sandy)</vt:lpstr>
      <vt:lpstr>At the Jersey Shore with her husband on their boat</vt:lpstr>
      <vt:lpstr>Immune Mediated Toxicity</vt:lpstr>
      <vt:lpstr>Immune Mediated Toxicity</vt:lpstr>
      <vt:lpstr>Pneumonitis</vt:lpstr>
      <vt:lpstr>Pneumonitis</vt:lpstr>
      <vt:lpstr>Pneumonitis Management</vt:lpstr>
      <vt:lpstr>Pneumonitis Management</vt:lpstr>
      <vt:lpstr>Pneumonitis Management</vt:lpstr>
      <vt:lpstr>Other Immune Mediated Adverse Events</vt:lpstr>
      <vt:lpstr>Immune Mediated Adverse Events</vt:lpstr>
      <vt:lpstr>Monitoring with Immunotherapy</vt:lpstr>
      <vt:lpstr>Agenda</vt:lpstr>
      <vt:lpstr>PowerPoint Presentation</vt:lpstr>
      <vt:lpstr>Osimertinib as Adjuvant Therapy in Patients (pts) with Stage IB–IIIA EGFR Mutation Positive (EGFRm) NSCLC After Complete Tumor Resection: ADAURA</vt:lpstr>
      <vt:lpstr>ADAURA Phase III Trial Schema</vt:lpstr>
      <vt:lpstr>ADAURA Primary Endpoint: Inv-Assessed DFS (Stage II/IIIA) </vt:lpstr>
      <vt:lpstr>ADAURA: DFS by Stage</vt:lpstr>
      <vt:lpstr>ADAURA: Early Snapshot of OS (Stage II/IIIA)</vt:lpstr>
      <vt:lpstr>ADAURA: Safety Summary</vt:lpstr>
    </vt:vector>
  </TitlesOfParts>
  <Manager/>
  <Company>Research To Practice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To Practice</dc:title>
  <dc:subject/>
  <dc:creator>Research To Practice</dc:creator>
  <cp:keywords/>
  <dc:description/>
  <cp:lastModifiedBy>Silvana Izquierdo</cp:lastModifiedBy>
  <cp:revision>2434</cp:revision>
  <cp:lastPrinted>2020-05-21T17:18:57Z</cp:lastPrinted>
  <dcterms:created xsi:type="dcterms:W3CDTF">2012-08-13T12:55:31Z</dcterms:created>
  <dcterms:modified xsi:type="dcterms:W3CDTF">2020-06-19T13:22:19Z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0x01010018862A45804C7345BFDE61DA2C172BE7</vt:lpwstr>
  </property>
</Properties>
</file>