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9985" r:id="rId2"/>
    <p:sldMasterId id="2147489997" r:id="rId3"/>
    <p:sldMasterId id="2147490009" r:id="rId4"/>
    <p:sldMasterId id="2147490029" r:id="rId5"/>
  </p:sldMasterIdLst>
  <p:notesMasterIdLst>
    <p:notesMasterId r:id="rId45"/>
  </p:notesMasterIdLst>
  <p:handoutMasterIdLst>
    <p:handoutMasterId r:id="rId46"/>
  </p:handoutMasterIdLst>
  <p:sldIdLst>
    <p:sldId id="13207" r:id="rId6"/>
    <p:sldId id="13106" r:id="rId7"/>
    <p:sldId id="13187" r:id="rId8"/>
    <p:sldId id="13188" r:id="rId9"/>
    <p:sldId id="13197" r:id="rId10"/>
    <p:sldId id="13405" r:id="rId11"/>
    <p:sldId id="309" r:id="rId12"/>
    <p:sldId id="2135714495" r:id="rId13"/>
    <p:sldId id="2135714468" r:id="rId14"/>
    <p:sldId id="2135714485" r:id="rId15"/>
    <p:sldId id="2135714494" r:id="rId16"/>
    <p:sldId id="13409" r:id="rId17"/>
    <p:sldId id="13202" r:id="rId18"/>
    <p:sldId id="13203" r:id="rId19"/>
    <p:sldId id="261" r:id="rId20"/>
    <p:sldId id="262" r:id="rId21"/>
    <p:sldId id="2135714499" r:id="rId22"/>
    <p:sldId id="2135714496" r:id="rId23"/>
    <p:sldId id="13204" r:id="rId24"/>
    <p:sldId id="371" r:id="rId25"/>
    <p:sldId id="372" r:id="rId26"/>
    <p:sldId id="298" r:id="rId27"/>
    <p:sldId id="370" r:id="rId28"/>
    <p:sldId id="13410" r:id="rId29"/>
    <p:sldId id="2135714498" r:id="rId30"/>
    <p:sldId id="257" r:id="rId31"/>
    <p:sldId id="258" r:id="rId32"/>
    <p:sldId id="259" r:id="rId33"/>
    <p:sldId id="2135714497" r:id="rId34"/>
    <p:sldId id="579" r:id="rId35"/>
    <p:sldId id="584" r:id="rId36"/>
    <p:sldId id="585" r:id="rId37"/>
    <p:sldId id="580" r:id="rId38"/>
    <p:sldId id="581" r:id="rId39"/>
    <p:sldId id="582" r:id="rId40"/>
    <p:sldId id="583" r:id="rId41"/>
    <p:sldId id="500" r:id="rId42"/>
    <p:sldId id="13411" r:id="rId43"/>
    <p:sldId id="13205" r:id="rId4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5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9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74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99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248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497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747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997" algn="l" defTabSz="914498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A50"/>
    <a:srgbClr val="FF40FF"/>
    <a:srgbClr val="0B3E55"/>
    <a:srgbClr val="0F4C67"/>
    <a:srgbClr val="BCE0E3"/>
    <a:srgbClr val="6293A8"/>
    <a:srgbClr val="77B6CF"/>
    <a:srgbClr val="70ABC3"/>
    <a:srgbClr val="FF9300"/>
    <a:srgbClr val="79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3"/>
    <p:restoredTop sz="94595"/>
  </p:normalViewPr>
  <p:slideViewPr>
    <p:cSldViewPr snapToGrid="0">
      <p:cViewPr varScale="1">
        <p:scale>
          <a:sx n="96" d="100"/>
          <a:sy n="96" d="100"/>
        </p:scale>
        <p:origin x="200" y="200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0" y="-1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064"/>
    </p:cViewPr>
  </p:sorterViewPr>
  <p:notesViewPr>
    <p:cSldViewPr snapToGrid="0">
      <p:cViewPr varScale="1">
        <p:scale>
          <a:sx n="87" d="100"/>
          <a:sy n="87" d="100"/>
        </p:scale>
        <p:origin x="390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AA2AE9-8C44-0D48-A5EB-581168E4CAF8}" type="datetimeFigureOut">
              <a:rPr lang="en-US" altLang="en-US"/>
              <a:pPr/>
              <a:t>7/9/20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F60FF3-8482-8F47-A9E8-BB698317D6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13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AE9978-DBE0-0647-A8B1-B7828B2E14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088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74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9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248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497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747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997" algn="l" defTabSz="4572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E9978-DBE0-0647-A8B1-B7828B2E146E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835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March 24 </a:t>
            </a:r>
            <a:r>
              <a:rPr lang="en-US"/>
              <a:t>on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DADF47-33F8-7345-A7E1-B3A57AD3D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13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3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5" y="1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56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57651-A309-6043-9C72-63C4A63E4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01506-65D9-E24A-826C-AA7EE4322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89FF1-AB76-5447-A70F-FEB4EBA3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E0CD2-AF6A-D94F-8FA5-ED932160D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27A32-1575-1E43-BF73-38E424DC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B2637-F675-FE46-8AD4-645DDECA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0F6FF-7771-404A-81BC-243DAC965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D4430-41C7-5944-AEE2-AC49D27F4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BE570-0671-DB4D-B1B6-E4E99DB15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2CA-57C4-734E-A29C-2C2E3404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54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29464-7260-0F49-BD40-D393D99DA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164EA-FA73-CC4B-A1B4-4245913F3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72E04-1E2A-D74E-AA85-5DA5E025F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F5B0A-A7F5-C444-BD5D-12829D16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0FFA9-B648-F14D-9EE9-34EA5CE8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5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A6EAC-A93D-9D4F-BB32-172468650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03298-69F3-2748-B8A3-BF8B75571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AA42E-AC6C-6444-9EE7-D8CD58C6D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EA38E-E443-B241-B235-3AFF9C08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9442D-9EFA-734B-9B96-1E45A5B8C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7DB6C-D581-3347-ADF4-550F34FD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77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DD9D-8ED6-654E-963E-75F1857E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2320C-BF4F-A449-9612-85145C65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58034-CFA9-944F-9E66-296559882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F6E46-5392-3D41-B759-186F02C7B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E88D8B-0E25-8848-9CAD-3508547E6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089EC-3572-7443-960E-F509BBAE3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903D6-035D-BC4B-9F08-14C630FD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2B747-3B24-5E4D-9D86-E78B05322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19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5C4D-6337-3342-841E-7DE1C7B7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61A7F9-4E67-C747-894D-1F600FC56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75F879-9515-3F47-81D2-C8AE4065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60B67-B49A-4D40-893C-55012CA2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10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DD7C6C-8797-A747-8C8B-3056D364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42615-6A69-4E4C-928A-65D382FF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1B5AC-2683-CF4E-B7BB-36303793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39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B1942-F37A-604B-8709-A955DB44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90EC-A000-3542-AD49-74AE7892F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1B64D-C292-4A4A-9091-824E1D0EF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8EDB2-CF6F-5E4D-8E53-E2C39A967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D8015-2EDF-8046-9C21-3ABA2D8EE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D2867-A844-454D-AD30-C001ED07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27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E2683-19A3-A14E-BBA1-A80C81D7A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F92E8-BA31-9944-A954-4452ED6012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8E82D-5A48-AF4B-96D1-CAD4778AF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92C3F-334F-8D40-9E9B-641E613B1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56E10-9CE8-6746-85AC-63B8DE79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870F8-A097-5644-81E9-9471872CF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8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7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4695-D16F-354B-83EF-B4246403E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AC54C-250E-7146-844D-E572798D0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645A-95A8-C44A-A921-681EE57B1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55316-3D26-3A45-98B3-84E07BDD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7778D-C144-BD40-8537-2864B74B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38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775AC8-0795-A041-AF78-0C1110A7C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EC398-4055-D441-A9A4-BBDD7BA3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D4262-C914-9C4D-85DC-28CD94207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05DC3-93B8-804C-90C5-4CF4C4CF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C7BDD-D8D1-AF4F-A80C-6C3D3B8B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72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CCB0-5B50-4B0F-8038-DAFEC744B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9716D-C64A-496F-A8E0-44EADF1D2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780CD-83B8-44E2-BEF4-BD71E69C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3620C-EC54-47CC-9D81-C4D77DCC2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5B04B-9495-4C57-B7EA-4ED6B284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24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6404-443F-4C3C-9595-E994BB3C9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84543-2147-4690-AE53-4E45E968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D7F4D-138E-453B-8DC6-D7CF47C1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23882-BB93-4201-B1AF-BC02039E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BAFA2-B158-40A8-807D-5CB51C674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54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A6263-3C9D-47F1-B358-3293BDC4A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5AB27-8BB3-47F2-8622-E5E5F9E00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FD240-5B20-4996-9462-05DD77BC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76762-4B8B-4B4C-970F-2712BCB4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CAFC2-F0CC-4149-B79B-F1E2F916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04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0C74-E1CC-48A6-8C5B-FD7198F4E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ED03A-D2DC-4C71-8AEE-6C5E769E6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0FBB5-1CEF-485D-856C-A447C8D8E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56E9D-6DCA-4F00-8FA4-03D874545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0785D-CEEC-43EF-9523-59493B03A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BF6DF-BA8A-4F75-9656-234367E5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25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65D5C-B546-4C9A-AE94-BB68D2A2A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CC920-7C50-4CB0-BE35-0B5F4EEDD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88792-F1E9-4023-BACE-8639BD0B5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FC116A-3E23-465B-8D4C-F62907CDB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8ECC1A-FA82-4159-A4AE-594D9983C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ACA931-D821-4527-8917-621319CE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B0FFF5-832E-4015-8F31-E7016EF5D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AD9BD-A9DE-4C2F-B95C-BB8F08ED4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4E509-2D7B-4FFE-ADCA-BE79418F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22A28-F275-4B0D-96A1-9B03CBC38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9260C-AE0E-4659-8613-8C2E6C96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F9A9A-2BF7-4DA9-B37D-6E928E0F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21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DCFBF9-5A52-4259-9B4D-C5F774C0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4946C-031C-4AA6-AB3C-8AF46B19E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7FA34-2492-4497-AAB5-9B7A3BEA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82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B287F-EAC3-45F2-A404-684640C0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C7051-FCFA-43BF-BB6B-FA5AA4C6A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ADC54-6DC8-4163-8201-4D38F6EB4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D286C-275E-478D-86C8-102F0905A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250E4-D575-41AA-8926-E512B09D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FE740-675E-4437-ACBD-A830B2EA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7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62089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9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1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7C7F-C59A-42F3-8CE1-902F156D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D79E8E-9805-41A4-BAA4-0C955860C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58A45-74DB-4BE5-962D-C1770BE4E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3962C-F387-4887-901E-22010CC35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713D5-72F9-43E0-801C-66AEF22D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E1C09-C6FF-4E11-9F3A-F963B4139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0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3BCDC-4F68-41DA-AE9C-A3979077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B0BB4-C5C9-43AF-A395-242C9D1EA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1D60F-E148-468C-9132-17127D0B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9A67C-FE3F-4A29-9C7C-A7D4E1E7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E25D2-6931-4144-AFD1-A24CCFF2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55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F8C5FC-B8A5-4CB1-8CE2-21ECD49DF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508B3-036F-40E7-968E-69E343D12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88B98-7C75-4058-AA6F-EEF2A84E2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80287-110C-4C86-82CA-89AFBCC2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DBC7D-0BF7-4A57-907C-1D15E352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09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A339E2B2-F6DA-1D45-B9D8-044B10C23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8282107"/>
      </p:ext>
    </p:extLst>
  </p:cSld>
  <p:clrMapOvr>
    <a:masterClrMapping/>
  </p:clrMapOvr>
  <p:transition spd="slow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305783"/>
      </p:ext>
    </p:extLst>
  </p:cSld>
  <p:clrMapOvr>
    <a:masterClrMapping/>
  </p:clrMapOvr>
  <p:transition spd="slow"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719171"/>
      </p:ext>
    </p:extLst>
  </p:cSld>
  <p:clrMapOvr>
    <a:masterClrMapping/>
  </p:clrMapOvr>
  <p:transition spd="slow"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4111621"/>
      </p:ext>
    </p:extLst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182715"/>
      </p:ext>
    </p:extLst>
  </p:cSld>
  <p:clrMapOvr>
    <a:masterClrMapping/>
  </p:clrMapOvr>
  <p:transition spd="slow"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0676897"/>
      </p:ext>
    </p:extLst>
  </p:cSld>
  <p:clrMapOvr>
    <a:masterClrMapping/>
  </p:clrMapOvr>
  <p:transition spd="slow"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589277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5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862155"/>
      </p:ext>
    </p:extLst>
  </p:cSld>
  <p:clrMapOvr>
    <a:masterClrMapping/>
  </p:clrMapOvr>
  <p:transition spd="slow"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0062818"/>
      </p:ext>
    </p:extLst>
  </p:cSld>
  <p:clrMapOvr>
    <a:masterClrMapping/>
  </p:clrMapOvr>
  <p:transition spd="slow"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357096"/>
      </p:ext>
    </p:extLst>
  </p:cSld>
  <p:clrMapOvr>
    <a:masterClrMapping/>
  </p:clrMapOvr>
  <p:transition spd="slow"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152484"/>
      </p:ext>
    </p:extLst>
  </p:cSld>
  <p:clrMapOvr>
    <a:masterClrMapping/>
  </p:clrMapOvr>
  <p:transition spd="slow"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67056304"/>
      </p:ext>
    </p:extLst>
  </p:cSld>
  <p:clrMapOvr>
    <a:masterClrMapping/>
  </p:clrMapOvr>
  <p:transition spd="slow"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15890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3" y="6289942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8" indent="0">
              <a:buNone/>
              <a:defRPr/>
            </a:lvl2pPr>
            <a:lvl3pPr marL="914415" indent="0">
              <a:buNone/>
              <a:defRPr/>
            </a:lvl3pPr>
            <a:lvl4pPr marL="1371623" indent="0">
              <a:buNone/>
              <a:defRPr/>
            </a:lvl4pPr>
            <a:lvl5pPr marL="182883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8" y="64912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41830"/>
      </p:ext>
    </p:extLst>
  </p:cSld>
  <p:clrMapOvr>
    <a:masterClrMapping/>
  </p:clrMapOvr>
  <p:transition spd="slow"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24095"/>
      </p:ext>
    </p:extLst>
  </p:cSld>
  <p:clrMapOvr>
    <a:masterClrMapping/>
  </p:clrMapOvr>
  <p:transition spd="slow"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6250"/>
      </p:ext>
    </p:extLst>
  </p:cSld>
  <p:clrMapOvr>
    <a:masterClrMapping/>
  </p:clrMapOvr>
  <p:transition spd="slow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06054257"/>
      </p:ext>
    </p:extLst>
  </p:cSld>
  <p:clrMapOvr>
    <a:masterClrMapping/>
  </p:clrMapOvr>
  <p:transition spd="slow"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388321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95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372254"/>
      </p:ext>
    </p:extLst>
  </p:cSld>
  <p:clrMapOvr>
    <a:masterClrMapping/>
  </p:clrMapOvr>
  <p:transition spd="slow"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297006"/>
      </p:ext>
    </p:extLst>
  </p:cSld>
  <p:clrMapOvr>
    <a:masterClrMapping/>
  </p:clrMapOvr>
  <p:transition spd="slow"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914D-2085-4730-86FC-C635A2F3FE3D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D747-282F-473B-9299-E9D2A240D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96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800"/>
            <a:ext cx="10972800" cy="1143000"/>
          </a:xfrm>
        </p:spPr>
        <p:txBody>
          <a:bodyPr>
            <a:normAutofit/>
          </a:bodyPr>
          <a:lstStyle>
            <a:lvl1pPr>
              <a:defRPr sz="5333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193800"/>
            <a:ext cx="12192000" cy="0"/>
          </a:xfrm>
          <a:prstGeom prst="line">
            <a:avLst/>
          </a:prstGeom>
          <a:ln w="38100">
            <a:solidFill>
              <a:srgbClr val="007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9A2971-FE5E-41E4-B200-3F9BFC1224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3200" y="5867401"/>
            <a:ext cx="2854703" cy="8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98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843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914D-2085-4730-86FC-C635A2F3FE3D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D747-282F-473B-9299-E9D2A240D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28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914D-2085-4730-86FC-C635A2F3FE3D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D747-282F-473B-9299-E9D2A240D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62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914D-2085-4730-86FC-C635A2F3FE3D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D747-282F-473B-9299-E9D2A240D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73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914D-2085-4730-86FC-C635A2F3FE3D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D747-282F-473B-9299-E9D2A240D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439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914D-2085-4730-86FC-C635A2F3FE3D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D747-282F-473B-9299-E9D2A240D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4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4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914D-2085-4730-86FC-C635A2F3FE3D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D747-282F-473B-9299-E9D2A240D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158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914D-2085-4730-86FC-C635A2F3FE3D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D747-282F-473B-9299-E9D2A240D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948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914D-2085-4730-86FC-C635A2F3FE3D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D747-282F-473B-9299-E9D2A240D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10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1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6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76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B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639" y="0"/>
            <a:ext cx="103627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39" y="1462089"/>
            <a:ext cx="10362724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963" r:id="rId1"/>
    <p:sldLayoutId id="2147489964" r:id="rId2"/>
    <p:sldLayoutId id="2147489965" r:id="rId3"/>
    <p:sldLayoutId id="2147489966" r:id="rId4"/>
    <p:sldLayoutId id="2147489967" r:id="rId5"/>
    <p:sldLayoutId id="2147489968" r:id="rId6"/>
    <p:sldLayoutId id="2147489969" r:id="rId7"/>
    <p:sldLayoutId id="2147489970" r:id="rId8"/>
    <p:sldLayoutId id="2147489971" r:id="rId9"/>
    <p:sldLayoutId id="2147489972" r:id="rId10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93A5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39E10F-009B-5E45-BE0A-C183B7F7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9DC43-5EAF-9344-AEA8-976868BB3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6B996-C831-5542-A93E-3FAADDE86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5472A-E6B3-C540-B0DD-0E6C7E495396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10C3E-4BCD-1C4B-9E79-A50677159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5DADB-8607-2441-B56C-CB56BD4B0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BE72B-F711-1345-A44B-003B674E5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3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86" r:id="rId1"/>
    <p:sldLayoutId id="2147489987" r:id="rId2"/>
    <p:sldLayoutId id="2147489988" r:id="rId3"/>
    <p:sldLayoutId id="2147489989" r:id="rId4"/>
    <p:sldLayoutId id="2147489990" r:id="rId5"/>
    <p:sldLayoutId id="2147489991" r:id="rId6"/>
    <p:sldLayoutId id="2147489992" r:id="rId7"/>
    <p:sldLayoutId id="2147489993" r:id="rId8"/>
    <p:sldLayoutId id="2147489994" r:id="rId9"/>
    <p:sldLayoutId id="2147489995" r:id="rId10"/>
    <p:sldLayoutId id="21474899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6286A-2819-4AFA-9A69-A177D59D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19475-A5BB-41E0-8DC6-D21B8FD9B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AE8A3-4932-498B-9A5D-4347AACD3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0BB3C-DCB0-47FA-B0C6-D39965F056C9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E4BC5-71C1-49A4-9EE5-212E4B5B6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1D26-A912-45F7-BC42-B3654E3C6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78172-D629-4A0C-810F-D7253518F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6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98" r:id="rId1"/>
    <p:sldLayoutId id="2147489999" r:id="rId2"/>
    <p:sldLayoutId id="2147490000" r:id="rId3"/>
    <p:sldLayoutId id="2147490001" r:id="rId4"/>
    <p:sldLayoutId id="2147490002" r:id="rId5"/>
    <p:sldLayoutId id="2147490003" r:id="rId6"/>
    <p:sldLayoutId id="2147490004" r:id="rId7"/>
    <p:sldLayoutId id="2147490005" r:id="rId8"/>
    <p:sldLayoutId id="2147490006" r:id="rId9"/>
    <p:sldLayoutId id="2147490007" r:id="rId10"/>
    <p:sldLayoutId id="21474900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AB0FB4E-0B98-D14C-8FFE-6B84020301A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445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10" r:id="rId1"/>
    <p:sldLayoutId id="2147490011" r:id="rId2"/>
    <p:sldLayoutId id="2147490012" r:id="rId3"/>
    <p:sldLayoutId id="2147490013" r:id="rId4"/>
    <p:sldLayoutId id="2147490014" r:id="rId5"/>
    <p:sldLayoutId id="2147490015" r:id="rId6"/>
    <p:sldLayoutId id="2147490016" r:id="rId7"/>
    <p:sldLayoutId id="2147490017" r:id="rId8"/>
    <p:sldLayoutId id="2147490018" r:id="rId9"/>
    <p:sldLayoutId id="2147490019" r:id="rId10"/>
    <p:sldLayoutId id="2147490020" r:id="rId11"/>
    <p:sldLayoutId id="2147490021" r:id="rId12"/>
    <p:sldLayoutId id="2147490022" r:id="rId13"/>
    <p:sldLayoutId id="2147490023" r:id="rId14"/>
    <p:sldLayoutId id="2147490024" r:id="rId15"/>
    <p:sldLayoutId id="2147490025" r:id="rId16"/>
    <p:sldLayoutId id="2147490026" r:id="rId17"/>
    <p:sldLayoutId id="2147490027" r:id="rId18"/>
    <p:sldLayoutId id="2147490028" r:id="rId19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432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rgbClr val="002060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B914D-2085-4730-86FC-C635A2F3FE3D}" type="datetimeFigureOut">
              <a:rPr lang="en-US" smtClean="0"/>
              <a:pPr/>
              <a:t>7/9/20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CD747-282F-473B-9299-E9D2A240D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30" r:id="rId1"/>
    <p:sldLayoutId id="2147490031" r:id="rId2"/>
    <p:sldLayoutId id="2147490032" r:id="rId3"/>
    <p:sldLayoutId id="2147490033" r:id="rId4"/>
    <p:sldLayoutId id="2147490034" r:id="rId5"/>
    <p:sldLayoutId id="2147490035" r:id="rId6"/>
    <p:sldLayoutId id="2147490036" r:id="rId7"/>
    <p:sldLayoutId id="2147490037" r:id="rId8"/>
    <p:sldLayoutId id="2147490038" r:id="rId9"/>
    <p:sldLayoutId id="2147490039" r:id="rId10"/>
    <p:sldLayoutId id="2147490040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ingapore_road_sign_-_Warning_-_Other_danger.sv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creativecommons.org/licenses/by-sa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VID-19_drug_repurposing_research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creativecommons.org/licenses/by-sa/3.0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15E1E9E4-7AD1-9440-A70F-D5EB91C0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33237"/>
            <a:ext cx="12192000" cy="108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9395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What We Know, What We Don’t Know and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9395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9395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What It All Means for Current Patient Care –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9395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A Live CME Webinar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1AF65228-BD36-E641-B5FD-8EFF984A7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39747"/>
            <a:ext cx="12192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93A5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Faculty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F4C67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Leora Horn, MD, MSc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Naiyer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 Rizvi, MD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Lecia V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Sequist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MD, MPH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97F1AF5-3273-1D46-BF8D-6FA668637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8150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93A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Moderator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F4C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Neil Love, MD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5245E5-4BF1-3D4B-91C7-4C6E11747A4E}"/>
              </a:ext>
            </a:extLst>
          </p:cNvPr>
          <p:cNvGrpSpPr/>
          <p:nvPr/>
        </p:nvGrpSpPr>
        <p:grpSpPr>
          <a:xfrm>
            <a:off x="4768237" y="425363"/>
            <a:ext cx="2655526" cy="1807734"/>
            <a:chOff x="4886324" y="96025"/>
            <a:chExt cx="2555668" cy="173975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8A6879-9F57-6D41-818A-B140C6002122}"/>
                </a:ext>
              </a:extLst>
            </p:cNvPr>
            <p:cNvSpPr/>
            <p:nvPr/>
          </p:nvSpPr>
          <p:spPr>
            <a:xfrm>
              <a:off x="4888545" y="96025"/>
              <a:ext cx="2553447" cy="1739756"/>
            </a:xfrm>
            <a:prstGeom prst="rect">
              <a:avLst/>
            </a:prstGeom>
            <a:solidFill>
              <a:srgbClr val="0F4C67"/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  <a:t>COVID-19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" panose="020B0602020204020303" pitchFamily="34" charset="-79"/>
                <a:ea typeface="ＭＳ Ｐゴシック" charset="-128"/>
                <a:cs typeface="Futura" panose="020B0602020204020303" pitchFamily="34" charset="-79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  <a:t>AND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  <a:t>LUNG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  <a:t>CANCER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FEDB9EA-1EAA-554E-AC5B-A8040C8ADE00}"/>
                </a:ext>
              </a:extLst>
            </p:cNvPr>
            <p:cNvSpPr/>
            <p:nvPr/>
          </p:nvSpPr>
          <p:spPr bwMode="auto">
            <a:xfrm>
              <a:off x="4886324" y="96025"/>
              <a:ext cx="2553446" cy="173975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6F75EE5-8F99-944A-B3A0-07F588CB5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228"/>
            <a:ext cx="12192000" cy="108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Thursday, July 2, 2020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12:00 PM – 1:00 PM ET</a:t>
            </a:r>
          </a:p>
        </p:txBody>
      </p:sp>
    </p:spTree>
    <p:extLst>
      <p:ext uri="{BB962C8B-B14F-4D97-AF65-F5344CB8AC3E}">
        <p14:creationId xmlns:p14="http://schemas.microsoft.com/office/powerpoint/2010/main" val="11229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2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664E-1CDD-1647-9105-872E6192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D62A1A9-5A65-2143-927C-55A53CB10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76" y="1825381"/>
            <a:ext cx="4114800" cy="71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 anchor="ctr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Matthew S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Davids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, MD,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MMSc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C10CCE-32E2-504C-AD46-77D4F481BA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1531" y="1553122"/>
            <a:ext cx="1261872" cy="1261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D21A35-6C35-0749-A945-B0FDAB00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1531" y="3258437"/>
            <a:ext cx="1261872" cy="1261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31BDAB-CF03-CE47-B544-954FE7C55A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68185" y="1553122"/>
            <a:ext cx="1261872" cy="1261872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C48E02A3-17C2-BA43-B806-D5E39D2CD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030" y="1873329"/>
            <a:ext cx="4114800" cy="71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 anchor="ctr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Jeff Sharman, MD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9B93AE0A-177A-494E-80E6-3E5639D91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76" y="3554670"/>
            <a:ext cx="4114800" cy="71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 anchor="ctr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Anthony R Mato, MD, MSCE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38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97536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93A5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Agenda</a:t>
            </a:r>
            <a:endParaRPr lang="en-US" dirty="0">
              <a:solidFill>
                <a:srgbClr val="093A5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3ABBC-ED26-4E48-A1F8-C942C7D9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841248"/>
            <a:ext cx="10362724" cy="5514341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93A50"/>
                </a:solidFill>
              </a:rPr>
              <a:t>Introduction: Personal impact of COVID-19 on patients, families, oncology professionals 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200" dirty="0">
              <a:solidFill>
                <a:srgbClr val="093A50"/>
              </a:solidFill>
            </a:endParaRPr>
          </a:p>
          <a:p>
            <a:pPr marL="0" lvl="0" indent="0">
              <a:spcBef>
                <a:spcPts val="1000"/>
              </a:spcBef>
              <a:buNone/>
            </a:pPr>
            <a:r>
              <a:rPr lang="en-US" sz="2200" b="1" dirty="0">
                <a:solidFill>
                  <a:srgbClr val="093A50"/>
                </a:solidFill>
              </a:rPr>
              <a:t>Module 1: Clinical care of the oncology patient </a:t>
            </a:r>
            <a:r>
              <a:rPr lang="en-US" sz="2200" b="1" u="sng" dirty="0">
                <a:solidFill>
                  <a:srgbClr val="093A50"/>
                </a:solidFill>
              </a:rPr>
              <a:t>without</a:t>
            </a:r>
            <a:r>
              <a:rPr lang="en-US" sz="2200" b="1" dirty="0">
                <a:solidFill>
                  <a:srgbClr val="093A50"/>
                </a:solidFill>
              </a:rPr>
              <a:t> confirmed COVID-19</a:t>
            </a:r>
          </a:p>
          <a:p>
            <a:pPr marL="0" lvl="0" indent="0">
              <a:spcBef>
                <a:spcPts val="1000"/>
              </a:spcBef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pPr marL="0" lvl="0" indent="0">
              <a:spcBef>
                <a:spcPts val="1000"/>
              </a:spcBef>
              <a:buNone/>
            </a:pPr>
            <a:r>
              <a:rPr lang="en-US" sz="2200" b="1" dirty="0">
                <a:solidFill>
                  <a:srgbClr val="093A50"/>
                </a:solidFill>
              </a:rPr>
              <a:t>Module 2: Clinical care of the oncology patient </a:t>
            </a:r>
            <a:r>
              <a:rPr lang="en-US" sz="2200" b="1" u="sng" dirty="0">
                <a:solidFill>
                  <a:srgbClr val="093A50"/>
                </a:solidFill>
              </a:rPr>
              <a:t>with</a:t>
            </a:r>
            <a:r>
              <a:rPr lang="en-US" sz="2200" b="1" dirty="0">
                <a:solidFill>
                  <a:srgbClr val="093A50"/>
                </a:solidFill>
              </a:rPr>
              <a:t> confirmed COVID-19  </a:t>
            </a:r>
          </a:p>
          <a:p>
            <a:pPr marL="0" lvl="0" indent="0">
              <a:spcBef>
                <a:spcPts val="1000"/>
              </a:spcBef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pPr marL="0" lvl="0" indent="0">
              <a:spcBef>
                <a:spcPts val="1000"/>
              </a:spcBef>
              <a:buNone/>
            </a:pPr>
            <a:r>
              <a:rPr lang="en-US" sz="2200" b="1" dirty="0">
                <a:solidFill>
                  <a:srgbClr val="093A50"/>
                </a:solidFill>
              </a:rPr>
              <a:t>Module 3: Ongoing issues </a:t>
            </a:r>
            <a:endParaRPr lang="en-US" sz="2200" dirty="0">
              <a:solidFill>
                <a:srgbClr val="093A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3ABBC-ED26-4E48-A1F8-C942C7D9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805387"/>
            <a:ext cx="10362724" cy="5247225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2200" b="1" dirty="0">
                <a:solidFill>
                  <a:srgbClr val="093A50"/>
                </a:solidFill>
              </a:rPr>
              <a:t>Module 1: Clinical care of the oncology patient </a:t>
            </a:r>
            <a:r>
              <a:rPr lang="en-US" sz="2200" b="1" u="sng" dirty="0">
                <a:solidFill>
                  <a:srgbClr val="093A50"/>
                </a:solidFill>
              </a:rPr>
              <a:t>without</a:t>
            </a:r>
            <a:r>
              <a:rPr lang="en-US" sz="2200" b="1" dirty="0">
                <a:solidFill>
                  <a:srgbClr val="093A50"/>
                </a:solidFill>
              </a:rPr>
              <a:t> confirmed COVID-19</a:t>
            </a:r>
            <a:endParaRPr lang="en-US" sz="2200" dirty="0">
              <a:solidFill>
                <a:srgbClr val="093A50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2200" dirty="0"/>
              <a:t>Procedure in clinics (PPE, screening, visitors, medical procedures, telemedicine)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COVID-19 testing 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Systemic treatments and COVID-19 — Risk of infection and complications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Chemotherapy (neutropenia), growth factors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Checkpoint inhibitors 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Targeted treatment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Clinical practice patterns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Multiple guidelines/recommendations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Current approaches to chemotherapy, immunotherapy and targeted treatment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Metastatic disease 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Stage III inoperable lung cancer 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Adjuvant treatment</a:t>
            </a:r>
          </a:p>
        </p:txBody>
      </p:sp>
    </p:spTree>
    <p:extLst>
      <p:ext uri="{BB962C8B-B14F-4D97-AF65-F5344CB8AC3E}">
        <p14:creationId xmlns:p14="http://schemas.microsoft.com/office/powerpoint/2010/main" val="18438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1FB5-8E22-424F-85EB-69923D3B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501074" cy="2190593"/>
          </a:xfrm>
        </p:spPr>
        <p:txBody>
          <a:bodyPr/>
          <a:lstStyle/>
          <a:p>
            <a:r>
              <a:rPr lang="en-US" dirty="0"/>
              <a:t>How many patients with cancer in your practice have had a suspected or confirmed COVID-19 infection?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0B17C-891A-0245-BFE9-DC7CDFF90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2190592"/>
            <a:ext cx="10362724" cy="3360738"/>
          </a:xfrm>
        </p:spPr>
        <p:txBody>
          <a:bodyPr/>
          <a:lstStyle/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None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1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2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3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4-10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More than 10</a:t>
            </a:r>
          </a:p>
        </p:txBody>
      </p:sp>
    </p:spTree>
    <p:extLst>
      <p:ext uri="{BB962C8B-B14F-4D97-AF65-F5344CB8AC3E}">
        <p14:creationId xmlns:p14="http://schemas.microsoft.com/office/powerpoint/2010/main" val="22441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1FB5-8E22-424F-85EB-69923D3B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501074" cy="2190593"/>
          </a:xfrm>
        </p:spPr>
        <p:txBody>
          <a:bodyPr/>
          <a:lstStyle/>
          <a:p>
            <a:r>
              <a:rPr lang="en-US" dirty="0"/>
              <a:t>Do you currently order COVID-19 testing for asymptomatic patients who are starting on a systemic anticancer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0B17C-891A-0245-BFE9-DC7CDFF90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2190592"/>
            <a:ext cx="10362724" cy="3360738"/>
          </a:xfrm>
        </p:spPr>
        <p:txBody>
          <a:bodyPr/>
          <a:lstStyle/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Yes, for all systemic regimens 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Yes, for chemotherapy only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2599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13779-DE39-784B-B161-2EF9BB291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C66D4-7AD8-544A-9D3A-40CDD6914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manifestations of COVID-19 range from asymptomatic, to mild symptoms (cold, fever, cough, or other non-specific signs), to severe pneumonia leading to acute respiratory distress syndrome, which occurs in 17–29% of infected individuals</a:t>
            </a:r>
          </a:p>
          <a:p>
            <a:r>
              <a:rPr lang="en-US" dirty="0"/>
              <a:t>Mortality due to COVID-19 has been reported in about 3% of COVID-19-positive patients in the Chinese population </a:t>
            </a:r>
          </a:p>
          <a:p>
            <a:r>
              <a:rPr lang="en-US" dirty="0"/>
              <a:t>Main CT findings include multifocal peripheral and basal ground-glass opacities, traction bronchiectasis, and air bronchogram signs. A progressive transition to consolidation, together with pleural effusion, extensive small lung nodules…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2BBEA-1FC2-1D4C-82C1-E9FEC6A96DE2}"/>
              </a:ext>
            </a:extLst>
          </p:cNvPr>
          <p:cNvSpPr/>
          <p:nvPr/>
        </p:nvSpPr>
        <p:spPr>
          <a:xfrm>
            <a:off x="178560" y="6380893"/>
            <a:ext cx="31911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  <a:ea typeface="ヒラギノ角ゴ Pro W3" panose="020B0300000000000000" pitchFamily="34" charset="-128"/>
              </a:rPr>
              <a:t>Courtesy of </a:t>
            </a:r>
            <a:r>
              <a:rPr lang="en-US" sz="1800" dirty="0" err="1">
                <a:latin typeface="+mn-lt"/>
                <a:ea typeface="ＭＳ Ｐゴシック" charset="0"/>
              </a:rPr>
              <a:t>Naiyer</a:t>
            </a:r>
            <a:r>
              <a:rPr lang="en-US" sz="1800" dirty="0">
                <a:latin typeface="+mn-lt"/>
                <a:ea typeface="ＭＳ Ｐゴシック" charset="0"/>
              </a:rPr>
              <a:t> A Rizvi, MD</a:t>
            </a: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831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1FE47-4B8B-174B-9D2A-74424793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lung cancer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18701-284D-3045-81B3-82D883EA1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Immune checkpoint inhibitor- related pneumonitis has been reported in about 2% of cancer patients with a seemingly higher incidence in patients with lung cancer </a:t>
            </a:r>
          </a:p>
          <a:p>
            <a:r>
              <a:rPr lang="en-US" dirty="0"/>
              <a:t>Similarly, tyrosine kinase inhibitors can induce radiological patterns of interstitial-like pneumonitis, which develops in 4% of patients with epidermal growth factor receptor-mutant lung cancer treated with </a:t>
            </a:r>
            <a:r>
              <a:rPr lang="en-US" dirty="0" err="1"/>
              <a:t>osimertinib</a:t>
            </a:r>
            <a:endParaRPr lang="en-US" dirty="0"/>
          </a:p>
          <a:p>
            <a:r>
              <a:rPr lang="en-US" dirty="0"/>
              <a:t>Chemotherapy-associated pneumonitis is known to occur in up to 16% of treated patients, and cytotoxic chemotherapy has immunosuppressive activity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05AD96-FF30-5442-9790-F4E95003FE98}"/>
              </a:ext>
            </a:extLst>
          </p:cNvPr>
          <p:cNvSpPr/>
          <p:nvPr/>
        </p:nvSpPr>
        <p:spPr>
          <a:xfrm>
            <a:off x="205694" y="6380140"/>
            <a:ext cx="8117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Calabro L et al. Lancet Respir Med 2020;8(6):542-544. </a:t>
            </a:r>
            <a:r>
              <a:rPr lang="en-US" sz="1800" dirty="0">
                <a:latin typeface="+mn-lt"/>
                <a:ea typeface="ヒラギノ角ゴ Pro W3" panose="020B0300000000000000" pitchFamily="34" charset="-128"/>
              </a:rPr>
              <a:t>Courtesy of </a:t>
            </a:r>
            <a:r>
              <a:rPr lang="en-US" sz="1800" dirty="0" err="1">
                <a:latin typeface="+mn-lt"/>
                <a:ea typeface="ＭＳ Ｐゴシック" charset="0"/>
              </a:rPr>
              <a:t>Naiyer</a:t>
            </a:r>
            <a:r>
              <a:rPr lang="en-US" sz="1800" dirty="0">
                <a:latin typeface="+mn-lt"/>
                <a:ea typeface="ＭＳ Ｐゴシック" charset="0"/>
              </a:rPr>
              <a:t> A Rizvi,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132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3ABBC-ED26-4E48-A1F8-C942C7D9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805387"/>
            <a:ext cx="10362724" cy="5247225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2200" b="1" dirty="0">
                <a:solidFill>
                  <a:srgbClr val="093A50"/>
                </a:solidFill>
              </a:rPr>
              <a:t>Module 1: Clinical care of the oncology patient </a:t>
            </a:r>
            <a:r>
              <a:rPr lang="en-US" sz="2200" b="1" u="sng" dirty="0">
                <a:solidFill>
                  <a:srgbClr val="093A50"/>
                </a:solidFill>
              </a:rPr>
              <a:t>without</a:t>
            </a:r>
            <a:r>
              <a:rPr lang="en-US" sz="2200" b="1" dirty="0">
                <a:solidFill>
                  <a:srgbClr val="093A50"/>
                </a:solidFill>
              </a:rPr>
              <a:t> confirmed COVID-19</a:t>
            </a:r>
            <a:endParaRPr lang="en-US" sz="2200" dirty="0">
              <a:solidFill>
                <a:srgbClr val="093A50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2200" dirty="0"/>
              <a:t>Procedure in clinics (PPE, screening, visitors, medical procedures, telemedicine)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COVID-19 testing 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Systemic treatments and COVID-19 — Risk of infection and complications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Chemotherapy (neutropenia), growth factors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Checkpoint inhibitors 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Targeted treatment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Clinical practice patterns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Multiple guidelines/recommendations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Current approaches to chemotherapy, immunotherapy and targeted treatment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Metastatic disease 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Stage III inoperable lung cancer 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Adjuvant treatment</a:t>
            </a:r>
          </a:p>
        </p:txBody>
      </p:sp>
    </p:spTree>
    <p:extLst>
      <p:ext uri="{BB962C8B-B14F-4D97-AF65-F5344CB8AC3E}">
        <p14:creationId xmlns:p14="http://schemas.microsoft.com/office/powerpoint/2010/main" val="14926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1FB5-8E22-424F-85EB-69923D3B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501074" cy="2190593"/>
          </a:xfrm>
        </p:spPr>
        <p:txBody>
          <a:bodyPr/>
          <a:lstStyle/>
          <a:p>
            <a:r>
              <a:rPr lang="en-US" dirty="0"/>
              <a:t>Reimbursement and regulatory issues aside, which adjuvant treatment, if any, would you most likely recommend for a patient with Stage IIB adenocarcinoma of the lung and an EGFR exon 19 mutation?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0B17C-891A-0245-BFE9-DC7CDFF90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2190592"/>
            <a:ext cx="10362724" cy="3360738"/>
          </a:xfrm>
        </p:spPr>
        <p:txBody>
          <a:bodyPr/>
          <a:lstStyle/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None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Chemotherapy 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Chemotherapy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 osimertinib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 err="1"/>
              <a:t>Osimertinib</a:t>
            </a:r>
            <a:r>
              <a:rPr lang="en-US" dirty="0"/>
              <a:t> 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8288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1FB5-8E22-424F-85EB-69923D3B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501074" cy="2190593"/>
          </a:xfrm>
        </p:spPr>
        <p:txBody>
          <a:bodyPr/>
          <a:lstStyle/>
          <a:p>
            <a:r>
              <a:rPr lang="en-US" dirty="0"/>
              <a:t>A patient with metastatic squamous cell carcinoma of the lung and a PD-L1 TPS of 30% tests positive for COVID-19 but is asymptomatic. Which treatment, if any, would you most likely recommend?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0B17C-891A-0245-BFE9-DC7CDFF90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2190592"/>
            <a:ext cx="10362724" cy="3360738"/>
          </a:xfrm>
        </p:spPr>
        <p:txBody>
          <a:bodyPr/>
          <a:lstStyle/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None — observation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Chemotherapy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Chemotherapy and immunotherapy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Immunotherapy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7068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664E-1CDD-1647-9105-872E6192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3A50"/>
                </a:solidFill>
              </a:rPr>
              <a:t>Faculty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BEBE4280-A774-5747-AFEC-0E95E2037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059" y="1406572"/>
            <a:ext cx="3426805" cy="166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 defTabSz="455613" eaLnBrk="1" hangingPunct="1">
              <a:defRPr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Leora Horn, MD, MSc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Ingram Associate Professor of Cancer Research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Director, Thoracic Oncology Research Program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Assistant Vice Chairman for Faculty Development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Vanderbilt University Medical Center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Nashville, Tennessee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950A93EC-A524-944F-B991-5786AE469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059" y="4185238"/>
            <a:ext cx="4562309" cy="102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/>
            <a:r>
              <a:rPr lang="en-US" sz="1600" b="1" dirty="0" err="1">
                <a:solidFill>
                  <a:srgbClr val="FFFFFF"/>
                </a:solidFill>
              </a:rPr>
              <a:t>Naiyer</a:t>
            </a:r>
            <a:r>
              <a:rPr lang="en-US" sz="1600" b="1" dirty="0">
                <a:solidFill>
                  <a:srgbClr val="FFFFFF"/>
                </a:solidFill>
              </a:rPr>
              <a:t> A Rizvi, MD</a:t>
            </a:r>
          </a:p>
          <a:p>
            <a:pPr lvl="0"/>
            <a:r>
              <a:rPr lang="en-US" sz="1600" dirty="0">
                <a:solidFill>
                  <a:srgbClr val="FFFFFF"/>
                </a:solidFill>
              </a:rPr>
              <a:t>Price Family Professor of Medicine </a:t>
            </a:r>
          </a:p>
          <a:p>
            <a:pPr lvl="0"/>
            <a:r>
              <a:rPr lang="en-US" sz="1600" dirty="0">
                <a:solidFill>
                  <a:srgbClr val="FFFFFF"/>
                </a:solidFill>
              </a:rPr>
              <a:t>Director, Thoracic Oncology and Phase I </a:t>
            </a:r>
            <a:r>
              <a:rPr lang="en-US" sz="1600" dirty="0" err="1">
                <a:solidFill>
                  <a:srgbClr val="FFFFFF"/>
                </a:solidFill>
              </a:rPr>
              <a:t>Immunotherapeutics</a:t>
            </a:r>
            <a:endParaRPr lang="en-US" sz="1600" dirty="0">
              <a:solidFill>
                <a:srgbClr val="FFFFFF"/>
              </a:solidFill>
            </a:endParaRPr>
          </a:p>
          <a:p>
            <a:pPr lvl="0"/>
            <a:r>
              <a:rPr lang="en-US" sz="1600" dirty="0">
                <a:solidFill>
                  <a:srgbClr val="FFFFFF"/>
                </a:solidFill>
              </a:rPr>
              <a:t>Division of Hematology/Oncology </a:t>
            </a:r>
          </a:p>
          <a:p>
            <a:pPr lvl="0"/>
            <a:r>
              <a:rPr lang="en-US" sz="1600" dirty="0">
                <a:solidFill>
                  <a:srgbClr val="FFFFFF"/>
                </a:solidFill>
              </a:rPr>
              <a:t>Columbia University Irving Medical Center</a:t>
            </a:r>
          </a:p>
          <a:p>
            <a:pPr lvl="0"/>
            <a:r>
              <a:rPr lang="en-US" sz="1600" dirty="0">
                <a:solidFill>
                  <a:srgbClr val="FFFFFF"/>
                </a:solidFill>
              </a:rPr>
              <a:t>New York, New York 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B1D32E7D-CB18-C444-833A-828D3DDBF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122" y="1332431"/>
            <a:ext cx="4586878" cy="102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 defTabSz="455613" eaLnBrk="1" hangingPunct="1">
              <a:defRPr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Lecia V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Sequist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, MD, MPH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Director, Center for Innovation in Early </a:t>
            </a:r>
            <a:b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Cancer Detection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Massachusetts General Hospital Cancer Center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Landry Family Professor of Medicine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Harvard Medical School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Boston, Massachusetts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F97A6D-BB98-6540-91F2-5DAFE8C677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4035" y="1406572"/>
            <a:ext cx="1266190" cy="12661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2973D-9852-F444-8F3A-171DC4051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4035" y="4185238"/>
            <a:ext cx="1266190" cy="12661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AC3113-34C7-B342-9A17-7785DCFC0B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36497" y="1406572"/>
            <a:ext cx="1266190" cy="12661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82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AF1B-E365-4DE7-A2ED-83A98F657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29" y="129465"/>
            <a:ext cx="11123141" cy="1325563"/>
          </a:xfrm>
        </p:spPr>
        <p:txBody>
          <a:bodyPr>
            <a:normAutofit/>
          </a:bodyPr>
          <a:lstStyle/>
          <a:p>
            <a:r>
              <a:rPr lang="en-US" sz="3000" b="1" dirty="0"/>
              <a:t>Case (Dr Horn): 68-Year-Old Man with Metastatic Squamous Cell Lung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147BE-B436-421A-AC26-7ADA7D7F72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3818"/>
            <a:ext cx="5181600" cy="551418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68-year-old man with newly diagnosed stage IV lung cancer, squamous cell histology, PD-L1 30% presents to clinic to discuss treatment options for his lung cancer. </a:t>
            </a:r>
          </a:p>
          <a:p>
            <a:pPr>
              <a:lnSpc>
                <a:spcPct val="120000"/>
              </a:lnSpc>
            </a:pPr>
            <a:r>
              <a:rPr lang="en-US" dirty="0"/>
              <a:t>He was previously positive for COVID-19 with RT-PCR on nasal swab. His symptoms of fatigue, anosmia have resolved. He has been asymptomatic for 6 weeks. </a:t>
            </a:r>
          </a:p>
          <a:p>
            <a:pPr>
              <a:lnSpc>
                <a:spcPct val="120000"/>
              </a:lnSpc>
            </a:pPr>
            <a:r>
              <a:rPr lang="en-US" dirty="0"/>
              <a:t>You retest him as part of SOC prior to starting therapy with carboplatin, nab-paclitaxel and pembrolizumab, and he is positive for COVID-19 on RT-PCR. </a:t>
            </a:r>
          </a:p>
          <a:p>
            <a:pPr>
              <a:lnSpc>
                <a:spcPct val="120000"/>
              </a:lnSpc>
            </a:pPr>
            <a:r>
              <a:rPr lang="en-US" dirty="0"/>
              <a:t>What do you recommend?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C51839-3C49-42AB-8FD1-23637DDD9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8762" y="1343818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Delay therapy until he is negative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Proceed with therapy as planned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Proceed with pembrolizumab alone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Proceed with nivolumab + ipilimumab</a:t>
            </a:r>
          </a:p>
        </p:txBody>
      </p:sp>
    </p:spTree>
    <p:extLst>
      <p:ext uri="{BB962C8B-B14F-4D97-AF65-F5344CB8AC3E}">
        <p14:creationId xmlns:p14="http://schemas.microsoft.com/office/powerpoint/2010/main" val="4289112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2BE0-3AEF-4E8C-B04A-A50744BB0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/>
              <a:t>Case (Dr Horn): 70-Year-Old Man with Metastatic SCLC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5261D-CAF1-4DD6-BAA5-8FEFABEAD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4"/>
            <a:ext cx="5181600" cy="553243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70-year-old male, smoker with stage IV small cell lung cancer, with metastases to liver, lung and bone is on first-line therapy with carboplatin, etoposide and </a:t>
            </a:r>
            <a:r>
              <a:rPr lang="en-US" dirty="0" err="1"/>
              <a:t>atezolizumab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</a:pPr>
            <a:r>
              <a:rPr lang="en-US" dirty="0"/>
              <a:t>He has received two cycles of therapy and imaging has shown a nice response with a reduction in his disease burden. He </a:t>
            </a:r>
            <a:r>
              <a:rPr lang="en-US"/>
              <a:t>comes into </a:t>
            </a:r>
            <a:r>
              <a:rPr lang="en-US" dirty="0"/>
              <a:t>clinic on day 8 of cycle 3 with shortness of breath, chest pain and diarrhea. </a:t>
            </a:r>
          </a:p>
          <a:p>
            <a:pPr>
              <a:lnSpc>
                <a:spcPct val="120000"/>
              </a:lnSpc>
            </a:pPr>
            <a:r>
              <a:rPr lang="en-US" dirty="0"/>
              <a:t>Imaging shows pneumonitis in bilateral lungs. </a:t>
            </a:r>
          </a:p>
          <a:p>
            <a:pPr>
              <a:lnSpc>
                <a:spcPct val="120000"/>
              </a:lnSpc>
            </a:pPr>
            <a:r>
              <a:rPr lang="en-US" dirty="0"/>
              <a:t>How do you proceed?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8302A-B902-4638-87CA-5FF5EBBA1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5324" y="1325563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Test for SARS-CoV-2 and start steroids for presumed pneumonitis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Test </a:t>
            </a:r>
            <a:r>
              <a:rPr lang="en-US"/>
              <a:t>for SARS-CoV-2 </a:t>
            </a:r>
            <a:r>
              <a:rPr lang="en-US" dirty="0"/>
              <a:t>and hold steroids until you have the results</a:t>
            </a:r>
          </a:p>
        </p:txBody>
      </p:sp>
    </p:spTree>
    <p:extLst>
      <p:ext uri="{BB962C8B-B14F-4D97-AF65-F5344CB8AC3E}">
        <p14:creationId xmlns:p14="http://schemas.microsoft.com/office/powerpoint/2010/main" val="274804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6A412-305E-4F51-ADD3-3FDCB8C2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Factors Associated with Severe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56E18-4009-46B4-A228-37699D009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61568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Older age</a:t>
            </a:r>
          </a:p>
          <a:p>
            <a:r>
              <a:rPr lang="en-US" sz="2400" dirty="0"/>
              <a:t>Higher ECOG performance status scores, and </a:t>
            </a:r>
          </a:p>
          <a:p>
            <a:r>
              <a:rPr lang="en-US" sz="2400" dirty="0"/>
              <a:t>More advanced stage </a:t>
            </a:r>
          </a:p>
          <a:p>
            <a:r>
              <a:rPr lang="en-US" sz="2400" dirty="0"/>
              <a:t>More likely to have received chemotherapy, radiotherapy, targeted therapy, or immunotherapy but NOT surgery</a:t>
            </a:r>
          </a:p>
          <a:p>
            <a:r>
              <a:rPr lang="en-US" sz="2400" dirty="0"/>
              <a:t>Last chemotherapy treatment within 2 weeks</a:t>
            </a:r>
          </a:p>
          <a:p>
            <a:r>
              <a:rPr lang="en-US" sz="2400" dirty="0"/>
              <a:t>Less than one year since cancer diagnosis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51091C-C546-408A-99BB-C5B06F4F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29" t="5220" r="2263" b="4329"/>
          <a:stretch/>
        </p:blipFill>
        <p:spPr>
          <a:xfrm>
            <a:off x="8453887" y="2605176"/>
            <a:ext cx="2777705" cy="2622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26863-D4CC-4DB7-AFD1-ADD73282B904}"/>
              </a:ext>
            </a:extLst>
          </p:cNvPr>
          <p:cNvSpPr txBox="1"/>
          <p:nvPr/>
        </p:nvSpPr>
        <p:spPr>
          <a:xfrm>
            <a:off x="4320813" y="6484182"/>
            <a:ext cx="787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Tian et al., Lancet Oncology S1470-2045 (2020). Courtesy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of Leora Horn, MD, MSc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B7349-974F-4F65-A6A5-D5038D70EEE6}"/>
              </a:ext>
            </a:extLst>
          </p:cNvPr>
          <p:cNvSpPr txBox="1"/>
          <p:nvPr/>
        </p:nvSpPr>
        <p:spPr>
          <a:xfrm>
            <a:off x="157432" y="6622681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ommons.wikimedia.org/wiki/File:Singapore_road_sign_-_Warning_-_Other_danger.sv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228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F67893-3FCC-4D58-9E94-FC5AB4D89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 b="1" dirty="0"/>
              <a:t>Conclusions</a:t>
            </a:r>
          </a:p>
        </p:txBody>
      </p:sp>
      <p:pic>
        <p:nvPicPr>
          <p:cNvPr id="5" name="Content Placeholder 4" descr="A close up of a hand holding a flower&#10;&#10;Description automatically generated">
            <a:extLst>
              <a:ext uri="{FF2B5EF4-FFF2-40B4-BE49-F238E27FC236}">
                <a16:creationId xmlns:a16="http://schemas.microsoft.com/office/drawing/2014/main" id="{DA459CC7-B8A5-4928-8944-F8D9D4558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28" r="5106" b="-1"/>
          <a:stretch/>
        </p:blipFill>
        <p:spPr>
          <a:xfrm>
            <a:off x="480060" y="1554722"/>
            <a:ext cx="3425957" cy="374807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6180381-F8CF-495E-97DF-EAD508464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r>
              <a:rPr lang="en-US" sz="1900" dirty="0"/>
              <a:t>Patients with cancer are at increased risk for mortality from COVID-19 compared to the general population</a:t>
            </a:r>
          </a:p>
          <a:p>
            <a:r>
              <a:rPr lang="en-US" sz="1900" dirty="0"/>
              <a:t>Patients with lung cancer and hematologic cancer appear to be particularly at risk</a:t>
            </a:r>
          </a:p>
          <a:p>
            <a:r>
              <a:rPr lang="en-US" sz="1900" dirty="0"/>
              <a:t>Cancer patients appear to be less likely to be offered ICU level care</a:t>
            </a:r>
          </a:p>
          <a:p>
            <a:r>
              <a:rPr lang="en-US" sz="1900" dirty="0"/>
              <a:t>Conflicting data on which comorbidities impact survival but the presence of any comorbidity is a factor</a:t>
            </a:r>
          </a:p>
          <a:p>
            <a:r>
              <a:rPr lang="en-US" sz="1900" dirty="0"/>
              <a:t>Older age and chemotherapy administration appear to be associated with worse survival while immunotherapy and targeted therapy do not</a:t>
            </a:r>
          </a:p>
          <a:p>
            <a:r>
              <a:rPr lang="en-US" sz="1900" dirty="0"/>
              <a:t>No clear evidence on what available therapies for COVID impact cancer patient outcomes</a:t>
            </a:r>
          </a:p>
          <a:p>
            <a:endParaRPr lang="en-US" sz="1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BF0EB8-AB59-4985-92E8-231C474994AA}"/>
              </a:ext>
            </a:extLst>
          </p:cNvPr>
          <p:cNvSpPr txBox="1"/>
          <p:nvPr/>
        </p:nvSpPr>
        <p:spPr>
          <a:xfrm>
            <a:off x="9871739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en.wikipedia.org/wiki/COVID-19_drug_repurposing_researc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9EBA62-530C-D742-A1EF-17D596B0EF03}"/>
              </a:ext>
            </a:extLst>
          </p:cNvPr>
          <p:cNvSpPr/>
          <p:nvPr/>
        </p:nvSpPr>
        <p:spPr>
          <a:xfrm>
            <a:off x="32228" y="6415501"/>
            <a:ext cx="3360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Courtesy of Leora Horn, MD, MSc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36550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3ABBC-ED26-4E48-A1F8-C942C7D9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264" y="2147453"/>
            <a:ext cx="9933471" cy="3861771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600" b="1" dirty="0">
                <a:solidFill>
                  <a:srgbClr val="093A50"/>
                </a:solidFill>
              </a:rPr>
              <a:t>Module 2: Clinical care of the oncology patient </a:t>
            </a:r>
            <a:r>
              <a:rPr lang="en-US" sz="2600" b="1" u="sng" dirty="0">
                <a:solidFill>
                  <a:srgbClr val="093A50"/>
                </a:solidFill>
              </a:rPr>
              <a:t>with</a:t>
            </a:r>
            <a:r>
              <a:rPr lang="en-US" sz="2600" b="1" dirty="0">
                <a:solidFill>
                  <a:srgbClr val="093A50"/>
                </a:solidFill>
              </a:rPr>
              <a:t> </a:t>
            </a:r>
            <a:r>
              <a:rPr lang="en-US" sz="2600" b="1">
                <a:solidFill>
                  <a:srgbClr val="093A50"/>
                </a:solidFill>
              </a:rPr>
              <a:t>confirmed COVID-19</a:t>
            </a:r>
            <a:endParaRPr lang="en-US" sz="2600" dirty="0">
              <a:solidFill>
                <a:srgbClr val="093A5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600" dirty="0"/>
              <a:t>Diagnostic challenges in the lung</a:t>
            </a:r>
          </a:p>
          <a:p>
            <a:pPr>
              <a:spcBef>
                <a:spcPts val="1200"/>
              </a:spcBef>
            </a:pPr>
            <a:r>
              <a:rPr lang="en-US" sz="2600" dirty="0"/>
              <a:t>Cases and clinical experiences at Columbia University Hospital</a:t>
            </a:r>
          </a:p>
          <a:p>
            <a:pPr>
              <a:spcBef>
                <a:spcPts val="1200"/>
              </a:spcBef>
            </a:pPr>
            <a:r>
              <a:rPr lang="en-US" sz="2600" dirty="0"/>
              <a:t>COVID-19 at Massachusetts General Hospital — Effects on patient care</a:t>
            </a:r>
          </a:p>
        </p:txBody>
      </p:sp>
    </p:spTree>
    <p:extLst>
      <p:ext uri="{BB962C8B-B14F-4D97-AF65-F5344CB8AC3E}">
        <p14:creationId xmlns:p14="http://schemas.microsoft.com/office/powerpoint/2010/main" val="198246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3ABBC-ED26-4E48-A1F8-C942C7D9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264" y="2147453"/>
            <a:ext cx="9933471" cy="3861771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600" b="1" dirty="0">
                <a:solidFill>
                  <a:srgbClr val="093A50"/>
                </a:solidFill>
              </a:rPr>
              <a:t>Module 2: Clinical care of the oncology patient </a:t>
            </a:r>
            <a:r>
              <a:rPr lang="en-US" sz="2600" b="1" u="sng" dirty="0">
                <a:solidFill>
                  <a:srgbClr val="093A50"/>
                </a:solidFill>
              </a:rPr>
              <a:t>with</a:t>
            </a:r>
            <a:r>
              <a:rPr lang="en-US" sz="2600" b="1" dirty="0">
                <a:solidFill>
                  <a:srgbClr val="093A50"/>
                </a:solidFill>
              </a:rPr>
              <a:t> </a:t>
            </a:r>
            <a:r>
              <a:rPr lang="en-US" sz="2600" b="1">
                <a:solidFill>
                  <a:srgbClr val="093A50"/>
                </a:solidFill>
              </a:rPr>
              <a:t>confirmed COVID-19</a:t>
            </a:r>
            <a:endParaRPr lang="en-US" sz="2600" dirty="0">
              <a:solidFill>
                <a:srgbClr val="093A5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600" dirty="0"/>
              <a:t>Diagnostic challenges in the lung</a:t>
            </a:r>
          </a:p>
          <a:p>
            <a:pPr>
              <a:spcBef>
                <a:spcPts val="1200"/>
              </a:spcBef>
            </a:pPr>
            <a:r>
              <a:rPr lang="en-US" sz="2600" dirty="0"/>
              <a:t>Cases and clinical experiences at Columbia University Hospital</a:t>
            </a:r>
          </a:p>
          <a:p>
            <a:pPr>
              <a:spcBef>
                <a:spcPts val="1200"/>
              </a:spcBef>
            </a:pPr>
            <a:r>
              <a:rPr lang="en-US" sz="2600" dirty="0"/>
              <a:t>COVID-19 at Massachusetts General Hospital — Effects on patient care</a:t>
            </a:r>
          </a:p>
        </p:txBody>
      </p:sp>
    </p:spTree>
    <p:extLst>
      <p:ext uri="{BB962C8B-B14F-4D97-AF65-F5344CB8AC3E}">
        <p14:creationId xmlns:p14="http://schemas.microsoft.com/office/powerpoint/2010/main" val="33893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F9B4E23-FC02-D34C-B496-F30E82D982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053547"/>
              </p:ext>
            </p:extLst>
          </p:nvPr>
        </p:nvGraphicFramePr>
        <p:xfrm>
          <a:off x="723900" y="260062"/>
          <a:ext cx="10712197" cy="583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394">
                  <a:extLst>
                    <a:ext uri="{9D8B030D-6E8A-4147-A177-3AD203B41FA5}">
                      <a16:colId xmlns:a16="http://schemas.microsoft.com/office/drawing/2014/main" val="4225953720"/>
                    </a:ext>
                  </a:extLst>
                </a:gridCol>
                <a:gridCol w="1548117">
                  <a:extLst>
                    <a:ext uri="{9D8B030D-6E8A-4147-A177-3AD203B41FA5}">
                      <a16:colId xmlns:a16="http://schemas.microsoft.com/office/drawing/2014/main" val="2581910943"/>
                    </a:ext>
                  </a:extLst>
                </a:gridCol>
                <a:gridCol w="770036">
                  <a:extLst>
                    <a:ext uri="{9D8B030D-6E8A-4147-A177-3AD203B41FA5}">
                      <a16:colId xmlns:a16="http://schemas.microsoft.com/office/drawing/2014/main" val="3016620091"/>
                    </a:ext>
                  </a:extLst>
                </a:gridCol>
                <a:gridCol w="1726371">
                  <a:extLst>
                    <a:ext uri="{9D8B030D-6E8A-4147-A177-3AD203B41FA5}">
                      <a16:colId xmlns:a16="http://schemas.microsoft.com/office/drawing/2014/main" val="1835179281"/>
                    </a:ext>
                  </a:extLst>
                </a:gridCol>
                <a:gridCol w="1152796">
                  <a:extLst>
                    <a:ext uri="{9D8B030D-6E8A-4147-A177-3AD203B41FA5}">
                      <a16:colId xmlns:a16="http://schemas.microsoft.com/office/drawing/2014/main" val="1052246735"/>
                    </a:ext>
                  </a:extLst>
                </a:gridCol>
                <a:gridCol w="1153784">
                  <a:extLst>
                    <a:ext uri="{9D8B030D-6E8A-4147-A177-3AD203B41FA5}">
                      <a16:colId xmlns:a16="http://schemas.microsoft.com/office/drawing/2014/main" val="3576512142"/>
                    </a:ext>
                  </a:extLst>
                </a:gridCol>
                <a:gridCol w="1735968">
                  <a:extLst>
                    <a:ext uri="{9D8B030D-6E8A-4147-A177-3AD203B41FA5}">
                      <a16:colId xmlns:a16="http://schemas.microsoft.com/office/drawing/2014/main" val="2296376285"/>
                    </a:ext>
                  </a:extLst>
                </a:gridCol>
                <a:gridCol w="1954731">
                  <a:extLst>
                    <a:ext uri="{9D8B030D-6E8A-4147-A177-3AD203B41FA5}">
                      <a16:colId xmlns:a16="http://schemas.microsoft.com/office/drawing/2014/main" val="1890503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Diagnosis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Smoking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Prior chest 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Co-morbidities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809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 fibrosis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264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78F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EGFRm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Osimertinib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775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diagnosis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62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IIIB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Durvalumab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076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76F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EGFRm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Gemcitabine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DM, HTN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739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58F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PD-1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728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62F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Chemo/IO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306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48F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PD-1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049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Carbo/paclitaxel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PE, HTN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345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VP/carbo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CKD, lymphoma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9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101F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EGFRm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Osimertinib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234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EGFR exon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EGFRi</a:t>
                      </a:r>
                      <a:r>
                        <a:rPr lang="en-US" dirty="0"/>
                        <a:t> 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Asymptomatic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29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PD-1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DM, HTN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grade fever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654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diagnosis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DM, HTN, CLL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04189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C0781D5-9211-214B-9166-0191F32B2B7B}"/>
              </a:ext>
            </a:extLst>
          </p:cNvPr>
          <p:cNvSpPr/>
          <p:nvPr/>
        </p:nvSpPr>
        <p:spPr>
          <a:xfrm>
            <a:off x="178560" y="6414759"/>
            <a:ext cx="3191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  <a:ea typeface="ヒラギノ角ゴ Pro W3" panose="020B0300000000000000" pitchFamily="34" charset="-128"/>
              </a:rPr>
              <a:t>Courtesy of </a:t>
            </a:r>
            <a:r>
              <a:rPr lang="en-US" sz="1800" dirty="0" err="1">
                <a:latin typeface="+mn-lt"/>
                <a:ea typeface="ＭＳ Ｐゴシック" charset="0"/>
              </a:rPr>
              <a:t>Naiyer</a:t>
            </a:r>
            <a:r>
              <a:rPr lang="en-US" sz="1800" dirty="0">
                <a:latin typeface="+mn-lt"/>
                <a:ea typeface="ＭＳ Ｐゴシック" charset="0"/>
              </a:rPr>
              <a:t> A Rizvi, MD</a:t>
            </a:r>
          </a:p>
        </p:txBody>
      </p:sp>
    </p:spTree>
    <p:extLst>
      <p:ext uri="{BB962C8B-B14F-4D97-AF65-F5344CB8AC3E}">
        <p14:creationId xmlns:p14="http://schemas.microsoft.com/office/powerpoint/2010/main" val="3761272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266255-945A-C448-8376-9BA125DA1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354" y="2314300"/>
            <a:ext cx="5215046" cy="4215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44515-A897-F44D-858D-E10F7C3D5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36" y="2314300"/>
            <a:ext cx="5871802" cy="422686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6DAA80-95FE-664E-AF7A-0837F15FAA1F}"/>
              </a:ext>
            </a:extLst>
          </p:cNvPr>
          <p:cNvGraphicFramePr>
            <a:graphicFrameLocks noGrp="1"/>
          </p:cNvGraphicFramePr>
          <p:nvPr/>
        </p:nvGraphicFramePr>
        <p:xfrm>
          <a:off x="529936" y="1092643"/>
          <a:ext cx="11366463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756">
                  <a:extLst>
                    <a:ext uri="{9D8B030D-6E8A-4147-A177-3AD203B41FA5}">
                      <a16:colId xmlns:a16="http://schemas.microsoft.com/office/drawing/2014/main" val="4154490138"/>
                    </a:ext>
                  </a:extLst>
                </a:gridCol>
                <a:gridCol w="1628783">
                  <a:extLst>
                    <a:ext uri="{9D8B030D-6E8A-4147-A177-3AD203B41FA5}">
                      <a16:colId xmlns:a16="http://schemas.microsoft.com/office/drawing/2014/main" val="737284668"/>
                    </a:ext>
                  </a:extLst>
                </a:gridCol>
                <a:gridCol w="806781">
                  <a:extLst>
                    <a:ext uri="{9D8B030D-6E8A-4147-A177-3AD203B41FA5}">
                      <a16:colId xmlns:a16="http://schemas.microsoft.com/office/drawing/2014/main" val="1542085052"/>
                    </a:ext>
                  </a:extLst>
                </a:gridCol>
                <a:gridCol w="1679954">
                  <a:extLst>
                    <a:ext uri="{9D8B030D-6E8A-4147-A177-3AD203B41FA5}">
                      <a16:colId xmlns:a16="http://schemas.microsoft.com/office/drawing/2014/main" val="503358502"/>
                    </a:ext>
                  </a:extLst>
                </a:gridCol>
                <a:gridCol w="1263277">
                  <a:extLst>
                    <a:ext uri="{9D8B030D-6E8A-4147-A177-3AD203B41FA5}">
                      <a16:colId xmlns:a16="http://schemas.microsoft.com/office/drawing/2014/main" val="60041619"/>
                    </a:ext>
                  </a:extLst>
                </a:gridCol>
                <a:gridCol w="1263277">
                  <a:extLst>
                    <a:ext uri="{9D8B030D-6E8A-4147-A177-3AD203B41FA5}">
                      <a16:colId xmlns:a16="http://schemas.microsoft.com/office/drawing/2014/main" val="2298865480"/>
                    </a:ext>
                  </a:extLst>
                </a:gridCol>
                <a:gridCol w="1821516">
                  <a:extLst>
                    <a:ext uri="{9D8B030D-6E8A-4147-A177-3AD203B41FA5}">
                      <a16:colId xmlns:a16="http://schemas.microsoft.com/office/drawing/2014/main" val="2774722973"/>
                    </a:ext>
                  </a:extLst>
                </a:gridCol>
                <a:gridCol w="1857119">
                  <a:extLst>
                    <a:ext uri="{9D8B030D-6E8A-4147-A177-3AD203B41FA5}">
                      <a16:colId xmlns:a16="http://schemas.microsoft.com/office/drawing/2014/main" val="302772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Age/</a:t>
                      </a:r>
                      <a:b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Gender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Diagnosis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Smoking history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 </a:t>
                      </a:r>
                      <a:b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Chest RT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Co-morbidities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Outcome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79988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EGFR exon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EGFRi</a:t>
                      </a:r>
                      <a:r>
                        <a:rPr lang="en-US" dirty="0"/>
                        <a:t> 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Asymptomatic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70615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966B874-8E8D-AC48-BF50-164008F64E8A}"/>
              </a:ext>
            </a:extLst>
          </p:cNvPr>
          <p:cNvSpPr txBox="1"/>
          <p:nvPr/>
        </p:nvSpPr>
        <p:spPr>
          <a:xfrm>
            <a:off x="529935" y="327908"/>
            <a:ext cx="11073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(Dr Rizvi): 73-Year-Old Man with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mNSCLC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an EGFR Mutation</a:t>
            </a:r>
          </a:p>
        </p:txBody>
      </p:sp>
    </p:spTree>
    <p:extLst>
      <p:ext uri="{BB962C8B-B14F-4D97-AF65-F5344CB8AC3E}">
        <p14:creationId xmlns:p14="http://schemas.microsoft.com/office/powerpoint/2010/main" val="2286625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031813-37A2-5C40-9441-7A7D228E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41" y="1991570"/>
            <a:ext cx="4912256" cy="4622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47E37-BCD3-C14B-969B-2AF47B78E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32" y="1991571"/>
            <a:ext cx="5354768" cy="4622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B8D9C7-691F-DB4F-B9A3-52679C750503}"/>
              </a:ext>
            </a:extLst>
          </p:cNvPr>
          <p:cNvSpPr txBox="1"/>
          <p:nvPr/>
        </p:nvSpPr>
        <p:spPr>
          <a:xfrm>
            <a:off x="360112" y="218888"/>
            <a:ext cx="8168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(Dr Rizvi): 60-Year-Old Man with Stage IIIB SCC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B5CA3BF-8977-B84C-B265-AF7DFF76CD91}"/>
              </a:ext>
            </a:extLst>
          </p:cNvPr>
          <p:cNvGraphicFramePr>
            <a:graphicFrameLocks noGrp="1"/>
          </p:cNvGraphicFramePr>
          <p:nvPr/>
        </p:nvGraphicFramePr>
        <p:xfrm>
          <a:off x="412768" y="881907"/>
          <a:ext cx="1136646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756">
                  <a:extLst>
                    <a:ext uri="{9D8B030D-6E8A-4147-A177-3AD203B41FA5}">
                      <a16:colId xmlns:a16="http://schemas.microsoft.com/office/drawing/2014/main" val="4154490138"/>
                    </a:ext>
                  </a:extLst>
                </a:gridCol>
                <a:gridCol w="1628783">
                  <a:extLst>
                    <a:ext uri="{9D8B030D-6E8A-4147-A177-3AD203B41FA5}">
                      <a16:colId xmlns:a16="http://schemas.microsoft.com/office/drawing/2014/main" val="737284668"/>
                    </a:ext>
                  </a:extLst>
                </a:gridCol>
                <a:gridCol w="806781">
                  <a:extLst>
                    <a:ext uri="{9D8B030D-6E8A-4147-A177-3AD203B41FA5}">
                      <a16:colId xmlns:a16="http://schemas.microsoft.com/office/drawing/2014/main" val="1542085052"/>
                    </a:ext>
                  </a:extLst>
                </a:gridCol>
                <a:gridCol w="1679954">
                  <a:extLst>
                    <a:ext uri="{9D8B030D-6E8A-4147-A177-3AD203B41FA5}">
                      <a16:colId xmlns:a16="http://schemas.microsoft.com/office/drawing/2014/main" val="503358502"/>
                    </a:ext>
                  </a:extLst>
                </a:gridCol>
                <a:gridCol w="1263277">
                  <a:extLst>
                    <a:ext uri="{9D8B030D-6E8A-4147-A177-3AD203B41FA5}">
                      <a16:colId xmlns:a16="http://schemas.microsoft.com/office/drawing/2014/main" val="60041619"/>
                    </a:ext>
                  </a:extLst>
                </a:gridCol>
                <a:gridCol w="1263277">
                  <a:extLst>
                    <a:ext uri="{9D8B030D-6E8A-4147-A177-3AD203B41FA5}">
                      <a16:colId xmlns:a16="http://schemas.microsoft.com/office/drawing/2014/main" val="2298865480"/>
                    </a:ext>
                  </a:extLst>
                </a:gridCol>
                <a:gridCol w="1821516">
                  <a:extLst>
                    <a:ext uri="{9D8B030D-6E8A-4147-A177-3AD203B41FA5}">
                      <a16:colId xmlns:a16="http://schemas.microsoft.com/office/drawing/2014/main" val="2774722973"/>
                    </a:ext>
                  </a:extLst>
                </a:gridCol>
                <a:gridCol w="1857119">
                  <a:extLst>
                    <a:ext uri="{9D8B030D-6E8A-4147-A177-3AD203B41FA5}">
                      <a16:colId xmlns:a16="http://schemas.microsoft.com/office/drawing/2014/main" val="302772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Age/</a:t>
                      </a:r>
                      <a:b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Gender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Diagnosis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Smoking history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 </a:t>
                      </a:r>
                      <a:b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Chest RT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Co-morbidities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Outcome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79988614"/>
                  </a:ext>
                </a:extLst>
              </a:tr>
              <a:tr h="2809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Durvalumab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Deceased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706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625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3ABBC-ED26-4E48-A1F8-C942C7D9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264" y="2147453"/>
            <a:ext cx="9933471" cy="3861771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600" b="1" dirty="0">
                <a:solidFill>
                  <a:srgbClr val="093A50"/>
                </a:solidFill>
              </a:rPr>
              <a:t>Module 2: Clinical care of the oncology patient </a:t>
            </a:r>
            <a:r>
              <a:rPr lang="en-US" sz="2600" b="1" u="sng" dirty="0">
                <a:solidFill>
                  <a:srgbClr val="093A50"/>
                </a:solidFill>
              </a:rPr>
              <a:t>with</a:t>
            </a:r>
            <a:r>
              <a:rPr lang="en-US" sz="2600" b="1" dirty="0">
                <a:solidFill>
                  <a:srgbClr val="093A50"/>
                </a:solidFill>
              </a:rPr>
              <a:t> </a:t>
            </a:r>
            <a:r>
              <a:rPr lang="en-US" sz="2600" b="1">
                <a:solidFill>
                  <a:srgbClr val="093A50"/>
                </a:solidFill>
              </a:rPr>
              <a:t>confirmed COVID-19</a:t>
            </a:r>
            <a:endParaRPr lang="en-US" sz="2600" dirty="0">
              <a:solidFill>
                <a:srgbClr val="093A5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600" dirty="0"/>
              <a:t>Diagnostic challenges in the lung</a:t>
            </a:r>
          </a:p>
          <a:p>
            <a:pPr>
              <a:spcBef>
                <a:spcPts val="1200"/>
              </a:spcBef>
            </a:pPr>
            <a:r>
              <a:rPr lang="en-US" sz="2600" dirty="0"/>
              <a:t>Cases and clinical experiences at Columbia University Hospital</a:t>
            </a:r>
          </a:p>
          <a:p>
            <a:pPr>
              <a:spcBef>
                <a:spcPts val="1200"/>
              </a:spcBef>
            </a:pPr>
            <a:r>
              <a:rPr lang="en-US" sz="2600" dirty="0"/>
              <a:t>COVID-19 at Massachusetts General Hospital — Effects on patient care</a:t>
            </a:r>
          </a:p>
        </p:txBody>
      </p:sp>
    </p:spTree>
    <p:extLst>
      <p:ext uri="{BB962C8B-B14F-4D97-AF65-F5344CB8AC3E}">
        <p14:creationId xmlns:p14="http://schemas.microsoft.com/office/powerpoint/2010/main" val="29740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3A50"/>
                </a:solidFill>
              </a:rPr>
              <a:t>Dr Love — 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8" y="1143000"/>
            <a:ext cx="10897611" cy="502761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Dr Love </a:t>
            </a:r>
            <a:r>
              <a:rPr lang="en-US" sz="1800" dirty="0"/>
              <a:t>is president and CEO of Research To Practice. Research To Practice receives funds in the </a:t>
            </a:r>
            <a:br>
              <a:rPr lang="en-US" sz="1800" dirty="0"/>
            </a:br>
            <a:r>
              <a:rPr lang="en-US" sz="1800" dirty="0"/>
              <a:t>form of educational grants to develop CME activities from the following commercial interests: AbbVie Inc, </a:t>
            </a:r>
            <a:r>
              <a:rPr lang="en-US" sz="1800" dirty="0" err="1"/>
              <a:t>Acerta</a:t>
            </a:r>
            <a:r>
              <a:rPr lang="en-US" sz="1800" dirty="0"/>
              <a:t> Pharma — A member of the AstraZeneca Group, Adaptive Biotechnologies, </a:t>
            </a:r>
            <a:br>
              <a:rPr lang="en-US" sz="1800" dirty="0"/>
            </a:br>
            <a:r>
              <a:rPr lang="en-US" sz="1800" dirty="0" err="1"/>
              <a:t>Agendia</a:t>
            </a:r>
            <a:r>
              <a:rPr lang="en-US" sz="1800" dirty="0"/>
              <a:t> Inc, </a:t>
            </a:r>
            <a:r>
              <a:rPr lang="en-US" sz="1800" dirty="0" err="1"/>
              <a:t>Agios</a:t>
            </a:r>
            <a:r>
              <a:rPr lang="en-US" sz="1800" dirty="0"/>
              <a:t> Pharmaceuticals Inc, Amgen Inc, Array </a:t>
            </a:r>
            <a:r>
              <a:rPr lang="en-US" sz="1800" dirty="0" err="1"/>
              <a:t>BioPharma</a:t>
            </a:r>
            <a:r>
              <a:rPr lang="en-US" sz="1800" dirty="0"/>
              <a:t> Inc, a subsidiary of Pfizer Inc, Astellas, AstraZeneca Pharmaceuticals LP, Bayer HealthCare Pharmaceuticals, </a:t>
            </a:r>
            <a:r>
              <a:rPr lang="en-US" sz="1800" dirty="0" err="1"/>
              <a:t>Biodesix</a:t>
            </a:r>
            <a:r>
              <a:rPr lang="en-US" sz="1800" dirty="0"/>
              <a:t> Inc, </a:t>
            </a:r>
            <a:r>
              <a:rPr lang="en-US" sz="1800" dirty="0" err="1"/>
              <a:t>bioTheranostics</a:t>
            </a:r>
            <a:r>
              <a:rPr lang="en-US" sz="1800" dirty="0"/>
              <a:t> Inc, Blueprint Medicines, Boehringer Ingelheim Pharmaceuticals Inc, Boston Biomedical Inc, Bristol-Myers Squibb Company, Celgene Corporation, Clovis Oncology, Daiichi Sankyo Inc, </a:t>
            </a:r>
            <a:r>
              <a:rPr lang="en-US" sz="1800" dirty="0" err="1"/>
              <a:t>Dendreon</a:t>
            </a:r>
            <a:r>
              <a:rPr lang="en-US" sz="1800" dirty="0"/>
              <a:t> Pharmaceuticals Inc, Eisai Inc, EMD Serono Inc, </a:t>
            </a:r>
            <a:r>
              <a:rPr lang="en-US" sz="1800" dirty="0" err="1"/>
              <a:t>Exelixis</a:t>
            </a:r>
            <a:r>
              <a:rPr lang="en-US" sz="1800" dirty="0"/>
              <a:t> Inc, Foundation Medicine, </a:t>
            </a:r>
            <a:br>
              <a:rPr lang="en-US" sz="1800" dirty="0"/>
            </a:br>
            <a:r>
              <a:rPr lang="en-US" sz="1800" dirty="0"/>
              <a:t>Genentech, a member of the Roche Group, </a:t>
            </a:r>
            <a:r>
              <a:rPr lang="en-US" sz="1800" dirty="0" err="1"/>
              <a:t>Genmab</a:t>
            </a:r>
            <a:r>
              <a:rPr lang="en-US" sz="1800" dirty="0"/>
              <a:t>, Genomic Health Inc, Gilead Sciences Inc, </a:t>
            </a:r>
            <a:br>
              <a:rPr lang="en-US" sz="1800" dirty="0"/>
            </a:br>
            <a:r>
              <a:rPr lang="en-US" sz="1800" dirty="0"/>
              <a:t>GlaxoSmithKline, Grail Inc, Guardant Health, </a:t>
            </a:r>
            <a:r>
              <a:rPr lang="en-US" sz="1800" dirty="0" err="1"/>
              <a:t>Halozyme</a:t>
            </a:r>
            <a:r>
              <a:rPr lang="en-US" sz="1800" dirty="0"/>
              <a:t> Inc, </a:t>
            </a:r>
            <a:r>
              <a:rPr lang="en-US" sz="1800" dirty="0" err="1"/>
              <a:t>Helsinn</a:t>
            </a:r>
            <a:r>
              <a:rPr lang="en-US" sz="1800" dirty="0"/>
              <a:t> Healthcare SA, </a:t>
            </a:r>
            <a:r>
              <a:rPr lang="en-US" sz="1800" dirty="0" err="1"/>
              <a:t>ImmunoGen</a:t>
            </a:r>
            <a:r>
              <a:rPr lang="en-US" sz="1800" dirty="0"/>
              <a:t> Inc, </a:t>
            </a:r>
            <a:br>
              <a:rPr lang="en-US" sz="1800" dirty="0"/>
            </a:br>
            <a:r>
              <a:rPr lang="en-US" sz="1800" dirty="0"/>
              <a:t>Incyte Corporation, Infinity Pharmaceuticals Inc, Ipsen Biopharmaceuticals Inc, Janssen Biotech Inc, administered by Janssen Scientific Affairs LLC, Jazz Pharmaceuticals Inc, Kite, A Gilead Company, </a:t>
            </a:r>
            <a:br>
              <a:rPr lang="en-US" sz="1800" dirty="0"/>
            </a:br>
            <a:r>
              <a:rPr lang="en-US" sz="1800" dirty="0"/>
              <a:t>Lexicon Pharmaceuticals Inc, Lilly, </a:t>
            </a:r>
            <a:r>
              <a:rPr lang="en-US" sz="1800" dirty="0" err="1"/>
              <a:t>Loxo</a:t>
            </a:r>
            <a:r>
              <a:rPr lang="en-US" sz="1800" dirty="0"/>
              <a:t> Oncology Inc, a wholly owned subsidiary of Eli Lilly &amp; Company, Merck, Merrimack Pharmaceuticals Inc, Myriad Genetic Laboratories Inc, </a:t>
            </a:r>
            <a:r>
              <a:rPr lang="en-US" sz="1800" dirty="0" err="1"/>
              <a:t>Natera</a:t>
            </a:r>
            <a:r>
              <a:rPr lang="en-US" sz="1800" dirty="0"/>
              <a:t> Inc, </a:t>
            </a:r>
            <a:br>
              <a:rPr lang="en-US" sz="1800" dirty="0"/>
            </a:br>
            <a:r>
              <a:rPr lang="en-US" sz="1800" dirty="0"/>
              <a:t>Novartis, </a:t>
            </a:r>
            <a:r>
              <a:rPr lang="en-US" sz="1800" dirty="0" err="1"/>
              <a:t>Oncopeptides</a:t>
            </a:r>
            <a:r>
              <a:rPr lang="en-US" sz="1800" dirty="0"/>
              <a:t>, Pfizer Inc, Pharmacyclics LLC, an AbbVie Company, Prometheus Laboratories Inc, Puma Biotechnology Inc, Regeneron Pharmaceuticals Inc, Sandoz Inc, a Novartis Division, Sanofi Genzyme, Seattle Genetics, </a:t>
            </a:r>
            <a:r>
              <a:rPr lang="en-US" sz="1800" dirty="0" err="1"/>
              <a:t>Sirtex</a:t>
            </a:r>
            <a:r>
              <a:rPr lang="en-US" sz="1800" dirty="0"/>
              <a:t> Medical Ltd, Spectrum Pharmaceuticals Inc, Taiho Oncology Inc, Takeda Oncology, </a:t>
            </a:r>
            <a:r>
              <a:rPr lang="en-US" sz="1800" dirty="0" err="1"/>
              <a:t>Tesaro</a:t>
            </a:r>
            <a:r>
              <a:rPr lang="en-US" sz="1800" dirty="0"/>
              <a:t>, A GSK Company, Teva Oncology, Tokai Pharmaceuticals Inc, </a:t>
            </a:r>
            <a:r>
              <a:rPr lang="en-US" sz="1800" dirty="0" err="1"/>
              <a:t>Tolero</a:t>
            </a:r>
            <a:r>
              <a:rPr lang="en-US" sz="1800" dirty="0"/>
              <a:t> Pharmaceuticals and </a:t>
            </a:r>
            <a:r>
              <a:rPr lang="en-US" sz="1800" dirty="0" err="1"/>
              <a:t>Verastem</a:t>
            </a:r>
            <a:r>
              <a:rPr lang="en-US" sz="1800" dirty="0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5360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889EF-1EB6-4BD0-84FB-964DE682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this affect our patients?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7FD4D-2E6D-4C7C-8B4A-59C6199F5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98600"/>
            <a:ext cx="10515600" cy="4525963"/>
          </a:xfrm>
        </p:spPr>
        <p:txBody>
          <a:bodyPr>
            <a:normAutofit/>
          </a:bodyPr>
          <a:lstStyle/>
          <a:p>
            <a:pPr>
              <a:spcBef>
                <a:spcPts val="1920"/>
              </a:spcBef>
            </a:pPr>
            <a:r>
              <a:rPr lang="en-US" sz="3000" dirty="0"/>
              <a:t>Those that could not hold treatments (or didn’t want to take on delays) continued therapy</a:t>
            </a:r>
          </a:p>
          <a:p>
            <a:pPr>
              <a:spcBef>
                <a:spcPts val="1920"/>
              </a:spcBef>
            </a:pPr>
            <a:r>
              <a:rPr lang="en-US" sz="3000" dirty="0"/>
              <a:t>However, </a:t>
            </a:r>
            <a:r>
              <a:rPr lang="en-US" sz="3000" u="sng" dirty="0"/>
              <a:t>many</a:t>
            </a:r>
            <a:r>
              <a:rPr lang="en-US" sz="3000" dirty="0"/>
              <a:t> patients delayed treatments, office visits, scans, biopsies, </a:t>
            </a:r>
            <a:r>
              <a:rPr lang="en-US" sz="3000" dirty="0" err="1"/>
              <a:t>etc</a:t>
            </a:r>
            <a:endParaRPr lang="en-US" sz="3000" dirty="0"/>
          </a:p>
          <a:p>
            <a:pPr>
              <a:spcBef>
                <a:spcPts val="1920"/>
              </a:spcBef>
            </a:pPr>
            <a:r>
              <a:rPr lang="en-US" sz="3000" dirty="0"/>
              <a:t>Clinical trial enrollment, collection of research samples, lung cancer screening were all scaled down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D0778-2F81-BF48-8F98-A447F33F96AD}"/>
              </a:ext>
            </a:extLst>
          </p:cNvPr>
          <p:cNvSpPr/>
          <p:nvPr/>
        </p:nvSpPr>
        <p:spPr>
          <a:xfrm>
            <a:off x="7586127" y="6414759"/>
            <a:ext cx="482598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800" dirty="0">
                <a:ea typeface="ヒラギノ角ゴ Pro W3" panose="020B0300000000000000" pitchFamily="34" charset="-128"/>
              </a:rPr>
              <a:t>Courtesy of </a:t>
            </a:r>
            <a:r>
              <a:rPr lang="en-US" sz="1800" dirty="0">
                <a:ea typeface="ＭＳ Ｐゴシック" charset="0"/>
              </a:rPr>
              <a:t>Lecia V Sequist, MD, MPH</a:t>
            </a: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2404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889EF-1EB6-4BD0-84FB-964DE682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this affect our patients?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7FD4D-2E6D-4C7C-8B4A-59C6199F5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98600"/>
            <a:ext cx="10972800" cy="4525963"/>
          </a:xfrm>
        </p:spPr>
        <p:txBody>
          <a:bodyPr>
            <a:normAutofit/>
          </a:bodyPr>
          <a:lstStyle/>
          <a:p>
            <a:pPr>
              <a:spcBef>
                <a:spcPts val="1320"/>
              </a:spcBef>
            </a:pPr>
            <a:r>
              <a:rPr lang="en-US" sz="3000" dirty="0"/>
              <a:t>~7% of our active lung CA pts were sent for COVID testing, of these ~50% were positive*</a:t>
            </a:r>
          </a:p>
          <a:p>
            <a:pPr>
              <a:spcBef>
                <a:spcPts val="1320"/>
              </a:spcBef>
            </a:pPr>
            <a:r>
              <a:rPr lang="en-US" sz="3000" dirty="0"/>
              <a:t>Hospitalized COVID/cancer pts were not allowed visitors and initially could not access rehabs, hospice upon discharge (this is now changing)</a:t>
            </a:r>
          </a:p>
          <a:p>
            <a:pPr>
              <a:spcBef>
                <a:spcPts val="1320"/>
              </a:spcBef>
            </a:pPr>
            <a:r>
              <a:rPr lang="en-US" sz="3000" dirty="0"/>
              <a:t>Among our lung cancer pts with COVID, there was a ~30% mortality*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26566-8596-4138-91A3-F5B83D5920CE}"/>
              </a:ext>
            </a:extLst>
          </p:cNvPr>
          <p:cNvSpPr txBox="1"/>
          <p:nvPr/>
        </p:nvSpPr>
        <p:spPr>
          <a:xfrm>
            <a:off x="3251203" y="5816604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*Data in preparation by Drs. Gainor, Mooradian, Piper-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Vallillo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0D0066-3553-804C-AABC-50C77D653E8F}"/>
              </a:ext>
            </a:extLst>
          </p:cNvPr>
          <p:cNvSpPr/>
          <p:nvPr/>
        </p:nvSpPr>
        <p:spPr>
          <a:xfrm>
            <a:off x="7721591" y="6414759"/>
            <a:ext cx="482598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800" dirty="0">
                <a:ea typeface="ヒラギノ角ゴ Pro W3" panose="020B0300000000000000" pitchFamily="34" charset="-128"/>
              </a:rPr>
              <a:t>Courtesy of </a:t>
            </a:r>
            <a:r>
              <a:rPr lang="en-US" sz="1800" dirty="0">
                <a:ea typeface="ＭＳ Ｐゴシック" charset="0"/>
              </a:rPr>
              <a:t>Lecia V Sequist, MD, MPH</a:t>
            </a: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2227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C3CEE-8E8C-442B-85CB-F1C73FD7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" y="79268"/>
            <a:ext cx="12090400" cy="1143000"/>
          </a:xfrm>
        </p:spPr>
        <p:txBody>
          <a:bodyPr>
            <a:noAutofit/>
          </a:bodyPr>
          <a:lstStyle/>
          <a:p>
            <a:r>
              <a:rPr lang="en-US" sz="3733" dirty="0"/>
              <a:t>Radiology “quick-study” expertise - diagnosed some pts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9C63E-729A-4277-834C-48C73F22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1795437"/>
            <a:ext cx="5185500" cy="3956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93C839-91DF-4D2C-B875-107BE32F5201}"/>
              </a:ext>
            </a:extLst>
          </p:cNvPr>
          <p:cNvSpPr txBox="1"/>
          <p:nvPr/>
        </p:nvSpPr>
        <p:spPr>
          <a:xfrm>
            <a:off x="609600" y="1293409"/>
            <a:ext cx="447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 F (no cancer) with cough, SOB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E1AF7F-B99C-4E0B-8B21-DFF100774C5C}"/>
              </a:ext>
            </a:extLst>
          </p:cNvPr>
          <p:cNvSpPr txBox="1"/>
          <p:nvPr/>
        </p:nvSpPr>
        <p:spPr>
          <a:xfrm>
            <a:off x="6096000" y="1303179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75 F with RUL lung adeno and chronic cough, getting restaging scans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849B9-CD47-443A-9C83-04F9BCC3B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72620"/>
            <a:ext cx="5689600" cy="40900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8442E9-B35D-AA49-BA6F-DA833C10BF95}"/>
              </a:ext>
            </a:extLst>
          </p:cNvPr>
          <p:cNvSpPr/>
          <p:nvPr/>
        </p:nvSpPr>
        <p:spPr>
          <a:xfrm>
            <a:off x="7586127" y="6414759"/>
            <a:ext cx="482598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800" dirty="0">
                <a:ea typeface="ヒラギノ角ゴ Pro W3" panose="020B0300000000000000" pitchFamily="34" charset="-128"/>
              </a:rPr>
              <a:t>Courtesy of </a:t>
            </a:r>
            <a:r>
              <a:rPr lang="en-US" sz="1800" dirty="0">
                <a:ea typeface="ＭＳ Ｐゴシック" charset="0"/>
              </a:rPr>
              <a:t>Lecia V Sequist, MD, MPH</a:t>
            </a: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8078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75B15-DD13-4ACA-9C5D-EDA51A2C6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peak is over, but pts still experiencing: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1FD679-37B0-437A-97C2-0538A12D30C0}"/>
              </a:ext>
            </a:extLst>
          </p:cNvPr>
          <p:cNvSpPr/>
          <p:nvPr/>
        </p:nvSpPr>
        <p:spPr>
          <a:xfrm>
            <a:off x="508000" y="1498600"/>
            <a:ext cx="3251200" cy="4165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Changes in Care Environment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8D7680-6956-4603-80D6-6179757EBF98}"/>
              </a:ext>
            </a:extLst>
          </p:cNvPr>
          <p:cNvSpPr/>
          <p:nvPr/>
        </p:nvSpPr>
        <p:spPr>
          <a:xfrm>
            <a:off x="4165600" y="1498600"/>
            <a:ext cx="3251200" cy="4165600"/>
          </a:xfrm>
          <a:prstGeom prst="roundRect">
            <a:avLst/>
          </a:prstGeom>
          <a:solidFill>
            <a:srgbClr val="0066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Obstacles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A12DFA-8E54-49AB-B566-739AA682BCA3}"/>
              </a:ext>
            </a:extLst>
          </p:cNvPr>
          <p:cNvSpPr/>
          <p:nvPr/>
        </p:nvSpPr>
        <p:spPr>
          <a:xfrm>
            <a:off x="7924800" y="1498600"/>
            <a:ext cx="3251200" cy="41656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Stress and Isolation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02098-CE70-524D-98CC-076857654115}"/>
              </a:ext>
            </a:extLst>
          </p:cNvPr>
          <p:cNvSpPr/>
          <p:nvPr/>
        </p:nvSpPr>
        <p:spPr>
          <a:xfrm>
            <a:off x="7586127" y="6414759"/>
            <a:ext cx="482598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800" dirty="0">
                <a:ea typeface="ヒラギノ角ゴ Pro W3" panose="020B0300000000000000" pitchFamily="34" charset="-128"/>
              </a:rPr>
              <a:t>Courtesy of </a:t>
            </a:r>
            <a:r>
              <a:rPr lang="en-US" sz="1800" dirty="0">
                <a:ea typeface="ＭＳ Ｐゴシック" charset="0"/>
              </a:rPr>
              <a:t>Lecia V Sequist, MD, MPH</a:t>
            </a: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7487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75B15-DD13-4ACA-9C5D-EDA51A2C6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peak is over, but pts still experiencing: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1FD679-37B0-437A-97C2-0538A12D30C0}"/>
              </a:ext>
            </a:extLst>
          </p:cNvPr>
          <p:cNvSpPr/>
          <p:nvPr/>
        </p:nvSpPr>
        <p:spPr>
          <a:xfrm>
            <a:off x="508000" y="1498600"/>
            <a:ext cx="3251200" cy="4165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Changes in Care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Environment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Virtual visits mean that pts are either with family or with team, but not both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More difficult to establish rapport 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More difficult to assess symptoms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29DCFB-75A9-7445-91FE-642E72EF2EB7}"/>
              </a:ext>
            </a:extLst>
          </p:cNvPr>
          <p:cNvSpPr/>
          <p:nvPr/>
        </p:nvSpPr>
        <p:spPr>
          <a:xfrm>
            <a:off x="7586127" y="6414759"/>
            <a:ext cx="482598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800" dirty="0">
                <a:ea typeface="ヒラギノ角ゴ Pro W3" panose="020B0300000000000000" pitchFamily="34" charset="-128"/>
              </a:rPr>
              <a:t>Courtesy of </a:t>
            </a:r>
            <a:r>
              <a:rPr lang="en-US" sz="1800" dirty="0">
                <a:ea typeface="ＭＳ Ｐゴシック" charset="0"/>
              </a:rPr>
              <a:t>Lecia V Sequist, MD, MPH</a:t>
            </a: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1922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75B15-DD13-4ACA-9C5D-EDA51A2C6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peak is over, but pts still experiencing: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8D7680-6956-4603-80D6-6179757EBF98}"/>
              </a:ext>
            </a:extLst>
          </p:cNvPr>
          <p:cNvSpPr/>
          <p:nvPr/>
        </p:nvSpPr>
        <p:spPr>
          <a:xfrm>
            <a:off x="3962400" y="1498600"/>
            <a:ext cx="3454400" cy="4165600"/>
          </a:xfrm>
          <a:prstGeom prst="roundRect">
            <a:avLst/>
          </a:prstGeom>
          <a:solidFill>
            <a:srgbClr val="0066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Obstacles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↑ inequities for low SES &amp; older pts (access to devices,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wifi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computer literacy)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↓ flexibility in schedule for pts 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Potential ↑ risks of treatments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Potential ↓ avail of clinical trials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84F22-1853-F94B-9601-6746D9982C65}"/>
              </a:ext>
            </a:extLst>
          </p:cNvPr>
          <p:cNvSpPr/>
          <p:nvPr/>
        </p:nvSpPr>
        <p:spPr>
          <a:xfrm>
            <a:off x="7586127" y="6414759"/>
            <a:ext cx="482598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800" dirty="0">
                <a:ea typeface="ヒラギノ角ゴ Pro W3" panose="020B0300000000000000" pitchFamily="34" charset="-128"/>
              </a:rPr>
              <a:t>Courtesy of </a:t>
            </a:r>
            <a:r>
              <a:rPr lang="en-US" sz="1800" dirty="0">
                <a:ea typeface="ＭＳ Ｐゴシック" charset="0"/>
              </a:rPr>
              <a:t>Lecia V Sequist, MD, MPH</a:t>
            </a: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3461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75B15-DD13-4ACA-9C5D-EDA51A2C6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peak is over, but pts still experiencing: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A12DFA-8E54-49AB-B566-739AA682BCA3}"/>
              </a:ext>
            </a:extLst>
          </p:cNvPr>
          <p:cNvSpPr/>
          <p:nvPr/>
        </p:nvSpPr>
        <p:spPr>
          <a:xfrm>
            <a:off x="7924800" y="1498600"/>
            <a:ext cx="3251200" cy="41656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Stress and Isolation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Limited life expectancy + loss of freedom during this time very difficult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Family may be distancing to keep pts safe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Loss of financial security for many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Anxiety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depression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A29D88-74F1-4844-88BC-E7CCE6823B57}"/>
              </a:ext>
            </a:extLst>
          </p:cNvPr>
          <p:cNvSpPr/>
          <p:nvPr/>
        </p:nvSpPr>
        <p:spPr>
          <a:xfrm>
            <a:off x="7586127" y="6414759"/>
            <a:ext cx="482598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800" dirty="0">
                <a:ea typeface="ヒラギノ角ゴ Pro W3" panose="020B0300000000000000" pitchFamily="34" charset="-128"/>
              </a:rPr>
              <a:t>Courtesy of </a:t>
            </a:r>
            <a:r>
              <a:rPr lang="en-US" sz="1800" dirty="0">
                <a:ea typeface="ＭＳ Ｐゴシック" charset="0"/>
              </a:rPr>
              <a:t>Lecia V Sequist, MD, MPH</a:t>
            </a: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8557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50800"/>
            <a:ext cx="11887200" cy="1143000"/>
          </a:xfrm>
        </p:spPr>
        <p:txBody>
          <a:bodyPr>
            <a:normAutofit/>
          </a:bodyPr>
          <a:lstStyle/>
          <a:p>
            <a:r>
              <a:rPr lang="en-US" sz="4267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3999"/>
            <a:ext cx="10820400" cy="4749801"/>
          </a:xfrm>
        </p:spPr>
        <p:txBody>
          <a:bodyPr>
            <a:noAutofit/>
          </a:bodyPr>
          <a:lstStyle/>
          <a:p>
            <a:pPr>
              <a:spcBef>
                <a:spcPts val="1728"/>
              </a:spcBef>
            </a:pPr>
            <a:r>
              <a:rPr lang="en-US" sz="2400" dirty="0"/>
              <a:t>COVID-19 and the changes in society occurring over the last 3 months have had an enormous impact on the health and well-being of cancer patients</a:t>
            </a:r>
          </a:p>
          <a:p>
            <a:pPr>
              <a:spcBef>
                <a:spcPts val="1728"/>
              </a:spcBef>
            </a:pPr>
            <a:r>
              <a:rPr lang="en-US" sz="2400" dirty="0"/>
              <a:t>I am hopeful because I see our field and our colleagues rising to the challenges and innovating solutions</a:t>
            </a:r>
          </a:p>
          <a:p>
            <a:pPr>
              <a:spcBef>
                <a:spcPts val="1728"/>
              </a:spcBef>
            </a:pPr>
            <a:r>
              <a:rPr lang="en-US" sz="2400" dirty="0"/>
              <a:t>Calculating the impact of the pandemic must take into account more than just those who were diagnosed with COVID-19</a:t>
            </a:r>
          </a:p>
          <a:p>
            <a:pPr>
              <a:spcBef>
                <a:spcPts val="1728"/>
              </a:spcBef>
            </a:pPr>
            <a:r>
              <a:rPr lang="en-US" sz="2400" dirty="0"/>
              <a:t>We must work hard to minimize the impact on research and clinical 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2709B9-8549-B04C-8881-98F4111462A2}"/>
              </a:ext>
            </a:extLst>
          </p:cNvPr>
          <p:cNvSpPr/>
          <p:nvPr/>
        </p:nvSpPr>
        <p:spPr>
          <a:xfrm>
            <a:off x="7586127" y="6431692"/>
            <a:ext cx="482598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800" dirty="0">
                <a:ea typeface="ヒラギノ角ゴ Pro W3" panose="020B0300000000000000" pitchFamily="34" charset="-128"/>
              </a:rPr>
              <a:t>Courtesy of </a:t>
            </a:r>
            <a:r>
              <a:rPr lang="en-US" sz="1800" dirty="0">
                <a:ea typeface="ＭＳ Ｐゴシック" charset="0"/>
              </a:rPr>
              <a:t>Lecia V Sequist, MD, MPH</a:t>
            </a: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1735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3ABBC-ED26-4E48-A1F8-C942C7D9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2576945"/>
            <a:ext cx="10362724" cy="3778644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b="1" dirty="0">
                <a:solidFill>
                  <a:srgbClr val="093A50"/>
                </a:solidFill>
              </a:rPr>
              <a:t>Module 3: Ongoing issues </a:t>
            </a:r>
            <a:endParaRPr lang="en-US" dirty="0">
              <a:solidFill>
                <a:srgbClr val="093A50"/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/>
              <a:t>Telemedicine — Pros and cons, future cutbacks? </a:t>
            </a:r>
          </a:p>
          <a:p>
            <a:pPr>
              <a:spcBef>
                <a:spcPts val="1200"/>
              </a:spcBef>
            </a:pPr>
            <a:r>
              <a:rPr lang="en-US" dirty="0"/>
              <a:t>Laboratory and clinical research</a:t>
            </a:r>
          </a:p>
        </p:txBody>
      </p:sp>
    </p:spTree>
    <p:extLst>
      <p:ext uri="{BB962C8B-B14F-4D97-AF65-F5344CB8AC3E}">
        <p14:creationId xmlns:p14="http://schemas.microsoft.com/office/powerpoint/2010/main" val="247480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1FB5-8E22-424F-85EB-69923D3B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39" y="-1"/>
            <a:ext cx="10501074" cy="2190593"/>
          </a:xfrm>
        </p:spPr>
        <p:txBody>
          <a:bodyPr/>
          <a:lstStyle/>
          <a:p>
            <a:r>
              <a:rPr lang="en-US" dirty="0"/>
              <a:t>What proportion of your current outpatient care is telemedicine or virtual visits (phone, Zoom, </a:t>
            </a:r>
            <a:r>
              <a:rPr lang="en-US" dirty="0" err="1"/>
              <a:t>etc</a:t>
            </a:r>
            <a:r>
              <a:rPr lang="en-US" dirty="0"/>
              <a:t>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0B17C-891A-0245-BFE9-DC7CDFF90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2190592"/>
            <a:ext cx="10362724" cy="3360738"/>
          </a:xfrm>
        </p:spPr>
        <p:txBody>
          <a:bodyPr/>
          <a:lstStyle/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Less than 10%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10%-20%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21%-40%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41%-60%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61%-80%</a:t>
            </a:r>
          </a:p>
          <a:p>
            <a:pPr marL="457200" indent="-457200">
              <a:spcBef>
                <a:spcPts val="1224"/>
              </a:spcBef>
              <a:buFont typeface="+mj-lt"/>
              <a:buAutoNum type="alphaLcPeriod"/>
            </a:pPr>
            <a:r>
              <a:rPr lang="en-US" dirty="0"/>
              <a:t>Greater than 80%</a:t>
            </a:r>
          </a:p>
        </p:txBody>
      </p:sp>
    </p:spTree>
    <p:extLst>
      <p:ext uri="{BB962C8B-B14F-4D97-AF65-F5344CB8AC3E}">
        <p14:creationId xmlns:p14="http://schemas.microsoft.com/office/powerpoint/2010/main" val="34887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3A50"/>
                </a:solidFill>
              </a:rPr>
              <a:t>Dr </a:t>
            </a:r>
            <a:r>
              <a:rPr lang="en-US" dirty="0"/>
              <a:t>Horn</a:t>
            </a:r>
            <a:r>
              <a:rPr lang="en-US" dirty="0">
                <a:solidFill>
                  <a:srgbClr val="093A50"/>
                </a:solidFill>
              </a:rPr>
              <a:t>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8CED96-E45F-F94C-AE2E-FFB8EE49C985}"/>
              </a:ext>
            </a:extLst>
          </p:cNvPr>
          <p:cNvGraphicFramePr>
            <a:graphicFrameLocks noGrp="1"/>
          </p:cNvGraphicFramePr>
          <p:nvPr/>
        </p:nvGraphicFramePr>
        <p:xfrm>
          <a:off x="1666416" y="1889796"/>
          <a:ext cx="9147888" cy="3078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225">
                  <a:extLst>
                    <a:ext uri="{9D8B030D-6E8A-4147-A177-3AD203B41FA5}">
                      <a16:colId xmlns:a16="http://schemas.microsoft.com/office/drawing/2014/main" val="2313141894"/>
                    </a:ext>
                  </a:extLst>
                </a:gridCol>
                <a:gridCol w="6378663">
                  <a:extLst>
                    <a:ext uri="{9D8B030D-6E8A-4147-A177-3AD203B41FA5}">
                      <a16:colId xmlns:a16="http://schemas.microsoft.com/office/drawing/2014/main" val="2398252080"/>
                    </a:ext>
                  </a:extLst>
                </a:gridCol>
              </a:tblGrid>
              <a:tr h="98630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Amgen Inc, EMD Serono Inc, Genentech, a member of the Roche Group,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Xcovery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68503"/>
                  </a:ext>
                </a:extLst>
              </a:tr>
              <a:tr h="104605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EMD Serono Inc, Genentech, a member of the Roche Group, Incyte Corporation, Merck,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Xcovery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252575"/>
                  </a:ext>
                </a:extLst>
              </a:tr>
              <a:tr h="104605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Boehringer Ingelheim Pharmaceuticals Inc, Bristol-Myers Squibb Company,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Xcovery</a:t>
                      </a:r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343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9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3A50"/>
                </a:solidFill>
              </a:rPr>
              <a:t>Dr </a:t>
            </a:r>
            <a:r>
              <a:rPr lang="en-US" dirty="0"/>
              <a:t>Rizvi </a:t>
            </a:r>
            <a:r>
              <a:rPr lang="en-US" dirty="0">
                <a:solidFill>
                  <a:srgbClr val="093A50"/>
                </a:solidFill>
              </a:rPr>
              <a:t>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8CED96-E45F-F94C-AE2E-FFB8EE49C985}"/>
              </a:ext>
            </a:extLst>
          </p:cNvPr>
          <p:cNvGraphicFramePr>
            <a:graphicFrameLocks noGrp="1"/>
          </p:cNvGraphicFramePr>
          <p:nvPr/>
        </p:nvGraphicFramePr>
        <p:xfrm>
          <a:off x="1666416" y="2534033"/>
          <a:ext cx="9147888" cy="1278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7888">
                  <a:extLst>
                    <a:ext uri="{9D8B030D-6E8A-4147-A177-3AD203B41FA5}">
                      <a16:colId xmlns:a16="http://schemas.microsoft.com/office/drawing/2014/main" val="2313141894"/>
                    </a:ext>
                  </a:extLst>
                </a:gridCol>
              </a:tblGrid>
              <a:tr h="1278113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financial interests or affiliations to disclose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68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56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3A50"/>
                </a:solidFill>
              </a:rPr>
              <a:t>Dr </a:t>
            </a:r>
            <a:r>
              <a:rPr lang="en-US" dirty="0" err="1">
                <a:solidFill>
                  <a:srgbClr val="093A50"/>
                </a:solidFill>
              </a:rPr>
              <a:t>Sequist</a:t>
            </a:r>
            <a:r>
              <a:rPr lang="en-US" dirty="0">
                <a:solidFill>
                  <a:srgbClr val="093A50"/>
                </a:solidFill>
              </a:rPr>
              <a:t>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8CED96-E45F-F94C-AE2E-FFB8EE49C985}"/>
              </a:ext>
            </a:extLst>
          </p:cNvPr>
          <p:cNvGraphicFramePr>
            <a:graphicFrameLocks noGrp="1"/>
          </p:cNvGraphicFramePr>
          <p:nvPr/>
        </p:nvGraphicFramePr>
        <p:xfrm>
          <a:off x="1381848" y="1873948"/>
          <a:ext cx="9428304" cy="356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4112">
                  <a:extLst>
                    <a:ext uri="{9D8B030D-6E8A-4147-A177-3AD203B41FA5}">
                      <a16:colId xmlns:a16="http://schemas.microsoft.com/office/drawing/2014/main" val="2313141894"/>
                    </a:ext>
                  </a:extLst>
                </a:gridCol>
                <a:gridCol w="6574192">
                  <a:extLst>
                    <a:ext uri="{9D8B030D-6E8A-4147-A177-3AD203B41FA5}">
                      <a16:colId xmlns:a16="http://schemas.microsoft.com/office/drawing/2014/main" val="2398252080"/>
                    </a:ext>
                  </a:extLst>
                </a:gridCol>
              </a:tblGrid>
              <a:tr h="79941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 Genentech, a member of the Roche Group, Janssen Biotech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68503"/>
                  </a:ext>
                </a:extLst>
              </a:tr>
              <a:tr h="1329619">
                <a:tc>
                  <a:txBody>
                    <a:bodyPr/>
                    <a:lstStyle/>
                    <a:p>
                      <a:r>
                        <a:rPr lang="en-US" b="1" dirty="0"/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AstraZeneca Pharmaceuticals LP, Blueprint Medicines, Boehringer Ingelheim Pharmaceuticals Inc, Genentech, a member of the Roche Group, </a:t>
                      </a:r>
                      <a:r>
                        <a:rPr lang="en-US" b="0" dirty="0" err="1"/>
                        <a:t>Loxo</a:t>
                      </a:r>
                      <a:r>
                        <a:rPr lang="en-US" b="0" dirty="0"/>
                        <a:t> Oncology Inc, a wholly owned subsidiary of Eli Lilly &amp; Company, Novartis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413793"/>
                  </a:ext>
                </a:extLst>
              </a:tr>
              <a:tr h="1022784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Board/Committee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Genentech, a member of the Roche Group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465156"/>
                  </a:ext>
                </a:extLst>
              </a:tr>
              <a:tr h="409114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Patent Pending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conjunction with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Blueprint Medicines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32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4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47523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93A5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Agenda</a:t>
            </a:r>
            <a:endParaRPr lang="en-US" dirty="0">
              <a:solidFill>
                <a:srgbClr val="093A5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3ABBC-ED26-4E48-A1F8-C942C7D9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1475232"/>
            <a:ext cx="10362724" cy="488035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93A50"/>
                </a:solidFill>
              </a:rPr>
              <a:t>Introduction: Personal impact of COVID-19 on patients, families, oncology professionals  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rgbClr val="093A50"/>
              </a:solidFill>
            </a:endParaRPr>
          </a:p>
          <a:p>
            <a:pPr marL="0" indent="0">
              <a:spcBef>
                <a:spcPts val="1000"/>
              </a:spcBef>
              <a:buNone/>
            </a:pPr>
            <a:r>
              <a:rPr lang="en-US" sz="2200" b="1" dirty="0">
                <a:solidFill>
                  <a:srgbClr val="093A50"/>
                </a:solidFill>
              </a:rPr>
              <a:t>Module 1: Clinical care of the oncology patient </a:t>
            </a:r>
            <a:r>
              <a:rPr lang="en-US" sz="2200" b="1" u="sng" dirty="0">
                <a:solidFill>
                  <a:srgbClr val="093A50"/>
                </a:solidFill>
              </a:rPr>
              <a:t>without</a:t>
            </a:r>
            <a:r>
              <a:rPr lang="en-US" sz="2200" b="1" dirty="0">
                <a:solidFill>
                  <a:srgbClr val="093A50"/>
                </a:solidFill>
              </a:rPr>
              <a:t> confirmed COVID-19</a:t>
            </a:r>
          </a:p>
          <a:p>
            <a:pPr marL="0" indent="0">
              <a:spcBef>
                <a:spcPts val="1000"/>
              </a:spcBef>
              <a:buNone/>
            </a:pPr>
            <a:endParaRPr lang="en-US" sz="2200" dirty="0"/>
          </a:p>
          <a:p>
            <a:pPr marL="0" indent="0">
              <a:spcBef>
                <a:spcPts val="1000"/>
              </a:spcBef>
              <a:buNone/>
            </a:pPr>
            <a:r>
              <a:rPr lang="en-US" sz="2200" b="1" dirty="0">
                <a:solidFill>
                  <a:srgbClr val="093A50"/>
                </a:solidFill>
              </a:rPr>
              <a:t>Module 2: Clinical care of the oncology patient </a:t>
            </a:r>
            <a:r>
              <a:rPr lang="en-US" sz="2200" b="1" u="sng" dirty="0">
                <a:solidFill>
                  <a:srgbClr val="093A50"/>
                </a:solidFill>
              </a:rPr>
              <a:t>with</a:t>
            </a:r>
            <a:r>
              <a:rPr lang="en-US" sz="2200" b="1" dirty="0">
                <a:solidFill>
                  <a:srgbClr val="093A50"/>
                </a:solidFill>
              </a:rPr>
              <a:t> confirmed COVID-19  </a:t>
            </a:r>
          </a:p>
          <a:p>
            <a:pPr marL="0" indent="0">
              <a:spcBef>
                <a:spcPts val="1000"/>
              </a:spcBef>
              <a:buNone/>
            </a:pPr>
            <a:endParaRPr lang="en-US" sz="2200" dirty="0"/>
          </a:p>
          <a:p>
            <a:pPr marL="0" indent="0">
              <a:spcBef>
                <a:spcPts val="1000"/>
              </a:spcBef>
              <a:buNone/>
            </a:pPr>
            <a:r>
              <a:rPr lang="en-US" sz="2200" b="1" dirty="0">
                <a:solidFill>
                  <a:srgbClr val="093A50"/>
                </a:solidFill>
              </a:rPr>
              <a:t>Module 3: Ongoing issues </a:t>
            </a:r>
            <a:endParaRPr lang="en-US" sz="2200" dirty="0">
              <a:solidFill>
                <a:srgbClr val="093A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3ABBC-ED26-4E48-A1F8-C942C7D9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39" y="2576945"/>
            <a:ext cx="10362724" cy="377864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93A50"/>
                </a:solidFill>
              </a:rPr>
              <a:t>Introduction: Personal impact of COVID-19 on patients, families, oncology professionals  </a:t>
            </a:r>
            <a:endParaRPr lang="en-US" dirty="0">
              <a:solidFill>
                <a:srgbClr val="093A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15E1E9E4-7AD1-9440-A70F-D5EB91C0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3366"/>
            <a:ext cx="12192000" cy="108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Understanding the Impact of COVID-19 on the Care of Patients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with Chronic Lymphocytic Leukemia – A Live CME Webinar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1AF65228-BD36-E641-B5FD-8EFF984A7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94712"/>
            <a:ext cx="12192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93A5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Faculty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F4C67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Matthew S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Davids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MD,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MMSc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Anthony R Mato, MD, MSCE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Jeff Sharman, MD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F4C67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97F1AF5-3273-1D46-BF8D-6FA668637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09562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93A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Moderator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F4C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Neil Love, MD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5245E5-4BF1-3D4B-91C7-4C6E11747A4E}"/>
              </a:ext>
            </a:extLst>
          </p:cNvPr>
          <p:cNvGrpSpPr/>
          <p:nvPr/>
        </p:nvGrpSpPr>
        <p:grpSpPr>
          <a:xfrm>
            <a:off x="4888275" y="579923"/>
            <a:ext cx="2415450" cy="1906050"/>
            <a:chOff x="4886325" y="96025"/>
            <a:chExt cx="2324620" cy="18343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7915BB-4D5F-8D43-9E80-BFF15900EDD3}"/>
                </a:ext>
              </a:extLst>
            </p:cNvPr>
            <p:cNvSpPr/>
            <p:nvPr/>
          </p:nvSpPr>
          <p:spPr>
            <a:xfrm>
              <a:off x="4886325" y="1431786"/>
              <a:ext cx="2322399" cy="474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2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 Medium" panose="020B0602020204020303" pitchFamily="34" charset="-79"/>
                  <a:ea typeface="ＭＳ Ｐゴシック" charset="-128"/>
                  <a:cs typeface="Futura Medium" panose="020B0602020204020303" pitchFamily="34" charset="-79"/>
                </a:rPr>
                <a:t>MAY 21, 2020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8A6879-9F57-6D41-818A-B140C6002122}"/>
                </a:ext>
              </a:extLst>
            </p:cNvPr>
            <p:cNvSpPr/>
            <p:nvPr/>
          </p:nvSpPr>
          <p:spPr>
            <a:xfrm>
              <a:off x="4888546" y="96025"/>
              <a:ext cx="2322399" cy="1310362"/>
            </a:xfrm>
            <a:prstGeom prst="rect">
              <a:avLst/>
            </a:prstGeom>
            <a:solidFill>
              <a:srgbClr val="0F4C67"/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  <a:t>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  <a:t>COVID-19</a:t>
              </a:r>
              <a:b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</a:b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  <a:t> 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  <a:t>AND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" panose="020B0602020204020303" pitchFamily="34" charset="-79"/>
                  <a:ea typeface="ＭＳ Ｐゴシック" charset="-128"/>
                  <a:cs typeface="Futura" panose="020B0602020204020303" pitchFamily="34" charset="-79"/>
                </a:rPr>
                <a:t>CLL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FEDB9EA-1EAA-554E-AC5B-A8040C8ADE00}"/>
                </a:ext>
              </a:extLst>
            </p:cNvPr>
            <p:cNvSpPr/>
            <p:nvPr/>
          </p:nvSpPr>
          <p:spPr bwMode="auto">
            <a:xfrm>
              <a:off x="4886325" y="96025"/>
              <a:ext cx="2322399" cy="183437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33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50BC9952-4DE8-4AD1-9085-6A0236DB260A}"/>
</file>

<file path=customXml/itemProps2.xml><?xml version="1.0" encoding="utf-8"?>
<ds:datastoreItem xmlns:ds="http://schemas.openxmlformats.org/officeDocument/2006/customXml" ds:itemID="{10767DB9-F8F4-432D-859B-F5782A3462AE}"/>
</file>

<file path=customXml/itemProps3.xml><?xml version="1.0" encoding="utf-8"?>
<ds:datastoreItem xmlns:ds="http://schemas.openxmlformats.org/officeDocument/2006/customXml" ds:itemID="{BB1D7929-B4FC-42E1-9BCE-3AFD72B703B9}"/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2154</Words>
  <Application>Microsoft Macintosh PowerPoint</Application>
  <PresentationFormat>Widescreen</PresentationFormat>
  <Paragraphs>416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Futura</vt:lpstr>
      <vt:lpstr>Futura Medium</vt:lpstr>
      <vt:lpstr>Blank Presentation</vt:lpstr>
      <vt:lpstr>1_Office Theme</vt:lpstr>
      <vt:lpstr>2_Office Theme</vt:lpstr>
      <vt:lpstr>1_Blank Presentation</vt:lpstr>
      <vt:lpstr>Office Theme</vt:lpstr>
      <vt:lpstr>PowerPoint Presentation</vt:lpstr>
      <vt:lpstr>Faculty</vt:lpstr>
      <vt:lpstr>Dr Love — Disclosures</vt:lpstr>
      <vt:lpstr>Dr Horn — Disclosures</vt:lpstr>
      <vt:lpstr>Dr Rizvi — Disclosures</vt:lpstr>
      <vt:lpstr>Dr Sequist — Disclosures</vt:lpstr>
      <vt:lpstr>Agenda</vt:lpstr>
      <vt:lpstr>PowerPoint Presentation</vt:lpstr>
      <vt:lpstr>PowerPoint Presentation</vt:lpstr>
      <vt:lpstr>Faculty</vt:lpstr>
      <vt:lpstr>Agenda</vt:lpstr>
      <vt:lpstr>PowerPoint Presentation</vt:lpstr>
      <vt:lpstr>How many patients with cancer in your practice have had a suspected or confirmed COVID-19 infection?</vt:lpstr>
      <vt:lpstr>Do you currently order COVID-19 testing for asymptomatic patients who are starting on a systemic anticancer treatment?</vt:lpstr>
      <vt:lpstr>Introduction</vt:lpstr>
      <vt:lpstr>Challenges in lung cancer population</vt:lpstr>
      <vt:lpstr>PowerPoint Presentation</vt:lpstr>
      <vt:lpstr>Reimbursement and regulatory issues aside, which adjuvant treatment, if any, would you most likely recommend for a patient with Stage IIB adenocarcinoma of the lung and an EGFR exon 19 mutation?</vt:lpstr>
      <vt:lpstr>A patient with metastatic squamous cell carcinoma of the lung and a PD-L1 TPS of 30% tests positive for COVID-19 but is asymptomatic. Which treatment, if any, would you most likely recommend?</vt:lpstr>
      <vt:lpstr>Case (Dr Horn): 68-Year-Old Man with Metastatic Squamous Cell Lung Cancer</vt:lpstr>
      <vt:lpstr>Case (Dr Horn): 70-Year-Old Man with Metastatic SCLC </vt:lpstr>
      <vt:lpstr>Factors Associated with Severe COVID-19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did this affect our patients?</vt:lpstr>
      <vt:lpstr>How did this affect our patients? (2)</vt:lpstr>
      <vt:lpstr>Radiology “quick-study” expertise - diagnosed some pts</vt:lpstr>
      <vt:lpstr>The peak is over, but pts still experiencing:</vt:lpstr>
      <vt:lpstr>The peak is over, but pts still experiencing:</vt:lpstr>
      <vt:lpstr>The peak is over, but pts still experiencing:</vt:lpstr>
      <vt:lpstr>The peak is over, but pts still experiencing:</vt:lpstr>
      <vt:lpstr>Conclusions</vt:lpstr>
      <vt:lpstr>PowerPoint Presentation</vt:lpstr>
      <vt:lpstr>What proportion of your current outpatient care is telemedicine or virtual visits (phone, Zoom, etc)?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Biomarker Testing (4 COCs)</dc:title>
  <dc:creator>Silvana Izquierdo</dc:creator>
  <cp:lastModifiedBy>Silvana Izquierdo</cp:lastModifiedBy>
  <cp:revision>481</cp:revision>
  <cp:lastPrinted>2020-07-02T13:17:20Z</cp:lastPrinted>
  <dcterms:created xsi:type="dcterms:W3CDTF">2020-04-28T13:36:07Z</dcterms:created>
  <dcterms:modified xsi:type="dcterms:W3CDTF">2020-07-09T16:43:32Z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