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9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68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8128" r:id="rId1"/>
    <p:sldMasterId id="2147488189" r:id="rId2"/>
    <p:sldMasterId id="2147488269" r:id="rId3"/>
    <p:sldMasterId id="2147488333" r:id="rId4"/>
    <p:sldMasterId id="2147488346" r:id="rId5"/>
    <p:sldMasterId id="2147488394" r:id="rId6"/>
    <p:sldMasterId id="2147488428" r:id="rId7"/>
    <p:sldMasterId id="2147488476" r:id="rId8"/>
    <p:sldMasterId id="2147488491" r:id="rId9"/>
  </p:sldMasterIdLst>
  <p:notesMasterIdLst>
    <p:notesMasterId r:id="rId99"/>
  </p:notesMasterIdLst>
  <p:handoutMasterIdLst>
    <p:handoutMasterId r:id="rId100"/>
  </p:handoutMasterIdLst>
  <p:sldIdLst>
    <p:sldId id="922" r:id="rId10"/>
    <p:sldId id="13187" r:id="rId11"/>
    <p:sldId id="13193" r:id="rId12"/>
    <p:sldId id="13194" r:id="rId13"/>
    <p:sldId id="13195" r:id="rId14"/>
    <p:sldId id="13196" r:id="rId15"/>
    <p:sldId id="13288" r:id="rId16"/>
    <p:sldId id="13401" r:id="rId17"/>
    <p:sldId id="13292" r:id="rId18"/>
    <p:sldId id="435" r:id="rId19"/>
    <p:sldId id="634" r:id="rId20"/>
    <p:sldId id="599" r:id="rId21"/>
    <p:sldId id="13364" r:id="rId22"/>
    <p:sldId id="438" r:id="rId23"/>
    <p:sldId id="632" r:id="rId24"/>
    <p:sldId id="13309" r:id="rId25"/>
    <p:sldId id="13299" r:id="rId26"/>
    <p:sldId id="13303" r:id="rId27"/>
    <p:sldId id="286" r:id="rId28"/>
    <p:sldId id="13305" r:id="rId29"/>
    <p:sldId id="13306" r:id="rId30"/>
    <p:sldId id="13307" r:id="rId31"/>
    <p:sldId id="285" r:id="rId32"/>
    <p:sldId id="13402" r:id="rId33"/>
    <p:sldId id="13393" r:id="rId34"/>
    <p:sldId id="510" r:id="rId35"/>
    <p:sldId id="637" r:id="rId36"/>
    <p:sldId id="641" r:id="rId37"/>
    <p:sldId id="13368" r:id="rId38"/>
    <p:sldId id="13369" r:id="rId39"/>
    <p:sldId id="642" r:id="rId40"/>
    <p:sldId id="643" r:id="rId41"/>
    <p:sldId id="13370" r:id="rId42"/>
    <p:sldId id="13371" r:id="rId43"/>
    <p:sldId id="581" r:id="rId44"/>
    <p:sldId id="644" r:id="rId45"/>
    <p:sldId id="1461" r:id="rId46"/>
    <p:sldId id="13376" r:id="rId47"/>
    <p:sldId id="269" r:id="rId48"/>
    <p:sldId id="271" r:id="rId49"/>
    <p:sldId id="13399" r:id="rId50"/>
    <p:sldId id="13403" r:id="rId51"/>
    <p:sldId id="13394" r:id="rId52"/>
    <p:sldId id="13354" r:id="rId53"/>
    <p:sldId id="13355" r:id="rId54"/>
    <p:sldId id="13356" r:id="rId55"/>
    <p:sldId id="13352" r:id="rId56"/>
    <p:sldId id="13351" r:id="rId57"/>
    <p:sldId id="3159" r:id="rId58"/>
    <p:sldId id="3229" r:id="rId59"/>
    <p:sldId id="13360" r:id="rId60"/>
    <p:sldId id="3122" r:id="rId61"/>
    <p:sldId id="3182" r:id="rId62"/>
    <p:sldId id="13315" r:id="rId63"/>
    <p:sldId id="13329" r:id="rId64"/>
    <p:sldId id="3228" r:id="rId65"/>
    <p:sldId id="3181" r:id="rId66"/>
    <p:sldId id="13312" r:id="rId67"/>
    <p:sldId id="276" r:id="rId68"/>
    <p:sldId id="280" r:id="rId69"/>
    <p:sldId id="291" r:id="rId70"/>
    <p:sldId id="13311" r:id="rId71"/>
    <p:sldId id="281" r:id="rId72"/>
    <p:sldId id="13404" r:id="rId73"/>
    <p:sldId id="13395" r:id="rId74"/>
    <p:sldId id="13363" r:id="rId75"/>
    <p:sldId id="13381" r:id="rId76"/>
    <p:sldId id="13382" r:id="rId77"/>
    <p:sldId id="13383" r:id="rId78"/>
    <p:sldId id="13365" r:id="rId79"/>
    <p:sldId id="561" r:id="rId80"/>
    <p:sldId id="639" r:id="rId81"/>
    <p:sldId id="647" r:id="rId82"/>
    <p:sldId id="645" r:id="rId83"/>
    <p:sldId id="646" r:id="rId84"/>
    <p:sldId id="648" r:id="rId85"/>
    <p:sldId id="640" r:id="rId86"/>
    <p:sldId id="272" r:id="rId87"/>
    <p:sldId id="13291" r:id="rId88"/>
    <p:sldId id="266" r:id="rId89"/>
    <p:sldId id="273" r:id="rId90"/>
    <p:sldId id="274" r:id="rId91"/>
    <p:sldId id="13297" r:id="rId92"/>
    <p:sldId id="13377" r:id="rId93"/>
    <p:sldId id="261" r:id="rId94"/>
    <p:sldId id="13400" r:id="rId95"/>
    <p:sldId id="2421" r:id="rId96"/>
    <p:sldId id="13405" r:id="rId97"/>
    <p:sldId id="13397" r:id="rId9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0"/>
    <a:srgbClr val="0432FF"/>
    <a:srgbClr val="D1DDE7"/>
    <a:srgbClr val="DDE5EF"/>
    <a:srgbClr val="E2EBF1"/>
    <a:srgbClr val="045190"/>
    <a:srgbClr val="000000"/>
    <a:srgbClr val="FF00FF"/>
    <a:srgbClr val="F8951E"/>
    <a:srgbClr val="F1C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7" autoAdjust="0"/>
    <p:restoredTop sz="94453" autoAdjust="0"/>
  </p:normalViewPr>
  <p:slideViewPr>
    <p:cSldViewPr>
      <p:cViewPr varScale="1">
        <p:scale>
          <a:sx n="104" d="100"/>
          <a:sy n="104" d="100"/>
        </p:scale>
        <p:origin x="704" y="208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07" Type="http://schemas.openxmlformats.org/officeDocument/2006/relationships/customXml" Target="../customXml/item3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customXml" Target="../customXml/item2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105" Type="http://schemas.openxmlformats.org/officeDocument/2006/relationships/customXml" Target="../customXml/item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tds10\AppData\Local\Microsoft\Windows\Temporary%20Internet%20Files\Content.Outlook\91G04PTU\OlmInc2000%202010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612700198189501"/>
          <c:y val="2.2902442807009999E-2"/>
          <c:w val="0.66774599603620999"/>
          <c:h val="0.899229251649157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81BF-8E4A-8865-7E26E4B4F18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81BF-8E4A-8865-7E26E4B4F180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5-81BF-8E4A-8865-7E26E4B4F180}"/>
              </c:ext>
            </c:extLst>
          </c:dPt>
          <c:cat>
            <c:strRef>
              <c:f>Sheet1!$A$2:$A$5</c:f>
              <c:strCache>
                <c:ptCount val="4"/>
                <c:pt idx="0">
                  <c:v>&lt;60</c:v>
                </c:pt>
                <c:pt idx="1">
                  <c:v>60-69</c:v>
                </c:pt>
                <c:pt idx="2">
                  <c:v>70-79</c:v>
                </c:pt>
                <c:pt idx="3">
                  <c:v>&gt;80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24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BF-8E4A-8865-7E26E4B4F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noFill/>
  </c:sp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EF630-2ACB-48BC-802E-5C666D3F0B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FD29FC9-6FCD-4EE5-A682-9232701D423C}">
      <dgm:prSet/>
      <dgm:spPr/>
      <dgm:t>
        <a:bodyPr/>
        <a:lstStyle/>
        <a:p>
          <a:r>
            <a:rPr lang="en-US"/>
            <a:t>1) CLL is not primarily “chemo-free” in frontline and r/r disease</a:t>
          </a:r>
        </a:p>
      </dgm:t>
    </dgm:pt>
    <dgm:pt modelId="{D8C57A5F-27E3-4A2F-BAF2-D1B8C298BC28}" type="parTrans" cxnId="{D9CD04E7-F1F4-49CE-B86C-03EA5F5DCC23}">
      <dgm:prSet/>
      <dgm:spPr/>
      <dgm:t>
        <a:bodyPr/>
        <a:lstStyle/>
        <a:p>
          <a:endParaRPr lang="en-US"/>
        </a:p>
      </dgm:t>
    </dgm:pt>
    <dgm:pt modelId="{54A3BDD6-4CEF-456D-BC26-EA1075D34A01}" type="sibTrans" cxnId="{D9CD04E7-F1F4-49CE-B86C-03EA5F5DCC23}">
      <dgm:prSet/>
      <dgm:spPr/>
      <dgm:t>
        <a:bodyPr/>
        <a:lstStyle/>
        <a:p>
          <a:endParaRPr lang="en-US"/>
        </a:p>
      </dgm:t>
    </dgm:pt>
    <dgm:pt modelId="{411963B5-E133-41EF-8D1F-ABF3B6FB6FF1}">
      <dgm:prSet/>
      <dgm:spPr/>
      <dgm:t>
        <a:bodyPr/>
        <a:lstStyle/>
        <a:p>
          <a:r>
            <a:rPr lang="en-US"/>
            <a:t>2) BTK inhibitors have beaten FCR / BR / Clb-Obi</a:t>
          </a:r>
        </a:p>
      </dgm:t>
    </dgm:pt>
    <dgm:pt modelId="{1F1BA4B6-39D3-4B61-8604-E72ADA0CA1F0}" type="parTrans" cxnId="{E1AAF268-B3A7-4C49-A391-03553882AF50}">
      <dgm:prSet/>
      <dgm:spPr/>
      <dgm:t>
        <a:bodyPr/>
        <a:lstStyle/>
        <a:p>
          <a:endParaRPr lang="en-US"/>
        </a:p>
      </dgm:t>
    </dgm:pt>
    <dgm:pt modelId="{80B9ECF7-3CE2-46C3-8284-87B52DFE329D}" type="sibTrans" cxnId="{E1AAF268-B3A7-4C49-A391-03553882AF50}">
      <dgm:prSet/>
      <dgm:spPr/>
      <dgm:t>
        <a:bodyPr/>
        <a:lstStyle/>
        <a:p>
          <a:endParaRPr lang="en-US"/>
        </a:p>
      </dgm:t>
    </dgm:pt>
    <dgm:pt modelId="{980004B6-C859-49BB-ACEC-0F3C62745DB9}">
      <dgm:prSet/>
      <dgm:spPr/>
      <dgm:t>
        <a:bodyPr/>
        <a:lstStyle/>
        <a:p>
          <a:r>
            <a:rPr lang="en-US" dirty="0"/>
            <a:t>3) Two approved BTK inhibitors ibrutinib / </a:t>
          </a:r>
          <a:r>
            <a:rPr lang="en-US" dirty="0" err="1"/>
            <a:t>acalabrutinib</a:t>
          </a:r>
          <a:endParaRPr lang="en-US" dirty="0"/>
        </a:p>
      </dgm:t>
    </dgm:pt>
    <dgm:pt modelId="{423FFF6B-74C5-4F67-A5BD-4FDEA41420E8}" type="parTrans" cxnId="{5F6043DB-A7D3-4F16-9528-57F4187E4349}">
      <dgm:prSet/>
      <dgm:spPr/>
      <dgm:t>
        <a:bodyPr/>
        <a:lstStyle/>
        <a:p>
          <a:endParaRPr lang="en-US"/>
        </a:p>
      </dgm:t>
    </dgm:pt>
    <dgm:pt modelId="{7B786FD6-F38A-4CEC-8647-7BE52850289E}" type="sibTrans" cxnId="{5F6043DB-A7D3-4F16-9528-57F4187E4349}">
      <dgm:prSet/>
      <dgm:spPr/>
      <dgm:t>
        <a:bodyPr/>
        <a:lstStyle/>
        <a:p>
          <a:endParaRPr lang="en-US"/>
        </a:p>
      </dgm:t>
    </dgm:pt>
    <dgm:pt modelId="{AE939F4E-04C3-4B42-993A-858C8A471CB7}">
      <dgm:prSet/>
      <dgm:spPr/>
      <dgm:t>
        <a:bodyPr/>
        <a:lstStyle/>
        <a:p>
          <a:r>
            <a:rPr lang="en-US"/>
            <a:t>4) Venetoclax approved in both frontline and r/r disease allows for fixed duration therapy</a:t>
          </a:r>
        </a:p>
      </dgm:t>
    </dgm:pt>
    <dgm:pt modelId="{9F77CBBC-3173-48B4-8065-F0AA994343FC}" type="parTrans" cxnId="{EEDB5518-D80A-4BD6-BA0A-4B3ED95CE8D3}">
      <dgm:prSet/>
      <dgm:spPr/>
      <dgm:t>
        <a:bodyPr/>
        <a:lstStyle/>
        <a:p>
          <a:endParaRPr lang="en-US"/>
        </a:p>
      </dgm:t>
    </dgm:pt>
    <dgm:pt modelId="{3904B263-5B2B-4CB9-8F15-AF481F532A9F}" type="sibTrans" cxnId="{EEDB5518-D80A-4BD6-BA0A-4B3ED95CE8D3}">
      <dgm:prSet/>
      <dgm:spPr/>
      <dgm:t>
        <a:bodyPr/>
        <a:lstStyle/>
        <a:p>
          <a:endParaRPr lang="en-US"/>
        </a:p>
      </dgm:t>
    </dgm:pt>
    <dgm:pt modelId="{66C0F3DB-34C7-4B21-B172-B0A0C6EF15E7}">
      <dgm:prSet/>
      <dgm:spPr/>
      <dgm:t>
        <a:bodyPr/>
        <a:lstStyle/>
        <a:p>
          <a:r>
            <a:rPr lang="en-US"/>
            <a:t>5) In r/r disease – targeted agents have beaten chemotherapy</a:t>
          </a:r>
        </a:p>
      </dgm:t>
    </dgm:pt>
    <dgm:pt modelId="{2AADFD44-9DD8-46F0-B88E-6BA01BA01308}" type="parTrans" cxnId="{FE9D093E-AC88-4385-8F2F-12C104375FF3}">
      <dgm:prSet/>
      <dgm:spPr/>
      <dgm:t>
        <a:bodyPr/>
        <a:lstStyle/>
        <a:p>
          <a:endParaRPr lang="en-US"/>
        </a:p>
      </dgm:t>
    </dgm:pt>
    <dgm:pt modelId="{F47E7BB3-F2D6-40FD-A076-BA8C323A00ED}" type="sibTrans" cxnId="{FE9D093E-AC88-4385-8F2F-12C104375FF3}">
      <dgm:prSet/>
      <dgm:spPr/>
      <dgm:t>
        <a:bodyPr/>
        <a:lstStyle/>
        <a:p>
          <a:endParaRPr lang="en-US"/>
        </a:p>
      </dgm:t>
    </dgm:pt>
    <dgm:pt modelId="{51F3D36B-EA66-477F-A8ED-4E8D047CF05B}" type="pres">
      <dgm:prSet presAssocID="{060EF630-2ACB-48BC-802E-5C666D3F0BD8}" presName="root" presStyleCnt="0">
        <dgm:presLayoutVars>
          <dgm:dir/>
          <dgm:resizeHandles val="exact"/>
        </dgm:presLayoutVars>
      </dgm:prSet>
      <dgm:spPr/>
    </dgm:pt>
    <dgm:pt modelId="{A70F607F-350B-4B2C-B9C3-86B9B1A203D6}" type="pres">
      <dgm:prSet presAssocID="{9FD29FC9-6FCD-4EE5-A682-9232701D423C}" presName="compNode" presStyleCnt="0"/>
      <dgm:spPr/>
    </dgm:pt>
    <dgm:pt modelId="{E756C9CA-443F-423C-9524-AC85A3095BEB}" type="pres">
      <dgm:prSet presAssocID="{9FD29FC9-6FCD-4EE5-A682-9232701D423C}" presName="bgRect" presStyleLbl="bgShp" presStyleIdx="0" presStyleCnt="5"/>
      <dgm:spPr/>
    </dgm:pt>
    <dgm:pt modelId="{1C0A1D40-B011-4601-9CFA-636CA0BD7A04}" type="pres">
      <dgm:prSet presAssocID="{9FD29FC9-6FCD-4EE5-A682-9232701D423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llision"/>
        </a:ext>
      </dgm:extLst>
    </dgm:pt>
    <dgm:pt modelId="{408A7F17-000F-4432-A4CD-8B58B40D4D5A}" type="pres">
      <dgm:prSet presAssocID="{9FD29FC9-6FCD-4EE5-A682-9232701D423C}" presName="spaceRect" presStyleCnt="0"/>
      <dgm:spPr/>
    </dgm:pt>
    <dgm:pt modelId="{05A761D2-7C37-4864-A7CD-0F1778CDFED0}" type="pres">
      <dgm:prSet presAssocID="{9FD29FC9-6FCD-4EE5-A682-9232701D423C}" presName="parTx" presStyleLbl="revTx" presStyleIdx="0" presStyleCnt="5">
        <dgm:presLayoutVars>
          <dgm:chMax val="0"/>
          <dgm:chPref val="0"/>
        </dgm:presLayoutVars>
      </dgm:prSet>
      <dgm:spPr/>
    </dgm:pt>
    <dgm:pt modelId="{AF8F60C9-B36F-4F60-9278-182AF1CC5556}" type="pres">
      <dgm:prSet presAssocID="{54A3BDD6-4CEF-456D-BC26-EA1075D34A01}" presName="sibTrans" presStyleCnt="0"/>
      <dgm:spPr/>
    </dgm:pt>
    <dgm:pt modelId="{0FD05363-375A-40B7-B6FE-2C5D8D2D070C}" type="pres">
      <dgm:prSet presAssocID="{411963B5-E133-41EF-8D1F-ABF3B6FB6FF1}" presName="compNode" presStyleCnt="0"/>
      <dgm:spPr/>
    </dgm:pt>
    <dgm:pt modelId="{A8A9BE24-6999-4D43-BF61-1DCA09223C28}" type="pres">
      <dgm:prSet presAssocID="{411963B5-E133-41EF-8D1F-ABF3B6FB6FF1}" presName="bgRect" presStyleLbl="bgShp" presStyleIdx="1" presStyleCnt="5"/>
      <dgm:spPr/>
    </dgm:pt>
    <dgm:pt modelId="{CD51DA9D-E033-44C3-86E9-4083349F3B2A}" type="pres">
      <dgm:prSet presAssocID="{411963B5-E133-41EF-8D1F-ABF3B6FB6FF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9F303D5-1F38-4BB7-8DB2-A1E238E2A5D8}" type="pres">
      <dgm:prSet presAssocID="{411963B5-E133-41EF-8D1F-ABF3B6FB6FF1}" presName="spaceRect" presStyleCnt="0"/>
      <dgm:spPr/>
    </dgm:pt>
    <dgm:pt modelId="{26373FE7-0826-45A0-B394-05B444FF57C9}" type="pres">
      <dgm:prSet presAssocID="{411963B5-E133-41EF-8D1F-ABF3B6FB6FF1}" presName="parTx" presStyleLbl="revTx" presStyleIdx="1" presStyleCnt="5">
        <dgm:presLayoutVars>
          <dgm:chMax val="0"/>
          <dgm:chPref val="0"/>
        </dgm:presLayoutVars>
      </dgm:prSet>
      <dgm:spPr/>
    </dgm:pt>
    <dgm:pt modelId="{7D678EC8-F01B-468C-8FE1-0B2004ACC308}" type="pres">
      <dgm:prSet presAssocID="{80B9ECF7-3CE2-46C3-8284-87B52DFE329D}" presName="sibTrans" presStyleCnt="0"/>
      <dgm:spPr/>
    </dgm:pt>
    <dgm:pt modelId="{0A16DF2F-71D2-4C45-B939-BD61E596E5F9}" type="pres">
      <dgm:prSet presAssocID="{980004B6-C859-49BB-ACEC-0F3C62745DB9}" presName="compNode" presStyleCnt="0"/>
      <dgm:spPr/>
    </dgm:pt>
    <dgm:pt modelId="{8D64FC29-7F76-4C83-9C56-44DCA6412982}" type="pres">
      <dgm:prSet presAssocID="{980004B6-C859-49BB-ACEC-0F3C62745DB9}" presName="bgRect" presStyleLbl="bgShp" presStyleIdx="2" presStyleCnt="5"/>
      <dgm:spPr/>
    </dgm:pt>
    <dgm:pt modelId="{BF617873-7F8F-41BE-866E-D293E4A937B9}" type="pres">
      <dgm:prSet presAssocID="{980004B6-C859-49BB-ACEC-0F3C62745D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8332532-133E-458F-AC8A-9A54F1BE1826}" type="pres">
      <dgm:prSet presAssocID="{980004B6-C859-49BB-ACEC-0F3C62745DB9}" presName="spaceRect" presStyleCnt="0"/>
      <dgm:spPr/>
    </dgm:pt>
    <dgm:pt modelId="{8FCE1482-811E-454B-952E-DC4A8D6371A4}" type="pres">
      <dgm:prSet presAssocID="{980004B6-C859-49BB-ACEC-0F3C62745DB9}" presName="parTx" presStyleLbl="revTx" presStyleIdx="2" presStyleCnt="5">
        <dgm:presLayoutVars>
          <dgm:chMax val="0"/>
          <dgm:chPref val="0"/>
        </dgm:presLayoutVars>
      </dgm:prSet>
      <dgm:spPr/>
    </dgm:pt>
    <dgm:pt modelId="{39B0E8E6-716A-4152-BFE9-DBB7CAF134F8}" type="pres">
      <dgm:prSet presAssocID="{7B786FD6-F38A-4CEC-8647-7BE52850289E}" presName="sibTrans" presStyleCnt="0"/>
      <dgm:spPr/>
    </dgm:pt>
    <dgm:pt modelId="{AB58C533-C153-4894-9155-4E3EA60BFB4A}" type="pres">
      <dgm:prSet presAssocID="{AE939F4E-04C3-4B42-993A-858C8A471CB7}" presName="compNode" presStyleCnt="0"/>
      <dgm:spPr/>
    </dgm:pt>
    <dgm:pt modelId="{760EA99A-6807-46B3-9043-8A9061CB782F}" type="pres">
      <dgm:prSet presAssocID="{AE939F4E-04C3-4B42-993A-858C8A471CB7}" presName="bgRect" presStyleLbl="bgShp" presStyleIdx="3" presStyleCnt="5"/>
      <dgm:spPr/>
    </dgm:pt>
    <dgm:pt modelId="{A6B44DC7-A5EC-48C7-ABC8-E3BE3FD69EAA}" type="pres">
      <dgm:prSet presAssocID="{AE939F4E-04C3-4B42-993A-858C8A471C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275FA5F-3D23-4334-ADFC-3540561063FA}" type="pres">
      <dgm:prSet presAssocID="{AE939F4E-04C3-4B42-993A-858C8A471CB7}" presName="spaceRect" presStyleCnt="0"/>
      <dgm:spPr/>
    </dgm:pt>
    <dgm:pt modelId="{346A79E0-BC70-44F6-817B-7014DADA5142}" type="pres">
      <dgm:prSet presAssocID="{AE939F4E-04C3-4B42-993A-858C8A471CB7}" presName="parTx" presStyleLbl="revTx" presStyleIdx="3" presStyleCnt="5">
        <dgm:presLayoutVars>
          <dgm:chMax val="0"/>
          <dgm:chPref val="0"/>
        </dgm:presLayoutVars>
      </dgm:prSet>
      <dgm:spPr/>
    </dgm:pt>
    <dgm:pt modelId="{D205DC74-D102-4D5E-B187-00FD6B7420DF}" type="pres">
      <dgm:prSet presAssocID="{3904B263-5B2B-4CB9-8F15-AF481F532A9F}" presName="sibTrans" presStyleCnt="0"/>
      <dgm:spPr/>
    </dgm:pt>
    <dgm:pt modelId="{692D1CE1-5CA6-4656-B142-1EE8E35B5D31}" type="pres">
      <dgm:prSet presAssocID="{66C0F3DB-34C7-4B21-B172-B0A0C6EF15E7}" presName="compNode" presStyleCnt="0"/>
      <dgm:spPr/>
    </dgm:pt>
    <dgm:pt modelId="{FAF25223-4ABE-4CB6-9F68-FF214E8D96F9}" type="pres">
      <dgm:prSet presAssocID="{66C0F3DB-34C7-4B21-B172-B0A0C6EF15E7}" presName="bgRect" presStyleLbl="bgShp" presStyleIdx="4" presStyleCnt="5"/>
      <dgm:spPr/>
    </dgm:pt>
    <dgm:pt modelId="{C4575142-6586-4ED4-9585-5AF63B39F79B}" type="pres">
      <dgm:prSet presAssocID="{66C0F3DB-34C7-4B21-B172-B0A0C6EF15E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V"/>
        </a:ext>
      </dgm:extLst>
    </dgm:pt>
    <dgm:pt modelId="{E0794325-5F64-4FE7-A867-6E0D669E2505}" type="pres">
      <dgm:prSet presAssocID="{66C0F3DB-34C7-4B21-B172-B0A0C6EF15E7}" presName="spaceRect" presStyleCnt="0"/>
      <dgm:spPr/>
    </dgm:pt>
    <dgm:pt modelId="{4B26C290-515B-48F7-B578-24BB0C4724E8}" type="pres">
      <dgm:prSet presAssocID="{66C0F3DB-34C7-4B21-B172-B0A0C6EF15E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ABB1B05-A20D-484A-A32B-DC4FAA53E4BC}" type="presOf" srcId="{9FD29FC9-6FCD-4EE5-A682-9232701D423C}" destId="{05A761D2-7C37-4864-A7CD-0F1778CDFED0}" srcOrd="0" destOrd="0" presId="urn:microsoft.com/office/officeart/2018/2/layout/IconVerticalSolidList"/>
    <dgm:cxn modelId="{EEDB5518-D80A-4BD6-BA0A-4B3ED95CE8D3}" srcId="{060EF630-2ACB-48BC-802E-5C666D3F0BD8}" destId="{AE939F4E-04C3-4B42-993A-858C8A471CB7}" srcOrd="3" destOrd="0" parTransId="{9F77CBBC-3173-48B4-8065-F0AA994343FC}" sibTransId="{3904B263-5B2B-4CB9-8F15-AF481F532A9F}"/>
    <dgm:cxn modelId="{FE9D093E-AC88-4385-8F2F-12C104375FF3}" srcId="{060EF630-2ACB-48BC-802E-5C666D3F0BD8}" destId="{66C0F3DB-34C7-4B21-B172-B0A0C6EF15E7}" srcOrd="4" destOrd="0" parTransId="{2AADFD44-9DD8-46F0-B88E-6BA01BA01308}" sibTransId="{F47E7BB3-F2D6-40FD-A076-BA8C323A00ED}"/>
    <dgm:cxn modelId="{E1AAF268-B3A7-4C49-A391-03553882AF50}" srcId="{060EF630-2ACB-48BC-802E-5C666D3F0BD8}" destId="{411963B5-E133-41EF-8D1F-ABF3B6FB6FF1}" srcOrd="1" destOrd="0" parTransId="{1F1BA4B6-39D3-4B61-8604-E72ADA0CA1F0}" sibTransId="{80B9ECF7-3CE2-46C3-8284-87B52DFE329D}"/>
    <dgm:cxn modelId="{76B5F4B6-F3F0-4B81-A5EE-940B4B0AB358}" type="presOf" srcId="{66C0F3DB-34C7-4B21-B172-B0A0C6EF15E7}" destId="{4B26C290-515B-48F7-B578-24BB0C4724E8}" srcOrd="0" destOrd="0" presId="urn:microsoft.com/office/officeart/2018/2/layout/IconVerticalSolidList"/>
    <dgm:cxn modelId="{55DA5FC6-8545-4AA7-A29E-D16F53087DD4}" type="presOf" srcId="{AE939F4E-04C3-4B42-993A-858C8A471CB7}" destId="{346A79E0-BC70-44F6-817B-7014DADA5142}" srcOrd="0" destOrd="0" presId="urn:microsoft.com/office/officeart/2018/2/layout/IconVerticalSolidList"/>
    <dgm:cxn modelId="{5A3E73D8-3BAD-4D96-BB6F-AF23D2ED383E}" type="presOf" srcId="{060EF630-2ACB-48BC-802E-5C666D3F0BD8}" destId="{51F3D36B-EA66-477F-A8ED-4E8D047CF05B}" srcOrd="0" destOrd="0" presId="urn:microsoft.com/office/officeart/2018/2/layout/IconVerticalSolidList"/>
    <dgm:cxn modelId="{5F6043DB-A7D3-4F16-9528-57F4187E4349}" srcId="{060EF630-2ACB-48BC-802E-5C666D3F0BD8}" destId="{980004B6-C859-49BB-ACEC-0F3C62745DB9}" srcOrd="2" destOrd="0" parTransId="{423FFF6B-74C5-4F67-A5BD-4FDEA41420E8}" sibTransId="{7B786FD6-F38A-4CEC-8647-7BE52850289E}"/>
    <dgm:cxn modelId="{D9CD04E7-F1F4-49CE-B86C-03EA5F5DCC23}" srcId="{060EF630-2ACB-48BC-802E-5C666D3F0BD8}" destId="{9FD29FC9-6FCD-4EE5-A682-9232701D423C}" srcOrd="0" destOrd="0" parTransId="{D8C57A5F-27E3-4A2F-BAF2-D1B8C298BC28}" sibTransId="{54A3BDD6-4CEF-456D-BC26-EA1075D34A01}"/>
    <dgm:cxn modelId="{4EFFF8FD-CFD7-48C3-91B1-145D6F5F0ED3}" type="presOf" srcId="{980004B6-C859-49BB-ACEC-0F3C62745DB9}" destId="{8FCE1482-811E-454B-952E-DC4A8D6371A4}" srcOrd="0" destOrd="0" presId="urn:microsoft.com/office/officeart/2018/2/layout/IconVerticalSolidList"/>
    <dgm:cxn modelId="{7277A7FE-763E-4F6D-B656-996BBA43A4C0}" type="presOf" srcId="{411963B5-E133-41EF-8D1F-ABF3B6FB6FF1}" destId="{26373FE7-0826-45A0-B394-05B444FF57C9}" srcOrd="0" destOrd="0" presId="urn:microsoft.com/office/officeart/2018/2/layout/IconVerticalSolidList"/>
    <dgm:cxn modelId="{6FF2039A-9355-419C-A5EE-DA68EC0B088C}" type="presParOf" srcId="{51F3D36B-EA66-477F-A8ED-4E8D047CF05B}" destId="{A70F607F-350B-4B2C-B9C3-86B9B1A203D6}" srcOrd="0" destOrd="0" presId="urn:microsoft.com/office/officeart/2018/2/layout/IconVerticalSolidList"/>
    <dgm:cxn modelId="{4EFA0DF5-BEFC-4730-B7B0-5A4235ACD762}" type="presParOf" srcId="{A70F607F-350B-4B2C-B9C3-86B9B1A203D6}" destId="{E756C9CA-443F-423C-9524-AC85A3095BEB}" srcOrd="0" destOrd="0" presId="urn:microsoft.com/office/officeart/2018/2/layout/IconVerticalSolidList"/>
    <dgm:cxn modelId="{00E07513-87B1-4DFE-BFBC-E842CD4361C8}" type="presParOf" srcId="{A70F607F-350B-4B2C-B9C3-86B9B1A203D6}" destId="{1C0A1D40-B011-4601-9CFA-636CA0BD7A04}" srcOrd="1" destOrd="0" presId="urn:microsoft.com/office/officeart/2018/2/layout/IconVerticalSolidList"/>
    <dgm:cxn modelId="{CAF1611C-D58E-4D6D-A0D4-C875A04BB0BB}" type="presParOf" srcId="{A70F607F-350B-4B2C-B9C3-86B9B1A203D6}" destId="{408A7F17-000F-4432-A4CD-8B58B40D4D5A}" srcOrd="2" destOrd="0" presId="urn:microsoft.com/office/officeart/2018/2/layout/IconVerticalSolidList"/>
    <dgm:cxn modelId="{189FE45B-F160-4903-A8DF-338D5E6A17D8}" type="presParOf" srcId="{A70F607F-350B-4B2C-B9C3-86B9B1A203D6}" destId="{05A761D2-7C37-4864-A7CD-0F1778CDFED0}" srcOrd="3" destOrd="0" presId="urn:microsoft.com/office/officeart/2018/2/layout/IconVerticalSolidList"/>
    <dgm:cxn modelId="{6AC942FE-6A75-4F73-9210-8C1DB21DB2FC}" type="presParOf" srcId="{51F3D36B-EA66-477F-A8ED-4E8D047CF05B}" destId="{AF8F60C9-B36F-4F60-9278-182AF1CC5556}" srcOrd="1" destOrd="0" presId="urn:microsoft.com/office/officeart/2018/2/layout/IconVerticalSolidList"/>
    <dgm:cxn modelId="{800A1F87-5C14-4BBA-87F2-C661FA21E7B3}" type="presParOf" srcId="{51F3D36B-EA66-477F-A8ED-4E8D047CF05B}" destId="{0FD05363-375A-40B7-B6FE-2C5D8D2D070C}" srcOrd="2" destOrd="0" presId="urn:microsoft.com/office/officeart/2018/2/layout/IconVerticalSolidList"/>
    <dgm:cxn modelId="{E2E073B1-190E-4846-8B59-BA402C922387}" type="presParOf" srcId="{0FD05363-375A-40B7-B6FE-2C5D8D2D070C}" destId="{A8A9BE24-6999-4D43-BF61-1DCA09223C28}" srcOrd="0" destOrd="0" presId="urn:microsoft.com/office/officeart/2018/2/layout/IconVerticalSolidList"/>
    <dgm:cxn modelId="{6B3AA19C-EA1C-447A-9677-65660FB2B89F}" type="presParOf" srcId="{0FD05363-375A-40B7-B6FE-2C5D8D2D070C}" destId="{CD51DA9D-E033-44C3-86E9-4083349F3B2A}" srcOrd="1" destOrd="0" presId="urn:microsoft.com/office/officeart/2018/2/layout/IconVerticalSolidList"/>
    <dgm:cxn modelId="{7F67F7B3-3CBF-4D20-A156-CEF1B2BE8C89}" type="presParOf" srcId="{0FD05363-375A-40B7-B6FE-2C5D8D2D070C}" destId="{29F303D5-1F38-4BB7-8DB2-A1E238E2A5D8}" srcOrd="2" destOrd="0" presId="urn:microsoft.com/office/officeart/2018/2/layout/IconVerticalSolidList"/>
    <dgm:cxn modelId="{D34B3110-3FEF-4FBA-8C62-D191AABE0AF1}" type="presParOf" srcId="{0FD05363-375A-40B7-B6FE-2C5D8D2D070C}" destId="{26373FE7-0826-45A0-B394-05B444FF57C9}" srcOrd="3" destOrd="0" presId="urn:microsoft.com/office/officeart/2018/2/layout/IconVerticalSolidList"/>
    <dgm:cxn modelId="{5A086236-9036-4D04-ADE7-C95222C579F8}" type="presParOf" srcId="{51F3D36B-EA66-477F-A8ED-4E8D047CF05B}" destId="{7D678EC8-F01B-468C-8FE1-0B2004ACC308}" srcOrd="3" destOrd="0" presId="urn:microsoft.com/office/officeart/2018/2/layout/IconVerticalSolidList"/>
    <dgm:cxn modelId="{0360568B-EC47-43F6-A947-2B14B2749864}" type="presParOf" srcId="{51F3D36B-EA66-477F-A8ED-4E8D047CF05B}" destId="{0A16DF2F-71D2-4C45-B939-BD61E596E5F9}" srcOrd="4" destOrd="0" presId="urn:microsoft.com/office/officeart/2018/2/layout/IconVerticalSolidList"/>
    <dgm:cxn modelId="{0393A418-1C07-4D79-A78E-77AA66A7356F}" type="presParOf" srcId="{0A16DF2F-71D2-4C45-B939-BD61E596E5F9}" destId="{8D64FC29-7F76-4C83-9C56-44DCA6412982}" srcOrd="0" destOrd="0" presId="urn:microsoft.com/office/officeart/2018/2/layout/IconVerticalSolidList"/>
    <dgm:cxn modelId="{A56DDF0A-3765-4D0E-A3FC-EF3B027339DA}" type="presParOf" srcId="{0A16DF2F-71D2-4C45-B939-BD61E596E5F9}" destId="{BF617873-7F8F-41BE-866E-D293E4A937B9}" srcOrd="1" destOrd="0" presId="urn:microsoft.com/office/officeart/2018/2/layout/IconVerticalSolidList"/>
    <dgm:cxn modelId="{934187BB-28F2-4808-B4F6-138B16A54554}" type="presParOf" srcId="{0A16DF2F-71D2-4C45-B939-BD61E596E5F9}" destId="{A8332532-133E-458F-AC8A-9A54F1BE1826}" srcOrd="2" destOrd="0" presId="urn:microsoft.com/office/officeart/2018/2/layout/IconVerticalSolidList"/>
    <dgm:cxn modelId="{FFE4950A-8D2D-4499-832D-BD8F8D4C9510}" type="presParOf" srcId="{0A16DF2F-71D2-4C45-B939-BD61E596E5F9}" destId="{8FCE1482-811E-454B-952E-DC4A8D6371A4}" srcOrd="3" destOrd="0" presId="urn:microsoft.com/office/officeart/2018/2/layout/IconVerticalSolidList"/>
    <dgm:cxn modelId="{75F05BA1-0205-4FF2-85F2-121FF6863232}" type="presParOf" srcId="{51F3D36B-EA66-477F-A8ED-4E8D047CF05B}" destId="{39B0E8E6-716A-4152-BFE9-DBB7CAF134F8}" srcOrd="5" destOrd="0" presId="urn:microsoft.com/office/officeart/2018/2/layout/IconVerticalSolidList"/>
    <dgm:cxn modelId="{4C625715-2A8C-4BB0-B4A1-B2CBF530B8A8}" type="presParOf" srcId="{51F3D36B-EA66-477F-A8ED-4E8D047CF05B}" destId="{AB58C533-C153-4894-9155-4E3EA60BFB4A}" srcOrd="6" destOrd="0" presId="urn:microsoft.com/office/officeart/2018/2/layout/IconVerticalSolidList"/>
    <dgm:cxn modelId="{837EE067-0C90-4B92-A67D-7C45C461E8A7}" type="presParOf" srcId="{AB58C533-C153-4894-9155-4E3EA60BFB4A}" destId="{760EA99A-6807-46B3-9043-8A9061CB782F}" srcOrd="0" destOrd="0" presId="urn:microsoft.com/office/officeart/2018/2/layout/IconVerticalSolidList"/>
    <dgm:cxn modelId="{4BF76997-45AB-4EAB-958F-18FD8350FCC1}" type="presParOf" srcId="{AB58C533-C153-4894-9155-4E3EA60BFB4A}" destId="{A6B44DC7-A5EC-48C7-ABC8-E3BE3FD69EAA}" srcOrd="1" destOrd="0" presId="urn:microsoft.com/office/officeart/2018/2/layout/IconVerticalSolidList"/>
    <dgm:cxn modelId="{49D07EE8-8B72-4A5D-BCFD-56C3B5A1DC99}" type="presParOf" srcId="{AB58C533-C153-4894-9155-4E3EA60BFB4A}" destId="{3275FA5F-3D23-4334-ADFC-3540561063FA}" srcOrd="2" destOrd="0" presId="urn:microsoft.com/office/officeart/2018/2/layout/IconVerticalSolidList"/>
    <dgm:cxn modelId="{76E371CE-DE5A-4831-8B01-D3C625DB6638}" type="presParOf" srcId="{AB58C533-C153-4894-9155-4E3EA60BFB4A}" destId="{346A79E0-BC70-44F6-817B-7014DADA5142}" srcOrd="3" destOrd="0" presId="urn:microsoft.com/office/officeart/2018/2/layout/IconVerticalSolidList"/>
    <dgm:cxn modelId="{876B0CB0-45AC-44C3-8397-298F34BC4B72}" type="presParOf" srcId="{51F3D36B-EA66-477F-A8ED-4E8D047CF05B}" destId="{D205DC74-D102-4D5E-B187-00FD6B7420DF}" srcOrd="7" destOrd="0" presId="urn:microsoft.com/office/officeart/2018/2/layout/IconVerticalSolidList"/>
    <dgm:cxn modelId="{358B1FFE-39A7-4771-8F22-2BAEAD58297A}" type="presParOf" srcId="{51F3D36B-EA66-477F-A8ED-4E8D047CF05B}" destId="{692D1CE1-5CA6-4656-B142-1EE8E35B5D31}" srcOrd="8" destOrd="0" presId="urn:microsoft.com/office/officeart/2018/2/layout/IconVerticalSolidList"/>
    <dgm:cxn modelId="{05E55970-99EB-4E32-A414-A1AA25E0069A}" type="presParOf" srcId="{692D1CE1-5CA6-4656-B142-1EE8E35B5D31}" destId="{FAF25223-4ABE-4CB6-9F68-FF214E8D96F9}" srcOrd="0" destOrd="0" presId="urn:microsoft.com/office/officeart/2018/2/layout/IconVerticalSolidList"/>
    <dgm:cxn modelId="{3345A46F-349F-4A01-89EB-28B680726E97}" type="presParOf" srcId="{692D1CE1-5CA6-4656-B142-1EE8E35B5D31}" destId="{C4575142-6586-4ED4-9585-5AF63B39F79B}" srcOrd="1" destOrd="0" presId="urn:microsoft.com/office/officeart/2018/2/layout/IconVerticalSolidList"/>
    <dgm:cxn modelId="{1BEA62A2-7E3F-4EFB-8608-FACF5F0210EC}" type="presParOf" srcId="{692D1CE1-5CA6-4656-B142-1EE8E35B5D31}" destId="{E0794325-5F64-4FE7-A867-6E0D669E2505}" srcOrd="2" destOrd="0" presId="urn:microsoft.com/office/officeart/2018/2/layout/IconVerticalSolidList"/>
    <dgm:cxn modelId="{9904D8CB-0065-4C8D-B28C-1BFB7CE72423}" type="presParOf" srcId="{692D1CE1-5CA6-4656-B142-1EE8E35B5D31}" destId="{4B26C290-515B-48F7-B578-24BB0C4724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6C9CA-443F-423C-9524-AC85A3095BEB}">
      <dsp:nvSpPr>
        <dsp:cNvPr id="0" name=""/>
        <dsp:cNvSpPr/>
      </dsp:nvSpPr>
      <dsp:spPr>
        <a:xfrm>
          <a:off x="0" y="4353"/>
          <a:ext cx="6269038" cy="9272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A1D40-B011-4601-9CFA-636CA0BD7A04}">
      <dsp:nvSpPr>
        <dsp:cNvPr id="0" name=""/>
        <dsp:cNvSpPr/>
      </dsp:nvSpPr>
      <dsp:spPr>
        <a:xfrm>
          <a:off x="280489" y="212981"/>
          <a:ext cx="509980" cy="5099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761D2-7C37-4864-A7CD-0F1778CDFED0}">
      <dsp:nvSpPr>
        <dsp:cNvPr id="0" name=""/>
        <dsp:cNvSpPr/>
      </dsp:nvSpPr>
      <dsp:spPr>
        <a:xfrm>
          <a:off x="1070958" y="4353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1) CLL is not primarily “chemo-free” in frontline and r/r disease</a:t>
          </a:r>
        </a:p>
      </dsp:txBody>
      <dsp:txXfrm>
        <a:off x="1070958" y="4353"/>
        <a:ext cx="5198079" cy="927236"/>
      </dsp:txXfrm>
    </dsp:sp>
    <dsp:sp modelId="{A8A9BE24-6999-4D43-BF61-1DCA09223C28}">
      <dsp:nvSpPr>
        <dsp:cNvPr id="0" name=""/>
        <dsp:cNvSpPr/>
      </dsp:nvSpPr>
      <dsp:spPr>
        <a:xfrm>
          <a:off x="0" y="1163398"/>
          <a:ext cx="6269038" cy="9272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1DA9D-E033-44C3-86E9-4083349F3B2A}">
      <dsp:nvSpPr>
        <dsp:cNvPr id="0" name=""/>
        <dsp:cNvSpPr/>
      </dsp:nvSpPr>
      <dsp:spPr>
        <a:xfrm>
          <a:off x="280489" y="1372026"/>
          <a:ext cx="509980" cy="5099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73FE7-0826-45A0-B394-05B444FF57C9}">
      <dsp:nvSpPr>
        <dsp:cNvPr id="0" name=""/>
        <dsp:cNvSpPr/>
      </dsp:nvSpPr>
      <dsp:spPr>
        <a:xfrm>
          <a:off x="1070958" y="1163398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2) BTK inhibitors have beaten FCR / BR / Clb-Obi</a:t>
          </a:r>
        </a:p>
      </dsp:txBody>
      <dsp:txXfrm>
        <a:off x="1070958" y="1163398"/>
        <a:ext cx="5198079" cy="927236"/>
      </dsp:txXfrm>
    </dsp:sp>
    <dsp:sp modelId="{8D64FC29-7F76-4C83-9C56-44DCA6412982}">
      <dsp:nvSpPr>
        <dsp:cNvPr id="0" name=""/>
        <dsp:cNvSpPr/>
      </dsp:nvSpPr>
      <dsp:spPr>
        <a:xfrm>
          <a:off x="0" y="2322444"/>
          <a:ext cx="6269038" cy="9272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17873-7F8F-41BE-866E-D293E4A937B9}">
      <dsp:nvSpPr>
        <dsp:cNvPr id="0" name=""/>
        <dsp:cNvSpPr/>
      </dsp:nvSpPr>
      <dsp:spPr>
        <a:xfrm>
          <a:off x="280489" y="2531072"/>
          <a:ext cx="509980" cy="5099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E1482-811E-454B-952E-DC4A8D6371A4}">
      <dsp:nvSpPr>
        <dsp:cNvPr id="0" name=""/>
        <dsp:cNvSpPr/>
      </dsp:nvSpPr>
      <dsp:spPr>
        <a:xfrm>
          <a:off x="1070958" y="2322444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3) Two approved BTK inhibitors ibrutinib / </a:t>
          </a:r>
          <a:r>
            <a:rPr lang="en-US" sz="1900" kern="1200" dirty="0" err="1"/>
            <a:t>acalabrutinib</a:t>
          </a:r>
          <a:endParaRPr lang="en-US" sz="1900" kern="1200" dirty="0"/>
        </a:p>
      </dsp:txBody>
      <dsp:txXfrm>
        <a:off x="1070958" y="2322444"/>
        <a:ext cx="5198079" cy="927236"/>
      </dsp:txXfrm>
    </dsp:sp>
    <dsp:sp modelId="{760EA99A-6807-46B3-9043-8A9061CB782F}">
      <dsp:nvSpPr>
        <dsp:cNvPr id="0" name=""/>
        <dsp:cNvSpPr/>
      </dsp:nvSpPr>
      <dsp:spPr>
        <a:xfrm>
          <a:off x="0" y="3481489"/>
          <a:ext cx="6269038" cy="9272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44DC7-A5EC-48C7-ABC8-E3BE3FD69EAA}">
      <dsp:nvSpPr>
        <dsp:cNvPr id="0" name=""/>
        <dsp:cNvSpPr/>
      </dsp:nvSpPr>
      <dsp:spPr>
        <a:xfrm>
          <a:off x="280489" y="3690118"/>
          <a:ext cx="509980" cy="5099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A79E0-BC70-44F6-817B-7014DADA5142}">
      <dsp:nvSpPr>
        <dsp:cNvPr id="0" name=""/>
        <dsp:cNvSpPr/>
      </dsp:nvSpPr>
      <dsp:spPr>
        <a:xfrm>
          <a:off x="1070958" y="3481489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4) Venetoclax approved in both frontline and r/r disease allows for fixed duration therapy</a:t>
          </a:r>
        </a:p>
      </dsp:txBody>
      <dsp:txXfrm>
        <a:off x="1070958" y="3481489"/>
        <a:ext cx="5198079" cy="927236"/>
      </dsp:txXfrm>
    </dsp:sp>
    <dsp:sp modelId="{FAF25223-4ABE-4CB6-9F68-FF214E8D96F9}">
      <dsp:nvSpPr>
        <dsp:cNvPr id="0" name=""/>
        <dsp:cNvSpPr/>
      </dsp:nvSpPr>
      <dsp:spPr>
        <a:xfrm>
          <a:off x="0" y="4640535"/>
          <a:ext cx="6269038" cy="9272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75142-6586-4ED4-9585-5AF63B39F79B}">
      <dsp:nvSpPr>
        <dsp:cNvPr id="0" name=""/>
        <dsp:cNvSpPr/>
      </dsp:nvSpPr>
      <dsp:spPr>
        <a:xfrm>
          <a:off x="280489" y="4849163"/>
          <a:ext cx="509980" cy="5099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6C290-515B-48F7-B578-24BB0C4724E8}">
      <dsp:nvSpPr>
        <dsp:cNvPr id="0" name=""/>
        <dsp:cNvSpPr/>
      </dsp:nvSpPr>
      <dsp:spPr>
        <a:xfrm>
          <a:off x="1070958" y="4640535"/>
          <a:ext cx="5198079" cy="927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33" tIns="98133" rIns="98133" bIns="981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5) In r/r disease – targeted agents have beaten chemotherapy</a:t>
          </a:r>
        </a:p>
      </dsp:txBody>
      <dsp:txXfrm>
        <a:off x="1070958" y="4640535"/>
        <a:ext cx="5198079" cy="927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DB787-9FB4-DC4A-80AA-DB3AF5C8F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3163482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C305C35D-B923-B546-8F7B-4E69ACAFDC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010B8-0B7A-7343-AB7D-633B336ABF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7E7B0C0D-4070-D94B-8493-72A00508E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60268429-6662-C642-A59E-B538B4738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087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BED1D331-6162-C240-A10A-35339D7A7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68AE2BFA-68D3-E144-8AC2-168B5C11F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45F60890-07BB-5145-ACD8-7368E3330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3F7261-0480-A240-8538-AAEEFE287F8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852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D217B5AB-535D-654A-9BE7-26EE94F911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D532FF5F-2503-8C43-AA99-E08EDC686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384C2DFE-8CF6-0B4D-9334-0ACAE7BAA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07158D-6CF7-F147-A4FF-7957E2DC5F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60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6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4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C560D96A-910A-D744-976A-4AD47F1DFB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C7E02-BFA7-0D43-82CB-765B16F68A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08551685-694E-C24F-A886-E3FE9F8E3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14A6651-29FD-BB4F-ADA3-C1804BD54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21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4AE8232-CE38-8245-8C0C-6449DAAD7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C6F52-D08B-8D4F-B1B7-5FB5E9FA01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3F271704-3FED-DB41-BFD7-95BB6E591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7340C97-BD8A-CC43-808F-98BBB2777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02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0E204B51-FD0C-784A-B9A6-4A3D277CE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F655C-C700-7A43-BBC3-556153CEBBC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AE423C12-EE6C-354A-AE81-2709999B4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90D7C3F4-7F6E-7343-BCBD-E5B7F0F89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0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11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>
            <a:extLst>
              <a:ext uri="{FF2B5EF4-FFF2-40B4-BE49-F238E27FC236}">
                <a16:creationId xmlns:a16="http://schemas.microsoft.com/office/drawing/2014/main" id="{F8CCA29C-2A48-4450-8894-00880EC7C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izenplatzhalter 2">
            <a:extLst>
              <a:ext uri="{FF2B5EF4-FFF2-40B4-BE49-F238E27FC236}">
                <a16:creationId xmlns:a16="http://schemas.microsoft.com/office/drawing/2014/main" id="{7C5A9BA1-450F-4F52-9889-B12D1DECB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en-US"/>
          </a:p>
        </p:txBody>
      </p:sp>
      <p:sp>
        <p:nvSpPr>
          <p:cNvPr id="106500" name="Foliennummernplatzhalter 3">
            <a:extLst>
              <a:ext uri="{FF2B5EF4-FFF2-40B4-BE49-F238E27FC236}">
                <a16:creationId xmlns:a16="http://schemas.microsoft.com/office/drawing/2014/main" id="{28BE4270-FF47-4460-A67D-0B5A5680D9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465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465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 defTabSz="465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 defTabSz="465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651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CDD9E-3497-47EB-B205-9E96C726DA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651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2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FF60CB4C-DB0A-244F-A4B0-26DE1B31F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AC8D6BE4-2E10-F149-A82E-2B5F1887D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CD1ED5D6-99C3-8746-B4D3-1C87698B27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5D3B66-640A-FF44-BC5D-CFC191A6F3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9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72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8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07FC10B-46EF-D342-A4AC-AB1F54F0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220344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865595"/>
      </p:ext>
    </p:extLst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584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407504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752668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70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185158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174084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4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4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66629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599931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299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20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773523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anchorCtr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26409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7956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6440896"/>
      </p:ext>
    </p:extLst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797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797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480029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9"/>
          <p:cNvSpPr>
            <a:spLocks noGrp="1"/>
          </p:cNvSpPr>
          <p:nvPr>
            <p:ph type="title"/>
          </p:nvPr>
        </p:nvSpPr>
        <p:spPr>
          <a:xfrm>
            <a:off x="609609" y="228571"/>
            <a:ext cx="8228572" cy="914286"/>
          </a:xfrm>
        </p:spPr>
        <p:txBody>
          <a:bodyPr lIns="0" tIns="0" rIns="0" bIns="0">
            <a:noAutofit/>
          </a:bodyPr>
          <a:lstStyle>
            <a:lvl1pPr algn="l">
              <a:defRPr sz="23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3"/>
          </p:nvPr>
        </p:nvSpPr>
        <p:spPr>
          <a:xfrm>
            <a:off x="610291" y="1143016"/>
            <a:ext cx="8228572" cy="683383"/>
          </a:xfrm>
        </p:spPr>
        <p:txBody>
          <a:bodyPr lIns="0" tIns="0" rIns="0" bIns="45710" anchor="b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35837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68" y="1498606"/>
            <a:ext cx="10917765" cy="486410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73" y="6622295"/>
            <a:ext cx="1830629" cy="153888"/>
          </a:xfrm>
        </p:spPr>
        <p:txBody>
          <a:bodyPr wrap="none"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6186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0727-B686-4354-8DB7-95EDACAF2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D4AE7-A3D5-4077-9551-CF0A270FC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992A7-BA74-41AE-9180-879C1CA5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028A1-CFFC-4AB2-9D81-04C5CA7B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FC75D-EEC6-4683-BD33-DE17861F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654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7704C-8462-4A66-A8E2-7BCBAB23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72E5C-5155-410F-8CFE-EC2E273B5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AD349-D9E9-4EA4-93E3-F90FB01D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841C4-2E9F-4965-BAC3-9492A548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C66B4-59F8-4269-B770-F0D11218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5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C981-127B-45D6-8565-D62EF6E0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CDB2D-15AC-4D4C-B7EC-424B6C71B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8885-CB52-4B7F-8EA2-FFA13E45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E901C-DDF8-4070-9EC6-66F52918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2DE06-8A56-4DB5-A3D6-DDFE6FA3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069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F23C5-3AD7-46A1-8B2F-5E9E4D2F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5E348-4C53-49A3-B3EE-8BBDB0685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6F4DD-F373-4695-B490-8C8A8660F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B41E6-90E3-4495-B442-1593A470B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54B4F-370A-4A35-843F-2E7BBFE0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467DE-F30A-41FC-90FC-1819AF4E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505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C720-2992-45ED-8BE5-5C1A9AA7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3BD29-9297-4B69-A243-32EDD4673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05106-1657-4073-88C3-0DDAE863D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E99B7-A0BF-4365-B36A-42D1465F0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E458E-BE1E-4511-913B-5B756DCE7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D41DD-90E8-4A3E-A5FA-9E8EBC1D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D364C0-B47F-4588-AB84-99419DBDC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B7D4F-914B-420A-B178-58CF3B53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253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5186-3408-4136-8E49-3E469418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3D4E1-7286-4ADD-94FD-7CE0787B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54593-6460-404C-95EF-BDCAED625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A464D-6129-4D44-A08F-CA5BB59B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126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F38EE0-CCAB-490E-AA17-DED16203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3416B-E2E8-4EED-8199-CE91BF01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C0F8B-B8F2-498E-8AF0-19568E96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7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33421769"/>
      </p:ext>
    </p:extLst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68A7-2C93-4567-9996-D3B5E28BD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E9A7-0E6F-470C-B160-A147E319A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76E95-8E9F-40CA-9BF5-3451C8EDF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8FCC5-DCD3-4ED2-8202-D3590B7C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0BA8F-BB1D-4F33-A6DF-9AD946B3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F92EB-1F78-4055-A8E7-9BA67DC83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490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EB05-BF36-443E-9A81-27A928F7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2D9B4C-F866-4195-9ADD-95796A45E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071E9-6C58-4CF8-9491-8E94C801B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A3AEF-412A-4DD5-AE86-3419DD32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278F0-74B7-4304-A1DA-9BFDE658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61A8C-0E61-43D6-97CC-4B6C3B49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4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8966-C24F-44BB-B7D4-E2098B946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C7D08-74FF-454A-902C-209B6176F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995DE-800A-4E6F-87C1-600FFD8B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305F-0A0C-4AEE-8658-B93C2E6B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442C0-8068-4FFA-9DA0-2C35C0E0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9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937E6-127F-46CF-AFA4-BF632BE58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4EFCF-4CCF-4227-BE2C-6DDE4315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5A1A-380D-4CB3-9543-32EC94AE1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93FCC-2775-4784-83DB-047707BB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F908-026D-417A-866D-C68AC93F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74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69700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64314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683700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7220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88575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54244047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183220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200149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2211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>
                <a:latin typeface="Times"/>
                <a:cs typeface="Times"/>
              </a:defRPr>
            </a:lvl1pPr>
            <a:lvl2pPr>
              <a:buClr>
                <a:srgbClr val="075596"/>
              </a:buClr>
              <a:defRPr>
                <a:latin typeface="Times"/>
                <a:cs typeface="Times"/>
              </a:defRPr>
            </a:lvl2pPr>
            <a:lvl3pPr>
              <a:buClr>
                <a:srgbClr val="075596"/>
              </a:buClr>
              <a:defRPr>
                <a:latin typeface="Times"/>
                <a:cs typeface="Times"/>
              </a:defRPr>
            </a:lvl3pPr>
            <a:lvl4pPr>
              <a:buClr>
                <a:srgbClr val="075596"/>
              </a:buClr>
              <a:defRPr>
                <a:latin typeface="Times"/>
                <a:cs typeface="Times"/>
              </a:defRPr>
            </a:lvl4pPr>
            <a:lvl5pPr>
              <a:buClr>
                <a:srgbClr val="075596"/>
              </a:buClr>
              <a:defRPr>
                <a:latin typeface="Times"/>
                <a:cs typeface="Time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A8DD2E-7423-D642-93D9-585832DCAD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86F00E-687A-B146-B106-323E7EB350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54FCBF-8221-0242-8A64-BDD5B4707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E073B-5114-F44A-BE01-5AD8B0CBCD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975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8382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8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4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0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8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800">
                <a:latin typeface="Times"/>
                <a:cs typeface="Time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8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4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0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8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800">
                <a:latin typeface="Times"/>
                <a:cs typeface="Time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7EB1E9-3B1E-0247-8BED-08BAC8F97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2BCF22-E39C-1240-B85A-4B29217956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B253F3-429E-1746-BADE-8235DA66B3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D50AE-B4F6-B942-8CE4-470882DDB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814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62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0755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62200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4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0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18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6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600">
                <a:latin typeface="Times"/>
                <a:cs typeface="Time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3" y="1722438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0755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3" y="2362200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4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0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18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6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600">
                <a:latin typeface="Times"/>
                <a:cs typeface="Time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1A496C-2B10-104F-AE24-2A987168F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2B0529-67DF-4A44-8EF2-5DB8A94BB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C75398-6E5B-1946-B812-17A11D841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C270C-9379-7941-AE0D-C7BDDBBD6F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256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2D3F4C-5CD9-DE4E-94B1-20FAD213F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C1ED25-BB5B-0944-BC22-5BA8A5F6A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377210-C331-6145-B773-D7A3B52E2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76E48-6B5C-8E4E-A6CA-6F5FAD3FE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056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990600"/>
            <a:ext cx="4011084" cy="673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0"/>
            <a:ext cx="6815667" cy="51355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32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8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4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20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2000">
                <a:latin typeface="Times"/>
                <a:cs typeface="Time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828801"/>
            <a:ext cx="4011084" cy="4297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7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DAFC4-2DA4-054E-85F8-D3252FB4B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66148-2624-6C40-8D11-1B00AD2844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7A0E3-C470-2F44-A055-5FE6EBD45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01CDA-F071-D44A-B1A8-4AB44AF2A2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397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41600" y="1295400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40DBEB-61D5-DB49-A1B3-AAA08DDA2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CA75E0-5C77-C241-96B5-4E7C5FE49D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ABE183-DA82-0949-933A-25EA0EC5CF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F7F5F-F206-9C48-A5F5-8927618B5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981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55209-54E6-1C4B-9A92-59A0A01CB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B823C0-CC40-2647-910C-9EF1C3766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98FFAB-B166-4D43-B3AF-581C1F028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61B83-B576-ED44-8C2E-756B54693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779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38358"/>
            <a:ext cx="10363200" cy="914401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828800"/>
            <a:ext cx="8534400" cy="38100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"/>
                <a:cs typeface="Time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4EA8A4-4E55-C048-8978-D2DD68537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F6FCD0-1F58-3F4E-B1F0-9335BEA94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03DBA4-0E64-BB4D-B7BC-5AA51BCE7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78A01-1EBA-F94A-9CE9-5E8A62D1CA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663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46AD50-91F9-8741-8C73-CD6F3F34DA78}"/>
              </a:ext>
            </a:extLst>
          </p:cNvPr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ABFDD-D44A-B448-ADA6-E8E2AC759707}"/>
              </a:ext>
            </a:extLst>
          </p:cNvPr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32289-98FC-814A-B309-8FF306B72A08}"/>
              </a:ext>
            </a:extLst>
          </p:cNvPr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065C12-911E-6849-9DFB-85DD17620F06}"/>
              </a:ext>
            </a:extLst>
          </p:cNvPr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CE7D3-037A-EE46-B1D0-98477BBA7051}"/>
              </a:ext>
            </a:extLst>
          </p:cNvPr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>
            <a:extLst>
              <a:ext uri="{FF2B5EF4-FFF2-40B4-BE49-F238E27FC236}">
                <a16:creationId xmlns:a16="http://schemas.microsoft.com/office/drawing/2014/main" id="{26881F03-2581-8B4A-884A-05D8BC26DE3B}"/>
              </a:ext>
            </a:extLst>
          </p:cNvPr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>
            <a:extLst>
              <a:ext uri="{FF2B5EF4-FFF2-40B4-BE49-F238E27FC236}">
                <a16:creationId xmlns:a16="http://schemas.microsoft.com/office/drawing/2014/main" id="{52262D79-276E-614A-B7FE-8FDDADFF340A}"/>
              </a:ext>
            </a:extLst>
          </p:cNvPr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00C1A6-04A2-D745-8DCD-525DB840545D}"/>
              </a:ext>
            </a:extLst>
          </p:cNvPr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FCBB84-5E71-B143-9EDE-FAD40A524D5A}"/>
              </a:ext>
            </a:extLst>
          </p:cNvPr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EE10A7-CF7C-8049-9D55-23CAF38E7241}"/>
              </a:ext>
            </a:extLst>
          </p:cNvPr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0CB616-9257-E746-9675-4463C1003938}"/>
              </a:ext>
            </a:extLst>
          </p:cNvPr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>
            <a:extLst>
              <a:ext uri="{FF2B5EF4-FFF2-40B4-BE49-F238E27FC236}">
                <a16:creationId xmlns:a16="http://schemas.microsoft.com/office/drawing/2014/main" id="{F2A58271-738C-F843-91FA-0AD4BCD5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49B4F-7E01-2747-8B1A-D7B1C996F12C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18" name="Footer Placeholder 16">
            <a:extLst>
              <a:ext uri="{FF2B5EF4-FFF2-40B4-BE49-F238E27FC236}">
                <a16:creationId xmlns:a16="http://schemas.microsoft.com/office/drawing/2014/main" id="{CCCC5D8E-2437-5A42-BA50-D81C49DB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3524B267-BF9C-2848-8878-9DFC94E7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/>
            </a:lvl1pPr>
          </a:lstStyle>
          <a:p>
            <a:fld id="{62705FB2-9E9E-014A-864D-F173FC8069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981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15915-C655-F840-97BD-6265606F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FF6F0-821A-DE41-875F-5D98A500497C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DC33B-1C0D-1F41-9F0E-351580FE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5B64F-36A8-004F-B372-04253DE3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64432-159D-D44B-9763-475C9DBFE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95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998835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2B89-7861-EE47-BD9F-D36932F0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E613F-4F40-9647-910A-BE1C041803E4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3E7D8-98AF-564A-96BC-0F1CF7AC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A767A-1C4E-4843-9F82-0ECF95CE5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3B702-468C-F946-8146-465E10823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51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FE281-EC03-F24C-8E1C-DCBE0C81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09B07-4BFC-8149-A2D5-5DCD099CE694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6B106-5D9D-E84E-A2E6-33676A88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6FC42-FC88-3146-A30E-F271120C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D6725-332C-8F47-A1D1-B105433A10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511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>
            <a:extLst>
              <a:ext uri="{FF2B5EF4-FFF2-40B4-BE49-F238E27FC236}">
                <a16:creationId xmlns:a16="http://schemas.microsoft.com/office/drawing/2014/main" id="{F339CBF5-707C-B545-A828-B4D2B5E4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0DB81-0ECF-7E47-9EB4-838E50B64374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E614D7B5-6130-E24E-9A5F-311E05334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DF68E0-BE14-894F-A692-27042016218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4F30D8D5-AC65-FD4A-AACD-CF2D34CCE7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17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8C191-55B5-4B45-8B29-F586D756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FDCCD-1DD8-594E-B3CA-4C6AEA96F05B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64F03-F22C-EB48-87EB-7F7D42D5E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1FA53-E754-354F-ABA9-2AA1DFAB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C4A30-8BAB-0E47-B380-D661F863F2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809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C0B45F-0B47-4542-8493-F594B78B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4798D-1090-C54D-9D6C-8ACB8E3987E6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BFD5E-A7D5-E54B-B4D5-DA8E8969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4EA66-6B53-5A4E-9C86-FFB3B3FF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550EB-3368-7F40-90FA-71E7E6FD2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61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74B3C-C39B-D940-99A5-0F6C5C82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66C58-20B2-4546-B065-CDA5242190AB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90694-F103-B241-9AA1-BBEA879F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303DD-752E-5144-9DDD-BD06007F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99D11-A93E-EB48-AB37-07171F708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950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F16B6-E04A-5640-9A00-B414B3099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62FDC-67BF-5547-A754-B18465A36EE6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163DB-8BA1-E84D-8E7F-E263FB34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EBEAB-A59D-A34E-A9F8-F6507E4A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E90BA-FA30-7846-B9B8-927CD0E43C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950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63BAF-3D07-8F4E-AFAC-7290132C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C96DA-E8F7-9B48-B138-7CFDAA452704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18E87-C354-2F40-9259-79C1392F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55C81-B2C3-9944-83A6-35EFDCF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EB8DD-F720-6446-B118-32D7987FD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245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84D02-BDBF-5047-8E50-ED483A22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277E-2BFE-D746-A261-47A0F2A840D6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8D56E-4725-9F40-B46F-B29DF419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0D45-5ADF-A044-8294-F9303674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63867-2675-2042-A34B-F51C6E683C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83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47800"/>
            <a:ext cx="11074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3848100"/>
            <a:ext cx="11074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033C3-F281-A343-8782-7C9BEB517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486D-BFB0-0948-8C55-051FDCE88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b="1"/>
            </a:lvl1pPr>
          </a:lstStyle>
          <a:p>
            <a:fld id="{FA8A27CD-5F91-694B-9C93-F8070466138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FCCDE-A338-A74D-998A-6302D3C8A2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247178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9E4E1A-7E54-724C-95BF-E796ACD0FA87}"/>
              </a:ext>
            </a:extLst>
          </p:cNvPr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52DBCD-3D2B-0E4D-8DB8-9908D77F8E08}"/>
              </a:ext>
            </a:extLst>
          </p:cNvPr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7A924-27FA-024C-B188-E488617255AB}"/>
              </a:ext>
            </a:extLst>
          </p:cNvPr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19533-DE47-3440-8BFF-2ECFE68E15CB}"/>
              </a:ext>
            </a:extLst>
          </p:cNvPr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2F5A4B-E51A-AF40-B8CB-53F240A1B137}"/>
              </a:ext>
            </a:extLst>
          </p:cNvPr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>
            <a:extLst>
              <a:ext uri="{FF2B5EF4-FFF2-40B4-BE49-F238E27FC236}">
                <a16:creationId xmlns:a16="http://schemas.microsoft.com/office/drawing/2014/main" id="{7655FEA4-786A-2D47-8902-94308C4F1F8A}"/>
              </a:ext>
            </a:extLst>
          </p:cNvPr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>
            <a:extLst>
              <a:ext uri="{FF2B5EF4-FFF2-40B4-BE49-F238E27FC236}">
                <a16:creationId xmlns:a16="http://schemas.microsoft.com/office/drawing/2014/main" id="{987CEE5C-F09E-9547-BA26-CCBE73FD512B}"/>
              </a:ext>
            </a:extLst>
          </p:cNvPr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D9707B-6308-5C42-B2CE-E376907E0C28}"/>
              </a:ext>
            </a:extLst>
          </p:cNvPr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275677-5949-7140-AD40-D04BFB27A8B8}"/>
              </a:ext>
            </a:extLst>
          </p:cNvPr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660F8F-3622-F942-9FCA-092CC816DE3A}"/>
              </a:ext>
            </a:extLst>
          </p:cNvPr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FB1850-F125-3E43-9439-58F1E5CEE114}"/>
              </a:ext>
            </a:extLst>
          </p:cNvPr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>
            <a:extLst>
              <a:ext uri="{FF2B5EF4-FFF2-40B4-BE49-F238E27FC236}">
                <a16:creationId xmlns:a16="http://schemas.microsoft.com/office/drawing/2014/main" id="{3655AB1D-1AE3-D245-8582-9A041175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E8E1-9948-7441-A8C5-96265D7B03F8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18" name="Footer Placeholder 16">
            <a:extLst>
              <a:ext uri="{FF2B5EF4-FFF2-40B4-BE49-F238E27FC236}">
                <a16:creationId xmlns:a16="http://schemas.microsoft.com/office/drawing/2014/main" id="{F9316544-876F-1F4D-9083-B3DE40B73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702B9720-25E9-F34B-8133-A4825DE5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/>
            </a:lvl1pPr>
          </a:lstStyle>
          <a:p>
            <a:fld id="{3978E0EC-FB3D-3C4F-BCF0-4D23B18150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466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918C2-BB1A-504C-915E-4D44D43B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64797-A54E-3047-9E54-7A15BE6932E8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99F95-A230-8C40-A94B-8488F25D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C33A3-2E4E-F642-8725-2AD4582A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07952-EC45-D44C-84D9-01DACD0028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587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D5BC1-C4B3-1D4D-8FF7-DB8849B2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0D322-7F0D-0D4D-922E-E5941421D72F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9E7BE-477A-A64C-8BD9-A41AC634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C7E7F-ADFF-DE49-AEAE-88B8909E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50E27-6D31-B847-8656-246F8AC7DF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161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26E27-E240-064B-8475-2145673A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5FCC0-1356-9848-A76A-C90989D89757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8D0B8-ACD1-8444-A35A-CB5AEE98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70407-0417-4442-AB0F-7C2EEBC5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06CFA-7DD7-1A42-A2B4-10BA05990D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510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>
            <a:extLst>
              <a:ext uri="{FF2B5EF4-FFF2-40B4-BE49-F238E27FC236}">
                <a16:creationId xmlns:a16="http://schemas.microsoft.com/office/drawing/2014/main" id="{A968503C-38F1-6B4D-A9FD-7D044ABF8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E303-72D5-6343-AE80-48D586588391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D6F4A248-DC52-514D-9C2A-FCC48C0BED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FCF2C3-1FC4-D243-B86C-0BD76C1E171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F2D568D5-AA67-6C43-B91D-3044832DB7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47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79B29-2CE8-9F4E-A618-AE240836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40677-97FC-1B4D-A0AA-86B935BB9C71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83A9C-C06D-4443-96B8-DE195EAD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6BB7A-06B0-AD47-A7D3-C4F41D44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7AFAA-508B-2F48-9BC5-3774ACCB8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36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9AC4C-708A-3649-98A2-901EC8675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0036F-F75F-0E49-8A47-B8BB835A0224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B2A2D-5B33-F74F-B2E6-C06964E6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E66AC-BD10-A84E-A157-CD3D34D4C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BBD6F-9473-2F4A-A44F-075CEF143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273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5F1DC-0EB8-7E4C-952A-DC217C58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2BB9-2EA1-0947-B199-5333F6C71529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FF296-9646-E847-9B58-46C6BB53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7CB3-E8AD-3C49-AA75-C7E3B5FF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959A6-4E65-5344-B0DD-C3BF1C4963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25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E9C8E-ED9E-0B4E-A489-981DB83E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7A98C-6CEE-EF46-967C-BCD58BB7F1FB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0661D-2BB1-1044-8F92-799619B1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63E5F-6D19-0341-BD2B-87188460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0ABB4-AFB1-014D-BA8A-853473A1C1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849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90805-1A8B-E447-8B18-615CFF05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6DA8A-862C-3841-B9B9-FE998B4F2F70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B59D-4DB2-6442-99FA-4A1D5A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63359-8DFA-5947-AA19-4F6E0277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A4AC1-6C28-BA4F-92B9-4A97017CFC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53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535518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2F0F-1954-724F-BAF8-ED70F223C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8137-D882-1E42-818D-4677DAE1795F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89B5E-44DF-014E-A166-30A0C581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677E3-C6CF-FF49-AB73-CE5033D6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9A85-2AC1-874A-B3E4-F5B196FD13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26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47800"/>
            <a:ext cx="11074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3848100"/>
            <a:ext cx="11074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8C665-CE8F-0248-8910-9BCDB9B70F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D2E2E-23DA-5B40-AC49-8E40F7EFB5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b="1"/>
            </a:lvl1pPr>
          </a:lstStyle>
          <a:p>
            <a:fld id="{CB8D74F4-C10D-3F4B-88CF-3DA145EB0F7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EE5F7-655E-2C47-85D0-C3FA12F3BF5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98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ABC0BF-5A50-5041-8309-E1F17892B11C}"/>
              </a:ext>
            </a:extLst>
          </p:cNvPr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ECA52-9950-E344-AD91-7AD89636B13D}"/>
              </a:ext>
            </a:extLst>
          </p:cNvPr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D75A7-BF04-D849-953E-DFE68D2E4A9B}"/>
              </a:ext>
            </a:extLst>
          </p:cNvPr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ECF99-A8A0-1D48-936F-87E2402DEBEF}"/>
              </a:ext>
            </a:extLst>
          </p:cNvPr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93EEE-DB09-D24F-B5F4-AE3B74B575E1}"/>
              </a:ext>
            </a:extLst>
          </p:cNvPr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>
            <a:extLst>
              <a:ext uri="{FF2B5EF4-FFF2-40B4-BE49-F238E27FC236}">
                <a16:creationId xmlns:a16="http://schemas.microsoft.com/office/drawing/2014/main" id="{32C6AE89-B1B8-F746-87E3-6C26DEDD3C7D}"/>
              </a:ext>
            </a:extLst>
          </p:cNvPr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>
            <a:extLst>
              <a:ext uri="{FF2B5EF4-FFF2-40B4-BE49-F238E27FC236}">
                <a16:creationId xmlns:a16="http://schemas.microsoft.com/office/drawing/2014/main" id="{06FFC2C5-1FC9-884B-A21F-3B2999674E28}"/>
              </a:ext>
            </a:extLst>
          </p:cNvPr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9BE64B-5887-CC40-9491-D7B928330104}"/>
              </a:ext>
            </a:extLst>
          </p:cNvPr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F9C9A-5C43-684F-AD06-121928F12A49}"/>
              </a:ext>
            </a:extLst>
          </p:cNvPr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28D8F0-797B-FF4D-BF11-15BCFE37870F}"/>
              </a:ext>
            </a:extLst>
          </p:cNvPr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F3A34-D9A6-134B-A505-863895AEE5D3}"/>
              </a:ext>
            </a:extLst>
          </p:cNvPr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>
            <a:extLst>
              <a:ext uri="{FF2B5EF4-FFF2-40B4-BE49-F238E27FC236}">
                <a16:creationId xmlns:a16="http://schemas.microsoft.com/office/drawing/2014/main" id="{8190F49A-87AB-DD49-92BE-9F0DCC6F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00AD7-F042-C549-9DD6-48484D5EA68F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18" name="Footer Placeholder 16">
            <a:extLst>
              <a:ext uri="{FF2B5EF4-FFF2-40B4-BE49-F238E27FC236}">
                <a16:creationId xmlns:a16="http://schemas.microsoft.com/office/drawing/2014/main" id="{8CC42829-7F63-AA43-ABFB-BF6F35B2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366A297B-574B-1648-B825-B14DDD2F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/>
            </a:lvl1pPr>
          </a:lstStyle>
          <a:p>
            <a:fld id="{B90B7CC8-B46F-794A-B394-2700C0ECA0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88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B576F-8892-044B-B442-A18BEAE1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FA66-03D1-7946-8F6B-38EC7620D1F9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32D17-B4E0-584A-969B-23DF1EAE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26C53-C021-2343-8FF3-1A2EFBBE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456E8-5DC8-8B4C-8663-C48170F18B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745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90D64-9324-8C45-95AA-4B669897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6A1C-7983-3046-9793-5FB217D388E5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427C8-07AE-F643-8E20-91DAE9B0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43835-356A-1549-8C14-9959F05E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1FFAD-00C5-DD4C-9E9C-E60576C84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499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F978D-FE3D-AB48-88DE-8A7E261E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EDAF8-3620-4F4F-B99F-61A5A249CAC4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BCA38-1D93-BC44-BEAD-CA0D541C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A61F3-D99B-9544-AA38-07948C39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D1D89-E6C2-974B-8CA5-110B1F5B7A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150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>
            <a:extLst>
              <a:ext uri="{FF2B5EF4-FFF2-40B4-BE49-F238E27FC236}">
                <a16:creationId xmlns:a16="http://schemas.microsoft.com/office/drawing/2014/main" id="{3AF2BCCB-694C-3342-A806-C6F9C4FB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3E1B-47CF-FB4A-962B-3705C8BE54C2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F04760B8-EA77-3F4D-8AFA-E24F0B821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304A31-9355-664B-9EBD-C9BB02A2AF6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Footer Placeholder 27">
            <a:extLst>
              <a:ext uri="{FF2B5EF4-FFF2-40B4-BE49-F238E27FC236}">
                <a16:creationId xmlns:a16="http://schemas.microsoft.com/office/drawing/2014/main" id="{9B519D9E-91FC-6843-8729-2EC36AD22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9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7C5FF-B6FB-694B-837E-15C725D4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D729F-1CB8-5147-908B-A37770CE6B0F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7F04A-AA43-0341-92DD-3F9F8516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9FB31-2318-DD4C-9F54-E876C8B1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5D41A-FB54-C24F-83BE-ADD849DB9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047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865C5-27BC-144F-9DFE-F99276DE1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AA332-C3FE-2446-9804-881AB052B659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CDAFB-1E4F-4349-B9E4-7AA0B9C2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5DA89-5EC0-3C45-BA44-546EBDA7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BFAAE-BCFD-9740-A2A7-C49133923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826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68986-9778-1A44-B357-0CF9A2DB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5BBAF-02CA-554F-9217-6D8C7371310F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96183-229D-D747-9D75-9FD743BE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31A04-5286-B346-99A4-888677B9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07372-B74D-2F4F-BCBF-8FEDA1AAB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4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040579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E6129-E36C-E541-95F9-814537B0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CD73E-2D04-8540-A11D-F7D271BB22C3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5AB1F-C5D2-9B4D-BF9E-D1462EE5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061DC-1DD1-D14A-AC12-F6A0EB7A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63B0-F850-ED41-A224-D0461B3C99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359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3901-BBC4-954C-9541-368084C2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3B010-4BE7-0641-8DCB-A034D577F15F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D5B5-A662-6D42-B91F-D1A189F1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F70F6-8145-894C-8A15-D1FC0A10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58555-0D20-B54B-BCAD-3693BCAA5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378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01B4C-6F00-2941-B6D7-71AA5131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63BD5-BCEE-034F-94BE-549E4D9062C2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F0335-2338-DD4B-99FF-B79771E1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8A678-6F0F-5F49-B1B5-41425FBD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7FC63-4DCA-E446-B586-2CECF08236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3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47800"/>
            <a:ext cx="11074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3848100"/>
            <a:ext cx="11074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024A5-3D75-8A4A-9D71-A0BE85426A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E0969-FF49-3E45-AC24-67CC53A831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b="1"/>
            </a:lvl1pPr>
          </a:lstStyle>
          <a:p>
            <a:fld id="{194B85AB-61B9-9848-A490-BAB0AE398F6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48216D-AB0F-3748-81CE-4FC6217B167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ea typeface="ＭＳ Ｐゴシック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42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10972800" cy="42211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>
                <a:latin typeface="Times"/>
                <a:cs typeface="Times"/>
              </a:defRPr>
            </a:lvl1pPr>
            <a:lvl2pPr>
              <a:buClr>
                <a:srgbClr val="075596"/>
              </a:buClr>
              <a:defRPr>
                <a:latin typeface="Times"/>
                <a:cs typeface="Times"/>
              </a:defRPr>
            </a:lvl2pPr>
            <a:lvl3pPr>
              <a:buClr>
                <a:srgbClr val="075596"/>
              </a:buClr>
              <a:defRPr>
                <a:latin typeface="Times"/>
                <a:cs typeface="Times"/>
              </a:defRPr>
            </a:lvl3pPr>
            <a:lvl4pPr>
              <a:buClr>
                <a:srgbClr val="075596"/>
              </a:buClr>
              <a:defRPr>
                <a:latin typeface="Times"/>
                <a:cs typeface="Times"/>
              </a:defRPr>
            </a:lvl4pPr>
            <a:lvl5pPr>
              <a:buClr>
                <a:srgbClr val="075596"/>
              </a:buClr>
              <a:defRPr>
                <a:latin typeface="Times"/>
                <a:cs typeface="Time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0F6ED9-DFE7-1A4B-8D1C-009EC61207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32E952-0090-C240-9159-296F60EBBB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8765B4-8999-B644-8FEE-D6FFA0E289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F5756-1AF7-D443-9A19-AF9398711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991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8382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8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4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0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8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800">
                <a:latin typeface="Times"/>
                <a:cs typeface="Time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8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4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0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8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800">
                <a:latin typeface="Times"/>
                <a:cs typeface="Time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483EBA-4714-FD42-A832-A19269B9E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4D1A8-D4BF-2A44-B484-50FB5E0DA5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065F0A-80AE-C543-9116-CD393BC75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46F9A-F482-4845-8DB7-DCF430159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12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62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0755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62200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4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0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18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6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600">
                <a:latin typeface="Times"/>
                <a:cs typeface="Time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722438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>
                <a:solidFill>
                  <a:srgbClr val="07559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362200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24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0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18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16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1600">
                <a:latin typeface="Times"/>
                <a:cs typeface="Time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D83A32-C31F-1F4C-8F9E-F78B7E3591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7FAC98-8D17-5C48-A565-99571D694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B99633-D892-DD49-B729-9207AC8B5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D20C8-D4E3-604D-BD3C-F7EE30FDF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512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98C6DD-9E2B-D24C-81BA-F4841E577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F2A5F1-9D87-F34C-9834-9ED253065F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51802A-7870-D94A-A2DD-DB2E1E2F5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D7955-72AA-1944-A5B3-D23935E64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24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990600"/>
            <a:ext cx="4011084" cy="6731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0"/>
            <a:ext cx="6815667" cy="5135563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075596"/>
              </a:buClr>
              <a:defRPr sz="3200">
                <a:latin typeface="Times"/>
                <a:cs typeface="Times"/>
              </a:defRPr>
            </a:lvl1pPr>
            <a:lvl2pPr>
              <a:buClr>
                <a:srgbClr val="075596"/>
              </a:buClr>
              <a:defRPr sz="2800">
                <a:latin typeface="Times"/>
                <a:cs typeface="Times"/>
              </a:defRPr>
            </a:lvl2pPr>
            <a:lvl3pPr>
              <a:buClr>
                <a:srgbClr val="075596"/>
              </a:buClr>
              <a:defRPr sz="2400">
                <a:latin typeface="Times"/>
                <a:cs typeface="Times"/>
              </a:defRPr>
            </a:lvl3pPr>
            <a:lvl4pPr>
              <a:buClr>
                <a:srgbClr val="075596"/>
              </a:buClr>
              <a:defRPr sz="2000">
                <a:latin typeface="Times"/>
                <a:cs typeface="Times"/>
              </a:defRPr>
            </a:lvl4pPr>
            <a:lvl5pPr>
              <a:buClr>
                <a:srgbClr val="075596"/>
              </a:buClr>
              <a:defRPr sz="2000">
                <a:latin typeface="Times"/>
                <a:cs typeface="Time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828801"/>
            <a:ext cx="4011084" cy="4297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7559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DCD917-BF51-514B-947C-289812BFD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F5462-6B17-1941-B3E9-7424D48BBF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8B500-8DDF-4644-B048-38FC3B8104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EE50D-6E1C-6849-A120-B18DAEF39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788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41600" y="1295400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200CCB-ADA3-6B43-965F-AEDCA34FD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B706E3-777F-A94B-85D9-5DC47BFDA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D90ECC-9397-9D4E-A58C-95C4D7445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9D1B1-BAF2-BD4F-BBF9-7D5779FFCA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23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743517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6A5AF0-C33C-384E-961C-6D52083A1A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06DDB2-E4A9-C24D-89EA-73E570A8A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1A9769-746A-C64B-9319-8231D4604E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CFE04-C0E7-9B41-ABD4-BF8875514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98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38360"/>
            <a:ext cx="10363200" cy="914401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755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828800"/>
            <a:ext cx="8534400" cy="38100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latin typeface="Times"/>
                <a:cs typeface="Time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6A25E-F4C7-EE49-8CE6-5C233D71E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FBED75-5B6C-214F-9BF9-D3AFFEDD4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8FC9BD-5D3D-2B4F-A952-CB54CCE5A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44DF7-7D2F-B547-B0EB-13D028B689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730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AABE6-AF6B-4BFD-B681-1A448322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F9AF-B5D3-4443-B5D5-F479C10FD7AF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FDF53-434C-4A8F-BF76-0D8A9ACC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14B4-6431-4703-9DE8-46E39F8E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C8DB6-F61F-4782-BA65-8373A1892F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5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BB8D3-147E-4F28-A245-09F3554D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65BC-3359-47B1-890D-4A838F33FE31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342BC-6812-4D43-AFE1-D8DC3D57F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AA567-C386-4D7B-8E03-1865D9ED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5E6AC-8358-4C80-94CD-C93D90E25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47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9A89B-25CE-4A86-B700-7D4ED0DB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1835B-9B81-4282-9647-3B493E2D550F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5FF9D-898E-4BA6-87BA-89BB5A5E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9143F-C37D-412F-9ED6-60718238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3D129-8707-454D-8D15-98568476C9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76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B3E725-3660-4C1A-A7FB-4A1790AC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10DF8-4337-402E-83BD-5B52EC825B1B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CF9B05-F37C-4267-817D-2A835E5A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56343D-C351-4E0B-94F1-2EB8D1C3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EAA05-7A0F-4009-A2F9-550E97657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39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13D5272-558E-497A-AEB3-1ACA7BB44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8FD8-BBD2-460D-8B60-EA704F2CD20D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57A369-92F3-4C9D-B70D-B7FBA7BA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5C3D0F-A218-4E18-84F5-19E3B8F5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B0454-7827-4B71-8ADA-E7574FB80E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7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5477BF-2149-4A01-9B90-9DCF35CB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32AA-4476-47A5-9C6C-A35AFAB4B362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297A86-44DF-4F31-9C4C-4611F3C6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C2BFB2-C581-4968-92CE-835B4B6C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E8569-AF14-4AA3-81B6-D423EE030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B6ACD5-A333-41AA-A706-86188185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0D2B2-E76F-4CA2-B4B6-0C4B07256E9A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13D315D-7B33-4D57-883A-1402FEADF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09CCFB-E4D1-4FC1-B230-B1C71A2C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D2844-BC8F-408D-AAEF-285DD09C5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6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D1325E-23BC-40A1-8467-F8EF179F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15AF8-E5F3-40DE-A97C-124E5164F06C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04C37E-8BF7-4C2B-B236-44F5B231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D2D23C-A45E-46D3-95DE-36664A5A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A241D-A460-4D40-880A-971017BC0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8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654099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50229C-63DB-4787-A25A-B3AE4867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D1228-7448-4C4A-BF08-A499D149D222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AE3E14-074C-40E8-A75D-BC02A69C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D5D018-496C-4751-A498-446A14F7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818F-0F9D-43D5-9E0C-6A37AC2AE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2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A4B44-5BE5-4B7D-B89E-F36D7551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D9C7-F215-4BCE-B54B-60AD367BB14F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2398-95E4-4933-8364-FADED4BF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635F1-33F9-43B7-8919-2E5EB9A4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98D0-647A-462B-8DC0-EC5C66EF2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2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7E3F7-B3E3-426A-8A5E-7E9B1F6B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FFACD-0278-4C9C-899E-B381E4EC8B2D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DAFBA-2CBF-4B56-BFE0-EC594411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E8BA9-0F10-4723-8AF5-82729656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CAE2F-2AD3-4962-A963-E1E8D57B6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rk">
            <a:extLst>
              <a:ext uri="{FF2B5EF4-FFF2-40B4-BE49-F238E27FC236}">
                <a16:creationId xmlns:a16="http://schemas.microsoft.com/office/drawing/2014/main" id="{4432723D-229F-44B2-9A8F-BC0DCF696A82}"/>
              </a:ext>
            </a:extLst>
          </p:cNvPr>
          <p:cNvSpPr/>
          <p:nvPr userDrawn="1"/>
        </p:nvSpPr>
        <p:spPr>
          <a:xfrm>
            <a:off x="0" y="1140885"/>
            <a:ext cx="12192000" cy="57171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8F225-1E64-4490-BE7F-C387C30C5A30}"/>
              </a:ext>
            </a:extLst>
          </p:cNvPr>
          <p:cNvSpPr/>
          <p:nvPr userDrawn="1"/>
        </p:nvSpPr>
        <p:spPr>
          <a:xfrm>
            <a:off x="-27517" y="114300"/>
            <a:ext cx="429684" cy="8466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365760"/>
            <a:ext cx="11263037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65665" y="80965"/>
            <a:ext cx="11216640" cy="145295"/>
          </a:xfr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947378-5C2E-497A-8544-5AF560E197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8F394-3E79-48A1-8280-70C102C44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4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818F08-2DFA-4B71-A612-A08080B83E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4117" cy="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562222E-5239-43A0-98F8-F4020D933E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5451"/>
            <a:ext cx="12194117" cy="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5"/>
            <a:ext cx="11480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0" y="274639"/>
            <a:ext cx="11480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 b="1" i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6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DD2BA40-281E-4E79-AC1A-147CF86329C3}"/>
              </a:ext>
            </a:extLst>
          </p:cNvPr>
          <p:cNvSpPr/>
          <p:nvPr userDrawn="1"/>
        </p:nvSpPr>
        <p:spPr>
          <a:xfrm>
            <a:off x="207434" y="-353484"/>
            <a:ext cx="1413933" cy="1060451"/>
          </a:xfrm>
          <a:prstGeom prst="ellipse">
            <a:avLst/>
          </a:prstGeom>
          <a:solidFill>
            <a:srgbClr val="F956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4BBD4D-A199-4B2F-BE60-AA3ED50F23D4}"/>
              </a:ext>
            </a:extLst>
          </p:cNvPr>
          <p:cNvSpPr>
            <a:spLocks noChangeAspect="1"/>
          </p:cNvSpPr>
          <p:nvPr userDrawn="1"/>
        </p:nvSpPr>
        <p:spPr>
          <a:xfrm>
            <a:off x="-766233" y="-27517"/>
            <a:ext cx="1680633" cy="125941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C748E6F-B412-4253-A4B6-4C0B0D47C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84" y="281518"/>
            <a:ext cx="448733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544329" y="277286"/>
            <a:ext cx="9584779" cy="782108"/>
          </a:xfrm>
          <a:prstGeom prst="rect">
            <a:avLst/>
          </a:prstGeom>
        </p:spPr>
        <p:txBody>
          <a:bodyPr lIns="121917" tIns="60958" rIns="121917" bIns="60958"/>
          <a:lstStyle>
            <a:lvl1pPr algn="l">
              <a:defRPr sz="400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14400" y="1743605"/>
            <a:ext cx="10363200" cy="4699528"/>
          </a:xfrm>
          <a:prstGeom prst="rect">
            <a:avLst/>
          </a:prstGeom>
        </p:spPr>
        <p:txBody>
          <a:bodyPr lIns="121917" tIns="60958" rIns="121917" bIns="60958"/>
          <a:lstStyle>
            <a:lvl1pPr marL="380982" indent="-380982"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l"/>
              <a:defRPr sz="2533" b="0" spc="0">
                <a:solidFill>
                  <a:srgbClr val="60605B"/>
                </a:solidFill>
                <a:latin typeface="Verdana"/>
                <a:cs typeface="Verdana"/>
              </a:defRPr>
            </a:lvl1pPr>
            <a:lvl2pPr marL="359982" indent="-359982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3"/>
              </a:buBlip>
              <a:defRPr sz="2133">
                <a:solidFill>
                  <a:srgbClr val="60605B"/>
                </a:solidFill>
                <a:latin typeface="Verdana"/>
                <a:cs typeface="Verdana"/>
              </a:defRPr>
            </a:lvl2pPr>
            <a:lvl3pPr marL="804295" indent="-321717"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Font typeface="Lucida Grande"/>
              <a:buChar char="–"/>
              <a:defRPr sz="2533" baseline="0">
                <a:solidFill>
                  <a:srgbClr val="60605B"/>
                </a:solidFill>
                <a:latin typeface="Verdana"/>
                <a:cs typeface="Verdana"/>
              </a:defRPr>
            </a:lvl3pPr>
            <a:lvl4pPr marL="1103435" indent="-299141"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Font typeface="Arial"/>
              <a:buChar char="•"/>
              <a:defRPr sz="2533" baseline="0">
                <a:solidFill>
                  <a:srgbClr val="60605B"/>
                </a:solidFill>
                <a:latin typeface="Verdana"/>
                <a:cs typeface="Verdana"/>
              </a:defRPr>
            </a:lvl4pPr>
            <a:lvl5pPr marL="1439261" indent="-333005"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80000"/>
              <a:buFont typeface="Wingdings" charset="2"/>
              <a:buChar char="§"/>
              <a:defRPr sz="2533">
                <a:solidFill>
                  <a:srgbClr val="60605B"/>
                </a:solidFill>
                <a:latin typeface="Verdana"/>
                <a:cs typeface="Verdana"/>
              </a:defRPr>
            </a:lvl5pPr>
            <a:lvl6pPr>
              <a:defRPr sz="2800"/>
            </a:lvl6pPr>
          </a:lstStyle>
          <a:p>
            <a:pPr lvl="0"/>
            <a:r>
              <a:rPr lang="en-GB" dirty="0"/>
              <a:t>Click to edit Master text styles</a:t>
            </a:r>
          </a:p>
          <a:p>
            <a:pPr lvl="2"/>
            <a:r>
              <a:rPr lang="en-GB" dirty="0"/>
              <a:t>Second level</a:t>
            </a:r>
          </a:p>
          <a:p>
            <a:pPr lvl="3"/>
            <a:r>
              <a:rPr lang="en-GB" dirty="0"/>
              <a:t>Third level</a:t>
            </a:r>
          </a:p>
          <a:p>
            <a:pPr lvl="4"/>
            <a:r>
              <a:rPr lang="en-GB" dirty="0"/>
              <a:t>Fourth level</a:t>
            </a:r>
          </a:p>
          <a:p>
            <a:pPr lvl="5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bg>
      <p:bgPr>
        <a:solidFill>
          <a:srgbClr val="07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bbVieLogo_Small_White.eps">
            <a:extLst>
              <a:ext uri="{FF2B5EF4-FFF2-40B4-BE49-F238E27FC236}">
                <a16:creationId xmlns:a16="http://schemas.microsoft.com/office/drawing/2014/main" id="{86DBF522-8E82-4586-BE76-BDC7B4730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6631518"/>
            <a:ext cx="914400" cy="1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3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tx1">
            <a:alpha val="9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986A2A4-A96A-4CD1-8978-4D89B8611BEA}"/>
              </a:ext>
            </a:extLst>
          </p:cNvPr>
          <p:cNvSpPr/>
          <p:nvPr userDrawn="1"/>
        </p:nvSpPr>
        <p:spPr>
          <a:xfrm>
            <a:off x="207434" y="-353484"/>
            <a:ext cx="1413933" cy="1060451"/>
          </a:xfrm>
          <a:prstGeom prst="ellipse">
            <a:avLst/>
          </a:prstGeom>
          <a:solidFill>
            <a:srgbClr val="F956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2D71D8-985A-4DBD-A691-8BAC09A99156}"/>
              </a:ext>
            </a:extLst>
          </p:cNvPr>
          <p:cNvSpPr>
            <a:spLocks noChangeAspect="1"/>
          </p:cNvSpPr>
          <p:nvPr userDrawn="1"/>
        </p:nvSpPr>
        <p:spPr>
          <a:xfrm>
            <a:off x="-766233" y="-27517"/>
            <a:ext cx="1680633" cy="125941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380470-7FE9-4510-8DEE-71A3C86EBB2D}"/>
              </a:ext>
            </a:extLst>
          </p:cNvPr>
          <p:cNvSpPr>
            <a:spLocks noChangeAspect="1"/>
          </p:cNvSpPr>
          <p:nvPr userDrawn="1"/>
        </p:nvSpPr>
        <p:spPr>
          <a:xfrm>
            <a:off x="-476251" y="5571067"/>
            <a:ext cx="2400301" cy="1799167"/>
          </a:xfrm>
          <a:prstGeom prst="ellipse">
            <a:avLst/>
          </a:prstGeom>
          <a:solidFill>
            <a:srgbClr val="EAAF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F3390F5-E515-42AF-A023-45E6A2D6A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84" y="281518"/>
            <a:ext cx="448733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9D5A61-633A-4679-A818-9D5948A425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2" t="32761"/>
          <a:stretch>
            <a:fillRect/>
          </a:stretch>
        </p:blipFill>
        <p:spPr bwMode="auto">
          <a:xfrm>
            <a:off x="5926667" y="1985434"/>
            <a:ext cx="6280151" cy="48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860426"/>
            <a:ext cx="10363200" cy="782108"/>
          </a:xfrm>
          <a:prstGeom prst="rect">
            <a:avLst/>
          </a:prstGeom>
        </p:spPr>
        <p:txBody>
          <a:bodyPr lIns="121917" tIns="60958" rIns="121917" bIns="60958"/>
          <a:lstStyle>
            <a:lvl1pPr algn="l">
              <a:defRPr sz="400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914402" y="135991"/>
            <a:ext cx="7833785" cy="4064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333" baseline="0">
                <a:solidFill>
                  <a:schemeClr val="accent4"/>
                </a:solidFill>
              </a:defRPr>
            </a:lvl1pPr>
            <a:lvl2pPr>
              <a:defRPr sz="1600">
                <a:solidFill>
                  <a:schemeClr val="accent4"/>
                </a:solidFill>
              </a:defRPr>
            </a:lvl2pPr>
            <a:lvl3pPr>
              <a:defRPr sz="1600">
                <a:solidFill>
                  <a:schemeClr val="accent4"/>
                </a:solidFill>
              </a:defRPr>
            </a:lvl3pPr>
            <a:lvl4pPr>
              <a:defRPr sz="1600">
                <a:solidFill>
                  <a:schemeClr val="accent4"/>
                </a:solidFill>
              </a:defRPr>
            </a:lvl4pPr>
            <a:lvl5pPr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14406" y="1743605"/>
            <a:ext cx="5136444" cy="4699528"/>
          </a:xfrm>
          <a:prstGeom prst="rect">
            <a:avLst/>
          </a:prstGeom>
        </p:spPr>
        <p:txBody>
          <a:bodyPr lIns="121917" tIns="60958" rIns="121917" bIns="60958"/>
          <a:lstStyle>
            <a:lvl1pPr marL="380982" indent="-380982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b="0" spc="0">
                <a:solidFill>
                  <a:srgbClr val="60605B"/>
                </a:solidFill>
                <a:latin typeface="Verdana"/>
                <a:cs typeface="Verdana"/>
              </a:defRPr>
            </a:lvl1pPr>
            <a:lvl2pPr marL="359982" indent="-359982"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defRPr sz="2133">
                <a:solidFill>
                  <a:srgbClr val="60605B"/>
                </a:solidFill>
                <a:latin typeface="Verdana"/>
                <a:cs typeface="Verdana"/>
              </a:defRPr>
            </a:lvl2pPr>
            <a:lvl3pPr marL="719965" indent="-359982"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Font typeface="Lucida Grande"/>
              <a:buChar char="–"/>
              <a:defRPr sz="2133" baseline="0">
                <a:solidFill>
                  <a:srgbClr val="60605B"/>
                </a:solidFill>
                <a:latin typeface="Verdana"/>
                <a:cs typeface="Verdana"/>
              </a:defRPr>
            </a:lvl3pPr>
            <a:lvl4pPr marL="1103944" indent="-359982"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Font typeface="Arial"/>
              <a:buChar char="•"/>
              <a:defRPr sz="2133" baseline="0">
                <a:solidFill>
                  <a:srgbClr val="60605B"/>
                </a:solidFill>
                <a:latin typeface="Verdana"/>
                <a:cs typeface="Verdana"/>
              </a:defRPr>
            </a:lvl4pPr>
            <a:lvl5pPr marL="1439928" indent="-359982">
              <a:spcBef>
                <a:spcPts val="400"/>
              </a:spcBef>
              <a:spcAft>
                <a:spcPts val="400"/>
              </a:spcAft>
              <a:buClr>
                <a:schemeClr val="accent4"/>
              </a:buClr>
              <a:buSzPct val="80000"/>
              <a:buFont typeface="Wingdings" charset="2"/>
              <a:buChar char="§"/>
              <a:defRPr sz="2133">
                <a:solidFill>
                  <a:srgbClr val="60605B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2"/>
            <a:r>
              <a:rPr lang="en-GB" dirty="0"/>
              <a:t>Second level</a:t>
            </a:r>
          </a:p>
          <a:p>
            <a:pPr lvl="3"/>
            <a:r>
              <a:rPr lang="en-GB" dirty="0"/>
              <a:t>Third level</a:t>
            </a:r>
          </a:p>
          <a:p>
            <a:pPr lvl="4"/>
            <a:r>
              <a:rPr lang="en-GB" dirty="0"/>
              <a:t>Fourth level</a:t>
            </a:r>
          </a:p>
          <a:p>
            <a:pPr lvl="5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5CB9C07-E91D-4E60-9614-EFD91D4A64C8}"/>
              </a:ext>
            </a:extLst>
          </p:cNvPr>
          <p:cNvSpPr/>
          <p:nvPr userDrawn="1"/>
        </p:nvSpPr>
        <p:spPr>
          <a:xfrm>
            <a:off x="207434" y="-353484"/>
            <a:ext cx="1413933" cy="1060451"/>
          </a:xfrm>
          <a:prstGeom prst="ellipse">
            <a:avLst/>
          </a:prstGeom>
          <a:solidFill>
            <a:srgbClr val="F956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F58591-BBCE-4C7A-8CC6-A598D036B073}"/>
              </a:ext>
            </a:extLst>
          </p:cNvPr>
          <p:cNvSpPr>
            <a:spLocks noChangeAspect="1"/>
          </p:cNvSpPr>
          <p:nvPr userDrawn="1"/>
        </p:nvSpPr>
        <p:spPr>
          <a:xfrm>
            <a:off x="-766233" y="-27517"/>
            <a:ext cx="1680633" cy="125941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56" tIns="81277" rIns="162556" bIns="81277" anchor="ctr"/>
          <a:lstStyle/>
          <a:p>
            <a:pPr algn="ctr" defTabSz="609570" eaLnBrk="1" hangingPunct="1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BEC3435-B7A6-4493-BDBD-8FB08A217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884" y="281518"/>
            <a:ext cx="448733" cy="38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911429" y="1743605"/>
            <a:ext cx="10366177" cy="4700059"/>
          </a:xfrm>
          <a:prstGeom prst="rect">
            <a:avLst/>
          </a:prstGeom>
        </p:spPr>
        <p:txBody>
          <a:bodyPr lIns="121917" tIns="60958" rIns="121917" bIns="60958"/>
          <a:lstStyle>
            <a:lvl1pPr marL="380982" marR="0" indent="-380982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l"/>
              <a:tabLst/>
              <a:defRPr sz="2533" baseline="0">
                <a:solidFill>
                  <a:srgbClr val="60605B"/>
                </a:solidFill>
                <a:latin typeface="Verdana"/>
                <a:cs typeface="Verdana"/>
              </a:defRPr>
            </a:lvl1pPr>
            <a:lvl2pPr marL="990551" marR="0" indent="-380982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0605B"/>
                </a:solidFill>
              </a:defRPr>
            </a:lvl2pPr>
            <a:lvl3pPr marL="1523923" marR="0" indent="-304784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60605B"/>
                </a:solidFill>
              </a:defRPr>
            </a:lvl3pPr>
            <a:lvl4pPr marL="2133493" marR="0" indent="-304784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>
                <a:solidFill>
                  <a:srgbClr val="60605B"/>
                </a:solidFill>
              </a:defRPr>
            </a:lvl4pPr>
            <a:lvl5pPr marL="2743063" marR="0" indent="-304784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>
                <a:solidFill>
                  <a:srgbClr val="60605B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529815" y="280990"/>
            <a:ext cx="9747791" cy="782108"/>
          </a:xfrm>
          <a:prstGeom prst="rect">
            <a:avLst/>
          </a:prstGeom>
        </p:spPr>
        <p:txBody>
          <a:bodyPr lIns="121917" tIns="60958" rIns="121917" bIns="60958"/>
          <a:lstStyle>
            <a:lvl1pPr algn="l">
              <a:defRPr sz="400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6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025837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FB0AD2F-2990-4B53-AB81-EDFFB15578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4117" cy="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064E44-0DB1-4317-8E12-7375C53082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5451"/>
            <a:ext cx="12194117" cy="9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1"/>
            <a:ext cx="11480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6400" y="274639"/>
            <a:ext cx="11480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 b="1" i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5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667"/>
            </a:lvl2pPr>
            <a:lvl3pPr marL="1363099" indent="-287859">
              <a:buFont typeface="Arial" pitchFamily="34" charset="0"/>
              <a:buChar char="•"/>
              <a:defRPr lang="en-US" sz="2667" b="0" dirty="0">
                <a:solidFill>
                  <a:schemeClr val="bg2"/>
                </a:solidFill>
                <a:latin typeface="+mn-lt"/>
              </a:defRPr>
            </a:lvl3pPr>
            <a:lvl4pPr marL="1523962" indent="-304792">
              <a:defRPr lang="en-US" sz="2667" b="1" dirty="0" smtClean="0">
                <a:solidFill>
                  <a:schemeClr val="bg2"/>
                </a:solidFill>
                <a:latin typeface="+mn-lt"/>
              </a:defRPr>
            </a:lvl4pPr>
            <a:lvl5pPr marL="1523962" indent="-304792">
              <a:defRPr lang="en-US" sz="2667" b="1" dirty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6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351" y="1397000"/>
            <a:ext cx="5365749" cy="4886325"/>
          </a:xfrm>
        </p:spPr>
        <p:txBody>
          <a:bodyPr/>
          <a:lstStyle>
            <a:lvl1pPr>
              <a:defRPr sz="2667" b="1">
                <a:solidFill>
                  <a:schemeClr val="bg2"/>
                </a:solidFill>
              </a:defRPr>
            </a:lvl1pPr>
            <a:lvl2pPr>
              <a:defRPr sz="2400" b="0">
                <a:solidFill>
                  <a:schemeClr val="bg2"/>
                </a:solidFill>
              </a:defRPr>
            </a:lvl2pPr>
            <a:lvl3pPr>
              <a:defRPr sz="2133" b="0">
                <a:solidFill>
                  <a:schemeClr val="bg2"/>
                </a:solidFill>
              </a:defRPr>
            </a:lvl3pPr>
            <a:lvl4pPr>
              <a:defRPr sz="24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24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376063" y="1385627"/>
            <a:ext cx="5365749" cy="4886325"/>
          </a:xfrm>
        </p:spPr>
        <p:txBody>
          <a:bodyPr/>
          <a:lstStyle>
            <a:lvl1pPr>
              <a:defRPr sz="2667" b="1">
                <a:solidFill>
                  <a:schemeClr val="bg2"/>
                </a:solidFill>
              </a:defRPr>
            </a:lvl1pPr>
            <a:lvl2pPr>
              <a:defRPr sz="2400" b="0">
                <a:solidFill>
                  <a:schemeClr val="bg2"/>
                </a:solidFill>
              </a:defRPr>
            </a:lvl2pPr>
            <a:lvl3pPr>
              <a:defRPr sz="2133" b="0">
                <a:solidFill>
                  <a:schemeClr val="bg2"/>
                </a:solidFill>
              </a:defRPr>
            </a:lvl3pPr>
            <a:lvl4pPr>
              <a:defRPr sz="2400" b="0">
                <a:solidFill>
                  <a:schemeClr val="bg2"/>
                </a:solidFill>
                <a:effectLst/>
                <a:latin typeface="+mj-lt"/>
              </a:defRPr>
            </a:lvl4pPr>
            <a:lvl5pPr>
              <a:defRPr sz="2400" b="0">
                <a:solidFill>
                  <a:schemeClr val="bg2"/>
                </a:solidFill>
                <a:effectLst/>
                <a:latin typeface="+mj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5"/>
          <p:cNvSpPr>
            <a:spLocks noGrp="1"/>
          </p:cNvSpPr>
          <p:nvPr>
            <p:ph type="title"/>
          </p:nvPr>
        </p:nvSpPr>
        <p:spPr>
          <a:xfrm>
            <a:off x="524256" y="81888"/>
            <a:ext cx="10727141" cy="11430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4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25BCE-24DA-4E66-B378-D16E4D74CF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1" y="6525684"/>
            <a:ext cx="42672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333">
                <a:solidFill>
                  <a:srgbClr val="0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PRESENTED AT ASCO 2015 (MAY 31)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8886" y="1600202"/>
            <a:ext cx="11434233" cy="4919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519B067-2828-4550-9343-29C4CD412F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600" y="6483351"/>
            <a:ext cx="787400" cy="165100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320D5D3-F113-4272-AB6E-B9BEEA0B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2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D875734-E8BA-4825-809E-632427DA93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26400" y="6474885"/>
            <a:ext cx="335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endParaRPr lang="de-DE" altLang="en-US" sz="12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95318" y="4188769"/>
            <a:ext cx="10981205" cy="1144671"/>
          </a:xfrm>
          <a:prstGeom prst="rect">
            <a:avLst/>
          </a:prstGeom>
        </p:spPr>
        <p:txBody>
          <a:bodyPr lIns="109714" tIns="109714" rIns="109714" bIns="109714" anchor="ctr"/>
          <a:lstStyle>
            <a:lvl1pPr marL="0" indent="0" algn="ctr">
              <a:spcBef>
                <a:spcPts val="587"/>
              </a:spcBef>
              <a:buSzTx/>
              <a:buFontTx/>
              <a:buNone/>
              <a:defRPr sz="2835">
                <a:solidFill>
                  <a:srgbClr val="808080"/>
                </a:solidFill>
              </a:defRPr>
            </a:lvl1pPr>
            <a:lvl2pPr marL="0" indent="536324" algn="ctr">
              <a:spcBef>
                <a:spcPts val="587"/>
              </a:spcBef>
              <a:buSzTx/>
              <a:buFontTx/>
              <a:buNone/>
              <a:defRPr sz="2835">
                <a:solidFill>
                  <a:srgbClr val="808080"/>
                </a:solidFill>
              </a:defRPr>
            </a:lvl2pPr>
            <a:lvl3pPr marL="0" indent="1072652" algn="ctr">
              <a:spcBef>
                <a:spcPts val="587"/>
              </a:spcBef>
              <a:buSzTx/>
              <a:buFontTx/>
              <a:buNone/>
              <a:defRPr sz="2835">
                <a:solidFill>
                  <a:srgbClr val="808080"/>
                </a:solidFill>
              </a:defRPr>
            </a:lvl3pPr>
            <a:lvl4pPr marL="0" indent="1608977" algn="ctr">
              <a:spcBef>
                <a:spcPts val="587"/>
              </a:spcBef>
              <a:buSzTx/>
              <a:buFontTx/>
              <a:buNone/>
              <a:defRPr sz="2835">
                <a:solidFill>
                  <a:srgbClr val="808080"/>
                </a:solidFill>
              </a:defRPr>
            </a:lvl4pPr>
            <a:lvl5pPr marL="0" indent="2145302" algn="ctr">
              <a:spcBef>
                <a:spcPts val="587"/>
              </a:spcBef>
              <a:buSzTx/>
              <a:buFontTx/>
              <a:buNone/>
              <a:defRPr sz="2835">
                <a:solidFill>
                  <a:srgbClr val="80808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2" name="Titeltext"/>
          <p:cNvSpPr txBox="1">
            <a:spLocks noGrp="1"/>
          </p:cNvSpPr>
          <p:nvPr>
            <p:ph type="title"/>
          </p:nvPr>
        </p:nvSpPr>
        <p:spPr>
          <a:xfrm>
            <a:off x="695318" y="3223110"/>
            <a:ext cx="10981205" cy="915735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6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390905" y="6426831"/>
            <a:ext cx="200375" cy="1955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0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1" y="5963201"/>
            <a:ext cx="755463" cy="560369"/>
          </a:xfrm>
          <a:prstGeom prst="rect">
            <a:avLst/>
          </a:prstGeom>
        </p:spPr>
      </p:pic>
      <p:sp>
        <p:nvSpPr>
          <p:cNvPr id="7" name="Titel 19"/>
          <p:cNvSpPr>
            <a:spLocks noGrp="1"/>
          </p:cNvSpPr>
          <p:nvPr>
            <p:ph type="title"/>
          </p:nvPr>
        </p:nvSpPr>
        <p:spPr>
          <a:xfrm>
            <a:off x="609601" y="228572"/>
            <a:ext cx="8228571" cy="914285"/>
          </a:xfrm>
        </p:spPr>
        <p:txBody>
          <a:bodyPr lIns="0" tIns="0" rIns="0" bIns="0">
            <a:noAutofit/>
          </a:bodyPr>
          <a:lstStyle>
            <a:lvl1pPr algn="l">
              <a:defRPr sz="2637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081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- 1.a.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79069" y="6645275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8153" y="283701"/>
            <a:ext cx="11446639" cy="74771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r">
              <a:buFontTx/>
              <a:buNone/>
              <a:defRPr sz="4400" b="1" baseline="0">
                <a:solidFill>
                  <a:srgbClr val="2AA9E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2" y="1306287"/>
            <a:ext cx="11446933" cy="48849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81022" indent="-68102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  <a:defRPr sz="3600" baseline="0">
                <a:solidFill>
                  <a:schemeClr val="tx1"/>
                </a:solidFill>
              </a:defRPr>
            </a:lvl1pPr>
            <a:lvl2pPr marL="1371566" indent="-625459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lphaLcPeriod"/>
              <a:defRPr sz="3600" baseline="0">
                <a:solidFill>
                  <a:schemeClr val="tx1"/>
                </a:solidFill>
              </a:defRPr>
            </a:lvl2pPr>
            <a:lvl3pPr marL="2062111" indent="-63022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rabicParenR"/>
              <a:defRPr sz="3600" baseline="0">
                <a:solidFill>
                  <a:schemeClr val="tx1"/>
                </a:solidFill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18"/>
          <p:cNvSpPr>
            <a:spLocks noGrp="1"/>
          </p:cNvSpPr>
          <p:nvPr>
            <p:ph type="sldNum" sz="quarter" idx="13"/>
          </p:nvPr>
        </p:nvSpPr>
        <p:spPr>
          <a:xfrm>
            <a:off x="11723784" y="6416679"/>
            <a:ext cx="601133" cy="38100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B78F35B-1AA9-4A88-97DB-748ED7B1ED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7"/>
          <p:cNvSpPr>
            <a:spLocks noGrp="1"/>
          </p:cNvSpPr>
          <p:nvPr>
            <p:ph type="ftr" sz="quarter" idx="12"/>
          </p:nvPr>
        </p:nvSpPr>
        <p:spPr>
          <a:xfrm>
            <a:off x="7244008" y="6416223"/>
            <a:ext cx="4479776" cy="365128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Change meeting name in slide master</a:t>
            </a:r>
          </a:p>
        </p:txBody>
      </p:sp>
    </p:spTree>
    <p:extLst>
      <p:ext uri="{BB962C8B-B14F-4D97-AF65-F5344CB8AC3E}">
        <p14:creationId xmlns:p14="http://schemas.microsoft.com/office/powerpoint/2010/main" val="41639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823493E8-34D8-AA42-A5F2-AADB0F9DD45D}"/>
              </a:ext>
            </a:extLst>
          </p:cNvPr>
          <p:cNvSpPr>
            <a:spLocks noChangeArrowheads="1"/>
          </p:cNvSpPr>
          <p:nvPr userDrawn="1"/>
        </p:nvSpPr>
        <p:spPr bwMode="hidden">
          <a:xfrm>
            <a:off x="0" y="0"/>
            <a:ext cx="12192000" cy="5867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9881C8D2-5EB2-5546-8A5F-5D3C98D4833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1018" y="6223001"/>
            <a:ext cx="10458449" cy="339725"/>
            <a:chOff x="43" y="3920"/>
            <a:chExt cx="4941" cy="214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68736534-9DDD-6B4C-B7F7-C0B23CBFAA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" y="3946"/>
              <a:ext cx="4831" cy="16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DA4942C7-42BB-3D4D-9DC7-3379138CFCB0}"/>
                </a:ext>
              </a:extLst>
            </p:cNvPr>
            <p:cNvSpPr>
              <a:spLocks noChangeArrowheads="1"/>
            </p:cNvSpPr>
            <p:nvPr userDrawn="1"/>
          </p:nvSpPr>
          <p:spPr bwMode="white">
            <a:xfrm>
              <a:off x="4840" y="3920"/>
              <a:ext cx="144" cy="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8" name="Picture 9" descr="prime band white onc">
            <a:extLst>
              <a:ext uri="{FF2B5EF4-FFF2-40B4-BE49-F238E27FC236}">
                <a16:creationId xmlns:a16="http://schemas.microsoft.com/office/drawing/2014/main" id="{B8B521D0-C796-484E-8CA2-59E7CF20E1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980113"/>
            <a:ext cx="1543051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385" y="1638459"/>
            <a:ext cx="11307233" cy="1470025"/>
          </a:xfrm>
        </p:spPr>
        <p:txBody>
          <a:bodyPr anchor="b"/>
          <a:lstStyle>
            <a:lvl1pPr>
              <a:defRPr sz="4400"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4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8151" y="4343559"/>
            <a:ext cx="11315700" cy="1870075"/>
          </a:xfrm>
        </p:spPr>
        <p:txBody>
          <a:bodyPr/>
          <a:lstStyle>
            <a:lvl1pPr marL="0" indent="0" algn="ctr">
              <a:buFontTx/>
              <a:buNone/>
              <a:defRPr sz="2800" smtClean="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73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148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9" r:id="rId1"/>
    <p:sldLayoutId id="2147488130" r:id="rId2"/>
    <p:sldLayoutId id="2147488131" r:id="rId3"/>
    <p:sldLayoutId id="2147488132" r:id="rId4"/>
    <p:sldLayoutId id="2147488133" r:id="rId5"/>
    <p:sldLayoutId id="2147488134" r:id="rId6"/>
    <p:sldLayoutId id="2147488135" r:id="rId7"/>
    <p:sldLayoutId id="2147488136" r:id="rId8"/>
    <p:sldLayoutId id="2147488137" r:id="rId9"/>
    <p:sldLayoutId id="2147488138" r:id="rId10"/>
    <p:sldLayoutId id="2147488139" r:id="rId11"/>
    <p:sldLayoutId id="2147488140" r:id="rId12"/>
    <p:sldLayoutId id="2147488141" r:id="rId13"/>
    <p:sldLayoutId id="2147488142" r:id="rId14"/>
    <p:sldLayoutId id="2147488143" r:id="rId15"/>
    <p:sldLayoutId id="2147488144" r:id="rId16"/>
    <p:sldLayoutId id="2147488145" r:id="rId17"/>
    <p:sldLayoutId id="2147488146" r:id="rId18"/>
    <p:sldLayoutId id="2147488149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658BA0CC-1F64-FC45-8DA0-A1718E281D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CAA577-AEAF-5340-87A1-B833E17D30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E134478-5CF7-B944-985A-273CEE3823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78872-D9AF-2842-91ED-FE51A348F12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EA04D0A5-1A94-AA4F-BD45-AAC4A6D033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D4E2816-4A93-5F44-B528-0A4D19CA59A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0338"/>
            <a:ext cx="121920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  <p:sldLayoutId id="2147488196" r:id="rId7"/>
    <p:sldLayoutId id="2147488197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87156DA-B37E-EF46-8901-61C8D494A393}"/>
              </a:ext>
            </a:extLst>
          </p:cNvPr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0F7502-FB2A-A547-A632-C3530C9BE4B3}"/>
              </a:ext>
            </a:extLst>
          </p:cNvPr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490178-9C0A-2F46-A132-9340FD871883}"/>
              </a:ext>
            </a:extLst>
          </p:cNvPr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DC60E-1898-7945-9946-3D9A3F4B3688}"/>
              </a:ext>
            </a:extLst>
          </p:cNvPr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E1DBFE-313B-0343-AAB2-7FE33CFF3BF6}"/>
              </a:ext>
            </a:extLst>
          </p:cNvPr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D3D13B8F-E36D-8147-BEBE-3A473420066D}"/>
              </a:ext>
            </a:extLst>
          </p:cNvPr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6A8764B0-781E-CB45-BEF6-F7AF3812E10C}"/>
              </a:ext>
            </a:extLst>
          </p:cNvPr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336C35-355B-6746-A196-41C5E43EF2D6}"/>
              </a:ext>
            </a:extLst>
          </p:cNvPr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146A33-DC78-2E4F-9633-5A42C77469B1}"/>
              </a:ext>
            </a:extLst>
          </p:cNvPr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DDCB60-8AD4-8543-84D4-7F8CA3F46944}"/>
              </a:ext>
            </a:extLst>
          </p:cNvPr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58160-A29A-4142-9835-CDD3EAAE69C3}"/>
              </a:ext>
            </a:extLst>
          </p:cNvPr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918BC15-2F0D-D847-B399-F1B0EE3B4339}"/>
              </a:ext>
            </a:extLst>
          </p:cNvPr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2EA59D-EEB7-5E4E-98F2-6BBE845068C8}"/>
              </a:ext>
            </a:extLst>
          </p:cNvPr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2239" name="Title Placeholder 21">
            <a:extLst>
              <a:ext uri="{FF2B5EF4-FFF2-40B4-BE49-F238E27FC236}">
                <a16:creationId xmlns:a16="http://schemas.microsoft.com/office/drawing/2014/main" id="{1CFAF11E-7B09-B943-A56B-2C754F7043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2240" name="Text Placeholder 12">
            <a:extLst>
              <a:ext uri="{FF2B5EF4-FFF2-40B4-BE49-F238E27FC236}">
                <a16:creationId xmlns:a16="http://schemas.microsoft.com/office/drawing/2014/main" id="{4D260B3F-5DDE-B64B-B9C9-30B41A57E7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70B60BD-4A7D-214D-81FA-88D0477FE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438086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AEC228C-D2CC-BB43-AD37-054FA64A4758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03CD6-77DC-C741-B430-BB83BF723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438086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2898202-660A-ED4E-95E9-C000725D1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fld id="{A52EC941-FED1-4342-9392-BF54B271E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5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70" r:id="rId1"/>
    <p:sldLayoutId id="2147488271" r:id="rId2"/>
    <p:sldLayoutId id="2147488272" r:id="rId3"/>
    <p:sldLayoutId id="2147488273" r:id="rId4"/>
    <p:sldLayoutId id="2147488274" r:id="rId5"/>
    <p:sldLayoutId id="2147488275" r:id="rId6"/>
    <p:sldLayoutId id="2147488276" r:id="rId7"/>
    <p:sldLayoutId id="2147488277" r:id="rId8"/>
    <p:sldLayoutId id="2147488278" r:id="rId9"/>
    <p:sldLayoutId id="2147488279" r:id="rId10"/>
    <p:sldLayoutId id="2147488280" r:id="rId11"/>
    <p:sldLayoutId id="21474882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ＭＳ Ｐゴシック" charset="0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400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200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ＭＳ Ｐゴシック" charset="0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5DD729B-1ADC-2E47-9BBB-3D7F77B90DAC}"/>
              </a:ext>
            </a:extLst>
          </p:cNvPr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7DB613-9FC6-E448-BA7A-18BF94C9FF56}"/>
              </a:ext>
            </a:extLst>
          </p:cNvPr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B64F14-4836-B048-AD43-B53DBBFE61E1}"/>
              </a:ext>
            </a:extLst>
          </p:cNvPr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2D0107-28DD-1F4F-9CF1-19C98DC0D453}"/>
              </a:ext>
            </a:extLst>
          </p:cNvPr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322BC-785C-DE4A-BAD3-747FD40BEDCA}"/>
              </a:ext>
            </a:extLst>
          </p:cNvPr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AED4DDB9-CB0E-4748-8DE2-3FA0559986FA}"/>
              </a:ext>
            </a:extLst>
          </p:cNvPr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BAAA7540-5898-1D4C-BDCD-9122FBAC7AC7}"/>
              </a:ext>
            </a:extLst>
          </p:cNvPr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766CA-413C-374B-8965-2A846B62A328}"/>
              </a:ext>
            </a:extLst>
          </p:cNvPr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407416-1351-9248-8AAA-6FF403359ED5}"/>
              </a:ext>
            </a:extLst>
          </p:cNvPr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40ACCD-5A87-F948-8793-4626C15A0342}"/>
              </a:ext>
            </a:extLst>
          </p:cNvPr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CA2456-5A52-1842-B416-C4C0D9E3769F}"/>
              </a:ext>
            </a:extLst>
          </p:cNvPr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A132BD-5AEB-6146-BC85-0789C1277C41}"/>
              </a:ext>
            </a:extLst>
          </p:cNvPr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181AE9-4BC8-A74D-AF48-E41F4BB77C6C}"/>
              </a:ext>
            </a:extLst>
          </p:cNvPr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5615" name="Title Placeholder 21">
            <a:extLst>
              <a:ext uri="{FF2B5EF4-FFF2-40B4-BE49-F238E27FC236}">
                <a16:creationId xmlns:a16="http://schemas.microsoft.com/office/drawing/2014/main" id="{2B6F0F89-D43E-994D-94CF-DAC50F94E7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16" name="Text Placeholder 12">
            <a:extLst>
              <a:ext uri="{FF2B5EF4-FFF2-40B4-BE49-F238E27FC236}">
                <a16:creationId xmlns:a16="http://schemas.microsoft.com/office/drawing/2014/main" id="{3CEBD4DF-5426-A04B-AD4D-3F05049324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6BCF3B3-6871-A445-A505-C6D0C2FDB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438086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B64E79C-A3C0-7E4E-B7A5-F9222426965E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145AC-ECFE-544D-B98B-330B4F8E4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438086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3E922A7-9BB5-384B-A988-636E658D3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fld id="{2DE14C14-6764-5544-AD63-EB94165F1F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24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4" r:id="rId1"/>
    <p:sldLayoutId id="2147488335" r:id="rId2"/>
    <p:sldLayoutId id="2147488336" r:id="rId3"/>
    <p:sldLayoutId id="2147488337" r:id="rId4"/>
    <p:sldLayoutId id="2147488338" r:id="rId5"/>
    <p:sldLayoutId id="2147488339" r:id="rId6"/>
    <p:sldLayoutId id="2147488340" r:id="rId7"/>
    <p:sldLayoutId id="2147488341" r:id="rId8"/>
    <p:sldLayoutId id="2147488342" r:id="rId9"/>
    <p:sldLayoutId id="2147488343" r:id="rId10"/>
    <p:sldLayoutId id="2147488344" r:id="rId11"/>
    <p:sldLayoutId id="21474883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ＭＳ Ｐゴシック" charset="0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400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200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ＭＳ Ｐゴシック" charset="0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3B71B0F-28F8-A140-893E-5C773925768A}"/>
              </a:ext>
            </a:extLst>
          </p:cNvPr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97DCA7-09C8-1F40-BBF0-2FCD7508968E}"/>
              </a:ext>
            </a:extLst>
          </p:cNvPr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E585EB-F23C-7B4A-8A2E-71A6CA4AB44F}"/>
              </a:ext>
            </a:extLst>
          </p:cNvPr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FCC404-E221-5744-9893-11FB787E87DE}"/>
              </a:ext>
            </a:extLst>
          </p:cNvPr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1DE925-4793-1A46-B0FA-7F5699658B58}"/>
              </a:ext>
            </a:extLst>
          </p:cNvPr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259E01B6-6A3E-8A43-8552-F975009D5B0C}"/>
              </a:ext>
            </a:extLst>
          </p:cNvPr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A0F13381-2481-B44F-886F-B43F98B460F4}"/>
              </a:ext>
            </a:extLst>
          </p:cNvPr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01731E-D01D-8C42-8F04-8E2B2B7E8B03}"/>
              </a:ext>
            </a:extLst>
          </p:cNvPr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8B759B-D354-1E49-B43A-286A28C3EA6E}"/>
              </a:ext>
            </a:extLst>
          </p:cNvPr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3D2F66-3EDF-0347-B31D-0A9BF0A68A15}"/>
              </a:ext>
            </a:extLst>
          </p:cNvPr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49C3983-C5F3-2840-9B59-D086B47763D6}"/>
              </a:ext>
            </a:extLst>
          </p:cNvPr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307162-1001-A14C-96A5-C4D951C9B76D}"/>
              </a:ext>
            </a:extLst>
          </p:cNvPr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9A56C6-455C-7D44-AAA0-9665A05CC034}"/>
              </a:ext>
            </a:extLst>
          </p:cNvPr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927" name="Title Placeholder 21">
            <a:extLst>
              <a:ext uri="{FF2B5EF4-FFF2-40B4-BE49-F238E27FC236}">
                <a16:creationId xmlns:a16="http://schemas.microsoft.com/office/drawing/2014/main" id="{294D6550-E46B-5D46-BCE7-DD712157BF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8928" name="Text Placeholder 12">
            <a:extLst>
              <a:ext uri="{FF2B5EF4-FFF2-40B4-BE49-F238E27FC236}">
                <a16:creationId xmlns:a16="http://schemas.microsoft.com/office/drawing/2014/main" id="{C399E313-2207-5345-A834-63C50408DA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7D16B79-F8C6-114E-9709-F06E45D1D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438086"/>
                </a:solidFill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7BCAF38C-D970-5A41-B262-DC9A21E178A9}" type="datetimeFigureOut">
              <a:rPr lang="en-US" altLang="en-US"/>
              <a:pPr>
                <a:defRPr/>
              </a:pPr>
              <a:t>6/16/20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614D2-FEB7-A043-88B4-A1641DD60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438086"/>
                </a:solidFill>
                <a:latin typeface="Georg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4D0C563-95E2-304C-AC7B-71A24A6C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fld id="{7D1DB2F0-FDF2-F24A-B496-9214131EC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1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7" r:id="rId1"/>
    <p:sldLayoutId id="2147488348" r:id="rId2"/>
    <p:sldLayoutId id="2147488349" r:id="rId3"/>
    <p:sldLayoutId id="2147488350" r:id="rId4"/>
    <p:sldLayoutId id="2147488351" r:id="rId5"/>
    <p:sldLayoutId id="2147488352" r:id="rId6"/>
    <p:sldLayoutId id="2147488353" r:id="rId7"/>
    <p:sldLayoutId id="2147488354" r:id="rId8"/>
    <p:sldLayoutId id="2147488355" r:id="rId9"/>
    <p:sldLayoutId id="2147488356" r:id="rId10"/>
    <p:sldLayoutId id="2147488357" r:id="rId11"/>
    <p:sldLayoutId id="21474883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ＭＳ Ｐゴシック" charset="0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400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2" charset="2"/>
        <a:buChar char=""/>
        <a:defRPr sz="2200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ＭＳ Ｐゴシック" charset="0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47F2BF31-5C98-0145-9E59-619DD03114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EF0613-DEE4-1843-A77D-35F02551C0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ADD315-976F-AC47-9F4C-AEED858655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8434E3C4-25B9-4A44-9364-F693A45775A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CD72544F-6082-8C48-911E-DDCAE6482B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A8C4A1A4-4243-E246-B1E9-B234703A9B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0338"/>
            <a:ext cx="121920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01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95" r:id="rId1"/>
    <p:sldLayoutId id="2147488396" r:id="rId2"/>
    <p:sldLayoutId id="2147488397" r:id="rId3"/>
    <p:sldLayoutId id="2147488398" r:id="rId4"/>
    <p:sldLayoutId id="2147488399" r:id="rId5"/>
    <p:sldLayoutId id="2147488400" r:id="rId6"/>
    <p:sldLayoutId id="2147488401" r:id="rId7"/>
    <p:sldLayoutId id="2147488402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1A8D33E-74B5-4E49-A432-CA0981BD39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D2F14A-248F-4F9D-B669-0226562E7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4567"/>
            <a:ext cx="10515600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02951-D3B9-4A01-A874-24188B62C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2E6697-81EE-4F1E-BD38-3F04595F6137}" type="datetime1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868A7-9669-43D4-BB9D-FB279C261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285DD-F400-4DC5-8689-72F3CF1FB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1833D91-9736-4DE9-90BF-5DCB47AB3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27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29" r:id="rId1"/>
    <p:sldLayoutId id="2147488430" r:id="rId2"/>
    <p:sldLayoutId id="2147488431" r:id="rId3"/>
    <p:sldLayoutId id="2147488432" r:id="rId4"/>
    <p:sldLayoutId id="2147488433" r:id="rId5"/>
    <p:sldLayoutId id="2147488434" r:id="rId6"/>
    <p:sldLayoutId id="2147488435" r:id="rId7"/>
    <p:sldLayoutId id="2147488436" r:id="rId8"/>
    <p:sldLayoutId id="2147488437" r:id="rId9"/>
    <p:sldLayoutId id="2147488438" r:id="rId10"/>
    <p:sldLayoutId id="2147488439" r:id="rId11"/>
    <p:sldLayoutId id="2147488440" r:id="rId12"/>
    <p:sldLayoutId id="2147488441" r:id="rId13"/>
    <p:sldLayoutId id="2147488442" r:id="rId14"/>
    <p:sldLayoutId id="2147488443" r:id="rId15"/>
    <p:sldLayoutId id="2147488444" r:id="rId16"/>
    <p:sldLayoutId id="2147488445" r:id="rId17"/>
    <p:sldLayoutId id="2147488446" r:id="rId18"/>
    <p:sldLayoutId id="2147488447" r:id="rId19"/>
    <p:sldLayoutId id="2147488448" r:id="rId20"/>
    <p:sldLayoutId id="2147488449" r:id="rId21"/>
    <p:sldLayoutId id="2147488450" r:id="rId22"/>
    <p:sldLayoutId id="2147488451" r:id="rId23"/>
    <p:sldLayoutId id="2147488452" r:id="rId24"/>
    <p:sldLayoutId id="2147488453" r:id="rId25"/>
    <p:sldLayoutId id="2147488454" r:id="rId26"/>
    <p:sldLayoutId id="2147488455" r:id="rId2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>
            <a:extLst>
              <a:ext uri="{FF2B5EF4-FFF2-40B4-BE49-F238E27FC236}">
                <a16:creationId xmlns:a16="http://schemas.microsoft.com/office/drawing/2014/main" id="{719DBFC3-FC57-7C41-91D8-56E7728E68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1018" y="6223001"/>
            <a:ext cx="10458449" cy="339725"/>
            <a:chOff x="43" y="3920"/>
            <a:chExt cx="4941" cy="214"/>
          </a:xfrm>
        </p:grpSpPr>
        <p:sp>
          <p:nvSpPr>
            <p:cNvPr id="1031" name="Rectangle 12">
              <a:extLst>
                <a:ext uri="{FF2B5EF4-FFF2-40B4-BE49-F238E27FC236}">
                  <a16:creationId xmlns:a16="http://schemas.microsoft.com/office/drawing/2014/main" id="{6B8C839D-9D0E-A64B-A720-75454AD2DF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" y="3946"/>
              <a:ext cx="4831" cy="16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" name="Oval 13">
              <a:extLst>
                <a:ext uri="{FF2B5EF4-FFF2-40B4-BE49-F238E27FC236}">
                  <a16:creationId xmlns:a16="http://schemas.microsoft.com/office/drawing/2014/main" id="{CB53610C-5867-374D-A3E8-0AF087BCF446}"/>
                </a:ext>
              </a:extLst>
            </p:cNvPr>
            <p:cNvSpPr>
              <a:spLocks noChangeArrowheads="1"/>
            </p:cNvSpPr>
            <p:nvPr userDrawn="1"/>
          </p:nvSpPr>
          <p:spPr bwMode="white">
            <a:xfrm>
              <a:off x="4840" y="3920"/>
              <a:ext cx="144" cy="2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34" name="Rectangle 10">
            <a:extLst>
              <a:ext uri="{FF2B5EF4-FFF2-40B4-BE49-F238E27FC236}">
                <a16:creationId xmlns:a16="http://schemas.microsoft.com/office/drawing/2014/main" id="{60F284C1-5410-CD40-8840-A4123B146F69}"/>
              </a:ext>
            </a:extLst>
          </p:cNvPr>
          <p:cNvSpPr>
            <a:spLocks noChangeArrowheads="1"/>
          </p:cNvSpPr>
          <p:nvPr userDrawn="1"/>
        </p:nvSpPr>
        <p:spPr bwMode="hidden">
          <a:xfrm>
            <a:off x="0" y="0"/>
            <a:ext cx="12192000" cy="5867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96B1B319-AEAD-3449-9BA2-7899A5D6D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0851" y="214313"/>
            <a:ext cx="112903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49FDFAB9-16F2-0D43-9DBC-E5E8388A6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4718" y="1600201"/>
            <a:ext cx="112225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246" name="Picture 16" descr="prime band white onc">
            <a:extLst>
              <a:ext uri="{FF2B5EF4-FFF2-40B4-BE49-F238E27FC236}">
                <a16:creationId xmlns:a16="http://schemas.microsoft.com/office/drawing/2014/main" id="{F78770B9-87F0-3149-9305-F071473281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980113"/>
            <a:ext cx="1543051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439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77" r:id="rId1"/>
    <p:sldLayoutId id="2147488478" r:id="rId2"/>
    <p:sldLayoutId id="2147488479" r:id="rId3"/>
    <p:sldLayoutId id="2147488480" r:id="rId4"/>
    <p:sldLayoutId id="2147488481" r:id="rId5"/>
    <p:sldLayoutId id="2147488482" r:id="rId6"/>
    <p:sldLayoutId id="2147488483" r:id="rId7"/>
    <p:sldLayoutId id="2147488484" r:id="rId8"/>
    <p:sldLayoutId id="2147488485" r:id="rId9"/>
    <p:sldLayoutId id="2147488486" r:id="rId10"/>
    <p:sldLayoutId id="2147488487" r:id="rId11"/>
    <p:sldLayoutId id="2147488488" r:id="rId12"/>
    <p:sldLayoutId id="2147488489" r:id="rId13"/>
    <p:sldLayoutId id="2147488490" r:id="rId14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Char char="•"/>
        <a:defRPr sz="32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-"/>
        <a:defRPr sz="2400" b="1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 b="1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1A4EB-4196-4710-8560-A2C5180C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F64B3-0315-479F-AA03-E0EB530F3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D92D6-6FCE-4647-906B-D43125F7D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57A08-D99D-41E8-9D77-1C455DDA156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AC542-A090-480E-B4E5-E02637A9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F5CDC-43C6-4478-8350-A09CABA0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F71B6-7757-4A2F-A3E0-C88FDCCC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492" r:id="rId1"/>
    <p:sldLayoutId id="2147488493" r:id="rId2"/>
    <p:sldLayoutId id="2147488494" r:id="rId3"/>
    <p:sldLayoutId id="2147488495" r:id="rId4"/>
    <p:sldLayoutId id="2147488496" r:id="rId5"/>
    <p:sldLayoutId id="2147488497" r:id="rId6"/>
    <p:sldLayoutId id="2147488498" r:id="rId7"/>
    <p:sldLayoutId id="2147488499" r:id="rId8"/>
    <p:sldLayoutId id="2147488500" r:id="rId9"/>
    <p:sldLayoutId id="2147488501" r:id="rId10"/>
    <p:sldLayoutId id="21474885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b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69066" y="4284663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4463"/>
            <a:ext cx="1219200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3800" b="1" dirty="0">
                <a:solidFill>
                  <a:srgbClr val="0432FF"/>
                </a:solidFill>
                <a:ea typeface="ヒラギノ角ゴ Pro W3" charset="-128"/>
              </a:rPr>
              <a:t>Oncology Grand Rounds</a:t>
            </a:r>
          </a:p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  <a:t>New Agents and Strategies in </a:t>
            </a:r>
            <a:b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  <a:t>Chronic Lymphocytic Leukemia </a:t>
            </a:r>
          </a:p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2600" b="1" dirty="0">
                <a:solidFill>
                  <a:srgbClr val="002B50"/>
                </a:solidFill>
                <a:ea typeface="ヒラギノ角ゴ Pro W3" charset="-128"/>
              </a:rPr>
              <a:t>Thursday, June 4, 2020</a:t>
            </a:r>
            <a:br>
              <a:rPr lang="en-US" altLang="x-none" sz="2600" b="1" dirty="0">
                <a:solidFill>
                  <a:srgbClr val="002B50"/>
                </a:solidFill>
                <a:ea typeface="ヒラギノ角ゴ Pro W3" charset="-128"/>
              </a:rPr>
            </a:br>
            <a:r>
              <a:rPr lang="en-US" altLang="x-none" sz="2600" b="1" dirty="0">
                <a:solidFill>
                  <a:srgbClr val="002B50"/>
                </a:solidFill>
                <a:ea typeface="ヒラギノ角ゴ Pro W3" charset="-128"/>
              </a:rPr>
              <a:t>5:00 PM – 6:30 PM ET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1CF853B-C7D7-E346-B0DF-B9F31F41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108966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2200" b="1" dirty="0">
                <a:solidFill>
                  <a:srgbClr val="002B50"/>
                </a:solidFill>
                <a:ea typeface="ヒラギノ角ゴ Pro W3" charset="-128"/>
              </a:rPr>
              <a:t>Amy Goodrich, CRNP</a:t>
            </a:r>
            <a:br>
              <a:rPr lang="en-US" altLang="x-none" sz="2200" b="1" dirty="0">
                <a:solidFill>
                  <a:srgbClr val="002B50"/>
                </a:solidFill>
                <a:ea typeface="ヒラギノ角ゴ Pro W3" charset="-128"/>
              </a:rPr>
            </a:br>
            <a:r>
              <a:rPr lang="en-US" altLang="x-none" sz="2200" b="1" dirty="0">
                <a:solidFill>
                  <a:srgbClr val="002B50"/>
                </a:solidFill>
                <a:ea typeface="ヒラギノ角ゴ Pro W3" charset="-128"/>
              </a:rPr>
              <a:t>Brad S Kahl, MD</a:t>
            </a:r>
            <a:br>
              <a:rPr lang="en-US" altLang="x-none" sz="2200" b="1" dirty="0">
                <a:solidFill>
                  <a:srgbClr val="002B50"/>
                </a:solidFill>
                <a:ea typeface="ヒラギノ角ゴ Pro W3" charset="-128"/>
              </a:rPr>
            </a:br>
            <a:r>
              <a:rPr lang="en-US" sz="2200" b="1" dirty="0">
                <a:solidFill>
                  <a:srgbClr val="002B50"/>
                </a:solidFill>
              </a:rPr>
              <a:t>Robin </a:t>
            </a:r>
            <a:r>
              <a:rPr lang="en-US" sz="2200" b="1" dirty="0" err="1">
                <a:solidFill>
                  <a:srgbClr val="002B50"/>
                </a:solidFill>
              </a:rPr>
              <a:t>Klebig</a:t>
            </a:r>
            <a:r>
              <a:rPr lang="en-US" sz="2200" b="1" dirty="0">
                <a:solidFill>
                  <a:srgbClr val="002B50"/>
                </a:solidFill>
              </a:rPr>
              <a:t>, APRN, CNP, AOCNP</a:t>
            </a:r>
            <a:br>
              <a:rPr lang="en-US" sz="2200" b="1" dirty="0">
                <a:solidFill>
                  <a:srgbClr val="002B50"/>
                </a:solidFill>
              </a:rPr>
            </a:br>
            <a:r>
              <a:rPr lang="en-US" sz="2200" b="1" dirty="0">
                <a:solidFill>
                  <a:srgbClr val="002B50"/>
                </a:solidFill>
              </a:rPr>
              <a:t>Jeff Sharman, MD</a:t>
            </a:r>
          </a:p>
        </p:txBody>
      </p:sp>
    </p:spTree>
    <p:extLst>
      <p:ext uri="{BB962C8B-B14F-4D97-AF65-F5344CB8AC3E}">
        <p14:creationId xmlns:p14="http://schemas.microsoft.com/office/powerpoint/2010/main" val="2319656898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F826C111-2143-7846-A9BD-C2003A8D2A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9144000" cy="5715000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altLang="ja-JP" dirty="0">
                <a:ea typeface="+mn-ea"/>
                <a:cs typeface="ＭＳ Ｐゴシック"/>
              </a:rPr>
              <a:t>US Epidemiology:</a:t>
            </a:r>
          </a:p>
          <a:p>
            <a:pPr marL="923544" lvl="2" indent="-219456" eaLnBrk="1" fontAlgn="auto" hangingPunct="1">
              <a:spcBef>
                <a:spcPct val="0"/>
              </a:spcBef>
              <a:spcAft>
                <a:spcPts val="600"/>
              </a:spcAft>
              <a:buFont typeface="Wingdings 2"/>
              <a:buChar char=""/>
              <a:defRPr/>
            </a:pPr>
            <a:r>
              <a:rPr lang="en-US" altLang="ja-JP" dirty="0">
                <a:ea typeface="+mn-ea"/>
                <a:cs typeface="ＭＳ Ｐゴシック"/>
              </a:rPr>
              <a:t>Incidence: ~19,000/year</a:t>
            </a:r>
          </a:p>
          <a:p>
            <a:pPr marL="923544" lvl="2" indent="-219456" eaLnBrk="1" fontAlgn="auto" hangingPunct="1">
              <a:spcBef>
                <a:spcPct val="0"/>
              </a:spcBef>
              <a:spcAft>
                <a:spcPts val="600"/>
              </a:spcAft>
              <a:buFont typeface="Wingdings 2"/>
              <a:buChar char=""/>
              <a:defRPr/>
            </a:pPr>
            <a:r>
              <a:rPr lang="en-US" altLang="ja-JP" dirty="0">
                <a:ea typeface="+mn-ea"/>
                <a:cs typeface="ＭＳ Ｐゴシック"/>
              </a:rPr>
              <a:t>US Prevalence: ~130,000 cases</a:t>
            </a:r>
            <a:endParaRPr lang="en-US" sz="2800" dirty="0">
              <a:ea typeface="+mn-ea"/>
              <a:sym typeface="Arial" charset="0"/>
            </a:endParaRPr>
          </a:p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>
                <a:ea typeface="+mn-ea"/>
                <a:cs typeface="+mn-cs"/>
                <a:sym typeface="Arial" charset="0"/>
              </a:rPr>
              <a:t>Median age at diagnosis: 71 years </a:t>
            </a:r>
          </a:p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>
                <a:ea typeface="+mn-ea"/>
                <a:cs typeface="+mn-cs"/>
                <a:sym typeface="Arial" charset="0"/>
              </a:rPr>
              <a:t>Male to female ratio: 2 to 1</a:t>
            </a:r>
          </a:p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>
                <a:ea typeface="+mn-ea"/>
                <a:cs typeface="+mn-cs"/>
                <a:sym typeface="Arial" charset="0"/>
              </a:rPr>
              <a:t>Diagnosis usually made from blood </a:t>
            </a:r>
          </a:p>
          <a:p>
            <a:pPr marL="657860" lvl="1" indent="-256032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dirty="0">
                <a:ea typeface="+mn-ea"/>
                <a:sym typeface="Arial" charset="0"/>
              </a:rPr>
              <a:t>Less common:  lymph node, marrow</a:t>
            </a:r>
          </a:p>
          <a:p>
            <a:pPr marL="365760" indent="-256032" eaLnBrk="1" fontAlgn="auto" hangingPunct="1">
              <a:spcBef>
                <a:spcPct val="0"/>
              </a:spcBef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altLang="ja-JP" sz="2400" dirty="0">
                <a:cs typeface="ＭＳ Ｐゴシック"/>
              </a:rPr>
              <a:t>Immunophenotype</a:t>
            </a:r>
          </a:p>
          <a:p>
            <a:pPr marL="658368" lvl="1" indent="-246888" eaLnBrk="1" fontAlgn="auto" hangingPunct="1">
              <a:spcBef>
                <a:spcPct val="0"/>
              </a:spcBef>
              <a:spcAft>
                <a:spcPts val="600"/>
              </a:spcAft>
              <a:buFont typeface="Georgia"/>
              <a:buChar char="▫"/>
              <a:defRPr/>
            </a:pPr>
            <a:r>
              <a:rPr lang="en-US" altLang="ja-JP" sz="2400" dirty="0" err="1">
                <a:cs typeface="ＭＳ Ｐゴシック"/>
              </a:rPr>
              <a:t>sIg</a:t>
            </a:r>
            <a:r>
              <a:rPr lang="en-US" altLang="ja-JP" sz="2400" dirty="0">
                <a:cs typeface="ＭＳ Ｐゴシック"/>
              </a:rPr>
              <a:t>(dim) </a:t>
            </a:r>
            <a:r>
              <a:rPr lang="en-US" altLang="ja-JP" sz="1800" dirty="0">
                <a:cs typeface="ＭＳ Ｐゴシック"/>
              </a:rPr>
              <a:t>(light chain restricted)</a:t>
            </a:r>
          </a:p>
          <a:p>
            <a:pPr marL="658368" lvl="1" indent="-246888" eaLnBrk="1" fontAlgn="auto" hangingPunct="1">
              <a:spcBef>
                <a:spcPct val="0"/>
              </a:spcBef>
              <a:spcAft>
                <a:spcPts val="600"/>
              </a:spcAft>
              <a:buFont typeface="Georgia"/>
              <a:buChar char="▫"/>
              <a:defRPr/>
            </a:pPr>
            <a:r>
              <a:rPr lang="en-US" altLang="ja-JP" sz="2400" dirty="0">
                <a:cs typeface="ＭＳ Ｐゴシック"/>
              </a:rPr>
              <a:t>CD5+</a:t>
            </a:r>
          </a:p>
          <a:p>
            <a:pPr marL="658368" lvl="1" indent="-246888" eaLnBrk="1" fontAlgn="auto" hangingPunct="1">
              <a:spcBef>
                <a:spcPct val="0"/>
              </a:spcBef>
              <a:spcAft>
                <a:spcPts val="600"/>
              </a:spcAft>
              <a:buFont typeface="Georgia"/>
              <a:buChar char="▫"/>
              <a:defRPr/>
            </a:pPr>
            <a:r>
              <a:rPr lang="en-US" altLang="ja-JP" sz="2400" dirty="0">
                <a:cs typeface="ＭＳ Ｐゴシック"/>
              </a:rPr>
              <a:t>CD20 (dim)</a:t>
            </a:r>
          </a:p>
          <a:p>
            <a:pPr marL="658368" lvl="1" indent="-246888" eaLnBrk="1" fontAlgn="auto" hangingPunct="1">
              <a:spcBef>
                <a:spcPct val="0"/>
              </a:spcBef>
              <a:spcAft>
                <a:spcPts val="600"/>
              </a:spcAft>
              <a:buFont typeface="Georgia"/>
              <a:buChar char="▫"/>
              <a:defRPr/>
            </a:pPr>
            <a:r>
              <a:rPr lang="en-US" altLang="ja-JP" sz="2400" dirty="0">
                <a:cs typeface="ＭＳ Ｐゴシック"/>
              </a:rPr>
              <a:t>CD23+(bright)</a:t>
            </a:r>
          </a:p>
          <a:p>
            <a:pPr marL="365760" indent="-256032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dirty="0">
              <a:ea typeface="+mn-ea"/>
              <a:cs typeface="+mn-cs"/>
              <a:sym typeface="Arial" charset="0"/>
            </a:endParaRPr>
          </a:p>
          <a:p>
            <a:pPr marL="109728" indent="0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2400" dirty="0">
              <a:ea typeface="+mn-ea"/>
              <a:cs typeface="+mn-cs"/>
              <a:sym typeface="Arial" charset="0"/>
            </a:endParaRPr>
          </a:p>
        </p:txBody>
      </p:sp>
      <p:sp>
        <p:nvSpPr>
          <p:cNvPr id="68610" name="Title 1">
            <a:extLst>
              <a:ext uri="{FF2B5EF4-FFF2-40B4-BE49-F238E27FC236}">
                <a16:creationId xmlns:a16="http://schemas.microsoft.com/office/drawing/2014/main" id="{DAF8212C-C004-0F43-AAB1-BDFEBCA4B37F}"/>
              </a:ext>
            </a:extLst>
          </p:cNvPr>
          <p:cNvSpPr txBox="1">
            <a:spLocks/>
          </p:cNvSpPr>
          <p:nvPr/>
        </p:nvSpPr>
        <p:spPr bwMode="auto">
          <a:xfrm>
            <a:off x="1752600" y="167640"/>
            <a:ext cx="8686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itchFamily="2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itchFamily="2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3548A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 panose="020B0600070205080204" pitchFamily="34" charset="-128"/>
                <a:cs typeface="+mn-cs"/>
              </a:rPr>
              <a:t>Chronic Lymphocytic Leukemia</a:t>
            </a:r>
          </a:p>
        </p:txBody>
      </p:sp>
      <p:pic>
        <p:nvPicPr>
          <p:cNvPr id="68611" name="Picture 7">
            <a:extLst>
              <a:ext uri="{FF2B5EF4-FFF2-40B4-BE49-F238E27FC236}">
                <a16:creationId xmlns:a16="http://schemas.microsoft.com/office/drawing/2014/main" id="{F2A1F9DB-C6FE-0F42-A1E1-8A1627297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20668"/>
            <a:ext cx="403860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A0CF7A-FC4B-9D45-A181-C509177A7CB7}"/>
              </a:ext>
            </a:extLst>
          </p:cNvPr>
          <p:cNvSpPr txBox="1"/>
          <p:nvPr/>
        </p:nvSpPr>
        <p:spPr>
          <a:xfrm>
            <a:off x="152400" y="6519446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47549850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4298CB4B-8287-F249-A1AB-3BA9EE920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7620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/>
              <a:t>Potential clinical manifestions of CLL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5AE63979-7770-9A49-9CB3-CDD68729C2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81200" y="1524000"/>
            <a:ext cx="82296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Tx/>
              <a:buAutoNum type="arabicPeriod"/>
            </a:pPr>
            <a:r>
              <a:rPr lang="en-US" altLang="en-US" sz="3000" dirty="0">
                <a:latin typeface="Times" pitchFamily="2" charset="0"/>
              </a:rPr>
              <a:t>None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3000" dirty="0">
                <a:latin typeface="Times" pitchFamily="2" charset="0"/>
              </a:rPr>
              <a:t>Marrow failure syndrome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700" dirty="0">
                <a:latin typeface="Times" pitchFamily="2" charset="0"/>
              </a:rPr>
              <a:t>Anemia, Thrombocytopenia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3000" dirty="0">
                <a:latin typeface="Times" pitchFamily="2" charset="0"/>
              </a:rPr>
              <a:t>Autoimmune </a:t>
            </a:r>
            <a:r>
              <a:rPr lang="en-US" altLang="en-US" sz="3000" dirty="0" err="1">
                <a:latin typeface="Times" pitchFamily="2" charset="0"/>
              </a:rPr>
              <a:t>cytopenias</a:t>
            </a:r>
            <a:endParaRPr lang="en-US" altLang="en-US" sz="3000" dirty="0">
              <a:latin typeface="Times" pitchFamily="2" charset="0"/>
            </a:endParaRPr>
          </a:p>
          <a:p>
            <a:pPr marL="914400" lvl="1" indent="-514350">
              <a:buFontTx/>
              <a:buAutoNum type="arabicPeriod"/>
            </a:pPr>
            <a:r>
              <a:rPr lang="en-US" altLang="en-US" sz="2700" dirty="0">
                <a:latin typeface="Times" pitchFamily="2" charset="0"/>
              </a:rPr>
              <a:t>Anemia, thrombocytopenia, neutropenia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3000" dirty="0">
                <a:latin typeface="Times" pitchFamily="2" charset="0"/>
              </a:rPr>
              <a:t>Immunodeficiency (low Ig levels)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700" dirty="0">
                <a:latin typeface="Times" pitchFamily="2" charset="0"/>
              </a:rPr>
              <a:t>Recurrent infections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3000" dirty="0">
                <a:latin typeface="Times" pitchFamily="2" charset="0"/>
              </a:rPr>
              <a:t>Symptoms</a:t>
            </a:r>
          </a:p>
          <a:p>
            <a:pPr marL="914400" lvl="1" indent="-514350">
              <a:buFontTx/>
              <a:buAutoNum type="arabicPeriod"/>
            </a:pPr>
            <a:r>
              <a:rPr lang="en-US" altLang="en-US" sz="2700" dirty="0">
                <a:latin typeface="Times" pitchFamily="2" charset="0"/>
              </a:rPr>
              <a:t>Fatigue, night sweats, weight loss, fevers, pain</a:t>
            </a:r>
          </a:p>
          <a:p>
            <a:pPr marL="514350" indent="-514350">
              <a:buFontTx/>
              <a:buAutoNum type="arabicPeriod"/>
            </a:pPr>
            <a:endParaRPr lang="en-US" altLang="en-US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A15B5-99A0-9741-81C4-317563D84EFD}"/>
              </a:ext>
            </a:extLst>
          </p:cNvPr>
          <p:cNvSpPr txBox="1"/>
          <p:nvPr/>
        </p:nvSpPr>
        <p:spPr>
          <a:xfrm>
            <a:off x="152400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83597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>
            <a:extLst>
              <a:ext uri="{FF2B5EF4-FFF2-40B4-BE49-F238E27FC236}">
                <a16:creationId xmlns:a16="http://schemas.microsoft.com/office/drawing/2014/main" id="{76059E14-98D0-DC49-A833-5A345C919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873126"/>
            <a:ext cx="8915400" cy="59848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Arial" panose="020B0604020202020204" pitchFamily="34" charset="0"/>
              </a:rPr>
              <a:t>Flow cytometry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Arial" panose="020B0604020202020204" pitchFamily="34" charset="0"/>
              </a:rPr>
              <a:t>Laboratory testing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CBC, CMP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LDH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B2M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FISH (CLL Panel)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IGHV mutation analysis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Consider TP53 mutation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Arial" panose="020B0604020202020204" pitchFamily="34" charset="0"/>
              </a:rPr>
              <a:t>Imaging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Not needed for most patients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Worth considering CT scan if starting treatment or if significant adenopathy or splenomegaly detected on exam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Need if starting </a:t>
            </a:r>
            <a:r>
              <a:rPr lang="en-US" altLang="en-US" sz="2000" dirty="0" err="1">
                <a:ea typeface="ＭＳ Ｐゴシック" panose="020B0600070205080204" pitchFamily="34" charset="-128"/>
                <a:sym typeface="Arial" panose="020B0604020202020204" pitchFamily="34" charset="0"/>
              </a:rPr>
              <a:t>venetoclax</a:t>
            </a:r>
            <a:endParaRPr lang="en-US" altLang="en-US" sz="2000" dirty="0"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Obtain PET scan if worried about Richter’s Transformation</a:t>
            </a:r>
            <a:endParaRPr lang="en-US" altLang="en-US" sz="1800" dirty="0">
              <a:ea typeface="ＭＳ Ｐゴシック" panose="020B0600070205080204" pitchFamily="34" charset="-128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  <a:sym typeface="Arial" panose="020B0604020202020204" pitchFamily="34" charset="0"/>
              </a:rPr>
              <a:t>Bone marrow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>
                <a:ea typeface="ＭＳ Ｐゴシック" panose="020B0600070205080204" pitchFamily="34" charset="-128"/>
                <a:sym typeface="Arial" panose="020B0604020202020204" pitchFamily="34" charset="0"/>
              </a:rPr>
              <a:t>Not needed at diagnosis but worth considering if starting treatment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D42B92-F4FF-1143-9DBC-F69B4E179D7C}"/>
              </a:ext>
            </a:extLst>
          </p:cNvPr>
          <p:cNvSpPr txBox="1">
            <a:spLocks/>
          </p:cNvSpPr>
          <p:nvPr/>
        </p:nvSpPr>
        <p:spPr>
          <a:xfrm>
            <a:off x="1738314" y="0"/>
            <a:ext cx="8701087" cy="8382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53548A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Summary: diagnosis &amp; initial work up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6BD92-57EF-F747-934C-48F9E1E508A5}"/>
              </a:ext>
            </a:extLst>
          </p:cNvPr>
          <p:cNvSpPr txBox="1"/>
          <p:nvPr/>
        </p:nvSpPr>
        <p:spPr>
          <a:xfrm>
            <a:off x="152400" y="6519446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368733088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Patients with CLL and which of the following prognostic factors generally do not respond well to chemoimmunotherapy?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Del(17p)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TP53 mutation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IGHV mutation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All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Only a and b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1679098005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>
            <a:extLst>
              <a:ext uri="{FF2B5EF4-FFF2-40B4-BE49-F238E27FC236}">
                <a16:creationId xmlns:a16="http://schemas.microsoft.com/office/drawing/2014/main" id="{C83C040B-FECC-7044-87A3-918BE4F77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"/>
            <a:ext cx="8839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48A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(Brief)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48A"/>
                </a:solidFill>
                <a:effectLst/>
                <a:uLnTx/>
                <a:uFillTx/>
                <a:latin typeface="Georgia"/>
                <a:ea typeface="ＭＳ Ｐゴシック" panose="020B0600070205080204" pitchFamily="34" charset="-128"/>
                <a:cs typeface="Arial" pitchFamily="34" charset="0"/>
              </a:rPr>
              <a:t>Summary of Genomic/Molecular Prognostic Factors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5CC16B8-B06C-F241-A2DA-337F5114B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295400"/>
            <a:ext cx="8153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itchFamily="2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itchFamily="2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FISH defects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17p deletion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11q deletion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12q trisomy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Normal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13q deletions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Immunoglobulin heavy chain variable region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(IGHV)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Symbol" pitchFamily="2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Mutated: better prognosis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Symbol" pitchFamily="2" charset="2"/>
              </a:rPr>
              <a:t>Unmutated: worse prognosis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Symbol" pitchFamily="2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CD38 status (≥ 30% = higher risk)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ZAP-70 status (≥ 20% = higher risk)</a:t>
            </a:r>
          </a:p>
        </p:txBody>
      </p:sp>
      <p:grpSp>
        <p:nvGrpSpPr>
          <p:cNvPr id="76804" name="Group 4">
            <a:extLst>
              <a:ext uri="{FF2B5EF4-FFF2-40B4-BE49-F238E27FC236}">
                <a16:creationId xmlns:a16="http://schemas.microsoft.com/office/drawing/2014/main" id="{B65389E3-2A0F-6E4A-828F-77B887304804}"/>
              </a:ext>
            </a:extLst>
          </p:cNvPr>
          <p:cNvGrpSpPr>
            <a:grpSpLocks/>
          </p:cNvGrpSpPr>
          <p:nvPr/>
        </p:nvGrpSpPr>
        <p:grpSpPr bwMode="auto">
          <a:xfrm>
            <a:off x="5502276" y="1952625"/>
            <a:ext cx="2549525" cy="1701800"/>
            <a:chOff x="2832" y="1392"/>
            <a:chExt cx="1622" cy="1056"/>
          </a:xfrm>
        </p:grpSpPr>
        <p:sp>
          <p:nvSpPr>
            <p:cNvPr id="145417" name="AutoShape 5">
              <a:extLst>
                <a:ext uri="{FF2B5EF4-FFF2-40B4-BE49-F238E27FC236}">
                  <a16:creationId xmlns:a16="http://schemas.microsoft.com/office/drawing/2014/main" id="{CA31854C-464D-C341-85B0-99B7F6E90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392"/>
              <a:ext cx="432" cy="1056"/>
            </a:xfrm>
            <a:prstGeom prst="rightBrace">
              <a:avLst>
                <a:gd name="adj1" fmla="val 20370"/>
                <a:gd name="adj2" fmla="val 50000"/>
              </a:avLst>
            </a:prstGeom>
            <a:noFill/>
            <a:ln w="25400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145418" name="Text Box 6">
              <a:extLst>
                <a:ext uri="{FF2B5EF4-FFF2-40B4-BE49-F238E27FC236}">
                  <a16:creationId xmlns:a16="http://schemas.microsoft.com/office/drawing/2014/main" id="{F1D1BB1A-5C21-B046-9B7B-4FB536046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8" y="1753"/>
              <a:ext cx="1056" cy="29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Hierarchy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145414" name="Line 8">
            <a:extLst>
              <a:ext uri="{FF2B5EF4-FFF2-40B4-BE49-F238E27FC236}">
                <a16:creationId xmlns:a16="http://schemas.microsoft.com/office/drawing/2014/main" id="{D3C4940D-0410-CD44-AE97-93A703ED3D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67675" y="1833564"/>
            <a:ext cx="0" cy="1844675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eorgi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5" name="Text Box 9">
            <a:extLst>
              <a:ext uri="{FF2B5EF4-FFF2-40B4-BE49-F238E27FC236}">
                <a16:creationId xmlns:a16="http://schemas.microsoft.com/office/drawing/2014/main" id="{F7F1909E-7B3D-F043-A795-9710B8AA0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400" y="3298825"/>
            <a:ext cx="1708150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Favorable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</a:t>
            </a:r>
          </a:p>
        </p:txBody>
      </p:sp>
      <p:sp>
        <p:nvSpPr>
          <p:cNvPr id="145416" name="Text Box 10">
            <a:extLst>
              <a:ext uri="{FF2B5EF4-FFF2-40B4-BE49-F238E27FC236}">
                <a16:creationId xmlns:a16="http://schemas.microsoft.com/office/drawing/2014/main" id="{12859289-FB3D-3549-BF9D-6C25393BF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76" y="1698625"/>
            <a:ext cx="194627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Unfavorable</a:t>
            </a:r>
          </a:p>
        </p:txBody>
      </p:sp>
      <p:grpSp>
        <p:nvGrpSpPr>
          <p:cNvPr id="76808" name="Group 4">
            <a:extLst>
              <a:ext uri="{FF2B5EF4-FFF2-40B4-BE49-F238E27FC236}">
                <a16:creationId xmlns:a16="http://schemas.microsoft.com/office/drawing/2014/main" id="{12CD37AB-83BF-D94C-97E3-5002E0DD0F10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5486401"/>
            <a:ext cx="3886200" cy="1323975"/>
            <a:chOff x="2832" y="1297"/>
            <a:chExt cx="1965" cy="1280"/>
          </a:xfrm>
        </p:grpSpPr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F11154CA-8862-1C4A-9E7C-A0F68B7F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1392"/>
              <a:ext cx="432" cy="1056"/>
            </a:xfrm>
            <a:prstGeom prst="rightBrace">
              <a:avLst>
                <a:gd name="adj1" fmla="val 20370"/>
                <a:gd name="adj2" fmla="val 50000"/>
              </a:avLst>
            </a:prstGeom>
            <a:noFill/>
            <a:ln w="25400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endParaRP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FE1DDBD3-3122-C845-9192-45DA55EC0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7" y="1297"/>
              <a:ext cx="1410" cy="128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Often included with flow but </a:t>
              </a:r>
              <a:r>
                <a:rPr kumimoji="0" lang="en-US" alt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IGHV 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Arial" pitchFamily="34" charset="0"/>
                </a:rPr>
                <a:t>more important and less variable</a:t>
              </a: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C1806A-0EB6-DD4A-9D8D-83843B1D31F4}"/>
              </a:ext>
            </a:extLst>
          </p:cNvPr>
          <p:cNvSpPr txBox="1"/>
          <p:nvPr/>
        </p:nvSpPr>
        <p:spPr>
          <a:xfrm>
            <a:off x="152400" y="6519446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127647227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8F7618C6-A214-334E-BADE-8B127FCB4A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CLL special consideration</a:t>
            </a:r>
          </a:p>
        </p:txBody>
      </p:sp>
      <p:sp>
        <p:nvSpPr>
          <p:cNvPr id="106498" name="Content Placeholder 2">
            <a:extLst>
              <a:ext uri="{FF2B5EF4-FFF2-40B4-BE49-F238E27FC236}">
                <a16:creationId xmlns:a16="http://schemas.microsoft.com/office/drawing/2014/main" id="{66F562FF-F341-F941-B128-CDA5B64F04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Times" pitchFamily="2" charset="0"/>
              </a:rPr>
              <a:t>High frequency of AI complications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ITP, AIHA, neutropenia</a:t>
            </a:r>
          </a:p>
          <a:p>
            <a:r>
              <a:rPr lang="en-US" altLang="en-US" dirty="0">
                <a:latin typeface="Times" pitchFamily="2" charset="0"/>
              </a:rPr>
              <a:t>High frequency of infections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Check Ig levels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Consider </a:t>
            </a:r>
            <a:r>
              <a:rPr lang="en-US" altLang="en-US" dirty="0" err="1">
                <a:latin typeface="Times" pitchFamily="2" charset="0"/>
              </a:rPr>
              <a:t>IVIg</a:t>
            </a:r>
            <a:r>
              <a:rPr lang="en-US" altLang="en-US" dirty="0">
                <a:latin typeface="Times" pitchFamily="2" charset="0"/>
              </a:rPr>
              <a:t> replacement therapy if recurrent infections and </a:t>
            </a:r>
            <a:br>
              <a:rPr lang="en-US" altLang="en-US" dirty="0">
                <a:latin typeface="Times" pitchFamily="2" charset="0"/>
              </a:rPr>
            </a:br>
            <a:r>
              <a:rPr lang="en-US" altLang="en-US" dirty="0">
                <a:latin typeface="Times" pitchFamily="2" charset="0"/>
              </a:rPr>
              <a:t>IgG &lt; 300</a:t>
            </a:r>
          </a:p>
          <a:p>
            <a:r>
              <a:rPr lang="en-US" altLang="en-US" dirty="0">
                <a:latin typeface="Times" pitchFamily="2" charset="0"/>
              </a:rPr>
              <a:t>High rate of skin cancer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Low threshold to send to Dermatology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356F6-AA9C-E24F-AC9B-B6521A490CCB}"/>
              </a:ext>
            </a:extLst>
          </p:cNvPr>
          <p:cNvSpPr txBox="1"/>
          <p:nvPr/>
        </p:nvSpPr>
        <p:spPr>
          <a:xfrm>
            <a:off x="152400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96332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69-year-old man with a PMH of DJD, anxiety and BPH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219200"/>
            <a:ext cx="11521440" cy="5638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5/2018: Worsening chronic low back pain, no B-symptoms, diffuse adenopathy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B50"/>
                </a:solidFill>
              </a:rPr>
              <a:t>Left inguinal LN biopsy: SLL/CLL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B50"/>
                </a:solidFill>
              </a:rPr>
              <a:t>Hypercellular marrow (70%) with 70% involvement by CLL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B50"/>
                </a:solidFill>
              </a:rPr>
              <a:t>RAI stage I, CLL-IPI: 4 (high risk), 13q deletion, TP53: Negative, IGH-V unmutated, CD49d: Positive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rgbClr val="002B50"/>
                </a:solidFill>
              </a:rPr>
              <a:t>Hgb: 13.3, </a:t>
            </a:r>
            <a:r>
              <a:rPr lang="en-US" sz="2000" dirty="0" err="1">
                <a:solidFill>
                  <a:srgbClr val="002B50"/>
                </a:solidFill>
              </a:rPr>
              <a:t>Plts</a:t>
            </a:r>
            <a:r>
              <a:rPr lang="en-US" sz="2000" dirty="0">
                <a:solidFill>
                  <a:srgbClr val="002B50"/>
                </a:solidFill>
              </a:rPr>
              <a:t>: 197,000, WBC: 17,800, ANC: 4,090, ALC: 12,638, LDH: 172, B2M: 2.40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Observation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1/2019: Disease progression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2/2019: </a:t>
            </a:r>
            <a:r>
              <a:rPr lang="en-US" sz="2000" b="1" dirty="0"/>
              <a:t>Acalabrutinib/obinutuzumab </a:t>
            </a:r>
            <a:r>
              <a:rPr lang="en-US" sz="2000" dirty="0"/>
              <a:t>on clinical trial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1/2020 Response assessment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rgbClr val="002B50"/>
                </a:solidFill>
              </a:rPr>
              <a:t>Bone marrow:  Normocellular marrow, no morphologic features of lymphoma involvement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Small CD5-positive kappa-restricted B-cell population detected on flow cytometry consistent with CLL/SLL </a:t>
            </a:r>
            <a:r>
              <a:rPr lang="en-US" sz="2000" dirty="0">
                <a:solidFill>
                  <a:srgbClr val="002B50"/>
                </a:solidFill>
              </a:rPr>
              <a:t>(MRD=0.07%)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CT chest/abdomen/pelvis: Near to complete resolution of lymphadenopathy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8677921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69-year-old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Baseline imaging at diagnosis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63704" y="1476375"/>
            <a:ext cx="4015317" cy="639762"/>
          </a:xfrm>
        </p:spPr>
        <p:txBody>
          <a:bodyPr/>
          <a:lstStyle/>
          <a:p>
            <a:pPr algn="ctr"/>
            <a:r>
              <a:rPr lang="en-US" dirty="0"/>
              <a:t>CT (5/3/2018)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231861" y="1476375"/>
            <a:ext cx="4015318" cy="639762"/>
          </a:xfrm>
        </p:spPr>
        <p:txBody>
          <a:bodyPr/>
          <a:lstStyle/>
          <a:p>
            <a:pPr algn="ctr"/>
            <a:r>
              <a:rPr lang="en-US" dirty="0"/>
              <a:t>PET (5/10/2018)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81" y="2174874"/>
            <a:ext cx="2930564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89" y="2174874"/>
            <a:ext cx="2074863" cy="4149725"/>
          </a:xfrm>
        </p:spPr>
      </p:pic>
    </p:spTree>
    <p:extLst>
      <p:ext uri="{BB962C8B-B14F-4D97-AF65-F5344CB8AC3E}">
        <p14:creationId xmlns:p14="http://schemas.microsoft.com/office/powerpoint/2010/main" val="346483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69-year-old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Disease Progression </a:t>
            </a:r>
            <a:r>
              <a:rPr lang="en-US" sz="3200" dirty="0"/>
              <a:t>(1/2019)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/>
              <a:t>CT chest/</a:t>
            </a:r>
            <a:r>
              <a:rPr lang="en-US" sz="2600" dirty="0" err="1"/>
              <a:t>abd</a:t>
            </a:r>
            <a:r>
              <a:rPr lang="en-US" sz="2600" dirty="0"/>
              <a:t>/pelvis</a:t>
            </a:r>
            <a:r>
              <a:rPr lang="en-US" dirty="0"/>
              <a:t>: </a:t>
            </a:r>
          </a:p>
          <a:p>
            <a:pPr lvl="1"/>
            <a:r>
              <a:rPr lang="en-US" sz="2000" dirty="0"/>
              <a:t>Progression with </a:t>
            </a:r>
            <a:r>
              <a:rPr lang="en-US" sz="2000" dirty="0">
                <a:solidFill>
                  <a:srgbClr val="FF0000"/>
                </a:solidFill>
              </a:rPr>
              <a:t>bulky</a:t>
            </a:r>
            <a:r>
              <a:rPr lang="en-US" sz="2000" dirty="0"/>
              <a:t> adenopathy 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600" dirty="0"/>
              <a:t>Bone marrow</a:t>
            </a:r>
            <a:r>
              <a:rPr lang="en-US" dirty="0"/>
              <a:t>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CLL involving 70% of bone marrow cellularity </a:t>
            </a:r>
            <a:r>
              <a:rPr lang="en-US" sz="2000" dirty="0"/>
              <a:t>(90% </a:t>
            </a:r>
            <a:r>
              <a:rPr lang="en-US" sz="2000" dirty="0" err="1"/>
              <a:t>hypercellular</a:t>
            </a:r>
            <a:r>
              <a:rPr lang="en-US" sz="2000" dirty="0"/>
              <a:t> marrow)</a:t>
            </a:r>
          </a:p>
          <a:p>
            <a:pPr lvl="1"/>
            <a:endParaRPr lang="en-US" sz="2000" dirty="0"/>
          </a:p>
          <a:p>
            <a:r>
              <a:rPr lang="en-US" sz="2600" dirty="0" err="1"/>
              <a:t>Hgb</a:t>
            </a:r>
            <a:r>
              <a:rPr lang="en-US" sz="2600" dirty="0"/>
              <a:t>		13.1</a:t>
            </a:r>
          </a:p>
          <a:p>
            <a:r>
              <a:rPr lang="en-US" sz="2600" dirty="0" err="1"/>
              <a:t>Plts</a:t>
            </a:r>
            <a:r>
              <a:rPr lang="en-US" sz="2600" dirty="0"/>
              <a:t>		198,000</a:t>
            </a:r>
          </a:p>
          <a:p>
            <a:r>
              <a:rPr lang="en-US" sz="2600" dirty="0">
                <a:solidFill>
                  <a:srgbClr val="FF0000"/>
                </a:solidFill>
              </a:rPr>
              <a:t>WBC	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00"/>
                </a:solidFill>
              </a:rPr>
              <a:t>56,600</a:t>
            </a:r>
          </a:p>
          <a:p>
            <a:r>
              <a:rPr lang="en-US" sz="2600" dirty="0"/>
              <a:t>ANC		6,790</a:t>
            </a:r>
          </a:p>
          <a:p>
            <a:r>
              <a:rPr lang="en-US" sz="2600" dirty="0">
                <a:solidFill>
                  <a:srgbClr val="FF0000"/>
                </a:solidFill>
              </a:rPr>
              <a:t>ALC		45,320</a:t>
            </a:r>
          </a:p>
          <a:p>
            <a:r>
              <a:rPr lang="en-US" sz="2600" dirty="0" err="1"/>
              <a:t>Chem</a:t>
            </a:r>
            <a:r>
              <a:rPr lang="en-US" sz="2600" dirty="0"/>
              <a:t>, LDH	WNL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74" y="1295400"/>
            <a:ext cx="2428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733800"/>
            <a:ext cx="3010022" cy="296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06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1990"/>
            <a:ext cx="10972800" cy="1143000"/>
          </a:xfrm>
        </p:spPr>
        <p:txBody>
          <a:bodyPr/>
          <a:lstStyle/>
          <a:p>
            <a:r>
              <a:rPr lang="en-US" dirty="0"/>
              <a:t>69-year-old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Response to acalabrutinib/obinutuzumab therapy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09710" y="1822286"/>
            <a:ext cx="4513239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B50"/>
                </a:solidFill>
              </a:rPr>
              <a:t>Before (1/23/2019)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79631" y="1822286"/>
            <a:ext cx="4513239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B50"/>
                </a:solidFill>
              </a:rPr>
              <a:t>After (1/7/2020)</a:t>
            </a:r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4513239" cy="342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32" y="2514601"/>
            <a:ext cx="451501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67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 Inc, 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 Adaptive Biotechnologies, </a:t>
            </a:r>
            <a:r>
              <a:rPr lang="en-US" sz="1800" dirty="0" err="1"/>
              <a:t>Agendia</a:t>
            </a:r>
            <a:r>
              <a:rPr lang="en-US" sz="1800" dirty="0"/>
              <a:t> Inc, 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 Array </a:t>
            </a:r>
            <a:r>
              <a:rPr lang="en-US" sz="1800" dirty="0" err="1"/>
              <a:t>BioPharma</a:t>
            </a:r>
            <a:r>
              <a:rPr lang="en-US" sz="1800" dirty="0"/>
              <a:t> Inc, Astellas, AstraZeneca Pharmaceuticals LP, Bayer HealthCare Pharmaceuticals, </a:t>
            </a:r>
            <a:r>
              <a:rPr lang="en-US" sz="1800" dirty="0" err="1"/>
              <a:t>Biodesix</a:t>
            </a:r>
            <a:r>
              <a:rPr lang="en-US" sz="1800" dirty="0"/>
              <a:t> Inc, </a:t>
            </a:r>
            <a:r>
              <a:rPr lang="en-US" sz="1800" dirty="0" err="1"/>
              <a:t>bioTheranostics</a:t>
            </a:r>
            <a:r>
              <a:rPr lang="en-US" sz="1800" dirty="0"/>
              <a:t> Inc, Blueprint Medicines, Boehringer Ingelheim Pharmaceuticals Inc, Boston Biomedical Inc, Bristol-Myers Squibb Company, Celgene Corporation, Clovis Oncology, 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 EMD Serono Inc, </a:t>
            </a:r>
            <a:r>
              <a:rPr lang="en-US" sz="1800" dirty="0" err="1"/>
              <a:t>Exelixis</a:t>
            </a:r>
            <a:r>
              <a:rPr lang="en-US" sz="1800" dirty="0"/>
              <a:t> Inc, Foundation Medicine, Genentech, a member of the Roche Group, 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 GlaxoSmithKline, Guardant Health, </a:t>
            </a:r>
            <a:r>
              <a:rPr lang="en-US" sz="1800" dirty="0" err="1"/>
              <a:t>Halozyme</a:t>
            </a:r>
            <a:r>
              <a:rPr lang="en-US" sz="1800" dirty="0"/>
              <a:t> Inc, </a:t>
            </a:r>
            <a:r>
              <a:rPr lang="en-US" sz="1800" dirty="0" err="1"/>
              <a:t>ImmunoGen</a:t>
            </a:r>
            <a:r>
              <a:rPr lang="en-US" sz="1800" dirty="0"/>
              <a:t> Inc, Incyte Corporation, Infinity Pharmaceuticals Inc, Ipsen Biopharmaceuticals Inc, Janssen Biotech Inc, administered by Janssen Scientific Affairs LLC, Jazz Pharmaceuticals Inc, Kite, A Gilead Company, 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 Merck, Merrimack Pharmaceuticals Inc, 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 Novartis, </a:t>
            </a:r>
            <a:r>
              <a:rPr lang="en-US" sz="1800" dirty="0" err="1"/>
              <a:t>Oncopeptides</a:t>
            </a:r>
            <a:r>
              <a:rPr lang="en-US" sz="1800" dirty="0"/>
              <a:t>, Pfizer Inc, Pharmacyclics LLC, an AbbVie Company, Prometheus Laboratories Inc, Puma Biotechnology Inc, Regeneron Pharmaceuticals Inc, 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 Medical Ltd, Spectrum Pharmaceuticals Inc, Taiho Oncology Inc, Takeda Oncology, 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 and </a:t>
            </a:r>
            <a:r>
              <a:rPr lang="en-US" sz="1800" dirty="0" err="1"/>
              <a:t>Tolero</a:t>
            </a:r>
            <a:r>
              <a:rPr lang="en-US" sz="1800" dirty="0"/>
              <a:t> Pharmaceuticals.</a:t>
            </a:r>
          </a:p>
        </p:txBody>
      </p:sp>
    </p:spTree>
    <p:extLst>
      <p:ext uri="{BB962C8B-B14F-4D97-AF65-F5344CB8AC3E}">
        <p14:creationId xmlns:p14="http://schemas.microsoft.com/office/powerpoint/2010/main" val="22177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69-year-old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744200" cy="5486400"/>
          </a:xfrm>
        </p:spPr>
        <p:txBody>
          <a:bodyPr>
            <a:noAutofit/>
          </a:bodyPr>
          <a:lstStyle/>
          <a:p>
            <a:pPr marL="0" indent="0">
              <a:spcBef>
                <a:spcPts val="140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Pharmacy consultation re potential drug interactions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CYP3A4 interactions - Avoid strong inhibitors &amp; inducers</a:t>
            </a:r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Azole antifungals, -</a:t>
            </a:r>
            <a:r>
              <a:rPr lang="en-US" sz="2000" dirty="0" err="1"/>
              <a:t>mycin</a:t>
            </a:r>
            <a:r>
              <a:rPr lang="en-US" sz="2000" dirty="0"/>
              <a:t> antibiotics, protease inhibitors, </a:t>
            </a:r>
            <a:r>
              <a:rPr lang="en-US" sz="2000" dirty="0" err="1"/>
              <a:t>etc</a:t>
            </a:r>
            <a:endParaRPr lang="en-US" sz="2000" dirty="0"/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Moderate – consider dose adjustment</a:t>
            </a:r>
          </a:p>
          <a:p>
            <a:pPr lvl="1"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Avoid grapefruit/juice and Seville oranges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Avoid antacids or calcium supplements and H2 receptor antagonists for 2 hours before and after </a:t>
            </a:r>
            <a:r>
              <a:rPr lang="en-US" sz="2000" dirty="0" err="1"/>
              <a:t>acalabrutinib</a:t>
            </a:r>
            <a:endParaRPr lang="en-US" sz="2000" dirty="0"/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Avoid proton pump inhibitors due to potential decrease in drug exposure</a:t>
            </a:r>
          </a:p>
          <a:p>
            <a:pPr marL="0" indent="0">
              <a:spcBef>
                <a:spcPts val="140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Take with water, with or without food</a:t>
            </a:r>
          </a:p>
          <a:p>
            <a:pPr marL="0" indent="0">
              <a:spcBef>
                <a:spcPts val="140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Possible tumor lysis syndrome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Allopurinol x 10 days at start of therapy</a:t>
            </a:r>
          </a:p>
        </p:txBody>
      </p:sp>
    </p:spTree>
    <p:extLst>
      <p:ext uri="{BB962C8B-B14F-4D97-AF65-F5344CB8AC3E}">
        <p14:creationId xmlns:p14="http://schemas.microsoft.com/office/powerpoint/2010/main" val="44010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69-year-old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439400" cy="4572000"/>
          </a:xfr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spcAft>
                <a:spcPts val="800"/>
              </a:spcAft>
              <a:buNone/>
            </a:pPr>
            <a:r>
              <a:rPr lang="en-US" sz="2000" b="1" dirty="0" err="1">
                <a:solidFill>
                  <a:srgbClr val="0432FF"/>
                </a:solidFill>
              </a:rPr>
              <a:t>Acalabrutinib</a:t>
            </a:r>
            <a:r>
              <a:rPr lang="en-US" sz="2000" b="1" dirty="0">
                <a:solidFill>
                  <a:srgbClr val="0432FF"/>
                </a:solidFill>
              </a:rPr>
              <a:t> is typically very well tolerated</a:t>
            </a:r>
          </a:p>
          <a:p>
            <a:pPr marL="0" indent="0">
              <a:spcBef>
                <a:spcPts val="160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Bleeding tendency with BTK inhibitors 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May note easy bleeding/bruising/</a:t>
            </a:r>
            <a:r>
              <a:rPr lang="en-US" sz="2000" dirty="0" err="1"/>
              <a:t>petechiae</a:t>
            </a:r>
            <a:endParaRPr lang="en-US" sz="2000" dirty="0"/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Avoid NSAIDs, ASA, vitamin E, fish oil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Hold </a:t>
            </a:r>
            <a:r>
              <a:rPr lang="en-US" sz="2000" dirty="0" err="1"/>
              <a:t>acalabrutinib</a:t>
            </a:r>
            <a:r>
              <a:rPr lang="en-US" sz="2000" dirty="0"/>
              <a:t> 3 days prior to and 3 days following minor procedure; 7 days for major procedure</a:t>
            </a:r>
          </a:p>
          <a:p>
            <a:pPr marL="0" indent="0">
              <a:spcBef>
                <a:spcPts val="160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Headache is likely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Usually temporary, first month or so</a:t>
            </a:r>
          </a:p>
          <a:p>
            <a:pPr>
              <a:spcBef>
                <a:spcPts val="400"/>
              </a:spcBef>
              <a:spcAft>
                <a:spcPts val="800"/>
              </a:spcAft>
            </a:pPr>
            <a:r>
              <a:rPr lang="en-US" sz="2000" dirty="0"/>
              <a:t>Typically easily managed with acetaminophen</a:t>
            </a:r>
          </a:p>
        </p:txBody>
      </p:sp>
    </p:spTree>
    <p:extLst>
      <p:ext uri="{BB962C8B-B14F-4D97-AF65-F5344CB8AC3E}">
        <p14:creationId xmlns:p14="http://schemas.microsoft.com/office/powerpoint/2010/main" val="239245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69-year-old 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5638800" cy="556260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Risk for atrial fibrillation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Watch for palpitations, lightheadedness, syncope, dyspnea, irregular rapid pulse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Risk for hypertension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Diarrhea</a:t>
            </a:r>
          </a:p>
          <a:p>
            <a:pPr>
              <a:spcBef>
                <a:spcPts val="400"/>
              </a:spcBef>
            </a:pPr>
            <a:r>
              <a:rPr lang="en-US" sz="2000" dirty="0" err="1"/>
              <a:t>Loperamide</a:t>
            </a:r>
            <a:r>
              <a:rPr lang="en-US" sz="2000" dirty="0"/>
              <a:t> prn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Record # stools per day at baseline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Myalgia/arthralgia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Recommend increase activity, movement, stretching</a:t>
            </a:r>
          </a:p>
          <a:p>
            <a:pPr>
              <a:spcBef>
                <a:spcPts val="400"/>
              </a:spcBef>
            </a:pPr>
            <a:r>
              <a:rPr lang="en-US" sz="2000" dirty="0"/>
              <a:t>Treat symptomatically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Nausea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Rash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95315D-1D67-2C4F-AF59-21A7EA0B9F86}"/>
              </a:ext>
            </a:extLst>
          </p:cNvPr>
          <p:cNvSpPr txBox="1">
            <a:spLocks/>
          </p:cNvSpPr>
          <p:nvPr/>
        </p:nvSpPr>
        <p:spPr bwMode="auto">
          <a:xfrm>
            <a:off x="6705600" y="1303020"/>
            <a:ext cx="57150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24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</a:rPr>
              <a:t>Cytopenias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Anemia 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Typically not transfusion requiring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Leukopenia, neutropenia, lymphocytopenia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Increased infection risk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Thrombocytopenia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Monitor weekly during 1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 month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Consider dose adjustment if limiting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24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</a:rPr>
              <a:t>Take acalabrutinib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</a:rPr>
              <a:t>indefinitely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</a:rPr>
              <a:t>, as long as responding if no CR</a:t>
            </a:r>
          </a:p>
        </p:txBody>
      </p:sp>
    </p:spTree>
    <p:extLst>
      <p:ext uri="{BB962C8B-B14F-4D97-AF65-F5344CB8AC3E}">
        <p14:creationId xmlns:p14="http://schemas.microsoft.com/office/powerpoint/2010/main" val="253129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80DFD4-8DCF-4D43-8C9A-B4797156E15F}"/>
              </a:ext>
            </a:extLst>
          </p:cNvPr>
          <p:cNvGrpSpPr/>
          <p:nvPr/>
        </p:nvGrpSpPr>
        <p:grpSpPr>
          <a:xfrm>
            <a:off x="7956687" y="216166"/>
            <a:ext cx="3200400" cy="6425667"/>
            <a:chOff x="7467600" y="320628"/>
            <a:chExt cx="3200400" cy="64256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4F2928-342A-C645-AD8F-18F8CC2DCD68}"/>
                </a:ext>
              </a:extLst>
            </p:cNvPr>
            <p:cNvSpPr/>
            <p:nvPr/>
          </p:nvSpPr>
          <p:spPr bwMode="auto">
            <a:xfrm>
              <a:off x="7467600" y="320628"/>
              <a:ext cx="3200400" cy="64256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376950"/>
              <a:ext cx="3048000" cy="627017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2834D-24FA-9140-9BC8-498734D93110}"/>
              </a:ext>
            </a:extLst>
          </p:cNvPr>
          <p:cNvGrpSpPr/>
          <p:nvPr/>
        </p:nvGrpSpPr>
        <p:grpSpPr>
          <a:xfrm>
            <a:off x="946833" y="338210"/>
            <a:ext cx="4326490" cy="2133602"/>
            <a:chOff x="1270925" y="111704"/>
            <a:chExt cx="5181600" cy="25552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EF5886-71EF-ED47-BE4E-741EDA38B06C}"/>
                </a:ext>
              </a:extLst>
            </p:cNvPr>
            <p:cNvSpPr/>
            <p:nvPr/>
          </p:nvSpPr>
          <p:spPr bwMode="auto">
            <a:xfrm>
              <a:off x="1270925" y="111704"/>
              <a:ext cx="5181600" cy="25552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7" y="172108"/>
              <a:ext cx="5016137" cy="2438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F3F9F5-1554-8242-A280-CC5596B6F620}"/>
              </a:ext>
            </a:extLst>
          </p:cNvPr>
          <p:cNvGrpSpPr/>
          <p:nvPr/>
        </p:nvGrpSpPr>
        <p:grpSpPr>
          <a:xfrm>
            <a:off x="946833" y="3809244"/>
            <a:ext cx="5736848" cy="2832589"/>
            <a:chOff x="892552" y="3800834"/>
            <a:chExt cx="5965448" cy="294546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C7A851-196E-1745-91DB-306EF38F77F3}"/>
                </a:ext>
              </a:extLst>
            </p:cNvPr>
            <p:cNvSpPr/>
            <p:nvPr/>
          </p:nvSpPr>
          <p:spPr bwMode="auto">
            <a:xfrm>
              <a:off x="892552" y="3800834"/>
              <a:ext cx="5965448" cy="29454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81" y="3857208"/>
              <a:ext cx="5782491" cy="281093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838201" y="2667002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really wish I could find words meaningful enough to express how thankful I am for all that you and everybody at Mayo has done for me. I was very sick just 18 month ago and today I feel great and extremely grateful for the program you put me in.</a:t>
            </a:r>
          </a:p>
        </p:txBody>
      </p:sp>
    </p:spTree>
    <p:extLst>
      <p:ext uri="{BB962C8B-B14F-4D97-AF65-F5344CB8AC3E}">
        <p14:creationId xmlns:p14="http://schemas.microsoft.com/office/powerpoint/2010/main" val="1576919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Biology, Clinical Presentation and Workup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Klebig</a:t>
            </a:r>
            <a:r>
              <a:rPr lang="en-US" sz="1900" dirty="0">
                <a:solidFill>
                  <a:schemeClr val="tx2"/>
                </a:solidFill>
              </a:rPr>
              <a:t> — 69-year-old 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2: </a:t>
            </a:r>
            <a:r>
              <a:rPr lang="en-US" sz="1900" b="1" kern="1200" dirty="0">
                <a:solidFill>
                  <a:srgbClr val="0432FF"/>
                </a:solidFill>
              </a:rPr>
              <a:t>New Agents/Regimens</a:t>
            </a:r>
            <a:endParaRPr lang="en-US" sz="1900" kern="1200" dirty="0">
              <a:solidFill>
                <a:srgbClr val="0432FF"/>
              </a:solidFill>
            </a:endParaRP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58-year-old 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</a:t>
            </a:r>
            <a:r>
              <a:rPr lang="en-US" sz="1900" b="1" kern="1200" dirty="0">
                <a:solidFill>
                  <a:srgbClr val="0432FF"/>
                </a:solidFill>
              </a:rPr>
              <a:t>Key Clinical Trials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Klebig</a:t>
            </a:r>
            <a:r>
              <a:rPr lang="en-US" sz="1900" kern="1200" dirty="0">
                <a:solidFill>
                  <a:schemeClr val="tx2"/>
                </a:solidFill>
              </a:rPr>
              <a:t> — 76-year-old woman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4: </a:t>
            </a:r>
            <a:r>
              <a:rPr lang="en-US" sz="1900" b="1" kern="1200" dirty="0">
                <a:solidFill>
                  <a:srgbClr val="0432FF"/>
                </a:solidFill>
              </a:rPr>
              <a:t>First-Line Treatment Decision-Making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84-year-old woman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5: Use of Oncologic Agents to Treat COVID-19</a:t>
            </a:r>
          </a:p>
        </p:txBody>
      </p:sp>
    </p:spTree>
    <p:extLst>
      <p:ext uri="{BB962C8B-B14F-4D97-AF65-F5344CB8AC3E}">
        <p14:creationId xmlns:p14="http://schemas.microsoft.com/office/powerpoint/2010/main" val="3367061485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5600"/>
            <a:ext cx="109728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2: </a:t>
            </a:r>
            <a:r>
              <a:rPr lang="en-US" sz="2800" b="1" kern="1200" dirty="0">
                <a:solidFill>
                  <a:srgbClr val="0432FF"/>
                </a:solidFill>
              </a:rPr>
              <a:t>New Agents/Regimens</a:t>
            </a:r>
            <a:endParaRPr lang="en-US" sz="2800" kern="1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30674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BCR Review - Figure 1">
            <a:extLst>
              <a:ext uri="{FF2B5EF4-FFF2-40B4-BE49-F238E27FC236}">
                <a16:creationId xmlns:a16="http://schemas.microsoft.com/office/drawing/2014/main" id="{BFCD7182-B0B1-4CEF-90EE-82945AAE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85" y="412752"/>
            <a:ext cx="5759449" cy="644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2">
            <a:extLst>
              <a:ext uri="{FF2B5EF4-FFF2-40B4-BE49-F238E27FC236}">
                <a16:creationId xmlns:a16="http://schemas.microsoft.com/office/drawing/2014/main" id="{3A906C18-7D37-4807-B2AF-F3933A718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54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Novel agents in CLL have recently revolutionized therapy</a:t>
            </a:r>
          </a:p>
        </p:txBody>
      </p:sp>
      <p:sp>
        <p:nvSpPr>
          <p:cNvPr id="105476" name="Text Box 6">
            <a:extLst>
              <a:ext uri="{FF2B5EF4-FFF2-40B4-BE49-F238E27FC236}">
                <a16:creationId xmlns:a16="http://schemas.microsoft.com/office/drawing/2014/main" id="{87469893-9161-4EDA-AB65-B82F8A62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4110568"/>
            <a:ext cx="1659467" cy="42056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venetoclax</a:t>
            </a:r>
            <a:endParaRPr kumimoji="0" lang="en-US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477" name="Text Box 9">
            <a:extLst>
              <a:ext uri="{FF2B5EF4-FFF2-40B4-BE49-F238E27FC236}">
                <a16:creationId xmlns:a16="http://schemas.microsoft.com/office/drawing/2014/main" id="{9CE08FD6-0CE9-49FF-B98C-BD0BC0B6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334" y="2751667"/>
            <a:ext cx="1579033" cy="74879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idelalisib</a:t>
            </a:r>
            <a:b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duvelisib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5478" name="Line 10">
            <a:extLst>
              <a:ext uri="{FF2B5EF4-FFF2-40B4-BE49-F238E27FC236}">
                <a16:creationId xmlns:a16="http://schemas.microsoft.com/office/drawing/2014/main" id="{C28A92D0-AF6B-4564-BF97-E6485B8FD4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1517" y="2937934"/>
            <a:ext cx="457200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5479" name="Line 11">
            <a:extLst>
              <a:ext uri="{FF2B5EF4-FFF2-40B4-BE49-F238E27FC236}">
                <a16:creationId xmlns:a16="http://schemas.microsoft.com/office/drawing/2014/main" id="{15CD7547-7221-4B27-A5C7-01015AE3BB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8717" y="2785533"/>
            <a:ext cx="0" cy="304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5480" name="Group 12">
            <a:extLst>
              <a:ext uri="{FF2B5EF4-FFF2-40B4-BE49-F238E27FC236}">
                <a16:creationId xmlns:a16="http://schemas.microsoft.com/office/drawing/2014/main" id="{20B04F0A-DA6A-40EF-8C9F-D991F9C14CF1}"/>
              </a:ext>
            </a:extLst>
          </p:cNvPr>
          <p:cNvGrpSpPr>
            <a:grpSpLocks/>
          </p:cNvGrpSpPr>
          <p:nvPr/>
        </p:nvGrpSpPr>
        <p:grpSpPr bwMode="auto">
          <a:xfrm>
            <a:off x="6019889" y="1347814"/>
            <a:ext cx="1976967" cy="667499"/>
            <a:chOff x="2875" y="598"/>
            <a:chExt cx="934" cy="420"/>
          </a:xfrm>
        </p:grpSpPr>
        <p:sp>
          <p:nvSpPr>
            <p:cNvPr id="105496" name="Text Box 13">
              <a:extLst>
                <a:ext uri="{FF2B5EF4-FFF2-40B4-BE49-F238E27FC236}">
                  <a16:creationId xmlns:a16="http://schemas.microsoft.com/office/drawing/2014/main" id="{B42AF2D0-720B-4C59-B93D-D3C66A47C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5" y="598"/>
              <a:ext cx="834" cy="42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ibrutinib</a:t>
              </a:r>
              <a:br>
                <a:rPr kumimoji="0" lang="en-US" alt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en-US" alt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acalabrutinib</a:t>
              </a:r>
            </a:p>
          </p:txBody>
        </p:sp>
        <p:sp>
          <p:nvSpPr>
            <p:cNvPr id="105497" name="Line 14">
              <a:extLst>
                <a:ext uri="{FF2B5EF4-FFF2-40B4-BE49-F238E27FC236}">
                  <a16:creationId xmlns:a16="http://schemas.microsoft.com/office/drawing/2014/main" id="{266CA77F-0A7B-4946-BD7C-F2CA1C275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5" y="740"/>
              <a:ext cx="294" cy="4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5498" name="Line 15">
              <a:extLst>
                <a:ext uri="{FF2B5EF4-FFF2-40B4-BE49-F238E27FC236}">
                  <a16:creationId xmlns:a16="http://schemas.microsoft.com/office/drawing/2014/main" id="{60E4CF1F-4475-423A-8023-E7C66ADEE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5" y="692"/>
              <a:ext cx="0" cy="19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5482" name="Line 10">
            <a:extLst>
              <a:ext uri="{FF2B5EF4-FFF2-40B4-BE49-F238E27FC236}">
                <a16:creationId xmlns:a16="http://schemas.microsoft.com/office/drawing/2014/main" id="{D7E3A100-3BEA-474D-8FBD-8A7740397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6684" y="4368801"/>
            <a:ext cx="457200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5483" name="Line 11">
            <a:extLst>
              <a:ext uri="{FF2B5EF4-FFF2-40B4-BE49-F238E27FC236}">
                <a16:creationId xmlns:a16="http://schemas.microsoft.com/office/drawing/2014/main" id="{506025D5-8637-4F84-980F-C82478CC6A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3884" y="4216400"/>
            <a:ext cx="0" cy="304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05484" name="Group 3">
            <a:extLst>
              <a:ext uri="{FF2B5EF4-FFF2-40B4-BE49-F238E27FC236}">
                <a16:creationId xmlns:a16="http://schemas.microsoft.com/office/drawing/2014/main" id="{7E1D78A1-D9B0-4D3C-8D83-F343695E97F1}"/>
              </a:ext>
            </a:extLst>
          </p:cNvPr>
          <p:cNvGrpSpPr>
            <a:grpSpLocks/>
          </p:cNvGrpSpPr>
          <p:nvPr/>
        </p:nvGrpSpPr>
        <p:grpSpPr bwMode="auto">
          <a:xfrm>
            <a:off x="4883151" y="4231204"/>
            <a:ext cx="952500" cy="289982"/>
            <a:chOff x="6683292" y="2979642"/>
            <a:chExt cx="715588" cy="21870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AB5DBF6-A477-44DA-B45A-2E35C68B8CFE}"/>
                </a:ext>
              </a:extLst>
            </p:cNvPr>
            <p:cNvSpPr/>
            <p:nvPr/>
          </p:nvSpPr>
          <p:spPr>
            <a:xfrm>
              <a:off x="6711916" y="2981238"/>
              <a:ext cx="448435" cy="21711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495" name="TextBox 2">
              <a:extLst>
                <a:ext uri="{FF2B5EF4-FFF2-40B4-BE49-F238E27FC236}">
                  <a16:creationId xmlns:a16="http://schemas.microsoft.com/office/drawing/2014/main" id="{12924A4D-FBFE-44BF-89B6-FD3EAC43D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292" y="2979642"/>
              <a:ext cx="715588" cy="208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BCL-2</a:t>
              </a:r>
            </a:p>
          </p:txBody>
        </p:sp>
      </p:grpSp>
      <p:sp>
        <p:nvSpPr>
          <p:cNvPr id="18" name="Equals 17">
            <a:extLst>
              <a:ext uri="{FF2B5EF4-FFF2-40B4-BE49-F238E27FC236}">
                <a16:creationId xmlns:a16="http://schemas.microsoft.com/office/drawing/2014/main" id="{E16812BD-49DF-42B1-988F-8AB8B0BFBE85}"/>
              </a:ext>
            </a:extLst>
          </p:cNvPr>
          <p:cNvSpPr/>
          <p:nvPr/>
        </p:nvSpPr>
        <p:spPr>
          <a:xfrm rot="18874641">
            <a:off x="7702551" y="1765300"/>
            <a:ext cx="1073149" cy="425451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486" name="TextBox 5">
            <a:extLst>
              <a:ext uri="{FF2B5EF4-FFF2-40B4-BE49-F238E27FC236}">
                <a16:creationId xmlns:a16="http://schemas.microsoft.com/office/drawing/2014/main" id="{F693D2B9-3B5B-42E6-A3E9-0DE5189E7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033" y="1843618"/>
            <a:ext cx="12128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CD20</a:t>
            </a:r>
          </a:p>
        </p:txBody>
      </p:sp>
      <p:sp>
        <p:nvSpPr>
          <p:cNvPr id="105487" name="TextBox 6">
            <a:extLst>
              <a:ext uri="{FF2B5EF4-FFF2-40B4-BE49-F238E27FC236}">
                <a16:creationId xmlns:a16="http://schemas.microsoft.com/office/drawing/2014/main" id="{70A6F165-B839-4867-9F05-82CCE2F81855}"/>
              </a:ext>
            </a:extLst>
          </p:cNvPr>
          <p:cNvSpPr txBox="1">
            <a:spLocks noChangeArrowheads="1"/>
          </p:cNvSpPr>
          <p:nvPr/>
        </p:nvSpPr>
        <p:spPr bwMode="auto">
          <a:xfrm rot="-8414582">
            <a:off x="7683500" y="821349"/>
            <a:ext cx="15070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</a:t>
            </a:r>
          </a:p>
        </p:txBody>
      </p:sp>
      <p:sp>
        <p:nvSpPr>
          <p:cNvPr id="105488" name="Text Box 9">
            <a:extLst>
              <a:ext uri="{FF2B5EF4-FFF2-40B4-BE49-F238E27FC236}">
                <a16:creationId xmlns:a16="http://schemas.microsoft.com/office/drawing/2014/main" id="{D3C7B33C-E6E2-4150-9BE5-9C7FBFAB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7951" y="1405468"/>
            <a:ext cx="2135716" cy="420564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obinutuzumab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48A889-B306-4546-B705-1D6AC2DAF776}"/>
              </a:ext>
            </a:extLst>
          </p:cNvPr>
          <p:cNvSpPr/>
          <p:nvPr/>
        </p:nvSpPr>
        <p:spPr>
          <a:xfrm>
            <a:off x="4013201" y="910168"/>
            <a:ext cx="582084" cy="35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490" name="TextBox 5">
            <a:extLst>
              <a:ext uri="{FF2B5EF4-FFF2-40B4-BE49-F238E27FC236}">
                <a16:creationId xmlns:a16="http://schemas.microsoft.com/office/drawing/2014/main" id="{5EDE6591-4B24-4E57-B0E0-D5B51D40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1739901"/>
            <a:ext cx="9842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BCR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1907E0-1544-4CC6-9A05-CD1194C62229}"/>
              </a:ext>
            </a:extLst>
          </p:cNvPr>
          <p:cNvSpPr/>
          <p:nvPr/>
        </p:nvSpPr>
        <p:spPr>
          <a:xfrm>
            <a:off x="3079751" y="5858934"/>
            <a:ext cx="1921933" cy="510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492" name="TextBox 5">
            <a:extLst>
              <a:ext uri="{FF2B5EF4-FFF2-40B4-BE49-F238E27FC236}">
                <a16:creationId xmlns:a16="http://schemas.microsoft.com/office/drawing/2014/main" id="{A4EEFBA2-FC55-400A-9E33-768EF4DA5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1" y="5467351"/>
            <a:ext cx="3972983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Stromal Microenvironment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D14DC-19A2-4FFC-A11B-B0052EAB93CA}"/>
              </a:ext>
            </a:extLst>
          </p:cNvPr>
          <p:cNvSpPr txBox="1"/>
          <p:nvPr/>
        </p:nvSpPr>
        <p:spPr>
          <a:xfrm>
            <a:off x="8151285" y="6572252"/>
            <a:ext cx="4557183" cy="2974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Davids and Brown, </a:t>
            </a:r>
            <a:r>
              <a:rPr kumimoji="0" lang="en-US" sz="1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Leuk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Lymphoma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FC968-C2EC-1049-9B75-0B44D855EE46}"/>
              </a:ext>
            </a:extLst>
          </p:cNvPr>
          <p:cNvSpPr txBox="1"/>
          <p:nvPr/>
        </p:nvSpPr>
        <p:spPr>
          <a:xfrm>
            <a:off x="152400" y="6519446"/>
            <a:ext cx="3379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Matthew 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Davids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1341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CE3B3076-EB2F-D941-9321-1C6C061FA9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762000"/>
            <a:ext cx="8229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Newer options for 1</a:t>
            </a:r>
            <a:r>
              <a:rPr lang="en-US" altLang="en-US" baseline="30000" dirty="0"/>
              <a:t>st</a:t>
            </a:r>
            <a:r>
              <a:rPr lang="en-US" altLang="en-US" dirty="0"/>
              <a:t> line CLL  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91647793-CF11-7949-A396-735809489B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90600" y="1524000"/>
            <a:ext cx="82296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Times" pitchFamily="2" charset="0"/>
              </a:rPr>
              <a:t>BTK inhibitors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Ibrutinib (FDA approved 2016) </a:t>
            </a:r>
          </a:p>
          <a:p>
            <a:pPr lvl="1"/>
            <a:r>
              <a:rPr lang="en-US" altLang="en-US" sz="2400" dirty="0" err="1">
                <a:latin typeface="Times" pitchFamily="2" charset="0"/>
              </a:rPr>
              <a:t>Acalabrutinib</a:t>
            </a:r>
            <a:r>
              <a:rPr lang="en-US" altLang="en-US" sz="2400" dirty="0">
                <a:latin typeface="Times" pitchFamily="2" charset="0"/>
              </a:rPr>
              <a:t> (FDA approved 2019)</a:t>
            </a:r>
          </a:p>
          <a:p>
            <a:pPr lvl="1"/>
            <a:r>
              <a:rPr lang="en-US" altLang="en-US" sz="2400" dirty="0" err="1">
                <a:latin typeface="Times" pitchFamily="2" charset="0"/>
              </a:rPr>
              <a:t>Zanubrutinib</a:t>
            </a:r>
            <a:r>
              <a:rPr lang="en-US" altLang="en-US" sz="2400" dirty="0">
                <a:latin typeface="Times" pitchFamily="2" charset="0"/>
              </a:rPr>
              <a:t> (TBD)</a:t>
            </a:r>
          </a:p>
          <a:p>
            <a:r>
              <a:rPr lang="en-US" altLang="en-US" sz="2800" dirty="0">
                <a:latin typeface="Times" pitchFamily="2" charset="0"/>
              </a:rPr>
              <a:t>BCL-2 inhibitors</a:t>
            </a:r>
          </a:p>
          <a:p>
            <a:pPr lvl="1"/>
            <a:r>
              <a:rPr lang="en-US" altLang="en-US" sz="2400" dirty="0" err="1">
                <a:latin typeface="Times" pitchFamily="2" charset="0"/>
              </a:rPr>
              <a:t>Venetoclax</a:t>
            </a:r>
            <a:r>
              <a:rPr lang="en-US" altLang="en-US" sz="2400" dirty="0">
                <a:latin typeface="Times" pitchFamily="2" charset="0"/>
              </a:rPr>
              <a:t> (FDA approved 2019)</a:t>
            </a:r>
          </a:p>
          <a:p>
            <a:r>
              <a:rPr lang="en-US" altLang="en-US" sz="2800" dirty="0">
                <a:latin typeface="Times" pitchFamily="2" charset="0"/>
              </a:rPr>
              <a:t>New anti-CD20 </a:t>
            </a:r>
            <a:r>
              <a:rPr lang="en-US" altLang="en-US" sz="2800" dirty="0" err="1">
                <a:latin typeface="Times" pitchFamily="2" charset="0"/>
              </a:rPr>
              <a:t>MoAbs</a:t>
            </a:r>
            <a:endParaRPr lang="en-US" altLang="en-US" sz="2800" dirty="0">
              <a:latin typeface="Times" pitchFamily="2" charset="0"/>
            </a:endParaRPr>
          </a:p>
          <a:p>
            <a:pPr lvl="1"/>
            <a:r>
              <a:rPr lang="en-US" altLang="en-US" sz="2400" dirty="0" err="1">
                <a:latin typeface="Times" pitchFamily="2" charset="0"/>
              </a:rPr>
              <a:t>Obinutuzumab</a:t>
            </a:r>
            <a:r>
              <a:rPr lang="en-US" altLang="en-US" sz="2400" dirty="0">
                <a:latin typeface="Times" pitchFamily="2" charset="0"/>
              </a:rPr>
              <a:t> (FDA approved 2019)</a:t>
            </a:r>
          </a:p>
          <a:p>
            <a:pPr lvl="2"/>
            <a:r>
              <a:rPr lang="en-US" altLang="en-US" sz="2000" dirty="0">
                <a:latin typeface="Times" pitchFamily="2" charset="0"/>
              </a:rPr>
              <a:t>Combination with </a:t>
            </a:r>
            <a:r>
              <a:rPr lang="en-US" altLang="en-US" sz="2000" dirty="0" err="1">
                <a:latin typeface="Times" pitchFamily="2" charset="0"/>
              </a:rPr>
              <a:t>Venetoclax</a:t>
            </a:r>
            <a:r>
              <a:rPr lang="en-US" altLang="en-US" sz="2000" dirty="0">
                <a:latin typeface="Times" pitchFamily="2" charset="0"/>
              </a:rPr>
              <a:t> (yes)</a:t>
            </a:r>
          </a:p>
          <a:p>
            <a:pPr lvl="2"/>
            <a:r>
              <a:rPr lang="en-US" altLang="en-US" sz="2000" dirty="0">
                <a:latin typeface="Times" pitchFamily="2" charset="0"/>
              </a:rPr>
              <a:t>Combination with Ibrutinib or </a:t>
            </a:r>
            <a:r>
              <a:rPr lang="en-US" altLang="en-US" sz="2000" dirty="0" err="1">
                <a:latin typeface="Times" pitchFamily="2" charset="0"/>
              </a:rPr>
              <a:t>Acalabrutinib</a:t>
            </a:r>
            <a:r>
              <a:rPr lang="en-US" altLang="en-US" sz="2000" dirty="0">
                <a:latin typeface="Times" pitchFamily="2" charset="0"/>
              </a:rPr>
              <a:t> (optional)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5071B-B1D8-784F-89AB-69FECF0520B8}"/>
              </a:ext>
            </a:extLst>
          </p:cNvPr>
          <p:cNvSpPr txBox="1"/>
          <p:nvPr/>
        </p:nvSpPr>
        <p:spPr>
          <a:xfrm>
            <a:off x="152400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3120384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C4E31FAF-0B8C-CC4E-ACC5-1E3B7A1FA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445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/>
              <a:t>Ibrutinib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E59032DE-BEEE-EF4D-AED1-B734B05127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14400" y="800100"/>
            <a:ext cx="8229600" cy="567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>
                <a:latin typeface="Times" pitchFamily="2" charset="0"/>
              </a:rPr>
              <a:t>1</a:t>
            </a:r>
            <a:r>
              <a:rPr lang="en-US" altLang="en-US" sz="2400" baseline="30000" dirty="0">
                <a:latin typeface="Times" pitchFamily="2" charset="0"/>
              </a:rPr>
              <a:t>st</a:t>
            </a:r>
            <a:r>
              <a:rPr lang="en-US" altLang="en-US" sz="2400" dirty="0">
                <a:latin typeface="Times" pitchFamily="2" charset="0"/>
              </a:rPr>
              <a:t> generation BTK inhibitor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Associated with lymphocytosis</a:t>
            </a:r>
          </a:p>
          <a:p>
            <a:r>
              <a:rPr lang="en-US" altLang="en-US" sz="2400" dirty="0">
                <a:latin typeface="Times" pitchFamily="2" charset="0"/>
              </a:rPr>
              <a:t>Highly effective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Response rate ~ 90%, 75% still in remission at 5 years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420 mg/day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Beat FCR and BR head to head in phase III clinical trials</a:t>
            </a:r>
          </a:p>
          <a:p>
            <a:pPr lvl="2"/>
            <a:r>
              <a:rPr lang="en-US" altLang="en-US" sz="1600" dirty="0">
                <a:latin typeface="Times" pitchFamily="2" charset="0"/>
              </a:rPr>
              <a:t>No major difference in </a:t>
            </a:r>
            <a:r>
              <a:rPr lang="en-US" altLang="en-US" sz="1600" dirty="0" err="1">
                <a:latin typeface="Times" pitchFamily="2" charset="0"/>
              </a:rPr>
              <a:t>IgHV</a:t>
            </a:r>
            <a:r>
              <a:rPr lang="en-US" altLang="en-US" sz="1600" dirty="0">
                <a:latin typeface="Times" pitchFamily="2" charset="0"/>
              </a:rPr>
              <a:t> mutated patients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Remissions shallow – need for indefinite therapy</a:t>
            </a:r>
          </a:p>
          <a:p>
            <a:r>
              <a:rPr lang="en-US" altLang="en-US" sz="2400" dirty="0">
                <a:latin typeface="Times" pitchFamily="2" charset="0"/>
              </a:rPr>
              <a:t>Generally well tolerated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Arthralgias/myalgias tend to improve with time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Rash/skin issues can be nagging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Hypertension (can be hard to manage)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Atrial fibrillation 10-15%</a:t>
            </a:r>
          </a:p>
          <a:p>
            <a:pPr lvl="1"/>
            <a:r>
              <a:rPr lang="en-US" altLang="en-US" sz="2000" dirty="0">
                <a:latin typeface="Times" pitchFamily="2" charset="0"/>
              </a:rPr>
              <a:t>Bleeding (need to hold for surgery)</a:t>
            </a:r>
          </a:p>
          <a:p>
            <a:pPr lvl="2"/>
            <a:r>
              <a:rPr lang="en-US" altLang="en-US" sz="1800" dirty="0">
                <a:latin typeface="Times" pitchFamily="2" charset="0"/>
              </a:rPr>
              <a:t>No warfarin. Careful with other agents. </a:t>
            </a:r>
            <a:endParaRPr lang="en-US" altLang="en-US" sz="2000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3B454-533F-DA4C-8938-2E039184CA68}"/>
              </a:ext>
            </a:extLst>
          </p:cNvPr>
          <p:cNvSpPr txBox="1"/>
          <p:nvPr/>
        </p:nvSpPr>
        <p:spPr>
          <a:xfrm>
            <a:off x="9296400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51989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The use of anticoagulant therapy is an absolute contraindication to the use of ibrutinib in patients with CLL.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Disagree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1486210020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</a:t>
            </a:r>
            <a:r>
              <a:rPr lang="en-US" dirty="0"/>
              <a:t> Goodrich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514600"/>
          <a:ext cx="90678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1684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5886116">
                  <a:extLst>
                    <a:ext uri="{9D8B030D-6E8A-4147-A177-3AD203B41FA5}">
                      <a16:colId xmlns:a16="http://schemas.microsoft.com/office/drawing/2014/main" val="344884780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  <a:r>
                        <a:rPr lang="en-US" dirty="0">
                          <a:solidFill>
                            <a:srgbClr val="002B50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Janssen Biotech Inc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7218826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Ibrutinib should be temporarily discontinued in patients scheduled to undergo surgical procedures.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Disagree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867795592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8B048477-5A81-7F4A-896D-F5E794B56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 err="1"/>
              <a:t>Acalabrutinib</a:t>
            </a:r>
            <a:endParaRPr lang="en-US" altLang="en-US" dirty="0"/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44FEA3E9-BE14-DE44-B9FC-E686384D61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914400"/>
            <a:ext cx="9601200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Times" pitchFamily="2" charset="0"/>
              </a:rPr>
              <a:t>2</a:t>
            </a:r>
            <a:r>
              <a:rPr lang="en-US" altLang="en-US" sz="2800" baseline="30000" dirty="0">
                <a:latin typeface="Times" pitchFamily="2" charset="0"/>
              </a:rPr>
              <a:t>nd</a:t>
            </a:r>
            <a:r>
              <a:rPr lang="en-US" altLang="en-US" sz="2800" dirty="0">
                <a:latin typeface="Times" pitchFamily="2" charset="0"/>
              </a:rPr>
              <a:t> Generation BTK inhibitor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More selective kinase inhibitor = less AE’s</a:t>
            </a:r>
          </a:p>
          <a:p>
            <a:r>
              <a:rPr lang="en-US" altLang="en-US" sz="2800" dirty="0">
                <a:latin typeface="Times" pitchFamily="2" charset="0"/>
              </a:rPr>
              <a:t>Highly effective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Activity appears comparable to ibrutinib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No 5 year follow up at this point</a:t>
            </a:r>
          </a:p>
          <a:p>
            <a:r>
              <a:rPr lang="en-US" altLang="en-US" sz="2800" dirty="0">
                <a:latin typeface="Times" pitchFamily="2" charset="0"/>
              </a:rPr>
              <a:t>Better tolerated (my opinion)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Less arthralgia, myalgia, HTN, </a:t>
            </a:r>
            <a:r>
              <a:rPr lang="en-US" altLang="en-US" sz="2400" dirty="0" err="1">
                <a:latin typeface="Times" pitchFamily="2" charset="0"/>
              </a:rPr>
              <a:t>Afib</a:t>
            </a:r>
            <a:r>
              <a:rPr lang="en-US" altLang="en-US" sz="2400" dirty="0">
                <a:latin typeface="Times" pitchFamily="2" charset="0"/>
              </a:rPr>
              <a:t>, Bleeding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Does cause headache – caffeine helps</a:t>
            </a:r>
          </a:p>
          <a:p>
            <a:r>
              <a:rPr lang="en-US" altLang="en-US" sz="2800" dirty="0">
                <a:latin typeface="Times" pitchFamily="2" charset="0"/>
              </a:rPr>
              <a:t>Other issues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100 mg po BID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Can’t be on proton pump inhibitor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Should take on empty stomach</a:t>
            </a:r>
          </a:p>
          <a:p>
            <a:pPr lvl="1"/>
            <a:endParaRPr lang="en-US" altLang="en-US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C3568-4B9B-404B-97CE-BD25D2EF1BDB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967105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D79BA8A1-E3A2-9D48-A2C7-972F90A58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0"/>
            <a:ext cx="8229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 err="1"/>
              <a:t>Venetoclax</a:t>
            </a:r>
            <a:endParaRPr lang="en-US" altLang="en-US" dirty="0"/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AB163631-EA8F-DF4F-AC79-9ECD478B9D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5800" y="990600"/>
            <a:ext cx="8229600" cy="5287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Times" pitchFamily="2" charset="0"/>
              </a:rPr>
              <a:t>BCL-2 inhibitor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No lymphocytosis</a:t>
            </a:r>
          </a:p>
          <a:p>
            <a:r>
              <a:rPr lang="en-US" altLang="en-US" sz="2800" dirty="0">
                <a:latin typeface="Times" pitchFamily="2" charset="0"/>
              </a:rPr>
              <a:t>Highly effective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Remission “deeper" than with </a:t>
            </a:r>
            <a:r>
              <a:rPr lang="en-US" altLang="en-US" sz="2400" dirty="0" err="1">
                <a:latin typeface="Times" pitchFamily="2" charset="0"/>
              </a:rPr>
              <a:t>BTKi’s</a:t>
            </a:r>
            <a:r>
              <a:rPr lang="en-US" altLang="en-US" sz="2400" dirty="0">
                <a:latin typeface="Times" pitchFamily="2" charset="0"/>
              </a:rPr>
              <a:t> </a:t>
            </a:r>
          </a:p>
          <a:p>
            <a:pPr lvl="2"/>
            <a:r>
              <a:rPr lang="en-US" altLang="en-US" sz="2000" dirty="0">
                <a:latin typeface="Times" pitchFamily="2" charset="0"/>
              </a:rPr>
              <a:t>More complete responses.  More MRD negativity. 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Developed as a 12-month “time limited therapy” when used with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r>
              <a:rPr lang="en-US" altLang="en-US" sz="2400" dirty="0">
                <a:latin typeface="Times" pitchFamily="2" charset="0"/>
              </a:rPr>
              <a:t> in 1</a:t>
            </a:r>
            <a:r>
              <a:rPr lang="en-US" altLang="en-US" sz="2400" baseline="30000" dirty="0">
                <a:latin typeface="Times" pitchFamily="2" charset="0"/>
              </a:rPr>
              <a:t>st</a:t>
            </a:r>
            <a:r>
              <a:rPr lang="en-US" altLang="en-US" sz="2400" dirty="0">
                <a:latin typeface="Times" pitchFamily="2" charset="0"/>
              </a:rPr>
              <a:t> line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Responses in ~90%. No 5-year data yet. </a:t>
            </a:r>
          </a:p>
          <a:p>
            <a:r>
              <a:rPr lang="en-US" altLang="en-US" sz="2800" dirty="0">
                <a:latin typeface="Times" pitchFamily="2" charset="0"/>
              </a:rPr>
              <a:t>Generally well tolerated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GI side effects, </a:t>
            </a:r>
            <a:r>
              <a:rPr lang="en-US" altLang="en-US" sz="2400" dirty="0" err="1">
                <a:latin typeface="Times" pitchFamily="2" charset="0"/>
              </a:rPr>
              <a:t>cytopenias</a:t>
            </a:r>
            <a:endParaRPr lang="en-US" altLang="en-US" sz="2400" dirty="0">
              <a:latin typeface="Times" pitchFamily="2" charset="0"/>
            </a:endParaRPr>
          </a:p>
          <a:p>
            <a:r>
              <a:rPr lang="en-US" altLang="en-US" sz="2800" dirty="0">
                <a:latin typeface="Times" pitchFamily="2" charset="0"/>
              </a:rPr>
              <a:t>Tumor Lysis Syndrome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59275-973F-2B4C-8A2C-A3D3F1279D0B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335656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of the following disease-related factors is critical in attempting to determine an individual’s risk of developing tumor lysis syndrome from treatment with venetoclax for CLL?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White blood cell count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Size of lymph nodes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Tumor grade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All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Only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Only a and c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Only b and c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4191951849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of the following patient-related factors is most important in attempting to determine an individual’s risk of developing tumor lysis syndrome from treatment with venetoclax for CLL?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Hepatic function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Renal function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Body mass index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086926654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Content Placeholder 2">
            <a:extLst>
              <a:ext uri="{FF2B5EF4-FFF2-40B4-BE49-F238E27FC236}">
                <a16:creationId xmlns:a16="http://schemas.microsoft.com/office/drawing/2014/main" id="{D80CF355-7B7F-274D-B40E-B6CA0B5C51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74064" y="914400"/>
            <a:ext cx="82296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>
                <a:latin typeface="Times" pitchFamily="2" charset="0"/>
              </a:rPr>
              <a:t>Toxicity profile different from other targeted agents: TLS risks</a:t>
            </a:r>
          </a:p>
        </p:txBody>
      </p:sp>
      <p:sp>
        <p:nvSpPr>
          <p:cNvPr id="91138" name="Title 3">
            <a:extLst>
              <a:ext uri="{FF2B5EF4-FFF2-40B4-BE49-F238E27FC236}">
                <a16:creationId xmlns:a16="http://schemas.microsoft.com/office/drawing/2014/main" id="{DAB33471-F000-294B-A331-DAFCE6902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03062"/>
            <a:ext cx="5105400" cy="8382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1" dirty="0">
                <a:solidFill>
                  <a:schemeClr val="tx1"/>
                </a:solidFill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</a:rPr>
              <a:t>venetoclax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5F148-18FD-9C48-B7BE-D2D177B4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0" y="1223963"/>
            <a:ext cx="3476625" cy="1174750"/>
          </a:xfrm>
          <a:prstGeom prst="rect">
            <a:avLst/>
          </a:prstGeom>
          <a:effectLst>
            <a:outerShdw blurRad="50800" dist="38100" dir="8100000" sx="104000" sy="104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B9562D-EC3B-134A-9EEF-FCCBE1BA537B}"/>
              </a:ext>
            </a:extLst>
          </p:cNvPr>
          <p:cNvSpPr/>
          <p:nvPr/>
        </p:nvSpPr>
        <p:spPr>
          <a:xfrm>
            <a:off x="2209800" y="2051050"/>
            <a:ext cx="19050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1141" name="Picture 2">
            <a:extLst>
              <a:ext uri="{FF2B5EF4-FFF2-40B4-BE49-F238E27FC236}">
                <a16:creationId xmlns:a16="http://schemas.microsoft.com/office/drawing/2014/main" id="{D7C25524-AE54-A742-9E9F-2044374A8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04" y="1312068"/>
            <a:ext cx="6632412" cy="174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3">
            <a:extLst>
              <a:ext uri="{FF2B5EF4-FFF2-40B4-BE49-F238E27FC236}">
                <a16:creationId xmlns:a16="http://schemas.microsoft.com/office/drawing/2014/main" id="{7B900C56-938B-2D4F-BCAA-DD8A708C3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 bwMode="auto">
          <a:xfrm>
            <a:off x="2259521" y="3053685"/>
            <a:ext cx="7064275" cy="334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DDC3E9-2AFE-C94F-8D30-D0FFC84D38C2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882032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8C6B7305-5284-9B47-B0A1-0DD191D84E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 err="1"/>
              <a:t>Obinutuzumab</a:t>
            </a:r>
            <a:endParaRPr lang="en-US" altLang="en-US" dirty="0"/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3C048378-FAFA-F94D-B2E6-BCCDCE6473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5800" y="8382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>
                <a:latin typeface="Times" pitchFamily="2" charset="0"/>
              </a:rPr>
              <a:t>Anti-CD20 </a:t>
            </a:r>
            <a:r>
              <a:rPr lang="en-US" altLang="en-US" sz="2800" dirty="0" err="1">
                <a:latin typeface="Times" pitchFamily="2" charset="0"/>
              </a:rPr>
              <a:t>MoAb</a:t>
            </a:r>
            <a:endParaRPr lang="en-US" altLang="en-US" sz="2800" dirty="0">
              <a:latin typeface="Times" pitchFamily="2" charset="0"/>
            </a:endParaRPr>
          </a:p>
          <a:p>
            <a:pPr lvl="1"/>
            <a:r>
              <a:rPr lang="en-US" altLang="en-US" sz="2400" dirty="0">
                <a:latin typeface="Times" pitchFamily="2" charset="0"/>
              </a:rPr>
              <a:t>Designed to be a new and improved rituximab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Better than rituximab for CLL</a:t>
            </a:r>
          </a:p>
          <a:p>
            <a:r>
              <a:rPr lang="en-US" altLang="en-US" sz="2800" dirty="0">
                <a:latin typeface="Times" pitchFamily="2" charset="0"/>
              </a:rPr>
              <a:t>Dosing: 1000 mg flat dose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Cycle 1: Day 1 (100mg), 2 (900mg), 8, 15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Cycle 2-6 Day 1</a:t>
            </a:r>
          </a:p>
          <a:p>
            <a:r>
              <a:rPr lang="en-US" altLang="en-US" sz="2800" dirty="0">
                <a:latin typeface="Times" pitchFamily="2" charset="0"/>
              </a:rPr>
              <a:t>When to use it</a:t>
            </a:r>
          </a:p>
          <a:p>
            <a:pPr lvl="1"/>
            <a:r>
              <a:rPr lang="en-US" altLang="en-US" sz="2400" dirty="0">
                <a:latin typeface="Times" pitchFamily="2" charset="0"/>
              </a:rPr>
              <a:t>If using </a:t>
            </a:r>
            <a:r>
              <a:rPr lang="en-US" altLang="en-US" sz="2400" dirty="0" err="1">
                <a:latin typeface="Times" pitchFamily="2" charset="0"/>
              </a:rPr>
              <a:t>venetoclax</a:t>
            </a:r>
            <a:r>
              <a:rPr lang="en-US" altLang="en-US" sz="2400" dirty="0">
                <a:latin typeface="Times" pitchFamily="2" charset="0"/>
              </a:rPr>
              <a:t> 12-month time limited therapy, combine with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 lvl="1"/>
            <a:r>
              <a:rPr lang="en-US" altLang="en-US" sz="2400" dirty="0">
                <a:latin typeface="Times" pitchFamily="2" charset="0"/>
              </a:rPr>
              <a:t>If using </a:t>
            </a:r>
            <a:r>
              <a:rPr lang="en-US" altLang="en-US" sz="2400" dirty="0" err="1">
                <a:latin typeface="Times" pitchFamily="2" charset="0"/>
              </a:rPr>
              <a:t>BTKi</a:t>
            </a:r>
            <a:r>
              <a:rPr lang="en-US" altLang="en-US" sz="2400" dirty="0">
                <a:latin typeface="Times" pitchFamily="2" charset="0"/>
              </a:rPr>
              <a:t>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r>
              <a:rPr lang="en-US" altLang="en-US" sz="2400" dirty="0">
                <a:latin typeface="Times" pitchFamily="2" charset="0"/>
              </a:rPr>
              <a:t>, use is optional</a:t>
            </a:r>
          </a:p>
          <a:p>
            <a:pPr lvl="2"/>
            <a:r>
              <a:rPr lang="en-US" altLang="en-US" sz="2000" dirty="0">
                <a:latin typeface="Times" pitchFamily="2" charset="0"/>
              </a:rPr>
              <a:t>Improves outcomes marginally</a:t>
            </a:r>
          </a:p>
          <a:p>
            <a:pPr lvl="2"/>
            <a:r>
              <a:rPr lang="en-US" altLang="en-US" sz="2000" dirty="0">
                <a:latin typeface="Times" pitchFamily="2" charset="0"/>
              </a:rPr>
              <a:t>Adds some toxicity (mostly infections)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6DBA0-6210-9E40-8907-37A423DBBAD9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4030842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159C2487-4C3A-5C49-B09E-E85CB035D8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083549"/>
              </p:ext>
            </p:extLst>
          </p:nvPr>
        </p:nvGraphicFramePr>
        <p:xfrm>
          <a:off x="1447800" y="1988841"/>
          <a:ext cx="9524999" cy="296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7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4894">
                  <a:extLst>
                    <a:ext uri="{9D8B030D-6E8A-4147-A177-3AD203B41FA5}">
                      <a16:colId xmlns:a16="http://schemas.microsoft.com/office/drawing/2014/main" val="3031620819"/>
                    </a:ext>
                  </a:extLst>
                </a:gridCol>
              </a:tblGrid>
              <a:tr h="433906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Idelalisib</a:t>
                      </a:r>
                      <a:r>
                        <a:rPr lang="en-US" sz="1700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Duvelisib</a:t>
                      </a:r>
                      <a:r>
                        <a:rPr lang="en-US" sz="17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48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Mechanism of action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Selective PI3K</a:t>
                      </a:r>
                      <a:r>
                        <a:rPr lang="el-GR" sz="1700" dirty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inhibitor</a:t>
                      </a:r>
                      <a:endParaRPr lang="el-GR" sz="17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Dual inhibitor of PI3K</a:t>
                      </a:r>
                      <a:r>
                        <a:rPr lang="el-GR" sz="1700" dirty="0" err="1">
                          <a:solidFill>
                            <a:schemeClr val="tx1"/>
                          </a:solidFill>
                        </a:rPr>
                        <a:t>δ,γ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211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Indication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1800"/>
                        </a:spcAft>
                        <a:buNone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Relapsed CLL in combination with rituximab for patients with comorbidities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1800"/>
                        </a:spcAft>
                        <a:buNone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R/R CLL after at least 2 prior systemic therapies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39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Dosing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150 mg orally, twice daily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25 mg orally, twice daily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2B866E24-0428-CE40-A1EE-DB57781AF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728" y="5164452"/>
            <a:ext cx="84969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Idelalisib package insert, October 2018;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Duvelisib package insert, September 2018.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784E32-DB62-ED44-A251-23050237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PI3K Inhibitors for CLL: </a:t>
            </a:r>
            <a:br>
              <a:rPr lang="en-US" dirty="0"/>
            </a:br>
            <a:r>
              <a:rPr lang="en-US" dirty="0"/>
              <a:t>Indication and Dosing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575007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58-year-old man with a history of anxiety, recent depression, and 2 divorces since diagnosis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2000" b="1" dirty="0"/>
              <a:t>4/2001:</a:t>
            </a:r>
            <a:r>
              <a:rPr lang="en-US" sz="2000" dirty="0"/>
              <a:t> Diagnosed with asymptomatic Stage IVA SLL in 4/2001 at age 39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Prognostic factors: 13q and 11q deletions, mutated IGHV </a:t>
            </a:r>
          </a:p>
          <a:p>
            <a:pPr>
              <a:spcAft>
                <a:spcPts val="800"/>
              </a:spcAft>
            </a:pPr>
            <a:r>
              <a:rPr lang="en-US" sz="2000" b="1" dirty="0"/>
              <a:t>Observed until 2008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Bulky adenopathy and lymphocytosis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Thrice weekly rituximab (PR) </a:t>
            </a:r>
            <a:r>
              <a:rPr lang="en-US" sz="2000" dirty="0">
                <a:sym typeface="Wingdings" pitchFamily="2" charset="2"/>
              </a:rPr>
              <a:t> PD in 2010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b="1" dirty="0"/>
              <a:t>Clinical trial: FCR + ABT-263 </a:t>
            </a:r>
            <a:r>
              <a:rPr lang="en-US" sz="2000" dirty="0"/>
              <a:t>(BCL-2 inhibitor) x 6 (PR) </a:t>
            </a:r>
            <a:r>
              <a:rPr lang="en-US" sz="2000" dirty="0">
                <a:sym typeface="Wingdings" pitchFamily="2" charset="2"/>
              </a:rPr>
              <a:t> PD 7/2013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/>
              <a:t>Observed until early 2015: Bulky adenopathy, symptomatic splenomegaly (continued 13q and 11q deletions)</a:t>
            </a:r>
          </a:p>
          <a:p>
            <a:pPr>
              <a:spcAft>
                <a:spcPts val="800"/>
              </a:spcAft>
            </a:pPr>
            <a:r>
              <a:rPr lang="en-US" sz="2000" b="1" dirty="0"/>
              <a:t>3/2015: Ibrutinib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Nausea and diarrhea (ondansetron and Imodium for the first two years) </a:t>
            </a:r>
            <a:r>
              <a:rPr lang="en-US" sz="2000" dirty="0">
                <a:sym typeface="Wingdings" pitchFamily="2" charset="2"/>
              </a:rPr>
              <a:t> tapered off</a:t>
            </a:r>
            <a:r>
              <a:rPr lang="en-US" sz="2000" dirty="0"/>
              <a:t> 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Summer 2016: Kidney cancer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partial nephrectomy 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ALC rose upon holding drug, trended down over months/years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Currently, remains on ibrutinib at full dose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0571680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58-year-old man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5"/>
          <a:stretch/>
        </p:blipFill>
        <p:spPr>
          <a:xfrm>
            <a:off x="2158734" y="1325563"/>
            <a:ext cx="7874532" cy="53829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7618615" y="4636314"/>
            <a:ext cx="74814" cy="64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79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Kahl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1981200"/>
          <a:ext cx="9067800" cy="3857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3731485713"/>
                    </a:ext>
                  </a:extLst>
                </a:gridCol>
              </a:tblGrid>
              <a:tr h="877054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Advisory Committee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AstraZeneca Pharmaceuticals LP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912137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</a:t>
                      </a:r>
                      <a:r>
                        <a:rPr lang="en-US" sz="180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Acerta</a:t>
                      </a: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— A member of the AstraZeneca Group, Genentech, a member of the Roche Group, Pharmacyclics LLC, an AbbVie Company, Roche Laboratories Inc, TG Therapeutics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504943"/>
                  </a:ext>
                </a:extLst>
              </a:tr>
              <a:tr h="877054"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  <a:endParaRPr lang="en-US" sz="180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Acerta</a:t>
                      </a: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— A member of the AstraZeneca Group, </a:t>
                      </a:r>
                      <a:r>
                        <a:rPr lang="en-US" sz="1800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BeiGene</a:t>
                      </a: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Celgene Corporation, Genentech, a member of the Roche Group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24484"/>
                  </a:ext>
                </a:extLst>
              </a:tr>
              <a:tr h="877054"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and Safety Monitoring Board</a:t>
                      </a:r>
                      <a:endParaRPr lang="en-US" sz="180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Celgene Corporation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124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828520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58-year-old man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9665"/>
            <a:ext cx="10515600" cy="536008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rgbClr val="0432FF"/>
                </a:solidFill>
              </a:rPr>
              <a:t>Teaching points</a:t>
            </a:r>
          </a:p>
          <a:p>
            <a:r>
              <a:rPr lang="en-US" sz="2200" dirty="0"/>
              <a:t>Common side effects</a:t>
            </a:r>
          </a:p>
          <a:p>
            <a:pPr lvl="1"/>
            <a:r>
              <a:rPr lang="en-US" sz="2200" dirty="0"/>
              <a:t>Nausea, diarrhea, </a:t>
            </a:r>
            <a:r>
              <a:rPr lang="en-US" sz="2200" dirty="0" err="1"/>
              <a:t>arthralgias</a:t>
            </a:r>
            <a:r>
              <a:rPr lang="en-US" sz="2200" dirty="0"/>
              <a:t>, fatigue, minor bleeding</a:t>
            </a:r>
          </a:p>
          <a:p>
            <a:pPr lvl="1"/>
            <a:r>
              <a:rPr lang="en-US" sz="2200" dirty="0"/>
              <a:t>Prescription and OTC meds to manage; lifestyle/diet changes; holding for procedures</a:t>
            </a:r>
          </a:p>
          <a:p>
            <a:r>
              <a:rPr lang="en-US" sz="2200" dirty="0"/>
              <a:t>Uncommon side effects</a:t>
            </a:r>
          </a:p>
          <a:p>
            <a:pPr lvl="1"/>
            <a:r>
              <a:rPr lang="en-US" sz="2200" dirty="0"/>
              <a:t>Major bleeding</a:t>
            </a:r>
          </a:p>
          <a:p>
            <a:pPr lvl="1"/>
            <a:r>
              <a:rPr lang="en-US" sz="2200" dirty="0"/>
              <a:t>A-fib/flutter</a:t>
            </a:r>
          </a:p>
          <a:p>
            <a:r>
              <a:rPr lang="en-US" sz="2200" dirty="0"/>
              <a:t>Potential for lymphocytosis</a:t>
            </a:r>
          </a:p>
          <a:p>
            <a:r>
              <a:rPr lang="en-US" sz="2200" dirty="0"/>
              <a:t>Contact/emergency numbers</a:t>
            </a:r>
          </a:p>
          <a:p>
            <a:r>
              <a:rPr lang="en-US" sz="2200" dirty="0"/>
              <a:t>Monitoring schedule</a:t>
            </a:r>
          </a:p>
          <a:p>
            <a:pPr lvl="1"/>
            <a:r>
              <a:rPr lang="en-US" sz="2200" dirty="0"/>
              <a:t>I see/touch base weekly until good symptom management</a:t>
            </a:r>
          </a:p>
          <a:p>
            <a:pPr lvl="1"/>
            <a:r>
              <a:rPr lang="en-US" sz="2200" dirty="0"/>
              <a:t>Frequent initial labs, we did TLS monitoring due to bulky adenopathy</a:t>
            </a:r>
          </a:p>
        </p:txBody>
      </p:sp>
    </p:spTree>
    <p:extLst>
      <p:ext uri="{BB962C8B-B14F-4D97-AF65-F5344CB8AC3E}">
        <p14:creationId xmlns:p14="http://schemas.microsoft.com/office/powerpoint/2010/main" val="1348466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fish in the water&#10;&#10;Description automatically generated">
            <a:extLst>
              <a:ext uri="{FF2B5EF4-FFF2-40B4-BE49-F238E27FC236}">
                <a16:creationId xmlns:a16="http://schemas.microsoft.com/office/drawing/2014/main" id="{DCE5F46F-51D3-EF49-8CDE-398AF7B9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57200"/>
            <a:ext cx="2940963" cy="2205722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BE85CA-E043-2946-A11F-885BEE545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9389" y="301074"/>
            <a:ext cx="2318765" cy="4122252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461EC-C4C5-274A-A49F-8712A88CDE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9177" y="3581400"/>
            <a:ext cx="4039182" cy="3029386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685169-816E-7346-B1B7-47764C4EEB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06723" y="2514600"/>
            <a:ext cx="3086100" cy="4114800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1E756-0184-9947-81EA-B8A52A44F4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41572" y="247214"/>
            <a:ext cx="2449828" cy="5772586"/>
          </a:xfrm>
          <a:prstGeom prst="rect">
            <a:avLst/>
          </a:prstGeom>
          <a:ln w="508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242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Biology, Clinical Presentation and Workup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Klebig</a:t>
            </a:r>
            <a:r>
              <a:rPr lang="en-US" sz="1900" dirty="0">
                <a:solidFill>
                  <a:schemeClr val="tx2"/>
                </a:solidFill>
              </a:rPr>
              <a:t> — 69-year-old 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2: </a:t>
            </a:r>
            <a:r>
              <a:rPr lang="en-US" sz="1900" b="1" kern="1200" dirty="0">
                <a:solidFill>
                  <a:srgbClr val="0432FF"/>
                </a:solidFill>
              </a:rPr>
              <a:t>New Agents/Regimens</a:t>
            </a:r>
            <a:endParaRPr lang="en-US" sz="1900" kern="1200" dirty="0">
              <a:solidFill>
                <a:srgbClr val="0432FF"/>
              </a:solidFill>
            </a:endParaRP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58-year-old 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</a:t>
            </a:r>
            <a:r>
              <a:rPr lang="en-US" sz="1900" b="1" kern="1200" dirty="0">
                <a:solidFill>
                  <a:srgbClr val="0432FF"/>
                </a:solidFill>
              </a:rPr>
              <a:t>Key Clinical Trials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Klebig</a:t>
            </a:r>
            <a:r>
              <a:rPr lang="en-US" sz="1900" kern="1200" dirty="0">
                <a:solidFill>
                  <a:schemeClr val="tx2"/>
                </a:solidFill>
              </a:rPr>
              <a:t> — 76-year-old woman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4: </a:t>
            </a:r>
            <a:r>
              <a:rPr lang="en-US" sz="1900" b="1" kern="1200" dirty="0">
                <a:solidFill>
                  <a:srgbClr val="0432FF"/>
                </a:solidFill>
              </a:rPr>
              <a:t>First-Line Treatment Decision-Making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84-year-old woman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5: Use of Oncologic Agents to Treat COVID-19</a:t>
            </a:r>
          </a:p>
        </p:txBody>
      </p:sp>
    </p:spTree>
    <p:extLst>
      <p:ext uri="{BB962C8B-B14F-4D97-AF65-F5344CB8AC3E}">
        <p14:creationId xmlns:p14="http://schemas.microsoft.com/office/powerpoint/2010/main" val="3501742357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5600"/>
            <a:ext cx="109728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3: </a:t>
            </a:r>
            <a:r>
              <a:rPr lang="en-US" sz="2800" b="1" kern="1200" dirty="0">
                <a:solidFill>
                  <a:srgbClr val="0432FF"/>
                </a:solidFill>
              </a:rPr>
              <a:t>Key Clinical Trials</a:t>
            </a:r>
            <a:endParaRPr lang="en-US" sz="2800" kern="1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17989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06200" cy="11430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III ECOG-ACRIN E1912 Study Design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4B3F28A-ABD4-4043-8F6A-53E8B340978F}"/>
              </a:ext>
            </a:extLst>
          </p:cNvPr>
          <p:cNvSpPr txBox="1">
            <a:spLocks/>
          </p:cNvSpPr>
          <p:nvPr/>
        </p:nvSpPr>
        <p:spPr>
          <a:xfrm>
            <a:off x="6629400" y="3733800"/>
            <a:ext cx="3159189" cy="923329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FCR</a:t>
            </a:r>
          </a:p>
        </p:txBody>
      </p:sp>
      <p:sp>
        <p:nvSpPr>
          <p:cNvPr id="8" name="object 49">
            <a:extLst>
              <a:ext uri="{FF2B5EF4-FFF2-40B4-BE49-F238E27FC236}">
                <a16:creationId xmlns:a16="http://schemas.microsoft.com/office/drawing/2014/main" id="{A2A45E08-6F05-0B4D-BE02-224B39DBFC23}"/>
              </a:ext>
            </a:extLst>
          </p:cNvPr>
          <p:cNvSpPr txBox="1"/>
          <p:nvPr/>
        </p:nvSpPr>
        <p:spPr>
          <a:xfrm>
            <a:off x="304800" y="6207260"/>
            <a:ext cx="804830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ECOG-ACRIN E1912 Physician Fact Sheet, version 01/15/16;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(NCT02048813);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TD et al. </a:t>
            </a:r>
            <a:r>
              <a:rPr kumimoji="0" lang="is-I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Proc ASH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2018;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Abstract LBA-4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40DF2C97-DAF3-1649-9B1C-0C0EF1BB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339" y="1888064"/>
            <a:ext cx="3159198" cy="951765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Ibrutinib + rituximab (IR)</a:t>
            </a:r>
          </a:p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  <a:sym typeface="Wingdings" pitchFamily="2" charset="2"/>
              </a:rPr>
              <a:t> ibrutinib until PD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4C26D-0256-6F4A-AA06-3908CFFDF565}"/>
              </a:ext>
            </a:extLst>
          </p:cNvPr>
          <p:cNvSpPr txBox="1"/>
          <p:nvPr/>
        </p:nvSpPr>
        <p:spPr>
          <a:xfrm>
            <a:off x="1773560" y="5156737"/>
            <a:ext cx="696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PFS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Secondary endpoints: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OS, ORR, Toxicity and Tolerability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8335EC-6301-EE4F-BF73-644EB17272AF}"/>
              </a:ext>
            </a:extLst>
          </p:cNvPr>
          <p:cNvCxnSpPr/>
          <p:nvPr/>
        </p:nvCxnSpPr>
        <p:spPr bwMode="auto">
          <a:xfrm>
            <a:off x="6078350" y="3604865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AE055F-9A62-244F-BBA0-2CC89402E400}"/>
              </a:ext>
            </a:extLst>
          </p:cNvPr>
          <p:cNvCxnSpPr/>
          <p:nvPr/>
        </p:nvCxnSpPr>
        <p:spPr bwMode="auto">
          <a:xfrm>
            <a:off x="6078350" y="4252937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F21ED5-39FB-344D-90FB-9AD65F389E98}"/>
              </a:ext>
            </a:extLst>
          </p:cNvPr>
          <p:cNvCxnSpPr>
            <a:cxnSpLocks/>
          </p:cNvCxnSpPr>
          <p:nvPr/>
        </p:nvCxnSpPr>
        <p:spPr bwMode="auto">
          <a:xfrm>
            <a:off x="6078350" y="2372124"/>
            <a:ext cx="0" cy="409857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1D8E1-EF1F-6D49-8C5E-5D9DE9C7101C}"/>
              </a:ext>
            </a:extLst>
          </p:cNvPr>
          <p:cNvCxnSpPr/>
          <p:nvPr/>
        </p:nvCxnSpPr>
        <p:spPr bwMode="auto">
          <a:xfrm>
            <a:off x="6078350" y="2372123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AAA719-F803-F848-B5DE-970272B4E5EB}"/>
              </a:ext>
            </a:extLst>
          </p:cNvPr>
          <p:cNvSpPr txBox="1"/>
          <p:nvPr/>
        </p:nvSpPr>
        <p:spPr>
          <a:xfrm>
            <a:off x="6481504" y="304870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(2:1; N = 529)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78B0BC-E6D4-724E-A769-8B409D00D4D2}"/>
              </a:ext>
            </a:extLst>
          </p:cNvPr>
          <p:cNvGrpSpPr>
            <a:grpSpLocks/>
          </p:cNvGrpSpPr>
          <p:nvPr/>
        </p:nvGrpSpPr>
        <p:grpSpPr bwMode="auto">
          <a:xfrm>
            <a:off x="5567104" y="2745033"/>
            <a:ext cx="914400" cy="914400"/>
            <a:chOff x="1872" y="1584"/>
            <a:chExt cx="576" cy="5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907FDD-9600-4841-85B5-A125F9733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09875-5B4F-2348-B4B2-C524CCA4F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038098-4C26-9742-AC4B-3CF19FBAAE96}"/>
              </a:ext>
            </a:extLst>
          </p:cNvPr>
          <p:cNvCxnSpPr>
            <a:endCxn id="17" idx="2"/>
          </p:cNvCxnSpPr>
          <p:nvPr/>
        </p:nvCxnSpPr>
        <p:spPr bwMode="auto">
          <a:xfrm>
            <a:off x="5045224" y="3197257"/>
            <a:ext cx="521881" cy="4976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0" name="Group 31">
            <a:extLst>
              <a:ext uri="{FF2B5EF4-FFF2-40B4-BE49-F238E27FC236}">
                <a16:creationId xmlns:a16="http://schemas.microsoft.com/office/drawing/2014/main" id="{59035E73-EF16-B844-8E26-E82D76BD7FB0}"/>
              </a:ext>
            </a:extLst>
          </p:cNvPr>
          <p:cNvGraphicFramePr>
            <a:graphicFrameLocks noGrp="1"/>
          </p:cNvGraphicFramePr>
          <p:nvPr/>
        </p:nvGraphicFramePr>
        <p:xfrm>
          <a:off x="1773560" y="2241465"/>
          <a:ext cx="3408576" cy="2154032"/>
        </p:xfrm>
        <a:graphic>
          <a:graphicData uri="http://schemas.openxmlformats.org/drawingml/2006/table">
            <a:tbl>
              <a:tblPr/>
              <a:tblGrid>
                <a:gridCol w="3408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2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3384">
                <a:tc>
                  <a:txBody>
                    <a:bodyPr/>
                    <a:lstStyle/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Previously untreated CLL requiring treatment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Ability to tolerate FCR-based therapy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Age ≤70 years</a:t>
                      </a:r>
                    </a:p>
                  </a:txBody>
                  <a:tcPr marT="45744" marB="4574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976400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reworks, man, white&#10;&#10;Description automatically generated">
            <a:extLst>
              <a:ext uri="{FF2B5EF4-FFF2-40B4-BE49-F238E27FC236}">
                <a16:creationId xmlns:a16="http://schemas.microsoft.com/office/drawing/2014/main" id="{2836AF53-BCFC-894A-B0E6-336267F2D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805" y="1457651"/>
            <a:ext cx="6144500" cy="3969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353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ECOG-ACRIN E1912 Extended Follow-Up: Up-Front IR Compared to FCR for Younger Patients with CLL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8F3E65-6053-DA46-9861-5F2C0261E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2798"/>
            <a:ext cx="8229600" cy="3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bIns="685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TD et al. ASH 2019;Abstract 33.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B6C17-B3C3-F048-B3DF-73162457BCA1}"/>
              </a:ext>
            </a:extLst>
          </p:cNvPr>
          <p:cNvSpPr txBox="1"/>
          <p:nvPr/>
        </p:nvSpPr>
        <p:spPr>
          <a:xfrm>
            <a:off x="971550" y="5570999"/>
            <a:ext cx="1062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Grade ≥3 treatment-related AEs were reported in 70% of patients receiving IR and 80% of patients receiving FCR (odds ratio = 0.56;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0.013).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Among the 95 patients who discontinued ibrutinib, the most common cause was AE or complication.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74991-8C13-B243-9AAA-CD0CA817CEBC}"/>
              </a:ext>
            </a:extLst>
          </p:cNvPr>
          <p:cNvSpPr txBox="1"/>
          <p:nvPr/>
        </p:nvSpPr>
        <p:spPr>
          <a:xfrm>
            <a:off x="6169846" y="4736020"/>
            <a:ext cx="73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36F7D-5FF0-634B-8592-935F5F9483FF}"/>
              </a:ext>
            </a:extLst>
          </p:cNvPr>
          <p:cNvSpPr txBox="1"/>
          <p:nvPr/>
        </p:nvSpPr>
        <p:spPr>
          <a:xfrm rot="16200000">
            <a:off x="2560595" y="2627431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9411F-3845-FD43-83ED-A6749D77800B}"/>
              </a:ext>
            </a:extLst>
          </p:cNvPr>
          <p:cNvSpPr txBox="1"/>
          <p:nvPr/>
        </p:nvSpPr>
        <p:spPr>
          <a:xfrm>
            <a:off x="4102759" y="2913755"/>
            <a:ext cx="2055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HR = 0.39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&lt; 0.0001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3-year rates: 89%, 71%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2C58F-A472-9D49-A5AA-E1B7302C7196}"/>
              </a:ext>
            </a:extLst>
          </p:cNvPr>
          <p:cNvSpPr txBox="1"/>
          <p:nvPr/>
        </p:nvSpPr>
        <p:spPr>
          <a:xfrm>
            <a:off x="4423233" y="3796420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FCR (52 events/175 cases)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IR (58 events/354 cases)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EA4E5-9F1C-604C-8041-23ECC0E53BCD}"/>
              </a:ext>
            </a:extLst>
          </p:cNvPr>
          <p:cNvSpPr txBox="1"/>
          <p:nvPr/>
        </p:nvSpPr>
        <p:spPr>
          <a:xfrm>
            <a:off x="2506894" y="4708272"/>
            <a:ext cx="13532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Number at risk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B21B51-E303-2D47-9EE4-BB80FC502A3E}"/>
              </a:ext>
            </a:extLst>
          </p:cNvPr>
          <p:cNvSpPr txBox="1"/>
          <p:nvPr/>
        </p:nvSpPr>
        <p:spPr>
          <a:xfrm>
            <a:off x="6232607" y="1363131"/>
            <a:ext cx="582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437405427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255"/>
            <a:ext cx="11080618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ECOG-ACRIN E1912 Extended Follow-Up: PFS by IGHV Mutation Status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8F3E65-6053-DA46-9861-5F2C0261E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2798"/>
            <a:ext cx="8229600" cy="3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bIns="685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Shanafelt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TD et al. ASH 2019;Abstract 33.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B6C17-B3C3-F048-B3DF-73162457BCA1}"/>
              </a:ext>
            </a:extLst>
          </p:cNvPr>
          <p:cNvSpPr txBox="1"/>
          <p:nvPr/>
        </p:nvSpPr>
        <p:spPr>
          <a:xfrm>
            <a:off x="290730" y="5812728"/>
            <a:ext cx="1173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On subgroup analysis by IGHV mutation status, IR was superior to FCR for CLL with no IGHV mutation (HR = 0.28;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&lt; 0.0001).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With current follow-up the difference between IR and FCR is not significant for CLL with IGHV mutation (HR = 0.42;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0.086). </a:t>
            </a:r>
          </a:p>
        </p:txBody>
      </p:sp>
      <p:pic>
        <p:nvPicPr>
          <p:cNvPr id="6" name="Picture 5" descr="A picture containing driving, riding, traffic, street&#10;&#10;Description automatically generated">
            <a:extLst>
              <a:ext uri="{FF2B5EF4-FFF2-40B4-BE49-F238E27FC236}">
                <a16:creationId xmlns:a16="http://schemas.microsoft.com/office/drawing/2014/main" id="{6C6BF00A-0BD0-814E-92AE-43A8C779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17" y="1742584"/>
            <a:ext cx="10947701" cy="372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555529-7485-7E4B-A4F6-2BD524A7C383}"/>
              </a:ext>
            </a:extLst>
          </p:cNvPr>
          <p:cNvSpPr txBox="1"/>
          <p:nvPr/>
        </p:nvSpPr>
        <p:spPr>
          <a:xfrm>
            <a:off x="3016968" y="1576138"/>
            <a:ext cx="1726927" cy="3328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7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IGHV mutation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333EBB-F561-1C41-931B-520187153598}"/>
              </a:ext>
            </a:extLst>
          </p:cNvPr>
          <p:cNvSpPr txBox="1"/>
          <p:nvPr/>
        </p:nvSpPr>
        <p:spPr>
          <a:xfrm>
            <a:off x="8105030" y="1576137"/>
            <a:ext cx="1868584" cy="3328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78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 IGHV mutation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285320-3F7E-0245-A5E3-40E84A12FBCF}"/>
              </a:ext>
            </a:extLst>
          </p:cNvPr>
          <p:cNvSpPr txBox="1"/>
          <p:nvPr/>
        </p:nvSpPr>
        <p:spPr>
          <a:xfrm>
            <a:off x="3288143" y="4602632"/>
            <a:ext cx="717872" cy="33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8CF3A2-6A9A-204F-89F4-957EDA129D3A}"/>
              </a:ext>
            </a:extLst>
          </p:cNvPr>
          <p:cNvSpPr txBox="1"/>
          <p:nvPr/>
        </p:nvSpPr>
        <p:spPr>
          <a:xfrm rot="16200000">
            <a:off x="110678" y="2865313"/>
            <a:ext cx="1200152" cy="33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319E98-D1E9-7E4B-9648-12B22FCB4E5C}"/>
              </a:ext>
            </a:extLst>
          </p:cNvPr>
          <p:cNvSpPr txBox="1"/>
          <p:nvPr/>
        </p:nvSpPr>
        <p:spPr>
          <a:xfrm>
            <a:off x="1423972" y="2827182"/>
            <a:ext cx="2223107" cy="72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14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HR = 0.42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0.086</a:t>
            </a:r>
          </a:p>
          <a:p>
            <a:pPr marL="0" marR="0" lvl="0" indent="0" algn="l" defTabSz="914400" rtl="0" eaLnBrk="0" fontAlgn="base" latinLnBrk="0" hangingPunct="0">
              <a:lnSpc>
                <a:spcPts val="14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3-year rates: 88%, 82%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4E78F7-E764-C547-B328-58FCFD63D926}"/>
              </a:ext>
            </a:extLst>
          </p:cNvPr>
          <p:cNvSpPr txBox="1"/>
          <p:nvPr/>
        </p:nvSpPr>
        <p:spPr>
          <a:xfrm>
            <a:off x="1842844" y="3666007"/>
            <a:ext cx="2037587" cy="499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FCR (8 events/44 cases)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IR (10 events/70 cases)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3296-4D69-404D-A5E2-BFBE5AC12405}"/>
              </a:ext>
            </a:extLst>
          </p:cNvPr>
          <p:cNvSpPr txBox="1"/>
          <p:nvPr/>
        </p:nvSpPr>
        <p:spPr>
          <a:xfrm>
            <a:off x="501781" y="4739494"/>
            <a:ext cx="1266037" cy="282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Number at risk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44A114-B8EB-E840-8806-E6397C6AED9E}"/>
              </a:ext>
            </a:extLst>
          </p:cNvPr>
          <p:cNvSpPr txBox="1"/>
          <p:nvPr/>
        </p:nvSpPr>
        <p:spPr>
          <a:xfrm>
            <a:off x="6993476" y="2841103"/>
            <a:ext cx="2223107" cy="72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14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HR = 0.28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&lt; 0.0001</a:t>
            </a:r>
          </a:p>
          <a:p>
            <a:pPr marL="0" marR="0" lvl="0" indent="0" algn="l" defTabSz="914400" rtl="0" eaLnBrk="0" fontAlgn="base" latinLnBrk="0" hangingPunct="0">
              <a:lnSpc>
                <a:spcPts val="14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3-year rates: 89%, 65%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11D70E-6B5E-9342-A8A9-742E1583099A}"/>
              </a:ext>
            </a:extLst>
          </p:cNvPr>
          <p:cNvSpPr txBox="1"/>
          <p:nvPr/>
        </p:nvSpPr>
        <p:spPr>
          <a:xfrm>
            <a:off x="7419467" y="3654875"/>
            <a:ext cx="2129481" cy="499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FCR (29 events/71 cases)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IR (36 events/210 cases)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95FB74-B020-AF4B-AA4C-4AC8B644E064}"/>
              </a:ext>
            </a:extLst>
          </p:cNvPr>
          <p:cNvSpPr txBox="1"/>
          <p:nvPr/>
        </p:nvSpPr>
        <p:spPr>
          <a:xfrm>
            <a:off x="5963683" y="4715149"/>
            <a:ext cx="1266037" cy="282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Number at risk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E1CE98-4726-5341-9364-0DC41549B1A5}"/>
              </a:ext>
            </a:extLst>
          </p:cNvPr>
          <p:cNvSpPr txBox="1"/>
          <p:nvPr/>
        </p:nvSpPr>
        <p:spPr>
          <a:xfrm>
            <a:off x="8921956" y="4548079"/>
            <a:ext cx="717872" cy="33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Years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2E6C66-54CF-CF4D-9682-31BF2E12131D}"/>
              </a:ext>
            </a:extLst>
          </p:cNvPr>
          <p:cNvSpPr txBox="1"/>
          <p:nvPr/>
        </p:nvSpPr>
        <p:spPr>
          <a:xfrm rot="16200000">
            <a:off x="5602993" y="2885907"/>
            <a:ext cx="1200152" cy="33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964262634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III Alliance A041202 Study Design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2A1D328-DEBC-5248-99FD-46871C115DC2}"/>
              </a:ext>
            </a:extLst>
          </p:cNvPr>
          <p:cNvSpPr txBox="1">
            <a:spLocks/>
          </p:cNvSpPr>
          <p:nvPr/>
        </p:nvSpPr>
        <p:spPr>
          <a:xfrm>
            <a:off x="5440471" y="3967024"/>
            <a:ext cx="2383475" cy="808383"/>
          </a:xfrm>
          <a:prstGeom prst="rect">
            <a:avLst/>
          </a:prstGeom>
          <a:solidFill>
            <a:srgbClr val="A0E7FF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Ibrutinib until PD + rituximab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20458F-7066-4044-AE16-48421D11AE82}"/>
              </a:ext>
            </a:extLst>
          </p:cNvPr>
          <p:cNvCxnSpPr>
            <a:cxnSpLocks/>
          </p:cNvCxnSpPr>
          <p:nvPr/>
        </p:nvCxnSpPr>
        <p:spPr>
          <a:xfrm flipV="1">
            <a:off x="7727656" y="2174384"/>
            <a:ext cx="662119" cy="524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190E3E-A46F-974E-B8F8-B1A3538FBAAF}"/>
              </a:ext>
            </a:extLst>
          </p:cNvPr>
          <p:cNvCxnSpPr>
            <a:cxnSpLocks/>
          </p:cNvCxnSpPr>
          <p:nvPr/>
        </p:nvCxnSpPr>
        <p:spPr>
          <a:xfrm flipV="1">
            <a:off x="4187781" y="3248489"/>
            <a:ext cx="1252690" cy="957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49">
            <a:extLst>
              <a:ext uri="{FF2B5EF4-FFF2-40B4-BE49-F238E27FC236}">
                <a16:creationId xmlns:a16="http://schemas.microsoft.com/office/drawing/2014/main" id="{84064848-94FA-AB4A-B2A4-719688F17563}"/>
              </a:ext>
            </a:extLst>
          </p:cNvPr>
          <p:cNvSpPr txBox="1"/>
          <p:nvPr/>
        </p:nvSpPr>
        <p:spPr>
          <a:xfrm>
            <a:off x="335166" y="6268875"/>
            <a:ext cx="6815148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Woyach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JA et al. </a:t>
            </a:r>
            <a:r>
              <a:rPr kumimoji="0" lang="is-IS" sz="1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 Engl J Med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2018;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379(26):2517-28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Woyach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J et al. Alliance Fall Group Meeting, November 5, 2015.</a:t>
            </a:r>
            <a:endParaRPr kumimoji="0" lang="is-I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31">
            <a:extLst>
              <a:ext uri="{FF2B5EF4-FFF2-40B4-BE49-F238E27FC236}">
                <a16:creationId xmlns:a16="http://schemas.microsoft.com/office/drawing/2014/main" id="{76C76E87-65F9-704A-80A5-9E56B067B8A9}"/>
              </a:ext>
            </a:extLst>
          </p:cNvPr>
          <p:cNvGraphicFramePr>
            <a:graphicFrameLocks noGrp="1"/>
          </p:cNvGraphicFramePr>
          <p:nvPr/>
        </p:nvGraphicFramePr>
        <p:xfrm>
          <a:off x="1785706" y="2470447"/>
          <a:ext cx="2402075" cy="1427576"/>
        </p:xfrm>
        <a:graphic>
          <a:graphicData uri="http://schemas.openxmlformats.org/drawingml/2006/table">
            <a:tbl>
              <a:tblPr/>
              <a:tblGrid>
                <a:gridCol w="240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576">
                <a:tc>
                  <a:txBody>
                    <a:bodyPr/>
                    <a:lstStyle/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Previously untreated CLL requiring treatment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≥65</a:t>
                      </a:r>
                      <a:endParaRPr kumimoji="0" lang="en-GB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T="45744" marB="4574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18">
            <a:extLst>
              <a:ext uri="{FF2B5EF4-FFF2-40B4-BE49-F238E27FC236}">
                <a16:creationId xmlns:a16="http://schemas.microsoft.com/office/drawing/2014/main" id="{E6C910F0-6724-BC4F-B3FB-22CAE26B1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752600"/>
            <a:ext cx="2383474" cy="762734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Bendamustine + rituximab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B1B8AFEE-176F-774D-867E-DAF4CCA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72" y="2853873"/>
            <a:ext cx="2353203" cy="808383"/>
          </a:xfrm>
          <a:prstGeom prst="rect">
            <a:avLst/>
          </a:prstGeom>
          <a:solidFill>
            <a:srgbClr val="99CD15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Ibrutinib until PD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410830-3E5C-D840-9E02-13E112C55741}"/>
              </a:ext>
            </a:extLst>
          </p:cNvPr>
          <p:cNvSpPr txBox="1"/>
          <p:nvPr/>
        </p:nvSpPr>
        <p:spPr>
          <a:xfrm>
            <a:off x="1694032" y="5022702"/>
            <a:ext cx="9050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Progression-free survival (PFS)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Secondary endpoints: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OS, ORR, Impact of MRD on PFS and OS, Duration of response, Toxicity and Tolerability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747FF9-55D8-644A-84FB-A647830D030E}"/>
              </a:ext>
            </a:extLst>
          </p:cNvPr>
          <p:cNvCxnSpPr>
            <a:cxnSpLocks/>
          </p:cNvCxnSpPr>
          <p:nvPr/>
        </p:nvCxnSpPr>
        <p:spPr>
          <a:xfrm flipH="1">
            <a:off x="7791720" y="2515335"/>
            <a:ext cx="846115" cy="684141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A83ED3-AC3B-B54D-89EA-A8D734C6CF71}"/>
              </a:ext>
            </a:extLst>
          </p:cNvPr>
          <p:cNvCxnSpPr/>
          <p:nvPr/>
        </p:nvCxnSpPr>
        <p:spPr bwMode="auto">
          <a:xfrm>
            <a:off x="4879481" y="3662255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A94E44-BD9F-194B-AFC0-44956A3C60E0}"/>
              </a:ext>
            </a:extLst>
          </p:cNvPr>
          <p:cNvCxnSpPr/>
          <p:nvPr/>
        </p:nvCxnSpPr>
        <p:spPr bwMode="auto">
          <a:xfrm>
            <a:off x="4879481" y="4310327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E0CAC2-F199-C74D-AF6B-F265DDB9045E}"/>
              </a:ext>
            </a:extLst>
          </p:cNvPr>
          <p:cNvCxnSpPr/>
          <p:nvPr/>
        </p:nvCxnSpPr>
        <p:spPr bwMode="auto">
          <a:xfrm>
            <a:off x="4879481" y="2191298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B0213B-98B1-2D4D-9311-B0896A98E832}"/>
              </a:ext>
            </a:extLst>
          </p:cNvPr>
          <p:cNvCxnSpPr/>
          <p:nvPr/>
        </p:nvCxnSpPr>
        <p:spPr bwMode="auto">
          <a:xfrm>
            <a:off x="4879481" y="2179632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BDC7011-273E-954F-B5CA-4412D5D3793C}"/>
              </a:ext>
            </a:extLst>
          </p:cNvPr>
          <p:cNvSpPr txBox="1"/>
          <p:nvPr/>
        </p:nvSpPr>
        <p:spPr>
          <a:xfrm>
            <a:off x="3582016" y="1749334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(1:1:1); (N = 547)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2848B-3B36-B746-A73F-83A92D5DD9C7}"/>
              </a:ext>
            </a:extLst>
          </p:cNvPr>
          <p:cNvGrpSpPr>
            <a:grpSpLocks/>
          </p:cNvGrpSpPr>
          <p:nvPr/>
        </p:nvGrpSpPr>
        <p:grpSpPr bwMode="auto">
          <a:xfrm>
            <a:off x="4368235" y="2802423"/>
            <a:ext cx="914400" cy="914400"/>
            <a:chOff x="1872" y="1584"/>
            <a:chExt cx="576" cy="5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EBDC40-F3C9-894B-B766-5DCD943E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03DFD1-2197-C945-8043-647190BAE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729FBFF-8732-EE4F-8A2F-42287E1DAB71}"/>
              </a:ext>
            </a:extLst>
          </p:cNvPr>
          <p:cNvSpPr/>
          <p:nvPr/>
        </p:nvSpPr>
        <p:spPr>
          <a:xfrm>
            <a:off x="8389775" y="1752600"/>
            <a:ext cx="2509085" cy="762734"/>
          </a:xfrm>
          <a:prstGeom prst="rect">
            <a:avLst/>
          </a:prstGeom>
          <a:solidFill>
            <a:srgbClr val="FA872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6855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Documented disease progression</a:t>
            </a:r>
          </a:p>
        </p:txBody>
      </p:sp>
    </p:spTree>
    <p:extLst>
      <p:ext uri="{BB962C8B-B14F-4D97-AF65-F5344CB8AC3E}">
        <p14:creationId xmlns:p14="http://schemas.microsoft.com/office/powerpoint/2010/main" val="3439472679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Alliance A041202: Efficacy with Ibrutinib Alone or in Combination with Rituximab Compared to Bendamustine/Rituximab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8F3E65-6053-DA46-9861-5F2C0261E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2798"/>
            <a:ext cx="8229600" cy="3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bIns="685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Woyach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JA et al. </a:t>
            </a:r>
            <a:r>
              <a:rPr kumimoji="0" lang="is-IS" sz="1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 Engl J Med 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2018;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379(26):2517-28</a:t>
            </a:r>
            <a:r>
              <a:rPr kumimoji="0" lang="is-I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848A79-7398-3240-99BB-0CFA91105CEB}"/>
              </a:ext>
            </a:extLst>
          </p:cNvPr>
          <p:cNvSpPr txBox="1"/>
          <p:nvPr/>
        </p:nvSpPr>
        <p:spPr>
          <a:xfrm rot="16200000">
            <a:off x="-341474" y="3474135"/>
            <a:ext cx="392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Patients who were alive and free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from disease progression (%)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EDF60C-01A5-A94D-A534-A31E3BCF232B}"/>
              </a:ext>
            </a:extLst>
          </p:cNvPr>
          <p:cNvSpPr txBox="1"/>
          <p:nvPr/>
        </p:nvSpPr>
        <p:spPr>
          <a:xfrm>
            <a:off x="4572000" y="6033114"/>
            <a:ext cx="3750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EACB4-2421-1C4B-B554-B47E382F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52" y="1476474"/>
            <a:ext cx="8576960" cy="4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84804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37F561-DA41-B54C-8A65-B0B4B423D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0" y="6402721"/>
            <a:ext cx="7772399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www.clinicaltrials.gov. (NCT02475681) Accessed October 2019.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A7863-076F-3547-981D-05C2F047DC9D}"/>
              </a:ext>
            </a:extLst>
          </p:cNvPr>
          <p:cNvSpPr txBox="1"/>
          <p:nvPr/>
        </p:nvSpPr>
        <p:spPr>
          <a:xfrm>
            <a:off x="2282036" y="5318342"/>
            <a:ext cx="712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Progression-free survival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EA20F0F-FF4D-2F47-A66A-66B87513F6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14492" y="3330698"/>
            <a:ext cx="609600" cy="0"/>
          </a:xfrm>
          <a:prstGeom prst="line">
            <a:avLst/>
          </a:prstGeom>
          <a:noFill/>
          <a:ln w="19050" cmpd="sng">
            <a:solidFill>
              <a:srgbClr val="002B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4F9BF1-4443-504D-A9DE-7CA59297730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01745" y="2045831"/>
            <a:ext cx="0" cy="2404562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DF967-4AF0-9948-A2EA-D8A06DD7F818}"/>
              </a:ext>
            </a:extLst>
          </p:cNvPr>
          <p:cNvCxnSpPr/>
          <p:nvPr/>
        </p:nvCxnSpPr>
        <p:spPr bwMode="auto">
          <a:xfrm>
            <a:off x="6100159" y="4450393"/>
            <a:ext cx="706587" cy="0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616B69-6836-CF43-8A02-FA65D2C482ED}"/>
              </a:ext>
            </a:extLst>
          </p:cNvPr>
          <p:cNvCxnSpPr/>
          <p:nvPr/>
        </p:nvCxnSpPr>
        <p:spPr bwMode="auto">
          <a:xfrm>
            <a:off x="6100161" y="2045831"/>
            <a:ext cx="706583" cy="0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oup 31">
            <a:extLst>
              <a:ext uri="{FF2B5EF4-FFF2-40B4-BE49-F238E27FC236}">
                <a16:creationId xmlns:a16="http://schemas.microsoft.com/office/drawing/2014/main" id="{03008D9B-1AFB-C447-822F-EF2F86B5B5A1}"/>
              </a:ext>
            </a:extLst>
          </p:cNvPr>
          <p:cNvGraphicFramePr>
            <a:graphicFrameLocks noGrp="1"/>
          </p:cNvGraphicFramePr>
          <p:nvPr/>
        </p:nvGraphicFramePr>
        <p:xfrm>
          <a:off x="2282036" y="2882485"/>
          <a:ext cx="3069972" cy="874918"/>
        </p:xfrm>
        <a:graphic>
          <a:graphicData uri="http://schemas.openxmlformats.org/drawingml/2006/table">
            <a:tbl>
              <a:tblPr/>
              <a:tblGrid>
                <a:gridCol w="3069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Previously untreated CLL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8">
            <a:extLst>
              <a:ext uri="{FF2B5EF4-FFF2-40B4-BE49-F238E27FC236}">
                <a16:creationId xmlns:a16="http://schemas.microsoft.com/office/drawing/2014/main" id="{002DE265-EE4D-6249-AC02-9E80F79B6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244" y="1614011"/>
            <a:ext cx="2785864" cy="863640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002B5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Obinutuzumab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chlorambucil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CE6E553-AD8C-AB4F-9F2D-19F3E2E4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181" y="4005064"/>
            <a:ext cx="2785864" cy="890658"/>
          </a:xfrm>
          <a:prstGeom prst="rect">
            <a:avLst/>
          </a:prstGeom>
          <a:solidFill>
            <a:srgbClr val="99CD14"/>
          </a:solidFill>
          <a:ln w="12700" cmpd="sng">
            <a:solidFill>
              <a:srgbClr val="002B5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Obinutuzumab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acalabrutinib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3EFF25-EDB5-2E4B-8D79-DE81E6845288}"/>
              </a:ext>
            </a:extLst>
          </p:cNvPr>
          <p:cNvSpPr/>
          <p:nvPr/>
        </p:nvSpPr>
        <p:spPr>
          <a:xfrm>
            <a:off x="2244128" y="235373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Accrual: 535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712142-BD16-6D42-8182-0D6E8995E181}"/>
              </a:ext>
            </a:extLst>
          </p:cNvPr>
          <p:cNvCxnSpPr/>
          <p:nvPr/>
        </p:nvCxnSpPr>
        <p:spPr bwMode="auto">
          <a:xfrm>
            <a:off x="6185658" y="3330698"/>
            <a:ext cx="706587" cy="0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8">
            <a:extLst>
              <a:ext uri="{FF2B5EF4-FFF2-40B4-BE49-F238E27FC236}">
                <a16:creationId xmlns:a16="http://schemas.microsoft.com/office/drawing/2014/main" id="{5B98C19F-A59D-7D4F-8724-5444C0585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181" y="2807882"/>
            <a:ext cx="2785864" cy="934656"/>
          </a:xfrm>
          <a:prstGeom prst="rect">
            <a:avLst/>
          </a:prstGeom>
          <a:solidFill>
            <a:srgbClr val="7DCAE6"/>
          </a:solidFill>
          <a:ln w="12700" cmpd="sng">
            <a:solidFill>
              <a:srgbClr val="002B5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Acalabrutinib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66FAFB-BE80-984A-90B9-8D3D6A844A85}"/>
              </a:ext>
            </a:extLst>
          </p:cNvPr>
          <p:cNvGrpSpPr>
            <a:grpSpLocks/>
          </p:cNvGrpSpPr>
          <p:nvPr/>
        </p:nvGrpSpPr>
        <p:grpSpPr bwMode="auto">
          <a:xfrm>
            <a:off x="5646076" y="2818010"/>
            <a:ext cx="914400" cy="914400"/>
            <a:chOff x="1872" y="1584"/>
            <a:chExt cx="576" cy="57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20B2A7-31A5-1148-90B4-B23A22642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0653B3-64CF-594F-8420-9C56DDBE7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E23575D-F902-8843-BB0A-0EE75C8A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ELEVATE-TN: Phase III Trial Schema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8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92232E-CF90-CB4D-8A86-DFA7166B6E59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628900"/>
          <a:ext cx="90678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B50"/>
                          </a:solidFill>
                        </a:rPr>
                        <a:t>No financial interests or affiliations to disclose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895968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53E12D-9939-9E42-A4C9-742E51E2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56436"/>
            <a:ext cx="6081532" cy="3444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658551-59E6-874C-806C-113E265E713F}"/>
              </a:ext>
            </a:extLst>
          </p:cNvPr>
          <p:cNvSpPr txBox="1"/>
          <p:nvPr/>
        </p:nvSpPr>
        <p:spPr>
          <a:xfrm>
            <a:off x="228600" y="6506920"/>
            <a:ext cx="4003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Sharman JP et al. ASH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2019;Abstract 31.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4AF170B-6A1D-C248-B438-2492C6C24AB3}"/>
              </a:ext>
            </a:extLst>
          </p:cNvPr>
          <p:cNvGraphicFramePr>
            <a:graphicFrameLocks noGrp="1"/>
          </p:cNvGraphicFramePr>
          <p:nvPr/>
        </p:nvGraphicFramePr>
        <p:xfrm>
          <a:off x="2435431" y="5108739"/>
          <a:ext cx="7563372" cy="1356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0752">
                  <a:extLst>
                    <a:ext uri="{9D8B030D-6E8A-4147-A177-3AD203B41FA5}">
                      <a16:colId xmlns:a16="http://schemas.microsoft.com/office/drawing/2014/main" val="1494217639"/>
                    </a:ext>
                  </a:extLst>
                </a:gridCol>
                <a:gridCol w="1941375">
                  <a:extLst>
                    <a:ext uri="{9D8B030D-6E8A-4147-A177-3AD203B41FA5}">
                      <a16:colId xmlns:a16="http://schemas.microsoft.com/office/drawing/2014/main" val="477623668"/>
                    </a:ext>
                  </a:extLst>
                </a:gridCol>
                <a:gridCol w="1724641">
                  <a:extLst>
                    <a:ext uri="{9D8B030D-6E8A-4147-A177-3AD203B41FA5}">
                      <a16:colId xmlns:a16="http://schemas.microsoft.com/office/drawing/2014/main" val="3611582290"/>
                    </a:ext>
                  </a:extLst>
                </a:gridCol>
                <a:gridCol w="2116604">
                  <a:extLst>
                    <a:ext uri="{9D8B030D-6E8A-4147-A177-3AD203B41FA5}">
                      <a16:colId xmlns:a16="http://schemas.microsoft.com/office/drawing/2014/main" val="2022755990"/>
                    </a:ext>
                  </a:extLst>
                </a:gridCol>
              </a:tblGrid>
              <a:tr h="336673">
                <a:tc>
                  <a:txBody>
                    <a:bodyPr/>
                    <a:lstStyle/>
                    <a:p>
                      <a:r>
                        <a:rPr lang="en-US" sz="1300" dirty="0"/>
                        <a:t>Endpoint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Acala</a:t>
                      </a:r>
                      <a:r>
                        <a:rPr lang="en-US" sz="1300" dirty="0"/>
                        <a:t> + </a:t>
                      </a:r>
                      <a:r>
                        <a:rPr lang="en-US" sz="1300" dirty="0" err="1"/>
                        <a:t>Obin</a:t>
                      </a:r>
                      <a:endParaRPr lang="en-US" sz="1300" dirty="0"/>
                    </a:p>
                    <a:p>
                      <a:pPr algn="ctr"/>
                      <a:r>
                        <a:rPr lang="en-US" sz="1300" dirty="0"/>
                        <a:t>(n = 179)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Clb</a:t>
                      </a:r>
                      <a:r>
                        <a:rPr lang="en-US" sz="1300" dirty="0"/>
                        <a:t> + </a:t>
                      </a:r>
                      <a:r>
                        <a:rPr lang="en-US" sz="1300" dirty="0" err="1"/>
                        <a:t>Obin</a:t>
                      </a:r>
                      <a:endParaRPr lang="en-US" sz="1300" dirty="0"/>
                    </a:p>
                    <a:p>
                      <a:pPr algn="ctr"/>
                      <a:r>
                        <a:rPr lang="en-US" sz="1300" dirty="0"/>
                        <a:t>(n = 177)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0" dirty="0" err="1"/>
                        <a:t>Acala</a:t>
                      </a:r>
                      <a:endParaRPr lang="en-US" sz="1300" i="0" dirty="0"/>
                    </a:p>
                    <a:p>
                      <a:pPr algn="ctr"/>
                      <a:r>
                        <a:rPr lang="en-US" sz="1300" i="0" dirty="0"/>
                        <a:t>(n = 179)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71714"/>
                  </a:ext>
                </a:extLst>
              </a:tr>
              <a:tr h="199900">
                <a:tc>
                  <a:txBody>
                    <a:bodyPr/>
                    <a:lstStyle/>
                    <a:p>
                      <a:r>
                        <a:rPr lang="en-US" sz="1300" dirty="0"/>
                        <a:t>Median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Not reached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22.6 </a:t>
                      </a:r>
                      <a:r>
                        <a:rPr lang="en-US" sz="1300" dirty="0" err="1"/>
                        <a:t>mo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Not reached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961982"/>
                  </a:ext>
                </a:extLst>
              </a:tr>
              <a:tr h="199900">
                <a:tc rowSpan="2">
                  <a:txBody>
                    <a:bodyPr/>
                    <a:lstStyle/>
                    <a:p>
                      <a:r>
                        <a:rPr lang="en-US" sz="1300" dirty="0"/>
                        <a:t>HR (</a:t>
                      </a:r>
                      <a:r>
                        <a:rPr lang="en-US" sz="1300" i="1" dirty="0"/>
                        <a:t>p</a:t>
                      </a:r>
                      <a:r>
                        <a:rPr lang="en-US" sz="1300" dirty="0"/>
                        <a:t>-value)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0.10 (&lt;0.0001)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456425"/>
                  </a:ext>
                </a:extLst>
              </a:tr>
              <a:tr h="199900">
                <a:tc v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 (&lt;0.0001)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9161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F49CB4-C5F7-FD4F-9BF6-B25F5AA3DA31}"/>
              </a:ext>
            </a:extLst>
          </p:cNvPr>
          <p:cNvSpPr txBox="1"/>
          <p:nvPr/>
        </p:nvSpPr>
        <p:spPr>
          <a:xfrm rot="16200000">
            <a:off x="1685779" y="2718795"/>
            <a:ext cx="2858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357D2-2F3A-1D4C-9D51-45D5023866E1}"/>
              </a:ext>
            </a:extLst>
          </p:cNvPr>
          <p:cNvSpPr txBox="1"/>
          <p:nvPr/>
        </p:nvSpPr>
        <p:spPr>
          <a:xfrm>
            <a:off x="6062597" y="4722876"/>
            <a:ext cx="867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4E44B-F0BC-B24A-B562-49625FFAECF7}"/>
              </a:ext>
            </a:extLst>
          </p:cNvPr>
          <p:cNvSpPr txBox="1"/>
          <p:nvPr/>
        </p:nvSpPr>
        <p:spPr>
          <a:xfrm>
            <a:off x="8142735" y="1349378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Acala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AEF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AEF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2C16C-A8D1-D24B-9101-6DEFBD562BA3}"/>
              </a:ext>
            </a:extLst>
          </p:cNvPr>
          <p:cNvSpPr txBox="1"/>
          <p:nvPr/>
        </p:nvSpPr>
        <p:spPr>
          <a:xfrm>
            <a:off x="8348248" y="2145675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D862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Acala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D862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56E76-6C27-A146-8CD7-65F3251DF9D8}"/>
              </a:ext>
            </a:extLst>
          </p:cNvPr>
          <p:cNvSpPr txBox="1"/>
          <p:nvPr/>
        </p:nvSpPr>
        <p:spPr>
          <a:xfrm>
            <a:off x="8142735" y="3121223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Clb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BF37C3-D999-0440-B839-67A34BA9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ELEVATE-TN: PFS (IRC)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7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06200" cy="11430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CLL14 Phase III Study Schema</a:t>
            </a:r>
            <a:endParaRPr lang="en-US" dirty="0"/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5FA757DF-0379-9B40-A0E2-685C7B4F8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67" y="6242877"/>
            <a:ext cx="6629400" cy="56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bIns="6858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Accessed October 2019 (NCT02242942).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Fischer 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Engl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J Med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2019;380(23):2225-36.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151964-2094-6947-B122-9184AB79B4BB}"/>
              </a:ext>
            </a:extLst>
          </p:cNvPr>
          <p:cNvSpPr txBox="1"/>
          <p:nvPr/>
        </p:nvSpPr>
        <p:spPr>
          <a:xfrm>
            <a:off x="1025201" y="3660948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Progression-free survival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C0E236-55B3-C145-9C68-111AB40F23BD}"/>
              </a:ext>
            </a:extLst>
          </p:cNvPr>
          <p:cNvSpPr txBox="1"/>
          <p:nvPr/>
        </p:nvSpPr>
        <p:spPr>
          <a:xfrm>
            <a:off x="914400" y="4152212"/>
            <a:ext cx="82035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Treatment duration in both groups: 12 cycles, 28 days each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 crossover was allowed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trial started with an initial cycle of obinutuzumab followed by the 5-week venetoclax dose ramp-up to help reduce tumor burden and decrease the risk of TLS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Daily oral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venetoclax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regimen:</a:t>
            </a:r>
          </a:p>
          <a:p>
            <a:pPr marL="715963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Initiated on day 22 of cycle 1, starting with a 5-week dose ramp-up (1 week each of 20, 50, 100 and 200 mg, then 400 mg daily for 1 week)</a:t>
            </a:r>
          </a:p>
          <a:p>
            <a:pPr marL="715963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Thereafter continuing at 400 mg daily until completion of cycle 12</a:t>
            </a: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A8E71833-73CE-C34F-8A6C-6CF49ADE7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5973" y="2633066"/>
            <a:ext cx="1069181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" name="Line 7">
            <a:extLst>
              <a:ext uri="{FF2B5EF4-FFF2-40B4-BE49-F238E27FC236}">
                <a16:creationId xmlns:a16="http://schemas.microsoft.com/office/drawing/2014/main" id="{C45FA442-AE1B-FE47-B27F-8A22A3BA6C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5152" y="1819872"/>
            <a:ext cx="0" cy="1502569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0" name="Line 8">
            <a:extLst>
              <a:ext uri="{FF2B5EF4-FFF2-40B4-BE49-F238E27FC236}">
                <a16:creationId xmlns:a16="http://schemas.microsoft.com/office/drawing/2014/main" id="{36D5443C-1430-FA40-AC68-BB20FA1598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35153" y="1811537"/>
            <a:ext cx="385763" cy="8335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1" name="Line 9">
            <a:extLst>
              <a:ext uri="{FF2B5EF4-FFF2-40B4-BE49-F238E27FC236}">
                <a16:creationId xmlns:a16="http://schemas.microsoft.com/office/drawing/2014/main" id="{E7CD8BD8-8963-8B4F-BC78-D05CAC7AC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5153" y="3322439"/>
            <a:ext cx="3857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741F849E-25EA-CC44-8BC0-D22FDC6F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425773"/>
            <a:ext cx="2237184" cy="879872"/>
          </a:xfrm>
          <a:prstGeom prst="rect">
            <a:avLst/>
          </a:prstGeom>
          <a:solidFill>
            <a:srgbClr val="F8951E"/>
          </a:solidFill>
          <a:ln w="9525">
            <a:solidFill>
              <a:srgbClr val="002B50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Chlorambucil +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obinutuzumab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C79AAC63-09AE-CC4D-8810-8CFE19CD9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853928"/>
            <a:ext cx="2237184" cy="879872"/>
          </a:xfrm>
          <a:prstGeom prst="rect">
            <a:avLst/>
          </a:prstGeom>
          <a:solidFill>
            <a:srgbClr val="94D343"/>
          </a:solidFill>
          <a:ln w="9525">
            <a:solidFill>
              <a:srgbClr val="002B50"/>
            </a:solidFill>
            <a:miter lim="800000"/>
            <a:headEnd/>
            <a:tailEnd/>
          </a:ln>
          <a:effectLst>
            <a:prstShdw prst="shdw17" dist="17961" dir="2700000">
              <a:srgbClr val="999999">
                <a:alpha val="74997"/>
              </a:srgbClr>
            </a:prst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Venetoclax +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5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obinutuzumab</a:t>
            </a:r>
          </a:p>
        </p:txBody>
      </p:sp>
      <p:graphicFrame>
        <p:nvGraphicFramePr>
          <p:cNvPr id="44" name="Group 104">
            <a:extLst>
              <a:ext uri="{FF2B5EF4-FFF2-40B4-BE49-F238E27FC236}">
                <a16:creationId xmlns:a16="http://schemas.microsoft.com/office/drawing/2014/main" id="{C01745C1-795D-D94F-80EE-5C37C6C5C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07284"/>
              </p:ext>
            </p:extLst>
          </p:nvPr>
        </p:nvGraphicFramePr>
        <p:xfrm>
          <a:off x="2527899" y="1819872"/>
          <a:ext cx="3269875" cy="1477885"/>
        </p:xfrm>
        <a:graphic>
          <a:graphicData uri="http://schemas.openxmlformats.org/drawingml/2006/table">
            <a:tbl>
              <a:tblPr/>
              <a:tblGrid>
                <a:gridCol w="326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3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Eligibility (n = 432)</a:t>
                      </a:r>
                    </a:p>
                  </a:txBody>
                  <a:tcPr marL="137160" marR="73152" marT="34269" marB="34269" anchor="b" horzOverflow="overflow">
                    <a:lnL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74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Previously untreated CLL requiring treatment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Total CIRS score &gt;6</a:t>
                      </a:r>
                    </a:p>
                  </a:txBody>
                  <a:tcPr marL="137160" marR="73152" marT="34269" marB="34269" horzOverflow="overflow">
                    <a:lnL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FA5B97C9-6666-5B44-9E44-55CB7B6232DE}"/>
              </a:ext>
            </a:extLst>
          </p:cNvPr>
          <p:cNvSpPr txBox="1"/>
          <p:nvPr/>
        </p:nvSpPr>
        <p:spPr>
          <a:xfrm>
            <a:off x="5897490" y="1900064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itchFamily="2" charset="2"/>
              </a:rPr>
              <a:t>:1)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53EF19-B547-C44F-83F5-1711D6680F8C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2141198"/>
            <a:ext cx="914400" cy="914400"/>
            <a:chOff x="1872" y="1584"/>
            <a:chExt cx="576" cy="5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C95E1E7-4725-6147-B1BB-956A3362B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4256FCF-39F6-774B-A3E6-B4019A4C1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077231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coming, fire, dark&#10;&#10;Description automatically generated">
            <a:extLst>
              <a:ext uri="{FF2B5EF4-FFF2-40B4-BE49-F238E27FC236}">
                <a16:creationId xmlns:a16="http://schemas.microsoft.com/office/drawing/2014/main" id="{D5F249CC-09C2-F44C-9BA6-363C7D37B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12" y="1507374"/>
            <a:ext cx="5440187" cy="4558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85BC90-14F7-444C-8547-48EE98B148B0}"/>
              </a:ext>
            </a:extLst>
          </p:cNvPr>
          <p:cNvSpPr txBox="1"/>
          <p:nvPr/>
        </p:nvSpPr>
        <p:spPr>
          <a:xfrm>
            <a:off x="228600" y="6404805"/>
            <a:ext cx="47436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Fischer 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Engl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J Med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2019;380(23):2225-36.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ECA9196-C26E-9040-A325-5C4BC165919E}"/>
              </a:ext>
            </a:extLst>
          </p:cNvPr>
          <p:cNvGraphicFramePr>
            <a:graphicFrameLocks noGrp="1"/>
          </p:cNvGraphicFramePr>
          <p:nvPr/>
        </p:nvGraphicFramePr>
        <p:xfrm>
          <a:off x="3612252" y="4123551"/>
          <a:ext cx="6550328" cy="132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7201">
                  <a:extLst>
                    <a:ext uri="{9D8B030D-6E8A-4147-A177-3AD203B41FA5}">
                      <a16:colId xmlns:a16="http://schemas.microsoft.com/office/drawing/2014/main" val="1494217639"/>
                    </a:ext>
                  </a:extLst>
                </a:gridCol>
                <a:gridCol w="1527391">
                  <a:extLst>
                    <a:ext uri="{9D8B030D-6E8A-4147-A177-3AD203B41FA5}">
                      <a16:colId xmlns:a16="http://schemas.microsoft.com/office/drawing/2014/main" val="477623668"/>
                    </a:ext>
                  </a:extLst>
                </a:gridCol>
                <a:gridCol w="1629216">
                  <a:extLst>
                    <a:ext uri="{9D8B030D-6E8A-4147-A177-3AD203B41FA5}">
                      <a16:colId xmlns:a16="http://schemas.microsoft.com/office/drawing/2014/main" val="3611582290"/>
                    </a:ext>
                  </a:extLst>
                </a:gridCol>
                <a:gridCol w="814608">
                  <a:extLst>
                    <a:ext uri="{9D8B030D-6E8A-4147-A177-3AD203B41FA5}">
                      <a16:colId xmlns:a16="http://schemas.microsoft.com/office/drawing/2014/main" val="2332593745"/>
                    </a:ext>
                  </a:extLst>
                </a:gridCol>
                <a:gridCol w="1221912">
                  <a:extLst>
                    <a:ext uri="{9D8B030D-6E8A-4147-A177-3AD203B41FA5}">
                      <a16:colId xmlns:a16="http://schemas.microsoft.com/office/drawing/2014/main" val="2022755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Endpoint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Ven-obin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(n = 216)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Chlor-</a:t>
                      </a:r>
                      <a:r>
                        <a:rPr lang="en-US" sz="1600" dirty="0" err="1"/>
                        <a:t>obin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(n = 216)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HR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/>
                        <a:t>p</a:t>
                      </a:r>
                      <a:r>
                        <a:rPr lang="en-US" sz="1600" dirty="0"/>
                        <a:t>-value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7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PFS events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&lt;0.001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96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24-mo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4564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F5DC90-E072-E847-A540-51EF3CE295C5}"/>
              </a:ext>
            </a:extLst>
          </p:cNvPr>
          <p:cNvSpPr txBox="1"/>
          <p:nvPr/>
        </p:nvSpPr>
        <p:spPr>
          <a:xfrm>
            <a:off x="4648200" y="6034810"/>
            <a:ext cx="26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Months to 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10FAA-9C95-9A49-A869-5465C58D8C4B}"/>
              </a:ext>
            </a:extLst>
          </p:cNvPr>
          <p:cNvSpPr txBox="1"/>
          <p:nvPr/>
        </p:nvSpPr>
        <p:spPr>
          <a:xfrm rot="16200000">
            <a:off x="1465509" y="3405647"/>
            <a:ext cx="26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Percentage of patients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347CD-5EF1-0741-AFF5-68848612D0D7}"/>
              </a:ext>
            </a:extLst>
          </p:cNvPr>
          <p:cNvSpPr txBox="1"/>
          <p:nvPr/>
        </p:nvSpPr>
        <p:spPr>
          <a:xfrm>
            <a:off x="7549019" y="2166782"/>
            <a:ext cx="26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Venetoclax-obinutuzumab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78C8C-89B9-954A-87FA-CCEE52F82208}"/>
              </a:ext>
            </a:extLst>
          </p:cNvPr>
          <p:cNvSpPr txBox="1"/>
          <p:nvPr/>
        </p:nvSpPr>
        <p:spPr>
          <a:xfrm>
            <a:off x="7543800" y="3405647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Chlorambucil-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obinutuzumab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9C8A08-70D1-F44B-BF38-616C8893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CLL14: Investigator-Assessed Progression-Free Survival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7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AEFE9-C477-484E-BF7D-9E0F9046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CLL14: Minimal Residual Disease 3 Months After Treatment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EDB0FC2-7845-014F-95C7-3799E272DD5C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295400" y="2286000"/>
          <a:ext cx="8918329" cy="2736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81845">
                  <a:extLst>
                    <a:ext uri="{9D8B030D-6E8A-4147-A177-3AD203B41FA5}">
                      <a16:colId xmlns:a16="http://schemas.microsoft.com/office/drawing/2014/main" val="883705660"/>
                    </a:ext>
                  </a:extLst>
                </a:gridCol>
                <a:gridCol w="1762371">
                  <a:extLst>
                    <a:ext uri="{9D8B030D-6E8A-4147-A177-3AD203B41FA5}">
                      <a16:colId xmlns:a16="http://schemas.microsoft.com/office/drawing/2014/main" val="515945741"/>
                    </a:ext>
                  </a:extLst>
                </a:gridCol>
                <a:gridCol w="1532496">
                  <a:extLst>
                    <a:ext uri="{9D8B030D-6E8A-4147-A177-3AD203B41FA5}">
                      <a16:colId xmlns:a16="http://schemas.microsoft.com/office/drawing/2014/main" val="3292245675"/>
                    </a:ext>
                  </a:extLst>
                </a:gridCol>
                <a:gridCol w="1455871">
                  <a:extLst>
                    <a:ext uri="{9D8B030D-6E8A-4147-A177-3AD203B41FA5}">
                      <a16:colId xmlns:a16="http://schemas.microsoft.com/office/drawing/2014/main" val="2027012635"/>
                    </a:ext>
                  </a:extLst>
                </a:gridCol>
                <a:gridCol w="1685746">
                  <a:extLst>
                    <a:ext uri="{9D8B030D-6E8A-4147-A177-3AD203B41FA5}">
                      <a16:colId xmlns:a16="http://schemas.microsoft.com/office/drawing/2014/main" val="1694225090"/>
                    </a:ext>
                  </a:extLst>
                </a:gridCol>
              </a:tblGrid>
              <a:tr h="529550">
                <a:tc row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 3 months after treatment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MRD-negative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MRD responders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70980"/>
                  </a:ext>
                </a:extLst>
              </a:tr>
              <a:tr h="669305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Veneto-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obin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216)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Chloram-obin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216)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Veneto-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obin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216)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Chloram-obin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216)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952062"/>
                  </a:ext>
                </a:extLst>
              </a:tr>
              <a:tr h="38133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 in bone marrow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47229"/>
                  </a:ext>
                </a:extLst>
              </a:tr>
              <a:tr h="39343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Odds ratio, 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OR: 6.4, 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OR: 4.3, 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038307"/>
                  </a:ext>
                </a:extLst>
              </a:tr>
              <a:tr h="38133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 in peripheral blood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45452"/>
                  </a:ext>
                </a:extLst>
              </a:tr>
              <a:tr h="38133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Odds ratio, 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OR: 5.7, 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OR: 4.3, 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3821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F37B3F-BA61-E04E-B15E-470AA70C0931}"/>
              </a:ext>
            </a:extLst>
          </p:cNvPr>
          <p:cNvSpPr txBox="1"/>
          <p:nvPr/>
        </p:nvSpPr>
        <p:spPr>
          <a:xfrm>
            <a:off x="152400" y="6477000"/>
            <a:ext cx="47436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Fischer 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Engl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J Med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2019;380(23):2225-36.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9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There is evidence to support the use of minimal residual disease assessment to evaluate the need for continued treatment in patients with CLL.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Disagree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268213377"/>
      </p:ext>
    </p:extLst>
  </p:cSld>
  <p:clrMapOvr>
    <a:masterClrMapping/>
  </p:clrMapOvr>
  <p:transition spd="slow"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37F561-DA41-B54C-8A65-B0B4B423D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85" y="6389339"/>
            <a:ext cx="472975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Seymour JF et al. ASH 2019;Abstract 355.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A7863-076F-3547-981D-05C2F047DC9D}"/>
              </a:ext>
            </a:extLst>
          </p:cNvPr>
          <p:cNvSpPr txBox="1"/>
          <p:nvPr/>
        </p:nvSpPr>
        <p:spPr>
          <a:xfrm>
            <a:off x="457200" y="5012829"/>
            <a:ext cx="8001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nvestigator-assessed progression-free survival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oral venetoclax regimen:</a:t>
            </a:r>
          </a:p>
          <a:p>
            <a:pPr marL="715963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with a 5-week dose ramp-up (1 week each of 20, 50, 100 and 200 mg, then 400 mg daily)</a:t>
            </a:r>
          </a:p>
          <a:p>
            <a:pPr marL="258763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Rituximab was administered after the initial venetoclax dose ramp-up for 6 cycles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EA20F0F-FF4D-2F47-A66A-66B87513F6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9499" y="3221486"/>
            <a:ext cx="609600" cy="0"/>
          </a:xfrm>
          <a:prstGeom prst="line">
            <a:avLst/>
          </a:prstGeom>
          <a:noFill/>
          <a:ln w="19050" cmpd="sng">
            <a:solidFill>
              <a:srgbClr val="002B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4F9BF1-4443-504D-A9DE-7CA592977300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6752" y="1936620"/>
            <a:ext cx="0" cy="2306335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DDF967-4AF0-9948-A2EA-D8A06DD7F818}"/>
              </a:ext>
            </a:extLst>
          </p:cNvPr>
          <p:cNvCxnSpPr/>
          <p:nvPr/>
        </p:nvCxnSpPr>
        <p:spPr bwMode="auto">
          <a:xfrm>
            <a:off x="5125166" y="4242954"/>
            <a:ext cx="706587" cy="0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616B69-6836-CF43-8A02-FA65D2C482ED}"/>
              </a:ext>
            </a:extLst>
          </p:cNvPr>
          <p:cNvCxnSpPr/>
          <p:nvPr/>
        </p:nvCxnSpPr>
        <p:spPr bwMode="auto">
          <a:xfrm>
            <a:off x="5125168" y="1936619"/>
            <a:ext cx="706583" cy="0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oup 31">
            <a:extLst>
              <a:ext uri="{FF2B5EF4-FFF2-40B4-BE49-F238E27FC236}">
                <a16:creationId xmlns:a16="http://schemas.microsoft.com/office/drawing/2014/main" id="{03008D9B-1AFB-C447-822F-EF2F86B5B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31346"/>
              </p:ext>
            </p:extLst>
          </p:nvPr>
        </p:nvGraphicFramePr>
        <p:xfrm>
          <a:off x="501258" y="2146361"/>
          <a:ext cx="3869873" cy="2340153"/>
        </p:xfrm>
        <a:graphic>
          <a:graphicData uri="http://schemas.openxmlformats.org/drawingml/2006/table">
            <a:tbl>
              <a:tblPr/>
              <a:tblGrid>
                <a:gridCol w="3869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6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Relapsed/refractory CLL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1-3 prior lines of treatment, with 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</a:b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≥ CT-containing regimen)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Prior bendamustine permitted if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DoR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≥ 24 </a:t>
                      </a:r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mos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charset="0"/>
                        <a:cs typeface="Arial" panose="020B0604020202020204" pitchFamily="34" charset="0"/>
                      </a:endParaRP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8">
            <a:extLst>
              <a:ext uri="{FF2B5EF4-FFF2-40B4-BE49-F238E27FC236}">
                <a16:creationId xmlns:a16="http://schemas.microsoft.com/office/drawing/2014/main" id="{002DE265-EE4D-6249-AC02-9E80F79B6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374" y="1371600"/>
            <a:ext cx="2320955" cy="1186909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C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Venetoclax + Rituximab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3CE6E553-AD8C-AB4F-9F2D-19F3E2E4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7251" y="3623198"/>
            <a:ext cx="2286085" cy="1239512"/>
          </a:xfrm>
          <a:prstGeom prst="rect">
            <a:avLst/>
          </a:prstGeom>
          <a:solidFill>
            <a:srgbClr val="99CD14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C5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Bendamustine + Rituximab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66FAFB-BE80-984A-90B9-8D3D6A844A85}"/>
              </a:ext>
            </a:extLst>
          </p:cNvPr>
          <p:cNvGrpSpPr>
            <a:grpSpLocks/>
          </p:cNvGrpSpPr>
          <p:nvPr/>
        </p:nvGrpSpPr>
        <p:grpSpPr bwMode="auto">
          <a:xfrm>
            <a:off x="4671083" y="2708798"/>
            <a:ext cx="914400" cy="914400"/>
            <a:chOff x="1872" y="1584"/>
            <a:chExt cx="576" cy="57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20B2A7-31A5-1148-90B4-B23A22642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0653B3-64CF-594F-8420-9C56DDBE7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F1A677-E9A0-DB42-A036-CAE61F7251DF}"/>
              </a:ext>
            </a:extLst>
          </p:cNvPr>
          <p:cNvSpPr txBox="1"/>
          <p:nvPr/>
        </p:nvSpPr>
        <p:spPr>
          <a:xfrm>
            <a:off x="5518709" y="2972788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1:1 (N = 389)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6423A24-3567-4441-A82E-8990F698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MURANO Phase III Trial Schema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8EFFBF-D11F-E04C-ACCB-F8D0AFA32112}"/>
              </a:ext>
            </a:extLst>
          </p:cNvPr>
          <p:cNvCxnSpPr/>
          <p:nvPr/>
        </p:nvCxnSpPr>
        <p:spPr bwMode="auto">
          <a:xfrm>
            <a:off x="8203329" y="1936619"/>
            <a:ext cx="706583" cy="0"/>
          </a:xfrm>
          <a:prstGeom prst="straightConnector1">
            <a:avLst/>
          </a:prstGeom>
          <a:ln w="19050" cmpd="sng">
            <a:solidFill>
              <a:srgbClr val="002B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8">
            <a:extLst>
              <a:ext uri="{FF2B5EF4-FFF2-40B4-BE49-F238E27FC236}">
                <a16:creationId xmlns:a16="http://schemas.microsoft.com/office/drawing/2014/main" id="{A6CDBE6B-8557-CF49-8814-0005ACDF0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912" y="1371600"/>
            <a:ext cx="2672488" cy="1204735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Venetoclax monotherapy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until PD, unacceptable toxicity, or maximum of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 years from D1C1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8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smoke, meter&#10;&#10;Description automatically generated">
            <a:extLst>
              <a:ext uri="{FF2B5EF4-FFF2-40B4-BE49-F238E27FC236}">
                <a16:creationId xmlns:a16="http://schemas.microsoft.com/office/drawing/2014/main" id="{E45F01C1-DAFC-1C4D-B891-1E2AFD8F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0" y="3150607"/>
            <a:ext cx="10926006" cy="2578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FCAF4-233E-7A4C-B157-CDA22981FC39}"/>
              </a:ext>
            </a:extLst>
          </p:cNvPr>
          <p:cNvSpPr txBox="1"/>
          <p:nvPr/>
        </p:nvSpPr>
        <p:spPr>
          <a:xfrm>
            <a:off x="225953" y="6446181"/>
            <a:ext cx="3798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Seymour JF et al. ASH 2019;Abstract 355.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3C95E7-6551-3C43-88C8-26483E0056D3}"/>
              </a:ext>
            </a:extLst>
          </p:cNvPr>
          <p:cNvGraphicFramePr>
            <a:graphicFrameLocks noGrp="1"/>
          </p:cNvGraphicFramePr>
          <p:nvPr/>
        </p:nvGraphicFramePr>
        <p:xfrm>
          <a:off x="2095003" y="1488073"/>
          <a:ext cx="7899089" cy="132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9818">
                  <a:extLst>
                    <a:ext uri="{9D8B030D-6E8A-4147-A177-3AD203B41FA5}">
                      <a16:colId xmlns:a16="http://schemas.microsoft.com/office/drawing/2014/main" val="942417406"/>
                    </a:ext>
                  </a:extLst>
                </a:gridCol>
                <a:gridCol w="1779224">
                  <a:extLst>
                    <a:ext uri="{9D8B030D-6E8A-4147-A177-3AD203B41FA5}">
                      <a16:colId xmlns:a16="http://schemas.microsoft.com/office/drawing/2014/main" val="3422645464"/>
                    </a:ext>
                  </a:extLst>
                </a:gridCol>
                <a:gridCol w="1380411">
                  <a:extLst>
                    <a:ext uri="{9D8B030D-6E8A-4147-A177-3AD203B41FA5}">
                      <a16:colId xmlns:a16="http://schemas.microsoft.com/office/drawing/2014/main" val="507031615"/>
                    </a:ext>
                  </a:extLst>
                </a:gridCol>
                <a:gridCol w="1579818">
                  <a:extLst>
                    <a:ext uri="{9D8B030D-6E8A-4147-A177-3AD203B41FA5}">
                      <a16:colId xmlns:a16="http://schemas.microsoft.com/office/drawing/2014/main" val="849852802"/>
                    </a:ext>
                  </a:extLst>
                </a:gridCol>
                <a:gridCol w="1579818">
                  <a:extLst>
                    <a:ext uri="{9D8B030D-6E8A-4147-A177-3AD203B41FA5}">
                      <a16:colId xmlns:a16="http://schemas.microsoft.com/office/drawing/2014/main" val="1162359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VenR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(n = 194)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BR</a:t>
                      </a:r>
                    </a:p>
                    <a:p>
                      <a:pPr algn="ctr"/>
                      <a:r>
                        <a:rPr lang="en-US" sz="1600" dirty="0"/>
                        <a:t>(n = 195)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Hazard ratio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C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/>
                    </a:p>
                    <a:p>
                      <a:pPr algn="ctr"/>
                      <a:r>
                        <a:rPr lang="en-US" sz="1600" i="1" dirty="0"/>
                        <a:t>p</a:t>
                      </a:r>
                      <a:r>
                        <a:rPr lang="en-US" sz="1600" i="0" dirty="0"/>
                        <a:t>-value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07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Four-year 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404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Four-year 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85.3%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66.8%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&lt;0.0001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230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7A087D7-01B1-E247-A404-81C342B9201D}"/>
              </a:ext>
            </a:extLst>
          </p:cNvPr>
          <p:cNvSpPr txBox="1"/>
          <p:nvPr/>
        </p:nvSpPr>
        <p:spPr>
          <a:xfrm>
            <a:off x="1494628" y="5759507"/>
            <a:ext cx="37910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Time (months)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09C56-60EC-CC49-9407-342D02364D0E}"/>
              </a:ext>
            </a:extLst>
          </p:cNvPr>
          <p:cNvSpPr txBox="1"/>
          <p:nvPr/>
        </p:nvSpPr>
        <p:spPr>
          <a:xfrm rot="16200000">
            <a:off x="-436047" y="4164996"/>
            <a:ext cx="20266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Probability of PFS (%)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3FAA4-C724-6A45-8807-F68F481D4444}"/>
              </a:ext>
            </a:extLst>
          </p:cNvPr>
          <p:cNvSpPr txBox="1"/>
          <p:nvPr/>
        </p:nvSpPr>
        <p:spPr>
          <a:xfrm>
            <a:off x="1458093" y="4816480"/>
            <a:ext cx="163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BR (N = 195)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VenR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(N = 194)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Censored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96DBEF-EAB3-9540-832B-4284F2880142}"/>
              </a:ext>
            </a:extLst>
          </p:cNvPr>
          <p:cNvSpPr txBox="1"/>
          <p:nvPr/>
        </p:nvSpPr>
        <p:spPr>
          <a:xfrm>
            <a:off x="7363303" y="5759507"/>
            <a:ext cx="37910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Time (months)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B4100-D617-2D4C-830B-73F19F06A2DA}"/>
              </a:ext>
            </a:extLst>
          </p:cNvPr>
          <p:cNvSpPr txBox="1"/>
          <p:nvPr/>
        </p:nvSpPr>
        <p:spPr>
          <a:xfrm rot="16200000">
            <a:off x="5200780" y="4147882"/>
            <a:ext cx="20266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Probability of OS (%)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BFD3B-4EA7-144D-8A65-9344C0AFD407}"/>
              </a:ext>
            </a:extLst>
          </p:cNvPr>
          <p:cNvSpPr txBox="1"/>
          <p:nvPr/>
        </p:nvSpPr>
        <p:spPr>
          <a:xfrm>
            <a:off x="7058503" y="4790425"/>
            <a:ext cx="163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BR (N = 195)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VenR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(N = 194)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Censored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3D1D2F-4870-0C41-98AB-4EF1BBFE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MURANO Trial: Survival Analyses with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Venetoclax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Rituximab for R/R CLL (48-Month Median Follow-Up)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9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CF0A68-3858-0A4B-9CC8-54D6C789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Ongoing Phase III Studies of First-Line Therapy in CLL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5F1325-A085-D646-9FFC-5F21AD7AAB6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371600" y="1669586"/>
          <a:ext cx="9143999" cy="37974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5034">
                  <a:extLst>
                    <a:ext uri="{9D8B030D-6E8A-4147-A177-3AD203B41FA5}">
                      <a16:colId xmlns:a16="http://schemas.microsoft.com/office/drawing/2014/main" val="672977613"/>
                    </a:ext>
                  </a:extLst>
                </a:gridCol>
                <a:gridCol w="1310599">
                  <a:extLst>
                    <a:ext uri="{9D8B030D-6E8A-4147-A177-3AD203B41FA5}">
                      <a16:colId xmlns:a16="http://schemas.microsoft.com/office/drawing/2014/main" val="2117231151"/>
                    </a:ext>
                  </a:extLst>
                </a:gridCol>
                <a:gridCol w="3722638">
                  <a:extLst>
                    <a:ext uri="{9D8B030D-6E8A-4147-A177-3AD203B41FA5}">
                      <a16:colId xmlns:a16="http://schemas.microsoft.com/office/drawing/2014/main" val="1535975989"/>
                    </a:ext>
                  </a:extLst>
                </a:gridCol>
                <a:gridCol w="1845728">
                  <a:extLst>
                    <a:ext uri="{9D8B030D-6E8A-4147-A177-3AD203B41FA5}">
                      <a16:colId xmlns:a16="http://schemas.microsoft.com/office/drawing/2014/main" val="1519013692"/>
                    </a:ext>
                  </a:extLst>
                </a:gridCol>
              </a:tblGrid>
              <a:tr h="618193">
                <a:tc>
                  <a:txBody>
                    <a:bodyPr/>
                    <a:lstStyle/>
                    <a:p>
                      <a:r>
                        <a:rPr lang="en-US" sz="1700" dirty="0"/>
                        <a:t>Study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Target 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Randomization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Primary endpoints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2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890763"/>
                  </a:ext>
                </a:extLst>
              </a:tr>
              <a:tr h="1148072">
                <a:tc>
                  <a:txBody>
                    <a:bodyPr/>
                    <a:lstStyle/>
                    <a:p>
                      <a:r>
                        <a:rPr lang="en-US" sz="1700" dirty="0"/>
                        <a:t>FLAIR </a:t>
                      </a:r>
                    </a:p>
                    <a:p>
                      <a:r>
                        <a:rPr lang="en-US" sz="1700" u="none" dirty="0">
                          <a:solidFill>
                            <a:schemeClr val="tx1"/>
                          </a:solidFill>
                        </a:rPr>
                        <a:t>(ISRCTN01844152)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Ibrutinib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Ibrutinib + rituximab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Ibrutinib + </a:t>
                      </a:r>
                      <a:r>
                        <a:rPr lang="en-US" sz="1700" dirty="0" err="1"/>
                        <a:t>venetoclax</a:t>
                      </a:r>
                      <a:endParaRPr lang="en-US" sz="17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FCR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966438"/>
                  </a:ext>
                </a:extLst>
              </a:tr>
              <a:tr h="618193">
                <a:tc>
                  <a:txBody>
                    <a:bodyPr/>
                    <a:lstStyle/>
                    <a:p>
                      <a:r>
                        <a:rPr lang="en-US" sz="1700" dirty="0"/>
                        <a:t>GLOW/CLL3011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(NCT03462719)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Ibrutinib + </a:t>
                      </a:r>
                      <a:r>
                        <a:rPr lang="en-US" sz="1700" dirty="0" err="1"/>
                        <a:t>venetoclax</a:t>
                      </a:r>
                      <a:endParaRPr lang="en-US" sz="17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Chlorambucil + </a:t>
                      </a:r>
                      <a:r>
                        <a:rPr lang="en-US" sz="1700" dirty="0" err="1"/>
                        <a:t>obinutuzumab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50509"/>
                  </a:ext>
                </a:extLst>
              </a:tr>
              <a:tr h="1413012">
                <a:tc>
                  <a:txBody>
                    <a:bodyPr/>
                    <a:lstStyle/>
                    <a:p>
                      <a:r>
                        <a:rPr lang="en-US" sz="1700" dirty="0"/>
                        <a:t>GAIA/CLL13</a:t>
                      </a:r>
                    </a:p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(NCT02950051)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Standard chemo (FCR/BR)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Venetoclax + rituximab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Venetoclax + </a:t>
                      </a:r>
                      <a:r>
                        <a:rPr lang="en-US" sz="1700" dirty="0" err="1"/>
                        <a:t>obinutuzumab</a:t>
                      </a:r>
                      <a:endParaRPr lang="en-US" sz="17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/>
                        <a:t>Ibrutinib + </a:t>
                      </a:r>
                      <a:r>
                        <a:rPr lang="en-US" sz="1700" dirty="0" err="1"/>
                        <a:t>venetoclax</a:t>
                      </a:r>
                      <a:r>
                        <a:rPr lang="en-US" sz="1700" dirty="0"/>
                        <a:t> + </a:t>
                      </a:r>
                      <a:r>
                        <a:rPr lang="en-US" sz="1700" dirty="0" err="1"/>
                        <a:t>obinutuzumab</a:t>
                      </a:r>
                      <a:endParaRPr lang="en-US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PFS,</a:t>
                      </a: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MRD negativity </a:t>
                      </a:r>
                    </a:p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467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160CD90-C645-0D48-9D97-537937842299}"/>
              </a:ext>
            </a:extLst>
          </p:cNvPr>
          <p:cNvSpPr txBox="1"/>
          <p:nvPr/>
        </p:nvSpPr>
        <p:spPr>
          <a:xfrm>
            <a:off x="152400" y="6172200"/>
            <a:ext cx="1165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Accessed October 2019.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www.cancerresearchuk.org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/about-cancer/find-a-clinical-trial/a-trial-ibrutinib-rituximab-chronic-lymphocytic-leukaemia-flair#undefined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76-year-old woman with a PMH of depression/anxiety, hypothyroidism, osteoporosis, thyroid cancer, and DVT/PE after hip ORIF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447800"/>
            <a:ext cx="11369040" cy="5410200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2000" b="1" dirty="0"/>
              <a:t>2008: </a:t>
            </a:r>
            <a:r>
              <a:rPr lang="en-US" sz="2000" dirty="0"/>
              <a:t>Diagnosed with CLL (age 64)</a:t>
            </a:r>
            <a:endParaRPr lang="en-US" sz="2000" dirty="0">
              <a:solidFill>
                <a:srgbClr val="FF00FF"/>
              </a:solidFill>
            </a:endParaRPr>
          </a:p>
          <a:p>
            <a:pPr marL="3429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2010: R-CVP x 8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2012: Rituximab/methylprednisolone 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2014: Bendamustine/rituximab x 4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2015: Ibrutinib </a:t>
            </a:r>
          </a:p>
          <a:p>
            <a:pPr marL="3429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May 2018: Progression 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RAI stage I, CLL-IPI: 8 (very high risk), 17p deletion, TP53 mutated, IGH-V unmutated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Hypercellular marrow (80%) with </a:t>
            </a:r>
            <a:r>
              <a:rPr lang="en-US" sz="2000" dirty="0">
                <a:solidFill>
                  <a:schemeClr val="tx2"/>
                </a:solidFill>
              </a:rPr>
              <a:t>80% involvement by CLL 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Hgb: 12.0, </a:t>
            </a:r>
            <a:r>
              <a:rPr lang="en-US" sz="2000" dirty="0" err="1"/>
              <a:t>Plts</a:t>
            </a:r>
            <a:r>
              <a:rPr lang="en-US" sz="2000" dirty="0"/>
              <a:t>: 229,000, </a:t>
            </a:r>
            <a:r>
              <a:rPr lang="en-US" sz="2000" dirty="0">
                <a:solidFill>
                  <a:srgbClr val="FF0000"/>
                </a:solidFill>
              </a:rPr>
              <a:t>WBC: 39,200, </a:t>
            </a:r>
            <a:r>
              <a:rPr lang="en-US" sz="2000" dirty="0"/>
              <a:t>ANC: 10,580, </a:t>
            </a:r>
            <a:r>
              <a:rPr lang="en-US" sz="2000" dirty="0">
                <a:solidFill>
                  <a:srgbClr val="FF0000"/>
                </a:solidFill>
              </a:rPr>
              <a:t>ALC: 26,600, LDH: 270 </a:t>
            </a:r>
            <a:r>
              <a:rPr lang="en-US" sz="2000" dirty="0"/>
              <a:t>(122-222)</a:t>
            </a:r>
          </a:p>
          <a:p>
            <a:pPr>
              <a:spcAft>
                <a:spcPts val="1000"/>
              </a:spcAft>
            </a:pPr>
            <a:r>
              <a:rPr lang="en-US" sz="2000" b="1" dirty="0"/>
              <a:t>6/2018: Venetoclax initiated 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Added to ibrutinib,  which was then tapered off </a:t>
            </a:r>
          </a:p>
          <a:p>
            <a:pPr>
              <a:spcAft>
                <a:spcPts val="1000"/>
              </a:spcAft>
            </a:pPr>
            <a:r>
              <a:rPr lang="en-US" sz="2000" dirty="0"/>
              <a:t>8/2018 – 1/2019: Rituximab added x 6 months</a:t>
            </a:r>
          </a:p>
          <a:p>
            <a:pPr>
              <a:spcAft>
                <a:spcPts val="1000"/>
              </a:spcAft>
            </a:pPr>
            <a:r>
              <a:rPr lang="en-US" sz="2000" dirty="0"/>
              <a:t>Single-agent venetoclax continued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2097627"/>
      </p:ext>
    </p:extLst>
  </p:cSld>
  <p:clrMapOvr>
    <a:masterClrMapping/>
  </p:clrMapOvr>
  <p:transition spd="slow"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76-year-old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Baseline imaging: May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CT: extensive confluent adenopathy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9672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038600"/>
            <a:ext cx="298668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10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Sharman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644E20-D161-1E4B-B092-29576F26BAF6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628900"/>
          <a:ext cx="9067800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386213165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Committee, Consulting Agreements </a:t>
                      </a:r>
                      <a:b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AstraZeneca Pharmaceuticals LP, Genentech, a member of the Roche Group, Pharmacyclics LLC, an AbbVie Company, TG Therapeutics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294968"/>
      </p:ext>
    </p:extLst>
  </p:cSld>
  <p:clrMapOvr>
    <a:masterClrMapping/>
  </p:clrMapOvr>
  <p:transition spd="slow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064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76-year-old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Response to therapy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025650" y="1535113"/>
            <a:ext cx="3970867" cy="639762"/>
          </a:xfrm>
        </p:spPr>
        <p:txBody>
          <a:bodyPr/>
          <a:lstStyle/>
          <a:p>
            <a:pPr algn="ctr"/>
            <a:r>
              <a:rPr lang="en-US" dirty="0"/>
              <a:t>May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3970868" cy="639762"/>
          </a:xfrm>
        </p:spPr>
        <p:txBody>
          <a:bodyPr/>
          <a:lstStyle/>
          <a:p>
            <a:pPr algn="ctr"/>
            <a:r>
              <a:rPr lang="en-US" dirty="0"/>
              <a:t>February 2019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37" y="2175244"/>
            <a:ext cx="3950550" cy="3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174875"/>
            <a:ext cx="395128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816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76-year-old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10287000" cy="4724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Pharmacy consultation re potential drug interactions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CYP3A4 interactions - Avoid strong inhibitors &amp; inducers</a:t>
            </a:r>
          </a:p>
          <a:p>
            <a:pPr lvl="2">
              <a:spcAft>
                <a:spcPts val="1200"/>
              </a:spcAft>
            </a:pPr>
            <a:r>
              <a:rPr lang="en-US" sz="2000" dirty="0"/>
              <a:t>Azole antifungals, -</a:t>
            </a:r>
            <a:r>
              <a:rPr lang="en-US" sz="2000" dirty="0" err="1"/>
              <a:t>mycin</a:t>
            </a:r>
            <a:r>
              <a:rPr lang="en-US" sz="2000" dirty="0"/>
              <a:t> antibiotics, protease inhibitors, </a:t>
            </a:r>
            <a:r>
              <a:rPr lang="en-US" sz="2000" dirty="0" err="1"/>
              <a:t>etc</a:t>
            </a:r>
            <a:endParaRPr lang="en-US" sz="2000" dirty="0"/>
          </a:p>
          <a:p>
            <a:pPr lvl="2">
              <a:spcAft>
                <a:spcPts val="1200"/>
              </a:spcAft>
            </a:pPr>
            <a:r>
              <a:rPr lang="en-US" sz="2000" dirty="0"/>
              <a:t>Moderate – consider dose adjustment</a:t>
            </a:r>
          </a:p>
          <a:p>
            <a:pPr lvl="2">
              <a:spcAft>
                <a:spcPts val="1200"/>
              </a:spcAft>
            </a:pPr>
            <a:r>
              <a:rPr lang="en-US" sz="2000" dirty="0"/>
              <a:t>Avoid grapefruit/juice, Seville oranges, and starfruit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Take with food and water, same time each day</a:t>
            </a:r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883062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76-year-old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5486400" cy="50292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Potential for tumor lysis syndrome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5 week ramp up to goal dose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Hospitalization for weekly ramp up (bulky)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TLS lab monitoring q8h x 24 hours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Allopurinol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Hydration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Nausea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prn antiemetic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Diarrhea</a:t>
            </a:r>
          </a:p>
          <a:p>
            <a:pPr>
              <a:spcAft>
                <a:spcPts val="600"/>
              </a:spcAft>
            </a:pPr>
            <a:r>
              <a:rPr lang="en-US" sz="2000" dirty="0" err="1"/>
              <a:t>Loperamide</a:t>
            </a:r>
            <a:r>
              <a:rPr lang="en-US" sz="2000" dirty="0"/>
              <a:t> prn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Record # stools per day at baseline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b="1" dirty="0">
              <a:solidFill>
                <a:srgbClr val="0432FF"/>
              </a:solidFill>
            </a:endParaRPr>
          </a:p>
          <a:p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EA4D4E-7228-744C-8AAE-D05EA09B2CAE}"/>
              </a:ext>
            </a:extLst>
          </p:cNvPr>
          <p:cNvSpPr txBox="1">
            <a:spLocks/>
          </p:cNvSpPr>
          <p:nvPr/>
        </p:nvSpPr>
        <p:spPr bwMode="auto">
          <a:xfrm>
            <a:off x="6477000" y="1371600"/>
            <a:ext cx="54864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rgbClr val="002060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rgbClr val="002060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rgbClr val="002060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</a:rPr>
              <a:t>Cytopenias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Neutropenia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Increased infection risk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Thrombocytopenia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Bleeding risk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Anemia 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Typically not transfusion requiring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419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76-year-old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Klebig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Change in patient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2108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Very anxious, subdued at </a:t>
            </a:r>
            <a:r>
              <a:rPr lang="en-US" sz="2400" dirty="0" err="1"/>
              <a:t>appts</a:t>
            </a:r>
            <a:endParaRPr lang="en-US" sz="2400" dirty="0"/>
          </a:p>
          <a:p>
            <a:r>
              <a:rPr lang="en-US" sz="2400" dirty="0"/>
              <a:t>6 weeks to decide on treatment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Worried about each step; did she even want treatment?</a:t>
            </a:r>
          </a:p>
          <a:p>
            <a:endParaRPr lang="en-US" sz="2400" dirty="0"/>
          </a:p>
          <a:p>
            <a:r>
              <a:rPr lang="en-US" sz="2400" dirty="0"/>
              <a:t>Now less anxious, more sociable, enjoys coming to </a:t>
            </a:r>
            <a:r>
              <a:rPr lang="en-US" sz="2400" dirty="0" err="1"/>
              <a:t>appts</a:t>
            </a:r>
            <a:r>
              <a:rPr lang="en-US" sz="2400" dirty="0"/>
              <a:t>, shopping with daughter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561" y="1496914"/>
            <a:ext cx="2757487" cy="155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724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7243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0571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Biology, Clinical Presentation and Workup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Klebig</a:t>
            </a:r>
            <a:r>
              <a:rPr lang="en-US" sz="1900" dirty="0">
                <a:solidFill>
                  <a:schemeClr val="tx2"/>
                </a:solidFill>
              </a:rPr>
              <a:t> — 69-year-old 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2: </a:t>
            </a:r>
            <a:r>
              <a:rPr lang="en-US" sz="1900" b="1" kern="1200" dirty="0">
                <a:solidFill>
                  <a:srgbClr val="0432FF"/>
                </a:solidFill>
              </a:rPr>
              <a:t>New Agents/Regimens</a:t>
            </a:r>
            <a:endParaRPr lang="en-US" sz="1900" kern="1200" dirty="0">
              <a:solidFill>
                <a:srgbClr val="0432FF"/>
              </a:solidFill>
            </a:endParaRP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58-year-old 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</a:t>
            </a:r>
            <a:r>
              <a:rPr lang="en-US" sz="1900" b="1" kern="1200" dirty="0">
                <a:solidFill>
                  <a:srgbClr val="0432FF"/>
                </a:solidFill>
              </a:rPr>
              <a:t>Key Clinical Trials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Klebig</a:t>
            </a:r>
            <a:r>
              <a:rPr lang="en-US" sz="1900" kern="1200" dirty="0">
                <a:solidFill>
                  <a:schemeClr val="tx2"/>
                </a:solidFill>
              </a:rPr>
              <a:t> — 76-year-old woman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4: </a:t>
            </a:r>
            <a:r>
              <a:rPr lang="en-US" sz="1900" b="1" kern="1200" dirty="0">
                <a:solidFill>
                  <a:srgbClr val="0432FF"/>
                </a:solidFill>
              </a:rPr>
              <a:t>First-Line Treatment Decision-Making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84-year-old woman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5: Use of Oncologic Agents to Treat COVID-19</a:t>
            </a:r>
          </a:p>
        </p:txBody>
      </p:sp>
    </p:spTree>
    <p:extLst>
      <p:ext uri="{BB962C8B-B14F-4D97-AF65-F5344CB8AC3E}">
        <p14:creationId xmlns:p14="http://schemas.microsoft.com/office/powerpoint/2010/main" val="2266392044"/>
      </p:ext>
    </p:extLst>
  </p:cSld>
  <p:clrMapOvr>
    <a:masterClrMapping/>
  </p:clrMapOvr>
  <p:transition spd="slow"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5600"/>
            <a:ext cx="109728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4: </a:t>
            </a:r>
            <a:r>
              <a:rPr lang="en-US" sz="2800" b="1" kern="1200" dirty="0">
                <a:solidFill>
                  <a:srgbClr val="0432FF"/>
                </a:solidFill>
              </a:rPr>
              <a:t>First-Line Treatment Decision-Making </a:t>
            </a:r>
          </a:p>
        </p:txBody>
      </p:sp>
    </p:spTree>
    <p:extLst>
      <p:ext uri="{BB962C8B-B14F-4D97-AF65-F5344CB8AC3E}">
        <p14:creationId xmlns:p14="http://schemas.microsoft.com/office/powerpoint/2010/main" val="318883112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Patients with newly diagnosed chronic lymphocytic leukemia (CLL) who feel well and are asymptomatic require treatment if…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Del(17p)/TP53 mutation is detected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White blood cell count exceeds 200,000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Neither a nor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845748242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D8AE82E0-24F0-F441-8510-24A51602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4038600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Rectangle 3">
            <a:extLst>
              <a:ext uri="{FF2B5EF4-FFF2-40B4-BE49-F238E27FC236}">
                <a16:creationId xmlns:a16="http://schemas.microsoft.com/office/drawing/2014/main" id="{03A75394-F98A-7F4F-A0EE-82544516AA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5502275"/>
            <a:ext cx="8915400" cy="11430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ja-JP" dirty="0">
                <a:cs typeface="ＭＳ Ｐゴシック"/>
              </a:rPr>
              <a:t>Rationale against treatment on diagnosis for asymptomatic patients (unless in a </a:t>
            </a:r>
            <a:r>
              <a:rPr lang="en-US" altLang="ja-JP">
                <a:cs typeface="ＭＳ Ｐゴシック"/>
              </a:rPr>
              <a:t>clinical trial)</a:t>
            </a:r>
            <a:endParaRPr lang="en-US" dirty="0">
              <a:sym typeface="Arial" charset="0"/>
            </a:endParaRPr>
          </a:p>
          <a:p>
            <a:pPr marL="109728" indent="0" eaLnBrk="1" hangingPunct="1">
              <a:spcBef>
                <a:spcPct val="0"/>
              </a:spcBef>
              <a:buNone/>
              <a:defRPr/>
            </a:pPr>
            <a:endParaRPr lang="en-US" sz="2400" dirty="0">
              <a:sym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463DCE-D199-C847-AD29-DA9725B61F74}"/>
              </a:ext>
            </a:extLst>
          </p:cNvPr>
          <p:cNvSpPr txBox="1">
            <a:spLocks/>
          </p:cNvSpPr>
          <p:nvPr/>
        </p:nvSpPr>
        <p:spPr>
          <a:xfrm>
            <a:off x="1752600" y="152400"/>
            <a:ext cx="8839200" cy="990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3548A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CLL: Dynamic Monitoring vs Treatment</a:t>
            </a:r>
          </a:p>
        </p:txBody>
      </p:sp>
      <p:sp>
        <p:nvSpPr>
          <p:cNvPr id="81924" name="Rectangle 10">
            <a:extLst>
              <a:ext uri="{FF2B5EF4-FFF2-40B4-BE49-F238E27FC236}">
                <a16:creationId xmlns:a16="http://schemas.microsoft.com/office/drawing/2014/main" id="{D87C86AE-6A55-DC4C-9586-1931CB2DE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30226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3548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CLL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C954DB5-A3A0-9942-B27F-40E7FD032DC9}"/>
              </a:ext>
            </a:extLst>
          </p:cNvPr>
          <p:cNvSpPr/>
          <p:nvPr/>
        </p:nvSpPr>
        <p:spPr>
          <a:xfrm rot="809703">
            <a:off x="8378825" y="2624138"/>
            <a:ext cx="685800" cy="2667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1926" name="TextBox 6">
            <a:extLst>
              <a:ext uri="{FF2B5EF4-FFF2-40B4-BE49-F238E27FC236}">
                <a16:creationId xmlns:a16="http://schemas.microsoft.com/office/drawing/2014/main" id="{F4CB3E4E-DA5C-C14C-B86D-5CD6DC6DE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989389"/>
            <a:ext cx="1905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Most CLL patients will require therapy</a:t>
            </a:r>
          </a:p>
        </p:txBody>
      </p:sp>
      <p:sp>
        <p:nvSpPr>
          <p:cNvPr id="81927" name="Title 1">
            <a:extLst>
              <a:ext uri="{FF2B5EF4-FFF2-40B4-BE49-F238E27FC236}">
                <a16:creationId xmlns:a16="http://schemas.microsoft.com/office/drawing/2014/main" id="{E4BA4D60-A5F8-1E43-A809-5237FCD4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CB532-CA53-3C4D-A044-218CC6A4F64A}"/>
              </a:ext>
            </a:extLst>
          </p:cNvPr>
          <p:cNvSpPr txBox="1"/>
          <p:nvPr/>
        </p:nvSpPr>
        <p:spPr>
          <a:xfrm>
            <a:off x="152400" y="6519446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 of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462033657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5EA42F8F-9E65-AA43-9C41-202C17295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762000"/>
            <a:ext cx="82296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Indications for treatment: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24D3-C8A2-BF4A-A5A8-AFFD47173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9296400" cy="4525963"/>
          </a:xfrm>
        </p:spPr>
        <p:txBody>
          <a:bodyPr/>
          <a:lstStyle/>
          <a:p>
            <a:pPr>
              <a:defRPr/>
            </a:pPr>
            <a:r>
              <a:rPr lang="en-US" sz="2200" dirty="0"/>
              <a:t>Disease-related symptoms</a:t>
            </a:r>
          </a:p>
          <a:p>
            <a:pPr lvl="1">
              <a:defRPr/>
            </a:pPr>
            <a:r>
              <a:rPr lang="en-US" sz="2200" dirty="0"/>
              <a:t>Fatigue can by tricky</a:t>
            </a:r>
          </a:p>
          <a:p>
            <a:pPr>
              <a:defRPr/>
            </a:pPr>
            <a:r>
              <a:rPr lang="en-US" sz="2200" dirty="0"/>
              <a:t>Progressive bulky disease </a:t>
            </a:r>
          </a:p>
          <a:p>
            <a:pPr lvl="1">
              <a:defRPr/>
            </a:pPr>
            <a:r>
              <a:rPr lang="en-US" sz="2200" dirty="0"/>
              <a:t>spleen &gt; 6 cm below costal margin; LN &gt; 10 cm</a:t>
            </a:r>
          </a:p>
          <a:p>
            <a:pPr>
              <a:defRPr/>
            </a:pPr>
            <a:r>
              <a:rPr lang="en-US" sz="2200" dirty="0"/>
              <a:t>Progressive bone marrow failure, manifesting as anemia or thrombocytopenia</a:t>
            </a:r>
          </a:p>
          <a:p>
            <a:pPr>
              <a:defRPr/>
            </a:pPr>
            <a:r>
              <a:rPr lang="en-US" sz="2200" dirty="0"/>
              <a:t>Autoimmune complications poorly responsive to steroids</a:t>
            </a:r>
          </a:p>
          <a:p>
            <a:pPr>
              <a:defRPr/>
            </a:pPr>
            <a:r>
              <a:rPr lang="en-US" sz="2200" dirty="0"/>
              <a:t>Progressive lymphocytosis: Lymphocyte doubling time &lt; 6 months, or increase in ≥ 50% in a two-month period</a:t>
            </a:r>
          </a:p>
          <a:p>
            <a:pPr>
              <a:defRPr/>
            </a:pPr>
            <a:endParaRPr lang="en-US" sz="2200" dirty="0"/>
          </a:p>
          <a:p>
            <a:pPr marL="109537" indent="0">
              <a:buNone/>
              <a:defRPr/>
            </a:pPr>
            <a:r>
              <a:rPr lang="en-US" sz="2200" dirty="0"/>
              <a:t>*Note: Absolute lymphocyte count alone not an indication for treatment</a:t>
            </a:r>
          </a:p>
          <a:p>
            <a:pPr>
              <a:defRPr/>
            </a:pPr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A096B-8143-EB4A-B522-DF7BF29069CA}"/>
              </a:ext>
            </a:extLst>
          </p:cNvPr>
          <p:cNvSpPr txBox="1"/>
          <p:nvPr/>
        </p:nvSpPr>
        <p:spPr>
          <a:xfrm>
            <a:off x="152400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 of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470234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F5DEA47-DA49-D14D-8842-0C07B8F7A1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98463"/>
            <a:ext cx="7772400" cy="83661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cs typeface="+mj-cs"/>
              </a:rPr>
              <a:t>A simplistic (and outdated) approach to CLL 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BF5EB65E-4409-9049-B43D-863BA8808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0700" y="1428750"/>
            <a:ext cx="8610600" cy="495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200" baseline="300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200" baseline="30000"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B40BA6-BCAA-864C-94D2-DBF982870B5D}"/>
              </a:ext>
            </a:extLst>
          </p:cNvPr>
          <p:cNvGraphicFramePr>
            <a:graphicFrameLocks/>
          </p:cNvGraphicFramePr>
          <p:nvPr/>
        </p:nvGraphicFramePr>
        <p:xfrm>
          <a:off x="3345949" y="2035943"/>
          <a:ext cx="5131872" cy="3915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4997" name="TextBox 10">
            <a:extLst>
              <a:ext uri="{FF2B5EF4-FFF2-40B4-BE49-F238E27FC236}">
                <a16:creationId xmlns:a16="http://schemas.microsoft.com/office/drawing/2014/main" id="{0FF15E14-3693-C144-B8A7-0C7904C6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4" y="2811463"/>
            <a:ext cx="1076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&lt;60 yrs</a:t>
            </a:r>
          </a:p>
        </p:txBody>
      </p:sp>
      <p:sp>
        <p:nvSpPr>
          <p:cNvPr id="84998" name="TextBox 11">
            <a:extLst>
              <a:ext uri="{FF2B5EF4-FFF2-40B4-BE49-F238E27FC236}">
                <a16:creationId xmlns:a16="http://schemas.microsoft.com/office/drawing/2014/main" id="{A82D448E-F3F5-4844-80F3-98C2F3818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1" y="3073400"/>
            <a:ext cx="1076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&gt;80 yrs</a:t>
            </a:r>
          </a:p>
        </p:txBody>
      </p:sp>
      <p:sp>
        <p:nvSpPr>
          <p:cNvPr id="84999" name="TextBox 12">
            <a:extLst>
              <a:ext uri="{FF2B5EF4-FFF2-40B4-BE49-F238E27FC236}">
                <a16:creationId xmlns:a16="http://schemas.microsoft.com/office/drawing/2014/main" id="{2086E47D-8E56-0142-939B-77E5FEC57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3873500"/>
            <a:ext cx="1296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60-69 yrs</a:t>
            </a:r>
          </a:p>
        </p:txBody>
      </p:sp>
      <p:sp>
        <p:nvSpPr>
          <p:cNvPr id="85000" name="TextBox 13">
            <a:extLst>
              <a:ext uri="{FF2B5EF4-FFF2-40B4-BE49-F238E27FC236}">
                <a16:creationId xmlns:a16="http://schemas.microsoft.com/office/drawing/2014/main" id="{066B7422-67A6-7644-8891-F66F590CE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14" y="4598988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70-79 yrs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CA08BDC-B685-884C-B610-8AD5D26E9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4" y="1887539"/>
            <a:ext cx="2778125" cy="923925"/>
          </a:xfrm>
          <a:prstGeom prst="wedgeEllipseCallout">
            <a:avLst>
              <a:gd name="adj1" fmla="val 57102"/>
              <a:gd name="adj2" fmla="val 68750"/>
            </a:avLst>
          </a:prstGeom>
          <a:gradFill rotWithShape="1">
            <a:gsLst>
              <a:gs pos="0">
                <a:srgbClr val="EBE751"/>
              </a:gs>
              <a:gs pos="20000">
                <a:srgbClr val="E7E353"/>
              </a:gs>
              <a:gs pos="100000">
                <a:srgbClr val="B1AE3E"/>
              </a:gs>
            </a:gsLst>
            <a:lin ang="5400000"/>
          </a:gradFill>
          <a:ln w="9525">
            <a:solidFill>
              <a:srgbClr val="DBD86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ChlorambucilObinutuzumab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40C63F32-4819-344D-9C2E-20D3B9CD1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8839" y="1698625"/>
            <a:ext cx="2276475" cy="704850"/>
          </a:xfrm>
          <a:prstGeom prst="wedgeEllipseCallout">
            <a:avLst>
              <a:gd name="adj1" fmla="val -49259"/>
              <a:gd name="adj2" fmla="val 103486"/>
            </a:avLst>
          </a:prstGeom>
          <a:gradFill rotWithShape="1">
            <a:gsLst>
              <a:gs pos="0">
                <a:srgbClr val="EBE751"/>
              </a:gs>
              <a:gs pos="20000">
                <a:srgbClr val="E7E353"/>
              </a:gs>
              <a:gs pos="100000">
                <a:srgbClr val="B1AE3E"/>
              </a:gs>
            </a:gsLst>
            <a:lin ang="5400000"/>
          </a:gradFill>
          <a:ln w="9525">
            <a:solidFill>
              <a:srgbClr val="DBD86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FCR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938481B8-2073-E641-B7AC-9FA4D5857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539" y="5176838"/>
            <a:ext cx="2517775" cy="774700"/>
          </a:xfrm>
          <a:prstGeom prst="wedgeEllipseCallout">
            <a:avLst>
              <a:gd name="adj1" fmla="val -65583"/>
              <a:gd name="adj2" fmla="val -62875"/>
            </a:avLst>
          </a:prstGeom>
          <a:gradFill rotWithShape="1">
            <a:gsLst>
              <a:gs pos="0">
                <a:srgbClr val="EBE751"/>
              </a:gs>
              <a:gs pos="20000">
                <a:srgbClr val="E7E353"/>
              </a:gs>
              <a:gs pos="100000">
                <a:srgbClr val="B1AE3E"/>
              </a:gs>
            </a:gsLst>
            <a:lin ang="5400000"/>
          </a:gradFill>
          <a:ln w="9525">
            <a:solidFill>
              <a:srgbClr val="DBD86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+mn-cs"/>
              </a:rPr>
              <a:t>BR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F0672-F773-864F-BADF-1C7AA7690374}"/>
              </a:ext>
            </a:extLst>
          </p:cNvPr>
          <p:cNvSpPr txBox="1"/>
          <p:nvPr/>
        </p:nvSpPr>
        <p:spPr>
          <a:xfrm>
            <a:off x="152400" y="6519446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 of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413037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activity is supported by educational grants from AbbVie Inc, AstraZeneca Pharmaceuticals LP, Genentech, a member of the Roche Group, and Pharmacyclics LLC, an AbbVie Company, and Janssen Biotech Inc, administered by Janssen Scientific Affairs LLC.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70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sz="2100" dirty="0"/>
              <a:t>Available clinical trial data demonstrate that younger patients with CLL with IGHV mutation but without del(17p) or TP53 mutation can experience prolonged remissions after the completion of short-term therapy with which of the following regimens?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Ibrutinib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Venetoclax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FCR (fludarabine/cyclophosphamide/rituximab)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Obinutuzumab/chlorambucil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103056093"/>
      </p:ext>
    </p:extLst>
  </p:cSld>
  <p:clrMapOvr>
    <a:masterClrMapping/>
  </p:clrMapOvr>
  <p:transition spd="slow"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099B4-F813-C14A-9301-E964FD68C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914400"/>
            <a:ext cx="8839200" cy="5867400"/>
          </a:xfrm>
        </p:spPr>
        <p:txBody>
          <a:bodyPr>
            <a:normAutofit fontScale="92500"/>
          </a:bodyPr>
          <a:lstStyle/>
          <a:p>
            <a:pPr marL="109728" indent="0">
              <a:buNone/>
              <a:defRPr/>
            </a:pPr>
            <a:r>
              <a:rPr lang="en-US" b="1" u="sng" dirty="0">
                <a:solidFill>
                  <a:schemeClr val="accent6"/>
                </a:solidFill>
              </a:rPr>
              <a:t>FCR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fludarabine</a:t>
            </a:r>
            <a:r>
              <a:rPr lang="en-US" b="1" dirty="0">
                <a:solidFill>
                  <a:schemeClr val="accent6"/>
                </a:solidFill>
              </a:rPr>
              <a:t>/cyclophosphamide/rituximab)</a:t>
            </a:r>
          </a:p>
          <a:p>
            <a:pPr>
              <a:defRPr/>
            </a:pPr>
            <a:r>
              <a:rPr lang="en-US" sz="2400" b="1" dirty="0"/>
              <a:t>MDACC: </a:t>
            </a:r>
            <a:r>
              <a:rPr lang="en-US" sz="2400" dirty="0"/>
              <a:t>300pts received treatment with FCR frontline</a:t>
            </a:r>
          </a:p>
          <a:p>
            <a:pPr lvl="1">
              <a:defRPr/>
            </a:pPr>
            <a:r>
              <a:rPr lang="en-US" sz="2000" dirty="0"/>
              <a:t>Plateau in PFS: no relapses beyond 10.4 years in 42 patients with favorable risk (mutated IGHV, no del17p or del11q)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 marL="109537" indent="0">
              <a:buNone/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Similar plateau in CLL8 and Rossi et al FCR studies </a:t>
            </a:r>
          </a:p>
          <a:p>
            <a:pPr>
              <a:defRPr/>
            </a:pPr>
            <a:r>
              <a:rPr lang="en-US" sz="2200" dirty="0" err="1"/>
              <a:t>Bendamustine</a:t>
            </a:r>
            <a:r>
              <a:rPr lang="en-US" sz="2200" dirty="0"/>
              <a:t> and Rituximab (BR) frontline: lower CR, PFS but not 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AB8B7-0957-FB40-A6D6-1EDD231B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8763000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1"/>
                </a:solidFill>
              </a:rPr>
              <a:t>Rationale for frontline chemoimmunotherapy (CIT): durable remissions for some patients</a:t>
            </a:r>
            <a:endParaRPr lang="en-US" sz="24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2403" name="Rectangle 4">
            <a:extLst>
              <a:ext uri="{FF2B5EF4-FFF2-40B4-BE49-F238E27FC236}">
                <a16:creationId xmlns:a16="http://schemas.microsoft.com/office/drawing/2014/main" id="{92381C7C-6EAB-4441-9C39-BA010562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24400"/>
            <a:ext cx="3276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Blood. 2008;112:975-980.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Blood. 2015;126(16):1921.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Blood. 2016;127(3):303.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Blood. 2016;127(2):208.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Blood. 2015;126(16):1921.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2A2ABE80-B95E-904A-B96A-A0D6B851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407734"/>
            <a:ext cx="4716464" cy="330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736151-BD4A-444E-AA7C-48586DD01B53}"/>
              </a:ext>
            </a:extLst>
          </p:cNvPr>
          <p:cNvSpPr/>
          <p:nvPr/>
        </p:nvSpPr>
        <p:spPr>
          <a:xfrm>
            <a:off x="2971800" y="26670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4FE33-B3C6-5747-AD6C-43BD8BE4597E}"/>
              </a:ext>
            </a:extLst>
          </p:cNvPr>
          <p:cNvSpPr txBox="1"/>
          <p:nvPr/>
        </p:nvSpPr>
        <p:spPr>
          <a:xfrm>
            <a:off x="152400" y="6519446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 of Brad S Kahl,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16130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182059AC-5308-1B43-A442-74BA99E97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99319"/>
            <a:ext cx="109728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dirty="0"/>
              <a:t>How to select a treatment for an individual patient? </a:t>
            </a:r>
          </a:p>
        </p:txBody>
      </p:sp>
      <p:sp>
        <p:nvSpPr>
          <p:cNvPr id="94210" name="Text Placeholder 2">
            <a:extLst>
              <a:ext uri="{FF2B5EF4-FFF2-40B4-BE49-F238E27FC236}">
                <a16:creationId xmlns:a16="http://schemas.microsoft.com/office/drawing/2014/main" id="{5F1B76A0-D994-2E40-B4D1-AE01B706C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664" y="1633887"/>
            <a:ext cx="4040187" cy="639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Menu</a:t>
            </a:r>
          </a:p>
        </p:txBody>
      </p:sp>
      <p:sp>
        <p:nvSpPr>
          <p:cNvPr id="94211" name="Content Placeholder 3">
            <a:extLst>
              <a:ext uri="{FF2B5EF4-FFF2-40B4-BE49-F238E27FC236}">
                <a16:creationId xmlns:a16="http://schemas.microsoft.com/office/drawing/2014/main" id="{42822E70-9243-834B-BCA2-A61FCCC84DB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09600" y="2273649"/>
            <a:ext cx="5386917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Times" pitchFamily="2" charset="0"/>
              </a:rPr>
              <a:t>Immunochemotherapy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FCR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BR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Chlorambucil/</a:t>
            </a:r>
            <a:r>
              <a:rPr lang="en-US" altLang="en-US" dirty="0" err="1">
                <a:latin typeface="Times" pitchFamily="2" charset="0"/>
              </a:rPr>
              <a:t>Obinutuzumab</a:t>
            </a:r>
            <a:endParaRPr lang="en-US" altLang="en-US" dirty="0">
              <a:latin typeface="Times" pitchFamily="2" charset="0"/>
            </a:endParaRPr>
          </a:p>
          <a:p>
            <a:r>
              <a:rPr lang="en-US" altLang="en-US" dirty="0">
                <a:latin typeface="Times" pitchFamily="2" charset="0"/>
              </a:rPr>
              <a:t>Novel Agents</a:t>
            </a:r>
          </a:p>
          <a:p>
            <a:pPr lvl="1"/>
            <a:r>
              <a:rPr lang="en-US" altLang="en-US" dirty="0">
                <a:latin typeface="Times" pitchFamily="2" charset="0"/>
              </a:rPr>
              <a:t>Ibrutinib </a:t>
            </a:r>
            <a:r>
              <a:rPr lang="en-US" altLang="en-US" u="sng" dirty="0">
                <a:latin typeface="Times" pitchFamily="2" charset="0"/>
              </a:rPr>
              <a:t>+</a:t>
            </a:r>
            <a:r>
              <a:rPr lang="en-US" altLang="en-US" dirty="0">
                <a:latin typeface="Times" pitchFamily="2" charset="0"/>
              </a:rPr>
              <a:t> </a:t>
            </a:r>
            <a:r>
              <a:rPr lang="en-US" altLang="en-US" dirty="0" err="1">
                <a:latin typeface="Times" pitchFamily="2" charset="0"/>
              </a:rPr>
              <a:t>obinutuzumab</a:t>
            </a:r>
            <a:endParaRPr lang="en-US" altLang="en-US" dirty="0">
              <a:latin typeface="Times" pitchFamily="2" charset="0"/>
            </a:endParaRPr>
          </a:p>
          <a:p>
            <a:pPr lvl="1"/>
            <a:r>
              <a:rPr lang="en-US" altLang="en-US" dirty="0" err="1">
                <a:latin typeface="Times" pitchFamily="2" charset="0"/>
              </a:rPr>
              <a:t>Acalabrutinib</a:t>
            </a:r>
            <a:r>
              <a:rPr lang="en-US" altLang="en-US" dirty="0">
                <a:latin typeface="Times" pitchFamily="2" charset="0"/>
              </a:rPr>
              <a:t> </a:t>
            </a:r>
            <a:r>
              <a:rPr lang="en-US" altLang="en-US" u="sng" dirty="0">
                <a:latin typeface="Times" pitchFamily="2" charset="0"/>
              </a:rPr>
              <a:t>+</a:t>
            </a:r>
            <a:r>
              <a:rPr lang="en-US" altLang="en-US" dirty="0">
                <a:latin typeface="Times" pitchFamily="2" charset="0"/>
              </a:rPr>
              <a:t> </a:t>
            </a:r>
            <a:r>
              <a:rPr lang="en-US" altLang="en-US" dirty="0" err="1">
                <a:latin typeface="Times" pitchFamily="2" charset="0"/>
              </a:rPr>
              <a:t>obinutuzumab</a:t>
            </a:r>
            <a:endParaRPr lang="en-US" altLang="en-US" dirty="0">
              <a:latin typeface="Times" pitchFamily="2" charset="0"/>
            </a:endParaRPr>
          </a:p>
          <a:p>
            <a:pPr lvl="1"/>
            <a:r>
              <a:rPr lang="en-US" altLang="en-US" dirty="0" err="1">
                <a:latin typeface="Times" pitchFamily="2" charset="0"/>
              </a:rPr>
              <a:t>Venetoclax</a:t>
            </a:r>
            <a:r>
              <a:rPr lang="en-US" altLang="en-US" dirty="0">
                <a:latin typeface="Times" pitchFamily="2" charset="0"/>
              </a:rPr>
              <a:t> + </a:t>
            </a:r>
            <a:r>
              <a:rPr lang="en-US" altLang="en-US" dirty="0" err="1">
                <a:latin typeface="Times" pitchFamily="2" charset="0"/>
              </a:rPr>
              <a:t>Obinutuzumab</a:t>
            </a:r>
            <a:endParaRPr lang="en-US" altLang="en-US" dirty="0">
              <a:latin typeface="Times" pitchFamily="2" charset="0"/>
            </a:endParaRPr>
          </a:p>
        </p:txBody>
      </p:sp>
      <p:sp>
        <p:nvSpPr>
          <p:cNvPr id="94212" name="Text Placeholder 4">
            <a:extLst>
              <a:ext uri="{FF2B5EF4-FFF2-40B4-BE49-F238E27FC236}">
                <a16:creationId xmlns:a16="http://schemas.microsoft.com/office/drawing/2014/main" id="{DAF0C9F2-DAD9-334D-B833-10F8A78CE8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169026" y="1633887"/>
            <a:ext cx="4041775" cy="639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Considerations</a:t>
            </a:r>
          </a:p>
        </p:txBody>
      </p:sp>
      <p:sp>
        <p:nvSpPr>
          <p:cNvPr id="94213" name="Content Placeholder 5">
            <a:extLst>
              <a:ext uri="{FF2B5EF4-FFF2-40B4-BE49-F238E27FC236}">
                <a16:creationId xmlns:a16="http://schemas.microsoft.com/office/drawing/2014/main" id="{993DB677-8973-A340-BA81-5233193195D9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 bwMode="auto">
          <a:xfrm>
            <a:off x="6169026" y="2273649"/>
            <a:ext cx="4041775" cy="395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Times" pitchFamily="2" charset="0"/>
              </a:rPr>
              <a:t>If deletion 17p or p53 mutation</a:t>
            </a:r>
          </a:p>
          <a:p>
            <a:pPr lvl="1"/>
            <a:r>
              <a:rPr lang="en-US" altLang="en-US">
                <a:latin typeface="Times" pitchFamily="2" charset="0"/>
              </a:rPr>
              <a:t>Chemo not very effective, better off with novel agents</a:t>
            </a:r>
          </a:p>
          <a:p>
            <a:r>
              <a:rPr lang="en-US" altLang="en-US">
                <a:latin typeface="Times" pitchFamily="2" charset="0"/>
              </a:rPr>
              <a:t>If IgHV unmutated</a:t>
            </a:r>
          </a:p>
          <a:p>
            <a:pPr lvl="1"/>
            <a:r>
              <a:rPr lang="en-US" altLang="en-US">
                <a:latin typeface="Times" pitchFamily="2" charset="0"/>
              </a:rPr>
              <a:t>Chemo less effective than novel agents</a:t>
            </a:r>
          </a:p>
          <a:p>
            <a:r>
              <a:rPr lang="en-US" altLang="en-US">
                <a:latin typeface="Times" pitchFamily="2" charset="0"/>
              </a:rPr>
              <a:t>If IgHV mutated</a:t>
            </a:r>
          </a:p>
          <a:p>
            <a:pPr lvl="1"/>
            <a:r>
              <a:rPr lang="en-US" altLang="en-US">
                <a:latin typeface="Times" pitchFamily="2" charset="0"/>
              </a:rPr>
              <a:t>Chemo and novels agents are similarly effective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8B138C-AD32-744A-AADF-F6C20695A29F}"/>
              </a:ext>
            </a:extLst>
          </p:cNvPr>
          <p:cNvSpPr txBox="1"/>
          <p:nvPr/>
        </p:nvSpPr>
        <p:spPr>
          <a:xfrm>
            <a:off x="152400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1663841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EA95A381-04D4-3548-86D9-EA7B666D3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/>
              <a:t>Scenario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F6891-454A-964C-B109-690E36E01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876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52 </a:t>
            </a:r>
            <a:r>
              <a:rPr lang="en-US" altLang="en-US" sz="2800" dirty="0" err="1">
                <a:latin typeface="Times" pitchFamily="2" charset="0"/>
              </a:rPr>
              <a:t>yo</a:t>
            </a:r>
            <a:r>
              <a:rPr lang="en-US" altLang="en-US" sz="2800" dirty="0">
                <a:latin typeface="Times" pitchFamily="2" charset="0"/>
              </a:rPr>
              <a:t> man with CLL requiring treatment. </a:t>
            </a:r>
          </a:p>
          <a:p>
            <a:pPr lvl="1">
              <a:defRPr/>
            </a:pPr>
            <a:r>
              <a:rPr lang="en-US" altLang="en-US" sz="2400" dirty="0">
                <a:latin typeface="Times" pitchFamily="2" charset="0"/>
              </a:rPr>
              <a:t>No p53 mutation or 17p deletion. </a:t>
            </a:r>
          </a:p>
          <a:p>
            <a:pPr lvl="1">
              <a:defRPr/>
            </a:pPr>
            <a:r>
              <a:rPr lang="en-US" altLang="en-US" sz="2400" dirty="0" err="1">
                <a:latin typeface="Times" pitchFamily="2" charset="0"/>
              </a:rPr>
              <a:t>IgHV</a:t>
            </a:r>
            <a:r>
              <a:rPr lang="en-US" altLang="en-US" sz="2400" dirty="0">
                <a:latin typeface="Times" pitchFamily="2" charset="0"/>
              </a:rPr>
              <a:t> unmutated. </a:t>
            </a:r>
          </a:p>
          <a:p>
            <a:pPr>
              <a:buFontTx/>
              <a:buNone/>
              <a:defRPr/>
            </a:pPr>
            <a:endParaRPr lang="en-US" altLang="en-US" sz="28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Best options include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Venetoclax</a:t>
            </a:r>
            <a:r>
              <a:rPr lang="en-US" altLang="en-US" sz="2400" dirty="0">
                <a:latin typeface="Times" pitchFamily="2" charset="0"/>
              </a:rPr>
              <a:t> plus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BTKi</a:t>
            </a:r>
            <a:r>
              <a:rPr lang="en-US" altLang="en-US" sz="2400" dirty="0">
                <a:latin typeface="Times" pitchFamily="2" charset="0"/>
              </a:rPr>
              <a:t> plus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defRPr/>
            </a:pPr>
            <a:endParaRPr lang="en-US" altLang="en-US" sz="24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Pro’s and Con’s to each</a:t>
            </a:r>
            <a:endParaRPr lang="en-US" altLang="en-US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8AF62-BCF8-E54D-842F-C89C9EFD7996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10070440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58F59D7E-66B4-2642-B0F8-E66BFF2E4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/>
              <a:t>Scenario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5DC7-42B5-884F-99D8-824B745F6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76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52 </a:t>
            </a:r>
            <a:r>
              <a:rPr lang="en-US" altLang="en-US" sz="2800" dirty="0" err="1">
                <a:latin typeface="Times" pitchFamily="2" charset="0"/>
              </a:rPr>
              <a:t>yo</a:t>
            </a:r>
            <a:r>
              <a:rPr lang="en-US" altLang="en-US" sz="2800" dirty="0">
                <a:latin typeface="Times" pitchFamily="2" charset="0"/>
              </a:rPr>
              <a:t> man with CLL requiring treatment. </a:t>
            </a:r>
          </a:p>
          <a:p>
            <a:pPr lvl="1">
              <a:defRPr/>
            </a:pPr>
            <a:r>
              <a:rPr lang="en-US" altLang="en-US" sz="2400" dirty="0">
                <a:latin typeface="Times" pitchFamily="2" charset="0"/>
              </a:rPr>
              <a:t>No p53 mutation by sequencing </a:t>
            </a:r>
          </a:p>
          <a:p>
            <a:pPr lvl="1">
              <a:defRPr/>
            </a:pPr>
            <a:r>
              <a:rPr lang="en-US" altLang="en-US" sz="2400" dirty="0">
                <a:latin typeface="Times" pitchFamily="2" charset="0"/>
              </a:rPr>
              <a:t>No 17p deletion or 11q deletion by FISH. </a:t>
            </a:r>
          </a:p>
          <a:p>
            <a:pPr lvl="1">
              <a:defRPr/>
            </a:pPr>
            <a:r>
              <a:rPr lang="en-US" altLang="en-US" sz="2400" dirty="0" err="1">
                <a:latin typeface="Times" pitchFamily="2" charset="0"/>
              </a:rPr>
              <a:t>IgHV</a:t>
            </a:r>
            <a:r>
              <a:rPr lang="en-US" altLang="en-US" sz="2400" dirty="0">
                <a:latin typeface="Times" pitchFamily="2" charset="0"/>
              </a:rPr>
              <a:t> mutated. </a:t>
            </a:r>
          </a:p>
          <a:p>
            <a:pPr>
              <a:buFontTx/>
              <a:buNone/>
              <a:defRPr/>
            </a:pPr>
            <a:endParaRPr lang="en-US" altLang="en-US" sz="28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Best options include</a:t>
            </a: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>
                <a:latin typeface="Times" pitchFamily="2" charset="0"/>
              </a:rPr>
              <a:t>FCR</a:t>
            </a: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Venetoclax</a:t>
            </a:r>
            <a:r>
              <a:rPr lang="en-US" altLang="en-US" sz="2400" dirty="0">
                <a:latin typeface="Times" pitchFamily="2" charset="0"/>
              </a:rPr>
              <a:t> plus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BTKi</a:t>
            </a:r>
            <a:r>
              <a:rPr lang="en-US" altLang="en-US" sz="2400" dirty="0">
                <a:latin typeface="Times" pitchFamily="2" charset="0"/>
              </a:rPr>
              <a:t> plus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Pro’s and Con’s to each</a:t>
            </a:r>
            <a:endParaRPr lang="en-US" altLang="en-US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AE320-95A7-BE45-B951-3ADA262415F4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2951191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084900E5-95A8-2546-B6C5-BF315F790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/>
              <a:t>Scenario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9B26-ED39-294D-AC2B-7CF0050D3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4163"/>
            <a:ext cx="8229600" cy="46783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72 </a:t>
            </a:r>
            <a:r>
              <a:rPr lang="en-US" altLang="en-US" sz="2800" dirty="0" err="1">
                <a:latin typeface="Times" pitchFamily="2" charset="0"/>
              </a:rPr>
              <a:t>yo</a:t>
            </a:r>
            <a:r>
              <a:rPr lang="en-US" altLang="en-US" sz="2800" dirty="0">
                <a:latin typeface="Times" pitchFamily="2" charset="0"/>
              </a:rPr>
              <a:t> man with CLL requiring treatment. </a:t>
            </a:r>
          </a:p>
          <a:p>
            <a:pPr lvl="1">
              <a:defRPr/>
            </a:pPr>
            <a:r>
              <a:rPr lang="en-US" altLang="en-US" sz="2400" dirty="0">
                <a:latin typeface="Times" pitchFamily="2" charset="0"/>
              </a:rPr>
              <a:t>No p53 mutation. </a:t>
            </a:r>
          </a:p>
          <a:p>
            <a:pPr lvl="1">
              <a:defRPr/>
            </a:pPr>
            <a:r>
              <a:rPr lang="en-US" altLang="en-US" sz="2400" dirty="0">
                <a:latin typeface="Times" pitchFamily="2" charset="0"/>
              </a:rPr>
              <a:t>No 17p deletion or 11q deletion. </a:t>
            </a:r>
          </a:p>
          <a:p>
            <a:pPr lvl="1">
              <a:defRPr/>
            </a:pPr>
            <a:r>
              <a:rPr lang="en-US" altLang="en-US" sz="2400" dirty="0" err="1">
                <a:latin typeface="Times" pitchFamily="2" charset="0"/>
              </a:rPr>
              <a:t>IgHV</a:t>
            </a:r>
            <a:r>
              <a:rPr lang="en-US" altLang="en-US" sz="2400" dirty="0">
                <a:latin typeface="Times" pitchFamily="2" charset="0"/>
              </a:rPr>
              <a:t> unmutated. </a:t>
            </a:r>
          </a:p>
          <a:p>
            <a:pPr>
              <a:defRPr/>
            </a:pPr>
            <a:endParaRPr lang="en-US" altLang="en-US" sz="28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Best options include</a:t>
            </a: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Venetoclax</a:t>
            </a:r>
            <a:r>
              <a:rPr lang="en-US" altLang="en-US" sz="2400" dirty="0">
                <a:latin typeface="Times" pitchFamily="2" charset="0"/>
              </a:rPr>
              <a:t> plus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BTKi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defRPr/>
            </a:pPr>
            <a:endParaRPr lang="en-US" altLang="en-US" sz="24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Pro’s and Con’s to each.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D0044-5B67-7F49-B7F3-92E507574C58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785734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E9822787-E0CF-8A4F-8FD3-F6BD9CB55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82296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/>
              <a:t>Scenario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C180E-1087-F64F-A2D5-61D1336C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54163"/>
            <a:ext cx="8229600" cy="46783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72 </a:t>
            </a:r>
            <a:r>
              <a:rPr lang="en-US" altLang="en-US" sz="2800" dirty="0" err="1">
                <a:latin typeface="Times" pitchFamily="2" charset="0"/>
              </a:rPr>
              <a:t>yo</a:t>
            </a:r>
            <a:r>
              <a:rPr lang="en-US" altLang="en-US" sz="2800" dirty="0">
                <a:latin typeface="Times" pitchFamily="2" charset="0"/>
              </a:rPr>
              <a:t> man with CLL requiring treatment. </a:t>
            </a:r>
          </a:p>
          <a:p>
            <a:pPr lvl="1">
              <a:defRPr/>
            </a:pPr>
            <a:r>
              <a:rPr lang="en-US" altLang="en-US" sz="2400" dirty="0">
                <a:latin typeface="Times" pitchFamily="2" charset="0"/>
              </a:rPr>
              <a:t>No p53 mutation or 17p deletion.  </a:t>
            </a:r>
          </a:p>
          <a:p>
            <a:pPr lvl="1">
              <a:defRPr/>
            </a:pPr>
            <a:r>
              <a:rPr lang="en-US" altLang="en-US" sz="2400" dirty="0" err="1">
                <a:latin typeface="Times" pitchFamily="2" charset="0"/>
              </a:rPr>
              <a:t>IgHV</a:t>
            </a:r>
            <a:r>
              <a:rPr lang="en-US" altLang="en-US" sz="2400" dirty="0">
                <a:latin typeface="Times" pitchFamily="2" charset="0"/>
              </a:rPr>
              <a:t> mutated. </a:t>
            </a:r>
          </a:p>
          <a:p>
            <a:pPr>
              <a:defRPr/>
            </a:pPr>
            <a:endParaRPr lang="en-US" altLang="en-US" sz="28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Best options include</a:t>
            </a: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Venetoclax</a:t>
            </a:r>
            <a:r>
              <a:rPr lang="en-US" altLang="en-US" sz="2400" dirty="0">
                <a:latin typeface="Times" pitchFamily="2" charset="0"/>
              </a:rPr>
              <a:t> plus </a:t>
            </a:r>
            <a:r>
              <a:rPr lang="en-US" altLang="en-US" sz="2400" dirty="0" err="1">
                <a:latin typeface="Times" pitchFamily="2" charset="0"/>
              </a:rPr>
              <a:t>obinutuzumab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>
                <a:latin typeface="Times" pitchFamily="2" charset="0"/>
              </a:rPr>
              <a:t>BR</a:t>
            </a:r>
          </a:p>
          <a:p>
            <a:pPr marL="971550" lvl="1" indent="-514350">
              <a:buFontTx/>
              <a:buAutoNum type="arabicPeriod"/>
              <a:defRPr/>
            </a:pPr>
            <a:r>
              <a:rPr lang="en-US" altLang="en-US" sz="2400" dirty="0" err="1">
                <a:latin typeface="Times" pitchFamily="2" charset="0"/>
              </a:rPr>
              <a:t>BTKi</a:t>
            </a:r>
            <a:endParaRPr lang="en-US" altLang="en-US" sz="2400" dirty="0">
              <a:latin typeface="Times" pitchFamily="2" charset="0"/>
            </a:endParaRPr>
          </a:p>
          <a:p>
            <a:pPr marL="971550" lvl="1" indent="-514350">
              <a:defRPr/>
            </a:pPr>
            <a:endParaRPr lang="en-US" altLang="en-US" sz="2400" dirty="0">
              <a:latin typeface="Times" pitchFamily="2" charset="0"/>
            </a:endParaRPr>
          </a:p>
          <a:p>
            <a:pPr>
              <a:defRPr/>
            </a:pPr>
            <a:r>
              <a:rPr lang="en-US" altLang="en-US" sz="2800" dirty="0">
                <a:latin typeface="Times" pitchFamily="2" charset="0"/>
              </a:rPr>
              <a:t>Pro’s and Con’s to each.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958F2-B5A7-2E47-A752-C72135558E90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1224774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584B05DA-587D-A54B-9EE4-03C8AB2BB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/>
              <a:t>Scenario #5</a:t>
            </a:r>
          </a:p>
        </p:txBody>
      </p:sp>
      <p:sp>
        <p:nvSpPr>
          <p:cNvPr id="185346" name="Content Placeholder 2">
            <a:extLst>
              <a:ext uri="{FF2B5EF4-FFF2-40B4-BE49-F238E27FC236}">
                <a16:creationId xmlns:a16="http://schemas.microsoft.com/office/drawing/2014/main" id="{700670E9-2E37-AA4E-982B-0D2C8A7A30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dirty="0">
                <a:latin typeface="Times" pitchFamily="2" charset="0"/>
              </a:rPr>
              <a:t>72 </a:t>
            </a:r>
            <a:r>
              <a:rPr lang="en-US" altLang="en-US" dirty="0" err="1">
                <a:latin typeface="Times" pitchFamily="2" charset="0"/>
              </a:rPr>
              <a:t>yo</a:t>
            </a:r>
            <a:r>
              <a:rPr lang="en-US" altLang="en-US" dirty="0">
                <a:latin typeface="Times" pitchFamily="2" charset="0"/>
              </a:rPr>
              <a:t> man with CLL requiring treatment. </a:t>
            </a:r>
          </a:p>
          <a:p>
            <a:pPr>
              <a:defRPr/>
            </a:pPr>
            <a:r>
              <a:rPr lang="en-US" altLang="en-US" dirty="0">
                <a:latin typeface="Times" pitchFamily="2" charset="0"/>
              </a:rPr>
              <a:t>17p deletion by FISH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BTKi</a:t>
            </a:r>
            <a:r>
              <a:rPr lang="en-US" dirty="0"/>
              <a:t> plus </a:t>
            </a:r>
            <a:r>
              <a:rPr lang="en-US" dirty="0" err="1"/>
              <a:t>obinutuzumab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is the one scenario where I favor indefinite therapy over time limited therapy</a:t>
            </a:r>
          </a:p>
          <a:p>
            <a:pPr>
              <a:defRPr/>
            </a:pPr>
            <a:endParaRPr lang="en-US" altLang="en-US" dirty="0"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5DC82-4EB8-114B-AB94-DFADE2FA27F0}"/>
              </a:ext>
            </a:extLst>
          </p:cNvPr>
          <p:cNvSpPr txBox="1"/>
          <p:nvPr/>
        </p:nvSpPr>
        <p:spPr>
          <a:xfrm>
            <a:off x="9314289" y="6172200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Brad S Kahl, MD</a:t>
            </a:r>
          </a:p>
        </p:txBody>
      </p:sp>
    </p:spTree>
    <p:extLst>
      <p:ext uri="{BB962C8B-B14F-4D97-AF65-F5344CB8AC3E}">
        <p14:creationId xmlns:p14="http://schemas.microsoft.com/office/powerpoint/2010/main" val="193944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88560-59F8-4A5E-B4B0-8C6C67DA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Take home points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C024E2-E635-4313-B60B-761D5C06E8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A043CE7-784A-FC42-95B5-8E0B71561FB7}"/>
              </a:ext>
            </a:extLst>
          </p:cNvPr>
          <p:cNvSpPr txBox="1"/>
          <p:nvPr/>
        </p:nvSpPr>
        <p:spPr>
          <a:xfrm>
            <a:off x="9247476" y="6519446"/>
            <a:ext cx="2944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Courtesy of Jeff Sharman, MD</a:t>
            </a:r>
          </a:p>
        </p:txBody>
      </p:sp>
    </p:spTree>
    <p:extLst>
      <p:ext uri="{BB962C8B-B14F-4D97-AF65-F5344CB8AC3E}">
        <p14:creationId xmlns:p14="http://schemas.microsoft.com/office/powerpoint/2010/main" val="39690767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53-year-old single mother of 3 teenagers with PMH of hypertension and GERD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000" dirty="0"/>
              <a:t>2015: Diagnosed with asymptomatic SLL, when adenopathy noted on routine mammogram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WBC 7.9, Hgb 12, </a:t>
            </a:r>
            <a:r>
              <a:rPr lang="en-US" sz="2000" dirty="0" err="1"/>
              <a:t>Plts</a:t>
            </a:r>
            <a:r>
              <a:rPr lang="en-US" sz="2000" dirty="0"/>
              <a:t> 259K, ALC 2.3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CT scans revealed adenopathy in chest, </a:t>
            </a:r>
            <a:r>
              <a:rPr lang="en-US" sz="2000" dirty="0" err="1"/>
              <a:t>abd</a:t>
            </a:r>
            <a:r>
              <a:rPr lang="en-US" sz="2000" dirty="0"/>
              <a:t> and pelvis, up to 3.4 cm</a:t>
            </a:r>
          </a:p>
          <a:p>
            <a:pPr>
              <a:spcAft>
                <a:spcPts val="300"/>
              </a:spcAft>
            </a:pPr>
            <a:r>
              <a:rPr lang="en-US" sz="2000" dirty="0"/>
              <a:t>Observed</a:t>
            </a:r>
          </a:p>
          <a:p>
            <a:pPr>
              <a:spcAft>
                <a:spcPts val="300"/>
              </a:spcAft>
            </a:pPr>
            <a:r>
              <a:rPr lang="en-US" sz="2000" dirty="0"/>
              <a:t>Mid-2019: Significant anemia (transfusion dependent, hemolysis work up: Negative)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WBC 68.4K, Hgb 4.6, </a:t>
            </a:r>
            <a:r>
              <a:rPr lang="en-US" sz="2000" dirty="0" err="1"/>
              <a:t>Plts</a:t>
            </a:r>
            <a:r>
              <a:rPr lang="en-US" sz="2000" dirty="0"/>
              <a:t> 188K, ALC 64.6K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FISH: Normal, IGHV mutated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CT: Nodes up to 5.5 cm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Declines marrow</a:t>
            </a:r>
          </a:p>
          <a:p>
            <a:pPr>
              <a:spcAft>
                <a:spcPts val="300"/>
              </a:spcAft>
            </a:pPr>
            <a:r>
              <a:rPr lang="en-US" sz="2000" b="1" dirty="0"/>
              <a:t>Obinutuzumab + venetoclax </a:t>
            </a:r>
            <a:r>
              <a:rPr lang="en-US" sz="2000" dirty="0"/>
              <a:t>(1 year of therapy attractive) </a:t>
            </a:r>
            <a:r>
              <a:rPr lang="en-US" sz="2000" dirty="0">
                <a:sym typeface="Wingdings" pitchFamily="2" charset="2"/>
              </a:rPr>
              <a:t> Good WBC and nodal response</a:t>
            </a:r>
            <a:endParaRPr lang="en-US" sz="2000" dirty="0"/>
          </a:p>
          <a:p>
            <a:pPr lvl="1">
              <a:spcAft>
                <a:spcPts val="300"/>
              </a:spcAft>
            </a:pPr>
            <a:r>
              <a:rPr lang="en-US" sz="2000" dirty="0"/>
              <a:t>Tolerates well, no TLS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Transfusion independent after 2 months on full-dose venetoclax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Very late response</a:t>
            </a:r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4551554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Biology, Clinical Presentation and Workup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Klebig</a:t>
            </a:r>
            <a:r>
              <a:rPr lang="en-US" sz="1900" dirty="0">
                <a:solidFill>
                  <a:schemeClr val="tx2"/>
                </a:solidFill>
              </a:rPr>
              <a:t> — 69-year-old 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2: </a:t>
            </a:r>
            <a:r>
              <a:rPr lang="en-US" sz="1900" b="1" kern="1200" dirty="0">
                <a:solidFill>
                  <a:srgbClr val="0432FF"/>
                </a:solidFill>
              </a:rPr>
              <a:t>New Agents/Regimens</a:t>
            </a:r>
            <a:endParaRPr lang="en-US" sz="1900" kern="1200" dirty="0">
              <a:solidFill>
                <a:srgbClr val="0432FF"/>
              </a:solidFill>
            </a:endParaRP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58-year-old 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</a:t>
            </a:r>
            <a:r>
              <a:rPr lang="en-US" sz="1900" b="1" kern="1200" dirty="0">
                <a:solidFill>
                  <a:srgbClr val="0432FF"/>
                </a:solidFill>
              </a:rPr>
              <a:t>Key Clinical Trials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Klebig</a:t>
            </a:r>
            <a:r>
              <a:rPr lang="en-US" sz="1900" kern="1200" dirty="0">
                <a:solidFill>
                  <a:schemeClr val="tx2"/>
                </a:solidFill>
              </a:rPr>
              <a:t> — 76-year-old woman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4: </a:t>
            </a:r>
            <a:r>
              <a:rPr lang="en-US" sz="1900" b="1" kern="1200" dirty="0">
                <a:solidFill>
                  <a:srgbClr val="0432FF"/>
                </a:solidFill>
              </a:rPr>
              <a:t>First-Line Treatment Decision-Making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84-year-old woman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5: Use of Oncologic Agents to Treat COVID-19</a:t>
            </a:r>
          </a:p>
        </p:txBody>
      </p:sp>
    </p:spTree>
    <p:extLst>
      <p:ext uri="{BB962C8B-B14F-4D97-AF65-F5344CB8AC3E}">
        <p14:creationId xmlns:p14="http://schemas.microsoft.com/office/powerpoint/2010/main" val="1191113752"/>
      </p:ext>
    </p:extLst>
  </p:cSld>
  <p:clrMapOvr>
    <a:masterClrMapping/>
  </p:clrMapOvr>
  <p:transition spd="slow" advClick="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53-year-old single mother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  <a:r>
              <a:rPr lang="en-US" b="1" dirty="0"/>
              <a:t>: Hgb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"/>
          <a:stretch/>
        </p:blipFill>
        <p:spPr>
          <a:xfrm>
            <a:off x="2057400" y="1447800"/>
            <a:ext cx="8266351" cy="52354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865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53-year-old single mother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8740"/>
            <a:ext cx="10515600" cy="5293059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Teaching points and challenges</a:t>
            </a:r>
          </a:p>
          <a:p>
            <a:pPr>
              <a:spcAft>
                <a:spcPts val="1200"/>
              </a:spcAft>
            </a:pPr>
            <a:r>
              <a:rPr lang="en-US" sz="2000" dirty="0" err="1"/>
              <a:t>Obinutuzumab</a:t>
            </a:r>
            <a:r>
              <a:rPr lang="en-US" sz="2000" dirty="0"/>
              <a:t> toxicity (infusion reaction, </a:t>
            </a:r>
            <a:r>
              <a:rPr lang="en-US" sz="2000" dirty="0" err="1"/>
              <a:t>cytopenias</a:t>
            </a:r>
            <a:r>
              <a:rPr lang="en-US" sz="2000" dirty="0"/>
              <a:t>, infection risk) </a:t>
            </a:r>
          </a:p>
          <a:p>
            <a:pPr>
              <a:spcAft>
                <a:spcPts val="1200"/>
              </a:spcAft>
            </a:pPr>
            <a:r>
              <a:rPr lang="en-US" sz="2000" dirty="0" err="1"/>
              <a:t>Venetoclax</a:t>
            </a:r>
            <a:r>
              <a:rPr lang="en-US" sz="2000" dirty="0"/>
              <a:t> toxicity (mainly TLS, some nausea)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Relatively new combination regimen, health care teams still gaining expertise on patterns of toxicity and management, not typically using </a:t>
            </a:r>
            <a:r>
              <a:rPr lang="en-US" sz="2000" dirty="0" err="1"/>
              <a:t>obinutuzumab</a:t>
            </a:r>
            <a:r>
              <a:rPr lang="en-US" sz="2000" dirty="0"/>
              <a:t> widely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Mother and children were unaware of diagnosis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Continuing to work full time was a priority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Symptomatic anemia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Daughter active in travel sports, timed transfusions around tournaments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9516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831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84-year-old widow with no significant PMH who lives in an independent living facility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371600"/>
            <a:ext cx="11201400" cy="54864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2000" dirty="0"/>
              <a:t>1999: Lymphocytosis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2004: Diagnosed with CLL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2009: BR (bulky adenopathy)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Developed Stevens-Johnson Syndrome with allopurinol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9/2017: First seen at JH (daughter 5 hours away, transports and accompanies to all visits)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Asymptomatic, with extensive adenopathy, largest node &lt; 4 cm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13q, 11q and 17p and TP53 abnormalities, Unmutated IGHV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WBC 59.6, Hgb 13.2, </a:t>
            </a:r>
            <a:r>
              <a:rPr lang="en-US" sz="2000" dirty="0" err="1"/>
              <a:t>Plts</a:t>
            </a:r>
            <a:r>
              <a:rPr lang="en-US" sz="2000" dirty="0"/>
              <a:t> 170K, ANC 5.9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Observed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Early 2020: Increasing adenopathy to 6 cm in multiple areas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WBC 120K, Hgb 7.5, </a:t>
            </a:r>
            <a:r>
              <a:rPr lang="en-US" sz="2000" dirty="0" err="1"/>
              <a:t>Plts</a:t>
            </a:r>
            <a:r>
              <a:rPr lang="en-US" sz="2000" dirty="0"/>
              <a:t> 134K, </a:t>
            </a:r>
            <a:r>
              <a:rPr lang="en-US" sz="2000" dirty="0" err="1"/>
              <a:t>creat</a:t>
            </a:r>
            <a:r>
              <a:rPr lang="en-US" sz="2000" dirty="0"/>
              <a:t> 1.2 with </a:t>
            </a:r>
            <a:r>
              <a:rPr lang="en-US" sz="2000" dirty="0" err="1"/>
              <a:t>creat</a:t>
            </a:r>
            <a:r>
              <a:rPr lang="en-US" sz="2000" dirty="0"/>
              <a:t> clearance 31</a:t>
            </a:r>
          </a:p>
          <a:p>
            <a:pPr>
              <a:spcAft>
                <a:spcPts val="800"/>
              </a:spcAft>
            </a:pPr>
            <a:r>
              <a:rPr lang="en-US" sz="2000" b="1" dirty="0"/>
              <a:t>Venetoclax + rituximab </a:t>
            </a:r>
            <a:r>
              <a:rPr lang="en-US" sz="2000" dirty="0"/>
              <a:t>(2-year finite therapy)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Admitted for first two doses due to allopurinol allergy, elevated ALC, tumor burden and creatinine clearance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3797381"/>
      </p:ext>
    </p:extLst>
  </p:cSld>
  <p:clrMapOvr>
    <a:masterClrMapping/>
  </p:clrMapOvr>
  <p:transition spd="slow"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84-year-old widow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371600"/>
            <a:ext cx="11201400" cy="54864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2000" dirty="0"/>
              <a:t>COVID19 quarantine, patient cannot leave ILF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Collaborated with facility’s health care staff to obtain TLS monitoring labs around dose escalations	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Main teaching point for this patient- HYDRATE</a:t>
            </a:r>
          </a:p>
          <a:p>
            <a:pPr lvl="1">
              <a:spcAft>
                <a:spcPts val="800"/>
              </a:spcAft>
            </a:pPr>
            <a:r>
              <a:rPr lang="en-US" sz="2000" dirty="0"/>
              <a:t>No TLS!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Developed rash on 400 mg, tolerating 200 mg well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Current labs: WBC 5.2, Hgb 9.6, </a:t>
            </a:r>
            <a:r>
              <a:rPr lang="en-US" sz="2000" dirty="0" err="1"/>
              <a:t>Plts</a:t>
            </a:r>
            <a:r>
              <a:rPr lang="en-US" sz="2000" dirty="0"/>
              <a:t> 112K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Patient reports palpable adenopathy resolved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Will start rituximab when travel is possible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9766878"/>
      </p:ext>
    </p:extLst>
  </p:cSld>
  <p:clrMapOvr>
    <a:masterClrMapping/>
  </p:clrMapOvr>
  <p:transition spd="slow" advClick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84-year-old widow (from the practice of </a:t>
            </a:r>
            <a:r>
              <a:rPr lang="en-US" dirty="0" err="1"/>
              <a:t>Ms</a:t>
            </a:r>
            <a:r>
              <a:rPr lang="en-US" dirty="0"/>
              <a:t> Goodrich)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6709"/>
            <a:ext cx="10515600" cy="5363035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COVID 19 and Telemedicine challenges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No computer in apartment, had relied on using computers in a common area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Smart phone novice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All communication via phone only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Patient unable to transmit photos of rash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Had to shift dose escalation days to be able to do any TLS monitoring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Took 24-48 hours to receive lab results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Allopurinol allergy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Has not started rituximab</a:t>
            </a:r>
          </a:p>
          <a:p>
            <a:pPr>
              <a:spcBef>
                <a:spcPts val="400"/>
              </a:spcBef>
              <a:spcAft>
                <a:spcPts val="1200"/>
              </a:spcAft>
            </a:pPr>
            <a:r>
              <a:rPr lang="en-US" sz="2000" dirty="0"/>
              <a:t>Fortunately, quarantining well!</a:t>
            </a:r>
          </a:p>
        </p:txBody>
      </p:sp>
    </p:spTree>
    <p:extLst>
      <p:ext uri="{BB962C8B-B14F-4D97-AF65-F5344CB8AC3E}">
        <p14:creationId xmlns:p14="http://schemas.microsoft.com/office/powerpoint/2010/main" val="2878390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ettuce&#10;&#10;Description automatically generated">
            <a:extLst>
              <a:ext uri="{FF2B5EF4-FFF2-40B4-BE49-F238E27FC236}">
                <a16:creationId xmlns:a16="http://schemas.microsoft.com/office/drawing/2014/main" id="{165E0114-5306-3D44-9F0D-3703EDF1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63600"/>
            <a:ext cx="7759284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20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6BC5-7F06-9145-9DB3-61B4D9C5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Richter’s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F29BA-1D40-374F-80E8-37063AA52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9" y="1463049"/>
            <a:ext cx="10972800" cy="50292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dirty="0">
                <a:solidFill>
                  <a:srgbClr val="002B50"/>
                </a:solidFill>
              </a:rPr>
              <a:t>Transformation of CLL into aggressive lymphoma, </a:t>
            </a:r>
            <a:br>
              <a:rPr lang="en-US" dirty="0">
                <a:solidFill>
                  <a:srgbClr val="002B50"/>
                </a:solidFill>
              </a:rPr>
            </a:br>
            <a:r>
              <a:rPr lang="en-US" dirty="0">
                <a:solidFill>
                  <a:srgbClr val="002B50"/>
                </a:solidFill>
              </a:rPr>
              <a:t>often diffuse large B-cell lymphoma</a:t>
            </a:r>
          </a:p>
          <a:p>
            <a:pPr>
              <a:spcBef>
                <a:spcPts val="1000"/>
              </a:spcBef>
            </a:pPr>
            <a:r>
              <a:rPr lang="en-US" dirty="0">
                <a:solidFill>
                  <a:srgbClr val="002B50"/>
                </a:solidFill>
              </a:rPr>
              <a:t>Occurs in 5-10% of patients</a:t>
            </a:r>
          </a:p>
          <a:p>
            <a:pPr>
              <a:spcBef>
                <a:spcPts val="1000"/>
              </a:spcBef>
            </a:pPr>
            <a:r>
              <a:rPr lang="en-US" dirty="0">
                <a:solidFill>
                  <a:srgbClr val="002B50"/>
                </a:solidFill>
              </a:rPr>
              <a:t>Poor prognosis (median OS = 5-8 months)</a:t>
            </a:r>
          </a:p>
          <a:p>
            <a:pPr lvl="0">
              <a:spcBef>
                <a:spcPts val="1000"/>
              </a:spcBef>
              <a:defRPr/>
            </a:pPr>
            <a:r>
              <a:rPr lang="en-US" dirty="0">
                <a:solidFill>
                  <a:srgbClr val="002B50"/>
                </a:solidFill>
              </a:rPr>
              <a:t>Clinical presentation:</a:t>
            </a:r>
          </a:p>
          <a:p>
            <a:pPr lvl="1">
              <a:defRPr/>
            </a:pPr>
            <a:r>
              <a:rPr lang="en-US" dirty="0">
                <a:solidFill>
                  <a:srgbClr val="002B50"/>
                </a:solidFill>
              </a:rPr>
              <a:t>Sudden deterioration </a:t>
            </a:r>
            <a:br>
              <a:rPr lang="en-US" dirty="0">
                <a:solidFill>
                  <a:srgbClr val="002B50"/>
                </a:solidFill>
              </a:rPr>
            </a:br>
            <a:r>
              <a:rPr lang="en-US" dirty="0">
                <a:solidFill>
                  <a:srgbClr val="002B50"/>
                </a:solidFill>
              </a:rPr>
              <a:t>(increased lymphadenopathy, </a:t>
            </a:r>
            <a:br>
              <a:rPr lang="en-US" dirty="0">
                <a:solidFill>
                  <a:srgbClr val="002B50"/>
                </a:solidFill>
              </a:rPr>
            </a:br>
            <a:r>
              <a:rPr lang="en-US" dirty="0">
                <a:solidFill>
                  <a:srgbClr val="002B50"/>
                </a:solidFill>
              </a:rPr>
              <a:t>splenomegaly, worsening </a:t>
            </a:r>
            <a:br>
              <a:rPr lang="en-US" dirty="0">
                <a:solidFill>
                  <a:srgbClr val="002B50"/>
                </a:solidFill>
              </a:rPr>
            </a:br>
            <a:r>
              <a:rPr lang="en-US" dirty="0">
                <a:solidFill>
                  <a:srgbClr val="002B50"/>
                </a:solidFill>
              </a:rPr>
              <a:t>B symptoms)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34B7CAA-BBDA-1D43-821E-67EBF862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408497"/>
            <a:ext cx="2472252" cy="2341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04C5A3A5-EEE3-6545-9E5B-5FBBBDA7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66" y="6176412"/>
            <a:ext cx="11440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Warnke RA et al. Tumors of the lymph nodes and spleen. Atlas of tumor pathology (electronic fascicle), Third series, fascicle 14, 1995, Washington, DC. Armed Forces Institute of Pathology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89BE26-9CEA-D346-A470-BCF7F8F2B673}"/>
              </a:ext>
            </a:extLst>
          </p:cNvPr>
          <p:cNvSpPr txBox="1">
            <a:spLocks/>
          </p:cNvSpPr>
          <p:nvPr/>
        </p:nvSpPr>
        <p:spPr bwMode="auto">
          <a:xfrm>
            <a:off x="5715000" y="3923096"/>
            <a:ext cx="6030686" cy="2341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/>
              </a:rPr>
              <a:t>Elevated LDH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/>
                <a:ea typeface="ＭＳ Ｐゴシック"/>
              </a:rPr>
              <a:t>Anemia, thrombocytopenia</a:t>
            </a:r>
          </a:p>
        </p:txBody>
      </p:sp>
    </p:spTree>
    <p:extLst>
      <p:ext uri="{BB962C8B-B14F-4D97-AF65-F5344CB8AC3E}">
        <p14:creationId xmlns:p14="http://schemas.microsoft.com/office/powerpoint/2010/main" val="4243624222"/>
      </p:ext>
    </p:extLst>
  </p:cSld>
  <p:clrMapOvr>
    <a:masterClrMapping/>
  </p:clrMapOvr>
  <p:transition spd="slow" advClick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Biology, Clinical Presentation and Workup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Klebig</a:t>
            </a:r>
            <a:r>
              <a:rPr lang="en-US" sz="1900" dirty="0">
                <a:solidFill>
                  <a:schemeClr val="tx2"/>
                </a:solidFill>
              </a:rPr>
              <a:t> — 69-year-old 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2: </a:t>
            </a:r>
            <a:r>
              <a:rPr lang="en-US" sz="1900" b="1" kern="1200" dirty="0">
                <a:solidFill>
                  <a:srgbClr val="0432FF"/>
                </a:solidFill>
              </a:rPr>
              <a:t>New Agents/Regimens</a:t>
            </a:r>
            <a:endParaRPr lang="en-US" sz="1900" kern="1200" dirty="0">
              <a:solidFill>
                <a:srgbClr val="0432FF"/>
              </a:solidFill>
            </a:endParaRP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58-year-old 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</a:t>
            </a:r>
            <a:r>
              <a:rPr lang="en-US" sz="1900" b="1" kern="1200" dirty="0">
                <a:solidFill>
                  <a:srgbClr val="0432FF"/>
                </a:solidFill>
              </a:rPr>
              <a:t>Key Clinical Trials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Klebig</a:t>
            </a:r>
            <a:r>
              <a:rPr lang="en-US" sz="1900" kern="1200" dirty="0">
                <a:solidFill>
                  <a:schemeClr val="tx2"/>
                </a:solidFill>
              </a:rPr>
              <a:t> — 76-year-old woman</a:t>
            </a:r>
          </a:p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4: </a:t>
            </a:r>
            <a:r>
              <a:rPr lang="en-US" sz="1900" b="1" kern="1200" dirty="0">
                <a:solidFill>
                  <a:srgbClr val="0432FF"/>
                </a:solidFill>
              </a:rPr>
              <a:t>First-Line Treatment Decision-Making </a:t>
            </a:r>
          </a:p>
          <a:p>
            <a:pPr defTabSz="45720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Goodrich — 84-year-old woman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5: Use of Oncologic Agents to Treat COVID-19</a:t>
            </a:r>
          </a:p>
        </p:txBody>
      </p:sp>
    </p:spTree>
    <p:extLst>
      <p:ext uri="{BB962C8B-B14F-4D97-AF65-F5344CB8AC3E}">
        <p14:creationId xmlns:p14="http://schemas.microsoft.com/office/powerpoint/2010/main" val="71235904"/>
      </p:ext>
    </p:extLst>
  </p:cSld>
  <p:clrMapOvr>
    <a:masterClrMapping/>
  </p:clrMapOvr>
  <p:transition spd="slow" advClick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5600"/>
            <a:ext cx="109728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6: Use of Oncologic Agents to Treat COVID-19</a:t>
            </a:r>
            <a:endParaRPr lang="en-US" sz="2800" b="1" kern="1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04015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5600"/>
            <a:ext cx="10972800" cy="3352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1: Biology, Clinical Presentation and Workup</a:t>
            </a:r>
          </a:p>
        </p:txBody>
      </p:sp>
    </p:spTree>
    <p:extLst>
      <p:ext uri="{BB962C8B-B14F-4D97-AF65-F5344CB8AC3E}">
        <p14:creationId xmlns:p14="http://schemas.microsoft.com/office/powerpoint/2010/main" val="3845521345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C8867_SCC_PowerPointTemplate_ScienceFocused_blu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SCC8867_SCC_PowerPointTemplate_ScienceFocused_blu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Default Design">
  <a:themeElements>
    <a:clrScheme name="Default Design 14">
      <a:dk1>
        <a:srgbClr val="000000"/>
      </a:dk1>
      <a:lt1>
        <a:srgbClr val="FFFFFF"/>
      </a:lt1>
      <a:dk2>
        <a:srgbClr val="000066"/>
      </a:dk2>
      <a:lt2>
        <a:srgbClr val="F09828"/>
      </a:lt2>
      <a:accent1>
        <a:srgbClr val="DDDA68"/>
      </a:accent1>
      <a:accent2>
        <a:srgbClr val="99D0D7"/>
      </a:accent2>
      <a:accent3>
        <a:srgbClr val="AAAAB8"/>
      </a:accent3>
      <a:accent4>
        <a:srgbClr val="DADADA"/>
      </a:accent4>
      <a:accent5>
        <a:srgbClr val="EBEAB9"/>
      </a:accent5>
      <a:accent6>
        <a:srgbClr val="8ABCC3"/>
      </a:accent6>
      <a:hlink>
        <a:srgbClr val="7FE258"/>
      </a:hlink>
      <a:folHlink>
        <a:srgbClr val="DF918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6A737B"/>
        </a:dk2>
        <a:lt2>
          <a:srgbClr val="F09828"/>
        </a:lt2>
        <a:accent1>
          <a:srgbClr val="DDDA68"/>
        </a:accent1>
        <a:accent2>
          <a:srgbClr val="99D0D7"/>
        </a:accent2>
        <a:accent3>
          <a:srgbClr val="B9BCBF"/>
        </a:accent3>
        <a:accent4>
          <a:srgbClr val="DADADA"/>
        </a:accent4>
        <a:accent5>
          <a:srgbClr val="EBEAB9"/>
        </a:accent5>
        <a:accent6>
          <a:srgbClr val="8ABCC3"/>
        </a:accent6>
        <a:hlink>
          <a:srgbClr val="7FE258"/>
        </a:hlink>
        <a:folHlink>
          <a:srgbClr val="DF91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66"/>
        </a:dk2>
        <a:lt2>
          <a:srgbClr val="F09828"/>
        </a:lt2>
        <a:accent1>
          <a:srgbClr val="DDDA68"/>
        </a:accent1>
        <a:accent2>
          <a:srgbClr val="99D0D7"/>
        </a:accent2>
        <a:accent3>
          <a:srgbClr val="AAAAB8"/>
        </a:accent3>
        <a:accent4>
          <a:srgbClr val="DADADA"/>
        </a:accent4>
        <a:accent5>
          <a:srgbClr val="EBEAB9"/>
        </a:accent5>
        <a:accent6>
          <a:srgbClr val="8ABCC3"/>
        </a:accent6>
        <a:hlink>
          <a:srgbClr val="7FE258"/>
        </a:hlink>
        <a:folHlink>
          <a:srgbClr val="DF918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4">
    <a:dk1>
      <a:srgbClr val="000000"/>
    </a:dk1>
    <a:lt1>
      <a:srgbClr val="FFFFFF"/>
    </a:lt1>
    <a:dk2>
      <a:srgbClr val="000066"/>
    </a:dk2>
    <a:lt2>
      <a:srgbClr val="F09828"/>
    </a:lt2>
    <a:accent1>
      <a:srgbClr val="DDDA68"/>
    </a:accent1>
    <a:accent2>
      <a:srgbClr val="99D0D7"/>
    </a:accent2>
    <a:accent3>
      <a:srgbClr val="AAAAB8"/>
    </a:accent3>
    <a:accent4>
      <a:srgbClr val="DADADA"/>
    </a:accent4>
    <a:accent5>
      <a:srgbClr val="EBEAB9"/>
    </a:accent5>
    <a:accent6>
      <a:srgbClr val="8ABCC3"/>
    </a:accent6>
    <a:hlink>
      <a:srgbClr val="7FE258"/>
    </a:hlink>
    <a:folHlink>
      <a:srgbClr val="DF9189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58330F51-1E54-490F-9F00-22968842DD8D}"/>
</file>

<file path=customXml/itemProps2.xml><?xml version="1.0" encoding="utf-8"?>
<ds:datastoreItem xmlns:ds="http://schemas.openxmlformats.org/officeDocument/2006/customXml" ds:itemID="{3DEE958F-970A-49D5-9577-7BF3391FCE75}"/>
</file>

<file path=customXml/itemProps3.xml><?xml version="1.0" encoding="utf-8"?>
<ds:datastoreItem xmlns:ds="http://schemas.openxmlformats.org/officeDocument/2006/customXml" ds:itemID="{C947AC01-5763-48D7-AAEB-FB95486ED12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26336</TotalTime>
  <Words>5219</Words>
  <Application>Microsoft Macintosh PowerPoint</Application>
  <PresentationFormat>Widescreen</PresentationFormat>
  <Paragraphs>912</Paragraphs>
  <Slides>89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89</vt:i4>
      </vt:variant>
    </vt:vector>
  </HeadingPairs>
  <TitlesOfParts>
    <vt:vector size="109" baseType="lpstr">
      <vt:lpstr>Arial</vt:lpstr>
      <vt:lpstr>Calibri</vt:lpstr>
      <vt:lpstr>Calibri Light</vt:lpstr>
      <vt:lpstr>Georgia</vt:lpstr>
      <vt:lpstr>Helvetica</vt:lpstr>
      <vt:lpstr>Lucida Grande</vt:lpstr>
      <vt:lpstr>Times</vt:lpstr>
      <vt:lpstr>Trebuchet MS</vt:lpstr>
      <vt:lpstr>Verdana</vt:lpstr>
      <vt:lpstr>Wingdings</vt:lpstr>
      <vt:lpstr>Wingdings 2</vt:lpstr>
      <vt:lpstr>Blank Presentation</vt:lpstr>
      <vt:lpstr>SCC8867_SCC_PowerPointTemplate_ScienceFocused_blue</vt:lpstr>
      <vt:lpstr>3_Urban</vt:lpstr>
      <vt:lpstr>Urban</vt:lpstr>
      <vt:lpstr>2_Urban</vt:lpstr>
      <vt:lpstr>6_SCC8867_SCC_PowerPointTemplate_ScienceFocused_blue</vt:lpstr>
      <vt:lpstr>2_Office Theme</vt:lpstr>
      <vt:lpstr>3_Default Design</vt:lpstr>
      <vt:lpstr>Office Theme</vt:lpstr>
      <vt:lpstr>PowerPoint Presentation</vt:lpstr>
      <vt:lpstr>Dr Love — Disclosures</vt:lpstr>
      <vt:lpstr>Ms Goodrich — Disclosures</vt:lpstr>
      <vt:lpstr>Dr Kahl — Disclosures</vt:lpstr>
      <vt:lpstr>Ms Klebig — Disclosures</vt:lpstr>
      <vt:lpstr>Dr Sharman — Disclosures</vt:lpstr>
      <vt:lpstr>Commercial Support</vt:lpstr>
      <vt:lpstr>Agenda</vt:lpstr>
      <vt:lpstr>PowerPoint Presentation</vt:lpstr>
      <vt:lpstr>PowerPoint Presentation</vt:lpstr>
      <vt:lpstr>Potential clinical manifestions of CLL</vt:lpstr>
      <vt:lpstr>PowerPoint Presentation</vt:lpstr>
      <vt:lpstr>Patients with CLL and which of the following prognostic factors generally do not respond well to chemoimmunotherapy?</vt:lpstr>
      <vt:lpstr>PowerPoint Presentation</vt:lpstr>
      <vt:lpstr>CLL special consideration</vt:lpstr>
      <vt:lpstr>69-year-old man with a PMH of DJD, anxiety and BPH (from the practice of Ms Klebig)</vt:lpstr>
      <vt:lpstr>69-year-old man (from the practice of Ms Klebig) Baseline imaging at diagnosis</vt:lpstr>
      <vt:lpstr>69-year-old man (from the practice of Ms Klebig) Disease Progression (1/2019)</vt:lpstr>
      <vt:lpstr>69-year-old man (from the practice of Ms Klebig) Response to acalabrutinib/obinutuzumab therapy</vt:lpstr>
      <vt:lpstr>69-year-old man (from the practice of Ms Klebig) Patient Education</vt:lpstr>
      <vt:lpstr>69-year-old man (from the practice of Ms Klebig) Patient Education</vt:lpstr>
      <vt:lpstr>69-year-old man (from the practice of Ms Klebig) Patient Education</vt:lpstr>
      <vt:lpstr>PowerPoint Presentation</vt:lpstr>
      <vt:lpstr>Agenda</vt:lpstr>
      <vt:lpstr>PowerPoint Presentation</vt:lpstr>
      <vt:lpstr>PowerPoint Presentation</vt:lpstr>
      <vt:lpstr>Newer options for 1st line CLL  </vt:lpstr>
      <vt:lpstr>Ibrutinib</vt:lpstr>
      <vt:lpstr>The use of anticoagulant therapy is an absolute contraindication to the use of ibrutinib in patients with CLL.</vt:lpstr>
      <vt:lpstr>Ibrutinib should be temporarily discontinued in patients scheduled to undergo surgical procedures.</vt:lpstr>
      <vt:lpstr>Acalabrutinib</vt:lpstr>
      <vt:lpstr>Venetoclax</vt:lpstr>
      <vt:lpstr>Which of the following disease-related factors is critical in attempting to determine an individual’s risk of developing tumor lysis syndrome from treatment with venetoclax for CLL?</vt:lpstr>
      <vt:lpstr>Which of the following patient-related factors is most important in attempting to determine an individual’s risk of developing tumor lysis syndrome from treatment with venetoclax for CLL?</vt:lpstr>
      <vt:lpstr> venetoclax</vt:lpstr>
      <vt:lpstr>Obinutuzumab</vt:lpstr>
      <vt:lpstr>Approved PI3K Inhibitors for CLL:  Indication and Dosing</vt:lpstr>
      <vt:lpstr>58-year-old man with a history of anxiety, recent depression, and 2 divorces since diagnosis (from the practice of Ms Goodrich)</vt:lpstr>
      <vt:lpstr>58-year-old man (from the practice of Ms Goodrich)</vt:lpstr>
      <vt:lpstr>58-year-old man (from the practice of Ms Goodrich)</vt:lpstr>
      <vt:lpstr>PowerPoint Presentation</vt:lpstr>
      <vt:lpstr>Agenda</vt:lpstr>
      <vt:lpstr>PowerPoint Presentation</vt:lpstr>
      <vt:lpstr>Phase III ECOG-ACRIN E1912 Study Design</vt:lpstr>
      <vt:lpstr>ECOG-ACRIN E1912 Extended Follow-Up: Up-Front IR Compared to FCR for Younger Patients with CLL</vt:lpstr>
      <vt:lpstr>ECOG-ACRIN E1912 Extended Follow-Up: PFS by IGHV Mutation Status</vt:lpstr>
      <vt:lpstr>Phase III Alliance A041202 Study Design</vt:lpstr>
      <vt:lpstr>Alliance A041202: Efficacy with Ibrutinib Alone or in Combination with Rituximab Compared to Bendamustine/Rituximab</vt:lpstr>
      <vt:lpstr>ELEVATE-TN: Phase III Trial Schema</vt:lpstr>
      <vt:lpstr>ELEVATE-TN: PFS (IRC)</vt:lpstr>
      <vt:lpstr>CLL14 Phase III Study Schema</vt:lpstr>
      <vt:lpstr>CLL14: Investigator-Assessed Progression-Free Survival </vt:lpstr>
      <vt:lpstr>CLL14: Minimal Residual Disease 3 Months After Treatment</vt:lpstr>
      <vt:lpstr>There is evidence to support the use of minimal residual disease assessment to evaluate the need for continued treatment in patients with CLL.</vt:lpstr>
      <vt:lpstr>MURANO Phase III Trial Schema</vt:lpstr>
      <vt:lpstr>MURANO Trial: Survival Analyses with Venetoclax/ Rituximab for R/R CLL (48-Month Median Follow-Up)</vt:lpstr>
      <vt:lpstr>Select Ongoing Phase III Studies of First-Line Therapy in CLL</vt:lpstr>
      <vt:lpstr>76-year-old woman with a PMH of depression/anxiety, hypothyroidism, osteoporosis, thyroid cancer, and DVT/PE after hip ORIF (from the practice of Ms Klebig)</vt:lpstr>
      <vt:lpstr>76-year-old woman (from the practice of Ms Klebig) Baseline imaging: May 2018</vt:lpstr>
      <vt:lpstr>76-year-old woman (from the practice of Ms Klebig)  Response to therapy</vt:lpstr>
      <vt:lpstr>76-year-old woman (from the practice of Ms Klebig) Patient Education</vt:lpstr>
      <vt:lpstr>76-year-old woman (from the practice of Ms Klebig) Patient Education</vt:lpstr>
      <vt:lpstr>76-year-old woman (from the practice of Ms Klebig) Change in patient over time</vt:lpstr>
      <vt:lpstr>Agenda</vt:lpstr>
      <vt:lpstr>PowerPoint Presentation</vt:lpstr>
      <vt:lpstr>Patients with newly diagnosed chronic lymphocytic leukemia (CLL) who feel well and are asymptomatic require treatment if…</vt:lpstr>
      <vt:lpstr> </vt:lpstr>
      <vt:lpstr>Indications for treatment: </vt:lpstr>
      <vt:lpstr>A simplistic (and outdated) approach to CLL </vt:lpstr>
      <vt:lpstr>Available clinical trial data demonstrate that younger patients with CLL with IGHV mutation but without del(17p) or TP53 mutation can experience prolonged remissions after the completion of short-term therapy with which of the following regimens?</vt:lpstr>
      <vt:lpstr>Rationale for frontline chemoimmunotherapy (CIT): durable remissions for some patients</vt:lpstr>
      <vt:lpstr>How to select a treatment for an individual patient? </vt:lpstr>
      <vt:lpstr>Scenario #1</vt:lpstr>
      <vt:lpstr>Scenario #2</vt:lpstr>
      <vt:lpstr>Scenario #3</vt:lpstr>
      <vt:lpstr>Scenario #4</vt:lpstr>
      <vt:lpstr>Scenario #5</vt:lpstr>
      <vt:lpstr>Take home points</vt:lpstr>
      <vt:lpstr>53-year-old single mother of 3 teenagers with PMH of hypertension and GERD (from the practice of Ms Goodrich)</vt:lpstr>
      <vt:lpstr>53-year-old single mother (from the practice of Ms Goodrich): Hgb</vt:lpstr>
      <vt:lpstr>53-year-old single mother (from the practice of Ms Goodrich)</vt:lpstr>
      <vt:lpstr>PowerPoint Presentation</vt:lpstr>
      <vt:lpstr>84-year-old widow with no significant PMH who lives in an independent living facility (from the practice of Ms Goodrich)</vt:lpstr>
      <vt:lpstr>84-year-old widow (from the practice of Ms Goodrich)</vt:lpstr>
      <vt:lpstr>84-year-old widow (from the practice of Ms Goodrich)</vt:lpstr>
      <vt:lpstr>PowerPoint Presentation</vt:lpstr>
      <vt:lpstr>Richter’s Transformation</vt:lpstr>
      <vt:lpstr>Agenda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2474</cp:revision>
  <cp:lastPrinted>2020-06-02T12:40:21Z</cp:lastPrinted>
  <dcterms:created xsi:type="dcterms:W3CDTF">2012-08-13T12:55:31Z</dcterms:created>
  <dcterms:modified xsi:type="dcterms:W3CDTF">2020-06-16T14:04:57Z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